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42"/>
  </p:notesMasterIdLst>
  <p:handoutMasterIdLst>
    <p:handoutMasterId r:id="rId143"/>
  </p:handoutMasterIdLst>
  <p:sldIdLst>
    <p:sldId id="256" r:id="rId2"/>
    <p:sldId id="496" r:id="rId3"/>
    <p:sldId id="418" r:id="rId4"/>
    <p:sldId id="429" r:id="rId5"/>
    <p:sldId id="424" r:id="rId6"/>
    <p:sldId id="425" r:id="rId7"/>
    <p:sldId id="426" r:id="rId8"/>
    <p:sldId id="740" r:id="rId9"/>
    <p:sldId id="427" r:id="rId10"/>
    <p:sldId id="430" r:id="rId11"/>
    <p:sldId id="663" r:id="rId12"/>
    <p:sldId id="664" r:id="rId13"/>
    <p:sldId id="500" r:id="rId14"/>
    <p:sldId id="436" r:id="rId15"/>
    <p:sldId id="437" r:id="rId16"/>
    <p:sldId id="438" r:id="rId17"/>
    <p:sldId id="439" r:id="rId18"/>
    <p:sldId id="501" r:id="rId19"/>
    <p:sldId id="442" r:id="rId20"/>
    <p:sldId id="443" r:id="rId21"/>
    <p:sldId id="444" r:id="rId22"/>
    <p:sldId id="445" r:id="rId23"/>
    <p:sldId id="502" r:id="rId24"/>
    <p:sldId id="435" r:id="rId25"/>
    <p:sldId id="495" r:id="rId26"/>
    <p:sldId id="503" r:id="rId27"/>
    <p:sldId id="504" r:id="rId28"/>
    <p:sldId id="505" r:id="rId29"/>
    <p:sldId id="506" r:id="rId30"/>
    <p:sldId id="507" r:id="rId31"/>
    <p:sldId id="508" r:id="rId32"/>
    <p:sldId id="528" r:id="rId33"/>
    <p:sldId id="529" r:id="rId34"/>
    <p:sldId id="530" r:id="rId35"/>
    <p:sldId id="531" r:id="rId36"/>
    <p:sldId id="532" r:id="rId37"/>
    <p:sldId id="533" r:id="rId38"/>
    <p:sldId id="534" r:id="rId39"/>
    <p:sldId id="535" r:id="rId40"/>
    <p:sldId id="536" r:id="rId41"/>
    <p:sldId id="537" r:id="rId42"/>
    <p:sldId id="509" r:id="rId43"/>
    <p:sldId id="510" r:id="rId44"/>
    <p:sldId id="538" r:id="rId45"/>
    <p:sldId id="511" r:id="rId46"/>
    <p:sldId id="512" r:id="rId47"/>
    <p:sldId id="513" r:id="rId48"/>
    <p:sldId id="514" r:id="rId49"/>
    <p:sldId id="515" r:id="rId50"/>
    <p:sldId id="516" r:id="rId51"/>
    <p:sldId id="517" r:id="rId52"/>
    <p:sldId id="593" r:id="rId53"/>
    <p:sldId id="594" r:id="rId54"/>
    <p:sldId id="595" r:id="rId55"/>
    <p:sldId id="596" r:id="rId56"/>
    <p:sldId id="599" r:id="rId57"/>
    <p:sldId id="606" r:id="rId58"/>
    <p:sldId id="605" r:id="rId59"/>
    <p:sldId id="601" r:id="rId60"/>
    <p:sldId id="602" r:id="rId61"/>
    <p:sldId id="603" r:id="rId62"/>
    <p:sldId id="604" r:id="rId63"/>
    <p:sldId id="607" r:id="rId64"/>
    <p:sldId id="518" r:id="rId65"/>
    <p:sldId id="519" r:id="rId66"/>
    <p:sldId id="520" r:id="rId67"/>
    <p:sldId id="521" r:id="rId68"/>
    <p:sldId id="522" r:id="rId69"/>
    <p:sldId id="523" r:id="rId70"/>
    <p:sldId id="524" r:id="rId71"/>
    <p:sldId id="525" r:id="rId72"/>
    <p:sldId id="526" r:id="rId73"/>
    <p:sldId id="527" r:id="rId74"/>
    <p:sldId id="539" r:id="rId75"/>
    <p:sldId id="540" r:id="rId76"/>
    <p:sldId id="541" r:id="rId77"/>
    <p:sldId id="542" r:id="rId78"/>
    <p:sldId id="543" r:id="rId79"/>
    <p:sldId id="544" r:id="rId80"/>
    <p:sldId id="545" r:id="rId81"/>
    <p:sldId id="546" r:id="rId82"/>
    <p:sldId id="558" r:id="rId83"/>
    <p:sldId id="547" r:id="rId84"/>
    <p:sldId id="548" r:id="rId85"/>
    <p:sldId id="549" r:id="rId86"/>
    <p:sldId id="650" r:id="rId87"/>
    <p:sldId id="586" r:id="rId88"/>
    <p:sldId id="592" r:id="rId89"/>
    <p:sldId id="587" r:id="rId90"/>
    <p:sldId id="588" r:id="rId91"/>
    <p:sldId id="589" r:id="rId92"/>
    <p:sldId id="590" r:id="rId93"/>
    <p:sldId id="591" r:id="rId94"/>
    <p:sldId id="651" r:id="rId95"/>
    <p:sldId id="652" r:id="rId96"/>
    <p:sldId id="657" r:id="rId97"/>
    <p:sldId id="662" r:id="rId98"/>
    <p:sldId id="658" r:id="rId99"/>
    <p:sldId id="661" r:id="rId100"/>
    <p:sldId id="550" r:id="rId101"/>
    <p:sldId id="551" r:id="rId102"/>
    <p:sldId id="552" r:id="rId103"/>
    <p:sldId id="553" r:id="rId104"/>
    <p:sldId id="554" r:id="rId105"/>
    <p:sldId id="576" r:id="rId106"/>
    <p:sldId id="577" r:id="rId107"/>
    <p:sldId id="578" r:id="rId108"/>
    <p:sldId id="582" r:id="rId109"/>
    <p:sldId id="583" r:id="rId110"/>
    <p:sldId id="584" r:id="rId111"/>
    <p:sldId id="585" r:id="rId112"/>
    <p:sldId id="579" r:id="rId113"/>
    <p:sldId id="665" r:id="rId114"/>
    <p:sldId id="666" r:id="rId115"/>
    <p:sldId id="667" r:id="rId116"/>
    <p:sldId id="668" r:id="rId117"/>
    <p:sldId id="669" r:id="rId118"/>
    <p:sldId id="673" r:id="rId119"/>
    <p:sldId id="671" r:id="rId120"/>
    <p:sldId id="672" r:id="rId121"/>
    <p:sldId id="674" r:id="rId122"/>
    <p:sldId id="580" r:id="rId123"/>
    <p:sldId id="581" r:id="rId124"/>
    <p:sldId id="555" r:id="rId125"/>
    <p:sldId id="556" r:id="rId126"/>
    <p:sldId id="557" r:id="rId127"/>
    <p:sldId id="559" r:id="rId128"/>
    <p:sldId id="574" r:id="rId129"/>
    <p:sldId id="560" r:id="rId130"/>
    <p:sldId id="561" r:id="rId131"/>
    <p:sldId id="562" r:id="rId132"/>
    <p:sldId id="563" r:id="rId133"/>
    <p:sldId id="564" r:id="rId134"/>
    <p:sldId id="565" r:id="rId135"/>
    <p:sldId id="566" r:id="rId136"/>
    <p:sldId id="567" r:id="rId137"/>
    <p:sldId id="575" r:id="rId138"/>
    <p:sldId id="568" r:id="rId139"/>
    <p:sldId id="569" r:id="rId140"/>
    <p:sldId id="724" r:id="rId141"/>
  </p:sldIdLst>
  <p:sldSz cx="9144000" cy="6858000" type="screen4x3"/>
  <p:notesSz cx="7099300" cy="10234613"/>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4AA"/>
    <a:srgbClr val="000000"/>
    <a:srgbClr val="AE1032"/>
    <a:srgbClr val="2C61F6"/>
    <a:srgbClr val="5674F6"/>
    <a:srgbClr val="6289F8"/>
    <a:srgbClr val="8097F8"/>
    <a:srgbClr val="F8F0D0"/>
    <a:srgbClr val="C0C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590" autoAdjust="0"/>
  </p:normalViewPr>
  <p:slideViewPr>
    <p:cSldViewPr snapToObjects="1">
      <p:cViewPr>
        <p:scale>
          <a:sx n="50" d="100"/>
          <a:sy n="50" d="100"/>
        </p:scale>
        <p:origin x="-52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6" d="100"/>
          <a:sy n="76" d="100"/>
        </p:scale>
        <p:origin x="-2502" y="-114"/>
      </p:cViewPr>
      <p:guideLst>
        <p:guide orient="horz" pos="3224"/>
        <p:guide pos="2236"/>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3" Type="http://schemas.openxmlformats.org/officeDocument/2006/relationships/slide" Target="slides/slide5.xml"/><Relationship Id="rId7"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smtClean="0"/>
            </a:lvl1pPr>
          </a:lstStyle>
          <a:p>
            <a:pPr>
              <a:defRPr/>
            </a:pPr>
            <a:r>
              <a:rPr lang="en-US"/>
              <a:t>Graphs and Graph Algorithms</a:t>
            </a:r>
          </a:p>
        </p:txBody>
      </p:sp>
      <p:sp>
        <p:nvSpPr>
          <p:cNvPr id="15363"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lvl1pPr>
          </a:lstStyle>
          <a:p>
            <a:pPr>
              <a:defRPr/>
            </a:pPr>
            <a:r>
              <a:rPr lang="en-US"/>
              <a:t>7/20/2008</a:t>
            </a:r>
          </a:p>
        </p:txBody>
      </p:sp>
      <p:sp>
        <p:nvSpPr>
          <p:cNvPr id="15364"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smtClean="0"/>
            </a:lvl1pPr>
          </a:lstStyle>
          <a:p>
            <a:pPr>
              <a:defRPr/>
            </a:pPr>
            <a:r>
              <a:rPr lang="en-US"/>
              <a:t>Nguyễn Đức Nghĩa</a:t>
            </a:r>
          </a:p>
          <a:p>
            <a:pPr>
              <a:defRPr/>
            </a:pPr>
            <a:r>
              <a:rPr lang="en-US"/>
              <a:t>ĐH Bách khoa Hà nội</a:t>
            </a:r>
          </a:p>
        </p:txBody>
      </p:sp>
      <p:sp>
        <p:nvSpPr>
          <p:cNvPr id="15365"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a:lvl1pPr>
          </a:lstStyle>
          <a:p>
            <a:pPr>
              <a:defRPr/>
            </a:pPr>
            <a:fld id="{35098E22-E846-429B-845F-5B195326C0D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vl1pPr>
          </a:lstStyle>
          <a:p>
            <a:pPr>
              <a:defRPr/>
            </a:pPr>
            <a:r>
              <a:rPr lang="en-US"/>
              <a:t>Graph Matching</a:t>
            </a:r>
          </a:p>
        </p:txBody>
      </p:sp>
      <p:sp>
        <p:nvSpPr>
          <p:cNvPr id="1027" name="Rectangle 3"/>
          <p:cNvSpPr>
            <a:spLocks noGrp="1" noChangeArrowheads="1"/>
          </p:cNvSpPr>
          <p:nvPr>
            <p:ph type="dt" idx="1"/>
          </p:nvPr>
        </p:nvSpPr>
        <p:spPr bwMode="auto">
          <a:xfrm>
            <a:off x="4024313" y="0"/>
            <a:ext cx="3074987" cy="51117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a:lvl1pPr>
          </a:lstStyle>
          <a:p>
            <a:pPr>
              <a:defRPr/>
            </a:pPr>
            <a:fld id="{46952A16-8483-4E7E-9775-49553EA87ACE}" type="datetime8">
              <a:rPr lang="en-US"/>
              <a:pPr>
                <a:defRPr/>
              </a:pPr>
              <a:t>11/25/2011 9:28 AM</a:t>
            </a:fld>
            <a:endParaRPr lang="en-US"/>
          </a:p>
        </p:txBody>
      </p:sp>
      <p:sp>
        <p:nvSpPr>
          <p:cNvPr id="181252" name="Rectangle 4"/>
          <p:cNvSpPr>
            <a:spLocks noGrp="1" noRot="1" noChangeAspect="1" noChangeArrowheads="1" noTextEdit="1"/>
          </p:cNvSpPr>
          <p:nvPr>
            <p:ph type="sldImg" idx="2"/>
          </p:nvPr>
        </p:nvSpPr>
        <p:spPr bwMode="auto">
          <a:xfrm>
            <a:off x="993775" y="769938"/>
            <a:ext cx="5113338" cy="3836987"/>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46150" y="4862513"/>
            <a:ext cx="5207000" cy="4602162"/>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723438"/>
            <a:ext cx="3074988" cy="51117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vl1pPr>
          </a:lstStyle>
          <a:p>
            <a:pPr>
              <a:defRPr/>
            </a:pPr>
            <a:endParaRPr lang="en-US"/>
          </a:p>
        </p:txBody>
      </p:sp>
      <p:sp>
        <p:nvSpPr>
          <p:cNvPr id="1031" name="Rectangle 7"/>
          <p:cNvSpPr>
            <a:spLocks noGrp="1" noChangeArrowheads="1"/>
          </p:cNvSpPr>
          <p:nvPr>
            <p:ph type="sldNum" sz="quarter" idx="5"/>
          </p:nvPr>
        </p:nvSpPr>
        <p:spPr bwMode="auto">
          <a:xfrm>
            <a:off x="4024313" y="9723438"/>
            <a:ext cx="3074987" cy="51117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a:lvl1pPr>
          </a:lstStyle>
          <a:p>
            <a:pPr>
              <a:defRPr/>
            </a:pPr>
            <a:fld id="{F07E4B1B-64F4-4626-B4E5-E8C1F17A12CC}" type="slidenum">
              <a:rPr lang="en-US"/>
              <a:pPr>
                <a:defRPr/>
              </a:pPr>
              <a:t>‹#›</a:t>
            </a:fld>
            <a:endParaRPr 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p:spPr>
        <p:txBody>
          <a:bodyPr/>
          <a:lstStyle/>
          <a:p>
            <a:r>
              <a:rPr lang="en-US" smtClean="0"/>
              <a:t>Graph Matching</a:t>
            </a:r>
          </a:p>
        </p:txBody>
      </p:sp>
      <p:sp>
        <p:nvSpPr>
          <p:cNvPr id="182275" name="Rectangle 3"/>
          <p:cNvSpPr>
            <a:spLocks noGrp="1" noChangeArrowheads="1"/>
          </p:cNvSpPr>
          <p:nvPr>
            <p:ph type="dt" sz="quarter" idx="1"/>
          </p:nvPr>
        </p:nvSpPr>
        <p:spPr>
          <a:noFill/>
        </p:spPr>
        <p:txBody>
          <a:bodyPr/>
          <a:lstStyle/>
          <a:p>
            <a:fld id="{49CB14F4-9F4E-4712-957C-5854DD975BB3}" type="datetime8">
              <a:rPr lang="en-US" smtClean="0"/>
              <a:pPr/>
              <a:t>11/25/2011 9:28 AM</a:t>
            </a:fld>
            <a:endParaRPr lang="en-US" smtClean="0"/>
          </a:p>
        </p:txBody>
      </p:sp>
      <p:sp>
        <p:nvSpPr>
          <p:cNvPr id="182276" name="Rectangle 7"/>
          <p:cNvSpPr>
            <a:spLocks noGrp="1" noChangeArrowheads="1"/>
          </p:cNvSpPr>
          <p:nvPr>
            <p:ph type="sldNum" sz="quarter" idx="5"/>
          </p:nvPr>
        </p:nvSpPr>
        <p:spPr>
          <a:noFill/>
        </p:spPr>
        <p:txBody>
          <a:bodyPr/>
          <a:lstStyle/>
          <a:p>
            <a:fld id="{512E7841-3525-455C-A387-787BED1AF78F}" type="slidenum">
              <a:rPr lang="en-US" smtClean="0"/>
              <a:pPr/>
              <a:t>1</a:t>
            </a:fld>
            <a:endParaRPr lang="en-US" smtClean="0"/>
          </a:p>
        </p:txBody>
      </p:sp>
      <p:sp>
        <p:nvSpPr>
          <p:cNvPr id="182277" name="Rectangle 2"/>
          <p:cNvSpPr>
            <a:spLocks noGrp="1" noRot="1" noChangeAspect="1" noChangeArrowheads="1" noTextEdit="1"/>
          </p:cNvSpPr>
          <p:nvPr>
            <p:ph type="sldImg"/>
          </p:nvPr>
        </p:nvSpPr>
        <p:spPr>
          <a:ln/>
        </p:spPr>
      </p:sp>
      <p:sp>
        <p:nvSpPr>
          <p:cNvPr id="18227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p:spPr>
        <p:txBody>
          <a:bodyPr/>
          <a:lstStyle/>
          <a:p>
            <a:r>
              <a:rPr lang="en-US" smtClean="0"/>
              <a:t>Graph Matching</a:t>
            </a:r>
          </a:p>
        </p:txBody>
      </p:sp>
      <p:sp>
        <p:nvSpPr>
          <p:cNvPr id="183299" name="Rectangle 3"/>
          <p:cNvSpPr>
            <a:spLocks noGrp="1" noChangeArrowheads="1"/>
          </p:cNvSpPr>
          <p:nvPr>
            <p:ph type="dt" sz="quarter" idx="1"/>
          </p:nvPr>
        </p:nvSpPr>
        <p:spPr>
          <a:noFill/>
        </p:spPr>
        <p:txBody>
          <a:bodyPr/>
          <a:lstStyle/>
          <a:p>
            <a:fld id="{1F0E1E84-B73E-4297-8236-01DF50F90E49}" type="datetime8">
              <a:rPr lang="en-US" smtClean="0"/>
              <a:pPr/>
              <a:t>11/25/2011 9:28 AM</a:t>
            </a:fld>
            <a:endParaRPr lang="en-US" smtClean="0"/>
          </a:p>
        </p:txBody>
      </p:sp>
      <p:sp>
        <p:nvSpPr>
          <p:cNvPr id="183300" name="Rectangle 7"/>
          <p:cNvSpPr>
            <a:spLocks noGrp="1" noChangeArrowheads="1"/>
          </p:cNvSpPr>
          <p:nvPr>
            <p:ph type="sldNum" sz="quarter" idx="5"/>
          </p:nvPr>
        </p:nvSpPr>
        <p:spPr>
          <a:noFill/>
        </p:spPr>
        <p:txBody>
          <a:bodyPr/>
          <a:lstStyle/>
          <a:p>
            <a:fld id="{CF3012D0-D3C0-49B1-801D-2877FF38765B}" type="slidenum">
              <a:rPr lang="en-US" smtClean="0"/>
              <a:pPr/>
              <a:t>6</a:t>
            </a:fld>
            <a:endParaRPr lang="en-US" smtClean="0"/>
          </a:p>
        </p:txBody>
      </p:sp>
      <p:sp>
        <p:nvSpPr>
          <p:cNvPr id="183301" name="Rectangle 2"/>
          <p:cNvSpPr>
            <a:spLocks noGrp="1" noRot="1" noChangeAspect="1" noChangeArrowheads="1" noTextEdit="1"/>
          </p:cNvSpPr>
          <p:nvPr>
            <p:ph type="sldImg"/>
          </p:nvPr>
        </p:nvSpPr>
        <p:spPr>
          <a:ln/>
        </p:spPr>
      </p:sp>
      <p:sp>
        <p:nvSpPr>
          <p:cNvPr id="18330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8C707-317A-4804-B357-11E834D2FEEC}" type="slidenum">
              <a:rPr lang="en-US"/>
              <a:pPr/>
              <a:t>96</a:t>
            </a:fld>
            <a:endParaRPr 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r>
              <a:rPr lang="en-US"/>
              <a:t>Improve by moving if A[s][i] before third loop</a:t>
            </a:r>
          </a:p>
          <a:p>
            <a:r>
              <a:rPr lang="en-US"/>
              <a:t>Uses V^2 space and V^3 time – can we do better – pretty bad for sparse graphs</a:t>
            </a:r>
          </a:p>
          <a:p>
            <a:r>
              <a:rPr lang="en-US"/>
              <a:t>Insert if statement about t-loop to improve the algorithm in practice, but not in terms of Big-O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8C707-317A-4804-B357-11E834D2FEEC}" type="slidenum">
              <a:rPr lang="en-US"/>
              <a:pPr/>
              <a:t>97</a:t>
            </a:fld>
            <a:endParaRPr 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r>
              <a:rPr lang="en-US"/>
              <a:t>Improve by moving if A[s][i] before third loop</a:t>
            </a:r>
          </a:p>
          <a:p>
            <a:r>
              <a:rPr lang="en-US"/>
              <a:t>Uses V^2 space and V^3 time – can we do better – pretty bad for sparse graphs</a:t>
            </a:r>
          </a:p>
          <a:p>
            <a:r>
              <a:rPr lang="en-US"/>
              <a:t>Insert if statement about t-loop to improve the algorithm in practice, but not in terms of Big-O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70" name="Rectangle 70"/>
          <p:cNvSpPr>
            <a:spLocks noGrp="1" noChangeArrowheads="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71" name="Rectangle 71"/>
          <p:cNvSpPr>
            <a:spLocks noGrp="1" noChangeArrowheads="1"/>
          </p:cNvSpPr>
          <p:nvPr>
            <p:ph type="sldNum" sz="quarter" idx="12"/>
          </p:nvPr>
        </p:nvSpPr>
        <p:spPr/>
        <p:txBody>
          <a:bodyPr/>
          <a:lstStyle>
            <a:lvl1pPr>
              <a:defRPr/>
            </a:lvl1pPr>
          </a:lstStyle>
          <a:p>
            <a:pPr>
              <a:defRPr/>
            </a:pPr>
            <a:fld id="{896DA375-94C2-4FB0-9B3D-3E18E479D1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45C6AFE-0594-4C73-8B08-5465DC8814D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6" name="Slide Number Placeholder 5"/>
          <p:cNvSpPr>
            <a:spLocks noGrp="1"/>
          </p:cNvSpPr>
          <p:nvPr>
            <p:ph type="sldNum" sz="quarter" idx="12"/>
          </p:nvPr>
        </p:nvSpPr>
        <p:spPr/>
        <p:txBody>
          <a:bodyPr/>
          <a:lstStyle>
            <a:lvl1pPr>
              <a:defRPr/>
            </a:lvl1pPr>
          </a:lstStyle>
          <a:p>
            <a:pPr>
              <a:defRPr/>
            </a:pPr>
            <a:fld id="{4FA09405-B8FA-402C-AEBD-892A448EAC7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8001000" cy="4419600"/>
          </a:xfrm>
        </p:spPr>
        <p:txBody>
          <a:bodyPr/>
          <a:lstStyle/>
          <a:p>
            <a:pPr lvl="0"/>
            <a:endParaRPr lang="en-US" noProof="0" smtClean="0"/>
          </a:p>
        </p:txBody>
      </p:sp>
      <p:sp>
        <p:nvSpPr>
          <p:cNvPr id="5" name="Footer Placeholder 4"/>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6" name="Slide Number Placeholder 5"/>
          <p:cNvSpPr>
            <a:spLocks noGrp="1"/>
          </p:cNvSpPr>
          <p:nvPr>
            <p:ph type="sldNum" sz="quarter" idx="12"/>
          </p:nvPr>
        </p:nvSpPr>
        <p:spPr/>
        <p:txBody>
          <a:bodyPr/>
          <a:lstStyle>
            <a:lvl1pPr>
              <a:defRPr/>
            </a:lvl1pPr>
          </a:lstStyle>
          <a:p>
            <a:pPr>
              <a:defRPr/>
            </a:pPr>
            <a:fld id="{C4DD2089-60AF-41AE-8B3E-8A67775EC9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6" name="Slide Number Placeholder 5"/>
          <p:cNvSpPr>
            <a:spLocks noGrp="1"/>
          </p:cNvSpPr>
          <p:nvPr>
            <p:ph type="sldNum" sz="quarter" idx="12"/>
          </p:nvPr>
        </p:nvSpPr>
        <p:spPr/>
        <p:txBody>
          <a:bodyPr/>
          <a:lstStyle>
            <a:lvl1pPr>
              <a:defRPr/>
            </a:lvl1pPr>
          </a:lstStyle>
          <a:p>
            <a:pPr>
              <a:defRPr/>
            </a:pPr>
            <a:fld id="{9D58C98F-3B1E-45E0-AD0B-3A2FCA124A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6" name="Slide Number Placeholder 5"/>
          <p:cNvSpPr>
            <a:spLocks noGrp="1"/>
          </p:cNvSpPr>
          <p:nvPr>
            <p:ph type="sldNum" sz="quarter" idx="12"/>
          </p:nvPr>
        </p:nvSpPr>
        <p:spPr/>
        <p:txBody>
          <a:bodyPr/>
          <a:lstStyle>
            <a:lvl1pPr>
              <a:defRPr/>
            </a:lvl1pPr>
          </a:lstStyle>
          <a:p>
            <a:pPr>
              <a:defRPr/>
            </a:pPr>
            <a:fld id="{36AF8E33-269F-453A-A9C4-4E45F616510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14400"/>
          </a:xfrm>
        </p:spPr>
        <p:txBody>
          <a:bodyPr/>
          <a:lstStyle>
            <a:lvl1pPr>
              <a:defRPr sz="3200" b="1">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924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600200"/>
            <a:ext cx="3924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76200" y="6400800"/>
            <a:ext cx="3733800" cy="457200"/>
          </a:xfrm>
        </p:spPr>
        <p:txBody>
          <a:bodyPr/>
          <a:lstStyle>
            <a:lvl1pPr>
              <a:defRPr/>
            </a:lvl1pPr>
          </a:lstStyle>
          <a:p>
            <a:pPr>
              <a:defRPr/>
            </a:pPr>
            <a:r>
              <a:rPr lang="en-US" smtClean="0"/>
              <a:t>Nguyễn Đức Nghĩa - Bộ môn KHMT ĐHBKHN</a:t>
            </a:r>
            <a:endParaRPr lang="en-US"/>
          </a:p>
        </p:txBody>
      </p:sp>
      <p:sp>
        <p:nvSpPr>
          <p:cNvPr id="7" name="Slide Number Placeholder 6"/>
          <p:cNvSpPr>
            <a:spLocks noGrp="1"/>
          </p:cNvSpPr>
          <p:nvPr>
            <p:ph type="sldNum" sz="quarter" idx="12"/>
          </p:nvPr>
        </p:nvSpPr>
        <p:spPr/>
        <p:txBody>
          <a:bodyPr/>
          <a:lstStyle>
            <a:lvl1pPr>
              <a:defRPr/>
            </a:lvl1pPr>
          </a:lstStyle>
          <a:p>
            <a:pPr>
              <a:defRPr/>
            </a:pPr>
            <a:fld id="{8783A3E3-F449-4065-9B02-74B5CC033D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9" name="Slide Number Placeholder 8"/>
          <p:cNvSpPr>
            <a:spLocks noGrp="1"/>
          </p:cNvSpPr>
          <p:nvPr>
            <p:ph type="sldNum" sz="quarter" idx="12"/>
          </p:nvPr>
        </p:nvSpPr>
        <p:spPr/>
        <p:txBody>
          <a:bodyPr/>
          <a:lstStyle>
            <a:lvl1pPr>
              <a:defRPr/>
            </a:lvl1pPr>
          </a:lstStyle>
          <a:p>
            <a:pPr>
              <a:defRPr/>
            </a:pPr>
            <a:fld id="{4ED37C0B-236A-496C-86D4-4A911689A2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5" name="Slide Number Placeholder 4"/>
          <p:cNvSpPr>
            <a:spLocks noGrp="1"/>
          </p:cNvSpPr>
          <p:nvPr>
            <p:ph type="sldNum" sz="quarter" idx="12"/>
          </p:nvPr>
        </p:nvSpPr>
        <p:spPr/>
        <p:txBody>
          <a:bodyPr/>
          <a:lstStyle>
            <a:lvl1pPr>
              <a:defRPr/>
            </a:lvl1pPr>
          </a:lstStyle>
          <a:p>
            <a:pPr>
              <a:defRPr/>
            </a:pPr>
            <a:fld id="{ED5A391F-4F24-4894-8AF2-3A4F4931DDA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4" name="Slide Number Placeholder 3"/>
          <p:cNvSpPr>
            <a:spLocks noGrp="1"/>
          </p:cNvSpPr>
          <p:nvPr>
            <p:ph type="sldNum" sz="quarter" idx="12"/>
          </p:nvPr>
        </p:nvSpPr>
        <p:spPr/>
        <p:txBody>
          <a:bodyPr/>
          <a:lstStyle>
            <a:lvl1pPr>
              <a:defRPr/>
            </a:lvl1pPr>
          </a:lstStyle>
          <a:p>
            <a:pPr>
              <a:defRPr/>
            </a:pPr>
            <a:fld id="{DB876230-9D3F-483F-9270-3E37D71FB04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7" name="Slide Number Placeholder 6"/>
          <p:cNvSpPr>
            <a:spLocks noGrp="1"/>
          </p:cNvSpPr>
          <p:nvPr>
            <p:ph type="sldNum" sz="quarter" idx="12"/>
          </p:nvPr>
        </p:nvSpPr>
        <p:spPr/>
        <p:txBody>
          <a:bodyPr/>
          <a:lstStyle>
            <a:lvl1pPr>
              <a:defRPr/>
            </a:lvl1pPr>
          </a:lstStyle>
          <a:p>
            <a:pPr>
              <a:defRPr/>
            </a:pPr>
            <a:fld id="{0357E562-D561-489D-83E5-EAD2DFDCD19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pPr>
              <a:defRPr/>
            </a:pPr>
            <a:r>
              <a:rPr lang="en-US" smtClean="0"/>
              <a:t>Nguyễn Đức Nghĩa - Bộ môn KHMT ĐHBKHN</a:t>
            </a:r>
            <a:endParaRPr lang="en-US"/>
          </a:p>
        </p:txBody>
      </p:sp>
      <p:sp>
        <p:nvSpPr>
          <p:cNvPr id="7" name="Slide Number Placeholder 6"/>
          <p:cNvSpPr>
            <a:spLocks noGrp="1"/>
          </p:cNvSpPr>
          <p:nvPr>
            <p:ph type="sldNum" sz="quarter" idx="12"/>
          </p:nvPr>
        </p:nvSpPr>
        <p:spPr/>
        <p:txBody>
          <a:bodyPr/>
          <a:lstStyle>
            <a:lvl1pPr>
              <a:defRPr/>
            </a:lvl1pPr>
          </a:lstStyle>
          <a:p>
            <a:pPr>
              <a:defRPr/>
            </a:pPr>
            <a:fld id="{9D0C9300-7D84-4A43-995A-676E788BAF9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63"/>
          <p:cNvSpPr>
            <a:spLocks noGrp="1" noChangeArrowheads="1"/>
          </p:cNvSpPr>
          <p:nvPr>
            <p:ph type="title"/>
          </p:nvPr>
        </p:nvSpPr>
        <p:spPr bwMode="auto">
          <a:xfrm>
            <a:off x="609600" y="304800"/>
            <a:ext cx="77724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195" name="Rectangle 64" descr="Rectangle: Click to edit Master text styles&#10;Second level&#10;Third level&#10;Fourth level&#10;Fifth level"/>
          <p:cNvSpPr>
            <a:spLocks noGrp="1" noChangeArrowheads="1"/>
          </p:cNvSpPr>
          <p:nvPr>
            <p:ph type="body" idx="1"/>
          </p:nvPr>
        </p:nvSpPr>
        <p:spPr bwMode="auto">
          <a:xfrm>
            <a:off x="609600" y="1600200"/>
            <a:ext cx="80010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2" name="Rectangle 66"/>
          <p:cNvSpPr>
            <a:spLocks noGrp="1" noChangeArrowheads="1"/>
          </p:cNvSpPr>
          <p:nvPr>
            <p:ph type="ftr" sz="quarter" idx="3"/>
          </p:nvPr>
        </p:nvSpPr>
        <p:spPr bwMode="auto">
          <a:xfrm>
            <a:off x="76200" y="6324600"/>
            <a:ext cx="426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r>
              <a:rPr lang="en-US" smtClean="0"/>
              <a:t>Nguyễn Đức Nghĩa - Bộ môn KHMT ĐHBKHN</a:t>
            </a:r>
            <a:endParaRPr lang="en-US"/>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F65B5FC0-101C-4818-BFC1-81E73C20FBD1}" type="slidenum">
              <a:rPr lang="en-US"/>
              <a:pPr>
                <a:defRPr/>
              </a:pPr>
              <a:t>‹#›</a:t>
            </a:fld>
            <a:endParaRPr lang="en-US"/>
          </a:p>
        </p:txBody>
      </p:sp>
      <p:sp>
        <p:nvSpPr>
          <p:cNvPr id="4166" name="Line 70"/>
          <p:cNvSpPr>
            <a:spLocks noChangeShapeType="1"/>
          </p:cNvSpPr>
          <p:nvPr userDrawn="1"/>
        </p:nvSpPr>
        <p:spPr bwMode="auto">
          <a:xfrm>
            <a:off x="609600" y="1447800"/>
            <a:ext cx="7772400" cy="0"/>
          </a:xfrm>
          <a:prstGeom prst="line">
            <a:avLst/>
          </a:prstGeom>
          <a:noFill/>
          <a:ln w="76200" cmpd="tri">
            <a:solidFill>
              <a:schemeClr val="tx1"/>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hf hdr="0" dt="0"/>
  <p:txStyles>
    <p:titleStyle>
      <a:lvl1pPr algn="l" rtl="0" eaLnBrk="0" fontAlgn="base" hangingPunct="0">
        <a:spcBef>
          <a:spcPct val="0"/>
        </a:spcBef>
        <a:spcAft>
          <a:spcPct val="0"/>
        </a:spcAft>
        <a:defRPr sz="3200" b="1">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Arial" pitchFamily="34" charset="0"/>
          <a:cs typeface="Arial" pitchFamily="34"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914400" y="1828800"/>
            <a:ext cx="7772400" cy="1143000"/>
          </a:xfrm>
        </p:spPr>
        <p:txBody>
          <a:bodyPr/>
          <a:lstStyle/>
          <a:p>
            <a:pPr eaLnBrk="1" hangingPunct="1"/>
            <a:r>
              <a:rPr lang="en-US" sz="4000" smtClean="0">
                <a:solidFill>
                  <a:srgbClr val="AE1032"/>
                </a:solidFill>
                <a:latin typeface="Arial" charset="0"/>
                <a:cs typeface="Arial" charset="0"/>
              </a:rPr>
              <a:t>Đồ thị và các thuật toán đồ thị</a:t>
            </a:r>
          </a:p>
        </p:txBody>
      </p:sp>
      <p:sp>
        <p:nvSpPr>
          <p:cNvPr id="21507" name="Oval 567"/>
          <p:cNvSpPr>
            <a:spLocks noChangeArrowheads="1"/>
          </p:cNvSpPr>
          <p:nvPr/>
        </p:nvSpPr>
        <p:spPr bwMode="auto">
          <a:xfrm>
            <a:off x="7086600" y="3498383"/>
            <a:ext cx="936625" cy="457200"/>
          </a:xfrm>
          <a:prstGeom prst="ellipse">
            <a:avLst/>
          </a:prstGeom>
          <a:solidFill>
            <a:schemeClr val="accent1"/>
          </a:solidFill>
          <a:ln w="19050">
            <a:solidFill>
              <a:schemeClr val="tx1"/>
            </a:solidFill>
            <a:round/>
            <a:headEnd/>
            <a:tailEnd/>
          </a:ln>
        </p:spPr>
        <p:txBody>
          <a:bodyPr wrap="none" anchor="ctr"/>
          <a:lstStyle/>
          <a:p>
            <a:r>
              <a:rPr lang="en-US"/>
              <a:t>HCM</a:t>
            </a:r>
          </a:p>
        </p:txBody>
      </p:sp>
      <p:sp>
        <p:nvSpPr>
          <p:cNvPr id="21508" name="Oval 568"/>
          <p:cNvSpPr>
            <a:spLocks noChangeArrowheads="1"/>
          </p:cNvSpPr>
          <p:nvPr/>
        </p:nvSpPr>
        <p:spPr bwMode="auto">
          <a:xfrm>
            <a:off x="6797675" y="5012858"/>
            <a:ext cx="936625" cy="457200"/>
          </a:xfrm>
          <a:prstGeom prst="ellipse">
            <a:avLst/>
          </a:prstGeom>
          <a:solidFill>
            <a:schemeClr val="accent1"/>
          </a:solidFill>
          <a:ln w="19050">
            <a:solidFill>
              <a:schemeClr val="tx1"/>
            </a:solidFill>
            <a:round/>
            <a:headEnd/>
            <a:tailEnd/>
          </a:ln>
        </p:spPr>
        <p:txBody>
          <a:bodyPr wrap="none" anchor="ctr"/>
          <a:lstStyle/>
          <a:p>
            <a:r>
              <a:rPr lang="en-US"/>
              <a:t>DAN</a:t>
            </a:r>
          </a:p>
        </p:txBody>
      </p:sp>
      <p:sp>
        <p:nvSpPr>
          <p:cNvPr id="21509" name="Oval 569"/>
          <p:cNvSpPr>
            <a:spLocks noChangeArrowheads="1"/>
          </p:cNvSpPr>
          <p:nvPr/>
        </p:nvSpPr>
        <p:spPr bwMode="auto">
          <a:xfrm>
            <a:off x="4876800" y="3726983"/>
            <a:ext cx="936625" cy="457200"/>
          </a:xfrm>
          <a:prstGeom prst="ellipse">
            <a:avLst/>
          </a:prstGeom>
          <a:solidFill>
            <a:schemeClr val="accent1"/>
          </a:solidFill>
          <a:ln w="19050">
            <a:solidFill>
              <a:schemeClr val="tx1"/>
            </a:solidFill>
            <a:round/>
            <a:headEnd/>
            <a:tailEnd/>
          </a:ln>
        </p:spPr>
        <p:txBody>
          <a:bodyPr wrap="none" anchor="ctr"/>
          <a:lstStyle/>
          <a:p>
            <a:r>
              <a:rPr lang="en-US"/>
              <a:t>HAN</a:t>
            </a:r>
          </a:p>
        </p:txBody>
      </p:sp>
      <p:sp>
        <p:nvSpPr>
          <p:cNvPr id="21510" name="Oval 570"/>
          <p:cNvSpPr>
            <a:spLocks noChangeArrowheads="1"/>
          </p:cNvSpPr>
          <p:nvPr/>
        </p:nvSpPr>
        <p:spPr bwMode="auto">
          <a:xfrm>
            <a:off x="5029200" y="4869983"/>
            <a:ext cx="936625" cy="457200"/>
          </a:xfrm>
          <a:prstGeom prst="ellipse">
            <a:avLst/>
          </a:prstGeom>
          <a:solidFill>
            <a:schemeClr val="accent1"/>
          </a:solidFill>
          <a:ln w="19050">
            <a:solidFill>
              <a:schemeClr val="tx1"/>
            </a:solidFill>
            <a:round/>
            <a:headEnd/>
            <a:tailEnd/>
          </a:ln>
        </p:spPr>
        <p:txBody>
          <a:bodyPr wrap="none" anchor="ctr"/>
          <a:lstStyle/>
          <a:p>
            <a:r>
              <a:rPr lang="en-US"/>
              <a:t>HP</a:t>
            </a:r>
          </a:p>
        </p:txBody>
      </p:sp>
      <p:cxnSp>
        <p:nvCxnSpPr>
          <p:cNvPr id="21511" name="AutoShape 571"/>
          <p:cNvCxnSpPr>
            <a:cxnSpLocks noChangeShapeType="1"/>
            <a:stCxn id="21509" idx="6"/>
            <a:endCxn id="21507" idx="2"/>
          </p:cNvCxnSpPr>
          <p:nvPr/>
        </p:nvCxnSpPr>
        <p:spPr bwMode="auto">
          <a:xfrm flipV="1">
            <a:off x="5822950" y="3726983"/>
            <a:ext cx="1254125" cy="228600"/>
          </a:xfrm>
          <a:prstGeom prst="straightConnector1">
            <a:avLst/>
          </a:prstGeom>
          <a:noFill/>
          <a:ln w="19050">
            <a:solidFill>
              <a:schemeClr val="tx1"/>
            </a:solidFill>
            <a:round/>
            <a:headEnd/>
            <a:tailEnd/>
          </a:ln>
        </p:spPr>
      </p:cxnSp>
      <p:cxnSp>
        <p:nvCxnSpPr>
          <p:cNvPr id="21512" name="AutoShape 572"/>
          <p:cNvCxnSpPr>
            <a:cxnSpLocks noChangeShapeType="1"/>
            <a:stCxn id="21508" idx="0"/>
            <a:endCxn id="21507" idx="4"/>
          </p:cNvCxnSpPr>
          <p:nvPr/>
        </p:nvCxnSpPr>
        <p:spPr bwMode="auto">
          <a:xfrm flipV="1">
            <a:off x="7265988" y="3965108"/>
            <a:ext cx="288925" cy="1038225"/>
          </a:xfrm>
          <a:prstGeom prst="straightConnector1">
            <a:avLst/>
          </a:prstGeom>
          <a:noFill/>
          <a:ln w="19050">
            <a:solidFill>
              <a:schemeClr val="tx1"/>
            </a:solidFill>
            <a:round/>
            <a:headEnd/>
            <a:tailEnd/>
          </a:ln>
        </p:spPr>
      </p:cxnSp>
      <p:cxnSp>
        <p:nvCxnSpPr>
          <p:cNvPr id="21513" name="AutoShape 573"/>
          <p:cNvCxnSpPr>
            <a:cxnSpLocks noChangeShapeType="1"/>
            <a:stCxn id="21509" idx="4"/>
            <a:endCxn id="21510" idx="0"/>
          </p:cNvCxnSpPr>
          <p:nvPr/>
        </p:nvCxnSpPr>
        <p:spPr bwMode="auto">
          <a:xfrm>
            <a:off x="5345113" y="4193708"/>
            <a:ext cx="152400" cy="666750"/>
          </a:xfrm>
          <a:prstGeom prst="straightConnector1">
            <a:avLst/>
          </a:prstGeom>
          <a:noFill/>
          <a:ln w="19050">
            <a:solidFill>
              <a:schemeClr val="tx1"/>
            </a:solidFill>
            <a:round/>
            <a:headEnd/>
            <a:tailEnd/>
          </a:ln>
        </p:spPr>
      </p:cxnSp>
      <p:cxnSp>
        <p:nvCxnSpPr>
          <p:cNvPr id="21514" name="AutoShape 574"/>
          <p:cNvCxnSpPr>
            <a:cxnSpLocks noChangeShapeType="1"/>
            <a:stCxn id="21510" idx="6"/>
            <a:endCxn id="21508" idx="2"/>
          </p:cNvCxnSpPr>
          <p:nvPr/>
        </p:nvCxnSpPr>
        <p:spPr bwMode="auto">
          <a:xfrm>
            <a:off x="5975350" y="5098583"/>
            <a:ext cx="812800" cy="142875"/>
          </a:xfrm>
          <a:prstGeom prst="straightConnector1">
            <a:avLst/>
          </a:prstGeom>
          <a:noFill/>
          <a:ln w="19050">
            <a:solidFill>
              <a:schemeClr val="tx1"/>
            </a:solidFill>
            <a:round/>
            <a:headEnd/>
            <a:tailEnd/>
          </a:ln>
        </p:spPr>
      </p:cxnSp>
      <p:cxnSp>
        <p:nvCxnSpPr>
          <p:cNvPr id="21515" name="AutoShape 575"/>
          <p:cNvCxnSpPr>
            <a:cxnSpLocks noChangeShapeType="1"/>
            <a:stCxn id="21510" idx="7"/>
            <a:endCxn id="21507" idx="3"/>
          </p:cNvCxnSpPr>
          <p:nvPr/>
        </p:nvCxnSpPr>
        <p:spPr bwMode="auto">
          <a:xfrm flipV="1">
            <a:off x="5829300" y="3898433"/>
            <a:ext cx="1393825" cy="1028700"/>
          </a:xfrm>
          <a:prstGeom prst="straightConnector1">
            <a:avLst/>
          </a:prstGeom>
          <a:noFill/>
          <a:ln w="19050">
            <a:solidFill>
              <a:schemeClr val="tx1"/>
            </a:solidFill>
            <a:round/>
            <a:headEnd/>
            <a:tailEnd/>
          </a:ln>
        </p:spPr>
      </p:cxnSp>
      <p:sp>
        <p:nvSpPr>
          <p:cNvPr id="21516" name="Text Box 576"/>
          <p:cNvSpPr txBox="1">
            <a:spLocks noChangeArrowheads="1"/>
          </p:cNvSpPr>
          <p:nvPr/>
        </p:nvSpPr>
        <p:spPr bwMode="auto">
          <a:xfrm rot="16937753">
            <a:off x="7046119" y="4056389"/>
            <a:ext cx="598488" cy="396875"/>
          </a:xfrm>
          <a:prstGeom prst="rect">
            <a:avLst/>
          </a:prstGeom>
          <a:noFill/>
          <a:ln w="19050">
            <a:noFill/>
            <a:miter lim="800000"/>
            <a:headEnd/>
            <a:tailEnd/>
          </a:ln>
        </p:spPr>
        <p:txBody>
          <a:bodyPr wrap="none">
            <a:spAutoFit/>
          </a:bodyPr>
          <a:lstStyle/>
          <a:p>
            <a:r>
              <a:rPr lang="en-US" sz="2000"/>
              <a:t>802</a:t>
            </a:r>
          </a:p>
        </p:txBody>
      </p:sp>
      <p:sp>
        <p:nvSpPr>
          <p:cNvPr id="21517" name="Text Box 577"/>
          <p:cNvSpPr txBox="1">
            <a:spLocks noChangeArrowheads="1"/>
          </p:cNvSpPr>
          <p:nvPr/>
        </p:nvSpPr>
        <p:spPr bwMode="auto">
          <a:xfrm rot="19463698">
            <a:off x="5908675" y="4234983"/>
            <a:ext cx="736600" cy="396875"/>
          </a:xfrm>
          <a:prstGeom prst="rect">
            <a:avLst/>
          </a:prstGeom>
          <a:noFill/>
          <a:ln w="19050">
            <a:noFill/>
            <a:miter lim="800000"/>
            <a:headEnd/>
            <a:tailEnd/>
          </a:ln>
        </p:spPr>
        <p:txBody>
          <a:bodyPr wrap="none">
            <a:spAutoFit/>
          </a:bodyPr>
          <a:lstStyle/>
          <a:p>
            <a:r>
              <a:rPr lang="en-US" sz="2000"/>
              <a:t>1743</a:t>
            </a:r>
          </a:p>
        </p:txBody>
      </p:sp>
      <p:sp>
        <p:nvSpPr>
          <p:cNvPr id="21518" name="Text Box 578"/>
          <p:cNvSpPr txBox="1">
            <a:spLocks noChangeArrowheads="1"/>
          </p:cNvSpPr>
          <p:nvPr/>
        </p:nvSpPr>
        <p:spPr bwMode="auto">
          <a:xfrm rot="20910655">
            <a:off x="6019800" y="3498383"/>
            <a:ext cx="736600" cy="396875"/>
          </a:xfrm>
          <a:prstGeom prst="rect">
            <a:avLst/>
          </a:prstGeom>
          <a:noFill/>
          <a:ln w="19050">
            <a:noFill/>
            <a:miter lim="800000"/>
            <a:headEnd/>
            <a:tailEnd/>
          </a:ln>
        </p:spPr>
        <p:txBody>
          <a:bodyPr wrap="none">
            <a:spAutoFit/>
          </a:bodyPr>
          <a:lstStyle/>
          <a:p>
            <a:r>
              <a:rPr lang="en-US" sz="2000"/>
              <a:t>1843</a:t>
            </a:r>
          </a:p>
        </p:txBody>
      </p:sp>
      <p:sp>
        <p:nvSpPr>
          <p:cNvPr id="21519" name="Text Box 579"/>
          <p:cNvSpPr txBox="1">
            <a:spLocks noChangeArrowheads="1"/>
          </p:cNvSpPr>
          <p:nvPr/>
        </p:nvSpPr>
        <p:spPr bwMode="auto">
          <a:xfrm rot="695916">
            <a:off x="6061075" y="4825533"/>
            <a:ext cx="736600" cy="396875"/>
          </a:xfrm>
          <a:prstGeom prst="rect">
            <a:avLst/>
          </a:prstGeom>
          <a:noFill/>
          <a:ln w="19050">
            <a:noFill/>
            <a:miter lim="800000"/>
            <a:headEnd/>
            <a:tailEnd/>
          </a:ln>
        </p:spPr>
        <p:txBody>
          <a:bodyPr wrap="none">
            <a:spAutoFit/>
          </a:bodyPr>
          <a:lstStyle/>
          <a:p>
            <a:r>
              <a:rPr lang="en-US" sz="2000"/>
              <a:t>1233</a:t>
            </a:r>
          </a:p>
        </p:txBody>
      </p:sp>
      <p:sp>
        <p:nvSpPr>
          <p:cNvPr id="21520" name="Text Box 580"/>
          <p:cNvSpPr txBox="1">
            <a:spLocks noChangeArrowheads="1"/>
          </p:cNvSpPr>
          <p:nvPr/>
        </p:nvSpPr>
        <p:spPr bwMode="auto">
          <a:xfrm rot="4665015">
            <a:off x="5280819" y="4362777"/>
            <a:ext cx="598487" cy="396875"/>
          </a:xfrm>
          <a:prstGeom prst="rect">
            <a:avLst/>
          </a:prstGeom>
          <a:noFill/>
          <a:ln w="19050">
            <a:noFill/>
            <a:miter lim="800000"/>
            <a:headEnd/>
            <a:tailEnd/>
          </a:ln>
        </p:spPr>
        <p:txBody>
          <a:bodyPr wrap="none">
            <a:spAutoFit/>
          </a:bodyPr>
          <a:lstStyle/>
          <a:p>
            <a:r>
              <a:rPr lang="en-US" sz="2000"/>
              <a:t>337</a:t>
            </a:r>
          </a:p>
        </p:txBody>
      </p:sp>
      <p:sp>
        <p:nvSpPr>
          <p:cNvPr id="21521" name="TextBox 16"/>
          <p:cNvSpPr txBox="1">
            <a:spLocks noChangeArrowheads="1"/>
          </p:cNvSpPr>
          <p:nvPr/>
        </p:nvSpPr>
        <p:spPr bwMode="auto">
          <a:xfrm>
            <a:off x="1295400" y="1676400"/>
            <a:ext cx="6400800" cy="461963"/>
          </a:xfrm>
          <a:prstGeom prst="rect">
            <a:avLst/>
          </a:prstGeom>
          <a:noFill/>
          <a:ln w="9525">
            <a:noFill/>
            <a:miter lim="800000"/>
            <a:headEnd/>
            <a:tailEnd/>
          </a:ln>
        </p:spPr>
        <p:txBody>
          <a:bodyPr>
            <a:spAutoFit/>
          </a:bodyPr>
          <a:lstStyle/>
          <a:p>
            <a:r>
              <a:rPr lang="en-US" b="1" smtClean="0"/>
              <a:t>CHƯƠNG 7</a:t>
            </a:r>
            <a:endParaRPr lang="en-US"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6"/>
          <p:cNvSpPr>
            <a:spLocks noGrp="1"/>
          </p:cNvSpPr>
          <p:nvPr>
            <p:ph type="sldNum" sz="quarter" idx="12"/>
          </p:nvPr>
        </p:nvSpPr>
        <p:spPr>
          <a:noFill/>
        </p:spPr>
        <p:txBody>
          <a:bodyPr/>
          <a:lstStyle/>
          <a:p>
            <a:fld id="{83C4EC8D-9C4B-4B0D-8800-8700AC5D582C}" type="slidenum">
              <a:rPr lang="en-US" smtClean="0"/>
              <a:pPr/>
              <a:t>10</a:t>
            </a:fld>
            <a:endParaRPr lang="en-US" smtClean="0"/>
          </a:p>
        </p:txBody>
      </p:sp>
      <p:sp>
        <p:nvSpPr>
          <p:cNvPr id="29699" name="Rectangle 2"/>
          <p:cNvSpPr>
            <a:spLocks noGrp="1" noChangeArrowheads="1"/>
          </p:cNvSpPr>
          <p:nvPr>
            <p:ph type="title"/>
          </p:nvPr>
        </p:nvSpPr>
        <p:spPr/>
        <p:txBody>
          <a:bodyPr/>
          <a:lstStyle/>
          <a:p>
            <a:pPr eaLnBrk="1" hangingPunct="1"/>
            <a:r>
              <a:rPr lang="en-US" smtClean="0">
                <a:latin typeface="Arial" charset="0"/>
                <a:cs typeface="Arial" charset="0"/>
              </a:rPr>
              <a:t>Tính chất</a:t>
            </a:r>
          </a:p>
        </p:txBody>
      </p:sp>
      <p:sp>
        <p:nvSpPr>
          <p:cNvPr id="29700" name="Rectangle 3" descr="Rectangle: Click to edit Master text styles&#10;Second level&#10;Third level&#10;Fourth level&#10;Fifth level"/>
          <p:cNvSpPr>
            <a:spLocks noGrp="1" noChangeArrowheads="1"/>
          </p:cNvSpPr>
          <p:nvPr>
            <p:ph type="body" sz="half" idx="1"/>
          </p:nvPr>
        </p:nvSpPr>
        <p:spPr>
          <a:xfrm>
            <a:off x="5029200" y="1600200"/>
            <a:ext cx="3733800" cy="1600200"/>
          </a:xfrm>
        </p:spPr>
        <p:txBody>
          <a:bodyPr/>
          <a:lstStyle/>
          <a:p>
            <a:pPr marL="114300" indent="-114300" eaLnBrk="1" hangingPunct="1">
              <a:lnSpc>
                <a:spcPct val="90000"/>
              </a:lnSpc>
              <a:buFont typeface="Wingdings" pitchFamily="2" charset="2"/>
              <a:buNone/>
            </a:pPr>
            <a:r>
              <a:rPr lang="en-US" sz="2400" smtClean="0">
                <a:latin typeface="Arial" charset="0"/>
                <a:cs typeface="Arial" charset="0"/>
              </a:rPr>
              <a:t>Ký hiệu</a:t>
            </a:r>
          </a:p>
          <a:p>
            <a:pPr marL="1371600" lvl="1" indent="-914400" eaLnBrk="1" hangingPunct="1">
              <a:lnSpc>
                <a:spcPct val="90000"/>
              </a:lnSpc>
              <a:buFont typeface="Wingdings" pitchFamily="2" charset="2"/>
              <a:buNone/>
            </a:pPr>
            <a:r>
              <a:rPr lang="en-US" sz="2000" b="1" i="1" smtClean="0">
                <a:latin typeface="Times New Roman" pitchFamily="18" charset="0"/>
                <a:cs typeface="Arial" charset="0"/>
              </a:rPr>
              <a:t>   n	</a:t>
            </a:r>
            <a:r>
              <a:rPr lang="en-US" sz="2000" smtClean="0">
                <a:latin typeface="Arial" charset="0"/>
                <a:cs typeface="Arial" charset="0"/>
              </a:rPr>
              <a:t>số đỉnh</a:t>
            </a:r>
          </a:p>
          <a:p>
            <a:pPr marL="1371600" lvl="1" indent="-914400" eaLnBrk="1" hangingPunct="1">
              <a:lnSpc>
                <a:spcPct val="90000"/>
              </a:lnSpc>
              <a:buFont typeface="Wingdings" pitchFamily="2" charset="2"/>
              <a:buNone/>
            </a:pPr>
            <a:r>
              <a:rPr lang="en-US" sz="2000" b="1" i="1" smtClean="0">
                <a:latin typeface="Times New Roman" pitchFamily="18" charset="0"/>
                <a:cs typeface="Arial" charset="0"/>
              </a:rPr>
              <a:t>   m	</a:t>
            </a:r>
            <a:r>
              <a:rPr lang="en-US" sz="2000" smtClean="0">
                <a:latin typeface="Arial" charset="0"/>
                <a:cs typeface="Arial" charset="0"/>
              </a:rPr>
              <a:t>số cạnh</a:t>
            </a:r>
          </a:p>
          <a:p>
            <a:pPr marL="1371600" lvl="1" indent="-914400" eaLnBrk="1" hangingPunct="1">
              <a:lnSpc>
                <a:spcPct val="90000"/>
              </a:lnSpc>
              <a:buFont typeface="Wingdings" pitchFamily="2" charset="2"/>
              <a:buNone/>
            </a:pPr>
            <a:r>
              <a:rPr lang="en-US" sz="2000" smtClean="0">
                <a:latin typeface="Times New Roman" pitchFamily="18" charset="0"/>
                <a:cs typeface="Arial" charset="0"/>
              </a:rPr>
              <a:t>deg(</a:t>
            </a:r>
            <a:r>
              <a:rPr lang="en-US" sz="2000" b="1" i="1" smtClean="0">
                <a:latin typeface="Times New Roman" pitchFamily="18" charset="0"/>
                <a:cs typeface="Arial" charset="0"/>
              </a:rPr>
              <a:t>v</a:t>
            </a:r>
            <a:r>
              <a:rPr lang="en-US" sz="2000" smtClean="0">
                <a:latin typeface="Times New Roman" pitchFamily="18" charset="0"/>
                <a:cs typeface="Arial" charset="0"/>
              </a:rPr>
              <a:t>)</a:t>
            </a:r>
            <a:r>
              <a:rPr lang="en-US" sz="2000" b="1" i="1" smtClean="0">
                <a:latin typeface="Times New Roman" pitchFamily="18" charset="0"/>
                <a:cs typeface="Arial" charset="0"/>
              </a:rPr>
              <a:t>	</a:t>
            </a:r>
            <a:r>
              <a:rPr lang="en-US" sz="2000" smtClean="0">
                <a:latin typeface="Arial" charset="0"/>
                <a:cs typeface="Arial" charset="0"/>
              </a:rPr>
              <a:t>bậc của đỉnh </a:t>
            </a:r>
            <a:r>
              <a:rPr lang="en-US" sz="2000" b="1" i="1" smtClean="0">
                <a:latin typeface="Times New Roman" pitchFamily="18" charset="0"/>
                <a:cs typeface="Arial" charset="0"/>
              </a:rPr>
              <a:t>v</a:t>
            </a:r>
            <a:endParaRPr lang="en-US" sz="2000" smtClean="0">
              <a:latin typeface="Arial" charset="0"/>
              <a:cs typeface="Arial" charset="0"/>
            </a:endParaRPr>
          </a:p>
        </p:txBody>
      </p:sp>
      <p:sp>
        <p:nvSpPr>
          <p:cNvPr id="29701" name="Rectangle 4" descr="Rectangle: Click to edit Master text styles&#10;Second level&#10;Third level&#10;Fourth level&#10;Fifth level"/>
          <p:cNvSpPr>
            <a:spLocks noGrp="1" noChangeArrowheads="1"/>
          </p:cNvSpPr>
          <p:nvPr>
            <p:ph type="body" sz="half" idx="2"/>
          </p:nvPr>
        </p:nvSpPr>
        <p:spPr>
          <a:xfrm>
            <a:off x="152400" y="1600200"/>
            <a:ext cx="4267200" cy="4648200"/>
          </a:xfrm>
        </p:spPr>
        <p:txBody>
          <a:bodyPr/>
          <a:lstStyle/>
          <a:p>
            <a:pPr eaLnBrk="1" hangingPunct="1">
              <a:lnSpc>
                <a:spcPct val="90000"/>
              </a:lnSpc>
              <a:buFont typeface="Wingdings" pitchFamily="2" charset="2"/>
              <a:buNone/>
            </a:pPr>
            <a:r>
              <a:rPr lang="en-US" sz="2400" smtClean="0">
                <a:solidFill>
                  <a:schemeClr val="tx2"/>
                </a:solidFill>
                <a:latin typeface="Arial" charset="0"/>
                <a:cs typeface="Arial" charset="0"/>
              </a:rPr>
              <a:t>Tính chất 1</a:t>
            </a:r>
          </a:p>
          <a:p>
            <a:pPr lvl="1" eaLnBrk="1" hangingPunct="1">
              <a:lnSpc>
                <a:spcPct val="90000"/>
              </a:lnSpc>
              <a:buFont typeface="Wingdings" pitchFamily="2" charset="2"/>
              <a:buNone/>
            </a:pPr>
            <a:r>
              <a:rPr lang="en-US" sz="2800" b="1" smtClean="0">
                <a:latin typeface="Symbol" pitchFamily="18" charset="2"/>
                <a:cs typeface="Arial" charset="0"/>
              </a:rPr>
              <a:t>S</a:t>
            </a:r>
            <a:r>
              <a:rPr lang="en-US" sz="2000" b="1" i="1" baseline="-25000" smtClean="0">
                <a:latin typeface="Times New Roman" pitchFamily="18" charset="0"/>
                <a:cs typeface="Arial" charset="0"/>
              </a:rPr>
              <a:t>v </a:t>
            </a:r>
            <a:r>
              <a:rPr lang="en-US" sz="2000" smtClean="0">
                <a:latin typeface="Times New Roman" pitchFamily="18" charset="0"/>
                <a:cs typeface="Arial" charset="0"/>
              </a:rPr>
              <a:t>deg(</a:t>
            </a:r>
            <a:r>
              <a:rPr lang="en-US" sz="2000" b="1" i="1" smtClean="0">
                <a:latin typeface="Times New Roman" pitchFamily="18" charset="0"/>
                <a:cs typeface="Arial" charset="0"/>
              </a:rPr>
              <a:t>v</a:t>
            </a:r>
            <a:r>
              <a:rPr lang="en-US" sz="2000" smtClean="0">
                <a:latin typeface="Times New Roman" pitchFamily="18" charset="0"/>
                <a:cs typeface="Arial" charset="0"/>
              </a:rPr>
              <a:t>)</a:t>
            </a:r>
            <a:r>
              <a:rPr lang="en-US" sz="2000" b="1" i="1" smtClean="0">
                <a:latin typeface="Times New Roman" pitchFamily="18" charset="0"/>
                <a:cs typeface="Arial" charset="0"/>
              </a:rPr>
              <a:t> </a:t>
            </a:r>
            <a:r>
              <a:rPr lang="en-US" sz="2000" smtClean="0">
                <a:latin typeface="Symbol" pitchFamily="18" charset="2"/>
                <a:cs typeface="Arial" charset="0"/>
              </a:rPr>
              <a:t>= </a:t>
            </a:r>
            <a:r>
              <a:rPr lang="en-US" sz="2000" smtClean="0">
                <a:latin typeface="Times New Roman" pitchFamily="18" charset="0"/>
                <a:cs typeface="Arial" charset="0"/>
              </a:rPr>
              <a:t>2</a:t>
            </a:r>
            <a:r>
              <a:rPr lang="en-US" sz="2000" b="1" i="1" smtClean="0">
                <a:latin typeface="Times New Roman" pitchFamily="18" charset="0"/>
                <a:cs typeface="Arial" charset="0"/>
              </a:rPr>
              <a:t>m</a:t>
            </a:r>
          </a:p>
          <a:p>
            <a:pPr lvl="1" eaLnBrk="1" hangingPunct="1">
              <a:lnSpc>
                <a:spcPct val="90000"/>
              </a:lnSpc>
              <a:buFont typeface="Wingdings" pitchFamily="2" charset="2"/>
              <a:buNone/>
            </a:pPr>
            <a:r>
              <a:rPr lang="en-US" sz="2000" smtClean="0">
                <a:solidFill>
                  <a:srgbClr val="000000"/>
                </a:solidFill>
                <a:latin typeface="Arial" charset="0"/>
                <a:cs typeface="Arial" charset="0"/>
              </a:rPr>
              <a:t>CM:</a:t>
            </a:r>
            <a:r>
              <a:rPr lang="en-US" sz="2000" smtClean="0">
                <a:latin typeface="Arial" charset="0"/>
                <a:cs typeface="Arial" charset="0"/>
              </a:rPr>
              <a:t> mỗi cạnh được đếm 2 lần</a:t>
            </a:r>
          </a:p>
          <a:p>
            <a:pPr eaLnBrk="1" hangingPunct="1">
              <a:lnSpc>
                <a:spcPct val="90000"/>
              </a:lnSpc>
              <a:buFont typeface="Wingdings" pitchFamily="2" charset="2"/>
              <a:buNone/>
            </a:pPr>
            <a:r>
              <a:rPr lang="en-US" sz="2400" smtClean="0">
                <a:solidFill>
                  <a:schemeClr val="tx2"/>
                </a:solidFill>
                <a:latin typeface="Arial" charset="0"/>
                <a:cs typeface="Arial" charset="0"/>
              </a:rPr>
              <a:t>Tính chất 2</a:t>
            </a:r>
          </a:p>
          <a:p>
            <a:pPr lvl="1" eaLnBrk="1" hangingPunct="1">
              <a:lnSpc>
                <a:spcPct val="90000"/>
              </a:lnSpc>
              <a:buFont typeface="Wingdings" pitchFamily="2" charset="2"/>
              <a:buNone/>
            </a:pPr>
            <a:r>
              <a:rPr lang="en-US" sz="2000" smtClean="0">
                <a:latin typeface="Arial" charset="0"/>
                <a:cs typeface="Arial" charset="0"/>
              </a:rPr>
              <a:t>Trong đơn đồ thị vô hướng (đồ thị không có cạnh lặp và khuyên)</a:t>
            </a:r>
          </a:p>
          <a:p>
            <a:pPr lvl="1" eaLnBrk="1" hangingPunct="1">
              <a:lnSpc>
                <a:spcPct val="90000"/>
              </a:lnSpc>
              <a:buFont typeface="Wingdings" pitchFamily="2" charset="2"/>
              <a:buNone/>
            </a:pPr>
            <a:r>
              <a:rPr lang="en-US" sz="2000" smtClean="0">
                <a:latin typeface="Arial" charset="0"/>
                <a:cs typeface="Arial" charset="0"/>
              </a:rPr>
              <a:t> 	</a:t>
            </a:r>
            <a:r>
              <a:rPr lang="en-US" sz="2000" smtClean="0">
                <a:latin typeface="Times New Roman" pitchFamily="18" charset="0"/>
                <a:cs typeface="Arial" charset="0"/>
              </a:rPr>
              <a:t> </a:t>
            </a:r>
            <a:r>
              <a:rPr lang="en-US" sz="2000" b="1" i="1" smtClean="0">
                <a:latin typeface="Times New Roman" pitchFamily="18" charset="0"/>
                <a:cs typeface="Arial" charset="0"/>
              </a:rPr>
              <a:t>m </a:t>
            </a:r>
            <a:r>
              <a:rPr lang="en-US" sz="2000" b="1" smtClean="0">
                <a:latin typeface="Symbol" pitchFamily="18" charset="2"/>
                <a:cs typeface="Arial" charset="0"/>
                <a:sym typeface="Symbol" pitchFamily="18" charset="2"/>
              </a:rPr>
              <a:t> </a:t>
            </a:r>
            <a:r>
              <a:rPr lang="en-US" sz="2000" b="1" i="1" smtClean="0">
                <a:latin typeface="Times New Roman" pitchFamily="18" charset="0"/>
                <a:cs typeface="Arial" charset="0"/>
              </a:rPr>
              <a:t>n </a:t>
            </a:r>
            <a:r>
              <a:rPr lang="en-US" sz="2000" smtClean="0">
                <a:latin typeface="Times New Roman" pitchFamily="18" charset="0"/>
                <a:cs typeface="Arial" charset="0"/>
              </a:rPr>
              <a:t>(</a:t>
            </a:r>
            <a:r>
              <a:rPr lang="en-US" sz="2000" b="1" i="1" smtClean="0">
                <a:latin typeface="Times New Roman" pitchFamily="18" charset="0"/>
                <a:cs typeface="Arial" charset="0"/>
              </a:rPr>
              <a:t>n </a:t>
            </a:r>
            <a:r>
              <a:rPr lang="en-US" sz="2000" b="1" smtClean="0">
                <a:latin typeface="Symbol" pitchFamily="18" charset="2"/>
                <a:cs typeface="Arial" charset="0"/>
              </a:rPr>
              <a:t>-</a:t>
            </a:r>
            <a:r>
              <a:rPr lang="en-US" sz="2000" b="1" i="1" smtClean="0">
                <a:latin typeface="Times New Roman" pitchFamily="18" charset="0"/>
                <a:cs typeface="Arial" charset="0"/>
              </a:rPr>
              <a:t> </a:t>
            </a:r>
            <a:r>
              <a:rPr lang="en-US" sz="2000" smtClean="0">
                <a:latin typeface="Times New Roman" pitchFamily="18" charset="0"/>
                <a:cs typeface="Arial" charset="0"/>
              </a:rPr>
              <a:t>1)</a:t>
            </a:r>
            <a:r>
              <a:rPr lang="en-US" sz="2000" b="1" smtClean="0">
                <a:latin typeface="Symbol" pitchFamily="18" charset="2"/>
                <a:cs typeface="Arial" charset="0"/>
              </a:rPr>
              <a:t>/</a:t>
            </a:r>
            <a:r>
              <a:rPr lang="en-US" sz="2000" smtClean="0">
                <a:latin typeface="Times New Roman" pitchFamily="18" charset="0"/>
                <a:cs typeface="Arial" charset="0"/>
              </a:rPr>
              <a:t>2</a:t>
            </a:r>
            <a:endParaRPr lang="en-US" sz="2000" baseline="30000" smtClean="0">
              <a:latin typeface="Times New Roman" pitchFamily="18" charset="0"/>
              <a:cs typeface="Arial" charset="0"/>
            </a:endParaRPr>
          </a:p>
          <a:p>
            <a:pPr lvl="1" eaLnBrk="1" hangingPunct="1">
              <a:lnSpc>
                <a:spcPct val="90000"/>
              </a:lnSpc>
              <a:buFont typeface="Wingdings" pitchFamily="2" charset="2"/>
              <a:buNone/>
            </a:pPr>
            <a:r>
              <a:rPr lang="en-US" sz="2000" smtClean="0">
                <a:solidFill>
                  <a:srgbClr val="000000"/>
                </a:solidFill>
                <a:latin typeface="Arial" charset="0"/>
                <a:cs typeface="Arial" charset="0"/>
              </a:rPr>
              <a:t>CM:</a:t>
            </a:r>
            <a:r>
              <a:rPr lang="en-US" sz="2000" smtClean="0">
                <a:latin typeface="Arial" charset="0"/>
                <a:cs typeface="Arial" charset="0"/>
              </a:rPr>
              <a:t> mỗi đỉnh có bậc không</a:t>
            </a:r>
          </a:p>
          <a:p>
            <a:pPr lvl="1" eaLnBrk="1" hangingPunct="1">
              <a:lnSpc>
                <a:spcPct val="90000"/>
              </a:lnSpc>
              <a:buFont typeface="Wingdings" pitchFamily="2" charset="2"/>
              <a:buNone/>
            </a:pPr>
            <a:r>
              <a:rPr lang="en-US" sz="2000" smtClean="0">
                <a:latin typeface="Arial" charset="0"/>
                <a:cs typeface="Arial" charset="0"/>
              </a:rPr>
              <a:t> quá </a:t>
            </a:r>
            <a:r>
              <a:rPr lang="en-US" sz="2000" smtClean="0">
                <a:latin typeface="Times New Roman" pitchFamily="18" charset="0"/>
                <a:cs typeface="Arial" charset="0"/>
              </a:rPr>
              <a:t>(</a:t>
            </a:r>
            <a:r>
              <a:rPr lang="en-US" sz="2000" b="1" i="1" smtClean="0">
                <a:latin typeface="Times New Roman" pitchFamily="18" charset="0"/>
                <a:cs typeface="Arial" charset="0"/>
              </a:rPr>
              <a:t>n </a:t>
            </a:r>
            <a:r>
              <a:rPr lang="en-US" sz="2000" b="1" smtClean="0">
                <a:latin typeface="Symbol" pitchFamily="18" charset="2"/>
                <a:cs typeface="Arial" charset="0"/>
              </a:rPr>
              <a:t>-</a:t>
            </a:r>
            <a:r>
              <a:rPr lang="en-US" sz="2000" b="1" i="1" smtClean="0">
                <a:latin typeface="Times New Roman" pitchFamily="18" charset="0"/>
                <a:cs typeface="Arial" charset="0"/>
              </a:rPr>
              <a:t> </a:t>
            </a:r>
            <a:r>
              <a:rPr lang="en-US" sz="2000" smtClean="0">
                <a:latin typeface="Times New Roman" pitchFamily="18" charset="0"/>
                <a:cs typeface="Arial" charset="0"/>
              </a:rPr>
              <a:t>1)</a:t>
            </a:r>
          </a:p>
          <a:p>
            <a:pPr lvl="1" eaLnBrk="1" hangingPunct="1">
              <a:lnSpc>
                <a:spcPct val="90000"/>
              </a:lnSpc>
              <a:buFont typeface="Wingdings" pitchFamily="2" charset="2"/>
              <a:buNone/>
            </a:pPr>
            <a:endParaRPr lang="en-US" sz="1000" smtClean="0">
              <a:latin typeface="Times New Roman" pitchFamily="18" charset="0"/>
              <a:cs typeface="Arial" charset="0"/>
            </a:endParaRPr>
          </a:p>
          <a:p>
            <a:pPr eaLnBrk="1" hangingPunct="1">
              <a:lnSpc>
                <a:spcPct val="90000"/>
              </a:lnSpc>
              <a:buFont typeface="Wingdings" pitchFamily="2" charset="2"/>
              <a:buNone/>
            </a:pPr>
            <a:r>
              <a:rPr lang="en-US" sz="2400" smtClean="0">
                <a:solidFill>
                  <a:schemeClr val="tx2"/>
                </a:solidFill>
                <a:latin typeface="Arial" charset="0"/>
                <a:cs typeface="Arial" charset="0"/>
              </a:rPr>
              <a:t>Tương tự có những cận cho đồ thị có hướng</a:t>
            </a:r>
          </a:p>
        </p:txBody>
      </p:sp>
      <p:sp>
        <p:nvSpPr>
          <p:cNvPr id="29702" name="Oval 5"/>
          <p:cNvSpPr>
            <a:spLocks noChangeArrowheads="1"/>
          </p:cNvSpPr>
          <p:nvPr/>
        </p:nvSpPr>
        <p:spPr bwMode="auto">
          <a:xfrm>
            <a:off x="4267200" y="4454525"/>
            <a:ext cx="304800" cy="304800"/>
          </a:xfrm>
          <a:prstGeom prst="ellipse">
            <a:avLst/>
          </a:prstGeom>
          <a:solidFill>
            <a:schemeClr val="accent1"/>
          </a:solidFill>
          <a:ln w="19050">
            <a:solidFill>
              <a:schemeClr val="tx1"/>
            </a:solidFill>
            <a:round/>
            <a:headEnd/>
            <a:tailEnd/>
          </a:ln>
        </p:spPr>
        <p:txBody>
          <a:bodyPr wrap="none" anchor="ctr"/>
          <a:lstStyle/>
          <a:p>
            <a:endParaRPr lang="en-US"/>
          </a:p>
        </p:txBody>
      </p:sp>
      <p:sp>
        <p:nvSpPr>
          <p:cNvPr id="29703" name="Oval 6"/>
          <p:cNvSpPr>
            <a:spLocks noChangeArrowheads="1"/>
          </p:cNvSpPr>
          <p:nvPr/>
        </p:nvSpPr>
        <p:spPr bwMode="auto">
          <a:xfrm>
            <a:off x="5181600" y="3540125"/>
            <a:ext cx="304800" cy="304800"/>
          </a:xfrm>
          <a:prstGeom prst="ellipse">
            <a:avLst/>
          </a:prstGeom>
          <a:solidFill>
            <a:schemeClr val="accent1"/>
          </a:solidFill>
          <a:ln w="19050">
            <a:solidFill>
              <a:schemeClr val="tx1"/>
            </a:solidFill>
            <a:round/>
            <a:headEnd/>
            <a:tailEnd/>
          </a:ln>
        </p:spPr>
        <p:txBody>
          <a:bodyPr wrap="none" anchor="ctr"/>
          <a:lstStyle/>
          <a:p>
            <a:endParaRPr lang="en-US"/>
          </a:p>
        </p:txBody>
      </p:sp>
      <p:sp>
        <p:nvSpPr>
          <p:cNvPr id="29704" name="Oval 7"/>
          <p:cNvSpPr>
            <a:spLocks noChangeArrowheads="1"/>
          </p:cNvSpPr>
          <p:nvPr/>
        </p:nvSpPr>
        <p:spPr bwMode="auto">
          <a:xfrm>
            <a:off x="5181600" y="5445125"/>
            <a:ext cx="304800" cy="304800"/>
          </a:xfrm>
          <a:prstGeom prst="ellipse">
            <a:avLst/>
          </a:prstGeom>
          <a:solidFill>
            <a:schemeClr val="accent1"/>
          </a:solidFill>
          <a:ln w="19050">
            <a:solidFill>
              <a:schemeClr val="tx1"/>
            </a:solidFill>
            <a:round/>
            <a:headEnd/>
            <a:tailEnd/>
          </a:ln>
        </p:spPr>
        <p:txBody>
          <a:bodyPr wrap="none" anchor="ctr"/>
          <a:lstStyle/>
          <a:p>
            <a:endParaRPr lang="en-US"/>
          </a:p>
        </p:txBody>
      </p:sp>
      <p:sp>
        <p:nvSpPr>
          <p:cNvPr id="29705" name="Oval 8"/>
          <p:cNvSpPr>
            <a:spLocks noChangeArrowheads="1"/>
          </p:cNvSpPr>
          <p:nvPr/>
        </p:nvSpPr>
        <p:spPr bwMode="auto">
          <a:xfrm>
            <a:off x="6096000" y="4454525"/>
            <a:ext cx="304800" cy="304800"/>
          </a:xfrm>
          <a:prstGeom prst="ellipse">
            <a:avLst/>
          </a:prstGeom>
          <a:solidFill>
            <a:schemeClr val="accent1"/>
          </a:solidFill>
          <a:ln w="19050">
            <a:solidFill>
              <a:schemeClr val="tx1"/>
            </a:solidFill>
            <a:round/>
            <a:headEnd/>
            <a:tailEnd/>
          </a:ln>
        </p:spPr>
        <p:txBody>
          <a:bodyPr wrap="none" anchor="ctr"/>
          <a:lstStyle/>
          <a:p>
            <a:endParaRPr lang="en-US"/>
          </a:p>
        </p:txBody>
      </p:sp>
      <p:cxnSp>
        <p:nvCxnSpPr>
          <p:cNvPr id="29706" name="AutoShape 9"/>
          <p:cNvCxnSpPr>
            <a:cxnSpLocks noChangeShapeType="1"/>
            <a:stCxn id="29703" idx="5"/>
            <a:endCxn id="29705" idx="1"/>
          </p:cNvCxnSpPr>
          <p:nvPr/>
        </p:nvCxnSpPr>
        <p:spPr bwMode="auto">
          <a:xfrm>
            <a:off x="5441950" y="3810000"/>
            <a:ext cx="698500" cy="679450"/>
          </a:xfrm>
          <a:prstGeom prst="straightConnector1">
            <a:avLst/>
          </a:prstGeom>
          <a:noFill/>
          <a:ln w="19050">
            <a:solidFill>
              <a:schemeClr val="tx1"/>
            </a:solidFill>
            <a:round/>
            <a:headEnd/>
            <a:tailEnd/>
          </a:ln>
        </p:spPr>
      </p:cxnSp>
      <p:cxnSp>
        <p:nvCxnSpPr>
          <p:cNvPr id="29707" name="AutoShape 10"/>
          <p:cNvCxnSpPr>
            <a:cxnSpLocks noChangeShapeType="1"/>
            <a:stCxn id="29703" idx="3"/>
            <a:endCxn id="29702" idx="7"/>
          </p:cNvCxnSpPr>
          <p:nvPr/>
        </p:nvCxnSpPr>
        <p:spPr bwMode="auto">
          <a:xfrm flipH="1">
            <a:off x="4527550" y="3810000"/>
            <a:ext cx="698500" cy="679450"/>
          </a:xfrm>
          <a:prstGeom prst="straightConnector1">
            <a:avLst/>
          </a:prstGeom>
          <a:noFill/>
          <a:ln w="19050">
            <a:solidFill>
              <a:schemeClr val="tx1"/>
            </a:solidFill>
            <a:round/>
            <a:headEnd/>
            <a:tailEnd/>
          </a:ln>
        </p:spPr>
      </p:cxnSp>
      <p:cxnSp>
        <p:nvCxnSpPr>
          <p:cNvPr id="29708" name="AutoShape 11"/>
          <p:cNvCxnSpPr>
            <a:cxnSpLocks noChangeShapeType="1"/>
            <a:stCxn id="29704" idx="1"/>
            <a:endCxn id="29702" idx="5"/>
          </p:cNvCxnSpPr>
          <p:nvPr/>
        </p:nvCxnSpPr>
        <p:spPr bwMode="auto">
          <a:xfrm flipH="1" flipV="1">
            <a:off x="4527550" y="4724400"/>
            <a:ext cx="698500" cy="755650"/>
          </a:xfrm>
          <a:prstGeom prst="straightConnector1">
            <a:avLst/>
          </a:prstGeom>
          <a:noFill/>
          <a:ln w="19050">
            <a:solidFill>
              <a:schemeClr val="tx1"/>
            </a:solidFill>
            <a:round/>
            <a:headEnd/>
            <a:tailEnd/>
          </a:ln>
        </p:spPr>
      </p:cxnSp>
      <p:cxnSp>
        <p:nvCxnSpPr>
          <p:cNvPr id="29709" name="AutoShape 12"/>
          <p:cNvCxnSpPr>
            <a:cxnSpLocks noChangeShapeType="1"/>
            <a:stCxn id="29705" idx="3"/>
            <a:endCxn id="29704" idx="7"/>
          </p:cNvCxnSpPr>
          <p:nvPr/>
        </p:nvCxnSpPr>
        <p:spPr bwMode="auto">
          <a:xfrm flipH="1">
            <a:off x="5441950" y="4724400"/>
            <a:ext cx="698500" cy="755650"/>
          </a:xfrm>
          <a:prstGeom prst="straightConnector1">
            <a:avLst/>
          </a:prstGeom>
          <a:noFill/>
          <a:ln w="19050">
            <a:solidFill>
              <a:schemeClr val="tx1"/>
            </a:solidFill>
            <a:round/>
            <a:headEnd/>
            <a:tailEnd/>
          </a:ln>
        </p:spPr>
      </p:cxnSp>
      <p:cxnSp>
        <p:nvCxnSpPr>
          <p:cNvPr id="29710" name="AutoShape 13"/>
          <p:cNvCxnSpPr>
            <a:cxnSpLocks noChangeShapeType="1"/>
            <a:stCxn id="29705" idx="2"/>
            <a:endCxn id="29702" idx="6"/>
          </p:cNvCxnSpPr>
          <p:nvPr/>
        </p:nvCxnSpPr>
        <p:spPr bwMode="auto">
          <a:xfrm flipH="1">
            <a:off x="4581525" y="4606925"/>
            <a:ext cx="1504950" cy="0"/>
          </a:xfrm>
          <a:prstGeom prst="straightConnector1">
            <a:avLst/>
          </a:prstGeom>
          <a:noFill/>
          <a:ln w="19050">
            <a:solidFill>
              <a:schemeClr val="tx1"/>
            </a:solidFill>
            <a:round/>
            <a:headEnd/>
            <a:tailEnd/>
          </a:ln>
        </p:spPr>
      </p:cxnSp>
      <p:cxnSp>
        <p:nvCxnSpPr>
          <p:cNvPr id="29711" name="AutoShape 14"/>
          <p:cNvCxnSpPr>
            <a:cxnSpLocks noChangeShapeType="1"/>
            <a:stCxn id="29704" idx="0"/>
            <a:endCxn id="29703" idx="4"/>
          </p:cNvCxnSpPr>
          <p:nvPr/>
        </p:nvCxnSpPr>
        <p:spPr bwMode="auto">
          <a:xfrm flipV="1">
            <a:off x="5334000" y="3854450"/>
            <a:ext cx="0" cy="1581150"/>
          </a:xfrm>
          <a:prstGeom prst="straightConnector1">
            <a:avLst/>
          </a:prstGeom>
          <a:noFill/>
          <a:ln w="19050">
            <a:solidFill>
              <a:schemeClr val="tx1"/>
            </a:solidFill>
            <a:round/>
            <a:headEnd/>
            <a:tailEnd/>
          </a:ln>
        </p:spPr>
      </p:cxnSp>
      <p:sp>
        <p:nvSpPr>
          <p:cNvPr id="29712" name="Rectangle 15" descr="Rectangle: Click to edit Master text styles&#10;Second level&#10;Third level&#10;Fourth level&#10;Fifth level"/>
          <p:cNvSpPr>
            <a:spLocks noChangeArrowheads="1"/>
          </p:cNvSpPr>
          <p:nvPr/>
        </p:nvSpPr>
        <p:spPr bwMode="auto">
          <a:xfrm>
            <a:off x="6477000" y="3429000"/>
            <a:ext cx="2286000" cy="1828800"/>
          </a:xfrm>
          <a:prstGeom prst="rect">
            <a:avLst/>
          </a:prstGeom>
          <a:noFill/>
          <a:ln w="9525">
            <a:noFill/>
            <a:miter lim="800000"/>
            <a:headEnd/>
            <a:tailEnd/>
          </a:ln>
        </p:spPr>
        <p:txBody>
          <a:bodyPr/>
          <a:lstStyle/>
          <a:p>
            <a:pPr marL="342900" indent="-342900" algn="l">
              <a:spcBef>
                <a:spcPct val="20000"/>
              </a:spcBef>
              <a:buClr>
                <a:schemeClr val="hlink"/>
              </a:buClr>
              <a:buSzPct val="110000"/>
              <a:buFont typeface="Wingdings" pitchFamily="2" charset="2"/>
              <a:buNone/>
            </a:pPr>
            <a:r>
              <a:rPr lang="en-US">
                <a:latin typeface="Arial" charset="0"/>
                <a:cs typeface="Arial" charset="0"/>
              </a:rPr>
              <a:t>Ví dụ</a:t>
            </a:r>
          </a:p>
          <a:p>
            <a:pPr marL="742950" lvl="1" indent="-285750" algn="l">
              <a:spcBef>
                <a:spcPct val="20000"/>
              </a:spcBef>
              <a:buClr>
                <a:schemeClr val="tx1"/>
              </a:buClr>
              <a:buSzPct val="60000"/>
              <a:buFont typeface="Wingdings" pitchFamily="2" charset="2"/>
              <a:buChar char="n"/>
            </a:pPr>
            <a:r>
              <a:rPr lang="en-US" b="1" i="1">
                <a:latin typeface="Times New Roman" pitchFamily="18" charset="0"/>
              </a:rPr>
              <a:t>n </a:t>
            </a:r>
            <a:r>
              <a:rPr lang="en-US" b="1">
                <a:latin typeface="Symbol" pitchFamily="18" charset="2"/>
                <a:sym typeface="Symbol" pitchFamily="18" charset="2"/>
              </a:rPr>
              <a:t>= </a:t>
            </a:r>
            <a:r>
              <a:rPr lang="en-US">
                <a:latin typeface="Times New Roman" pitchFamily="18" charset="0"/>
              </a:rPr>
              <a:t>4</a:t>
            </a:r>
          </a:p>
          <a:p>
            <a:pPr marL="742950" lvl="1" indent="-285750" algn="l">
              <a:spcBef>
                <a:spcPct val="20000"/>
              </a:spcBef>
              <a:buClr>
                <a:schemeClr val="tx1"/>
              </a:buClr>
              <a:buSzPct val="60000"/>
              <a:buFont typeface="Wingdings" pitchFamily="2" charset="2"/>
              <a:buChar char="n"/>
            </a:pPr>
            <a:r>
              <a:rPr lang="en-US" b="1" i="1">
                <a:latin typeface="Times New Roman" pitchFamily="18" charset="0"/>
              </a:rPr>
              <a:t>m </a:t>
            </a:r>
            <a:r>
              <a:rPr lang="en-US" b="1">
                <a:latin typeface="Symbol" pitchFamily="18" charset="2"/>
                <a:sym typeface="Symbol" pitchFamily="18" charset="2"/>
              </a:rPr>
              <a:t>= </a:t>
            </a:r>
            <a:r>
              <a:rPr lang="en-US">
                <a:latin typeface="Times New Roman" pitchFamily="18" charset="0"/>
              </a:rPr>
              <a:t>6</a:t>
            </a:r>
          </a:p>
          <a:p>
            <a:pPr marL="742950" lvl="1" indent="-285750" algn="l">
              <a:spcBef>
                <a:spcPct val="20000"/>
              </a:spcBef>
              <a:buClr>
                <a:schemeClr val="tx1"/>
              </a:buClr>
              <a:buSzPct val="60000"/>
              <a:buFont typeface="Wingdings" pitchFamily="2" charset="2"/>
              <a:buChar char="n"/>
            </a:pPr>
            <a:r>
              <a:rPr lang="en-US">
                <a:latin typeface="Times New Roman" pitchFamily="18" charset="0"/>
              </a:rPr>
              <a:t>deg(</a:t>
            </a:r>
            <a:r>
              <a:rPr lang="en-US" b="1" i="1">
                <a:latin typeface="Times New Roman" pitchFamily="18" charset="0"/>
              </a:rPr>
              <a:t>v</a:t>
            </a:r>
            <a:r>
              <a:rPr lang="en-US">
                <a:latin typeface="Times New Roman" pitchFamily="18" charset="0"/>
              </a:rPr>
              <a:t>)</a:t>
            </a:r>
            <a:r>
              <a:rPr lang="en-US" b="1" i="1">
                <a:latin typeface="Times New Roman" pitchFamily="18" charset="0"/>
              </a:rPr>
              <a:t> </a:t>
            </a:r>
            <a:r>
              <a:rPr lang="en-US">
                <a:latin typeface="Symbol" pitchFamily="18" charset="2"/>
              </a:rPr>
              <a:t>= </a:t>
            </a:r>
            <a:r>
              <a:rPr lang="en-US">
                <a:latin typeface="Times New Roman" pitchFamily="18" charset="0"/>
              </a:rPr>
              <a:t>3</a:t>
            </a:r>
          </a:p>
        </p:txBody>
      </p:sp>
      <p:sp>
        <p:nvSpPr>
          <p:cNvPr id="17" name="Footer Placeholder 16"/>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endParaRPr lang="en-US" smtClean="0">
              <a:latin typeface="Arial" charset="0"/>
              <a:cs typeface="Arial" charset="0"/>
            </a:endParaRPr>
          </a:p>
        </p:txBody>
      </p:sp>
      <p:sp>
        <p:nvSpPr>
          <p:cNvPr id="109571"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pPr>
            <a:endParaRPr lang="en-US" b="1" smtClean="0">
              <a:latin typeface="Arial" charset="0"/>
              <a:cs typeface="Arial" charset="0"/>
            </a:endParaRPr>
          </a:p>
          <a:p>
            <a:pPr>
              <a:buFont typeface="Wingdings" pitchFamily="2" charset="2"/>
              <a:buNone/>
            </a:pPr>
            <a:endParaRPr lang="en-US" b="1" smtClean="0">
              <a:latin typeface="Arial" charset="0"/>
              <a:cs typeface="Arial" charset="0"/>
            </a:endParaRPr>
          </a:p>
          <a:p>
            <a:pPr>
              <a:buFont typeface="Wingdings" pitchFamily="2" charset="2"/>
              <a:buNone/>
            </a:pPr>
            <a:endParaRPr lang="en-US" b="1" smtClean="0">
              <a:latin typeface="Arial" charset="0"/>
              <a:cs typeface="Arial" charset="0"/>
            </a:endParaRPr>
          </a:p>
          <a:p>
            <a:pPr algn="ctr">
              <a:buFont typeface="Wingdings" pitchFamily="2" charset="2"/>
              <a:buNone/>
            </a:pPr>
            <a:r>
              <a:rPr lang="en-US" b="1" smtClean="0">
                <a:latin typeface="Arial" charset="0"/>
                <a:cs typeface="Arial" charset="0"/>
              </a:rPr>
              <a:t>5. Bài toán cây khung nhỏ nhất</a:t>
            </a:r>
            <a:endParaRPr lang="en-US" smtClean="0">
              <a:latin typeface="Arial" charset="0"/>
              <a:cs typeface="Arial" charset="0"/>
            </a:endParaRPr>
          </a:p>
          <a:p>
            <a:endParaRPr lang="en-US" smtClean="0">
              <a:latin typeface="Arial" charset="0"/>
              <a:cs typeface="Arial" charset="0"/>
            </a:endParaRPr>
          </a:p>
        </p:txBody>
      </p:sp>
      <p:sp>
        <p:nvSpPr>
          <p:cNvPr id="109572" name="Footer Placeholder 3"/>
          <p:cNvSpPr>
            <a:spLocks noGrp="1"/>
          </p:cNvSpPr>
          <p:nvPr>
            <p:ph type="ftr" sz="quarter" idx="11"/>
          </p:nvPr>
        </p:nvSpPr>
        <p:spPr>
          <a:noFill/>
        </p:spPr>
        <p:txBody>
          <a:bodyPr/>
          <a:lstStyle/>
          <a:p>
            <a:r>
              <a:rPr lang="en-US" smtClean="0"/>
              <a:t>Nguyễn Đức Nghĩa - Bộ môn KHMT ĐHBKHN</a:t>
            </a:r>
          </a:p>
        </p:txBody>
      </p:sp>
      <p:sp>
        <p:nvSpPr>
          <p:cNvPr id="109573" name="Slide Number Placeholder 4"/>
          <p:cNvSpPr>
            <a:spLocks noGrp="1"/>
          </p:cNvSpPr>
          <p:nvPr>
            <p:ph type="sldNum" sz="quarter" idx="12"/>
          </p:nvPr>
        </p:nvSpPr>
        <p:spPr>
          <a:noFill/>
        </p:spPr>
        <p:txBody>
          <a:bodyPr/>
          <a:lstStyle/>
          <a:p>
            <a:fld id="{0E0E7A4D-613A-4B17-AC82-30D5EC5B90AF}" type="slidenum">
              <a:rPr lang="en-US" smtClean="0"/>
              <a:pPr/>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smtClean="0">
                <a:latin typeface="Arial" charset="0"/>
                <a:cs typeface="Arial" charset="0"/>
              </a:rPr>
              <a:t>Phát biểu bài toán</a:t>
            </a:r>
          </a:p>
        </p:txBody>
      </p:sp>
      <p:sp>
        <p:nvSpPr>
          <p:cNvPr id="110595" name="Content Placeholder 2" descr="Rectangle: Click to edit Master text styles&#10;Second level&#10;Third level&#10;Fourth level&#10;Fifth level"/>
          <p:cNvSpPr>
            <a:spLocks noGrp="1"/>
          </p:cNvSpPr>
          <p:nvPr>
            <p:ph idx="1"/>
          </p:nvPr>
        </p:nvSpPr>
        <p:spPr/>
        <p:txBody>
          <a:bodyPr/>
          <a:lstStyle/>
          <a:p>
            <a:pPr>
              <a:lnSpc>
                <a:spcPct val="150000"/>
              </a:lnSpc>
            </a:pPr>
            <a:r>
              <a:rPr lang="en-US" sz="2800" smtClean="0">
                <a:latin typeface="Times New Roman" pitchFamily="18" charset="0"/>
                <a:cs typeface="Times New Roman" pitchFamily="18" charset="0"/>
              </a:rPr>
              <a:t>Giả sử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 (</a:t>
            </a:r>
            <a:r>
              <a:rPr lang="en-US" sz="2800" i="1" smtClean="0">
                <a:latin typeface="Times New Roman" pitchFamily="18" charset="0"/>
                <a:cs typeface="Times New Roman" pitchFamily="18" charset="0"/>
              </a:rPr>
              <a:t>V, E</a:t>
            </a:r>
            <a:r>
              <a:rPr lang="en-US" sz="2800" smtClean="0">
                <a:latin typeface="Times New Roman" pitchFamily="18" charset="0"/>
                <a:cs typeface="Times New Roman" pitchFamily="18" charset="0"/>
              </a:rPr>
              <a:t>) là đồ thị vô hướng liên thông có trọng số trên cạnh </a:t>
            </a:r>
            <a:r>
              <a:rPr lang="en-US" sz="2800" i="1" smtClean="0">
                <a:latin typeface="Times New Roman" pitchFamily="18" charset="0"/>
                <a:cs typeface="Times New Roman" pitchFamily="18" charset="0"/>
              </a:rPr>
              <a:t>c</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a:t>
            </a:r>
          </a:p>
          <a:p>
            <a:pPr>
              <a:lnSpc>
                <a:spcPct val="150000"/>
              </a:lnSpc>
            </a:pPr>
            <a:r>
              <a:rPr lang="en-US" sz="2800" b="1" smtClean="0">
                <a:latin typeface="Times New Roman" pitchFamily="18" charset="0"/>
                <a:cs typeface="Times New Roman" pitchFamily="18" charset="0"/>
              </a:rPr>
              <a:t>Định nghĩa.</a:t>
            </a:r>
            <a:r>
              <a:rPr lang="en-US" sz="2800" smtClean="0">
                <a:latin typeface="Times New Roman" pitchFamily="18" charset="0"/>
                <a:cs typeface="Times New Roman" pitchFamily="18" charset="0"/>
              </a:rPr>
              <a:t> Cây </a:t>
            </a:r>
            <a:r>
              <a:rPr lang="en-US" sz="2800" i="1" smtClean="0">
                <a:latin typeface="Times New Roman" pitchFamily="18" charset="0"/>
                <a:cs typeface="Times New Roman" pitchFamily="18" charset="0"/>
              </a:rPr>
              <a:t>T</a:t>
            </a:r>
            <a:r>
              <a:rPr lang="en-US" sz="2800" smtClean="0">
                <a:latin typeface="Times New Roman" pitchFamily="18" charset="0"/>
                <a:cs typeface="Times New Roman" pitchFamily="18" charset="0"/>
              </a:rPr>
              <a:t> = (</a:t>
            </a:r>
            <a:r>
              <a:rPr lang="en-US" sz="2800" i="1" smtClean="0">
                <a:latin typeface="Times New Roman" pitchFamily="18" charset="0"/>
                <a:cs typeface="Times New Roman" pitchFamily="18" charset="0"/>
              </a:rPr>
              <a:t>V, E</a:t>
            </a:r>
            <a:r>
              <a:rPr lang="en-US" sz="2800" i="1" baseline="-25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với </a:t>
            </a:r>
            <a:r>
              <a:rPr lang="en-US" sz="2800" i="1" smtClean="0">
                <a:latin typeface="Times New Roman" pitchFamily="18" charset="0"/>
                <a:cs typeface="Times New Roman" pitchFamily="18" charset="0"/>
              </a:rPr>
              <a:t>E</a:t>
            </a:r>
            <a:r>
              <a:rPr lang="en-US" sz="2800" i="1" baseline="-25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được gọi là cây khung của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Độ dài của cây khung </a:t>
            </a:r>
            <a:r>
              <a:rPr lang="en-US" sz="2800" i="1" smtClean="0">
                <a:latin typeface="Times New Roman" pitchFamily="18" charset="0"/>
                <a:cs typeface="Times New Roman" pitchFamily="18" charset="0"/>
              </a:rPr>
              <a:t>T</a:t>
            </a:r>
            <a:r>
              <a:rPr lang="en-US" sz="2800" smtClean="0">
                <a:latin typeface="Times New Roman" pitchFamily="18" charset="0"/>
                <a:cs typeface="Times New Roman" pitchFamily="18" charset="0"/>
              </a:rPr>
              <a:t> là tổng trọng số trên các cạnh của nó:</a:t>
            </a:r>
          </a:p>
          <a:p>
            <a:pPr>
              <a:lnSpc>
                <a:spcPct val="150000"/>
              </a:lnSpc>
            </a:pPr>
            <a:r>
              <a:rPr lang="en-US" sz="2800" smtClean="0">
                <a:latin typeface="Times New Roman" pitchFamily="18" charset="0"/>
                <a:cs typeface="Times New Roman" pitchFamily="18" charset="0"/>
              </a:rPr>
              <a:t>Bài toán đặt ra là tìm cây khung có độ dài nhỏ nhất.</a:t>
            </a:r>
          </a:p>
          <a:p>
            <a:endParaRPr lang="en-US" smtClean="0">
              <a:latin typeface="Arial" charset="0"/>
              <a:cs typeface="Arial" charset="0"/>
            </a:endParaRPr>
          </a:p>
        </p:txBody>
      </p:sp>
      <p:sp>
        <p:nvSpPr>
          <p:cNvPr id="110596" name="Footer Placeholder 3"/>
          <p:cNvSpPr>
            <a:spLocks noGrp="1"/>
          </p:cNvSpPr>
          <p:nvPr>
            <p:ph type="ftr" sz="quarter" idx="11"/>
          </p:nvPr>
        </p:nvSpPr>
        <p:spPr>
          <a:noFill/>
        </p:spPr>
        <p:txBody>
          <a:bodyPr/>
          <a:lstStyle/>
          <a:p>
            <a:r>
              <a:rPr lang="en-US" smtClean="0"/>
              <a:t>Nguyễn Đức Nghĩa - Bộ môn KHMT ĐHBKHN</a:t>
            </a:r>
          </a:p>
        </p:txBody>
      </p:sp>
      <p:sp>
        <p:nvSpPr>
          <p:cNvPr id="110597" name="Slide Number Placeholder 4"/>
          <p:cNvSpPr>
            <a:spLocks noGrp="1"/>
          </p:cNvSpPr>
          <p:nvPr>
            <p:ph type="sldNum" sz="quarter" idx="12"/>
          </p:nvPr>
        </p:nvSpPr>
        <p:spPr>
          <a:noFill/>
        </p:spPr>
        <p:txBody>
          <a:bodyPr/>
          <a:lstStyle/>
          <a:p>
            <a:fld id="{072E94AB-F712-453E-A9DC-0FC42ED95888}" type="slidenum">
              <a:rPr lang="en-US" smtClean="0"/>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smtClean="0">
                <a:latin typeface="Arial" charset="0"/>
                <a:cs typeface="Arial" charset="0"/>
              </a:rPr>
              <a:t>Ví dụ</a:t>
            </a:r>
          </a:p>
        </p:txBody>
      </p:sp>
      <p:sp>
        <p:nvSpPr>
          <p:cNvPr id="111619" name="Content Placeholder 2"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a:p>
            <a:r>
              <a:rPr lang="en-US" sz="2400" smtClean="0">
                <a:latin typeface="Arial" charset="0"/>
                <a:cs typeface="Arial" charset="0"/>
              </a:rPr>
              <a:t>Cây khung nhỏ nhất có độ dài 14</a:t>
            </a:r>
          </a:p>
        </p:txBody>
      </p:sp>
      <p:sp>
        <p:nvSpPr>
          <p:cNvPr id="111620" name="Footer Placeholder 3"/>
          <p:cNvSpPr>
            <a:spLocks noGrp="1"/>
          </p:cNvSpPr>
          <p:nvPr>
            <p:ph type="ftr" sz="quarter" idx="11"/>
          </p:nvPr>
        </p:nvSpPr>
        <p:spPr>
          <a:noFill/>
        </p:spPr>
        <p:txBody>
          <a:bodyPr/>
          <a:lstStyle/>
          <a:p>
            <a:r>
              <a:rPr lang="en-US" smtClean="0"/>
              <a:t>Nguyễn Đức Nghĩa - Bộ môn KHMT ĐHBKHN</a:t>
            </a:r>
          </a:p>
        </p:txBody>
      </p:sp>
      <p:sp>
        <p:nvSpPr>
          <p:cNvPr id="111621" name="Slide Number Placeholder 4"/>
          <p:cNvSpPr>
            <a:spLocks noGrp="1"/>
          </p:cNvSpPr>
          <p:nvPr>
            <p:ph type="sldNum" sz="quarter" idx="12"/>
          </p:nvPr>
        </p:nvSpPr>
        <p:spPr>
          <a:noFill/>
        </p:spPr>
        <p:txBody>
          <a:bodyPr/>
          <a:lstStyle/>
          <a:p>
            <a:fld id="{5091E342-7AEF-4D9C-8F4A-DC641DE052EE}" type="slidenum">
              <a:rPr lang="en-US" smtClean="0"/>
              <a:pPr/>
              <a:t>102</a:t>
            </a:fld>
            <a:endParaRPr lang="en-US" smtClean="0"/>
          </a:p>
        </p:txBody>
      </p:sp>
      <p:grpSp>
        <p:nvGrpSpPr>
          <p:cNvPr id="111622" name="Group 5"/>
          <p:cNvGrpSpPr>
            <a:grpSpLocks/>
          </p:cNvGrpSpPr>
          <p:nvPr/>
        </p:nvGrpSpPr>
        <p:grpSpPr bwMode="auto">
          <a:xfrm>
            <a:off x="1066800" y="1714500"/>
            <a:ext cx="7010400" cy="3429000"/>
            <a:chOff x="528" y="1968"/>
            <a:chExt cx="4416" cy="2160"/>
          </a:xfrm>
        </p:grpSpPr>
        <p:sp>
          <p:nvSpPr>
            <p:cNvPr id="111630" name="Text Box 6"/>
            <p:cNvSpPr txBox="1">
              <a:spLocks noChangeArrowheads="1"/>
            </p:cNvSpPr>
            <p:nvPr/>
          </p:nvSpPr>
          <p:spPr bwMode="auto">
            <a:xfrm>
              <a:off x="3312" y="2976"/>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1</a:t>
              </a:r>
            </a:p>
          </p:txBody>
        </p:sp>
        <p:grpSp>
          <p:nvGrpSpPr>
            <p:cNvPr id="111631" name="Group 14"/>
            <p:cNvGrpSpPr>
              <a:grpSpLocks/>
            </p:cNvGrpSpPr>
            <p:nvPr/>
          </p:nvGrpSpPr>
          <p:grpSpPr bwMode="auto">
            <a:xfrm>
              <a:off x="528" y="1968"/>
              <a:ext cx="4416" cy="2160"/>
              <a:chOff x="528" y="1968"/>
              <a:chExt cx="4416" cy="2160"/>
            </a:xfrm>
          </p:grpSpPr>
          <p:sp>
            <p:nvSpPr>
              <p:cNvPr id="111632" name="Oval 15"/>
              <p:cNvSpPr>
                <a:spLocks noChangeArrowheads="1"/>
              </p:cNvSpPr>
              <p:nvPr/>
            </p:nvSpPr>
            <p:spPr bwMode="auto">
              <a:xfrm>
                <a:off x="528" y="2784"/>
                <a:ext cx="432" cy="432"/>
              </a:xfrm>
              <a:prstGeom prst="ellipse">
                <a:avLst/>
              </a:prstGeom>
              <a:solidFill>
                <a:srgbClr val="00FFFF"/>
              </a:solidFill>
              <a:ln w="9525">
                <a:solidFill>
                  <a:schemeClr val="tx1"/>
                </a:solidFill>
                <a:round/>
                <a:headEnd/>
                <a:tailEnd/>
              </a:ln>
            </p:spPr>
            <p:txBody>
              <a:bodyPr wrap="none" anchor="ctr"/>
              <a:lstStyle/>
              <a:p>
                <a:pPr eaLnBrk="0" hangingPunct="0"/>
                <a:r>
                  <a:rPr lang="en-US" sz="3200" i="1">
                    <a:latin typeface="Times New Roman" pitchFamily="18" charset="0"/>
                  </a:rPr>
                  <a:t>f</a:t>
                </a:r>
              </a:p>
            </p:txBody>
          </p:sp>
          <p:sp>
            <p:nvSpPr>
              <p:cNvPr id="111633" name="Oval 16"/>
              <p:cNvSpPr>
                <a:spLocks noChangeArrowheads="1"/>
              </p:cNvSpPr>
              <p:nvPr/>
            </p:nvSpPr>
            <p:spPr bwMode="auto">
              <a:xfrm>
                <a:off x="3408" y="2304"/>
                <a:ext cx="432" cy="432"/>
              </a:xfrm>
              <a:prstGeom prst="ellipse">
                <a:avLst/>
              </a:prstGeom>
              <a:solidFill>
                <a:srgbClr val="00FFFF"/>
              </a:solidFill>
              <a:ln w="9525">
                <a:solidFill>
                  <a:schemeClr val="tx1"/>
                </a:solidFill>
                <a:round/>
                <a:headEnd/>
                <a:tailEnd/>
              </a:ln>
            </p:spPr>
            <p:txBody>
              <a:bodyPr wrap="none" anchor="ctr"/>
              <a:lstStyle/>
              <a:p>
                <a:pPr eaLnBrk="0" hangingPunct="0"/>
                <a:r>
                  <a:rPr lang="en-US" sz="3200" i="1">
                    <a:latin typeface="Times New Roman" pitchFamily="18" charset="0"/>
                  </a:rPr>
                  <a:t>d</a:t>
                </a:r>
              </a:p>
            </p:txBody>
          </p:sp>
          <p:sp>
            <p:nvSpPr>
              <p:cNvPr id="111634" name="Oval 17"/>
              <p:cNvSpPr>
                <a:spLocks noChangeArrowheads="1"/>
              </p:cNvSpPr>
              <p:nvPr/>
            </p:nvSpPr>
            <p:spPr bwMode="auto">
              <a:xfrm>
                <a:off x="1248" y="1968"/>
                <a:ext cx="432" cy="432"/>
              </a:xfrm>
              <a:prstGeom prst="ellipse">
                <a:avLst/>
              </a:prstGeom>
              <a:solidFill>
                <a:srgbClr val="00FFFF"/>
              </a:solidFill>
              <a:ln w="9525">
                <a:solidFill>
                  <a:schemeClr val="tx1"/>
                </a:solidFill>
                <a:round/>
                <a:headEnd/>
                <a:tailEnd/>
              </a:ln>
            </p:spPr>
            <p:txBody>
              <a:bodyPr wrap="none" anchor="ctr"/>
              <a:lstStyle/>
              <a:p>
                <a:pPr eaLnBrk="0" hangingPunct="0"/>
                <a:r>
                  <a:rPr lang="en-US" sz="3200" i="1">
                    <a:latin typeface="Times New Roman" pitchFamily="18" charset="0"/>
                  </a:rPr>
                  <a:t>a</a:t>
                </a:r>
              </a:p>
            </p:txBody>
          </p:sp>
          <p:sp>
            <p:nvSpPr>
              <p:cNvPr id="111635" name="Oval 18"/>
              <p:cNvSpPr>
                <a:spLocks noChangeArrowheads="1"/>
              </p:cNvSpPr>
              <p:nvPr/>
            </p:nvSpPr>
            <p:spPr bwMode="auto">
              <a:xfrm>
                <a:off x="2112" y="2880"/>
                <a:ext cx="432" cy="432"/>
              </a:xfrm>
              <a:prstGeom prst="ellipse">
                <a:avLst/>
              </a:prstGeom>
              <a:solidFill>
                <a:srgbClr val="00FFFF"/>
              </a:solidFill>
              <a:ln w="9525">
                <a:solidFill>
                  <a:schemeClr val="tx1"/>
                </a:solidFill>
                <a:round/>
                <a:headEnd/>
                <a:tailEnd/>
              </a:ln>
            </p:spPr>
            <p:txBody>
              <a:bodyPr wrap="none" anchor="ctr"/>
              <a:lstStyle/>
              <a:p>
                <a:pPr eaLnBrk="0" hangingPunct="0"/>
                <a:r>
                  <a:rPr lang="en-US" sz="3200" i="1">
                    <a:latin typeface="Times New Roman" pitchFamily="18" charset="0"/>
                  </a:rPr>
                  <a:t>b</a:t>
                </a:r>
              </a:p>
            </p:txBody>
          </p:sp>
          <p:sp>
            <p:nvSpPr>
              <p:cNvPr id="111636" name="Oval 19"/>
              <p:cNvSpPr>
                <a:spLocks noChangeArrowheads="1"/>
              </p:cNvSpPr>
              <p:nvPr/>
            </p:nvSpPr>
            <p:spPr bwMode="auto">
              <a:xfrm>
                <a:off x="1104" y="3696"/>
                <a:ext cx="432" cy="432"/>
              </a:xfrm>
              <a:prstGeom prst="ellipse">
                <a:avLst/>
              </a:prstGeom>
              <a:solidFill>
                <a:srgbClr val="00FFFF"/>
              </a:solidFill>
              <a:ln w="9525">
                <a:solidFill>
                  <a:schemeClr val="tx1"/>
                </a:solidFill>
                <a:round/>
                <a:headEnd/>
                <a:tailEnd/>
              </a:ln>
            </p:spPr>
            <p:txBody>
              <a:bodyPr wrap="none" anchor="ctr"/>
              <a:lstStyle/>
              <a:p>
                <a:pPr eaLnBrk="0" hangingPunct="0"/>
                <a:r>
                  <a:rPr lang="en-US" sz="3200" i="1">
                    <a:latin typeface="Times New Roman" pitchFamily="18" charset="0"/>
                  </a:rPr>
                  <a:t>c</a:t>
                </a:r>
              </a:p>
            </p:txBody>
          </p:sp>
          <p:sp>
            <p:nvSpPr>
              <p:cNvPr id="111637" name="Oval 20"/>
              <p:cNvSpPr>
                <a:spLocks noChangeArrowheads="1"/>
              </p:cNvSpPr>
              <p:nvPr/>
            </p:nvSpPr>
            <p:spPr bwMode="auto">
              <a:xfrm>
                <a:off x="2688" y="3696"/>
                <a:ext cx="432" cy="432"/>
              </a:xfrm>
              <a:prstGeom prst="ellipse">
                <a:avLst/>
              </a:prstGeom>
              <a:solidFill>
                <a:srgbClr val="00FFFF"/>
              </a:solidFill>
              <a:ln w="9525">
                <a:solidFill>
                  <a:schemeClr val="tx1"/>
                </a:solidFill>
                <a:round/>
                <a:headEnd/>
                <a:tailEnd/>
              </a:ln>
            </p:spPr>
            <p:txBody>
              <a:bodyPr wrap="none" anchor="ctr"/>
              <a:lstStyle/>
              <a:p>
                <a:pPr eaLnBrk="0" hangingPunct="0"/>
                <a:r>
                  <a:rPr lang="en-US" sz="3200" i="1">
                    <a:latin typeface="Times New Roman" pitchFamily="18" charset="0"/>
                  </a:rPr>
                  <a:t>e</a:t>
                </a:r>
              </a:p>
            </p:txBody>
          </p:sp>
          <p:sp>
            <p:nvSpPr>
              <p:cNvPr id="111638" name="Oval 21"/>
              <p:cNvSpPr>
                <a:spLocks noChangeArrowheads="1"/>
              </p:cNvSpPr>
              <p:nvPr/>
            </p:nvSpPr>
            <p:spPr bwMode="auto">
              <a:xfrm>
                <a:off x="4512" y="2976"/>
                <a:ext cx="432" cy="432"/>
              </a:xfrm>
              <a:prstGeom prst="ellipse">
                <a:avLst/>
              </a:prstGeom>
              <a:solidFill>
                <a:srgbClr val="00FFFF"/>
              </a:solidFill>
              <a:ln w="9525">
                <a:solidFill>
                  <a:schemeClr val="tx1"/>
                </a:solidFill>
                <a:round/>
                <a:headEnd/>
                <a:tailEnd/>
              </a:ln>
            </p:spPr>
            <p:txBody>
              <a:bodyPr wrap="none" anchor="ctr"/>
              <a:lstStyle/>
              <a:p>
                <a:pPr eaLnBrk="0" hangingPunct="0"/>
                <a:r>
                  <a:rPr lang="en-US" sz="3200" i="1">
                    <a:latin typeface="Times New Roman" pitchFamily="18" charset="0"/>
                  </a:rPr>
                  <a:t>g</a:t>
                </a:r>
              </a:p>
            </p:txBody>
          </p:sp>
          <p:sp>
            <p:nvSpPr>
              <p:cNvPr id="111639" name="Line 15"/>
              <p:cNvSpPr>
                <a:spLocks noChangeShapeType="1"/>
              </p:cNvSpPr>
              <p:nvPr/>
            </p:nvSpPr>
            <p:spPr bwMode="auto">
              <a:xfrm>
                <a:off x="1632" y="2304"/>
                <a:ext cx="672" cy="576"/>
              </a:xfrm>
              <a:prstGeom prst="line">
                <a:avLst/>
              </a:prstGeom>
              <a:noFill/>
              <a:ln w="9525">
                <a:solidFill>
                  <a:schemeClr val="tx1"/>
                </a:solidFill>
                <a:round/>
                <a:headEnd/>
                <a:tailEnd/>
              </a:ln>
            </p:spPr>
            <p:txBody>
              <a:bodyPr wrap="none" anchor="ctr"/>
              <a:lstStyle/>
              <a:p>
                <a:endParaRPr lang="en-US"/>
              </a:p>
            </p:txBody>
          </p:sp>
          <p:sp>
            <p:nvSpPr>
              <p:cNvPr id="111640" name="Line 16"/>
              <p:cNvSpPr>
                <a:spLocks noChangeShapeType="1"/>
              </p:cNvSpPr>
              <p:nvPr/>
            </p:nvSpPr>
            <p:spPr bwMode="auto">
              <a:xfrm flipH="1">
                <a:off x="816" y="2256"/>
                <a:ext cx="432" cy="576"/>
              </a:xfrm>
              <a:prstGeom prst="line">
                <a:avLst/>
              </a:prstGeom>
              <a:noFill/>
              <a:ln w="12700">
                <a:solidFill>
                  <a:schemeClr val="tx1"/>
                </a:solidFill>
                <a:round/>
                <a:headEnd/>
                <a:tailEnd/>
              </a:ln>
            </p:spPr>
            <p:txBody>
              <a:bodyPr wrap="none" anchor="ctr"/>
              <a:lstStyle/>
              <a:p>
                <a:endParaRPr lang="en-US"/>
              </a:p>
            </p:txBody>
          </p:sp>
          <p:sp>
            <p:nvSpPr>
              <p:cNvPr id="111641" name="Line 17"/>
              <p:cNvSpPr>
                <a:spLocks noChangeShapeType="1"/>
              </p:cNvSpPr>
              <p:nvPr/>
            </p:nvSpPr>
            <p:spPr bwMode="auto">
              <a:xfrm flipH="1">
                <a:off x="1440" y="3216"/>
                <a:ext cx="720" cy="528"/>
              </a:xfrm>
              <a:prstGeom prst="line">
                <a:avLst/>
              </a:prstGeom>
              <a:noFill/>
              <a:ln w="9525">
                <a:solidFill>
                  <a:schemeClr val="tx1"/>
                </a:solidFill>
                <a:round/>
                <a:headEnd/>
                <a:tailEnd/>
              </a:ln>
            </p:spPr>
            <p:txBody>
              <a:bodyPr wrap="none" anchor="ctr"/>
              <a:lstStyle/>
              <a:p>
                <a:endParaRPr lang="en-US"/>
              </a:p>
            </p:txBody>
          </p:sp>
          <p:sp>
            <p:nvSpPr>
              <p:cNvPr id="111642" name="Line 18"/>
              <p:cNvSpPr>
                <a:spLocks noChangeShapeType="1"/>
              </p:cNvSpPr>
              <p:nvPr/>
            </p:nvSpPr>
            <p:spPr bwMode="auto">
              <a:xfrm>
                <a:off x="816" y="3216"/>
                <a:ext cx="432" cy="480"/>
              </a:xfrm>
              <a:prstGeom prst="line">
                <a:avLst/>
              </a:prstGeom>
              <a:noFill/>
              <a:ln w="9525">
                <a:solidFill>
                  <a:schemeClr val="tx1"/>
                </a:solidFill>
                <a:round/>
                <a:headEnd/>
                <a:tailEnd/>
              </a:ln>
            </p:spPr>
            <p:txBody>
              <a:bodyPr wrap="none" anchor="ctr"/>
              <a:lstStyle/>
              <a:p>
                <a:endParaRPr lang="en-US"/>
              </a:p>
            </p:txBody>
          </p:sp>
          <p:sp>
            <p:nvSpPr>
              <p:cNvPr id="111643" name="Line 19"/>
              <p:cNvSpPr>
                <a:spLocks noChangeShapeType="1"/>
              </p:cNvSpPr>
              <p:nvPr/>
            </p:nvSpPr>
            <p:spPr bwMode="auto">
              <a:xfrm>
                <a:off x="1680" y="2160"/>
                <a:ext cx="1776" cy="240"/>
              </a:xfrm>
              <a:prstGeom prst="line">
                <a:avLst/>
              </a:prstGeom>
              <a:noFill/>
              <a:ln w="9525">
                <a:solidFill>
                  <a:schemeClr val="tx1"/>
                </a:solidFill>
                <a:round/>
                <a:headEnd/>
                <a:tailEnd/>
              </a:ln>
            </p:spPr>
            <p:txBody>
              <a:bodyPr wrap="none" anchor="ctr"/>
              <a:lstStyle/>
              <a:p>
                <a:endParaRPr lang="en-US"/>
              </a:p>
            </p:txBody>
          </p:sp>
          <p:sp>
            <p:nvSpPr>
              <p:cNvPr id="111644" name="Line 20"/>
              <p:cNvSpPr>
                <a:spLocks noChangeShapeType="1"/>
              </p:cNvSpPr>
              <p:nvPr/>
            </p:nvSpPr>
            <p:spPr bwMode="auto">
              <a:xfrm>
                <a:off x="1536" y="3936"/>
                <a:ext cx="1152" cy="0"/>
              </a:xfrm>
              <a:prstGeom prst="line">
                <a:avLst/>
              </a:prstGeom>
              <a:noFill/>
              <a:ln w="9525">
                <a:solidFill>
                  <a:schemeClr val="tx1"/>
                </a:solidFill>
                <a:round/>
                <a:headEnd/>
                <a:tailEnd/>
              </a:ln>
            </p:spPr>
            <p:txBody>
              <a:bodyPr wrap="none" anchor="ctr"/>
              <a:lstStyle/>
              <a:p>
                <a:endParaRPr lang="en-US"/>
              </a:p>
            </p:txBody>
          </p:sp>
          <p:sp>
            <p:nvSpPr>
              <p:cNvPr id="111645" name="Line 21"/>
              <p:cNvSpPr>
                <a:spLocks noChangeShapeType="1"/>
              </p:cNvSpPr>
              <p:nvPr/>
            </p:nvSpPr>
            <p:spPr bwMode="auto">
              <a:xfrm flipH="1">
                <a:off x="3024" y="2640"/>
                <a:ext cx="432" cy="1104"/>
              </a:xfrm>
              <a:prstGeom prst="line">
                <a:avLst/>
              </a:prstGeom>
              <a:noFill/>
              <a:ln w="9525">
                <a:solidFill>
                  <a:schemeClr val="tx1"/>
                </a:solidFill>
                <a:round/>
                <a:headEnd/>
                <a:tailEnd/>
              </a:ln>
            </p:spPr>
            <p:txBody>
              <a:bodyPr wrap="none" anchor="ctr"/>
              <a:lstStyle/>
              <a:p>
                <a:endParaRPr lang="en-US"/>
              </a:p>
            </p:txBody>
          </p:sp>
          <p:sp>
            <p:nvSpPr>
              <p:cNvPr id="111646" name="Line 22"/>
              <p:cNvSpPr>
                <a:spLocks noChangeShapeType="1"/>
              </p:cNvSpPr>
              <p:nvPr/>
            </p:nvSpPr>
            <p:spPr bwMode="auto">
              <a:xfrm flipV="1">
                <a:off x="3120" y="3312"/>
                <a:ext cx="1440" cy="576"/>
              </a:xfrm>
              <a:prstGeom prst="line">
                <a:avLst/>
              </a:prstGeom>
              <a:noFill/>
              <a:ln w="9525">
                <a:solidFill>
                  <a:schemeClr val="tx1"/>
                </a:solidFill>
                <a:round/>
                <a:headEnd/>
                <a:tailEnd/>
              </a:ln>
            </p:spPr>
            <p:txBody>
              <a:bodyPr wrap="none" anchor="ctr"/>
              <a:lstStyle/>
              <a:p>
                <a:endParaRPr lang="en-US"/>
              </a:p>
            </p:txBody>
          </p:sp>
          <p:sp>
            <p:nvSpPr>
              <p:cNvPr id="111647" name="Line 23"/>
              <p:cNvSpPr>
                <a:spLocks noChangeShapeType="1"/>
              </p:cNvSpPr>
              <p:nvPr/>
            </p:nvSpPr>
            <p:spPr bwMode="auto">
              <a:xfrm>
                <a:off x="3840" y="2496"/>
                <a:ext cx="864" cy="480"/>
              </a:xfrm>
              <a:prstGeom prst="line">
                <a:avLst/>
              </a:prstGeom>
              <a:noFill/>
              <a:ln w="9525">
                <a:solidFill>
                  <a:schemeClr val="tx1"/>
                </a:solidFill>
                <a:round/>
                <a:headEnd/>
                <a:tailEnd/>
              </a:ln>
            </p:spPr>
            <p:txBody>
              <a:bodyPr wrap="none" anchor="ctr"/>
              <a:lstStyle/>
              <a:p>
                <a:endParaRPr lang="en-US"/>
              </a:p>
            </p:txBody>
          </p:sp>
          <p:sp>
            <p:nvSpPr>
              <p:cNvPr id="111648" name="Text Box 24"/>
              <p:cNvSpPr txBox="1">
                <a:spLocks noChangeArrowheads="1"/>
              </p:cNvSpPr>
              <p:nvPr/>
            </p:nvSpPr>
            <p:spPr bwMode="auto">
              <a:xfrm>
                <a:off x="864" y="2304"/>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2</a:t>
                </a:r>
              </a:p>
            </p:txBody>
          </p:sp>
          <p:sp>
            <p:nvSpPr>
              <p:cNvPr id="111649" name="Text Box 25"/>
              <p:cNvSpPr txBox="1">
                <a:spLocks noChangeArrowheads="1"/>
              </p:cNvSpPr>
              <p:nvPr/>
            </p:nvSpPr>
            <p:spPr bwMode="auto">
              <a:xfrm>
                <a:off x="2400" y="2016"/>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7</a:t>
                </a:r>
              </a:p>
            </p:txBody>
          </p:sp>
          <p:sp>
            <p:nvSpPr>
              <p:cNvPr id="111650" name="Text Box 26"/>
              <p:cNvSpPr txBox="1">
                <a:spLocks noChangeArrowheads="1"/>
              </p:cNvSpPr>
              <p:nvPr/>
            </p:nvSpPr>
            <p:spPr bwMode="auto">
              <a:xfrm>
                <a:off x="4176" y="2448"/>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5</a:t>
                </a:r>
              </a:p>
            </p:txBody>
          </p:sp>
          <p:sp>
            <p:nvSpPr>
              <p:cNvPr id="111651" name="Text Box 27"/>
              <p:cNvSpPr txBox="1">
                <a:spLocks noChangeArrowheads="1"/>
              </p:cNvSpPr>
              <p:nvPr/>
            </p:nvSpPr>
            <p:spPr bwMode="auto">
              <a:xfrm>
                <a:off x="3648" y="3312"/>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7</a:t>
                </a:r>
              </a:p>
            </p:txBody>
          </p:sp>
          <p:sp>
            <p:nvSpPr>
              <p:cNvPr id="111652" name="Text Box 28"/>
              <p:cNvSpPr txBox="1">
                <a:spLocks noChangeArrowheads="1"/>
              </p:cNvSpPr>
              <p:nvPr/>
            </p:nvSpPr>
            <p:spPr bwMode="auto">
              <a:xfrm>
                <a:off x="2880" y="2736"/>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4</a:t>
                </a:r>
              </a:p>
            </p:txBody>
          </p:sp>
          <p:sp>
            <p:nvSpPr>
              <p:cNvPr id="111653" name="Text Box 29"/>
              <p:cNvSpPr txBox="1">
                <a:spLocks noChangeArrowheads="1"/>
              </p:cNvSpPr>
              <p:nvPr/>
            </p:nvSpPr>
            <p:spPr bwMode="auto">
              <a:xfrm>
                <a:off x="1632" y="3168"/>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1</a:t>
                </a:r>
              </a:p>
            </p:txBody>
          </p:sp>
          <p:sp>
            <p:nvSpPr>
              <p:cNvPr id="111654" name="Text Box 30"/>
              <p:cNvSpPr txBox="1">
                <a:spLocks noChangeArrowheads="1"/>
              </p:cNvSpPr>
              <p:nvPr/>
            </p:nvSpPr>
            <p:spPr bwMode="auto">
              <a:xfrm>
                <a:off x="2688" y="3216"/>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3</a:t>
                </a:r>
              </a:p>
            </p:txBody>
          </p:sp>
          <p:sp>
            <p:nvSpPr>
              <p:cNvPr id="111655" name="Text Box 31"/>
              <p:cNvSpPr txBox="1">
                <a:spLocks noChangeArrowheads="1"/>
              </p:cNvSpPr>
              <p:nvPr/>
            </p:nvSpPr>
            <p:spPr bwMode="auto">
              <a:xfrm>
                <a:off x="1968" y="3648"/>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4</a:t>
                </a:r>
              </a:p>
            </p:txBody>
          </p:sp>
          <p:sp>
            <p:nvSpPr>
              <p:cNvPr id="111656" name="Text Box 32"/>
              <p:cNvSpPr txBox="1">
                <a:spLocks noChangeArrowheads="1"/>
              </p:cNvSpPr>
              <p:nvPr/>
            </p:nvSpPr>
            <p:spPr bwMode="auto">
              <a:xfrm>
                <a:off x="1008" y="3216"/>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4</a:t>
                </a:r>
              </a:p>
            </p:txBody>
          </p:sp>
          <p:sp>
            <p:nvSpPr>
              <p:cNvPr id="111657" name="Text Box 33"/>
              <p:cNvSpPr txBox="1">
                <a:spLocks noChangeArrowheads="1"/>
              </p:cNvSpPr>
              <p:nvPr/>
            </p:nvSpPr>
            <p:spPr bwMode="auto">
              <a:xfrm>
                <a:off x="1392" y="2736"/>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5</a:t>
                </a:r>
              </a:p>
            </p:txBody>
          </p:sp>
          <p:sp>
            <p:nvSpPr>
              <p:cNvPr id="111658" name="Text Box 34"/>
              <p:cNvSpPr txBox="1">
                <a:spLocks noChangeArrowheads="1"/>
              </p:cNvSpPr>
              <p:nvPr/>
            </p:nvSpPr>
            <p:spPr bwMode="auto">
              <a:xfrm>
                <a:off x="2064" y="2448"/>
                <a:ext cx="212" cy="288"/>
              </a:xfrm>
              <a:prstGeom prst="rect">
                <a:avLst/>
              </a:prstGeom>
              <a:noFill/>
              <a:ln w="9525">
                <a:noFill/>
                <a:miter lim="800000"/>
                <a:headEnd/>
                <a:tailEnd/>
              </a:ln>
            </p:spPr>
            <p:txBody>
              <a:bodyPr wrap="none">
                <a:spAutoFit/>
              </a:bodyPr>
              <a:lstStyle/>
              <a:p>
                <a:pPr algn="l" eaLnBrk="0" hangingPunct="0"/>
                <a:r>
                  <a:rPr lang="en-US">
                    <a:latin typeface="Times New Roman" pitchFamily="18" charset="0"/>
                  </a:rPr>
                  <a:t>2</a:t>
                </a:r>
              </a:p>
            </p:txBody>
          </p:sp>
          <p:sp>
            <p:nvSpPr>
              <p:cNvPr id="111659" name="Line 35"/>
              <p:cNvSpPr>
                <a:spLocks noChangeShapeType="1"/>
              </p:cNvSpPr>
              <p:nvPr/>
            </p:nvSpPr>
            <p:spPr bwMode="auto">
              <a:xfrm>
                <a:off x="2493" y="3264"/>
                <a:ext cx="288" cy="432"/>
              </a:xfrm>
              <a:prstGeom prst="line">
                <a:avLst/>
              </a:prstGeom>
              <a:noFill/>
              <a:ln w="9525">
                <a:solidFill>
                  <a:schemeClr val="tx1"/>
                </a:solidFill>
                <a:round/>
                <a:headEnd/>
                <a:tailEnd/>
              </a:ln>
            </p:spPr>
            <p:txBody>
              <a:bodyPr/>
              <a:lstStyle/>
              <a:p>
                <a:endParaRPr lang="en-US"/>
              </a:p>
            </p:txBody>
          </p:sp>
          <p:sp>
            <p:nvSpPr>
              <p:cNvPr id="111660" name="Line 36"/>
              <p:cNvSpPr>
                <a:spLocks noChangeShapeType="1"/>
              </p:cNvSpPr>
              <p:nvPr/>
            </p:nvSpPr>
            <p:spPr bwMode="auto">
              <a:xfrm flipV="1">
                <a:off x="2496" y="2544"/>
                <a:ext cx="912" cy="432"/>
              </a:xfrm>
              <a:prstGeom prst="line">
                <a:avLst/>
              </a:prstGeom>
              <a:noFill/>
              <a:ln w="9525">
                <a:solidFill>
                  <a:schemeClr val="tx1"/>
                </a:solidFill>
                <a:round/>
                <a:headEnd/>
                <a:tailEnd/>
              </a:ln>
            </p:spPr>
            <p:txBody>
              <a:bodyPr/>
              <a:lstStyle/>
              <a:p>
                <a:endParaRPr lang="en-US"/>
              </a:p>
            </p:txBody>
          </p:sp>
          <p:sp>
            <p:nvSpPr>
              <p:cNvPr id="111661" name="Line 37"/>
              <p:cNvSpPr>
                <a:spLocks noChangeShapeType="1"/>
              </p:cNvSpPr>
              <p:nvPr/>
            </p:nvSpPr>
            <p:spPr bwMode="auto">
              <a:xfrm>
                <a:off x="960" y="2976"/>
                <a:ext cx="1152" cy="48"/>
              </a:xfrm>
              <a:prstGeom prst="line">
                <a:avLst/>
              </a:prstGeom>
              <a:noFill/>
              <a:ln w="9525">
                <a:solidFill>
                  <a:schemeClr val="tx1"/>
                </a:solidFill>
                <a:round/>
                <a:headEnd/>
                <a:tailEnd/>
              </a:ln>
            </p:spPr>
            <p:txBody>
              <a:bodyPr/>
              <a:lstStyle/>
              <a:p>
                <a:endParaRPr lang="en-US"/>
              </a:p>
            </p:txBody>
          </p:sp>
        </p:grpSp>
      </p:grpSp>
      <p:grpSp>
        <p:nvGrpSpPr>
          <p:cNvPr id="111623" name="Group 6"/>
          <p:cNvGrpSpPr>
            <a:grpSpLocks/>
          </p:cNvGrpSpPr>
          <p:nvPr/>
        </p:nvGrpSpPr>
        <p:grpSpPr bwMode="auto">
          <a:xfrm>
            <a:off x="1524000" y="2171700"/>
            <a:ext cx="6172200" cy="2362200"/>
            <a:chOff x="816" y="2256"/>
            <a:chExt cx="3888" cy="1488"/>
          </a:xfrm>
        </p:grpSpPr>
        <p:sp>
          <p:nvSpPr>
            <p:cNvPr id="111624" name="Line 40"/>
            <p:cNvSpPr>
              <a:spLocks noChangeShapeType="1"/>
            </p:cNvSpPr>
            <p:nvPr/>
          </p:nvSpPr>
          <p:spPr bwMode="auto">
            <a:xfrm flipH="1">
              <a:off x="816" y="2256"/>
              <a:ext cx="432" cy="576"/>
            </a:xfrm>
            <a:prstGeom prst="line">
              <a:avLst/>
            </a:prstGeom>
            <a:noFill/>
            <a:ln w="50800">
              <a:solidFill>
                <a:srgbClr val="FF0000"/>
              </a:solidFill>
              <a:round/>
              <a:headEnd/>
              <a:tailEnd/>
            </a:ln>
          </p:spPr>
          <p:txBody>
            <a:bodyPr wrap="none" anchor="ctr"/>
            <a:lstStyle/>
            <a:p>
              <a:endParaRPr lang="en-US"/>
            </a:p>
          </p:txBody>
        </p:sp>
        <p:sp>
          <p:nvSpPr>
            <p:cNvPr id="111625" name="Line 41"/>
            <p:cNvSpPr>
              <a:spLocks noChangeShapeType="1"/>
            </p:cNvSpPr>
            <p:nvPr/>
          </p:nvSpPr>
          <p:spPr bwMode="auto">
            <a:xfrm>
              <a:off x="1632" y="2304"/>
              <a:ext cx="672" cy="576"/>
            </a:xfrm>
            <a:prstGeom prst="line">
              <a:avLst/>
            </a:prstGeom>
            <a:noFill/>
            <a:ln w="50800">
              <a:solidFill>
                <a:srgbClr val="FF0000"/>
              </a:solidFill>
              <a:round/>
              <a:headEnd/>
              <a:tailEnd/>
            </a:ln>
          </p:spPr>
          <p:txBody>
            <a:bodyPr wrap="none" anchor="ctr"/>
            <a:lstStyle/>
            <a:p>
              <a:endParaRPr lang="en-US"/>
            </a:p>
          </p:txBody>
        </p:sp>
        <p:sp>
          <p:nvSpPr>
            <p:cNvPr id="111626" name="Line 42"/>
            <p:cNvSpPr>
              <a:spLocks noChangeShapeType="1"/>
            </p:cNvSpPr>
            <p:nvPr/>
          </p:nvSpPr>
          <p:spPr bwMode="auto">
            <a:xfrm flipH="1">
              <a:off x="1440" y="3216"/>
              <a:ext cx="720" cy="528"/>
            </a:xfrm>
            <a:prstGeom prst="line">
              <a:avLst/>
            </a:prstGeom>
            <a:noFill/>
            <a:ln w="50800">
              <a:solidFill>
                <a:srgbClr val="FF0000"/>
              </a:solidFill>
              <a:round/>
              <a:headEnd/>
              <a:tailEnd/>
            </a:ln>
          </p:spPr>
          <p:txBody>
            <a:bodyPr wrap="none" anchor="ctr"/>
            <a:lstStyle/>
            <a:p>
              <a:endParaRPr lang="en-US"/>
            </a:p>
          </p:txBody>
        </p:sp>
        <p:sp>
          <p:nvSpPr>
            <p:cNvPr id="111627" name="Line 43"/>
            <p:cNvSpPr>
              <a:spLocks noChangeShapeType="1"/>
            </p:cNvSpPr>
            <p:nvPr/>
          </p:nvSpPr>
          <p:spPr bwMode="auto">
            <a:xfrm>
              <a:off x="2496" y="3264"/>
              <a:ext cx="288" cy="432"/>
            </a:xfrm>
            <a:prstGeom prst="line">
              <a:avLst/>
            </a:prstGeom>
            <a:noFill/>
            <a:ln w="50800">
              <a:solidFill>
                <a:srgbClr val="FF0000"/>
              </a:solidFill>
              <a:round/>
              <a:headEnd/>
              <a:tailEnd/>
            </a:ln>
          </p:spPr>
          <p:txBody>
            <a:bodyPr/>
            <a:lstStyle/>
            <a:p>
              <a:endParaRPr lang="en-US"/>
            </a:p>
          </p:txBody>
        </p:sp>
        <p:sp>
          <p:nvSpPr>
            <p:cNvPr id="111628" name="Line 44"/>
            <p:cNvSpPr>
              <a:spLocks noChangeShapeType="1"/>
            </p:cNvSpPr>
            <p:nvPr/>
          </p:nvSpPr>
          <p:spPr bwMode="auto">
            <a:xfrm flipH="1">
              <a:off x="3024" y="2640"/>
              <a:ext cx="432" cy="1104"/>
            </a:xfrm>
            <a:prstGeom prst="line">
              <a:avLst/>
            </a:prstGeom>
            <a:noFill/>
            <a:ln w="50800">
              <a:solidFill>
                <a:srgbClr val="FF0000"/>
              </a:solidFill>
              <a:round/>
              <a:headEnd/>
              <a:tailEnd/>
            </a:ln>
          </p:spPr>
          <p:txBody>
            <a:bodyPr wrap="none" anchor="ctr"/>
            <a:lstStyle/>
            <a:p>
              <a:endParaRPr lang="en-US"/>
            </a:p>
          </p:txBody>
        </p:sp>
        <p:sp>
          <p:nvSpPr>
            <p:cNvPr id="111629" name="Line 45"/>
            <p:cNvSpPr>
              <a:spLocks noChangeShapeType="1"/>
            </p:cNvSpPr>
            <p:nvPr/>
          </p:nvSpPr>
          <p:spPr bwMode="auto">
            <a:xfrm>
              <a:off x="3840" y="2496"/>
              <a:ext cx="864" cy="480"/>
            </a:xfrm>
            <a:prstGeom prst="line">
              <a:avLst/>
            </a:prstGeom>
            <a:noFill/>
            <a:ln w="50800">
              <a:solidFill>
                <a:srgbClr val="FF0000"/>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latin typeface="Arial" charset="0"/>
                <a:cs typeface="Arial" charset="0"/>
              </a:rPr>
              <a:t>Thuật toán Kruskal</a:t>
            </a:r>
          </a:p>
        </p:txBody>
      </p:sp>
      <p:sp>
        <p:nvSpPr>
          <p:cNvPr id="112643"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400" smtClean="0">
                <a:latin typeface="Times New Roman" pitchFamily="18" charset="0"/>
                <a:cs typeface="Times New Roman" pitchFamily="18" charset="0"/>
              </a:rPr>
              <a:t>Thuật toán sẽ xây dựng tập cạnh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của cây khung nhỏ nhất  </a:t>
            </a:r>
            <a:r>
              <a:rPr lang="en-US" sz="2400" i="1" smtClean="0">
                <a:latin typeface="Times New Roman" pitchFamily="18" charset="0"/>
                <a:cs typeface="Times New Roman" pitchFamily="18" charset="0"/>
              </a:rPr>
              <a:t>T</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V, 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theo từng bước. </a:t>
            </a:r>
          </a:p>
          <a:p>
            <a:pPr algn="just">
              <a:spcBef>
                <a:spcPts val="1200"/>
              </a:spcBef>
            </a:pPr>
            <a:r>
              <a:rPr lang="en-US" sz="2400" smtClean="0">
                <a:latin typeface="Times New Roman" pitchFamily="18" charset="0"/>
                <a:cs typeface="Times New Roman" pitchFamily="18" charset="0"/>
              </a:rPr>
              <a:t>Trước hết sắp xếp các cạnh của đồ thị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 theo thứ tự không giảm của độ dài. </a:t>
            </a:r>
          </a:p>
          <a:p>
            <a:pPr algn="just">
              <a:spcBef>
                <a:spcPts val="1200"/>
              </a:spcBef>
            </a:pPr>
            <a:r>
              <a:rPr lang="en-US" sz="2400" smtClean="0">
                <a:latin typeface="Times New Roman" pitchFamily="18" charset="0"/>
                <a:cs typeface="Times New Roman" pitchFamily="18" charset="0"/>
              </a:rPr>
              <a:t>Bắt đầu từ tập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ở mỗi bước ta sẽ lần lượt duyệt trong danh sách cạnh đã sắp xếp, từ cạnh có độ dài nhỏ đến cạnh có độ dài lớn hơn, để tìm ra cạnh mà việc bổ sung nó vào tập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không tạo thành chu trình trong tập này. </a:t>
            </a:r>
          </a:p>
          <a:p>
            <a:pPr algn="just">
              <a:spcBef>
                <a:spcPts val="1200"/>
              </a:spcBef>
            </a:pPr>
            <a:r>
              <a:rPr lang="en-US" sz="2400" smtClean="0">
                <a:latin typeface="Times New Roman" pitchFamily="18" charset="0"/>
                <a:cs typeface="Times New Roman" pitchFamily="18" charset="0"/>
              </a:rPr>
              <a:t>Thuật toán sẽ kết thúc khi ta thu được tập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gồm </a:t>
            </a:r>
            <a:r>
              <a:rPr lang="en-US" sz="2400" i="1" smtClean="0">
                <a:latin typeface="Times New Roman" pitchFamily="18" charset="0"/>
                <a:cs typeface="Times New Roman" pitchFamily="18" charset="0"/>
              </a:rPr>
              <a:t>n</a:t>
            </a:r>
            <a:r>
              <a:rPr lang="en-US" sz="2400" smtClean="0">
                <a:latin typeface="Times New Roman" pitchFamily="18" charset="0"/>
                <a:cs typeface="Times New Roman" pitchFamily="18" charset="0"/>
              </a:rPr>
              <a:t>-1 cạnh. </a:t>
            </a:r>
          </a:p>
        </p:txBody>
      </p:sp>
      <p:sp>
        <p:nvSpPr>
          <p:cNvPr id="112644" name="Footer Placeholder 3"/>
          <p:cNvSpPr>
            <a:spLocks noGrp="1"/>
          </p:cNvSpPr>
          <p:nvPr>
            <p:ph type="ftr" sz="quarter" idx="11"/>
          </p:nvPr>
        </p:nvSpPr>
        <p:spPr>
          <a:noFill/>
        </p:spPr>
        <p:txBody>
          <a:bodyPr/>
          <a:lstStyle/>
          <a:p>
            <a:r>
              <a:rPr lang="en-US" smtClean="0"/>
              <a:t>Nguyễn Đức Nghĩa - Bộ môn KHMT ĐHBKHN</a:t>
            </a:r>
          </a:p>
        </p:txBody>
      </p:sp>
      <p:sp>
        <p:nvSpPr>
          <p:cNvPr id="112645" name="Slide Number Placeholder 4"/>
          <p:cNvSpPr>
            <a:spLocks noGrp="1"/>
          </p:cNvSpPr>
          <p:nvPr>
            <p:ph type="sldNum" sz="quarter" idx="12"/>
          </p:nvPr>
        </p:nvSpPr>
        <p:spPr>
          <a:noFill/>
        </p:spPr>
        <p:txBody>
          <a:bodyPr/>
          <a:lstStyle/>
          <a:p>
            <a:fld id="{0DAA1304-44E5-4C0F-AF7D-4A7620C6C2E1}" type="slidenum">
              <a:rPr lang="en-US" smtClean="0"/>
              <a:pPr/>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smtClean="0">
                <a:latin typeface="Arial" charset="0"/>
                <a:cs typeface="Arial" charset="0"/>
              </a:rPr>
              <a:t>Thuật toán Kruskal</a:t>
            </a:r>
          </a:p>
        </p:txBody>
      </p:sp>
      <p:sp>
        <p:nvSpPr>
          <p:cNvPr id="113667"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pPr>
            <a:r>
              <a:rPr lang="en-US" sz="2000" b="1" smtClean="0">
                <a:latin typeface="Times New Roman" pitchFamily="18" charset="0"/>
                <a:cs typeface="Times New Roman" pitchFamily="18" charset="0"/>
              </a:rPr>
              <a:t>Kruskal_Algorithm</a:t>
            </a:r>
            <a:endParaRPr lang="en-US" sz="2000" smtClean="0">
              <a:latin typeface="Times New Roman" pitchFamily="18" charset="0"/>
              <a:cs typeface="Times New Roman" pitchFamily="18" charset="0"/>
            </a:endParaRPr>
          </a:p>
          <a:p>
            <a:pPr>
              <a:buFont typeface="Wingdings" pitchFamily="2" charset="2"/>
              <a:buNone/>
            </a:pPr>
            <a:r>
              <a:rPr lang="en-US" sz="2000" smtClean="0">
                <a:latin typeface="Times New Roman" pitchFamily="18" charset="0"/>
                <a:cs typeface="Times New Roman" pitchFamily="18" charset="0"/>
              </a:rPr>
              <a:t>          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 :=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p>
          <a:p>
            <a:pPr>
              <a:buFont typeface="Wingdings" pitchFamily="2" charset="2"/>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while</a:t>
            </a:r>
            <a:r>
              <a:rPr lang="en-US" sz="2000" smtClean="0">
                <a:latin typeface="Times New Roman" pitchFamily="18" charset="0"/>
                <a:cs typeface="Times New Roman" pitchFamily="18" charset="0"/>
              </a:rPr>
              <a:t>   | 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 | &lt; (n-1) and ( E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 </a:t>
            </a:r>
            <a:r>
              <a:rPr lang="en-US" sz="2000" b="1" smtClean="0">
                <a:latin typeface="Times New Roman" pitchFamily="18" charset="0"/>
                <a:cs typeface="Times New Roman" pitchFamily="18" charset="0"/>
              </a:rPr>
              <a:t>do</a:t>
            </a:r>
            <a:endParaRPr lang="en-US" sz="2000" smtClean="0">
              <a:latin typeface="Times New Roman" pitchFamily="18" charset="0"/>
              <a:cs typeface="Times New Roman" pitchFamily="18" charset="0"/>
            </a:endParaRPr>
          </a:p>
          <a:p>
            <a:pPr>
              <a:buFont typeface="Wingdings" pitchFamily="2" charset="2"/>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p>
            <a:pPr>
              <a:buFont typeface="Wingdings" pitchFamily="2" charset="2"/>
              <a:buNone/>
            </a:pPr>
            <a:r>
              <a:rPr lang="en-US" sz="2000" i="1" smtClean="0">
                <a:latin typeface="Times New Roman" pitchFamily="18" charset="0"/>
                <a:cs typeface="Times New Roman" pitchFamily="18" charset="0"/>
              </a:rPr>
              <a:t>                 Chọn e là cạnh có độ dài nhỏ nhất trong E;</a:t>
            </a:r>
            <a:endParaRPr lang="en-US" sz="2000" smtClean="0">
              <a:latin typeface="Times New Roman" pitchFamily="18" charset="0"/>
              <a:cs typeface="Times New Roman" pitchFamily="18" charset="0"/>
            </a:endParaRPr>
          </a:p>
          <a:p>
            <a:pPr>
              <a:buFont typeface="Wingdings" pitchFamily="2" charset="2"/>
              <a:buNone/>
            </a:pPr>
            <a:r>
              <a:rPr lang="en-US" sz="2000" smtClean="0">
                <a:latin typeface="Times New Roman" pitchFamily="18" charset="0"/>
                <a:cs typeface="Times New Roman" pitchFamily="18" charset="0"/>
              </a:rPr>
              <a:t>                E :=  E \ {e};</a:t>
            </a:r>
          </a:p>
          <a:p>
            <a:pPr>
              <a:buFont typeface="Wingdings" pitchFamily="2" charset="2"/>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 if </a:t>
            </a:r>
            <a:r>
              <a:rPr lang="en-US" sz="2000" smtClean="0">
                <a:latin typeface="Times New Roman" pitchFamily="18" charset="0"/>
                <a:cs typeface="Times New Roman" pitchFamily="18" charset="0"/>
              </a:rPr>
              <a:t>  ( 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e</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  không chứa chu trình </a:t>
            </a: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then </a:t>
            </a:r>
            <a:r>
              <a:rPr lang="en-US" sz="2000" smtClean="0">
                <a:latin typeface="Times New Roman" pitchFamily="18" charset="0"/>
                <a:cs typeface="Times New Roman" pitchFamily="18" charset="0"/>
              </a:rPr>
              <a:t>  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 := 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{e};</a:t>
            </a:r>
          </a:p>
          <a:p>
            <a:pPr>
              <a:buFont typeface="Wingdings" pitchFamily="2" charset="2"/>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p>
            <a:pPr>
              <a:buFont typeface="Wingdings" pitchFamily="2" charset="2"/>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if </a:t>
            </a:r>
            <a:r>
              <a:rPr lang="en-US" sz="2000" smtClean="0">
                <a:latin typeface="Times New Roman" pitchFamily="18" charset="0"/>
                <a:cs typeface="Times New Roman" pitchFamily="18" charset="0"/>
              </a:rPr>
              <a:t> ( | E</a:t>
            </a:r>
            <a:r>
              <a:rPr lang="en-US" sz="2000" baseline="-25000" smtClean="0">
                <a:latin typeface="Times New Roman" pitchFamily="18" charset="0"/>
                <a:cs typeface="Times New Roman" pitchFamily="18" charset="0"/>
              </a:rPr>
              <a:t>T</a:t>
            </a:r>
            <a:r>
              <a:rPr lang="en-US" sz="2000" smtClean="0">
                <a:latin typeface="Times New Roman" pitchFamily="18" charset="0"/>
                <a:cs typeface="Times New Roman" pitchFamily="18" charset="0"/>
              </a:rPr>
              <a:t> | &lt; n-1 )  </a:t>
            </a:r>
            <a:r>
              <a:rPr lang="en-US" sz="2000" b="1" smtClean="0">
                <a:latin typeface="Times New Roman" pitchFamily="18" charset="0"/>
                <a:cs typeface="Times New Roman" pitchFamily="18" charset="0"/>
              </a:rPr>
              <a:t>then</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Đồ thị không liên thông;</a:t>
            </a:r>
            <a:endParaRPr lang="en-US" sz="2000" smtClean="0">
              <a:latin typeface="Times New Roman" pitchFamily="18" charset="0"/>
              <a:cs typeface="Times New Roman" pitchFamily="18" charset="0"/>
            </a:endParaRPr>
          </a:p>
          <a:p>
            <a:pPr>
              <a:buFont typeface="Wingdings" pitchFamily="2" charset="2"/>
              <a:buNone/>
            </a:pPr>
            <a:endParaRPr lang="en-US" sz="2000" smtClean="0">
              <a:latin typeface="Times New Roman" pitchFamily="18" charset="0"/>
              <a:cs typeface="Times New Roman" pitchFamily="18" charset="0"/>
            </a:endParaRPr>
          </a:p>
        </p:txBody>
      </p:sp>
      <p:sp>
        <p:nvSpPr>
          <p:cNvPr id="113668" name="Footer Placeholder 3"/>
          <p:cNvSpPr>
            <a:spLocks noGrp="1"/>
          </p:cNvSpPr>
          <p:nvPr>
            <p:ph type="ftr" sz="quarter" idx="11"/>
          </p:nvPr>
        </p:nvSpPr>
        <p:spPr>
          <a:noFill/>
        </p:spPr>
        <p:txBody>
          <a:bodyPr/>
          <a:lstStyle/>
          <a:p>
            <a:r>
              <a:rPr lang="en-US" smtClean="0"/>
              <a:t>Nguyễn Đức Nghĩa - Bộ môn KHMT ĐHBKHN</a:t>
            </a:r>
          </a:p>
        </p:txBody>
      </p:sp>
      <p:sp>
        <p:nvSpPr>
          <p:cNvPr id="113669" name="Slide Number Placeholder 4"/>
          <p:cNvSpPr>
            <a:spLocks noGrp="1"/>
          </p:cNvSpPr>
          <p:nvPr>
            <p:ph type="sldNum" sz="quarter" idx="12"/>
          </p:nvPr>
        </p:nvSpPr>
        <p:spPr>
          <a:noFill/>
        </p:spPr>
        <p:txBody>
          <a:bodyPr/>
          <a:lstStyle/>
          <a:p>
            <a:fld id="{A44FB5BC-3EEE-461C-9904-343D238F9936}" type="slidenum">
              <a:rPr lang="en-US" smtClean="0"/>
              <a:pPr/>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smtClean="0">
                <a:latin typeface="Arial" charset="0"/>
                <a:cs typeface="Arial" charset="0"/>
              </a:rPr>
              <a:t>Cài đặt thuật toán Kruskal</a:t>
            </a:r>
          </a:p>
        </p:txBody>
      </p:sp>
      <p:sp>
        <p:nvSpPr>
          <p:cNvPr id="114691" name="Content Placeholder 2" descr="Rectangle: Click to edit Master text styles&#10;Second level&#10;Third level&#10;Fourth level&#10;Fifth level"/>
          <p:cNvSpPr>
            <a:spLocks noGrp="1"/>
          </p:cNvSpPr>
          <p:nvPr>
            <p:ph idx="1"/>
          </p:nvPr>
        </p:nvSpPr>
        <p:spPr/>
        <p:txBody>
          <a:bodyPr/>
          <a:lstStyle/>
          <a:p>
            <a:r>
              <a:rPr lang="en-US" sz="2800" smtClean="0">
                <a:latin typeface="Times New Roman" pitchFamily="18" charset="0"/>
                <a:cs typeface="Times New Roman" pitchFamily="18" charset="0"/>
              </a:rPr>
              <a:t>Có 2 thao tác đòi hỏi nhiều tính toán nhất trong 1 bước lặp của thuật toán Kruskal:</a:t>
            </a:r>
          </a:p>
          <a:p>
            <a:pPr lvl="1"/>
            <a:r>
              <a:rPr lang="en-US" sz="2400" smtClean="0">
                <a:latin typeface="Times New Roman" pitchFamily="18" charset="0"/>
                <a:cs typeface="Times New Roman" pitchFamily="18" charset="0"/>
              </a:rPr>
              <a:t>Chọn</a:t>
            </a:r>
            <a:r>
              <a:rPr lang="en-US" sz="2400" i="1" smtClean="0">
                <a:latin typeface="Times New Roman" pitchFamily="18" charset="0"/>
                <a:cs typeface="Times New Roman" pitchFamily="18" charset="0"/>
              </a:rPr>
              <a:t> e </a:t>
            </a:r>
            <a:r>
              <a:rPr lang="en-US" sz="2400" smtClean="0">
                <a:latin typeface="Times New Roman" pitchFamily="18" charset="0"/>
                <a:cs typeface="Times New Roman" pitchFamily="18" charset="0"/>
              </a:rPr>
              <a:t>là cạnh có độ dài nhỏ nhất trong</a:t>
            </a:r>
            <a:r>
              <a:rPr lang="en-US" sz="2400" i="1" smtClean="0">
                <a:latin typeface="Times New Roman" pitchFamily="18" charset="0"/>
                <a:cs typeface="Times New Roman" pitchFamily="18" charset="0"/>
              </a:rPr>
              <a:t> E;</a:t>
            </a:r>
          </a:p>
          <a:p>
            <a:pPr lvl="1"/>
            <a:r>
              <a:rPr lang="en-US" sz="2400" smtClean="0">
                <a:latin typeface="Times New Roman" pitchFamily="18" charset="0"/>
                <a:cs typeface="Times New Roman" pitchFamily="18" charset="0"/>
              </a:rPr>
              <a:t>Kiểm tra xem tập cạnh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có chứa chu trình hay không?</a:t>
            </a:r>
          </a:p>
          <a:p>
            <a:endParaRPr lang="en-US" smtClean="0">
              <a:latin typeface="Arial" charset="0"/>
              <a:cs typeface="Arial" charset="0"/>
            </a:endParaRPr>
          </a:p>
        </p:txBody>
      </p:sp>
      <p:sp>
        <p:nvSpPr>
          <p:cNvPr id="114692" name="Footer Placeholder 3"/>
          <p:cNvSpPr>
            <a:spLocks noGrp="1"/>
          </p:cNvSpPr>
          <p:nvPr>
            <p:ph type="ftr" sz="quarter" idx="11"/>
          </p:nvPr>
        </p:nvSpPr>
        <p:spPr>
          <a:noFill/>
        </p:spPr>
        <p:txBody>
          <a:bodyPr/>
          <a:lstStyle/>
          <a:p>
            <a:r>
              <a:rPr lang="en-US" smtClean="0"/>
              <a:t>Nguyễn Đức Nghĩa - Bộ môn KHMT ĐHBKHN</a:t>
            </a:r>
          </a:p>
        </p:txBody>
      </p:sp>
      <p:sp>
        <p:nvSpPr>
          <p:cNvPr id="114693" name="Slide Number Placeholder 4"/>
          <p:cNvSpPr>
            <a:spLocks noGrp="1"/>
          </p:cNvSpPr>
          <p:nvPr>
            <p:ph type="sldNum" sz="quarter" idx="12"/>
          </p:nvPr>
        </p:nvSpPr>
        <p:spPr>
          <a:noFill/>
        </p:spPr>
        <p:txBody>
          <a:bodyPr/>
          <a:lstStyle/>
          <a:p>
            <a:fld id="{282B6741-A6CD-48BE-B9C8-B70767357159}" type="slidenum">
              <a:rPr lang="en-US" smtClean="0"/>
              <a:pPr/>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smtClean="0">
                <a:latin typeface="Times New Roman" pitchFamily="18" charset="0"/>
                <a:cs typeface="Times New Roman" pitchFamily="18" charset="0"/>
              </a:rPr>
              <a:t>Chọn</a:t>
            </a:r>
            <a:r>
              <a:rPr lang="en-US" i="1" smtClean="0">
                <a:latin typeface="Times New Roman" pitchFamily="18" charset="0"/>
                <a:cs typeface="Times New Roman" pitchFamily="18" charset="0"/>
              </a:rPr>
              <a:t> e </a:t>
            </a:r>
            <a:r>
              <a:rPr lang="en-US" smtClean="0">
                <a:latin typeface="Times New Roman" pitchFamily="18" charset="0"/>
                <a:cs typeface="Times New Roman" pitchFamily="18" charset="0"/>
              </a:rPr>
              <a:t>là cạnh có độ dài nhỏ nhất trong</a:t>
            </a:r>
            <a:r>
              <a:rPr lang="en-US" i="1" smtClean="0">
                <a:latin typeface="Times New Roman" pitchFamily="18" charset="0"/>
                <a:cs typeface="Times New Roman" pitchFamily="18" charset="0"/>
              </a:rPr>
              <a:t> E</a:t>
            </a:r>
          </a:p>
        </p:txBody>
      </p:sp>
      <p:sp>
        <p:nvSpPr>
          <p:cNvPr id="115715" name="Content Placeholder 2" descr="Rectangle: Click to edit Master text styles&#10;Second level&#10;Third level&#10;Fourth level&#10;Fifth level"/>
          <p:cNvSpPr>
            <a:spLocks noGrp="1"/>
          </p:cNvSpPr>
          <p:nvPr>
            <p:ph idx="1"/>
          </p:nvPr>
        </p:nvSpPr>
        <p:spPr/>
        <p:txBody>
          <a:bodyPr/>
          <a:lstStyle/>
          <a:p>
            <a:pPr algn="just"/>
            <a:r>
              <a:rPr lang="en-US" sz="2000" smtClean="0">
                <a:latin typeface="Times New Roman" pitchFamily="18" charset="0"/>
                <a:cs typeface="Times New Roman" pitchFamily="18" charset="0"/>
              </a:rPr>
              <a:t>Ta sẽ thực hiện trước việc sắp xếp các cạnh của đồ thị theo thứ tự không giảm của độ dài. Đối với đồ thị có </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 cạnh, bước này đòi hỏi thời gian  </a:t>
            </a:r>
            <a:r>
              <a:rPr lang="en-US" sz="2000" i="1" smtClean="0">
                <a:latin typeface="Times New Roman" pitchFamily="18" charset="0"/>
                <a:cs typeface="Times New Roman" pitchFamily="18" charset="0"/>
              </a:rPr>
              <a:t>O</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m </a:t>
            </a:r>
            <a:r>
              <a:rPr lang="en-US" sz="2000" smtClean="0">
                <a:latin typeface="Times New Roman" pitchFamily="18" charset="0"/>
                <a:cs typeface="Times New Roman" pitchFamily="18" charset="0"/>
              </a:rPr>
              <a:t>log </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 Khi đó trong bước lặp việc chọn cạnh lớn nhất đòi hỏi thời gian </a:t>
            </a:r>
            <a:r>
              <a:rPr lang="en-US" sz="2000" i="1" smtClean="0">
                <a:latin typeface="Times New Roman" pitchFamily="18" charset="0"/>
                <a:cs typeface="Times New Roman" pitchFamily="18" charset="0"/>
              </a:rPr>
              <a:t>O</a:t>
            </a:r>
            <a:r>
              <a:rPr lang="en-US" sz="2000" smtClean="0">
                <a:latin typeface="Times New Roman" pitchFamily="18" charset="0"/>
                <a:cs typeface="Times New Roman" pitchFamily="18" charset="0"/>
              </a:rPr>
              <a:t>(1).</a:t>
            </a:r>
          </a:p>
          <a:p>
            <a:pPr algn="just"/>
            <a:r>
              <a:rPr lang="en-US" sz="2000" smtClean="0">
                <a:latin typeface="Times New Roman" pitchFamily="18" charset="0"/>
                <a:cs typeface="Times New Roman" pitchFamily="18" charset="0"/>
              </a:rPr>
              <a:t>Tuy nhiên, để xây dựng cây khung nhỏ nhất với </a:t>
            </a:r>
            <a:r>
              <a:rPr lang="en-US" sz="2000" i="1" smtClean="0">
                <a:latin typeface="Times New Roman" pitchFamily="18" charset="0"/>
                <a:cs typeface="Times New Roman" pitchFamily="18" charset="0"/>
              </a:rPr>
              <a:t>n</a:t>
            </a:r>
            <a:r>
              <a:rPr lang="en-US" sz="2000" smtClean="0">
                <a:latin typeface="Times New Roman" pitchFamily="18" charset="0"/>
                <a:cs typeface="Times New Roman" pitchFamily="18" charset="0"/>
              </a:rPr>
              <a:t>-1 cạnh,  nói chung, thường ta chỉ phải xét </a:t>
            </a:r>
            <a:r>
              <a:rPr lang="en-US" sz="2000" i="1" smtClean="0">
                <a:latin typeface="Times New Roman" pitchFamily="18" charset="0"/>
                <a:cs typeface="Times New Roman" pitchFamily="18" charset="0"/>
              </a:rPr>
              <a:t>p &lt; m</a:t>
            </a:r>
            <a:r>
              <a:rPr lang="en-US" sz="2000" smtClean="0">
                <a:latin typeface="Times New Roman" pitchFamily="18" charset="0"/>
                <a:cs typeface="Times New Roman" pitchFamily="18" charset="0"/>
              </a:rPr>
              <a:t> cạnh. Do đó thay vì sắp xếp toàn bộ dãy cạnh ta sẽ sử dụng heap-min:</a:t>
            </a:r>
          </a:p>
          <a:p>
            <a:pPr lvl="1" algn="just"/>
            <a:r>
              <a:rPr lang="en-US" sz="2000" smtClean="0">
                <a:latin typeface="Times New Roman" pitchFamily="18" charset="0"/>
                <a:cs typeface="Times New Roman" pitchFamily="18" charset="0"/>
              </a:rPr>
              <a:t>Để tạo đống đầu tiên ta mất thời gian </a:t>
            </a:r>
            <a:r>
              <a:rPr lang="en-US" sz="2000" i="1" smtClean="0">
                <a:latin typeface="Times New Roman" pitchFamily="18" charset="0"/>
                <a:cs typeface="Times New Roman" pitchFamily="18" charset="0"/>
              </a:rPr>
              <a:t>O</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 </a:t>
            </a:r>
          </a:p>
          <a:p>
            <a:pPr lvl="1" algn="just"/>
            <a:r>
              <a:rPr lang="en-US" sz="2000" smtClean="0">
                <a:latin typeface="Times New Roman" pitchFamily="18" charset="0"/>
                <a:cs typeface="Times New Roman" pitchFamily="18" charset="0"/>
              </a:rPr>
              <a:t>Việc vun lại đống sau khi lấy ra phần tử nhỏ nhất ở gốc đòi hỏi thời gian </a:t>
            </a:r>
            <a:r>
              <a:rPr lang="en-US" sz="2000" i="1" smtClean="0">
                <a:latin typeface="Times New Roman" pitchFamily="18" charset="0"/>
                <a:cs typeface="Times New Roman" pitchFamily="18" charset="0"/>
              </a:rPr>
              <a:t>O</a:t>
            </a:r>
            <a:r>
              <a:rPr lang="en-US" sz="2000" smtClean="0">
                <a:latin typeface="Times New Roman" pitchFamily="18" charset="0"/>
                <a:cs typeface="Times New Roman" pitchFamily="18" charset="0"/>
              </a:rPr>
              <a:t>(log </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 </a:t>
            </a:r>
          </a:p>
          <a:p>
            <a:pPr lvl="1" algn="just"/>
            <a:r>
              <a:rPr lang="en-US" sz="2000" smtClean="0">
                <a:latin typeface="Times New Roman" pitchFamily="18" charset="0"/>
                <a:cs typeface="Times New Roman" pitchFamily="18" charset="0"/>
              </a:rPr>
              <a:t>Suy ra thuật toán sẽ đòi hỏi thời gian </a:t>
            </a:r>
            <a:r>
              <a:rPr lang="en-US" sz="2000" i="1" smtClean="0">
                <a:latin typeface="Times New Roman" pitchFamily="18" charset="0"/>
                <a:cs typeface="Times New Roman" pitchFamily="18" charset="0"/>
              </a:rPr>
              <a:t>O</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p </a:t>
            </a:r>
            <a:r>
              <a:rPr lang="en-US" sz="2000" smtClean="0">
                <a:latin typeface="Times New Roman" pitchFamily="18" charset="0"/>
                <a:cs typeface="Times New Roman" pitchFamily="18" charset="0"/>
              </a:rPr>
              <a:t>log </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 cho việc sắp xếp các cạnh. Trong việc giải các bài toán thực tế, số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 thường nhỏ hơn rất nhiều so với </a:t>
            </a:r>
            <a:r>
              <a:rPr lang="en-US" sz="2000" i="1" smtClean="0">
                <a:latin typeface="Times New Roman" pitchFamily="18" charset="0"/>
                <a:cs typeface="Times New Roman" pitchFamily="18" charset="0"/>
              </a:rPr>
              <a:t>m</a:t>
            </a:r>
            <a:r>
              <a:rPr lang="en-US" sz="2000" smtClean="0">
                <a:latin typeface="Times New Roman" pitchFamily="18" charset="0"/>
                <a:cs typeface="Times New Roman" pitchFamily="18" charset="0"/>
              </a:rPr>
              <a:t>. </a:t>
            </a:r>
          </a:p>
          <a:p>
            <a:endParaRPr lang="en-US" smtClean="0">
              <a:latin typeface="Arial" charset="0"/>
              <a:cs typeface="Arial" charset="0"/>
            </a:endParaRPr>
          </a:p>
        </p:txBody>
      </p:sp>
      <p:sp>
        <p:nvSpPr>
          <p:cNvPr id="115716" name="Footer Placeholder 3"/>
          <p:cNvSpPr>
            <a:spLocks noGrp="1"/>
          </p:cNvSpPr>
          <p:nvPr>
            <p:ph type="ftr" sz="quarter" idx="11"/>
          </p:nvPr>
        </p:nvSpPr>
        <p:spPr>
          <a:noFill/>
        </p:spPr>
        <p:txBody>
          <a:bodyPr/>
          <a:lstStyle/>
          <a:p>
            <a:r>
              <a:rPr lang="en-US" smtClean="0"/>
              <a:t>Nguyễn Đức Nghĩa - Bộ môn KHMT ĐHBKHN</a:t>
            </a:r>
          </a:p>
        </p:txBody>
      </p:sp>
      <p:sp>
        <p:nvSpPr>
          <p:cNvPr id="115717" name="Slide Number Placeholder 4"/>
          <p:cNvSpPr>
            <a:spLocks noGrp="1"/>
          </p:cNvSpPr>
          <p:nvPr>
            <p:ph type="sldNum" sz="quarter" idx="12"/>
          </p:nvPr>
        </p:nvSpPr>
        <p:spPr>
          <a:noFill/>
        </p:spPr>
        <p:txBody>
          <a:bodyPr/>
          <a:lstStyle/>
          <a:p>
            <a:fld id="{2EDF3C6A-0A14-44B3-8736-D0C5473E5C69}" type="slidenum">
              <a:rPr lang="en-US" smtClean="0"/>
              <a:pPr/>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marL="342900" indent="-342900"/>
            <a:r>
              <a:rPr lang="en-US" sz="2400" smtClean="0">
                <a:latin typeface="Times New Roman" pitchFamily="18" charset="0"/>
                <a:cs typeface="Times New Roman" pitchFamily="18" charset="0"/>
              </a:rPr>
              <a:t>Kiểm tra: Tập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có chứa chu trình hay không?</a:t>
            </a:r>
          </a:p>
        </p:txBody>
      </p:sp>
      <p:sp>
        <p:nvSpPr>
          <p:cNvPr id="116739" name="Content Placeholder 2" descr="Rectangle: Click to edit Master text styles&#10;Second level&#10;Third level&#10;Fourth level&#10;Fifth level"/>
          <p:cNvSpPr>
            <a:spLocks noGrp="1"/>
          </p:cNvSpPr>
          <p:nvPr>
            <p:ph idx="1"/>
          </p:nvPr>
        </p:nvSpPr>
        <p:spPr>
          <a:xfrm>
            <a:off x="381000" y="1600200"/>
            <a:ext cx="8229600" cy="4419600"/>
          </a:xfrm>
        </p:spPr>
        <p:txBody>
          <a:bodyPr/>
          <a:lstStyle/>
          <a:p>
            <a:pPr algn="just">
              <a:spcBef>
                <a:spcPts val="1200"/>
              </a:spcBef>
            </a:pPr>
            <a:r>
              <a:rPr lang="en-US" sz="2400" smtClean="0">
                <a:latin typeface="Times New Roman" pitchFamily="18" charset="0"/>
                <a:cs typeface="Times New Roman" pitchFamily="18" charset="0"/>
              </a:rPr>
              <a:t>Ký hiệu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a:t>
            </a:r>
          </a:p>
          <a:p>
            <a:pPr algn="just">
              <a:spcBef>
                <a:spcPts val="1200"/>
              </a:spcBef>
            </a:pPr>
            <a:r>
              <a:rPr lang="en-US" sz="2400" smtClean="0">
                <a:latin typeface="Times New Roman" pitchFamily="18" charset="0"/>
                <a:cs typeface="Times New Roman" pitchFamily="18" charset="0"/>
              </a:rPr>
              <a:t>Việc này có thể thực hiện nhờ sử dụng thuật toán kiểm tra xem đồ thị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V,E</a:t>
            </a:r>
            <a:r>
              <a:rPr lang="en-US" sz="2400" smtClean="0">
                <a:latin typeface="Times New Roman" pitchFamily="18" charset="0"/>
                <a:cs typeface="Times New Roman" pitchFamily="18" charset="0"/>
              </a:rPr>
              <a:t>*) có chứa chu trình hay không đã trình bày trong mục trước. Thời gian cần thiết là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n</a:t>
            </a:r>
            <a:r>
              <a:rPr lang="en-US" sz="2400" smtClean="0">
                <a:latin typeface="Times New Roman" pitchFamily="18" charset="0"/>
                <a:cs typeface="Times New Roman" pitchFamily="18" charset="0"/>
              </a:rPr>
              <a:t>), trong đó </a:t>
            </a:r>
            <a:r>
              <a:rPr lang="en-US" sz="2400" i="1" smtClean="0">
                <a:latin typeface="Times New Roman" pitchFamily="18" charset="0"/>
                <a:cs typeface="Times New Roman" pitchFamily="18" charset="0"/>
              </a:rPr>
              <a:t>n</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algn="just">
              <a:spcBef>
                <a:spcPts val="1200"/>
              </a:spcBef>
            </a:pPr>
            <a:r>
              <a:rPr lang="en-US" sz="2400" smtClean="0">
                <a:latin typeface="Times New Roman" pitchFamily="18" charset="0"/>
                <a:cs typeface="Times New Roman" pitchFamily="18" charset="0"/>
              </a:rPr>
              <a:t>Với những đề xuất vừa nêu ta thu được cài đặt thuật toán Kruskal với thời gian </a:t>
            </a:r>
          </a:p>
          <a:p>
            <a:pPr algn="just">
              <a:spcBef>
                <a:spcPts val="1200"/>
              </a:spcBef>
              <a:buFont typeface="Wingdings" pitchFamily="2" charset="2"/>
              <a:buNone/>
            </a:pPr>
            <a:r>
              <a:rPr lang="en-US" sz="2400" i="1" smtClean="0">
                <a:latin typeface="Times New Roman" pitchFamily="18" charset="0"/>
                <a:cs typeface="Times New Roman" pitchFamily="18" charset="0"/>
              </a:rPr>
              <a:t>          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m</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m </a:t>
            </a:r>
            <a:r>
              <a:rPr lang="en-US" sz="2400" smtClean="0">
                <a:latin typeface="Times New Roman" pitchFamily="18" charset="0"/>
                <a:cs typeface="Times New Roman" pitchFamily="18" charset="0"/>
              </a:rPr>
              <a:t>log </a:t>
            </a:r>
            <a:r>
              <a:rPr lang="en-US" sz="2400" i="1" smtClean="0">
                <a:latin typeface="Times New Roman" pitchFamily="18" charset="0"/>
                <a:cs typeface="Times New Roman" pitchFamily="18" charset="0"/>
              </a:rPr>
              <a:t>m</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n.m</a:t>
            </a:r>
            <a:r>
              <a:rPr lang="en-US" sz="2400" smtClean="0">
                <a:latin typeface="Times New Roman" pitchFamily="18" charset="0"/>
                <a:cs typeface="Times New Roman" pitchFamily="18" charset="0"/>
              </a:rPr>
              <a:t>) = </a:t>
            </a:r>
            <a:r>
              <a:rPr lang="en-US" sz="2400" i="1" smtClean="0">
                <a:solidFill>
                  <a:srgbClr val="C00000"/>
                </a:solidFill>
                <a:latin typeface="Times New Roman" pitchFamily="18" charset="0"/>
                <a:cs typeface="Times New Roman" pitchFamily="18" charset="0"/>
              </a:rPr>
              <a:t>O</a:t>
            </a:r>
            <a:r>
              <a:rPr lang="en-US" sz="2400" smtClean="0">
                <a:solidFill>
                  <a:srgbClr val="C00000"/>
                </a:solidFill>
                <a:latin typeface="Times New Roman" pitchFamily="18" charset="0"/>
                <a:cs typeface="Times New Roman" pitchFamily="18" charset="0"/>
              </a:rPr>
              <a:t>(</a:t>
            </a:r>
            <a:r>
              <a:rPr lang="en-US" sz="2400" i="1" smtClean="0">
                <a:solidFill>
                  <a:srgbClr val="C00000"/>
                </a:solidFill>
                <a:latin typeface="Times New Roman" pitchFamily="18" charset="0"/>
                <a:cs typeface="Times New Roman" pitchFamily="18" charset="0"/>
              </a:rPr>
              <a:t>nm </a:t>
            </a:r>
            <a:r>
              <a:rPr lang="en-US" sz="2400" smtClean="0">
                <a:solidFill>
                  <a:srgbClr val="C00000"/>
                </a:solidFill>
                <a:latin typeface="Times New Roman" pitchFamily="18" charset="0"/>
                <a:cs typeface="Times New Roman" pitchFamily="18" charset="0"/>
              </a:rPr>
              <a:t>+ </a:t>
            </a:r>
            <a:r>
              <a:rPr lang="en-US" sz="2400" i="1" smtClean="0">
                <a:solidFill>
                  <a:srgbClr val="C00000"/>
                </a:solidFill>
                <a:latin typeface="Times New Roman" pitchFamily="18" charset="0"/>
                <a:cs typeface="Times New Roman" pitchFamily="18" charset="0"/>
              </a:rPr>
              <a:t>m </a:t>
            </a:r>
            <a:r>
              <a:rPr lang="en-US" sz="2400" smtClean="0">
                <a:solidFill>
                  <a:srgbClr val="C00000"/>
                </a:solidFill>
                <a:latin typeface="Times New Roman" pitchFamily="18" charset="0"/>
                <a:cs typeface="Times New Roman" pitchFamily="18" charset="0"/>
              </a:rPr>
              <a:t>log </a:t>
            </a:r>
            <a:r>
              <a:rPr lang="en-US" sz="2400" i="1" smtClean="0">
                <a:solidFill>
                  <a:srgbClr val="C00000"/>
                </a:solidFill>
                <a:latin typeface="Times New Roman" pitchFamily="18" charset="0"/>
                <a:cs typeface="Times New Roman" pitchFamily="18" charset="0"/>
              </a:rPr>
              <a:t>m</a:t>
            </a:r>
            <a:r>
              <a:rPr lang="en-US" sz="2400" smtClean="0">
                <a:solidFill>
                  <a:srgbClr val="C00000"/>
                </a:solidFill>
                <a:latin typeface="Times New Roman" pitchFamily="18" charset="0"/>
                <a:cs typeface="Times New Roman" pitchFamily="18" charset="0"/>
              </a:rPr>
              <a:t>)</a:t>
            </a:r>
          </a:p>
          <a:p>
            <a:pPr algn="just">
              <a:spcBef>
                <a:spcPts val="1200"/>
              </a:spcBef>
              <a:buFont typeface="Wingdings" pitchFamily="2" charset="2"/>
              <a:buNone/>
            </a:pP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Chú ý: </a:t>
            </a:r>
            <a:r>
              <a:rPr lang="en-US" sz="2400" smtClean="0">
                <a:latin typeface="Times New Roman" pitchFamily="18" charset="0"/>
                <a:cs typeface="Times New Roman" pitchFamily="18" charset="0"/>
              </a:rPr>
              <a:t>Có cách thực hiện khác dựa trên </a:t>
            </a:r>
            <a:r>
              <a:rPr lang="en-US" sz="2400" b="1" i="1" smtClean="0">
                <a:latin typeface="Times New Roman" pitchFamily="18" charset="0"/>
                <a:cs typeface="Times New Roman" pitchFamily="18" charset="0"/>
              </a:rPr>
              <a:t>cấu trúc dữ liệu các tập không giao nhau</a:t>
            </a:r>
            <a:r>
              <a:rPr lang="en-US" sz="2400" smtClean="0">
                <a:latin typeface="Times New Roman" pitchFamily="18" charset="0"/>
                <a:cs typeface="Times New Roman" pitchFamily="18" charset="0"/>
              </a:rPr>
              <a:t> để thực hiện thao tác kiểm tra tập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có chứa chu trình hay không?</a:t>
            </a:r>
          </a:p>
        </p:txBody>
      </p:sp>
      <p:sp>
        <p:nvSpPr>
          <p:cNvPr id="116740" name="Footer Placeholder 3"/>
          <p:cNvSpPr>
            <a:spLocks noGrp="1"/>
          </p:cNvSpPr>
          <p:nvPr>
            <p:ph type="ftr" sz="quarter" idx="11"/>
          </p:nvPr>
        </p:nvSpPr>
        <p:spPr>
          <a:noFill/>
        </p:spPr>
        <p:txBody>
          <a:bodyPr/>
          <a:lstStyle/>
          <a:p>
            <a:r>
              <a:rPr lang="en-US" smtClean="0"/>
              <a:t>Nguyễn Đức Nghĩa - Bộ môn KHMT ĐHBKHN</a:t>
            </a:r>
          </a:p>
        </p:txBody>
      </p:sp>
      <p:sp>
        <p:nvSpPr>
          <p:cNvPr id="116741" name="Slide Number Placeholder 4"/>
          <p:cNvSpPr>
            <a:spLocks noGrp="1"/>
          </p:cNvSpPr>
          <p:nvPr>
            <p:ph type="sldNum" sz="quarter" idx="12"/>
          </p:nvPr>
        </p:nvSpPr>
        <p:spPr>
          <a:noFill/>
        </p:spPr>
        <p:txBody>
          <a:bodyPr/>
          <a:lstStyle/>
          <a:p>
            <a:fld id="{31011B0A-1FFF-43B6-8A5E-0647B6DE6F1A}"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noFill/>
        </p:spPr>
        <p:txBody>
          <a:bodyPr/>
          <a:lstStyle/>
          <a:p>
            <a:r>
              <a:rPr lang="en-US" sz="2800" smtClean="0">
                <a:latin typeface="Arial" charset="0"/>
                <a:cs typeface="Arial" charset="0"/>
              </a:rPr>
              <a:t>Cấu trúc dữ liệu cho thuật toán Kruskal</a:t>
            </a:r>
          </a:p>
        </p:txBody>
      </p:sp>
      <p:sp>
        <p:nvSpPr>
          <p:cNvPr id="117763" name="Rectangle 3" descr="Rectangle: Click to edit Master text styles&#10;Second level&#10;Third level&#10;Fourth level&#10;Fifth level"/>
          <p:cNvSpPr>
            <a:spLocks noGrp="1" noChangeArrowheads="1"/>
          </p:cNvSpPr>
          <p:nvPr>
            <p:ph idx="1"/>
          </p:nvPr>
        </p:nvSpPr>
        <p:spPr/>
        <p:txBody>
          <a:bodyPr/>
          <a:lstStyle/>
          <a:p>
            <a:r>
              <a:rPr lang="en-US" sz="2400" smtClean="0">
                <a:latin typeface="Times New Roman" pitchFamily="18" charset="0"/>
                <a:cs typeface="Times New Roman" pitchFamily="18" charset="0"/>
              </a:rPr>
              <a:t>Bổ sung cạnh (</a:t>
            </a:r>
            <a:r>
              <a:rPr lang="en-US" sz="2400" i="1" smtClean="0">
                <a:latin typeface="Times New Roman" pitchFamily="18" charset="0"/>
                <a:cs typeface="Times New Roman" pitchFamily="18" charset="0"/>
              </a:rPr>
              <a:t>u, v</a:t>
            </a:r>
            <a:r>
              <a:rPr lang="en-US" sz="2400" smtClean="0">
                <a:latin typeface="Times New Roman" pitchFamily="18" charset="0"/>
                <a:cs typeface="Times New Roman" pitchFamily="18" charset="0"/>
              </a:rPr>
              <a:t>) vào </a:t>
            </a:r>
            <a:r>
              <a:rPr lang="en-US" sz="2400" i="1" smtClean="0">
                <a:latin typeface="Times New Roman" pitchFamily="18" charset="0"/>
                <a:cs typeface="Times New Roman" pitchFamily="18" charset="0"/>
              </a:rPr>
              <a:t>E</a:t>
            </a:r>
            <a:r>
              <a:rPr lang="en-US" sz="2400" i="1" baseline="-25000" smtClean="0">
                <a:latin typeface="Times New Roman" pitchFamily="18" charset="0"/>
                <a:cs typeface="Times New Roman" pitchFamily="18" charset="0"/>
              </a:rPr>
              <a:t>T</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có tạo thành chu trình?</a:t>
            </a:r>
          </a:p>
        </p:txBody>
      </p:sp>
      <p:grpSp>
        <p:nvGrpSpPr>
          <p:cNvPr id="2" name="Group 34"/>
          <p:cNvGrpSpPr>
            <a:grpSpLocks/>
          </p:cNvGrpSpPr>
          <p:nvPr/>
        </p:nvGrpSpPr>
        <p:grpSpPr bwMode="auto">
          <a:xfrm>
            <a:off x="2286000" y="2286000"/>
            <a:ext cx="3657600" cy="1238250"/>
            <a:chOff x="1440" y="1440"/>
            <a:chExt cx="2304" cy="780"/>
          </a:xfrm>
        </p:grpSpPr>
        <p:sp>
          <p:nvSpPr>
            <p:cNvPr id="117769" name="Oval 4"/>
            <p:cNvSpPr>
              <a:spLocks noChangeArrowheads="1"/>
            </p:cNvSpPr>
            <p:nvPr/>
          </p:nvSpPr>
          <p:spPr bwMode="auto">
            <a:xfrm>
              <a:off x="1507" y="1488"/>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70" name="Rectangle 5"/>
            <p:cNvSpPr>
              <a:spLocks noChangeArrowheads="1"/>
            </p:cNvSpPr>
            <p:nvPr/>
          </p:nvSpPr>
          <p:spPr bwMode="auto">
            <a:xfrm>
              <a:off x="1523" y="1440"/>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1</a:t>
              </a:r>
            </a:p>
          </p:txBody>
        </p:sp>
        <p:sp>
          <p:nvSpPr>
            <p:cNvPr id="117771" name="Oval 6"/>
            <p:cNvSpPr>
              <a:spLocks noChangeArrowheads="1"/>
            </p:cNvSpPr>
            <p:nvPr/>
          </p:nvSpPr>
          <p:spPr bwMode="auto">
            <a:xfrm>
              <a:off x="2165" y="1488"/>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72" name="Rectangle 7"/>
            <p:cNvSpPr>
              <a:spLocks noChangeArrowheads="1"/>
            </p:cNvSpPr>
            <p:nvPr/>
          </p:nvSpPr>
          <p:spPr bwMode="auto">
            <a:xfrm>
              <a:off x="2181" y="1440"/>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3</a:t>
              </a:r>
            </a:p>
          </p:txBody>
        </p:sp>
        <p:sp>
          <p:nvSpPr>
            <p:cNvPr id="117773" name="Oval 8"/>
            <p:cNvSpPr>
              <a:spLocks noChangeArrowheads="1"/>
            </p:cNvSpPr>
            <p:nvPr/>
          </p:nvSpPr>
          <p:spPr bwMode="auto">
            <a:xfrm>
              <a:off x="2823" y="1488"/>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74" name="Rectangle 9"/>
            <p:cNvSpPr>
              <a:spLocks noChangeArrowheads="1"/>
            </p:cNvSpPr>
            <p:nvPr/>
          </p:nvSpPr>
          <p:spPr bwMode="auto">
            <a:xfrm>
              <a:off x="2839" y="1440"/>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5</a:t>
              </a:r>
            </a:p>
          </p:txBody>
        </p:sp>
        <p:sp>
          <p:nvSpPr>
            <p:cNvPr id="117775" name="Oval 10"/>
            <p:cNvSpPr>
              <a:spLocks noChangeArrowheads="1"/>
            </p:cNvSpPr>
            <p:nvPr/>
          </p:nvSpPr>
          <p:spPr bwMode="auto">
            <a:xfrm>
              <a:off x="3481" y="1488"/>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76" name="Rectangle 11"/>
            <p:cNvSpPr>
              <a:spLocks noChangeArrowheads="1"/>
            </p:cNvSpPr>
            <p:nvPr/>
          </p:nvSpPr>
          <p:spPr bwMode="auto">
            <a:xfrm>
              <a:off x="3497" y="1440"/>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7</a:t>
              </a:r>
            </a:p>
          </p:txBody>
        </p:sp>
        <p:sp>
          <p:nvSpPr>
            <p:cNvPr id="117777" name="Oval 12"/>
            <p:cNvSpPr>
              <a:spLocks noChangeArrowheads="1"/>
            </p:cNvSpPr>
            <p:nvPr/>
          </p:nvSpPr>
          <p:spPr bwMode="auto">
            <a:xfrm>
              <a:off x="1507" y="2006"/>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78" name="Rectangle 13"/>
            <p:cNvSpPr>
              <a:spLocks noChangeArrowheads="1"/>
            </p:cNvSpPr>
            <p:nvPr/>
          </p:nvSpPr>
          <p:spPr bwMode="auto">
            <a:xfrm>
              <a:off x="1523" y="1968"/>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2</a:t>
              </a:r>
            </a:p>
          </p:txBody>
        </p:sp>
        <p:sp>
          <p:nvSpPr>
            <p:cNvPr id="117779" name="Oval 14"/>
            <p:cNvSpPr>
              <a:spLocks noChangeArrowheads="1"/>
            </p:cNvSpPr>
            <p:nvPr/>
          </p:nvSpPr>
          <p:spPr bwMode="auto">
            <a:xfrm>
              <a:off x="2165" y="2006"/>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80" name="Rectangle 15"/>
            <p:cNvSpPr>
              <a:spLocks noChangeArrowheads="1"/>
            </p:cNvSpPr>
            <p:nvPr/>
          </p:nvSpPr>
          <p:spPr bwMode="auto">
            <a:xfrm>
              <a:off x="2181" y="1968"/>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4</a:t>
              </a:r>
            </a:p>
          </p:txBody>
        </p:sp>
        <p:sp>
          <p:nvSpPr>
            <p:cNvPr id="117781" name="Oval 16"/>
            <p:cNvSpPr>
              <a:spLocks noChangeArrowheads="1"/>
            </p:cNvSpPr>
            <p:nvPr/>
          </p:nvSpPr>
          <p:spPr bwMode="auto">
            <a:xfrm>
              <a:off x="2823" y="2006"/>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82" name="Rectangle 17"/>
            <p:cNvSpPr>
              <a:spLocks noChangeArrowheads="1"/>
            </p:cNvSpPr>
            <p:nvPr/>
          </p:nvSpPr>
          <p:spPr bwMode="auto">
            <a:xfrm>
              <a:off x="2839" y="1968"/>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6</a:t>
              </a:r>
            </a:p>
          </p:txBody>
        </p:sp>
        <p:sp>
          <p:nvSpPr>
            <p:cNvPr id="117783" name="Oval 18"/>
            <p:cNvSpPr>
              <a:spLocks noChangeArrowheads="1"/>
            </p:cNvSpPr>
            <p:nvPr/>
          </p:nvSpPr>
          <p:spPr bwMode="auto">
            <a:xfrm>
              <a:off x="3481" y="2006"/>
              <a:ext cx="180" cy="175"/>
            </a:xfrm>
            <a:prstGeom prst="ellipse">
              <a:avLst/>
            </a:prstGeom>
            <a:solidFill>
              <a:schemeClr val="accent1"/>
            </a:solid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7784" name="Rectangle 19"/>
            <p:cNvSpPr>
              <a:spLocks noChangeArrowheads="1"/>
            </p:cNvSpPr>
            <p:nvPr/>
          </p:nvSpPr>
          <p:spPr bwMode="auto">
            <a:xfrm>
              <a:off x="3497" y="1968"/>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b="1">
                  <a:latin typeface="Times New Roman" pitchFamily="18" charset="0"/>
                  <a:cs typeface="Times New Roman" pitchFamily="18" charset="0"/>
                </a:rPr>
                <a:t>8</a:t>
              </a:r>
            </a:p>
          </p:txBody>
        </p:sp>
        <p:sp>
          <p:nvSpPr>
            <p:cNvPr id="117785" name="Line 20"/>
            <p:cNvSpPr>
              <a:spLocks noChangeShapeType="1"/>
            </p:cNvSpPr>
            <p:nvPr/>
          </p:nvSpPr>
          <p:spPr bwMode="auto">
            <a:xfrm>
              <a:off x="1597" y="1667"/>
              <a:ext cx="0" cy="335"/>
            </a:xfrm>
            <a:prstGeom prst="line">
              <a:avLst/>
            </a:prstGeom>
            <a:noFill/>
            <a:ln w="50800">
              <a:solidFill>
                <a:schemeClr val="tx1"/>
              </a:solidFill>
              <a:round/>
              <a:headEnd type="none" w="sm" len="sm"/>
              <a:tailEnd type="none" w="sm" len="sm"/>
            </a:ln>
          </p:spPr>
          <p:txBody>
            <a:bodyPr/>
            <a:lstStyle/>
            <a:p>
              <a:endParaRPr lang="en-US"/>
            </a:p>
          </p:txBody>
        </p:sp>
        <p:sp>
          <p:nvSpPr>
            <p:cNvPr id="117786" name="Rectangle 21"/>
            <p:cNvSpPr>
              <a:spLocks noChangeArrowheads="1"/>
            </p:cNvSpPr>
            <p:nvPr/>
          </p:nvSpPr>
          <p:spPr bwMode="auto">
            <a:xfrm>
              <a:off x="1440" y="1758"/>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2</a:t>
              </a:r>
            </a:p>
          </p:txBody>
        </p:sp>
        <p:grpSp>
          <p:nvGrpSpPr>
            <p:cNvPr id="117787" name="Group 24"/>
            <p:cNvGrpSpPr>
              <a:grpSpLocks/>
            </p:cNvGrpSpPr>
            <p:nvPr/>
          </p:nvGrpSpPr>
          <p:grpSpPr bwMode="auto">
            <a:xfrm>
              <a:off x="3571" y="1667"/>
              <a:ext cx="173" cy="335"/>
              <a:chOff x="3571" y="1667"/>
              <a:chExt cx="173" cy="335"/>
            </a:xfrm>
          </p:grpSpPr>
          <p:sp>
            <p:nvSpPr>
              <p:cNvPr id="117797" name="Line 22"/>
              <p:cNvSpPr>
                <a:spLocks noChangeShapeType="1"/>
              </p:cNvSpPr>
              <p:nvPr/>
            </p:nvSpPr>
            <p:spPr bwMode="auto">
              <a:xfrm>
                <a:off x="3571" y="1667"/>
                <a:ext cx="0" cy="335"/>
              </a:xfrm>
              <a:prstGeom prst="line">
                <a:avLst/>
              </a:prstGeom>
              <a:noFill/>
              <a:ln w="50800">
                <a:solidFill>
                  <a:schemeClr val="tx1"/>
                </a:solidFill>
                <a:round/>
                <a:headEnd type="none" w="sm" len="sm"/>
                <a:tailEnd type="none" w="sm" len="sm"/>
              </a:ln>
            </p:spPr>
            <p:txBody>
              <a:bodyPr/>
              <a:lstStyle/>
              <a:p>
                <a:endParaRPr lang="en-US"/>
              </a:p>
            </p:txBody>
          </p:sp>
          <p:sp>
            <p:nvSpPr>
              <p:cNvPr id="117798" name="Rectangle 23"/>
              <p:cNvSpPr>
                <a:spLocks noChangeArrowheads="1"/>
              </p:cNvSpPr>
              <p:nvPr/>
            </p:nvSpPr>
            <p:spPr bwMode="auto">
              <a:xfrm>
                <a:off x="3619" y="1667"/>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3</a:t>
                </a:r>
              </a:p>
            </p:txBody>
          </p:sp>
        </p:grpSp>
        <p:grpSp>
          <p:nvGrpSpPr>
            <p:cNvPr id="117788" name="Group 27"/>
            <p:cNvGrpSpPr>
              <a:grpSpLocks/>
            </p:cNvGrpSpPr>
            <p:nvPr/>
          </p:nvGrpSpPr>
          <p:grpSpPr bwMode="auto">
            <a:xfrm>
              <a:off x="2081" y="1667"/>
              <a:ext cx="174" cy="335"/>
              <a:chOff x="2081" y="1667"/>
              <a:chExt cx="174" cy="335"/>
            </a:xfrm>
          </p:grpSpPr>
          <p:sp>
            <p:nvSpPr>
              <p:cNvPr id="117795" name="Line 25"/>
              <p:cNvSpPr>
                <a:spLocks noChangeShapeType="1"/>
              </p:cNvSpPr>
              <p:nvPr/>
            </p:nvSpPr>
            <p:spPr bwMode="auto">
              <a:xfrm>
                <a:off x="2255" y="1667"/>
                <a:ext cx="0" cy="335"/>
              </a:xfrm>
              <a:prstGeom prst="line">
                <a:avLst/>
              </a:prstGeom>
              <a:noFill/>
              <a:ln w="50800">
                <a:solidFill>
                  <a:schemeClr val="tx1"/>
                </a:solidFill>
                <a:round/>
                <a:headEnd type="none" w="sm" len="sm"/>
                <a:tailEnd type="none" w="sm" len="sm"/>
              </a:ln>
            </p:spPr>
            <p:txBody>
              <a:bodyPr/>
              <a:lstStyle/>
              <a:p>
                <a:endParaRPr lang="en-US"/>
              </a:p>
            </p:txBody>
          </p:sp>
          <p:sp>
            <p:nvSpPr>
              <p:cNvPr id="117796" name="Rectangle 26"/>
              <p:cNvSpPr>
                <a:spLocks noChangeArrowheads="1"/>
              </p:cNvSpPr>
              <p:nvPr/>
            </p:nvSpPr>
            <p:spPr bwMode="auto">
              <a:xfrm>
                <a:off x="2081" y="1728"/>
                <a:ext cx="126"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4</a:t>
                </a:r>
              </a:p>
            </p:txBody>
          </p:sp>
        </p:grpSp>
        <p:grpSp>
          <p:nvGrpSpPr>
            <p:cNvPr id="117789" name="Group 30"/>
            <p:cNvGrpSpPr>
              <a:grpSpLocks/>
            </p:cNvGrpSpPr>
            <p:nvPr/>
          </p:nvGrpSpPr>
          <p:grpSpPr bwMode="auto">
            <a:xfrm>
              <a:off x="2913" y="1667"/>
              <a:ext cx="159" cy="335"/>
              <a:chOff x="2913" y="1667"/>
              <a:chExt cx="159" cy="335"/>
            </a:xfrm>
          </p:grpSpPr>
          <p:sp>
            <p:nvSpPr>
              <p:cNvPr id="117793" name="Line 28"/>
              <p:cNvSpPr>
                <a:spLocks noChangeShapeType="1"/>
              </p:cNvSpPr>
              <p:nvPr/>
            </p:nvSpPr>
            <p:spPr bwMode="auto">
              <a:xfrm>
                <a:off x="2913" y="1667"/>
                <a:ext cx="0" cy="335"/>
              </a:xfrm>
              <a:prstGeom prst="line">
                <a:avLst/>
              </a:prstGeom>
              <a:noFill/>
              <a:ln w="50800">
                <a:solidFill>
                  <a:schemeClr val="tx1"/>
                </a:solidFill>
                <a:round/>
                <a:headEnd type="none" w="sm" len="sm"/>
                <a:tailEnd type="none" w="sm" len="sm"/>
              </a:ln>
            </p:spPr>
            <p:txBody>
              <a:bodyPr/>
              <a:lstStyle/>
              <a:p>
                <a:endParaRPr lang="en-US"/>
              </a:p>
            </p:txBody>
          </p:sp>
          <p:sp>
            <p:nvSpPr>
              <p:cNvPr id="117794" name="Rectangle 29"/>
              <p:cNvSpPr>
                <a:spLocks noChangeArrowheads="1"/>
              </p:cNvSpPr>
              <p:nvPr/>
            </p:nvSpPr>
            <p:spPr bwMode="auto">
              <a:xfrm>
                <a:off x="2947" y="1697"/>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6</a:t>
                </a:r>
              </a:p>
            </p:txBody>
          </p:sp>
        </p:grpSp>
        <p:grpSp>
          <p:nvGrpSpPr>
            <p:cNvPr id="117790" name="Group 33"/>
            <p:cNvGrpSpPr>
              <a:grpSpLocks/>
            </p:cNvGrpSpPr>
            <p:nvPr/>
          </p:nvGrpSpPr>
          <p:grpSpPr bwMode="auto">
            <a:xfrm>
              <a:off x="1659" y="1636"/>
              <a:ext cx="533" cy="396"/>
              <a:chOff x="1659" y="1636"/>
              <a:chExt cx="533" cy="396"/>
            </a:xfrm>
          </p:grpSpPr>
          <p:sp>
            <p:nvSpPr>
              <p:cNvPr id="117791" name="Line 31"/>
              <p:cNvSpPr>
                <a:spLocks noChangeShapeType="1"/>
              </p:cNvSpPr>
              <p:nvPr/>
            </p:nvSpPr>
            <p:spPr bwMode="auto">
              <a:xfrm flipV="1">
                <a:off x="1659" y="1636"/>
                <a:ext cx="533" cy="396"/>
              </a:xfrm>
              <a:prstGeom prst="line">
                <a:avLst/>
              </a:prstGeom>
              <a:noFill/>
              <a:ln w="50800">
                <a:solidFill>
                  <a:schemeClr val="tx1"/>
                </a:solidFill>
                <a:round/>
                <a:headEnd type="none" w="sm" len="sm"/>
                <a:tailEnd type="none" w="sm" len="sm"/>
              </a:ln>
            </p:spPr>
            <p:txBody>
              <a:bodyPr/>
              <a:lstStyle/>
              <a:p>
                <a:endParaRPr lang="en-US"/>
              </a:p>
            </p:txBody>
          </p:sp>
          <p:sp>
            <p:nvSpPr>
              <p:cNvPr id="117792" name="Rectangle 32"/>
              <p:cNvSpPr>
                <a:spLocks noChangeArrowheads="1"/>
              </p:cNvSpPr>
              <p:nvPr/>
            </p:nvSpPr>
            <p:spPr bwMode="auto">
              <a:xfrm>
                <a:off x="1753" y="1649"/>
                <a:ext cx="126"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7</a:t>
                </a:r>
              </a:p>
            </p:txBody>
          </p:sp>
        </p:grpSp>
      </p:grpSp>
      <p:sp>
        <p:nvSpPr>
          <p:cNvPr id="21539" name="Rectangle 35"/>
          <p:cNvSpPr>
            <a:spLocks noChangeArrowheads="1"/>
          </p:cNvSpPr>
          <p:nvPr/>
        </p:nvSpPr>
        <p:spPr bwMode="auto">
          <a:xfrm>
            <a:off x="457200" y="3657600"/>
            <a:ext cx="8077200" cy="12954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Mỗi thành phần của </a:t>
            </a:r>
            <a:r>
              <a:rPr lang="en-US" i="1">
                <a:latin typeface="Times New Roman" pitchFamily="18" charset="0"/>
                <a:cs typeface="Times New Roman" pitchFamily="18" charset="0"/>
              </a:rPr>
              <a:t>T</a:t>
            </a:r>
            <a:r>
              <a:rPr lang="en-US">
                <a:latin typeface="Times New Roman" pitchFamily="18" charset="0"/>
                <a:cs typeface="Times New Roman" pitchFamily="18" charset="0"/>
              </a:rPr>
              <a:t> (đang xây dựng) là một cây.</a:t>
            </a:r>
          </a:p>
          <a:p>
            <a:pPr marL="342900" indent="-342900" algn="l">
              <a:spcBef>
                <a:spcPct val="20000"/>
              </a:spcBef>
              <a:buClr>
                <a:schemeClr val="tx2"/>
              </a:buClr>
              <a:buFontTx/>
              <a:buChar char="•"/>
            </a:pPr>
            <a:r>
              <a:rPr lang="en-US">
                <a:latin typeface="Times New Roman" pitchFamily="18" charset="0"/>
                <a:cs typeface="Times New Roman" pitchFamily="18" charset="0"/>
              </a:rPr>
              <a:t>Khi </a:t>
            </a:r>
            <a:r>
              <a:rPr lang="en-US" i="1">
                <a:latin typeface="Times New Roman" pitchFamily="18" charset="0"/>
                <a:cs typeface="Times New Roman" pitchFamily="18" charset="0"/>
              </a:rPr>
              <a:t>u</a:t>
            </a:r>
            <a:r>
              <a:rPr lang="en-US">
                <a:latin typeface="Times New Roman" pitchFamily="18" charset="0"/>
                <a:cs typeface="Times New Roman" pitchFamily="18" charset="0"/>
              </a:rPr>
              <a:t> và </a:t>
            </a:r>
            <a:r>
              <a:rPr lang="en-US" i="1">
                <a:latin typeface="Times New Roman" pitchFamily="18" charset="0"/>
                <a:cs typeface="Times New Roman" pitchFamily="18" charset="0"/>
              </a:rPr>
              <a:t>v</a:t>
            </a:r>
            <a:r>
              <a:rPr lang="en-US">
                <a:latin typeface="Times New Roman" pitchFamily="18" charset="0"/>
                <a:cs typeface="Times New Roman" pitchFamily="18" charset="0"/>
              </a:rPr>
              <a:t> thuộc cùng một thành phần liên thông thì việc bổ sung (</a:t>
            </a:r>
            <a:r>
              <a:rPr lang="en-US" i="1">
                <a:latin typeface="Times New Roman" pitchFamily="18" charset="0"/>
                <a:cs typeface="Times New Roman" pitchFamily="18" charset="0"/>
              </a:rPr>
              <a:t>u,v</a:t>
            </a:r>
            <a:r>
              <a:rPr lang="en-US">
                <a:latin typeface="Times New Roman" pitchFamily="18" charset="0"/>
                <a:cs typeface="Times New Roman" pitchFamily="18" charset="0"/>
              </a:rPr>
              <a:t>) sẽ tạo thành chu trình.</a:t>
            </a:r>
          </a:p>
        </p:txBody>
      </p:sp>
      <p:sp>
        <p:nvSpPr>
          <p:cNvPr id="21540" name="Line 36"/>
          <p:cNvSpPr>
            <a:spLocks noChangeShapeType="1"/>
          </p:cNvSpPr>
          <p:nvPr/>
        </p:nvSpPr>
        <p:spPr bwMode="auto">
          <a:xfrm>
            <a:off x="2684463" y="2500313"/>
            <a:ext cx="746125" cy="0"/>
          </a:xfrm>
          <a:prstGeom prst="line">
            <a:avLst/>
          </a:prstGeom>
          <a:noFill/>
          <a:ln w="50800">
            <a:solidFill>
              <a:schemeClr val="hlink"/>
            </a:solidFill>
            <a:round/>
            <a:headEnd type="none" w="sm" len="sm"/>
            <a:tailEnd type="none" w="sm" len="sm"/>
          </a:ln>
        </p:spPr>
        <p:txBody>
          <a:bodyPr/>
          <a:lstStyle/>
          <a:p>
            <a:endParaRPr lang="en-US"/>
          </a:p>
        </p:txBody>
      </p:sp>
      <p:sp>
        <p:nvSpPr>
          <p:cNvPr id="21541" name="Rectangle 37"/>
          <p:cNvSpPr>
            <a:spLocks noChangeArrowheads="1"/>
          </p:cNvSpPr>
          <p:nvPr/>
        </p:nvSpPr>
        <p:spPr bwMode="auto">
          <a:xfrm>
            <a:off x="457200" y="5029200"/>
            <a:ext cx="8077200" cy="1069975"/>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Khi </a:t>
            </a:r>
            <a:r>
              <a:rPr lang="en-US" i="1">
                <a:latin typeface="Times New Roman" pitchFamily="18" charset="0"/>
                <a:cs typeface="Times New Roman" pitchFamily="18" charset="0"/>
              </a:rPr>
              <a:t>u</a:t>
            </a:r>
            <a:r>
              <a:rPr lang="en-US">
                <a:latin typeface="Times New Roman" pitchFamily="18" charset="0"/>
                <a:cs typeface="Times New Roman" pitchFamily="18" charset="0"/>
              </a:rPr>
              <a:t> và </a:t>
            </a:r>
            <a:r>
              <a:rPr lang="en-US" i="1">
                <a:latin typeface="Times New Roman" pitchFamily="18" charset="0"/>
                <a:cs typeface="Times New Roman" pitchFamily="18" charset="0"/>
              </a:rPr>
              <a:t>v</a:t>
            </a:r>
            <a:r>
              <a:rPr lang="en-US">
                <a:latin typeface="Times New Roman" pitchFamily="18" charset="0"/>
                <a:cs typeface="Times New Roman" pitchFamily="18" charset="0"/>
              </a:rPr>
              <a:t> thuộc các thành phần liên thông khác nhau thì việc bổ sung (</a:t>
            </a:r>
            <a:r>
              <a:rPr lang="en-US" i="1">
                <a:latin typeface="Times New Roman" pitchFamily="18" charset="0"/>
                <a:cs typeface="Times New Roman" pitchFamily="18" charset="0"/>
              </a:rPr>
              <a:t>u,v</a:t>
            </a:r>
            <a:r>
              <a:rPr lang="en-US">
                <a:latin typeface="Times New Roman" pitchFamily="18" charset="0"/>
                <a:cs typeface="Times New Roman" pitchFamily="18" charset="0"/>
              </a:rPr>
              <a:t>) sẽ không tạo thành chu trình.</a:t>
            </a:r>
          </a:p>
        </p:txBody>
      </p:sp>
      <p:sp>
        <p:nvSpPr>
          <p:cNvPr id="21542" name="Line 38"/>
          <p:cNvSpPr>
            <a:spLocks noChangeShapeType="1"/>
          </p:cNvSpPr>
          <p:nvPr/>
        </p:nvSpPr>
        <p:spPr bwMode="auto">
          <a:xfrm>
            <a:off x="4800600" y="2514600"/>
            <a:ext cx="685800" cy="0"/>
          </a:xfrm>
          <a:prstGeom prst="line">
            <a:avLst/>
          </a:prstGeom>
          <a:noFill/>
          <a:ln w="50800">
            <a:solidFill>
              <a:schemeClr val="tx2"/>
            </a:solidFill>
            <a:round/>
            <a:headEnd type="none" w="sm" len="sm"/>
            <a:tailEnd type="none" w="sm" len="sm"/>
          </a:ln>
        </p:spPr>
        <p:txBody>
          <a:bodyPr/>
          <a:lstStyle/>
          <a:p>
            <a:endParaRPr lang="en-US"/>
          </a:p>
        </p:txBody>
      </p:sp>
      <p:sp>
        <p:nvSpPr>
          <p:cNvPr id="39" name="Slide Number Placeholder 38"/>
          <p:cNvSpPr>
            <a:spLocks noGrp="1"/>
          </p:cNvSpPr>
          <p:nvPr>
            <p:ph type="sldNum" sz="quarter" idx="12"/>
          </p:nvPr>
        </p:nvSpPr>
        <p:spPr/>
        <p:txBody>
          <a:bodyPr/>
          <a:lstStyle/>
          <a:p>
            <a:pPr>
              <a:defRPr/>
            </a:pPr>
            <a:fld id="{9D58C98F-3B1E-45E0-AD0B-3A2FCA124AF0}" type="slidenum">
              <a:rPr lang="en-US" smtClean="0"/>
              <a:pPr>
                <a:defRPr/>
              </a:pPr>
              <a:t>108</a:t>
            </a:fld>
            <a:endParaRPr lang="en-US"/>
          </a:p>
        </p:txBody>
      </p:sp>
      <p:sp>
        <p:nvSpPr>
          <p:cNvPr id="40" name="Footer Placeholder 39"/>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4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9" grpId="0" build="p" autoUpdateAnimBg="0"/>
      <p:bldP spid="21540" grpId="0" animBg="1"/>
      <p:bldP spid="21541" grpId="0" build="p" autoUpdateAnimBg="0"/>
      <p:bldP spid="2154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p:spPr>
        <p:txBody>
          <a:bodyPr/>
          <a:lstStyle/>
          <a:p>
            <a:r>
              <a:rPr lang="en-US" sz="2800" smtClean="0">
                <a:latin typeface="Arial" charset="0"/>
                <a:cs typeface="Arial" charset="0"/>
              </a:rPr>
              <a:t>Cấu trúc dữ liệu cho thuật toán Kruskal</a:t>
            </a:r>
          </a:p>
        </p:txBody>
      </p:sp>
      <p:grpSp>
        <p:nvGrpSpPr>
          <p:cNvPr id="2" name="Group 33"/>
          <p:cNvGrpSpPr>
            <a:grpSpLocks/>
          </p:cNvGrpSpPr>
          <p:nvPr/>
        </p:nvGrpSpPr>
        <p:grpSpPr bwMode="auto">
          <a:xfrm>
            <a:off x="2239963" y="1905000"/>
            <a:ext cx="3703637" cy="1238250"/>
            <a:chOff x="1411" y="785"/>
            <a:chExt cx="2333" cy="780"/>
          </a:xfrm>
        </p:grpSpPr>
        <p:sp>
          <p:nvSpPr>
            <p:cNvPr id="118794" name="Oval 3"/>
            <p:cNvSpPr>
              <a:spLocks noChangeArrowheads="1"/>
            </p:cNvSpPr>
            <p:nvPr/>
          </p:nvSpPr>
          <p:spPr bwMode="auto">
            <a:xfrm>
              <a:off x="1507"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795" name="Rectangle 4"/>
            <p:cNvSpPr>
              <a:spLocks noChangeArrowheads="1"/>
            </p:cNvSpPr>
            <p:nvPr/>
          </p:nvSpPr>
          <p:spPr bwMode="auto">
            <a:xfrm>
              <a:off x="1523"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1</a:t>
              </a:r>
            </a:p>
          </p:txBody>
        </p:sp>
        <p:sp>
          <p:nvSpPr>
            <p:cNvPr id="118796" name="Oval 5"/>
            <p:cNvSpPr>
              <a:spLocks noChangeArrowheads="1"/>
            </p:cNvSpPr>
            <p:nvPr/>
          </p:nvSpPr>
          <p:spPr bwMode="auto">
            <a:xfrm>
              <a:off x="2165"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797" name="Rectangle 6"/>
            <p:cNvSpPr>
              <a:spLocks noChangeArrowheads="1"/>
            </p:cNvSpPr>
            <p:nvPr/>
          </p:nvSpPr>
          <p:spPr bwMode="auto">
            <a:xfrm>
              <a:off x="2208"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3</a:t>
              </a:r>
            </a:p>
          </p:txBody>
        </p:sp>
        <p:sp>
          <p:nvSpPr>
            <p:cNvPr id="118798" name="Oval 7"/>
            <p:cNvSpPr>
              <a:spLocks noChangeArrowheads="1"/>
            </p:cNvSpPr>
            <p:nvPr/>
          </p:nvSpPr>
          <p:spPr bwMode="auto">
            <a:xfrm>
              <a:off x="2823"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799" name="Rectangle 8"/>
            <p:cNvSpPr>
              <a:spLocks noChangeArrowheads="1"/>
            </p:cNvSpPr>
            <p:nvPr/>
          </p:nvSpPr>
          <p:spPr bwMode="auto">
            <a:xfrm>
              <a:off x="2860"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5</a:t>
              </a:r>
            </a:p>
          </p:txBody>
        </p:sp>
        <p:sp>
          <p:nvSpPr>
            <p:cNvPr id="118800" name="Oval 9"/>
            <p:cNvSpPr>
              <a:spLocks noChangeArrowheads="1"/>
            </p:cNvSpPr>
            <p:nvPr/>
          </p:nvSpPr>
          <p:spPr bwMode="auto">
            <a:xfrm>
              <a:off x="3481"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801" name="Rectangle 10"/>
            <p:cNvSpPr>
              <a:spLocks noChangeArrowheads="1"/>
            </p:cNvSpPr>
            <p:nvPr/>
          </p:nvSpPr>
          <p:spPr bwMode="auto">
            <a:xfrm>
              <a:off x="3532"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7</a:t>
              </a:r>
            </a:p>
          </p:txBody>
        </p:sp>
        <p:sp>
          <p:nvSpPr>
            <p:cNvPr id="118802" name="Oval 11"/>
            <p:cNvSpPr>
              <a:spLocks noChangeArrowheads="1"/>
            </p:cNvSpPr>
            <p:nvPr/>
          </p:nvSpPr>
          <p:spPr bwMode="auto">
            <a:xfrm>
              <a:off x="1507"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803" name="Rectangle 12"/>
            <p:cNvSpPr>
              <a:spLocks noChangeArrowheads="1"/>
            </p:cNvSpPr>
            <p:nvPr/>
          </p:nvSpPr>
          <p:spPr bwMode="auto">
            <a:xfrm>
              <a:off x="1536" y="1301"/>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2</a:t>
              </a:r>
            </a:p>
          </p:txBody>
        </p:sp>
        <p:sp>
          <p:nvSpPr>
            <p:cNvPr id="118804" name="Oval 13"/>
            <p:cNvSpPr>
              <a:spLocks noChangeArrowheads="1"/>
            </p:cNvSpPr>
            <p:nvPr/>
          </p:nvSpPr>
          <p:spPr bwMode="auto">
            <a:xfrm>
              <a:off x="2165"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805" name="Rectangle 14"/>
            <p:cNvSpPr>
              <a:spLocks noChangeArrowheads="1"/>
            </p:cNvSpPr>
            <p:nvPr/>
          </p:nvSpPr>
          <p:spPr bwMode="auto">
            <a:xfrm>
              <a:off x="2181" y="1301"/>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4</a:t>
              </a:r>
            </a:p>
          </p:txBody>
        </p:sp>
        <p:sp>
          <p:nvSpPr>
            <p:cNvPr id="118806" name="Oval 15"/>
            <p:cNvSpPr>
              <a:spLocks noChangeArrowheads="1"/>
            </p:cNvSpPr>
            <p:nvPr/>
          </p:nvSpPr>
          <p:spPr bwMode="auto">
            <a:xfrm>
              <a:off x="2823"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807" name="Rectangle 16"/>
            <p:cNvSpPr>
              <a:spLocks noChangeArrowheads="1"/>
            </p:cNvSpPr>
            <p:nvPr/>
          </p:nvSpPr>
          <p:spPr bwMode="auto">
            <a:xfrm>
              <a:off x="2860" y="1313"/>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6</a:t>
              </a:r>
            </a:p>
          </p:txBody>
        </p:sp>
        <p:sp>
          <p:nvSpPr>
            <p:cNvPr id="118808" name="Oval 17"/>
            <p:cNvSpPr>
              <a:spLocks noChangeArrowheads="1"/>
            </p:cNvSpPr>
            <p:nvPr/>
          </p:nvSpPr>
          <p:spPr bwMode="auto">
            <a:xfrm>
              <a:off x="3481"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8809" name="Rectangle 18"/>
            <p:cNvSpPr>
              <a:spLocks noChangeArrowheads="1"/>
            </p:cNvSpPr>
            <p:nvPr/>
          </p:nvSpPr>
          <p:spPr bwMode="auto">
            <a:xfrm>
              <a:off x="3504" y="1301"/>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8</a:t>
              </a:r>
            </a:p>
          </p:txBody>
        </p:sp>
        <p:sp>
          <p:nvSpPr>
            <p:cNvPr id="118810" name="Line 19"/>
            <p:cNvSpPr>
              <a:spLocks noChangeShapeType="1"/>
            </p:cNvSpPr>
            <p:nvPr/>
          </p:nvSpPr>
          <p:spPr bwMode="auto">
            <a:xfrm>
              <a:off x="1597"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8811" name="Rectangle 20"/>
            <p:cNvSpPr>
              <a:spLocks noChangeArrowheads="1"/>
            </p:cNvSpPr>
            <p:nvPr/>
          </p:nvSpPr>
          <p:spPr bwMode="auto">
            <a:xfrm>
              <a:off x="1411" y="1013"/>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2</a:t>
              </a:r>
            </a:p>
          </p:txBody>
        </p:sp>
        <p:grpSp>
          <p:nvGrpSpPr>
            <p:cNvPr id="118812" name="Group 23"/>
            <p:cNvGrpSpPr>
              <a:grpSpLocks/>
            </p:cNvGrpSpPr>
            <p:nvPr/>
          </p:nvGrpSpPr>
          <p:grpSpPr bwMode="auto">
            <a:xfrm>
              <a:off x="3571" y="995"/>
              <a:ext cx="173" cy="335"/>
              <a:chOff x="3571" y="995"/>
              <a:chExt cx="173" cy="335"/>
            </a:xfrm>
          </p:grpSpPr>
          <p:sp>
            <p:nvSpPr>
              <p:cNvPr id="118822" name="Line 21"/>
              <p:cNvSpPr>
                <a:spLocks noChangeShapeType="1"/>
              </p:cNvSpPr>
              <p:nvPr/>
            </p:nvSpPr>
            <p:spPr bwMode="auto">
              <a:xfrm>
                <a:off x="3571"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8823" name="Rectangle 22"/>
              <p:cNvSpPr>
                <a:spLocks noChangeArrowheads="1"/>
              </p:cNvSpPr>
              <p:nvPr/>
            </p:nvSpPr>
            <p:spPr bwMode="auto">
              <a:xfrm>
                <a:off x="3619" y="995"/>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3</a:t>
                </a:r>
              </a:p>
            </p:txBody>
          </p:sp>
        </p:grpSp>
        <p:grpSp>
          <p:nvGrpSpPr>
            <p:cNvPr id="118813" name="Group 26"/>
            <p:cNvGrpSpPr>
              <a:grpSpLocks/>
            </p:cNvGrpSpPr>
            <p:nvPr/>
          </p:nvGrpSpPr>
          <p:grpSpPr bwMode="auto">
            <a:xfrm>
              <a:off x="2081" y="995"/>
              <a:ext cx="174" cy="335"/>
              <a:chOff x="2081" y="995"/>
              <a:chExt cx="174" cy="335"/>
            </a:xfrm>
          </p:grpSpPr>
          <p:sp>
            <p:nvSpPr>
              <p:cNvPr id="118820" name="Line 24"/>
              <p:cNvSpPr>
                <a:spLocks noChangeShapeType="1"/>
              </p:cNvSpPr>
              <p:nvPr/>
            </p:nvSpPr>
            <p:spPr bwMode="auto">
              <a:xfrm>
                <a:off x="2255"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8821" name="Rectangle 25"/>
              <p:cNvSpPr>
                <a:spLocks noChangeArrowheads="1"/>
              </p:cNvSpPr>
              <p:nvPr/>
            </p:nvSpPr>
            <p:spPr bwMode="auto">
              <a:xfrm>
                <a:off x="2081" y="1056"/>
                <a:ext cx="126"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4</a:t>
                </a:r>
              </a:p>
            </p:txBody>
          </p:sp>
        </p:grpSp>
        <p:grpSp>
          <p:nvGrpSpPr>
            <p:cNvPr id="118814" name="Group 29"/>
            <p:cNvGrpSpPr>
              <a:grpSpLocks/>
            </p:cNvGrpSpPr>
            <p:nvPr/>
          </p:nvGrpSpPr>
          <p:grpSpPr bwMode="auto">
            <a:xfrm>
              <a:off x="2913" y="995"/>
              <a:ext cx="159" cy="335"/>
              <a:chOff x="2913" y="995"/>
              <a:chExt cx="159" cy="335"/>
            </a:xfrm>
          </p:grpSpPr>
          <p:sp>
            <p:nvSpPr>
              <p:cNvPr id="118818" name="Line 27"/>
              <p:cNvSpPr>
                <a:spLocks noChangeShapeType="1"/>
              </p:cNvSpPr>
              <p:nvPr/>
            </p:nvSpPr>
            <p:spPr bwMode="auto">
              <a:xfrm>
                <a:off x="2913"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8819" name="Rectangle 28"/>
              <p:cNvSpPr>
                <a:spLocks noChangeArrowheads="1"/>
              </p:cNvSpPr>
              <p:nvPr/>
            </p:nvSpPr>
            <p:spPr bwMode="auto">
              <a:xfrm>
                <a:off x="2947" y="1025"/>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6</a:t>
                </a:r>
              </a:p>
            </p:txBody>
          </p:sp>
        </p:grpSp>
        <p:grpSp>
          <p:nvGrpSpPr>
            <p:cNvPr id="118815" name="Group 32"/>
            <p:cNvGrpSpPr>
              <a:grpSpLocks/>
            </p:cNvGrpSpPr>
            <p:nvPr/>
          </p:nvGrpSpPr>
          <p:grpSpPr bwMode="auto">
            <a:xfrm>
              <a:off x="1659" y="964"/>
              <a:ext cx="533" cy="396"/>
              <a:chOff x="1659" y="964"/>
              <a:chExt cx="533" cy="396"/>
            </a:xfrm>
          </p:grpSpPr>
          <p:sp>
            <p:nvSpPr>
              <p:cNvPr id="118816" name="Line 30"/>
              <p:cNvSpPr>
                <a:spLocks noChangeShapeType="1"/>
              </p:cNvSpPr>
              <p:nvPr/>
            </p:nvSpPr>
            <p:spPr bwMode="auto">
              <a:xfrm flipV="1">
                <a:off x="1659" y="964"/>
                <a:ext cx="533" cy="396"/>
              </a:xfrm>
              <a:prstGeom prst="line">
                <a:avLst/>
              </a:prstGeom>
              <a:noFill/>
              <a:ln w="50800">
                <a:solidFill>
                  <a:schemeClr val="tx1"/>
                </a:solidFill>
                <a:round/>
                <a:headEnd type="none" w="sm" len="sm"/>
                <a:tailEnd type="none" w="sm" len="sm"/>
              </a:ln>
            </p:spPr>
            <p:txBody>
              <a:bodyPr/>
              <a:lstStyle/>
              <a:p>
                <a:endParaRPr lang="en-US"/>
              </a:p>
            </p:txBody>
          </p:sp>
          <p:sp>
            <p:nvSpPr>
              <p:cNvPr id="118817" name="Rectangle 31"/>
              <p:cNvSpPr>
                <a:spLocks noChangeArrowheads="1"/>
              </p:cNvSpPr>
              <p:nvPr/>
            </p:nvSpPr>
            <p:spPr bwMode="auto">
              <a:xfrm>
                <a:off x="1753" y="977"/>
                <a:ext cx="126"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7</a:t>
                </a:r>
              </a:p>
            </p:txBody>
          </p:sp>
        </p:grpSp>
      </p:grpSp>
      <p:sp>
        <p:nvSpPr>
          <p:cNvPr id="22562" name="Rectangle 34"/>
          <p:cNvSpPr>
            <a:spLocks noChangeArrowheads="1"/>
          </p:cNvSpPr>
          <p:nvPr/>
        </p:nvSpPr>
        <p:spPr bwMode="auto">
          <a:xfrm>
            <a:off x="457200" y="3657600"/>
            <a:ext cx="8077200" cy="6858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Mỗi tplt của </a:t>
            </a:r>
            <a:r>
              <a:rPr lang="en-US" i="1">
                <a:latin typeface="Times New Roman" pitchFamily="18" charset="0"/>
                <a:cs typeface="Times New Roman" pitchFamily="18" charset="0"/>
              </a:rPr>
              <a:t>T</a:t>
            </a:r>
            <a:r>
              <a:rPr lang="en-US">
                <a:latin typeface="Times New Roman" pitchFamily="18" charset="0"/>
                <a:cs typeface="Times New Roman" pitchFamily="18" charset="0"/>
              </a:rPr>
              <a:t> được xác định bởi các đỉnh trong nó.</a:t>
            </a:r>
          </a:p>
        </p:txBody>
      </p:sp>
      <p:sp>
        <p:nvSpPr>
          <p:cNvPr id="22566" name="Rectangle 38"/>
          <p:cNvSpPr>
            <a:spLocks noChangeArrowheads="1"/>
          </p:cNvSpPr>
          <p:nvPr/>
        </p:nvSpPr>
        <p:spPr bwMode="auto">
          <a:xfrm>
            <a:off x="457200" y="4267200"/>
            <a:ext cx="8077200" cy="10668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Biểu diễn mỗi tplt bởi tập các đỉnh thuộc nó.</a:t>
            </a:r>
          </a:p>
          <a:p>
            <a:pPr marL="742950" lvl="1" indent="-285750" algn="l">
              <a:spcBef>
                <a:spcPct val="20000"/>
              </a:spcBef>
              <a:buClr>
                <a:schemeClr val="hlink"/>
              </a:buClr>
              <a:buFont typeface="Wingdings" pitchFamily="2" charset="2"/>
              <a:buChar char="§"/>
            </a:pPr>
            <a:r>
              <a:rPr lang="en-US">
                <a:latin typeface="Times New Roman" pitchFamily="18" charset="0"/>
                <a:cs typeface="Times New Roman" pitchFamily="18" charset="0"/>
              </a:rPr>
              <a:t>{1, 2, 3, 4}, {5, 6}, {7, 8}</a:t>
            </a:r>
          </a:p>
        </p:txBody>
      </p:sp>
      <p:sp>
        <p:nvSpPr>
          <p:cNvPr id="22567" name="Rectangle 39"/>
          <p:cNvSpPr>
            <a:spLocks noChangeArrowheads="1"/>
          </p:cNvSpPr>
          <p:nvPr/>
        </p:nvSpPr>
        <p:spPr bwMode="auto">
          <a:xfrm>
            <a:off x="457200" y="5257800"/>
            <a:ext cx="8077200" cy="10668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Hai đỉnh thuộc cùng một tplt khi và chỉ khi chúng thuộc cùng một tập đỉnh.</a:t>
            </a:r>
          </a:p>
        </p:txBody>
      </p:sp>
      <p:sp>
        <p:nvSpPr>
          <p:cNvPr id="41" name="Rounded Rectangle 40"/>
          <p:cNvSpPr>
            <a:spLocks noChangeArrowheads="1"/>
          </p:cNvSpPr>
          <p:nvPr/>
        </p:nvSpPr>
        <p:spPr bwMode="auto">
          <a:xfrm>
            <a:off x="2133600" y="1649413"/>
            <a:ext cx="1828800" cy="1779587"/>
          </a:xfrm>
          <a:prstGeom prst="roundRect">
            <a:avLst>
              <a:gd name="adj" fmla="val 16667"/>
            </a:avLst>
          </a:prstGeom>
          <a:noFill/>
          <a:ln w="19050" algn="ctr">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42" name="Oval 41"/>
          <p:cNvSpPr>
            <a:spLocks noChangeArrowheads="1"/>
          </p:cNvSpPr>
          <p:nvPr/>
        </p:nvSpPr>
        <p:spPr bwMode="auto">
          <a:xfrm>
            <a:off x="4191000" y="1752600"/>
            <a:ext cx="1016000" cy="1524000"/>
          </a:xfrm>
          <a:prstGeom prst="ellipse">
            <a:avLst/>
          </a:prstGeom>
          <a:noFill/>
          <a:ln w="57150" algn="ctr">
            <a:solidFill>
              <a:srgbClr val="C00000"/>
            </a:solidFill>
            <a:prstDash val="sysDash"/>
            <a:round/>
            <a:headEnd/>
            <a:tailEnd/>
          </a:ln>
        </p:spPr>
        <p:txBody>
          <a:bodyPr wrap="none" anchor="ctr"/>
          <a:lstStyle/>
          <a:p>
            <a:endParaRPr lang="en-US" sz="2000">
              <a:latin typeface="Times New Roman" pitchFamily="18" charset="0"/>
              <a:cs typeface="Times New Roman" pitchFamily="18" charset="0"/>
            </a:endParaRPr>
          </a:p>
        </p:txBody>
      </p:sp>
      <p:sp>
        <p:nvSpPr>
          <p:cNvPr id="43" name="Rectangle 42"/>
          <p:cNvSpPr>
            <a:spLocks noChangeArrowheads="1"/>
          </p:cNvSpPr>
          <p:nvPr/>
        </p:nvSpPr>
        <p:spPr bwMode="auto">
          <a:xfrm>
            <a:off x="5359400" y="1649413"/>
            <a:ext cx="687388" cy="1779587"/>
          </a:xfrm>
          <a:prstGeom prst="rect">
            <a:avLst/>
          </a:prstGeom>
          <a:noFill/>
          <a:ln w="38100" algn="ctr">
            <a:solidFill>
              <a:srgbClr val="00B050"/>
            </a:solidFill>
            <a:prstDash val="sysDot"/>
            <a:round/>
            <a:headEnd/>
            <a:tailEnd/>
          </a:ln>
        </p:spPr>
        <p:txBody>
          <a:bodyPr wrap="none" anchor="ctr"/>
          <a:lstStyle/>
          <a:p>
            <a:endParaRPr lang="en-US" sz="2000">
              <a:latin typeface="Times New Roman" pitchFamily="18" charset="0"/>
              <a:cs typeface="Times New Roman" pitchFamily="18" charset="0"/>
            </a:endParaRPr>
          </a:p>
        </p:txBody>
      </p:sp>
      <p:sp>
        <p:nvSpPr>
          <p:cNvPr id="40" name="Slide Number Placeholder 39"/>
          <p:cNvSpPr>
            <a:spLocks noGrp="1"/>
          </p:cNvSpPr>
          <p:nvPr>
            <p:ph type="sldNum" sz="quarter" idx="12"/>
          </p:nvPr>
        </p:nvSpPr>
        <p:spPr/>
        <p:txBody>
          <a:bodyPr/>
          <a:lstStyle/>
          <a:p>
            <a:pPr>
              <a:defRPr/>
            </a:pPr>
            <a:fld id="{9D58C98F-3B1E-45E0-AD0B-3A2FCA124AF0}" type="slidenum">
              <a:rPr lang="en-US" smtClean="0"/>
              <a:pPr>
                <a:defRPr/>
              </a:pPr>
              <a:t>109</a:t>
            </a:fld>
            <a:endParaRPr lang="en-US"/>
          </a:p>
        </p:txBody>
      </p:sp>
      <p:sp>
        <p:nvSpPr>
          <p:cNvPr id="44" name="Footer Placeholder 43"/>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ox(i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checkerboard(across)">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2566">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2566">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25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build="p" autoUpdateAnimBg="0"/>
      <p:bldP spid="22566" grpId="0" build="p" bldLvl="2" autoUpdateAnimBg="0"/>
      <p:bldP spid="22567" grpId="0" build="p" autoUpdateAnimBg="0"/>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7304C9-E85E-4167-9A56-22FA169EACDD}" type="slidenum">
              <a:rPr lang="en-US"/>
              <a:pPr/>
              <a:t>11</a:t>
            </a:fld>
            <a:endParaRPr lang="en-US"/>
          </a:p>
        </p:txBody>
      </p:sp>
      <p:sp>
        <p:nvSpPr>
          <p:cNvPr id="167938" name="Rectangle 2"/>
          <p:cNvSpPr>
            <a:spLocks noGrp="1" noChangeArrowheads="1"/>
          </p:cNvSpPr>
          <p:nvPr>
            <p:ph type="title"/>
          </p:nvPr>
        </p:nvSpPr>
        <p:spPr/>
        <p:txBody>
          <a:bodyPr/>
          <a:lstStyle/>
          <a:p>
            <a:r>
              <a:rPr lang="en-US"/>
              <a:t>Graph ADT</a:t>
            </a:r>
          </a:p>
        </p:txBody>
      </p:sp>
      <p:sp>
        <p:nvSpPr>
          <p:cNvPr id="167939" name="Rectangle 3"/>
          <p:cNvSpPr>
            <a:spLocks noGrp="1" noChangeArrowheads="1"/>
          </p:cNvSpPr>
          <p:nvPr>
            <p:ph type="body" idx="1"/>
          </p:nvPr>
        </p:nvSpPr>
        <p:spPr/>
        <p:txBody>
          <a:bodyPr/>
          <a:lstStyle/>
          <a:p>
            <a:r>
              <a:rPr lang="en-US" sz="2400" smtClean="0"/>
              <a:t>Các phép toán cơ bản (Basic </a:t>
            </a:r>
            <a:r>
              <a:rPr lang="en-US" sz="2400"/>
              <a:t>Graph </a:t>
            </a:r>
            <a:r>
              <a:rPr lang="en-US" sz="2400" smtClean="0"/>
              <a:t>operations)</a:t>
            </a:r>
            <a:endParaRPr lang="en-US" sz="2400"/>
          </a:p>
          <a:p>
            <a:pPr lvl="1"/>
            <a:r>
              <a:rPr lang="en-US" sz="2200" smtClean="0">
                <a:latin typeface="Times New Roman" pitchFamily="18" charset="0"/>
                <a:cs typeface="Times New Roman" pitchFamily="18" charset="0"/>
              </a:rPr>
              <a:t>khởi tạo/create (số đỉnh, </a:t>
            </a:r>
            <a:r>
              <a:rPr lang="en-US" sz="2200">
                <a:latin typeface="Times New Roman" pitchFamily="18" charset="0"/>
                <a:cs typeface="Times New Roman" pitchFamily="18" charset="0"/>
              </a:rPr>
              <a:t>isDirected)</a:t>
            </a:r>
          </a:p>
          <a:p>
            <a:pPr lvl="1"/>
            <a:r>
              <a:rPr lang="en-US" sz="2200" smtClean="0">
                <a:latin typeface="Times New Roman" pitchFamily="18" charset="0"/>
                <a:cs typeface="Times New Roman" pitchFamily="18" charset="0"/>
              </a:rPr>
              <a:t>huỷ/destroy</a:t>
            </a:r>
            <a:endParaRPr lang="en-US" sz="2200">
              <a:latin typeface="Times New Roman" pitchFamily="18" charset="0"/>
              <a:cs typeface="Times New Roman" pitchFamily="18" charset="0"/>
            </a:endParaRPr>
          </a:p>
          <a:p>
            <a:pPr lvl="1"/>
            <a:r>
              <a:rPr lang="en-US" sz="2200" smtClean="0">
                <a:latin typeface="Times New Roman" pitchFamily="18" charset="0"/>
                <a:cs typeface="Times New Roman" pitchFamily="18" charset="0"/>
              </a:rPr>
              <a:t>nhận số cạnh / get number </a:t>
            </a:r>
            <a:r>
              <a:rPr lang="en-US" sz="2200">
                <a:latin typeface="Times New Roman" pitchFamily="18" charset="0"/>
                <a:cs typeface="Times New Roman" pitchFamily="18" charset="0"/>
              </a:rPr>
              <a:t>of edges</a:t>
            </a:r>
          </a:p>
          <a:p>
            <a:pPr lvl="1"/>
            <a:r>
              <a:rPr lang="en-US" sz="2200" smtClean="0">
                <a:latin typeface="Times New Roman" pitchFamily="18" charset="0"/>
                <a:cs typeface="Times New Roman" pitchFamily="18" charset="0"/>
              </a:rPr>
              <a:t>nhận số đỉnh / get </a:t>
            </a:r>
            <a:r>
              <a:rPr lang="en-US" sz="2200">
                <a:latin typeface="Times New Roman" pitchFamily="18" charset="0"/>
                <a:cs typeface="Times New Roman" pitchFamily="18" charset="0"/>
              </a:rPr>
              <a:t>number of vertices</a:t>
            </a:r>
          </a:p>
          <a:p>
            <a:pPr lvl="1"/>
            <a:r>
              <a:rPr lang="en-US" sz="2200" smtClean="0">
                <a:latin typeface="Times New Roman" pitchFamily="18" charset="0"/>
                <a:cs typeface="Times New Roman" pitchFamily="18" charset="0"/>
              </a:rPr>
              <a:t>cho biết đồ thị là có hướng hay vô hướng / tell </a:t>
            </a:r>
            <a:r>
              <a:rPr lang="en-US" sz="2200">
                <a:latin typeface="Times New Roman" pitchFamily="18" charset="0"/>
                <a:cs typeface="Times New Roman" pitchFamily="18" charset="0"/>
              </a:rPr>
              <a:t>whether graph is directed or undirected</a:t>
            </a:r>
          </a:p>
          <a:p>
            <a:pPr lvl="1"/>
            <a:r>
              <a:rPr lang="en-US" sz="2200" smtClean="0">
                <a:latin typeface="Times New Roman" pitchFamily="18" charset="0"/>
                <a:cs typeface="Times New Roman" pitchFamily="18" charset="0"/>
              </a:rPr>
              <a:t>bổ sung cạnh / insert </a:t>
            </a:r>
            <a:r>
              <a:rPr lang="en-US" sz="2200">
                <a:latin typeface="Times New Roman" pitchFamily="18" charset="0"/>
                <a:cs typeface="Times New Roman" pitchFamily="18" charset="0"/>
              </a:rPr>
              <a:t>an edge</a:t>
            </a:r>
          </a:p>
          <a:p>
            <a:pPr lvl="1"/>
            <a:r>
              <a:rPr lang="en-US" sz="2200" smtClean="0">
                <a:latin typeface="Times New Roman" pitchFamily="18" charset="0"/>
                <a:cs typeface="Times New Roman" pitchFamily="18" charset="0"/>
              </a:rPr>
              <a:t>loại bỏ cạnh / remove </a:t>
            </a:r>
            <a:r>
              <a:rPr lang="en-US" sz="2200">
                <a:latin typeface="Times New Roman" pitchFamily="18" charset="0"/>
                <a:cs typeface="Times New Roman" pitchFamily="18" charset="0"/>
              </a:rPr>
              <a:t>an edge</a:t>
            </a:r>
          </a:p>
          <a:p>
            <a:pPr lvl="1"/>
            <a:r>
              <a:rPr lang="en-US" sz="2200" smtClean="0">
                <a:latin typeface="Times New Roman" pitchFamily="18" charset="0"/>
                <a:cs typeface="Times New Roman" pitchFamily="18" charset="0"/>
              </a:rPr>
              <a:t>có cạnh nối giữa hai đỉnh / tell </a:t>
            </a:r>
            <a:r>
              <a:rPr lang="en-US" sz="2200">
                <a:latin typeface="Times New Roman" pitchFamily="18" charset="0"/>
                <a:cs typeface="Times New Roman" pitchFamily="18" charset="0"/>
              </a:rPr>
              <a:t>whether an edge exists between two vertices</a:t>
            </a:r>
          </a:p>
          <a:p>
            <a:pPr lvl="1"/>
            <a:r>
              <a:rPr lang="en-US" sz="2200" smtClean="0">
                <a:latin typeface="Times New Roman" pitchFamily="18" charset="0"/>
                <a:cs typeface="Times New Roman" pitchFamily="18" charset="0"/>
              </a:rPr>
              <a:t>duyệt các đỉnh kề của một đỉnh cho trước / An </a:t>
            </a:r>
            <a:r>
              <a:rPr lang="en-US" sz="2200">
                <a:latin typeface="Times New Roman" pitchFamily="18" charset="0"/>
                <a:cs typeface="Times New Roman" pitchFamily="18" charset="0"/>
              </a:rPr>
              <a:t>iterator that process all vertices adjacent to a given vertex</a:t>
            </a: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noFill/>
        </p:spPr>
        <p:txBody>
          <a:bodyPr/>
          <a:lstStyle/>
          <a:p>
            <a:r>
              <a:rPr lang="en-US" sz="2800" smtClean="0">
                <a:latin typeface="Arial" charset="0"/>
                <a:cs typeface="Arial" charset="0"/>
              </a:rPr>
              <a:t>Cấu trúc dữ liệu cho thuật toán Kruskal</a:t>
            </a:r>
          </a:p>
        </p:txBody>
      </p:sp>
      <p:sp>
        <p:nvSpPr>
          <p:cNvPr id="23555" name="Rectangle 3"/>
          <p:cNvSpPr>
            <a:spLocks noChangeArrowheads="1"/>
          </p:cNvSpPr>
          <p:nvPr/>
        </p:nvSpPr>
        <p:spPr bwMode="auto">
          <a:xfrm>
            <a:off x="457200" y="3657600"/>
            <a:ext cx="8077200" cy="10668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Khi cạnh (</a:t>
            </a:r>
            <a:r>
              <a:rPr lang="en-US" i="1">
                <a:latin typeface="Times New Roman" pitchFamily="18" charset="0"/>
                <a:cs typeface="Times New Roman" pitchFamily="18" charset="0"/>
              </a:rPr>
              <a:t>u, v</a:t>
            </a:r>
            <a:r>
              <a:rPr lang="en-US">
                <a:latin typeface="Times New Roman" pitchFamily="18" charset="0"/>
                <a:cs typeface="Times New Roman" pitchFamily="18" charset="0"/>
              </a:rPr>
              <a:t>) được bổ sung vào </a:t>
            </a:r>
            <a:r>
              <a:rPr lang="en-US" i="1">
                <a:latin typeface="Times New Roman" pitchFamily="18" charset="0"/>
                <a:cs typeface="Times New Roman" pitchFamily="18" charset="0"/>
              </a:rPr>
              <a:t>T</a:t>
            </a:r>
            <a:r>
              <a:rPr lang="en-US">
                <a:latin typeface="Times New Roman" pitchFamily="18" charset="0"/>
                <a:cs typeface="Times New Roman" pitchFamily="18" charset="0"/>
              </a:rPr>
              <a:t>, hai thành phần chứa </a:t>
            </a:r>
            <a:r>
              <a:rPr lang="en-US" i="1">
                <a:latin typeface="Times New Roman" pitchFamily="18" charset="0"/>
                <a:cs typeface="Times New Roman" pitchFamily="18" charset="0"/>
              </a:rPr>
              <a:t>u</a:t>
            </a:r>
            <a:r>
              <a:rPr lang="en-US">
                <a:latin typeface="Times New Roman" pitchFamily="18" charset="0"/>
                <a:cs typeface="Times New Roman" pitchFamily="18" charset="0"/>
              </a:rPr>
              <a:t> và  </a:t>
            </a:r>
            <a:r>
              <a:rPr lang="en-US" i="1">
                <a:latin typeface="Times New Roman" pitchFamily="18" charset="0"/>
                <a:cs typeface="Times New Roman" pitchFamily="18" charset="0"/>
              </a:rPr>
              <a:t>v</a:t>
            </a:r>
            <a:r>
              <a:rPr lang="en-US">
                <a:latin typeface="Times New Roman" pitchFamily="18" charset="0"/>
                <a:cs typeface="Times New Roman" pitchFamily="18" charset="0"/>
              </a:rPr>
              <a:t> sẽ được nối lại thành một tplt.</a:t>
            </a:r>
          </a:p>
        </p:txBody>
      </p:sp>
      <p:sp>
        <p:nvSpPr>
          <p:cNvPr id="23592" name="Rectangle 40"/>
          <p:cNvSpPr>
            <a:spLocks noChangeArrowheads="1"/>
          </p:cNvSpPr>
          <p:nvPr/>
        </p:nvSpPr>
        <p:spPr bwMode="auto">
          <a:xfrm>
            <a:off x="609600" y="4572000"/>
            <a:ext cx="8077200" cy="15240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Trong cách biểu diễn các tplt dưới dạng tập hợp, tập con chứa </a:t>
            </a:r>
            <a:r>
              <a:rPr lang="en-US" i="1">
                <a:latin typeface="Times New Roman" pitchFamily="18" charset="0"/>
                <a:cs typeface="Times New Roman" pitchFamily="18" charset="0"/>
              </a:rPr>
              <a:t>u</a:t>
            </a:r>
            <a:r>
              <a:rPr lang="en-US">
                <a:latin typeface="Times New Roman" pitchFamily="18" charset="0"/>
                <a:cs typeface="Times New Roman" pitchFamily="18" charset="0"/>
              </a:rPr>
              <a:t> và tập con chứa </a:t>
            </a:r>
            <a:r>
              <a:rPr lang="en-US" i="1">
                <a:latin typeface="Times New Roman" pitchFamily="18" charset="0"/>
                <a:cs typeface="Times New Roman" pitchFamily="18" charset="0"/>
              </a:rPr>
              <a:t>v</a:t>
            </a:r>
            <a:r>
              <a:rPr lang="en-US">
                <a:latin typeface="Times New Roman" pitchFamily="18" charset="0"/>
                <a:cs typeface="Times New Roman" pitchFamily="18" charset="0"/>
              </a:rPr>
              <a:t> sẽ được hợp lại thành một tập. </a:t>
            </a:r>
          </a:p>
          <a:p>
            <a:pPr marL="742950" lvl="1" indent="-285750" algn="l">
              <a:spcBef>
                <a:spcPct val="20000"/>
              </a:spcBef>
              <a:buClr>
                <a:schemeClr val="hlink"/>
              </a:buClr>
              <a:buFont typeface="Wingdings" pitchFamily="2" charset="2"/>
              <a:buChar char="§"/>
            </a:pPr>
            <a:r>
              <a:rPr lang="en-US">
                <a:latin typeface="Times New Roman" pitchFamily="18" charset="0"/>
                <a:cs typeface="Times New Roman" pitchFamily="18" charset="0"/>
              </a:rPr>
              <a:t>{1, 2, 3, 4} + {5, 6} =&gt; {1, 2, 3, 4, 5, 6}</a:t>
            </a:r>
          </a:p>
        </p:txBody>
      </p:sp>
      <p:grpSp>
        <p:nvGrpSpPr>
          <p:cNvPr id="119813" name="Group 33"/>
          <p:cNvGrpSpPr>
            <a:grpSpLocks/>
          </p:cNvGrpSpPr>
          <p:nvPr/>
        </p:nvGrpSpPr>
        <p:grpSpPr bwMode="auto">
          <a:xfrm>
            <a:off x="2239963" y="1905000"/>
            <a:ext cx="3703637" cy="1238250"/>
            <a:chOff x="1411" y="785"/>
            <a:chExt cx="2333" cy="780"/>
          </a:xfrm>
        </p:grpSpPr>
        <p:sp>
          <p:nvSpPr>
            <p:cNvPr id="119818" name="Oval 3"/>
            <p:cNvSpPr>
              <a:spLocks noChangeArrowheads="1"/>
            </p:cNvSpPr>
            <p:nvPr/>
          </p:nvSpPr>
          <p:spPr bwMode="auto">
            <a:xfrm>
              <a:off x="1507"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19" name="Rectangle 4"/>
            <p:cNvSpPr>
              <a:spLocks noChangeArrowheads="1"/>
            </p:cNvSpPr>
            <p:nvPr/>
          </p:nvSpPr>
          <p:spPr bwMode="auto">
            <a:xfrm>
              <a:off x="1523"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1</a:t>
              </a:r>
            </a:p>
          </p:txBody>
        </p:sp>
        <p:sp>
          <p:nvSpPr>
            <p:cNvPr id="119820" name="Oval 5"/>
            <p:cNvSpPr>
              <a:spLocks noChangeArrowheads="1"/>
            </p:cNvSpPr>
            <p:nvPr/>
          </p:nvSpPr>
          <p:spPr bwMode="auto">
            <a:xfrm>
              <a:off x="2165"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21" name="Rectangle 6"/>
            <p:cNvSpPr>
              <a:spLocks noChangeArrowheads="1"/>
            </p:cNvSpPr>
            <p:nvPr/>
          </p:nvSpPr>
          <p:spPr bwMode="auto">
            <a:xfrm>
              <a:off x="2208"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3</a:t>
              </a:r>
            </a:p>
          </p:txBody>
        </p:sp>
        <p:sp>
          <p:nvSpPr>
            <p:cNvPr id="119822" name="Oval 7"/>
            <p:cNvSpPr>
              <a:spLocks noChangeArrowheads="1"/>
            </p:cNvSpPr>
            <p:nvPr/>
          </p:nvSpPr>
          <p:spPr bwMode="auto">
            <a:xfrm>
              <a:off x="2823"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23" name="Rectangle 8"/>
            <p:cNvSpPr>
              <a:spLocks noChangeArrowheads="1"/>
            </p:cNvSpPr>
            <p:nvPr/>
          </p:nvSpPr>
          <p:spPr bwMode="auto">
            <a:xfrm>
              <a:off x="2860"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5</a:t>
              </a:r>
            </a:p>
          </p:txBody>
        </p:sp>
        <p:sp>
          <p:nvSpPr>
            <p:cNvPr id="119824" name="Oval 9"/>
            <p:cNvSpPr>
              <a:spLocks noChangeArrowheads="1"/>
            </p:cNvSpPr>
            <p:nvPr/>
          </p:nvSpPr>
          <p:spPr bwMode="auto">
            <a:xfrm>
              <a:off x="3481" y="816"/>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25" name="Rectangle 10"/>
            <p:cNvSpPr>
              <a:spLocks noChangeArrowheads="1"/>
            </p:cNvSpPr>
            <p:nvPr/>
          </p:nvSpPr>
          <p:spPr bwMode="auto">
            <a:xfrm>
              <a:off x="3532" y="785"/>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7</a:t>
              </a:r>
            </a:p>
          </p:txBody>
        </p:sp>
        <p:sp>
          <p:nvSpPr>
            <p:cNvPr id="119826" name="Oval 11"/>
            <p:cNvSpPr>
              <a:spLocks noChangeArrowheads="1"/>
            </p:cNvSpPr>
            <p:nvPr/>
          </p:nvSpPr>
          <p:spPr bwMode="auto">
            <a:xfrm>
              <a:off x="1507"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27" name="Rectangle 12"/>
            <p:cNvSpPr>
              <a:spLocks noChangeArrowheads="1"/>
            </p:cNvSpPr>
            <p:nvPr/>
          </p:nvSpPr>
          <p:spPr bwMode="auto">
            <a:xfrm>
              <a:off x="1536" y="1301"/>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2</a:t>
              </a:r>
            </a:p>
          </p:txBody>
        </p:sp>
        <p:sp>
          <p:nvSpPr>
            <p:cNvPr id="119828" name="Oval 13"/>
            <p:cNvSpPr>
              <a:spLocks noChangeArrowheads="1"/>
            </p:cNvSpPr>
            <p:nvPr/>
          </p:nvSpPr>
          <p:spPr bwMode="auto">
            <a:xfrm>
              <a:off x="2165"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29" name="Rectangle 14"/>
            <p:cNvSpPr>
              <a:spLocks noChangeArrowheads="1"/>
            </p:cNvSpPr>
            <p:nvPr/>
          </p:nvSpPr>
          <p:spPr bwMode="auto">
            <a:xfrm>
              <a:off x="2181" y="1301"/>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4</a:t>
              </a:r>
            </a:p>
          </p:txBody>
        </p:sp>
        <p:sp>
          <p:nvSpPr>
            <p:cNvPr id="119830" name="Oval 15"/>
            <p:cNvSpPr>
              <a:spLocks noChangeArrowheads="1"/>
            </p:cNvSpPr>
            <p:nvPr/>
          </p:nvSpPr>
          <p:spPr bwMode="auto">
            <a:xfrm>
              <a:off x="2823"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31" name="Rectangle 16"/>
            <p:cNvSpPr>
              <a:spLocks noChangeArrowheads="1"/>
            </p:cNvSpPr>
            <p:nvPr/>
          </p:nvSpPr>
          <p:spPr bwMode="auto">
            <a:xfrm>
              <a:off x="2860" y="1313"/>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6</a:t>
              </a:r>
            </a:p>
          </p:txBody>
        </p:sp>
        <p:sp>
          <p:nvSpPr>
            <p:cNvPr id="119832" name="Oval 17"/>
            <p:cNvSpPr>
              <a:spLocks noChangeArrowheads="1"/>
            </p:cNvSpPr>
            <p:nvPr/>
          </p:nvSpPr>
          <p:spPr bwMode="auto">
            <a:xfrm>
              <a:off x="3481" y="1334"/>
              <a:ext cx="180" cy="175"/>
            </a:xfrm>
            <a:prstGeom prst="ellipse">
              <a:avLst/>
            </a:prstGeom>
            <a:solidFill>
              <a:schemeClr val="accent1"/>
            </a:solidFill>
            <a:ln w="12700">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33" name="Rectangle 18"/>
            <p:cNvSpPr>
              <a:spLocks noChangeArrowheads="1"/>
            </p:cNvSpPr>
            <p:nvPr/>
          </p:nvSpPr>
          <p:spPr bwMode="auto">
            <a:xfrm>
              <a:off x="3504" y="1301"/>
              <a:ext cx="116" cy="252"/>
            </a:xfrm>
            <a:prstGeom prst="rect">
              <a:avLst/>
            </a:prstGeom>
            <a:noFill/>
            <a:ln w="9525">
              <a:noFill/>
              <a:miter lim="800000"/>
              <a:headEnd/>
              <a:tailEnd/>
            </a:ln>
          </p:spPr>
          <p:txBody>
            <a:bodyPr lIns="92075" tIns="46038" rIns="92075" bIns="46038">
              <a:spAutoFit/>
            </a:bodyPr>
            <a:lstStyle/>
            <a:p>
              <a:pPr>
                <a:spcBef>
                  <a:spcPct val="50000"/>
                </a:spcBef>
              </a:pPr>
              <a:r>
                <a:rPr lang="en-US" sz="2000">
                  <a:latin typeface="Times New Roman" pitchFamily="18" charset="0"/>
                  <a:cs typeface="Times New Roman" pitchFamily="18" charset="0"/>
                </a:rPr>
                <a:t>8</a:t>
              </a:r>
            </a:p>
          </p:txBody>
        </p:sp>
        <p:sp>
          <p:nvSpPr>
            <p:cNvPr id="119834" name="Line 19"/>
            <p:cNvSpPr>
              <a:spLocks noChangeShapeType="1"/>
            </p:cNvSpPr>
            <p:nvPr/>
          </p:nvSpPr>
          <p:spPr bwMode="auto">
            <a:xfrm>
              <a:off x="1597"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9835" name="Rectangle 20"/>
            <p:cNvSpPr>
              <a:spLocks noChangeArrowheads="1"/>
            </p:cNvSpPr>
            <p:nvPr/>
          </p:nvSpPr>
          <p:spPr bwMode="auto">
            <a:xfrm>
              <a:off x="1411" y="1013"/>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2</a:t>
              </a:r>
            </a:p>
          </p:txBody>
        </p:sp>
        <p:grpSp>
          <p:nvGrpSpPr>
            <p:cNvPr id="119836" name="Group 23"/>
            <p:cNvGrpSpPr>
              <a:grpSpLocks/>
            </p:cNvGrpSpPr>
            <p:nvPr/>
          </p:nvGrpSpPr>
          <p:grpSpPr bwMode="auto">
            <a:xfrm>
              <a:off x="3571" y="995"/>
              <a:ext cx="173" cy="335"/>
              <a:chOff x="3571" y="995"/>
              <a:chExt cx="173" cy="335"/>
            </a:xfrm>
          </p:grpSpPr>
          <p:sp>
            <p:nvSpPr>
              <p:cNvPr id="119846" name="Line 21"/>
              <p:cNvSpPr>
                <a:spLocks noChangeShapeType="1"/>
              </p:cNvSpPr>
              <p:nvPr/>
            </p:nvSpPr>
            <p:spPr bwMode="auto">
              <a:xfrm>
                <a:off x="3571"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9847" name="Rectangle 22"/>
              <p:cNvSpPr>
                <a:spLocks noChangeArrowheads="1"/>
              </p:cNvSpPr>
              <p:nvPr/>
            </p:nvSpPr>
            <p:spPr bwMode="auto">
              <a:xfrm>
                <a:off x="3619" y="995"/>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3</a:t>
                </a:r>
              </a:p>
            </p:txBody>
          </p:sp>
        </p:grpSp>
        <p:grpSp>
          <p:nvGrpSpPr>
            <p:cNvPr id="119837" name="Group 26"/>
            <p:cNvGrpSpPr>
              <a:grpSpLocks/>
            </p:cNvGrpSpPr>
            <p:nvPr/>
          </p:nvGrpSpPr>
          <p:grpSpPr bwMode="auto">
            <a:xfrm>
              <a:off x="2081" y="995"/>
              <a:ext cx="174" cy="335"/>
              <a:chOff x="2081" y="995"/>
              <a:chExt cx="174" cy="335"/>
            </a:xfrm>
          </p:grpSpPr>
          <p:sp>
            <p:nvSpPr>
              <p:cNvPr id="119844" name="Line 24"/>
              <p:cNvSpPr>
                <a:spLocks noChangeShapeType="1"/>
              </p:cNvSpPr>
              <p:nvPr/>
            </p:nvSpPr>
            <p:spPr bwMode="auto">
              <a:xfrm>
                <a:off x="2255"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9845" name="Rectangle 25"/>
              <p:cNvSpPr>
                <a:spLocks noChangeArrowheads="1"/>
              </p:cNvSpPr>
              <p:nvPr/>
            </p:nvSpPr>
            <p:spPr bwMode="auto">
              <a:xfrm>
                <a:off x="2081" y="1056"/>
                <a:ext cx="126"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4</a:t>
                </a:r>
              </a:p>
            </p:txBody>
          </p:sp>
        </p:grpSp>
        <p:grpSp>
          <p:nvGrpSpPr>
            <p:cNvPr id="119838" name="Group 29"/>
            <p:cNvGrpSpPr>
              <a:grpSpLocks/>
            </p:cNvGrpSpPr>
            <p:nvPr/>
          </p:nvGrpSpPr>
          <p:grpSpPr bwMode="auto">
            <a:xfrm>
              <a:off x="2913" y="995"/>
              <a:ext cx="159" cy="335"/>
              <a:chOff x="2913" y="995"/>
              <a:chExt cx="159" cy="335"/>
            </a:xfrm>
          </p:grpSpPr>
          <p:sp>
            <p:nvSpPr>
              <p:cNvPr id="119842" name="Line 27"/>
              <p:cNvSpPr>
                <a:spLocks noChangeShapeType="1"/>
              </p:cNvSpPr>
              <p:nvPr/>
            </p:nvSpPr>
            <p:spPr bwMode="auto">
              <a:xfrm>
                <a:off x="2913" y="995"/>
                <a:ext cx="0" cy="335"/>
              </a:xfrm>
              <a:prstGeom prst="line">
                <a:avLst/>
              </a:prstGeom>
              <a:noFill/>
              <a:ln w="50800">
                <a:solidFill>
                  <a:schemeClr val="tx1"/>
                </a:solidFill>
                <a:round/>
                <a:headEnd type="none" w="sm" len="sm"/>
                <a:tailEnd type="none" w="sm" len="sm"/>
              </a:ln>
            </p:spPr>
            <p:txBody>
              <a:bodyPr/>
              <a:lstStyle/>
              <a:p>
                <a:endParaRPr lang="en-US"/>
              </a:p>
            </p:txBody>
          </p:sp>
          <p:sp>
            <p:nvSpPr>
              <p:cNvPr id="119843" name="Rectangle 28"/>
              <p:cNvSpPr>
                <a:spLocks noChangeArrowheads="1"/>
              </p:cNvSpPr>
              <p:nvPr/>
            </p:nvSpPr>
            <p:spPr bwMode="auto">
              <a:xfrm>
                <a:off x="2947" y="1025"/>
                <a:ext cx="125"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6</a:t>
                </a:r>
              </a:p>
            </p:txBody>
          </p:sp>
        </p:grpSp>
        <p:grpSp>
          <p:nvGrpSpPr>
            <p:cNvPr id="119839" name="Group 32"/>
            <p:cNvGrpSpPr>
              <a:grpSpLocks/>
            </p:cNvGrpSpPr>
            <p:nvPr/>
          </p:nvGrpSpPr>
          <p:grpSpPr bwMode="auto">
            <a:xfrm>
              <a:off x="1659" y="964"/>
              <a:ext cx="533" cy="396"/>
              <a:chOff x="1659" y="964"/>
              <a:chExt cx="533" cy="396"/>
            </a:xfrm>
          </p:grpSpPr>
          <p:sp>
            <p:nvSpPr>
              <p:cNvPr id="119840" name="Line 30"/>
              <p:cNvSpPr>
                <a:spLocks noChangeShapeType="1"/>
              </p:cNvSpPr>
              <p:nvPr/>
            </p:nvSpPr>
            <p:spPr bwMode="auto">
              <a:xfrm flipV="1">
                <a:off x="1659" y="964"/>
                <a:ext cx="533" cy="396"/>
              </a:xfrm>
              <a:prstGeom prst="line">
                <a:avLst/>
              </a:prstGeom>
              <a:noFill/>
              <a:ln w="50800">
                <a:solidFill>
                  <a:schemeClr val="tx1"/>
                </a:solidFill>
                <a:round/>
                <a:headEnd type="none" w="sm" len="sm"/>
                <a:tailEnd type="none" w="sm" len="sm"/>
              </a:ln>
            </p:spPr>
            <p:txBody>
              <a:bodyPr/>
              <a:lstStyle/>
              <a:p>
                <a:endParaRPr lang="en-US"/>
              </a:p>
            </p:txBody>
          </p:sp>
          <p:sp>
            <p:nvSpPr>
              <p:cNvPr id="119841" name="Rectangle 31"/>
              <p:cNvSpPr>
                <a:spLocks noChangeArrowheads="1"/>
              </p:cNvSpPr>
              <p:nvPr/>
            </p:nvSpPr>
            <p:spPr bwMode="auto">
              <a:xfrm>
                <a:off x="1753" y="977"/>
                <a:ext cx="126" cy="252"/>
              </a:xfrm>
              <a:prstGeom prst="rect">
                <a:avLst/>
              </a:prstGeom>
              <a:noFill/>
              <a:ln w="9525">
                <a:noFill/>
                <a:miter lim="800000"/>
                <a:headEnd/>
                <a:tailEnd/>
              </a:ln>
            </p:spPr>
            <p:txBody>
              <a:bodyPr lIns="92075" tIns="46038" rIns="92075" bIns="46038">
                <a:spAutoFit/>
              </a:bodyPr>
              <a:lstStyle/>
              <a:p>
                <a:pPr>
                  <a:spcBef>
                    <a:spcPct val="50000"/>
                  </a:spcBef>
                </a:pPr>
                <a:r>
                  <a:rPr lang="en-US" sz="2000">
                    <a:solidFill>
                      <a:schemeClr val="tx2"/>
                    </a:solidFill>
                    <a:latin typeface="Times New Roman" pitchFamily="18" charset="0"/>
                    <a:cs typeface="Times New Roman" pitchFamily="18" charset="0"/>
                  </a:rPr>
                  <a:t>7</a:t>
                </a:r>
              </a:p>
            </p:txBody>
          </p:sp>
        </p:grpSp>
      </p:grpSp>
      <p:sp>
        <p:nvSpPr>
          <p:cNvPr id="119814" name="Rounded Rectangle 72"/>
          <p:cNvSpPr>
            <a:spLocks noChangeArrowheads="1"/>
          </p:cNvSpPr>
          <p:nvPr/>
        </p:nvSpPr>
        <p:spPr bwMode="auto">
          <a:xfrm>
            <a:off x="2133600" y="1649413"/>
            <a:ext cx="1828800" cy="1779587"/>
          </a:xfrm>
          <a:prstGeom prst="roundRect">
            <a:avLst>
              <a:gd name="adj" fmla="val 16667"/>
            </a:avLst>
          </a:prstGeom>
          <a:noFill/>
          <a:ln w="19050" algn="ctr">
            <a:solidFill>
              <a:schemeClr val="tx1"/>
            </a:solidFill>
            <a:round/>
            <a:headEnd/>
            <a:tailEnd/>
          </a:ln>
        </p:spPr>
        <p:txBody>
          <a:bodyPr wrap="none" anchor="ctr"/>
          <a:lstStyle/>
          <a:p>
            <a:endParaRPr lang="en-US" sz="2000">
              <a:latin typeface="Times New Roman" pitchFamily="18" charset="0"/>
              <a:cs typeface="Times New Roman" pitchFamily="18" charset="0"/>
            </a:endParaRPr>
          </a:p>
        </p:txBody>
      </p:sp>
      <p:sp>
        <p:nvSpPr>
          <p:cNvPr id="119815" name="Oval 73"/>
          <p:cNvSpPr>
            <a:spLocks noChangeArrowheads="1"/>
          </p:cNvSpPr>
          <p:nvPr/>
        </p:nvSpPr>
        <p:spPr bwMode="auto">
          <a:xfrm>
            <a:off x="4191000" y="1752600"/>
            <a:ext cx="1016000" cy="1524000"/>
          </a:xfrm>
          <a:prstGeom prst="ellipse">
            <a:avLst/>
          </a:prstGeom>
          <a:noFill/>
          <a:ln w="28575" algn="ctr">
            <a:solidFill>
              <a:srgbClr val="2C61F6"/>
            </a:solidFill>
            <a:prstDash val="sysDash"/>
            <a:round/>
            <a:headEnd/>
            <a:tailEnd/>
          </a:ln>
        </p:spPr>
        <p:txBody>
          <a:bodyPr wrap="none" anchor="ctr"/>
          <a:lstStyle/>
          <a:p>
            <a:endParaRPr lang="en-US" sz="2000">
              <a:latin typeface="Times New Roman" pitchFamily="18" charset="0"/>
              <a:cs typeface="Times New Roman" pitchFamily="18" charset="0"/>
            </a:endParaRPr>
          </a:p>
        </p:txBody>
      </p:sp>
      <p:sp>
        <p:nvSpPr>
          <p:cNvPr id="119816" name="Rectangle 74"/>
          <p:cNvSpPr>
            <a:spLocks noChangeArrowheads="1"/>
          </p:cNvSpPr>
          <p:nvPr/>
        </p:nvSpPr>
        <p:spPr bwMode="auto">
          <a:xfrm>
            <a:off x="5359400" y="1649413"/>
            <a:ext cx="687388" cy="1779587"/>
          </a:xfrm>
          <a:prstGeom prst="rect">
            <a:avLst/>
          </a:prstGeom>
          <a:noFill/>
          <a:ln w="38100" algn="ctr">
            <a:solidFill>
              <a:srgbClr val="00B050"/>
            </a:solidFill>
            <a:prstDash val="sysDot"/>
            <a:round/>
            <a:headEnd/>
            <a:tailEnd/>
          </a:ln>
        </p:spPr>
        <p:txBody>
          <a:bodyPr wrap="none" anchor="ctr"/>
          <a:lstStyle/>
          <a:p>
            <a:endParaRPr lang="en-US" sz="2000">
              <a:latin typeface="Times New Roman" pitchFamily="18" charset="0"/>
              <a:cs typeface="Times New Roman" pitchFamily="18" charset="0"/>
            </a:endParaRPr>
          </a:p>
        </p:txBody>
      </p:sp>
      <p:cxnSp>
        <p:nvCxnSpPr>
          <p:cNvPr id="77" name="Straight Connector 76"/>
          <p:cNvCxnSpPr>
            <a:cxnSpLocks noChangeShapeType="1"/>
            <a:stCxn id="119820" idx="6"/>
            <a:endCxn id="119830" idx="1"/>
          </p:cNvCxnSpPr>
          <p:nvPr/>
        </p:nvCxnSpPr>
        <p:spPr bwMode="auto">
          <a:xfrm>
            <a:off x="3722688" y="2093913"/>
            <a:ext cx="800100" cy="723900"/>
          </a:xfrm>
          <a:prstGeom prst="line">
            <a:avLst/>
          </a:prstGeom>
          <a:noFill/>
          <a:ln w="57150" algn="ctr">
            <a:solidFill>
              <a:srgbClr val="FF0000"/>
            </a:solidFill>
            <a:round/>
            <a:headEnd/>
            <a:tailEnd/>
          </a:ln>
        </p:spPr>
      </p:cxnSp>
      <p:sp>
        <p:nvSpPr>
          <p:cNvPr id="40" name="Slide Number Placeholder 39"/>
          <p:cNvSpPr>
            <a:spLocks noGrp="1"/>
          </p:cNvSpPr>
          <p:nvPr>
            <p:ph type="sldNum" sz="quarter" idx="12"/>
          </p:nvPr>
        </p:nvSpPr>
        <p:spPr/>
        <p:txBody>
          <a:bodyPr/>
          <a:lstStyle/>
          <a:p>
            <a:pPr>
              <a:defRPr/>
            </a:pPr>
            <a:fld id="{9D58C98F-3B1E-45E0-AD0B-3A2FCA124AF0}" type="slidenum">
              <a:rPr lang="en-US" smtClean="0"/>
              <a:pPr>
                <a:defRPr/>
              </a:pPr>
              <a:t>110</a:t>
            </a:fld>
            <a:endParaRPr lang="en-US"/>
          </a:p>
        </p:txBody>
      </p:sp>
      <p:sp>
        <p:nvSpPr>
          <p:cNvPr id="41" name="Footer Placeholder 40"/>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blinds(horizontal)">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3592">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35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P spid="23592" grpId="0" build="p" bldLvl="2"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noFill/>
        </p:spPr>
        <p:txBody>
          <a:bodyPr/>
          <a:lstStyle/>
          <a:p>
            <a:r>
              <a:rPr lang="en-US" sz="2800" smtClean="0">
                <a:latin typeface="Arial" charset="0"/>
                <a:cs typeface="Arial" charset="0"/>
              </a:rPr>
              <a:t>Cấu trúc dữ liệu cho thuật toán Kruskal</a:t>
            </a:r>
          </a:p>
        </p:txBody>
      </p:sp>
      <p:sp>
        <p:nvSpPr>
          <p:cNvPr id="24579" name="Rectangle 3"/>
          <p:cNvSpPr>
            <a:spLocks noChangeArrowheads="1"/>
          </p:cNvSpPr>
          <p:nvPr/>
        </p:nvSpPr>
        <p:spPr bwMode="auto">
          <a:xfrm>
            <a:off x="457200" y="1524000"/>
            <a:ext cx="8077200" cy="6858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Thoạt tiên,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là rỗng. Có |</a:t>
            </a:r>
            <a:r>
              <a:rPr lang="en-US" i="1">
                <a:latin typeface="Times New Roman" pitchFamily="18" charset="0"/>
                <a:cs typeface="Times New Roman" pitchFamily="18" charset="0"/>
              </a:rPr>
              <a:t>V</a:t>
            </a:r>
            <a:r>
              <a:rPr lang="en-US">
                <a:latin typeface="Times New Roman" pitchFamily="18" charset="0"/>
                <a:cs typeface="Times New Roman" pitchFamily="18" charset="0"/>
              </a:rPr>
              <a:t>| tplt, mỗi thành phần gồm 1đỉnh.</a:t>
            </a:r>
          </a:p>
        </p:txBody>
      </p:sp>
      <p:grpSp>
        <p:nvGrpSpPr>
          <p:cNvPr id="2" name="Group 20"/>
          <p:cNvGrpSpPr>
            <a:grpSpLocks/>
          </p:cNvGrpSpPr>
          <p:nvPr/>
        </p:nvGrpSpPr>
        <p:grpSpPr bwMode="auto">
          <a:xfrm>
            <a:off x="2417763" y="1981200"/>
            <a:ext cx="3449637" cy="1222375"/>
            <a:chOff x="1392" y="1054"/>
            <a:chExt cx="2173" cy="770"/>
          </a:xfrm>
        </p:grpSpPr>
        <p:sp>
          <p:nvSpPr>
            <p:cNvPr id="120839" name="Oval 4"/>
            <p:cNvSpPr>
              <a:spLocks noChangeArrowheads="1"/>
            </p:cNvSpPr>
            <p:nvPr/>
          </p:nvSpPr>
          <p:spPr bwMode="auto">
            <a:xfrm>
              <a:off x="1411" y="1104"/>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40" name="Rectangle 5"/>
            <p:cNvSpPr>
              <a:spLocks noChangeArrowheads="1"/>
            </p:cNvSpPr>
            <p:nvPr/>
          </p:nvSpPr>
          <p:spPr bwMode="auto">
            <a:xfrm>
              <a:off x="1392" y="1054"/>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1</a:t>
              </a:r>
            </a:p>
          </p:txBody>
        </p:sp>
        <p:sp>
          <p:nvSpPr>
            <p:cNvPr id="120841" name="Oval 6"/>
            <p:cNvSpPr>
              <a:spLocks noChangeArrowheads="1"/>
            </p:cNvSpPr>
            <p:nvPr/>
          </p:nvSpPr>
          <p:spPr bwMode="auto">
            <a:xfrm>
              <a:off x="2069" y="1104"/>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42" name="Rectangle 7"/>
            <p:cNvSpPr>
              <a:spLocks noChangeArrowheads="1"/>
            </p:cNvSpPr>
            <p:nvPr/>
          </p:nvSpPr>
          <p:spPr bwMode="auto">
            <a:xfrm>
              <a:off x="2050" y="1054"/>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3</a:t>
              </a:r>
            </a:p>
          </p:txBody>
        </p:sp>
        <p:sp>
          <p:nvSpPr>
            <p:cNvPr id="120843" name="Oval 8"/>
            <p:cNvSpPr>
              <a:spLocks noChangeArrowheads="1"/>
            </p:cNvSpPr>
            <p:nvPr/>
          </p:nvSpPr>
          <p:spPr bwMode="auto">
            <a:xfrm>
              <a:off x="2727" y="1104"/>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44" name="Rectangle 9"/>
            <p:cNvSpPr>
              <a:spLocks noChangeArrowheads="1"/>
            </p:cNvSpPr>
            <p:nvPr/>
          </p:nvSpPr>
          <p:spPr bwMode="auto">
            <a:xfrm>
              <a:off x="2708" y="1054"/>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5</a:t>
              </a:r>
            </a:p>
          </p:txBody>
        </p:sp>
        <p:sp>
          <p:nvSpPr>
            <p:cNvPr id="120845" name="Oval 10"/>
            <p:cNvSpPr>
              <a:spLocks noChangeArrowheads="1"/>
            </p:cNvSpPr>
            <p:nvPr/>
          </p:nvSpPr>
          <p:spPr bwMode="auto">
            <a:xfrm>
              <a:off x="3385" y="1104"/>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46" name="Rectangle 11"/>
            <p:cNvSpPr>
              <a:spLocks noChangeArrowheads="1"/>
            </p:cNvSpPr>
            <p:nvPr/>
          </p:nvSpPr>
          <p:spPr bwMode="auto">
            <a:xfrm>
              <a:off x="3366" y="1054"/>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7</a:t>
              </a:r>
            </a:p>
          </p:txBody>
        </p:sp>
        <p:sp>
          <p:nvSpPr>
            <p:cNvPr id="120847" name="Oval 12"/>
            <p:cNvSpPr>
              <a:spLocks noChangeArrowheads="1"/>
            </p:cNvSpPr>
            <p:nvPr/>
          </p:nvSpPr>
          <p:spPr bwMode="auto">
            <a:xfrm>
              <a:off x="1411" y="1622"/>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48" name="Rectangle 13"/>
            <p:cNvSpPr>
              <a:spLocks noChangeArrowheads="1"/>
            </p:cNvSpPr>
            <p:nvPr/>
          </p:nvSpPr>
          <p:spPr bwMode="auto">
            <a:xfrm>
              <a:off x="1392" y="1572"/>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2</a:t>
              </a:r>
            </a:p>
          </p:txBody>
        </p:sp>
        <p:sp>
          <p:nvSpPr>
            <p:cNvPr id="120849" name="Oval 14"/>
            <p:cNvSpPr>
              <a:spLocks noChangeArrowheads="1"/>
            </p:cNvSpPr>
            <p:nvPr/>
          </p:nvSpPr>
          <p:spPr bwMode="auto">
            <a:xfrm>
              <a:off x="2069" y="1622"/>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50" name="Rectangle 15"/>
            <p:cNvSpPr>
              <a:spLocks noChangeArrowheads="1"/>
            </p:cNvSpPr>
            <p:nvPr/>
          </p:nvSpPr>
          <p:spPr bwMode="auto">
            <a:xfrm>
              <a:off x="2050" y="1572"/>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4</a:t>
              </a:r>
            </a:p>
          </p:txBody>
        </p:sp>
        <p:sp>
          <p:nvSpPr>
            <p:cNvPr id="120851" name="Oval 16"/>
            <p:cNvSpPr>
              <a:spLocks noChangeArrowheads="1"/>
            </p:cNvSpPr>
            <p:nvPr/>
          </p:nvSpPr>
          <p:spPr bwMode="auto">
            <a:xfrm>
              <a:off x="2727" y="1622"/>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52" name="Rectangle 17"/>
            <p:cNvSpPr>
              <a:spLocks noChangeArrowheads="1"/>
            </p:cNvSpPr>
            <p:nvPr/>
          </p:nvSpPr>
          <p:spPr bwMode="auto">
            <a:xfrm>
              <a:off x="2708" y="1572"/>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6</a:t>
              </a:r>
            </a:p>
          </p:txBody>
        </p:sp>
        <p:sp>
          <p:nvSpPr>
            <p:cNvPr id="120853" name="Oval 18"/>
            <p:cNvSpPr>
              <a:spLocks noChangeArrowheads="1"/>
            </p:cNvSpPr>
            <p:nvPr/>
          </p:nvSpPr>
          <p:spPr bwMode="auto">
            <a:xfrm>
              <a:off x="3385" y="1622"/>
              <a:ext cx="180" cy="175"/>
            </a:xfrm>
            <a:prstGeom prst="ellipse">
              <a:avLst/>
            </a:prstGeom>
            <a:solidFill>
              <a:schemeClr val="accent1"/>
            </a:solidFill>
            <a:ln w="12700">
              <a:solidFill>
                <a:schemeClr val="tx1"/>
              </a:solidFill>
              <a:round/>
              <a:headEnd/>
              <a:tailEnd/>
            </a:ln>
          </p:spPr>
          <p:txBody>
            <a:bodyPr wrap="none" anchor="ctr"/>
            <a:lstStyle/>
            <a:p>
              <a:pPr algn="l"/>
              <a:endParaRPr lang="en-US">
                <a:latin typeface="Times New Roman" pitchFamily="18" charset="0"/>
                <a:cs typeface="Times New Roman" pitchFamily="18" charset="0"/>
              </a:endParaRPr>
            </a:p>
          </p:txBody>
        </p:sp>
        <p:sp>
          <p:nvSpPr>
            <p:cNvPr id="120854" name="Rectangle 19"/>
            <p:cNvSpPr>
              <a:spLocks noChangeArrowheads="1"/>
            </p:cNvSpPr>
            <p:nvPr/>
          </p:nvSpPr>
          <p:spPr bwMode="auto">
            <a:xfrm>
              <a:off x="3366" y="1572"/>
              <a:ext cx="116" cy="252"/>
            </a:xfrm>
            <a:prstGeom prst="rect">
              <a:avLst/>
            </a:prstGeom>
            <a:noFill/>
            <a:ln w="9525">
              <a:noFill/>
              <a:miter lim="800000"/>
              <a:headEnd/>
              <a:tailEnd/>
            </a:ln>
          </p:spPr>
          <p:txBody>
            <a:bodyPr lIns="92075" tIns="46038" rIns="92075" bIns="46038">
              <a:spAutoFit/>
            </a:bodyPr>
            <a:lstStyle/>
            <a:p>
              <a:pPr algn="l">
                <a:spcBef>
                  <a:spcPct val="50000"/>
                </a:spcBef>
              </a:pPr>
              <a:r>
                <a:rPr lang="en-US" sz="2000" b="1">
                  <a:latin typeface="Times New Roman" pitchFamily="18" charset="0"/>
                  <a:cs typeface="Times New Roman" pitchFamily="18" charset="0"/>
                </a:rPr>
                <a:t>8</a:t>
              </a:r>
            </a:p>
          </p:txBody>
        </p:sp>
      </p:grpSp>
      <p:sp>
        <p:nvSpPr>
          <p:cNvPr id="24597" name="Rectangle 21"/>
          <p:cNvSpPr>
            <a:spLocks noChangeArrowheads="1"/>
          </p:cNvSpPr>
          <p:nvPr/>
        </p:nvSpPr>
        <p:spPr bwMode="auto">
          <a:xfrm>
            <a:off x="381000" y="3200400"/>
            <a:ext cx="8077200" cy="1981200"/>
          </a:xfrm>
          <a:prstGeom prst="rect">
            <a:avLst/>
          </a:prstGeom>
          <a:noFill/>
          <a:ln w="9525">
            <a:noFill/>
            <a:miter lim="800000"/>
            <a:headEnd/>
            <a:tailEnd/>
          </a:ln>
        </p:spPr>
        <p:txBody>
          <a:bodyPr lIns="92075" tIns="46038" rIns="92075" bIns="46038"/>
          <a:lstStyle/>
          <a:p>
            <a:pPr marL="342900" indent="-342900" algn="l">
              <a:spcBef>
                <a:spcPct val="20000"/>
              </a:spcBef>
              <a:buClr>
                <a:schemeClr val="tx2"/>
              </a:buClr>
              <a:buFontTx/>
              <a:buChar char="•"/>
            </a:pPr>
            <a:r>
              <a:rPr lang="en-US">
                <a:latin typeface="Times New Roman" pitchFamily="18" charset="0"/>
                <a:cs typeface="Times New Roman" pitchFamily="18" charset="0"/>
              </a:rPr>
              <a:t>Các tập </a:t>
            </a:r>
            <a:r>
              <a:rPr lang="en-US" smtClean="0">
                <a:latin typeface="Times New Roman" pitchFamily="18" charset="0"/>
                <a:cs typeface="Times New Roman" pitchFamily="18" charset="0"/>
              </a:rPr>
              <a:t>khởi </a:t>
            </a:r>
            <a:r>
              <a:rPr lang="en-US">
                <a:latin typeface="Times New Roman" pitchFamily="18" charset="0"/>
                <a:cs typeface="Times New Roman" pitchFamily="18" charset="0"/>
              </a:rPr>
              <a:t>tạo là: </a:t>
            </a:r>
          </a:p>
          <a:p>
            <a:pPr marL="742950" lvl="1" indent="-285750" algn="l">
              <a:spcBef>
                <a:spcPct val="20000"/>
              </a:spcBef>
              <a:buClr>
                <a:schemeClr val="hlink"/>
              </a:buClr>
              <a:buFont typeface="Wingdings" pitchFamily="2" charset="2"/>
              <a:buChar char="§"/>
            </a:pPr>
            <a:r>
              <a:rPr lang="en-US">
                <a:latin typeface="Times New Roman" pitchFamily="18" charset="0"/>
                <a:cs typeface="Times New Roman" pitchFamily="18" charset="0"/>
              </a:rPr>
              <a:t>{1} {2} {3} {4} {5} {6} {7} {8}</a:t>
            </a:r>
          </a:p>
          <a:p>
            <a:pPr marL="342900" indent="-342900" algn="l">
              <a:spcBef>
                <a:spcPct val="20000"/>
              </a:spcBef>
              <a:buClr>
                <a:schemeClr val="tx2"/>
              </a:buClr>
              <a:buFontTx/>
              <a:buChar char="•"/>
            </a:pPr>
            <a:r>
              <a:rPr lang="en-US">
                <a:latin typeface="Times New Roman" pitchFamily="18" charset="0"/>
                <a:cs typeface="Times New Roman" pitchFamily="18" charset="0"/>
              </a:rPr>
              <a:t>Nếu việc bổ sung cạnh (</a:t>
            </a:r>
            <a:r>
              <a:rPr lang="en-US" i="1">
                <a:latin typeface="Times New Roman" pitchFamily="18" charset="0"/>
                <a:cs typeface="Times New Roman" pitchFamily="18" charset="0"/>
              </a:rPr>
              <a:t>u, v</a:t>
            </a:r>
            <a:r>
              <a:rPr lang="en-US">
                <a:latin typeface="Times New Roman" pitchFamily="18" charset="0"/>
                <a:cs typeface="Times New Roman" pitchFamily="18" charset="0"/>
              </a:rPr>
              <a:t>) vào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không tạo thành chu trình thì cạnh này được bổ sung và</a:t>
            </a:r>
            <a:r>
              <a:rPr lang="en-US" i="1">
                <a:latin typeface="Times New Roman" pitchFamily="18" charset="0"/>
                <a:cs typeface="Times New Roman" pitchFamily="18" charset="0"/>
              </a:rPr>
              <a:t> E</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a:t>
            </a:r>
          </a:p>
        </p:txBody>
      </p:sp>
      <p:sp>
        <p:nvSpPr>
          <p:cNvPr id="24598" name="Rectangle 22"/>
          <p:cNvSpPr>
            <a:spLocks noChangeArrowheads="1"/>
          </p:cNvSpPr>
          <p:nvPr/>
        </p:nvSpPr>
        <p:spPr bwMode="auto">
          <a:xfrm>
            <a:off x="1143000" y="4953000"/>
            <a:ext cx="6858000" cy="1554163"/>
          </a:xfrm>
          <a:prstGeom prst="rect">
            <a:avLst/>
          </a:prstGeom>
          <a:noFill/>
          <a:ln w="9525">
            <a:noFill/>
            <a:miter lim="800000"/>
            <a:headEnd/>
            <a:tailEnd/>
          </a:ln>
        </p:spPr>
        <p:txBody>
          <a:bodyPr lIns="92075" tIns="46038" rIns="92075" bIns="46038">
            <a:spAutoFit/>
          </a:bodyPr>
          <a:lstStyle/>
          <a:p>
            <a:pPr algn="l">
              <a:lnSpc>
                <a:spcPct val="120000"/>
              </a:lnSpc>
            </a:pPr>
            <a:r>
              <a:rPr lang="en-US" sz="2000">
                <a:latin typeface="Times New Roman" pitchFamily="18" charset="0"/>
                <a:cs typeface="Times New Roman" pitchFamily="18" charset="0"/>
              </a:rPr>
              <a:t>r</a:t>
            </a:r>
            <a:r>
              <a:rPr lang="en-US" sz="2000" baseline="-25000">
                <a:latin typeface="Times New Roman" pitchFamily="18" charset="0"/>
                <a:cs typeface="Times New Roman" pitchFamily="18" charset="0"/>
              </a:rPr>
              <a:t>1</a:t>
            </a:r>
            <a:r>
              <a:rPr lang="en-US" sz="2000">
                <a:latin typeface="Times New Roman" pitchFamily="18" charset="0"/>
                <a:cs typeface="Times New Roman" pitchFamily="18" charset="0"/>
              </a:rPr>
              <a:t> = find(</a:t>
            </a:r>
            <a:r>
              <a:rPr lang="en-US" sz="2000" i="1">
                <a:latin typeface="Times New Roman" pitchFamily="18" charset="0"/>
                <a:cs typeface="Times New Roman" pitchFamily="18" charset="0"/>
              </a:rPr>
              <a:t>u</a:t>
            </a:r>
            <a:r>
              <a:rPr lang="en-US" sz="2000">
                <a:latin typeface="Times New Roman" pitchFamily="18" charset="0"/>
                <a:cs typeface="Times New Roman" pitchFamily="18" charset="0"/>
              </a:rPr>
              <a:t>); r</a:t>
            </a:r>
            <a:r>
              <a:rPr lang="en-US" sz="2000" baseline="-25000">
                <a:latin typeface="Times New Roman" pitchFamily="18" charset="0"/>
                <a:cs typeface="Times New Roman" pitchFamily="18" charset="0"/>
              </a:rPr>
              <a:t>2</a:t>
            </a:r>
            <a:r>
              <a:rPr lang="en-US" sz="2000">
                <a:latin typeface="Times New Roman" pitchFamily="18" charset="0"/>
                <a:cs typeface="Times New Roman" pitchFamily="18" charset="0"/>
              </a:rPr>
              <a:t> = find(</a:t>
            </a:r>
            <a:r>
              <a:rPr lang="en-US" sz="2000" i="1">
                <a:latin typeface="Times New Roman" pitchFamily="18" charset="0"/>
                <a:cs typeface="Times New Roman" pitchFamily="18" charset="0"/>
              </a:rPr>
              <a:t>v</a:t>
            </a:r>
            <a:r>
              <a:rPr lang="en-US" sz="2000">
                <a:latin typeface="Times New Roman" pitchFamily="18" charset="0"/>
                <a:cs typeface="Times New Roman" pitchFamily="18" charset="0"/>
              </a:rPr>
              <a:t>);</a:t>
            </a:r>
          </a:p>
          <a:p>
            <a:pPr algn="l">
              <a:lnSpc>
                <a:spcPct val="120000"/>
              </a:lnSpc>
            </a:pPr>
            <a:r>
              <a:rPr lang="en-US" sz="2000" b="1">
                <a:solidFill>
                  <a:schemeClr val="tx2"/>
                </a:solidFill>
                <a:latin typeface="Times New Roman" pitchFamily="18" charset="0"/>
                <a:cs typeface="Times New Roman" pitchFamily="18" charset="0"/>
              </a:rPr>
              <a:t>if </a:t>
            </a:r>
            <a:r>
              <a:rPr lang="en-US" sz="2000">
                <a:latin typeface="Times New Roman" pitchFamily="18" charset="0"/>
                <a:cs typeface="Times New Roman" pitchFamily="18" charset="0"/>
              </a:rPr>
              <a:t>(r</a:t>
            </a:r>
            <a:r>
              <a:rPr lang="en-US" sz="2000" baseline="-25000">
                <a:latin typeface="Times New Roman" pitchFamily="18" charset="0"/>
                <a:cs typeface="Times New Roman" pitchFamily="18" charset="0"/>
              </a:rPr>
              <a:t>1</a:t>
            </a:r>
            <a:r>
              <a:rPr lang="en-US" sz="2000">
                <a:latin typeface="Times New Roman" pitchFamily="18" charset="0"/>
                <a:cs typeface="Times New Roman" pitchFamily="18" charset="0"/>
              </a:rPr>
              <a:t> ≠ r</a:t>
            </a:r>
            <a:r>
              <a:rPr lang="en-US" sz="2000" baseline="-25000">
                <a:latin typeface="Times New Roman" pitchFamily="18" charset="0"/>
                <a:cs typeface="Times New Roman" pitchFamily="18" charset="0"/>
              </a:rPr>
              <a:t>2</a:t>
            </a: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then </a:t>
            </a:r>
          </a:p>
          <a:p>
            <a:pPr algn="l">
              <a:lnSpc>
                <a:spcPct val="120000"/>
              </a:lnSpc>
            </a:pPr>
            <a:r>
              <a:rPr lang="en-US" sz="2000" i="1">
                <a:latin typeface="Times New Roman" pitchFamily="18" charset="0"/>
                <a:cs typeface="Times New Roman" pitchFamily="18" charset="0"/>
              </a:rPr>
              <a:t>                        E</a:t>
            </a:r>
            <a:r>
              <a:rPr lang="en-US" sz="2000" i="1" baseline="-25000">
                <a:latin typeface="Times New Roman" pitchFamily="18" charset="0"/>
                <a:cs typeface="Times New Roman" pitchFamily="18" charset="0"/>
              </a:rPr>
              <a:t>T</a:t>
            </a:r>
            <a:r>
              <a:rPr lang="en-US" sz="2000">
                <a:latin typeface="Times New Roman" pitchFamily="18" charset="0"/>
                <a:cs typeface="Times New Roman" pitchFamily="18" charset="0"/>
              </a:rPr>
              <a:t> = </a:t>
            </a:r>
            <a:r>
              <a:rPr lang="en-US" sz="2000" i="1">
                <a:latin typeface="Times New Roman" pitchFamily="18" charset="0"/>
                <a:cs typeface="Times New Roman" pitchFamily="18" charset="0"/>
              </a:rPr>
              <a:t>E</a:t>
            </a:r>
            <a:r>
              <a:rPr lang="en-US" sz="2000" i="1" baseline="-25000">
                <a:latin typeface="Times New Roman" pitchFamily="18" charset="0"/>
                <a:cs typeface="Times New Roman" pitchFamily="18" charset="0"/>
              </a:rPr>
              <a:t>T </a:t>
            </a:r>
            <a:r>
              <a:rPr lang="en-US" sz="2000">
                <a:latin typeface="Times New Roman" pitchFamily="18" charset="0"/>
                <a:cs typeface="Times New Roman" pitchFamily="18" charset="0"/>
                <a:sym typeface="Symbol" pitchFamily="18" charset="2"/>
              </a:rPr>
              <a:t> (</a:t>
            </a:r>
            <a:r>
              <a:rPr lang="en-US" sz="2000" i="1">
                <a:latin typeface="Times New Roman" pitchFamily="18" charset="0"/>
                <a:cs typeface="Times New Roman" pitchFamily="18" charset="0"/>
                <a:sym typeface="Symbol" pitchFamily="18" charset="2"/>
              </a:rPr>
              <a:t>u,v</a:t>
            </a:r>
            <a:r>
              <a:rPr lang="en-US" sz="2000">
                <a:latin typeface="Times New Roman" pitchFamily="18" charset="0"/>
                <a:cs typeface="Times New Roman" pitchFamily="18" charset="0"/>
                <a:sym typeface="Symbol" pitchFamily="18" charset="2"/>
              </a:rPr>
              <a:t>); </a:t>
            </a:r>
          </a:p>
          <a:p>
            <a:pPr algn="l">
              <a:lnSpc>
                <a:spcPct val="120000"/>
              </a:lnSpc>
            </a:pPr>
            <a:r>
              <a:rPr lang="en-US" sz="2000">
                <a:latin typeface="Times New Roman" pitchFamily="18" charset="0"/>
                <a:cs typeface="Times New Roman" pitchFamily="18" charset="0"/>
                <a:sym typeface="Symbol" pitchFamily="18" charset="2"/>
              </a:rPr>
              <a:t>                        </a:t>
            </a:r>
            <a:r>
              <a:rPr lang="en-US" sz="2000">
                <a:latin typeface="Times New Roman" pitchFamily="18" charset="0"/>
                <a:cs typeface="Times New Roman" pitchFamily="18" charset="0"/>
              </a:rPr>
              <a:t>union(r</a:t>
            </a:r>
            <a:r>
              <a:rPr lang="en-US" sz="2000" baseline="-25000">
                <a:latin typeface="Times New Roman" pitchFamily="18" charset="0"/>
                <a:cs typeface="Times New Roman" pitchFamily="18" charset="0"/>
              </a:rPr>
              <a:t>1</a:t>
            </a:r>
            <a:r>
              <a:rPr lang="en-US" sz="2000">
                <a:latin typeface="Times New Roman" pitchFamily="18" charset="0"/>
                <a:cs typeface="Times New Roman" pitchFamily="18" charset="0"/>
              </a:rPr>
              <a:t>, r</a:t>
            </a:r>
            <a:r>
              <a:rPr lang="en-US" sz="2000" baseline="-25000">
                <a:latin typeface="Times New Roman" pitchFamily="18" charset="0"/>
                <a:cs typeface="Times New Roman" pitchFamily="18" charset="0"/>
              </a:rPr>
              <a:t>2</a:t>
            </a:r>
            <a:r>
              <a:rPr lang="en-US" sz="2000">
                <a:latin typeface="Times New Roman" pitchFamily="18" charset="0"/>
                <a:cs typeface="Times New Roman" pitchFamily="18" charset="0"/>
              </a:rPr>
              <a:t>);</a:t>
            </a:r>
          </a:p>
        </p:txBody>
      </p:sp>
      <p:sp>
        <p:nvSpPr>
          <p:cNvPr id="23" name="Slide Number Placeholder 22"/>
          <p:cNvSpPr>
            <a:spLocks noGrp="1"/>
          </p:cNvSpPr>
          <p:nvPr>
            <p:ph type="sldNum" sz="quarter" idx="12"/>
          </p:nvPr>
        </p:nvSpPr>
        <p:spPr/>
        <p:txBody>
          <a:bodyPr/>
          <a:lstStyle/>
          <a:p>
            <a:pPr>
              <a:defRPr/>
            </a:pPr>
            <a:fld id="{9D58C98F-3B1E-45E0-AD0B-3A2FCA124AF0}" type="slidenum">
              <a:rPr lang="en-US" smtClean="0"/>
              <a:pPr>
                <a:defRPr/>
              </a:pPr>
              <a:t>111</a:t>
            </a:fld>
            <a:endParaRPr lang="en-US"/>
          </a:p>
        </p:txBody>
      </p:sp>
      <p:sp>
        <p:nvSpPr>
          <p:cNvPr id="24" name="Footer Placeholder 23"/>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9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9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9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9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9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59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5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24597" grpId="0" build="p" bldLvl="2" autoUpdateAnimBg="0"/>
      <p:bldP spid="24598"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112</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Cấu trúc dữ liệu các tập không giao nhau </a:t>
            </a:r>
            <a:br>
              <a:rPr lang="en-US" sz="2400" smtClean="0">
                <a:latin typeface="Arial" charset="0"/>
                <a:cs typeface="Arial" charset="0"/>
              </a:rPr>
            </a:br>
            <a:r>
              <a:rPr lang="en-US" sz="2000" smtClean="0"/>
              <a:t>(</a:t>
            </a:r>
            <a:r>
              <a:rPr lang="en-US" sz="2000" smtClean="0">
                <a:solidFill>
                  <a:srgbClr val="C00000"/>
                </a:solidFill>
              </a:rPr>
              <a:t>Disjoint-set </a:t>
            </a:r>
            <a:r>
              <a:rPr lang="en-US" sz="2000" smtClean="0">
                <a:latin typeface="Arial" charset="0"/>
                <a:cs typeface="Arial" charset="0"/>
              </a:rPr>
              <a:t>Data Structures)</a:t>
            </a: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marL="25400" indent="0" algn="just">
              <a:spcBef>
                <a:spcPts val="1200"/>
              </a:spcBef>
              <a:buClr>
                <a:srgbClr val="3002A2"/>
              </a:buClr>
              <a:buFont typeface="Wingdings" pitchFamily="2" charset="2"/>
              <a:buNone/>
              <a:tabLst>
                <a:tab pos="1054100" algn="l"/>
              </a:tabLst>
            </a:pPr>
            <a:r>
              <a:rPr lang="en-US" sz="2400" b="1" smtClean="0">
                <a:latin typeface="Times New Roman" pitchFamily="18" charset="0"/>
                <a:cs typeface="Times New Roman" pitchFamily="18" charset="0"/>
              </a:rPr>
              <a:t>Vấn đề đặt ra là: </a:t>
            </a:r>
            <a:r>
              <a:rPr lang="en-US" sz="2400" smtClean="0">
                <a:latin typeface="Times New Roman" pitchFamily="18" charset="0"/>
                <a:cs typeface="Times New Roman" pitchFamily="18" charset="0"/>
              </a:rPr>
              <a:t>Cho tập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gồm </a:t>
            </a:r>
            <a:r>
              <a:rPr lang="en-US" sz="2400" i="1" smtClean="0">
                <a:latin typeface="Times New Roman" pitchFamily="18" charset="0"/>
                <a:cs typeface="Times New Roman" pitchFamily="18" charset="0"/>
              </a:rPr>
              <a:t>n</a:t>
            </a:r>
            <a:r>
              <a:rPr lang="en-US" sz="2400" smtClean="0">
                <a:latin typeface="Times New Roman" pitchFamily="18" charset="0"/>
                <a:cs typeface="Times New Roman" pitchFamily="18" charset="0"/>
              </a:rPr>
              <a:t> phần tử, ta cần xây dựng cấu trúc dữ liệu biểu diễn phân hoạch tập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ra thành các tập con </a:t>
            </a:r>
            <a:r>
              <a:rPr lang="en-US" sz="2400" i="1" smtClean="0">
                <a:latin typeface="Times New Roman" pitchFamily="18" charset="0"/>
                <a:cs typeface="Times New Roman" pitchFamily="18" charset="0"/>
              </a:rPr>
              <a:t>V</a:t>
            </a:r>
            <a:r>
              <a:rPr lang="en-US" sz="2400" baseline="-33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baseline="-33000" smtClean="0">
                <a:latin typeface="Times New Roman" pitchFamily="18" charset="0"/>
                <a:cs typeface="Times New Roman" pitchFamily="18" charset="0"/>
              </a:rPr>
              <a:t>2</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k  </a:t>
            </a:r>
            <a:r>
              <a:rPr lang="en-US" sz="2400" smtClean="0">
                <a:latin typeface="Times New Roman" pitchFamily="18" charset="0"/>
                <a:cs typeface="Times New Roman" pitchFamily="18" charset="0"/>
              </a:rPr>
              <a:t>hỗ trợ thực hiện hiệu quả các thao tác sau:</a:t>
            </a:r>
          </a:p>
          <a:p>
            <a:pPr lvl="1" algn="just"/>
            <a:r>
              <a:rPr lang="en-US" sz="2400" b="1" smtClean="0">
                <a:solidFill>
                  <a:srgbClr val="C00000"/>
                </a:solidFill>
                <a:latin typeface="Times New Roman" pitchFamily="18" charset="0"/>
                <a:cs typeface="Times New Roman" pitchFamily="18" charset="0"/>
              </a:rPr>
              <a:t>Makeset(x):</a:t>
            </a:r>
            <a:r>
              <a:rPr lang="en-US" sz="2400" smtClean="0">
                <a:latin typeface="Times New Roman" pitchFamily="18" charset="0"/>
                <a:cs typeface="Times New Roman" pitchFamily="18" charset="0"/>
              </a:rPr>
              <a:t> Tạo một tập con chứa duy nhất phần tử </a:t>
            </a:r>
            <a:r>
              <a:rPr lang="en-US" sz="2400" i="1" smtClean="0">
                <a:latin typeface="Times New Roman" pitchFamily="18" charset="0"/>
                <a:cs typeface="Times New Roman" pitchFamily="18" charset="0"/>
              </a:rPr>
              <a:t>x.</a:t>
            </a:r>
          </a:p>
          <a:p>
            <a:pPr lvl="1" algn="just"/>
            <a:r>
              <a:rPr lang="en-US" sz="2400" b="1" smtClean="0">
                <a:solidFill>
                  <a:srgbClr val="C00000"/>
                </a:solidFill>
                <a:latin typeface="Times New Roman" pitchFamily="18" charset="0"/>
                <a:cs typeface="Times New Roman" pitchFamily="18" charset="0"/>
              </a:rPr>
              <a:t>Union(</a:t>
            </a:r>
            <a:r>
              <a:rPr lang="en-US" sz="2400" b="1" i="1" smtClean="0">
                <a:solidFill>
                  <a:srgbClr val="C00000"/>
                </a:solidFill>
                <a:latin typeface="Times New Roman" pitchFamily="18" charset="0"/>
                <a:cs typeface="Times New Roman" pitchFamily="18" charset="0"/>
              </a:rPr>
              <a:t>x</a:t>
            </a:r>
            <a:r>
              <a:rPr lang="en-US" sz="2400" b="1" smtClean="0">
                <a:solidFill>
                  <a:srgbClr val="C00000"/>
                </a:solidFill>
                <a:latin typeface="Times New Roman" pitchFamily="18" charset="0"/>
                <a:cs typeface="Times New Roman" pitchFamily="18" charset="0"/>
              </a:rPr>
              <a:t>, </a:t>
            </a:r>
            <a:r>
              <a:rPr lang="en-US" sz="2400" b="1" i="1" smtClean="0">
                <a:solidFill>
                  <a:srgbClr val="C00000"/>
                </a:solidFill>
                <a:latin typeface="Times New Roman" pitchFamily="18" charset="0"/>
                <a:cs typeface="Times New Roman" pitchFamily="18" charset="0"/>
              </a:rPr>
              <a:t>y</a:t>
            </a:r>
            <a:r>
              <a:rPr lang="en-US" sz="2400" b="1" smtClean="0">
                <a:solidFill>
                  <a:srgbClr val="C00000"/>
                </a:solidFill>
                <a:latin typeface="Times New Roman" pitchFamily="18" charset="0"/>
                <a:cs typeface="Times New Roman" pitchFamily="18" charset="0"/>
              </a:rPr>
              <a:t>):</a:t>
            </a:r>
            <a:r>
              <a:rPr lang="en-US" sz="2400" smtClean="0">
                <a:solidFill>
                  <a:srgbClr val="C0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 Thay thế các tập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và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j</a:t>
            </a:r>
            <a:r>
              <a:rPr lang="en-US" sz="2400" smtClean="0">
                <a:latin typeface="Times New Roman" pitchFamily="18" charset="0"/>
                <a:cs typeface="Times New Roman" pitchFamily="18" charset="0"/>
              </a:rPr>
              <a:t> (trong đó </a:t>
            </a:r>
            <a:r>
              <a:rPr lang="en-US" sz="2400" i="1" smtClean="0">
                <a:latin typeface="Times New Roman" pitchFamily="18" charset="0"/>
                <a:cs typeface="Times New Roman" pitchFamily="18" charset="0"/>
              </a:rPr>
              <a:t>x</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và </a:t>
            </a:r>
            <a:r>
              <a:rPr lang="en-US" sz="2400" i="1" smtClean="0">
                <a:latin typeface="Times New Roman" pitchFamily="18" charset="0"/>
                <a:cs typeface="Times New Roman" pitchFamily="18" charset="0"/>
              </a:rPr>
              <a:t>y</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j</a:t>
            </a:r>
            <a:r>
              <a:rPr lang="en-US" sz="2400" smtClean="0">
                <a:latin typeface="Times New Roman" pitchFamily="18" charset="0"/>
                <a:cs typeface="Times New Roman" pitchFamily="18" charset="0"/>
              </a:rPr>
              <a:t> ) bởi tập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j</a:t>
            </a:r>
            <a:r>
              <a:rPr lang="en-US" sz="2400" smtClean="0">
                <a:latin typeface="Times New Roman" pitchFamily="18" charset="0"/>
                <a:cs typeface="Times New Roman" pitchFamily="18" charset="0"/>
              </a:rPr>
              <a:t> trong phân hoạch đang xét.</a:t>
            </a:r>
          </a:p>
          <a:p>
            <a:pPr lvl="1" algn="just"/>
            <a:r>
              <a:rPr lang="en-US" sz="2400" b="1" smtClean="0">
                <a:solidFill>
                  <a:srgbClr val="C00000"/>
                </a:solidFill>
                <a:latin typeface="Times New Roman" pitchFamily="18" charset="0"/>
                <a:cs typeface="Times New Roman" pitchFamily="18" charset="0"/>
              </a:rPr>
              <a:t>Find(</a:t>
            </a:r>
            <a:r>
              <a:rPr lang="en-US" sz="2400" b="1" i="1" smtClean="0">
                <a:solidFill>
                  <a:srgbClr val="C00000"/>
                </a:solidFill>
                <a:latin typeface="Times New Roman" pitchFamily="18" charset="0"/>
                <a:cs typeface="Times New Roman" pitchFamily="18" charset="0"/>
              </a:rPr>
              <a:t>x</a:t>
            </a:r>
            <a:r>
              <a:rPr lang="en-US" sz="2400" b="1" smtClean="0">
                <a:solidFill>
                  <a:srgbClr val="C00000"/>
                </a:solidFill>
                <a:latin typeface="Times New Roman" pitchFamily="18" charset="0"/>
                <a:cs typeface="Times New Roman" pitchFamily="18" charset="0"/>
              </a:rPr>
              <a:t>):</a:t>
            </a:r>
            <a:r>
              <a:rPr lang="en-US" sz="2400" smtClean="0">
                <a:solidFill>
                  <a:srgbClr val="C0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Tìm tên </a:t>
            </a:r>
            <a:r>
              <a:rPr lang="en-US" sz="2400" i="1" smtClean="0">
                <a:latin typeface="Times New Roman" pitchFamily="18" charset="0"/>
                <a:cs typeface="Times New Roman" pitchFamily="18" charset="0"/>
              </a:rPr>
              <a:t>r</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của tập </a:t>
            </a:r>
            <a:r>
              <a:rPr lang="en-US" sz="2400" i="1" smtClean="0">
                <a:latin typeface="Times New Roman" pitchFamily="18" charset="0"/>
                <a:cs typeface="Times New Roman" pitchFamily="18" charset="0"/>
              </a:rPr>
              <a:t>V</a:t>
            </a:r>
            <a:r>
              <a:rPr lang="en-US" sz="2400" i="1" baseline="-33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chứa phần tử </a:t>
            </a:r>
            <a:r>
              <a:rPr lang="en-US" sz="2400" i="1" smtClean="0">
                <a:latin typeface="Times New Roman" pitchFamily="18" charset="0"/>
                <a:cs typeface="Times New Roman" pitchFamily="18" charset="0"/>
              </a:rPr>
              <a:t>x.</a:t>
            </a:r>
            <a:endParaRPr lang="en-US" sz="2400" smtClean="0">
              <a:latin typeface="Times New Roman" pitchFamily="18" charset="0"/>
              <a:cs typeface="Times New Roman" pitchFamily="18" charset="0"/>
            </a:endParaRPr>
          </a:p>
          <a:p>
            <a:pPr marL="25400" indent="0" algn="just">
              <a:spcBef>
                <a:spcPts val="1200"/>
              </a:spcBef>
              <a:buFont typeface="Wingdings" pitchFamily="2" charset="2"/>
              <a:buNone/>
              <a:tabLst>
                <a:tab pos="1054100" algn="l"/>
              </a:tabLst>
            </a:pPr>
            <a:r>
              <a:rPr lang="en-US" sz="2400" smtClean="0">
                <a:latin typeface="Times New Roman" pitchFamily="18" charset="0"/>
                <a:cs typeface="Times New Roman" pitchFamily="18" charset="0"/>
              </a:rPr>
              <a:t>Như vậy, Find(</a:t>
            </a:r>
            <a:r>
              <a:rPr lang="en-US" sz="2400" i="1" smtClean="0">
                <a:latin typeface="Times New Roman" pitchFamily="18" charset="0"/>
                <a:cs typeface="Times New Roman" pitchFamily="18" charset="0"/>
              </a:rPr>
              <a:t>x</a:t>
            </a:r>
            <a:r>
              <a:rPr lang="en-US" sz="2400" smtClean="0">
                <a:latin typeface="Times New Roman" pitchFamily="18" charset="0"/>
                <a:cs typeface="Times New Roman" pitchFamily="18" charset="0"/>
              </a:rPr>
              <a:t>) và Find(</a:t>
            </a:r>
            <a:r>
              <a:rPr lang="en-US" sz="2400" i="1" smtClean="0">
                <a:latin typeface="Times New Roman" pitchFamily="18" charset="0"/>
                <a:cs typeface="Times New Roman" pitchFamily="18" charset="0"/>
              </a:rPr>
              <a:t>y</a:t>
            </a:r>
            <a:r>
              <a:rPr lang="en-US" sz="2400" smtClean="0">
                <a:latin typeface="Times New Roman" pitchFamily="18" charset="0"/>
                <a:cs typeface="Times New Roman" pitchFamily="18" charset="0"/>
              </a:rPr>
              <a:t>) trả lại cùng một giá trị khi và chỉ khi </a:t>
            </a:r>
            <a:r>
              <a:rPr lang="en-US" sz="2400" i="1" smtClean="0">
                <a:latin typeface="Times New Roman" pitchFamily="18" charset="0"/>
                <a:cs typeface="Times New Roman" pitchFamily="18" charset="0"/>
              </a:rPr>
              <a:t>x</a:t>
            </a:r>
            <a:r>
              <a:rPr lang="en-US" sz="2400" smtClean="0">
                <a:latin typeface="Times New Roman" pitchFamily="18" charset="0"/>
                <a:cs typeface="Times New Roman" pitchFamily="18" charset="0"/>
              </a:rPr>
              <a:t> và </a:t>
            </a:r>
            <a:r>
              <a:rPr lang="en-US" sz="2400" i="1" smtClean="0">
                <a:latin typeface="Times New Roman" pitchFamily="18" charset="0"/>
                <a:cs typeface="Times New Roman" pitchFamily="18" charset="0"/>
              </a:rPr>
              <a:t>y</a:t>
            </a:r>
            <a:r>
              <a:rPr lang="en-US" sz="2400" smtClean="0">
                <a:latin typeface="Times New Roman" pitchFamily="18" charset="0"/>
                <a:cs typeface="Times New Roman" pitchFamily="18" charset="0"/>
              </a:rPr>
              <a:t> thuộc cùng một tập con trong phân hoạch.</a:t>
            </a:r>
          </a:p>
          <a:p>
            <a:pPr marL="25400" indent="0" algn="just">
              <a:spcBef>
                <a:spcPts val="1200"/>
              </a:spcBef>
              <a:buNone/>
              <a:tabLst>
                <a:tab pos="1054100" algn="l"/>
              </a:tabLst>
            </a:pPr>
            <a:r>
              <a:rPr lang="en-US" sz="2400" smtClean="0">
                <a:solidFill>
                  <a:srgbClr val="C00000"/>
                </a:solidFill>
                <a:latin typeface="Times New Roman" pitchFamily="18" charset="0"/>
                <a:cs typeface="Times New Roman" pitchFamily="18" charset="0"/>
              </a:rPr>
              <a:t>Cấu trúc dữ liệu đáp ứng yêu cầu này có tên là cấu trúc dữ liệu Union-Find (hoặc Disjoint-set data structure).</a:t>
            </a:r>
          </a:p>
          <a:p>
            <a:pPr marL="25400" indent="0">
              <a:spcBef>
                <a:spcPts val="1200"/>
              </a:spcBef>
              <a:buFont typeface="Wingdings" pitchFamily="2" charset="2"/>
              <a:buNone/>
              <a:tabLst>
                <a:tab pos="1054100" algn="l"/>
              </a:tabLst>
            </a:pPr>
            <a:endParaRPr lang="en-US" sz="24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p:cTn id="13" dur="10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73731">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737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73731">
                                            <p:txEl>
                                              <p:pRg st="1" end="1"/>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p:cTn id="19" dur="10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73731">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737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73731">
                                            <p:txEl>
                                              <p:pRg st="2" end="2"/>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p:cTn id="25" dur="10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73731">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737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7373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73731">
                                            <p:txEl>
                                              <p:pRg st="4" end="4"/>
                                            </p:txEl>
                                          </p:spTgt>
                                        </p:tgtEl>
                                        <p:attrNameLst>
                                          <p:attrName>style.visibility</p:attrName>
                                        </p:attrNameLst>
                                      </p:cBhvr>
                                      <p:to>
                                        <p:strVal val="visible"/>
                                      </p:to>
                                    </p:set>
                                    <p:anim calcmode="lin" valueType="num">
                                      <p:cBhvr>
                                        <p:cTn id="33" dur="1000" fill="hold"/>
                                        <p:tgtEl>
                                          <p:spTgt spid="73731">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73731">
                                            <p:txEl>
                                              <p:pRg st="4" end="4"/>
                                            </p:txEl>
                                          </p:spTgt>
                                        </p:tgtEl>
                                        <p:attrNameLst>
                                          <p:attrName>ppt_h</p:attrName>
                                        </p:attrNameLst>
                                      </p:cBhvr>
                                      <p:tavLst>
                                        <p:tav tm="0">
                                          <p:val>
                                            <p:fltVal val="0"/>
                                          </p:val>
                                        </p:tav>
                                        <p:tav tm="100000">
                                          <p:val>
                                            <p:strVal val="#ppt_h"/>
                                          </p:val>
                                        </p:tav>
                                      </p:tavLst>
                                    </p:anim>
                                    <p:anim calcmode="lin" valueType="num">
                                      <p:cBhvr>
                                        <p:cTn id="35" dur="1000" fill="hold"/>
                                        <p:tgtEl>
                                          <p:spTgt spid="737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737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73731">
                                            <p:txEl>
                                              <p:pRg st="5" end="5"/>
                                            </p:txEl>
                                          </p:spTgt>
                                        </p:tgtEl>
                                        <p:attrNameLst>
                                          <p:attrName>style.visibility</p:attrName>
                                        </p:attrNameLst>
                                      </p:cBhvr>
                                      <p:to>
                                        <p:strVal val="visible"/>
                                      </p:to>
                                    </p:set>
                                    <p:anim calcmode="lin" valueType="num">
                                      <p:cBhvr>
                                        <p:cTn id="41" dur="1000" fill="hold"/>
                                        <p:tgtEl>
                                          <p:spTgt spid="73731">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73731">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7373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7373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113</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Cấu trúc dữ liệu các tập không giao nhau </a:t>
            </a:r>
            <a:br>
              <a:rPr lang="en-US" sz="2400" smtClean="0">
                <a:latin typeface="Arial" charset="0"/>
                <a:cs typeface="Arial" charset="0"/>
              </a:rPr>
            </a:br>
            <a:r>
              <a:rPr lang="en-US" sz="2000" smtClean="0"/>
              <a:t>(</a:t>
            </a:r>
            <a:r>
              <a:rPr lang="en-US" sz="2000" smtClean="0">
                <a:solidFill>
                  <a:srgbClr val="C00000"/>
                </a:solidFill>
              </a:rPr>
              <a:t>Disjoint-set </a:t>
            </a:r>
            <a:r>
              <a:rPr lang="en-US" sz="2000" smtClean="0">
                <a:latin typeface="Arial" charset="0"/>
                <a:cs typeface="Arial" charset="0"/>
              </a:rPr>
              <a:t>Data Structures)</a:t>
            </a: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algn="just">
              <a:spcBef>
                <a:spcPts val="600"/>
              </a:spcBef>
            </a:pPr>
            <a:r>
              <a:rPr lang="vi-VN" sz="2400" smtClean="0">
                <a:latin typeface="Times New Roman" pitchFamily="18" charset="0"/>
                <a:cs typeface="Times New Roman" pitchFamily="18" charset="0"/>
              </a:rPr>
              <a:t>Trước hết để biểu diễn mỗi tập con </a:t>
            </a:r>
            <a:r>
              <a:rPr lang="vi-VN" sz="2400" i="1" smtClean="0">
                <a:latin typeface="Times New Roman" pitchFamily="18" charset="0"/>
                <a:cs typeface="Times New Roman" pitchFamily="18" charset="0"/>
              </a:rPr>
              <a:t>X</a:t>
            </a:r>
            <a:r>
              <a:rPr lang="vi-VN" sz="2400" smtClean="0">
                <a:latin typeface="Times New Roman" pitchFamily="18" charset="0"/>
                <a:cs typeface="Times New Roman" pitchFamily="18" charset="0"/>
              </a:rPr>
              <a:t> </a:t>
            </a:r>
            <a:r>
              <a:rPr lang="vi-VN" sz="2400" smtClean="0">
                <a:latin typeface="Times New Roman" pitchFamily="18" charset="0"/>
                <a:cs typeface="Times New Roman" pitchFamily="18" charset="0"/>
                <a:sym typeface="Symbol"/>
              </a:rPr>
              <a:t> </a:t>
            </a:r>
            <a:r>
              <a:rPr lang="vi-VN" sz="2400" i="1" smtClean="0">
                <a:latin typeface="Times New Roman" pitchFamily="18" charset="0"/>
                <a:cs typeface="Times New Roman" pitchFamily="18" charset="0"/>
                <a:sym typeface="Symbol"/>
              </a:rPr>
              <a:t>V</a:t>
            </a:r>
            <a:r>
              <a:rPr lang="vi-VN" sz="2400" smtClean="0">
                <a:latin typeface="Times New Roman" pitchFamily="18" charset="0"/>
                <a:cs typeface="Times New Roman" pitchFamily="18" charset="0"/>
                <a:sym typeface="Symbol"/>
              </a:rPr>
              <a:t>, chúng ta sẽ sử dụng cấu trúc cây có gốc: Chọn một phần tử nào đó của </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 làm gốc (tên của tập con </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 chính là phần tử tương ứng với gốc), mỗi phần tử </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  </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 sẽ có một biến trỏ parent[</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 trỏ đến cha của nó, nếu </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 là gốc thì parent[</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 = </a:t>
            </a:r>
            <a:r>
              <a:rPr lang="vi-VN" sz="2400" i="1" smtClean="0">
                <a:latin typeface="Times New Roman" pitchFamily="18" charset="0"/>
                <a:cs typeface="Times New Roman" pitchFamily="18" charset="0"/>
                <a:sym typeface="Symbol"/>
              </a:rPr>
              <a:t>x</a:t>
            </a:r>
            <a:r>
              <a:rPr lang="vi-VN" sz="2400" smtClean="0">
                <a:latin typeface="Times New Roman" pitchFamily="18" charset="0"/>
                <a:cs typeface="Times New Roman" pitchFamily="18" charset="0"/>
                <a:sym typeface="Symbol"/>
              </a:rPr>
              <a:t>.</a:t>
            </a:r>
            <a:endParaRPr lang="en-US" sz="2400" smtClean="0">
              <a:latin typeface="Times New Roman" pitchFamily="18" charset="0"/>
              <a:cs typeface="Times New Roman" pitchFamily="18" charset="0"/>
              <a:sym typeface="Symbol"/>
            </a:endParaRPr>
          </a:p>
          <a:p>
            <a:pPr algn="just"/>
            <a:r>
              <a:rPr lang="en-US" sz="2400" b="1" smtClean="0">
                <a:latin typeface="Times New Roman" pitchFamily="18" charset="0"/>
                <a:cs typeface="Times New Roman" pitchFamily="18" charset="0"/>
              </a:rPr>
              <a:t>Ví dụ: </a:t>
            </a:r>
            <a:r>
              <a:rPr lang="en-US" sz="2400" smtClean="0">
                <a:latin typeface="Times New Roman" pitchFamily="18" charset="0"/>
                <a:cs typeface="Times New Roman" pitchFamily="18" charset="0"/>
              </a:rPr>
              <a:t>Giả sử có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 {1, 2, 3, 4, 5, 6, 7, 8, 9}.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 {1, 3, 4},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2</a:t>
            </a:r>
            <a:r>
              <a:rPr lang="en-US" sz="2400" smtClean="0">
                <a:latin typeface="Times New Roman" pitchFamily="18" charset="0"/>
                <a:cs typeface="Times New Roman" pitchFamily="18" charset="0"/>
              </a:rPr>
              <a:t> = {2, 5, 6, 7, 9},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3</a:t>
            </a:r>
            <a:r>
              <a:rPr lang="en-US" sz="2400" smtClean="0">
                <a:latin typeface="Times New Roman" pitchFamily="18" charset="0"/>
                <a:cs typeface="Times New Roman" pitchFamily="18" charset="0"/>
              </a:rPr>
              <a:t> = {8}. Ta có ba cây mô tả ba tập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2</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3</a:t>
            </a:r>
            <a:endParaRPr lang="en-US" sz="2400" smtClean="0">
              <a:latin typeface="Times New Roman" pitchFamily="18" charset="0"/>
              <a:cs typeface="Times New Roman" pitchFamily="18" charset="0"/>
            </a:endParaRPr>
          </a:p>
          <a:p>
            <a:pPr>
              <a:spcBef>
                <a:spcPts val="600"/>
              </a:spcBef>
            </a:pPr>
            <a:endParaRPr lang="vi-VN" sz="2400" smtClean="0">
              <a:latin typeface="Times New Roman" pitchFamily="18" charset="0"/>
              <a:cs typeface="Times New Roman" pitchFamily="18" charset="0"/>
              <a:sym typeface="Symbol"/>
            </a:endParaRPr>
          </a:p>
          <a:p>
            <a:pPr>
              <a:buNone/>
            </a:pPr>
            <a:endParaRPr lang="vi-VN" sz="2400" i="1" smtClean="0">
              <a:latin typeface="+mj-lt"/>
              <a:sym typeface="Symbol"/>
            </a:endParaRPr>
          </a:p>
          <a:p>
            <a:pPr marL="25400" indent="0">
              <a:spcBef>
                <a:spcPts val="1200"/>
              </a:spcBef>
              <a:buFont typeface="Wingdings" pitchFamily="2" charset="2"/>
              <a:buNone/>
              <a:tabLst>
                <a:tab pos="1054100" algn="l"/>
              </a:tabLst>
            </a:pPr>
            <a:endParaRPr lang="en-US" sz="2400" smtClean="0">
              <a:latin typeface="Times New Roman" pitchFamily="18" charset="0"/>
              <a:cs typeface="Times New Roman" pitchFamily="18" charset="0"/>
            </a:endParaRPr>
          </a:p>
        </p:txBody>
      </p:sp>
      <p:grpSp>
        <p:nvGrpSpPr>
          <p:cNvPr id="29" name="Group 28"/>
          <p:cNvGrpSpPr/>
          <p:nvPr/>
        </p:nvGrpSpPr>
        <p:grpSpPr>
          <a:xfrm>
            <a:off x="2057400" y="4872335"/>
            <a:ext cx="533400" cy="461665"/>
            <a:chOff x="1447800" y="4800600"/>
            <a:chExt cx="533400" cy="461665"/>
          </a:xfrm>
        </p:grpSpPr>
        <p:sp>
          <p:nvSpPr>
            <p:cNvPr id="17" name="Oval 16"/>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18"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1</a:t>
              </a:r>
              <a:endParaRPr lang="en-US" b="1">
                <a:latin typeface="Times New Roman" pitchFamily="18" charset="0"/>
                <a:cs typeface="Times New Roman" pitchFamily="18" charset="0"/>
              </a:endParaRPr>
            </a:p>
          </p:txBody>
        </p:sp>
      </p:grpSp>
      <p:grpSp>
        <p:nvGrpSpPr>
          <p:cNvPr id="30" name="Group 29"/>
          <p:cNvGrpSpPr/>
          <p:nvPr/>
        </p:nvGrpSpPr>
        <p:grpSpPr>
          <a:xfrm>
            <a:off x="1447800" y="5634335"/>
            <a:ext cx="533400" cy="461665"/>
            <a:chOff x="1447800" y="4800600"/>
            <a:chExt cx="533400" cy="461665"/>
          </a:xfrm>
        </p:grpSpPr>
        <p:sp>
          <p:nvSpPr>
            <p:cNvPr id="31" name="Oval 30"/>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32"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3</a:t>
              </a:r>
              <a:endParaRPr lang="en-US" b="1">
                <a:latin typeface="Times New Roman" pitchFamily="18" charset="0"/>
                <a:cs typeface="Times New Roman" pitchFamily="18" charset="0"/>
              </a:endParaRPr>
            </a:p>
          </p:txBody>
        </p:sp>
      </p:grpSp>
      <p:grpSp>
        <p:nvGrpSpPr>
          <p:cNvPr id="33" name="Group 32"/>
          <p:cNvGrpSpPr/>
          <p:nvPr/>
        </p:nvGrpSpPr>
        <p:grpSpPr>
          <a:xfrm>
            <a:off x="2514600" y="5710535"/>
            <a:ext cx="533400" cy="461665"/>
            <a:chOff x="1447800" y="4800600"/>
            <a:chExt cx="533400" cy="461665"/>
          </a:xfrm>
        </p:grpSpPr>
        <p:sp>
          <p:nvSpPr>
            <p:cNvPr id="34" name="Oval 33"/>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35"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4</a:t>
              </a:r>
              <a:endParaRPr lang="en-US" b="1">
                <a:latin typeface="Times New Roman" pitchFamily="18" charset="0"/>
                <a:cs typeface="Times New Roman" pitchFamily="18" charset="0"/>
              </a:endParaRPr>
            </a:p>
          </p:txBody>
        </p:sp>
      </p:grpSp>
      <p:grpSp>
        <p:nvGrpSpPr>
          <p:cNvPr id="36" name="Group 35"/>
          <p:cNvGrpSpPr/>
          <p:nvPr/>
        </p:nvGrpSpPr>
        <p:grpSpPr>
          <a:xfrm>
            <a:off x="4724400" y="4643735"/>
            <a:ext cx="533400" cy="461665"/>
            <a:chOff x="1447800" y="4800600"/>
            <a:chExt cx="533400" cy="461665"/>
          </a:xfrm>
        </p:grpSpPr>
        <p:sp>
          <p:nvSpPr>
            <p:cNvPr id="37" name="Oval 36"/>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38"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2</a:t>
              </a:r>
              <a:endParaRPr lang="en-US" b="1">
                <a:latin typeface="Times New Roman" pitchFamily="18" charset="0"/>
                <a:cs typeface="Times New Roman" pitchFamily="18" charset="0"/>
              </a:endParaRPr>
            </a:p>
          </p:txBody>
        </p:sp>
      </p:grpSp>
      <p:grpSp>
        <p:nvGrpSpPr>
          <p:cNvPr id="39" name="Group 38"/>
          <p:cNvGrpSpPr/>
          <p:nvPr/>
        </p:nvGrpSpPr>
        <p:grpSpPr>
          <a:xfrm>
            <a:off x="4114800" y="5405735"/>
            <a:ext cx="533400" cy="461665"/>
            <a:chOff x="1447800" y="4800600"/>
            <a:chExt cx="533400" cy="461665"/>
          </a:xfrm>
        </p:grpSpPr>
        <p:sp>
          <p:nvSpPr>
            <p:cNvPr id="40" name="Oval 39"/>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41"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5</a:t>
              </a:r>
              <a:endParaRPr lang="en-US" b="1">
                <a:latin typeface="Times New Roman" pitchFamily="18" charset="0"/>
                <a:cs typeface="Times New Roman" pitchFamily="18" charset="0"/>
              </a:endParaRPr>
            </a:p>
          </p:txBody>
        </p:sp>
      </p:grpSp>
      <p:grpSp>
        <p:nvGrpSpPr>
          <p:cNvPr id="42" name="Group 41"/>
          <p:cNvGrpSpPr/>
          <p:nvPr/>
        </p:nvGrpSpPr>
        <p:grpSpPr>
          <a:xfrm>
            <a:off x="5181600" y="5405735"/>
            <a:ext cx="533400" cy="461665"/>
            <a:chOff x="1447800" y="4800600"/>
            <a:chExt cx="533400" cy="461665"/>
          </a:xfrm>
        </p:grpSpPr>
        <p:sp>
          <p:nvSpPr>
            <p:cNvPr id="43" name="Oval 42"/>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44"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7</a:t>
              </a:r>
              <a:endParaRPr lang="en-US" b="1">
                <a:latin typeface="Times New Roman" pitchFamily="18" charset="0"/>
                <a:cs typeface="Times New Roman" pitchFamily="18" charset="0"/>
              </a:endParaRPr>
            </a:p>
          </p:txBody>
        </p:sp>
      </p:grpSp>
      <p:grpSp>
        <p:nvGrpSpPr>
          <p:cNvPr id="45" name="Group 44"/>
          <p:cNvGrpSpPr/>
          <p:nvPr/>
        </p:nvGrpSpPr>
        <p:grpSpPr>
          <a:xfrm>
            <a:off x="3505200" y="6167735"/>
            <a:ext cx="533400" cy="461665"/>
            <a:chOff x="1447800" y="4800600"/>
            <a:chExt cx="533400" cy="461665"/>
          </a:xfrm>
        </p:grpSpPr>
        <p:sp>
          <p:nvSpPr>
            <p:cNvPr id="46" name="Oval 45"/>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47"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6</a:t>
              </a:r>
              <a:endParaRPr lang="en-US" b="1">
                <a:latin typeface="Times New Roman" pitchFamily="18" charset="0"/>
                <a:cs typeface="Times New Roman" pitchFamily="18" charset="0"/>
              </a:endParaRPr>
            </a:p>
          </p:txBody>
        </p:sp>
      </p:grpSp>
      <p:grpSp>
        <p:nvGrpSpPr>
          <p:cNvPr id="48" name="Group 47"/>
          <p:cNvGrpSpPr/>
          <p:nvPr/>
        </p:nvGrpSpPr>
        <p:grpSpPr>
          <a:xfrm>
            <a:off x="4572000" y="6167735"/>
            <a:ext cx="533400" cy="461665"/>
            <a:chOff x="1447800" y="4800600"/>
            <a:chExt cx="533400" cy="461665"/>
          </a:xfrm>
        </p:grpSpPr>
        <p:sp>
          <p:nvSpPr>
            <p:cNvPr id="49" name="Oval 48"/>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50"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9</a:t>
              </a:r>
              <a:endParaRPr lang="en-US" b="1">
                <a:latin typeface="Times New Roman" pitchFamily="18" charset="0"/>
                <a:cs typeface="Times New Roman" pitchFamily="18" charset="0"/>
              </a:endParaRPr>
            </a:p>
          </p:txBody>
        </p:sp>
      </p:grpSp>
      <p:grpSp>
        <p:nvGrpSpPr>
          <p:cNvPr id="51" name="Group 50"/>
          <p:cNvGrpSpPr/>
          <p:nvPr/>
        </p:nvGrpSpPr>
        <p:grpSpPr>
          <a:xfrm>
            <a:off x="6934200" y="5405735"/>
            <a:ext cx="533400" cy="461665"/>
            <a:chOff x="1447800" y="4800600"/>
            <a:chExt cx="533400" cy="461665"/>
          </a:xfrm>
        </p:grpSpPr>
        <p:sp>
          <p:nvSpPr>
            <p:cNvPr id="52" name="Oval 51"/>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53"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8</a:t>
              </a:r>
              <a:endParaRPr lang="en-US" b="1">
                <a:latin typeface="Times New Roman" pitchFamily="18" charset="0"/>
                <a:cs typeface="Times New Roman" pitchFamily="18" charset="0"/>
              </a:endParaRPr>
            </a:p>
          </p:txBody>
        </p:sp>
      </p:grpSp>
      <p:cxnSp>
        <p:nvCxnSpPr>
          <p:cNvPr id="55" name="Straight Arrow Connector 54"/>
          <p:cNvCxnSpPr/>
          <p:nvPr/>
        </p:nvCxnSpPr>
        <p:spPr bwMode="auto">
          <a:xfrm rot="5400000" flipH="1" flipV="1">
            <a:off x="1838045" y="5338780"/>
            <a:ext cx="438710" cy="2863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rot="16200000" flipV="1">
            <a:off x="2428596" y="5357830"/>
            <a:ext cx="447955" cy="2574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rot="5400000" flipH="1" flipV="1">
            <a:off x="4438650" y="4976831"/>
            <a:ext cx="371755" cy="4860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rot="16200000" flipV="1">
            <a:off x="5152746" y="5072080"/>
            <a:ext cx="371755" cy="2955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rot="5400000" flipH="1" flipV="1">
            <a:off x="3895445" y="5872180"/>
            <a:ext cx="438710" cy="2863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rot="16200000" flipV="1">
            <a:off x="4524096" y="5853130"/>
            <a:ext cx="371755" cy="2574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4" name="Footer Placeholder 53"/>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114</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Cấu trúc dữ liệu các tập không giao nhau </a:t>
            </a:r>
            <a:br>
              <a:rPr lang="en-US" sz="2400" smtClean="0">
                <a:latin typeface="Arial" charset="0"/>
                <a:cs typeface="Arial" charset="0"/>
              </a:rPr>
            </a:br>
            <a:r>
              <a:rPr lang="en-US" sz="2000" smtClean="0"/>
              <a:t>(</a:t>
            </a:r>
            <a:r>
              <a:rPr lang="en-US" sz="2000" smtClean="0">
                <a:solidFill>
                  <a:srgbClr val="C00000"/>
                </a:solidFill>
              </a:rPr>
              <a:t>Disjoint-set </a:t>
            </a:r>
            <a:r>
              <a:rPr lang="en-US" sz="2000" smtClean="0">
                <a:latin typeface="Arial" charset="0"/>
                <a:cs typeface="Arial" charset="0"/>
              </a:rPr>
              <a:t>Data Structures)</a:t>
            </a: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marL="25400" indent="0">
              <a:spcBef>
                <a:spcPts val="1200"/>
              </a:spcBef>
              <a:tabLst>
                <a:tab pos="1054100" algn="l"/>
              </a:tabLst>
            </a:pPr>
            <a:endParaRPr lang="en-US" sz="2400" smtClean="0">
              <a:latin typeface="Times New Roman" pitchFamily="18" charset="0"/>
              <a:cs typeface="Times New Roman" pitchFamily="18" charset="0"/>
            </a:endParaRPr>
          </a:p>
          <a:p>
            <a:pPr marL="25400" indent="0">
              <a:spcBef>
                <a:spcPts val="1200"/>
              </a:spcBef>
              <a:tabLst>
                <a:tab pos="1054100" algn="l"/>
              </a:tabLst>
            </a:pPr>
            <a:endParaRPr lang="en-US" sz="2400" smtClean="0">
              <a:latin typeface="Times New Roman" pitchFamily="18" charset="0"/>
              <a:cs typeface="Times New Roman" pitchFamily="18" charset="0"/>
            </a:endParaRPr>
          </a:p>
          <a:p>
            <a:pPr marL="25400" indent="0">
              <a:spcBef>
                <a:spcPts val="1200"/>
              </a:spcBef>
              <a:tabLst>
                <a:tab pos="1054100" algn="l"/>
              </a:tabLst>
            </a:pPr>
            <a:endParaRPr lang="en-US" sz="2400" smtClean="0">
              <a:latin typeface="Times New Roman" pitchFamily="18" charset="0"/>
              <a:cs typeface="Times New Roman" pitchFamily="18" charset="0"/>
            </a:endParaRPr>
          </a:p>
          <a:p>
            <a:pPr marL="25400" indent="0">
              <a:spcBef>
                <a:spcPts val="1200"/>
              </a:spcBef>
              <a:tabLst>
                <a:tab pos="1054100" algn="l"/>
              </a:tabLst>
            </a:pPr>
            <a:endParaRPr lang="en-US" sz="2400" smtClean="0">
              <a:latin typeface="Times New Roman" pitchFamily="18" charset="0"/>
              <a:cs typeface="Times New Roman" pitchFamily="18" charset="0"/>
            </a:endParaRPr>
          </a:p>
          <a:p>
            <a:pPr marL="25400" indent="0">
              <a:spcBef>
                <a:spcPts val="1200"/>
              </a:spcBef>
              <a:tabLst>
                <a:tab pos="1054100" algn="l"/>
              </a:tabLst>
            </a:pPr>
            <a:endParaRPr lang="en-US" sz="2400" smtClean="0">
              <a:latin typeface="Times New Roman" pitchFamily="18" charset="0"/>
              <a:cs typeface="Times New Roman" pitchFamily="18" charset="0"/>
            </a:endParaRPr>
          </a:p>
          <a:p>
            <a:pPr marL="25400" indent="0">
              <a:spcBef>
                <a:spcPts val="1200"/>
              </a:spcBef>
              <a:tabLst>
                <a:tab pos="1054100" algn="l"/>
              </a:tabLst>
            </a:pPr>
            <a:r>
              <a:rPr lang="en-US" sz="2400" smtClean="0">
                <a:latin typeface="Times New Roman" pitchFamily="18" charset="0"/>
                <a:cs typeface="Times New Roman" pitchFamily="18" charset="0"/>
              </a:rPr>
              <a:t>Mảng parent để biểu diễn rừng gồm 3 cây tương ứng với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2</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baseline="-25000" smtClean="0">
                <a:latin typeface="Times New Roman" pitchFamily="18" charset="0"/>
                <a:cs typeface="Times New Roman" pitchFamily="18" charset="0"/>
              </a:rPr>
              <a:t>3</a:t>
            </a:r>
            <a:r>
              <a:rPr lang="en-US" sz="2400" smtClean="0">
                <a:latin typeface="Times New Roman" pitchFamily="18" charset="0"/>
                <a:cs typeface="Times New Roman" pitchFamily="18" charset="0"/>
              </a:rPr>
              <a:t>:</a:t>
            </a:r>
          </a:p>
          <a:p>
            <a:pPr marL="25400" indent="0">
              <a:spcBef>
                <a:spcPts val="1200"/>
              </a:spcBef>
              <a:buFont typeface="Wingdings" pitchFamily="2" charset="2"/>
              <a:buNone/>
              <a:tabLst>
                <a:tab pos="1054100" algn="l"/>
              </a:tabLst>
            </a:pPr>
            <a:endParaRPr lang="en-US" sz="2400" smtClean="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333500" y="5154930"/>
          <a:ext cx="6248400" cy="914400"/>
        </p:xfrm>
        <a:graphic>
          <a:graphicData uri="http://schemas.openxmlformats.org/drawingml/2006/table">
            <a:tbl>
              <a:tblPr firstRow="1" bandRow="1">
                <a:tableStyleId>{5C22544A-7EE6-4342-B048-85BDC9FD1C3A}</a:tableStyleId>
              </a:tblPr>
              <a:tblGrid>
                <a:gridCol w="1320799"/>
                <a:gridCol w="508001"/>
                <a:gridCol w="548639"/>
                <a:gridCol w="518161"/>
                <a:gridCol w="533400"/>
                <a:gridCol w="533400"/>
                <a:gridCol w="609600"/>
                <a:gridCol w="609600"/>
                <a:gridCol w="533400"/>
                <a:gridCol w="533400"/>
              </a:tblGrid>
              <a:tr h="370840">
                <a:tc>
                  <a:txBody>
                    <a:bodyPr/>
                    <a:lstStyle/>
                    <a:p>
                      <a:r>
                        <a:rPr lang="en-US" sz="2400" smtClean="0">
                          <a:solidFill>
                            <a:srgbClr val="C00000"/>
                          </a:solidFill>
                          <a:latin typeface="Times New Roman" pitchFamily="18" charset="0"/>
                          <a:cs typeface="Times New Roman" pitchFamily="18" charset="0"/>
                        </a:rPr>
                        <a:t>v</a:t>
                      </a:r>
                      <a:endParaRPr lang="en-US" sz="240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1</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2</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3</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4</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5</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6</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7</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8</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chemeClr val="tx1"/>
                          </a:solidFill>
                          <a:latin typeface="Times New Roman" pitchFamily="18" charset="0"/>
                          <a:cs typeface="Times New Roman" pitchFamily="18" charset="0"/>
                        </a:rPr>
                        <a:t>9</a:t>
                      </a:r>
                      <a:endParaRPr lang="en-US" sz="2400" b="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smtClean="0">
                          <a:solidFill>
                            <a:srgbClr val="C00000"/>
                          </a:solidFill>
                          <a:latin typeface="Times New Roman" pitchFamily="18" charset="0"/>
                          <a:cs typeface="Times New Roman" pitchFamily="18" charset="0"/>
                        </a:rPr>
                        <a:t>parent[v]</a:t>
                      </a:r>
                      <a:endParaRPr lang="en-US" sz="240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1</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2</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1</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1</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2</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5</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2</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8</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smtClean="0">
                          <a:solidFill>
                            <a:srgbClr val="C00000"/>
                          </a:solidFill>
                          <a:latin typeface="Times New Roman" pitchFamily="18" charset="0"/>
                          <a:cs typeface="Times New Roman" pitchFamily="18" charset="0"/>
                        </a:rPr>
                        <a:t>5</a:t>
                      </a:r>
                      <a:endParaRPr lang="en-US" sz="2400" b="0">
                        <a:solidFill>
                          <a:srgbClr val="C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6" name="Group 5"/>
          <p:cNvGrpSpPr/>
          <p:nvPr/>
        </p:nvGrpSpPr>
        <p:grpSpPr>
          <a:xfrm>
            <a:off x="2133600" y="2129135"/>
            <a:ext cx="533400" cy="461665"/>
            <a:chOff x="1447800" y="4800600"/>
            <a:chExt cx="533400" cy="461665"/>
          </a:xfrm>
        </p:grpSpPr>
        <p:sp>
          <p:nvSpPr>
            <p:cNvPr id="7" name="Oval 6"/>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8"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1</a:t>
              </a:r>
              <a:endParaRPr lang="en-US" b="1">
                <a:latin typeface="Times New Roman" pitchFamily="18" charset="0"/>
                <a:cs typeface="Times New Roman" pitchFamily="18" charset="0"/>
              </a:endParaRPr>
            </a:p>
          </p:txBody>
        </p:sp>
      </p:grpSp>
      <p:grpSp>
        <p:nvGrpSpPr>
          <p:cNvPr id="9" name="Group 8"/>
          <p:cNvGrpSpPr/>
          <p:nvPr/>
        </p:nvGrpSpPr>
        <p:grpSpPr>
          <a:xfrm>
            <a:off x="1524000" y="2891135"/>
            <a:ext cx="533400" cy="461665"/>
            <a:chOff x="1447800" y="4800600"/>
            <a:chExt cx="533400" cy="461665"/>
          </a:xfrm>
        </p:grpSpPr>
        <p:sp>
          <p:nvSpPr>
            <p:cNvPr id="10" name="Oval 9"/>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11"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3</a:t>
              </a:r>
              <a:endParaRPr lang="en-US" b="1">
                <a:latin typeface="Times New Roman" pitchFamily="18" charset="0"/>
                <a:cs typeface="Times New Roman" pitchFamily="18" charset="0"/>
              </a:endParaRPr>
            </a:p>
          </p:txBody>
        </p:sp>
      </p:grpSp>
      <p:grpSp>
        <p:nvGrpSpPr>
          <p:cNvPr id="12" name="Group 11"/>
          <p:cNvGrpSpPr/>
          <p:nvPr/>
        </p:nvGrpSpPr>
        <p:grpSpPr>
          <a:xfrm>
            <a:off x="2590800" y="2967335"/>
            <a:ext cx="533400" cy="461665"/>
            <a:chOff x="1447800" y="4800600"/>
            <a:chExt cx="533400" cy="461665"/>
          </a:xfrm>
        </p:grpSpPr>
        <p:sp>
          <p:nvSpPr>
            <p:cNvPr id="13" name="Oval 12"/>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14"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4</a:t>
              </a:r>
              <a:endParaRPr lang="en-US" b="1">
                <a:latin typeface="Times New Roman" pitchFamily="18" charset="0"/>
                <a:cs typeface="Times New Roman" pitchFamily="18" charset="0"/>
              </a:endParaRPr>
            </a:p>
          </p:txBody>
        </p:sp>
      </p:grpSp>
      <p:grpSp>
        <p:nvGrpSpPr>
          <p:cNvPr id="15" name="Group 14"/>
          <p:cNvGrpSpPr/>
          <p:nvPr/>
        </p:nvGrpSpPr>
        <p:grpSpPr>
          <a:xfrm>
            <a:off x="4800600" y="1900535"/>
            <a:ext cx="533400" cy="461665"/>
            <a:chOff x="1447800" y="4800600"/>
            <a:chExt cx="533400" cy="461665"/>
          </a:xfrm>
        </p:grpSpPr>
        <p:sp>
          <p:nvSpPr>
            <p:cNvPr id="16" name="Oval 15"/>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17"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2</a:t>
              </a:r>
              <a:endParaRPr lang="en-US" b="1">
                <a:latin typeface="Times New Roman" pitchFamily="18" charset="0"/>
                <a:cs typeface="Times New Roman" pitchFamily="18" charset="0"/>
              </a:endParaRPr>
            </a:p>
          </p:txBody>
        </p:sp>
      </p:grpSp>
      <p:grpSp>
        <p:nvGrpSpPr>
          <p:cNvPr id="18" name="Group 17"/>
          <p:cNvGrpSpPr/>
          <p:nvPr/>
        </p:nvGrpSpPr>
        <p:grpSpPr>
          <a:xfrm>
            <a:off x="4191000" y="2662535"/>
            <a:ext cx="533400" cy="461665"/>
            <a:chOff x="1447800" y="4800600"/>
            <a:chExt cx="533400" cy="461665"/>
          </a:xfrm>
        </p:grpSpPr>
        <p:sp>
          <p:nvSpPr>
            <p:cNvPr id="19" name="Oval 18"/>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20"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5</a:t>
              </a:r>
              <a:endParaRPr lang="en-US" b="1">
                <a:latin typeface="Times New Roman" pitchFamily="18" charset="0"/>
                <a:cs typeface="Times New Roman" pitchFamily="18" charset="0"/>
              </a:endParaRPr>
            </a:p>
          </p:txBody>
        </p:sp>
      </p:grpSp>
      <p:grpSp>
        <p:nvGrpSpPr>
          <p:cNvPr id="21" name="Group 20"/>
          <p:cNvGrpSpPr/>
          <p:nvPr/>
        </p:nvGrpSpPr>
        <p:grpSpPr>
          <a:xfrm>
            <a:off x="5257800" y="2662535"/>
            <a:ext cx="533400" cy="461665"/>
            <a:chOff x="1447800" y="4800600"/>
            <a:chExt cx="533400" cy="461665"/>
          </a:xfrm>
        </p:grpSpPr>
        <p:sp>
          <p:nvSpPr>
            <p:cNvPr id="22" name="Oval 21"/>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23"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7</a:t>
              </a:r>
              <a:endParaRPr lang="en-US" b="1">
                <a:latin typeface="Times New Roman" pitchFamily="18" charset="0"/>
                <a:cs typeface="Times New Roman" pitchFamily="18" charset="0"/>
              </a:endParaRPr>
            </a:p>
          </p:txBody>
        </p:sp>
      </p:grpSp>
      <p:grpSp>
        <p:nvGrpSpPr>
          <p:cNvPr id="24" name="Group 23"/>
          <p:cNvGrpSpPr/>
          <p:nvPr/>
        </p:nvGrpSpPr>
        <p:grpSpPr>
          <a:xfrm>
            <a:off x="3581400" y="3424535"/>
            <a:ext cx="533400" cy="461665"/>
            <a:chOff x="1447800" y="4800600"/>
            <a:chExt cx="533400" cy="461665"/>
          </a:xfrm>
        </p:grpSpPr>
        <p:sp>
          <p:nvSpPr>
            <p:cNvPr id="25" name="Oval 24"/>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26"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6</a:t>
              </a:r>
              <a:endParaRPr lang="en-US" b="1">
                <a:latin typeface="Times New Roman" pitchFamily="18" charset="0"/>
                <a:cs typeface="Times New Roman" pitchFamily="18" charset="0"/>
              </a:endParaRPr>
            </a:p>
          </p:txBody>
        </p:sp>
      </p:grpSp>
      <p:grpSp>
        <p:nvGrpSpPr>
          <p:cNvPr id="27" name="Group 26"/>
          <p:cNvGrpSpPr/>
          <p:nvPr/>
        </p:nvGrpSpPr>
        <p:grpSpPr>
          <a:xfrm>
            <a:off x="4648200" y="3424535"/>
            <a:ext cx="533400" cy="461665"/>
            <a:chOff x="1447800" y="4800600"/>
            <a:chExt cx="533400" cy="461665"/>
          </a:xfrm>
        </p:grpSpPr>
        <p:sp>
          <p:nvSpPr>
            <p:cNvPr id="28" name="Oval 27"/>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29"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9</a:t>
              </a:r>
              <a:endParaRPr lang="en-US" b="1">
                <a:latin typeface="Times New Roman" pitchFamily="18" charset="0"/>
                <a:cs typeface="Times New Roman" pitchFamily="18" charset="0"/>
              </a:endParaRPr>
            </a:p>
          </p:txBody>
        </p:sp>
      </p:grpSp>
      <p:grpSp>
        <p:nvGrpSpPr>
          <p:cNvPr id="30" name="Group 29"/>
          <p:cNvGrpSpPr/>
          <p:nvPr/>
        </p:nvGrpSpPr>
        <p:grpSpPr>
          <a:xfrm>
            <a:off x="7010400" y="2662535"/>
            <a:ext cx="533400" cy="461665"/>
            <a:chOff x="1447800" y="4800600"/>
            <a:chExt cx="533400" cy="461665"/>
          </a:xfrm>
        </p:grpSpPr>
        <p:sp>
          <p:nvSpPr>
            <p:cNvPr id="31" name="Oval 30"/>
            <p:cNvSpPr>
              <a:spLocks noChangeArrowheads="1"/>
            </p:cNvSpPr>
            <p:nvPr/>
          </p:nvSpPr>
          <p:spPr bwMode="auto">
            <a:xfrm>
              <a:off x="1524000" y="4800600"/>
              <a:ext cx="457200" cy="457200"/>
            </a:xfrm>
            <a:prstGeom prst="ellipse">
              <a:avLst/>
            </a:prstGeom>
            <a:noFill/>
            <a:ln w="12700">
              <a:solidFill>
                <a:schemeClr val="tx1"/>
              </a:solidFill>
              <a:round/>
              <a:headEnd type="none" w="sm" len="sm"/>
              <a:tailEnd type="none" w="sm" len="sm"/>
            </a:ln>
            <a:effectLst/>
          </p:spPr>
          <p:txBody>
            <a:bodyPr wrap="none" anchor="ctr"/>
            <a:lstStyle/>
            <a:p>
              <a:endParaRPr lang="en-US" b="1">
                <a:latin typeface="Times New Roman" pitchFamily="18" charset="0"/>
                <a:cs typeface="Times New Roman" pitchFamily="18" charset="0"/>
              </a:endParaRPr>
            </a:p>
          </p:txBody>
        </p:sp>
        <p:sp>
          <p:nvSpPr>
            <p:cNvPr id="32" name="Text Box 17"/>
            <p:cNvSpPr txBox="1">
              <a:spLocks noChangeArrowheads="1"/>
            </p:cNvSpPr>
            <p:nvPr/>
          </p:nvSpPr>
          <p:spPr bwMode="auto">
            <a:xfrm>
              <a:off x="1447800" y="4800600"/>
              <a:ext cx="533400" cy="4616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b="1" smtClean="0">
                  <a:latin typeface="Times New Roman" pitchFamily="18" charset="0"/>
                  <a:cs typeface="Times New Roman" pitchFamily="18" charset="0"/>
                </a:rPr>
                <a:t>8</a:t>
              </a:r>
              <a:endParaRPr lang="en-US" b="1">
                <a:latin typeface="Times New Roman" pitchFamily="18" charset="0"/>
                <a:cs typeface="Times New Roman" pitchFamily="18" charset="0"/>
              </a:endParaRPr>
            </a:p>
          </p:txBody>
        </p:sp>
      </p:grpSp>
      <p:cxnSp>
        <p:nvCxnSpPr>
          <p:cNvPr id="33" name="Straight Arrow Connector 32"/>
          <p:cNvCxnSpPr/>
          <p:nvPr/>
        </p:nvCxnSpPr>
        <p:spPr bwMode="auto">
          <a:xfrm rot="5400000" flipH="1" flipV="1">
            <a:off x="1914245" y="2595580"/>
            <a:ext cx="438710" cy="2863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rot="16200000" flipV="1">
            <a:off x="2504796" y="2614630"/>
            <a:ext cx="447955" cy="2574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rot="5400000" flipH="1" flipV="1">
            <a:off x="4514850" y="2233631"/>
            <a:ext cx="371755" cy="4860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rot="16200000" flipV="1">
            <a:off x="5228946" y="2328880"/>
            <a:ext cx="371755" cy="2955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rot="5400000" flipH="1" flipV="1">
            <a:off x="3971645" y="3128980"/>
            <a:ext cx="438710" cy="2863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rot="16200000" flipV="1">
            <a:off x="4600296" y="3109930"/>
            <a:ext cx="371755" cy="25745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9" name="Footer Placeholder 38"/>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5" end="5"/>
                                            </p:txEl>
                                          </p:spTgt>
                                        </p:tgtEl>
                                        <p:attrNameLst>
                                          <p:attrName>style.visibility</p:attrName>
                                        </p:attrNameLst>
                                      </p:cBhvr>
                                      <p:to>
                                        <p:strVal val="visible"/>
                                      </p:to>
                                    </p:set>
                                    <p:anim calcmode="lin" valueType="num">
                                      <p:cBhvr>
                                        <p:cTn id="7" dur="1000" fill="hold"/>
                                        <p:tgtEl>
                                          <p:spTgt spid="73731">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115</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800" smtClean="0">
                <a:latin typeface="Arial" charset="0"/>
                <a:cs typeface="Arial" charset="0"/>
              </a:rPr>
              <a:t>Makeset(x) và FindSet</a:t>
            </a: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a:buNone/>
            </a:pPr>
            <a:r>
              <a:rPr lang="en-US" sz="2400" b="1" smtClean="0">
                <a:latin typeface="Times New Roman" pitchFamily="18" charset="0"/>
                <a:cs typeface="Times New Roman" pitchFamily="18" charset="0"/>
              </a:rPr>
              <a:t>MakeSet(x) {</a:t>
            </a:r>
          </a:p>
          <a:p>
            <a:pPr>
              <a:buNone/>
            </a:pPr>
            <a:r>
              <a:rPr lang="en-US" sz="2400" smtClean="0">
                <a:latin typeface="Times New Roman" pitchFamily="18" charset="0"/>
                <a:cs typeface="Times New Roman" pitchFamily="18" charset="0"/>
              </a:rPr>
              <a:t>      parent[x] := x;</a:t>
            </a:r>
          </a:p>
          <a:p>
            <a:pPr marL="25400" indent="0">
              <a:spcBef>
                <a:spcPts val="1200"/>
              </a:spcBef>
              <a:buFont typeface="Wingdings" pitchFamily="2" charset="2"/>
              <a:buNone/>
              <a:tabLst>
                <a:tab pos="1054100" algn="l"/>
              </a:tabLst>
            </a:pPr>
            <a:r>
              <a:rPr lang="en-US" sz="2400" smtClean="0">
                <a:latin typeface="Times New Roman" pitchFamily="18" charset="0"/>
                <a:cs typeface="Times New Roman" pitchFamily="18" charset="0"/>
              </a:rPr>
              <a:t>}</a:t>
            </a:r>
          </a:p>
          <a:p>
            <a:pPr marL="25400" indent="0">
              <a:spcBef>
                <a:spcPts val="1200"/>
              </a:spcBef>
              <a:buFont typeface="Wingdings" pitchFamily="2" charset="2"/>
              <a:buNone/>
              <a:tabLst>
                <a:tab pos="1054100" algn="l"/>
              </a:tabLst>
            </a:pPr>
            <a:r>
              <a:rPr lang="en-US" sz="2400" smtClean="0">
                <a:solidFill>
                  <a:schemeClr val="tx2"/>
                </a:solidFill>
                <a:latin typeface="Times New Roman" pitchFamily="18" charset="0"/>
                <a:cs typeface="Times New Roman" pitchFamily="18" charset="0"/>
              </a:rPr>
              <a:t>Thời gian: </a:t>
            </a:r>
            <a:r>
              <a:rPr lang="en-US" sz="2400" i="1" smtClean="0">
                <a:solidFill>
                  <a:schemeClr val="tx2"/>
                </a:solidFill>
                <a:latin typeface="Times New Roman" pitchFamily="18" charset="0"/>
                <a:cs typeface="Times New Roman" pitchFamily="18" charset="0"/>
              </a:rPr>
              <a:t>O</a:t>
            </a:r>
            <a:r>
              <a:rPr lang="en-US" sz="2400" smtClean="0">
                <a:solidFill>
                  <a:schemeClr val="tx2"/>
                </a:solidFill>
                <a:latin typeface="Times New Roman" pitchFamily="18" charset="0"/>
                <a:cs typeface="Times New Roman" pitchFamily="18" charset="0"/>
              </a:rPr>
              <a:t>(1).</a:t>
            </a:r>
          </a:p>
          <a:p>
            <a:pPr>
              <a:buNone/>
            </a:pPr>
            <a:r>
              <a:rPr lang="en-US" sz="2400" b="1" smtClean="0">
                <a:latin typeface="Times New Roman" pitchFamily="18" charset="0"/>
                <a:cs typeface="Times New Roman" pitchFamily="18" charset="0"/>
              </a:rPr>
              <a:t>Find(x);</a:t>
            </a:r>
          </a:p>
          <a:p>
            <a:pPr>
              <a:buNone/>
            </a:pPr>
            <a:r>
              <a:rPr lang="en-US" sz="2400" b="1"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a:buNone/>
            </a:pP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while</a:t>
            </a:r>
            <a:r>
              <a:rPr lang="en-US" sz="2400" smtClean="0">
                <a:latin typeface="Times New Roman" pitchFamily="18" charset="0"/>
                <a:cs typeface="Times New Roman" pitchFamily="18" charset="0"/>
              </a:rPr>
              <a:t> x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parent[x] </a:t>
            </a:r>
            <a:r>
              <a:rPr lang="en-US" sz="2400" b="1" smtClean="0">
                <a:latin typeface="Times New Roman" pitchFamily="18" charset="0"/>
                <a:cs typeface="Times New Roman" pitchFamily="18" charset="0"/>
              </a:rPr>
              <a:t>do</a:t>
            </a:r>
            <a:r>
              <a:rPr lang="en-US" sz="2400" smtClean="0">
                <a:latin typeface="Times New Roman" pitchFamily="18" charset="0"/>
                <a:cs typeface="Times New Roman" pitchFamily="18" charset="0"/>
              </a:rPr>
              <a:t> x = parent[x];</a:t>
            </a:r>
          </a:p>
          <a:p>
            <a:pPr>
              <a:buNone/>
            </a:pPr>
            <a:r>
              <a:rPr lang="en-US" sz="2400" b="1" smtClean="0">
                <a:latin typeface="Times New Roman" pitchFamily="18" charset="0"/>
                <a:cs typeface="Times New Roman" pitchFamily="18" charset="0"/>
              </a:rPr>
              <a:t>	return </a:t>
            </a:r>
            <a:r>
              <a:rPr lang="en-US" sz="2400" smtClean="0">
                <a:latin typeface="Times New Roman" pitchFamily="18" charset="0"/>
                <a:cs typeface="Times New Roman" pitchFamily="18" charset="0"/>
              </a:rPr>
              <a:t> x;	</a:t>
            </a:r>
          </a:p>
          <a:p>
            <a:pPr>
              <a:buNone/>
            </a:pPr>
            <a:r>
              <a:rPr lang="en-US" sz="2400" b="1" smtClean="0">
                <a:latin typeface="Times New Roman" pitchFamily="18" charset="0"/>
                <a:cs typeface="Times New Roman" pitchFamily="18" charset="0"/>
              </a:rPr>
              <a:t>}</a:t>
            </a:r>
          </a:p>
          <a:p>
            <a:pPr>
              <a:buNone/>
            </a:pPr>
            <a:r>
              <a:rPr lang="en-US" sz="2400" smtClean="0">
                <a:solidFill>
                  <a:schemeClr val="tx2"/>
                </a:solidFill>
                <a:latin typeface="Times New Roman" pitchFamily="18" charset="0"/>
                <a:cs typeface="Times New Roman" pitchFamily="18" charset="0"/>
              </a:rPr>
              <a:t>Thời gian: </a:t>
            </a:r>
            <a:r>
              <a:rPr lang="en-US" sz="2400" i="1" smtClean="0">
                <a:solidFill>
                  <a:schemeClr val="tx2"/>
                </a:solidFill>
                <a:latin typeface="Times New Roman" pitchFamily="18" charset="0"/>
                <a:cs typeface="Times New Roman" pitchFamily="18" charset="0"/>
              </a:rPr>
              <a:t>O</a:t>
            </a:r>
            <a:r>
              <a:rPr lang="en-US" sz="2400" smtClean="0">
                <a:solidFill>
                  <a:schemeClr val="tx2"/>
                </a:solidFill>
                <a:latin typeface="Times New Roman" pitchFamily="18" charset="0"/>
                <a:cs typeface="Times New Roman" pitchFamily="18" charset="0"/>
              </a:rPr>
              <a:t>(</a:t>
            </a:r>
            <a:r>
              <a:rPr lang="en-US" sz="2400" i="1" smtClean="0">
                <a:solidFill>
                  <a:schemeClr val="tx2"/>
                </a:solidFill>
                <a:latin typeface="Times New Roman" pitchFamily="18" charset="0"/>
                <a:cs typeface="Times New Roman" pitchFamily="18" charset="0"/>
              </a:rPr>
              <a:t>h</a:t>
            </a:r>
            <a:r>
              <a:rPr lang="en-US" sz="2400" smtClean="0">
                <a:solidFill>
                  <a:schemeClr val="tx2"/>
                </a:solidFill>
                <a:latin typeface="Times New Roman" pitchFamily="18" charset="0"/>
                <a:cs typeface="Times New Roman" pitchFamily="18" charset="0"/>
              </a:rPr>
              <a:t>), trong đó </a:t>
            </a:r>
            <a:r>
              <a:rPr lang="en-US" sz="2400" i="1" smtClean="0">
                <a:solidFill>
                  <a:schemeClr val="tx2"/>
                </a:solidFill>
                <a:latin typeface="Times New Roman" pitchFamily="18" charset="0"/>
                <a:cs typeface="Times New Roman" pitchFamily="18" charset="0"/>
              </a:rPr>
              <a:t>h</a:t>
            </a:r>
            <a:r>
              <a:rPr lang="en-US" sz="2400" smtClean="0">
                <a:solidFill>
                  <a:schemeClr val="tx2"/>
                </a:solidFill>
                <a:latin typeface="Times New Roman" pitchFamily="18" charset="0"/>
                <a:cs typeface="Times New Roman" pitchFamily="18" charset="0"/>
              </a:rPr>
              <a:t> là độ cao của cây chứa </a:t>
            </a:r>
            <a:r>
              <a:rPr lang="en-US" sz="2400" i="1" smtClean="0">
                <a:solidFill>
                  <a:schemeClr val="tx2"/>
                </a:solidFill>
                <a:latin typeface="Times New Roman" pitchFamily="18" charset="0"/>
                <a:cs typeface="Times New Roman" pitchFamily="18" charset="0"/>
              </a:rPr>
              <a:t>x.</a:t>
            </a:r>
          </a:p>
          <a:p>
            <a:pPr>
              <a:buNone/>
            </a:pPr>
            <a:endParaRPr lang="en-US" sz="2400" smtClean="0">
              <a:latin typeface="Times New Roman" pitchFamily="18" charset="0"/>
              <a:cs typeface="Times New Roman" pitchFamily="18" charset="0"/>
            </a:endParaRPr>
          </a:p>
          <a:p>
            <a:pPr marL="25400" indent="0">
              <a:spcBef>
                <a:spcPts val="1200"/>
              </a:spcBef>
              <a:buFont typeface="Wingdings" pitchFamily="2" charset="2"/>
              <a:buNone/>
              <a:tabLst>
                <a:tab pos="1054100" algn="l"/>
              </a:tabLst>
            </a:pPr>
            <a:endParaRPr lang="en-US" sz="2400" smtClean="0">
              <a:latin typeface="Times New Roman" pitchFamily="18" charset="0"/>
              <a:cs typeface="Times New Roman" pitchFamily="18" charset="0"/>
            </a:endParaRPr>
          </a:p>
          <a:p>
            <a:pPr marL="25400" indent="0">
              <a:spcBef>
                <a:spcPts val="1200"/>
              </a:spcBef>
              <a:buFont typeface="Wingdings" pitchFamily="2" charset="2"/>
              <a:buNone/>
              <a:tabLst>
                <a:tab pos="1054100" algn="l"/>
              </a:tabLst>
            </a:pPr>
            <a:endParaRPr lang="en-US" sz="24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3731">
                                            <p:txEl>
                                              <p:pRg st="1" end="1"/>
                                            </p:txEl>
                                          </p:spTgt>
                                        </p:tgtEl>
                                        <p:attrNameLst>
                                          <p:attrName>style.visibility</p:attrName>
                                        </p:attrNameLst>
                                      </p:cBhvr>
                                      <p:to>
                                        <p:strVal val="visible"/>
                                      </p:to>
                                    </p:set>
                                    <p:anim calcmode="lin" valueType="num">
                                      <p:cBhvr>
                                        <p:cTn id="15" dur="10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7373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737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373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3731">
                                            <p:txEl>
                                              <p:pRg st="2" end="2"/>
                                            </p:txEl>
                                          </p:spTgt>
                                        </p:tgtEl>
                                        <p:attrNameLst>
                                          <p:attrName>style.visibility</p:attrName>
                                        </p:attrNameLst>
                                      </p:cBhvr>
                                      <p:to>
                                        <p:strVal val="visible"/>
                                      </p:to>
                                    </p:set>
                                    <p:anim calcmode="lin" valueType="num">
                                      <p:cBhvr>
                                        <p:cTn id="23" dur="10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7373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737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373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3731">
                                            <p:txEl>
                                              <p:pRg st="3" end="3"/>
                                            </p:txEl>
                                          </p:spTgt>
                                        </p:tgtEl>
                                        <p:attrNameLst>
                                          <p:attrName>style.visibility</p:attrName>
                                        </p:attrNameLst>
                                      </p:cBhvr>
                                      <p:to>
                                        <p:strVal val="visible"/>
                                      </p:to>
                                    </p:set>
                                    <p:anim calcmode="lin" valueType="num">
                                      <p:cBhvr>
                                        <p:cTn id="31" dur="10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7373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737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373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73731">
                                            <p:txEl>
                                              <p:pRg st="4" end="4"/>
                                            </p:txEl>
                                          </p:spTgt>
                                        </p:tgtEl>
                                        <p:attrNameLst>
                                          <p:attrName>style.visibility</p:attrName>
                                        </p:attrNameLst>
                                      </p:cBhvr>
                                      <p:to>
                                        <p:strVal val="visible"/>
                                      </p:to>
                                    </p:set>
                                    <p:anim calcmode="lin" valueType="num">
                                      <p:cBhvr>
                                        <p:cTn id="39" dur="1000" fill="hold"/>
                                        <p:tgtEl>
                                          <p:spTgt spid="73731">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73731">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737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737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73731">
                                            <p:txEl>
                                              <p:pRg st="5" end="5"/>
                                            </p:txEl>
                                          </p:spTgt>
                                        </p:tgtEl>
                                        <p:attrNameLst>
                                          <p:attrName>style.visibility</p:attrName>
                                        </p:attrNameLst>
                                      </p:cBhvr>
                                      <p:to>
                                        <p:strVal val="visible"/>
                                      </p:to>
                                    </p:set>
                                    <p:anim calcmode="lin" valueType="num">
                                      <p:cBhvr>
                                        <p:cTn id="47" dur="1000" fill="hold"/>
                                        <p:tgtEl>
                                          <p:spTgt spid="73731">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73731">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7373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7373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73731">
                                            <p:txEl>
                                              <p:pRg st="6" end="6"/>
                                            </p:txEl>
                                          </p:spTgt>
                                        </p:tgtEl>
                                        <p:attrNameLst>
                                          <p:attrName>style.visibility</p:attrName>
                                        </p:attrNameLst>
                                      </p:cBhvr>
                                      <p:to>
                                        <p:strVal val="visible"/>
                                      </p:to>
                                    </p:set>
                                    <p:anim calcmode="lin" valueType="num">
                                      <p:cBhvr>
                                        <p:cTn id="55" dur="1000" fill="hold"/>
                                        <p:tgtEl>
                                          <p:spTgt spid="73731">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73731">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73731">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73731">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73731">
                                            <p:txEl>
                                              <p:pRg st="7" end="7"/>
                                            </p:txEl>
                                          </p:spTgt>
                                        </p:tgtEl>
                                        <p:attrNameLst>
                                          <p:attrName>style.visibility</p:attrName>
                                        </p:attrNameLst>
                                      </p:cBhvr>
                                      <p:to>
                                        <p:strVal val="visible"/>
                                      </p:to>
                                    </p:set>
                                    <p:anim calcmode="lin" valueType="num">
                                      <p:cBhvr>
                                        <p:cTn id="63" dur="1000" fill="hold"/>
                                        <p:tgtEl>
                                          <p:spTgt spid="73731">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73731">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73731">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73731">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73731">
                                            <p:txEl>
                                              <p:pRg st="8" end="8"/>
                                            </p:txEl>
                                          </p:spTgt>
                                        </p:tgtEl>
                                        <p:attrNameLst>
                                          <p:attrName>style.visibility</p:attrName>
                                        </p:attrNameLst>
                                      </p:cBhvr>
                                      <p:to>
                                        <p:strVal val="visible"/>
                                      </p:to>
                                    </p:set>
                                    <p:anim calcmode="lin" valueType="num">
                                      <p:cBhvr>
                                        <p:cTn id="71" dur="1000" fill="hold"/>
                                        <p:tgtEl>
                                          <p:spTgt spid="73731">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73731">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73731">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73731">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73731">
                                            <p:txEl>
                                              <p:pRg st="9" end="9"/>
                                            </p:txEl>
                                          </p:spTgt>
                                        </p:tgtEl>
                                        <p:attrNameLst>
                                          <p:attrName>style.visibility</p:attrName>
                                        </p:attrNameLst>
                                      </p:cBhvr>
                                      <p:to>
                                        <p:strVal val="visible"/>
                                      </p:to>
                                    </p:set>
                                    <p:anim calcmode="lin" valueType="num">
                                      <p:cBhvr>
                                        <p:cTn id="79" dur="1000" fill="hold"/>
                                        <p:tgtEl>
                                          <p:spTgt spid="73731">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73731">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73731">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73731">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116</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Cấu trúc dữ liệu các tập không giao nhau </a:t>
            </a:r>
            <a:br>
              <a:rPr lang="en-US" sz="2400" smtClean="0">
                <a:latin typeface="Arial" charset="0"/>
                <a:cs typeface="Arial" charset="0"/>
              </a:rPr>
            </a:br>
            <a:r>
              <a:rPr lang="en-US" sz="2000" smtClean="0"/>
              <a:t>(</a:t>
            </a:r>
            <a:r>
              <a:rPr lang="en-US" sz="2000" smtClean="0">
                <a:solidFill>
                  <a:srgbClr val="C00000"/>
                </a:solidFill>
              </a:rPr>
              <a:t>Disjoint-set </a:t>
            </a:r>
            <a:r>
              <a:rPr lang="en-US" sz="2000" smtClean="0">
                <a:latin typeface="Arial" charset="0"/>
                <a:cs typeface="Arial" charset="0"/>
              </a:rPr>
              <a:t>Data Structures)</a:t>
            </a: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algn="just">
              <a:buNone/>
            </a:pPr>
            <a:r>
              <a:rPr lang="en-US" sz="2400" smtClean="0">
                <a:latin typeface="Times New Roman" pitchFamily="18" charset="0"/>
                <a:cs typeface="Times New Roman" pitchFamily="18" charset="0"/>
              </a:rPr>
              <a:t>    Để nối  tập con chứa </a:t>
            </a:r>
            <a:r>
              <a:rPr lang="en-US" sz="2400" i="1" smtClean="0">
                <a:latin typeface="Times New Roman" pitchFamily="18" charset="0"/>
                <a:cs typeface="Times New Roman" pitchFamily="18" charset="0"/>
              </a:rPr>
              <a:t>x</a:t>
            </a:r>
            <a:r>
              <a:rPr lang="en-US" sz="2400" smtClean="0">
                <a:latin typeface="Times New Roman" pitchFamily="18" charset="0"/>
                <a:cs typeface="Times New Roman" pitchFamily="18" charset="0"/>
              </a:rPr>
              <a:t> và tập con chứa </a:t>
            </a:r>
            <a:r>
              <a:rPr lang="en-US" sz="2400" i="1" smtClean="0">
                <a:latin typeface="Times New Roman" pitchFamily="18" charset="0"/>
                <a:cs typeface="Times New Roman" pitchFamily="18" charset="0"/>
              </a:rPr>
              <a:t>y</a:t>
            </a:r>
            <a:r>
              <a:rPr lang="en-US" sz="2400" smtClean="0">
                <a:latin typeface="Times New Roman" pitchFamily="18" charset="0"/>
                <a:cs typeface="Times New Roman" pitchFamily="18" charset="0"/>
              </a:rPr>
              <a:t> chúng ta có thể chữa lại biến trỏ của gốc của cây chứa </a:t>
            </a:r>
            <a:r>
              <a:rPr lang="en-US" sz="2400" i="1" smtClean="0">
                <a:latin typeface="Times New Roman" pitchFamily="18" charset="0"/>
                <a:cs typeface="Times New Roman" pitchFamily="18" charset="0"/>
              </a:rPr>
              <a:t>x</a:t>
            </a:r>
            <a:r>
              <a:rPr lang="en-US" sz="2400" smtClean="0">
                <a:latin typeface="Times New Roman" pitchFamily="18" charset="0"/>
                <a:cs typeface="Times New Roman" pitchFamily="18" charset="0"/>
              </a:rPr>
              <a:t> để cho nó trỏ đến gốc của cây con chứa </a:t>
            </a:r>
            <a:r>
              <a:rPr lang="en-US" sz="2400" i="1" smtClean="0">
                <a:latin typeface="Times New Roman" pitchFamily="18" charset="0"/>
                <a:cs typeface="Times New Roman" pitchFamily="18" charset="0"/>
              </a:rPr>
              <a:t>y</a:t>
            </a:r>
            <a:r>
              <a:rPr lang="en-US" sz="2400" smtClean="0">
                <a:latin typeface="Times New Roman" pitchFamily="18" charset="0"/>
                <a:cs typeface="Times New Roman" pitchFamily="18" charset="0"/>
              </a:rPr>
              <a:t>. Điều đó được thực hiện nhờ thủ tục sau</a:t>
            </a:r>
          </a:p>
          <a:p>
            <a:pPr>
              <a:buNone/>
            </a:pPr>
            <a:endParaRPr lang="en-US" sz="2400" smtClean="0">
              <a:latin typeface="Times New Roman" pitchFamily="18" charset="0"/>
              <a:cs typeface="Times New Roman" pitchFamily="18" charset="0"/>
            </a:endParaRPr>
          </a:p>
          <a:p>
            <a:pPr>
              <a:buNone/>
            </a:pP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Union(x, y) {</a:t>
            </a:r>
          </a:p>
          <a:p>
            <a:pPr>
              <a:buNone/>
            </a:pPr>
            <a:r>
              <a:rPr lang="en-US" sz="2400" smtClean="0">
                <a:latin typeface="Times New Roman" pitchFamily="18" charset="0"/>
                <a:cs typeface="Times New Roman" pitchFamily="18" charset="0"/>
              </a:rPr>
              <a:t>		u:= Find(x);  (* Tìm u là gốc của cây con chứa x *)</a:t>
            </a:r>
          </a:p>
          <a:p>
            <a:pPr>
              <a:buNone/>
            </a:pPr>
            <a:r>
              <a:rPr lang="en-US" sz="2400" smtClean="0">
                <a:latin typeface="Times New Roman" pitchFamily="18" charset="0"/>
                <a:cs typeface="Times New Roman" pitchFamily="18" charset="0"/>
              </a:rPr>
              <a:t>		v:= Find(y);  (* Tìm v gốc của cây con chứa y *)	</a:t>
            </a:r>
          </a:p>
          <a:p>
            <a:pPr>
              <a:buNone/>
            </a:pPr>
            <a:r>
              <a:rPr lang="en-US" sz="2400" smtClean="0">
                <a:latin typeface="Times New Roman" pitchFamily="18" charset="0"/>
                <a:cs typeface="Times New Roman" pitchFamily="18" charset="0"/>
              </a:rPr>
              <a:t>		parent[u] := v;</a:t>
            </a:r>
          </a:p>
          <a:p>
            <a:pPr>
              <a:buNone/>
            </a:pPr>
            <a:r>
              <a:rPr lang="en-US" sz="2400" b="1" smtClean="0">
                <a:latin typeface="Times New Roman" pitchFamily="18" charset="0"/>
                <a:cs typeface="Times New Roman" pitchFamily="18" charset="0"/>
              </a:rPr>
              <a:t>	}</a:t>
            </a:r>
          </a:p>
          <a:p>
            <a:pPr>
              <a:buNone/>
            </a:pPr>
            <a:r>
              <a:rPr lang="en-US" sz="2400" b="1" smtClean="0">
                <a:latin typeface="Times New Roman" pitchFamily="18" charset="0"/>
                <a:cs typeface="Times New Roman" pitchFamily="18" charset="0"/>
              </a:rPr>
              <a:t>Thời gian: </a:t>
            </a:r>
            <a:r>
              <a:rPr lang="en-US" sz="2400" b="1" i="1" smtClean="0">
                <a:latin typeface="Times New Roman" pitchFamily="18" charset="0"/>
                <a:cs typeface="Times New Roman" pitchFamily="18" charset="0"/>
              </a:rPr>
              <a:t>O</a:t>
            </a:r>
            <a:r>
              <a:rPr lang="en-US" sz="2400" b="1" smtClean="0">
                <a:latin typeface="Times New Roman" pitchFamily="18" charset="0"/>
                <a:cs typeface="Times New Roman" pitchFamily="18" charset="0"/>
              </a:rPr>
              <a:t>(</a:t>
            </a:r>
            <a:r>
              <a:rPr lang="en-US" sz="2400" b="1" i="1" smtClean="0">
                <a:latin typeface="Times New Roman" pitchFamily="18" charset="0"/>
                <a:cs typeface="Times New Roman" pitchFamily="18" charset="0"/>
              </a:rPr>
              <a:t>h</a:t>
            </a:r>
            <a:r>
              <a:rPr lang="en-US" sz="2400" b="1"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marL="25400" indent="0">
              <a:spcBef>
                <a:spcPts val="1200"/>
              </a:spcBef>
              <a:buFont typeface="Wingdings" pitchFamily="2" charset="2"/>
              <a:buNone/>
              <a:tabLst>
                <a:tab pos="1054100" algn="l"/>
              </a:tabLst>
            </a:pPr>
            <a:endParaRPr lang="en-US" sz="24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 calcmode="lin" valueType="num">
                                      <p:cBhvr>
                                        <p:cTn id="15" dur="10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73731">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737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373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3731">
                                            <p:txEl>
                                              <p:pRg st="3" end="3"/>
                                            </p:txEl>
                                          </p:spTgt>
                                        </p:tgtEl>
                                        <p:attrNameLst>
                                          <p:attrName>style.visibility</p:attrName>
                                        </p:attrNameLst>
                                      </p:cBhvr>
                                      <p:to>
                                        <p:strVal val="visible"/>
                                      </p:to>
                                    </p:set>
                                    <p:anim calcmode="lin" valueType="num">
                                      <p:cBhvr>
                                        <p:cTn id="23" dur="10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73731">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737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373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p:cTn id="31" dur="1000" fill="hold"/>
                                        <p:tgtEl>
                                          <p:spTgt spid="73731">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73731">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737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37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73731">
                                            <p:txEl>
                                              <p:pRg st="5" end="5"/>
                                            </p:txEl>
                                          </p:spTgt>
                                        </p:tgtEl>
                                        <p:attrNameLst>
                                          <p:attrName>style.visibility</p:attrName>
                                        </p:attrNameLst>
                                      </p:cBhvr>
                                      <p:to>
                                        <p:strVal val="visible"/>
                                      </p:to>
                                    </p:set>
                                    <p:anim calcmode="lin" valueType="num">
                                      <p:cBhvr>
                                        <p:cTn id="39" dur="1000" fill="hold"/>
                                        <p:tgtEl>
                                          <p:spTgt spid="73731">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73731">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7373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7373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73731">
                                            <p:txEl>
                                              <p:pRg st="6" end="6"/>
                                            </p:txEl>
                                          </p:spTgt>
                                        </p:tgtEl>
                                        <p:attrNameLst>
                                          <p:attrName>style.visibility</p:attrName>
                                        </p:attrNameLst>
                                      </p:cBhvr>
                                      <p:to>
                                        <p:strVal val="visible"/>
                                      </p:to>
                                    </p:set>
                                    <p:anim calcmode="lin" valueType="num">
                                      <p:cBhvr>
                                        <p:cTn id="47" dur="1000" fill="hold"/>
                                        <p:tgtEl>
                                          <p:spTgt spid="73731">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73731">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73731">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73731">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73731">
                                            <p:txEl>
                                              <p:pRg st="7" end="7"/>
                                            </p:txEl>
                                          </p:spTgt>
                                        </p:tgtEl>
                                        <p:attrNameLst>
                                          <p:attrName>style.visibility</p:attrName>
                                        </p:attrNameLst>
                                      </p:cBhvr>
                                      <p:to>
                                        <p:strVal val="visible"/>
                                      </p:to>
                                    </p:set>
                                    <p:anim calcmode="lin" valueType="num">
                                      <p:cBhvr>
                                        <p:cTn id="55" dur="1000" fill="hold"/>
                                        <p:tgtEl>
                                          <p:spTgt spid="73731">
                                            <p:txEl>
                                              <p:pRg st="7" end="7"/>
                                            </p:txEl>
                                          </p:spTgt>
                                        </p:tgtEl>
                                        <p:attrNameLst>
                                          <p:attrName>ppt_w</p:attrName>
                                        </p:attrNameLst>
                                      </p:cBhvr>
                                      <p:tavLst>
                                        <p:tav tm="0">
                                          <p:val>
                                            <p:fltVal val="0"/>
                                          </p:val>
                                        </p:tav>
                                        <p:tav tm="100000">
                                          <p:val>
                                            <p:strVal val="#ppt_w"/>
                                          </p:val>
                                        </p:tav>
                                      </p:tavLst>
                                    </p:anim>
                                    <p:anim calcmode="lin" valueType="num">
                                      <p:cBhvr>
                                        <p:cTn id="56" dur="1000" fill="hold"/>
                                        <p:tgtEl>
                                          <p:spTgt spid="73731">
                                            <p:txEl>
                                              <p:pRg st="7" end="7"/>
                                            </p:txEl>
                                          </p:spTgt>
                                        </p:tgtEl>
                                        <p:attrNameLst>
                                          <p:attrName>ppt_h</p:attrName>
                                        </p:attrNameLst>
                                      </p:cBhvr>
                                      <p:tavLst>
                                        <p:tav tm="0">
                                          <p:val>
                                            <p:fltVal val="0"/>
                                          </p:val>
                                        </p:tav>
                                        <p:tav tm="100000">
                                          <p:val>
                                            <p:strVal val="#ppt_h"/>
                                          </p:val>
                                        </p:tav>
                                      </p:tavLst>
                                    </p:anim>
                                    <p:anim calcmode="lin" valueType="num">
                                      <p:cBhvr>
                                        <p:cTn id="57" dur="1000" fill="hold"/>
                                        <p:tgtEl>
                                          <p:spTgt spid="73731">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73731">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117</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800" smtClean="0">
                <a:latin typeface="Arial" charset="0"/>
                <a:cs typeface="Arial" charset="0"/>
              </a:rPr>
              <a:t>Ví dụ Union(x,y)</a:t>
            </a:r>
          </a:p>
        </p:txBody>
      </p:sp>
      <p:sp>
        <p:nvSpPr>
          <p:cNvPr id="5" name="Oval 3"/>
          <p:cNvSpPr>
            <a:spLocks noChangeArrowheads="1"/>
          </p:cNvSpPr>
          <p:nvPr/>
        </p:nvSpPr>
        <p:spPr bwMode="auto">
          <a:xfrm>
            <a:off x="306388" y="29733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a</a:t>
            </a:r>
            <a:endParaRPr lang="en-US" b="1" i="1">
              <a:latin typeface="Times New Roman" pitchFamily="18" charset="0"/>
              <a:cs typeface="Times New Roman" pitchFamily="18" charset="0"/>
            </a:endParaRPr>
          </a:p>
        </p:txBody>
      </p:sp>
      <p:sp>
        <p:nvSpPr>
          <p:cNvPr id="6" name="Oval 4"/>
          <p:cNvSpPr>
            <a:spLocks noChangeArrowheads="1"/>
          </p:cNvSpPr>
          <p:nvPr/>
        </p:nvSpPr>
        <p:spPr bwMode="auto">
          <a:xfrm>
            <a:off x="1066800" y="1905000"/>
            <a:ext cx="611188" cy="608013"/>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y</a:t>
            </a:r>
            <a:endParaRPr lang="en-US" b="1" i="1">
              <a:latin typeface="Times New Roman" pitchFamily="18" charset="0"/>
              <a:cs typeface="Times New Roman" pitchFamily="18" charset="0"/>
            </a:endParaRPr>
          </a:p>
        </p:txBody>
      </p:sp>
      <p:sp>
        <p:nvSpPr>
          <p:cNvPr id="7" name="Oval 5"/>
          <p:cNvSpPr>
            <a:spLocks noChangeArrowheads="1"/>
          </p:cNvSpPr>
          <p:nvPr/>
        </p:nvSpPr>
        <p:spPr bwMode="auto">
          <a:xfrm>
            <a:off x="1677988" y="29733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w</a:t>
            </a:r>
            <a:endParaRPr lang="en-US" b="1" i="1">
              <a:latin typeface="Times New Roman" pitchFamily="18" charset="0"/>
              <a:cs typeface="Times New Roman" pitchFamily="18" charset="0"/>
            </a:endParaRPr>
          </a:p>
        </p:txBody>
      </p:sp>
      <p:sp>
        <p:nvSpPr>
          <p:cNvPr id="8" name="Line 6"/>
          <p:cNvSpPr>
            <a:spLocks noChangeShapeType="1"/>
          </p:cNvSpPr>
          <p:nvPr/>
        </p:nvSpPr>
        <p:spPr bwMode="auto">
          <a:xfrm flipV="1">
            <a:off x="763588" y="2514600"/>
            <a:ext cx="609600" cy="5334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9" name="Line 7"/>
          <p:cNvSpPr>
            <a:spLocks noChangeShapeType="1"/>
          </p:cNvSpPr>
          <p:nvPr/>
        </p:nvSpPr>
        <p:spPr bwMode="auto">
          <a:xfrm flipH="1" flipV="1">
            <a:off x="1525588" y="2438400"/>
            <a:ext cx="304800" cy="6096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10" name="Oval 8"/>
          <p:cNvSpPr>
            <a:spLocks noChangeArrowheads="1"/>
          </p:cNvSpPr>
          <p:nvPr/>
        </p:nvSpPr>
        <p:spPr bwMode="auto">
          <a:xfrm>
            <a:off x="2820988" y="30495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b</a:t>
            </a:r>
            <a:endParaRPr lang="en-US" b="1" i="1">
              <a:latin typeface="Times New Roman" pitchFamily="18" charset="0"/>
              <a:cs typeface="Times New Roman" pitchFamily="18" charset="0"/>
            </a:endParaRPr>
          </a:p>
        </p:txBody>
      </p:sp>
      <p:sp>
        <p:nvSpPr>
          <p:cNvPr id="11" name="Oval 9"/>
          <p:cNvSpPr>
            <a:spLocks noChangeArrowheads="1"/>
          </p:cNvSpPr>
          <p:nvPr/>
        </p:nvSpPr>
        <p:spPr bwMode="auto">
          <a:xfrm>
            <a:off x="3581400" y="1981200"/>
            <a:ext cx="611188" cy="608013"/>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x</a:t>
            </a:r>
            <a:endParaRPr lang="en-US" b="1" i="1">
              <a:latin typeface="Times New Roman" pitchFamily="18" charset="0"/>
              <a:cs typeface="Times New Roman" pitchFamily="18" charset="0"/>
            </a:endParaRPr>
          </a:p>
        </p:txBody>
      </p:sp>
      <p:sp>
        <p:nvSpPr>
          <p:cNvPr id="12" name="Oval 10"/>
          <p:cNvSpPr>
            <a:spLocks noChangeArrowheads="1"/>
          </p:cNvSpPr>
          <p:nvPr/>
        </p:nvSpPr>
        <p:spPr bwMode="auto">
          <a:xfrm>
            <a:off x="4192588" y="30495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r</a:t>
            </a:r>
            <a:endParaRPr lang="en-US" b="1" i="1">
              <a:latin typeface="Times New Roman" pitchFamily="18" charset="0"/>
              <a:cs typeface="Times New Roman" pitchFamily="18" charset="0"/>
            </a:endParaRPr>
          </a:p>
        </p:txBody>
      </p:sp>
      <p:sp>
        <p:nvSpPr>
          <p:cNvPr id="13" name="Line 11"/>
          <p:cNvSpPr>
            <a:spLocks noChangeShapeType="1"/>
          </p:cNvSpPr>
          <p:nvPr/>
        </p:nvSpPr>
        <p:spPr bwMode="auto">
          <a:xfrm flipV="1">
            <a:off x="3278188" y="2590800"/>
            <a:ext cx="609600" cy="5334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14" name="Line 12"/>
          <p:cNvSpPr>
            <a:spLocks noChangeShapeType="1"/>
          </p:cNvSpPr>
          <p:nvPr/>
        </p:nvSpPr>
        <p:spPr bwMode="auto">
          <a:xfrm flipH="1" flipV="1">
            <a:off x="4040188" y="2514600"/>
            <a:ext cx="304800" cy="6096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15" name="Oval 13"/>
          <p:cNvSpPr>
            <a:spLocks noChangeArrowheads="1"/>
          </p:cNvSpPr>
          <p:nvPr/>
        </p:nvSpPr>
        <p:spPr bwMode="auto">
          <a:xfrm>
            <a:off x="5106988" y="2209800"/>
            <a:ext cx="611187" cy="608013"/>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f</a:t>
            </a:r>
            <a:endParaRPr lang="en-US" b="1" i="1">
              <a:latin typeface="Times New Roman" pitchFamily="18" charset="0"/>
              <a:cs typeface="Times New Roman" pitchFamily="18" charset="0"/>
            </a:endParaRPr>
          </a:p>
        </p:txBody>
      </p:sp>
      <p:sp>
        <p:nvSpPr>
          <p:cNvPr id="16" name="Line 14"/>
          <p:cNvSpPr>
            <a:spLocks noChangeShapeType="1"/>
          </p:cNvSpPr>
          <p:nvPr/>
        </p:nvSpPr>
        <p:spPr bwMode="auto">
          <a:xfrm flipH="1" flipV="1">
            <a:off x="4192588" y="2438400"/>
            <a:ext cx="914400" cy="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17" name="Line 15"/>
          <p:cNvSpPr>
            <a:spLocks noChangeShapeType="1"/>
          </p:cNvSpPr>
          <p:nvPr/>
        </p:nvSpPr>
        <p:spPr bwMode="auto">
          <a:xfrm flipH="1">
            <a:off x="1676400" y="2209800"/>
            <a:ext cx="1905000" cy="0"/>
          </a:xfrm>
          <a:prstGeom prst="line">
            <a:avLst/>
          </a:prstGeom>
          <a:noFill/>
          <a:ln w="38100">
            <a:solidFill>
              <a:schemeClr val="tx2"/>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18" name="Oval 16"/>
          <p:cNvSpPr>
            <a:spLocks noChangeArrowheads="1"/>
          </p:cNvSpPr>
          <p:nvPr/>
        </p:nvSpPr>
        <p:spPr bwMode="auto">
          <a:xfrm>
            <a:off x="306388" y="55641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a</a:t>
            </a:r>
            <a:endParaRPr lang="en-US" b="1" i="1">
              <a:latin typeface="Times New Roman" pitchFamily="18" charset="0"/>
              <a:cs typeface="Times New Roman" pitchFamily="18" charset="0"/>
            </a:endParaRPr>
          </a:p>
        </p:txBody>
      </p:sp>
      <p:sp>
        <p:nvSpPr>
          <p:cNvPr id="19" name="Oval 17"/>
          <p:cNvSpPr>
            <a:spLocks noChangeArrowheads="1"/>
          </p:cNvSpPr>
          <p:nvPr/>
        </p:nvSpPr>
        <p:spPr bwMode="auto">
          <a:xfrm>
            <a:off x="1066800" y="4495800"/>
            <a:ext cx="611188" cy="608013"/>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y</a:t>
            </a:r>
            <a:endParaRPr lang="en-US" b="1" i="1">
              <a:latin typeface="Times New Roman" pitchFamily="18" charset="0"/>
              <a:cs typeface="Times New Roman" pitchFamily="18" charset="0"/>
            </a:endParaRPr>
          </a:p>
        </p:txBody>
      </p:sp>
      <p:sp>
        <p:nvSpPr>
          <p:cNvPr id="20" name="Oval 18"/>
          <p:cNvSpPr>
            <a:spLocks noChangeArrowheads="1"/>
          </p:cNvSpPr>
          <p:nvPr/>
        </p:nvSpPr>
        <p:spPr bwMode="auto">
          <a:xfrm>
            <a:off x="1677988" y="55641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w</a:t>
            </a:r>
            <a:endParaRPr lang="en-US" b="1" i="1">
              <a:latin typeface="Times New Roman" pitchFamily="18" charset="0"/>
              <a:cs typeface="Times New Roman" pitchFamily="18" charset="0"/>
            </a:endParaRPr>
          </a:p>
        </p:txBody>
      </p:sp>
      <p:sp>
        <p:nvSpPr>
          <p:cNvPr id="21" name="Line 19"/>
          <p:cNvSpPr>
            <a:spLocks noChangeShapeType="1"/>
          </p:cNvSpPr>
          <p:nvPr/>
        </p:nvSpPr>
        <p:spPr bwMode="auto">
          <a:xfrm flipV="1">
            <a:off x="763588" y="5105400"/>
            <a:ext cx="609600" cy="5334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22" name="Line 20"/>
          <p:cNvSpPr>
            <a:spLocks noChangeShapeType="1"/>
          </p:cNvSpPr>
          <p:nvPr/>
        </p:nvSpPr>
        <p:spPr bwMode="auto">
          <a:xfrm flipH="1" flipV="1">
            <a:off x="1525588" y="5029200"/>
            <a:ext cx="304800" cy="6096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23" name="Oval 21"/>
          <p:cNvSpPr>
            <a:spLocks noChangeArrowheads="1"/>
          </p:cNvSpPr>
          <p:nvPr/>
        </p:nvSpPr>
        <p:spPr bwMode="auto">
          <a:xfrm>
            <a:off x="2820988" y="56403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b</a:t>
            </a:r>
            <a:endParaRPr lang="en-US" b="1" i="1">
              <a:latin typeface="Times New Roman" pitchFamily="18" charset="0"/>
              <a:cs typeface="Times New Roman" pitchFamily="18" charset="0"/>
            </a:endParaRPr>
          </a:p>
        </p:txBody>
      </p:sp>
      <p:sp>
        <p:nvSpPr>
          <p:cNvPr id="24" name="Oval 22"/>
          <p:cNvSpPr>
            <a:spLocks noChangeArrowheads="1"/>
          </p:cNvSpPr>
          <p:nvPr/>
        </p:nvSpPr>
        <p:spPr bwMode="auto">
          <a:xfrm>
            <a:off x="3581400" y="4572000"/>
            <a:ext cx="611188" cy="608013"/>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x</a:t>
            </a:r>
            <a:endParaRPr lang="en-US" b="1" i="1">
              <a:latin typeface="Times New Roman" pitchFamily="18" charset="0"/>
              <a:cs typeface="Times New Roman" pitchFamily="18" charset="0"/>
            </a:endParaRPr>
          </a:p>
        </p:txBody>
      </p:sp>
      <p:sp>
        <p:nvSpPr>
          <p:cNvPr id="25" name="Oval 23"/>
          <p:cNvSpPr>
            <a:spLocks noChangeArrowheads="1"/>
          </p:cNvSpPr>
          <p:nvPr/>
        </p:nvSpPr>
        <p:spPr bwMode="auto">
          <a:xfrm>
            <a:off x="4192588" y="5640388"/>
            <a:ext cx="611187" cy="608012"/>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r</a:t>
            </a:r>
            <a:endParaRPr lang="en-US" b="1" i="1">
              <a:latin typeface="Times New Roman" pitchFamily="18" charset="0"/>
              <a:cs typeface="Times New Roman" pitchFamily="18" charset="0"/>
            </a:endParaRPr>
          </a:p>
        </p:txBody>
      </p:sp>
      <p:sp>
        <p:nvSpPr>
          <p:cNvPr id="26" name="Line 24"/>
          <p:cNvSpPr>
            <a:spLocks noChangeShapeType="1"/>
          </p:cNvSpPr>
          <p:nvPr/>
        </p:nvSpPr>
        <p:spPr bwMode="auto">
          <a:xfrm flipV="1">
            <a:off x="3278188" y="5181600"/>
            <a:ext cx="609600" cy="5334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27" name="Line 25"/>
          <p:cNvSpPr>
            <a:spLocks noChangeShapeType="1"/>
          </p:cNvSpPr>
          <p:nvPr/>
        </p:nvSpPr>
        <p:spPr bwMode="auto">
          <a:xfrm flipH="1" flipV="1">
            <a:off x="4040188" y="5105400"/>
            <a:ext cx="304800" cy="60960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28" name="Oval 26"/>
          <p:cNvSpPr>
            <a:spLocks noChangeArrowheads="1"/>
          </p:cNvSpPr>
          <p:nvPr/>
        </p:nvSpPr>
        <p:spPr bwMode="auto">
          <a:xfrm>
            <a:off x="5106988" y="4800600"/>
            <a:ext cx="611187" cy="608013"/>
          </a:xfrm>
          <a:prstGeom prst="ellipse">
            <a:avLst/>
          </a:prstGeom>
          <a:noFill/>
          <a:ln w="9525">
            <a:solidFill>
              <a:schemeClr val="tx1"/>
            </a:solidFill>
            <a:round/>
            <a:headEnd/>
            <a:tailEnd/>
          </a:ln>
          <a:effectLst/>
        </p:spPr>
        <p:txBody>
          <a:bodyPr wrap="none" anchor="ctr"/>
          <a:lstStyle/>
          <a:p>
            <a:pPr algn="ctr"/>
            <a:r>
              <a:rPr lang="en-US" b="1" i="1" smtClean="0">
                <a:latin typeface="Times New Roman" pitchFamily="18" charset="0"/>
                <a:cs typeface="Times New Roman" pitchFamily="18" charset="0"/>
              </a:rPr>
              <a:t>f</a:t>
            </a:r>
            <a:endParaRPr lang="en-US" b="1" i="1">
              <a:latin typeface="Times New Roman" pitchFamily="18" charset="0"/>
              <a:cs typeface="Times New Roman" pitchFamily="18" charset="0"/>
            </a:endParaRPr>
          </a:p>
        </p:txBody>
      </p:sp>
      <p:sp>
        <p:nvSpPr>
          <p:cNvPr id="29" name="Line 27"/>
          <p:cNvSpPr>
            <a:spLocks noChangeShapeType="1"/>
          </p:cNvSpPr>
          <p:nvPr/>
        </p:nvSpPr>
        <p:spPr bwMode="auto">
          <a:xfrm flipH="1" flipV="1">
            <a:off x="4192588" y="5029200"/>
            <a:ext cx="914400" cy="0"/>
          </a:xfrm>
          <a:prstGeom prst="line">
            <a:avLst/>
          </a:prstGeom>
          <a:noFill/>
          <a:ln w="38100">
            <a:solidFill>
              <a:schemeClr val="tx1"/>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30" name="Line 28"/>
          <p:cNvSpPr>
            <a:spLocks noChangeShapeType="1"/>
          </p:cNvSpPr>
          <p:nvPr/>
        </p:nvSpPr>
        <p:spPr bwMode="auto">
          <a:xfrm flipV="1">
            <a:off x="1677988" y="4802188"/>
            <a:ext cx="1905000" cy="0"/>
          </a:xfrm>
          <a:prstGeom prst="line">
            <a:avLst/>
          </a:prstGeom>
          <a:noFill/>
          <a:ln w="38100">
            <a:solidFill>
              <a:schemeClr val="tx2"/>
            </a:solidFill>
            <a:round/>
            <a:headEnd/>
            <a:tailEnd type="triangle" w="med" len="med"/>
          </a:ln>
          <a:effectLst/>
        </p:spPr>
        <p:txBody>
          <a:bodyPr/>
          <a:lstStyle/>
          <a:p>
            <a:endParaRPr lang="en-US" b="1" i="1">
              <a:latin typeface="Times New Roman" pitchFamily="18" charset="0"/>
              <a:cs typeface="Times New Roman" pitchFamily="18" charset="0"/>
            </a:endParaRPr>
          </a:p>
        </p:txBody>
      </p:sp>
      <p:sp>
        <p:nvSpPr>
          <p:cNvPr id="31" name="Text Box 30"/>
          <p:cNvSpPr txBox="1">
            <a:spLocks noChangeArrowheads="1"/>
          </p:cNvSpPr>
          <p:nvPr/>
        </p:nvSpPr>
        <p:spPr bwMode="auto">
          <a:xfrm>
            <a:off x="5867400" y="2362200"/>
            <a:ext cx="2819400" cy="1354217"/>
          </a:xfrm>
          <a:prstGeom prst="rect">
            <a:avLst/>
          </a:prstGeom>
          <a:noFill/>
          <a:ln w="9525">
            <a:noFill/>
            <a:miter lim="800000"/>
            <a:headEnd/>
            <a:tailEnd/>
          </a:ln>
          <a:effectLst/>
        </p:spPr>
        <p:txBody>
          <a:bodyPr wrap="square">
            <a:spAutoFit/>
          </a:bodyPr>
          <a:lstStyle/>
          <a:p>
            <a:pPr>
              <a:spcBef>
                <a:spcPts val="600"/>
              </a:spcBef>
            </a:pPr>
            <a:r>
              <a:rPr lang="en-US" i="1" smtClean="0">
                <a:latin typeface="Times New Roman" pitchFamily="18" charset="0"/>
                <a:cs typeface="Times New Roman" pitchFamily="18" charset="0"/>
              </a:rPr>
              <a:t>x</a:t>
            </a:r>
            <a:r>
              <a:rPr lang="en-US" smtClean="0">
                <a:latin typeface="Times New Roman" pitchFamily="18" charset="0"/>
                <a:cs typeface="Times New Roman" pitchFamily="18" charset="0"/>
              </a:rPr>
              <a:t> trỏ đến </a:t>
            </a:r>
            <a:r>
              <a:rPr lang="en-US" i="1" smtClean="0">
                <a:latin typeface="Times New Roman" pitchFamily="18" charset="0"/>
                <a:cs typeface="Times New Roman" pitchFamily="18" charset="0"/>
              </a:rPr>
              <a:t>y</a:t>
            </a:r>
            <a:endParaRPr lang="en-US" i="1">
              <a:latin typeface="Times New Roman" pitchFamily="18" charset="0"/>
              <a:cs typeface="Times New Roman" pitchFamily="18" charset="0"/>
            </a:endParaRPr>
          </a:p>
          <a:p>
            <a:pPr>
              <a:spcBef>
                <a:spcPts val="600"/>
              </a:spcBef>
            </a:pPr>
            <a:r>
              <a:rPr lang="en-US" i="1" smtClean="0">
                <a:latin typeface="Times New Roman" pitchFamily="18" charset="0"/>
                <a:cs typeface="Times New Roman" pitchFamily="18" charset="0"/>
              </a:rPr>
              <a:t>b, r</a:t>
            </a:r>
            <a:r>
              <a:rPr lang="en-US" smtClean="0">
                <a:latin typeface="Times New Roman" pitchFamily="18" charset="0"/>
                <a:cs typeface="Times New Roman" pitchFamily="18" charset="0"/>
              </a:rPr>
              <a:t> và </a:t>
            </a:r>
            <a:r>
              <a:rPr lang="en-US" i="1" smtClean="0">
                <a:latin typeface="Times New Roman" pitchFamily="18" charset="0"/>
                <a:cs typeface="Times New Roman" pitchFamily="18" charset="0"/>
              </a:rPr>
              <a:t>f</a:t>
            </a:r>
            <a:r>
              <a:rPr lang="en-US" smtClean="0">
                <a:latin typeface="Times New Roman" pitchFamily="18" charset="0"/>
                <a:cs typeface="Times New Roman" pitchFamily="18" charset="0"/>
              </a:rPr>
              <a:t> </a:t>
            </a:r>
          </a:p>
          <a:p>
            <a:pPr>
              <a:spcBef>
                <a:spcPts val="600"/>
              </a:spcBef>
            </a:pPr>
            <a:r>
              <a:rPr lang="en-US" smtClean="0">
                <a:latin typeface="Times New Roman" pitchFamily="18" charset="0"/>
                <a:cs typeface="Times New Roman" pitchFamily="18" charset="0"/>
              </a:rPr>
              <a:t>chìm xuống sâu hơn</a:t>
            </a:r>
            <a:endParaRPr lang="en-US">
              <a:latin typeface="Times New Roman" pitchFamily="18" charset="0"/>
              <a:cs typeface="Times New Roman" pitchFamily="18" charset="0"/>
            </a:endParaRPr>
          </a:p>
        </p:txBody>
      </p:sp>
      <p:sp>
        <p:nvSpPr>
          <p:cNvPr id="32" name="Text Box 31"/>
          <p:cNvSpPr txBox="1">
            <a:spLocks noChangeArrowheads="1"/>
          </p:cNvSpPr>
          <p:nvPr/>
        </p:nvSpPr>
        <p:spPr bwMode="auto">
          <a:xfrm>
            <a:off x="5943600" y="4724400"/>
            <a:ext cx="2971800" cy="1354217"/>
          </a:xfrm>
          <a:prstGeom prst="rect">
            <a:avLst/>
          </a:prstGeom>
          <a:noFill/>
          <a:ln w="9525">
            <a:noFill/>
            <a:miter lim="800000"/>
            <a:headEnd/>
            <a:tailEnd/>
          </a:ln>
          <a:effectLst/>
        </p:spPr>
        <p:txBody>
          <a:bodyPr wrap="square">
            <a:spAutoFit/>
          </a:bodyPr>
          <a:lstStyle/>
          <a:p>
            <a:pPr>
              <a:spcBef>
                <a:spcPts val="600"/>
              </a:spcBef>
            </a:pPr>
            <a:r>
              <a:rPr lang="en-US" i="1" smtClean="0">
                <a:latin typeface="Times New Roman" pitchFamily="18" charset="0"/>
                <a:cs typeface="Times New Roman" pitchFamily="18" charset="0"/>
              </a:rPr>
              <a:t>y</a:t>
            </a:r>
            <a:r>
              <a:rPr lang="en-US" smtClean="0">
                <a:latin typeface="Times New Roman" pitchFamily="18" charset="0"/>
                <a:cs typeface="Times New Roman" pitchFamily="18" charset="0"/>
              </a:rPr>
              <a:t> trỏ đến </a:t>
            </a:r>
            <a:r>
              <a:rPr lang="en-US" i="1" smtClean="0">
                <a:latin typeface="Times New Roman" pitchFamily="18" charset="0"/>
                <a:cs typeface="Times New Roman" pitchFamily="18" charset="0"/>
              </a:rPr>
              <a:t>x</a:t>
            </a:r>
            <a:endParaRPr lang="en-US" i="1">
              <a:latin typeface="Times New Roman" pitchFamily="18" charset="0"/>
              <a:cs typeface="Times New Roman" pitchFamily="18" charset="0"/>
            </a:endParaRPr>
          </a:p>
          <a:p>
            <a:pPr>
              <a:spcBef>
                <a:spcPts val="600"/>
              </a:spcBef>
            </a:pPr>
            <a:r>
              <a:rPr lang="en-US" i="1" smtClean="0">
                <a:latin typeface="Times New Roman" pitchFamily="18" charset="0"/>
                <a:cs typeface="Times New Roman" pitchFamily="18" charset="0"/>
              </a:rPr>
              <a:t>a</a:t>
            </a:r>
            <a:r>
              <a:rPr lang="en-US" smtClean="0">
                <a:latin typeface="Times New Roman" pitchFamily="18" charset="0"/>
                <a:cs typeface="Times New Roman" pitchFamily="18" charset="0"/>
              </a:rPr>
              <a:t> và </a:t>
            </a:r>
            <a:r>
              <a:rPr lang="en-US" i="1" smtClean="0">
                <a:latin typeface="Times New Roman" pitchFamily="18" charset="0"/>
                <a:cs typeface="Times New Roman" pitchFamily="18" charset="0"/>
              </a:rPr>
              <a:t>w</a:t>
            </a:r>
            <a:r>
              <a:rPr lang="en-US" smtClean="0">
                <a:latin typeface="Times New Roman" pitchFamily="18" charset="0"/>
                <a:cs typeface="Times New Roman" pitchFamily="18" charset="0"/>
              </a:rPr>
              <a:t> </a:t>
            </a:r>
          </a:p>
          <a:p>
            <a:pPr>
              <a:spcBef>
                <a:spcPts val="600"/>
              </a:spcBef>
            </a:pPr>
            <a:r>
              <a:rPr lang="en-US" smtClean="0">
                <a:latin typeface="Times New Roman" pitchFamily="18" charset="0"/>
                <a:cs typeface="Times New Roman" pitchFamily="18" charset="0"/>
              </a:rPr>
              <a:t>chìm xuống sâu hơn</a:t>
            </a:r>
            <a:endParaRPr lang="en-US">
              <a:latin typeface="Times New Roman" pitchFamily="18" charset="0"/>
              <a:cs typeface="Times New Roman" pitchFamily="18" charset="0"/>
            </a:endParaRPr>
          </a:p>
        </p:txBody>
      </p:sp>
      <p:sp>
        <p:nvSpPr>
          <p:cNvPr id="33" name="Footer Placeholder 32"/>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heckerboard(across)">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118</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Phân tích độ phức tạp</a:t>
            </a:r>
            <a:endParaRPr lang="en-US" sz="2000" smtClean="0">
              <a:latin typeface="Arial" charset="0"/>
              <a:cs typeface="Arial" charset="0"/>
            </a:endParaRP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algn="just"/>
            <a:r>
              <a:rPr lang="vi-VN" sz="2400" smtClean="0">
                <a:latin typeface="Times New Roman" pitchFamily="18" charset="0"/>
                <a:cs typeface="Times New Roman" pitchFamily="18" charset="0"/>
              </a:rPr>
              <a:t>Có thể thấy thời gian tính của hàm Find(x) phụ thuộc vào độ cao của cây chứa </a:t>
            </a:r>
            <a:r>
              <a:rPr lang="vi-VN" sz="2400" i="1" smtClean="0">
                <a:latin typeface="Times New Roman" pitchFamily="18" charset="0"/>
                <a:cs typeface="Times New Roman" pitchFamily="18" charset="0"/>
              </a:rPr>
              <a:t>x. </a:t>
            </a:r>
            <a:r>
              <a:rPr lang="vi-VN" sz="2400" smtClean="0">
                <a:latin typeface="Times New Roman" pitchFamily="18" charset="0"/>
                <a:cs typeface="Times New Roman" pitchFamily="18" charset="0"/>
              </a:rPr>
              <a:t>Trong trường hợp cây có </a:t>
            </a:r>
            <a:r>
              <a:rPr lang="vi-VN" sz="2400" i="1" smtClean="0">
                <a:latin typeface="Times New Roman" pitchFamily="18" charset="0"/>
                <a:cs typeface="Times New Roman" pitchFamily="18" charset="0"/>
              </a:rPr>
              <a:t>k </a:t>
            </a:r>
            <a:r>
              <a:rPr lang="vi-VN" sz="2400" smtClean="0">
                <a:latin typeface="Times New Roman" pitchFamily="18" charset="0"/>
                <a:cs typeface="Times New Roman" pitchFamily="18" charset="0"/>
              </a:rPr>
              <a:t>đỉnh và </a:t>
            </a:r>
            <a:r>
              <a:rPr lang="en-US" sz="2400" smtClean="0">
                <a:latin typeface="Times New Roman" pitchFamily="18" charset="0"/>
                <a:cs typeface="Times New Roman" pitchFamily="18" charset="0"/>
              </a:rPr>
              <a:t>có dạng</a:t>
            </a:r>
            <a:r>
              <a:rPr lang="vi-VN" sz="2400" smtClean="0">
                <a:latin typeface="Times New Roman" pitchFamily="18" charset="0"/>
                <a:cs typeface="Times New Roman" pitchFamily="18" charset="0"/>
              </a:rPr>
              <a:t> như một đường đi thì độ cao của cây sẽ là </a:t>
            </a:r>
            <a:r>
              <a:rPr lang="vi-VN" sz="2400" i="1" smtClean="0">
                <a:latin typeface="Times New Roman" pitchFamily="18" charset="0"/>
                <a:cs typeface="Times New Roman" pitchFamily="18" charset="0"/>
              </a:rPr>
              <a:t>k</a:t>
            </a:r>
            <a:r>
              <a:rPr lang="vi-VN" sz="2400" smtClean="0">
                <a:latin typeface="Times New Roman" pitchFamily="18" charset="0"/>
                <a:cs typeface="Times New Roman" pitchFamily="18" charset="0"/>
              </a:rPr>
              <a:t>- 1. </a:t>
            </a:r>
            <a:endParaRPr lang="en-US" sz="2400" smtClean="0">
              <a:latin typeface="Times New Roman" pitchFamily="18" charset="0"/>
              <a:cs typeface="Times New Roman" pitchFamily="18" charset="0"/>
            </a:endParaRPr>
          </a:p>
          <a:p>
            <a:r>
              <a:rPr lang="en-US" sz="2400" b="1" i="1" smtClean="0">
                <a:latin typeface="Times New Roman" pitchFamily="18" charset="0"/>
                <a:cs typeface="Times New Roman" pitchFamily="18" charset="0"/>
              </a:rPr>
              <a:t>Ví dụ:</a:t>
            </a: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Sau khi thực hiện Union(A,B); Union(B,C); Union(C,D); Union(D,E) có thể thu được cây</a:t>
            </a: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r>
              <a:rPr lang="en-US" sz="2400" b="1" smtClean="0">
                <a:solidFill>
                  <a:schemeClr val="tx2"/>
                </a:solidFill>
                <a:latin typeface="Times New Roman" pitchFamily="18" charset="0"/>
                <a:cs typeface="Times New Roman" pitchFamily="18" charset="0"/>
              </a:rPr>
              <a:t>Do đó</a:t>
            </a:r>
            <a:r>
              <a:rPr lang="vi-VN" sz="2400" b="1" smtClean="0">
                <a:solidFill>
                  <a:schemeClr val="tx2"/>
                </a:solidFill>
                <a:latin typeface="Times New Roman" pitchFamily="18" charset="0"/>
                <a:cs typeface="Times New Roman" pitchFamily="18" charset="0"/>
              </a:rPr>
              <a:t> hàm Find(x) có đánh giá thời gian tính là </a:t>
            </a:r>
            <a:r>
              <a:rPr lang="vi-VN" sz="2400" b="1" i="1" smtClean="0">
                <a:solidFill>
                  <a:schemeClr val="tx2"/>
                </a:solidFill>
                <a:latin typeface="Times New Roman" pitchFamily="18" charset="0"/>
                <a:cs typeface="Times New Roman" pitchFamily="18" charset="0"/>
              </a:rPr>
              <a:t>O</a:t>
            </a:r>
            <a:r>
              <a:rPr lang="vi-VN" sz="2400" b="1" smtClean="0">
                <a:solidFill>
                  <a:schemeClr val="tx2"/>
                </a:solidFill>
                <a:latin typeface="Times New Roman" pitchFamily="18" charset="0"/>
                <a:cs typeface="Times New Roman" pitchFamily="18" charset="0"/>
              </a:rPr>
              <a:t>(</a:t>
            </a:r>
            <a:r>
              <a:rPr lang="vi-VN" sz="2400" b="1" i="1" smtClean="0">
                <a:solidFill>
                  <a:schemeClr val="tx2"/>
                </a:solidFill>
                <a:latin typeface="Times New Roman" pitchFamily="18" charset="0"/>
                <a:cs typeface="Times New Roman" pitchFamily="18" charset="0"/>
              </a:rPr>
              <a:t>n</a:t>
            </a:r>
            <a:r>
              <a:rPr lang="vi-VN" sz="2400" b="1" smtClean="0">
                <a:solidFill>
                  <a:schemeClr val="tx2"/>
                </a:solidFill>
                <a:latin typeface="Times New Roman" pitchFamily="18" charset="0"/>
                <a:cs typeface="Times New Roman" pitchFamily="18" charset="0"/>
              </a:rPr>
              <a:t>).</a:t>
            </a:r>
          </a:p>
        </p:txBody>
      </p:sp>
      <p:grpSp>
        <p:nvGrpSpPr>
          <p:cNvPr id="10" name="Group 9"/>
          <p:cNvGrpSpPr/>
          <p:nvPr/>
        </p:nvGrpSpPr>
        <p:grpSpPr>
          <a:xfrm>
            <a:off x="2132012" y="3276600"/>
            <a:ext cx="5411788" cy="609600"/>
            <a:chOff x="2132012" y="3124200"/>
            <a:chExt cx="5411788" cy="609600"/>
          </a:xfrm>
        </p:grpSpPr>
        <p:sp>
          <p:nvSpPr>
            <p:cNvPr id="5" name="Oval 4"/>
            <p:cNvSpPr>
              <a:spLocks noChangeArrowheads="1"/>
            </p:cNvSpPr>
            <p:nvPr/>
          </p:nvSpPr>
          <p:spPr bwMode="auto">
            <a:xfrm>
              <a:off x="2132012" y="3124200"/>
              <a:ext cx="611188" cy="608013"/>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A</a:t>
              </a:r>
            </a:p>
          </p:txBody>
        </p:sp>
        <p:sp>
          <p:nvSpPr>
            <p:cNvPr id="6" name="Oval 5"/>
            <p:cNvSpPr>
              <a:spLocks noChangeArrowheads="1"/>
            </p:cNvSpPr>
            <p:nvPr/>
          </p:nvSpPr>
          <p:spPr bwMode="auto">
            <a:xfrm>
              <a:off x="3351212" y="3125788"/>
              <a:ext cx="611188"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B</a:t>
              </a:r>
            </a:p>
          </p:txBody>
        </p:sp>
        <p:sp>
          <p:nvSpPr>
            <p:cNvPr id="7" name="Oval 6"/>
            <p:cNvSpPr>
              <a:spLocks noChangeArrowheads="1"/>
            </p:cNvSpPr>
            <p:nvPr/>
          </p:nvSpPr>
          <p:spPr bwMode="auto">
            <a:xfrm>
              <a:off x="4568825" y="3125788"/>
              <a:ext cx="611187"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C</a:t>
              </a:r>
            </a:p>
          </p:txBody>
        </p:sp>
        <p:sp>
          <p:nvSpPr>
            <p:cNvPr id="8" name="Oval 7"/>
            <p:cNvSpPr>
              <a:spLocks noChangeArrowheads="1"/>
            </p:cNvSpPr>
            <p:nvPr/>
          </p:nvSpPr>
          <p:spPr bwMode="auto">
            <a:xfrm>
              <a:off x="5789612" y="3125788"/>
              <a:ext cx="611188"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D</a:t>
              </a:r>
            </a:p>
          </p:txBody>
        </p:sp>
        <p:sp>
          <p:nvSpPr>
            <p:cNvPr id="9" name="Oval 8"/>
            <p:cNvSpPr>
              <a:spLocks noChangeArrowheads="1"/>
            </p:cNvSpPr>
            <p:nvPr/>
          </p:nvSpPr>
          <p:spPr bwMode="auto">
            <a:xfrm>
              <a:off x="6932612" y="3125788"/>
              <a:ext cx="611188"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E</a:t>
              </a:r>
            </a:p>
          </p:txBody>
        </p:sp>
      </p:grpSp>
      <p:sp>
        <p:nvSpPr>
          <p:cNvPr id="12" name="Oval 11"/>
          <p:cNvSpPr>
            <a:spLocks noChangeArrowheads="1"/>
          </p:cNvSpPr>
          <p:nvPr/>
        </p:nvSpPr>
        <p:spPr bwMode="auto">
          <a:xfrm>
            <a:off x="2055812" y="5029200"/>
            <a:ext cx="611188" cy="608013"/>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A</a:t>
            </a:r>
          </a:p>
        </p:txBody>
      </p:sp>
      <p:sp>
        <p:nvSpPr>
          <p:cNvPr id="13" name="Oval 12"/>
          <p:cNvSpPr>
            <a:spLocks noChangeArrowheads="1"/>
          </p:cNvSpPr>
          <p:nvPr/>
        </p:nvSpPr>
        <p:spPr bwMode="auto">
          <a:xfrm>
            <a:off x="3275012" y="5030788"/>
            <a:ext cx="611188"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B</a:t>
            </a:r>
          </a:p>
        </p:txBody>
      </p:sp>
      <p:sp>
        <p:nvSpPr>
          <p:cNvPr id="14" name="Oval 13"/>
          <p:cNvSpPr>
            <a:spLocks noChangeArrowheads="1"/>
          </p:cNvSpPr>
          <p:nvPr/>
        </p:nvSpPr>
        <p:spPr bwMode="auto">
          <a:xfrm>
            <a:off x="4492625" y="5030788"/>
            <a:ext cx="611187"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C</a:t>
            </a:r>
          </a:p>
        </p:txBody>
      </p:sp>
      <p:sp>
        <p:nvSpPr>
          <p:cNvPr id="15" name="Oval 14"/>
          <p:cNvSpPr>
            <a:spLocks noChangeArrowheads="1"/>
          </p:cNvSpPr>
          <p:nvPr/>
        </p:nvSpPr>
        <p:spPr bwMode="auto">
          <a:xfrm>
            <a:off x="5713412" y="5030788"/>
            <a:ext cx="611188"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D</a:t>
            </a:r>
          </a:p>
        </p:txBody>
      </p:sp>
      <p:sp>
        <p:nvSpPr>
          <p:cNvPr id="16" name="Oval 15"/>
          <p:cNvSpPr>
            <a:spLocks noChangeArrowheads="1"/>
          </p:cNvSpPr>
          <p:nvPr/>
        </p:nvSpPr>
        <p:spPr bwMode="auto">
          <a:xfrm>
            <a:off x="6856412" y="5030788"/>
            <a:ext cx="611188" cy="608012"/>
          </a:xfrm>
          <a:prstGeom prst="ellipse">
            <a:avLst/>
          </a:prstGeom>
          <a:noFill/>
          <a:ln w="9525">
            <a:solidFill>
              <a:schemeClr val="tx1"/>
            </a:solidFill>
            <a:round/>
            <a:headEnd/>
            <a:tailEnd/>
          </a:ln>
          <a:effectLst/>
        </p:spPr>
        <p:txBody>
          <a:bodyPr wrap="none" anchor="ctr"/>
          <a:lstStyle/>
          <a:p>
            <a:pPr algn="ctr"/>
            <a:r>
              <a:rPr lang="en-US">
                <a:latin typeface="Times New Roman" pitchFamily="18" charset="0"/>
                <a:cs typeface="Times New Roman" pitchFamily="18" charset="0"/>
              </a:rPr>
              <a:t>E</a:t>
            </a:r>
          </a:p>
        </p:txBody>
      </p:sp>
      <p:cxnSp>
        <p:nvCxnSpPr>
          <p:cNvPr id="18" name="Straight Arrow Connector 17"/>
          <p:cNvCxnSpPr>
            <a:stCxn id="13" idx="2"/>
            <a:endCxn id="12" idx="6"/>
          </p:cNvCxnSpPr>
          <p:nvPr/>
        </p:nvCxnSpPr>
        <p:spPr bwMode="auto">
          <a:xfrm rot="10800000">
            <a:off x="2667000" y="5333208"/>
            <a:ext cx="608012" cy="158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a:stCxn id="14" idx="2"/>
            <a:endCxn id="13" idx="6"/>
          </p:cNvCxnSpPr>
          <p:nvPr/>
        </p:nvCxnSpPr>
        <p:spPr bwMode="auto">
          <a:xfrm rot="10800000">
            <a:off x="3886201" y="5334794"/>
            <a:ext cx="6064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a:stCxn id="15" idx="2"/>
            <a:endCxn id="14" idx="6"/>
          </p:cNvCxnSpPr>
          <p:nvPr/>
        </p:nvCxnSpPr>
        <p:spPr bwMode="auto">
          <a:xfrm rot="10800000">
            <a:off x="5103812" y="5334794"/>
            <a:ext cx="609600"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stCxn id="16" idx="2"/>
            <a:endCxn id="15" idx="6"/>
          </p:cNvCxnSpPr>
          <p:nvPr/>
        </p:nvCxnSpPr>
        <p:spPr bwMode="auto">
          <a:xfrm rot="10800000">
            <a:off x="6324600" y="5334794"/>
            <a:ext cx="53181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2" name="Footer Placeholder 21"/>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3731">
                                            <p:txEl>
                                              <p:pRg st="1" end="1"/>
                                            </p:txEl>
                                          </p:spTgt>
                                        </p:tgtEl>
                                        <p:attrNameLst>
                                          <p:attrName>style.visibility</p:attrName>
                                        </p:attrNameLst>
                                      </p:cBhvr>
                                      <p:to>
                                        <p:strVal val="visible"/>
                                      </p:to>
                                    </p:set>
                                    <p:anim calcmode="lin" valueType="num">
                                      <p:cBhvr>
                                        <p:cTn id="15" dur="10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7373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737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373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anim calcmode="lin" valueType="num">
                                      <p:cBhvr>
                                        <p:cTn id="23" dur="1000" fill="hold"/>
                                        <p:tgtEl>
                                          <p:spTgt spid="73731">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73731">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737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37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3731">
                                            <p:txEl>
                                              <p:pRg st="7" end="7"/>
                                            </p:txEl>
                                          </p:spTgt>
                                        </p:tgtEl>
                                        <p:attrNameLst>
                                          <p:attrName>style.visibility</p:attrName>
                                        </p:attrNameLst>
                                      </p:cBhvr>
                                      <p:to>
                                        <p:strVal val="visible"/>
                                      </p:to>
                                    </p:set>
                                    <p:anim calcmode="lin" valueType="num">
                                      <p:cBhvr>
                                        <p:cTn id="31" dur="1000" fill="hold"/>
                                        <p:tgtEl>
                                          <p:spTgt spid="73731">
                                            <p:txEl>
                                              <p:pRg st="7" end="7"/>
                                            </p:txEl>
                                          </p:spTgt>
                                        </p:tgtEl>
                                        <p:attrNameLst>
                                          <p:attrName>ppt_w</p:attrName>
                                        </p:attrNameLst>
                                      </p:cBhvr>
                                      <p:tavLst>
                                        <p:tav tm="0">
                                          <p:val>
                                            <p:fltVal val="0"/>
                                          </p:val>
                                        </p:tav>
                                        <p:tav tm="100000">
                                          <p:val>
                                            <p:strVal val="#ppt_w"/>
                                          </p:val>
                                        </p:tav>
                                      </p:tavLst>
                                    </p:anim>
                                    <p:anim calcmode="lin" valueType="num">
                                      <p:cBhvr>
                                        <p:cTn id="32" dur="1000" fill="hold"/>
                                        <p:tgtEl>
                                          <p:spTgt spid="73731">
                                            <p:txEl>
                                              <p:pRg st="7" end="7"/>
                                            </p:txEl>
                                          </p:spTgt>
                                        </p:tgtEl>
                                        <p:attrNameLst>
                                          <p:attrName>ppt_h</p:attrName>
                                        </p:attrNameLst>
                                      </p:cBhvr>
                                      <p:tavLst>
                                        <p:tav tm="0">
                                          <p:val>
                                            <p:fltVal val="0"/>
                                          </p:val>
                                        </p:tav>
                                        <p:tav tm="100000">
                                          <p:val>
                                            <p:strVal val="#ppt_h"/>
                                          </p:val>
                                        </p:tav>
                                      </p:tavLst>
                                    </p:anim>
                                    <p:anim calcmode="lin" valueType="num">
                                      <p:cBhvr>
                                        <p:cTn id="33" dur="1000" fill="hold"/>
                                        <p:tgtEl>
                                          <p:spTgt spid="73731">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3731">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119</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Cấu trúc dữ liệu các tập không giao nhau </a:t>
            </a:r>
            <a:endParaRPr lang="en-US" sz="2000" smtClean="0">
              <a:latin typeface="Arial" charset="0"/>
              <a:cs typeface="Arial" charset="0"/>
            </a:endParaRP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algn="just"/>
            <a:r>
              <a:rPr lang="vi-VN" sz="2800" smtClean="0">
                <a:latin typeface="Times New Roman" pitchFamily="18" charset="0"/>
                <a:cs typeface="Times New Roman" pitchFamily="18" charset="0"/>
              </a:rPr>
              <a:t>Liệu có cách nào để giảm độ cao của các cây con? </a:t>
            </a:r>
            <a:endParaRPr lang="en-US" sz="2800" smtClean="0">
              <a:latin typeface="Times New Roman" pitchFamily="18" charset="0"/>
              <a:cs typeface="Times New Roman" pitchFamily="18" charset="0"/>
            </a:endParaRPr>
          </a:p>
          <a:p>
            <a:pPr algn="just"/>
            <a:r>
              <a:rPr lang="vi-VN" sz="2800" smtClean="0">
                <a:latin typeface="Times New Roman" pitchFamily="18" charset="0"/>
                <a:cs typeface="Times New Roman" pitchFamily="18" charset="0"/>
              </a:rPr>
              <a:t>Có một cách thực hiện rất đơn giản: Khi nối hai cây chúng ta sẽ điều chỉnh con trỏ của gốc của cây con có ít đỉnh hơn, chứ không thực hiện việc nối một cách tuỳ tiện. </a:t>
            </a:r>
            <a:endParaRPr lang="en-US" sz="2800" smtClean="0">
              <a:latin typeface="Times New Roman" pitchFamily="18" charset="0"/>
              <a:cs typeface="Times New Roman" pitchFamily="18" charset="0"/>
            </a:endParaRPr>
          </a:p>
          <a:p>
            <a:pPr algn="just"/>
            <a:r>
              <a:rPr lang="vi-VN" sz="2800" smtClean="0">
                <a:latin typeface="Times New Roman" pitchFamily="18" charset="0"/>
                <a:cs typeface="Times New Roman" pitchFamily="18" charset="0"/>
              </a:rPr>
              <a:t>Để ghi nhận số phần tử của một cây chúng ta sẽ sử dụng thêm biến Num[v] chứa số phần tử của cây con với gốc tại </a:t>
            </a:r>
            <a:r>
              <a:rPr lang="vi-VN" sz="2800" i="1" smtClean="0">
                <a:latin typeface="Times New Roman" pitchFamily="18" charset="0"/>
                <a:cs typeface="Times New Roman" pitchFamily="18" charset="0"/>
              </a:rPr>
              <a:t>v. </a:t>
            </a:r>
            <a:endParaRPr lang="en-US" sz="2800" i="1" smtClean="0">
              <a:latin typeface="Times New Roman" pitchFamily="18" charset="0"/>
              <a:cs typeface="Times New Roman" pitchFamily="18" charset="0"/>
            </a:endParaRPr>
          </a:p>
          <a:p>
            <a:pPr>
              <a:buNone/>
            </a:pPr>
            <a:endParaRPr lang="vi-VN" sz="2400" i="1"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3731">
                                            <p:txEl>
                                              <p:pRg st="1" end="1"/>
                                            </p:txEl>
                                          </p:spTgt>
                                        </p:tgtEl>
                                        <p:attrNameLst>
                                          <p:attrName>style.visibility</p:attrName>
                                        </p:attrNameLst>
                                      </p:cBhvr>
                                      <p:to>
                                        <p:strVal val="visible"/>
                                      </p:to>
                                    </p:set>
                                    <p:anim calcmode="lin" valueType="num">
                                      <p:cBhvr>
                                        <p:cTn id="15" dur="10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7373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737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373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3731">
                                            <p:txEl>
                                              <p:pRg st="2" end="2"/>
                                            </p:txEl>
                                          </p:spTgt>
                                        </p:tgtEl>
                                        <p:attrNameLst>
                                          <p:attrName>style.visibility</p:attrName>
                                        </p:attrNameLst>
                                      </p:cBhvr>
                                      <p:to>
                                        <p:strVal val="visible"/>
                                      </p:to>
                                    </p:set>
                                    <p:anim calcmode="lin" valueType="num">
                                      <p:cBhvr>
                                        <p:cTn id="23" dur="10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7373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737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373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F5711C3-3FE9-4266-8E65-E4E84D87A5A4}" type="slidenum">
              <a:rPr lang="en-US"/>
              <a:pPr/>
              <a:t>12</a:t>
            </a:fld>
            <a:endParaRPr lang="en-US"/>
          </a:p>
        </p:txBody>
      </p:sp>
      <p:sp>
        <p:nvSpPr>
          <p:cNvPr id="172034" name="Rectangle 2"/>
          <p:cNvSpPr>
            <a:spLocks noGrp="1" noChangeArrowheads="1"/>
          </p:cNvSpPr>
          <p:nvPr>
            <p:ph type="title"/>
          </p:nvPr>
        </p:nvSpPr>
        <p:spPr/>
        <p:txBody>
          <a:bodyPr/>
          <a:lstStyle/>
          <a:p>
            <a:r>
              <a:rPr lang="en-US" smtClean="0"/>
              <a:t>Các bài toán xử lý đồ thị</a:t>
            </a:r>
            <a:endParaRPr lang="en-US"/>
          </a:p>
        </p:txBody>
      </p:sp>
      <p:sp>
        <p:nvSpPr>
          <p:cNvPr id="172035" name="Rectangle 3"/>
          <p:cNvSpPr>
            <a:spLocks noGrp="1" noChangeArrowheads="1"/>
          </p:cNvSpPr>
          <p:nvPr>
            <p:ph type="body" idx="1"/>
          </p:nvPr>
        </p:nvSpPr>
        <p:spPr/>
        <p:txBody>
          <a:bodyPr/>
          <a:lstStyle/>
          <a:p>
            <a:r>
              <a:rPr lang="en-US" sz="2400" smtClean="0">
                <a:latin typeface="Times New Roman" pitchFamily="18" charset="0"/>
                <a:cs typeface="Times New Roman" pitchFamily="18" charset="0"/>
              </a:rPr>
              <a:t>Tính giá trị của một số đặc trưng số của đồ thị (số liên thông, sắc số, ...)</a:t>
            </a:r>
            <a:endParaRPr lang="en-US" sz="2400">
              <a:latin typeface="Times New Roman" pitchFamily="18" charset="0"/>
              <a:cs typeface="Times New Roman" pitchFamily="18" charset="0"/>
            </a:endParaRPr>
          </a:p>
          <a:p>
            <a:r>
              <a:rPr lang="en-US" sz="2400" smtClean="0">
                <a:latin typeface="Times New Roman" pitchFamily="18" charset="0"/>
                <a:cs typeface="Times New Roman" pitchFamily="18" charset="0"/>
              </a:rPr>
              <a:t>Tìm một số tập con cạnh đặc biệt (chẳng hạn, cặp ghép, bè, chu trình, cây khung, ...) </a:t>
            </a:r>
          </a:p>
          <a:p>
            <a:r>
              <a:rPr lang="en-US" sz="2400" smtClean="0">
                <a:latin typeface="Times New Roman" pitchFamily="18" charset="0"/>
                <a:cs typeface="Times New Roman" pitchFamily="18" charset="0"/>
              </a:rPr>
              <a:t>Tìm một số tập con đỉnh đặc biệt (chẳng hạn, phủ đỉnh, phủ cạnh, tập độc lập,...) </a:t>
            </a:r>
          </a:p>
          <a:p>
            <a:r>
              <a:rPr lang="en-US" sz="2400" smtClean="0">
                <a:latin typeface="Times New Roman" pitchFamily="18" charset="0"/>
                <a:cs typeface="Times New Roman" pitchFamily="18" charset="0"/>
              </a:rPr>
              <a:t>Trả lời truy vấn về một số tính chất của đồ thị (liên thông, phẳng, ...)</a:t>
            </a:r>
          </a:p>
          <a:p>
            <a:r>
              <a:rPr lang="en-US" sz="2400" smtClean="0">
                <a:latin typeface="Times New Roman" pitchFamily="18" charset="0"/>
                <a:cs typeface="Times New Roman" pitchFamily="18" charset="0"/>
              </a:rPr>
              <a:t>Các bài toán tối ưu trên đồ thị: Cây khung nhỏ nhất, đường đi ngắn nhất, luồng cực đại trong mạng, ...</a:t>
            </a:r>
          </a:p>
          <a:p>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120</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MAKESET và Union cải tiến</a:t>
            </a:r>
            <a:endParaRPr lang="en-US" sz="2000" smtClean="0">
              <a:latin typeface="Arial" charset="0"/>
              <a:cs typeface="Arial" charset="0"/>
            </a:endParaRP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8001000" cy="4530725"/>
          </a:xfrm>
          <a:noFill/>
        </p:spPr>
        <p:txBody>
          <a:bodyPr/>
          <a:lstStyle/>
          <a:p>
            <a:pPr>
              <a:buNone/>
            </a:pPr>
            <a:r>
              <a:rPr lang="en-US" sz="2000" b="1" smtClean="0">
                <a:solidFill>
                  <a:schemeClr val="tx2"/>
                </a:solidFill>
                <a:latin typeface="Times New Roman" pitchFamily="18" charset="0"/>
                <a:cs typeface="Times New Roman" pitchFamily="18" charset="0"/>
              </a:rPr>
              <a:t>MAKESET(x) {</a:t>
            </a:r>
          </a:p>
          <a:p>
            <a:pPr>
              <a:buNone/>
            </a:pPr>
            <a:r>
              <a:rPr lang="en-US" sz="2000" smtClean="0">
                <a:latin typeface="Times New Roman" pitchFamily="18" charset="0"/>
                <a:cs typeface="Times New Roman" pitchFamily="18" charset="0"/>
              </a:rPr>
              <a:t>    parent[x] := x; </a:t>
            </a:r>
          </a:p>
          <a:p>
            <a:pPr>
              <a:buNone/>
            </a:pPr>
            <a:r>
              <a:rPr lang="en-US" sz="2000" smtClean="0">
                <a:latin typeface="Times New Roman" pitchFamily="18" charset="0"/>
                <a:cs typeface="Times New Roman" pitchFamily="18" charset="0"/>
              </a:rPr>
              <a:t>    Num[x]:=1;</a:t>
            </a:r>
          </a:p>
          <a:p>
            <a:pPr marL="25400" indent="0">
              <a:spcBef>
                <a:spcPts val="1200"/>
              </a:spcBef>
              <a:buFont typeface="Wingdings" pitchFamily="2" charset="2"/>
              <a:buNone/>
              <a:tabLst>
                <a:tab pos="1054100" algn="l"/>
              </a:tabLst>
            </a:pPr>
            <a:r>
              <a:rPr lang="en-US" sz="2000" b="1" smtClean="0">
                <a:latin typeface="Times New Roman" pitchFamily="18" charset="0"/>
                <a:cs typeface="Times New Roman" pitchFamily="18" charset="0"/>
              </a:rPr>
              <a:t>}</a:t>
            </a:r>
          </a:p>
          <a:p>
            <a:pPr marL="25400" indent="0">
              <a:spcBef>
                <a:spcPts val="1200"/>
              </a:spcBef>
              <a:buFont typeface="Wingdings" pitchFamily="2" charset="2"/>
              <a:buNone/>
              <a:tabLst>
                <a:tab pos="1054100" algn="l"/>
              </a:tabLst>
            </a:pPr>
            <a:r>
              <a:rPr lang="en-US" sz="2000" b="1" smtClean="0">
                <a:solidFill>
                  <a:schemeClr val="tx2"/>
                </a:solidFill>
                <a:latin typeface="Times New Roman" pitchFamily="18" charset="0"/>
                <a:cs typeface="Times New Roman" pitchFamily="18" charset="0"/>
              </a:rPr>
              <a:t>Union(x, y){</a:t>
            </a:r>
          </a:p>
          <a:p>
            <a:pPr>
              <a:buNone/>
            </a:pPr>
            <a:r>
              <a:rPr lang="en-US" sz="2000" smtClean="0">
                <a:latin typeface="Times New Roman" pitchFamily="18" charset="0"/>
                <a:cs typeface="Times New Roman" pitchFamily="18" charset="0"/>
              </a:rPr>
              <a:t>     u:= Find(x); // Tìm u là gốc của cây con chứa x </a:t>
            </a:r>
          </a:p>
          <a:p>
            <a:pPr>
              <a:buNone/>
            </a:pPr>
            <a:r>
              <a:rPr lang="en-US" sz="2000" smtClean="0">
                <a:latin typeface="Times New Roman" pitchFamily="18" charset="0"/>
                <a:cs typeface="Times New Roman" pitchFamily="18" charset="0"/>
              </a:rPr>
              <a:t>     v:= Find(y); // Tìm u là gốc của cây con chứa y </a:t>
            </a:r>
          </a:p>
          <a:p>
            <a:pPr>
              <a:buNone/>
            </a:pPr>
            <a:r>
              <a:rPr lang="en-US" sz="2000" b="1" smtClean="0">
                <a:latin typeface="Times New Roman" pitchFamily="18" charset="0"/>
                <a:cs typeface="Times New Roman" pitchFamily="18" charset="0"/>
              </a:rPr>
              <a:t>     if</a:t>
            </a:r>
            <a:r>
              <a:rPr lang="en-US" sz="2000" smtClean="0">
                <a:latin typeface="Times New Roman" pitchFamily="18" charset="0"/>
                <a:cs typeface="Times New Roman" pitchFamily="18" charset="0"/>
              </a:rPr>
              <a:t>  Num[u] &lt;= Num[v] {</a:t>
            </a:r>
            <a:r>
              <a:rPr lang="en-US" sz="2000" b="1" smtClean="0">
                <a:latin typeface="Times New Roman" pitchFamily="18" charset="0"/>
                <a:cs typeface="Times New Roman" pitchFamily="18" charset="0"/>
              </a:rPr>
              <a:t> </a:t>
            </a: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parent[u] := v;    Num[v]:= Num[u]+Num[v];</a:t>
            </a:r>
          </a:p>
          <a:p>
            <a:pPr>
              <a:buNone/>
            </a:pPr>
            <a:r>
              <a:rPr lang="en-US" sz="2000" b="1" smtClean="0">
                <a:latin typeface="Times New Roman" pitchFamily="18" charset="0"/>
                <a:cs typeface="Times New Roman" pitchFamily="18" charset="0"/>
              </a:rPr>
              <a:t>     }  else {</a:t>
            </a:r>
            <a:endParaRPr lang="en-US" sz="2000" smtClean="0">
              <a:latin typeface="Times New Roman" pitchFamily="18" charset="0"/>
              <a:cs typeface="Times New Roman" pitchFamily="18" charset="0"/>
            </a:endParaRPr>
          </a:p>
          <a:p>
            <a:pPr>
              <a:buNone/>
            </a:pPr>
            <a:r>
              <a:rPr lang="en-US" sz="2000" smtClean="0">
                <a:latin typeface="Times New Roman" pitchFamily="18" charset="0"/>
                <a:cs typeface="Times New Roman" pitchFamily="18" charset="0"/>
              </a:rPr>
              <a:t>                  parent[v] := u;  Num[u]:= Num[u]+Num[v];</a:t>
            </a:r>
          </a:p>
          <a:p>
            <a:pPr>
              <a:buNone/>
            </a:pPr>
            <a:r>
              <a:rPr lang="en-US" sz="2000" b="1" smtClean="0">
                <a:latin typeface="Times New Roman" pitchFamily="18" charset="0"/>
                <a:cs typeface="Times New Roman" pitchFamily="18" charset="0"/>
              </a:rPr>
              <a:t>                 }</a:t>
            </a:r>
            <a:endParaRPr lang="en-US" sz="2000" smtClean="0">
              <a:latin typeface="Times New Roman" pitchFamily="18" charset="0"/>
              <a:cs typeface="Times New Roman" pitchFamily="18" charset="0"/>
            </a:endParaRPr>
          </a:p>
          <a:p>
            <a:pPr>
              <a:buNone/>
            </a:pPr>
            <a:r>
              <a:rPr lang="en-US" sz="2000" b="1"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p:txBody>
      </p:sp>
      <p:sp>
        <p:nvSpPr>
          <p:cNvPr id="5" name="TextBox 4"/>
          <p:cNvSpPr txBox="1"/>
          <p:nvPr/>
        </p:nvSpPr>
        <p:spPr>
          <a:xfrm>
            <a:off x="3657600" y="1635125"/>
            <a:ext cx="5181600" cy="769441"/>
          </a:xfrm>
          <a:prstGeom prst="rect">
            <a:avLst/>
          </a:prstGeom>
          <a:noFill/>
        </p:spPr>
        <p:txBody>
          <a:bodyPr wrap="square" rtlCol="0">
            <a:spAutoFit/>
          </a:bodyPr>
          <a:lstStyle/>
          <a:p>
            <a:pPr algn="l"/>
            <a:endParaRPr lang="en-US" sz="2000" smtClean="0">
              <a:latin typeface="Times New Roman" pitchFamily="18" charset="0"/>
              <a:cs typeface="Times New Roman" pitchFamily="18" charset="0"/>
            </a:endParaRPr>
          </a:p>
          <a:p>
            <a:endParaRPr lang="en-US"/>
          </a:p>
        </p:txBody>
      </p:sp>
      <p:sp>
        <p:nvSpPr>
          <p:cNvPr id="6" name="Footer Placeholder 5"/>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3731">
                                            <p:txEl>
                                              <p:pRg st="1" end="1"/>
                                            </p:txEl>
                                          </p:spTgt>
                                        </p:tgtEl>
                                        <p:attrNameLst>
                                          <p:attrName>style.visibility</p:attrName>
                                        </p:attrNameLst>
                                      </p:cBhvr>
                                      <p:to>
                                        <p:strVal val="visible"/>
                                      </p:to>
                                    </p:set>
                                    <p:anim calcmode="lin" valueType="num">
                                      <p:cBhvr>
                                        <p:cTn id="15" dur="10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7373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737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373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3731">
                                            <p:txEl>
                                              <p:pRg st="2" end="2"/>
                                            </p:txEl>
                                          </p:spTgt>
                                        </p:tgtEl>
                                        <p:attrNameLst>
                                          <p:attrName>style.visibility</p:attrName>
                                        </p:attrNameLst>
                                      </p:cBhvr>
                                      <p:to>
                                        <p:strVal val="visible"/>
                                      </p:to>
                                    </p:set>
                                    <p:anim calcmode="lin" valueType="num">
                                      <p:cBhvr>
                                        <p:cTn id="23" dur="10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7373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737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373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73731">
                                            <p:txEl>
                                              <p:pRg st="3" end="3"/>
                                            </p:txEl>
                                          </p:spTgt>
                                        </p:tgtEl>
                                        <p:attrNameLst>
                                          <p:attrName>style.visibility</p:attrName>
                                        </p:attrNameLst>
                                      </p:cBhvr>
                                      <p:to>
                                        <p:strVal val="visible"/>
                                      </p:to>
                                    </p:set>
                                    <p:anim calcmode="lin" valueType="num">
                                      <p:cBhvr>
                                        <p:cTn id="31" dur="10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7373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737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373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73731">
                                            <p:txEl>
                                              <p:pRg st="4" end="4"/>
                                            </p:txEl>
                                          </p:spTgt>
                                        </p:tgtEl>
                                        <p:attrNameLst>
                                          <p:attrName>style.visibility</p:attrName>
                                        </p:attrNameLst>
                                      </p:cBhvr>
                                      <p:to>
                                        <p:strVal val="visible"/>
                                      </p:to>
                                    </p:set>
                                    <p:anim calcmode="lin" valueType="num">
                                      <p:cBhvr>
                                        <p:cTn id="39" dur="1000" fill="hold"/>
                                        <p:tgtEl>
                                          <p:spTgt spid="73731">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73731">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737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737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73731">
                                            <p:txEl>
                                              <p:pRg st="5" end="5"/>
                                            </p:txEl>
                                          </p:spTgt>
                                        </p:tgtEl>
                                        <p:attrNameLst>
                                          <p:attrName>style.visibility</p:attrName>
                                        </p:attrNameLst>
                                      </p:cBhvr>
                                      <p:to>
                                        <p:strVal val="visible"/>
                                      </p:to>
                                    </p:set>
                                    <p:anim calcmode="lin" valueType="num">
                                      <p:cBhvr>
                                        <p:cTn id="47" dur="1000" fill="hold"/>
                                        <p:tgtEl>
                                          <p:spTgt spid="73731">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73731">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7373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7373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73731">
                                            <p:txEl>
                                              <p:pRg st="6" end="6"/>
                                            </p:txEl>
                                          </p:spTgt>
                                        </p:tgtEl>
                                        <p:attrNameLst>
                                          <p:attrName>style.visibility</p:attrName>
                                        </p:attrNameLst>
                                      </p:cBhvr>
                                      <p:to>
                                        <p:strVal val="visible"/>
                                      </p:to>
                                    </p:set>
                                    <p:anim calcmode="lin" valueType="num">
                                      <p:cBhvr>
                                        <p:cTn id="55" dur="1000" fill="hold"/>
                                        <p:tgtEl>
                                          <p:spTgt spid="73731">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73731">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73731">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73731">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73731">
                                            <p:txEl>
                                              <p:pRg st="7" end="7"/>
                                            </p:txEl>
                                          </p:spTgt>
                                        </p:tgtEl>
                                        <p:attrNameLst>
                                          <p:attrName>style.visibility</p:attrName>
                                        </p:attrNameLst>
                                      </p:cBhvr>
                                      <p:to>
                                        <p:strVal val="visible"/>
                                      </p:to>
                                    </p:set>
                                    <p:anim calcmode="lin" valueType="num">
                                      <p:cBhvr>
                                        <p:cTn id="63" dur="1000" fill="hold"/>
                                        <p:tgtEl>
                                          <p:spTgt spid="73731">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73731">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73731">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73731">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73731">
                                            <p:txEl>
                                              <p:pRg st="8" end="8"/>
                                            </p:txEl>
                                          </p:spTgt>
                                        </p:tgtEl>
                                        <p:attrNameLst>
                                          <p:attrName>style.visibility</p:attrName>
                                        </p:attrNameLst>
                                      </p:cBhvr>
                                      <p:to>
                                        <p:strVal val="visible"/>
                                      </p:to>
                                    </p:set>
                                    <p:anim calcmode="lin" valueType="num">
                                      <p:cBhvr>
                                        <p:cTn id="71" dur="1000" fill="hold"/>
                                        <p:tgtEl>
                                          <p:spTgt spid="73731">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73731">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73731">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73731">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73731">
                                            <p:txEl>
                                              <p:pRg st="9" end="9"/>
                                            </p:txEl>
                                          </p:spTgt>
                                        </p:tgtEl>
                                        <p:attrNameLst>
                                          <p:attrName>style.visibility</p:attrName>
                                        </p:attrNameLst>
                                      </p:cBhvr>
                                      <p:to>
                                        <p:strVal val="visible"/>
                                      </p:to>
                                    </p:set>
                                    <p:anim calcmode="lin" valueType="num">
                                      <p:cBhvr>
                                        <p:cTn id="79" dur="1000" fill="hold"/>
                                        <p:tgtEl>
                                          <p:spTgt spid="73731">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73731">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73731">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73731">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3" fill="hold">
                      <p:stCondLst>
                        <p:cond delay="indefinite"/>
                      </p:stCondLst>
                      <p:childTnLst>
                        <p:par>
                          <p:cTn id="84" fill="hold">
                            <p:stCondLst>
                              <p:cond delay="0"/>
                            </p:stCondLst>
                            <p:childTnLst>
                              <p:par>
                                <p:cTn id="85" presetID="15" presetClass="entr" presetSubtype="0" fill="hold" grpId="0" nodeType="clickEffect">
                                  <p:stCondLst>
                                    <p:cond delay="0"/>
                                  </p:stCondLst>
                                  <p:childTnLst>
                                    <p:set>
                                      <p:cBhvr>
                                        <p:cTn id="86" dur="1" fill="hold">
                                          <p:stCondLst>
                                            <p:cond delay="0"/>
                                          </p:stCondLst>
                                        </p:cTn>
                                        <p:tgtEl>
                                          <p:spTgt spid="73731">
                                            <p:txEl>
                                              <p:pRg st="10" end="10"/>
                                            </p:txEl>
                                          </p:spTgt>
                                        </p:tgtEl>
                                        <p:attrNameLst>
                                          <p:attrName>style.visibility</p:attrName>
                                        </p:attrNameLst>
                                      </p:cBhvr>
                                      <p:to>
                                        <p:strVal val="visible"/>
                                      </p:to>
                                    </p:set>
                                    <p:anim calcmode="lin" valueType="num">
                                      <p:cBhvr>
                                        <p:cTn id="87" dur="1000" fill="hold"/>
                                        <p:tgtEl>
                                          <p:spTgt spid="73731">
                                            <p:txEl>
                                              <p:pRg st="10" end="10"/>
                                            </p:txEl>
                                          </p:spTgt>
                                        </p:tgtEl>
                                        <p:attrNameLst>
                                          <p:attrName>ppt_w</p:attrName>
                                        </p:attrNameLst>
                                      </p:cBhvr>
                                      <p:tavLst>
                                        <p:tav tm="0">
                                          <p:val>
                                            <p:fltVal val="0"/>
                                          </p:val>
                                        </p:tav>
                                        <p:tav tm="100000">
                                          <p:val>
                                            <p:strVal val="#ppt_w"/>
                                          </p:val>
                                        </p:tav>
                                      </p:tavLst>
                                    </p:anim>
                                    <p:anim calcmode="lin" valueType="num">
                                      <p:cBhvr>
                                        <p:cTn id="88" dur="1000" fill="hold"/>
                                        <p:tgtEl>
                                          <p:spTgt spid="73731">
                                            <p:txEl>
                                              <p:pRg st="10" end="10"/>
                                            </p:txEl>
                                          </p:spTgt>
                                        </p:tgtEl>
                                        <p:attrNameLst>
                                          <p:attrName>ppt_h</p:attrName>
                                        </p:attrNameLst>
                                      </p:cBhvr>
                                      <p:tavLst>
                                        <p:tav tm="0">
                                          <p:val>
                                            <p:fltVal val="0"/>
                                          </p:val>
                                        </p:tav>
                                        <p:tav tm="100000">
                                          <p:val>
                                            <p:strVal val="#ppt_h"/>
                                          </p:val>
                                        </p:tav>
                                      </p:tavLst>
                                    </p:anim>
                                    <p:anim calcmode="lin" valueType="num">
                                      <p:cBhvr>
                                        <p:cTn id="89" dur="1000" fill="hold"/>
                                        <p:tgtEl>
                                          <p:spTgt spid="73731">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73731">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1" fill="hold">
                      <p:stCondLst>
                        <p:cond delay="indefinite"/>
                      </p:stCondLst>
                      <p:childTnLst>
                        <p:par>
                          <p:cTn id="92" fill="hold">
                            <p:stCondLst>
                              <p:cond delay="0"/>
                            </p:stCondLst>
                            <p:childTnLst>
                              <p:par>
                                <p:cTn id="93" presetID="15" presetClass="entr" presetSubtype="0" fill="hold" grpId="0" nodeType="clickEffect">
                                  <p:stCondLst>
                                    <p:cond delay="0"/>
                                  </p:stCondLst>
                                  <p:childTnLst>
                                    <p:set>
                                      <p:cBhvr>
                                        <p:cTn id="94" dur="1" fill="hold">
                                          <p:stCondLst>
                                            <p:cond delay="0"/>
                                          </p:stCondLst>
                                        </p:cTn>
                                        <p:tgtEl>
                                          <p:spTgt spid="73731">
                                            <p:txEl>
                                              <p:pRg st="11" end="11"/>
                                            </p:txEl>
                                          </p:spTgt>
                                        </p:tgtEl>
                                        <p:attrNameLst>
                                          <p:attrName>style.visibility</p:attrName>
                                        </p:attrNameLst>
                                      </p:cBhvr>
                                      <p:to>
                                        <p:strVal val="visible"/>
                                      </p:to>
                                    </p:set>
                                    <p:anim calcmode="lin" valueType="num">
                                      <p:cBhvr>
                                        <p:cTn id="95" dur="1000" fill="hold"/>
                                        <p:tgtEl>
                                          <p:spTgt spid="73731">
                                            <p:txEl>
                                              <p:pRg st="11" end="11"/>
                                            </p:txEl>
                                          </p:spTgt>
                                        </p:tgtEl>
                                        <p:attrNameLst>
                                          <p:attrName>ppt_w</p:attrName>
                                        </p:attrNameLst>
                                      </p:cBhvr>
                                      <p:tavLst>
                                        <p:tav tm="0">
                                          <p:val>
                                            <p:fltVal val="0"/>
                                          </p:val>
                                        </p:tav>
                                        <p:tav tm="100000">
                                          <p:val>
                                            <p:strVal val="#ppt_w"/>
                                          </p:val>
                                        </p:tav>
                                      </p:tavLst>
                                    </p:anim>
                                    <p:anim calcmode="lin" valueType="num">
                                      <p:cBhvr>
                                        <p:cTn id="96" dur="1000" fill="hold"/>
                                        <p:tgtEl>
                                          <p:spTgt spid="73731">
                                            <p:txEl>
                                              <p:pRg st="11" end="11"/>
                                            </p:txEl>
                                          </p:spTgt>
                                        </p:tgtEl>
                                        <p:attrNameLst>
                                          <p:attrName>ppt_h</p:attrName>
                                        </p:attrNameLst>
                                      </p:cBhvr>
                                      <p:tavLst>
                                        <p:tav tm="0">
                                          <p:val>
                                            <p:fltVal val="0"/>
                                          </p:val>
                                        </p:tav>
                                        <p:tav tm="100000">
                                          <p:val>
                                            <p:strVal val="#ppt_h"/>
                                          </p:val>
                                        </p:tav>
                                      </p:tavLst>
                                    </p:anim>
                                    <p:anim calcmode="lin" valueType="num">
                                      <p:cBhvr>
                                        <p:cTn id="97" dur="1000" fill="hold"/>
                                        <p:tgtEl>
                                          <p:spTgt spid="73731">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98" dur="1000" fill="hold"/>
                                        <p:tgtEl>
                                          <p:spTgt spid="73731">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9" fill="hold">
                      <p:stCondLst>
                        <p:cond delay="indefinite"/>
                      </p:stCondLst>
                      <p:childTnLst>
                        <p:par>
                          <p:cTn id="100" fill="hold">
                            <p:stCondLst>
                              <p:cond delay="0"/>
                            </p:stCondLst>
                            <p:childTnLst>
                              <p:par>
                                <p:cTn id="101" presetID="15" presetClass="entr" presetSubtype="0" fill="hold" grpId="0" nodeType="clickEffect">
                                  <p:stCondLst>
                                    <p:cond delay="0"/>
                                  </p:stCondLst>
                                  <p:childTnLst>
                                    <p:set>
                                      <p:cBhvr>
                                        <p:cTn id="102" dur="1" fill="hold">
                                          <p:stCondLst>
                                            <p:cond delay="0"/>
                                          </p:stCondLst>
                                        </p:cTn>
                                        <p:tgtEl>
                                          <p:spTgt spid="73731">
                                            <p:txEl>
                                              <p:pRg st="12" end="12"/>
                                            </p:txEl>
                                          </p:spTgt>
                                        </p:tgtEl>
                                        <p:attrNameLst>
                                          <p:attrName>style.visibility</p:attrName>
                                        </p:attrNameLst>
                                      </p:cBhvr>
                                      <p:to>
                                        <p:strVal val="visible"/>
                                      </p:to>
                                    </p:set>
                                    <p:anim calcmode="lin" valueType="num">
                                      <p:cBhvr>
                                        <p:cTn id="103" dur="1000" fill="hold"/>
                                        <p:tgtEl>
                                          <p:spTgt spid="73731">
                                            <p:txEl>
                                              <p:pRg st="12" end="12"/>
                                            </p:txEl>
                                          </p:spTgt>
                                        </p:tgtEl>
                                        <p:attrNameLst>
                                          <p:attrName>ppt_w</p:attrName>
                                        </p:attrNameLst>
                                      </p:cBhvr>
                                      <p:tavLst>
                                        <p:tav tm="0">
                                          <p:val>
                                            <p:fltVal val="0"/>
                                          </p:val>
                                        </p:tav>
                                        <p:tav tm="100000">
                                          <p:val>
                                            <p:strVal val="#ppt_w"/>
                                          </p:val>
                                        </p:tav>
                                      </p:tavLst>
                                    </p:anim>
                                    <p:anim calcmode="lin" valueType="num">
                                      <p:cBhvr>
                                        <p:cTn id="104" dur="1000" fill="hold"/>
                                        <p:tgtEl>
                                          <p:spTgt spid="73731">
                                            <p:txEl>
                                              <p:pRg st="12" end="12"/>
                                            </p:txEl>
                                          </p:spTgt>
                                        </p:tgtEl>
                                        <p:attrNameLst>
                                          <p:attrName>ppt_h</p:attrName>
                                        </p:attrNameLst>
                                      </p:cBhvr>
                                      <p:tavLst>
                                        <p:tav tm="0">
                                          <p:val>
                                            <p:fltVal val="0"/>
                                          </p:val>
                                        </p:tav>
                                        <p:tav tm="100000">
                                          <p:val>
                                            <p:strVal val="#ppt_h"/>
                                          </p:val>
                                        </p:tav>
                                      </p:tavLst>
                                    </p:anim>
                                    <p:anim calcmode="lin" valueType="num">
                                      <p:cBhvr>
                                        <p:cTn id="105" dur="1000" fill="hold"/>
                                        <p:tgtEl>
                                          <p:spTgt spid="73731">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73731">
                                            <p:txEl>
                                              <p:pRg st="12" end="1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p>
            <a:fld id="{C16E8989-540E-4A27-8840-90711ABA2C79}" type="slidenum">
              <a:rPr lang="en-US" smtClean="0"/>
              <a:pPr/>
              <a:t>121</a:t>
            </a:fld>
            <a:endParaRPr lang="en-US" smtClean="0"/>
          </a:p>
        </p:txBody>
      </p:sp>
      <p:sp>
        <p:nvSpPr>
          <p:cNvPr id="121859" name="Rectangle 2"/>
          <p:cNvSpPr>
            <a:spLocks noGrp="1" noChangeArrowheads="1"/>
          </p:cNvSpPr>
          <p:nvPr>
            <p:ph type="title"/>
          </p:nvPr>
        </p:nvSpPr>
        <p:spPr>
          <a:noFill/>
        </p:spPr>
        <p:txBody>
          <a:bodyPr/>
          <a:lstStyle/>
          <a:p>
            <a:pPr marL="25400">
              <a:tabLst>
                <a:tab pos="1538288" algn="l"/>
              </a:tabLst>
            </a:pPr>
            <a:r>
              <a:rPr lang="en-US" sz="2400" smtClean="0">
                <a:latin typeface="Arial" charset="0"/>
                <a:cs typeface="Arial" charset="0"/>
              </a:rPr>
              <a:t>Cấu trúc dữ liệu các tập không giao nhau </a:t>
            </a:r>
            <a:endParaRPr lang="en-US" sz="2000" smtClean="0">
              <a:latin typeface="Arial" charset="0"/>
              <a:cs typeface="Arial" charset="0"/>
            </a:endParaRPr>
          </a:p>
        </p:txBody>
      </p:sp>
      <p:sp>
        <p:nvSpPr>
          <p:cNvPr id="73731" name="Rectangle 3" descr="Rectangle: Click to edit Master text styles&#10;Second level&#10;Third level&#10;Fourth level&#10;Fifth level"/>
          <p:cNvSpPr>
            <a:spLocks noGrp="1" noChangeArrowheads="1"/>
          </p:cNvSpPr>
          <p:nvPr>
            <p:ph type="body" idx="1"/>
          </p:nvPr>
        </p:nvSpPr>
        <p:spPr>
          <a:xfrm>
            <a:off x="685800" y="1635125"/>
            <a:ext cx="7696200" cy="4530725"/>
          </a:xfrm>
          <a:noFill/>
        </p:spPr>
        <p:txBody>
          <a:bodyPr/>
          <a:lstStyle/>
          <a:p>
            <a:pPr algn="just">
              <a:spcBef>
                <a:spcPts val="1200"/>
              </a:spcBef>
            </a:pPr>
            <a:r>
              <a:rPr lang="vi-VN" sz="2800" b="1" smtClean="0">
                <a:latin typeface="Times New Roman" pitchFamily="18" charset="0"/>
                <a:cs typeface="Times New Roman" pitchFamily="18" charset="0"/>
              </a:rPr>
              <a:t>Bổ đề. </a:t>
            </a:r>
            <a:r>
              <a:rPr lang="vi-VN" sz="2800" smtClean="0">
                <a:latin typeface="Times New Roman" pitchFamily="18" charset="0"/>
                <a:cs typeface="Times New Roman" pitchFamily="18" charset="0"/>
              </a:rPr>
              <a:t>Giả sử quá trình thực hiện nối cây bắt đầu từ các cây chỉ có 1 đỉnh. Khi đó độ cao của các cây xuất hiện khi thực hiện thủ tục nối không vượt quá log </a:t>
            </a:r>
            <a:r>
              <a:rPr lang="vi-VN" sz="2800" i="1" smtClean="0">
                <a:latin typeface="Times New Roman" pitchFamily="18" charset="0"/>
                <a:cs typeface="Times New Roman" pitchFamily="18" charset="0"/>
              </a:rPr>
              <a:t>n.</a:t>
            </a:r>
          </a:p>
          <a:p>
            <a:pPr>
              <a:spcBef>
                <a:spcPts val="1200"/>
              </a:spcBef>
            </a:pPr>
            <a:r>
              <a:rPr lang="en-US" sz="2800" b="1" smtClean="0">
                <a:latin typeface="Times New Roman" pitchFamily="18" charset="0"/>
                <a:cs typeface="Times New Roman" pitchFamily="18" charset="0"/>
              </a:rPr>
              <a:t>CM. </a:t>
            </a:r>
            <a:r>
              <a:rPr lang="en-US" sz="2800" smtClean="0">
                <a:latin typeface="Times New Roman" pitchFamily="18" charset="0"/>
                <a:cs typeface="Times New Roman" pitchFamily="18" charset="0"/>
              </a:rPr>
              <a:t>Qui nạp theo số đỉnh của cây.</a:t>
            </a:r>
          </a:p>
          <a:p>
            <a:pPr>
              <a:spcBef>
                <a:spcPts val="1200"/>
              </a:spcBef>
            </a:pPr>
            <a:endParaRPr lang="en-US" sz="2800" smtClean="0">
              <a:latin typeface="Times New Roman" pitchFamily="18" charset="0"/>
              <a:cs typeface="Times New Roman" pitchFamily="18" charset="0"/>
            </a:endParaRPr>
          </a:p>
          <a:p>
            <a:pPr algn="just">
              <a:spcBef>
                <a:spcPts val="1200"/>
              </a:spcBef>
            </a:pPr>
            <a:r>
              <a:rPr lang="vi-VN" sz="2800" smtClean="0">
                <a:latin typeface="Times New Roman" pitchFamily="18" charset="0"/>
                <a:cs typeface="Times New Roman" pitchFamily="18" charset="0"/>
              </a:rPr>
              <a:t>Từ bổ đề suy ra các thao tác Find và Union được thực hiện với thời gian </a:t>
            </a:r>
            <a:r>
              <a:rPr lang="vi-VN" sz="2800" i="1" smtClean="0">
                <a:latin typeface="Times New Roman" pitchFamily="18" charset="0"/>
                <a:cs typeface="Times New Roman" pitchFamily="18" charset="0"/>
              </a:rPr>
              <a:t>O</a:t>
            </a:r>
            <a:r>
              <a:rPr lang="vi-VN" sz="2800" smtClean="0">
                <a:latin typeface="Times New Roman" pitchFamily="18" charset="0"/>
                <a:cs typeface="Times New Roman" pitchFamily="18" charset="0"/>
              </a:rPr>
              <a:t>(log</a:t>
            </a:r>
            <a:r>
              <a:rPr lang="vi-VN" sz="2800" i="1" smtClean="0">
                <a:latin typeface="Times New Roman" pitchFamily="18" charset="0"/>
                <a:cs typeface="Times New Roman" pitchFamily="18" charset="0"/>
              </a:rPr>
              <a:t> n</a:t>
            </a:r>
            <a:r>
              <a:rPr lang="vi-VN" sz="2800" smtClean="0">
                <a:latin typeface="Times New Roman" pitchFamily="18" charset="0"/>
                <a:cs typeface="Times New Roman" pitchFamily="18" charset="0"/>
              </a:rPr>
              <a:t>) nhờ sử dụng cách nối cây </a:t>
            </a:r>
            <a:r>
              <a:rPr lang="en-US" sz="2800" smtClean="0">
                <a:latin typeface="Times New Roman" pitchFamily="18" charset="0"/>
                <a:cs typeface="Times New Roman" pitchFamily="18" charset="0"/>
              </a:rPr>
              <a:t>cải tiến</a:t>
            </a:r>
            <a:r>
              <a:rPr lang="vi-VN" sz="2800" smtClean="0">
                <a:latin typeface="Times New Roman" pitchFamily="18" charset="0"/>
                <a:cs typeface="Times New Roman" pitchFamily="18" charset="0"/>
              </a:rPr>
              <a:t>.</a:t>
            </a:r>
          </a:p>
          <a:p>
            <a:pPr>
              <a:spcBef>
                <a:spcPts val="1200"/>
              </a:spcBef>
              <a:buNone/>
            </a:pPr>
            <a:endParaRPr lang="vi-VN" sz="2800" i="1"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p:cTn id="7" dur="10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373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37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73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3731">
                                            <p:txEl>
                                              <p:pRg st="1" end="1"/>
                                            </p:txEl>
                                          </p:spTgt>
                                        </p:tgtEl>
                                        <p:attrNameLst>
                                          <p:attrName>style.visibility</p:attrName>
                                        </p:attrNameLst>
                                      </p:cBhvr>
                                      <p:to>
                                        <p:strVal val="visible"/>
                                      </p:to>
                                    </p:set>
                                    <p:anim calcmode="lin" valueType="num">
                                      <p:cBhvr>
                                        <p:cTn id="15" dur="10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7373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737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373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73731">
                                            <p:txEl>
                                              <p:pRg st="3" end="3"/>
                                            </p:txEl>
                                          </p:spTgt>
                                        </p:tgtEl>
                                        <p:attrNameLst>
                                          <p:attrName>style.visibility</p:attrName>
                                        </p:attrNameLst>
                                      </p:cBhvr>
                                      <p:to>
                                        <p:strVal val="visible"/>
                                      </p:to>
                                    </p:set>
                                    <p:anim calcmode="lin" valueType="num">
                                      <p:cBhvr>
                                        <p:cTn id="23" dur="1000" fill="hold"/>
                                        <p:tgtEl>
                                          <p:spTgt spid="73731">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73731">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737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373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Slide Number Placeholder 5"/>
          <p:cNvSpPr>
            <a:spLocks noGrp="1"/>
          </p:cNvSpPr>
          <p:nvPr>
            <p:ph type="sldNum" sz="quarter" idx="12"/>
          </p:nvPr>
        </p:nvSpPr>
        <p:spPr>
          <a:noFill/>
        </p:spPr>
        <p:txBody>
          <a:bodyPr/>
          <a:lstStyle/>
          <a:p>
            <a:fld id="{3D7C3BC8-8542-429B-B2B2-A35E20FF1181}" type="slidenum">
              <a:rPr lang="en-US" smtClean="0"/>
              <a:pPr/>
              <a:t>122</a:t>
            </a:fld>
            <a:endParaRPr lang="en-US" smtClean="0"/>
          </a:p>
        </p:txBody>
      </p:sp>
      <p:sp>
        <p:nvSpPr>
          <p:cNvPr id="122883" name="Rectangle 2"/>
          <p:cNvSpPr>
            <a:spLocks noGrp="1" noChangeArrowheads="1"/>
          </p:cNvSpPr>
          <p:nvPr>
            <p:ph type="title"/>
          </p:nvPr>
        </p:nvSpPr>
        <p:spPr>
          <a:noFill/>
        </p:spPr>
        <p:txBody>
          <a:bodyPr/>
          <a:lstStyle/>
          <a:p>
            <a:pPr marL="25400">
              <a:tabLst>
                <a:tab pos="1538288" algn="l"/>
              </a:tabLst>
            </a:pPr>
            <a:r>
              <a:rPr lang="en-US" sz="2000" smtClean="0">
                <a:latin typeface="Arial" charset="0"/>
                <a:cs typeface="Arial" charset="0"/>
              </a:rPr>
              <a:t>Thuật toán Kruskal sử dụng cấu trúc dữ liệu Union-Find</a:t>
            </a:r>
          </a:p>
        </p:txBody>
      </p:sp>
      <p:sp>
        <p:nvSpPr>
          <p:cNvPr id="122884" name="Text Box 3"/>
          <p:cNvSpPr txBox="1">
            <a:spLocks noChangeArrowheads="1"/>
          </p:cNvSpPr>
          <p:nvPr/>
        </p:nvSpPr>
        <p:spPr bwMode="auto">
          <a:xfrm>
            <a:off x="609600" y="1676400"/>
            <a:ext cx="8229600" cy="4385816"/>
          </a:xfrm>
          <a:prstGeom prst="rect">
            <a:avLst/>
          </a:prstGeom>
          <a:noFill/>
          <a:ln w="9525">
            <a:noFill/>
            <a:miter lim="800000"/>
            <a:headEnd/>
            <a:tailEnd/>
          </a:ln>
        </p:spPr>
        <p:txBody>
          <a:bodyPr wrap="square" lIns="0" tIns="0" rIns="0" bIns="0">
            <a:spAutoFit/>
          </a:bodyPr>
          <a:lstStyle/>
          <a:p>
            <a:pPr algn="l" defTabSz="642938">
              <a:spcBef>
                <a:spcPts val="600"/>
              </a:spcBef>
              <a:tabLst>
                <a:tab pos="749300" algn="l"/>
              </a:tabLst>
            </a:pPr>
            <a:r>
              <a:rPr lang="en-US" b="1">
                <a:latin typeface="Times New Roman" pitchFamily="18" charset="0"/>
                <a:cs typeface="Times New Roman" pitchFamily="18" charset="0"/>
              </a:rPr>
              <a:t>Kruskal(</a:t>
            </a:r>
            <a:r>
              <a:rPr lang="en-US" b="1" i="1">
                <a:latin typeface="Times New Roman" pitchFamily="18" charset="0"/>
                <a:cs typeface="Times New Roman" pitchFamily="18" charset="0"/>
              </a:rPr>
              <a:t>G,w</a:t>
            </a:r>
            <a:r>
              <a:rPr lang="en-US" b="1">
                <a:latin typeface="Times New Roman" pitchFamily="18" charset="0"/>
                <a:cs typeface="Times New Roman" pitchFamily="18" charset="0"/>
              </a:rPr>
              <a:t>)</a:t>
            </a:r>
            <a:endParaRPr lang="en-US">
              <a:latin typeface="Times New Roman" pitchFamily="18" charset="0"/>
              <a:cs typeface="Times New Roman" pitchFamily="18" charset="0"/>
            </a:endParaRPr>
          </a:p>
          <a:p>
            <a:pPr algn="l" defTabSz="642938" eaLnBrk="0" hangingPunct="0">
              <a:spcBef>
                <a:spcPts val="600"/>
              </a:spcBef>
              <a:tabLst>
                <a:tab pos="749300" algn="l"/>
              </a:tabLst>
            </a:pPr>
            <a:r>
              <a:rPr lang="en-US">
                <a:latin typeface="Times New Roman" pitchFamily="18" charset="0"/>
                <a:cs typeface="Times New Roman" pitchFamily="18" charset="0"/>
              </a:rPr>
              <a:t>1.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a:t>
            </a:r>
            <a:r>
              <a:rPr lang="en-US">
                <a:latin typeface="Times New Roman" pitchFamily="18" charset="0"/>
                <a:cs typeface="Times New Roman" pitchFamily="18" charset="0"/>
              </a:rPr>
              <a:t> </a:t>
            </a:r>
            <a:r>
              <a:rPr lang="en-US">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 </a:t>
            </a:r>
            <a:r>
              <a:rPr lang="en-US">
                <a:latin typeface="Times New Roman" pitchFamily="18" charset="0"/>
                <a:cs typeface="Times New Roman" pitchFamily="18" charset="0"/>
                <a:sym typeface="Symbol" pitchFamily="18" charset="2"/>
              </a:rPr>
              <a:t></a:t>
            </a: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2.   </a:t>
            </a:r>
            <a:r>
              <a:rPr lang="en-US" b="1">
                <a:latin typeface="Times New Roman" pitchFamily="18" charset="0"/>
                <a:cs typeface="Times New Roman" pitchFamily="18" charset="0"/>
                <a:sym typeface="Symbol" pitchFamily="18" charset="2"/>
              </a:rPr>
              <a:t>for</a:t>
            </a:r>
            <a:r>
              <a:rPr lang="en-US">
                <a:latin typeface="Times New Roman" pitchFamily="18" charset="0"/>
                <a:cs typeface="Times New Roman" pitchFamily="18" charset="0"/>
                <a:sym typeface="Symbol" pitchFamily="18" charset="2"/>
              </a:rPr>
              <a:t> </a:t>
            </a:r>
            <a:r>
              <a:rPr lang="en-US" i="1">
                <a:latin typeface="Times New Roman" pitchFamily="18" charset="0"/>
                <a:cs typeface="Times New Roman" pitchFamily="18" charset="0"/>
                <a:sym typeface="Symbol" pitchFamily="18" charset="2"/>
              </a:rPr>
              <a:t>v</a:t>
            </a:r>
            <a:r>
              <a:rPr lang="en-US">
                <a:latin typeface="Times New Roman" pitchFamily="18" charset="0"/>
                <a:cs typeface="Times New Roman" pitchFamily="18" charset="0"/>
                <a:sym typeface="Symbol" pitchFamily="18" charset="2"/>
              </a:rPr>
              <a:t></a:t>
            </a:r>
            <a:r>
              <a:rPr lang="en-US" i="1">
                <a:latin typeface="Times New Roman" pitchFamily="18" charset="0"/>
                <a:cs typeface="Times New Roman" pitchFamily="18" charset="0"/>
                <a:sym typeface="Symbol" pitchFamily="18" charset="2"/>
              </a:rPr>
              <a:t>V </a:t>
            </a:r>
            <a:r>
              <a:rPr lang="en-US" b="1">
                <a:latin typeface="Times New Roman" pitchFamily="18" charset="0"/>
                <a:cs typeface="Times New Roman" pitchFamily="18" charset="0"/>
                <a:sym typeface="Symbol" pitchFamily="18" charset="2"/>
              </a:rPr>
              <a:t>do</a:t>
            </a: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3.  	  Make-Set(</a:t>
            </a:r>
            <a:r>
              <a:rPr lang="en-US" i="1">
                <a:latin typeface="Times New Roman" pitchFamily="18" charset="0"/>
                <a:cs typeface="Times New Roman" pitchFamily="18" charset="0"/>
                <a:sym typeface="Symbol" pitchFamily="18" charset="2"/>
              </a:rPr>
              <a:t>v</a:t>
            </a:r>
            <a:r>
              <a:rPr lang="en-US">
                <a:latin typeface="Times New Roman" pitchFamily="18" charset="0"/>
                <a:cs typeface="Times New Roman" pitchFamily="18" charset="0"/>
                <a:sym typeface="Symbol" pitchFamily="18" charset="2"/>
              </a:rPr>
              <a:t>)</a:t>
            </a: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4.   Sắp xếp các cạnh trong </a:t>
            </a:r>
            <a:r>
              <a:rPr lang="en-US" i="1">
                <a:latin typeface="Times New Roman" pitchFamily="18" charset="0"/>
                <a:cs typeface="Times New Roman" pitchFamily="18" charset="0"/>
                <a:sym typeface="Symbol" pitchFamily="18" charset="2"/>
              </a:rPr>
              <a:t>E</a:t>
            </a:r>
            <a:r>
              <a:rPr lang="en-US">
                <a:latin typeface="Times New Roman" pitchFamily="18" charset="0"/>
                <a:cs typeface="Times New Roman" pitchFamily="18" charset="0"/>
                <a:sym typeface="Symbol" pitchFamily="18" charset="2"/>
              </a:rPr>
              <a:t> theo thứ tự không giảm của trọng số</a:t>
            </a:r>
            <a:endParaRPr lang="en-US" i="1">
              <a:latin typeface="Times New Roman" pitchFamily="18" charset="0"/>
              <a:cs typeface="Times New Roman" pitchFamily="18" charset="0"/>
              <a:sym typeface="Symbol" pitchFamily="18" charset="2"/>
            </a:endParaRP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5.  </a:t>
            </a:r>
            <a:r>
              <a:rPr lang="en-US" b="1">
                <a:latin typeface="Times New Roman" pitchFamily="18" charset="0"/>
                <a:cs typeface="Times New Roman" pitchFamily="18" charset="0"/>
                <a:sym typeface="Symbol" pitchFamily="18" charset="2"/>
              </a:rPr>
              <a:t> for</a:t>
            </a:r>
            <a:r>
              <a:rPr lang="en-US">
                <a:latin typeface="Times New Roman" pitchFamily="18" charset="0"/>
                <a:cs typeface="Times New Roman" pitchFamily="18" charset="0"/>
                <a:sym typeface="Symbol" pitchFamily="18" charset="2"/>
              </a:rPr>
              <a:t>  (</a:t>
            </a:r>
            <a:r>
              <a:rPr lang="en-US" i="1">
                <a:latin typeface="Times New Roman" pitchFamily="18" charset="0"/>
                <a:cs typeface="Times New Roman" pitchFamily="18" charset="0"/>
                <a:sym typeface="Symbol" pitchFamily="18" charset="2"/>
              </a:rPr>
              <a:t>u</a:t>
            </a:r>
            <a:r>
              <a:rPr lang="en-US">
                <a:latin typeface="Times New Roman" pitchFamily="18" charset="0"/>
                <a:cs typeface="Times New Roman" pitchFamily="18" charset="0"/>
                <a:sym typeface="Symbol" pitchFamily="18" charset="2"/>
              </a:rPr>
              <a:t>,</a:t>
            </a:r>
            <a:r>
              <a:rPr lang="en-US" i="1">
                <a:latin typeface="Times New Roman" pitchFamily="18" charset="0"/>
                <a:cs typeface="Times New Roman" pitchFamily="18" charset="0"/>
                <a:sym typeface="Symbol" pitchFamily="18" charset="2"/>
              </a:rPr>
              <a:t>v</a:t>
            </a:r>
            <a:r>
              <a:rPr lang="en-US">
                <a:latin typeface="Times New Roman" pitchFamily="18" charset="0"/>
                <a:cs typeface="Times New Roman" pitchFamily="18" charset="0"/>
                <a:sym typeface="Symbol" pitchFamily="18" charset="2"/>
              </a:rPr>
              <a:t>)  </a:t>
            </a:r>
            <a:r>
              <a:rPr lang="en-US" i="1">
                <a:latin typeface="Times New Roman" pitchFamily="18" charset="0"/>
                <a:cs typeface="Times New Roman" pitchFamily="18" charset="0"/>
                <a:sym typeface="Symbol" pitchFamily="18" charset="2"/>
              </a:rPr>
              <a:t>E</a:t>
            </a:r>
            <a:r>
              <a:rPr lang="en-US">
                <a:latin typeface="Times New Roman" pitchFamily="18" charset="0"/>
                <a:cs typeface="Times New Roman" pitchFamily="18" charset="0"/>
                <a:sym typeface="Symbol" pitchFamily="18" charset="2"/>
              </a:rPr>
              <a:t> </a:t>
            </a:r>
            <a:r>
              <a:rPr lang="en-US" b="1">
                <a:latin typeface="Times New Roman" pitchFamily="18" charset="0"/>
                <a:cs typeface="Times New Roman" pitchFamily="18" charset="0"/>
                <a:sym typeface="Symbol" pitchFamily="18" charset="2"/>
              </a:rPr>
              <a:t>do</a:t>
            </a: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6.	  </a:t>
            </a:r>
            <a:r>
              <a:rPr lang="en-US" b="1">
                <a:latin typeface="Times New Roman" pitchFamily="18" charset="0"/>
                <a:cs typeface="Times New Roman" pitchFamily="18" charset="0"/>
                <a:sym typeface="Symbol" pitchFamily="18" charset="2"/>
              </a:rPr>
              <a:t>if  </a:t>
            </a:r>
            <a:r>
              <a:rPr lang="en-US">
                <a:latin typeface="Times New Roman" pitchFamily="18" charset="0"/>
                <a:cs typeface="Times New Roman" pitchFamily="18" charset="0"/>
                <a:sym typeface="Symbol" pitchFamily="18" charset="2"/>
              </a:rPr>
              <a:t>Find(</a:t>
            </a:r>
            <a:r>
              <a:rPr lang="en-US" i="1">
                <a:latin typeface="Times New Roman" pitchFamily="18" charset="0"/>
                <a:cs typeface="Times New Roman" pitchFamily="18" charset="0"/>
                <a:sym typeface="Symbol" pitchFamily="18" charset="2"/>
              </a:rPr>
              <a:t>u</a:t>
            </a:r>
            <a:r>
              <a:rPr lang="en-US">
                <a:latin typeface="Times New Roman" pitchFamily="18" charset="0"/>
                <a:cs typeface="Times New Roman" pitchFamily="18" charset="0"/>
                <a:sym typeface="Symbol" pitchFamily="18" charset="2"/>
              </a:rPr>
              <a:t>) ≠ Find(</a:t>
            </a:r>
            <a:r>
              <a:rPr lang="en-US" i="1">
                <a:latin typeface="Times New Roman" pitchFamily="18" charset="0"/>
                <a:cs typeface="Times New Roman" pitchFamily="18" charset="0"/>
                <a:sym typeface="Symbol" pitchFamily="18" charset="2"/>
              </a:rPr>
              <a:t>v</a:t>
            </a:r>
            <a:r>
              <a:rPr lang="en-US">
                <a:latin typeface="Times New Roman" pitchFamily="18" charset="0"/>
                <a:cs typeface="Times New Roman" pitchFamily="18" charset="0"/>
                <a:sym typeface="Symbol" pitchFamily="18" charset="2"/>
              </a:rPr>
              <a:t>)  </a:t>
            </a: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7.</a:t>
            </a:r>
            <a:r>
              <a:rPr lang="en-US" b="1">
                <a:latin typeface="Times New Roman" pitchFamily="18" charset="0"/>
                <a:cs typeface="Times New Roman" pitchFamily="18" charset="0"/>
                <a:sym typeface="Symbol" pitchFamily="18" charset="2"/>
              </a:rPr>
              <a:t>	  then</a:t>
            </a:r>
            <a:r>
              <a:rPr lang="en-US">
                <a:latin typeface="Times New Roman" pitchFamily="18" charset="0"/>
                <a:cs typeface="Times New Roman" pitchFamily="18" charset="0"/>
                <a:sym typeface="Symbol" pitchFamily="18" charset="2"/>
              </a:rPr>
              <a:t>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 </a:t>
            </a:r>
            <a:r>
              <a:rPr lang="en-US">
                <a:latin typeface="Times New Roman" pitchFamily="18" charset="0"/>
                <a:cs typeface="Times New Roman" pitchFamily="18" charset="0"/>
                <a:sym typeface="Symbol" pitchFamily="18" charset="2"/>
              </a:rPr>
              <a:t> 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 </a:t>
            </a:r>
            <a:r>
              <a:rPr lang="en-US">
                <a:latin typeface="Times New Roman" pitchFamily="18" charset="0"/>
                <a:cs typeface="Times New Roman" pitchFamily="18" charset="0"/>
                <a:sym typeface="Symbol" pitchFamily="18" charset="2"/>
              </a:rPr>
              <a:t>  {(</a:t>
            </a:r>
            <a:r>
              <a:rPr lang="en-US" i="1">
                <a:latin typeface="Times New Roman" pitchFamily="18" charset="0"/>
                <a:cs typeface="Times New Roman" pitchFamily="18" charset="0"/>
                <a:sym typeface="Symbol" pitchFamily="18" charset="2"/>
              </a:rPr>
              <a:t>u,v</a:t>
            </a:r>
            <a:r>
              <a:rPr lang="en-US">
                <a:latin typeface="Times New Roman" pitchFamily="18" charset="0"/>
                <a:cs typeface="Times New Roman" pitchFamily="18" charset="0"/>
                <a:sym typeface="Symbol" pitchFamily="18" charset="2"/>
              </a:rPr>
              <a:t>)}</a:t>
            </a: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8.             	        Union(</a:t>
            </a:r>
            <a:r>
              <a:rPr lang="en-US" i="1">
                <a:latin typeface="Times New Roman" pitchFamily="18" charset="0"/>
                <a:cs typeface="Times New Roman" pitchFamily="18" charset="0"/>
                <a:sym typeface="Symbol" pitchFamily="18" charset="2"/>
              </a:rPr>
              <a:t>u</a:t>
            </a:r>
            <a:r>
              <a:rPr lang="en-US">
                <a:latin typeface="Times New Roman" pitchFamily="18" charset="0"/>
                <a:cs typeface="Times New Roman" pitchFamily="18" charset="0"/>
                <a:sym typeface="Symbol" pitchFamily="18" charset="2"/>
              </a:rPr>
              <a:t>,</a:t>
            </a:r>
            <a:r>
              <a:rPr lang="en-US" i="1">
                <a:latin typeface="Times New Roman" pitchFamily="18" charset="0"/>
                <a:cs typeface="Times New Roman" pitchFamily="18" charset="0"/>
                <a:sym typeface="Symbol" pitchFamily="18" charset="2"/>
              </a:rPr>
              <a:t>v</a:t>
            </a:r>
            <a:r>
              <a:rPr lang="en-US">
                <a:latin typeface="Times New Roman" pitchFamily="18" charset="0"/>
                <a:cs typeface="Times New Roman" pitchFamily="18" charset="0"/>
                <a:sym typeface="Symbol" pitchFamily="18" charset="2"/>
              </a:rPr>
              <a:t>)        </a:t>
            </a:r>
          </a:p>
          <a:p>
            <a:pPr algn="l" defTabSz="642938" eaLnBrk="0" hangingPunct="0">
              <a:spcBef>
                <a:spcPts val="600"/>
              </a:spcBef>
              <a:tabLst>
                <a:tab pos="749300" algn="l"/>
              </a:tabLst>
            </a:pPr>
            <a:r>
              <a:rPr lang="en-US">
                <a:latin typeface="Times New Roman" pitchFamily="18" charset="0"/>
                <a:cs typeface="Times New Roman" pitchFamily="18" charset="0"/>
                <a:sym typeface="Symbol" pitchFamily="18" charset="2"/>
              </a:rPr>
              <a:t>9.   </a:t>
            </a:r>
            <a:r>
              <a:rPr lang="en-US" b="1">
                <a:latin typeface="Times New Roman" pitchFamily="18" charset="0"/>
                <a:cs typeface="Times New Roman" pitchFamily="18" charset="0"/>
                <a:sym typeface="Symbol" pitchFamily="18" charset="2"/>
              </a:rPr>
              <a:t>return </a:t>
            </a:r>
            <a:r>
              <a:rPr lang="en-US" i="1">
                <a:latin typeface="Times New Roman" pitchFamily="18" charset="0"/>
                <a:cs typeface="Times New Roman" pitchFamily="18" charset="0"/>
              </a:rPr>
              <a:t>E</a:t>
            </a:r>
            <a:r>
              <a:rPr lang="en-US" i="1" baseline="-25000">
                <a:latin typeface="Times New Roman" pitchFamily="18" charset="0"/>
                <a:cs typeface="Times New Roman" pitchFamily="18" charset="0"/>
              </a:rPr>
              <a:t>T </a:t>
            </a:r>
            <a:endParaRPr lang="en-US" i="1">
              <a:latin typeface="Times New Roman" pitchFamily="18" charset="0"/>
              <a:cs typeface="Times New Roman" pitchFamily="18" charset="0"/>
              <a:sym typeface="Symbol" pitchFamily="18" charset="2"/>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zo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a:noFill/>
        </p:spPr>
        <p:txBody>
          <a:bodyPr/>
          <a:lstStyle/>
          <a:p>
            <a:fld id="{0A92CECB-D33A-4D4C-A39E-52DAAF2082F8}" type="slidenum">
              <a:rPr lang="en-US" smtClean="0"/>
              <a:pPr/>
              <a:t>123</a:t>
            </a:fld>
            <a:endParaRPr lang="en-US" smtClean="0"/>
          </a:p>
        </p:txBody>
      </p:sp>
      <p:sp>
        <p:nvSpPr>
          <p:cNvPr id="123907" name="Rectangle 2"/>
          <p:cNvSpPr>
            <a:spLocks noGrp="1" noChangeArrowheads="1"/>
          </p:cNvSpPr>
          <p:nvPr>
            <p:ph type="title"/>
          </p:nvPr>
        </p:nvSpPr>
        <p:spPr>
          <a:noFill/>
        </p:spPr>
        <p:txBody>
          <a:bodyPr/>
          <a:lstStyle/>
          <a:p>
            <a:pPr marL="25400">
              <a:tabLst>
                <a:tab pos="1538288" algn="l"/>
              </a:tabLst>
            </a:pPr>
            <a:r>
              <a:rPr lang="en-US" sz="2000" smtClean="0">
                <a:latin typeface="Arial" charset="0"/>
                <a:cs typeface="Arial" charset="0"/>
              </a:rPr>
              <a:t>Phân tích thời gian tính </a:t>
            </a:r>
            <a:br>
              <a:rPr lang="en-US" sz="2000" smtClean="0">
                <a:latin typeface="Arial" charset="0"/>
                <a:cs typeface="Arial" charset="0"/>
              </a:rPr>
            </a:br>
            <a:r>
              <a:rPr lang="en-US" sz="2000" smtClean="0">
                <a:latin typeface="Arial" charset="0"/>
                <a:cs typeface="Arial" charset="0"/>
              </a:rPr>
              <a:t>Thuật toán Kruskal sử dụng cấu trúc dữ liệu Union-Find</a:t>
            </a:r>
          </a:p>
        </p:txBody>
      </p:sp>
      <p:sp>
        <p:nvSpPr>
          <p:cNvPr id="75779" name="Rectangle 3" descr="Rectangle: Click to edit Master text styles&#10;Second level&#10;Third level&#10;Fourth level&#10;Fifth level"/>
          <p:cNvSpPr>
            <a:spLocks noGrp="1" noChangeArrowheads="1"/>
          </p:cNvSpPr>
          <p:nvPr>
            <p:ph type="body" idx="1"/>
          </p:nvPr>
        </p:nvSpPr>
        <p:spPr>
          <a:xfrm>
            <a:off x="609600" y="1676400"/>
            <a:ext cx="7848600" cy="4267200"/>
          </a:xfrm>
          <a:noFill/>
        </p:spPr>
        <p:txBody>
          <a:bodyPr/>
          <a:lstStyle/>
          <a:p>
            <a:pPr>
              <a:lnSpc>
                <a:spcPct val="145000"/>
              </a:lnSpc>
            </a:pPr>
            <a:r>
              <a:rPr lang="en-US" sz="2400" smtClean="0">
                <a:latin typeface="Times New Roman" pitchFamily="18" charset="0"/>
                <a:cs typeface="Times New Roman" pitchFamily="18" charset="0"/>
              </a:rPr>
              <a:t>Dòng 1-3 (khởi tạo):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a:lnSpc>
                <a:spcPct val="145000"/>
              </a:lnSpc>
            </a:pPr>
            <a:r>
              <a:rPr lang="en-US" sz="2400" smtClean="0">
                <a:latin typeface="Times New Roman" pitchFamily="18" charset="0"/>
                <a:cs typeface="Times New Roman" pitchFamily="18" charset="0"/>
              </a:rPr>
              <a:t>Dòng 4 (sắp xếp):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log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a:t>
            </a:r>
          </a:p>
          <a:p>
            <a:pPr>
              <a:lnSpc>
                <a:spcPct val="145000"/>
              </a:lnSpc>
            </a:pPr>
            <a:r>
              <a:rPr lang="en-US" sz="2400" smtClean="0">
                <a:latin typeface="Times New Roman" pitchFamily="18" charset="0"/>
                <a:cs typeface="Times New Roman" pitchFamily="18" charset="0"/>
              </a:rPr>
              <a:t>Dòng 6-8 (các thao tác với phân hoạch):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log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a:t>
            </a:r>
          </a:p>
          <a:p>
            <a:pPr>
              <a:lnSpc>
                <a:spcPct val="145000"/>
              </a:lnSpc>
            </a:pPr>
            <a:r>
              <a:rPr lang="en-US" sz="2400" smtClean="0">
                <a:latin typeface="Times New Roman" pitchFamily="18" charset="0"/>
                <a:cs typeface="Times New Roman" pitchFamily="18" charset="0"/>
              </a:rPr>
              <a:t>Tổng cộng: </a:t>
            </a:r>
            <a:r>
              <a:rPr lang="en-US" sz="2400" b="1" smtClean="0">
                <a:solidFill>
                  <a:srgbClr val="C00000"/>
                </a:solidFill>
                <a:latin typeface="Times New Roman" pitchFamily="18" charset="0"/>
                <a:cs typeface="Times New Roman" pitchFamily="18" charset="0"/>
              </a:rPr>
              <a:t> </a:t>
            </a:r>
            <a:r>
              <a:rPr lang="en-US" sz="2400" b="1" i="1" smtClean="0">
                <a:solidFill>
                  <a:srgbClr val="C00000"/>
                </a:solidFill>
                <a:latin typeface="Times New Roman" pitchFamily="18" charset="0"/>
                <a:cs typeface="Times New Roman" pitchFamily="18" charset="0"/>
              </a:rPr>
              <a:t>O</a:t>
            </a:r>
            <a:r>
              <a:rPr lang="en-US" sz="2400" b="1" smtClean="0">
                <a:solidFill>
                  <a:srgbClr val="C00000"/>
                </a:solidFill>
                <a:latin typeface="Times New Roman" pitchFamily="18" charset="0"/>
                <a:cs typeface="Times New Roman" pitchFamily="18" charset="0"/>
              </a:rPr>
              <a:t>(|</a:t>
            </a:r>
            <a:r>
              <a:rPr lang="en-US" sz="2400" b="1" i="1" smtClean="0">
                <a:solidFill>
                  <a:srgbClr val="C00000"/>
                </a:solidFill>
                <a:latin typeface="Times New Roman" pitchFamily="18" charset="0"/>
                <a:cs typeface="Times New Roman" pitchFamily="18" charset="0"/>
              </a:rPr>
              <a:t>E|</a:t>
            </a:r>
            <a:r>
              <a:rPr lang="en-US" sz="2400" b="1" smtClean="0">
                <a:solidFill>
                  <a:srgbClr val="C00000"/>
                </a:solidFill>
                <a:latin typeface="Times New Roman" pitchFamily="18" charset="0"/>
                <a:cs typeface="Times New Roman" pitchFamily="18" charset="0"/>
              </a:rPr>
              <a:t> log |</a:t>
            </a:r>
            <a:r>
              <a:rPr lang="en-US" sz="2400" b="1" i="1" smtClean="0">
                <a:solidFill>
                  <a:srgbClr val="C00000"/>
                </a:solidFill>
                <a:latin typeface="Times New Roman" pitchFamily="18" charset="0"/>
                <a:cs typeface="Times New Roman" pitchFamily="18" charset="0"/>
              </a:rPr>
              <a:t>E|</a:t>
            </a:r>
            <a:r>
              <a:rPr lang="en-US" sz="2400" b="1" smtClean="0">
                <a:solidFill>
                  <a:srgbClr val="C00000"/>
                </a:solidFill>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dissolve">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endParaRPr lang="en-US" smtClean="0">
              <a:latin typeface="Arial" charset="0"/>
              <a:cs typeface="Arial" charset="0"/>
            </a:endParaRPr>
          </a:p>
        </p:txBody>
      </p:sp>
      <p:sp>
        <p:nvSpPr>
          <p:cNvPr id="124931" name="Content Placeholder 2" descr="Rectangle: Click to edit Master text styles&#10;Second level&#10;Third level&#10;Fourth level&#10;Fifth level"/>
          <p:cNvSpPr>
            <a:spLocks noGrp="1"/>
          </p:cNvSpPr>
          <p:nvPr>
            <p:ph idx="1"/>
          </p:nvPr>
        </p:nvSpPr>
        <p:spPr/>
        <p:txBody>
          <a:bodyPr/>
          <a:lstStyle/>
          <a:p>
            <a:pPr algn="ctr">
              <a:buFont typeface="Wingdings" pitchFamily="2" charset="2"/>
              <a:buNone/>
            </a:pPr>
            <a:endParaRPr lang="en-US" b="1" smtClean="0">
              <a:latin typeface="Arial" charset="0"/>
              <a:cs typeface="Arial" charset="0"/>
            </a:endParaRPr>
          </a:p>
          <a:p>
            <a:pPr algn="ctr">
              <a:buFont typeface="Wingdings" pitchFamily="2" charset="2"/>
              <a:buNone/>
            </a:pPr>
            <a:endParaRPr lang="en-US" b="1" smtClean="0">
              <a:latin typeface="Arial" charset="0"/>
              <a:cs typeface="Arial" charset="0"/>
            </a:endParaRPr>
          </a:p>
          <a:p>
            <a:pPr algn="ctr">
              <a:buFont typeface="Wingdings" pitchFamily="2" charset="2"/>
              <a:buNone/>
            </a:pPr>
            <a:r>
              <a:rPr lang="en-US" b="1" smtClean="0">
                <a:latin typeface="Arial" charset="0"/>
                <a:cs typeface="Arial" charset="0"/>
              </a:rPr>
              <a:t>6. Bài toán đường đi ngắn nhất</a:t>
            </a:r>
            <a:endParaRPr lang="en-US" smtClean="0">
              <a:latin typeface="Arial" charset="0"/>
              <a:cs typeface="Arial" charset="0"/>
            </a:endParaRPr>
          </a:p>
          <a:p>
            <a:endParaRPr lang="en-US" smtClean="0">
              <a:latin typeface="Arial" charset="0"/>
              <a:cs typeface="Arial" charset="0"/>
            </a:endParaRPr>
          </a:p>
        </p:txBody>
      </p:sp>
      <p:sp>
        <p:nvSpPr>
          <p:cNvPr id="124932" name="Footer Placeholder 3"/>
          <p:cNvSpPr>
            <a:spLocks noGrp="1"/>
          </p:cNvSpPr>
          <p:nvPr>
            <p:ph type="ftr" sz="quarter" idx="11"/>
          </p:nvPr>
        </p:nvSpPr>
        <p:spPr>
          <a:noFill/>
        </p:spPr>
        <p:txBody>
          <a:bodyPr/>
          <a:lstStyle/>
          <a:p>
            <a:r>
              <a:rPr lang="en-US" smtClean="0"/>
              <a:t>Nguyễn Đức Nghĩa - Bộ môn KHMT ĐHBKHN</a:t>
            </a:r>
          </a:p>
        </p:txBody>
      </p:sp>
      <p:sp>
        <p:nvSpPr>
          <p:cNvPr id="124933" name="Slide Number Placeholder 4"/>
          <p:cNvSpPr>
            <a:spLocks noGrp="1"/>
          </p:cNvSpPr>
          <p:nvPr>
            <p:ph type="sldNum" sz="quarter" idx="12"/>
          </p:nvPr>
        </p:nvSpPr>
        <p:spPr>
          <a:noFill/>
        </p:spPr>
        <p:txBody>
          <a:bodyPr/>
          <a:lstStyle/>
          <a:p>
            <a:fld id="{5E4CB57E-D14D-41BC-94FE-9372070CC9CD}" type="slidenum">
              <a:rPr lang="en-US" smtClean="0"/>
              <a:pPr/>
              <a:t>124</a:t>
            </a:fld>
            <a:endParaRPr lang="en-US"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smtClean="0">
                <a:latin typeface="Arial" charset="0"/>
                <a:cs typeface="Arial" charset="0"/>
              </a:rPr>
              <a:t>Phát biểu bài toán</a:t>
            </a:r>
          </a:p>
        </p:txBody>
      </p:sp>
      <p:sp>
        <p:nvSpPr>
          <p:cNvPr id="4100" name="Content Placeholder 2" descr="Rectangle: Click to edit Master text styles&#10;Second level&#10;Third level&#10;Fourth level&#10;Fifth level"/>
          <p:cNvSpPr>
            <a:spLocks noGrp="1"/>
          </p:cNvSpPr>
          <p:nvPr>
            <p:ph idx="1"/>
          </p:nvPr>
        </p:nvSpPr>
        <p:spPr/>
        <p:txBody>
          <a:bodyPr/>
          <a:lstStyle/>
          <a:p>
            <a:pPr>
              <a:spcBef>
                <a:spcPts val="1200"/>
              </a:spcBef>
            </a:pPr>
            <a:r>
              <a:rPr lang="en-US" sz="2000" b="1" smtClean="0">
                <a:latin typeface="Times New Roman" pitchFamily="18" charset="0"/>
                <a:cs typeface="Times New Roman" pitchFamily="18" charset="0"/>
              </a:rPr>
              <a:t>Định nghĩa. </a:t>
            </a:r>
            <a:r>
              <a:rPr lang="en-US" sz="2000" smtClean="0">
                <a:latin typeface="Times New Roman" pitchFamily="18" charset="0"/>
                <a:cs typeface="Times New Roman" pitchFamily="18" charset="0"/>
              </a:rPr>
              <a:t>Cho đồ thị có hướng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V, E</a:t>
            </a:r>
            <a:r>
              <a:rPr lang="en-US" sz="2000" smtClean="0">
                <a:latin typeface="Times New Roman" pitchFamily="18" charset="0"/>
                <a:cs typeface="Times New Roman" pitchFamily="18" charset="0"/>
              </a:rPr>
              <a:t>) với trọng số trên cạnh </a:t>
            </a:r>
            <a:r>
              <a:rPr lang="en-US" sz="2000" i="1" smtClean="0">
                <a:latin typeface="Times New Roman" pitchFamily="18" charset="0"/>
                <a:cs typeface="Times New Roman" pitchFamily="18" charset="0"/>
              </a:rPr>
              <a:t>c</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e</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E</a:t>
            </a:r>
            <a:r>
              <a:rPr lang="en-US" sz="2000" smtClean="0">
                <a:latin typeface="Times New Roman" pitchFamily="18" charset="0"/>
                <a:cs typeface="Times New Roman" pitchFamily="18" charset="0"/>
              </a:rPr>
              <a:t>. Giả sử </a:t>
            </a:r>
            <a:r>
              <a:rPr lang="en-US" sz="2000" i="1" smtClean="0">
                <a:latin typeface="Times New Roman" pitchFamily="18" charset="0"/>
                <a:cs typeface="Times New Roman" pitchFamily="18" charset="0"/>
              </a:rPr>
              <a:t>s, t</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 </a:t>
            </a:r>
            <a:r>
              <a:rPr lang="en-US" sz="2000" smtClean="0">
                <a:latin typeface="Times New Roman" pitchFamily="18" charset="0"/>
                <a:cs typeface="Times New Roman" pitchFamily="18" charset="0"/>
              </a:rPr>
              <a:t>và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 t</a:t>
            </a:r>
            <a:r>
              <a:rPr lang="en-US" sz="2000" smtClean="0">
                <a:latin typeface="Times New Roman" pitchFamily="18" charset="0"/>
                <a:cs typeface="Times New Roman" pitchFamily="18" charset="0"/>
              </a:rPr>
              <a:t>) là đường đi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đến </a:t>
            </a:r>
            <a:r>
              <a:rPr lang="en-US" sz="2000" i="1" smtClean="0">
                <a:latin typeface="Times New Roman" pitchFamily="18" charset="0"/>
                <a:cs typeface="Times New Roman" pitchFamily="18" charset="0"/>
              </a:rPr>
              <a:t>t</a:t>
            </a:r>
            <a:r>
              <a:rPr lang="en-US" sz="2000" smtClean="0">
                <a:latin typeface="Times New Roman" pitchFamily="18" charset="0"/>
                <a:cs typeface="Times New Roman" pitchFamily="18" charset="0"/>
              </a:rPr>
              <a:t> trên đồ thị</a:t>
            </a:r>
          </a:p>
          <a:p>
            <a:pPr>
              <a:spcBef>
                <a:spcPts val="1200"/>
              </a:spcBef>
              <a:buFont typeface="Wingdings" pitchFamily="2" charset="2"/>
              <a:buNone/>
            </a:pP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s,t</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s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baseline="-25000" smtClean="0">
                <a:latin typeface="Times New Roman" pitchFamily="18" charset="0"/>
                <a:cs typeface="Times New Roman" pitchFamily="18" charset="0"/>
              </a:rPr>
              <a:t>0</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baseline="-25000" smtClean="0">
                <a:latin typeface="Times New Roman" pitchFamily="18" charset="0"/>
                <a:cs typeface="Times New Roman" pitchFamily="18" charset="0"/>
              </a:rPr>
              <a:t>1</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rPr>
              <a:t>k</a:t>
            </a:r>
            <a:r>
              <a:rPr lang="en-US" sz="2000" baseline="-25000" smtClean="0">
                <a:latin typeface="Times New Roman" pitchFamily="18" charset="0"/>
                <a:cs typeface="Times New Roman" pitchFamily="18" charset="0"/>
              </a:rPr>
              <a:t>-1</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t.</a:t>
            </a:r>
            <a:endParaRPr lang="en-US" sz="2000" smtClean="0">
              <a:latin typeface="Times New Roman" pitchFamily="18" charset="0"/>
              <a:cs typeface="Times New Roman" pitchFamily="18" charset="0"/>
            </a:endParaRPr>
          </a:p>
          <a:p>
            <a:pPr>
              <a:spcBef>
                <a:spcPts val="1200"/>
              </a:spcBef>
            </a:pPr>
            <a:r>
              <a:rPr lang="en-US" sz="2000" smtClean="0">
                <a:latin typeface="Times New Roman" pitchFamily="18" charset="0"/>
                <a:cs typeface="Times New Roman" pitchFamily="18" charset="0"/>
              </a:rPr>
              <a:t>Ta gọi độ dài của đường đi </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s,t</a:t>
            </a:r>
            <a:r>
              <a:rPr lang="en-US" sz="2000" smtClean="0">
                <a:latin typeface="Times New Roman" pitchFamily="18" charset="0"/>
                <a:cs typeface="Times New Roman" pitchFamily="18" charset="0"/>
              </a:rPr>
              <a:t>) là tổng trọng số trên các cung của nó, tức là nếu ký hiệu độ dài này là </a:t>
            </a:r>
            <a:r>
              <a:rPr lang="en-US" sz="2000" i="1"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P</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s,t</a:t>
            </a:r>
            <a:r>
              <a:rPr lang="en-US" sz="2000" smtClean="0">
                <a:latin typeface="Times New Roman" pitchFamily="18" charset="0"/>
                <a:cs typeface="Times New Roman" pitchFamily="18" charset="0"/>
              </a:rPr>
              <a:t>)) , thì theo định nghĩa</a:t>
            </a:r>
          </a:p>
          <a:p>
            <a:pPr>
              <a:spcBef>
                <a:spcPts val="1200"/>
              </a:spcBef>
              <a:buFont typeface="Wingdings" pitchFamily="2" charset="2"/>
              <a:buNone/>
            </a:pPr>
            <a:r>
              <a:rPr lang="en-US" sz="2000" smtClean="0">
                <a:latin typeface="Times New Roman" pitchFamily="18" charset="0"/>
                <a:cs typeface="Times New Roman" pitchFamily="18" charset="0"/>
              </a:rPr>
              <a:t>		 .</a:t>
            </a:r>
          </a:p>
          <a:p>
            <a:pPr>
              <a:spcBef>
                <a:spcPts val="1200"/>
              </a:spcBef>
            </a:pPr>
            <a:endParaRPr lang="en-US" sz="2000" smtClean="0">
              <a:latin typeface="Times New Roman" pitchFamily="18" charset="0"/>
              <a:cs typeface="Times New Roman" pitchFamily="18" charset="0"/>
            </a:endParaRPr>
          </a:p>
          <a:p>
            <a:pPr>
              <a:spcBef>
                <a:spcPts val="1200"/>
              </a:spcBef>
            </a:pPr>
            <a:r>
              <a:rPr lang="en-US" sz="2000" smtClean="0">
                <a:latin typeface="Times New Roman" pitchFamily="18" charset="0"/>
                <a:cs typeface="Times New Roman" pitchFamily="18" charset="0"/>
              </a:rPr>
              <a:t>Ta gọi đường đi ngắn nhất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đến </a:t>
            </a:r>
            <a:r>
              <a:rPr lang="en-US" sz="2000" i="1" smtClean="0">
                <a:latin typeface="Times New Roman" pitchFamily="18" charset="0"/>
                <a:cs typeface="Times New Roman" pitchFamily="18" charset="0"/>
              </a:rPr>
              <a:t>t</a:t>
            </a:r>
            <a:r>
              <a:rPr lang="en-US" sz="2000" smtClean="0">
                <a:latin typeface="Times New Roman" pitchFamily="18" charset="0"/>
                <a:cs typeface="Times New Roman" pitchFamily="18" charset="0"/>
              </a:rPr>
              <a:t> là đường đi có độ dài nhỏ nhất trong số tất cả các đường đi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đến </a:t>
            </a:r>
            <a:r>
              <a:rPr lang="en-US" sz="2000" i="1" smtClean="0">
                <a:latin typeface="Times New Roman" pitchFamily="18" charset="0"/>
                <a:cs typeface="Times New Roman" pitchFamily="18" charset="0"/>
              </a:rPr>
              <a:t>t</a:t>
            </a:r>
            <a:r>
              <a:rPr lang="en-US" sz="2000" smtClean="0">
                <a:latin typeface="Times New Roman" pitchFamily="18" charset="0"/>
                <a:cs typeface="Times New Roman" pitchFamily="18" charset="0"/>
              </a:rPr>
              <a:t> trên đồ thị. </a:t>
            </a:r>
          </a:p>
          <a:p>
            <a:pPr>
              <a:spcBef>
                <a:spcPts val="1200"/>
              </a:spcBef>
            </a:pPr>
            <a:r>
              <a:rPr lang="en-US" sz="2000" smtClean="0">
                <a:latin typeface="Times New Roman" pitchFamily="18" charset="0"/>
                <a:cs typeface="Times New Roman" pitchFamily="18" charset="0"/>
              </a:rPr>
              <a:t>Người ta thường sử dụng ký hiệu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s,t</a:t>
            </a:r>
            <a:r>
              <a:rPr lang="en-US" sz="2000" smtClean="0">
                <a:latin typeface="Times New Roman" pitchFamily="18" charset="0"/>
                <a:cs typeface="Times New Roman" pitchFamily="18" charset="0"/>
              </a:rPr>
              <a:t>) để chỉ độ dài của đường đi ngắn nhất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đến </a:t>
            </a:r>
            <a:r>
              <a:rPr lang="en-US" sz="2000" i="1" smtClean="0">
                <a:latin typeface="Times New Roman" pitchFamily="18" charset="0"/>
                <a:cs typeface="Times New Roman" pitchFamily="18" charset="0"/>
              </a:rPr>
              <a:t>t</a:t>
            </a:r>
            <a:r>
              <a:rPr lang="en-US" sz="2000" smtClean="0">
                <a:latin typeface="Times New Roman" pitchFamily="18" charset="0"/>
                <a:cs typeface="Times New Roman" pitchFamily="18" charset="0"/>
              </a:rPr>
              <a:t>,và gọi nó là khoảng cách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đến </a:t>
            </a:r>
            <a:r>
              <a:rPr lang="en-US" sz="2000" i="1" smtClean="0">
                <a:latin typeface="Times New Roman" pitchFamily="18" charset="0"/>
                <a:cs typeface="Times New Roman" pitchFamily="18" charset="0"/>
              </a:rPr>
              <a:t>t</a:t>
            </a:r>
            <a:r>
              <a:rPr lang="en-US" sz="2000" smtClean="0">
                <a:latin typeface="Times New Roman" pitchFamily="18" charset="0"/>
                <a:cs typeface="Times New Roman" pitchFamily="18" charset="0"/>
              </a:rPr>
              <a:t>.</a:t>
            </a:r>
          </a:p>
          <a:p>
            <a:pPr>
              <a:spcBef>
                <a:spcPts val="1200"/>
              </a:spcBef>
            </a:pPr>
            <a:endParaRPr lang="en-US" sz="2000" smtClean="0">
              <a:latin typeface="Times New Roman" pitchFamily="18" charset="0"/>
              <a:cs typeface="Times New Roman" pitchFamily="18" charset="0"/>
            </a:endParaRPr>
          </a:p>
        </p:txBody>
      </p:sp>
      <p:sp>
        <p:nvSpPr>
          <p:cNvPr id="4101" name="Footer Placeholder 3"/>
          <p:cNvSpPr>
            <a:spLocks noGrp="1"/>
          </p:cNvSpPr>
          <p:nvPr>
            <p:ph type="ftr" sz="quarter" idx="11"/>
          </p:nvPr>
        </p:nvSpPr>
        <p:spPr>
          <a:noFill/>
        </p:spPr>
        <p:txBody>
          <a:bodyPr/>
          <a:lstStyle/>
          <a:p>
            <a:r>
              <a:rPr lang="en-US" smtClean="0"/>
              <a:t>Nguyễn Đức Nghĩa - Bộ môn KHMT ĐHBKHN</a:t>
            </a:r>
          </a:p>
        </p:txBody>
      </p:sp>
      <p:sp>
        <p:nvSpPr>
          <p:cNvPr id="4102" name="Slide Number Placeholder 4"/>
          <p:cNvSpPr>
            <a:spLocks noGrp="1"/>
          </p:cNvSpPr>
          <p:nvPr>
            <p:ph type="sldNum" sz="quarter" idx="12"/>
          </p:nvPr>
        </p:nvSpPr>
        <p:spPr>
          <a:noFill/>
        </p:spPr>
        <p:txBody>
          <a:bodyPr/>
          <a:lstStyle/>
          <a:p>
            <a:fld id="{967B9D06-CD1F-49A1-9689-6AEA304011AF}" type="slidenum">
              <a:rPr lang="en-US" smtClean="0"/>
              <a:pPr/>
              <a:t>125</a:t>
            </a:fld>
            <a:endParaRPr lang="en-US" smtClean="0"/>
          </a:p>
        </p:txBody>
      </p:sp>
      <p:sp>
        <p:nvSpPr>
          <p:cNvPr id="4103" name="Rectangle 2"/>
          <p:cNvSpPr>
            <a:spLocks noChangeArrowheads="1"/>
          </p:cNvSpPr>
          <p:nvPr/>
        </p:nvSpPr>
        <p:spPr bwMode="auto">
          <a:xfrm>
            <a:off x="0" y="0"/>
            <a:ext cx="9144000" cy="0"/>
          </a:xfrm>
          <a:prstGeom prst="rect">
            <a:avLst/>
          </a:prstGeom>
          <a:noFill/>
          <a:ln w="19050">
            <a:noFill/>
            <a:miter lim="800000"/>
            <a:headEnd/>
            <a:tailEnd/>
          </a:ln>
        </p:spPr>
        <p:txBody>
          <a:bodyPr wrap="none" anchor="ctr">
            <a:spAutoFit/>
          </a:bodyPr>
          <a:lstStyle/>
          <a:p>
            <a:endParaRPr lang="en-US"/>
          </a:p>
        </p:txBody>
      </p:sp>
      <p:graphicFrame>
        <p:nvGraphicFramePr>
          <p:cNvPr id="4098" name="Object 1"/>
          <p:cNvGraphicFramePr>
            <a:graphicFrameLocks noChangeAspect="1"/>
          </p:cNvGraphicFramePr>
          <p:nvPr/>
        </p:nvGraphicFramePr>
        <p:xfrm>
          <a:off x="1524000" y="3505200"/>
          <a:ext cx="4724400" cy="941388"/>
        </p:xfrm>
        <a:graphic>
          <a:graphicData uri="http://schemas.openxmlformats.org/presentationml/2006/ole">
            <p:oleObj spid="_x0000_s4098" name="Equation" r:id="rId3" imgW="2247900" imgH="444500" progId="Equation.DSMT4">
              <p:embed/>
            </p:oleObj>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latin typeface="Arial" charset="0"/>
                <a:cs typeface="Arial" charset="0"/>
              </a:rPr>
              <a:t>Các dạng bài toán ĐĐNN</a:t>
            </a:r>
          </a:p>
        </p:txBody>
      </p:sp>
      <p:sp>
        <p:nvSpPr>
          <p:cNvPr id="125955"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400" smtClean="0">
                <a:latin typeface="Times New Roman" pitchFamily="18" charset="0"/>
                <a:cs typeface="Times New Roman" pitchFamily="18" charset="0"/>
              </a:rPr>
              <a:t>Có 3 dạng bài toán đường đi ngắn nhất cơ bản</a:t>
            </a:r>
          </a:p>
          <a:p>
            <a:pPr lvl="1" algn="just">
              <a:spcBef>
                <a:spcPts val="1200"/>
              </a:spcBef>
            </a:pPr>
            <a:r>
              <a:rPr lang="en-US" sz="2000" smtClean="0">
                <a:latin typeface="Times New Roman" pitchFamily="18" charset="0"/>
                <a:cs typeface="Times New Roman" pitchFamily="18" charset="0"/>
              </a:rPr>
              <a:t>Bài toán 1) Tìm đường đi ngắn nhất giữa 2 đỉnh cho trước.</a:t>
            </a:r>
          </a:p>
          <a:p>
            <a:pPr lvl="1" algn="just">
              <a:spcBef>
                <a:spcPts val="1200"/>
              </a:spcBef>
            </a:pPr>
            <a:r>
              <a:rPr lang="en-US" sz="2000" smtClean="0">
                <a:latin typeface="Times New Roman" pitchFamily="18" charset="0"/>
                <a:cs typeface="Times New Roman" pitchFamily="18" charset="0"/>
              </a:rPr>
              <a:t>Bài toán 2) Tìm đường đi ngắn nhất từ một đỉnh nguồn s đến tất cả các đỉnh còn lại.</a:t>
            </a:r>
          </a:p>
          <a:p>
            <a:pPr lvl="1" algn="just">
              <a:spcBef>
                <a:spcPts val="1200"/>
              </a:spcBef>
            </a:pPr>
            <a:r>
              <a:rPr lang="en-US" sz="2000" smtClean="0">
                <a:latin typeface="Times New Roman" pitchFamily="18" charset="0"/>
                <a:cs typeface="Times New Roman" pitchFamily="18" charset="0"/>
              </a:rPr>
              <a:t>Bài toán 3) Tìm đường đi ngắn nhất giữa hai đỉnh bất kì.</a:t>
            </a:r>
          </a:p>
          <a:p>
            <a:pPr algn="just">
              <a:spcBef>
                <a:spcPts val="1200"/>
              </a:spcBef>
            </a:pPr>
            <a:r>
              <a:rPr lang="en-US" sz="2400" smtClean="0">
                <a:latin typeface="Times New Roman" pitchFamily="18" charset="0"/>
                <a:cs typeface="Times New Roman" pitchFamily="18" charset="0"/>
              </a:rPr>
              <a:t>Các bài toán được dẫn ra theo thứ tự từ đơn giản đến phức tạp hơn. </a:t>
            </a:r>
          </a:p>
          <a:p>
            <a:pPr algn="just">
              <a:spcBef>
                <a:spcPts val="1200"/>
              </a:spcBef>
            </a:pPr>
            <a:r>
              <a:rPr lang="en-US" sz="2400" smtClean="0">
                <a:latin typeface="Times New Roman" pitchFamily="18" charset="0"/>
                <a:cs typeface="Times New Roman" pitchFamily="18" charset="0"/>
              </a:rPr>
              <a:t>Nếu ta có thuật toán để giải một trong ba bài toán thì thuật toán đó cũng có thể sử dụng để giải hai bài toán còn lại.</a:t>
            </a:r>
          </a:p>
        </p:txBody>
      </p:sp>
      <p:sp>
        <p:nvSpPr>
          <p:cNvPr id="125956" name="Footer Placeholder 3"/>
          <p:cNvSpPr>
            <a:spLocks noGrp="1"/>
          </p:cNvSpPr>
          <p:nvPr>
            <p:ph type="ftr" sz="quarter" idx="11"/>
          </p:nvPr>
        </p:nvSpPr>
        <p:spPr>
          <a:noFill/>
        </p:spPr>
        <p:txBody>
          <a:bodyPr/>
          <a:lstStyle/>
          <a:p>
            <a:r>
              <a:rPr lang="en-US" smtClean="0"/>
              <a:t>Nguyễn Đức Nghĩa - Bộ môn KHMT ĐHBKHN</a:t>
            </a:r>
          </a:p>
        </p:txBody>
      </p:sp>
      <p:sp>
        <p:nvSpPr>
          <p:cNvPr id="125957" name="Slide Number Placeholder 4"/>
          <p:cNvSpPr>
            <a:spLocks noGrp="1"/>
          </p:cNvSpPr>
          <p:nvPr>
            <p:ph type="sldNum" sz="quarter" idx="12"/>
          </p:nvPr>
        </p:nvSpPr>
        <p:spPr>
          <a:noFill/>
        </p:spPr>
        <p:txBody>
          <a:bodyPr/>
          <a:lstStyle/>
          <a:p>
            <a:fld id="{E7389657-ED78-4F27-8715-4A349FF86327}" type="slidenum">
              <a:rPr lang="en-US" smtClean="0"/>
              <a:pPr/>
              <a:t>126</a:t>
            </a:fld>
            <a:endParaRPr 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latin typeface="Arial" charset="0"/>
                <a:cs typeface="Arial" charset="0"/>
              </a:rPr>
              <a:t>Chu trình âm</a:t>
            </a:r>
          </a:p>
        </p:txBody>
      </p:sp>
      <p:sp>
        <p:nvSpPr>
          <p:cNvPr id="126979" name="Content Placeholder 2" descr="Rectangle: Click to edit Master text styles&#10;Second level&#10;Third level&#10;Fourth level&#10;Fifth level"/>
          <p:cNvSpPr>
            <a:spLocks noGrp="1"/>
          </p:cNvSpPr>
          <p:nvPr>
            <p:ph idx="1"/>
          </p:nvPr>
        </p:nvSpPr>
        <p:spPr/>
        <p:txBody>
          <a:bodyPr/>
          <a:lstStyle/>
          <a:p>
            <a:r>
              <a:rPr lang="en-US" smtClean="0">
                <a:latin typeface="Times New Roman" pitchFamily="18" charset="0"/>
                <a:cs typeface="Times New Roman" pitchFamily="18" charset="0"/>
              </a:rPr>
              <a:t>Đường đi ngắn nhất giữa hai đỉnh nào đó có thể không tồn tại. </a:t>
            </a:r>
          </a:p>
          <a:p>
            <a:pPr lvl="1" algn="just"/>
            <a:r>
              <a:rPr lang="en-US" smtClean="0">
                <a:latin typeface="Times New Roman" pitchFamily="18" charset="0"/>
                <a:cs typeface="Times New Roman" pitchFamily="18" charset="0"/>
              </a:rPr>
              <a:t>Chẳng hạn, nếu không có đường đi từ </a:t>
            </a:r>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đến </a:t>
            </a:r>
            <a:r>
              <a:rPr lang="en-US" i="1" smtClean="0">
                <a:latin typeface="Times New Roman" pitchFamily="18" charset="0"/>
                <a:cs typeface="Times New Roman" pitchFamily="18" charset="0"/>
              </a:rPr>
              <a:t>t</a:t>
            </a:r>
            <a:r>
              <a:rPr lang="en-US" smtClean="0">
                <a:latin typeface="Times New Roman" pitchFamily="18" charset="0"/>
                <a:cs typeface="Times New Roman" pitchFamily="18" charset="0"/>
              </a:rPr>
              <a:t>, thì rõ ràng cũng không có đường đi ngắn nhất từ </a:t>
            </a:r>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đến  </a:t>
            </a:r>
            <a:r>
              <a:rPr lang="en-US" i="1" smtClean="0">
                <a:latin typeface="Times New Roman" pitchFamily="18" charset="0"/>
                <a:cs typeface="Times New Roman" pitchFamily="18" charset="0"/>
              </a:rPr>
              <a:t>t</a:t>
            </a:r>
            <a:r>
              <a:rPr lang="en-US" smtClean="0">
                <a:latin typeface="Times New Roman" pitchFamily="18" charset="0"/>
                <a:cs typeface="Times New Roman" pitchFamily="18" charset="0"/>
              </a:rPr>
              <a:t>. </a:t>
            </a:r>
          </a:p>
          <a:p>
            <a:pPr lvl="1" algn="just"/>
            <a:r>
              <a:rPr lang="en-US" smtClean="0">
                <a:latin typeface="Times New Roman" pitchFamily="18" charset="0"/>
                <a:cs typeface="Times New Roman" pitchFamily="18" charset="0"/>
              </a:rPr>
              <a:t>Ngoài ra, nếu đồ thị chứa cạnh có trọng số âm thì có thể xảy ra tình huống: độ dài đường đi giữa hai đỉnh nào đó có thể làm bé tuỳ ý. </a:t>
            </a:r>
            <a:endParaRPr lang="en-US" sz="3600" smtClean="0">
              <a:latin typeface="Arial" charset="0"/>
              <a:cs typeface="Arial" charset="0"/>
            </a:endParaRPr>
          </a:p>
          <a:p>
            <a:pPr>
              <a:buFont typeface="Wingdings" pitchFamily="2" charset="2"/>
              <a:buNone/>
            </a:pPr>
            <a:endParaRPr lang="en-US" sz="4000" smtClean="0">
              <a:latin typeface="Arial" charset="0"/>
              <a:cs typeface="Arial" charset="0"/>
            </a:endParaRPr>
          </a:p>
        </p:txBody>
      </p:sp>
      <p:sp>
        <p:nvSpPr>
          <p:cNvPr id="126980" name="Footer Placeholder 3"/>
          <p:cNvSpPr>
            <a:spLocks noGrp="1"/>
          </p:cNvSpPr>
          <p:nvPr>
            <p:ph type="ftr" sz="quarter" idx="11"/>
          </p:nvPr>
        </p:nvSpPr>
        <p:spPr>
          <a:noFill/>
        </p:spPr>
        <p:txBody>
          <a:bodyPr/>
          <a:lstStyle/>
          <a:p>
            <a:r>
              <a:rPr lang="en-US" smtClean="0"/>
              <a:t>Nguyễn Đức Nghĩa - Bộ môn KHMT ĐHBKHN</a:t>
            </a:r>
          </a:p>
        </p:txBody>
      </p:sp>
      <p:sp>
        <p:nvSpPr>
          <p:cNvPr id="126981" name="Slide Number Placeholder 4"/>
          <p:cNvSpPr>
            <a:spLocks noGrp="1"/>
          </p:cNvSpPr>
          <p:nvPr>
            <p:ph type="sldNum" sz="quarter" idx="12"/>
          </p:nvPr>
        </p:nvSpPr>
        <p:spPr>
          <a:noFill/>
        </p:spPr>
        <p:txBody>
          <a:bodyPr/>
          <a:lstStyle/>
          <a:p>
            <a:fld id="{C5B185A1-6F35-4690-881C-614F4071862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smtClean="0">
                <a:latin typeface="Arial" charset="0"/>
                <a:cs typeface="Arial" charset="0"/>
              </a:rPr>
              <a:t>Chu trình âm</a:t>
            </a:r>
          </a:p>
        </p:txBody>
      </p:sp>
      <p:sp>
        <p:nvSpPr>
          <p:cNvPr id="128003" name="Content Placeholder 2" descr="Rectangle: Click to edit Master text styles&#10;Second level&#10;Third level&#10;Fourth level&#10;Fifth level"/>
          <p:cNvSpPr>
            <a:spLocks noGrp="1"/>
          </p:cNvSpPr>
          <p:nvPr>
            <p:ph idx="1"/>
          </p:nvPr>
        </p:nvSpPr>
        <p:spPr/>
        <p:txBody>
          <a:bodyPr/>
          <a:lstStyle/>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Xét đường đi từ </a:t>
            </a:r>
            <a:r>
              <a:rPr lang="en-US" sz="2400" i="1" smtClean="0">
                <a:latin typeface="Times New Roman" pitchFamily="18" charset="0"/>
                <a:cs typeface="Times New Roman" pitchFamily="18" charset="0"/>
              </a:rPr>
              <a:t>a</a:t>
            </a:r>
            <a:r>
              <a:rPr lang="en-US" sz="2400" smtClean="0">
                <a:latin typeface="Times New Roman" pitchFamily="18" charset="0"/>
                <a:cs typeface="Times New Roman" pitchFamily="18" charset="0"/>
              </a:rPr>
              <a:t> đến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a:t>
            </a:r>
          </a:p>
          <a:p>
            <a:pPr>
              <a:buFont typeface="Wingdings" pitchFamily="2" charset="2"/>
              <a:buNone/>
            </a:pP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a</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k</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b, c, d, b</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 e. </a:t>
            </a:r>
            <a:endParaRPr lang="en-US" sz="2400" smtClean="0">
              <a:latin typeface="Times New Roman" pitchFamily="18" charset="0"/>
              <a:cs typeface="Times New Roman" pitchFamily="18" charset="0"/>
            </a:endParaRPr>
          </a:p>
          <a:p>
            <a:pPr>
              <a:buFont typeface="Wingdings" pitchFamily="2" charset="2"/>
              <a:buNone/>
            </a:pPr>
            <a:r>
              <a:rPr lang="en-US" sz="2400" smtClean="0">
                <a:latin typeface="Times New Roman" pitchFamily="18" charset="0"/>
                <a:cs typeface="Times New Roman" pitchFamily="18" charset="0"/>
              </a:rPr>
              <a:t>    nghĩa là ta đi </a:t>
            </a:r>
            <a:r>
              <a:rPr lang="en-US" sz="2400" i="1" smtClean="0">
                <a:latin typeface="Times New Roman" pitchFamily="18" charset="0"/>
                <a:cs typeface="Times New Roman" pitchFamily="18" charset="0"/>
              </a:rPr>
              <a:t>k</a:t>
            </a:r>
            <a:r>
              <a:rPr lang="en-US" sz="2400" smtClean="0">
                <a:latin typeface="Times New Roman" pitchFamily="18" charset="0"/>
                <a:cs typeface="Times New Roman" pitchFamily="18" charset="0"/>
              </a:rPr>
              <a:t> lần vòng theo chu trình </a:t>
            </a:r>
          </a:p>
          <a:p>
            <a:pPr>
              <a:buFont typeface="Wingdings" pitchFamily="2" charset="2"/>
              <a:buNone/>
            </a:pPr>
            <a:r>
              <a:rPr lang="en-US" sz="2400" i="1" smtClean="0">
                <a:latin typeface="Times New Roman" pitchFamily="18" charset="0"/>
                <a:cs typeface="Times New Roman" pitchFamily="18" charset="0"/>
              </a:rPr>
              <a:t>		C</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 b, c, d, b </a:t>
            </a:r>
            <a:endParaRPr lang="en-US" sz="2400" smtClean="0">
              <a:latin typeface="Times New Roman" pitchFamily="18" charset="0"/>
              <a:cs typeface="Times New Roman" pitchFamily="18" charset="0"/>
            </a:endParaRPr>
          </a:p>
          <a:p>
            <a:pPr>
              <a:buFont typeface="Wingdings" pitchFamily="2" charset="2"/>
              <a:buNone/>
            </a:pPr>
            <a:r>
              <a:rPr lang="en-US" sz="2400" smtClean="0">
                <a:latin typeface="Times New Roman" pitchFamily="18" charset="0"/>
                <a:cs typeface="Times New Roman" pitchFamily="18" charset="0"/>
              </a:rPr>
              <a:t>    trước khi đến</a:t>
            </a:r>
            <a:r>
              <a:rPr lang="en-US" sz="2400" i="1" smtClean="0">
                <a:latin typeface="Times New Roman" pitchFamily="18" charset="0"/>
                <a:cs typeface="Times New Roman" pitchFamily="18" charset="0"/>
              </a:rPr>
              <a:t> e.</a:t>
            </a:r>
            <a:r>
              <a:rPr lang="en-US" sz="2400" smtClean="0">
                <a:latin typeface="Times New Roman" pitchFamily="18" charset="0"/>
                <a:cs typeface="Times New Roman" pitchFamily="18" charset="0"/>
              </a:rPr>
              <a:t> Độ dài của đường đi này là bằng: </a:t>
            </a:r>
          </a:p>
          <a:p>
            <a:pPr>
              <a:buFont typeface="Wingdings" pitchFamily="2" charset="2"/>
              <a:buNone/>
            </a:pP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a,b</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 k</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C</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 + c</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b,e</a:t>
            </a:r>
            <a:r>
              <a:rPr lang="en-US" sz="2400" smtClean="0">
                <a:latin typeface="Times New Roman" pitchFamily="18" charset="0"/>
                <a:cs typeface="Times New Roman" pitchFamily="18" charset="0"/>
              </a:rPr>
              <a:t>) = 2 -10</a:t>
            </a:r>
            <a:r>
              <a:rPr lang="en-US" sz="2400" i="1" smtClean="0">
                <a:latin typeface="Times New Roman" pitchFamily="18" charset="0"/>
                <a:cs typeface="Times New Roman" pitchFamily="18" charset="0"/>
              </a:rPr>
              <a:t>k </a:t>
            </a:r>
            <a:r>
              <a:rPr lang="ja-JP" altLang="en-US" sz="2400" smtClean="0">
                <a:latin typeface="Times New Roman" pitchFamily="18" charset="0"/>
                <a:ea typeface="ＭＳ Ｐゴシック" charset="-128"/>
                <a:cs typeface="Times New Roman" pitchFamily="18" charset="0"/>
              </a:rPr>
              <a:t>→</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 khi</a:t>
            </a:r>
            <a:r>
              <a:rPr lang="en-US" sz="2400" i="1" smtClean="0">
                <a:latin typeface="Times New Roman" pitchFamily="18" charset="0"/>
                <a:cs typeface="Times New Roman" pitchFamily="18" charset="0"/>
              </a:rPr>
              <a:t> k</a:t>
            </a:r>
            <a:r>
              <a:rPr lang="en-US" sz="2400" smtClean="0">
                <a:latin typeface="Times New Roman" pitchFamily="18" charset="0"/>
                <a:cs typeface="Times New Roman" pitchFamily="18" charset="0"/>
              </a:rPr>
              <a:t> </a:t>
            </a:r>
            <a:r>
              <a:rPr lang="ja-JP" altLang="en-US" sz="2400" smtClean="0">
                <a:latin typeface="Times New Roman" pitchFamily="18" charset="0"/>
                <a:ea typeface="ＭＳ Ｐゴシック" charset="-128"/>
                <a:cs typeface="Arial" charset="0"/>
              </a:rPr>
              <a:t>→ </a:t>
            </a:r>
            <a:r>
              <a:rPr lang="en-US" altLang="ja-JP" sz="2400" smtClean="0">
                <a:latin typeface="Times New Roman" pitchFamily="18" charset="0"/>
                <a:ea typeface="ＭＳ Ｐゴシック" charset="-128"/>
                <a:cs typeface="Arial" charset="0"/>
              </a:rPr>
              <a:t>+</a:t>
            </a:r>
            <a:r>
              <a:rPr lang="en-US" sz="2400" smtClean="0">
                <a:latin typeface="Times New Roman" pitchFamily="18" charset="0"/>
                <a:cs typeface="Times New Roman" pitchFamily="18" charset="0"/>
                <a:sym typeface="Symbol" pitchFamily="18" charset="2"/>
              </a:rPr>
              <a:t></a:t>
            </a:r>
            <a:r>
              <a:rPr lang="en-US" sz="2400" i="1" smtClean="0">
                <a:latin typeface="Times New Roman" pitchFamily="18" charset="0"/>
                <a:cs typeface="Times New Roman" pitchFamily="18" charset="0"/>
              </a:rPr>
              <a:t>.</a:t>
            </a:r>
            <a:r>
              <a:rPr lang="en-US" sz="2400" smtClean="0">
                <a:latin typeface="Times New Roman" pitchFamily="18" charset="0"/>
                <a:cs typeface="Times New Roman" pitchFamily="18" charset="0"/>
              </a:rPr>
              <a:t> </a:t>
            </a:r>
            <a:endParaRPr lang="en-US" smtClean="0">
              <a:latin typeface="Arial" charset="0"/>
              <a:cs typeface="Arial" charset="0"/>
            </a:endParaRPr>
          </a:p>
          <a:p>
            <a:endParaRPr lang="en-US" smtClean="0">
              <a:latin typeface="Arial" charset="0"/>
              <a:cs typeface="Arial" charset="0"/>
            </a:endParaRPr>
          </a:p>
        </p:txBody>
      </p:sp>
      <p:sp>
        <p:nvSpPr>
          <p:cNvPr id="128004" name="Footer Placeholder 3"/>
          <p:cNvSpPr>
            <a:spLocks noGrp="1"/>
          </p:cNvSpPr>
          <p:nvPr>
            <p:ph type="ftr" sz="quarter" idx="11"/>
          </p:nvPr>
        </p:nvSpPr>
        <p:spPr>
          <a:noFill/>
        </p:spPr>
        <p:txBody>
          <a:bodyPr/>
          <a:lstStyle/>
          <a:p>
            <a:r>
              <a:rPr lang="en-US" smtClean="0"/>
              <a:t>Nguyễn Đức Nghĩa - Bộ môn KHMT ĐHBKHN</a:t>
            </a:r>
          </a:p>
        </p:txBody>
      </p:sp>
      <p:sp>
        <p:nvSpPr>
          <p:cNvPr id="128005" name="Slide Number Placeholder 4"/>
          <p:cNvSpPr>
            <a:spLocks noGrp="1"/>
          </p:cNvSpPr>
          <p:nvPr>
            <p:ph type="sldNum" sz="quarter" idx="12"/>
          </p:nvPr>
        </p:nvSpPr>
        <p:spPr>
          <a:noFill/>
        </p:spPr>
        <p:txBody>
          <a:bodyPr/>
          <a:lstStyle/>
          <a:p>
            <a:fld id="{23793BE8-31C0-4207-9E1E-748A70C08DD4}" type="slidenum">
              <a:rPr lang="en-US" smtClean="0"/>
              <a:pPr/>
              <a:t>128</a:t>
            </a:fld>
            <a:endParaRPr lang="en-US" smtClean="0"/>
          </a:p>
        </p:txBody>
      </p:sp>
      <p:sp>
        <p:nvSpPr>
          <p:cNvPr id="128006" name="Oval 5"/>
          <p:cNvSpPr>
            <a:spLocks noChangeArrowheads="1"/>
          </p:cNvSpPr>
          <p:nvPr/>
        </p:nvSpPr>
        <p:spPr bwMode="auto">
          <a:xfrm>
            <a:off x="2667000" y="2743200"/>
            <a:ext cx="450850" cy="407988"/>
          </a:xfrm>
          <a:prstGeom prst="ellipse">
            <a:avLst/>
          </a:prstGeom>
          <a:noFill/>
          <a:ln w="28575">
            <a:solidFill>
              <a:schemeClr val="tx1"/>
            </a:solidFill>
            <a:round/>
            <a:headEnd/>
            <a:tailEnd/>
          </a:ln>
        </p:spPr>
        <p:txBody>
          <a:bodyPr wrap="none" anchor="ctr"/>
          <a:lstStyle/>
          <a:p>
            <a:r>
              <a:rPr lang="en-US" sz="1800" i="1">
                <a:latin typeface="Times New Roman" pitchFamily="18" charset="0"/>
                <a:cs typeface="Times New Roman" pitchFamily="18" charset="0"/>
              </a:rPr>
              <a:t>a</a:t>
            </a:r>
          </a:p>
        </p:txBody>
      </p:sp>
      <p:sp>
        <p:nvSpPr>
          <p:cNvPr id="128007" name="Oval 6"/>
          <p:cNvSpPr>
            <a:spLocks noChangeArrowheads="1"/>
          </p:cNvSpPr>
          <p:nvPr/>
        </p:nvSpPr>
        <p:spPr bwMode="auto">
          <a:xfrm>
            <a:off x="3124200" y="1600200"/>
            <a:ext cx="450850" cy="407988"/>
          </a:xfrm>
          <a:prstGeom prst="ellipse">
            <a:avLst/>
          </a:prstGeom>
          <a:noFill/>
          <a:ln w="28575">
            <a:solidFill>
              <a:schemeClr val="tx1"/>
            </a:solidFill>
            <a:round/>
            <a:headEnd/>
            <a:tailEnd/>
          </a:ln>
        </p:spPr>
        <p:txBody>
          <a:bodyPr wrap="none" anchor="ctr"/>
          <a:lstStyle/>
          <a:p>
            <a:r>
              <a:rPr lang="en-US" sz="1800" i="1">
                <a:latin typeface="Times New Roman" pitchFamily="18" charset="0"/>
                <a:cs typeface="Times New Roman" pitchFamily="18" charset="0"/>
              </a:rPr>
              <a:t>c</a:t>
            </a:r>
          </a:p>
        </p:txBody>
      </p:sp>
      <p:sp>
        <p:nvSpPr>
          <p:cNvPr id="128008" name="Oval 7"/>
          <p:cNvSpPr>
            <a:spLocks noChangeArrowheads="1"/>
          </p:cNvSpPr>
          <p:nvPr/>
        </p:nvSpPr>
        <p:spPr bwMode="auto">
          <a:xfrm>
            <a:off x="3968750" y="2743200"/>
            <a:ext cx="450850" cy="457200"/>
          </a:xfrm>
          <a:prstGeom prst="ellipse">
            <a:avLst/>
          </a:prstGeom>
          <a:noFill/>
          <a:ln w="28575">
            <a:solidFill>
              <a:schemeClr val="tx1"/>
            </a:solidFill>
            <a:round/>
            <a:headEnd/>
            <a:tailEnd/>
          </a:ln>
        </p:spPr>
        <p:txBody>
          <a:bodyPr wrap="none" anchor="ctr"/>
          <a:lstStyle/>
          <a:p>
            <a:r>
              <a:rPr lang="en-US" sz="1800" i="1">
                <a:latin typeface="Times New Roman" pitchFamily="18" charset="0"/>
                <a:cs typeface="Times New Roman" pitchFamily="18" charset="0"/>
              </a:rPr>
              <a:t>b</a:t>
            </a:r>
          </a:p>
        </p:txBody>
      </p:sp>
      <p:sp>
        <p:nvSpPr>
          <p:cNvPr id="128009" name="Oval 8"/>
          <p:cNvSpPr>
            <a:spLocks noChangeArrowheads="1"/>
          </p:cNvSpPr>
          <p:nvPr/>
        </p:nvSpPr>
        <p:spPr bwMode="auto">
          <a:xfrm>
            <a:off x="4883150" y="1600200"/>
            <a:ext cx="450850" cy="407988"/>
          </a:xfrm>
          <a:prstGeom prst="ellipse">
            <a:avLst/>
          </a:prstGeom>
          <a:noFill/>
          <a:ln w="28575">
            <a:solidFill>
              <a:schemeClr val="tx1"/>
            </a:solidFill>
            <a:round/>
            <a:headEnd/>
            <a:tailEnd/>
          </a:ln>
        </p:spPr>
        <p:txBody>
          <a:bodyPr wrap="none" anchor="ctr"/>
          <a:lstStyle/>
          <a:p>
            <a:r>
              <a:rPr lang="en-US" sz="1800" i="1">
                <a:latin typeface="Times New Roman" pitchFamily="18" charset="0"/>
                <a:cs typeface="Times New Roman" pitchFamily="18" charset="0"/>
              </a:rPr>
              <a:t>d</a:t>
            </a:r>
          </a:p>
        </p:txBody>
      </p:sp>
      <p:sp>
        <p:nvSpPr>
          <p:cNvPr id="128010" name="Oval 9"/>
          <p:cNvSpPr>
            <a:spLocks noChangeArrowheads="1"/>
          </p:cNvSpPr>
          <p:nvPr/>
        </p:nvSpPr>
        <p:spPr bwMode="auto">
          <a:xfrm>
            <a:off x="5410200" y="2792413"/>
            <a:ext cx="450850" cy="407987"/>
          </a:xfrm>
          <a:prstGeom prst="ellipse">
            <a:avLst/>
          </a:prstGeom>
          <a:noFill/>
          <a:ln w="28575">
            <a:solidFill>
              <a:schemeClr val="tx1"/>
            </a:solidFill>
            <a:round/>
            <a:headEnd/>
            <a:tailEnd/>
          </a:ln>
        </p:spPr>
        <p:txBody>
          <a:bodyPr wrap="none" anchor="ctr"/>
          <a:lstStyle/>
          <a:p>
            <a:r>
              <a:rPr lang="en-US" sz="1800" i="1">
                <a:latin typeface="Times New Roman" pitchFamily="18" charset="0"/>
                <a:cs typeface="Times New Roman" pitchFamily="18" charset="0"/>
              </a:rPr>
              <a:t>e</a:t>
            </a:r>
          </a:p>
        </p:txBody>
      </p:sp>
      <p:cxnSp>
        <p:nvCxnSpPr>
          <p:cNvPr id="11" name="Straight Arrow Connector 10"/>
          <p:cNvCxnSpPr>
            <a:stCxn id="128006" idx="6"/>
            <a:endCxn id="128008" idx="2"/>
          </p:cNvCxnSpPr>
          <p:nvPr/>
        </p:nvCxnSpPr>
        <p:spPr>
          <a:xfrm>
            <a:off x="3117850" y="2947988"/>
            <a:ext cx="850900" cy="23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28008" idx="0"/>
            <a:endCxn id="128007" idx="5"/>
          </p:cNvCxnSpPr>
          <p:nvPr/>
        </p:nvCxnSpPr>
        <p:spPr>
          <a:xfrm rot="16200000" flipV="1">
            <a:off x="3453606" y="2002632"/>
            <a:ext cx="79533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28007" idx="6"/>
            <a:endCxn id="128009" idx="2"/>
          </p:cNvCxnSpPr>
          <p:nvPr/>
        </p:nvCxnSpPr>
        <p:spPr>
          <a:xfrm>
            <a:off x="3575050" y="1804988"/>
            <a:ext cx="13081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8009" idx="3"/>
            <a:endCxn id="128008" idx="7"/>
          </p:cNvCxnSpPr>
          <p:nvPr/>
        </p:nvCxnSpPr>
        <p:spPr>
          <a:xfrm rot="5400000">
            <a:off x="4220369" y="2080419"/>
            <a:ext cx="862012" cy="596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8008" idx="6"/>
            <a:endCxn id="128010" idx="2"/>
          </p:cNvCxnSpPr>
          <p:nvPr/>
        </p:nvCxnSpPr>
        <p:spPr>
          <a:xfrm>
            <a:off x="4419600" y="2971800"/>
            <a:ext cx="990600" cy="238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016" name="TextBox 64"/>
          <p:cNvSpPr txBox="1">
            <a:spLocks noChangeArrowheads="1"/>
          </p:cNvSpPr>
          <p:nvPr/>
        </p:nvSpPr>
        <p:spPr bwMode="auto">
          <a:xfrm>
            <a:off x="3352800" y="2601913"/>
            <a:ext cx="228600" cy="369887"/>
          </a:xfrm>
          <a:prstGeom prst="rect">
            <a:avLst/>
          </a:prstGeom>
          <a:noFill/>
          <a:ln w="9525">
            <a:noFill/>
            <a:miter lim="800000"/>
            <a:headEnd/>
            <a:tailEnd/>
          </a:ln>
        </p:spPr>
        <p:txBody>
          <a:bodyPr>
            <a:spAutoFit/>
          </a:bodyPr>
          <a:lstStyle/>
          <a:p>
            <a:pPr algn="l"/>
            <a:r>
              <a:rPr lang="en-US" sz="1800"/>
              <a:t>1</a:t>
            </a:r>
          </a:p>
        </p:txBody>
      </p:sp>
      <p:sp>
        <p:nvSpPr>
          <p:cNvPr id="128017" name="TextBox 65"/>
          <p:cNvSpPr txBox="1">
            <a:spLocks noChangeArrowheads="1"/>
          </p:cNvSpPr>
          <p:nvPr/>
        </p:nvSpPr>
        <p:spPr bwMode="auto">
          <a:xfrm>
            <a:off x="3886200" y="2133600"/>
            <a:ext cx="228600" cy="369888"/>
          </a:xfrm>
          <a:prstGeom prst="rect">
            <a:avLst/>
          </a:prstGeom>
          <a:noFill/>
          <a:ln w="9525">
            <a:noFill/>
            <a:miter lim="800000"/>
            <a:headEnd/>
            <a:tailEnd/>
          </a:ln>
        </p:spPr>
        <p:txBody>
          <a:bodyPr>
            <a:spAutoFit/>
          </a:bodyPr>
          <a:lstStyle/>
          <a:p>
            <a:pPr algn="l"/>
            <a:r>
              <a:rPr lang="en-US" sz="1800"/>
              <a:t>3</a:t>
            </a:r>
          </a:p>
        </p:txBody>
      </p:sp>
      <p:sp>
        <p:nvSpPr>
          <p:cNvPr id="128018" name="TextBox 66"/>
          <p:cNvSpPr txBox="1">
            <a:spLocks noChangeArrowheads="1"/>
          </p:cNvSpPr>
          <p:nvPr/>
        </p:nvSpPr>
        <p:spPr bwMode="auto">
          <a:xfrm>
            <a:off x="4114800" y="1458913"/>
            <a:ext cx="228600" cy="369887"/>
          </a:xfrm>
          <a:prstGeom prst="rect">
            <a:avLst/>
          </a:prstGeom>
          <a:noFill/>
          <a:ln w="9525">
            <a:noFill/>
            <a:miter lim="800000"/>
            <a:headEnd/>
            <a:tailEnd/>
          </a:ln>
        </p:spPr>
        <p:txBody>
          <a:bodyPr>
            <a:spAutoFit/>
          </a:bodyPr>
          <a:lstStyle/>
          <a:p>
            <a:pPr algn="l"/>
            <a:r>
              <a:rPr lang="en-US" sz="1800"/>
              <a:t>2</a:t>
            </a:r>
          </a:p>
        </p:txBody>
      </p:sp>
      <p:sp>
        <p:nvSpPr>
          <p:cNvPr id="128019" name="TextBox 67"/>
          <p:cNvSpPr txBox="1">
            <a:spLocks noChangeArrowheads="1"/>
          </p:cNvSpPr>
          <p:nvPr/>
        </p:nvSpPr>
        <p:spPr bwMode="auto">
          <a:xfrm>
            <a:off x="4724400" y="2144713"/>
            <a:ext cx="533400" cy="369887"/>
          </a:xfrm>
          <a:prstGeom prst="rect">
            <a:avLst/>
          </a:prstGeom>
          <a:noFill/>
          <a:ln w="9525">
            <a:noFill/>
            <a:miter lim="800000"/>
            <a:headEnd/>
            <a:tailEnd/>
          </a:ln>
        </p:spPr>
        <p:txBody>
          <a:bodyPr>
            <a:spAutoFit/>
          </a:bodyPr>
          <a:lstStyle/>
          <a:p>
            <a:pPr algn="l"/>
            <a:r>
              <a:rPr lang="en-US" sz="1800"/>
              <a:t>-15</a:t>
            </a:r>
          </a:p>
        </p:txBody>
      </p:sp>
      <p:sp>
        <p:nvSpPr>
          <p:cNvPr id="128020" name="TextBox 68"/>
          <p:cNvSpPr txBox="1">
            <a:spLocks noChangeArrowheads="1"/>
          </p:cNvSpPr>
          <p:nvPr/>
        </p:nvSpPr>
        <p:spPr bwMode="auto">
          <a:xfrm>
            <a:off x="4800600" y="2601913"/>
            <a:ext cx="228600" cy="369887"/>
          </a:xfrm>
          <a:prstGeom prst="rect">
            <a:avLst/>
          </a:prstGeom>
          <a:noFill/>
          <a:ln w="9525">
            <a:noFill/>
            <a:miter lim="800000"/>
            <a:headEnd/>
            <a:tailEnd/>
          </a:ln>
        </p:spPr>
        <p:txBody>
          <a:bodyPr>
            <a:spAutoFit/>
          </a:bodyPr>
          <a:lstStyle/>
          <a:p>
            <a:pPr algn="l"/>
            <a:r>
              <a:rPr lang="en-US" sz="1800"/>
              <a:t>1</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latin typeface="Arial" charset="0"/>
                <a:cs typeface="Arial" charset="0"/>
              </a:rPr>
              <a:t>Thuật toán Dijkstra</a:t>
            </a:r>
          </a:p>
        </p:txBody>
      </p:sp>
      <p:sp>
        <p:nvSpPr>
          <p:cNvPr id="129027" name="Content Placeholder 2" descr="Rectangle: Click to edit Master text styles&#10;Second level&#10;Third level&#10;Fourth level&#10;Fifth level"/>
          <p:cNvSpPr>
            <a:spLocks noGrp="1"/>
          </p:cNvSpPr>
          <p:nvPr>
            <p:ph idx="1"/>
          </p:nvPr>
        </p:nvSpPr>
        <p:spPr/>
        <p:txBody>
          <a:bodyPr/>
          <a:lstStyle/>
          <a:p>
            <a:pPr algn="just"/>
            <a:r>
              <a:rPr lang="en-US" sz="2400" smtClean="0">
                <a:latin typeface="Times New Roman" pitchFamily="18" charset="0"/>
                <a:cs typeface="Times New Roman" pitchFamily="18" charset="0"/>
              </a:rPr>
              <a:t>Thuật toán Dijkstra được đề xuất để giải bài toán: Tìm đường đi ngắn nhất từ một đỉnh nguồn </a:t>
            </a:r>
            <a:r>
              <a:rPr lang="en-US" sz="2400" i="1" smtClean="0">
                <a:latin typeface="Times New Roman" pitchFamily="18" charset="0"/>
                <a:cs typeface="Times New Roman" pitchFamily="18" charset="0"/>
              </a:rPr>
              <a:t>s</a:t>
            </a:r>
            <a:r>
              <a:rPr lang="en-US" sz="2400" smtClean="0">
                <a:latin typeface="Times New Roman" pitchFamily="18" charset="0"/>
                <a:cs typeface="Times New Roman" pitchFamily="18" charset="0"/>
              </a:rPr>
              <a:t> đến tất cả các đỉnh còn lại trên đồ thị với </a:t>
            </a:r>
            <a:r>
              <a:rPr lang="en-US" sz="2400" smtClean="0">
                <a:solidFill>
                  <a:srgbClr val="C00000"/>
                </a:solidFill>
                <a:latin typeface="Times New Roman" pitchFamily="18" charset="0"/>
                <a:cs typeface="Times New Roman" pitchFamily="18" charset="0"/>
              </a:rPr>
              <a:t>trọng số không âm</a:t>
            </a:r>
            <a:r>
              <a:rPr lang="en-US" sz="2400" smtClean="0">
                <a:latin typeface="Times New Roman" pitchFamily="18" charset="0"/>
                <a:cs typeface="Times New Roman" pitchFamily="18" charset="0"/>
              </a:rPr>
              <a:t> trên cạnh.</a:t>
            </a:r>
          </a:p>
          <a:p>
            <a:r>
              <a:rPr lang="en-US" sz="2400" smtClean="0">
                <a:latin typeface="Times New Roman" pitchFamily="18" charset="0"/>
                <a:cs typeface="Times New Roman" pitchFamily="18" charset="0"/>
              </a:rPr>
              <a:t>Trong quá trình thực hiện thuật toán, với mỗi đỉnh v ta sẽ lưu trữ nhãn của đỉnh gồm các thông tin sau:</a:t>
            </a:r>
          </a:p>
          <a:p>
            <a:pPr lvl="1" algn="just"/>
            <a:r>
              <a:rPr lang="en-US" sz="2000" smtClean="0">
                <a:latin typeface="Times New Roman" pitchFamily="18" charset="0"/>
                <a:cs typeface="Times New Roman" pitchFamily="18" charset="0"/>
              </a:rPr>
              <a:t>k[v]: biến bun có giá trị đúng nếu ta đã tìm được đường đi ngắn nhất từ s đến v, ban đầu biến này được khởi tạo giá trị false.</a:t>
            </a:r>
          </a:p>
          <a:p>
            <a:pPr lvl="1" algn="just"/>
            <a:r>
              <a:rPr lang="en-US" sz="2000" smtClean="0">
                <a:latin typeface="Times New Roman" pitchFamily="18" charset="0"/>
                <a:cs typeface="Times New Roman" pitchFamily="18" charset="0"/>
              </a:rPr>
              <a:t>d[v]: khoảng cách ngắn nhất hiện biết từ s đến v. Ban đầu biến này được khởi tạo giá trị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đối với mọi đỉnh, ngoại trừ d[s] được đặt bằng 0.</a:t>
            </a:r>
          </a:p>
          <a:p>
            <a:pPr lvl="1" algn="just"/>
            <a:r>
              <a:rPr lang="en-US" sz="2000" smtClean="0">
                <a:latin typeface="Times New Roman" pitchFamily="18" charset="0"/>
                <a:cs typeface="Times New Roman" pitchFamily="18" charset="0"/>
              </a:rPr>
              <a:t>p[v]: là đỉnh đi trước đỉnh v trong đường đi có độ dài d[v]. Ban đầu, các biến này được khởi tạo rỗng (chưa biết).</a:t>
            </a:r>
          </a:p>
          <a:p>
            <a:pPr>
              <a:buFont typeface="Wingdings" pitchFamily="2" charset="2"/>
              <a:buNone/>
            </a:pPr>
            <a:endParaRPr lang="en-US" sz="2400" smtClean="0">
              <a:latin typeface="Times New Roman" pitchFamily="18" charset="0"/>
              <a:cs typeface="Times New Roman" pitchFamily="18" charset="0"/>
            </a:endParaRPr>
          </a:p>
        </p:txBody>
      </p:sp>
      <p:sp>
        <p:nvSpPr>
          <p:cNvPr id="129028" name="Footer Placeholder 3"/>
          <p:cNvSpPr>
            <a:spLocks noGrp="1"/>
          </p:cNvSpPr>
          <p:nvPr>
            <p:ph type="ftr" sz="quarter" idx="11"/>
          </p:nvPr>
        </p:nvSpPr>
        <p:spPr>
          <a:noFill/>
        </p:spPr>
        <p:txBody>
          <a:bodyPr/>
          <a:lstStyle/>
          <a:p>
            <a:r>
              <a:rPr lang="en-US" smtClean="0"/>
              <a:t>Nguyễn Đức Nghĩa - Bộ môn KHMT ĐHBKHN</a:t>
            </a:r>
          </a:p>
        </p:txBody>
      </p:sp>
      <p:sp>
        <p:nvSpPr>
          <p:cNvPr id="129029" name="Slide Number Placeholder 4"/>
          <p:cNvSpPr>
            <a:spLocks noGrp="1"/>
          </p:cNvSpPr>
          <p:nvPr>
            <p:ph type="sldNum" sz="quarter" idx="12"/>
          </p:nvPr>
        </p:nvSpPr>
        <p:spPr>
          <a:noFill/>
        </p:spPr>
        <p:txBody>
          <a:bodyPr/>
          <a:lstStyle/>
          <a:p>
            <a:fld id="{D80AA082-F848-4097-A771-EA7761072D0A}"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smtClean="0">
              <a:latin typeface="Arial" charset="0"/>
              <a:cs typeface="Arial" charset="0"/>
            </a:endParaRPr>
          </a:p>
        </p:txBody>
      </p:sp>
      <p:sp>
        <p:nvSpPr>
          <p:cNvPr id="30723"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pPr>
            <a:endParaRPr lang="en-US" smtClean="0">
              <a:latin typeface="Arial" charset="0"/>
              <a:cs typeface="Arial" charset="0"/>
            </a:endParaRPr>
          </a:p>
          <a:p>
            <a:pPr>
              <a:buFont typeface="Wingdings" pitchFamily="2" charset="2"/>
              <a:buNone/>
            </a:pPr>
            <a:endParaRPr lang="en-US" smtClean="0">
              <a:latin typeface="Arial" charset="0"/>
              <a:cs typeface="Arial" charset="0"/>
            </a:endParaRPr>
          </a:p>
          <a:p>
            <a:pPr>
              <a:buFont typeface="Wingdings" pitchFamily="2" charset="2"/>
              <a:buNone/>
            </a:pPr>
            <a:r>
              <a:rPr lang="en-US" smtClean="0">
                <a:latin typeface="Arial" charset="0"/>
                <a:cs typeface="Arial" charset="0"/>
              </a:rPr>
              <a:t>		</a:t>
            </a:r>
            <a:r>
              <a:rPr lang="en-US" sz="5400" b="1" smtClean="0">
                <a:latin typeface="Arial" charset="0"/>
                <a:cs typeface="Arial" charset="0"/>
              </a:rPr>
              <a:t>2 Biểu diễn đồ thị</a:t>
            </a:r>
          </a:p>
        </p:txBody>
      </p:sp>
      <p:sp>
        <p:nvSpPr>
          <p:cNvPr id="30724" name="Footer Placeholder 3"/>
          <p:cNvSpPr>
            <a:spLocks noGrp="1"/>
          </p:cNvSpPr>
          <p:nvPr>
            <p:ph type="ftr" sz="quarter" idx="11"/>
          </p:nvPr>
        </p:nvSpPr>
        <p:spPr>
          <a:noFill/>
        </p:spPr>
        <p:txBody>
          <a:bodyPr/>
          <a:lstStyle/>
          <a:p>
            <a:r>
              <a:rPr lang="en-US" smtClean="0"/>
              <a:t>Nguyễn Đức Nghĩa - Bộ môn KHMT ĐHBKHN</a:t>
            </a:r>
          </a:p>
        </p:txBody>
      </p:sp>
      <p:sp>
        <p:nvSpPr>
          <p:cNvPr id="30725" name="Slide Number Placeholder 4"/>
          <p:cNvSpPr>
            <a:spLocks noGrp="1"/>
          </p:cNvSpPr>
          <p:nvPr>
            <p:ph type="sldNum" sz="quarter" idx="12"/>
          </p:nvPr>
        </p:nvSpPr>
        <p:spPr>
          <a:noFill/>
        </p:spPr>
        <p:txBody>
          <a:bodyPr/>
          <a:lstStyle/>
          <a:p>
            <a:fld id="{30B9320A-E518-48E6-BB29-A4B1B7344B7A}"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smtClean="0">
                <a:latin typeface="Arial" charset="0"/>
                <a:cs typeface="Arial" charset="0"/>
              </a:rPr>
              <a:t>Thuật toán Dijkstra</a:t>
            </a:r>
          </a:p>
        </p:txBody>
      </p:sp>
      <p:sp>
        <p:nvSpPr>
          <p:cNvPr id="130051"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400" smtClean="0">
                <a:latin typeface="Times New Roman" pitchFamily="18" charset="0"/>
                <a:cs typeface="Times New Roman" pitchFamily="18" charset="0"/>
              </a:rPr>
              <a:t>Thuật toán lặp lại các thao tác sau đây cho đến khi tất cả các đỉnh được khảo sát xong (nghĩa là k[v] = true với mọi v):</a:t>
            </a:r>
          </a:p>
          <a:p>
            <a:pPr lvl="1" algn="just">
              <a:spcBef>
                <a:spcPts val="1200"/>
              </a:spcBef>
            </a:pPr>
            <a:r>
              <a:rPr lang="en-US" sz="2400" smtClean="0">
                <a:latin typeface="Times New Roman" pitchFamily="18" charset="0"/>
                <a:cs typeface="Times New Roman" pitchFamily="18" charset="0"/>
              </a:rPr>
              <a:t>Trong tập đỉnh với k[v] = false, chọn đỉnh v có d[v] là nhỏ nhất.</a:t>
            </a:r>
          </a:p>
          <a:p>
            <a:pPr lvl="1" algn="just">
              <a:spcBef>
                <a:spcPts val="1200"/>
              </a:spcBef>
            </a:pPr>
            <a:r>
              <a:rPr lang="en-US" sz="2400" smtClean="0">
                <a:latin typeface="Times New Roman" pitchFamily="18" charset="0"/>
                <a:cs typeface="Times New Roman" pitchFamily="18" charset="0"/>
              </a:rPr>
              <a:t>Đặt  k[v] = true.</a:t>
            </a:r>
          </a:p>
          <a:p>
            <a:pPr lvl="1" algn="just">
              <a:spcBef>
                <a:spcPts val="1200"/>
              </a:spcBef>
            </a:pPr>
            <a:r>
              <a:rPr lang="en-US" sz="2400" smtClean="0">
                <a:latin typeface="Times New Roman" pitchFamily="18" charset="0"/>
                <a:cs typeface="Times New Roman" pitchFamily="18" charset="0"/>
              </a:rPr>
              <a:t>Với mỗi đỉnh w kề với v và có k[v]= false, ta kiểm tra d[w] &gt; d[v] + c(v, w). Nếu đúng thì đặt lại d[w] = d[v] + c(v, w) và đặt  p[w] = v.</a:t>
            </a:r>
          </a:p>
          <a:p>
            <a:pPr algn="just"/>
            <a:endParaRPr lang="en-US" sz="2400" smtClean="0">
              <a:latin typeface="Times New Roman" pitchFamily="18" charset="0"/>
              <a:cs typeface="Times New Roman" pitchFamily="18" charset="0"/>
            </a:endParaRPr>
          </a:p>
        </p:txBody>
      </p:sp>
      <p:sp>
        <p:nvSpPr>
          <p:cNvPr id="130052" name="Footer Placeholder 3"/>
          <p:cNvSpPr>
            <a:spLocks noGrp="1"/>
          </p:cNvSpPr>
          <p:nvPr>
            <p:ph type="ftr" sz="quarter" idx="11"/>
          </p:nvPr>
        </p:nvSpPr>
        <p:spPr>
          <a:noFill/>
        </p:spPr>
        <p:txBody>
          <a:bodyPr/>
          <a:lstStyle/>
          <a:p>
            <a:r>
              <a:rPr lang="en-US" smtClean="0"/>
              <a:t>Nguyễn Đức Nghĩa - Bộ môn KHMT ĐHBKHN</a:t>
            </a:r>
          </a:p>
        </p:txBody>
      </p:sp>
      <p:sp>
        <p:nvSpPr>
          <p:cNvPr id="130053" name="Slide Number Placeholder 4"/>
          <p:cNvSpPr>
            <a:spLocks noGrp="1"/>
          </p:cNvSpPr>
          <p:nvPr>
            <p:ph type="sldNum" sz="quarter" idx="12"/>
          </p:nvPr>
        </p:nvSpPr>
        <p:spPr>
          <a:noFill/>
        </p:spPr>
        <p:txBody>
          <a:bodyPr/>
          <a:lstStyle/>
          <a:p>
            <a:fld id="{3888936A-378D-4732-871B-CE1CA302CE96}"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smtClean="0">
                <a:latin typeface="Arial" charset="0"/>
                <a:cs typeface="Arial" charset="0"/>
              </a:rPr>
              <a:t>Ví dụ</a:t>
            </a:r>
          </a:p>
        </p:txBody>
      </p:sp>
      <p:sp>
        <p:nvSpPr>
          <p:cNvPr id="131075" name="Content Placeholder 2" descr="Rectangle: Click to edit Master text styles&#10;Second level&#10;Third level&#10;Fourth level&#10;Fifth level"/>
          <p:cNvSpPr>
            <a:spLocks noGrp="1"/>
          </p:cNvSpPr>
          <p:nvPr>
            <p:ph idx="1"/>
          </p:nvPr>
        </p:nvSpPr>
        <p:spPr/>
        <p:txBody>
          <a:bodyPr/>
          <a:lstStyle/>
          <a:p>
            <a:r>
              <a:rPr lang="en-US" sz="2400" smtClean="0">
                <a:latin typeface="Times New Roman" pitchFamily="18" charset="0"/>
                <a:cs typeface="Times New Roman" pitchFamily="18" charset="0"/>
              </a:rPr>
              <a:t>Tìm đường đi ngắn nhất từ đỉnh B đến các đỉnh còn lại trên đồ thị sau đây</a:t>
            </a:r>
          </a:p>
        </p:txBody>
      </p:sp>
      <p:sp>
        <p:nvSpPr>
          <p:cNvPr id="131076" name="Footer Placeholder 3"/>
          <p:cNvSpPr>
            <a:spLocks noGrp="1"/>
          </p:cNvSpPr>
          <p:nvPr>
            <p:ph type="ftr" sz="quarter" idx="11"/>
          </p:nvPr>
        </p:nvSpPr>
        <p:spPr>
          <a:noFill/>
        </p:spPr>
        <p:txBody>
          <a:bodyPr/>
          <a:lstStyle/>
          <a:p>
            <a:r>
              <a:rPr lang="en-US" smtClean="0"/>
              <a:t>Nguyễn Đức Nghĩa - Bộ môn KHMT ĐHBKHN</a:t>
            </a:r>
          </a:p>
        </p:txBody>
      </p:sp>
      <p:sp>
        <p:nvSpPr>
          <p:cNvPr id="131077" name="Slide Number Placeholder 4"/>
          <p:cNvSpPr>
            <a:spLocks noGrp="1"/>
          </p:cNvSpPr>
          <p:nvPr>
            <p:ph type="sldNum" sz="quarter" idx="12"/>
          </p:nvPr>
        </p:nvSpPr>
        <p:spPr>
          <a:noFill/>
        </p:spPr>
        <p:txBody>
          <a:bodyPr/>
          <a:lstStyle/>
          <a:p>
            <a:fld id="{F449502E-F7D0-499F-A178-4ADD1A3D281C}" type="slidenum">
              <a:rPr lang="en-US" smtClean="0"/>
              <a:pPr/>
              <a:t>131</a:t>
            </a:fld>
            <a:endParaRPr lang="en-US" smtClean="0"/>
          </a:p>
        </p:txBody>
      </p:sp>
      <p:pic>
        <p:nvPicPr>
          <p:cNvPr id="131078" name="Picture 5"/>
          <p:cNvPicPr>
            <a:picLocks noChangeAspect="1" noChangeArrowheads="1"/>
          </p:cNvPicPr>
          <p:nvPr/>
        </p:nvPicPr>
        <p:blipFill>
          <a:blip r:embed="rId2"/>
          <a:srcRect/>
          <a:stretch>
            <a:fillRect/>
          </a:stretch>
        </p:blipFill>
        <p:spPr bwMode="auto">
          <a:xfrm>
            <a:off x="2819400" y="2600325"/>
            <a:ext cx="2597150"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z="2400" smtClean="0">
                <a:latin typeface="Arial" charset="0"/>
                <a:cs typeface="Arial" charset="0"/>
              </a:rPr>
              <a:t>Bảng tính toán theo thuật toán Dijkstra</a:t>
            </a:r>
          </a:p>
        </p:txBody>
      </p:sp>
      <p:graphicFrame>
        <p:nvGraphicFramePr>
          <p:cNvPr id="6" name="Content Placeholder 5"/>
          <p:cNvGraphicFramePr>
            <a:graphicFrameLocks noGrp="1"/>
          </p:cNvGraphicFramePr>
          <p:nvPr>
            <p:ph idx="1"/>
          </p:nvPr>
        </p:nvGraphicFramePr>
        <p:xfrm>
          <a:off x="304800" y="1905000"/>
          <a:ext cx="8382010" cy="4114800"/>
        </p:xfrm>
        <a:graphic>
          <a:graphicData uri="http://schemas.openxmlformats.org/drawingml/2006/table">
            <a:tbl>
              <a:tblPr/>
              <a:tblGrid>
                <a:gridCol w="1184331"/>
                <a:gridCol w="396983"/>
                <a:gridCol w="396983"/>
                <a:gridCol w="396983"/>
                <a:gridCol w="396038"/>
                <a:gridCol w="396983"/>
                <a:gridCol w="396983"/>
                <a:gridCol w="396983"/>
                <a:gridCol w="396983"/>
                <a:gridCol w="396983"/>
                <a:gridCol w="396983"/>
                <a:gridCol w="396983"/>
                <a:gridCol w="396983"/>
                <a:gridCol w="396983"/>
                <a:gridCol w="396983"/>
                <a:gridCol w="423448"/>
                <a:gridCol w="423448"/>
                <a:gridCol w="396983"/>
                <a:gridCol w="396983"/>
              </a:tblGrid>
              <a:tr h="457200">
                <a:tc rowSpan="2">
                  <a:txBody>
                    <a:bodyPr/>
                    <a:lstStyle/>
                    <a:p>
                      <a:pPr marL="0" marR="0" algn="ctr">
                        <a:spcBef>
                          <a:spcPts val="300"/>
                        </a:spcBef>
                        <a:spcAft>
                          <a:spcPts val="0"/>
                        </a:spcAft>
                      </a:pPr>
                      <a:r>
                        <a:rPr lang="en-US" sz="1800" b="1" kern="100">
                          <a:latin typeface="Times New Roman"/>
                          <a:ea typeface="MS Mincho"/>
                          <a:cs typeface="Times New Roman"/>
                        </a:rPr>
                        <a:t>Bước lặp</a:t>
                      </a:r>
                      <a:endParaRPr lang="en-US" sz="1800" kern="100">
                        <a:latin typeface="Century"/>
                        <a:ea typeface="MS 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spcBef>
                          <a:spcPts val="300"/>
                        </a:spcBef>
                        <a:spcAft>
                          <a:spcPts val="0"/>
                        </a:spcAft>
                      </a:pPr>
                      <a:r>
                        <a:rPr lang="en-US" sz="1800" b="1" kern="100">
                          <a:latin typeface="Times New Roman"/>
                          <a:ea typeface="MS Mincho"/>
                          <a:cs typeface="Times New Roman"/>
                        </a:rPr>
                        <a:t>A</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300"/>
                        </a:spcBef>
                        <a:spcAft>
                          <a:spcPts val="0"/>
                        </a:spcAft>
                      </a:pPr>
                      <a:r>
                        <a:rPr lang="en-US" sz="1800" b="1" kern="100">
                          <a:latin typeface="Times New Roman"/>
                          <a:ea typeface="MS Mincho"/>
                          <a:cs typeface="Times New Roman"/>
                        </a:rPr>
                        <a:t>B</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300"/>
                        </a:spcBef>
                        <a:spcAft>
                          <a:spcPts val="0"/>
                        </a:spcAft>
                      </a:pPr>
                      <a:r>
                        <a:rPr lang="en-US" sz="1800" b="1" kern="100">
                          <a:latin typeface="Times New Roman"/>
                          <a:ea typeface="MS Mincho"/>
                          <a:cs typeface="Times New Roman"/>
                        </a:rPr>
                        <a:t>C</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300"/>
                        </a:spcBef>
                        <a:spcAft>
                          <a:spcPts val="0"/>
                        </a:spcAft>
                      </a:pPr>
                      <a:r>
                        <a:rPr lang="en-US" sz="1800" b="1"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300"/>
                        </a:spcBef>
                        <a:spcAft>
                          <a:spcPts val="0"/>
                        </a:spcAft>
                      </a:pPr>
                      <a:r>
                        <a:rPr lang="en-US" sz="1800" b="1" kern="100">
                          <a:latin typeface="Times New Roman"/>
                          <a:ea typeface="MS Mincho"/>
                          <a:cs typeface="Times New Roman"/>
                        </a:rPr>
                        <a:t>E</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300"/>
                        </a:spcBef>
                        <a:spcAft>
                          <a:spcPts val="0"/>
                        </a:spcAft>
                      </a:pPr>
                      <a:r>
                        <a:rPr lang="en-US" sz="1800" b="1"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57200">
                <a:tc vMerge="1">
                  <a:txBody>
                    <a:bodyPr/>
                    <a:lstStyle/>
                    <a:p>
                      <a:endParaRPr lang="en-US"/>
                    </a:p>
                  </a:txBody>
                  <a:tcPr/>
                </a:tc>
                <a:tc>
                  <a:txBody>
                    <a:bodyPr/>
                    <a:lstStyle/>
                    <a:p>
                      <a:pPr marL="0" marR="0" algn="just">
                        <a:spcBef>
                          <a:spcPts val="300"/>
                        </a:spcBef>
                        <a:spcAft>
                          <a:spcPts val="0"/>
                        </a:spcAft>
                      </a:pPr>
                      <a:r>
                        <a:rPr lang="en-US" sz="1800" i="1"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p</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k</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p</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k</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p</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k</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p</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k</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p</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k</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p</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i="1" kern="100">
                          <a:latin typeface="Times New Roman"/>
                          <a:ea typeface="MS Mincho"/>
                          <a:cs typeface="Times New Roman"/>
                        </a:rPr>
                        <a:t>k</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300"/>
                        </a:spcBef>
                        <a:spcAft>
                          <a:spcPts val="0"/>
                        </a:spcAft>
                      </a:pPr>
                      <a:r>
                        <a:rPr lang="en-US" sz="1800" kern="100">
                          <a:latin typeface="Times New Roman"/>
                          <a:ea typeface="MS Mincho"/>
                          <a:cs typeface="Times New Roman"/>
                        </a:rPr>
                        <a:t>Khởi tạo</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0</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300"/>
                        </a:spcBef>
                        <a:spcAft>
                          <a:spcPts val="0"/>
                        </a:spcAft>
                      </a:pPr>
                      <a:r>
                        <a:rPr lang="en-US" sz="1800" kern="100">
                          <a:latin typeface="Times New Roman"/>
                          <a:ea typeface="MS Mincho"/>
                          <a:cs typeface="Times New Roman"/>
                        </a:rPr>
                        <a:t>1</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3</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B</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0</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5</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B</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300"/>
                        </a:spcBef>
                        <a:spcAft>
                          <a:spcPts val="0"/>
                        </a:spcAft>
                      </a:pPr>
                      <a:r>
                        <a:rPr lang="en-US" sz="1800" kern="100">
                          <a:latin typeface="Times New Roman"/>
                          <a:ea typeface="MS Mincho"/>
                          <a:cs typeface="Times New Roman"/>
                        </a:rPr>
                        <a:t>2</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3</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B</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4</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300"/>
                        </a:spcBef>
                        <a:spcAft>
                          <a:spcPts val="0"/>
                        </a:spcAft>
                      </a:pPr>
                      <a:r>
                        <a:rPr lang="en-US" sz="1800" kern="100">
                          <a:latin typeface="Times New Roman"/>
                          <a:ea typeface="MS Mincho"/>
                          <a:cs typeface="Times New Roman"/>
                        </a:rPr>
                        <a:t>3</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4</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A</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6</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C</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8</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C</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sym typeface="Symbol"/>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300"/>
                        </a:spcBef>
                        <a:spcAft>
                          <a:spcPts val="0"/>
                        </a:spcAft>
                      </a:pPr>
                      <a:r>
                        <a:rPr lang="en-US" sz="1800" kern="100">
                          <a:latin typeface="Times New Roman"/>
                          <a:ea typeface="MS Mincho"/>
                          <a:cs typeface="Times New Roman"/>
                        </a:rPr>
                        <a:t>4</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6</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C</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8</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C</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11</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300"/>
                        </a:spcBef>
                        <a:spcAft>
                          <a:spcPts val="0"/>
                        </a:spcAft>
                      </a:pPr>
                      <a:r>
                        <a:rPr lang="en-US" sz="1800" kern="100">
                          <a:latin typeface="Times New Roman"/>
                          <a:ea typeface="MS Mincho"/>
                          <a:cs typeface="Times New Roman"/>
                        </a:rPr>
                        <a:t>5</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8</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C</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11</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D</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kern="100">
                          <a:latin typeface="Times New Roman"/>
                          <a:ea typeface="MS Mincho"/>
                          <a:cs typeface="Times New Roman"/>
                        </a:rPr>
                        <a:t>F</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ctr">
                        <a:spcBef>
                          <a:spcPts val="300"/>
                        </a:spcBef>
                        <a:spcAft>
                          <a:spcPts val="0"/>
                        </a:spcAft>
                      </a:pPr>
                      <a:r>
                        <a:rPr lang="en-US" sz="1800" kern="100">
                          <a:latin typeface="Times New Roman"/>
                          <a:ea typeface="MS Mincho"/>
                          <a:cs typeface="Times New Roman"/>
                        </a:rPr>
                        <a:t>6</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endParaRPr lang="en-US" sz="1800" kern="100">
                        <a:latin typeface="Times New Roman"/>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9</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E</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300"/>
                        </a:spcBef>
                        <a:spcAft>
                          <a:spcPts val="0"/>
                        </a:spcAft>
                      </a:pPr>
                      <a:r>
                        <a:rPr lang="en-US" sz="1800" b="1" kern="100">
                          <a:latin typeface="Times New Roman"/>
                          <a:ea typeface="MS Mincho"/>
                          <a:cs typeface="Times New Roman"/>
                        </a:rPr>
                        <a:t>T</a:t>
                      </a:r>
                      <a:endParaRPr lang="en-US" sz="18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2288" name="Footer Placeholder 3"/>
          <p:cNvSpPr>
            <a:spLocks noGrp="1"/>
          </p:cNvSpPr>
          <p:nvPr>
            <p:ph type="ftr" sz="quarter" idx="11"/>
          </p:nvPr>
        </p:nvSpPr>
        <p:spPr>
          <a:noFill/>
        </p:spPr>
        <p:txBody>
          <a:bodyPr/>
          <a:lstStyle/>
          <a:p>
            <a:r>
              <a:rPr lang="en-US" smtClean="0"/>
              <a:t>Nguyễn Đức Nghĩa - Bộ môn KHMT ĐHBKHN</a:t>
            </a:r>
          </a:p>
        </p:txBody>
      </p:sp>
      <p:sp>
        <p:nvSpPr>
          <p:cNvPr id="132289" name="Slide Number Placeholder 4"/>
          <p:cNvSpPr>
            <a:spLocks noGrp="1"/>
          </p:cNvSpPr>
          <p:nvPr>
            <p:ph type="sldNum" sz="quarter" idx="12"/>
          </p:nvPr>
        </p:nvSpPr>
        <p:spPr>
          <a:noFill/>
        </p:spPr>
        <p:txBody>
          <a:bodyPr/>
          <a:lstStyle/>
          <a:p>
            <a:fld id="{F0263819-0F07-498C-8705-65D8E4BDF285}" type="slidenum">
              <a:rPr lang="en-US" smtClean="0"/>
              <a:pPr/>
              <a:t>132</a:t>
            </a:fld>
            <a:endParaRPr lang="en-US" smtClean="0"/>
          </a:p>
        </p:txBody>
      </p:sp>
      <p:pic>
        <p:nvPicPr>
          <p:cNvPr id="7" name="Picture 5"/>
          <p:cNvPicPr>
            <a:picLocks noChangeAspect="1" noChangeArrowheads="1"/>
          </p:cNvPicPr>
          <p:nvPr/>
        </p:nvPicPr>
        <p:blipFill>
          <a:blip r:embed="rId2"/>
          <a:srcRect/>
          <a:stretch>
            <a:fillRect/>
          </a:stretch>
        </p:blipFill>
        <p:spPr bwMode="auto">
          <a:xfrm>
            <a:off x="6553200" y="-215568"/>
            <a:ext cx="2133610" cy="2120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smtClean="0">
                <a:latin typeface="Arial" charset="0"/>
                <a:cs typeface="Arial" charset="0"/>
              </a:rPr>
              <a:t>Kết quả thực hiện</a:t>
            </a:r>
          </a:p>
        </p:txBody>
      </p:sp>
      <p:sp>
        <p:nvSpPr>
          <p:cNvPr id="133123" name="Content Placeholder 2" descr="Rectangle: Click to edit Master text styles&#10;Second level&#10;Third level&#10;Fourth level&#10;Fifth level"/>
          <p:cNvSpPr>
            <a:spLocks noGrp="1"/>
          </p:cNvSpPr>
          <p:nvPr>
            <p:ph idx="1"/>
          </p:nvPr>
        </p:nvSpPr>
        <p:spPr/>
        <p:txBody>
          <a:bodyPr/>
          <a:lstStyle/>
          <a:p>
            <a:r>
              <a:rPr lang="en-US" sz="2400" smtClean="0">
                <a:latin typeface="Times New Roman" pitchFamily="18" charset="0"/>
                <a:cs typeface="Times New Roman" pitchFamily="18" charset="0"/>
              </a:rPr>
              <a:t>Tập các cạnh {(p[v], v): v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V-{B}} tạo thành một cây được gọi là </a:t>
            </a:r>
            <a:r>
              <a:rPr lang="en-US" sz="2400" b="1" i="1" smtClean="0">
                <a:latin typeface="Times New Roman" pitchFamily="18" charset="0"/>
                <a:cs typeface="Times New Roman" pitchFamily="18" charset="0"/>
              </a:rPr>
              <a:t>cây đường đi ngắn nhất </a:t>
            </a:r>
            <a:r>
              <a:rPr lang="en-US" sz="2400" smtClean="0">
                <a:latin typeface="Times New Roman" pitchFamily="18" charset="0"/>
                <a:cs typeface="Times New Roman" pitchFamily="18" charset="0"/>
              </a:rPr>
              <a:t>từ đỉnh B đến tất cả các đỉnh còn lại. Cây này được cho trong hình vẽ sau đây:</a:t>
            </a:r>
          </a:p>
          <a:p>
            <a:endParaRPr lang="en-US" smtClean="0">
              <a:latin typeface="Arial" charset="0"/>
              <a:cs typeface="Arial" charset="0"/>
            </a:endParaRPr>
          </a:p>
        </p:txBody>
      </p:sp>
      <p:sp>
        <p:nvSpPr>
          <p:cNvPr id="133124" name="Footer Placeholder 3"/>
          <p:cNvSpPr>
            <a:spLocks noGrp="1"/>
          </p:cNvSpPr>
          <p:nvPr>
            <p:ph type="ftr" sz="quarter" idx="11"/>
          </p:nvPr>
        </p:nvSpPr>
        <p:spPr>
          <a:noFill/>
        </p:spPr>
        <p:txBody>
          <a:bodyPr/>
          <a:lstStyle/>
          <a:p>
            <a:r>
              <a:rPr lang="en-US" smtClean="0"/>
              <a:t>Nguyễn Đức Nghĩa - Bộ môn KHMT ĐHBKHN</a:t>
            </a:r>
          </a:p>
        </p:txBody>
      </p:sp>
      <p:sp>
        <p:nvSpPr>
          <p:cNvPr id="133125" name="Slide Number Placeholder 4"/>
          <p:cNvSpPr>
            <a:spLocks noGrp="1"/>
          </p:cNvSpPr>
          <p:nvPr>
            <p:ph type="sldNum" sz="quarter" idx="12"/>
          </p:nvPr>
        </p:nvSpPr>
        <p:spPr>
          <a:noFill/>
        </p:spPr>
        <p:txBody>
          <a:bodyPr/>
          <a:lstStyle/>
          <a:p>
            <a:fld id="{E6AB7B63-E100-4F46-B351-E3843B3B5985}" type="slidenum">
              <a:rPr lang="en-US" smtClean="0"/>
              <a:pPr/>
              <a:t>133</a:t>
            </a:fld>
            <a:endParaRPr lang="en-US" smtClean="0"/>
          </a:p>
        </p:txBody>
      </p:sp>
      <p:sp>
        <p:nvSpPr>
          <p:cNvPr id="133126" name="Oval 5"/>
          <p:cNvSpPr>
            <a:spLocks noChangeArrowheads="1"/>
          </p:cNvSpPr>
          <p:nvPr/>
        </p:nvSpPr>
        <p:spPr bwMode="auto">
          <a:xfrm>
            <a:off x="3962400" y="2971800"/>
            <a:ext cx="450850" cy="407988"/>
          </a:xfrm>
          <a:prstGeom prst="ellipse">
            <a:avLst/>
          </a:prstGeom>
          <a:noFill/>
          <a:ln w="28575">
            <a:solidFill>
              <a:schemeClr val="tx1"/>
            </a:solidFill>
            <a:round/>
            <a:headEnd/>
            <a:tailEnd/>
          </a:ln>
        </p:spPr>
        <p:txBody>
          <a:bodyPr wrap="none" anchor="ctr"/>
          <a:lstStyle/>
          <a:p>
            <a:r>
              <a:rPr lang="en-US" sz="1800">
                <a:latin typeface="Times New Roman" pitchFamily="18" charset="0"/>
                <a:cs typeface="Times New Roman" pitchFamily="18" charset="0"/>
              </a:rPr>
              <a:t>A</a:t>
            </a:r>
          </a:p>
        </p:txBody>
      </p:sp>
      <p:sp>
        <p:nvSpPr>
          <p:cNvPr id="133127" name="Oval 6"/>
          <p:cNvSpPr>
            <a:spLocks noChangeArrowheads="1"/>
          </p:cNvSpPr>
          <p:nvPr/>
        </p:nvSpPr>
        <p:spPr bwMode="auto">
          <a:xfrm>
            <a:off x="3962400" y="3962400"/>
            <a:ext cx="450850" cy="407988"/>
          </a:xfrm>
          <a:prstGeom prst="ellipse">
            <a:avLst/>
          </a:prstGeom>
          <a:noFill/>
          <a:ln w="28575">
            <a:solidFill>
              <a:schemeClr val="tx1"/>
            </a:solidFill>
            <a:round/>
            <a:headEnd/>
            <a:tailEnd/>
          </a:ln>
        </p:spPr>
        <p:txBody>
          <a:bodyPr wrap="none" anchor="ctr"/>
          <a:lstStyle/>
          <a:p>
            <a:r>
              <a:rPr lang="en-US" sz="1800">
                <a:latin typeface="Times New Roman" pitchFamily="18" charset="0"/>
                <a:cs typeface="Times New Roman" pitchFamily="18" charset="0"/>
              </a:rPr>
              <a:t>C</a:t>
            </a:r>
          </a:p>
        </p:txBody>
      </p:sp>
      <p:sp>
        <p:nvSpPr>
          <p:cNvPr id="133128" name="Oval 7"/>
          <p:cNvSpPr>
            <a:spLocks noChangeArrowheads="1"/>
          </p:cNvSpPr>
          <p:nvPr/>
        </p:nvSpPr>
        <p:spPr bwMode="auto">
          <a:xfrm>
            <a:off x="2819400" y="3962400"/>
            <a:ext cx="450850" cy="457200"/>
          </a:xfrm>
          <a:prstGeom prst="ellipse">
            <a:avLst/>
          </a:prstGeom>
          <a:noFill/>
          <a:ln w="28575">
            <a:solidFill>
              <a:schemeClr val="tx1"/>
            </a:solidFill>
            <a:round/>
            <a:headEnd/>
            <a:tailEnd/>
          </a:ln>
        </p:spPr>
        <p:txBody>
          <a:bodyPr wrap="none" anchor="ctr"/>
          <a:lstStyle/>
          <a:p>
            <a:r>
              <a:rPr lang="en-US" sz="1800">
                <a:latin typeface="Times New Roman" pitchFamily="18" charset="0"/>
                <a:cs typeface="Times New Roman" pitchFamily="18" charset="0"/>
              </a:rPr>
              <a:t>B</a:t>
            </a:r>
          </a:p>
        </p:txBody>
      </p:sp>
      <p:sp>
        <p:nvSpPr>
          <p:cNvPr id="133129" name="Oval 8"/>
          <p:cNvSpPr>
            <a:spLocks noChangeArrowheads="1"/>
          </p:cNvSpPr>
          <p:nvPr/>
        </p:nvSpPr>
        <p:spPr bwMode="auto">
          <a:xfrm>
            <a:off x="5410200" y="3962400"/>
            <a:ext cx="450850" cy="407988"/>
          </a:xfrm>
          <a:prstGeom prst="ellipse">
            <a:avLst/>
          </a:prstGeom>
          <a:noFill/>
          <a:ln w="28575">
            <a:solidFill>
              <a:schemeClr val="tx1"/>
            </a:solidFill>
            <a:round/>
            <a:headEnd/>
            <a:tailEnd/>
          </a:ln>
        </p:spPr>
        <p:txBody>
          <a:bodyPr wrap="none" anchor="ctr"/>
          <a:lstStyle/>
          <a:p>
            <a:r>
              <a:rPr lang="en-US" sz="1800">
                <a:latin typeface="Times New Roman" pitchFamily="18" charset="0"/>
                <a:cs typeface="Times New Roman" pitchFamily="18" charset="0"/>
              </a:rPr>
              <a:t>D</a:t>
            </a:r>
          </a:p>
        </p:txBody>
      </p:sp>
      <p:sp>
        <p:nvSpPr>
          <p:cNvPr id="133130" name="Oval 9"/>
          <p:cNvSpPr>
            <a:spLocks noChangeArrowheads="1"/>
          </p:cNvSpPr>
          <p:nvPr/>
        </p:nvSpPr>
        <p:spPr bwMode="auto">
          <a:xfrm>
            <a:off x="3962400" y="5105400"/>
            <a:ext cx="450850" cy="407988"/>
          </a:xfrm>
          <a:prstGeom prst="ellipse">
            <a:avLst/>
          </a:prstGeom>
          <a:noFill/>
          <a:ln w="28575">
            <a:solidFill>
              <a:schemeClr val="tx1"/>
            </a:solidFill>
            <a:round/>
            <a:headEnd/>
            <a:tailEnd/>
          </a:ln>
        </p:spPr>
        <p:txBody>
          <a:bodyPr wrap="none" anchor="ctr"/>
          <a:lstStyle/>
          <a:p>
            <a:r>
              <a:rPr lang="en-US" sz="1800">
                <a:latin typeface="Times New Roman" pitchFamily="18" charset="0"/>
                <a:cs typeface="Times New Roman" pitchFamily="18" charset="0"/>
              </a:rPr>
              <a:t>E</a:t>
            </a:r>
          </a:p>
        </p:txBody>
      </p:sp>
      <p:cxnSp>
        <p:nvCxnSpPr>
          <p:cNvPr id="11" name="Straight Arrow Connector 10"/>
          <p:cNvCxnSpPr>
            <a:stCxn id="133128" idx="7"/>
            <a:endCxn id="133126" idx="3"/>
          </p:cNvCxnSpPr>
          <p:nvPr/>
        </p:nvCxnSpPr>
        <p:spPr>
          <a:xfrm rot="5400000" flipH="1" flipV="1">
            <a:off x="3261519" y="3261519"/>
            <a:ext cx="709612" cy="825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3126" idx="4"/>
            <a:endCxn id="133127" idx="0"/>
          </p:cNvCxnSpPr>
          <p:nvPr/>
        </p:nvCxnSpPr>
        <p:spPr>
          <a:xfrm rot="5400000">
            <a:off x="3896519" y="3671094"/>
            <a:ext cx="582613"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33127" idx="4"/>
            <a:endCxn id="133130" idx="0"/>
          </p:cNvCxnSpPr>
          <p:nvPr/>
        </p:nvCxnSpPr>
        <p:spPr>
          <a:xfrm rot="5400000">
            <a:off x="3820319" y="4737894"/>
            <a:ext cx="735013"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33127" idx="6"/>
            <a:endCxn id="133129" idx="2"/>
          </p:cNvCxnSpPr>
          <p:nvPr/>
        </p:nvCxnSpPr>
        <p:spPr>
          <a:xfrm>
            <a:off x="4413250" y="4167188"/>
            <a:ext cx="99695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3130" idx="6"/>
            <a:endCxn id="133141" idx="2"/>
          </p:cNvCxnSpPr>
          <p:nvPr/>
        </p:nvCxnSpPr>
        <p:spPr>
          <a:xfrm>
            <a:off x="4413250" y="5310188"/>
            <a:ext cx="99695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136" name="TextBox 14"/>
          <p:cNvSpPr txBox="1">
            <a:spLocks noChangeArrowheads="1"/>
          </p:cNvSpPr>
          <p:nvPr/>
        </p:nvSpPr>
        <p:spPr bwMode="auto">
          <a:xfrm>
            <a:off x="5867400" y="3962400"/>
            <a:ext cx="228600" cy="369888"/>
          </a:xfrm>
          <a:prstGeom prst="rect">
            <a:avLst/>
          </a:prstGeom>
          <a:noFill/>
          <a:ln w="9525">
            <a:noFill/>
            <a:miter lim="800000"/>
            <a:headEnd/>
            <a:tailEnd/>
          </a:ln>
        </p:spPr>
        <p:txBody>
          <a:bodyPr>
            <a:spAutoFit/>
          </a:bodyPr>
          <a:lstStyle/>
          <a:p>
            <a:pPr algn="l"/>
            <a:r>
              <a:rPr lang="en-US" sz="1800"/>
              <a:t>6</a:t>
            </a:r>
          </a:p>
        </p:txBody>
      </p:sp>
      <p:sp>
        <p:nvSpPr>
          <p:cNvPr id="133137" name="TextBox 15"/>
          <p:cNvSpPr txBox="1">
            <a:spLocks noChangeArrowheads="1"/>
          </p:cNvSpPr>
          <p:nvPr/>
        </p:nvSpPr>
        <p:spPr bwMode="auto">
          <a:xfrm>
            <a:off x="4495800" y="2971800"/>
            <a:ext cx="304800" cy="369888"/>
          </a:xfrm>
          <a:prstGeom prst="rect">
            <a:avLst/>
          </a:prstGeom>
          <a:noFill/>
          <a:ln w="9525">
            <a:noFill/>
            <a:miter lim="800000"/>
            <a:headEnd/>
            <a:tailEnd/>
          </a:ln>
        </p:spPr>
        <p:txBody>
          <a:bodyPr>
            <a:spAutoFit/>
          </a:bodyPr>
          <a:lstStyle/>
          <a:p>
            <a:pPr algn="l"/>
            <a:r>
              <a:rPr lang="en-US" sz="1800"/>
              <a:t>3</a:t>
            </a:r>
          </a:p>
        </p:txBody>
      </p:sp>
      <p:sp>
        <p:nvSpPr>
          <p:cNvPr id="133138" name="TextBox 16"/>
          <p:cNvSpPr txBox="1">
            <a:spLocks noChangeArrowheads="1"/>
          </p:cNvSpPr>
          <p:nvPr/>
        </p:nvSpPr>
        <p:spPr bwMode="auto">
          <a:xfrm>
            <a:off x="2895600" y="3657600"/>
            <a:ext cx="228600" cy="369888"/>
          </a:xfrm>
          <a:prstGeom prst="rect">
            <a:avLst/>
          </a:prstGeom>
          <a:noFill/>
          <a:ln w="9525">
            <a:noFill/>
            <a:miter lim="800000"/>
            <a:headEnd/>
            <a:tailEnd/>
          </a:ln>
        </p:spPr>
        <p:txBody>
          <a:bodyPr>
            <a:spAutoFit/>
          </a:bodyPr>
          <a:lstStyle/>
          <a:p>
            <a:pPr algn="l"/>
            <a:r>
              <a:rPr lang="en-US" sz="1800"/>
              <a:t>0</a:t>
            </a:r>
          </a:p>
        </p:txBody>
      </p:sp>
      <p:sp>
        <p:nvSpPr>
          <p:cNvPr id="133139" name="TextBox 17"/>
          <p:cNvSpPr txBox="1">
            <a:spLocks noChangeArrowheads="1"/>
          </p:cNvSpPr>
          <p:nvPr/>
        </p:nvSpPr>
        <p:spPr bwMode="auto">
          <a:xfrm>
            <a:off x="3657600" y="4038600"/>
            <a:ext cx="381000" cy="369888"/>
          </a:xfrm>
          <a:prstGeom prst="rect">
            <a:avLst/>
          </a:prstGeom>
          <a:noFill/>
          <a:ln w="9525">
            <a:noFill/>
            <a:miter lim="800000"/>
            <a:headEnd/>
            <a:tailEnd/>
          </a:ln>
        </p:spPr>
        <p:txBody>
          <a:bodyPr>
            <a:spAutoFit/>
          </a:bodyPr>
          <a:lstStyle/>
          <a:p>
            <a:pPr algn="l"/>
            <a:r>
              <a:rPr lang="en-US" sz="1800"/>
              <a:t>4</a:t>
            </a:r>
          </a:p>
        </p:txBody>
      </p:sp>
      <p:sp>
        <p:nvSpPr>
          <p:cNvPr id="133140" name="TextBox 18"/>
          <p:cNvSpPr txBox="1">
            <a:spLocks noChangeArrowheads="1"/>
          </p:cNvSpPr>
          <p:nvPr/>
        </p:nvSpPr>
        <p:spPr bwMode="auto">
          <a:xfrm>
            <a:off x="3657600" y="5181600"/>
            <a:ext cx="228600" cy="369888"/>
          </a:xfrm>
          <a:prstGeom prst="rect">
            <a:avLst/>
          </a:prstGeom>
          <a:noFill/>
          <a:ln w="9525">
            <a:noFill/>
            <a:miter lim="800000"/>
            <a:headEnd/>
            <a:tailEnd/>
          </a:ln>
        </p:spPr>
        <p:txBody>
          <a:bodyPr>
            <a:spAutoFit/>
          </a:bodyPr>
          <a:lstStyle/>
          <a:p>
            <a:pPr algn="l"/>
            <a:r>
              <a:rPr lang="en-US" sz="1800"/>
              <a:t>8</a:t>
            </a:r>
          </a:p>
        </p:txBody>
      </p:sp>
      <p:sp>
        <p:nvSpPr>
          <p:cNvPr id="133141" name="Oval 20"/>
          <p:cNvSpPr>
            <a:spLocks noChangeArrowheads="1"/>
          </p:cNvSpPr>
          <p:nvPr/>
        </p:nvSpPr>
        <p:spPr bwMode="auto">
          <a:xfrm>
            <a:off x="5410200" y="5105400"/>
            <a:ext cx="450850" cy="407988"/>
          </a:xfrm>
          <a:prstGeom prst="ellipse">
            <a:avLst/>
          </a:prstGeom>
          <a:noFill/>
          <a:ln w="28575">
            <a:solidFill>
              <a:schemeClr val="tx1"/>
            </a:solidFill>
            <a:round/>
            <a:headEnd/>
            <a:tailEnd/>
          </a:ln>
        </p:spPr>
        <p:txBody>
          <a:bodyPr wrap="none" anchor="ctr"/>
          <a:lstStyle/>
          <a:p>
            <a:r>
              <a:rPr lang="en-US" sz="1800">
                <a:latin typeface="Times New Roman" pitchFamily="18" charset="0"/>
                <a:cs typeface="Times New Roman" pitchFamily="18" charset="0"/>
              </a:rPr>
              <a:t>F</a:t>
            </a:r>
          </a:p>
        </p:txBody>
      </p:sp>
      <p:sp>
        <p:nvSpPr>
          <p:cNvPr id="133142" name="TextBox 42"/>
          <p:cNvSpPr txBox="1">
            <a:spLocks noChangeArrowheads="1"/>
          </p:cNvSpPr>
          <p:nvPr/>
        </p:nvSpPr>
        <p:spPr bwMode="auto">
          <a:xfrm>
            <a:off x="5943600" y="5116513"/>
            <a:ext cx="381000" cy="369887"/>
          </a:xfrm>
          <a:prstGeom prst="rect">
            <a:avLst/>
          </a:prstGeom>
          <a:noFill/>
          <a:ln w="9525">
            <a:noFill/>
            <a:miter lim="800000"/>
            <a:headEnd/>
            <a:tailEnd/>
          </a:ln>
        </p:spPr>
        <p:txBody>
          <a:bodyPr>
            <a:spAutoFit/>
          </a:bodyPr>
          <a:lstStyle/>
          <a:p>
            <a:pPr algn="l"/>
            <a:r>
              <a:rPr lang="en-US" sz="1800"/>
              <a:t>9</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sz="2800" smtClean="0">
                <a:latin typeface="Arial" charset="0"/>
                <a:cs typeface="Arial" charset="0"/>
              </a:rPr>
              <a:t>Cài đặt thuật toán với các cấu trúc dữ liệu</a:t>
            </a:r>
          </a:p>
        </p:txBody>
      </p:sp>
      <p:sp>
        <p:nvSpPr>
          <p:cNvPr id="134147"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400" smtClean="0">
                <a:latin typeface="Times New Roman" pitchFamily="18" charset="0"/>
                <a:cs typeface="Times New Roman" pitchFamily="18" charset="0"/>
              </a:rPr>
              <a:t>Để cài đặt thuật toán Dijkstra chúng ta sử dụng bộ nhãn của các đỉnh:</a:t>
            </a:r>
          </a:p>
          <a:p>
            <a:pPr algn="just">
              <a:spcBef>
                <a:spcPts val="1200"/>
              </a:spcBef>
            </a:pPr>
            <a:r>
              <a:rPr lang="en-US" sz="2400" smtClean="0">
                <a:latin typeface="Times New Roman" pitchFamily="18" charset="0"/>
                <a:cs typeface="Times New Roman" pitchFamily="18" charset="0"/>
              </a:rPr>
              <a:t>Nhãn của mỗi đỉnh v gồm 3 thành phần cho biết các thông tin: </a:t>
            </a:r>
          </a:p>
          <a:p>
            <a:pPr lvl="1" algn="just">
              <a:spcBef>
                <a:spcPts val="1200"/>
              </a:spcBef>
            </a:pPr>
            <a:r>
              <a:rPr lang="en-US" sz="2000" smtClean="0">
                <a:latin typeface="Times New Roman" pitchFamily="18" charset="0"/>
                <a:cs typeface="Times New Roman" pitchFamily="18" charset="0"/>
              </a:rPr>
              <a:t>k[v] - đã tìm được đường đi ngắn nhất từ đỉnh nguồn đến v hay chưa, </a:t>
            </a:r>
          </a:p>
          <a:p>
            <a:pPr lvl="1" algn="just">
              <a:spcBef>
                <a:spcPts val="1200"/>
              </a:spcBef>
            </a:pPr>
            <a:r>
              <a:rPr lang="en-US" sz="2000" smtClean="0">
                <a:latin typeface="Times New Roman" pitchFamily="18" charset="0"/>
                <a:cs typeface="Times New Roman" pitchFamily="18" charset="0"/>
              </a:rPr>
              <a:t>d[v] - khoảng cách (độ dài đường đi) từ s đến v hiện biết </a:t>
            </a:r>
          </a:p>
          <a:p>
            <a:pPr lvl="1" algn="just">
              <a:spcBef>
                <a:spcPts val="1200"/>
              </a:spcBef>
            </a:pPr>
            <a:r>
              <a:rPr lang="en-US" sz="2000" smtClean="0">
                <a:latin typeface="Times New Roman" pitchFamily="18" charset="0"/>
                <a:cs typeface="Times New Roman" pitchFamily="18" charset="0"/>
              </a:rPr>
              <a:t>p[v] - đỉnh đi trước đỉnh v trong đường đi tốt nhất hiện biết. </a:t>
            </a:r>
          </a:p>
          <a:p>
            <a:pPr algn="just">
              <a:spcBef>
                <a:spcPts val="1200"/>
              </a:spcBef>
            </a:pPr>
            <a:r>
              <a:rPr lang="en-US" sz="2400" smtClean="0">
                <a:latin typeface="Times New Roman" pitchFamily="18" charset="0"/>
                <a:cs typeface="Times New Roman" pitchFamily="18" charset="0"/>
              </a:rPr>
              <a:t>Các thành phần này sẽ được cất giữ tương ứng trong các biến k[v], d[v] và p[v].</a:t>
            </a:r>
          </a:p>
        </p:txBody>
      </p:sp>
      <p:sp>
        <p:nvSpPr>
          <p:cNvPr id="134148" name="Footer Placeholder 3"/>
          <p:cNvSpPr>
            <a:spLocks noGrp="1"/>
          </p:cNvSpPr>
          <p:nvPr>
            <p:ph type="ftr" sz="quarter" idx="11"/>
          </p:nvPr>
        </p:nvSpPr>
        <p:spPr>
          <a:noFill/>
        </p:spPr>
        <p:txBody>
          <a:bodyPr/>
          <a:lstStyle/>
          <a:p>
            <a:r>
              <a:rPr lang="en-US" smtClean="0"/>
              <a:t>Nguyễn Đức Nghĩa - Bộ môn KHMT ĐHBKHN</a:t>
            </a:r>
          </a:p>
        </p:txBody>
      </p:sp>
      <p:sp>
        <p:nvSpPr>
          <p:cNvPr id="134149" name="Slide Number Placeholder 4"/>
          <p:cNvSpPr>
            <a:spLocks noGrp="1"/>
          </p:cNvSpPr>
          <p:nvPr>
            <p:ph type="sldNum" sz="quarter" idx="12"/>
          </p:nvPr>
        </p:nvSpPr>
        <p:spPr>
          <a:noFill/>
        </p:spPr>
        <p:txBody>
          <a:bodyPr/>
          <a:lstStyle/>
          <a:p>
            <a:fld id="{ED92416E-6359-4571-94F9-1D0A6E50D58C}" type="slidenum">
              <a:rPr lang="en-US" smtClean="0"/>
              <a:pPr/>
              <a:t>134</a:t>
            </a:fld>
            <a:endParaRPr lang="en-US"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smtClean="0">
                <a:latin typeface="Arial" charset="0"/>
                <a:cs typeface="Arial" charset="0"/>
              </a:rPr>
              <a:t>Cài đặt trực tiếp</a:t>
            </a:r>
          </a:p>
        </p:txBody>
      </p:sp>
      <p:sp>
        <p:nvSpPr>
          <p:cNvPr id="135171" name="Content Placeholder 2" descr="Rectangle: Click to edit Master text styles&#10;Second level&#10;Third level&#10;Fourth level&#10;Fifth level"/>
          <p:cNvSpPr>
            <a:spLocks noGrp="1"/>
          </p:cNvSpPr>
          <p:nvPr>
            <p:ph idx="1"/>
          </p:nvPr>
        </p:nvSpPr>
        <p:spPr>
          <a:xfrm>
            <a:off x="609600" y="1600200"/>
            <a:ext cx="2590800" cy="4419600"/>
          </a:xfrm>
        </p:spPr>
        <p:txBody>
          <a:bodyPr/>
          <a:lstStyle/>
          <a:p>
            <a:pPr>
              <a:buFont typeface="Wingdings" pitchFamily="2" charset="2"/>
              <a:buNone/>
            </a:pPr>
            <a:r>
              <a:rPr lang="en-US" sz="1800" b="1" smtClean="0">
                <a:latin typeface="Times New Roman" pitchFamily="18" charset="0"/>
                <a:cs typeface="Times New Roman" pitchFamily="18" charset="0"/>
              </a:rPr>
              <a:t>Dijkstra_Table(G, s)</a:t>
            </a:r>
          </a:p>
          <a:p>
            <a:pPr>
              <a:buFont typeface="Wingdings" pitchFamily="2" charset="2"/>
              <a:buNone/>
            </a:pPr>
            <a:r>
              <a:rPr lang="en-US" sz="1800" smtClean="0">
                <a:latin typeface="Times New Roman" pitchFamily="18" charset="0"/>
                <a:cs typeface="Times New Roman" pitchFamily="18" charset="0"/>
              </a:rPr>
              <a:t> 1.  </a:t>
            </a:r>
            <a:r>
              <a:rPr lang="en-US" sz="1800" b="1" smtClean="0">
                <a:latin typeface="Times New Roman" pitchFamily="18" charset="0"/>
                <a:cs typeface="Times New Roman" pitchFamily="18" charset="0"/>
              </a:rPr>
              <a:t>for</a:t>
            </a:r>
            <a:r>
              <a:rPr lang="en-US" sz="1800" smtClean="0">
                <a:latin typeface="Times New Roman" pitchFamily="18" charset="0"/>
                <a:cs typeface="Times New Roman" pitchFamily="18" charset="0"/>
              </a:rPr>
              <a:t> u </a:t>
            </a: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V </a:t>
            </a:r>
            <a:r>
              <a:rPr lang="en-US" sz="1800" b="1" smtClean="0">
                <a:latin typeface="Times New Roman" pitchFamily="18" charset="0"/>
                <a:cs typeface="Times New Roman" pitchFamily="18" charset="0"/>
              </a:rPr>
              <a:t>do </a:t>
            </a:r>
            <a:r>
              <a:rPr lang="en-US" sz="1800" smtClean="0">
                <a:latin typeface="Times New Roman" pitchFamily="18" charset="0"/>
                <a:cs typeface="Times New Roman" pitchFamily="18" charset="0"/>
              </a:rPr>
              <a:t>{ </a:t>
            </a:r>
          </a:p>
          <a:p>
            <a:pPr>
              <a:buFont typeface="Wingdings" pitchFamily="2" charset="2"/>
              <a:buNone/>
            </a:pPr>
            <a:r>
              <a:rPr lang="en-US" sz="1800" smtClean="0">
                <a:latin typeface="Times New Roman" pitchFamily="18" charset="0"/>
                <a:cs typeface="Times New Roman" pitchFamily="18" charset="0"/>
              </a:rPr>
              <a:t>2.      d[u] </a:t>
            </a: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infinity; </a:t>
            </a:r>
          </a:p>
          <a:p>
            <a:pPr>
              <a:buFont typeface="Wingdings" pitchFamily="2" charset="2"/>
              <a:buNone/>
            </a:pPr>
            <a:r>
              <a:rPr lang="en-US" sz="1800" smtClean="0">
                <a:latin typeface="Times New Roman" pitchFamily="18" charset="0"/>
                <a:cs typeface="Times New Roman" pitchFamily="18" charset="0"/>
              </a:rPr>
              <a:t>3.      p[u] </a:t>
            </a: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NIL; </a:t>
            </a:r>
          </a:p>
          <a:p>
            <a:pPr>
              <a:buFont typeface="Wingdings" pitchFamily="2" charset="2"/>
              <a:buNone/>
            </a:pPr>
            <a:r>
              <a:rPr lang="en-US" sz="1800" smtClean="0">
                <a:latin typeface="Times New Roman" pitchFamily="18" charset="0"/>
                <a:cs typeface="Times New Roman" pitchFamily="18" charset="0"/>
              </a:rPr>
              <a:t>4.      k[u] </a:t>
            </a: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FALSE; </a:t>
            </a:r>
          </a:p>
          <a:p>
            <a:pPr>
              <a:buFont typeface="Wingdings" pitchFamily="2" charset="2"/>
              <a:buNone/>
            </a:pPr>
            <a:r>
              <a:rPr lang="en-US" sz="1800" smtClean="0">
                <a:latin typeface="Times New Roman" pitchFamily="18" charset="0"/>
                <a:cs typeface="Times New Roman" pitchFamily="18" charset="0"/>
              </a:rPr>
              <a:t>5.  } </a:t>
            </a:r>
          </a:p>
          <a:p>
            <a:pPr>
              <a:buFont typeface="Wingdings" pitchFamily="2" charset="2"/>
              <a:buAutoNum type="arabicPeriod" startAt="6"/>
            </a:pPr>
            <a:r>
              <a:rPr lang="en-US" sz="1800" smtClean="0">
                <a:latin typeface="Times New Roman" pitchFamily="18" charset="0"/>
                <a:cs typeface="Times New Roman" pitchFamily="18" charset="0"/>
              </a:rPr>
              <a:t>d[s] </a:t>
            </a: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0;  </a:t>
            </a:r>
          </a:p>
          <a:p>
            <a:pPr>
              <a:buFont typeface="Wingdings" pitchFamily="2" charset="2"/>
              <a:buNone/>
            </a:pPr>
            <a:r>
              <a:rPr lang="en-US" sz="1800" smtClean="0">
                <a:latin typeface="Times New Roman" pitchFamily="18" charset="0"/>
                <a:cs typeface="Times New Roman" pitchFamily="18" charset="0"/>
              </a:rPr>
              <a:t>   // s là đỉnh nguồn </a:t>
            </a:r>
          </a:p>
          <a:p>
            <a:pPr>
              <a:buFont typeface="Wingdings" pitchFamily="2" charset="2"/>
              <a:buNone/>
            </a:pPr>
            <a:r>
              <a:rPr lang="en-US" sz="1800" smtClean="0">
                <a:latin typeface="Times New Roman" pitchFamily="18" charset="0"/>
                <a:cs typeface="Times New Roman" pitchFamily="18" charset="0"/>
              </a:rPr>
              <a:t>7.  T = V; </a:t>
            </a:r>
          </a:p>
        </p:txBody>
      </p:sp>
      <p:sp>
        <p:nvSpPr>
          <p:cNvPr id="135172" name="Footer Placeholder 3"/>
          <p:cNvSpPr>
            <a:spLocks noGrp="1"/>
          </p:cNvSpPr>
          <p:nvPr>
            <p:ph type="ftr" sz="quarter" idx="11"/>
          </p:nvPr>
        </p:nvSpPr>
        <p:spPr>
          <a:noFill/>
        </p:spPr>
        <p:txBody>
          <a:bodyPr/>
          <a:lstStyle/>
          <a:p>
            <a:r>
              <a:rPr lang="en-US" smtClean="0"/>
              <a:t>Nguyễn Đức Nghĩa - Bộ môn KHMT ĐHBKHN</a:t>
            </a:r>
          </a:p>
        </p:txBody>
      </p:sp>
      <p:sp>
        <p:nvSpPr>
          <p:cNvPr id="135173" name="Slide Number Placeholder 4"/>
          <p:cNvSpPr>
            <a:spLocks noGrp="1"/>
          </p:cNvSpPr>
          <p:nvPr>
            <p:ph type="sldNum" sz="quarter" idx="12"/>
          </p:nvPr>
        </p:nvSpPr>
        <p:spPr>
          <a:noFill/>
        </p:spPr>
        <p:txBody>
          <a:bodyPr/>
          <a:lstStyle/>
          <a:p>
            <a:fld id="{0258C294-386D-4D88-806F-08BA990463D4}" type="slidenum">
              <a:rPr lang="en-US" smtClean="0"/>
              <a:pPr/>
              <a:t>135</a:t>
            </a:fld>
            <a:endParaRPr lang="en-US" smtClean="0"/>
          </a:p>
        </p:txBody>
      </p:sp>
      <p:sp>
        <p:nvSpPr>
          <p:cNvPr id="135174" name="TextBox 5"/>
          <p:cNvSpPr txBox="1">
            <a:spLocks noChangeArrowheads="1"/>
          </p:cNvSpPr>
          <p:nvPr/>
        </p:nvSpPr>
        <p:spPr bwMode="auto">
          <a:xfrm>
            <a:off x="3810000" y="1600200"/>
            <a:ext cx="5029200" cy="3770313"/>
          </a:xfrm>
          <a:prstGeom prst="rect">
            <a:avLst/>
          </a:prstGeom>
          <a:noFill/>
          <a:ln w="9525">
            <a:noFill/>
            <a:miter lim="800000"/>
            <a:headEnd/>
            <a:tailEnd/>
          </a:ln>
        </p:spPr>
        <p:txBody>
          <a:bodyPr>
            <a:spAutoFit/>
          </a:bodyPr>
          <a:lstStyle/>
          <a:p>
            <a:pPr algn="l">
              <a:spcBef>
                <a:spcPts val="600"/>
              </a:spcBef>
            </a:pPr>
            <a:r>
              <a:rPr lang="en-US" sz="1800">
                <a:latin typeface="Times New Roman" pitchFamily="18" charset="0"/>
                <a:cs typeface="Times New Roman" pitchFamily="18" charset="0"/>
              </a:rPr>
              <a:t>8.  </a:t>
            </a:r>
            <a:r>
              <a:rPr lang="en-US" sz="1800" b="1">
                <a:latin typeface="Times New Roman" pitchFamily="18" charset="0"/>
                <a:cs typeface="Times New Roman" pitchFamily="18" charset="0"/>
              </a:rPr>
              <a:t>while </a:t>
            </a:r>
            <a:r>
              <a:rPr lang="en-US" sz="1800">
                <a:latin typeface="Times New Roman" pitchFamily="18" charset="0"/>
                <a:cs typeface="Times New Roman" pitchFamily="18" charset="0"/>
              </a:rPr>
              <a:t>T ≠ </a:t>
            </a:r>
            <a:r>
              <a:rPr lang="en-US" sz="1800">
                <a:latin typeface="Times New Roman" pitchFamily="18" charset="0"/>
                <a:cs typeface="Times New Roman" pitchFamily="18" charset="0"/>
                <a:sym typeface="Symbol" pitchFamily="18" charset="2"/>
              </a:rPr>
              <a:t></a:t>
            </a:r>
            <a:r>
              <a:rPr lang="en-US" sz="1800">
                <a:latin typeface="Times New Roman" pitchFamily="18" charset="0"/>
                <a:cs typeface="Times New Roman" pitchFamily="18" charset="0"/>
              </a:rPr>
              <a:t> do { </a:t>
            </a:r>
          </a:p>
          <a:p>
            <a:pPr algn="l">
              <a:spcBef>
                <a:spcPts val="600"/>
              </a:spcBef>
            </a:pPr>
            <a:r>
              <a:rPr lang="en-US" sz="1800">
                <a:latin typeface="Times New Roman" pitchFamily="18" charset="0"/>
                <a:cs typeface="Times New Roman" pitchFamily="18" charset="0"/>
              </a:rPr>
              <a:t>9.      u </a:t>
            </a:r>
            <a:r>
              <a:rPr lang="en-US" sz="1800">
                <a:latin typeface="Times New Roman" pitchFamily="18" charset="0"/>
                <a:cs typeface="Times New Roman" pitchFamily="18" charset="0"/>
                <a:sym typeface="Symbol" pitchFamily="18" charset="2"/>
              </a:rPr>
              <a:t></a:t>
            </a:r>
            <a:r>
              <a:rPr lang="en-US" sz="1800">
                <a:latin typeface="Times New Roman" pitchFamily="18" charset="0"/>
                <a:cs typeface="Times New Roman" pitchFamily="18" charset="0"/>
              </a:rPr>
              <a:t> đỉnh có d[u] là nhỏ nhất trong T; </a:t>
            </a:r>
          </a:p>
          <a:p>
            <a:pPr algn="l">
              <a:spcBef>
                <a:spcPts val="600"/>
              </a:spcBef>
            </a:pPr>
            <a:r>
              <a:rPr lang="en-US" sz="1800">
                <a:latin typeface="Times New Roman" pitchFamily="18" charset="0"/>
                <a:cs typeface="Times New Roman" pitchFamily="18" charset="0"/>
              </a:rPr>
              <a:t>10.      k[</a:t>
            </a:r>
            <a:r>
              <a:rPr lang="en-US" sz="1800" i="1">
                <a:latin typeface="Times New Roman" pitchFamily="18" charset="0"/>
                <a:cs typeface="Times New Roman" pitchFamily="18" charset="0"/>
              </a:rPr>
              <a:t>u</a:t>
            </a:r>
            <a:r>
              <a:rPr lang="en-US" sz="1800">
                <a:latin typeface="Times New Roman" pitchFamily="18" charset="0"/>
                <a:cs typeface="Times New Roman" pitchFamily="18" charset="0"/>
              </a:rPr>
              <a:t>]=TRUE; </a:t>
            </a:r>
          </a:p>
          <a:p>
            <a:pPr algn="l">
              <a:spcBef>
                <a:spcPts val="600"/>
              </a:spcBef>
            </a:pPr>
            <a:r>
              <a:rPr lang="en-US" sz="1800">
                <a:latin typeface="Times New Roman" pitchFamily="18" charset="0"/>
                <a:cs typeface="Times New Roman" pitchFamily="18" charset="0"/>
              </a:rPr>
              <a:t>11.      T = T–{u};</a:t>
            </a:r>
          </a:p>
          <a:p>
            <a:pPr algn="l">
              <a:spcBef>
                <a:spcPts val="600"/>
              </a:spcBef>
            </a:pPr>
            <a:r>
              <a:rPr lang="en-US" sz="1800">
                <a:latin typeface="Times New Roman" pitchFamily="18" charset="0"/>
                <a:cs typeface="Times New Roman" pitchFamily="18" charset="0"/>
              </a:rPr>
              <a:t>12.      </a:t>
            </a:r>
            <a:r>
              <a:rPr lang="en-US" sz="1800" b="1">
                <a:latin typeface="Times New Roman" pitchFamily="18" charset="0"/>
                <a:cs typeface="Times New Roman" pitchFamily="18" charset="0"/>
              </a:rPr>
              <a:t>for</a:t>
            </a:r>
            <a:r>
              <a:rPr lang="en-US" sz="1800">
                <a:latin typeface="Times New Roman" pitchFamily="18" charset="0"/>
                <a:cs typeface="Times New Roman" pitchFamily="18" charset="0"/>
              </a:rPr>
              <a:t> (v </a:t>
            </a:r>
            <a:r>
              <a:rPr lang="en-US" sz="1800">
                <a:latin typeface="Times New Roman" pitchFamily="18" charset="0"/>
                <a:cs typeface="Times New Roman" pitchFamily="18" charset="0"/>
                <a:sym typeface="Symbol" pitchFamily="18" charset="2"/>
              </a:rPr>
              <a:t></a:t>
            </a:r>
            <a:r>
              <a:rPr lang="en-US" sz="1800">
                <a:latin typeface="Times New Roman" pitchFamily="18" charset="0"/>
                <a:cs typeface="Times New Roman" pitchFamily="18" charset="0"/>
              </a:rPr>
              <a:t> Adj(u)) &amp;&amp; !k[v] </a:t>
            </a:r>
            <a:r>
              <a:rPr lang="en-US" sz="1800" b="1">
                <a:latin typeface="Times New Roman" pitchFamily="18" charset="0"/>
                <a:cs typeface="Times New Roman" pitchFamily="18" charset="0"/>
              </a:rPr>
              <a:t>do</a:t>
            </a:r>
          </a:p>
          <a:p>
            <a:pPr algn="l">
              <a:spcBef>
                <a:spcPts val="600"/>
              </a:spcBef>
            </a:pPr>
            <a:r>
              <a:rPr lang="en-US" sz="1800">
                <a:latin typeface="Times New Roman" pitchFamily="18" charset="0"/>
                <a:cs typeface="Times New Roman" pitchFamily="18" charset="0"/>
              </a:rPr>
              <a:t>13.          if  d[v] &gt; d[u] + c[u, v] {</a:t>
            </a:r>
          </a:p>
          <a:p>
            <a:pPr algn="l">
              <a:spcBef>
                <a:spcPts val="600"/>
              </a:spcBef>
            </a:pPr>
            <a:r>
              <a:rPr lang="en-US" sz="1800">
                <a:latin typeface="Times New Roman" pitchFamily="18" charset="0"/>
                <a:cs typeface="Times New Roman" pitchFamily="18" charset="0"/>
              </a:rPr>
              <a:t>14.              d[v] = d[u] + c[u, v];</a:t>
            </a:r>
          </a:p>
          <a:p>
            <a:pPr algn="l">
              <a:spcBef>
                <a:spcPts val="600"/>
              </a:spcBef>
            </a:pPr>
            <a:r>
              <a:rPr lang="en-US" sz="1800">
                <a:latin typeface="Times New Roman" pitchFamily="18" charset="0"/>
                <a:cs typeface="Times New Roman" pitchFamily="18" charset="0"/>
              </a:rPr>
              <a:t>15.              p[v] = u;</a:t>
            </a:r>
          </a:p>
          <a:p>
            <a:pPr algn="l">
              <a:spcBef>
                <a:spcPts val="600"/>
              </a:spcBef>
            </a:pPr>
            <a:r>
              <a:rPr lang="en-US" sz="1800">
                <a:latin typeface="Times New Roman" pitchFamily="18" charset="0"/>
                <a:cs typeface="Times New Roman" pitchFamily="18" charset="0"/>
              </a:rPr>
              <a:t>16.          }</a:t>
            </a:r>
          </a:p>
          <a:p>
            <a:pPr algn="l">
              <a:spcBef>
                <a:spcPts val="600"/>
              </a:spcBef>
            </a:pPr>
            <a:r>
              <a:rPr lang="en-US" sz="1800">
                <a:latin typeface="Times New Roman" pitchFamily="18" charset="0"/>
                <a:cs typeface="Times New Roman" pitchFamily="18" charset="0"/>
              </a:rPr>
              <a:t>17.   } </a:t>
            </a:r>
          </a:p>
          <a:p>
            <a:pPr algn="l"/>
            <a:endParaRPr lang="en-US" sz="1400"/>
          </a:p>
        </p:txBody>
      </p:sp>
      <p:sp>
        <p:nvSpPr>
          <p:cNvPr id="135175" name="TextBox 6"/>
          <p:cNvSpPr txBox="1">
            <a:spLocks noChangeArrowheads="1"/>
          </p:cNvSpPr>
          <p:nvPr/>
        </p:nvSpPr>
        <p:spPr bwMode="auto">
          <a:xfrm>
            <a:off x="1219200" y="5486400"/>
            <a:ext cx="6172200" cy="830263"/>
          </a:xfrm>
          <a:prstGeom prst="rect">
            <a:avLst/>
          </a:prstGeom>
          <a:noFill/>
          <a:ln w="9525">
            <a:noFill/>
            <a:miter lim="800000"/>
            <a:headEnd/>
            <a:tailEnd/>
          </a:ln>
        </p:spPr>
        <p:txBody>
          <a:bodyPr>
            <a:spAutoFit/>
          </a:bodyPr>
          <a:lstStyle/>
          <a:p>
            <a:pPr algn="l"/>
            <a:r>
              <a:rPr lang="en-US">
                <a:latin typeface="Times New Roman" pitchFamily="18" charset="0"/>
                <a:cs typeface="Times New Roman" pitchFamily="18" charset="0"/>
              </a:rPr>
              <a:t>Dễ dàng nhận thấy rằng </a:t>
            </a:r>
            <a:r>
              <a:rPr lang="en-US" b="1">
                <a:latin typeface="Times New Roman" pitchFamily="18" charset="0"/>
                <a:cs typeface="Times New Roman" pitchFamily="18" charset="0"/>
              </a:rPr>
              <a:t>Dijkstra_Table(G, s) </a:t>
            </a:r>
            <a:r>
              <a:rPr lang="en-US">
                <a:latin typeface="Times New Roman" pitchFamily="18" charset="0"/>
                <a:cs typeface="Times New Roman" pitchFamily="18" charset="0"/>
              </a:rPr>
              <a:t>đòi hỏi thời gian </a:t>
            </a:r>
            <a:r>
              <a:rPr lang="en-US" i="1">
                <a:latin typeface="Times New Roman" pitchFamily="18" charset="0"/>
                <a:cs typeface="Times New Roman" pitchFamily="18" charset="0"/>
              </a:rPr>
              <a:t>O</a:t>
            </a:r>
            <a:r>
              <a:rPr lang="en-US">
                <a:latin typeface="Times New Roman" pitchFamily="18" charset="0"/>
                <a:cs typeface="Times New Roman" pitchFamily="18" charset="0"/>
              </a:rPr>
              <a:t>(|</a:t>
            </a:r>
            <a:r>
              <a:rPr lang="en-US" i="1">
                <a:latin typeface="Times New Roman" pitchFamily="18" charset="0"/>
                <a:cs typeface="Times New Roman" pitchFamily="18" charset="0"/>
              </a:rPr>
              <a:t>V</a:t>
            </a:r>
            <a:r>
              <a:rPr lang="en-US">
                <a:latin typeface="Times New Roman" pitchFamily="18" charset="0"/>
                <a:cs typeface="Times New Roman" pitchFamily="18" charset="0"/>
              </a:rPr>
              <a:t>|</a:t>
            </a:r>
            <a:r>
              <a:rPr lang="en-US" baseline="30000">
                <a:latin typeface="Times New Roman" pitchFamily="18" charset="0"/>
                <a:cs typeface="Times New Roman" pitchFamily="18" charset="0"/>
              </a:rPr>
              <a:t>2</a:t>
            </a:r>
            <a:r>
              <a:rPr lang="en-US">
                <a:latin typeface="Times New Roman" pitchFamily="18" charset="0"/>
                <a:cs typeface="Times New Roman" pitchFamily="18" charset="0"/>
              </a:rPr>
              <a:t>+|</a:t>
            </a:r>
            <a:r>
              <a:rPr lang="en-US" i="1">
                <a:latin typeface="Times New Roman" pitchFamily="18" charset="0"/>
                <a:cs typeface="Times New Roman" pitchFamily="18" charset="0"/>
              </a:rPr>
              <a:t>E</a:t>
            </a:r>
            <a:r>
              <a:rPr lang="en-US">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sz="2000" smtClean="0">
                <a:latin typeface="Arial" charset="0"/>
                <a:cs typeface="Arial" charset="0"/>
              </a:rPr>
              <a:t>Cài đặt thuật toán Dijkstra sử dụng hàng đợi có ưu tiên</a:t>
            </a:r>
          </a:p>
        </p:txBody>
      </p:sp>
      <p:sp>
        <p:nvSpPr>
          <p:cNvPr id="136195" name="Content Placeholder 2" descr="Rectangle: Click to edit Master text styles&#10;Second level&#10;Third level&#10;Fourth level&#10;Fifth level"/>
          <p:cNvSpPr>
            <a:spLocks noGrp="1"/>
          </p:cNvSpPr>
          <p:nvPr>
            <p:ph idx="1"/>
          </p:nvPr>
        </p:nvSpPr>
        <p:spPr/>
        <p:txBody>
          <a:bodyPr/>
          <a:lstStyle/>
          <a:p>
            <a:pPr algn="just"/>
            <a:r>
              <a:rPr lang="en-US" smtClean="0">
                <a:latin typeface="Times New Roman" pitchFamily="18" charset="0"/>
                <a:cs typeface="Times New Roman" pitchFamily="18" charset="0"/>
              </a:rPr>
              <a:t>Do tại mỗi bước ta cần tìm ra đỉnh với nhãn khoảng cách nhỏ nhất, nên để thực hiện thao tác này một cách hiệu quả ta sẽ sử dụng hàng  đợi có ưu tiên (Priority Queue – PQ). </a:t>
            </a:r>
          </a:p>
          <a:p>
            <a:pPr algn="just"/>
            <a:r>
              <a:rPr lang="en-US" smtClean="0">
                <a:latin typeface="Times New Roman" pitchFamily="18" charset="0"/>
                <a:cs typeface="Times New Roman" pitchFamily="18" charset="0"/>
              </a:rPr>
              <a:t>Dưới đây ta mô tả thuật toán Dijkstra với hàng  đợi có ưu tiên:</a:t>
            </a:r>
          </a:p>
          <a:p>
            <a:endParaRPr lang="en-US" smtClean="0">
              <a:latin typeface="Arial" charset="0"/>
              <a:cs typeface="Arial" charset="0"/>
            </a:endParaRPr>
          </a:p>
        </p:txBody>
      </p:sp>
      <p:sp>
        <p:nvSpPr>
          <p:cNvPr id="136196" name="Footer Placeholder 3"/>
          <p:cNvSpPr>
            <a:spLocks noGrp="1"/>
          </p:cNvSpPr>
          <p:nvPr>
            <p:ph type="ftr" sz="quarter" idx="11"/>
          </p:nvPr>
        </p:nvSpPr>
        <p:spPr>
          <a:noFill/>
        </p:spPr>
        <p:txBody>
          <a:bodyPr/>
          <a:lstStyle/>
          <a:p>
            <a:r>
              <a:rPr lang="en-US" smtClean="0"/>
              <a:t>Nguyễn Đức Nghĩa - Bộ môn KHMT ĐHBKHN</a:t>
            </a:r>
          </a:p>
        </p:txBody>
      </p:sp>
      <p:sp>
        <p:nvSpPr>
          <p:cNvPr id="136197" name="Slide Number Placeholder 4"/>
          <p:cNvSpPr>
            <a:spLocks noGrp="1"/>
          </p:cNvSpPr>
          <p:nvPr>
            <p:ph type="sldNum" sz="quarter" idx="12"/>
          </p:nvPr>
        </p:nvSpPr>
        <p:spPr>
          <a:noFill/>
        </p:spPr>
        <p:txBody>
          <a:bodyPr/>
          <a:lstStyle/>
          <a:p>
            <a:fld id="{8DD0EB4C-647F-43F6-A90A-EAEDA4AC5C40}" type="slidenum">
              <a:rPr lang="en-US" smtClean="0"/>
              <a:pPr/>
              <a:t>136</a:t>
            </a:fld>
            <a:endParaRPr lang="en-US"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sz="2000" smtClean="0">
                <a:latin typeface="Arial" charset="0"/>
                <a:cs typeface="Arial" charset="0"/>
              </a:rPr>
              <a:t>Cài đặt thuật toán Dijkstra sử dụng PQ: Khởi tạo</a:t>
            </a:r>
          </a:p>
        </p:txBody>
      </p:sp>
      <p:sp>
        <p:nvSpPr>
          <p:cNvPr id="3" name="Content Placeholder 2" descr="Rectangle: Click to edit Master text styles&#10;Second level&#10;Third level&#10;Fourth level&#10;Fifth level"/>
          <p:cNvSpPr>
            <a:spLocks noGrp="1"/>
          </p:cNvSpPr>
          <p:nvPr>
            <p:ph idx="1"/>
          </p:nvPr>
        </p:nvSpPr>
        <p:spPr/>
        <p:txBody>
          <a:bodyPr/>
          <a:lstStyle/>
          <a:p>
            <a:pPr>
              <a:spcBef>
                <a:spcPts val="1200"/>
              </a:spcBef>
              <a:buFont typeface="Wingdings" pitchFamily="2" charset="2"/>
              <a:buNone/>
              <a:defRPr/>
            </a:pPr>
            <a:r>
              <a:rPr lang="en-US" sz="2400" b="1" smtClean="0">
                <a:latin typeface="Times New Roman" pitchFamily="18" charset="0"/>
                <a:cs typeface="Times New Roman" pitchFamily="18" charset="0"/>
              </a:rPr>
              <a:t>Dijkstra_Heap(G, s)</a:t>
            </a:r>
          </a:p>
          <a:p>
            <a:pPr>
              <a:spcBef>
                <a:spcPts val="1200"/>
              </a:spcBef>
              <a:buFont typeface="Wingdings" pitchFamily="2" charset="2"/>
              <a:buNone/>
              <a:defRPr/>
            </a:pPr>
            <a:r>
              <a:rPr lang="en-US" sz="2400" smtClean="0">
                <a:latin typeface="Times New Roman" pitchFamily="18" charset="0"/>
                <a:cs typeface="Times New Roman" pitchFamily="18" charset="0"/>
              </a:rPr>
              <a:t> 1.  </a:t>
            </a:r>
            <a:r>
              <a:rPr lang="en-US" sz="2400" b="1" smtClean="0">
                <a:latin typeface="Times New Roman" pitchFamily="18" charset="0"/>
                <a:cs typeface="Times New Roman" pitchFamily="18" charset="0"/>
              </a:rPr>
              <a:t>for</a:t>
            </a:r>
            <a:r>
              <a:rPr lang="en-US" sz="2400" smtClean="0">
                <a:latin typeface="Times New Roman" pitchFamily="18" charset="0"/>
                <a:cs typeface="Times New Roman" pitchFamily="18" charset="0"/>
              </a:rPr>
              <a:t> u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V </a:t>
            </a:r>
            <a:r>
              <a:rPr lang="en-US" sz="2400" b="1" smtClean="0">
                <a:latin typeface="Times New Roman" pitchFamily="18" charset="0"/>
                <a:cs typeface="Times New Roman" pitchFamily="18" charset="0"/>
              </a:rPr>
              <a:t>do</a:t>
            </a:r>
            <a:r>
              <a:rPr lang="en-US" sz="2400" smtClean="0">
                <a:latin typeface="Times New Roman" pitchFamily="18" charset="0"/>
                <a:cs typeface="Times New Roman" pitchFamily="18" charset="0"/>
              </a:rPr>
              <a:t> { </a:t>
            </a:r>
          </a:p>
          <a:p>
            <a:pPr>
              <a:spcBef>
                <a:spcPts val="1200"/>
              </a:spcBef>
              <a:buFont typeface="Wingdings" pitchFamily="2" charset="2"/>
              <a:buNone/>
              <a:defRPr/>
            </a:pPr>
            <a:r>
              <a:rPr lang="en-US" sz="2400" smtClean="0">
                <a:latin typeface="Times New Roman" pitchFamily="18" charset="0"/>
                <a:cs typeface="Times New Roman" pitchFamily="18" charset="0"/>
              </a:rPr>
              <a:t>2.      d[u]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infinity; </a:t>
            </a:r>
          </a:p>
          <a:p>
            <a:pPr>
              <a:spcBef>
                <a:spcPts val="1200"/>
              </a:spcBef>
              <a:buFont typeface="Wingdings" pitchFamily="2" charset="2"/>
              <a:buNone/>
              <a:defRPr/>
            </a:pPr>
            <a:r>
              <a:rPr lang="en-US" sz="2400" smtClean="0">
                <a:latin typeface="Times New Roman" pitchFamily="18" charset="0"/>
                <a:cs typeface="Times New Roman" pitchFamily="18" charset="0"/>
              </a:rPr>
              <a:t>3.      p[u]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NIL; </a:t>
            </a:r>
          </a:p>
          <a:p>
            <a:pPr>
              <a:spcBef>
                <a:spcPts val="1200"/>
              </a:spcBef>
              <a:buFont typeface="Wingdings" pitchFamily="2" charset="2"/>
              <a:buNone/>
              <a:defRPr/>
            </a:pPr>
            <a:r>
              <a:rPr lang="en-US" sz="2400" smtClean="0">
                <a:latin typeface="Times New Roman" pitchFamily="18" charset="0"/>
                <a:cs typeface="Times New Roman" pitchFamily="18" charset="0"/>
              </a:rPr>
              <a:t>4.      k[u]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FALSE; </a:t>
            </a:r>
          </a:p>
          <a:p>
            <a:pPr>
              <a:spcBef>
                <a:spcPts val="1200"/>
              </a:spcBef>
              <a:buFont typeface="Wingdings" pitchFamily="2" charset="2"/>
              <a:buNone/>
              <a:defRPr/>
            </a:pPr>
            <a:r>
              <a:rPr lang="en-US" sz="2400" smtClean="0">
                <a:latin typeface="Times New Roman" pitchFamily="18" charset="0"/>
                <a:cs typeface="Times New Roman" pitchFamily="18" charset="0"/>
              </a:rPr>
              <a:t>5.  } </a:t>
            </a:r>
          </a:p>
          <a:p>
            <a:pPr>
              <a:spcBef>
                <a:spcPts val="1200"/>
              </a:spcBef>
              <a:buFont typeface="Wingdings" pitchFamily="2" charset="2"/>
              <a:buNone/>
              <a:defRPr/>
            </a:pPr>
            <a:r>
              <a:rPr lang="en-US" sz="2400" smtClean="0">
                <a:latin typeface="Times New Roman" pitchFamily="18" charset="0"/>
                <a:cs typeface="Times New Roman" pitchFamily="18" charset="0"/>
              </a:rPr>
              <a:t>6.  d[s]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0;  // s là đỉnh nguồn</a:t>
            </a:r>
            <a:r>
              <a:rPr lang="en-US" sz="2400" i="1" smtClean="0">
                <a:latin typeface="Times New Roman" pitchFamily="18" charset="0"/>
                <a:cs typeface="Times New Roman" pitchFamily="18" charset="0"/>
              </a:rPr>
              <a:t> </a:t>
            </a:r>
          </a:p>
          <a:p>
            <a:pPr marL="457200" indent="-457200">
              <a:spcBef>
                <a:spcPts val="1200"/>
              </a:spcBef>
              <a:buFont typeface="Wingdings" pitchFamily="2" charset="2"/>
              <a:buNone/>
              <a:defRPr/>
            </a:pPr>
            <a:r>
              <a:rPr lang="en-US" sz="2400" smtClean="0">
                <a:latin typeface="Times New Roman" pitchFamily="18" charset="0"/>
                <a:cs typeface="Times New Roman" pitchFamily="18" charset="0"/>
              </a:rPr>
              <a:t>7. Q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Build_Min_Heap(d[V]); </a:t>
            </a:r>
          </a:p>
          <a:p>
            <a:pPr>
              <a:spcBef>
                <a:spcPts val="1200"/>
              </a:spcBef>
              <a:buFont typeface="Wingdings" pitchFamily="2" charset="2"/>
              <a:buNone/>
              <a:defRPr/>
            </a:pPr>
            <a:r>
              <a:rPr lang="en-US" sz="2400" smtClean="0">
                <a:latin typeface="Times New Roman" pitchFamily="18" charset="0"/>
                <a:cs typeface="Times New Roman" pitchFamily="18" charset="0"/>
              </a:rPr>
              <a:t>       </a:t>
            </a:r>
            <a:r>
              <a:rPr lang="en-US" sz="2000" smtClean="0">
                <a:latin typeface="Times New Roman" pitchFamily="18" charset="0"/>
                <a:cs typeface="Times New Roman" pitchFamily="18" charset="0"/>
              </a:rPr>
              <a:t>// Khởi tạo hàng đợi có ưu tiên Q từ d[V] = (d[v], v</a:t>
            </a:r>
            <a:r>
              <a:rPr lang="en-US" sz="2000" smtClean="0">
                <a:latin typeface="Times New Roman" pitchFamily="18" charset="0"/>
                <a:cs typeface="Times New Roman" pitchFamily="18" charset="0"/>
                <a:sym typeface="Symbol"/>
              </a:rPr>
              <a:t></a:t>
            </a:r>
            <a:r>
              <a:rPr lang="en-US" sz="2000" smtClean="0">
                <a:latin typeface="Times New Roman" pitchFamily="18" charset="0"/>
                <a:cs typeface="Times New Roman" pitchFamily="18" charset="0"/>
              </a:rPr>
              <a:t>V) </a:t>
            </a:r>
            <a:endParaRPr lang="en-US" sz="2000">
              <a:latin typeface="Times New Roman" pitchFamily="18" charset="0"/>
              <a:cs typeface="Times New Roman" pitchFamily="18" charset="0"/>
            </a:endParaRPr>
          </a:p>
        </p:txBody>
      </p:sp>
      <p:sp>
        <p:nvSpPr>
          <p:cNvPr id="137220" name="Footer Placeholder 3"/>
          <p:cNvSpPr>
            <a:spLocks noGrp="1"/>
          </p:cNvSpPr>
          <p:nvPr>
            <p:ph type="ftr" sz="quarter" idx="11"/>
          </p:nvPr>
        </p:nvSpPr>
        <p:spPr>
          <a:noFill/>
        </p:spPr>
        <p:txBody>
          <a:bodyPr/>
          <a:lstStyle/>
          <a:p>
            <a:r>
              <a:rPr lang="en-US" smtClean="0"/>
              <a:t>Nguyễn Đức Nghĩa - Bộ môn KHMT ĐHBKHN</a:t>
            </a:r>
          </a:p>
        </p:txBody>
      </p:sp>
      <p:sp>
        <p:nvSpPr>
          <p:cNvPr id="137221" name="Slide Number Placeholder 4"/>
          <p:cNvSpPr>
            <a:spLocks noGrp="1"/>
          </p:cNvSpPr>
          <p:nvPr>
            <p:ph type="sldNum" sz="quarter" idx="12"/>
          </p:nvPr>
        </p:nvSpPr>
        <p:spPr>
          <a:noFill/>
        </p:spPr>
        <p:txBody>
          <a:bodyPr/>
          <a:lstStyle/>
          <a:p>
            <a:fld id="{CA3D0445-9EA3-4D6B-974F-C1E3FF4D16C1}" type="slidenum">
              <a:rPr lang="en-US" smtClean="0"/>
              <a:pPr/>
              <a:t>137</a:t>
            </a:fld>
            <a:endParaRPr lang="en-US"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sz="2400" smtClean="0">
                <a:latin typeface="Arial" charset="0"/>
                <a:cs typeface="Arial" charset="0"/>
              </a:rPr>
              <a:t>Cài đặt thuật toán Dijkstra sử dụng PQ: Lặp</a:t>
            </a:r>
          </a:p>
        </p:txBody>
      </p:sp>
      <p:sp>
        <p:nvSpPr>
          <p:cNvPr id="3"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defRPr/>
            </a:pPr>
            <a:r>
              <a:rPr lang="en-US" sz="2400" smtClean="0">
                <a:latin typeface="Times New Roman" pitchFamily="18" charset="0"/>
                <a:cs typeface="Times New Roman" pitchFamily="18" charset="0"/>
              </a:rPr>
              <a:t> 8.  </a:t>
            </a:r>
            <a:r>
              <a:rPr lang="en-US" sz="2400" b="1" smtClean="0">
                <a:latin typeface="Times New Roman" pitchFamily="18" charset="0"/>
                <a:cs typeface="Times New Roman" pitchFamily="18" charset="0"/>
              </a:rPr>
              <a:t>while</a:t>
            </a:r>
            <a:r>
              <a:rPr lang="en-US" sz="2400" smtClean="0">
                <a:latin typeface="Times New Roman" pitchFamily="18" charset="0"/>
                <a:cs typeface="Times New Roman" pitchFamily="18" charset="0"/>
              </a:rPr>
              <a:t> Not Empty(Q) </a:t>
            </a:r>
            <a:r>
              <a:rPr lang="en-US" sz="2400" b="1" smtClean="0">
                <a:latin typeface="Times New Roman" pitchFamily="18" charset="0"/>
                <a:cs typeface="Times New Roman" pitchFamily="18" charset="0"/>
              </a:rPr>
              <a:t>do</a:t>
            </a:r>
            <a:r>
              <a:rPr lang="en-US" sz="2400" smtClean="0">
                <a:latin typeface="Times New Roman" pitchFamily="18" charset="0"/>
                <a:cs typeface="Times New Roman" pitchFamily="18" charset="0"/>
              </a:rPr>
              <a:t> { </a:t>
            </a:r>
          </a:p>
          <a:p>
            <a:pPr>
              <a:buFont typeface="Wingdings" pitchFamily="2" charset="2"/>
              <a:buNone/>
              <a:defRPr/>
            </a:pPr>
            <a:r>
              <a:rPr lang="en-US" sz="2400" smtClean="0">
                <a:latin typeface="Times New Roman" pitchFamily="18" charset="0"/>
                <a:cs typeface="Times New Roman" pitchFamily="18" charset="0"/>
              </a:rPr>
              <a:t> 9.       u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Extract-Min(Q);  //</a:t>
            </a:r>
            <a:r>
              <a:rPr lang="en-US" sz="2000" smtClean="0">
                <a:latin typeface="Times New Roman" pitchFamily="18" charset="0"/>
                <a:cs typeface="Times New Roman" pitchFamily="18" charset="0"/>
              </a:rPr>
              <a:t> loại bỏ gốc của Q và đưa vào u</a:t>
            </a:r>
            <a:endParaRPr lang="en-US" sz="2400" smtClean="0">
              <a:latin typeface="Times New Roman" pitchFamily="18" charset="0"/>
              <a:cs typeface="Times New Roman" pitchFamily="18" charset="0"/>
            </a:endParaRPr>
          </a:p>
          <a:p>
            <a:pPr marL="457200" indent="-457200">
              <a:buFont typeface="Wingdings" pitchFamily="2" charset="2"/>
              <a:buNone/>
              <a:defRPr/>
            </a:pPr>
            <a:r>
              <a:rPr lang="en-US" sz="2400" smtClean="0">
                <a:latin typeface="Times New Roman" pitchFamily="18" charset="0"/>
                <a:cs typeface="Times New Roman" pitchFamily="18" charset="0"/>
              </a:rPr>
              <a:t>10.      k[</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]=TRUE;</a:t>
            </a:r>
          </a:p>
          <a:p>
            <a:pPr marL="457200" indent="-457200">
              <a:buFont typeface="Wingdings" pitchFamily="2" charset="2"/>
              <a:buNone/>
              <a:defRPr/>
            </a:pPr>
            <a:r>
              <a:rPr lang="en-US" sz="2400" smtClean="0">
                <a:latin typeface="Times New Roman" pitchFamily="18" charset="0"/>
                <a:cs typeface="Times New Roman" pitchFamily="18" charset="0"/>
              </a:rPr>
              <a:t>11       </a:t>
            </a:r>
            <a:r>
              <a:rPr lang="en-US" sz="2400" b="1" smtClean="0">
                <a:latin typeface="Times New Roman" pitchFamily="18" charset="0"/>
                <a:cs typeface="Times New Roman" pitchFamily="18" charset="0"/>
              </a:rPr>
              <a:t>for </a:t>
            </a:r>
            <a:r>
              <a:rPr lang="en-US" sz="2400" smtClean="0">
                <a:latin typeface="Times New Roman" pitchFamily="18" charset="0"/>
                <a:cs typeface="Times New Roman" pitchFamily="18" charset="0"/>
              </a:rPr>
              <a:t>(v </a:t>
            </a:r>
            <a:r>
              <a:rPr lang="en-US" sz="2400" smtClean="0">
                <a:latin typeface="Times New Roman" pitchFamily="18" charset="0"/>
                <a:cs typeface="Times New Roman" pitchFamily="18" charset="0"/>
                <a:sym typeface="Symbol"/>
              </a:rPr>
              <a:t></a:t>
            </a:r>
            <a:r>
              <a:rPr lang="en-US" sz="2400" smtClean="0">
                <a:latin typeface="Times New Roman" pitchFamily="18" charset="0"/>
                <a:cs typeface="Times New Roman" pitchFamily="18" charset="0"/>
              </a:rPr>
              <a:t> Adj(u)) &amp;&amp; !k[v] </a:t>
            </a:r>
            <a:r>
              <a:rPr lang="en-US" sz="2400" b="1" smtClean="0">
                <a:latin typeface="Times New Roman" pitchFamily="18" charset="0"/>
                <a:cs typeface="Times New Roman" pitchFamily="18" charset="0"/>
              </a:rPr>
              <a:t>do</a:t>
            </a:r>
          </a:p>
          <a:p>
            <a:pPr marL="457200" indent="-457200">
              <a:buFont typeface="Wingdings" pitchFamily="2" charset="2"/>
              <a:buNone/>
              <a:defRPr/>
            </a:pPr>
            <a:r>
              <a:rPr lang="en-US" sz="2400" smtClean="0">
                <a:latin typeface="Times New Roman" pitchFamily="18" charset="0"/>
                <a:cs typeface="Times New Roman" pitchFamily="18" charset="0"/>
              </a:rPr>
              <a:t>12            </a:t>
            </a:r>
            <a:r>
              <a:rPr lang="en-US" sz="2400" b="1" smtClean="0">
                <a:latin typeface="Times New Roman" pitchFamily="18" charset="0"/>
                <a:cs typeface="Times New Roman" pitchFamily="18" charset="0"/>
              </a:rPr>
              <a:t>if</a:t>
            </a:r>
            <a:r>
              <a:rPr lang="en-US" sz="2400" smtClean="0">
                <a:latin typeface="Times New Roman" pitchFamily="18" charset="0"/>
                <a:cs typeface="Times New Roman" pitchFamily="18" charset="0"/>
              </a:rPr>
              <a:t>  d[v] &gt; d[u] + c[u, v] {</a:t>
            </a:r>
          </a:p>
          <a:p>
            <a:pPr marL="457200" indent="-457200">
              <a:buFont typeface="Wingdings" pitchFamily="2" charset="2"/>
              <a:buNone/>
              <a:defRPr/>
            </a:pPr>
            <a:r>
              <a:rPr lang="en-US" sz="2400" smtClean="0">
                <a:latin typeface="Times New Roman" pitchFamily="18" charset="0"/>
                <a:cs typeface="Times New Roman" pitchFamily="18" charset="0"/>
              </a:rPr>
              <a:t>13.                    d[v] = d[u] + c[u, v];</a:t>
            </a:r>
          </a:p>
          <a:p>
            <a:pPr marL="457200" indent="-457200">
              <a:buFont typeface="Wingdings" pitchFamily="2" charset="2"/>
              <a:buNone/>
              <a:defRPr/>
            </a:pPr>
            <a:r>
              <a:rPr lang="en-US" sz="2400" smtClean="0">
                <a:latin typeface="Times New Roman" pitchFamily="18" charset="0"/>
                <a:cs typeface="Times New Roman" pitchFamily="18" charset="0"/>
              </a:rPr>
              <a:t>14.                    p[v] = u;</a:t>
            </a:r>
          </a:p>
          <a:p>
            <a:pPr marL="457200" indent="-457200">
              <a:buFont typeface="Wingdings" pitchFamily="2" charset="2"/>
              <a:buNone/>
              <a:defRPr/>
            </a:pPr>
            <a:r>
              <a:rPr lang="en-US" sz="2400" smtClean="0">
                <a:latin typeface="Times New Roman" pitchFamily="18" charset="0"/>
                <a:cs typeface="Times New Roman" pitchFamily="18" charset="0"/>
              </a:rPr>
              <a:t>15.                    Decrease_Key(Q,v,d[v]);</a:t>
            </a:r>
          </a:p>
          <a:p>
            <a:pPr marL="457200" indent="-457200">
              <a:buFont typeface="Wingdings" pitchFamily="2" charset="2"/>
              <a:buNone/>
              <a:defRPr/>
            </a:pPr>
            <a:r>
              <a:rPr lang="en-US" sz="2400" smtClean="0">
                <a:latin typeface="Times New Roman" pitchFamily="18" charset="0"/>
                <a:cs typeface="Times New Roman" pitchFamily="18" charset="0"/>
              </a:rPr>
              <a:t>16.            }</a:t>
            </a:r>
          </a:p>
          <a:p>
            <a:pPr marL="457200" indent="-457200">
              <a:buFont typeface="Wingdings" pitchFamily="2" charset="2"/>
              <a:buNone/>
              <a:defRPr/>
            </a:pPr>
            <a:r>
              <a:rPr lang="en-US" sz="2400" smtClean="0">
                <a:latin typeface="Times New Roman" pitchFamily="18" charset="0"/>
                <a:cs typeface="Times New Roman" pitchFamily="18" charset="0"/>
              </a:rPr>
              <a:t>17.   } </a:t>
            </a:r>
            <a:endParaRPr lang="en-US" sz="2400">
              <a:latin typeface="Times New Roman" pitchFamily="18" charset="0"/>
              <a:cs typeface="Times New Roman" pitchFamily="18" charset="0"/>
            </a:endParaRPr>
          </a:p>
        </p:txBody>
      </p:sp>
      <p:sp>
        <p:nvSpPr>
          <p:cNvPr id="138244" name="Footer Placeholder 3"/>
          <p:cNvSpPr>
            <a:spLocks noGrp="1"/>
          </p:cNvSpPr>
          <p:nvPr>
            <p:ph type="ftr" sz="quarter" idx="11"/>
          </p:nvPr>
        </p:nvSpPr>
        <p:spPr>
          <a:noFill/>
        </p:spPr>
        <p:txBody>
          <a:bodyPr/>
          <a:lstStyle/>
          <a:p>
            <a:r>
              <a:rPr lang="en-US" smtClean="0"/>
              <a:t>Nguyễn Đức Nghĩa - Bộ môn KHMT ĐHBKHN</a:t>
            </a:r>
          </a:p>
        </p:txBody>
      </p:sp>
      <p:sp>
        <p:nvSpPr>
          <p:cNvPr id="138245" name="Slide Number Placeholder 4"/>
          <p:cNvSpPr>
            <a:spLocks noGrp="1"/>
          </p:cNvSpPr>
          <p:nvPr>
            <p:ph type="sldNum" sz="quarter" idx="12"/>
          </p:nvPr>
        </p:nvSpPr>
        <p:spPr>
          <a:noFill/>
        </p:spPr>
        <p:txBody>
          <a:bodyPr/>
          <a:lstStyle/>
          <a:p>
            <a:fld id="{7B0665B8-AA51-463C-A76B-4C564AE5B686}" type="slidenum">
              <a:rPr lang="en-US" smtClean="0"/>
              <a:pPr/>
              <a:t>138</a:t>
            </a:fld>
            <a:endParaRPr lang="en-US"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smtClean="0">
                <a:latin typeface="Times New Roman" pitchFamily="18" charset="0"/>
                <a:cs typeface="Times New Roman" pitchFamily="18" charset="0"/>
              </a:rPr>
              <a:t>Phân tích thời gian tính của thuật toán</a:t>
            </a:r>
            <a:endParaRPr lang="en-US" smtClean="0">
              <a:latin typeface="Arial" charset="0"/>
              <a:cs typeface="Arial" charset="0"/>
            </a:endParaRPr>
          </a:p>
        </p:txBody>
      </p:sp>
      <p:sp>
        <p:nvSpPr>
          <p:cNvPr id="139267"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400" smtClean="0">
                <a:latin typeface="Times New Roman" pitchFamily="18" charset="0"/>
                <a:cs typeface="Times New Roman" pitchFamily="18" charset="0"/>
              </a:rPr>
              <a:t>Vòng lặp for ở dòng 1 đòi hỏi thời gian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algn="just">
              <a:spcBef>
                <a:spcPts val="1200"/>
              </a:spcBef>
            </a:pPr>
            <a:r>
              <a:rPr lang="en-US" sz="2400" smtClean="0">
                <a:latin typeface="Times New Roman" pitchFamily="18" charset="0"/>
                <a:cs typeface="Times New Roman" pitchFamily="18" charset="0"/>
              </a:rPr>
              <a:t>Việc khởi tạo đống min đòi hỏi thời gian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algn="just">
              <a:spcBef>
                <a:spcPts val="1200"/>
              </a:spcBef>
            </a:pPr>
            <a:r>
              <a:rPr lang="en-US" sz="2400" smtClean="0">
                <a:latin typeface="Times New Roman" pitchFamily="18" charset="0"/>
                <a:cs typeface="Times New Roman" pitchFamily="18" charset="0"/>
              </a:rPr>
              <a:t>Vòng lặp while ở dòng 8 lặp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lần do đó thao tác Extract-Min thực hiện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lần và đòi hỏi thời gian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log|</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algn="just">
              <a:spcBef>
                <a:spcPts val="1200"/>
              </a:spcBef>
            </a:pPr>
            <a:r>
              <a:rPr lang="en-US" sz="2400" smtClean="0">
                <a:latin typeface="Times New Roman" pitchFamily="18" charset="0"/>
                <a:cs typeface="Times New Roman" pitchFamily="18" charset="0"/>
              </a:rPr>
              <a:t>Thao tác Decrease_Key ở dòng 15 phải thực hiện không quá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lần. Do đó thời gian thực hiện thao tác này trong thuật toán là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log|</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algn="just">
              <a:spcBef>
                <a:spcPts val="1200"/>
              </a:spcBef>
            </a:pPr>
            <a:r>
              <a:rPr lang="en-US" sz="2400" smtClean="0">
                <a:latin typeface="Times New Roman" pitchFamily="18" charset="0"/>
                <a:cs typeface="Times New Roman" pitchFamily="18" charset="0"/>
              </a:rPr>
              <a:t>Vậy tổng cộng thời gian tính của thuật toán là </a:t>
            </a:r>
          </a:p>
          <a:p>
            <a:pPr algn="just">
              <a:spcBef>
                <a:spcPts val="1200"/>
              </a:spcBef>
              <a:buFont typeface="Wingdings" pitchFamily="2" charset="2"/>
              <a:buNone/>
            </a:pPr>
            <a:r>
              <a:rPr lang="en-US" sz="2400" i="1" smtClean="0">
                <a:latin typeface="Times New Roman" pitchFamily="18" charset="0"/>
                <a:cs typeface="Times New Roman" pitchFamily="18" charset="0"/>
              </a:rPr>
              <a:t>                     </a:t>
            </a:r>
            <a:r>
              <a:rPr lang="en-US" sz="2400" b="1" i="1" smtClean="0">
                <a:latin typeface="Times New Roman" pitchFamily="18" charset="0"/>
                <a:cs typeface="Times New Roman" pitchFamily="18" charset="0"/>
              </a:rPr>
              <a:t>O</a:t>
            </a:r>
            <a:r>
              <a:rPr lang="en-US" sz="2400" b="1" smtClean="0">
                <a:latin typeface="Times New Roman" pitchFamily="18" charset="0"/>
                <a:cs typeface="Times New Roman" pitchFamily="18" charset="0"/>
              </a:rPr>
              <a:t>((|</a:t>
            </a:r>
            <a:r>
              <a:rPr lang="en-US" sz="2400" b="1" i="1" smtClean="0">
                <a:latin typeface="Times New Roman" pitchFamily="18" charset="0"/>
                <a:cs typeface="Times New Roman" pitchFamily="18" charset="0"/>
              </a:rPr>
              <a:t>E</a:t>
            </a:r>
            <a:r>
              <a:rPr lang="en-US" sz="2400" b="1" smtClean="0">
                <a:latin typeface="Times New Roman" pitchFamily="18" charset="0"/>
                <a:cs typeface="Times New Roman" pitchFamily="18" charset="0"/>
              </a:rPr>
              <a:t>| + |</a:t>
            </a:r>
            <a:r>
              <a:rPr lang="en-US" sz="2400" b="1" i="1" smtClean="0">
                <a:latin typeface="Times New Roman" pitchFamily="18" charset="0"/>
                <a:cs typeface="Times New Roman" pitchFamily="18" charset="0"/>
              </a:rPr>
              <a:t>V</a:t>
            </a:r>
            <a:r>
              <a:rPr lang="en-US" sz="2400" b="1" smtClean="0">
                <a:latin typeface="Times New Roman" pitchFamily="18" charset="0"/>
                <a:cs typeface="Times New Roman" pitchFamily="18" charset="0"/>
              </a:rPr>
              <a:t>|) log|</a:t>
            </a:r>
            <a:r>
              <a:rPr lang="en-US" sz="2400" b="1" i="1" smtClean="0">
                <a:latin typeface="Times New Roman" pitchFamily="18" charset="0"/>
                <a:cs typeface="Times New Roman" pitchFamily="18" charset="0"/>
              </a:rPr>
              <a:t>V</a:t>
            </a:r>
            <a:r>
              <a:rPr lang="en-US" sz="2400" b="1" smtClean="0">
                <a:latin typeface="Times New Roman" pitchFamily="18" charset="0"/>
                <a:cs typeface="Times New Roman" pitchFamily="18" charset="0"/>
              </a:rPr>
              <a:t>|).</a:t>
            </a:r>
          </a:p>
          <a:p>
            <a:endParaRPr lang="en-US" sz="2400" smtClean="0">
              <a:latin typeface="Times New Roman" pitchFamily="18" charset="0"/>
              <a:cs typeface="Times New Roman" pitchFamily="18" charset="0"/>
            </a:endParaRPr>
          </a:p>
        </p:txBody>
      </p:sp>
      <p:sp>
        <p:nvSpPr>
          <p:cNvPr id="139268" name="Footer Placeholder 3"/>
          <p:cNvSpPr>
            <a:spLocks noGrp="1"/>
          </p:cNvSpPr>
          <p:nvPr>
            <p:ph type="ftr" sz="quarter" idx="11"/>
          </p:nvPr>
        </p:nvSpPr>
        <p:spPr>
          <a:noFill/>
        </p:spPr>
        <p:txBody>
          <a:bodyPr/>
          <a:lstStyle/>
          <a:p>
            <a:r>
              <a:rPr lang="en-US" smtClean="0"/>
              <a:t>Nguyễn Đức Nghĩa - Bộ môn KHMT ĐHBKHN</a:t>
            </a:r>
          </a:p>
        </p:txBody>
      </p:sp>
      <p:sp>
        <p:nvSpPr>
          <p:cNvPr id="139269" name="Slide Number Placeholder 4"/>
          <p:cNvSpPr>
            <a:spLocks noGrp="1"/>
          </p:cNvSpPr>
          <p:nvPr>
            <p:ph type="sldNum" sz="quarter" idx="12"/>
          </p:nvPr>
        </p:nvSpPr>
        <p:spPr>
          <a:noFill/>
        </p:spPr>
        <p:txBody>
          <a:bodyPr/>
          <a:lstStyle/>
          <a:p>
            <a:fld id="{8F8F909F-137B-4937-AF18-DBE003855E80}" type="slidenum">
              <a:rPr lang="en-US" smtClean="0"/>
              <a:pPr/>
              <a:t>139</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75B24E56-469F-49D7-93E4-D089D656E45B}" type="slidenum">
              <a:rPr lang="en-US" smtClean="0"/>
              <a:pPr/>
              <a:t>14</a:t>
            </a:fld>
            <a:endParaRPr lang="en-US" smtClean="0"/>
          </a:p>
        </p:txBody>
      </p:sp>
      <p:sp>
        <p:nvSpPr>
          <p:cNvPr id="31747" name="Rectangle 2"/>
          <p:cNvSpPr>
            <a:spLocks noGrp="1" noChangeArrowheads="1"/>
          </p:cNvSpPr>
          <p:nvPr>
            <p:ph type="title"/>
          </p:nvPr>
        </p:nvSpPr>
        <p:spPr>
          <a:xfrm>
            <a:off x="654050" y="536575"/>
            <a:ext cx="7727950" cy="774700"/>
          </a:xfrm>
        </p:spPr>
        <p:txBody>
          <a:bodyPr/>
          <a:lstStyle/>
          <a:p>
            <a:pPr eaLnBrk="1" hangingPunct="1">
              <a:lnSpc>
                <a:spcPct val="60000"/>
              </a:lnSpc>
              <a:spcBef>
                <a:spcPct val="40000"/>
              </a:spcBef>
            </a:pPr>
            <a:r>
              <a:rPr lang="en-US" sz="4000" smtClean="0">
                <a:latin typeface="Arial" charset="0"/>
                <a:cs typeface="Arial" charset="0"/>
              </a:rPr>
              <a:t>2. Biểu diễn đồ thị</a:t>
            </a:r>
            <a:endParaRPr lang="en-CA" sz="2000" smtClean="0">
              <a:latin typeface="Arial" charset="0"/>
              <a:cs typeface="Arial" charset="0"/>
            </a:endParaRPr>
          </a:p>
        </p:txBody>
      </p:sp>
      <p:sp>
        <p:nvSpPr>
          <p:cNvPr id="31748" name="Rectangle 3" descr="Rectangle: Click to edit Master text styles&#10;Second level&#10;Third level&#10;Fourth level&#10;Fifth level"/>
          <p:cNvSpPr>
            <a:spLocks noGrp="1" noChangeArrowheads="1"/>
          </p:cNvSpPr>
          <p:nvPr>
            <p:ph type="body" idx="1"/>
          </p:nvPr>
        </p:nvSpPr>
        <p:spPr>
          <a:xfrm>
            <a:off x="654050" y="1600200"/>
            <a:ext cx="8032750" cy="4114800"/>
          </a:xfrm>
        </p:spPr>
        <p:txBody>
          <a:bodyPr/>
          <a:lstStyle/>
          <a:p>
            <a:pPr algn="just" eaLnBrk="1" hangingPunct="1"/>
            <a:r>
              <a:rPr lang="en-US" sz="2400" smtClean="0">
                <a:latin typeface="Times New Roman" pitchFamily="18" charset="0"/>
                <a:cs typeface="Times New Roman" pitchFamily="18" charset="0"/>
              </a:rPr>
              <a:t>Có nhiều cách biểu diễn,</a:t>
            </a:r>
          </a:p>
          <a:p>
            <a:pPr algn="just" eaLnBrk="1" hangingPunct="1"/>
            <a:r>
              <a:rPr lang="en-US" sz="2400" smtClean="0">
                <a:latin typeface="Times New Roman" pitchFamily="18" charset="0"/>
                <a:cs typeface="Times New Roman" pitchFamily="18" charset="0"/>
              </a:rPr>
              <a:t>Việc lựa chọn cách biểu diễn phụ thuộc vào từng bài toán cụ thể cần xét, từng thuật toán cụ thể cần cài đặt.</a:t>
            </a:r>
          </a:p>
          <a:p>
            <a:pPr algn="just" eaLnBrk="1" hangingPunct="1"/>
            <a:r>
              <a:rPr lang="en-US" sz="2400" smtClean="0">
                <a:latin typeface="Times New Roman" pitchFamily="18" charset="0"/>
                <a:cs typeface="Times New Roman" pitchFamily="18" charset="0"/>
              </a:rPr>
              <a:t>Có hai vấn đề chính cần quan tâm khi lựa chọn cách biểu diễn:</a:t>
            </a:r>
          </a:p>
          <a:p>
            <a:pPr lvl="1" algn="just" eaLnBrk="1" hangingPunct="1"/>
            <a:r>
              <a:rPr lang="en-US" sz="2400" smtClean="0">
                <a:latin typeface="Times New Roman" pitchFamily="18" charset="0"/>
                <a:cs typeface="Times New Roman" pitchFamily="18" charset="0"/>
              </a:rPr>
              <a:t>Bộ nhớ mà cách biểu diễn đó đòi hỏi</a:t>
            </a:r>
          </a:p>
          <a:p>
            <a:pPr lvl="1" algn="just" eaLnBrk="1" hangingPunct="1"/>
            <a:r>
              <a:rPr lang="en-US" sz="2400" smtClean="0">
                <a:latin typeface="Times New Roman" pitchFamily="18" charset="0"/>
                <a:cs typeface="Times New Roman" pitchFamily="18" charset="0"/>
              </a:rPr>
              <a:t>Thời gian cần thiết để trả lời các truy vấn thường xuyên đối với đồ thị trong quá trình xử lý đồ thị:</a:t>
            </a:r>
          </a:p>
          <a:p>
            <a:pPr lvl="2" algn="just" eaLnBrk="1" hangingPunct="1"/>
            <a:r>
              <a:rPr lang="en-US" smtClean="0">
                <a:latin typeface="Times New Roman" pitchFamily="18" charset="0"/>
                <a:cs typeface="Times New Roman" pitchFamily="18" charset="0"/>
              </a:rPr>
              <a:t>Chẳng hạn:</a:t>
            </a:r>
          </a:p>
          <a:p>
            <a:pPr lvl="3" algn="just" eaLnBrk="1" hangingPunct="1"/>
            <a:r>
              <a:rPr lang="en-US" sz="2400" smtClean="0">
                <a:latin typeface="Times New Roman" pitchFamily="18" charset="0"/>
                <a:cs typeface="Times New Roman" pitchFamily="18" charset="0"/>
              </a:rPr>
              <a:t>Có cạnh nối hai đỉnh </a:t>
            </a:r>
            <a:r>
              <a:rPr lang="en-CA" sz="2400" i="1" smtClean="0">
                <a:latin typeface="Times New Roman" pitchFamily="18" charset="0"/>
                <a:cs typeface="Times New Roman" pitchFamily="18" charset="0"/>
              </a:rPr>
              <a:t>u, v </a:t>
            </a:r>
            <a:r>
              <a:rPr lang="en-US" sz="2400" smtClean="0">
                <a:latin typeface="Times New Roman" pitchFamily="18" charset="0"/>
                <a:cs typeface="Times New Roman" pitchFamily="18" charset="0"/>
              </a:rPr>
              <a:t>?</a:t>
            </a:r>
          </a:p>
          <a:p>
            <a:pPr lvl="3" algn="just" eaLnBrk="1" hangingPunct="1"/>
            <a:r>
              <a:rPr lang="en-US" sz="2400" smtClean="0">
                <a:latin typeface="Times New Roman" pitchFamily="18" charset="0"/>
                <a:cs typeface="Times New Roman" pitchFamily="18" charset="0"/>
              </a:rPr>
              <a:t>Liệt kê các đỉnh kề của đỉnh</a:t>
            </a:r>
            <a:r>
              <a:rPr lang="en-CA" sz="2400" smtClean="0">
                <a:latin typeface="Times New Roman" pitchFamily="18" charset="0"/>
                <a:cs typeface="Times New Roman" pitchFamily="18" charset="0"/>
              </a:rPr>
              <a:t> </a:t>
            </a:r>
            <a:r>
              <a:rPr lang="en-CA"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rPr>
              <a:t>?</a:t>
            </a:r>
            <a:endParaRPr lang="en-CA" sz="240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en-US" smtClean="0"/>
              <a:t>Nguyễn Đức Nghĩa - Bộ môn KHMT ĐHBKHN</a:t>
            </a:r>
          </a:p>
        </p:txBody>
      </p:sp>
      <p:sp>
        <p:nvSpPr>
          <p:cNvPr id="63491" name="Slide Number Placeholder 5"/>
          <p:cNvSpPr>
            <a:spLocks noGrp="1"/>
          </p:cNvSpPr>
          <p:nvPr>
            <p:ph type="sldNum" sz="quarter" idx="12"/>
          </p:nvPr>
        </p:nvSpPr>
        <p:spPr>
          <a:noFill/>
        </p:spPr>
        <p:txBody>
          <a:bodyPr/>
          <a:lstStyle/>
          <a:p>
            <a:fld id="{28D4E580-F31A-4AA1-BF20-74819F0545E9}" type="slidenum">
              <a:rPr lang="en-US" smtClean="0"/>
              <a:pPr/>
              <a:t>140</a:t>
            </a:fld>
            <a:endParaRPr lang="en-US" smtClean="0"/>
          </a:p>
        </p:txBody>
      </p:sp>
      <p:sp>
        <p:nvSpPr>
          <p:cNvPr id="63493" name="Rectangle 3" descr="Rectangle: Click to edit Master text styles&#10;Second level&#10;Third level&#10;Fourth level&#10;Fifth level"/>
          <p:cNvSpPr>
            <a:spLocks noGrp="1" noChangeArrowheads="1"/>
          </p:cNvSpPr>
          <p:nvPr>
            <p:ph type="body" idx="1"/>
          </p:nvPr>
        </p:nvSpPr>
        <p:spPr/>
        <p:txBody>
          <a:bodyPr/>
          <a:lstStyle/>
          <a:p>
            <a:pPr eaLnBrk="1" hangingPunct="1">
              <a:buNone/>
            </a:pPr>
            <a:endParaRPr lang="en-US" smtClean="0">
              <a:latin typeface="Arial" charset="0"/>
              <a:cs typeface="Arial" charset="0"/>
            </a:endParaRPr>
          </a:p>
          <a:p>
            <a:pPr algn="ctr" eaLnBrk="1" hangingPunct="1">
              <a:buNone/>
            </a:pPr>
            <a:r>
              <a:rPr lang="en-US" sz="8800" b="1" smtClean="0">
                <a:latin typeface="Arial" charset="0"/>
                <a:cs typeface="Arial" charset="0"/>
              </a:rPr>
              <a:t>Questions?</a:t>
            </a:r>
          </a:p>
        </p:txBody>
      </p:sp>
      <p:pic>
        <p:nvPicPr>
          <p:cNvPr id="63494" name="Picture 4" descr="The Fountain"/>
          <p:cNvPicPr>
            <a:picLocks noChangeAspect="1" noChangeArrowheads="1"/>
          </p:cNvPicPr>
          <p:nvPr/>
        </p:nvPicPr>
        <p:blipFill>
          <a:blip r:embed="rId2"/>
          <a:srcRect/>
          <a:stretch>
            <a:fillRect/>
          </a:stretch>
        </p:blipFill>
        <p:spPr bwMode="auto">
          <a:xfrm>
            <a:off x="3352800" y="4075112"/>
            <a:ext cx="2209800" cy="1563688"/>
          </a:xfrm>
          <a:prstGeom prst="rect">
            <a:avLst/>
          </a:prstGeom>
          <a:noFill/>
          <a:ln w="9525">
            <a:noFill/>
            <a:miter lim="800000"/>
            <a:headEnd/>
            <a:tailEnd/>
          </a:ln>
        </p:spPr>
      </p:pic>
      <p:sp>
        <p:nvSpPr>
          <p:cNvPr id="7" name="Title 6"/>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0EEF4CE4-4943-4D42-AE04-445129E9DEE1}" type="slidenum">
              <a:rPr lang="en-US" smtClean="0"/>
              <a:pPr/>
              <a:t>15</a:t>
            </a:fld>
            <a:endParaRPr lang="en-US" smtClean="0"/>
          </a:p>
        </p:txBody>
      </p:sp>
      <p:sp>
        <p:nvSpPr>
          <p:cNvPr id="1028" name="Rectangle 2"/>
          <p:cNvSpPr>
            <a:spLocks noGrp="1" noChangeArrowheads="1"/>
          </p:cNvSpPr>
          <p:nvPr>
            <p:ph type="title"/>
          </p:nvPr>
        </p:nvSpPr>
        <p:spPr/>
        <p:txBody>
          <a:bodyPr/>
          <a:lstStyle/>
          <a:p>
            <a:pPr eaLnBrk="1" hangingPunct="1"/>
            <a:r>
              <a:rPr lang="en-US" smtClean="0">
                <a:latin typeface="Arial" charset="0"/>
                <a:cs typeface="Arial" charset="0"/>
              </a:rPr>
              <a:t>Ma trận kề (Adjacency Matrix)</a:t>
            </a:r>
          </a:p>
        </p:txBody>
      </p:sp>
      <p:sp>
        <p:nvSpPr>
          <p:cNvPr id="1029" name="Rectangle 3" descr="Rectangle: Click to edit Master text styles&#10;Second level&#10;Third level&#10;Fourth level&#10;Fifth level"/>
          <p:cNvSpPr>
            <a:spLocks noGrp="1" noChangeArrowheads="1"/>
          </p:cNvSpPr>
          <p:nvPr>
            <p:ph type="body" idx="1"/>
          </p:nvPr>
        </p:nvSpPr>
        <p:spPr>
          <a:xfrm>
            <a:off x="838200" y="1600200"/>
            <a:ext cx="7772400" cy="4419600"/>
          </a:xfrm>
        </p:spPr>
        <p:txBody>
          <a:bodyPr/>
          <a:lstStyle/>
          <a:p>
            <a:pPr eaLnBrk="1" hangingPunct="1"/>
            <a:r>
              <a:rPr lang="en-US" sz="2800" smtClean="0">
                <a:latin typeface="Arial" charset="0"/>
                <a:cs typeface="Arial" charset="0"/>
              </a:rPr>
              <a:t>n </a:t>
            </a:r>
            <a:r>
              <a:rPr lang="en-US" sz="2800" smtClean="0">
                <a:latin typeface="Arial" charset="0"/>
                <a:cs typeface="Arial" charset="0"/>
                <a:sym typeface="Symbol" pitchFamily="18" charset="2"/>
              </a:rPr>
              <a:t> n ma trận </a:t>
            </a:r>
            <a:r>
              <a:rPr lang="en-US" sz="2800" i="1" smtClean="0">
                <a:latin typeface="Arial" charset="0"/>
                <a:cs typeface="Arial" charset="0"/>
                <a:sym typeface="Symbol" pitchFamily="18" charset="2"/>
              </a:rPr>
              <a:t>A</a:t>
            </a:r>
            <a:r>
              <a:rPr lang="en-US" sz="2800" smtClean="0">
                <a:latin typeface="Arial" charset="0"/>
                <a:cs typeface="Arial" charset="0"/>
                <a:sym typeface="Symbol" pitchFamily="18" charset="2"/>
              </a:rPr>
              <a:t>.</a:t>
            </a:r>
          </a:p>
          <a:p>
            <a:pPr eaLnBrk="1" hangingPunct="1"/>
            <a:r>
              <a:rPr lang="en-US" sz="2800" smtClean="0">
                <a:latin typeface="Arial" charset="0"/>
                <a:cs typeface="Arial" charset="0"/>
                <a:sym typeface="Symbol" pitchFamily="18" charset="2"/>
              </a:rPr>
              <a:t>Các đỉnh được đánh số từ 1 đến |</a:t>
            </a:r>
            <a:r>
              <a:rPr lang="en-US" sz="2800" i="1" smtClean="0">
                <a:latin typeface="Arial" charset="0"/>
                <a:cs typeface="Arial" charset="0"/>
                <a:sym typeface="Symbol" pitchFamily="18" charset="2"/>
              </a:rPr>
              <a:t>V</a:t>
            </a:r>
            <a:r>
              <a:rPr lang="en-US" sz="2800" smtClean="0">
                <a:latin typeface="Arial" charset="0"/>
                <a:cs typeface="Arial" charset="0"/>
                <a:sym typeface="Symbol" pitchFamily="18" charset="2"/>
              </a:rPr>
              <a:t>| theo 1 thứ tự nào đó.</a:t>
            </a:r>
          </a:p>
          <a:p>
            <a:pPr eaLnBrk="1" hangingPunct="1"/>
            <a:r>
              <a:rPr lang="en-US" sz="2800" i="1" smtClean="0">
                <a:latin typeface="Arial" charset="0"/>
                <a:cs typeface="Arial" charset="0"/>
                <a:sym typeface="Symbol" pitchFamily="18" charset="2"/>
              </a:rPr>
              <a:t>A</a:t>
            </a:r>
            <a:r>
              <a:rPr lang="en-US" sz="2800" smtClean="0">
                <a:latin typeface="Arial" charset="0"/>
                <a:cs typeface="Arial" charset="0"/>
                <a:sym typeface="Symbol" pitchFamily="18" charset="2"/>
              </a:rPr>
              <a:t> xác định bởi:</a:t>
            </a:r>
            <a:endParaRPr lang="en-US" sz="2800" i="1" smtClean="0">
              <a:latin typeface="Arial" charset="0"/>
              <a:cs typeface="Arial" charset="0"/>
              <a:sym typeface="Symbol" pitchFamily="18" charset="2"/>
            </a:endParaRPr>
          </a:p>
        </p:txBody>
      </p:sp>
      <p:graphicFrame>
        <p:nvGraphicFramePr>
          <p:cNvPr id="1026" name="Object 4"/>
          <p:cNvGraphicFramePr>
            <a:graphicFrameLocks noChangeAspect="1"/>
          </p:cNvGraphicFramePr>
          <p:nvPr/>
        </p:nvGraphicFramePr>
        <p:xfrm>
          <a:off x="4248150" y="2884488"/>
          <a:ext cx="3848100" cy="904875"/>
        </p:xfrm>
        <a:graphic>
          <a:graphicData uri="http://schemas.openxmlformats.org/presentationml/2006/ole">
            <p:oleObj spid="_x0000_s1026" name="Equation" r:id="rId3" imgW="1942920" imgH="457200" progId="Equation.DSMT4">
              <p:embed/>
            </p:oleObj>
          </a:graphicData>
        </a:graphic>
      </p:graphicFrame>
      <p:grpSp>
        <p:nvGrpSpPr>
          <p:cNvPr id="1030" name="Group 5"/>
          <p:cNvGrpSpPr>
            <a:grpSpLocks/>
          </p:cNvGrpSpPr>
          <p:nvPr/>
        </p:nvGrpSpPr>
        <p:grpSpPr bwMode="auto">
          <a:xfrm>
            <a:off x="250825" y="3933825"/>
            <a:ext cx="3536950" cy="1730375"/>
            <a:chOff x="182" y="1752"/>
            <a:chExt cx="2228" cy="1090"/>
          </a:xfrm>
        </p:grpSpPr>
        <p:sp>
          <p:nvSpPr>
            <p:cNvPr id="1049" name="Oval 6"/>
            <p:cNvSpPr>
              <a:spLocks noChangeArrowheads="1"/>
            </p:cNvSpPr>
            <p:nvPr/>
          </p:nvSpPr>
          <p:spPr bwMode="auto">
            <a:xfrm>
              <a:off x="298" y="1911"/>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a</a:t>
              </a:r>
            </a:p>
          </p:txBody>
        </p:sp>
        <p:sp>
          <p:nvSpPr>
            <p:cNvPr id="1050" name="Oval 7"/>
            <p:cNvSpPr>
              <a:spLocks noChangeArrowheads="1"/>
            </p:cNvSpPr>
            <p:nvPr/>
          </p:nvSpPr>
          <p:spPr bwMode="auto">
            <a:xfrm>
              <a:off x="778" y="2487"/>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d</a:t>
              </a:r>
            </a:p>
          </p:txBody>
        </p:sp>
        <p:sp>
          <p:nvSpPr>
            <p:cNvPr id="1051" name="Oval 8"/>
            <p:cNvSpPr>
              <a:spLocks noChangeArrowheads="1"/>
            </p:cNvSpPr>
            <p:nvPr/>
          </p:nvSpPr>
          <p:spPr bwMode="auto">
            <a:xfrm>
              <a:off x="298" y="2487"/>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c</a:t>
              </a:r>
            </a:p>
          </p:txBody>
        </p:sp>
        <p:sp>
          <p:nvSpPr>
            <p:cNvPr id="1052" name="Oval 9"/>
            <p:cNvSpPr>
              <a:spLocks noChangeArrowheads="1"/>
            </p:cNvSpPr>
            <p:nvPr/>
          </p:nvSpPr>
          <p:spPr bwMode="auto">
            <a:xfrm>
              <a:off x="778" y="1911"/>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b</a:t>
              </a:r>
            </a:p>
          </p:txBody>
        </p:sp>
        <p:cxnSp>
          <p:nvCxnSpPr>
            <p:cNvPr id="1053" name="AutoShape 10"/>
            <p:cNvCxnSpPr>
              <a:cxnSpLocks noChangeShapeType="1"/>
              <a:stCxn id="1049" idx="6"/>
              <a:endCxn id="1052" idx="2"/>
            </p:cNvCxnSpPr>
            <p:nvPr/>
          </p:nvCxnSpPr>
          <p:spPr bwMode="auto">
            <a:xfrm>
              <a:off x="490" y="2007"/>
              <a:ext cx="288" cy="0"/>
            </a:xfrm>
            <a:prstGeom prst="straightConnector1">
              <a:avLst/>
            </a:prstGeom>
            <a:noFill/>
            <a:ln w="12700">
              <a:solidFill>
                <a:schemeClr val="tx1"/>
              </a:solidFill>
              <a:round/>
              <a:headEnd type="none" w="sm" len="sm"/>
              <a:tailEnd type="triangle" w="med" len="med"/>
            </a:ln>
          </p:spPr>
        </p:cxnSp>
        <p:cxnSp>
          <p:nvCxnSpPr>
            <p:cNvPr id="1054" name="AutoShape 11"/>
            <p:cNvCxnSpPr>
              <a:cxnSpLocks noChangeShapeType="1"/>
              <a:stCxn id="1052" idx="4"/>
              <a:endCxn id="1051" idx="7"/>
            </p:cNvCxnSpPr>
            <p:nvPr/>
          </p:nvCxnSpPr>
          <p:spPr bwMode="auto">
            <a:xfrm flipH="1">
              <a:off x="462" y="2103"/>
              <a:ext cx="412" cy="412"/>
            </a:xfrm>
            <a:prstGeom prst="straightConnector1">
              <a:avLst/>
            </a:prstGeom>
            <a:noFill/>
            <a:ln w="12700">
              <a:solidFill>
                <a:schemeClr val="tx1"/>
              </a:solidFill>
              <a:round/>
              <a:headEnd type="none" w="sm" len="sm"/>
              <a:tailEnd type="triangle" w="med" len="med"/>
            </a:ln>
          </p:spPr>
        </p:cxnSp>
        <p:cxnSp>
          <p:nvCxnSpPr>
            <p:cNvPr id="1055" name="AutoShape 12"/>
            <p:cNvCxnSpPr>
              <a:cxnSpLocks noChangeShapeType="1"/>
              <a:stCxn id="1049" idx="4"/>
              <a:endCxn id="1051" idx="0"/>
            </p:cNvCxnSpPr>
            <p:nvPr/>
          </p:nvCxnSpPr>
          <p:spPr bwMode="auto">
            <a:xfrm>
              <a:off x="394" y="2103"/>
              <a:ext cx="0" cy="384"/>
            </a:xfrm>
            <a:prstGeom prst="straightConnector1">
              <a:avLst/>
            </a:prstGeom>
            <a:noFill/>
            <a:ln w="12700">
              <a:solidFill>
                <a:schemeClr val="tx1"/>
              </a:solidFill>
              <a:round/>
              <a:headEnd type="none" w="sm" len="sm"/>
              <a:tailEnd type="triangle" w="med" len="med"/>
            </a:ln>
          </p:spPr>
        </p:cxnSp>
        <p:cxnSp>
          <p:nvCxnSpPr>
            <p:cNvPr id="1056" name="AutoShape 13"/>
            <p:cNvCxnSpPr>
              <a:cxnSpLocks noChangeShapeType="1"/>
              <a:stCxn id="1049" idx="5"/>
              <a:endCxn id="1050" idx="1"/>
            </p:cNvCxnSpPr>
            <p:nvPr/>
          </p:nvCxnSpPr>
          <p:spPr bwMode="auto">
            <a:xfrm>
              <a:off x="462" y="2075"/>
              <a:ext cx="344" cy="440"/>
            </a:xfrm>
            <a:prstGeom prst="straightConnector1">
              <a:avLst/>
            </a:prstGeom>
            <a:noFill/>
            <a:ln w="12700">
              <a:solidFill>
                <a:schemeClr val="tx1"/>
              </a:solidFill>
              <a:round/>
              <a:headEnd type="none" w="sm" len="sm"/>
              <a:tailEnd type="triangle" w="med" len="med"/>
            </a:ln>
          </p:spPr>
        </p:cxnSp>
        <p:cxnSp>
          <p:nvCxnSpPr>
            <p:cNvPr id="1057" name="AutoShape 14"/>
            <p:cNvCxnSpPr>
              <a:cxnSpLocks noChangeShapeType="1"/>
              <a:stCxn id="1051" idx="6"/>
              <a:endCxn id="1050" idx="2"/>
            </p:cNvCxnSpPr>
            <p:nvPr/>
          </p:nvCxnSpPr>
          <p:spPr bwMode="auto">
            <a:xfrm>
              <a:off x="490" y="2583"/>
              <a:ext cx="288" cy="0"/>
            </a:xfrm>
            <a:prstGeom prst="straightConnector1">
              <a:avLst/>
            </a:prstGeom>
            <a:noFill/>
            <a:ln w="12700">
              <a:solidFill>
                <a:schemeClr val="tx1"/>
              </a:solidFill>
              <a:round/>
              <a:headEnd type="none" w="sm" len="sm"/>
              <a:tailEnd type="triangle" w="med" len="med"/>
            </a:ln>
          </p:spPr>
        </p:cxnSp>
        <p:sp>
          <p:nvSpPr>
            <p:cNvPr id="1058" name="Text Box 15"/>
            <p:cNvSpPr txBox="1">
              <a:spLocks noChangeArrowheads="1"/>
            </p:cNvSpPr>
            <p:nvPr/>
          </p:nvSpPr>
          <p:spPr bwMode="auto">
            <a:xfrm>
              <a:off x="182" y="1752"/>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1</a:t>
              </a:r>
            </a:p>
          </p:txBody>
        </p:sp>
        <p:sp>
          <p:nvSpPr>
            <p:cNvPr id="1059" name="Text Box 16"/>
            <p:cNvSpPr txBox="1">
              <a:spLocks noChangeArrowheads="1"/>
            </p:cNvSpPr>
            <p:nvPr/>
          </p:nvSpPr>
          <p:spPr bwMode="auto">
            <a:xfrm>
              <a:off x="912" y="1776"/>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2</a:t>
              </a:r>
            </a:p>
          </p:txBody>
        </p:sp>
        <p:sp>
          <p:nvSpPr>
            <p:cNvPr id="1060" name="Text Box 17"/>
            <p:cNvSpPr txBox="1">
              <a:spLocks noChangeArrowheads="1"/>
            </p:cNvSpPr>
            <p:nvPr/>
          </p:nvSpPr>
          <p:spPr bwMode="auto">
            <a:xfrm>
              <a:off x="192" y="2592"/>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3</a:t>
              </a:r>
            </a:p>
          </p:txBody>
        </p:sp>
        <p:sp>
          <p:nvSpPr>
            <p:cNvPr id="1061" name="Text Box 18"/>
            <p:cNvSpPr txBox="1">
              <a:spLocks noChangeArrowheads="1"/>
            </p:cNvSpPr>
            <p:nvPr/>
          </p:nvSpPr>
          <p:spPr bwMode="auto">
            <a:xfrm>
              <a:off x="912" y="2544"/>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4</a:t>
              </a:r>
            </a:p>
          </p:txBody>
        </p:sp>
        <p:sp>
          <p:nvSpPr>
            <p:cNvPr id="1062" name="Text Box 19"/>
            <p:cNvSpPr txBox="1">
              <a:spLocks noChangeArrowheads="1"/>
            </p:cNvSpPr>
            <p:nvPr/>
          </p:nvSpPr>
          <p:spPr bwMode="auto">
            <a:xfrm>
              <a:off x="1440" y="1824"/>
              <a:ext cx="956" cy="1018"/>
            </a:xfrm>
            <a:prstGeom prst="rect">
              <a:avLst/>
            </a:prstGeom>
            <a:noFill/>
            <a:ln w="12700">
              <a:noFill/>
              <a:miter lim="800000"/>
              <a:headEnd type="none" w="sm" len="sm"/>
              <a:tailEnd type="none" w="sm" len="sm"/>
            </a:ln>
          </p:spPr>
          <p:txBody>
            <a:bodyPr wrap="none">
              <a:spAutoFit/>
            </a:bodyPr>
            <a:lstStyle/>
            <a:p>
              <a:pPr algn="l" eaLnBrk="0" hangingPunct="0"/>
              <a:r>
                <a:rPr lang="en-US" sz="2000">
                  <a:latin typeface="Times New Roman" pitchFamily="18" charset="0"/>
                </a:rPr>
                <a:t>    1   2   3   4</a:t>
              </a:r>
            </a:p>
            <a:p>
              <a:pPr algn="l" eaLnBrk="0" hangingPunct="0"/>
              <a:r>
                <a:rPr lang="en-US" sz="2000">
                  <a:latin typeface="Times New Roman" pitchFamily="18" charset="0"/>
                </a:rPr>
                <a:t>1  0   1   1   1</a:t>
              </a:r>
            </a:p>
            <a:p>
              <a:pPr algn="l" eaLnBrk="0" hangingPunct="0"/>
              <a:r>
                <a:rPr lang="en-US" sz="2000">
                  <a:latin typeface="Times New Roman" pitchFamily="18" charset="0"/>
                </a:rPr>
                <a:t>2  0   0   1   0</a:t>
              </a:r>
            </a:p>
            <a:p>
              <a:pPr algn="l" eaLnBrk="0" hangingPunct="0"/>
              <a:r>
                <a:rPr lang="en-US" sz="2000">
                  <a:latin typeface="Times New Roman" pitchFamily="18" charset="0"/>
                </a:rPr>
                <a:t>3  0   0   0   1</a:t>
              </a:r>
            </a:p>
            <a:p>
              <a:pPr algn="l" eaLnBrk="0" hangingPunct="0"/>
              <a:r>
                <a:rPr lang="en-US" sz="2000">
                  <a:latin typeface="Times New Roman" pitchFamily="18" charset="0"/>
                </a:rPr>
                <a:t>4  0   0   0   0</a:t>
              </a:r>
            </a:p>
          </p:txBody>
        </p:sp>
        <p:sp>
          <p:nvSpPr>
            <p:cNvPr id="1063" name="Line 20"/>
            <p:cNvSpPr>
              <a:spLocks noChangeShapeType="1"/>
            </p:cNvSpPr>
            <p:nvPr/>
          </p:nvSpPr>
          <p:spPr bwMode="auto">
            <a:xfrm>
              <a:off x="1498" y="2055"/>
              <a:ext cx="9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64" name="Line 21"/>
            <p:cNvSpPr>
              <a:spLocks noChangeShapeType="1"/>
            </p:cNvSpPr>
            <p:nvPr/>
          </p:nvSpPr>
          <p:spPr bwMode="auto">
            <a:xfrm>
              <a:off x="1594" y="1911"/>
              <a:ext cx="0" cy="864"/>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1031" name="Group 22"/>
          <p:cNvGrpSpPr>
            <a:grpSpLocks/>
          </p:cNvGrpSpPr>
          <p:nvPr/>
        </p:nvGrpSpPr>
        <p:grpSpPr bwMode="auto">
          <a:xfrm>
            <a:off x="4643438" y="4005263"/>
            <a:ext cx="3444875" cy="1692275"/>
            <a:chOff x="240" y="2928"/>
            <a:chExt cx="2170" cy="1066"/>
          </a:xfrm>
        </p:grpSpPr>
        <p:sp>
          <p:nvSpPr>
            <p:cNvPr id="1033" name="Oval 23"/>
            <p:cNvSpPr>
              <a:spLocks noChangeArrowheads="1"/>
            </p:cNvSpPr>
            <p:nvPr/>
          </p:nvSpPr>
          <p:spPr bwMode="auto">
            <a:xfrm>
              <a:off x="336" y="3072"/>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a</a:t>
              </a:r>
            </a:p>
          </p:txBody>
        </p:sp>
        <p:sp>
          <p:nvSpPr>
            <p:cNvPr id="1034" name="Oval 24"/>
            <p:cNvSpPr>
              <a:spLocks noChangeArrowheads="1"/>
            </p:cNvSpPr>
            <p:nvPr/>
          </p:nvSpPr>
          <p:spPr bwMode="auto">
            <a:xfrm>
              <a:off x="816" y="3648"/>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d</a:t>
              </a:r>
            </a:p>
          </p:txBody>
        </p:sp>
        <p:sp>
          <p:nvSpPr>
            <p:cNvPr id="1035" name="Oval 25"/>
            <p:cNvSpPr>
              <a:spLocks noChangeArrowheads="1"/>
            </p:cNvSpPr>
            <p:nvPr/>
          </p:nvSpPr>
          <p:spPr bwMode="auto">
            <a:xfrm>
              <a:off x="336" y="3648"/>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c</a:t>
              </a:r>
            </a:p>
          </p:txBody>
        </p:sp>
        <p:sp>
          <p:nvSpPr>
            <p:cNvPr id="1036" name="Oval 26"/>
            <p:cNvSpPr>
              <a:spLocks noChangeArrowheads="1"/>
            </p:cNvSpPr>
            <p:nvPr/>
          </p:nvSpPr>
          <p:spPr bwMode="auto">
            <a:xfrm>
              <a:off x="816" y="3072"/>
              <a:ext cx="192" cy="192"/>
            </a:xfrm>
            <a:prstGeom prst="ellipse">
              <a:avLst/>
            </a:prstGeom>
            <a:solidFill>
              <a:srgbClr val="CCECFF"/>
            </a:solidFill>
            <a:ln w="12700">
              <a:solidFill>
                <a:schemeClr val="tx1"/>
              </a:solidFill>
              <a:round/>
              <a:headEnd type="none" w="sm" len="sm"/>
              <a:tailEnd type="none" w="sm" len="sm"/>
            </a:ln>
          </p:spPr>
          <p:txBody>
            <a:bodyPr wrap="none" anchor="ctr"/>
            <a:lstStyle/>
            <a:p>
              <a:pPr eaLnBrk="0" hangingPunct="0"/>
              <a:r>
                <a:rPr lang="en-US" sz="2000" b="1">
                  <a:latin typeface="Times New Roman" pitchFamily="18" charset="0"/>
                </a:rPr>
                <a:t>b</a:t>
              </a:r>
            </a:p>
          </p:txBody>
        </p:sp>
        <p:cxnSp>
          <p:nvCxnSpPr>
            <p:cNvPr id="1037" name="AutoShape 27"/>
            <p:cNvCxnSpPr>
              <a:cxnSpLocks noChangeShapeType="1"/>
              <a:stCxn id="1033" idx="6"/>
              <a:endCxn id="1036" idx="2"/>
            </p:cNvCxnSpPr>
            <p:nvPr/>
          </p:nvCxnSpPr>
          <p:spPr bwMode="auto">
            <a:xfrm>
              <a:off x="528" y="3168"/>
              <a:ext cx="288" cy="0"/>
            </a:xfrm>
            <a:prstGeom prst="straightConnector1">
              <a:avLst/>
            </a:prstGeom>
            <a:noFill/>
            <a:ln w="12700">
              <a:solidFill>
                <a:schemeClr val="tx1"/>
              </a:solidFill>
              <a:round/>
              <a:headEnd type="none" w="sm" len="sm"/>
              <a:tailEnd/>
            </a:ln>
          </p:spPr>
        </p:cxnSp>
        <p:cxnSp>
          <p:nvCxnSpPr>
            <p:cNvPr id="1038" name="AutoShape 28"/>
            <p:cNvCxnSpPr>
              <a:cxnSpLocks noChangeShapeType="1"/>
              <a:stCxn id="1036" idx="4"/>
              <a:endCxn id="1035" idx="7"/>
            </p:cNvCxnSpPr>
            <p:nvPr/>
          </p:nvCxnSpPr>
          <p:spPr bwMode="auto">
            <a:xfrm flipH="1">
              <a:off x="500" y="3264"/>
              <a:ext cx="412" cy="412"/>
            </a:xfrm>
            <a:prstGeom prst="straightConnector1">
              <a:avLst/>
            </a:prstGeom>
            <a:noFill/>
            <a:ln w="12700">
              <a:solidFill>
                <a:schemeClr val="tx1"/>
              </a:solidFill>
              <a:round/>
              <a:headEnd type="none" w="sm" len="sm"/>
              <a:tailEnd/>
            </a:ln>
          </p:spPr>
        </p:cxnSp>
        <p:cxnSp>
          <p:nvCxnSpPr>
            <p:cNvPr id="1039" name="AutoShape 29"/>
            <p:cNvCxnSpPr>
              <a:cxnSpLocks noChangeShapeType="1"/>
              <a:stCxn id="1033" idx="4"/>
              <a:endCxn id="1035" idx="0"/>
            </p:cNvCxnSpPr>
            <p:nvPr/>
          </p:nvCxnSpPr>
          <p:spPr bwMode="auto">
            <a:xfrm>
              <a:off x="432" y="3264"/>
              <a:ext cx="0" cy="384"/>
            </a:xfrm>
            <a:prstGeom prst="straightConnector1">
              <a:avLst/>
            </a:prstGeom>
            <a:noFill/>
            <a:ln w="12700">
              <a:solidFill>
                <a:schemeClr val="tx1"/>
              </a:solidFill>
              <a:round/>
              <a:headEnd type="none" w="sm" len="sm"/>
              <a:tailEnd/>
            </a:ln>
          </p:spPr>
        </p:cxnSp>
        <p:cxnSp>
          <p:nvCxnSpPr>
            <p:cNvPr id="1040" name="AutoShape 30"/>
            <p:cNvCxnSpPr>
              <a:cxnSpLocks noChangeShapeType="1"/>
              <a:stCxn id="1033" idx="5"/>
              <a:endCxn id="1034" idx="1"/>
            </p:cNvCxnSpPr>
            <p:nvPr/>
          </p:nvCxnSpPr>
          <p:spPr bwMode="auto">
            <a:xfrm>
              <a:off x="500" y="3236"/>
              <a:ext cx="344" cy="440"/>
            </a:xfrm>
            <a:prstGeom prst="straightConnector1">
              <a:avLst/>
            </a:prstGeom>
            <a:noFill/>
            <a:ln w="12700">
              <a:solidFill>
                <a:schemeClr val="tx1"/>
              </a:solidFill>
              <a:round/>
              <a:headEnd type="none" w="sm" len="sm"/>
              <a:tailEnd/>
            </a:ln>
          </p:spPr>
        </p:cxnSp>
        <p:cxnSp>
          <p:nvCxnSpPr>
            <p:cNvPr id="1041" name="AutoShape 31"/>
            <p:cNvCxnSpPr>
              <a:cxnSpLocks noChangeShapeType="1"/>
              <a:stCxn id="1035" idx="6"/>
              <a:endCxn id="1034" idx="2"/>
            </p:cNvCxnSpPr>
            <p:nvPr/>
          </p:nvCxnSpPr>
          <p:spPr bwMode="auto">
            <a:xfrm>
              <a:off x="528" y="3744"/>
              <a:ext cx="288" cy="0"/>
            </a:xfrm>
            <a:prstGeom prst="straightConnector1">
              <a:avLst/>
            </a:prstGeom>
            <a:noFill/>
            <a:ln w="12700">
              <a:solidFill>
                <a:schemeClr val="tx1"/>
              </a:solidFill>
              <a:round/>
              <a:headEnd type="none" w="sm" len="sm"/>
              <a:tailEnd/>
            </a:ln>
          </p:spPr>
        </p:cxnSp>
        <p:sp>
          <p:nvSpPr>
            <p:cNvPr id="1042" name="Text Box 32"/>
            <p:cNvSpPr txBox="1">
              <a:spLocks noChangeArrowheads="1"/>
            </p:cNvSpPr>
            <p:nvPr/>
          </p:nvSpPr>
          <p:spPr bwMode="auto">
            <a:xfrm>
              <a:off x="240" y="2928"/>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1</a:t>
              </a:r>
            </a:p>
          </p:txBody>
        </p:sp>
        <p:sp>
          <p:nvSpPr>
            <p:cNvPr id="1043" name="Text Box 33"/>
            <p:cNvSpPr txBox="1">
              <a:spLocks noChangeArrowheads="1"/>
            </p:cNvSpPr>
            <p:nvPr/>
          </p:nvSpPr>
          <p:spPr bwMode="auto">
            <a:xfrm>
              <a:off x="960" y="2928"/>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2</a:t>
              </a:r>
            </a:p>
          </p:txBody>
        </p:sp>
        <p:sp>
          <p:nvSpPr>
            <p:cNvPr id="1044" name="Text Box 34"/>
            <p:cNvSpPr txBox="1">
              <a:spLocks noChangeArrowheads="1"/>
            </p:cNvSpPr>
            <p:nvPr/>
          </p:nvSpPr>
          <p:spPr bwMode="auto">
            <a:xfrm>
              <a:off x="240" y="3744"/>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3</a:t>
              </a:r>
            </a:p>
          </p:txBody>
        </p:sp>
        <p:sp>
          <p:nvSpPr>
            <p:cNvPr id="1045" name="Text Box 35"/>
            <p:cNvSpPr txBox="1">
              <a:spLocks noChangeArrowheads="1"/>
            </p:cNvSpPr>
            <p:nvPr/>
          </p:nvSpPr>
          <p:spPr bwMode="auto">
            <a:xfrm>
              <a:off x="960" y="3744"/>
              <a:ext cx="188" cy="231"/>
            </a:xfrm>
            <a:prstGeom prst="rect">
              <a:avLst/>
            </a:prstGeom>
            <a:noFill/>
            <a:ln w="12700">
              <a:noFill/>
              <a:miter lim="800000"/>
              <a:headEnd type="none" w="sm" len="sm"/>
              <a:tailEnd type="none" w="sm" len="sm"/>
            </a:ln>
          </p:spPr>
          <p:txBody>
            <a:bodyPr wrap="none">
              <a:spAutoFit/>
            </a:bodyPr>
            <a:lstStyle/>
            <a:p>
              <a:pPr algn="l" eaLnBrk="0" hangingPunct="0"/>
              <a:r>
                <a:rPr lang="en-US" sz="1800">
                  <a:latin typeface="Times New Roman" pitchFamily="18" charset="0"/>
                </a:rPr>
                <a:t>4</a:t>
              </a:r>
            </a:p>
          </p:txBody>
        </p:sp>
        <p:sp>
          <p:nvSpPr>
            <p:cNvPr id="1046" name="Text Box 36"/>
            <p:cNvSpPr txBox="1">
              <a:spLocks noChangeArrowheads="1"/>
            </p:cNvSpPr>
            <p:nvPr/>
          </p:nvSpPr>
          <p:spPr bwMode="auto">
            <a:xfrm>
              <a:off x="1440" y="2976"/>
              <a:ext cx="956" cy="1018"/>
            </a:xfrm>
            <a:prstGeom prst="rect">
              <a:avLst/>
            </a:prstGeom>
            <a:noFill/>
            <a:ln w="12700">
              <a:noFill/>
              <a:miter lim="800000"/>
              <a:headEnd type="none" w="sm" len="sm"/>
              <a:tailEnd type="none" w="sm" len="sm"/>
            </a:ln>
          </p:spPr>
          <p:txBody>
            <a:bodyPr wrap="none">
              <a:spAutoFit/>
            </a:bodyPr>
            <a:lstStyle/>
            <a:p>
              <a:pPr algn="l" eaLnBrk="0" hangingPunct="0"/>
              <a:r>
                <a:rPr lang="en-US" sz="2000">
                  <a:latin typeface="Times New Roman" pitchFamily="18" charset="0"/>
                </a:rPr>
                <a:t>    1   2   3   4</a:t>
              </a:r>
            </a:p>
            <a:p>
              <a:pPr algn="l" eaLnBrk="0" hangingPunct="0"/>
              <a:r>
                <a:rPr lang="en-US" sz="2000">
                  <a:latin typeface="Times New Roman" pitchFamily="18" charset="0"/>
                </a:rPr>
                <a:t>1  0   1   1   1</a:t>
              </a:r>
            </a:p>
            <a:p>
              <a:pPr algn="l" eaLnBrk="0" hangingPunct="0"/>
              <a:r>
                <a:rPr lang="en-US" sz="2000">
                  <a:latin typeface="Times New Roman" pitchFamily="18" charset="0"/>
                </a:rPr>
                <a:t>2  1   0   1   0</a:t>
              </a:r>
            </a:p>
            <a:p>
              <a:pPr algn="l" eaLnBrk="0" hangingPunct="0"/>
              <a:r>
                <a:rPr lang="en-US" sz="2000">
                  <a:latin typeface="Times New Roman" pitchFamily="18" charset="0"/>
                </a:rPr>
                <a:t>3  1   1   0   1</a:t>
              </a:r>
            </a:p>
            <a:p>
              <a:pPr algn="l" eaLnBrk="0" hangingPunct="0"/>
              <a:r>
                <a:rPr lang="en-US" sz="2000">
                  <a:latin typeface="Times New Roman" pitchFamily="18" charset="0"/>
                </a:rPr>
                <a:t>4  1   0   1   0</a:t>
              </a:r>
            </a:p>
          </p:txBody>
        </p:sp>
        <p:sp>
          <p:nvSpPr>
            <p:cNvPr id="1047" name="Line 37"/>
            <p:cNvSpPr>
              <a:spLocks noChangeShapeType="1"/>
            </p:cNvSpPr>
            <p:nvPr/>
          </p:nvSpPr>
          <p:spPr bwMode="auto">
            <a:xfrm>
              <a:off x="1498" y="3207"/>
              <a:ext cx="9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48" name="Line 38"/>
            <p:cNvSpPr>
              <a:spLocks noChangeShapeType="1"/>
            </p:cNvSpPr>
            <p:nvPr/>
          </p:nvSpPr>
          <p:spPr bwMode="auto">
            <a:xfrm>
              <a:off x="1594" y="3063"/>
              <a:ext cx="0" cy="864"/>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1032" name="Text Box 39"/>
          <p:cNvSpPr txBox="1">
            <a:spLocks noChangeArrowheads="1"/>
          </p:cNvSpPr>
          <p:nvPr/>
        </p:nvSpPr>
        <p:spPr bwMode="auto">
          <a:xfrm>
            <a:off x="2411413" y="5805488"/>
            <a:ext cx="4038600" cy="457200"/>
          </a:xfrm>
          <a:prstGeom prst="rect">
            <a:avLst/>
          </a:prstGeom>
          <a:noFill/>
          <a:ln w="12700">
            <a:noFill/>
            <a:miter lim="800000"/>
            <a:headEnd type="none" w="sm" len="sm"/>
            <a:tailEnd type="none" w="sm" len="sm"/>
          </a:ln>
        </p:spPr>
        <p:txBody>
          <a:bodyPr wrap="none">
            <a:spAutoFit/>
          </a:bodyPr>
          <a:lstStyle/>
          <a:p>
            <a:pPr algn="l" eaLnBrk="0" hangingPunct="0"/>
            <a:r>
              <a:rPr lang="en-US" i="1">
                <a:solidFill>
                  <a:srgbClr val="CC3300"/>
                </a:solidFill>
                <a:latin typeface="Times New Roman" pitchFamily="18" charset="0"/>
              </a:rPr>
              <a:t>A</a:t>
            </a:r>
            <a:r>
              <a:rPr lang="en-US">
                <a:solidFill>
                  <a:srgbClr val="CC3300"/>
                </a:solidFill>
                <a:latin typeface="Times New Roman" pitchFamily="18" charset="0"/>
              </a:rPr>
              <a:t> = </a:t>
            </a:r>
            <a:r>
              <a:rPr lang="en-US" i="1">
                <a:solidFill>
                  <a:srgbClr val="CC3300"/>
                </a:solidFill>
                <a:latin typeface="Times New Roman" pitchFamily="18" charset="0"/>
              </a:rPr>
              <a:t>A</a:t>
            </a:r>
            <a:r>
              <a:rPr lang="en-US" baseline="30000">
                <a:solidFill>
                  <a:srgbClr val="CC3300"/>
                </a:solidFill>
                <a:latin typeface="Times New Roman" pitchFamily="18" charset="0"/>
              </a:rPr>
              <a:t>T</a:t>
            </a:r>
            <a:r>
              <a:rPr lang="en-US">
                <a:solidFill>
                  <a:srgbClr val="CC3300"/>
                </a:solidFill>
                <a:latin typeface="Times New Roman" pitchFamily="18" charset="0"/>
              </a:rPr>
              <a:t> đối với đồ thị vô hướng.</a:t>
            </a:r>
          </a:p>
        </p:txBody>
      </p:sp>
      <p:sp>
        <p:nvSpPr>
          <p:cNvPr id="41" name="Footer Placeholder 40"/>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D8D08B7A-7FF2-48A6-97B6-BB55B329C4B0}" type="slidenum">
              <a:rPr lang="en-US" smtClean="0"/>
              <a:pPr/>
              <a:t>16</a:t>
            </a:fld>
            <a:endParaRPr lang="en-US" smtClean="0"/>
          </a:p>
        </p:txBody>
      </p:sp>
      <p:sp>
        <p:nvSpPr>
          <p:cNvPr id="32771" name="Rectangle 2"/>
          <p:cNvSpPr>
            <a:spLocks noGrp="1" noChangeArrowheads="1"/>
          </p:cNvSpPr>
          <p:nvPr>
            <p:ph type="title"/>
          </p:nvPr>
        </p:nvSpPr>
        <p:spPr/>
        <p:txBody>
          <a:bodyPr/>
          <a:lstStyle/>
          <a:p>
            <a:pPr eaLnBrk="1" hangingPunct="1"/>
            <a:r>
              <a:rPr lang="en-US" smtClean="0">
                <a:latin typeface="Arial" charset="0"/>
                <a:cs typeface="Arial" charset="0"/>
              </a:rPr>
              <a:t>Ma trận kề </a:t>
            </a:r>
            <a:endParaRPr lang="en-CA" sz="2400" smtClean="0">
              <a:latin typeface="Arial" charset="0"/>
              <a:cs typeface="Arial" charset="0"/>
            </a:endParaRPr>
          </a:p>
        </p:txBody>
      </p:sp>
      <p:sp>
        <p:nvSpPr>
          <p:cNvPr id="32772" name="Rectangle 3" descr="Rectangle: Click to edit Master text styles&#10;Second level&#10;Third level&#10;Fourth level&#10;Fifth level"/>
          <p:cNvSpPr>
            <a:spLocks noGrp="1" noChangeArrowheads="1"/>
          </p:cNvSpPr>
          <p:nvPr>
            <p:ph type="body" idx="1"/>
          </p:nvPr>
        </p:nvSpPr>
        <p:spPr>
          <a:xfrm>
            <a:off x="107950" y="1600200"/>
            <a:ext cx="8883650" cy="4648200"/>
          </a:xfrm>
        </p:spPr>
        <p:txBody>
          <a:bodyPr/>
          <a:lstStyle/>
          <a:p>
            <a:pPr lvl="1" eaLnBrk="1" hangingPunct="1"/>
            <a:r>
              <a:rPr lang="en-US" sz="2000" smtClean="0">
                <a:latin typeface="Arial" charset="0"/>
                <a:cs typeface="Arial" charset="0"/>
              </a:rPr>
              <a:t>Chú ý về sử dụng ma trận kề:</a:t>
            </a:r>
          </a:p>
          <a:p>
            <a:pPr lvl="2" eaLnBrk="1" hangingPunct="1"/>
            <a:r>
              <a:rPr lang="en-CA" sz="2000" smtClean="0">
                <a:latin typeface="Arial" charset="0"/>
                <a:cs typeface="Arial" charset="0"/>
              </a:rPr>
              <a:t>Dòng toàn không ~đỉnh cô lập.</a:t>
            </a:r>
            <a:endParaRPr lang="en-US" sz="2000" smtClean="0">
              <a:latin typeface="Arial" charset="0"/>
              <a:cs typeface="Arial" charset="0"/>
            </a:endParaRPr>
          </a:p>
          <a:p>
            <a:pPr lvl="2" eaLnBrk="1" hangingPunct="1"/>
            <a:r>
              <a:rPr lang="en-CA" sz="2000" smtClean="0">
                <a:latin typeface="Arial" charset="0"/>
                <a:cs typeface="Arial" charset="0"/>
              </a:rPr>
              <a:t>M[i,</a:t>
            </a:r>
            <a:r>
              <a:rPr lang="en-US" sz="2000" smtClean="0">
                <a:latin typeface="Arial" charset="0"/>
                <a:cs typeface="Arial" charset="0"/>
              </a:rPr>
              <a:t> </a:t>
            </a:r>
            <a:r>
              <a:rPr lang="en-CA" sz="2000" smtClean="0">
                <a:latin typeface="Arial" charset="0"/>
                <a:cs typeface="Arial" charset="0"/>
              </a:rPr>
              <a:t>i] = 1 </a:t>
            </a:r>
            <a:r>
              <a:rPr lang="en-CA" sz="2000" smtClean="0">
                <a:latin typeface="Arial" charset="0"/>
                <a:cs typeface="Arial" charset="0"/>
                <a:sym typeface="Symbol" pitchFamily="18" charset="2"/>
              </a:rPr>
              <a:t> </a:t>
            </a:r>
            <a:r>
              <a:rPr lang="en-CA" sz="2000" smtClean="0">
                <a:latin typeface="Arial" charset="0"/>
                <a:cs typeface="Arial" charset="0"/>
              </a:rPr>
              <a:t> khuyên (self-loop)</a:t>
            </a:r>
            <a:endParaRPr lang="en-US" sz="2000" smtClean="0">
              <a:latin typeface="Arial" charset="0"/>
              <a:cs typeface="Arial" charset="0"/>
            </a:endParaRPr>
          </a:p>
          <a:p>
            <a:pPr lvl="1" eaLnBrk="1" hangingPunct="1"/>
            <a:r>
              <a:rPr lang="en-CA" sz="2000" u="sng" smtClean="0">
                <a:latin typeface="Arial" charset="0"/>
                <a:cs typeface="Arial" charset="0"/>
              </a:rPr>
              <a:t>Bộ nhớ (Space)</a:t>
            </a:r>
            <a:endParaRPr lang="en-US" sz="2000" u="sng" smtClean="0">
              <a:latin typeface="Arial" charset="0"/>
              <a:cs typeface="Arial" charset="0"/>
            </a:endParaRPr>
          </a:p>
          <a:p>
            <a:pPr lvl="2" eaLnBrk="1" hangingPunct="1"/>
            <a:r>
              <a:rPr lang="en-CA" sz="2000" smtClean="0">
                <a:latin typeface="Arial" charset="0"/>
                <a:cs typeface="Arial" charset="0"/>
              </a:rPr>
              <a:t>|</a:t>
            </a:r>
            <a:r>
              <a:rPr lang="en-CA" sz="2000" i="1" smtClean="0">
                <a:latin typeface="Arial" charset="0"/>
                <a:cs typeface="Arial" charset="0"/>
              </a:rPr>
              <a:t>V </a:t>
            </a:r>
            <a:r>
              <a:rPr lang="en-CA" sz="2000" smtClean="0">
                <a:latin typeface="Arial" charset="0"/>
                <a:cs typeface="Arial" charset="0"/>
              </a:rPr>
              <a:t>|</a:t>
            </a:r>
            <a:r>
              <a:rPr lang="en-CA" sz="2000" baseline="30000" smtClean="0">
                <a:latin typeface="Arial" charset="0"/>
                <a:cs typeface="Arial" charset="0"/>
              </a:rPr>
              <a:t>2</a:t>
            </a:r>
            <a:r>
              <a:rPr lang="en-CA" sz="2000" smtClean="0">
                <a:latin typeface="Arial" charset="0"/>
                <a:cs typeface="Arial" charset="0"/>
              </a:rPr>
              <a:t> bits </a:t>
            </a:r>
            <a:endParaRPr lang="en-US" sz="2000" smtClean="0">
              <a:latin typeface="Arial" charset="0"/>
              <a:cs typeface="Arial" charset="0"/>
            </a:endParaRPr>
          </a:p>
          <a:p>
            <a:pPr lvl="2" eaLnBrk="1" hangingPunct="1"/>
            <a:r>
              <a:rPr lang="en-CA" sz="2000" smtClean="0">
                <a:latin typeface="Arial" charset="0"/>
                <a:cs typeface="Arial" charset="0"/>
              </a:rPr>
              <a:t>Các thông tin bổ sung, chẳng hạn chi phí trên cạnh, cần được cất giữ dưới dạng ma trận. </a:t>
            </a:r>
            <a:endParaRPr lang="en-US" sz="2000" smtClean="0">
              <a:latin typeface="Arial" charset="0"/>
              <a:cs typeface="Arial" charset="0"/>
            </a:endParaRPr>
          </a:p>
          <a:p>
            <a:pPr lvl="1" eaLnBrk="1" hangingPunct="1"/>
            <a:r>
              <a:rPr lang="en-CA" sz="2000" u="sng" smtClean="0">
                <a:latin typeface="Arial" charset="0"/>
                <a:cs typeface="Arial" charset="0"/>
              </a:rPr>
              <a:t>Thời gian trả lời các truy vấn</a:t>
            </a:r>
            <a:endParaRPr lang="en-US" sz="2000" u="sng" smtClean="0">
              <a:latin typeface="Arial" charset="0"/>
              <a:cs typeface="Arial" charset="0"/>
            </a:endParaRPr>
          </a:p>
          <a:p>
            <a:pPr lvl="2" eaLnBrk="1" hangingPunct="1"/>
            <a:r>
              <a:rPr lang="en-CA" sz="2000" smtClean="0">
                <a:latin typeface="Arial" charset="0"/>
                <a:cs typeface="Arial" charset="0"/>
              </a:rPr>
              <a:t>Hai đỉnh</a:t>
            </a:r>
            <a:r>
              <a:rPr lang="en-US" sz="2000" smtClean="0">
                <a:latin typeface="Arial" charset="0"/>
                <a:cs typeface="Arial" charset="0"/>
              </a:rPr>
              <a:t> </a:t>
            </a:r>
            <a:r>
              <a:rPr lang="en-CA" sz="2000" i="1" smtClean="0">
                <a:latin typeface="Arial" charset="0"/>
                <a:cs typeface="Arial" charset="0"/>
              </a:rPr>
              <a:t>i</a:t>
            </a:r>
            <a:r>
              <a:rPr lang="en-CA" sz="2000" smtClean="0">
                <a:latin typeface="Arial" charset="0"/>
                <a:cs typeface="Arial" charset="0"/>
              </a:rPr>
              <a:t> và  </a:t>
            </a:r>
            <a:r>
              <a:rPr lang="en-CA" sz="2000" i="1" smtClean="0">
                <a:latin typeface="Arial" charset="0"/>
                <a:cs typeface="Arial" charset="0"/>
              </a:rPr>
              <a:t>j</a:t>
            </a:r>
            <a:r>
              <a:rPr lang="en-CA" sz="2000" smtClean="0">
                <a:latin typeface="Arial" charset="0"/>
                <a:cs typeface="Arial" charset="0"/>
              </a:rPr>
              <a:t> có kề nhau?</a:t>
            </a:r>
            <a:r>
              <a:rPr lang="en-US" sz="2000" smtClean="0">
                <a:latin typeface="Arial" charset="0"/>
                <a:cs typeface="Arial" charset="0"/>
              </a:rPr>
              <a:t>     </a:t>
            </a:r>
            <a:r>
              <a:rPr lang="en-CA" sz="2000" smtClean="0">
                <a:latin typeface="Arial" charset="0"/>
                <a:cs typeface="Arial" charset="0"/>
              </a:rPr>
              <a:t>O(1)</a:t>
            </a:r>
            <a:endParaRPr lang="en-US" sz="2000" smtClean="0">
              <a:latin typeface="Arial" charset="0"/>
              <a:cs typeface="Arial" charset="0"/>
            </a:endParaRPr>
          </a:p>
          <a:p>
            <a:pPr lvl="2" eaLnBrk="1" hangingPunct="1"/>
            <a:r>
              <a:rPr lang="en-CA" sz="2000" smtClean="0">
                <a:latin typeface="Arial" charset="0"/>
                <a:cs typeface="Arial" charset="0"/>
              </a:rPr>
              <a:t>Bổ sung hoặc loại bỏ cạnh</a:t>
            </a:r>
            <a:r>
              <a:rPr lang="en-US" sz="2000" smtClean="0">
                <a:latin typeface="Arial" charset="0"/>
                <a:cs typeface="Arial" charset="0"/>
              </a:rPr>
              <a:t>      </a:t>
            </a:r>
            <a:r>
              <a:rPr lang="en-CA" sz="2000" smtClean="0">
                <a:latin typeface="Arial" charset="0"/>
                <a:cs typeface="Arial" charset="0"/>
              </a:rPr>
              <a:t>O(1)</a:t>
            </a:r>
            <a:endParaRPr lang="en-US" sz="2000" smtClean="0">
              <a:latin typeface="Arial" charset="0"/>
              <a:cs typeface="Arial" charset="0"/>
            </a:endParaRPr>
          </a:p>
          <a:p>
            <a:pPr lvl="2" eaLnBrk="1" hangingPunct="1"/>
            <a:r>
              <a:rPr lang="en-CA" sz="2000" smtClean="0">
                <a:latin typeface="Arial" charset="0"/>
                <a:cs typeface="Arial" charset="0"/>
              </a:rPr>
              <a:t>Bổ sung đỉnh</a:t>
            </a:r>
            <a:r>
              <a:rPr lang="en-US" sz="2000" smtClean="0">
                <a:latin typeface="Arial" charset="0"/>
                <a:cs typeface="Arial" charset="0"/>
              </a:rPr>
              <a:t>:		         tăng kích thước ma trận</a:t>
            </a:r>
          </a:p>
          <a:p>
            <a:pPr lvl="2" eaLnBrk="1" hangingPunct="1"/>
            <a:r>
              <a:rPr lang="en-CA" sz="2000" smtClean="0">
                <a:latin typeface="Arial" charset="0"/>
                <a:cs typeface="Arial" charset="0"/>
              </a:rPr>
              <a:t>Liệt kê các đỉnh kề của </a:t>
            </a:r>
            <a:r>
              <a:rPr lang="en-CA" sz="2000" i="1" smtClean="0">
                <a:latin typeface="Arial" charset="0"/>
                <a:cs typeface="Arial" charset="0"/>
              </a:rPr>
              <a:t>v</a:t>
            </a:r>
            <a:r>
              <a:rPr lang="en-CA" sz="2000" smtClean="0">
                <a:latin typeface="Arial" charset="0"/>
                <a:cs typeface="Arial" charset="0"/>
              </a:rPr>
              <a:t> :       O(|</a:t>
            </a:r>
            <a:r>
              <a:rPr lang="en-CA" sz="2000" i="1" smtClean="0">
                <a:latin typeface="Arial" charset="0"/>
                <a:cs typeface="Arial" charset="0"/>
              </a:rPr>
              <a:t>V</a:t>
            </a:r>
            <a:r>
              <a:rPr lang="en-CA" sz="2000" smtClean="0">
                <a:latin typeface="Arial" charset="0"/>
                <a:cs typeface="Arial" charset="0"/>
              </a:rPr>
              <a:t>|) (ngay cả khi </a:t>
            </a:r>
            <a:r>
              <a:rPr lang="en-CA" sz="2000" i="1" smtClean="0">
                <a:latin typeface="Arial" charset="0"/>
                <a:cs typeface="Arial" charset="0"/>
              </a:rPr>
              <a:t>v</a:t>
            </a:r>
            <a:r>
              <a:rPr lang="en-CA" sz="2000" smtClean="0">
                <a:latin typeface="Arial" charset="0"/>
                <a:cs typeface="Arial" charset="0"/>
              </a:rPr>
              <a:t> là đỉnh cô lập)</a:t>
            </a:r>
            <a:r>
              <a:rPr lang="en-US" sz="2000" smtClean="0">
                <a:latin typeface="Arial" charset="0"/>
                <a:cs typeface="Arial" charset="0"/>
              </a:rPr>
              <a:t>.</a:t>
            </a:r>
            <a:endParaRPr lang="en-CA" sz="2000"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p:cNvSpPr>
            <a:spLocks noGrp="1"/>
          </p:cNvSpPr>
          <p:nvPr>
            <p:ph type="sldNum" sz="quarter" idx="12"/>
          </p:nvPr>
        </p:nvSpPr>
        <p:spPr>
          <a:noFill/>
        </p:spPr>
        <p:txBody>
          <a:bodyPr/>
          <a:lstStyle/>
          <a:p>
            <a:fld id="{434A8382-ED52-474D-B691-890F43905AC6}" type="slidenum">
              <a:rPr lang="en-US" smtClean="0"/>
              <a:pPr/>
              <a:t>17</a:t>
            </a:fld>
            <a:endParaRPr lang="en-US" smtClean="0"/>
          </a:p>
        </p:txBody>
      </p:sp>
      <p:sp>
        <p:nvSpPr>
          <p:cNvPr id="2052" name="Rectangle 2"/>
          <p:cNvSpPr>
            <a:spLocks noGrp="1" noChangeArrowheads="1"/>
          </p:cNvSpPr>
          <p:nvPr>
            <p:ph type="title"/>
          </p:nvPr>
        </p:nvSpPr>
        <p:spPr/>
        <p:txBody>
          <a:bodyPr/>
          <a:lstStyle/>
          <a:p>
            <a:pPr eaLnBrk="1" hangingPunct="1"/>
            <a:r>
              <a:rPr lang="en-US" smtClean="0">
                <a:latin typeface="Arial" charset="0"/>
                <a:cs typeface="Arial" charset="0"/>
              </a:rPr>
              <a:t>Ma trận trọng số</a:t>
            </a:r>
            <a:endParaRPr lang="en-US" sz="2400" smtClean="0">
              <a:latin typeface="Arial" charset="0"/>
              <a:cs typeface="Arial" charset="0"/>
            </a:endParaRPr>
          </a:p>
        </p:txBody>
      </p:sp>
      <p:sp>
        <p:nvSpPr>
          <p:cNvPr id="2053" name="Rectangle 3" descr="Rectangle: Click to edit Master text styles&#10;Second level&#10;Third level&#10;Fourth level&#10;Fifth level"/>
          <p:cNvSpPr>
            <a:spLocks noGrp="1" noChangeArrowheads="1"/>
          </p:cNvSpPr>
          <p:nvPr>
            <p:ph type="body" idx="1"/>
          </p:nvPr>
        </p:nvSpPr>
        <p:spPr/>
        <p:txBody>
          <a:bodyPr/>
          <a:lstStyle/>
          <a:p>
            <a:pPr algn="just"/>
            <a:r>
              <a:rPr lang="vi-VN" sz="2400" smtClean="0">
                <a:latin typeface="Times New Roman" pitchFamily="18" charset="0"/>
                <a:cs typeface="Times New Roman" pitchFamily="18" charset="0"/>
              </a:rPr>
              <a:t>Trong trường hợp đồ thị có trọng số trên cạnh, thay vì ma trận kề, để biểu diễn đồ thị ta sử dụng ma trận trọng số   </a:t>
            </a:r>
          </a:p>
          <a:p>
            <a:pPr eaLnBrk="1" hangingPunct="1">
              <a:buFont typeface="Wingdings" pitchFamily="2" charset="2"/>
              <a:buNone/>
            </a:pPr>
            <a:r>
              <a:rPr lang="en-GB" sz="2400" smtClean="0">
                <a:latin typeface=".VnTime" pitchFamily="34" charset="0"/>
                <a:cs typeface="Arial" charset="0"/>
              </a:rPr>
              <a:t>                            </a:t>
            </a:r>
            <a:r>
              <a:rPr lang="en-GB" sz="2400" i="1" smtClean="0">
                <a:latin typeface=".VnTime" pitchFamily="34" charset="0"/>
                <a:cs typeface="Arial" charset="0"/>
              </a:rPr>
              <a:t>C</a:t>
            </a:r>
            <a:r>
              <a:rPr lang="en-GB" sz="2400" smtClean="0">
                <a:latin typeface=".VnTime" pitchFamily="34" charset="0"/>
                <a:cs typeface="Arial" charset="0"/>
              </a:rPr>
              <a:t> =  </a:t>
            </a:r>
            <a:r>
              <a:rPr lang="en-GB" sz="2400" i="1" smtClean="0">
                <a:latin typeface=".VnTime" pitchFamily="34" charset="0"/>
                <a:cs typeface="Arial" charset="0"/>
              </a:rPr>
              <a:t>c</a:t>
            </a:r>
            <a:r>
              <a:rPr lang="en-GB" sz="2400" smtClean="0">
                <a:latin typeface=".VnTime" pitchFamily="34" charset="0"/>
                <a:cs typeface="Arial" charset="0"/>
              </a:rPr>
              <a:t>[</a:t>
            </a:r>
            <a:r>
              <a:rPr lang="en-GB" sz="2400" i="1" smtClean="0">
                <a:latin typeface=".VnTime" pitchFamily="34" charset="0"/>
                <a:cs typeface="Arial" charset="0"/>
              </a:rPr>
              <a:t>i, j</a:t>
            </a:r>
            <a:r>
              <a:rPr lang="en-GB" sz="2400" smtClean="0">
                <a:latin typeface=".VnTime" pitchFamily="34" charset="0"/>
                <a:cs typeface="Arial" charset="0"/>
              </a:rPr>
              <a:t>],  </a:t>
            </a:r>
            <a:r>
              <a:rPr lang="en-GB" sz="2400" i="1" smtClean="0">
                <a:latin typeface=".VnTime" pitchFamily="34" charset="0"/>
                <a:cs typeface="Arial" charset="0"/>
              </a:rPr>
              <a:t>i, j</a:t>
            </a:r>
            <a:r>
              <a:rPr lang="en-GB" sz="2400" smtClean="0">
                <a:latin typeface=".VnTime" pitchFamily="34" charset="0"/>
                <a:cs typeface="Arial" charset="0"/>
              </a:rPr>
              <a:t> = 1, 2,..., </a:t>
            </a:r>
            <a:r>
              <a:rPr lang="en-GB" sz="2400" i="1" smtClean="0">
                <a:latin typeface=".VnTime" pitchFamily="34" charset="0"/>
                <a:cs typeface="Arial" charset="0"/>
              </a:rPr>
              <a:t>n</a:t>
            </a:r>
            <a:r>
              <a:rPr lang="en-GB" sz="2400" smtClean="0">
                <a:latin typeface=".VnTime" pitchFamily="34" charset="0"/>
                <a:cs typeface="Arial" charset="0"/>
              </a:rPr>
              <a:t>,</a:t>
            </a:r>
          </a:p>
          <a:p>
            <a:pPr eaLnBrk="1" hangingPunct="1">
              <a:buFont typeface="Wingdings" pitchFamily="2" charset="2"/>
              <a:buNone/>
            </a:pPr>
            <a:r>
              <a:rPr lang="en-GB" sz="2400" smtClean="0">
                <a:latin typeface=".VnTime" pitchFamily="34" charset="0"/>
                <a:cs typeface="Arial" charset="0"/>
              </a:rPr>
              <a:t>    víi   </a:t>
            </a:r>
            <a:endParaRPr lang="en-GB" sz="2400" i="1" smtClean="0">
              <a:latin typeface=".VnTime" pitchFamily="34" charset="0"/>
              <a:cs typeface="Arial" charset="0"/>
            </a:endParaRPr>
          </a:p>
          <a:p>
            <a:pPr eaLnBrk="1" hangingPunct="1">
              <a:buFont typeface="Wingdings" pitchFamily="2" charset="2"/>
              <a:buNone/>
            </a:pPr>
            <a:r>
              <a:rPr lang="en-GB" sz="2400" i="1" smtClean="0">
                <a:latin typeface=".VnTime" pitchFamily="34" charset="0"/>
                <a:cs typeface="Arial" charset="0"/>
              </a:rPr>
              <a:t>			</a:t>
            </a:r>
            <a:endParaRPr lang="en-GB" sz="2400" smtClean="0">
              <a:latin typeface=".VnTime" pitchFamily="34" charset="0"/>
              <a:cs typeface="Arial" charset="0"/>
            </a:endParaRPr>
          </a:p>
          <a:p>
            <a:pPr eaLnBrk="1" hangingPunct="1">
              <a:buFont typeface="Wingdings" pitchFamily="2" charset="2"/>
              <a:buNone/>
            </a:pPr>
            <a:r>
              <a:rPr lang="en-GB" sz="2400" smtClean="0">
                <a:latin typeface=".VnTime" pitchFamily="34" charset="0"/>
                <a:cs typeface="Arial" charset="0"/>
              </a:rPr>
              <a:t>    </a:t>
            </a:r>
          </a:p>
          <a:p>
            <a:pPr eaLnBrk="1" hangingPunct="1">
              <a:buFont typeface="Wingdings" pitchFamily="2" charset="2"/>
              <a:buNone/>
            </a:pPr>
            <a:endParaRPr lang="en-GB" sz="2400" smtClean="0">
              <a:latin typeface=".VnTime" pitchFamily="34" charset="0"/>
              <a:cs typeface="Arial" charset="0"/>
            </a:endParaRPr>
          </a:p>
          <a:p>
            <a:pPr algn="just" eaLnBrk="1" hangingPunct="1">
              <a:buFont typeface="Wingdings" pitchFamily="2" charset="2"/>
              <a:buNone/>
            </a:pPr>
            <a:r>
              <a:rPr lang="en-GB" sz="2400" smtClean="0">
                <a:latin typeface=".VnTime" pitchFamily="34" charset="0"/>
                <a:cs typeface="Arial" charset="0"/>
              </a:rPr>
              <a:t>    trong ®ã </a:t>
            </a:r>
            <a:r>
              <a:rPr lang="en-GB" sz="2400" i="1" smtClean="0">
                <a:latin typeface=".VnTime" pitchFamily="34" charset="0"/>
                <a:cs typeface="Arial" charset="0"/>
                <a:sym typeface="Symbol" pitchFamily="18" charset="2"/>
              </a:rPr>
              <a:t></a:t>
            </a:r>
            <a:r>
              <a:rPr lang="en-GB" sz="2400" smtClean="0">
                <a:latin typeface=".VnTime" pitchFamily="34" charset="0"/>
                <a:cs typeface="Arial" charset="0"/>
                <a:sym typeface="Symbol" pitchFamily="18" charset="2"/>
              </a:rPr>
              <a:t> lµ gi¸ trÞ</a:t>
            </a:r>
            <a:r>
              <a:rPr lang="en-GB" sz="2400" smtClean="0">
                <a:latin typeface=".VnTime" pitchFamily="34" charset="0"/>
                <a:cs typeface="Arial" charset="0"/>
              </a:rPr>
              <a:t> ®Æc biÖt ®Ó chØ ra mét cÆp (</a:t>
            </a:r>
            <a:r>
              <a:rPr lang="en-GB" sz="2400" i="1" smtClean="0">
                <a:latin typeface=".VnTime" pitchFamily="34" charset="0"/>
                <a:cs typeface="Arial" charset="0"/>
              </a:rPr>
              <a:t>i,j</a:t>
            </a:r>
            <a:r>
              <a:rPr lang="en-GB" sz="2400" smtClean="0">
                <a:latin typeface=".VnTime" pitchFamily="34" charset="0"/>
                <a:cs typeface="Arial" charset="0"/>
              </a:rPr>
              <a:t>) kh«ng lµ c¹nh, tuú tõng tr­êng hîp cô thÓ, cã thÓ ®­îc ®Æt b»ng mét trong c¸c gi¸ trÞ sau:  0, +</a:t>
            </a:r>
            <a:r>
              <a:rPr lang="en-GB" sz="2400" smtClean="0">
                <a:latin typeface=".VnTime" pitchFamily="34" charset="0"/>
                <a:cs typeface="Arial" charset="0"/>
                <a:sym typeface="Symbol" pitchFamily="18" charset="2"/>
              </a:rPr>
              <a:t></a:t>
            </a:r>
            <a:r>
              <a:rPr lang="en-GB" sz="2400" smtClean="0">
                <a:latin typeface=".VnTime" pitchFamily="34" charset="0"/>
                <a:cs typeface="Arial" charset="0"/>
              </a:rPr>
              <a:t>, -</a:t>
            </a:r>
            <a:r>
              <a:rPr lang="en-GB" sz="2400" smtClean="0">
                <a:latin typeface=".VnTime" pitchFamily="34" charset="0"/>
                <a:cs typeface="Arial" charset="0"/>
                <a:sym typeface="Symbol" pitchFamily="18" charset="2"/>
              </a:rPr>
              <a:t></a:t>
            </a:r>
            <a:r>
              <a:rPr lang="en-GB" sz="2400" smtClean="0">
                <a:latin typeface=".VnTime" pitchFamily="34" charset="0"/>
                <a:cs typeface="Arial" charset="0"/>
              </a:rPr>
              <a:t>.</a:t>
            </a:r>
            <a:endParaRPr lang="en-US" sz="2400" smtClean="0">
              <a:latin typeface=".VnTime" pitchFamily="34" charset="0"/>
              <a:cs typeface="Arial" charset="0"/>
            </a:endParaRPr>
          </a:p>
        </p:txBody>
      </p:sp>
      <p:sp>
        <p:nvSpPr>
          <p:cNvPr id="2054" name="Rectangle 4"/>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5"/>
          <p:cNvGraphicFramePr>
            <a:graphicFrameLocks noChangeAspect="1"/>
          </p:cNvGraphicFramePr>
          <p:nvPr/>
        </p:nvGraphicFramePr>
        <p:xfrm>
          <a:off x="2133600" y="3200400"/>
          <a:ext cx="5232400" cy="1204913"/>
        </p:xfrm>
        <a:graphic>
          <a:graphicData uri="http://schemas.openxmlformats.org/presentationml/2006/ole">
            <p:oleObj spid="_x0000_s2050" name="Equation" r:id="rId3" imgW="1981080" imgH="457200" progId="Equation.DSMT4">
              <p:embed/>
            </p:oleObj>
          </a:graphicData>
        </a:graphic>
      </p:graphicFrame>
      <p:sp>
        <p:nvSpPr>
          <p:cNvPr id="7" name="Footer Placeholder 6"/>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smtClean="0">
                <a:latin typeface="Arial" charset="0"/>
                <a:cs typeface="Arial" charset="0"/>
              </a:rPr>
              <a:t>Ma trận trọng số</a:t>
            </a:r>
          </a:p>
        </p:txBody>
      </p:sp>
      <p:sp>
        <p:nvSpPr>
          <p:cNvPr id="3076" name="Content Placeholder 2" descr="Rectangle: Click to edit Master text styles&#10;Second level&#10;Third level&#10;Fourth level&#10;Fifth level"/>
          <p:cNvSpPr>
            <a:spLocks noGrp="1"/>
          </p:cNvSpPr>
          <p:nvPr>
            <p:ph idx="1"/>
          </p:nvPr>
        </p:nvSpPr>
        <p:spPr>
          <a:xfrm>
            <a:off x="600075" y="1565275"/>
            <a:ext cx="8001000" cy="4419600"/>
          </a:xfrm>
        </p:spPr>
        <p:txBody>
          <a:bodyPr/>
          <a:lstStyle/>
          <a:p>
            <a:r>
              <a:rPr lang="en-US" smtClean="0">
                <a:latin typeface="Arial" charset="0"/>
                <a:cs typeface="Arial" charset="0"/>
              </a:rPr>
              <a:t>Ví dụ</a:t>
            </a:r>
          </a:p>
        </p:txBody>
      </p:sp>
      <p:sp>
        <p:nvSpPr>
          <p:cNvPr id="3077" name="Footer Placeholder 3"/>
          <p:cNvSpPr>
            <a:spLocks noGrp="1"/>
          </p:cNvSpPr>
          <p:nvPr>
            <p:ph type="ftr" sz="quarter" idx="11"/>
          </p:nvPr>
        </p:nvSpPr>
        <p:spPr>
          <a:noFill/>
        </p:spPr>
        <p:txBody>
          <a:bodyPr/>
          <a:lstStyle/>
          <a:p>
            <a:r>
              <a:rPr lang="en-US" smtClean="0"/>
              <a:t>Nguyễn Đức Nghĩa - Bộ môn KHMT ĐHBKHN</a:t>
            </a:r>
          </a:p>
        </p:txBody>
      </p:sp>
      <p:sp>
        <p:nvSpPr>
          <p:cNvPr id="3078" name="Slide Number Placeholder 4"/>
          <p:cNvSpPr>
            <a:spLocks noGrp="1"/>
          </p:cNvSpPr>
          <p:nvPr>
            <p:ph type="sldNum" sz="quarter" idx="12"/>
          </p:nvPr>
        </p:nvSpPr>
        <p:spPr>
          <a:noFill/>
        </p:spPr>
        <p:txBody>
          <a:bodyPr/>
          <a:lstStyle/>
          <a:p>
            <a:fld id="{150B237F-C428-4C38-BD3E-FEEECE078753}" type="slidenum">
              <a:rPr lang="en-US" smtClean="0"/>
              <a:pPr/>
              <a:t>18</a:t>
            </a:fld>
            <a:endParaRPr lang="en-US" smtClean="0"/>
          </a:p>
        </p:txBody>
      </p:sp>
      <p:sp>
        <p:nvSpPr>
          <p:cNvPr id="3079" name="Rectangle 33"/>
          <p:cNvSpPr>
            <a:spLocks noChangeArrowheads="1"/>
          </p:cNvSpPr>
          <p:nvPr/>
        </p:nvSpPr>
        <p:spPr bwMode="auto">
          <a:xfrm>
            <a:off x="0" y="0"/>
            <a:ext cx="9144000" cy="457200"/>
          </a:xfrm>
          <a:prstGeom prst="rect">
            <a:avLst/>
          </a:prstGeom>
          <a:noFill/>
          <a:ln w="19050">
            <a:noFill/>
            <a:miter lim="800000"/>
            <a:headEnd/>
            <a:tailEnd/>
          </a:ln>
        </p:spPr>
        <p:txBody>
          <a:bodyPr wrap="none" anchor="ctr">
            <a:spAutoFit/>
          </a:bodyPr>
          <a:lstStyle/>
          <a:p>
            <a:endParaRPr lang="en-US"/>
          </a:p>
        </p:txBody>
      </p:sp>
      <p:grpSp>
        <p:nvGrpSpPr>
          <p:cNvPr id="3080" name="Group 1"/>
          <p:cNvGrpSpPr>
            <a:grpSpLocks/>
          </p:cNvGrpSpPr>
          <p:nvPr/>
        </p:nvGrpSpPr>
        <p:grpSpPr bwMode="auto">
          <a:xfrm>
            <a:off x="1282700" y="2819400"/>
            <a:ext cx="3429000" cy="2362200"/>
            <a:chOff x="3070" y="8569"/>
            <a:chExt cx="3060" cy="1880"/>
          </a:xfrm>
        </p:grpSpPr>
        <p:cxnSp>
          <p:nvCxnSpPr>
            <p:cNvPr id="3082" name="AutoShape 32"/>
            <p:cNvCxnSpPr>
              <a:cxnSpLocks noChangeShapeType="1"/>
            </p:cNvCxnSpPr>
            <p:nvPr/>
          </p:nvCxnSpPr>
          <p:spPr bwMode="auto">
            <a:xfrm flipH="1">
              <a:off x="3400" y="8859"/>
              <a:ext cx="790" cy="470"/>
            </a:xfrm>
            <a:prstGeom prst="straightConnector1">
              <a:avLst/>
            </a:prstGeom>
            <a:noFill/>
            <a:ln w="9525">
              <a:solidFill>
                <a:srgbClr val="000000"/>
              </a:solidFill>
              <a:round/>
              <a:headEnd/>
              <a:tailEnd type="triangle" w="med" len="med"/>
            </a:ln>
          </p:spPr>
        </p:cxnSp>
        <p:cxnSp>
          <p:nvCxnSpPr>
            <p:cNvPr id="3083" name="AutoShape 31"/>
            <p:cNvCxnSpPr>
              <a:cxnSpLocks noChangeShapeType="1"/>
            </p:cNvCxnSpPr>
            <p:nvPr/>
          </p:nvCxnSpPr>
          <p:spPr bwMode="auto">
            <a:xfrm>
              <a:off x="4320" y="8969"/>
              <a:ext cx="0" cy="1100"/>
            </a:xfrm>
            <a:prstGeom prst="straightConnector1">
              <a:avLst/>
            </a:prstGeom>
            <a:noFill/>
            <a:ln w="9525">
              <a:solidFill>
                <a:srgbClr val="000000"/>
              </a:solidFill>
              <a:round/>
              <a:headEnd/>
              <a:tailEnd type="triangle" w="med" len="med"/>
            </a:ln>
          </p:spPr>
        </p:cxnSp>
        <p:grpSp>
          <p:nvGrpSpPr>
            <p:cNvPr id="3084" name="Group 28"/>
            <p:cNvGrpSpPr>
              <a:grpSpLocks/>
            </p:cNvGrpSpPr>
            <p:nvPr/>
          </p:nvGrpSpPr>
          <p:grpSpPr bwMode="auto">
            <a:xfrm>
              <a:off x="4140" y="8569"/>
              <a:ext cx="400" cy="380"/>
              <a:chOff x="2060" y="4620"/>
              <a:chExt cx="400" cy="380"/>
            </a:xfrm>
          </p:grpSpPr>
          <p:sp>
            <p:nvSpPr>
              <p:cNvPr id="3111" name="Oval 30"/>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112" name="Text Box 29"/>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1</a:t>
                </a:r>
                <a:endParaRPr lang="en-US" altLang="ja-JP" sz="2000">
                  <a:ea typeface="MS Mincho" pitchFamily="49" charset="-128"/>
                  <a:cs typeface="Times New Roman" pitchFamily="18" charset="0"/>
                </a:endParaRPr>
              </a:p>
            </p:txBody>
          </p:sp>
        </p:grpSp>
        <p:grpSp>
          <p:nvGrpSpPr>
            <p:cNvPr id="3085" name="Group 25"/>
            <p:cNvGrpSpPr>
              <a:grpSpLocks/>
            </p:cNvGrpSpPr>
            <p:nvPr/>
          </p:nvGrpSpPr>
          <p:grpSpPr bwMode="auto">
            <a:xfrm>
              <a:off x="5450" y="8949"/>
              <a:ext cx="400" cy="380"/>
              <a:chOff x="2060" y="4620"/>
              <a:chExt cx="400" cy="380"/>
            </a:xfrm>
          </p:grpSpPr>
          <p:sp>
            <p:nvSpPr>
              <p:cNvPr id="3109" name="Oval 27"/>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110" name="Text Box 26"/>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2</a:t>
                </a:r>
                <a:endParaRPr lang="en-US" altLang="ja-JP" sz="2000">
                  <a:ea typeface="MS Mincho" pitchFamily="49" charset="-128"/>
                  <a:cs typeface="Times New Roman" pitchFamily="18" charset="0"/>
                </a:endParaRPr>
              </a:p>
            </p:txBody>
          </p:sp>
        </p:grpSp>
        <p:grpSp>
          <p:nvGrpSpPr>
            <p:cNvPr id="3086" name="Group 22"/>
            <p:cNvGrpSpPr>
              <a:grpSpLocks/>
            </p:cNvGrpSpPr>
            <p:nvPr/>
          </p:nvGrpSpPr>
          <p:grpSpPr bwMode="auto">
            <a:xfrm>
              <a:off x="3070" y="9329"/>
              <a:ext cx="400" cy="380"/>
              <a:chOff x="2060" y="4620"/>
              <a:chExt cx="400" cy="380"/>
            </a:xfrm>
          </p:grpSpPr>
          <p:sp>
            <p:nvSpPr>
              <p:cNvPr id="3107" name="Oval 24"/>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108" name="Text Box 23"/>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5</a:t>
                </a:r>
                <a:endParaRPr lang="en-US" altLang="ja-JP" sz="2000">
                  <a:ea typeface="MS Mincho" pitchFamily="49" charset="-128"/>
                  <a:cs typeface="Times New Roman" pitchFamily="18" charset="0"/>
                </a:endParaRPr>
              </a:p>
            </p:txBody>
          </p:sp>
        </p:grpSp>
        <p:grpSp>
          <p:nvGrpSpPr>
            <p:cNvPr id="3087" name="Group 19"/>
            <p:cNvGrpSpPr>
              <a:grpSpLocks/>
            </p:cNvGrpSpPr>
            <p:nvPr/>
          </p:nvGrpSpPr>
          <p:grpSpPr bwMode="auto">
            <a:xfrm>
              <a:off x="4090" y="10069"/>
              <a:ext cx="400" cy="380"/>
              <a:chOff x="2060" y="4620"/>
              <a:chExt cx="400" cy="380"/>
            </a:xfrm>
          </p:grpSpPr>
          <p:sp>
            <p:nvSpPr>
              <p:cNvPr id="3105" name="Oval 21"/>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106" name="Text Box 20"/>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4</a:t>
                </a:r>
                <a:endParaRPr lang="en-US" altLang="ja-JP" sz="2000">
                  <a:ea typeface="MS Mincho" pitchFamily="49" charset="-128"/>
                  <a:cs typeface="Times New Roman" pitchFamily="18" charset="0"/>
                </a:endParaRPr>
              </a:p>
            </p:txBody>
          </p:sp>
        </p:grpSp>
        <p:grpSp>
          <p:nvGrpSpPr>
            <p:cNvPr id="3088" name="Group 16"/>
            <p:cNvGrpSpPr>
              <a:grpSpLocks/>
            </p:cNvGrpSpPr>
            <p:nvPr/>
          </p:nvGrpSpPr>
          <p:grpSpPr bwMode="auto">
            <a:xfrm>
              <a:off x="5400" y="9819"/>
              <a:ext cx="400" cy="380"/>
              <a:chOff x="2060" y="4620"/>
              <a:chExt cx="400" cy="380"/>
            </a:xfrm>
          </p:grpSpPr>
          <p:sp>
            <p:nvSpPr>
              <p:cNvPr id="3103" name="Oval 18"/>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104" name="Text Box 17"/>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3</a:t>
                </a:r>
                <a:endParaRPr lang="en-US" altLang="ja-JP" sz="2000">
                  <a:ea typeface="MS Mincho" pitchFamily="49" charset="-128"/>
                  <a:cs typeface="Times New Roman" pitchFamily="18" charset="0"/>
                </a:endParaRPr>
              </a:p>
            </p:txBody>
          </p:sp>
        </p:grpSp>
        <p:sp>
          <p:nvSpPr>
            <p:cNvPr id="3089" name="Arc 15"/>
            <p:cNvSpPr>
              <a:spLocks/>
            </p:cNvSpPr>
            <p:nvPr/>
          </p:nvSpPr>
          <p:spPr bwMode="auto">
            <a:xfrm rot="10543878" flipV="1">
              <a:off x="3091" y="8605"/>
              <a:ext cx="1190" cy="7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med" len="med"/>
              <a:tailEnd/>
            </a:ln>
          </p:spPr>
          <p:txBody>
            <a:bodyPr/>
            <a:lstStyle/>
            <a:p>
              <a:endParaRPr lang="en-US" sz="2000"/>
            </a:p>
          </p:txBody>
        </p:sp>
        <p:cxnSp>
          <p:nvCxnSpPr>
            <p:cNvPr id="3090" name="AutoShape 14"/>
            <p:cNvCxnSpPr>
              <a:cxnSpLocks noChangeShapeType="1"/>
            </p:cNvCxnSpPr>
            <p:nvPr/>
          </p:nvCxnSpPr>
          <p:spPr bwMode="auto">
            <a:xfrm>
              <a:off x="4540" y="8769"/>
              <a:ext cx="910" cy="290"/>
            </a:xfrm>
            <a:prstGeom prst="straightConnector1">
              <a:avLst/>
            </a:prstGeom>
            <a:noFill/>
            <a:ln w="9525">
              <a:solidFill>
                <a:srgbClr val="000000"/>
              </a:solidFill>
              <a:round/>
              <a:headEnd/>
              <a:tailEnd type="triangle" w="med" len="med"/>
            </a:ln>
          </p:spPr>
        </p:cxnSp>
        <p:cxnSp>
          <p:nvCxnSpPr>
            <p:cNvPr id="3091" name="AutoShape 13"/>
            <p:cNvCxnSpPr>
              <a:cxnSpLocks noChangeShapeType="1"/>
            </p:cNvCxnSpPr>
            <p:nvPr/>
          </p:nvCxnSpPr>
          <p:spPr bwMode="auto">
            <a:xfrm flipH="1" flipV="1">
              <a:off x="3360" y="9709"/>
              <a:ext cx="730" cy="490"/>
            </a:xfrm>
            <a:prstGeom prst="straightConnector1">
              <a:avLst/>
            </a:prstGeom>
            <a:noFill/>
            <a:ln w="9525">
              <a:solidFill>
                <a:srgbClr val="000000"/>
              </a:solidFill>
              <a:round/>
              <a:headEnd/>
              <a:tailEnd type="triangle" w="med" len="med"/>
            </a:ln>
          </p:spPr>
        </p:cxnSp>
        <p:cxnSp>
          <p:nvCxnSpPr>
            <p:cNvPr id="3092" name="AutoShape 12"/>
            <p:cNvCxnSpPr>
              <a:cxnSpLocks noChangeShapeType="1"/>
            </p:cNvCxnSpPr>
            <p:nvPr/>
          </p:nvCxnSpPr>
          <p:spPr bwMode="auto">
            <a:xfrm flipV="1">
              <a:off x="4490" y="10059"/>
              <a:ext cx="910" cy="200"/>
            </a:xfrm>
            <a:prstGeom prst="straightConnector1">
              <a:avLst/>
            </a:prstGeom>
            <a:noFill/>
            <a:ln w="9525">
              <a:solidFill>
                <a:srgbClr val="000000"/>
              </a:solidFill>
              <a:round/>
              <a:headEnd/>
              <a:tailEnd type="triangle" w="med" len="med"/>
            </a:ln>
          </p:spPr>
        </p:cxnSp>
        <p:sp>
          <p:nvSpPr>
            <p:cNvPr id="3093" name="Arc 11"/>
            <p:cNvSpPr>
              <a:spLocks/>
            </p:cNvSpPr>
            <p:nvPr/>
          </p:nvSpPr>
          <p:spPr bwMode="auto">
            <a:xfrm rot="2979849">
              <a:off x="5530" y="9229"/>
              <a:ext cx="590" cy="61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med" len="med"/>
              <a:tailEnd/>
            </a:ln>
          </p:spPr>
          <p:txBody>
            <a:bodyPr/>
            <a:lstStyle/>
            <a:p>
              <a:endParaRPr lang="en-US" sz="2000"/>
            </a:p>
          </p:txBody>
        </p:sp>
        <p:sp>
          <p:nvSpPr>
            <p:cNvPr id="3094" name="Arc 10"/>
            <p:cNvSpPr>
              <a:spLocks/>
            </p:cNvSpPr>
            <p:nvPr/>
          </p:nvSpPr>
          <p:spPr bwMode="auto">
            <a:xfrm rot="-7786955">
              <a:off x="5140" y="9259"/>
              <a:ext cx="590" cy="61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med" len="med"/>
              <a:tailEnd/>
            </a:ln>
          </p:spPr>
          <p:txBody>
            <a:bodyPr/>
            <a:lstStyle/>
            <a:p>
              <a:endParaRPr lang="en-US" sz="2000"/>
            </a:p>
          </p:txBody>
        </p:sp>
        <p:sp>
          <p:nvSpPr>
            <p:cNvPr id="3095" name="Text Box 9"/>
            <p:cNvSpPr txBox="1">
              <a:spLocks noChangeArrowheads="1"/>
            </p:cNvSpPr>
            <p:nvPr/>
          </p:nvSpPr>
          <p:spPr bwMode="auto">
            <a:xfrm>
              <a:off x="4840" y="871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5</a:t>
              </a:r>
              <a:endParaRPr lang="en-US" altLang="ja-JP" sz="2000">
                <a:ea typeface="MS Mincho" pitchFamily="49" charset="-128"/>
                <a:cs typeface="Times New Roman" pitchFamily="18" charset="0"/>
              </a:endParaRPr>
            </a:p>
          </p:txBody>
        </p:sp>
        <p:sp>
          <p:nvSpPr>
            <p:cNvPr id="3096" name="Text Box 8"/>
            <p:cNvSpPr txBox="1">
              <a:spLocks noChangeArrowheads="1"/>
            </p:cNvSpPr>
            <p:nvPr/>
          </p:nvSpPr>
          <p:spPr bwMode="auto">
            <a:xfrm>
              <a:off x="3370" y="867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8</a:t>
              </a:r>
              <a:endParaRPr lang="en-US" altLang="ja-JP" sz="2000">
                <a:ea typeface="MS Mincho" pitchFamily="49" charset="-128"/>
                <a:cs typeface="Times New Roman" pitchFamily="18" charset="0"/>
              </a:endParaRPr>
            </a:p>
          </p:txBody>
        </p:sp>
        <p:sp>
          <p:nvSpPr>
            <p:cNvPr id="3097" name="Text Box 7"/>
            <p:cNvSpPr txBox="1">
              <a:spLocks noChangeArrowheads="1"/>
            </p:cNvSpPr>
            <p:nvPr/>
          </p:nvSpPr>
          <p:spPr bwMode="auto">
            <a:xfrm>
              <a:off x="3820" y="894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6</a:t>
              </a:r>
              <a:endParaRPr lang="en-US" altLang="ja-JP" sz="2000">
                <a:ea typeface="MS Mincho" pitchFamily="49" charset="-128"/>
                <a:cs typeface="Times New Roman" pitchFamily="18" charset="0"/>
              </a:endParaRPr>
            </a:p>
          </p:txBody>
        </p:sp>
        <p:sp>
          <p:nvSpPr>
            <p:cNvPr id="3098" name="Text Box 6"/>
            <p:cNvSpPr txBox="1">
              <a:spLocks noChangeArrowheads="1"/>
            </p:cNvSpPr>
            <p:nvPr/>
          </p:nvSpPr>
          <p:spPr bwMode="auto">
            <a:xfrm>
              <a:off x="5200" y="936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8</a:t>
              </a:r>
              <a:endParaRPr lang="en-US" altLang="ja-JP" sz="2000">
                <a:ea typeface="MS Mincho" pitchFamily="49" charset="-128"/>
                <a:cs typeface="Times New Roman" pitchFamily="18" charset="0"/>
              </a:endParaRPr>
            </a:p>
          </p:txBody>
        </p:sp>
        <p:sp>
          <p:nvSpPr>
            <p:cNvPr id="3099" name="Text Box 5"/>
            <p:cNvSpPr txBox="1">
              <a:spLocks noChangeArrowheads="1"/>
            </p:cNvSpPr>
            <p:nvPr/>
          </p:nvSpPr>
          <p:spPr bwMode="auto">
            <a:xfrm>
              <a:off x="5930" y="952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6</a:t>
              </a:r>
              <a:endParaRPr lang="en-US" altLang="ja-JP" sz="2000">
                <a:ea typeface="MS Mincho" pitchFamily="49" charset="-128"/>
                <a:cs typeface="Times New Roman" pitchFamily="18" charset="0"/>
              </a:endParaRPr>
            </a:p>
          </p:txBody>
        </p:sp>
        <p:sp>
          <p:nvSpPr>
            <p:cNvPr id="3100" name="Text Box 4"/>
            <p:cNvSpPr txBox="1">
              <a:spLocks noChangeArrowheads="1"/>
            </p:cNvSpPr>
            <p:nvPr/>
          </p:nvSpPr>
          <p:spPr bwMode="auto">
            <a:xfrm>
              <a:off x="3690" y="977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7</a:t>
              </a:r>
              <a:endParaRPr lang="en-US" altLang="ja-JP" sz="2000">
                <a:ea typeface="MS Mincho" pitchFamily="49" charset="-128"/>
                <a:cs typeface="Times New Roman" pitchFamily="18" charset="0"/>
              </a:endParaRPr>
            </a:p>
          </p:txBody>
        </p:sp>
        <p:sp>
          <p:nvSpPr>
            <p:cNvPr id="3101" name="Text Box 3"/>
            <p:cNvSpPr txBox="1">
              <a:spLocks noChangeArrowheads="1"/>
            </p:cNvSpPr>
            <p:nvPr/>
          </p:nvSpPr>
          <p:spPr bwMode="auto">
            <a:xfrm>
              <a:off x="4800" y="1005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2</a:t>
              </a:r>
              <a:endParaRPr lang="en-US" altLang="ja-JP" sz="2000">
                <a:ea typeface="MS Mincho" pitchFamily="49" charset="-128"/>
                <a:cs typeface="Times New Roman" pitchFamily="18" charset="0"/>
              </a:endParaRPr>
            </a:p>
          </p:txBody>
        </p:sp>
        <p:sp>
          <p:nvSpPr>
            <p:cNvPr id="3102" name="Text Box 2"/>
            <p:cNvSpPr txBox="1">
              <a:spLocks noChangeArrowheads="1"/>
            </p:cNvSpPr>
            <p:nvPr/>
          </p:nvSpPr>
          <p:spPr bwMode="auto">
            <a:xfrm>
              <a:off x="4281" y="932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3</a:t>
              </a:r>
              <a:endParaRPr lang="en-US" altLang="ja-JP" sz="2000">
                <a:ea typeface="MS Mincho" pitchFamily="49" charset="-128"/>
                <a:cs typeface="Times New Roman" pitchFamily="18" charset="0"/>
              </a:endParaRPr>
            </a:p>
          </p:txBody>
        </p:sp>
      </p:grpSp>
      <p:sp>
        <p:nvSpPr>
          <p:cNvPr id="3081" name="Rectangle 48"/>
          <p:cNvSpPr>
            <a:spLocks noChangeArrowheads="1"/>
          </p:cNvSpPr>
          <p:nvPr/>
        </p:nvSpPr>
        <p:spPr bwMode="auto">
          <a:xfrm>
            <a:off x="0" y="0"/>
            <a:ext cx="9144000" cy="0"/>
          </a:xfrm>
          <a:prstGeom prst="rect">
            <a:avLst/>
          </a:prstGeom>
          <a:noFill/>
          <a:ln w="19050">
            <a:noFill/>
            <a:miter lim="800000"/>
            <a:headEnd/>
            <a:tailEnd/>
          </a:ln>
        </p:spPr>
        <p:txBody>
          <a:bodyPr wrap="none" anchor="ctr">
            <a:spAutoFit/>
          </a:bodyPr>
          <a:lstStyle/>
          <a:p>
            <a:endParaRPr lang="en-US"/>
          </a:p>
        </p:txBody>
      </p:sp>
      <p:graphicFrame>
        <p:nvGraphicFramePr>
          <p:cNvPr id="3074" name="Object 47"/>
          <p:cNvGraphicFramePr>
            <a:graphicFrameLocks noChangeAspect="1"/>
          </p:cNvGraphicFramePr>
          <p:nvPr/>
        </p:nvGraphicFramePr>
        <p:xfrm>
          <a:off x="5410200" y="2803525"/>
          <a:ext cx="2728913" cy="2252663"/>
        </p:xfrm>
        <a:graphic>
          <a:graphicData uri="http://schemas.openxmlformats.org/presentationml/2006/ole">
            <p:oleObj spid="_x0000_s3074" name="Equation" r:id="rId3" imgW="1422400" imgH="1168400" progId="Equation.DSMT4">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2AB5C707-11C6-4C67-8369-423FA36D85C7}" type="slidenum">
              <a:rPr lang="en-US" smtClean="0"/>
              <a:pPr/>
              <a:t>19</a:t>
            </a:fld>
            <a:endParaRPr lang="en-US" smtClean="0"/>
          </a:p>
        </p:txBody>
      </p:sp>
      <p:sp>
        <p:nvSpPr>
          <p:cNvPr id="33795" name="Rectangle 2"/>
          <p:cNvSpPr>
            <a:spLocks noGrp="1" noChangeArrowheads="1"/>
          </p:cNvSpPr>
          <p:nvPr>
            <p:ph type="title"/>
          </p:nvPr>
        </p:nvSpPr>
        <p:spPr>
          <a:xfrm>
            <a:off x="609600" y="304800"/>
            <a:ext cx="8229600" cy="1143000"/>
          </a:xfrm>
        </p:spPr>
        <p:txBody>
          <a:bodyPr/>
          <a:lstStyle/>
          <a:p>
            <a:pPr eaLnBrk="1" hangingPunct="1"/>
            <a:r>
              <a:rPr lang="en-US" sz="3600" smtClean="0">
                <a:latin typeface="Arial" charset="0"/>
                <a:cs typeface="Arial" charset="0"/>
              </a:rPr>
              <a:t>Danh sách kề (Adjacency List)</a:t>
            </a:r>
            <a:endParaRPr lang="en-CA" sz="3600" smtClean="0">
              <a:latin typeface="Arial" charset="0"/>
              <a:cs typeface="Arial" charset="0"/>
            </a:endParaRPr>
          </a:p>
        </p:txBody>
      </p:sp>
      <p:sp>
        <p:nvSpPr>
          <p:cNvPr id="33796" name="Rectangle 3" descr="Rectangle: Click to edit Master text styles&#10;Second level&#10;Third level&#10;Fourth level&#10;Fifth level"/>
          <p:cNvSpPr>
            <a:spLocks noGrp="1" noChangeArrowheads="1"/>
          </p:cNvSpPr>
          <p:nvPr>
            <p:ph type="body" idx="1"/>
          </p:nvPr>
        </p:nvSpPr>
        <p:spPr/>
        <p:txBody>
          <a:bodyPr/>
          <a:lstStyle/>
          <a:p>
            <a:pPr algn="just" eaLnBrk="1" hangingPunct="1">
              <a:lnSpc>
                <a:spcPct val="90000"/>
              </a:lnSpc>
            </a:pPr>
            <a:r>
              <a:rPr lang="en-US" sz="2800" b="1" smtClean="0">
                <a:latin typeface="Arial" charset="0"/>
                <a:cs typeface="Arial" charset="0"/>
              </a:rPr>
              <a:t>Danh sách kề: </a:t>
            </a:r>
            <a:r>
              <a:rPr lang="en-US" sz="2800" smtClean="0">
                <a:latin typeface="Arial" charset="0"/>
                <a:cs typeface="Arial" charset="0"/>
              </a:rPr>
              <a:t>Với mỗi đỉnh </a:t>
            </a:r>
            <a:r>
              <a:rPr lang="en-US" sz="2800" i="1" smtClean="0">
                <a:latin typeface="Arial" charset="0"/>
                <a:cs typeface="Arial" charset="0"/>
              </a:rPr>
              <a:t>v</a:t>
            </a:r>
            <a:r>
              <a:rPr lang="en-US" sz="2800" smtClean="0">
                <a:latin typeface="Arial" charset="0"/>
                <a:cs typeface="Arial" charset="0"/>
              </a:rPr>
              <a:t> cất giữ danh sách các đỉnh kề của nó. </a:t>
            </a:r>
          </a:p>
          <a:p>
            <a:pPr lvl="1" eaLnBrk="1" hangingPunct="1">
              <a:lnSpc>
                <a:spcPct val="90000"/>
              </a:lnSpc>
            </a:pPr>
            <a:r>
              <a:rPr lang="en-US" sz="2000" smtClean="0">
                <a:latin typeface="Arial" charset="0"/>
                <a:cs typeface="Arial" charset="0"/>
              </a:rPr>
              <a:t>Là mảng </a:t>
            </a:r>
            <a:r>
              <a:rPr lang="en-US" sz="2000" i="1" smtClean="0">
                <a:latin typeface="Arial" charset="0"/>
                <a:cs typeface="Arial" charset="0"/>
              </a:rPr>
              <a:t>Adj</a:t>
            </a:r>
            <a:r>
              <a:rPr lang="en-US" sz="2000" smtClean="0">
                <a:latin typeface="Arial" charset="0"/>
                <a:cs typeface="Arial" charset="0"/>
              </a:rPr>
              <a:t> gồm |</a:t>
            </a:r>
            <a:r>
              <a:rPr lang="en-US" sz="2000" i="1" smtClean="0">
                <a:latin typeface="Arial" charset="0"/>
                <a:cs typeface="Arial" charset="0"/>
              </a:rPr>
              <a:t>V</a:t>
            </a:r>
            <a:r>
              <a:rPr lang="en-US" sz="2000" smtClean="0">
                <a:latin typeface="Arial" charset="0"/>
                <a:cs typeface="Arial" charset="0"/>
              </a:rPr>
              <a:t>| danh sách.</a:t>
            </a:r>
          </a:p>
          <a:p>
            <a:pPr lvl="1" eaLnBrk="1" hangingPunct="1">
              <a:lnSpc>
                <a:spcPct val="90000"/>
              </a:lnSpc>
            </a:pPr>
            <a:r>
              <a:rPr lang="en-US" sz="2000" smtClean="0">
                <a:latin typeface="Arial" charset="0"/>
                <a:cs typeface="Arial" charset="0"/>
              </a:rPr>
              <a:t>Mỗi đỉnh có một danh sách.</a:t>
            </a:r>
          </a:p>
          <a:p>
            <a:pPr lvl="1" eaLnBrk="1" hangingPunct="1">
              <a:lnSpc>
                <a:spcPct val="90000"/>
              </a:lnSpc>
            </a:pPr>
            <a:r>
              <a:rPr lang="en-US" sz="2000" smtClean="0">
                <a:latin typeface="Arial" charset="0"/>
                <a:cs typeface="Arial" charset="0"/>
              </a:rPr>
              <a:t>Với mỗi </a:t>
            </a:r>
            <a:r>
              <a:rPr lang="en-US" sz="2000" i="1" smtClean="0">
                <a:latin typeface="Arial" charset="0"/>
                <a:cs typeface="Arial" charset="0"/>
              </a:rPr>
              <a:t>u</a:t>
            </a:r>
            <a:r>
              <a:rPr lang="en-US" sz="2000" smtClean="0">
                <a:latin typeface="Arial" charset="0"/>
                <a:cs typeface="Arial" charset="0"/>
              </a:rPr>
              <a:t> </a:t>
            </a:r>
            <a:r>
              <a:rPr lang="en-US" sz="2000" smtClean="0">
                <a:latin typeface="Arial" charset="0"/>
                <a:cs typeface="Arial" charset="0"/>
                <a:sym typeface="Symbol" pitchFamily="18" charset="2"/>
              </a:rPr>
              <a:t></a:t>
            </a:r>
            <a:r>
              <a:rPr lang="en-US" sz="2000" smtClean="0">
                <a:latin typeface="Arial" charset="0"/>
                <a:cs typeface="Arial" charset="0"/>
              </a:rPr>
              <a:t> </a:t>
            </a:r>
            <a:r>
              <a:rPr lang="en-US" sz="2000" i="1" smtClean="0">
                <a:latin typeface="Arial" charset="0"/>
                <a:cs typeface="Arial" charset="0"/>
              </a:rPr>
              <a:t>V</a:t>
            </a:r>
            <a:r>
              <a:rPr lang="en-US" sz="2000" smtClean="0">
                <a:latin typeface="Arial" charset="0"/>
                <a:cs typeface="Arial" charset="0"/>
              </a:rPr>
              <a:t>, </a:t>
            </a:r>
            <a:r>
              <a:rPr lang="en-US" sz="2000" i="1" smtClean="0">
                <a:latin typeface="Arial" charset="0"/>
                <a:cs typeface="Arial" charset="0"/>
              </a:rPr>
              <a:t>Adj</a:t>
            </a:r>
            <a:r>
              <a:rPr lang="en-US" sz="2000" smtClean="0">
                <a:latin typeface="Arial" charset="0"/>
                <a:cs typeface="Arial" charset="0"/>
              </a:rPr>
              <a:t>[</a:t>
            </a:r>
            <a:r>
              <a:rPr lang="en-US" sz="2000" i="1" smtClean="0">
                <a:latin typeface="Arial" charset="0"/>
                <a:cs typeface="Arial" charset="0"/>
              </a:rPr>
              <a:t>u</a:t>
            </a:r>
            <a:r>
              <a:rPr lang="en-US" sz="2000" smtClean="0">
                <a:latin typeface="Arial" charset="0"/>
                <a:cs typeface="Arial" charset="0"/>
              </a:rPr>
              <a:t>] bao gồm tất cả các đỉnh kề của </a:t>
            </a:r>
            <a:r>
              <a:rPr lang="en-US" sz="2000" i="1" smtClean="0">
                <a:latin typeface="Arial" charset="0"/>
                <a:cs typeface="Arial" charset="0"/>
              </a:rPr>
              <a:t>u</a:t>
            </a:r>
            <a:r>
              <a:rPr lang="en-US" sz="2000" smtClean="0">
                <a:latin typeface="Arial" charset="0"/>
                <a:cs typeface="Arial" charset="0"/>
              </a:rPr>
              <a:t>.</a:t>
            </a:r>
            <a:endParaRPr lang="en-US" sz="2400" smtClean="0">
              <a:latin typeface="Arial" charset="0"/>
              <a:cs typeface="Arial" charset="0"/>
            </a:endParaRPr>
          </a:p>
          <a:p>
            <a:pPr eaLnBrk="1" hangingPunct="1">
              <a:lnSpc>
                <a:spcPct val="90000"/>
              </a:lnSpc>
            </a:pPr>
            <a:r>
              <a:rPr lang="en-CA" smtClean="0">
                <a:latin typeface="Arial" charset="0"/>
                <a:cs typeface="Arial" charset="0"/>
              </a:rPr>
              <a:t>Ví dụ</a:t>
            </a:r>
          </a:p>
          <a:p>
            <a:pPr eaLnBrk="1" hangingPunct="1">
              <a:lnSpc>
                <a:spcPct val="90000"/>
              </a:lnSpc>
              <a:buNone/>
            </a:pPr>
            <a:r>
              <a:rPr lang="en-US" sz="1600" b="1" smtClean="0">
                <a:latin typeface="Arial" charset="0"/>
                <a:cs typeface="Arial" charset="0"/>
              </a:rPr>
              <a:t>		</a:t>
            </a:r>
            <a:r>
              <a:rPr lang="en-CA" sz="2000" smtClean="0">
                <a:latin typeface="Arial" charset="0"/>
                <a:cs typeface="Arial" charset="0"/>
              </a:rPr>
              <a:t>Đồ thị vô hướng	</a:t>
            </a:r>
            <a:r>
              <a:rPr lang="en-US" sz="2000" smtClean="0">
                <a:latin typeface="Arial" charset="0"/>
                <a:cs typeface="Arial" charset="0"/>
              </a:rPr>
              <a:t>                  Đồ thị có hướng</a:t>
            </a:r>
            <a:endParaRPr lang="en-CA" sz="2000" smtClean="0">
              <a:latin typeface="Arial" charset="0"/>
              <a:cs typeface="Arial" charset="0"/>
            </a:endParaRPr>
          </a:p>
        </p:txBody>
      </p:sp>
      <p:pic>
        <p:nvPicPr>
          <p:cNvPr id="33797" name="Picture 4"/>
          <p:cNvPicPr>
            <a:picLocks noChangeArrowheads="1"/>
          </p:cNvPicPr>
          <p:nvPr/>
        </p:nvPicPr>
        <p:blipFill>
          <a:blip r:embed="rId2"/>
          <a:srcRect/>
          <a:stretch>
            <a:fillRect/>
          </a:stretch>
        </p:blipFill>
        <p:spPr bwMode="auto">
          <a:xfrm>
            <a:off x="2111375" y="4476750"/>
            <a:ext cx="1955800" cy="1905000"/>
          </a:xfrm>
          <a:prstGeom prst="rect">
            <a:avLst/>
          </a:prstGeom>
          <a:noFill/>
          <a:ln w="12700">
            <a:noFill/>
            <a:miter lim="800000"/>
            <a:headEnd/>
            <a:tailEnd/>
          </a:ln>
        </p:spPr>
      </p:pic>
      <p:pic>
        <p:nvPicPr>
          <p:cNvPr id="33798" name="Picture 5"/>
          <p:cNvPicPr>
            <a:picLocks noChangeArrowheads="1"/>
          </p:cNvPicPr>
          <p:nvPr/>
        </p:nvPicPr>
        <p:blipFill>
          <a:blip r:embed="rId3"/>
          <a:srcRect/>
          <a:stretch>
            <a:fillRect/>
          </a:stretch>
        </p:blipFill>
        <p:spPr bwMode="auto">
          <a:xfrm>
            <a:off x="7164388" y="4586288"/>
            <a:ext cx="1308100" cy="1651000"/>
          </a:xfrm>
          <a:prstGeom prst="rect">
            <a:avLst/>
          </a:prstGeom>
          <a:noFill/>
          <a:ln w="12700">
            <a:noFill/>
            <a:miter lim="800000"/>
            <a:headEnd/>
            <a:tailEnd/>
          </a:ln>
        </p:spPr>
      </p:pic>
      <p:pic>
        <p:nvPicPr>
          <p:cNvPr id="33799" name="Picture 6"/>
          <p:cNvPicPr>
            <a:picLocks noChangeAspect="1" noChangeArrowheads="1"/>
          </p:cNvPicPr>
          <p:nvPr/>
        </p:nvPicPr>
        <p:blipFill>
          <a:blip r:embed="rId4"/>
          <a:srcRect/>
          <a:stretch>
            <a:fillRect/>
          </a:stretch>
        </p:blipFill>
        <p:spPr bwMode="auto">
          <a:xfrm>
            <a:off x="395288" y="4437063"/>
            <a:ext cx="1133475" cy="1809750"/>
          </a:xfrm>
          <a:prstGeom prst="rect">
            <a:avLst/>
          </a:prstGeom>
          <a:noFill/>
          <a:ln w="9525">
            <a:noFill/>
            <a:miter lim="800000"/>
            <a:headEnd/>
            <a:tailEnd/>
          </a:ln>
        </p:spPr>
      </p:pic>
      <p:pic>
        <p:nvPicPr>
          <p:cNvPr id="33800" name="Picture 7"/>
          <p:cNvPicPr>
            <a:picLocks noChangeAspect="1" noChangeArrowheads="1"/>
          </p:cNvPicPr>
          <p:nvPr/>
        </p:nvPicPr>
        <p:blipFill>
          <a:blip r:embed="rId5"/>
          <a:srcRect/>
          <a:stretch>
            <a:fillRect/>
          </a:stretch>
        </p:blipFill>
        <p:spPr bwMode="auto">
          <a:xfrm>
            <a:off x="5219700" y="4581525"/>
            <a:ext cx="1333500" cy="150495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ctr"/>
            <a:r>
              <a:rPr lang="en-US" smtClean="0">
                <a:latin typeface="Arial" charset="0"/>
                <a:cs typeface="Arial" charset="0"/>
              </a:rPr>
              <a:t>NỘI DUNG</a:t>
            </a:r>
          </a:p>
        </p:txBody>
      </p:sp>
      <p:sp>
        <p:nvSpPr>
          <p:cNvPr id="22531" name="Content Placeholder 2" descr="Rectangle: Click to edit Master text styles&#10;Second level&#10;Third level&#10;Fourth level&#10;Fifth level"/>
          <p:cNvSpPr>
            <a:spLocks noGrp="1"/>
          </p:cNvSpPr>
          <p:nvPr>
            <p:ph idx="1"/>
          </p:nvPr>
        </p:nvSpPr>
        <p:spPr/>
        <p:txBody>
          <a:bodyPr/>
          <a:lstStyle/>
          <a:p>
            <a:pPr>
              <a:lnSpc>
                <a:spcPct val="120000"/>
              </a:lnSpc>
              <a:buFont typeface="Wingdings" pitchFamily="2" charset="2"/>
              <a:buNone/>
            </a:pPr>
            <a:r>
              <a:rPr lang="en-US" sz="1600" b="1" smtClean="0">
                <a:latin typeface="Arial" charset="0"/>
                <a:cs typeface="Arial" charset="0"/>
              </a:rPr>
              <a:t>1. Đồ thị</a:t>
            </a:r>
          </a:p>
          <a:p>
            <a:pPr>
              <a:lnSpc>
                <a:spcPct val="120000"/>
              </a:lnSpc>
              <a:buFont typeface="Wingdings" pitchFamily="2" charset="2"/>
              <a:buNone/>
            </a:pPr>
            <a:r>
              <a:rPr lang="en-US" sz="1600" smtClean="0">
                <a:latin typeface="Arial" charset="0"/>
                <a:cs typeface="Arial" charset="0"/>
              </a:rPr>
              <a:t>       </a:t>
            </a:r>
            <a:r>
              <a:rPr lang="en-US" sz="1600" i="1" smtClean="0">
                <a:latin typeface="Times New Roman" pitchFamily="18" charset="0"/>
                <a:cs typeface="Times New Roman" pitchFamily="18" charset="0"/>
              </a:rPr>
              <a:t>Đồ thị vô hướng, Đồ thị có hướng,Tính liên thông của đồ thị</a:t>
            </a:r>
          </a:p>
          <a:p>
            <a:pPr>
              <a:lnSpc>
                <a:spcPct val="120000"/>
              </a:lnSpc>
              <a:buFont typeface="Wingdings" pitchFamily="2" charset="2"/>
              <a:buNone/>
            </a:pPr>
            <a:r>
              <a:rPr lang="en-US" sz="1600" b="1" smtClean="0">
                <a:latin typeface="Arial" charset="0"/>
                <a:cs typeface="Arial" charset="0"/>
              </a:rPr>
              <a:t>2. Biểu diễn đồ thị</a:t>
            </a:r>
          </a:p>
          <a:p>
            <a:pPr>
              <a:lnSpc>
                <a:spcPct val="120000"/>
              </a:lnSpc>
              <a:buFont typeface="Wingdings" pitchFamily="2" charset="2"/>
              <a:buNone/>
            </a:pPr>
            <a:r>
              <a:rPr lang="en-US" sz="1600" i="1" smtClean="0">
                <a:latin typeface="Times New Roman" pitchFamily="18" charset="0"/>
                <a:cs typeface="Times New Roman" pitchFamily="18" charset="0"/>
              </a:rPr>
              <a:t>       Biểu diễn đồ thị bởi ma trận, Danh sách kề, Danh sách cạnh</a:t>
            </a:r>
          </a:p>
          <a:p>
            <a:pPr>
              <a:lnSpc>
                <a:spcPct val="120000"/>
              </a:lnSpc>
              <a:buFont typeface="Wingdings" pitchFamily="2" charset="2"/>
              <a:buNone/>
            </a:pPr>
            <a:r>
              <a:rPr lang="en-US" sz="1600" b="1" smtClean="0">
                <a:latin typeface="Arial" charset="0"/>
                <a:cs typeface="Arial" charset="0"/>
              </a:rPr>
              <a:t>3. Các thuật toán duyệt đồ thị</a:t>
            </a:r>
          </a:p>
          <a:p>
            <a:pPr>
              <a:lnSpc>
                <a:spcPct val="120000"/>
              </a:lnSpc>
              <a:buFont typeface="Wingdings" pitchFamily="2" charset="2"/>
              <a:buNone/>
            </a:pPr>
            <a:r>
              <a:rPr lang="en-US" sz="1600" smtClean="0">
                <a:latin typeface="Arial" charset="0"/>
                <a:cs typeface="Arial" charset="0"/>
              </a:rPr>
              <a:t>       </a:t>
            </a:r>
            <a:r>
              <a:rPr lang="en-US" sz="1600" i="1" smtClean="0">
                <a:latin typeface="Times New Roman" pitchFamily="18" charset="0"/>
                <a:cs typeface="Times New Roman" pitchFamily="18" charset="0"/>
              </a:rPr>
              <a:t>Thuật toán tìm kiếm theo chiều sâu, Thuật toán tìm kiếm theo chiều rộng</a:t>
            </a:r>
          </a:p>
          <a:p>
            <a:pPr>
              <a:lnSpc>
                <a:spcPct val="120000"/>
              </a:lnSpc>
              <a:buFont typeface="Wingdings" pitchFamily="2" charset="2"/>
              <a:buNone/>
            </a:pPr>
            <a:r>
              <a:rPr lang="en-US" sz="1600" b="1" smtClean="0">
                <a:latin typeface="Arial" charset="0"/>
                <a:cs typeface="Arial" charset="0"/>
              </a:rPr>
              <a:t>4. Một số ứng dụng của tìm kiếm trên đồ thị</a:t>
            </a:r>
          </a:p>
          <a:p>
            <a:pPr>
              <a:lnSpc>
                <a:spcPct val="120000"/>
              </a:lnSpc>
              <a:buFont typeface="Wingdings" pitchFamily="2" charset="2"/>
              <a:buNone/>
            </a:pPr>
            <a:r>
              <a:rPr lang="en-US" sz="1600" smtClean="0">
                <a:latin typeface="Arial" charset="0"/>
                <a:cs typeface="Arial" charset="0"/>
              </a:rPr>
              <a:t>       </a:t>
            </a:r>
            <a:r>
              <a:rPr lang="en-US" sz="1600" i="1" smtClean="0">
                <a:latin typeface="Times New Roman" pitchFamily="18" charset="0"/>
                <a:cs typeface="Times New Roman" pitchFamily="18" charset="0"/>
              </a:rPr>
              <a:t>Bài toán đường đi, Bài toán liên thông, </a:t>
            </a:r>
          </a:p>
          <a:p>
            <a:pPr>
              <a:lnSpc>
                <a:spcPct val="120000"/>
              </a:lnSpc>
              <a:buFont typeface="Wingdings" pitchFamily="2" charset="2"/>
              <a:buNone/>
            </a:pPr>
            <a:r>
              <a:rPr lang="en-US" sz="1600" i="1" smtClean="0">
                <a:latin typeface="Times New Roman" pitchFamily="18" charset="0"/>
                <a:cs typeface="Times New Roman" pitchFamily="18" charset="0"/>
              </a:rPr>
              <a:t>        Đồ thị không chứa chu trình và bài toán sắp xếp tôpô, Bài toán tô màu đỉnh đồ thị</a:t>
            </a:r>
          </a:p>
          <a:p>
            <a:pPr>
              <a:lnSpc>
                <a:spcPct val="120000"/>
              </a:lnSpc>
              <a:buFont typeface="Wingdings" pitchFamily="2" charset="2"/>
              <a:buNone/>
            </a:pPr>
            <a:r>
              <a:rPr lang="en-US" sz="1600" b="1" smtClean="0">
                <a:latin typeface="Arial" charset="0"/>
                <a:cs typeface="Arial" charset="0"/>
              </a:rPr>
              <a:t>5. Bài toán cây khung nhỏ nhất</a:t>
            </a:r>
          </a:p>
          <a:p>
            <a:pPr>
              <a:lnSpc>
                <a:spcPct val="120000"/>
              </a:lnSpc>
              <a:buFont typeface="Wingdings" pitchFamily="2" charset="2"/>
              <a:buNone/>
            </a:pPr>
            <a:r>
              <a:rPr lang="en-US" sz="1600" i="1" smtClean="0">
                <a:latin typeface="Times New Roman" pitchFamily="18" charset="0"/>
                <a:cs typeface="Times New Roman" pitchFamily="18" charset="0"/>
              </a:rPr>
              <a:t>       Thuật toán Kruscal, Cấu trúc dữ liệu biểu diễn phân hoạch,</a:t>
            </a:r>
          </a:p>
          <a:p>
            <a:pPr>
              <a:lnSpc>
                <a:spcPct val="120000"/>
              </a:lnSpc>
              <a:buFont typeface="Wingdings" pitchFamily="2" charset="2"/>
              <a:buNone/>
            </a:pPr>
            <a:r>
              <a:rPr lang="en-US" sz="1600" b="1" smtClean="0">
                <a:latin typeface="Arial" charset="0"/>
                <a:cs typeface="Arial" charset="0"/>
              </a:rPr>
              <a:t>6. Bài toán đường đi ngắn nhất</a:t>
            </a:r>
          </a:p>
          <a:p>
            <a:pPr>
              <a:lnSpc>
                <a:spcPct val="120000"/>
              </a:lnSpc>
              <a:buFont typeface="Wingdings" pitchFamily="2" charset="2"/>
              <a:buNone/>
            </a:pPr>
            <a:r>
              <a:rPr lang="en-US" sz="1600" i="1" smtClean="0">
                <a:latin typeface="Times New Roman" pitchFamily="18" charset="0"/>
                <a:cs typeface="Times New Roman" pitchFamily="18" charset="0"/>
              </a:rPr>
              <a:t>       Thuật toán Dijkstra, Cài đặt thuật toán với các cấu trúc dữ liệu </a:t>
            </a:r>
          </a:p>
        </p:txBody>
      </p:sp>
      <p:sp>
        <p:nvSpPr>
          <p:cNvPr id="22532" name="Footer Placeholder 3"/>
          <p:cNvSpPr>
            <a:spLocks noGrp="1"/>
          </p:cNvSpPr>
          <p:nvPr>
            <p:ph type="ftr" sz="quarter" idx="11"/>
          </p:nvPr>
        </p:nvSpPr>
        <p:spPr>
          <a:noFill/>
        </p:spPr>
        <p:txBody>
          <a:bodyPr/>
          <a:lstStyle/>
          <a:p>
            <a:r>
              <a:rPr lang="en-US" smtClean="0"/>
              <a:t>Nguyễn Đức Nghĩa - Bộ môn KHMT ĐHBKHN</a:t>
            </a:r>
          </a:p>
        </p:txBody>
      </p:sp>
      <p:sp>
        <p:nvSpPr>
          <p:cNvPr id="22533" name="Slide Number Placeholder 4"/>
          <p:cNvSpPr>
            <a:spLocks noGrp="1"/>
          </p:cNvSpPr>
          <p:nvPr>
            <p:ph type="sldNum" sz="quarter" idx="12"/>
          </p:nvPr>
        </p:nvSpPr>
        <p:spPr>
          <a:noFill/>
        </p:spPr>
        <p:txBody>
          <a:bodyPr/>
          <a:lstStyle/>
          <a:p>
            <a:fld id="{635F915B-2B6F-4B55-9B3A-39C6017AC06C}"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44F672D5-D499-40EE-9CCB-9EDE524B92EF}" type="slidenum">
              <a:rPr lang="en-US" smtClean="0"/>
              <a:pPr/>
              <a:t>20</a:t>
            </a:fld>
            <a:endParaRPr lang="en-US" smtClean="0"/>
          </a:p>
        </p:txBody>
      </p:sp>
      <p:sp>
        <p:nvSpPr>
          <p:cNvPr id="34819" name="Rectangle 2"/>
          <p:cNvSpPr>
            <a:spLocks noGrp="1" noChangeArrowheads="1"/>
          </p:cNvSpPr>
          <p:nvPr>
            <p:ph type="title"/>
          </p:nvPr>
        </p:nvSpPr>
        <p:spPr/>
        <p:txBody>
          <a:bodyPr/>
          <a:lstStyle/>
          <a:p>
            <a:pPr eaLnBrk="1" hangingPunct="1"/>
            <a:r>
              <a:rPr lang="en-US" smtClean="0">
                <a:latin typeface="Arial" charset="0"/>
                <a:cs typeface="Arial" charset="0"/>
              </a:rPr>
              <a:t>Biểu diễn đồ thị bởi danh sách kề </a:t>
            </a:r>
          </a:p>
        </p:txBody>
      </p:sp>
      <p:sp>
        <p:nvSpPr>
          <p:cNvPr id="34820" name="Rectangle 3" descr="Rectangle: Click to edit Master text styles&#10;Second level&#10;Third level&#10;Fourth level&#10;Fifth level"/>
          <p:cNvSpPr>
            <a:spLocks noGrp="1" noChangeArrowheads="1"/>
          </p:cNvSpPr>
          <p:nvPr>
            <p:ph type="body" idx="1"/>
          </p:nvPr>
        </p:nvSpPr>
        <p:spPr>
          <a:xfrm>
            <a:off x="838200" y="1600200"/>
            <a:ext cx="7772400" cy="4419600"/>
          </a:xfrm>
        </p:spPr>
        <p:txBody>
          <a:bodyPr/>
          <a:lstStyle/>
          <a:p>
            <a:pPr eaLnBrk="1" hangingPunct="1">
              <a:lnSpc>
                <a:spcPct val="90000"/>
              </a:lnSpc>
              <a:buFont typeface="Wingdings" pitchFamily="2" charset="2"/>
              <a:buNone/>
            </a:pPr>
            <a:r>
              <a:rPr lang="en-US" sz="4000" smtClean="0">
                <a:latin typeface="Arial" charset="0"/>
                <a:cs typeface="Arial" charset="0"/>
              </a:rPr>
              <a:t>Yêu cầu bộ nhớ:</a:t>
            </a:r>
            <a:endParaRPr lang="en-US" sz="4000" smtClean="0">
              <a:solidFill>
                <a:srgbClr val="CC3300"/>
              </a:solidFill>
              <a:latin typeface="Arial" charset="0"/>
              <a:cs typeface="Arial" charset="0"/>
            </a:endParaRPr>
          </a:p>
          <a:p>
            <a:pPr eaLnBrk="1" hangingPunct="1">
              <a:lnSpc>
                <a:spcPct val="90000"/>
              </a:lnSpc>
            </a:pPr>
            <a:r>
              <a:rPr lang="en-US" sz="2400" smtClean="0">
                <a:solidFill>
                  <a:srgbClr val="CC3300"/>
                </a:solidFill>
                <a:latin typeface="Arial" charset="0"/>
                <a:cs typeface="Arial" charset="0"/>
              </a:rPr>
              <a:t>Đối với đồ thị có hướng:</a:t>
            </a:r>
          </a:p>
          <a:p>
            <a:pPr lvl="1" eaLnBrk="1" hangingPunct="1">
              <a:lnSpc>
                <a:spcPct val="90000"/>
              </a:lnSpc>
            </a:pPr>
            <a:r>
              <a:rPr lang="en-US" sz="2000" smtClean="0">
                <a:latin typeface="Arial" charset="0"/>
                <a:cs typeface="Arial" charset="0"/>
              </a:rPr>
              <a:t>Tổng số phần tử trong tất cả các danh sách kề là</a:t>
            </a:r>
          </a:p>
          <a:p>
            <a:pPr eaLnBrk="1" hangingPunct="1">
              <a:lnSpc>
                <a:spcPct val="90000"/>
              </a:lnSpc>
              <a:buFont typeface="Wingdings" pitchFamily="2" charset="2"/>
              <a:buNone/>
            </a:pPr>
            <a:r>
              <a:rPr lang="en-US" sz="2400" smtClean="0">
                <a:latin typeface="Arial" charset="0"/>
                <a:cs typeface="Arial" charset="0"/>
              </a:rPr>
              <a:t>           </a:t>
            </a:r>
            <a:r>
              <a:rPr lang="en-US" sz="2400" smtClean="0">
                <a:latin typeface="Arial" charset="0"/>
                <a:cs typeface="Arial" charset="0"/>
                <a:sym typeface="Symbol" pitchFamily="18" charset="2"/>
              </a:rPr>
              <a:t></a:t>
            </a:r>
            <a:r>
              <a:rPr lang="en-US" sz="2000" smtClean="0">
                <a:latin typeface="Arial" charset="0"/>
                <a:cs typeface="Arial" charset="0"/>
                <a:sym typeface="Symbol" pitchFamily="18" charset="2"/>
              </a:rPr>
              <a:t>out-degree(</a:t>
            </a:r>
            <a:r>
              <a:rPr lang="en-US" sz="2000" i="1" smtClean="0">
                <a:latin typeface="Arial" charset="0"/>
                <a:cs typeface="Arial" charset="0"/>
                <a:sym typeface="Symbol" pitchFamily="18" charset="2"/>
              </a:rPr>
              <a:t>v</a:t>
            </a:r>
            <a:r>
              <a:rPr lang="en-US" sz="2000" smtClean="0">
                <a:latin typeface="Arial" charset="0"/>
                <a:cs typeface="Arial" charset="0"/>
                <a:sym typeface="Symbol" pitchFamily="18" charset="2"/>
              </a:rPr>
              <a:t>) = |</a:t>
            </a:r>
            <a:r>
              <a:rPr lang="en-US" sz="2000" i="1" smtClean="0">
                <a:latin typeface="Arial" charset="0"/>
                <a:cs typeface="Arial" charset="0"/>
                <a:sym typeface="Symbol" pitchFamily="18" charset="2"/>
              </a:rPr>
              <a:t>E </a:t>
            </a:r>
            <a:r>
              <a:rPr lang="en-US" sz="2000" smtClean="0">
                <a:latin typeface="Arial" charset="0"/>
                <a:cs typeface="Arial" charset="0"/>
                <a:sym typeface="Symbol" pitchFamily="18" charset="2"/>
              </a:rPr>
              <a:t>| (</a:t>
            </a:r>
            <a:r>
              <a:rPr lang="en-US" sz="1800" smtClean="0">
                <a:latin typeface="Arial" charset="0"/>
                <a:cs typeface="Arial" charset="0"/>
                <a:sym typeface="Symbol" pitchFamily="18" charset="2"/>
              </a:rPr>
              <a:t>out-degree(</a:t>
            </a:r>
            <a:r>
              <a:rPr lang="en-US" sz="1800" i="1" smtClean="0">
                <a:latin typeface="Arial" charset="0"/>
                <a:cs typeface="Arial" charset="0"/>
                <a:sym typeface="Symbol" pitchFamily="18" charset="2"/>
              </a:rPr>
              <a:t>v</a:t>
            </a:r>
            <a:r>
              <a:rPr lang="en-US" sz="1800" smtClean="0">
                <a:latin typeface="Arial" charset="0"/>
                <a:cs typeface="Arial" charset="0"/>
                <a:sym typeface="Symbol" pitchFamily="18" charset="2"/>
              </a:rPr>
              <a:t>) – số cung đi ra khỏi </a:t>
            </a:r>
            <a:r>
              <a:rPr lang="en-US" sz="1800" i="1" smtClean="0">
                <a:latin typeface="Arial" charset="0"/>
                <a:cs typeface="Arial" charset="0"/>
                <a:sym typeface="Symbol" pitchFamily="18" charset="2"/>
              </a:rPr>
              <a:t>v</a:t>
            </a:r>
            <a:r>
              <a:rPr lang="en-US" sz="2000" smtClean="0">
                <a:latin typeface="Arial" charset="0"/>
                <a:cs typeface="Arial" charset="0"/>
                <a:sym typeface="Symbol" pitchFamily="18" charset="2"/>
              </a:rPr>
              <a:t>)</a:t>
            </a:r>
          </a:p>
          <a:p>
            <a:pPr eaLnBrk="1" hangingPunct="1">
              <a:lnSpc>
                <a:spcPct val="90000"/>
              </a:lnSpc>
              <a:buFont typeface="Wingdings" pitchFamily="2" charset="2"/>
              <a:buNone/>
            </a:pPr>
            <a:r>
              <a:rPr lang="en-US" sz="2000" smtClean="0">
                <a:latin typeface="Arial" charset="0"/>
                <a:cs typeface="Arial" charset="0"/>
                <a:sym typeface="Symbol" pitchFamily="18" charset="2"/>
              </a:rPr>
              <a:t>             </a:t>
            </a:r>
            <a:r>
              <a:rPr lang="en-US" sz="2000" i="1" baseline="62000" smtClean="0">
                <a:latin typeface="Arial" charset="0"/>
                <a:cs typeface="Arial" charset="0"/>
                <a:sym typeface="Symbol" pitchFamily="18" charset="2"/>
              </a:rPr>
              <a:t>v</a:t>
            </a:r>
            <a:r>
              <a:rPr lang="en-US" sz="2000" baseline="62000" smtClean="0">
                <a:latin typeface="Arial" charset="0"/>
                <a:cs typeface="Arial" charset="0"/>
                <a:sym typeface="Symbol" pitchFamily="18" charset="2"/>
              </a:rPr>
              <a:t></a:t>
            </a:r>
            <a:r>
              <a:rPr lang="en-US" sz="2000" i="1" baseline="62000" smtClean="0">
                <a:latin typeface="Arial" charset="0"/>
                <a:cs typeface="Arial" charset="0"/>
                <a:sym typeface="Symbol" pitchFamily="18" charset="2"/>
              </a:rPr>
              <a:t>V</a:t>
            </a:r>
            <a:r>
              <a:rPr lang="en-US" sz="2000" baseline="62000" smtClean="0">
                <a:latin typeface="Arial" charset="0"/>
                <a:cs typeface="Arial" charset="0"/>
                <a:sym typeface="Symbol" pitchFamily="18" charset="2"/>
              </a:rPr>
              <a:t> </a:t>
            </a:r>
          </a:p>
          <a:p>
            <a:pPr lvl="1" eaLnBrk="1" hangingPunct="1">
              <a:lnSpc>
                <a:spcPct val="90000"/>
              </a:lnSpc>
            </a:pPr>
            <a:r>
              <a:rPr lang="en-US" sz="2400" smtClean="0">
                <a:latin typeface="Arial" charset="0"/>
                <a:cs typeface="Arial" charset="0"/>
                <a:sym typeface="Symbol" pitchFamily="18" charset="2"/>
              </a:rPr>
              <a:t>Tổng cộng bộ nhớ:</a:t>
            </a:r>
            <a:r>
              <a:rPr lang="en-US" sz="1800" smtClean="0">
                <a:latin typeface="Arial" charset="0"/>
                <a:cs typeface="Arial" charset="0"/>
                <a:sym typeface="Symbol" pitchFamily="18" charset="2"/>
              </a:rPr>
              <a:t> </a:t>
            </a:r>
            <a:r>
              <a:rPr lang="en-US" sz="2400" smtClean="0">
                <a:solidFill>
                  <a:srgbClr val="A50021"/>
                </a:solidFill>
                <a:latin typeface="Arial" charset="0"/>
                <a:cs typeface="Arial" charset="0"/>
                <a:sym typeface="Symbol" pitchFamily="18" charset="2"/>
              </a:rPr>
              <a:t>(|</a:t>
            </a:r>
            <a:r>
              <a:rPr lang="en-US" sz="2400" i="1" smtClean="0">
                <a:solidFill>
                  <a:srgbClr val="A50021"/>
                </a:solidFill>
                <a:latin typeface="Arial" charset="0"/>
                <a:cs typeface="Arial" charset="0"/>
                <a:sym typeface="Symbol" pitchFamily="18" charset="2"/>
              </a:rPr>
              <a:t>V </a:t>
            </a:r>
            <a:r>
              <a:rPr lang="en-US" sz="2400" smtClean="0">
                <a:solidFill>
                  <a:srgbClr val="A50021"/>
                </a:solidFill>
                <a:latin typeface="Arial" charset="0"/>
                <a:cs typeface="Arial" charset="0"/>
                <a:sym typeface="Symbol" pitchFamily="18" charset="2"/>
              </a:rPr>
              <a:t>|+|</a:t>
            </a:r>
            <a:r>
              <a:rPr lang="en-US" sz="2400" i="1" smtClean="0">
                <a:solidFill>
                  <a:srgbClr val="A50021"/>
                </a:solidFill>
                <a:latin typeface="Arial" charset="0"/>
                <a:cs typeface="Arial" charset="0"/>
                <a:sym typeface="Symbol" pitchFamily="18" charset="2"/>
              </a:rPr>
              <a:t>E </a:t>
            </a:r>
            <a:r>
              <a:rPr lang="en-US" sz="2400" smtClean="0">
                <a:solidFill>
                  <a:srgbClr val="A50021"/>
                </a:solidFill>
                <a:latin typeface="Arial" charset="0"/>
                <a:cs typeface="Arial" charset="0"/>
                <a:sym typeface="Symbol" pitchFamily="18" charset="2"/>
              </a:rPr>
              <a:t>|)</a:t>
            </a:r>
          </a:p>
          <a:p>
            <a:pPr eaLnBrk="1" hangingPunct="1">
              <a:lnSpc>
                <a:spcPct val="90000"/>
              </a:lnSpc>
            </a:pPr>
            <a:r>
              <a:rPr lang="en-US" sz="2400" smtClean="0">
                <a:solidFill>
                  <a:srgbClr val="CC3300"/>
                </a:solidFill>
                <a:latin typeface="Arial" charset="0"/>
                <a:cs typeface="Arial" charset="0"/>
              </a:rPr>
              <a:t>Đối với đồ thị vô hướng:</a:t>
            </a:r>
          </a:p>
          <a:p>
            <a:pPr lvl="1" eaLnBrk="1" hangingPunct="1">
              <a:lnSpc>
                <a:spcPct val="90000"/>
              </a:lnSpc>
            </a:pPr>
            <a:r>
              <a:rPr lang="en-US" sz="2000" smtClean="0">
                <a:latin typeface="Arial" charset="0"/>
                <a:cs typeface="Arial" charset="0"/>
              </a:rPr>
              <a:t>Tổng số phần tử trong tất cả các danh sách kề là</a:t>
            </a:r>
          </a:p>
          <a:p>
            <a:pPr eaLnBrk="1" hangingPunct="1">
              <a:lnSpc>
                <a:spcPct val="90000"/>
              </a:lnSpc>
              <a:buFont typeface="Wingdings" pitchFamily="2" charset="2"/>
              <a:buNone/>
            </a:pPr>
            <a:r>
              <a:rPr lang="en-US" sz="2400" smtClean="0">
                <a:latin typeface="Arial" charset="0"/>
                <a:cs typeface="Arial" charset="0"/>
              </a:rPr>
              <a:t>           </a:t>
            </a:r>
            <a:r>
              <a:rPr lang="en-US" sz="2400" smtClean="0">
                <a:latin typeface="Arial" charset="0"/>
                <a:cs typeface="Arial" charset="0"/>
                <a:sym typeface="Symbol" pitchFamily="18" charset="2"/>
              </a:rPr>
              <a:t></a:t>
            </a:r>
            <a:r>
              <a:rPr lang="en-US" sz="2000" smtClean="0">
                <a:latin typeface="Arial" charset="0"/>
                <a:cs typeface="Arial" charset="0"/>
                <a:sym typeface="Symbol" pitchFamily="18" charset="2"/>
              </a:rPr>
              <a:t>degree(</a:t>
            </a:r>
            <a:r>
              <a:rPr lang="en-US" sz="2000" i="1" smtClean="0">
                <a:latin typeface="Arial" charset="0"/>
                <a:cs typeface="Arial" charset="0"/>
                <a:sym typeface="Symbol" pitchFamily="18" charset="2"/>
              </a:rPr>
              <a:t>v</a:t>
            </a:r>
            <a:r>
              <a:rPr lang="en-US" sz="2000" smtClean="0">
                <a:latin typeface="Arial" charset="0"/>
                <a:cs typeface="Arial" charset="0"/>
                <a:sym typeface="Symbol" pitchFamily="18" charset="2"/>
              </a:rPr>
              <a:t>) = 2|</a:t>
            </a:r>
            <a:r>
              <a:rPr lang="en-US" sz="2000" i="1" smtClean="0">
                <a:latin typeface="Arial" charset="0"/>
                <a:cs typeface="Arial" charset="0"/>
                <a:sym typeface="Symbol" pitchFamily="18" charset="2"/>
              </a:rPr>
              <a:t>E </a:t>
            </a:r>
            <a:r>
              <a:rPr lang="en-US" sz="2000" smtClean="0">
                <a:latin typeface="Arial" charset="0"/>
                <a:cs typeface="Arial" charset="0"/>
                <a:sym typeface="Symbol" pitchFamily="18" charset="2"/>
              </a:rPr>
              <a:t>|        (degree(</a:t>
            </a:r>
            <a:r>
              <a:rPr lang="en-US" sz="2000" i="1" smtClean="0">
                <a:latin typeface="Arial" charset="0"/>
                <a:cs typeface="Arial" charset="0"/>
                <a:sym typeface="Symbol" pitchFamily="18" charset="2"/>
              </a:rPr>
              <a:t>v</a:t>
            </a:r>
            <a:r>
              <a:rPr lang="en-US" sz="2000" smtClean="0">
                <a:latin typeface="Arial" charset="0"/>
                <a:cs typeface="Arial" charset="0"/>
                <a:sym typeface="Symbol" pitchFamily="18" charset="2"/>
              </a:rPr>
              <a:t>) – số cạnh kề với </a:t>
            </a:r>
            <a:r>
              <a:rPr lang="en-US" sz="2000" i="1" smtClean="0">
                <a:latin typeface="Arial" charset="0"/>
                <a:cs typeface="Arial" charset="0"/>
                <a:sym typeface="Symbol" pitchFamily="18" charset="2"/>
              </a:rPr>
              <a:t>v</a:t>
            </a:r>
            <a:r>
              <a:rPr lang="en-US" sz="2000" smtClean="0">
                <a:latin typeface="Arial" charset="0"/>
                <a:cs typeface="Arial" charset="0"/>
                <a:sym typeface="Symbol" pitchFamily="18" charset="2"/>
              </a:rPr>
              <a:t>)</a:t>
            </a:r>
          </a:p>
          <a:p>
            <a:pPr eaLnBrk="1" hangingPunct="1">
              <a:lnSpc>
                <a:spcPct val="90000"/>
              </a:lnSpc>
              <a:buFont typeface="Wingdings" pitchFamily="2" charset="2"/>
              <a:buNone/>
            </a:pPr>
            <a:r>
              <a:rPr lang="en-US" sz="2000" smtClean="0">
                <a:latin typeface="Arial" charset="0"/>
                <a:cs typeface="Arial" charset="0"/>
                <a:sym typeface="Symbol" pitchFamily="18" charset="2"/>
              </a:rPr>
              <a:t>             </a:t>
            </a:r>
            <a:r>
              <a:rPr lang="en-US" sz="2000" i="1" baseline="62000" smtClean="0">
                <a:latin typeface="Arial" charset="0"/>
                <a:cs typeface="Arial" charset="0"/>
                <a:sym typeface="Symbol" pitchFamily="18" charset="2"/>
              </a:rPr>
              <a:t>v</a:t>
            </a:r>
            <a:r>
              <a:rPr lang="en-US" sz="2000" baseline="62000" smtClean="0">
                <a:latin typeface="Arial" charset="0"/>
                <a:cs typeface="Arial" charset="0"/>
                <a:sym typeface="Symbol" pitchFamily="18" charset="2"/>
              </a:rPr>
              <a:t></a:t>
            </a:r>
            <a:r>
              <a:rPr lang="en-US" sz="2000" i="1" baseline="62000" smtClean="0">
                <a:latin typeface="Arial" charset="0"/>
                <a:cs typeface="Arial" charset="0"/>
                <a:sym typeface="Symbol" pitchFamily="18" charset="2"/>
              </a:rPr>
              <a:t>V</a:t>
            </a:r>
            <a:r>
              <a:rPr lang="en-US" sz="2000" baseline="62000" smtClean="0">
                <a:latin typeface="Arial" charset="0"/>
                <a:cs typeface="Arial" charset="0"/>
                <a:sym typeface="Symbol" pitchFamily="18" charset="2"/>
              </a:rPr>
              <a:t> </a:t>
            </a:r>
          </a:p>
          <a:p>
            <a:pPr lvl="1" eaLnBrk="1" hangingPunct="1">
              <a:lnSpc>
                <a:spcPct val="90000"/>
              </a:lnSpc>
            </a:pPr>
            <a:r>
              <a:rPr lang="en-US" sz="2400" smtClean="0">
                <a:latin typeface="Arial" charset="0"/>
                <a:cs typeface="Arial" charset="0"/>
                <a:sym typeface="Symbol" pitchFamily="18" charset="2"/>
              </a:rPr>
              <a:t>Tổng cộng bộ nhớ:</a:t>
            </a:r>
            <a:r>
              <a:rPr lang="en-US" sz="1800" smtClean="0">
                <a:solidFill>
                  <a:srgbClr val="A50021"/>
                </a:solidFill>
                <a:latin typeface="Arial" charset="0"/>
                <a:cs typeface="Arial" charset="0"/>
                <a:sym typeface="Symbol" pitchFamily="18" charset="2"/>
              </a:rPr>
              <a:t> </a:t>
            </a:r>
            <a:r>
              <a:rPr lang="en-US" sz="2400" smtClean="0">
                <a:solidFill>
                  <a:srgbClr val="A50021"/>
                </a:solidFill>
                <a:latin typeface="Arial" charset="0"/>
                <a:cs typeface="Arial" charset="0"/>
                <a:sym typeface="Symbol" pitchFamily="18" charset="2"/>
              </a:rPr>
              <a:t>(|</a:t>
            </a:r>
            <a:r>
              <a:rPr lang="en-US" sz="2400" i="1" smtClean="0">
                <a:solidFill>
                  <a:srgbClr val="A50021"/>
                </a:solidFill>
                <a:latin typeface="Arial" charset="0"/>
                <a:cs typeface="Arial" charset="0"/>
                <a:sym typeface="Symbol" pitchFamily="18" charset="2"/>
              </a:rPr>
              <a:t>V </a:t>
            </a:r>
            <a:r>
              <a:rPr lang="en-US" sz="2400" smtClean="0">
                <a:solidFill>
                  <a:srgbClr val="A50021"/>
                </a:solidFill>
                <a:latin typeface="Arial" charset="0"/>
                <a:cs typeface="Arial" charset="0"/>
                <a:sym typeface="Symbol" pitchFamily="18" charset="2"/>
              </a:rPr>
              <a:t>|+|</a:t>
            </a:r>
            <a:r>
              <a:rPr lang="en-US" sz="2400" i="1" smtClean="0">
                <a:solidFill>
                  <a:srgbClr val="A50021"/>
                </a:solidFill>
                <a:latin typeface="Arial" charset="0"/>
                <a:cs typeface="Arial" charset="0"/>
                <a:sym typeface="Symbol" pitchFamily="18" charset="2"/>
              </a:rPr>
              <a:t>E </a:t>
            </a:r>
            <a:r>
              <a:rPr lang="en-US" sz="2400" smtClean="0">
                <a:solidFill>
                  <a:srgbClr val="A50021"/>
                </a:solidFill>
                <a:latin typeface="Arial" charset="0"/>
                <a:cs typeface="Arial" charset="0"/>
                <a:sym typeface="Symbol" pitchFamily="18" charset="2"/>
              </a:rPr>
              <a:t>|)</a:t>
            </a:r>
          </a:p>
          <a:p>
            <a:pPr lvl="1" eaLnBrk="1" hangingPunct="1">
              <a:lnSpc>
                <a:spcPct val="90000"/>
              </a:lnSpc>
            </a:pPr>
            <a:endParaRPr lang="en-US" sz="2400" smtClean="0">
              <a:latin typeface="Arial" charset="0"/>
              <a:cs typeface="Arial" charset="0"/>
              <a:sym typeface="Symbol" pitchFamily="18" charset="2"/>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121170B9-D31A-4121-BB42-5364F80EF8B2}" type="slidenum">
              <a:rPr lang="en-US" smtClean="0"/>
              <a:pPr/>
              <a:t>21</a:t>
            </a:fld>
            <a:endParaRPr lang="en-US" smtClean="0"/>
          </a:p>
        </p:txBody>
      </p:sp>
      <p:sp>
        <p:nvSpPr>
          <p:cNvPr id="35843" name="Rectangle 2"/>
          <p:cNvSpPr>
            <a:spLocks noGrp="1" noChangeArrowheads="1"/>
          </p:cNvSpPr>
          <p:nvPr>
            <p:ph type="title"/>
          </p:nvPr>
        </p:nvSpPr>
        <p:spPr/>
        <p:txBody>
          <a:bodyPr/>
          <a:lstStyle/>
          <a:p>
            <a:pPr eaLnBrk="1" hangingPunct="1"/>
            <a:r>
              <a:rPr lang="en-US" smtClean="0">
                <a:latin typeface="Arial" charset="0"/>
                <a:cs typeface="Arial" charset="0"/>
              </a:rPr>
              <a:t>Biểu diễn đồ thị bởi danh sách kề </a:t>
            </a:r>
            <a:endParaRPr lang="en-CA" sz="2400" smtClean="0">
              <a:latin typeface="Arial" charset="0"/>
              <a:cs typeface="Arial" charset="0"/>
            </a:endParaRPr>
          </a:p>
        </p:txBody>
      </p:sp>
      <p:sp>
        <p:nvSpPr>
          <p:cNvPr id="35844" name="Rectangle 3" descr="Rectangle: Click to edit Master text styles&#10;Second level&#10;Third level&#10;Fourth level&#10;Fifth level"/>
          <p:cNvSpPr>
            <a:spLocks noGrp="1" noChangeArrowheads="1"/>
          </p:cNvSpPr>
          <p:nvPr>
            <p:ph type="body" idx="1"/>
          </p:nvPr>
        </p:nvSpPr>
        <p:spPr>
          <a:xfrm>
            <a:off x="107950" y="1628775"/>
            <a:ext cx="9036050" cy="4619625"/>
          </a:xfrm>
        </p:spPr>
        <p:txBody>
          <a:bodyPr/>
          <a:lstStyle/>
          <a:p>
            <a:pPr lvl="1" eaLnBrk="1" hangingPunct="1"/>
            <a:r>
              <a:rPr lang="en-US" sz="2000" u="sng" smtClean="0">
                <a:latin typeface="Arial" charset="0"/>
                <a:cs typeface="Arial" charset="0"/>
              </a:rPr>
              <a:t>Bộ nhớ (Space):</a:t>
            </a:r>
          </a:p>
          <a:p>
            <a:pPr lvl="2" eaLnBrk="1" hangingPunct="1"/>
            <a:r>
              <a:rPr lang="en-CA" sz="2000" smtClean="0">
                <a:latin typeface="Arial" charset="0"/>
                <a:cs typeface="Arial" charset="0"/>
              </a:rPr>
              <a:t>O(|</a:t>
            </a:r>
            <a:r>
              <a:rPr lang="en-CA" sz="2000" i="1" smtClean="0">
                <a:latin typeface="Arial" charset="0"/>
                <a:cs typeface="Arial" charset="0"/>
              </a:rPr>
              <a:t>V</a:t>
            </a:r>
            <a:r>
              <a:rPr lang="en-CA" sz="2000" smtClean="0">
                <a:latin typeface="Arial" charset="0"/>
                <a:cs typeface="Arial" charset="0"/>
              </a:rPr>
              <a:t>| + |</a:t>
            </a:r>
            <a:r>
              <a:rPr lang="en-CA" sz="2000" i="1" smtClean="0">
                <a:latin typeface="Arial" charset="0"/>
                <a:cs typeface="Arial" charset="0"/>
              </a:rPr>
              <a:t>E</a:t>
            </a:r>
            <a:r>
              <a:rPr lang="en-CA" sz="2000" smtClean="0">
                <a:latin typeface="Arial" charset="0"/>
                <a:cs typeface="Arial" charset="0"/>
              </a:rPr>
              <a:t>|)</a:t>
            </a:r>
            <a:endParaRPr lang="en-US" sz="2000" smtClean="0">
              <a:latin typeface="Arial" charset="0"/>
              <a:cs typeface="Arial" charset="0"/>
            </a:endParaRPr>
          </a:p>
          <a:p>
            <a:pPr lvl="2" eaLnBrk="1" hangingPunct="1"/>
            <a:r>
              <a:rPr lang="en-CA" sz="2000" smtClean="0">
                <a:latin typeface="Arial" charset="0"/>
                <a:cs typeface="Arial" charset="0"/>
              </a:rPr>
              <a:t>Thường là nhỏ hơn nhiều so với |</a:t>
            </a:r>
            <a:r>
              <a:rPr lang="en-CA" sz="2000" i="1" smtClean="0">
                <a:latin typeface="Arial" charset="0"/>
                <a:cs typeface="Arial" charset="0"/>
              </a:rPr>
              <a:t>V</a:t>
            </a:r>
            <a:r>
              <a:rPr lang="en-CA" sz="2000" smtClean="0">
                <a:latin typeface="Arial" charset="0"/>
                <a:cs typeface="Arial" charset="0"/>
              </a:rPr>
              <a:t>|</a:t>
            </a:r>
            <a:r>
              <a:rPr lang="en-CA" sz="2000" baseline="30000" smtClean="0">
                <a:latin typeface="Arial" charset="0"/>
                <a:cs typeface="Arial" charset="0"/>
              </a:rPr>
              <a:t>2</a:t>
            </a:r>
            <a:r>
              <a:rPr lang="en-CA" sz="2000" smtClean="0">
                <a:latin typeface="Arial" charset="0"/>
                <a:cs typeface="Arial" charset="0"/>
              </a:rPr>
              <a:t>, nhất là đối với đồ thị thưa (sparse  graph) – là đồ thị mà |</a:t>
            </a:r>
            <a:r>
              <a:rPr lang="en-CA" sz="2000" i="1" smtClean="0">
                <a:latin typeface="Arial" charset="0"/>
                <a:cs typeface="Arial" charset="0"/>
              </a:rPr>
              <a:t>E</a:t>
            </a:r>
            <a:r>
              <a:rPr lang="en-CA" sz="2000" smtClean="0">
                <a:latin typeface="Arial" charset="0"/>
                <a:cs typeface="Arial" charset="0"/>
              </a:rPr>
              <a:t>| = </a:t>
            </a:r>
            <a:r>
              <a:rPr lang="en-CA" sz="2000" i="1" smtClean="0">
                <a:latin typeface="Arial" charset="0"/>
                <a:cs typeface="Arial" charset="0"/>
              </a:rPr>
              <a:t>k</a:t>
            </a:r>
            <a:r>
              <a:rPr lang="en-CA" sz="2000" smtClean="0">
                <a:latin typeface="Arial" charset="0"/>
                <a:cs typeface="Arial" charset="0"/>
              </a:rPr>
              <a:t> |</a:t>
            </a:r>
            <a:r>
              <a:rPr lang="en-CA" sz="2000" i="1" smtClean="0">
                <a:latin typeface="Arial" charset="0"/>
                <a:cs typeface="Arial" charset="0"/>
              </a:rPr>
              <a:t>V</a:t>
            </a:r>
            <a:r>
              <a:rPr lang="en-CA" sz="2000" smtClean="0">
                <a:latin typeface="Arial" charset="0"/>
                <a:cs typeface="Arial" charset="0"/>
              </a:rPr>
              <a:t>| với </a:t>
            </a:r>
            <a:r>
              <a:rPr lang="en-CA" sz="2000" i="1" smtClean="0">
                <a:latin typeface="Arial" charset="0"/>
                <a:cs typeface="Arial" charset="0"/>
              </a:rPr>
              <a:t>k</a:t>
            </a:r>
            <a:r>
              <a:rPr lang="en-CA" sz="2000" smtClean="0">
                <a:latin typeface="Arial" charset="0"/>
                <a:cs typeface="Arial" charset="0"/>
              </a:rPr>
              <a:t> &lt; 10.</a:t>
            </a:r>
            <a:endParaRPr lang="en-US" sz="2000" smtClean="0">
              <a:latin typeface="Arial" charset="0"/>
              <a:cs typeface="Arial" charset="0"/>
            </a:endParaRPr>
          </a:p>
          <a:p>
            <a:pPr lvl="1" eaLnBrk="1" hangingPunct="1"/>
            <a:r>
              <a:rPr lang="en-US" sz="2000" u="sng" smtClean="0">
                <a:latin typeface="Arial" charset="0"/>
                <a:cs typeface="Arial" charset="0"/>
              </a:rPr>
              <a:t>Thời gian trả lời các truy vấn:</a:t>
            </a:r>
          </a:p>
          <a:p>
            <a:pPr lvl="2" eaLnBrk="1" hangingPunct="1"/>
            <a:r>
              <a:rPr lang="en-CA" sz="2000" smtClean="0">
                <a:latin typeface="Arial" charset="0"/>
                <a:cs typeface="Arial" charset="0"/>
              </a:rPr>
              <a:t>Thêm cạnh	</a:t>
            </a:r>
            <a:r>
              <a:rPr lang="en-US" sz="2000" smtClean="0">
                <a:latin typeface="Arial" charset="0"/>
                <a:cs typeface="Arial" charset="0"/>
              </a:rPr>
              <a:t>	</a:t>
            </a:r>
            <a:r>
              <a:rPr lang="en-CA" sz="2000" smtClean="0">
                <a:latin typeface="Arial" charset="0"/>
                <a:cs typeface="Arial" charset="0"/>
              </a:rPr>
              <a:t>O(1)</a:t>
            </a:r>
            <a:endParaRPr lang="en-US" sz="2000" smtClean="0">
              <a:latin typeface="Arial" charset="0"/>
              <a:cs typeface="Arial" charset="0"/>
            </a:endParaRPr>
          </a:p>
          <a:p>
            <a:pPr lvl="2" eaLnBrk="1" hangingPunct="1"/>
            <a:r>
              <a:rPr lang="en-CA" sz="2000" smtClean="0">
                <a:latin typeface="Arial" charset="0"/>
                <a:cs typeface="Arial" charset="0"/>
              </a:rPr>
              <a:t>Xoá cạnh	</a:t>
            </a:r>
            <a:r>
              <a:rPr lang="en-US" sz="2000" smtClean="0">
                <a:latin typeface="Arial" charset="0"/>
                <a:cs typeface="Arial" charset="0"/>
              </a:rPr>
              <a:t>	Duyệt qua danh sách kề của mỗi đầu mút.</a:t>
            </a:r>
          </a:p>
          <a:p>
            <a:pPr lvl="2" eaLnBrk="1" hangingPunct="1"/>
            <a:r>
              <a:rPr lang="en-CA" sz="2000" smtClean="0">
                <a:latin typeface="Arial" charset="0"/>
                <a:cs typeface="Arial" charset="0"/>
              </a:rPr>
              <a:t>Thêm đỉnh	</a:t>
            </a:r>
            <a:r>
              <a:rPr lang="en-US" sz="2000" smtClean="0">
                <a:latin typeface="Arial" charset="0"/>
                <a:cs typeface="Arial" charset="0"/>
              </a:rPr>
              <a:t>	Phụ thuộc vào cài đặt.</a:t>
            </a:r>
          </a:p>
          <a:p>
            <a:pPr lvl="2" eaLnBrk="1" hangingPunct="1"/>
            <a:r>
              <a:rPr lang="en-CA" sz="2000" smtClean="0">
                <a:latin typeface="Arial" charset="0"/>
                <a:cs typeface="Arial" charset="0"/>
              </a:rPr>
              <a:t>Liệt kê các đỉnh kề của </a:t>
            </a:r>
            <a:r>
              <a:rPr lang="en-CA" sz="2000" i="1" smtClean="0">
                <a:latin typeface="Arial" charset="0"/>
                <a:cs typeface="Arial" charset="0"/>
              </a:rPr>
              <a:t>v</a:t>
            </a:r>
            <a:r>
              <a:rPr lang="en-CA" sz="2000" smtClean="0">
                <a:latin typeface="Arial" charset="0"/>
                <a:cs typeface="Arial" charset="0"/>
              </a:rPr>
              <a:t>: O(&lt;số đỉnh kề&gt;)</a:t>
            </a:r>
            <a:r>
              <a:rPr lang="en-US" sz="2000" smtClean="0">
                <a:latin typeface="Arial" charset="0"/>
                <a:cs typeface="Arial" charset="0"/>
              </a:rPr>
              <a:t>   </a:t>
            </a:r>
            <a:r>
              <a:rPr lang="en-CA" sz="2000" smtClean="0">
                <a:latin typeface="Arial" charset="0"/>
                <a:cs typeface="Arial" charset="0"/>
              </a:rPr>
              <a:t>(tốt hơn ma trận kề)</a:t>
            </a:r>
            <a:endParaRPr lang="en-US" sz="2000" smtClean="0">
              <a:latin typeface="Arial" charset="0"/>
              <a:cs typeface="Arial" charset="0"/>
            </a:endParaRPr>
          </a:p>
          <a:p>
            <a:pPr lvl="2" eaLnBrk="1" hangingPunct="1"/>
            <a:r>
              <a:rPr lang="en-CA" sz="2000" smtClean="0">
                <a:latin typeface="Arial" charset="0"/>
                <a:cs typeface="Arial" charset="0"/>
              </a:rPr>
              <a:t>Hai đỉnh </a:t>
            </a:r>
            <a:r>
              <a:rPr lang="en-CA" sz="2000" i="1" smtClean="0">
                <a:latin typeface="Arial" charset="0"/>
                <a:cs typeface="Arial" charset="0"/>
              </a:rPr>
              <a:t>i, j </a:t>
            </a:r>
            <a:r>
              <a:rPr lang="en-CA" sz="2000" smtClean="0">
                <a:latin typeface="Arial" charset="0"/>
                <a:cs typeface="Arial" charset="0"/>
              </a:rPr>
              <a:t>có kề nhau?	 Tìm kiếm trên danh sách:</a:t>
            </a:r>
            <a:r>
              <a:rPr lang="en-US" sz="2000" smtClean="0">
                <a:latin typeface="Arial" charset="0"/>
                <a:cs typeface="Arial" charset="0"/>
              </a:rPr>
              <a:t> </a:t>
            </a:r>
            <a:r>
              <a:rPr lang="en-US" sz="2000" smtClean="0">
                <a:latin typeface="Arial" charset="0"/>
                <a:cs typeface="Arial" charset="0"/>
                <a:sym typeface="Symbol" pitchFamily="18" charset="2"/>
              </a:rPr>
              <a:t>(degree(</a:t>
            </a:r>
            <a:r>
              <a:rPr lang="en-US" sz="2000" i="1" smtClean="0">
                <a:latin typeface="Arial" charset="0"/>
                <a:cs typeface="Arial" charset="0"/>
                <a:sym typeface="Symbol" pitchFamily="18" charset="2"/>
              </a:rPr>
              <a:t>u</a:t>
            </a:r>
            <a:r>
              <a:rPr lang="en-US" sz="2000" smtClean="0">
                <a:latin typeface="Arial" charset="0"/>
                <a:cs typeface="Arial" charset="0"/>
                <a:sym typeface="Symbol" pitchFamily="18" charset="2"/>
              </a:rPr>
              <a:t>)). Đánh giá trong tình huống tồi nhất là </a:t>
            </a:r>
            <a:r>
              <a:rPr lang="en-US" sz="2000" i="1" smtClean="0">
                <a:latin typeface="Arial" charset="0"/>
                <a:cs typeface="Arial" charset="0"/>
              </a:rPr>
              <a:t>O</a:t>
            </a:r>
            <a:r>
              <a:rPr lang="en-US" sz="2000" smtClean="0">
                <a:latin typeface="Arial" charset="0"/>
                <a:cs typeface="Arial" charset="0"/>
              </a:rPr>
              <a:t>(|</a:t>
            </a:r>
            <a:r>
              <a:rPr lang="en-US" sz="2000" i="1" smtClean="0">
                <a:latin typeface="Arial" charset="0"/>
                <a:cs typeface="Arial" charset="0"/>
              </a:rPr>
              <a:t>V </a:t>
            </a:r>
            <a:r>
              <a:rPr lang="en-US" sz="2000" smtClean="0">
                <a:latin typeface="Arial" charset="0"/>
                <a:cs typeface="Arial" charset="0"/>
              </a:rPr>
              <a:t>|) =&gt; không hiệu quả  </a:t>
            </a:r>
            <a:r>
              <a:rPr lang="en-CA" sz="2000" smtClean="0">
                <a:latin typeface="Arial" charset="0"/>
                <a:cs typeface="Arial" charset="0"/>
              </a:rPr>
              <a:t>(tồi hơn ma trận kề)</a:t>
            </a:r>
          </a:p>
          <a:p>
            <a:pPr lvl="2" eaLnBrk="1" hangingPunct="1"/>
            <a:endParaRPr lang="en-CA" sz="2000"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F0946A09-C254-4A46-970D-9E6CE4A42EC5}" type="slidenum">
              <a:rPr lang="en-US" smtClean="0"/>
              <a:pPr/>
              <a:t>22</a:t>
            </a:fld>
            <a:endParaRPr lang="en-US" smtClean="0"/>
          </a:p>
        </p:txBody>
      </p:sp>
      <p:sp>
        <p:nvSpPr>
          <p:cNvPr id="36867" name="Rectangle 2"/>
          <p:cNvSpPr>
            <a:spLocks noGrp="1" noChangeArrowheads="1"/>
          </p:cNvSpPr>
          <p:nvPr>
            <p:ph type="title"/>
          </p:nvPr>
        </p:nvSpPr>
        <p:spPr/>
        <p:txBody>
          <a:bodyPr/>
          <a:lstStyle/>
          <a:p>
            <a:pPr eaLnBrk="1" hangingPunct="1"/>
            <a:r>
              <a:rPr lang="en-US" smtClean="0">
                <a:latin typeface="Arial" charset="0"/>
                <a:cs typeface="Arial" charset="0"/>
              </a:rPr>
              <a:t>Danh sách cạnh (Edge List)</a:t>
            </a:r>
          </a:p>
        </p:txBody>
      </p:sp>
      <p:sp>
        <p:nvSpPr>
          <p:cNvPr id="36868" name="Rectangle 3" descr="Rectangle: Click to edit Master text styles&#10;Second level&#10;Third level&#10;Fourth level&#10;Fifth level"/>
          <p:cNvSpPr>
            <a:spLocks noGrp="1" noChangeArrowheads="1"/>
          </p:cNvSpPr>
          <p:nvPr>
            <p:ph type="body" idx="1"/>
          </p:nvPr>
        </p:nvSpPr>
        <p:spPr>
          <a:xfrm>
            <a:off x="762000" y="1600200"/>
            <a:ext cx="7848600" cy="4419600"/>
          </a:xfrm>
        </p:spPr>
        <p:txBody>
          <a:bodyPr/>
          <a:lstStyle/>
          <a:p>
            <a:pPr eaLnBrk="1" hangingPunct="1">
              <a:lnSpc>
                <a:spcPct val="150000"/>
              </a:lnSpc>
            </a:pPr>
            <a:r>
              <a:rPr lang="en-US" sz="2800" smtClean="0">
                <a:latin typeface="Arial" charset="0"/>
                <a:cs typeface="Arial" charset="0"/>
              </a:rPr>
              <a:t>Với mỗi cạnh e = (u, v) cất giữ </a:t>
            </a:r>
          </a:p>
          <a:p>
            <a:pPr eaLnBrk="1" hangingPunct="1">
              <a:lnSpc>
                <a:spcPct val="150000"/>
              </a:lnSpc>
              <a:buFont typeface="Wingdings" pitchFamily="2" charset="2"/>
              <a:buNone/>
            </a:pPr>
            <a:r>
              <a:rPr lang="en-US" sz="2800" smtClean="0">
                <a:latin typeface="Arial" charset="0"/>
                <a:cs typeface="Arial" charset="0"/>
              </a:rPr>
              <a:t>           dau[e]= u    , cuoi[e] = v</a:t>
            </a:r>
          </a:p>
          <a:p>
            <a:pPr eaLnBrk="1" hangingPunct="1">
              <a:lnSpc>
                <a:spcPct val="150000"/>
              </a:lnSpc>
            </a:pPr>
            <a:r>
              <a:rPr lang="en-US" sz="2800" smtClean="0">
                <a:latin typeface="Arial" charset="0"/>
                <a:cs typeface="Arial" charset="0"/>
              </a:rPr>
              <a:t>Nếu đồ thị có trọng số trên cạnh, thì cần có thêm một biến cất giữ c[e]</a:t>
            </a:r>
          </a:p>
          <a:p>
            <a:pPr eaLnBrk="1" hangingPunct="1">
              <a:lnSpc>
                <a:spcPct val="150000"/>
              </a:lnSpc>
            </a:pPr>
            <a:r>
              <a:rPr lang="en-US" sz="2800" b="1" smtClean="0">
                <a:solidFill>
                  <a:srgbClr val="C00000"/>
                </a:solidFill>
                <a:latin typeface="Arial" charset="0"/>
                <a:cs typeface="Arial" charset="0"/>
              </a:rPr>
              <a:t>Đây là cách chuẩn bị dữ liệu cho các đồ thị thực tế</a:t>
            </a: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latin typeface="Arial" charset="0"/>
                <a:cs typeface="Arial" charset="0"/>
              </a:rPr>
              <a:t>Danh sách cạnh</a:t>
            </a:r>
          </a:p>
        </p:txBody>
      </p:sp>
      <p:graphicFrame>
        <p:nvGraphicFramePr>
          <p:cNvPr id="6" name="Content Placeholder 5"/>
          <p:cNvGraphicFramePr>
            <a:graphicFrameLocks noGrp="1"/>
          </p:cNvGraphicFramePr>
          <p:nvPr>
            <p:ph idx="1"/>
          </p:nvPr>
        </p:nvGraphicFramePr>
        <p:xfrm>
          <a:off x="4724400" y="2438400"/>
          <a:ext cx="3733800" cy="3291840"/>
        </p:xfrm>
        <a:graphic>
          <a:graphicData uri="http://schemas.openxmlformats.org/drawingml/2006/table">
            <a:tbl>
              <a:tblPr/>
              <a:tblGrid>
                <a:gridCol w="774081"/>
                <a:gridCol w="1062463"/>
                <a:gridCol w="910683"/>
                <a:gridCol w="986573"/>
              </a:tblGrid>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e</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dau[e]</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cuoi[e]</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c[e]</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1</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1</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5</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6</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2</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5</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1</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8</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3</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4</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5</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7</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4</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1</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4</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3</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5</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1</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2</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5</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6</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4</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3</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2</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7</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2</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3</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8</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gn="ctr">
                        <a:lnSpc>
                          <a:spcPct val="120000"/>
                        </a:lnSpc>
                        <a:spcBef>
                          <a:spcPts val="0"/>
                        </a:spcBef>
                        <a:spcAft>
                          <a:spcPts val="0"/>
                        </a:spcAft>
                      </a:pPr>
                      <a:r>
                        <a:rPr lang="en-US" sz="2000" kern="100">
                          <a:latin typeface="Times New Roman"/>
                          <a:ea typeface="MS Mincho"/>
                          <a:cs typeface="Times New Roman"/>
                        </a:rPr>
                        <a:t>8</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3</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2</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kern="100">
                          <a:latin typeface="Times New Roman"/>
                          <a:ea typeface="MS Mincho"/>
                          <a:cs typeface="Times New Roman"/>
                        </a:rPr>
                        <a:t>6</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943" name="Footer Placeholder 3"/>
          <p:cNvSpPr>
            <a:spLocks noGrp="1"/>
          </p:cNvSpPr>
          <p:nvPr>
            <p:ph type="ftr" sz="quarter" idx="11"/>
          </p:nvPr>
        </p:nvSpPr>
        <p:spPr>
          <a:noFill/>
        </p:spPr>
        <p:txBody>
          <a:bodyPr/>
          <a:lstStyle/>
          <a:p>
            <a:r>
              <a:rPr lang="en-US" smtClean="0"/>
              <a:t>Nguyễn Đức Nghĩa - Bộ môn KHMT ĐHBKHN</a:t>
            </a:r>
          </a:p>
        </p:txBody>
      </p:sp>
      <p:sp>
        <p:nvSpPr>
          <p:cNvPr id="37944" name="Slide Number Placeholder 4"/>
          <p:cNvSpPr>
            <a:spLocks noGrp="1"/>
          </p:cNvSpPr>
          <p:nvPr>
            <p:ph type="sldNum" sz="quarter" idx="12"/>
          </p:nvPr>
        </p:nvSpPr>
        <p:spPr>
          <a:noFill/>
        </p:spPr>
        <p:txBody>
          <a:bodyPr/>
          <a:lstStyle/>
          <a:p>
            <a:fld id="{F15EE651-B8FD-483B-AA32-5244DC982182}" type="slidenum">
              <a:rPr lang="en-US" smtClean="0"/>
              <a:pPr/>
              <a:t>23</a:t>
            </a:fld>
            <a:endParaRPr lang="en-US" smtClean="0"/>
          </a:p>
        </p:txBody>
      </p:sp>
      <p:grpSp>
        <p:nvGrpSpPr>
          <p:cNvPr id="37945" name="Group 1"/>
          <p:cNvGrpSpPr>
            <a:grpSpLocks/>
          </p:cNvGrpSpPr>
          <p:nvPr/>
        </p:nvGrpSpPr>
        <p:grpSpPr bwMode="auto">
          <a:xfrm>
            <a:off x="685800" y="2743200"/>
            <a:ext cx="3429000" cy="2362200"/>
            <a:chOff x="3070" y="8569"/>
            <a:chExt cx="3060" cy="1880"/>
          </a:xfrm>
        </p:grpSpPr>
        <p:cxnSp>
          <p:nvCxnSpPr>
            <p:cNvPr id="37946" name="AutoShape 32"/>
            <p:cNvCxnSpPr>
              <a:cxnSpLocks noChangeShapeType="1"/>
            </p:cNvCxnSpPr>
            <p:nvPr/>
          </p:nvCxnSpPr>
          <p:spPr bwMode="auto">
            <a:xfrm flipH="1">
              <a:off x="3400" y="8859"/>
              <a:ext cx="790" cy="470"/>
            </a:xfrm>
            <a:prstGeom prst="straightConnector1">
              <a:avLst/>
            </a:prstGeom>
            <a:noFill/>
            <a:ln w="9525">
              <a:solidFill>
                <a:srgbClr val="000000"/>
              </a:solidFill>
              <a:round/>
              <a:headEnd/>
              <a:tailEnd type="triangle" w="med" len="med"/>
            </a:ln>
          </p:spPr>
        </p:cxnSp>
        <p:cxnSp>
          <p:nvCxnSpPr>
            <p:cNvPr id="37947" name="AutoShape 31"/>
            <p:cNvCxnSpPr>
              <a:cxnSpLocks noChangeShapeType="1"/>
            </p:cNvCxnSpPr>
            <p:nvPr/>
          </p:nvCxnSpPr>
          <p:spPr bwMode="auto">
            <a:xfrm>
              <a:off x="4320" y="8969"/>
              <a:ext cx="0" cy="1100"/>
            </a:xfrm>
            <a:prstGeom prst="straightConnector1">
              <a:avLst/>
            </a:prstGeom>
            <a:noFill/>
            <a:ln w="9525">
              <a:solidFill>
                <a:srgbClr val="000000"/>
              </a:solidFill>
              <a:round/>
              <a:headEnd/>
              <a:tailEnd type="triangle" w="med" len="med"/>
            </a:ln>
          </p:spPr>
        </p:cxnSp>
        <p:grpSp>
          <p:nvGrpSpPr>
            <p:cNvPr id="37948" name="Group 28"/>
            <p:cNvGrpSpPr>
              <a:grpSpLocks/>
            </p:cNvGrpSpPr>
            <p:nvPr/>
          </p:nvGrpSpPr>
          <p:grpSpPr bwMode="auto">
            <a:xfrm>
              <a:off x="4140" y="8569"/>
              <a:ext cx="400" cy="380"/>
              <a:chOff x="2060" y="4620"/>
              <a:chExt cx="400" cy="380"/>
            </a:xfrm>
          </p:grpSpPr>
          <p:sp>
            <p:nvSpPr>
              <p:cNvPr id="37975" name="Oval 30"/>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7976" name="Text Box 29"/>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1</a:t>
                </a:r>
                <a:endParaRPr lang="en-US" altLang="ja-JP" sz="2000">
                  <a:ea typeface="MS Mincho" pitchFamily="49" charset="-128"/>
                  <a:cs typeface="Times New Roman" pitchFamily="18" charset="0"/>
                </a:endParaRPr>
              </a:p>
            </p:txBody>
          </p:sp>
        </p:grpSp>
        <p:grpSp>
          <p:nvGrpSpPr>
            <p:cNvPr id="37949" name="Group 25"/>
            <p:cNvGrpSpPr>
              <a:grpSpLocks/>
            </p:cNvGrpSpPr>
            <p:nvPr/>
          </p:nvGrpSpPr>
          <p:grpSpPr bwMode="auto">
            <a:xfrm>
              <a:off x="5450" y="8949"/>
              <a:ext cx="400" cy="380"/>
              <a:chOff x="2060" y="4620"/>
              <a:chExt cx="400" cy="380"/>
            </a:xfrm>
          </p:grpSpPr>
          <p:sp>
            <p:nvSpPr>
              <p:cNvPr id="37973" name="Oval 27"/>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7974" name="Text Box 26"/>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2</a:t>
                </a:r>
                <a:endParaRPr lang="en-US" altLang="ja-JP" sz="2000">
                  <a:ea typeface="MS Mincho" pitchFamily="49" charset="-128"/>
                  <a:cs typeface="Times New Roman" pitchFamily="18" charset="0"/>
                </a:endParaRPr>
              </a:p>
            </p:txBody>
          </p:sp>
        </p:grpSp>
        <p:grpSp>
          <p:nvGrpSpPr>
            <p:cNvPr id="37950" name="Group 22"/>
            <p:cNvGrpSpPr>
              <a:grpSpLocks/>
            </p:cNvGrpSpPr>
            <p:nvPr/>
          </p:nvGrpSpPr>
          <p:grpSpPr bwMode="auto">
            <a:xfrm>
              <a:off x="3070" y="9329"/>
              <a:ext cx="400" cy="380"/>
              <a:chOff x="2060" y="4620"/>
              <a:chExt cx="400" cy="380"/>
            </a:xfrm>
          </p:grpSpPr>
          <p:sp>
            <p:nvSpPr>
              <p:cNvPr id="37971" name="Oval 24"/>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7972" name="Text Box 23"/>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5</a:t>
                </a:r>
                <a:endParaRPr lang="en-US" altLang="ja-JP" sz="2000">
                  <a:ea typeface="MS Mincho" pitchFamily="49" charset="-128"/>
                  <a:cs typeface="Times New Roman" pitchFamily="18" charset="0"/>
                </a:endParaRPr>
              </a:p>
            </p:txBody>
          </p:sp>
        </p:grpSp>
        <p:grpSp>
          <p:nvGrpSpPr>
            <p:cNvPr id="37951" name="Group 19"/>
            <p:cNvGrpSpPr>
              <a:grpSpLocks/>
            </p:cNvGrpSpPr>
            <p:nvPr/>
          </p:nvGrpSpPr>
          <p:grpSpPr bwMode="auto">
            <a:xfrm>
              <a:off x="4090" y="10069"/>
              <a:ext cx="400" cy="380"/>
              <a:chOff x="2060" y="4620"/>
              <a:chExt cx="400" cy="380"/>
            </a:xfrm>
          </p:grpSpPr>
          <p:sp>
            <p:nvSpPr>
              <p:cNvPr id="37969" name="Oval 21"/>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7970" name="Text Box 20"/>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4</a:t>
                </a:r>
                <a:endParaRPr lang="en-US" altLang="ja-JP" sz="2000">
                  <a:ea typeface="MS Mincho" pitchFamily="49" charset="-128"/>
                  <a:cs typeface="Times New Roman" pitchFamily="18" charset="0"/>
                </a:endParaRPr>
              </a:p>
            </p:txBody>
          </p:sp>
        </p:grpSp>
        <p:grpSp>
          <p:nvGrpSpPr>
            <p:cNvPr id="37952" name="Group 16"/>
            <p:cNvGrpSpPr>
              <a:grpSpLocks/>
            </p:cNvGrpSpPr>
            <p:nvPr/>
          </p:nvGrpSpPr>
          <p:grpSpPr bwMode="auto">
            <a:xfrm>
              <a:off x="5400" y="9819"/>
              <a:ext cx="400" cy="380"/>
              <a:chOff x="2060" y="4620"/>
              <a:chExt cx="400" cy="380"/>
            </a:xfrm>
          </p:grpSpPr>
          <p:sp>
            <p:nvSpPr>
              <p:cNvPr id="37967" name="Oval 18"/>
              <p:cNvSpPr>
                <a:spLocks noChangeArrowheads="1"/>
              </p:cNvSpPr>
              <p:nvPr/>
            </p:nvSpPr>
            <p:spPr bwMode="auto">
              <a:xfrm>
                <a:off x="2060" y="4620"/>
                <a:ext cx="400" cy="380"/>
              </a:xfrm>
              <a:prstGeom prst="ellipse">
                <a:avLst/>
              </a:prstGeom>
              <a:solidFill>
                <a:srgbClr val="FFFFFF"/>
              </a:solidFill>
              <a:ln w="9525">
                <a:solidFill>
                  <a:srgbClr val="000000"/>
                </a:solidFill>
                <a:round/>
                <a:headEnd/>
                <a:tailEnd/>
              </a:ln>
            </p:spPr>
            <p:txBody>
              <a:bodyPr/>
              <a:lstStyle/>
              <a:p>
                <a:endParaRPr lang="en-US" sz="2000"/>
              </a:p>
            </p:txBody>
          </p:sp>
          <p:sp>
            <p:nvSpPr>
              <p:cNvPr id="37968" name="Text Box 17"/>
              <p:cNvSpPr txBox="1">
                <a:spLocks noChangeArrowheads="1"/>
              </p:cNvSpPr>
              <p:nvPr/>
            </p:nvSpPr>
            <p:spPr bwMode="auto">
              <a:xfrm>
                <a:off x="2180" y="4660"/>
                <a:ext cx="170" cy="25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3</a:t>
                </a:r>
                <a:endParaRPr lang="en-US" altLang="ja-JP" sz="2000">
                  <a:ea typeface="MS Mincho" pitchFamily="49" charset="-128"/>
                  <a:cs typeface="Times New Roman" pitchFamily="18" charset="0"/>
                </a:endParaRPr>
              </a:p>
            </p:txBody>
          </p:sp>
        </p:grpSp>
        <p:sp>
          <p:nvSpPr>
            <p:cNvPr id="37953" name="Arc 15"/>
            <p:cNvSpPr>
              <a:spLocks/>
            </p:cNvSpPr>
            <p:nvPr/>
          </p:nvSpPr>
          <p:spPr bwMode="auto">
            <a:xfrm rot="10543878" flipV="1">
              <a:off x="3091" y="8605"/>
              <a:ext cx="1190" cy="7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med" len="med"/>
              <a:tailEnd/>
            </a:ln>
          </p:spPr>
          <p:txBody>
            <a:bodyPr/>
            <a:lstStyle/>
            <a:p>
              <a:endParaRPr lang="en-US" sz="2000"/>
            </a:p>
          </p:txBody>
        </p:sp>
        <p:cxnSp>
          <p:nvCxnSpPr>
            <p:cNvPr id="37954" name="AutoShape 14"/>
            <p:cNvCxnSpPr>
              <a:cxnSpLocks noChangeShapeType="1"/>
            </p:cNvCxnSpPr>
            <p:nvPr/>
          </p:nvCxnSpPr>
          <p:spPr bwMode="auto">
            <a:xfrm>
              <a:off x="4540" y="8769"/>
              <a:ext cx="910" cy="290"/>
            </a:xfrm>
            <a:prstGeom prst="straightConnector1">
              <a:avLst/>
            </a:prstGeom>
            <a:noFill/>
            <a:ln w="9525">
              <a:solidFill>
                <a:srgbClr val="000000"/>
              </a:solidFill>
              <a:round/>
              <a:headEnd/>
              <a:tailEnd type="triangle" w="med" len="med"/>
            </a:ln>
          </p:spPr>
        </p:cxnSp>
        <p:cxnSp>
          <p:nvCxnSpPr>
            <p:cNvPr id="37955" name="AutoShape 13"/>
            <p:cNvCxnSpPr>
              <a:cxnSpLocks noChangeShapeType="1"/>
            </p:cNvCxnSpPr>
            <p:nvPr/>
          </p:nvCxnSpPr>
          <p:spPr bwMode="auto">
            <a:xfrm flipH="1" flipV="1">
              <a:off x="3360" y="9709"/>
              <a:ext cx="730" cy="490"/>
            </a:xfrm>
            <a:prstGeom prst="straightConnector1">
              <a:avLst/>
            </a:prstGeom>
            <a:noFill/>
            <a:ln w="9525">
              <a:solidFill>
                <a:srgbClr val="000000"/>
              </a:solidFill>
              <a:round/>
              <a:headEnd/>
              <a:tailEnd type="triangle" w="med" len="med"/>
            </a:ln>
          </p:spPr>
        </p:cxnSp>
        <p:cxnSp>
          <p:nvCxnSpPr>
            <p:cNvPr id="37956" name="AutoShape 12"/>
            <p:cNvCxnSpPr>
              <a:cxnSpLocks noChangeShapeType="1"/>
            </p:cNvCxnSpPr>
            <p:nvPr/>
          </p:nvCxnSpPr>
          <p:spPr bwMode="auto">
            <a:xfrm flipV="1">
              <a:off x="4490" y="10059"/>
              <a:ext cx="910" cy="200"/>
            </a:xfrm>
            <a:prstGeom prst="straightConnector1">
              <a:avLst/>
            </a:prstGeom>
            <a:noFill/>
            <a:ln w="9525">
              <a:solidFill>
                <a:srgbClr val="000000"/>
              </a:solidFill>
              <a:round/>
              <a:headEnd/>
              <a:tailEnd type="triangle" w="med" len="med"/>
            </a:ln>
          </p:spPr>
        </p:cxnSp>
        <p:sp>
          <p:nvSpPr>
            <p:cNvPr id="37957" name="Arc 11"/>
            <p:cNvSpPr>
              <a:spLocks/>
            </p:cNvSpPr>
            <p:nvPr/>
          </p:nvSpPr>
          <p:spPr bwMode="auto">
            <a:xfrm rot="2979849">
              <a:off x="5530" y="9229"/>
              <a:ext cx="590" cy="61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med" len="med"/>
              <a:tailEnd/>
            </a:ln>
          </p:spPr>
          <p:txBody>
            <a:bodyPr/>
            <a:lstStyle/>
            <a:p>
              <a:endParaRPr lang="en-US" sz="2000"/>
            </a:p>
          </p:txBody>
        </p:sp>
        <p:sp>
          <p:nvSpPr>
            <p:cNvPr id="37958" name="Arc 10"/>
            <p:cNvSpPr>
              <a:spLocks/>
            </p:cNvSpPr>
            <p:nvPr/>
          </p:nvSpPr>
          <p:spPr bwMode="auto">
            <a:xfrm rot="-7786955">
              <a:off x="5140" y="9259"/>
              <a:ext cx="590" cy="61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triangle" w="med" len="med"/>
              <a:tailEnd/>
            </a:ln>
          </p:spPr>
          <p:txBody>
            <a:bodyPr/>
            <a:lstStyle/>
            <a:p>
              <a:endParaRPr lang="en-US" sz="2000"/>
            </a:p>
          </p:txBody>
        </p:sp>
        <p:sp>
          <p:nvSpPr>
            <p:cNvPr id="37959" name="Text Box 9"/>
            <p:cNvSpPr txBox="1">
              <a:spLocks noChangeArrowheads="1"/>
            </p:cNvSpPr>
            <p:nvPr/>
          </p:nvSpPr>
          <p:spPr bwMode="auto">
            <a:xfrm>
              <a:off x="4840" y="871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5</a:t>
              </a:r>
              <a:endParaRPr lang="en-US" altLang="ja-JP" sz="2000">
                <a:ea typeface="MS Mincho" pitchFamily="49" charset="-128"/>
                <a:cs typeface="Times New Roman" pitchFamily="18" charset="0"/>
              </a:endParaRPr>
            </a:p>
          </p:txBody>
        </p:sp>
        <p:sp>
          <p:nvSpPr>
            <p:cNvPr id="37960" name="Text Box 8"/>
            <p:cNvSpPr txBox="1">
              <a:spLocks noChangeArrowheads="1"/>
            </p:cNvSpPr>
            <p:nvPr/>
          </p:nvSpPr>
          <p:spPr bwMode="auto">
            <a:xfrm>
              <a:off x="3370" y="867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8</a:t>
              </a:r>
              <a:endParaRPr lang="en-US" altLang="ja-JP" sz="2000">
                <a:ea typeface="MS Mincho" pitchFamily="49" charset="-128"/>
                <a:cs typeface="Times New Roman" pitchFamily="18" charset="0"/>
              </a:endParaRPr>
            </a:p>
          </p:txBody>
        </p:sp>
        <p:sp>
          <p:nvSpPr>
            <p:cNvPr id="37961" name="Text Box 7"/>
            <p:cNvSpPr txBox="1">
              <a:spLocks noChangeArrowheads="1"/>
            </p:cNvSpPr>
            <p:nvPr/>
          </p:nvSpPr>
          <p:spPr bwMode="auto">
            <a:xfrm>
              <a:off x="3820" y="894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6</a:t>
              </a:r>
              <a:endParaRPr lang="en-US" altLang="ja-JP" sz="2000">
                <a:ea typeface="MS Mincho" pitchFamily="49" charset="-128"/>
                <a:cs typeface="Times New Roman" pitchFamily="18" charset="0"/>
              </a:endParaRPr>
            </a:p>
          </p:txBody>
        </p:sp>
        <p:sp>
          <p:nvSpPr>
            <p:cNvPr id="37962" name="Text Box 6"/>
            <p:cNvSpPr txBox="1">
              <a:spLocks noChangeArrowheads="1"/>
            </p:cNvSpPr>
            <p:nvPr/>
          </p:nvSpPr>
          <p:spPr bwMode="auto">
            <a:xfrm>
              <a:off x="5200" y="936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8</a:t>
              </a:r>
              <a:endParaRPr lang="en-US" altLang="ja-JP" sz="2000">
                <a:ea typeface="MS Mincho" pitchFamily="49" charset="-128"/>
                <a:cs typeface="Times New Roman" pitchFamily="18" charset="0"/>
              </a:endParaRPr>
            </a:p>
          </p:txBody>
        </p:sp>
        <p:sp>
          <p:nvSpPr>
            <p:cNvPr id="37963" name="Text Box 5"/>
            <p:cNvSpPr txBox="1">
              <a:spLocks noChangeArrowheads="1"/>
            </p:cNvSpPr>
            <p:nvPr/>
          </p:nvSpPr>
          <p:spPr bwMode="auto">
            <a:xfrm>
              <a:off x="5930" y="952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6</a:t>
              </a:r>
              <a:endParaRPr lang="en-US" altLang="ja-JP" sz="2000">
                <a:ea typeface="MS Mincho" pitchFamily="49" charset="-128"/>
                <a:cs typeface="Times New Roman" pitchFamily="18" charset="0"/>
              </a:endParaRPr>
            </a:p>
          </p:txBody>
        </p:sp>
        <p:sp>
          <p:nvSpPr>
            <p:cNvPr id="37964" name="Text Box 4"/>
            <p:cNvSpPr txBox="1">
              <a:spLocks noChangeArrowheads="1"/>
            </p:cNvSpPr>
            <p:nvPr/>
          </p:nvSpPr>
          <p:spPr bwMode="auto">
            <a:xfrm>
              <a:off x="3690" y="977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7</a:t>
              </a:r>
              <a:endParaRPr lang="en-US" altLang="ja-JP" sz="2000">
                <a:ea typeface="MS Mincho" pitchFamily="49" charset="-128"/>
                <a:cs typeface="Times New Roman" pitchFamily="18" charset="0"/>
              </a:endParaRPr>
            </a:p>
          </p:txBody>
        </p:sp>
        <p:sp>
          <p:nvSpPr>
            <p:cNvPr id="37965" name="Text Box 3"/>
            <p:cNvSpPr txBox="1">
              <a:spLocks noChangeArrowheads="1"/>
            </p:cNvSpPr>
            <p:nvPr/>
          </p:nvSpPr>
          <p:spPr bwMode="auto">
            <a:xfrm>
              <a:off x="4800" y="1005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2</a:t>
              </a:r>
              <a:endParaRPr lang="en-US" altLang="ja-JP" sz="2000">
                <a:ea typeface="MS Mincho" pitchFamily="49" charset="-128"/>
                <a:cs typeface="Times New Roman" pitchFamily="18" charset="0"/>
              </a:endParaRPr>
            </a:p>
          </p:txBody>
        </p:sp>
        <p:sp>
          <p:nvSpPr>
            <p:cNvPr id="37966" name="Text Box 2"/>
            <p:cNvSpPr txBox="1">
              <a:spLocks noChangeArrowheads="1"/>
            </p:cNvSpPr>
            <p:nvPr/>
          </p:nvSpPr>
          <p:spPr bwMode="auto">
            <a:xfrm>
              <a:off x="4281" y="9329"/>
              <a:ext cx="200" cy="290"/>
            </a:xfrm>
            <a:prstGeom prst="rect">
              <a:avLst/>
            </a:prstGeom>
            <a:solidFill>
              <a:srgbClr val="FFFFFF"/>
            </a:solidFill>
            <a:ln w="9525">
              <a:noFill/>
              <a:miter lim="800000"/>
              <a:headEnd/>
              <a:tailEnd/>
            </a:ln>
          </p:spPr>
          <p:txBody>
            <a:bodyPr lIns="9144" tIns="9144" rIns="9144" bIns="9144"/>
            <a:lstStyle/>
            <a:p>
              <a:pPr algn="just" eaLnBrk="0" hangingPunct="0"/>
              <a:r>
                <a:rPr lang="en-US" altLang="ja-JP" sz="2000">
                  <a:latin typeface="Times New Roman" pitchFamily="18" charset="0"/>
                  <a:ea typeface="MS Mincho" pitchFamily="49" charset="-128"/>
                  <a:cs typeface="Times New Roman" pitchFamily="18" charset="0"/>
                </a:rPr>
                <a:t>3</a:t>
              </a:r>
              <a:endParaRPr lang="en-US" altLang="ja-JP" sz="2000">
                <a:ea typeface="MS Mincho" pitchFamily="49" charset="-128"/>
                <a:cs typeface="Times New Roman" pitchFamily="18"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0C3B804C-8637-4512-90D1-22C4B855AACC}" type="slidenum">
              <a:rPr lang="en-US" smtClean="0"/>
              <a:pPr/>
              <a:t>24</a:t>
            </a:fld>
            <a:endParaRPr lang="en-US" smtClean="0"/>
          </a:p>
        </p:txBody>
      </p:sp>
      <p:sp>
        <p:nvSpPr>
          <p:cNvPr id="38915" name="Rectangle 2"/>
          <p:cNvSpPr>
            <a:spLocks noGrp="1" noChangeArrowheads="1"/>
          </p:cNvSpPr>
          <p:nvPr>
            <p:ph type="title"/>
          </p:nvPr>
        </p:nvSpPr>
        <p:spPr>
          <a:xfrm>
            <a:off x="609600" y="304800"/>
            <a:ext cx="7772400" cy="838200"/>
          </a:xfrm>
        </p:spPr>
        <p:txBody>
          <a:bodyPr/>
          <a:lstStyle/>
          <a:p>
            <a:pPr eaLnBrk="1" hangingPunct="1"/>
            <a:r>
              <a:rPr lang="en-US" sz="2800" smtClean="0">
                <a:latin typeface="Arial" charset="0"/>
                <a:cs typeface="Arial" charset="0"/>
              </a:rPr>
              <a:t>Đánh giá thời gian thực hiện các thao tác</a:t>
            </a:r>
            <a:endParaRPr lang="en-US" smtClean="0">
              <a:latin typeface="Arial" charset="0"/>
              <a:cs typeface="Arial" charset="0"/>
            </a:endParaRPr>
          </a:p>
        </p:txBody>
      </p:sp>
      <p:graphicFrame>
        <p:nvGraphicFramePr>
          <p:cNvPr id="216220" name="Group 156"/>
          <p:cNvGraphicFramePr>
            <a:graphicFrameLocks noGrp="1"/>
          </p:cNvGraphicFramePr>
          <p:nvPr>
            <p:ph type="tbl" idx="1"/>
          </p:nvPr>
        </p:nvGraphicFramePr>
        <p:xfrm>
          <a:off x="533400" y="1776413"/>
          <a:ext cx="7924800" cy="4243578"/>
        </p:xfrm>
        <a:graphic>
          <a:graphicData uri="http://schemas.openxmlformats.org/drawingml/2006/table">
            <a:tbl>
              <a:tblPr/>
              <a:tblGrid>
                <a:gridCol w="2719388"/>
                <a:gridCol w="938212"/>
                <a:gridCol w="2667000"/>
                <a:gridCol w="1600200"/>
              </a:tblGrid>
              <a:tr h="914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1" i="1" u="none" strike="noStrike" cap="none" normalizeH="0" baseline="0" smtClean="0">
                          <a:ln>
                            <a:noFill/>
                          </a:ln>
                          <a:solidFill>
                            <a:schemeClr val="tx1"/>
                          </a:solidFill>
                          <a:effectLst/>
                          <a:latin typeface="Times New Roman" pitchFamily="18" charset="0"/>
                        </a:rPr>
                        <a:t> n</a:t>
                      </a:r>
                      <a:r>
                        <a:rPr kumimoji="0" lang="en-US" sz="1800" b="0" i="0" u="none" strike="noStrike" cap="none" normalizeH="0" baseline="0" smtClean="0">
                          <a:ln>
                            <a:noFill/>
                          </a:ln>
                          <a:solidFill>
                            <a:schemeClr val="tx1"/>
                          </a:solidFill>
                          <a:effectLst/>
                          <a:latin typeface="Tahoma" pitchFamily="34" charset="0"/>
                        </a:rPr>
                        <a:t> đỉnh, </a:t>
                      </a:r>
                      <a:r>
                        <a:rPr kumimoji="0" lang="en-US" sz="1800" b="1" i="1" u="none" strike="noStrike" cap="none" normalizeH="0" baseline="0" smtClean="0">
                          <a:ln>
                            <a:noFill/>
                          </a:ln>
                          <a:solidFill>
                            <a:schemeClr val="tx1"/>
                          </a:solidFill>
                          <a:effectLst/>
                          <a:latin typeface="Times New Roman" pitchFamily="18" charset="0"/>
                        </a:rPr>
                        <a:t>m</a:t>
                      </a:r>
                      <a:r>
                        <a:rPr kumimoji="0" lang="en-US" sz="1800" b="0" i="0" u="none" strike="noStrike" cap="none" normalizeH="0" baseline="0" smtClean="0">
                          <a:ln>
                            <a:noFill/>
                          </a:ln>
                          <a:solidFill>
                            <a:schemeClr val="tx1"/>
                          </a:solidFill>
                          <a:effectLst/>
                          <a:latin typeface="Tahoma" pitchFamily="34" charset="0"/>
                        </a:rPr>
                        <a:t> cạnh</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smtClean="0">
                          <a:ln>
                            <a:noFill/>
                          </a:ln>
                          <a:solidFill>
                            <a:schemeClr val="tx1"/>
                          </a:solidFill>
                          <a:effectLst/>
                          <a:latin typeface="Tahoma"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đơn đồ thị vô hướng</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Edge</a:t>
                      </a:r>
                      <a:br>
                        <a:rPr kumimoji="0" lang="en-US" sz="2400" b="0" i="0" u="none" strike="noStrike" cap="none" normalizeH="0" baseline="0" smtClean="0">
                          <a:ln>
                            <a:noFill/>
                          </a:ln>
                          <a:solidFill>
                            <a:schemeClr val="tx1"/>
                          </a:solidFill>
                          <a:effectLst/>
                          <a:latin typeface="Tahoma" pitchFamily="34" charset="0"/>
                        </a:rPr>
                      </a:br>
                      <a:r>
                        <a:rPr kumimoji="0" lang="en-US" sz="2400" b="0" i="0" u="none" strike="noStrike" cap="none" normalizeH="0" baseline="0" smtClean="0">
                          <a:ln>
                            <a:noFill/>
                          </a:ln>
                          <a:solidFill>
                            <a:schemeClr val="tx1"/>
                          </a:solidFill>
                          <a:effectLst/>
                          <a:latin typeface="Tahoma" pitchFamily="34" charset="0"/>
                        </a:rPr>
                        <a:t>List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Adjacency</a:t>
                      </a:r>
                      <a:br>
                        <a:rPr kumimoji="0" lang="en-US" sz="2400" b="0" i="0" u="none" strike="noStrike" cap="none" normalizeH="0" baseline="0" smtClean="0">
                          <a:ln>
                            <a:noFill/>
                          </a:ln>
                          <a:solidFill>
                            <a:schemeClr val="tx1"/>
                          </a:solidFill>
                          <a:effectLst/>
                          <a:latin typeface="Tahoma" pitchFamily="34" charset="0"/>
                        </a:rPr>
                      </a:br>
                      <a:r>
                        <a:rPr kumimoji="0" lang="en-US" sz="2400" b="0" i="0" u="none" strike="noStrike" cap="none" normalizeH="0" baseline="0" smtClean="0">
                          <a:ln>
                            <a:noFill/>
                          </a:ln>
                          <a:solidFill>
                            <a:schemeClr val="tx1"/>
                          </a:solidFill>
                          <a:effectLst/>
                          <a:latin typeface="Tahoma" pitchFamily="34" charset="0"/>
                        </a:rPr>
                        <a:t>List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Adjacency Matrix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Bộ nhớ</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n </a:t>
                      </a:r>
                      <a:r>
                        <a:rPr kumimoji="0" lang="en-US" sz="2400" b="0" i="0" u="none" strike="noStrike" cap="none" normalizeH="0" baseline="0" smtClean="0">
                          <a:ln>
                            <a:noFill/>
                          </a:ln>
                          <a:solidFill>
                            <a:schemeClr val="tx1"/>
                          </a:solidFill>
                          <a:effectLst/>
                          <a:latin typeface="Symbol" pitchFamily="18" charset="2"/>
                        </a:rPr>
                        <a:t>+</a:t>
                      </a:r>
                      <a:r>
                        <a:rPr kumimoji="0" lang="en-US" sz="2400" b="1" i="1" u="none" strike="noStrike" cap="none" normalizeH="0" baseline="0" smtClean="0">
                          <a:ln>
                            <a:noFill/>
                          </a:ln>
                          <a:solidFill>
                            <a:schemeClr val="tx1"/>
                          </a:solidFill>
                          <a:effectLst/>
                          <a:latin typeface="Times New Roman" pitchFamily="18" charset="0"/>
                        </a:rPr>
                        <a:t> 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n </a:t>
                      </a:r>
                      <a:r>
                        <a:rPr kumimoji="0" lang="en-US" sz="2400" b="0" i="0" u="none" strike="noStrike" cap="none" normalizeH="0" baseline="0" smtClean="0">
                          <a:ln>
                            <a:noFill/>
                          </a:ln>
                          <a:solidFill>
                            <a:schemeClr val="tx1"/>
                          </a:solidFill>
                          <a:effectLst/>
                          <a:latin typeface="Symbol" pitchFamily="18" charset="2"/>
                        </a:rPr>
                        <a:t>+</a:t>
                      </a:r>
                      <a:r>
                        <a:rPr kumimoji="0" lang="en-US" sz="2400" b="1" i="1" u="none" strike="noStrike" cap="none" normalizeH="0" baseline="0" smtClean="0">
                          <a:ln>
                            <a:noFill/>
                          </a:ln>
                          <a:solidFill>
                            <a:schemeClr val="tx1"/>
                          </a:solidFill>
                          <a:effectLst/>
                          <a:latin typeface="Times New Roman" pitchFamily="18" charset="0"/>
                        </a:rPr>
                        <a:t> 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incidentEdges</a:t>
                      </a:r>
                      <a:r>
                        <a:rPr kumimoji="0" lang="en-US" sz="2400" b="0" i="0" u="none" strike="noStrike" cap="none" normalizeH="0" baseline="0" smtClean="0">
                          <a:ln>
                            <a:noFill/>
                          </a:ln>
                          <a:solidFill>
                            <a:schemeClr val="tx1"/>
                          </a:solidFill>
                          <a:effectLst/>
                          <a:latin typeface="Tahoma" pitchFamily="34" charset="0"/>
                        </a:rPr>
                        <a:t>(</a:t>
                      </a:r>
                      <a:r>
                        <a:rPr kumimoji="0" lang="en-US" sz="2400" b="1" i="1" u="none" strike="noStrike" cap="none" normalizeH="0" baseline="0" smtClean="0">
                          <a:ln>
                            <a:noFill/>
                          </a:ln>
                          <a:solidFill>
                            <a:schemeClr val="tx1"/>
                          </a:solidFill>
                          <a:effectLst/>
                          <a:latin typeface="Times New Roman" pitchFamily="18" charset="0"/>
                        </a:rPr>
                        <a:t>v</a:t>
                      </a:r>
                      <a:r>
                        <a:rPr kumimoji="0" lang="en-US" sz="2400" b="0" i="0" u="none" strike="noStrike" cap="none" normalizeH="0" baseline="0" smtClean="0">
                          <a:ln>
                            <a:noFill/>
                          </a:ln>
                          <a:solidFill>
                            <a:schemeClr val="tx1"/>
                          </a:solidFill>
                          <a:effectLst/>
                          <a:latin typeface="Tahoma"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deg(</a:t>
                      </a:r>
                      <a:r>
                        <a:rPr kumimoji="0" lang="en-US" sz="2400" b="1" i="1" u="none" strike="noStrike" cap="none" normalizeH="0" baseline="0" smtClean="0">
                          <a:ln>
                            <a:noFill/>
                          </a:ln>
                          <a:solidFill>
                            <a:schemeClr val="tx1"/>
                          </a:solidFill>
                          <a:effectLst/>
                          <a:latin typeface="Times New Roman" pitchFamily="18" charset="0"/>
                        </a:rPr>
                        <a:t>v</a:t>
                      </a:r>
                      <a:r>
                        <a:rPr kumimoji="0" lang="en-US" sz="24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areAdjacent </a:t>
                      </a:r>
                      <a:r>
                        <a:rPr kumimoji="0" lang="en-US" sz="2400" b="0" i="0" u="none" strike="noStrike" cap="none" normalizeH="0" baseline="0" smtClean="0">
                          <a:ln>
                            <a:noFill/>
                          </a:ln>
                          <a:solidFill>
                            <a:schemeClr val="tx1"/>
                          </a:solidFill>
                          <a:effectLst/>
                          <a:latin typeface="Tahoma" pitchFamily="34" charset="0"/>
                        </a:rPr>
                        <a:t>(</a:t>
                      </a:r>
                      <a:r>
                        <a:rPr kumimoji="0" lang="en-US" sz="2400" b="1" i="1" u="none" strike="noStrike" cap="none" normalizeH="0" baseline="0" smtClean="0">
                          <a:ln>
                            <a:noFill/>
                          </a:ln>
                          <a:solidFill>
                            <a:schemeClr val="tx1"/>
                          </a:solidFill>
                          <a:effectLst/>
                          <a:latin typeface="Times New Roman" pitchFamily="18" charset="0"/>
                        </a:rPr>
                        <a:t>v, w</a:t>
                      </a:r>
                      <a:r>
                        <a:rPr kumimoji="0" lang="en-US" sz="2400" b="0" i="0" u="none" strike="noStrike" cap="none" normalizeH="0" baseline="0" smtClean="0">
                          <a:ln>
                            <a:noFill/>
                          </a:ln>
                          <a:solidFill>
                            <a:schemeClr val="tx1"/>
                          </a:solidFill>
                          <a:effectLst/>
                          <a:latin typeface="Tahoma"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min(deg(</a:t>
                      </a:r>
                      <a:r>
                        <a:rPr kumimoji="0" lang="en-US" sz="2400" b="1" i="1" u="none" strike="noStrike" cap="none" normalizeH="0" baseline="0" smtClean="0">
                          <a:ln>
                            <a:noFill/>
                          </a:ln>
                          <a:solidFill>
                            <a:schemeClr val="tx1"/>
                          </a:solidFill>
                          <a:effectLst/>
                          <a:latin typeface="Times New Roman" pitchFamily="18" charset="0"/>
                        </a:rPr>
                        <a:t>v</a:t>
                      </a:r>
                      <a:r>
                        <a:rPr kumimoji="0" lang="en-US" sz="2400" b="0" i="0" u="none" strike="noStrike" cap="none" normalizeH="0" baseline="0" smtClean="0">
                          <a:ln>
                            <a:noFill/>
                          </a:ln>
                          <a:solidFill>
                            <a:schemeClr val="tx1"/>
                          </a:solidFill>
                          <a:effectLst/>
                          <a:latin typeface="Times New Roman" pitchFamily="18" charset="0"/>
                        </a:rPr>
                        <a:t>), deg(</a:t>
                      </a:r>
                      <a:r>
                        <a:rPr kumimoji="0" lang="en-US" sz="2400" b="1" i="1" u="none" strike="noStrike" cap="none" normalizeH="0" baseline="0" smtClean="0">
                          <a:ln>
                            <a:noFill/>
                          </a:ln>
                          <a:solidFill>
                            <a:schemeClr val="tx1"/>
                          </a:solidFill>
                          <a:effectLst/>
                          <a:latin typeface="Times New Roman" pitchFamily="18" charset="0"/>
                        </a:rPr>
                        <a:t>w</a:t>
                      </a:r>
                      <a:r>
                        <a:rPr kumimoji="0" lang="en-US" sz="24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insertVertex</a:t>
                      </a:r>
                      <a:r>
                        <a:rPr kumimoji="0" lang="en-US" sz="2400" b="0" i="0" u="none" strike="noStrike" cap="none" normalizeH="0" baseline="0" smtClean="0">
                          <a:ln>
                            <a:noFill/>
                          </a:ln>
                          <a:solidFill>
                            <a:schemeClr val="tx1"/>
                          </a:solidFill>
                          <a:effectLst/>
                          <a:latin typeface="Tahoma" pitchFamily="34" charset="0"/>
                        </a:rPr>
                        <a:t>(</a:t>
                      </a: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ahoma"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insertEdge</a:t>
                      </a:r>
                      <a:r>
                        <a:rPr kumimoji="0" lang="en-US" sz="2400" b="0" i="0" u="none" strike="noStrike" cap="none" normalizeH="0" baseline="0" smtClean="0">
                          <a:ln>
                            <a:noFill/>
                          </a:ln>
                          <a:solidFill>
                            <a:schemeClr val="tx1"/>
                          </a:solidFill>
                          <a:effectLst/>
                          <a:latin typeface="Tahoma" pitchFamily="34" charset="0"/>
                        </a:rPr>
                        <a:t>(</a:t>
                      </a:r>
                      <a:r>
                        <a:rPr kumimoji="0" lang="en-US" sz="2400" b="1" i="1" u="none" strike="noStrike" cap="none" normalizeH="0" baseline="0" smtClean="0">
                          <a:ln>
                            <a:noFill/>
                          </a:ln>
                          <a:solidFill>
                            <a:schemeClr val="tx1"/>
                          </a:solidFill>
                          <a:effectLst/>
                          <a:latin typeface="Times New Roman" pitchFamily="18" charset="0"/>
                        </a:rPr>
                        <a:t>v, w, o</a:t>
                      </a:r>
                      <a:r>
                        <a:rPr kumimoji="0" lang="en-US" sz="2400" b="0" i="0" u="none" strike="noStrike" cap="none" normalizeH="0" baseline="0" smtClean="0">
                          <a:ln>
                            <a:noFill/>
                          </a:ln>
                          <a:solidFill>
                            <a:schemeClr val="tx1"/>
                          </a:solidFill>
                          <a:effectLst/>
                          <a:latin typeface="Tahoma"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removeVertex</a:t>
                      </a:r>
                      <a:r>
                        <a:rPr kumimoji="0" lang="en-US" sz="2400" b="0" i="0" u="none" strike="noStrike" cap="none" normalizeH="0" baseline="0" smtClean="0">
                          <a:ln>
                            <a:noFill/>
                          </a:ln>
                          <a:solidFill>
                            <a:schemeClr val="tx1"/>
                          </a:solidFill>
                          <a:effectLst/>
                          <a:latin typeface="Tahoma" pitchFamily="34" charset="0"/>
                        </a:rPr>
                        <a:t>(</a:t>
                      </a:r>
                      <a:r>
                        <a:rPr kumimoji="0" lang="en-US" sz="2400" b="1" i="1" u="none" strike="noStrike" cap="none" normalizeH="0" baseline="0" smtClean="0">
                          <a:ln>
                            <a:noFill/>
                          </a:ln>
                          <a:solidFill>
                            <a:schemeClr val="tx1"/>
                          </a:solidFill>
                          <a:effectLst/>
                          <a:latin typeface="Times New Roman" pitchFamily="18" charset="0"/>
                        </a:rPr>
                        <a:t>v</a:t>
                      </a:r>
                      <a:r>
                        <a:rPr kumimoji="0" lang="en-US" sz="2400" b="0" i="0" u="none" strike="noStrike" cap="none" normalizeH="0" baseline="0" smtClean="0">
                          <a:ln>
                            <a:noFill/>
                          </a:ln>
                          <a:solidFill>
                            <a:schemeClr val="tx1"/>
                          </a:solidFill>
                          <a:effectLst/>
                          <a:latin typeface="Tahoma"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deg(</a:t>
                      </a:r>
                      <a:r>
                        <a:rPr kumimoji="0" lang="en-US" sz="2400" b="1" i="1" u="none" strike="noStrike" cap="none" normalizeH="0" baseline="0" smtClean="0">
                          <a:ln>
                            <a:noFill/>
                          </a:ln>
                          <a:solidFill>
                            <a:schemeClr val="tx1"/>
                          </a:solidFill>
                          <a:effectLst/>
                          <a:latin typeface="Times New Roman" pitchFamily="18" charset="0"/>
                        </a:rPr>
                        <a:t>v</a:t>
                      </a:r>
                      <a:r>
                        <a:rPr kumimoji="0" lang="en-US" sz="2400" b="0" i="0" u="none" strike="noStrike" cap="none" normalizeH="0" baseline="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endParaRPr kumimoji="0" lang="en-US" sz="24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2"/>
                          </a:solidFill>
                          <a:effectLst/>
                          <a:latin typeface="Tahoma" pitchFamily="34" charset="0"/>
                        </a:rPr>
                        <a:t>removeEdge</a:t>
                      </a:r>
                      <a:r>
                        <a:rPr kumimoji="0" lang="en-US" sz="2400" b="0" i="0" u="none" strike="noStrike" cap="none" normalizeH="0" baseline="0" smtClean="0">
                          <a:ln>
                            <a:noFill/>
                          </a:ln>
                          <a:solidFill>
                            <a:schemeClr val="tx1"/>
                          </a:solidFill>
                          <a:effectLst/>
                          <a:latin typeface="Tahoma" pitchFamily="34" charset="0"/>
                        </a:rPr>
                        <a:t>(</a:t>
                      </a:r>
                      <a:r>
                        <a:rPr kumimoji="0" lang="en-US" sz="2400" b="1" i="1" u="none" strike="noStrike" cap="none" normalizeH="0" baseline="0" smtClean="0">
                          <a:ln>
                            <a:noFill/>
                          </a:ln>
                          <a:solidFill>
                            <a:schemeClr val="tx1"/>
                          </a:solidFill>
                          <a:effectLst/>
                          <a:latin typeface="Times New Roman" pitchFamily="18" charset="0"/>
                        </a:rPr>
                        <a:t>e</a:t>
                      </a:r>
                      <a:r>
                        <a:rPr kumimoji="0" lang="en-US" sz="2400" b="0" i="0" u="none" strike="noStrike" cap="none" normalizeH="0" baseline="0" smtClean="0">
                          <a:ln>
                            <a:noFill/>
                          </a:ln>
                          <a:solidFill>
                            <a:schemeClr val="tx1"/>
                          </a:solidFill>
                          <a:effectLst/>
                          <a:latin typeface="Tahoma" pitchFamily="34"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t>Nguyễn Đức Nghĩa - Bộ môn KHMT ĐHBKHN</a:t>
            </a:r>
          </a:p>
        </p:txBody>
      </p:sp>
      <p:sp>
        <p:nvSpPr>
          <p:cNvPr id="39939" name="Slide Number Placeholder 5"/>
          <p:cNvSpPr>
            <a:spLocks noGrp="1"/>
          </p:cNvSpPr>
          <p:nvPr>
            <p:ph type="sldNum" sz="quarter" idx="12"/>
          </p:nvPr>
        </p:nvSpPr>
        <p:spPr>
          <a:noFill/>
        </p:spPr>
        <p:txBody>
          <a:bodyPr/>
          <a:lstStyle/>
          <a:p>
            <a:fld id="{C4B0C0C9-684B-424E-907F-8D04BAE62128}" type="slidenum">
              <a:rPr lang="en-US" smtClean="0"/>
              <a:pPr/>
              <a:t>25</a:t>
            </a:fld>
            <a:endParaRPr lang="en-US" smtClean="0"/>
          </a:p>
        </p:txBody>
      </p:sp>
      <p:sp>
        <p:nvSpPr>
          <p:cNvPr id="39940" name="Rectangle 2"/>
          <p:cNvSpPr>
            <a:spLocks noGrp="1" noChangeArrowheads="1"/>
          </p:cNvSpPr>
          <p:nvPr>
            <p:ph type="title"/>
          </p:nvPr>
        </p:nvSpPr>
        <p:spPr>
          <a:xfrm>
            <a:off x="609600" y="304800"/>
            <a:ext cx="7772400" cy="914400"/>
          </a:xfrm>
        </p:spPr>
        <p:txBody>
          <a:bodyPr/>
          <a:lstStyle/>
          <a:p>
            <a:pPr algn="ctr" eaLnBrk="1" hangingPunct="1"/>
            <a:endParaRPr lang="en-US" smtClean="0">
              <a:latin typeface="Arial" charset="0"/>
              <a:cs typeface="Arial" charset="0"/>
            </a:endParaRPr>
          </a:p>
        </p:txBody>
      </p:sp>
      <p:sp>
        <p:nvSpPr>
          <p:cNvPr id="39941" name="Rectangle 3" descr="Rectangle: Click to edit Master text styles&#10;Second level&#10;Third level&#10;Fourth level&#10;Fifth level"/>
          <p:cNvSpPr>
            <a:spLocks noGrp="1" noChangeArrowheads="1"/>
          </p:cNvSpPr>
          <p:nvPr>
            <p:ph type="body" idx="1"/>
          </p:nvPr>
        </p:nvSpPr>
        <p:spPr>
          <a:xfrm>
            <a:off x="609600" y="2057400"/>
            <a:ext cx="7772400" cy="2209800"/>
          </a:xfrm>
        </p:spPr>
        <p:txBody>
          <a:bodyPr/>
          <a:lstStyle/>
          <a:p>
            <a:pPr algn="ctr">
              <a:lnSpc>
                <a:spcPct val="120000"/>
              </a:lnSpc>
              <a:buFont typeface="Wingdings" pitchFamily="2" charset="2"/>
              <a:buNone/>
            </a:pPr>
            <a:r>
              <a:rPr lang="en-US" sz="3600" b="1" smtClean="0">
                <a:latin typeface="Arial" charset="0"/>
                <a:cs typeface="Arial" charset="0"/>
              </a:rPr>
              <a:t>3. Các thuật toán duyệt đồ thị</a:t>
            </a:r>
          </a:p>
          <a:p>
            <a:pPr algn="ctr" eaLnBrk="1" hangingPunct="1">
              <a:lnSpc>
                <a:spcPct val="80000"/>
              </a:lnSpc>
              <a:buFont typeface="Wingdings" pitchFamily="2" charset="2"/>
              <a:buNone/>
            </a:pPr>
            <a:endParaRPr lang="en-US" sz="3600" b="1" smtClean="0">
              <a:latin typeface="Arial" charset="0"/>
              <a:cs typeface="Arial" charset="0"/>
            </a:endParaRPr>
          </a:p>
          <a:p>
            <a:pPr algn="ctr" eaLnBrk="1" hangingPunct="1">
              <a:lnSpc>
                <a:spcPct val="80000"/>
              </a:lnSpc>
              <a:buFont typeface="Wingdings" pitchFamily="2" charset="2"/>
              <a:buNone/>
            </a:pPr>
            <a:r>
              <a:rPr lang="en-US" b="1" smtClean="0">
                <a:latin typeface="Arial" charset="0"/>
                <a:cs typeface="Arial" charset="0"/>
              </a:rPr>
              <a:t>Graph Searching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latin typeface="Arial" charset="0"/>
                <a:cs typeface="Arial" charset="0"/>
              </a:rPr>
              <a:t>Duyệt đồ thị</a:t>
            </a:r>
          </a:p>
        </p:txBody>
      </p:sp>
      <p:sp>
        <p:nvSpPr>
          <p:cNvPr id="40963" name="Content Placeholder 2" descr="Rectangle: Click to edit Master text styles&#10;Second level&#10;Third level&#10;Fourth level&#10;Fifth level"/>
          <p:cNvSpPr>
            <a:spLocks noGrp="1"/>
          </p:cNvSpPr>
          <p:nvPr>
            <p:ph idx="1"/>
          </p:nvPr>
        </p:nvSpPr>
        <p:spPr/>
        <p:txBody>
          <a:bodyPr/>
          <a:lstStyle/>
          <a:p>
            <a:pPr algn="just">
              <a:lnSpc>
                <a:spcPct val="120000"/>
              </a:lnSpc>
            </a:pPr>
            <a:r>
              <a:rPr lang="en-US" sz="2400" smtClean="0">
                <a:latin typeface="Times New Roman" pitchFamily="18" charset="0"/>
                <a:cs typeface="Times New Roman" pitchFamily="18" charset="0"/>
              </a:rPr>
              <a:t>Ta gọi </a:t>
            </a:r>
            <a:r>
              <a:rPr lang="en-US" sz="2400" b="1" i="1" smtClean="0">
                <a:latin typeface="Times New Roman" pitchFamily="18" charset="0"/>
                <a:cs typeface="Times New Roman" pitchFamily="18" charset="0"/>
              </a:rPr>
              <a:t>duyệt đồ thị </a:t>
            </a:r>
            <a:r>
              <a:rPr lang="en-US" sz="2400" smtClean="0">
                <a:latin typeface="Times New Roman" pitchFamily="18" charset="0"/>
                <a:cs typeface="Times New Roman" pitchFamily="18" charset="0"/>
              </a:rPr>
              <a:t>(Graph Searching hoặc Graph Traversal) là việc duyệt qua mỗi đỉnh và mỗi cạnh của đồ thị. </a:t>
            </a:r>
          </a:p>
          <a:p>
            <a:pPr algn="just">
              <a:lnSpc>
                <a:spcPct val="120000"/>
              </a:lnSpc>
            </a:pPr>
            <a:r>
              <a:rPr lang="en-US" sz="2400" smtClean="0">
                <a:latin typeface="Times New Roman" pitchFamily="18" charset="0"/>
                <a:cs typeface="Times New Roman" pitchFamily="18" charset="0"/>
              </a:rPr>
              <a:t>Ứng dụng:</a:t>
            </a:r>
          </a:p>
          <a:p>
            <a:pPr lvl="1" algn="just">
              <a:lnSpc>
                <a:spcPct val="120000"/>
              </a:lnSpc>
            </a:pPr>
            <a:r>
              <a:rPr lang="en-US" sz="2000" i="1" smtClean="0">
                <a:latin typeface="Times New Roman" pitchFamily="18" charset="0"/>
                <a:cs typeface="Times New Roman" pitchFamily="18" charset="0"/>
              </a:rPr>
              <a:t>Xây dựng các thuật toán khảo sát các tính chất của đồ thị;</a:t>
            </a:r>
          </a:p>
          <a:p>
            <a:pPr lvl="1" algn="just">
              <a:lnSpc>
                <a:spcPct val="120000"/>
              </a:lnSpc>
            </a:pPr>
            <a:r>
              <a:rPr lang="en-US" sz="2000" i="1" smtClean="0">
                <a:latin typeface="Times New Roman" pitchFamily="18" charset="0"/>
                <a:cs typeface="Times New Roman" pitchFamily="18" charset="0"/>
              </a:rPr>
              <a:t>Là thành phần cơ bản của nhiều thuật toán. </a:t>
            </a:r>
          </a:p>
          <a:p>
            <a:pPr algn="just">
              <a:lnSpc>
                <a:spcPct val="120000"/>
              </a:lnSpc>
            </a:pPr>
            <a:r>
              <a:rPr lang="en-US" sz="2400" smtClean="0">
                <a:latin typeface="Times New Roman" pitchFamily="18" charset="0"/>
                <a:cs typeface="Times New Roman" pitchFamily="18" charset="0"/>
              </a:rPr>
              <a:t>Cần xây dựng thuật toán hiệu quả để thực hiện việc duyệt đồ thị. Ta xét hai thuật toán duyệt cơ bản:</a:t>
            </a:r>
          </a:p>
          <a:p>
            <a:pPr lvl="1" algn="just">
              <a:lnSpc>
                <a:spcPct val="120000"/>
              </a:lnSpc>
            </a:pPr>
            <a:r>
              <a:rPr lang="en-US" sz="2000" i="1" smtClean="0">
                <a:latin typeface="Times New Roman" pitchFamily="18" charset="0"/>
                <a:cs typeface="Times New Roman" pitchFamily="18" charset="0"/>
              </a:rPr>
              <a:t>Tìm kiếm theo chiều rộng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Breadth First Search – BFS</a:t>
            </a:r>
            <a:r>
              <a:rPr lang="en-US" sz="2000" smtClean="0">
                <a:latin typeface="Times New Roman" pitchFamily="18" charset="0"/>
                <a:cs typeface="Times New Roman" pitchFamily="18" charset="0"/>
              </a:rPr>
              <a:t>)</a:t>
            </a:r>
          </a:p>
          <a:p>
            <a:pPr lvl="1" algn="just">
              <a:lnSpc>
                <a:spcPct val="120000"/>
              </a:lnSpc>
            </a:pPr>
            <a:r>
              <a:rPr lang="en-US" sz="2000" i="1" smtClean="0">
                <a:latin typeface="Times New Roman" pitchFamily="18" charset="0"/>
                <a:cs typeface="Times New Roman" pitchFamily="18" charset="0"/>
              </a:rPr>
              <a:t>Tìm kiếm theo chiều sâu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Depth First Search – DFS</a:t>
            </a:r>
            <a:r>
              <a:rPr lang="en-US" sz="2000" smtClean="0">
                <a:latin typeface="Times New Roman" pitchFamily="18" charset="0"/>
                <a:cs typeface="Times New Roman" pitchFamily="18" charset="0"/>
              </a:rPr>
              <a:t>)</a:t>
            </a:r>
          </a:p>
          <a:p>
            <a:pPr>
              <a:buFont typeface="Wingdings" pitchFamily="2" charset="2"/>
              <a:buNone/>
            </a:pPr>
            <a:endParaRPr lang="en-US" smtClean="0">
              <a:latin typeface="Arial" charset="0"/>
              <a:cs typeface="Arial" charset="0"/>
            </a:endParaRPr>
          </a:p>
        </p:txBody>
      </p:sp>
      <p:sp>
        <p:nvSpPr>
          <p:cNvPr id="40964" name="Footer Placeholder 3"/>
          <p:cNvSpPr>
            <a:spLocks noGrp="1"/>
          </p:cNvSpPr>
          <p:nvPr>
            <p:ph type="ftr" sz="quarter" idx="11"/>
          </p:nvPr>
        </p:nvSpPr>
        <p:spPr>
          <a:noFill/>
        </p:spPr>
        <p:txBody>
          <a:bodyPr/>
          <a:lstStyle/>
          <a:p>
            <a:r>
              <a:rPr lang="en-US" smtClean="0"/>
              <a:t>Nguyễn Đức Nghĩa - Bộ môn KHMT ĐHBKHN</a:t>
            </a:r>
          </a:p>
        </p:txBody>
      </p:sp>
      <p:sp>
        <p:nvSpPr>
          <p:cNvPr id="40965" name="Slide Number Placeholder 4"/>
          <p:cNvSpPr>
            <a:spLocks noGrp="1"/>
          </p:cNvSpPr>
          <p:nvPr>
            <p:ph type="sldNum" sz="quarter" idx="12"/>
          </p:nvPr>
        </p:nvSpPr>
        <p:spPr>
          <a:noFill/>
        </p:spPr>
        <p:txBody>
          <a:bodyPr/>
          <a:lstStyle/>
          <a:p>
            <a:fld id="{16282C03-C102-4206-91DD-31DAD0D22916}"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latin typeface="Arial" charset="0"/>
                <a:cs typeface="Arial" charset="0"/>
              </a:rPr>
              <a:t>Ý tưởng chung</a:t>
            </a:r>
          </a:p>
        </p:txBody>
      </p:sp>
      <p:sp>
        <p:nvSpPr>
          <p:cNvPr id="41987" name="Content Placeholder 2" descr="Rectangle: Click to edit Master text styles&#10;Second level&#10;Third level&#10;Fourth level&#10;Fifth level"/>
          <p:cNvSpPr>
            <a:spLocks noGrp="1"/>
          </p:cNvSpPr>
          <p:nvPr>
            <p:ph idx="1"/>
          </p:nvPr>
        </p:nvSpPr>
        <p:spPr/>
        <p:txBody>
          <a:bodyPr/>
          <a:lstStyle/>
          <a:p>
            <a:pPr algn="just"/>
            <a:r>
              <a:rPr lang="en-US" sz="2400" smtClean="0">
                <a:latin typeface="Times New Roman" pitchFamily="18" charset="0"/>
                <a:cs typeface="Times New Roman" pitchFamily="18" charset="0"/>
              </a:rPr>
              <a:t>Trong quá trình thực hiện thuật toán,  mỗi đỉnh ở một trong ba trạng thái: </a:t>
            </a:r>
          </a:p>
          <a:p>
            <a:pPr lvl="1" algn="just"/>
            <a:r>
              <a:rPr lang="en-US" sz="2000" i="1" smtClean="0">
                <a:latin typeface="Times New Roman" pitchFamily="18" charset="0"/>
                <a:cs typeface="Times New Roman" pitchFamily="18" charset="0"/>
              </a:rPr>
              <a:t>Chưa thăm (thể hiện bởi màu trắng), </a:t>
            </a:r>
          </a:p>
          <a:p>
            <a:pPr lvl="1" algn="just"/>
            <a:r>
              <a:rPr lang="en-US" sz="2000" i="1" smtClean="0">
                <a:latin typeface="Times New Roman" pitchFamily="18" charset="0"/>
                <a:cs typeface="Times New Roman" pitchFamily="18" charset="0"/>
              </a:rPr>
              <a:t>Đã thăm nhưng chưa duyệt xong (thể hiện bởi màu xám)</a:t>
            </a:r>
          </a:p>
          <a:p>
            <a:pPr lvl="1" algn="just"/>
            <a:r>
              <a:rPr lang="en-US" sz="2000" i="1" smtClean="0">
                <a:latin typeface="Times New Roman" pitchFamily="18" charset="0"/>
                <a:cs typeface="Times New Roman" pitchFamily="18" charset="0"/>
              </a:rPr>
              <a:t>Đã duyệt xong (thể hiện bởi màu đen).</a:t>
            </a:r>
          </a:p>
          <a:p>
            <a:pPr algn="just"/>
            <a:r>
              <a:rPr lang="en-US" sz="2400" smtClean="0">
                <a:latin typeface="Times New Roman" pitchFamily="18" charset="0"/>
                <a:cs typeface="Times New Roman" pitchFamily="18" charset="0"/>
              </a:rPr>
              <a:t>Quá trình duyệt được bắt đầu từ một đỉnh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rPr>
              <a:t>nào đó.</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Ta sẽ khảo sát các đỉnh đạt tới được từ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lvl="1" algn="just"/>
            <a:r>
              <a:rPr lang="en-US" sz="2000" i="1" smtClean="0">
                <a:latin typeface="Times New Roman" pitchFamily="18" charset="0"/>
                <a:cs typeface="Times New Roman" pitchFamily="18" charset="0"/>
              </a:rPr>
              <a:t>Thoạt đầu mỗi đỉnh đều có màu trắng (chưa thăm - not visited).</a:t>
            </a:r>
          </a:p>
          <a:p>
            <a:pPr lvl="1" algn="just"/>
            <a:r>
              <a:rPr lang="en-US" sz="2000" i="1" smtClean="0">
                <a:latin typeface="Times New Roman" pitchFamily="18" charset="0"/>
                <a:cs typeface="Times New Roman" pitchFamily="18" charset="0"/>
              </a:rPr>
              <a:t>Đỉnh đã được thăm sẽ chuyển thành màu xám (trở thành đã thăm nhưng chưa duyệt xong).</a:t>
            </a:r>
          </a:p>
          <a:p>
            <a:pPr lvl="1" algn="just"/>
            <a:r>
              <a:rPr lang="en-US" sz="2000" i="1" smtClean="0">
                <a:latin typeface="Times New Roman" pitchFamily="18" charset="0"/>
                <a:cs typeface="Times New Roman" pitchFamily="18" charset="0"/>
              </a:rPr>
              <a:t>Khi tất cả các đỉnh kề của một đỉnh v là đã được thăm, đỉnh v sẽ có màu đen (đã duyệt xong).</a:t>
            </a:r>
          </a:p>
          <a:p>
            <a:endParaRPr lang="en-US" sz="2800" smtClean="0">
              <a:latin typeface="Times New Roman" pitchFamily="18" charset="0"/>
              <a:cs typeface="Times New Roman" pitchFamily="18" charset="0"/>
            </a:endParaRPr>
          </a:p>
        </p:txBody>
      </p:sp>
      <p:sp>
        <p:nvSpPr>
          <p:cNvPr id="41988" name="Footer Placeholder 3"/>
          <p:cNvSpPr>
            <a:spLocks noGrp="1"/>
          </p:cNvSpPr>
          <p:nvPr>
            <p:ph type="ftr" sz="quarter" idx="11"/>
          </p:nvPr>
        </p:nvSpPr>
        <p:spPr>
          <a:noFill/>
        </p:spPr>
        <p:txBody>
          <a:bodyPr/>
          <a:lstStyle/>
          <a:p>
            <a:r>
              <a:rPr lang="en-US" smtClean="0"/>
              <a:t>Nguyễn Đức Nghĩa - Bộ môn KHMT ĐHBKHN</a:t>
            </a:r>
          </a:p>
        </p:txBody>
      </p:sp>
      <p:sp>
        <p:nvSpPr>
          <p:cNvPr id="41989" name="Slide Number Placeholder 4"/>
          <p:cNvSpPr>
            <a:spLocks noGrp="1"/>
          </p:cNvSpPr>
          <p:nvPr>
            <p:ph type="sldNum" sz="quarter" idx="12"/>
          </p:nvPr>
        </p:nvSpPr>
        <p:spPr>
          <a:noFill/>
        </p:spPr>
        <p:txBody>
          <a:bodyPr/>
          <a:lstStyle/>
          <a:p>
            <a:fld id="{1EB7C932-E704-4532-9B64-735F94BD2E68}"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US" sz="2400" smtClean="0">
              <a:latin typeface="Arial" charset="0"/>
              <a:cs typeface="Arial" charset="0"/>
            </a:endParaRPr>
          </a:p>
        </p:txBody>
      </p:sp>
      <p:sp>
        <p:nvSpPr>
          <p:cNvPr id="43011" name="Content Placeholder 2" descr="Rectangle: Click to edit Master text styles&#10;Second level&#10;Third level&#10;Fourth level&#10;Fifth level"/>
          <p:cNvSpPr>
            <a:spLocks noGrp="1"/>
          </p:cNvSpPr>
          <p:nvPr>
            <p:ph idx="1"/>
          </p:nvPr>
        </p:nvSpPr>
        <p:spPr/>
        <p:txBody>
          <a:bodyPr/>
          <a:lstStyle/>
          <a:p>
            <a:pPr algn="ctr">
              <a:buFont typeface="Wingdings" pitchFamily="2" charset="2"/>
              <a:buNone/>
            </a:pPr>
            <a:endParaRPr lang="en-US" smtClean="0">
              <a:latin typeface="Arial" charset="0"/>
              <a:cs typeface="Arial" charset="0"/>
            </a:endParaRPr>
          </a:p>
          <a:p>
            <a:pPr algn="ctr">
              <a:buFont typeface="Wingdings" pitchFamily="2" charset="2"/>
              <a:buNone/>
            </a:pPr>
            <a:endParaRPr lang="en-US" smtClean="0">
              <a:latin typeface="Arial" charset="0"/>
              <a:cs typeface="Arial" charset="0"/>
            </a:endParaRPr>
          </a:p>
          <a:p>
            <a:pPr algn="ctr">
              <a:buFont typeface="Wingdings" pitchFamily="2" charset="2"/>
              <a:buNone/>
            </a:pPr>
            <a:r>
              <a:rPr lang="en-US" b="1" smtClean="0">
                <a:latin typeface="Arial" charset="0"/>
                <a:cs typeface="Arial" charset="0"/>
              </a:rPr>
              <a:t>Thuật toán tìm kiếm theo chiều rộng </a:t>
            </a:r>
            <a:br>
              <a:rPr lang="en-US" b="1" smtClean="0">
                <a:latin typeface="Arial" charset="0"/>
                <a:cs typeface="Arial" charset="0"/>
              </a:rPr>
            </a:br>
            <a:endParaRPr lang="en-US" b="1" smtClean="0">
              <a:latin typeface="Arial" charset="0"/>
              <a:cs typeface="Arial" charset="0"/>
            </a:endParaRPr>
          </a:p>
          <a:p>
            <a:pPr algn="ctr">
              <a:buFont typeface="Wingdings" pitchFamily="2" charset="2"/>
              <a:buNone/>
            </a:pPr>
            <a:r>
              <a:rPr lang="en-US" b="1" smtClean="0">
                <a:latin typeface="Arial" charset="0"/>
                <a:cs typeface="Arial" charset="0"/>
              </a:rPr>
              <a:t>(BFS algorithm)</a:t>
            </a:r>
          </a:p>
        </p:txBody>
      </p:sp>
      <p:sp>
        <p:nvSpPr>
          <p:cNvPr id="43012" name="Footer Placeholder 3"/>
          <p:cNvSpPr>
            <a:spLocks noGrp="1"/>
          </p:cNvSpPr>
          <p:nvPr>
            <p:ph type="ftr" sz="quarter" idx="11"/>
          </p:nvPr>
        </p:nvSpPr>
        <p:spPr>
          <a:noFill/>
        </p:spPr>
        <p:txBody>
          <a:bodyPr/>
          <a:lstStyle/>
          <a:p>
            <a:r>
              <a:rPr lang="en-US" smtClean="0"/>
              <a:t>Nguyễn Đức Nghĩa - Bộ môn KHMT ĐHBKHN</a:t>
            </a:r>
          </a:p>
        </p:txBody>
      </p:sp>
      <p:sp>
        <p:nvSpPr>
          <p:cNvPr id="43013" name="Slide Number Placeholder 4"/>
          <p:cNvSpPr>
            <a:spLocks noGrp="1"/>
          </p:cNvSpPr>
          <p:nvPr>
            <p:ph type="sldNum" sz="quarter" idx="12"/>
          </p:nvPr>
        </p:nvSpPr>
        <p:spPr>
          <a:noFill/>
        </p:spPr>
        <p:txBody>
          <a:bodyPr/>
          <a:lstStyle/>
          <a:p>
            <a:fld id="{B9618451-AA67-47F5-B739-252D7E35D1CD}"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latin typeface="Arial" charset="0"/>
                <a:cs typeface="Arial" charset="0"/>
              </a:rPr>
              <a:t>BFS</a:t>
            </a:r>
          </a:p>
        </p:txBody>
      </p:sp>
      <p:sp>
        <p:nvSpPr>
          <p:cNvPr id="44035" name="Content Placeholder 2" descr="Rectangle: Click to edit Master text styles&#10;Second level&#10;Third level&#10;Fourth level&#10;Fifth level"/>
          <p:cNvSpPr>
            <a:spLocks noGrp="1"/>
          </p:cNvSpPr>
          <p:nvPr>
            <p:ph idx="1"/>
          </p:nvPr>
        </p:nvSpPr>
        <p:spPr>
          <a:xfrm>
            <a:off x="533400" y="1600200"/>
            <a:ext cx="8305800" cy="4419600"/>
          </a:xfrm>
        </p:spPr>
        <p:txBody>
          <a:bodyPr/>
          <a:lstStyle/>
          <a:p>
            <a:pPr>
              <a:spcBef>
                <a:spcPts val="600"/>
              </a:spcBef>
            </a:pPr>
            <a:r>
              <a:rPr lang="en-US" sz="2000" b="1" smtClean="0">
                <a:latin typeface="Times New Roman" pitchFamily="18" charset="0"/>
                <a:cs typeface="Times New Roman" pitchFamily="18" charset="0"/>
              </a:rPr>
              <a:t>Input: </a:t>
            </a:r>
            <a:r>
              <a:rPr lang="en-US" sz="2000" smtClean="0">
                <a:latin typeface="Times New Roman" pitchFamily="18" charset="0"/>
                <a:cs typeface="Times New Roman" pitchFamily="18" charset="0"/>
              </a:rPr>
              <a:t>Đồ thị </a:t>
            </a:r>
            <a:r>
              <a:rPr lang="en-US" sz="2000" i="1" smtClean="0">
                <a:latin typeface="Times New Roman" pitchFamily="18" charset="0"/>
                <a:cs typeface="Times New Roman" pitchFamily="18" charset="0"/>
              </a:rPr>
              <a:t>G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 E</a:t>
            </a:r>
            <a:r>
              <a:rPr lang="en-US" sz="2000" smtClean="0">
                <a:latin typeface="Times New Roman" pitchFamily="18" charset="0"/>
                <a:cs typeface="Times New Roman" pitchFamily="18" charset="0"/>
              </a:rPr>
              <a:t>), có hướng hoặc vô hướng, và đỉnh xuất phát</a:t>
            </a:r>
            <a:r>
              <a:rPr lang="en-US" sz="2000" i="1" smtClean="0">
                <a:latin typeface="Times New Roman" pitchFamily="18" charset="0"/>
                <a:cs typeface="Times New Roman" pitchFamily="18" charset="0"/>
              </a:rPr>
              <a:t> s</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p>
          <a:p>
            <a:pPr>
              <a:spcBef>
                <a:spcPts val="600"/>
              </a:spcBef>
            </a:pPr>
            <a:r>
              <a:rPr lang="en-US" sz="2000" b="1" smtClean="0">
                <a:latin typeface="Times New Roman" pitchFamily="18" charset="0"/>
                <a:cs typeface="Times New Roman" pitchFamily="18" charset="0"/>
              </a:rPr>
              <a:t>Output:</a:t>
            </a:r>
            <a:r>
              <a:rPr lang="en-US" sz="2000" smtClean="0">
                <a:latin typeface="Times New Roman" pitchFamily="18" charset="0"/>
                <a:cs typeface="Times New Roman" pitchFamily="18" charset="0"/>
              </a:rPr>
              <a:t> </a:t>
            </a:r>
          </a:p>
          <a:p>
            <a:pPr>
              <a:spcBef>
                <a:spcPts val="600"/>
              </a:spcBef>
              <a:buFont typeface="Wingdings" pitchFamily="2" charset="2"/>
              <a:buNone/>
            </a:pPr>
            <a:r>
              <a:rPr lang="en-US" sz="2000" smtClean="0">
                <a:latin typeface="Times New Roman" pitchFamily="18" charset="0"/>
                <a:cs typeface="Times New Roman" pitchFamily="18" charset="0"/>
              </a:rPr>
              <a:t>       Với mọi </a:t>
            </a:r>
            <a:r>
              <a:rPr lang="en-US" sz="2000" i="1" smtClean="0">
                <a:latin typeface="Times New Roman" pitchFamily="18" charset="0"/>
                <a:cs typeface="Times New Roman" pitchFamily="18" charset="0"/>
              </a:rPr>
              <a:t>v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endParaRPr lang="en-US" sz="2000" smtClean="0">
              <a:latin typeface="Times New Roman" pitchFamily="18" charset="0"/>
              <a:cs typeface="Times New Roman" pitchFamily="18" charset="0"/>
            </a:endParaRPr>
          </a:p>
          <a:p>
            <a:pPr lvl="1">
              <a:spcBef>
                <a:spcPts val="600"/>
              </a:spcBef>
            </a:pPr>
            <a:r>
              <a:rPr lang="en-US" sz="2000" i="1" smtClean="0">
                <a:latin typeface="Times New Roman" pitchFamily="18" charset="0"/>
                <a:cs typeface="Times New Roman" pitchFamily="18" charset="0"/>
              </a:rPr>
              <a:t>d</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 khoảng cách từ </a:t>
            </a:r>
            <a:r>
              <a:rPr lang="en-US" sz="2000" i="1" smtClean="0">
                <a:latin typeface="Times New Roman" pitchFamily="18" charset="0"/>
                <a:cs typeface="Times New Roman" pitchFamily="18" charset="0"/>
              </a:rPr>
              <a:t>s </a:t>
            </a:r>
            <a:r>
              <a:rPr lang="en-US" sz="2000" smtClean="0">
                <a:latin typeface="Times New Roman" pitchFamily="18" charset="0"/>
                <a:cs typeface="Times New Roman" pitchFamily="18" charset="0"/>
              </a:rPr>
              <a:t>đến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a:t>
            </a:r>
          </a:p>
          <a:p>
            <a:pPr lvl="1">
              <a:spcBef>
                <a:spcPts val="600"/>
              </a:spcBef>
            </a:pPr>
            <a:r>
              <a:rPr lang="en-US" sz="2000" i="1"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 đỉnh đi trước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trong đường đi ngắn nhất từ </a:t>
            </a:r>
            <a:r>
              <a:rPr lang="en-US" sz="2000" i="1" smtClean="0">
                <a:latin typeface="Times New Roman" pitchFamily="18" charset="0"/>
                <a:cs typeface="Times New Roman" pitchFamily="18" charset="0"/>
              </a:rPr>
              <a:t>s </a:t>
            </a:r>
            <a:r>
              <a:rPr lang="en-US" sz="2000" smtClean="0">
                <a:latin typeface="Times New Roman" pitchFamily="18" charset="0"/>
                <a:cs typeface="Times New Roman" pitchFamily="18" charset="0"/>
              </a:rPr>
              <a:t>đến</a:t>
            </a:r>
            <a:r>
              <a:rPr lang="en-US" sz="2000" i="1" smtClean="0">
                <a:latin typeface="Times New Roman" pitchFamily="18" charset="0"/>
                <a:cs typeface="Times New Roman" pitchFamily="18" charset="0"/>
              </a:rPr>
              <a:t> v</a:t>
            </a:r>
            <a:r>
              <a:rPr lang="en-US" sz="2000" smtClean="0">
                <a:latin typeface="Times New Roman" pitchFamily="18" charset="0"/>
                <a:cs typeface="Times New Roman" pitchFamily="18" charset="0"/>
              </a:rPr>
              <a:t>. </a:t>
            </a:r>
          </a:p>
          <a:p>
            <a:pPr lvl="1">
              <a:spcBef>
                <a:spcPts val="600"/>
              </a:spcBef>
            </a:pPr>
            <a:r>
              <a:rPr lang="en-US" sz="2000" smtClean="0">
                <a:latin typeface="Times New Roman" pitchFamily="18" charset="0"/>
                <a:cs typeface="Times New Roman" pitchFamily="18" charset="0"/>
              </a:rPr>
              <a:t>Xây dựng cây BFS gốc tại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chứa tất cả các đỉnh đạt đến được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p>
            <a:pPr>
              <a:spcBef>
                <a:spcPts val="600"/>
              </a:spcBef>
            </a:pPr>
            <a:r>
              <a:rPr lang="en-US" sz="2000" smtClean="0">
                <a:latin typeface="Times New Roman" pitchFamily="18" charset="0"/>
                <a:cs typeface="Times New Roman" pitchFamily="18" charset="0"/>
              </a:rPr>
              <a:t>Ta sẽ sử dụng màu để ghi nhận trạng thái của đỉnh trong quá trình duyệt:</a:t>
            </a:r>
          </a:p>
          <a:p>
            <a:pPr lvl="1">
              <a:spcBef>
                <a:spcPts val="600"/>
              </a:spcBef>
            </a:pPr>
            <a:r>
              <a:rPr lang="en-US" sz="2000" i="1" smtClean="0">
                <a:latin typeface="Times New Roman" pitchFamily="18" charset="0"/>
                <a:cs typeface="Times New Roman" pitchFamily="18" charset="0"/>
              </a:rPr>
              <a:t>Trắng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White</a:t>
            </a:r>
            <a:r>
              <a:rPr lang="en-US" sz="2000" smtClean="0">
                <a:latin typeface="Times New Roman" pitchFamily="18" charset="0"/>
                <a:cs typeface="Times New Roman" pitchFamily="18" charset="0"/>
              </a:rPr>
              <a:t>) – chưa thăm.</a:t>
            </a:r>
          </a:p>
          <a:p>
            <a:pPr lvl="1">
              <a:spcBef>
                <a:spcPts val="600"/>
              </a:spcBef>
            </a:pPr>
            <a:r>
              <a:rPr lang="en-US" sz="2000" i="1" smtClean="0">
                <a:latin typeface="Times New Roman" pitchFamily="18" charset="0"/>
                <a:cs typeface="Times New Roman" pitchFamily="18" charset="0"/>
              </a:rPr>
              <a:t>Xám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Gray</a:t>
            </a:r>
            <a:r>
              <a:rPr lang="en-US" sz="2000" smtClean="0">
                <a:latin typeface="Times New Roman" pitchFamily="18" charset="0"/>
                <a:cs typeface="Times New Roman" pitchFamily="18" charset="0"/>
              </a:rPr>
              <a:t>) – đã thăm nhưng chưa duyệt xong.</a:t>
            </a:r>
          </a:p>
          <a:p>
            <a:pPr lvl="1">
              <a:spcBef>
                <a:spcPts val="600"/>
              </a:spcBef>
            </a:pPr>
            <a:r>
              <a:rPr lang="en-US" sz="2000" i="1" smtClean="0">
                <a:latin typeface="Times New Roman" pitchFamily="18" charset="0"/>
                <a:cs typeface="Times New Roman" pitchFamily="18" charset="0"/>
              </a:rPr>
              <a:t>Đen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Black</a:t>
            </a:r>
            <a:r>
              <a:rPr lang="en-US" sz="2000" smtClean="0">
                <a:latin typeface="Times New Roman" pitchFamily="18" charset="0"/>
                <a:cs typeface="Times New Roman" pitchFamily="18" charset="0"/>
              </a:rPr>
              <a:t>) – đã duyệt xong</a:t>
            </a:r>
          </a:p>
          <a:p>
            <a:pPr>
              <a:spcBef>
                <a:spcPts val="600"/>
              </a:spcBef>
            </a:pPr>
            <a:endParaRPr lang="en-US" sz="2000" smtClean="0">
              <a:latin typeface="Times New Roman" pitchFamily="18" charset="0"/>
              <a:cs typeface="Times New Roman" pitchFamily="18" charset="0"/>
            </a:endParaRPr>
          </a:p>
        </p:txBody>
      </p:sp>
      <p:sp>
        <p:nvSpPr>
          <p:cNvPr id="44036" name="Footer Placeholder 3"/>
          <p:cNvSpPr>
            <a:spLocks noGrp="1"/>
          </p:cNvSpPr>
          <p:nvPr>
            <p:ph type="ftr" sz="quarter" idx="11"/>
          </p:nvPr>
        </p:nvSpPr>
        <p:spPr>
          <a:noFill/>
        </p:spPr>
        <p:txBody>
          <a:bodyPr/>
          <a:lstStyle/>
          <a:p>
            <a:r>
              <a:rPr lang="en-US" smtClean="0"/>
              <a:t>Nguyễn Đức Nghĩa - Bộ môn KHMT ĐHBKHN</a:t>
            </a:r>
          </a:p>
        </p:txBody>
      </p:sp>
      <p:sp>
        <p:nvSpPr>
          <p:cNvPr id="44037" name="Slide Number Placeholder 4"/>
          <p:cNvSpPr>
            <a:spLocks noGrp="1"/>
          </p:cNvSpPr>
          <p:nvPr>
            <p:ph type="sldNum" sz="quarter" idx="12"/>
          </p:nvPr>
        </p:nvSpPr>
        <p:spPr>
          <a:noFill/>
        </p:spPr>
        <p:txBody>
          <a:bodyPr/>
          <a:lstStyle/>
          <a:p>
            <a:fld id="{A0BA2B9D-AA7B-45CA-B416-788993A4D7B5}"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a:spLocks noGrp="1"/>
          </p:cNvSpPr>
          <p:nvPr>
            <p:ph type="sldNum" sz="quarter" idx="12"/>
          </p:nvPr>
        </p:nvSpPr>
        <p:spPr>
          <a:noFill/>
        </p:spPr>
        <p:txBody>
          <a:bodyPr/>
          <a:lstStyle/>
          <a:p>
            <a:fld id="{01A8DBD0-DB45-449E-BEAB-26E51BA41CF5}" type="slidenum">
              <a:rPr lang="en-US" smtClean="0"/>
              <a:pPr/>
              <a:t>3</a:t>
            </a:fld>
            <a:endParaRPr lang="en-US" smtClean="0"/>
          </a:p>
        </p:txBody>
      </p:sp>
      <p:sp>
        <p:nvSpPr>
          <p:cNvPr id="23555" name="Rectangle 2"/>
          <p:cNvSpPr>
            <a:spLocks noGrp="1" noChangeArrowheads="1"/>
          </p:cNvSpPr>
          <p:nvPr>
            <p:ph type="title"/>
          </p:nvPr>
        </p:nvSpPr>
        <p:spPr/>
        <p:txBody>
          <a:bodyPr/>
          <a:lstStyle/>
          <a:p>
            <a:pPr algn="ctr" eaLnBrk="1" hangingPunct="1"/>
            <a:r>
              <a:rPr lang="en-US" sz="3600" smtClean="0">
                <a:latin typeface="Arial" charset="0"/>
                <a:cs typeface="Arial" charset="0"/>
              </a:rPr>
              <a:t>1. Đồ thị</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704850" y="1600200"/>
            <a:ext cx="8145463" cy="2514600"/>
          </a:xfrm>
        </p:spPr>
        <p:txBody>
          <a:bodyPr/>
          <a:lstStyle/>
          <a:p>
            <a:pPr eaLnBrk="1" hangingPunct="1">
              <a:lnSpc>
                <a:spcPct val="90000"/>
              </a:lnSpc>
            </a:pPr>
            <a:r>
              <a:rPr lang="en-US" sz="2400" smtClean="0">
                <a:latin typeface="Times New Roman" pitchFamily="18" charset="0"/>
                <a:cs typeface="Times New Roman" pitchFamily="18" charset="0"/>
              </a:rPr>
              <a:t>Đồ thị là cặp (</a:t>
            </a:r>
            <a:r>
              <a:rPr lang="en-US" sz="2400" b="1" i="1" smtClean="0">
                <a:latin typeface="Times New Roman" pitchFamily="18" charset="0"/>
                <a:cs typeface="Times New Roman" pitchFamily="18" charset="0"/>
              </a:rPr>
              <a:t>V, E</a:t>
            </a:r>
            <a:r>
              <a:rPr lang="en-US" sz="2400" smtClean="0">
                <a:latin typeface="Times New Roman" pitchFamily="18" charset="0"/>
                <a:cs typeface="Times New Roman" pitchFamily="18" charset="0"/>
              </a:rPr>
              <a:t>), trong đó</a:t>
            </a:r>
          </a:p>
          <a:p>
            <a:pPr lvl="1" eaLnBrk="1" hangingPunct="1">
              <a:lnSpc>
                <a:spcPct val="90000"/>
              </a:lnSpc>
            </a:pPr>
            <a:r>
              <a:rPr lang="en-US" sz="2000" b="1"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là tập đỉnh</a:t>
            </a:r>
            <a:endParaRPr lang="en-US" sz="2000" smtClean="0">
              <a:solidFill>
                <a:schemeClr val="tx2"/>
              </a:solidFill>
              <a:latin typeface="Times New Roman" pitchFamily="18" charset="0"/>
              <a:cs typeface="Times New Roman" pitchFamily="18" charset="0"/>
            </a:endParaRPr>
          </a:p>
          <a:p>
            <a:pPr lvl="1" eaLnBrk="1" hangingPunct="1">
              <a:lnSpc>
                <a:spcPct val="90000"/>
              </a:lnSpc>
            </a:pPr>
            <a:r>
              <a:rPr lang="en-US" sz="2000" b="1" i="1" smtClean="0">
                <a:latin typeface="Times New Roman" pitchFamily="18" charset="0"/>
                <a:cs typeface="Times New Roman" pitchFamily="18" charset="0"/>
              </a:rPr>
              <a:t>E</a:t>
            </a:r>
            <a:r>
              <a:rPr lang="en-US" sz="2000" smtClean="0">
                <a:latin typeface="Times New Roman" pitchFamily="18" charset="0"/>
                <a:cs typeface="Times New Roman" pitchFamily="18" charset="0"/>
              </a:rPr>
              <a:t> là họ các cặp đỉnh gọi là các cạnh</a:t>
            </a:r>
            <a:endParaRPr lang="en-US" sz="2000" smtClean="0">
              <a:solidFill>
                <a:schemeClr val="tx2"/>
              </a:solidFill>
              <a:latin typeface="Times New Roman" pitchFamily="18" charset="0"/>
              <a:cs typeface="Times New Roman" pitchFamily="18" charset="0"/>
            </a:endParaRPr>
          </a:p>
          <a:p>
            <a:pPr eaLnBrk="1" hangingPunct="1">
              <a:lnSpc>
                <a:spcPct val="90000"/>
              </a:lnSpc>
            </a:pPr>
            <a:r>
              <a:rPr lang="en-US" sz="2400" smtClean="0">
                <a:latin typeface="Times New Roman" pitchFamily="18" charset="0"/>
                <a:cs typeface="Times New Roman" pitchFamily="18" charset="0"/>
              </a:rPr>
              <a:t>Ví dụ:</a:t>
            </a:r>
          </a:p>
          <a:p>
            <a:pPr lvl="1" eaLnBrk="1" hangingPunct="1">
              <a:lnSpc>
                <a:spcPct val="90000"/>
              </a:lnSpc>
            </a:pPr>
            <a:r>
              <a:rPr lang="en-US" sz="2000" smtClean="0">
                <a:latin typeface="Times New Roman" pitchFamily="18" charset="0"/>
                <a:cs typeface="Times New Roman" pitchFamily="18" charset="0"/>
              </a:rPr>
              <a:t>Các đỉnh là các sân bay</a:t>
            </a:r>
          </a:p>
          <a:p>
            <a:pPr lvl="1" eaLnBrk="1" hangingPunct="1">
              <a:lnSpc>
                <a:spcPct val="90000"/>
              </a:lnSpc>
            </a:pPr>
            <a:r>
              <a:rPr lang="en-US" sz="2000" smtClean="0">
                <a:latin typeface="Times New Roman" pitchFamily="18" charset="0"/>
                <a:cs typeface="Times New Roman" pitchFamily="18" charset="0"/>
              </a:rPr>
              <a:t>Các cạnh thể hiện đường bay nối hai sân bay</a:t>
            </a:r>
          </a:p>
          <a:p>
            <a:pPr lvl="1" eaLnBrk="1" hangingPunct="1">
              <a:lnSpc>
                <a:spcPct val="90000"/>
              </a:lnSpc>
            </a:pPr>
            <a:r>
              <a:rPr lang="en-US" sz="2000" smtClean="0">
                <a:latin typeface="Times New Roman" pitchFamily="18" charset="0"/>
                <a:cs typeface="Times New Roman" pitchFamily="18" charset="0"/>
              </a:rPr>
              <a:t>Các số trên cạnh có thể là chi phí (thời gian, khoảng cách)</a:t>
            </a:r>
          </a:p>
        </p:txBody>
      </p:sp>
      <p:grpSp>
        <p:nvGrpSpPr>
          <p:cNvPr id="23557" name="Group 129"/>
          <p:cNvGrpSpPr>
            <a:grpSpLocks/>
          </p:cNvGrpSpPr>
          <p:nvPr/>
        </p:nvGrpSpPr>
        <p:grpSpPr bwMode="auto">
          <a:xfrm>
            <a:off x="663575" y="4168775"/>
            <a:ext cx="7489825" cy="2384425"/>
            <a:chOff x="480" y="2482"/>
            <a:chExt cx="4718" cy="1502"/>
          </a:xfrm>
        </p:grpSpPr>
        <p:sp>
          <p:nvSpPr>
            <p:cNvPr id="23558" name="Oval 12"/>
            <p:cNvSpPr>
              <a:spLocks noChangeArrowheads="1"/>
            </p:cNvSpPr>
            <p:nvPr/>
          </p:nvSpPr>
          <p:spPr bwMode="auto">
            <a:xfrm>
              <a:off x="3024" y="2592"/>
              <a:ext cx="590" cy="288"/>
            </a:xfrm>
            <a:prstGeom prst="ellipse">
              <a:avLst/>
            </a:prstGeom>
            <a:solidFill>
              <a:schemeClr val="accent1"/>
            </a:solidFill>
            <a:ln w="19050">
              <a:solidFill>
                <a:schemeClr val="tx1"/>
              </a:solidFill>
              <a:round/>
              <a:headEnd/>
              <a:tailEnd/>
            </a:ln>
          </p:spPr>
          <p:txBody>
            <a:bodyPr wrap="none" anchor="ctr"/>
            <a:lstStyle/>
            <a:p>
              <a:r>
                <a:rPr lang="en-US"/>
                <a:t>DAN</a:t>
              </a:r>
            </a:p>
          </p:txBody>
        </p:sp>
        <p:sp>
          <p:nvSpPr>
            <p:cNvPr id="23559" name="Oval 99"/>
            <p:cNvSpPr>
              <a:spLocks noChangeArrowheads="1"/>
            </p:cNvSpPr>
            <p:nvPr/>
          </p:nvSpPr>
          <p:spPr bwMode="auto">
            <a:xfrm>
              <a:off x="4608" y="2494"/>
              <a:ext cx="590" cy="288"/>
            </a:xfrm>
            <a:prstGeom prst="ellipse">
              <a:avLst/>
            </a:prstGeom>
            <a:solidFill>
              <a:schemeClr val="accent1"/>
            </a:solidFill>
            <a:ln w="19050">
              <a:solidFill>
                <a:schemeClr val="tx1"/>
              </a:solidFill>
              <a:round/>
              <a:headEnd/>
              <a:tailEnd/>
            </a:ln>
          </p:spPr>
          <p:txBody>
            <a:bodyPr wrap="none" anchor="ctr"/>
            <a:lstStyle/>
            <a:p>
              <a:r>
                <a:rPr lang="en-US"/>
                <a:t>DBP</a:t>
              </a:r>
            </a:p>
          </p:txBody>
        </p:sp>
        <p:sp>
          <p:nvSpPr>
            <p:cNvPr id="23560" name="Oval 100"/>
            <p:cNvSpPr>
              <a:spLocks noChangeArrowheads="1"/>
            </p:cNvSpPr>
            <p:nvPr/>
          </p:nvSpPr>
          <p:spPr bwMode="auto">
            <a:xfrm>
              <a:off x="4450" y="3696"/>
              <a:ext cx="590" cy="288"/>
            </a:xfrm>
            <a:prstGeom prst="ellipse">
              <a:avLst/>
            </a:prstGeom>
            <a:solidFill>
              <a:schemeClr val="accent1"/>
            </a:solidFill>
            <a:ln w="19050">
              <a:solidFill>
                <a:schemeClr val="tx1"/>
              </a:solidFill>
              <a:round/>
              <a:headEnd/>
              <a:tailEnd/>
            </a:ln>
          </p:spPr>
          <p:txBody>
            <a:bodyPr wrap="none" anchor="ctr"/>
            <a:lstStyle/>
            <a:p>
              <a:r>
                <a:rPr lang="en-US"/>
                <a:t>VIN</a:t>
              </a:r>
            </a:p>
          </p:txBody>
        </p:sp>
        <p:sp>
          <p:nvSpPr>
            <p:cNvPr id="23561" name="Oval 101"/>
            <p:cNvSpPr>
              <a:spLocks noChangeArrowheads="1"/>
            </p:cNvSpPr>
            <p:nvPr/>
          </p:nvSpPr>
          <p:spPr bwMode="auto">
            <a:xfrm>
              <a:off x="2842" y="3546"/>
              <a:ext cx="590" cy="288"/>
            </a:xfrm>
            <a:prstGeom prst="ellipse">
              <a:avLst/>
            </a:prstGeom>
            <a:solidFill>
              <a:schemeClr val="accent1"/>
            </a:solidFill>
            <a:ln w="19050">
              <a:solidFill>
                <a:schemeClr val="tx1"/>
              </a:solidFill>
              <a:round/>
              <a:headEnd/>
              <a:tailEnd/>
            </a:ln>
          </p:spPr>
          <p:txBody>
            <a:bodyPr wrap="none" anchor="ctr"/>
            <a:lstStyle/>
            <a:p>
              <a:r>
                <a:rPr lang="en-US"/>
                <a:t>NHT</a:t>
              </a:r>
            </a:p>
          </p:txBody>
        </p:sp>
        <p:sp>
          <p:nvSpPr>
            <p:cNvPr id="23562" name="Oval 102"/>
            <p:cNvSpPr>
              <a:spLocks noChangeArrowheads="1"/>
            </p:cNvSpPr>
            <p:nvPr/>
          </p:nvSpPr>
          <p:spPr bwMode="auto">
            <a:xfrm>
              <a:off x="1632" y="2736"/>
              <a:ext cx="590" cy="288"/>
            </a:xfrm>
            <a:prstGeom prst="ellipse">
              <a:avLst/>
            </a:prstGeom>
            <a:solidFill>
              <a:schemeClr val="accent1"/>
            </a:solidFill>
            <a:ln w="19050">
              <a:solidFill>
                <a:schemeClr val="tx1"/>
              </a:solidFill>
              <a:round/>
              <a:headEnd/>
              <a:tailEnd/>
            </a:ln>
          </p:spPr>
          <p:txBody>
            <a:bodyPr wrap="none" anchor="ctr"/>
            <a:lstStyle/>
            <a:p>
              <a:r>
                <a:rPr lang="en-US"/>
                <a:t>HAP</a:t>
              </a:r>
            </a:p>
          </p:txBody>
        </p:sp>
        <p:sp>
          <p:nvSpPr>
            <p:cNvPr id="23563" name="Oval 103"/>
            <p:cNvSpPr>
              <a:spLocks noChangeArrowheads="1"/>
            </p:cNvSpPr>
            <p:nvPr/>
          </p:nvSpPr>
          <p:spPr bwMode="auto">
            <a:xfrm>
              <a:off x="1728" y="3456"/>
              <a:ext cx="590" cy="288"/>
            </a:xfrm>
            <a:prstGeom prst="ellipse">
              <a:avLst/>
            </a:prstGeom>
            <a:solidFill>
              <a:schemeClr val="accent1"/>
            </a:solidFill>
            <a:ln w="19050">
              <a:solidFill>
                <a:schemeClr val="tx1"/>
              </a:solidFill>
              <a:round/>
              <a:headEnd/>
              <a:tailEnd/>
            </a:ln>
          </p:spPr>
          <p:txBody>
            <a:bodyPr wrap="none" anchor="ctr"/>
            <a:lstStyle/>
            <a:p>
              <a:r>
                <a:rPr lang="en-US"/>
                <a:t>BKK</a:t>
              </a:r>
            </a:p>
          </p:txBody>
        </p:sp>
        <p:sp>
          <p:nvSpPr>
            <p:cNvPr id="23564" name="Oval 104"/>
            <p:cNvSpPr>
              <a:spLocks noChangeArrowheads="1"/>
            </p:cNvSpPr>
            <p:nvPr/>
          </p:nvSpPr>
          <p:spPr bwMode="auto">
            <a:xfrm>
              <a:off x="4018" y="2976"/>
              <a:ext cx="590" cy="288"/>
            </a:xfrm>
            <a:prstGeom prst="ellipse">
              <a:avLst/>
            </a:prstGeom>
            <a:solidFill>
              <a:schemeClr val="accent1"/>
            </a:solidFill>
            <a:ln w="19050">
              <a:solidFill>
                <a:schemeClr val="tx1"/>
              </a:solidFill>
              <a:round/>
              <a:headEnd/>
              <a:tailEnd/>
            </a:ln>
          </p:spPr>
          <p:txBody>
            <a:bodyPr wrap="none" anchor="ctr"/>
            <a:lstStyle/>
            <a:p>
              <a:r>
                <a:rPr lang="en-US"/>
                <a:t>HCM</a:t>
              </a:r>
            </a:p>
          </p:txBody>
        </p:sp>
        <p:sp>
          <p:nvSpPr>
            <p:cNvPr id="23565" name="Oval 105"/>
            <p:cNvSpPr>
              <a:spLocks noChangeArrowheads="1"/>
            </p:cNvSpPr>
            <p:nvPr/>
          </p:nvSpPr>
          <p:spPr bwMode="auto">
            <a:xfrm>
              <a:off x="480" y="3312"/>
              <a:ext cx="590" cy="288"/>
            </a:xfrm>
            <a:prstGeom prst="ellipse">
              <a:avLst/>
            </a:prstGeom>
            <a:solidFill>
              <a:schemeClr val="accent1"/>
            </a:solidFill>
            <a:ln w="19050">
              <a:solidFill>
                <a:schemeClr val="tx1"/>
              </a:solidFill>
              <a:round/>
              <a:headEnd/>
              <a:tailEnd/>
            </a:ln>
          </p:spPr>
          <p:txBody>
            <a:bodyPr wrap="none" anchor="ctr"/>
            <a:lstStyle/>
            <a:p>
              <a:r>
                <a:rPr lang="en-US"/>
                <a:t>HAN</a:t>
              </a:r>
            </a:p>
          </p:txBody>
        </p:sp>
        <p:cxnSp>
          <p:nvCxnSpPr>
            <p:cNvPr id="23566" name="AutoShape 106"/>
            <p:cNvCxnSpPr>
              <a:cxnSpLocks noChangeShapeType="1"/>
              <a:stCxn id="23562" idx="6"/>
              <a:endCxn id="23558" idx="2"/>
            </p:cNvCxnSpPr>
            <p:nvPr/>
          </p:nvCxnSpPr>
          <p:spPr bwMode="auto">
            <a:xfrm flipV="1">
              <a:off x="2228" y="2736"/>
              <a:ext cx="790" cy="144"/>
            </a:xfrm>
            <a:prstGeom prst="straightConnector1">
              <a:avLst/>
            </a:prstGeom>
            <a:noFill/>
            <a:ln w="19050">
              <a:solidFill>
                <a:schemeClr val="tx1"/>
              </a:solidFill>
              <a:round/>
              <a:headEnd/>
              <a:tailEnd/>
            </a:ln>
          </p:spPr>
        </p:cxnSp>
        <p:cxnSp>
          <p:nvCxnSpPr>
            <p:cNvPr id="23567" name="AutoShape 107"/>
            <p:cNvCxnSpPr>
              <a:cxnSpLocks noChangeShapeType="1"/>
              <a:stCxn id="23561" idx="0"/>
              <a:endCxn id="23558" idx="4"/>
            </p:cNvCxnSpPr>
            <p:nvPr/>
          </p:nvCxnSpPr>
          <p:spPr bwMode="auto">
            <a:xfrm flipV="1">
              <a:off x="3137" y="2886"/>
              <a:ext cx="182" cy="654"/>
            </a:xfrm>
            <a:prstGeom prst="straightConnector1">
              <a:avLst/>
            </a:prstGeom>
            <a:noFill/>
            <a:ln w="19050">
              <a:solidFill>
                <a:schemeClr val="tx1"/>
              </a:solidFill>
              <a:round/>
              <a:headEnd/>
              <a:tailEnd/>
            </a:ln>
          </p:spPr>
        </p:cxnSp>
        <p:cxnSp>
          <p:nvCxnSpPr>
            <p:cNvPr id="23568" name="AutoShape 108"/>
            <p:cNvCxnSpPr>
              <a:cxnSpLocks noChangeShapeType="1"/>
              <a:stCxn id="23561" idx="7"/>
              <a:endCxn id="23564" idx="3"/>
            </p:cNvCxnSpPr>
            <p:nvPr/>
          </p:nvCxnSpPr>
          <p:spPr bwMode="auto">
            <a:xfrm flipV="1">
              <a:off x="3346" y="3228"/>
              <a:ext cx="758" cy="354"/>
            </a:xfrm>
            <a:prstGeom prst="straightConnector1">
              <a:avLst/>
            </a:prstGeom>
            <a:noFill/>
            <a:ln w="19050">
              <a:solidFill>
                <a:schemeClr val="tx1"/>
              </a:solidFill>
              <a:round/>
              <a:headEnd/>
              <a:tailEnd/>
            </a:ln>
          </p:spPr>
        </p:cxnSp>
        <p:cxnSp>
          <p:nvCxnSpPr>
            <p:cNvPr id="23569" name="AutoShape 109"/>
            <p:cNvCxnSpPr>
              <a:cxnSpLocks noChangeShapeType="1"/>
              <a:stCxn id="23564" idx="0"/>
              <a:endCxn id="23559" idx="3"/>
            </p:cNvCxnSpPr>
            <p:nvPr/>
          </p:nvCxnSpPr>
          <p:spPr bwMode="auto">
            <a:xfrm flipV="1">
              <a:off x="4313" y="2746"/>
              <a:ext cx="381" cy="224"/>
            </a:xfrm>
            <a:prstGeom prst="straightConnector1">
              <a:avLst/>
            </a:prstGeom>
            <a:noFill/>
            <a:ln w="19050">
              <a:solidFill>
                <a:schemeClr val="tx1"/>
              </a:solidFill>
              <a:round/>
              <a:headEnd/>
              <a:tailEnd/>
            </a:ln>
          </p:spPr>
        </p:cxnSp>
        <p:cxnSp>
          <p:nvCxnSpPr>
            <p:cNvPr id="23570" name="AutoShape 110"/>
            <p:cNvCxnSpPr>
              <a:cxnSpLocks noChangeShapeType="1"/>
              <a:stCxn id="23558" idx="6"/>
              <a:endCxn id="23559" idx="2"/>
            </p:cNvCxnSpPr>
            <p:nvPr/>
          </p:nvCxnSpPr>
          <p:spPr bwMode="auto">
            <a:xfrm flipV="1">
              <a:off x="3620" y="2638"/>
              <a:ext cx="982" cy="98"/>
            </a:xfrm>
            <a:prstGeom prst="straightConnector1">
              <a:avLst/>
            </a:prstGeom>
            <a:noFill/>
            <a:ln w="19050">
              <a:solidFill>
                <a:schemeClr val="tx1"/>
              </a:solidFill>
              <a:round/>
              <a:headEnd/>
              <a:tailEnd/>
            </a:ln>
          </p:spPr>
        </p:cxnSp>
        <p:cxnSp>
          <p:nvCxnSpPr>
            <p:cNvPr id="23571" name="AutoShape 111"/>
            <p:cNvCxnSpPr>
              <a:cxnSpLocks noChangeShapeType="1"/>
              <a:stCxn id="23565" idx="6"/>
              <a:endCxn id="23563" idx="2"/>
            </p:cNvCxnSpPr>
            <p:nvPr/>
          </p:nvCxnSpPr>
          <p:spPr bwMode="auto">
            <a:xfrm>
              <a:off x="1076" y="3456"/>
              <a:ext cx="646" cy="144"/>
            </a:xfrm>
            <a:prstGeom prst="straightConnector1">
              <a:avLst/>
            </a:prstGeom>
            <a:noFill/>
            <a:ln w="19050">
              <a:solidFill>
                <a:schemeClr val="tx1"/>
              </a:solidFill>
              <a:round/>
              <a:headEnd/>
              <a:tailEnd/>
            </a:ln>
          </p:spPr>
        </p:cxnSp>
        <p:cxnSp>
          <p:nvCxnSpPr>
            <p:cNvPr id="23572" name="AutoShape 112"/>
            <p:cNvCxnSpPr>
              <a:cxnSpLocks noChangeShapeType="1"/>
              <a:stCxn id="23562" idx="4"/>
              <a:endCxn id="23563" idx="0"/>
            </p:cNvCxnSpPr>
            <p:nvPr/>
          </p:nvCxnSpPr>
          <p:spPr bwMode="auto">
            <a:xfrm>
              <a:off x="1927" y="3030"/>
              <a:ext cx="96" cy="420"/>
            </a:xfrm>
            <a:prstGeom prst="straightConnector1">
              <a:avLst/>
            </a:prstGeom>
            <a:noFill/>
            <a:ln w="19050">
              <a:solidFill>
                <a:schemeClr val="tx1"/>
              </a:solidFill>
              <a:round/>
              <a:headEnd/>
              <a:tailEnd/>
            </a:ln>
          </p:spPr>
        </p:cxnSp>
        <p:cxnSp>
          <p:nvCxnSpPr>
            <p:cNvPr id="23573" name="AutoShape 113"/>
            <p:cNvCxnSpPr>
              <a:cxnSpLocks noChangeShapeType="1"/>
              <a:stCxn id="23564" idx="4"/>
              <a:endCxn id="23560" idx="0"/>
            </p:cNvCxnSpPr>
            <p:nvPr/>
          </p:nvCxnSpPr>
          <p:spPr bwMode="auto">
            <a:xfrm>
              <a:off x="4313" y="3270"/>
              <a:ext cx="432" cy="420"/>
            </a:xfrm>
            <a:prstGeom prst="straightConnector1">
              <a:avLst/>
            </a:prstGeom>
            <a:noFill/>
            <a:ln w="19050">
              <a:solidFill>
                <a:schemeClr val="tx1"/>
              </a:solidFill>
              <a:round/>
              <a:headEnd/>
              <a:tailEnd/>
            </a:ln>
          </p:spPr>
        </p:cxnSp>
        <p:cxnSp>
          <p:nvCxnSpPr>
            <p:cNvPr id="23574" name="AutoShape 114"/>
            <p:cNvCxnSpPr>
              <a:cxnSpLocks noChangeShapeType="1"/>
              <a:endCxn id="23561" idx="6"/>
            </p:cNvCxnSpPr>
            <p:nvPr/>
          </p:nvCxnSpPr>
          <p:spPr bwMode="auto">
            <a:xfrm flipH="1" flipV="1">
              <a:off x="3438" y="3690"/>
              <a:ext cx="1006" cy="150"/>
            </a:xfrm>
            <a:prstGeom prst="straightConnector1">
              <a:avLst/>
            </a:prstGeom>
            <a:noFill/>
            <a:ln w="19050">
              <a:solidFill>
                <a:schemeClr val="tx1"/>
              </a:solidFill>
              <a:round/>
              <a:headEnd/>
              <a:tailEnd/>
            </a:ln>
          </p:spPr>
        </p:cxnSp>
        <p:cxnSp>
          <p:nvCxnSpPr>
            <p:cNvPr id="23575" name="AutoShape 115"/>
            <p:cNvCxnSpPr>
              <a:cxnSpLocks noChangeShapeType="1"/>
              <a:stCxn id="23563" idx="6"/>
              <a:endCxn id="23561" idx="2"/>
            </p:cNvCxnSpPr>
            <p:nvPr/>
          </p:nvCxnSpPr>
          <p:spPr bwMode="auto">
            <a:xfrm>
              <a:off x="2324" y="3600"/>
              <a:ext cx="512" cy="90"/>
            </a:xfrm>
            <a:prstGeom prst="straightConnector1">
              <a:avLst/>
            </a:prstGeom>
            <a:noFill/>
            <a:ln w="19050">
              <a:solidFill>
                <a:schemeClr val="tx1"/>
              </a:solidFill>
              <a:round/>
              <a:headEnd/>
              <a:tailEnd/>
            </a:ln>
          </p:spPr>
        </p:cxnSp>
        <p:cxnSp>
          <p:nvCxnSpPr>
            <p:cNvPr id="23576" name="AutoShape 116"/>
            <p:cNvCxnSpPr>
              <a:cxnSpLocks noChangeShapeType="1"/>
              <a:stCxn id="23563" idx="7"/>
              <a:endCxn id="23558" idx="3"/>
            </p:cNvCxnSpPr>
            <p:nvPr/>
          </p:nvCxnSpPr>
          <p:spPr bwMode="auto">
            <a:xfrm flipV="1">
              <a:off x="2232" y="2844"/>
              <a:ext cx="878" cy="648"/>
            </a:xfrm>
            <a:prstGeom prst="straightConnector1">
              <a:avLst/>
            </a:prstGeom>
            <a:noFill/>
            <a:ln w="19050">
              <a:solidFill>
                <a:schemeClr val="tx1"/>
              </a:solidFill>
              <a:round/>
              <a:headEnd/>
              <a:tailEnd/>
            </a:ln>
          </p:spPr>
        </p:cxnSp>
        <p:sp>
          <p:nvSpPr>
            <p:cNvPr id="23577" name="Text Box 118"/>
            <p:cNvSpPr txBox="1">
              <a:spLocks noChangeArrowheads="1"/>
            </p:cNvSpPr>
            <p:nvPr/>
          </p:nvSpPr>
          <p:spPr bwMode="auto">
            <a:xfrm rot="-347285">
              <a:off x="3831" y="2482"/>
              <a:ext cx="377" cy="250"/>
            </a:xfrm>
            <a:prstGeom prst="rect">
              <a:avLst/>
            </a:prstGeom>
            <a:noFill/>
            <a:ln w="19050">
              <a:noFill/>
              <a:miter lim="800000"/>
              <a:headEnd/>
              <a:tailEnd/>
            </a:ln>
          </p:spPr>
          <p:txBody>
            <a:bodyPr wrap="none">
              <a:spAutoFit/>
            </a:bodyPr>
            <a:lstStyle/>
            <a:p>
              <a:r>
                <a:rPr lang="en-US" sz="2000"/>
                <a:t>849</a:t>
              </a:r>
            </a:p>
          </p:txBody>
        </p:sp>
        <p:sp>
          <p:nvSpPr>
            <p:cNvPr id="23578" name="Text Box 119"/>
            <p:cNvSpPr txBox="1">
              <a:spLocks noChangeArrowheads="1"/>
            </p:cNvSpPr>
            <p:nvPr/>
          </p:nvSpPr>
          <p:spPr bwMode="auto">
            <a:xfrm rot="-4662247">
              <a:off x="2998" y="2944"/>
              <a:ext cx="377" cy="250"/>
            </a:xfrm>
            <a:prstGeom prst="rect">
              <a:avLst/>
            </a:prstGeom>
            <a:noFill/>
            <a:ln w="19050">
              <a:noFill/>
              <a:miter lim="800000"/>
              <a:headEnd/>
              <a:tailEnd/>
            </a:ln>
          </p:spPr>
          <p:txBody>
            <a:bodyPr wrap="none">
              <a:spAutoFit/>
            </a:bodyPr>
            <a:lstStyle/>
            <a:p>
              <a:r>
                <a:rPr lang="en-US" sz="2000"/>
                <a:t>802</a:t>
              </a:r>
            </a:p>
          </p:txBody>
        </p:sp>
        <p:sp>
          <p:nvSpPr>
            <p:cNvPr id="23579" name="Text Box 120"/>
            <p:cNvSpPr txBox="1">
              <a:spLocks noChangeArrowheads="1"/>
            </p:cNvSpPr>
            <p:nvPr/>
          </p:nvSpPr>
          <p:spPr bwMode="auto">
            <a:xfrm rot="-1544869">
              <a:off x="3424" y="3206"/>
              <a:ext cx="464" cy="250"/>
            </a:xfrm>
            <a:prstGeom prst="rect">
              <a:avLst/>
            </a:prstGeom>
            <a:noFill/>
            <a:ln w="19050">
              <a:noFill/>
              <a:miter lim="800000"/>
              <a:headEnd/>
              <a:tailEnd/>
            </a:ln>
          </p:spPr>
          <p:txBody>
            <a:bodyPr wrap="none">
              <a:spAutoFit/>
            </a:bodyPr>
            <a:lstStyle/>
            <a:p>
              <a:r>
                <a:rPr lang="en-US" sz="2000"/>
                <a:t>1387</a:t>
              </a:r>
            </a:p>
          </p:txBody>
        </p:sp>
        <p:sp>
          <p:nvSpPr>
            <p:cNvPr id="23580" name="Text Box 121"/>
            <p:cNvSpPr txBox="1">
              <a:spLocks noChangeArrowheads="1"/>
            </p:cNvSpPr>
            <p:nvPr/>
          </p:nvSpPr>
          <p:spPr bwMode="auto">
            <a:xfrm rot="-2136302">
              <a:off x="2282" y="3056"/>
              <a:ext cx="464" cy="250"/>
            </a:xfrm>
            <a:prstGeom prst="rect">
              <a:avLst/>
            </a:prstGeom>
            <a:noFill/>
            <a:ln w="19050">
              <a:noFill/>
              <a:miter lim="800000"/>
              <a:headEnd/>
              <a:tailEnd/>
            </a:ln>
          </p:spPr>
          <p:txBody>
            <a:bodyPr wrap="none">
              <a:spAutoFit/>
            </a:bodyPr>
            <a:lstStyle/>
            <a:p>
              <a:r>
                <a:rPr lang="en-US" sz="2000"/>
                <a:t>1743</a:t>
              </a:r>
            </a:p>
          </p:txBody>
        </p:sp>
        <p:sp>
          <p:nvSpPr>
            <p:cNvPr id="23581" name="Text Box 122"/>
            <p:cNvSpPr txBox="1">
              <a:spLocks noChangeArrowheads="1"/>
            </p:cNvSpPr>
            <p:nvPr/>
          </p:nvSpPr>
          <p:spPr bwMode="auto">
            <a:xfrm rot="-689345">
              <a:off x="2352" y="2592"/>
              <a:ext cx="464" cy="250"/>
            </a:xfrm>
            <a:prstGeom prst="rect">
              <a:avLst/>
            </a:prstGeom>
            <a:noFill/>
            <a:ln w="19050">
              <a:noFill/>
              <a:miter lim="800000"/>
              <a:headEnd/>
              <a:tailEnd/>
            </a:ln>
          </p:spPr>
          <p:txBody>
            <a:bodyPr wrap="none">
              <a:spAutoFit/>
            </a:bodyPr>
            <a:lstStyle/>
            <a:p>
              <a:r>
                <a:rPr lang="en-US" sz="2000"/>
                <a:t>1843</a:t>
              </a:r>
            </a:p>
          </p:txBody>
        </p:sp>
        <p:sp>
          <p:nvSpPr>
            <p:cNvPr id="23582" name="Text Box 123"/>
            <p:cNvSpPr txBox="1">
              <a:spLocks noChangeArrowheads="1"/>
            </p:cNvSpPr>
            <p:nvPr/>
          </p:nvSpPr>
          <p:spPr bwMode="auto">
            <a:xfrm rot="2626382">
              <a:off x="4429" y="3350"/>
              <a:ext cx="464" cy="250"/>
            </a:xfrm>
            <a:prstGeom prst="rect">
              <a:avLst/>
            </a:prstGeom>
            <a:noFill/>
            <a:ln w="19050">
              <a:noFill/>
              <a:miter lim="800000"/>
              <a:headEnd/>
              <a:tailEnd/>
            </a:ln>
          </p:spPr>
          <p:txBody>
            <a:bodyPr wrap="none">
              <a:spAutoFit/>
            </a:bodyPr>
            <a:lstStyle/>
            <a:p>
              <a:r>
                <a:rPr lang="en-US" sz="2000"/>
                <a:t>1099</a:t>
              </a:r>
            </a:p>
          </p:txBody>
        </p:sp>
        <p:sp>
          <p:nvSpPr>
            <p:cNvPr id="23583" name="Text Box 124"/>
            <p:cNvSpPr txBox="1">
              <a:spLocks noChangeArrowheads="1"/>
            </p:cNvSpPr>
            <p:nvPr/>
          </p:nvSpPr>
          <p:spPr bwMode="auto">
            <a:xfrm rot="565849">
              <a:off x="3764" y="3542"/>
              <a:ext cx="464" cy="250"/>
            </a:xfrm>
            <a:prstGeom prst="rect">
              <a:avLst/>
            </a:prstGeom>
            <a:noFill/>
            <a:ln w="19050">
              <a:noFill/>
              <a:miter lim="800000"/>
              <a:headEnd/>
              <a:tailEnd/>
            </a:ln>
          </p:spPr>
          <p:txBody>
            <a:bodyPr wrap="none">
              <a:spAutoFit/>
            </a:bodyPr>
            <a:lstStyle/>
            <a:p>
              <a:r>
                <a:rPr lang="en-US" sz="2000"/>
                <a:t>1120</a:t>
              </a:r>
            </a:p>
          </p:txBody>
        </p:sp>
        <p:sp>
          <p:nvSpPr>
            <p:cNvPr id="23584" name="Text Box 125"/>
            <p:cNvSpPr txBox="1">
              <a:spLocks noChangeArrowheads="1"/>
            </p:cNvSpPr>
            <p:nvPr/>
          </p:nvSpPr>
          <p:spPr bwMode="auto">
            <a:xfrm rot="695916">
              <a:off x="2378" y="3428"/>
              <a:ext cx="464" cy="250"/>
            </a:xfrm>
            <a:prstGeom prst="rect">
              <a:avLst/>
            </a:prstGeom>
            <a:noFill/>
            <a:ln w="19050">
              <a:noFill/>
              <a:miter lim="800000"/>
              <a:headEnd/>
              <a:tailEnd/>
            </a:ln>
          </p:spPr>
          <p:txBody>
            <a:bodyPr wrap="none">
              <a:spAutoFit/>
            </a:bodyPr>
            <a:lstStyle/>
            <a:p>
              <a:r>
                <a:rPr lang="en-US" sz="2000"/>
                <a:t>1233</a:t>
              </a:r>
            </a:p>
          </p:txBody>
        </p:sp>
        <p:sp>
          <p:nvSpPr>
            <p:cNvPr id="23585" name="Text Box 126"/>
            <p:cNvSpPr txBox="1">
              <a:spLocks noChangeArrowheads="1"/>
            </p:cNvSpPr>
            <p:nvPr/>
          </p:nvSpPr>
          <p:spPr bwMode="auto">
            <a:xfrm rot="4665015">
              <a:off x="1886" y="3137"/>
              <a:ext cx="377" cy="250"/>
            </a:xfrm>
            <a:prstGeom prst="rect">
              <a:avLst/>
            </a:prstGeom>
            <a:noFill/>
            <a:ln w="19050">
              <a:noFill/>
              <a:miter lim="800000"/>
              <a:headEnd/>
              <a:tailEnd/>
            </a:ln>
          </p:spPr>
          <p:txBody>
            <a:bodyPr wrap="none">
              <a:spAutoFit/>
            </a:bodyPr>
            <a:lstStyle/>
            <a:p>
              <a:r>
                <a:rPr lang="en-US" sz="2000"/>
                <a:t>337</a:t>
              </a:r>
            </a:p>
          </p:txBody>
        </p:sp>
        <p:sp>
          <p:nvSpPr>
            <p:cNvPr id="23586" name="Text Box 127"/>
            <p:cNvSpPr txBox="1">
              <a:spLocks noChangeArrowheads="1"/>
            </p:cNvSpPr>
            <p:nvPr/>
          </p:nvSpPr>
          <p:spPr bwMode="auto">
            <a:xfrm rot="832501">
              <a:off x="1214" y="3312"/>
              <a:ext cx="464" cy="250"/>
            </a:xfrm>
            <a:prstGeom prst="rect">
              <a:avLst/>
            </a:prstGeom>
            <a:noFill/>
            <a:ln w="19050">
              <a:noFill/>
              <a:miter lim="800000"/>
              <a:headEnd/>
              <a:tailEnd/>
            </a:ln>
          </p:spPr>
          <p:txBody>
            <a:bodyPr wrap="none">
              <a:spAutoFit/>
            </a:bodyPr>
            <a:lstStyle/>
            <a:p>
              <a:r>
                <a:rPr lang="en-US" sz="2000"/>
                <a:t>2555</a:t>
              </a:r>
            </a:p>
          </p:txBody>
        </p:sp>
        <p:sp>
          <p:nvSpPr>
            <p:cNvPr id="23587" name="Text Box 128"/>
            <p:cNvSpPr txBox="1">
              <a:spLocks noChangeArrowheads="1"/>
            </p:cNvSpPr>
            <p:nvPr/>
          </p:nvSpPr>
          <p:spPr bwMode="auto">
            <a:xfrm rot="-1891667">
              <a:off x="4273" y="2678"/>
              <a:ext cx="377" cy="250"/>
            </a:xfrm>
            <a:prstGeom prst="rect">
              <a:avLst/>
            </a:prstGeom>
            <a:noFill/>
            <a:ln w="19050">
              <a:noFill/>
              <a:miter lim="800000"/>
              <a:headEnd/>
              <a:tailEnd/>
            </a:ln>
          </p:spPr>
          <p:txBody>
            <a:bodyPr wrap="none">
              <a:spAutoFit/>
            </a:bodyPr>
            <a:lstStyle/>
            <a:p>
              <a:r>
                <a:rPr lang="en-US" sz="2000"/>
                <a:t>142</a:t>
              </a:r>
            </a:p>
          </p:txBody>
        </p:sp>
      </p:grpSp>
      <p:sp>
        <p:nvSpPr>
          <p:cNvPr id="36" name="Footer Placeholder 35"/>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latin typeface="Arial" charset="0"/>
                <a:cs typeface="Arial" charset="0"/>
              </a:rPr>
              <a:t>Tìm kiếm theo chiều rộng từ đỉnh s</a:t>
            </a:r>
          </a:p>
        </p:txBody>
      </p:sp>
      <p:sp>
        <p:nvSpPr>
          <p:cNvPr id="45059" name="Content Placeholder 2" descr="Rectangle: Click to edit Master text styles&#10;Second level&#10;Third level&#10;Fourth level&#10;Fifth level"/>
          <p:cNvSpPr>
            <a:spLocks noGrp="1"/>
          </p:cNvSpPr>
          <p:nvPr>
            <p:ph idx="1"/>
          </p:nvPr>
        </p:nvSpPr>
        <p:spPr>
          <a:xfrm>
            <a:off x="609600" y="1600200"/>
            <a:ext cx="3276600" cy="4419600"/>
          </a:xfrm>
        </p:spPr>
        <p:txBody>
          <a:bodyPr/>
          <a:lstStyle/>
          <a:p>
            <a:pPr>
              <a:lnSpc>
                <a:spcPct val="120000"/>
              </a:lnSpc>
              <a:buFont typeface="Wingdings" pitchFamily="2" charset="2"/>
              <a:buNone/>
            </a:pPr>
            <a:r>
              <a:rPr lang="en-US" sz="2000" b="1" smtClean="0">
                <a:latin typeface="Times New Roman" pitchFamily="18" charset="0"/>
                <a:cs typeface="Times New Roman" pitchFamily="18" charset="0"/>
              </a:rPr>
              <a:t>BFS_Visit(s)</a:t>
            </a:r>
            <a:endParaRPr lang="en-US" sz="2000" smtClean="0">
              <a:latin typeface="Times New Roman" pitchFamily="18" charset="0"/>
              <a:cs typeface="Times New Roman" pitchFamily="18" charset="0"/>
            </a:endParaRPr>
          </a:p>
          <a:p>
            <a:pPr>
              <a:lnSpc>
                <a:spcPct val="120000"/>
              </a:lnSpc>
              <a:buFont typeface="Wingdings" pitchFamily="2" charset="2"/>
              <a:buNone/>
            </a:pPr>
            <a:r>
              <a:rPr lang="en-US" sz="2000" smtClean="0">
                <a:latin typeface="Times New Roman" pitchFamily="18" charset="0"/>
                <a:cs typeface="Times New Roman" pitchFamily="18" charset="0"/>
              </a:rPr>
              <a:t>1.	</a:t>
            </a:r>
            <a:r>
              <a:rPr lang="en-US" sz="2000" b="1" smtClean="0">
                <a:latin typeface="Times New Roman" pitchFamily="18" charset="0"/>
                <a:cs typeface="Times New Roman" pitchFamily="18" charset="0"/>
              </a:rPr>
              <a:t>for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V –  {s}</a:t>
            </a:r>
          </a:p>
          <a:p>
            <a:pPr>
              <a:lnSpc>
                <a:spcPct val="120000"/>
              </a:lnSpc>
              <a:buFont typeface="Wingdings" pitchFamily="2" charset="2"/>
              <a:buNone/>
            </a:pPr>
            <a:r>
              <a:rPr lang="en-US" sz="2000" smtClean="0">
                <a:latin typeface="Times New Roman" pitchFamily="18" charset="0"/>
                <a:cs typeface="Times New Roman" pitchFamily="18" charset="0"/>
              </a:rPr>
              <a:t>2		do </a:t>
            </a:r>
            <a:r>
              <a:rPr lang="en-US" sz="2000" i="1" smtClean="0">
                <a:latin typeface="Times New Roman" pitchFamily="18" charset="0"/>
                <a:cs typeface="Times New Roman" pitchFamily="18" charset="0"/>
              </a:rPr>
              <a:t>color</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white</a:t>
            </a:r>
          </a:p>
          <a:p>
            <a:pPr>
              <a:lnSpc>
                <a:spcPct val="120000"/>
              </a:lnSpc>
              <a:buFont typeface="Wingdings" pitchFamily="2" charset="2"/>
              <a:buNone/>
            </a:pPr>
            <a:r>
              <a:rPr lang="en-US" sz="2000" smtClean="0">
                <a:latin typeface="Times New Roman" pitchFamily="18" charset="0"/>
                <a:cs typeface="Times New Roman" pitchFamily="18" charset="0"/>
              </a:rPr>
              <a:t>3		     </a:t>
            </a:r>
            <a:r>
              <a:rPr lang="en-US" sz="2000" i="1" smtClean="0">
                <a:latin typeface="Times New Roman" pitchFamily="18" charset="0"/>
                <a:cs typeface="Times New Roman" pitchFamily="18" charset="0"/>
              </a:rPr>
              <a:t>d</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a:t>
            </a:r>
          </a:p>
          <a:p>
            <a:pPr>
              <a:lnSpc>
                <a:spcPct val="120000"/>
              </a:lnSpc>
              <a:buFont typeface="Wingdings" pitchFamily="2" charset="2"/>
              <a:buNone/>
            </a:pPr>
            <a:r>
              <a:rPr lang="en-US" sz="2000" smtClean="0">
                <a:latin typeface="Times New Roman" pitchFamily="18" charset="0"/>
                <a:cs typeface="Times New Roman" pitchFamily="18" charset="0"/>
              </a:rPr>
              <a:t>4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NULL</a:t>
            </a:r>
          </a:p>
          <a:p>
            <a:pPr>
              <a:lnSpc>
                <a:spcPct val="120000"/>
              </a:lnSpc>
              <a:buFont typeface="Wingdings" pitchFamily="2" charset="2"/>
              <a:buNone/>
            </a:pPr>
            <a:r>
              <a:rPr lang="en-US" sz="2000" smtClean="0">
                <a:latin typeface="Times New Roman" pitchFamily="18" charset="0"/>
                <a:cs typeface="Times New Roman" pitchFamily="18" charset="0"/>
              </a:rPr>
              <a:t>5	color[</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gray</a:t>
            </a:r>
          </a:p>
          <a:p>
            <a:pPr>
              <a:lnSpc>
                <a:spcPct val="120000"/>
              </a:lnSpc>
              <a:buFont typeface="Wingdings" pitchFamily="2" charset="2"/>
              <a:buNone/>
            </a:pPr>
            <a:r>
              <a:rPr lang="en-US" sz="2000" smtClean="0">
                <a:latin typeface="Times New Roman" pitchFamily="18" charset="0"/>
                <a:cs typeface="Times New Roman" pitchFamily="18" charset="0"/>
              </a:rPr>
              <a:t>6	d[</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0</a:t>
            </a:r>
          </a:p>
          <a:p>
            <a:pPr>
              <a:lnSpc>
                <a:spcPct val="120000"/>
              </a:lnSpc>
              <a:buFont typeface="Wingdings" pitchFamily="2" charset="2"/>
              <a:buNone/>
            </a:pPr>
            <a:r>
              <a:rPr lang="en-US" sz="2000" smtClean="0">
                <a:latin typeface="Times New Roman" pitchFamily="18" charset="0"/>
                <a:cs typeface="Times New Roman" pitchFamily="18" charset="0"/>
              </a:rPr>
              <a:t>7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NULL</a:t>
            </a:r>
          </a:p>
          <a:p>
            <a:pPr>
              <a:lnSpc>
                <a:spcPct val="120000"/>
              </a:lnSpc>
              <a:buFont typeface="Wingdings" pitchFamily="2" charset="2"/>
              <a:buNone/>
            </a:pPr>
            <a:r>
              <a:rPr lang="en-US" sz="2000" smtClean="0">
                <a:latin typeface="Times New Roman" pitchFamily="18" charset="0"/>
                <a:cs typeface="Times New Roman" pitchFamily="18" charset="0"/>
              </a:rPr>
              <a:t>8	</a:t>
            </a:r>
            <a:r>
              <a:rPr lang="en-US" sz="2000" i="1" smtClean="0">
                <a:latin typeface="Times New Roman" pitchFamily="18" charset="0"/>
                <a:cs typeface="Times New Roman" pitchFamily="18" charset="0"/>
              </a:rPr>
              <a:t>Q</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endParaRPr lang="en-US" sz="2000" smtClean="0">
              <a:latin typeface="Times New Roman" pitchFamily="18" charset="0"/>
              <a:cs typeface="Times New Roman" pitchFamily="18" charset="0"/>
            </a:endParaRPr>
          </a:p>
          <a:p>
            <a:pPr>
              <a:lnSpc>
                <a:spcPct val="120000"/>
              </a:lnSpc>
              <a:buFont typeface="Wingdings" pitchFamily="2" charset="2"/>
              <a:buNone/>
            </a:pPr>
            <a:r>
              <a:rPr lang="en-US" sz="2000" smtClean="0">
                <a:latin typeface="Times New Roman" pitchFamily="18" charset="0"/>
                <a:cs typeface="Times New Roman" pitchFamily="18" charset="0"/>
              </a:rPr>
              <a:t>9	enqueue(</a:t>
            </a:r>
            <a:r>
              <a:rPr lang="en-US" sz="2000" i="1" smtClean="0">
                <a:latin typeface="Times New Roman" pitchFamily="18" charset="0"/>
                <a:cs typeface="Times New Roman" pitchFamily="18" charset="0"/>
              </a:rPr>
              <a:t>Q</a:t>
            </a:r>
            <a:r>
              <a:rPr lang="en-US" sz="2000" smtClean="0">
                <a:latin typeface="Times New Roman" pitchFamily="18" charset="0"/>
                <a:cs typeface="Times New Roman" pitchFamily="18" charset="0"/>
              </a:rPr>
              <a:t>,s)	</a:t>
            </a:r>
          </a:p>
        </p:txBody>
      </p:sp>
      <p:sp>
        <p:nvSpPr>
          <p:cNvPr id="45060" name="Footer Placeholder 3"/>
          <p:cNvSpPr>
            <a:spLocks noGrp="1"/>
          </p:cNvSpPr>
          <p:nvPr>
            <p:ph type="ftr" sz="quarter" idx="11"/>
          </p:nvPr>
        </p:nvSpPr>
        <p:spPr>
          <a:noFill/>
        </p:spPr>
        <p:txBody>
          <a:bodyPr/>
          <a:lstStyle/>
          <a:p>
            <a:r>
              <a:rPr lang="en-US" smtClean="0"/>
              <a:t>Nguyễn Đức Nghĩa - Bộ môn KHMT ĐHBKHN</a:t>
            </a:r>
          </a:p>
        </p:txBody>
      </p:sp>
      <p:sp>
        <p:nvSpPr>
          <p:cNvPr id="45061" name="Slide Number Placeholder 4"/>
          <p:cNvSpPr>
            <a:spLocks noGrp="1"/>
          </p:cNvSpPr>
          <p:nvPr>
            <p:ph type="sldNum" sz="quarter" idx="12"/>
          </p:nvPr>
        </p:nvSpPr>
        <p:spPr>
          <a:noFill/>
        </p:spPr>
        <p:txBody>
          <a:bodyPr/>
          <a:lstStyle/>
          <a:p>
            <a:fld id="{D7C76120-BC80-4CF1-8D71-EE0527C0623E}" type="slidenum">
              <a:rPr lang="en-US" smtClean="0"/>
              <a:pPr/>
              <a:t>30</a:t>
            </a:fld>
            <a:endParaRPr lang="en-US" smtClean="0"/>
          </a:p>
        </p:txBody>
      </p:sp>
      <p:sp>
        <p:nvSpPr>
          <p:cNvPr id="45062" name="TextBox 6"/>
          <p:cNvSpPr txBox="1">
            <a:spLocks noChangeArrowheads="1"/>
          </p:cNvSpPr>
          <p:nvPr/>
        </p:nvSpPr>
        <p:spPr bwMode="auto">
          <a:xfrm>
            <a:off x="4495800" y="1933575"/>
            <a:ext cx="4114800" cy="3382963"/>
          </a:xfrm>
          <a:prstGeom prst="rect">
            <a:avLst/>
          </a:prstGeom>
          <a:noFill/>
          <a:ln w="9525">
            <a:noFill/>
            <a:miter lim="800000"/>
            <a:headEnd/>
            <a:tailEnd/>
          </a:ln>
        </p:spPr>
        <p:txBody>
          <a:bodyPr>
            <a:spAutoFit/>
          </a:bodyPr>
          <a:lstStyle/>
          <a:p>
            <a:pPr algn="l">
              <a:lnSpc>
                <a:spcPct val="120000"/>
              </a:lnSpc>
            </a:pPr>
            <a:r>
              <a:rPr lang="en-US" sz="2000">
                <a:latin typeface="Times New Roman" pitchFamily="18" charset="0"/>
                <a:cs typeface="Times New Roman" pitchFamily="18" charset="0"/>
              </a:rPr>
              <a:t>10</a:t>
            </a:r>
            <a:r>
              <a:rPr lang="en-US" sz="2000" b="1">
                <a:latin typeface="Times New Roman" pitchFamily="18" charset="0"/>
                <a:cs typeface="Times New Roman" pitchFamily="18" charset="0"/>
              </a:rPr>
              <a:t> while </a:t>
            </a:r>
            <a:r>
              <a:rPr lang="en-US" sz="2000" i="1">
                <a:latin typeface="Times New Roman" pitchFamily="18" charset="0"/>
                <a:cs typeface="Times New Roman" pitchFamily="18" charset="0"/>
              </a:rPr>
              <a:t>Q</a:t>
            </a:r>
            <a:r>
              <a:rPr lang="en-US" sz="2000">
                <a:latin typeface="Times New Roman" pitchFamily="18" charset="0"/>
                <a:cs typeface="Times New Roman" pitchFamily="18" charset="0"/>
              </a:rPr>
              <a:t>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a:t>
            </a:r>
          </a:p>
          <a:p>
            <a:pPr algn="l">
              <a:lnSpc>
                <a:spcPct val="120000"/>
              </a:lnSpc>
            </a:pPr>
            <a:r>
              <a:rPr lang="en-US" sz="2000">
                <a:latin typeface="Times New Roman" pitchFamily="18" charset="0"/>
                <a:cs typeface="Times New Roman" pitchFamily="18" charset="0"/>
              </a:rPr>
              <a:t>11     </a:t>
            </a:r>
            <a:r>
              <a:rPr lang="en-US" sz="2000" b="1">
                <a:latin typeface="Times New Roman" pitchFamily="18" charset="0"/>
                <a:cs typeface="Times New Roman" pitchFamily="18" charset="0"/>
              </a:rPr>
              <a:t>do</a:t>
            </a:r>
            <a:r>
              <a:rPr lang="en-US" sz="2000">
                <a:latin typeface="Times New Roman" pitchFamily="18" charset="0"/>
                <a:cs typeface="Times New Roman" pitchFamily="18" charset="0"/>
              </a:rPr>
              <a:t> u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dequeue(</a:t>
            </a:r>
            <a:r>
              <a:rPr lang="en-US" sz="2000" i="1">
                <a:latin typeface="Times New Roman" pitchFamily="18" charset="0"/>
                <a:cs typeface="Times New Roman" pitchFamily="18" charset="0"/>
              </a:rPr>
              <a:t>Q</a:t>
            </a:r>
            <a:r>
              <a:rPr lang="en-US" sz="2000">
                <a:latin typeface="Times New Roman" pitchFamily="18" charset="0"/>
                <a:cs typeface="Times New Roman" pitchFamily="18" charset="0"/>
              </a:rPr>
              <a:t>)</a:t>
            </a:r>
          </a:p>
          <a:p>
            <a:pPr algn="l">
              <a:lnSpc>
                <a:spcPct val="120000"/>
              </a:lnSpc>
            </a:pPr>
            <a:r>
              <a:rPr lang="en-US" sz="2000">
                <a:latin typeface="Times New Roman" pitchFamily="18" charset="0"/>
                <a:cs typeface="Times New Roman" pitchFamily="18" charset="0"/>
              </a:rPr>
              <a:t>12	</a:t>
            </a:r>
            <a:r>
              <a:rPr lang="en-US" sz="2000" b="1">
                <a:latin typeface="Times New Roman" pitchFamily="18" charset="0"/>
                <a:cs typeface="Times New Roman" pitchFamily="18" charset="0"/>
              </a:rPr>
              <a:t>for</a:t>
            </a:r>
            <a:r>
              <a:rPr lang="en-US" sz="2000">
                <a:latin typeface="Times New Roman" pitchFamily="18" charset="0"/>
                <a:cs typeface="Times New Roman" pitchFamily="18" charset="0"/>
              </a:rPr>
              <a:t>  </a:t>
            </a:r>
            <a:r>
              <a:rPr lang="en-US" sz="2000" i="1">
                <a:latin typeface="Times New Roman" pitchFamily="18" charset="0"/>
                <a:cs typeface="Times New Roman" pitchFamily="18" charset="0"/>
              </a:rPr>
              <a:t>v</a:t>
            </a:r>
            <a:r>
              <a:rPr lang="en-US" sz="2000">
                <a:latin typeface="Times New Roman" pitchFamily="18" charset="0"/>
                <a:cs typeface="Times New Roman" pitchFamily="18" charset="0"/>
              </a:rPr>
              <a:t>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Adj[</a:t>
            </a:r>
            <a:r>
              <a:rPr lang="en-US" sz="2000" i="1">
                <a:latin typeface="Times New Roman" pitchFamily="18" charset="0"/>
                <a:cs typeface="Times New Roman" pitchFamily="18" charset="0"/>
              </a:rPr>
              <a:t>u</a:t>
            </a:r>
            <a:r>
              <a:rPr lang="en-US" sz="2000">
                <a:latin typeface="Times New Roman" pitchFamily="18" charset="0"/>
                <a:cs typeface="Times New Roman" pitchFamily="18" charset="0"/>
              </a:rPr>
              <a:t>]</a:t>
            </a:r>
          </a:p>
          <a:p>
            <a:pPr algn="l">
              <a:lnSpc>
                <a:spcPct val="120000"/>
              </a:lnSpc>
            </a:pPr>
            <a:r>
              <a:rPr lang="en-US" sz="2000">
                <a:latin typeface="Times New Roman" pitchFamily="18" charset="0"/>
                <a:cs typeface="Times New Roman" pitchFamily="18" charset="0"/>
              </a:rPr>
              <a:t>13 	   </a:t>
            </a:r>
            <a:r>
              <a:rPr lang="en-US" sz="2000" b="1">
                <a:latin typeface="Times New Roman" pitchFamily="18" charset="0"/>
                <a:cs typeface="Times New Roman" pitchFamily="18" charset="0"/>
              </a:rPr>
              <a:t>do</a:t>
            </a: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if</a:t>
            </a:r>
            <a:r>
              <a:rPr lang="en-US" sz="2000">
                <a:latin typeface="Times New Roman" pitchFamily="18" charset="0"/>
                <a:cs typeface="Times New Roman" pitchFamily="18" charset="0"/>
              </a:rPr>
              <a:t> color[</a:t>
            </a:r>
            <a:r>
              <a:rPr lang="en-US" sz="2000" i="1">
                <a:latin typeface="Times New Roman" pitchFamily="18" charset="0"/>
                <a:cs typeface="Times New Roman" pitchFamily="18" charset="0"/>
              </a:rPr>
              <a:t>v</a:t>
            </a:r>
            <a:r>
              <a:rPr lang="en-US" sz="2000">
                <a:latin typeface="Times New Roman" pitchFamily="18" charset="0"/>
                <a:cs typeface="Times New Roman" pitchFamily="18" charset="0"/>
              </a:rPr>
              <a:t>] = white</a:t>
            </a:r>
          </a:p>
          <a:p>
            <a:pPr algn="l">
              <a:lnSpc>
                <a:spcPct val="120000"/>
              </a:lnSpc>
            </a:pPr>
            <a:r>
              <a:rPr lang="en-US" sz="2000">
                <a:latin typeface="Times New Roman" pitchFamily="18" charset="0"/>
                <a:cs typeface="Times New Roman" pitchFamily="18" charset="0"/>
              </a:rPr>
              <a:t>14	        </a:t>
            </a:r>
            <a:r>
              <a:rPr lang="en-US" sz="2000" b="1">
                <a:latin typeface="Times New Roman" pitchFamily="18" charset="0"/>
                <a:cs typeface="Times New Roman" pitchFamily="18" charset="0"/>
              </a:rPr>
              <a:t>then</a:t>
            </a:r>
            <a:r>
              <a:rPr lang="en-US" sz="2000">
                <a:latin typeface="Times New Roman" pitchFamily="18" charset="0"/>
                <a:cs typeface="Times New Roman" pitchFamily="18" charset="0"/>
              </a:rPr>
              <a:t>  color[</a:t>
            </a:r>
            <a:r>
              <a:rPr lang="en-US" sz="2000" i="1">
                <a:latin typeface="Times New Roman" pitchFamily="18" charset="0"/>
                <a:cs typeface="Times New Roman" pitchFamily="18" charset="0"/>
              </a:rPr>
              <a:t>v</a:t>
            </a:r>
            <a:r>
              <a:rPr lang="en-US" sz="2000">
                <a:latin typeface="Times New Roman" pitchFamily="18" charset="0"/>
                <a:cs typeface="Times New Roman" pitchFamily="18" charset="0"/>
              </a:rPr>
              <a:t>]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gray</a:t>
            </a:r>
          </a:p>
          <a:p>
            <a:pPr algn="l">
              <a:lnSpc>
                <a:spcPct val="120000"/>
              </a:lnSpc>
            </a:pPr>
            <a:r>
              <a:rPr lang="en-US" sz="2000">
                <a:latin typeface="Times New Roman" pitchFamily="18" charset="0"/>
                <a:cs typeface="Times New Roman" pitchFamily="18" charset="0"/>
              </a:rPr>
              <a:t>15	                  </a:t>
            </a:r>
            <a:r>
              <a:rPr lang="en-US" sz="2000" i="1">
                <a:latin typeface="Times New Roman" pitchFamily="18" charset="0"/>
                <a:cs typeface="Times New Roman" pitchFamily="18" charset="0"/>
              </a:rPr>
              <a:t>d</a:t>
            </a:r>
            <a:r>
              <a:rPr lang="en-US" sz="2000">
                <a:latin typeface="Times New Roman" pitchFamily="18" charset="0"/>
                <a:cs typeface="Times New Roman" pitchFamily="18" charset="0"/>
              </a:rPr>
              <a:t>[</a:t>
            </a:r>
            <a:r>
              <a:rPr lang="en-US" sz="2000" i="1">
                <a:latin typeface="Times New Roman" pitchFamily="18" charset="0"/>
                <a:cs typeface="Times New Roman" pitchFamily="18" charset="0"/>
              </a:rPr>
              <a:t>v</a:t>
            </a:r>
            <a:r>
              <a:rPr lang="en-US" sz="2000">
                <a:latin typeface="Times New Roman" pitchFamily="18" charset="0"/>
                <a:cs typeface="Times New Roman" pitchFamily="18" charset="0"/>
              </a:rPr>
              <a:t>]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a:t>
            </a:r>
            <a:r>
              <a:rPr lang="en-US" sz="2000" i="1">
                <a:latin typeface="Times New Roman" pitchFamily="18" charset="0"/>
                <a:cs typeface="Times New Roman" pitchFamily="18" charset="0"/>
              </a:rPr>
              <a:t>d</a:t>
            </a:r>
            <a:r>
              <a:rPr lang="en-US" sz="2000">
                <a:latin typeface="Times New Roman" pitchFamily="18" charset="0"/>
                <a:cs typeface="Times New Roman" pitchFamily="18" charset="0"/>
              </a:rPr>
              <a:t>[</a:t>
            </a:r>
            <a:r>
              <a:rPr lang="en-US" sz="2000" i="1">
                <a:latin typeface="Times New Roman" pitchFamily="18" charset="0"/>
                <a:cs typeface="Times New Roman" pitchFamily="18" charset="0"/>
              </a:rPr>
              <a:t>u</a:t>
            </a:r>
            <a:r>
              <a:rPr lang="en-US" sz="2000">
                <a:latin typeface="Times New Roman" pitchFamily="18" charset="0"/>
                <a:cs typeface="Times New Roman" pitchFamily="18" charset="0"/>
              </a:rPr>
              <a:t>] + 1</a:t>
            </a:r>
          </a:p>
          <a:p>
            <a:pPr algn="l">
              <a:lnSpc>
                <a:spcPct val="120000"/>
              </a:lnSpc>
            </a:pPr>
            <a:r>
              <a:rPr lang="en-US" sz="2000">
                <a:latin typeface="Times New Roman" pitchFamily="18" charset="0"/>
                <a:cs typeface="Times New Roman" pitchFamily="18" charset="0"/>
              </a:rPr>
              <a:t>16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a:t>
            </a:r>
            <a:r>
              <a:rPr lang="en-US" sz="2000" i="1">
                <a:latin typeface="Times New Roman" pitchFamily="18" charset="0"/>
                <a:cs typeface="Times New Roman" pitchFamily="18" charset="0"/>
              </a:rPr>
              <a:t>v</a:t>
            </a:r>
            <a:r>
              <a:rPr lang="en-US" sz="2000">
                <a:latin typeface="Times New Roman" pitchFamily="18" charset="0"/>
                <a:cs typeface="Times New Roman" pitchFamily="18" charset="0"/>
              </a:rPr>
              <a:t>]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a:t>
            </a:r>
            <a:r>
              <a:rPr lang="en-US" sz="2000" i="1">
                <a:latin typeface="Times New Roman" pitchFamily="18" charset="0"/>
                <a:cs typeface="Times New Roman" pitchFamily="18" charset="0"/>
              </a:rPr>
              <a:t>u</a:t>
            </a:r>
            <a:endParaRPr lang="en-US" sz="2000">
              <a:latin typeface="Times New Roman" pitchFamily="18" charset="0"/>
              <a:cs typeface="Times New Roman" pitchFamily="18" charset="0"/>
            </a:endParaRPr>
          </a:p>
          <a:p>
            <a:pPr algn="l">
              <a:lnSpc>
                <a:spcPct val="120000"/>
              </a:lnSpc>
            </a:pPr>
            <a:r>
              <a:rPr lang="en-US" sz="2000">
                <a:latin typeface="Times New Roman" pitchFamily="18" charset="0"/>
                <a:cs typeface="Times New Roman" pitchFamily="18" charset="0"/>
              </a:rPr>
              <a:t>17	                  enqueue(</a:t>
            </a:r>
            <a:r>
              <a:rPr lang="en-US" sz="2000" i="1">
                <a:latin typeface="Times New Roman" pitchFamily="18" charset="0"/>
                <a:cs typeface="Times New Roman" pitchFamily="18" charset="0"/>
              </a:rPr>
              <a:t>Q</a:t>
            </a:r>
            <a:r>
              <a:rPr lang="en-US" sz="2000">
                <a:latin typeface="Times New Roman" pitchFamily="18" charset="0"/>
                <a:cs typeface="Times New Roman" pitchFamily="18" charset="0"/>
              </a:rPr>
              <a:t>,</a:t>
            </a:r>
            <a:r>
              <a:rPr lang="en-US" sz="2000" i="1">
                <a:latin typeface="Times New Roman" pitchFamily="18" charset="0"/>
                <a:cs typeface="Times New Roman" pitchFamily="18" charset="0"/>
              </a:rPr>
              <a:t>v</a:t>
            </a:r>
            <a:r>
              <a:rPr lang="en-US" sz="2000">
                <a:latin typeface="Times New Roman" pitchFamily="18" charset="0"/>
                <a:cs typeface="Times New Roman" pitchFamily="18" charset="0"/>
              </a:rPr>
              <a:t>)</a:t>
            </a:r>
          </a:p>
          <a:p>
            <a:pPr algn="l">
              <a:lnSpc>
                <a:spcPct val="120000"/>
              </a:lnSpc>
            </a:pPr>
            <a:r>
              <a:rPr lang="en-US" sz="2000">
                <a:latin typeface="Times New Roman" pitchFamily="18" charset="0"/>
                <a:cs typeface="Times New Roman" pitchFamily="18" charset="0"/>
              </a:rPr>
              <a:t>18            color[</a:t>
            </a:r>
            <a:r>
              <a:rPr lang="en-US" sz="2000" i="1">
                <a:latin typeface="Times New Roman" pitchFamily="18" charset="0"/>
                <a:cs typeface="Times New Roman" pitchFamily="18" charset="0"/>
              </a:rPr>
              <a:t>u</a:t>
            </a:r>
            <a:r>
              <a:rPr lang="en-US" sz="2000">
                <a:latin typeface="Times New Roman" pitchFamily="18" charset="0"/>
                <a:cs typeface="Times New Roman" pitchFamily="18" charset="0"/>
              </a:rPr>
              <a:t>] </a:t>
            </a:r>
            <a:r>
              <a:rPr lang="en-US" sz="2000">
                <a:latin typeface="Times New Roman" pitchFamily="18" charset="0"/>
                <a:cs typeface="Times New Roman" pitchFamily="18" charset="0"/>
                <a:sym typeface="Symbol" pitchFamily="18" charset="2"/>
              </a:rPr>
              <a:t></a:t>
            </a:r>
            <a:r>
              <a:rPr lang="en-US" sz="2000">
                <a:latin typeface="Times New Roman" pitchFamily="18" charset="0"/>
                <a:cs typeface="Times New Roman" pitchFamily="18" charset="0"/>
              </a:rPr>
              <a:t> black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2400" smtClean="0">
                <a:latin typeface="Arial" charset="0"/>
                <a:cs typeface="Arial" charset="0"/>
              </a:rPr>
              <a:t>Thuật toán tìm kiếm theo chiều rộng trên đồ thị </a:t>
            </a:r>
            <a:r>
              <a:rPr lang="en-US" sz="2400" i="1" smtClean="0">
                <a:latin typeface="Arial" charset="0"/>
                <a:cs typeface="Arial" charset="0"/>
              </a:rPr>
              <a:t>G</a:t>
            </a:r>
            <a:endParaRPr lang="en-US" sz="2400" smtClean="0">
              <a:latin typeface="Arial" charset="0"/>
              <a:cs typeface="Arial" charset="0"/>
            </a:endParaRPr>
          </a:p>
        </p:txBody>
      </p:sp>
      <p:sp>
        <p:nvSpPr>
          <p:cNvPr id="46083" name="Content Placeholder 2" descr="Rectangle: Click to edit Master text styles&#10;Second level&#10;Third level&#10;Fourth level&#10;Fifth level"/>
          <p:cNvSpPr>
            <a:spLocks noGrp="1"/>
          </p:cNvSpPr>
          <p:nvPr>
            <p:ph idx="1"/>
          </p:nvPr>
        </p:nvSpPr>
        <p:spPr/>
        <p:txBody>
          <a:bodyPr/>
          <a:lstStyle/>
          <a:p>
            <a:pPr>
              <a:lnSpc>
                <a:spcPct val="120000"/>
              </a:lnSpc>
              <a:buFont typeface="Wingdings" pitchFamily="2" charset="2"/>
              <a:buNone/>
            </a:pPr>
            <a:r>
              <a:rPr lang="en-US" sz="2400" b="1" smtClean="0">
                <a:latin typeface="Times New Roman" pitchFamily="18" charset="0"/>
                <a:cs typeface="Times New Roman" pitchFamily="18" charset="0"/>
              </a:rPr>
              <a:t>BFS(G)   </a:t>
            </a:r>
            <a:endParaRPr lang="en-US" sz="2400" smtClean="0">
              <a:latin typeface="Times New Roman" pitchFamily="18" charset="0"/>
              <a:cs typeface="Times New Roman" pitchFamily="18" charset="0"/>
            </a:endParaRPr>
          </a:p>
          <a:p>
            <a:pPr>
              <a:lnSpc>
                <a:spcPct val="120000"/>
              </a:lnSpc>
              <a:buFont typeface="Wingdings" pitchFamily="2" charset="2"/>
              <a:buNone/>
            </a:pPr>
            <a:r>
              <a:rPr lang="en-US" sz="2400" smtClean="0">
                <a:latin typeface="Times New Roman" pitchFamily="18" charset="0"/>
                <a:cs typeface="Times New Roman" pitchFamily="18" charset="0"/>
              </a:rPr>
              <a:t>1.  </a:t>
            </a:r>
            <a:r>
              <a:rPr lang="en-US" sz="2400" b="1" smtClean="0">
                <a:latin typeface="Times New Roman" pitchFamily="18" charset="0"/>
                <a:cs typeface="Times New Roman" pitchFamily="18" charset="0"/>
              </a:rPr>
              <a:t>for</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u </a:t>
            </a:r>
            <a:r>
              <a:rPr lang="en-US" sz="2400" smtClean="0">
                <a:latin typeface="Times New Roman" pitchFamily="18" charset="0"/>
                <a:cs typeface="Times New Roman" pitchFamily="18" charset="0"/>
                <a:sym typeface="Symbol" pitchFamily="18" charset="2"/>
              </a:rPr>
              <a:t></a:t>
            </a:r>
            <a:r>
              <a:rPr lang="en-US" sz="2400" i="1" smtClean="0">
                <a:latin typeface="Times New Roman" pitchFamily="18" charset="0"/>
                <a:cs typeface="Times New Roman" pitchFamily="18" charset="0"/>
              </a:rPr>
              <a:t> V</a:t>
            </a:r>
            <a:endParaRPr lang="en-US" sz="2400" smtClean="0">
              <a:latin typeface="Times New Roman" pitchFamily="18" charset="0"/>
              <a:cs typeface="Times New Roman" pitchFamily="18" charset="0"/>
            </a:endParaRPr>
          </a:p>
          <a:p>
            <a:pPr>
              <a:lnSpc>
                <a:spcPct val="120000"/>
              </a:lnSpc>
              <a:buFont typeface="Wingdings" pitchFamily="2" charset="2"/>
              <a:buNone/>
            </a:pPr>
            <a:r>
              <a:rPr lang="en-US" sz="2400" smtClean="0">
                <a:latin typeface="Times New Roman" pitchFamily="18" charset="0"/>
                <a:cs typeface="Times New Roman" pitchFamily="18" charset="0"/>
              </a:rPr>
              <a:t>2.       </a:t>
            </a:r>
            <a:r>
              <a:rPr lang="en-US" sz="2400" b="1" smtClean="0">
                <a:latin typeface="Times New Roman" pitchFamily="18" charset="0"/>
                <a:cs typeface="Times New Roman" pitchFamily="18" charset="0"/>
              </a:rPr>
              <a:t>do</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color</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white</a:t>
            </a:r>
          </a:p>
          <a:p>
            <a:pPr>
              <a:lnSpc>
                <a:spcPct val="120000"/>
              </a:lnSpc>
              <a:buFont typeface="Wingdings" pitchFamily="2" charset="2"/>
              <a:buNone/>
            </a:pPr>
            <a:r>
              <a:rPr lang="en-US" sz="2400" smtClean="0">
                <a:latin typeface="Times New Roman" pitchFamily="18" charset="0"/>
                <a:cs typeface="Times New Roman" pitchFamily="18" charset="0"/>
              </a:rPr>
              <a:t>3.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NULL</a:t>
            </a:r>
          </a:p>
          <a:p>
            <a:pPr>
              <a:lnSpc>
                <a:spcPct val="120000"/>
              </a:lnSpc>
              <a:buFont typeface="Wingdings" pitchFamily="2" charset="2"/>
              <a:buNone/>
            </a:pPr>
            <a:r>
              <a:rPr lang="en-US" sz="2400" smtClean="0">
                <a:latin typeface="Times New Roman" pitchFamily="18" charset="0"/>
                <a:cs typeface="Times New Roman" pitchFamily="18" charset="0"/>
              </a:rPr>
              <a:t>5.  </a:t>
            </a:r>
            <a:r>
              <a:rPr lang="en-US" sz="2400" b="1" smtClean="0">
                <a:latin typeface="Times New Roman" pitchFamily="18" charset="0"/>
                <a:cs typeface="Times New Roman" pitchFamily="18" charset="0"/>
              </a:rPr>
              <a:t>for</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u </a:t>
            </a:r>
            <a:r>
              <a:rPr lang="en-US" sz="2400" smtClean="0">
                <a:latin typeface="Times New Roman" pitchFamily="18" charset="0"/>
                <a:cs typeface="Times New Roman" pitchFamily="18" charset="0"/>
                <a:sym typeface="Symbol" pitchFamily="18" charset="2"/>
              </a:rPr>
              <a:t></a:t>
            </a:r>
            <a:r>
              <a:rPr lang="en-US" sz="2400" i="1" smtClean="0">
                <a:latin typeface="Times New Roman" pitchFamily="18" charset="0"/>
                <a:cs typeface="Times New Roman" pitchFamily="18" charset="0"/>
              </a:rPr>
              <a:t> V</a:t>
            </a:r>
            <a:endParaRPr lang="en-US" sz="2400" smtClean="0">
              <a:latin typeface="Times New Roman" pitchFamily="18" charset="0"/>
              <a:cs typeface="Times New Roman" pitchFamily="18" charset="0"/>
            </a:endParaRPr>
          </a:p>
          <a:p>
            <a:pPr>
              <a:lnSpc>
                <a:spcPct val="120000"/>
              </a:lnSpc>
              <a:buFont typeface="Wingdings" pitchFamily="2" charset="2"/>
              <a:buNone/>
            </a:pPr>
            <a:r>
              <a:rPr lang="en-US" sz="2400" smtClean="0">
                <a:latin typeface="Times New Roman" pitchFamily="18" charset="0"/>
                <a:cs typeface="Times New Roman" pitchFamily="18" charset="0"/>
              </a:rPr>
              <a:t>6.        </a:t>
            </a:r>
            <a:r>
              <a:rPr lang="en-US" sz="2400" b="1" smtClean="0">
                <a:latin typeface="Times New Roman" pitchFamily="18" charset="0"/>
                <a:cs typeface="Times New Roman" pitchFamily="18" charset="0"/>
              </a:rPr>
              <a:t>do</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if</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color</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 white</a:t>
            </a:r>
          </a:p>
          <a:p>
            <a:pPr>
              <a:lnSpc>
                <a:spcPct val="120000"/>
              </a:lnSpc>
              <a:buFont typeface="Wingdings" pitchFamily="2" charset="2"/>
              <a:buNone/>
            </a:pPr>
            <a:r>
              <a:rPr lang="en-US" sz="2400" smtClean="0">
                <a:latin typeface="Times New Roman" pitchFamily="18" charset="0"/>
                <a:cs typeface="Times New Roman" pitchFamily="18" charset="0"/>
              </a:rPr>
              <a:t>7.                 </a:t>
            </a:r>
            <a:r>
              <a:rPr lang="en-US" sz="2400" b="1" smtClean="0">
                <a:latin typeface="Times New Roman" pitchFamily="18" charset="0"/>
                <a:cs typeface="Times New Roman" pitchFamily="18" charset="0"/>
              </a:rPr>
              <a:t>then</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BFS-Visit(</a:t>
            </a:r>
            <a:r>
              <a:rPr lang="en-US" sz="2400" b="1" i="1" smtClean="0">
                <a:latin typeface="Times New Roman" pitchFamily="18" charset="0"/>
                <a:cs typeface="Times New Roman" pitchFamily="18" charset="0"/>
              </a:rPr>
              <a:t>u</a:t>
            </a:r>
            <a:r>
              <a:rPr lang="en-US" sz="2400" b="1"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a:buFont typeface="Wingdings" pitchFamily="2" charset="2"/>
              <a:buNone/>
            </a:pPr>
            <a:endParaRPr lang="en-US" smtClean="0">
              <a:latin typeface="Arial" charset="0"/>
              <a:cs typeface="Arial" charset="0"/>
            </a:endParaRPr>
          </a:p>
        </p:txBody>
      </p:sp>
      <p:sp>
        <p:nvSpPr>
          <p:cNvPr id="46084" name="Footer Placeholder 3"/>
          <p:cNvSpPr>
            <a:spLocks noGrp="1"/>
          </p:cNvSpPr>
          <p:nvPr>
            <p:ph type="ftr" sz="quarter" idx="11"/>
          </p:nvPr>
        </p:nvSpPr>
        <p:spPr>
          <a:noFill/>
        </p:spPr>
        <p:txBody>
          <a:bodyPr/>
          <a:lstStyle/>
          <a:p>
            <a:r>
              <a:rPr lang="en-US" smtClean="0"/>
              <a:t>Nguyễn Đức Nghĩa - Bộ môn KHMT ĐHBKHN</a:t>
            </a:r>
          </a:p>
        </p:txBody>
      </p:sp>
      <p:sp>
        <p:nvSpPr>
          <p:cNvPr id="46085" name="Slide Number Placeholder 4"/>
          <p:cNvSpPr>
            <a:spLocks noGrp="1"/>
          </p:cNvSpPr>
          <p:nvPr>
            <p:ph type="sldNum" sz="quarter" idx="12"/>
          </p:nvPr>
        </p:nvSpPr>
        <p:spPr>
          <a:noFill/>
        </p:spPr>
        <p:txBody>
          <a:bodyPr/>
          <a:lstStyle/>
          <a:p>
            <a:fld id="{8E73C061-CC62-47AA-BF77-ED220FC5CFB0}"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22"/>
          <p:cNvSpPr>
            <a:spLocks noChangeArrowheads="1"/>
          </p:cNvSpPr>
          <p:nvPr/>
        </p:nvSpPr>
        <p:spPr bwMode="auto">
          <a:xfrm>
            <a:off x="2327275" y="33528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I</a:t>
            </a:r>
          </a:p>
        </p:txBody>
      </p:sp>
      <p:sp>
        <p:nvSpPr>
          <p:cNvPr id="47107" name="Oval 23"/>
          <p:cNvSpPr>
            <a:spLocks noChangeArrowheads="1"/>
          </p:cNvSpPr>
          <p:nvPr/>
        </p:nvSpPr>
        <p:spPr bwMode="auto">
          <a:xfrm>
            <a:off x="3206750" y="29765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J</a:t>
            </a:r>
          </a:p>
        </p:txBody>
      </p:sp>
      <p:sp>
        <p:nvSpPr>
          <p:cNvPr id="47108" name="Oval 24"/>
          <p:cNvSpPr>
            <a:spLocks noChangeArrowheads="1"/>
          </p:cNvSpPr>
          <p:nvPr/>
        </p:nvSpPr>
        <p:spPr bwMode="auto">
          <a:xfrm>
            <a:off x="3184525" y="36576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H</a:t>
            </a:r>
          </a:p>
        </p:txBody>
      </p:sp>
      <p:sp>
        <p:nvSpPr>
          <p:cNvPr id="47109" name="Oval 25"/>
          <p:cNvSpPr>
            <a:spLocks noChangeArrowheads="1"/>
          </p:cNvSpPr>
          <p:nvPr/>
        </p:nvSpPr>
        <p:spPr bwMode="auto">
          <a:xfrm>
            <a:off x="4195763" y="3387725"/>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C</a:t>
            </a:r>
          </a:p>
        </p:txBody>
      </p:sp>
      <p:sp>
        <p:nvSpPr>
          <p:cNvPr id="47110" name="Oval 26"/>
          <p:cNvSpPr>
            <a:spLocks noChangeArrowheads="1"/>
          </p:cNvSpPr>
          <p:nvPr/>
        </p:nvSpPr>
        <p:spPr bwMode="auto">
          <a:xfrm>
            <a:off x="1422400" y="3013075"/>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F</a:t>
            </a:r>
          </a:p>
        </p:txBody>
      </p:sp>
      <p:sp>
        <p:nvSpPr>
          <p:cNvPr id="47111" name="Oval 27"/>
          <p:cNvSpPr>
            <a:spLocks noChangeArrowheads="1"/>
          </p:cNvSpPr>
          <p:nvPr/>
        </p:nvSpPr>
        <p:spPr bwMode="auto">
          <a:xfrm>
            <a:off x="2524125" y="2205038"/>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A</a:t>
            </a:r>
          </a:p>
        </p:txBody>
      </p:sp>
      <p:sp>
        <p:nvSpPr>
          <p:cNvPr id="47112" name="Oval 28"/>
          <p:cNvSpPr>
            <a:spLocks noChangeArrowheads="1"/>
          </p:cNvSpPr>
          <p:nvPr/>
        </p:nvSpPr>
        <p:spPr bwMode="auto">
          <a:xfrm>
            <a:off x="4089400" y="22145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B</a:t>
            </a:r>
          </a:p>
        </p:txBody>
      </p:sp>
      <p:sp>
        <p:nvSpPr>
          <p:cNvPr id="47113" name="Oval 29"/>
          <p:cNvSpPr>
            <a:spLocks noChangeArrowheads="1"/>
          </p:cNvSpPr>
          <p:nvPr/>
        </p:nvSpPr>
        <p:spPr bwMode="auto">
          <a:xfrm>
            <a:off x="1879600" y="41957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E</a:t>
            </a:r>
          </a:p>
        </p:txBody>
      </p:sp>
      <p:cxnSp>
        <p:nvCxnSpPr>
          <p:cNvPr id="47114" name="AutoShape 30"/>
          <p:cNvCxnSpPr>
            <a:cxnSpLocks noChangeShapeType="1"/>
            <a:stCxn id="47110" idx="6"/>
            <a:endCxn id="47111" idx="3"/>
          </p:cNvCxnSpPr>
          <p:nvPr/>
        </p:nvCxnSpPr>
        <p:spPr bwMode="auto">
          <a:xfrm flipV="1">
            <a:off x="1736725" y="2473325"/>
            <a:ext cx="831850" cy="692150"/>
          </a:xfrm>
          <a:prstGeom prst="straightConnector1">
            <a:avLst/>
          </a:prstGeom>
          <a:noFill/>
          <a:ln w="19050">
            <a:solidFill>
              <a:schemeClr val="tx1"/>
            </a:solidFill>
            <a:round/>
            <a:headEnd type="triangle" w="med" len="med"/>
            <a:tailEnd/>
          </a:ln>
        </p:spPr>
      </p:cxnSp>
      <p:cxnSp>
        <p:nvCxnSpPr>
          <p:cNvPr id="47115" name="AutoShape 31"/>
          <p:cNvCxnSpPr>
            <a:cxnSpLocks noChangeShapeType="1"/>
            <a:stCxn id="47111" idx="6"/>
            <a:endCxn id="47112" idx="2"/>
          </p:cNvCxnSpPr>
          <p:nvPr/>
        </p:nvCxnSpPr>
        <p:spPr bwMode="auto">
          <a:xfrm>
            <a:off x="2838450" y="2357438"/>
            <a:ext cx="1241425" cy="9525"/>
          </a:xfrm>
          <a:prstGeom prst="straightConnector1">
            <a:avLst/>
          </a:prstGeom>
          <a:noFill/>
          <a:ln w="19050">
            <a:solidFill>
              <a:schemeClr val="tx1"/>
            </a:solidFill>
            <a:round/>
            <a:headEnd/>
            <a:tailEnd type="triangle" w="med" len="med"/>
          </a:ln>
        </p:spPr>
      </p:cxnSp>
      <p:cxnSp>
        <p:nvCxnSpPr>
          <p:cNvPr id="47116" name="AutoShape 32"/>
          <p:cNvCxnSpPr>
            <a:cxnSpLocks noChangeShapeType="1"/>
            <a:stCxn id="47112" idx="3"/>
            <a:endCxn id="47107" idx="6"/>
          </p:cNvCxnSpPr>
          <p:nvPr/>
        </p:nvCxnSpPr>
        <p:spPr bwMode="auto">
          <a:xfrm flipH="1">
            <a:off x="3521075" y="2482850"/>
            <a:ext cx="612775" cy="646113"/>
          </a:xfrm>
          <a:prstGeom prst="straightConnector1">
            <a:avLst/>
          </a:prstGeom>
          <a:noFill/>
          <a:ln w="19050">
            <a:solidFill>
              <a:schemeClr val="tx1"/>
            </a:solidFill>
            <a:round/>
            <a:headEnd/>
            <a:tailEnd type="triangle" w="med" len="med"/>
          </a:ln>
        </p:spPr>
      </p:cxnSp>
      <p:cxnSp>
        <p:nvCxnSpPr>
          <p:cNvPr id="47117" name="AutoShape 33"/>
          <p:cNvCxnSpPr>
            <a:cxnSpLocks noChangeShapeType="1"/>
            <a:stCxn id="47110" idx="4"/>
            <a:endCxn id="47113" idx="0"/>
          </p:cNvCxnSpPr>
          <p:nvPr/>
        </p:nvCxnSpPr>
        <p:spPr bwMode="auto">
          <a:xfrm>
            <a:off x="1574800" y="3327400"/>
            <a:ext cx="457200" cy="858838"/>
          </a:xfrm>
          <a:prstGeom prst="straightConnector1">
            <a:avLst/>
          </a:prstGeom>
          <a:noFill/>
          <a:ln w="19050">
            <a:solidFill>
              <a:schemeClr val="tx1"/>
            </a:solidFill>
            <a:round/>
            <a:headEnd/>
            <a:tailEnd type="triangle" w="med" len="med"/>
          </a:ln>
        </p:spPr>
      </p:cxnSp>
      <p:cxnSp>
        <p:nvCxnSpPr>
          <p:cNvPr id="47118" name="AutoShape 34"/>
          <p:cNvCxnSpPr>
            <a:cxnSpLocks noChangeShapeType="1"/>
            <a:stCxn id="47110" idx="5"/>
            <a:endCxn id="47106" idx="2"/>
          </p:cNvCxnSpPr>
          <p:nvPr/>
        </p:nvCxnSpPr>
        <p:spPr bwMode="auto">
          <a:xfrm>
            <a:off x="1681163" y="3281363"/>
            <a:ext cx="636587" cy="223837"/>
          </a:xfrm>
          <a:prstGeom prst="straightConnector1">
            <a:avLst/>
          </a:prstGeom>
          <a:noFill/>
          <a:ln w="19050">
            <a:solidFill>
              <a:schemeClr val="tx1"/>
            </a:solidFill>
            <a:round/>
            <a:headEnd/>
            <a:tailEnd type="triangle" w="med" len="med"/>
          </a:ln>
        </p:spPr>
      </p:cxnSp>
      <p:cxnSp>
        <p:nvCxnSpPr>
          <p:cNvPr id="47119" name="AutoShape 35"/>
          <p:cNvCxnSpPr>
            <a:cxnSpLocks noChangeShapeType="1"/>
            <a:stCxn id="47106" idx="7"/>
            <a:endCxn id="47107" idx="3"/>
          </p:cNvCxnSpPr>
          <p:nvPr/>
        </p:nvCxnSpPr>
        <p:spPr bwMode="auto">
          <a:xfrm flipV="1">
            <a:off x="2586038" y="3244850"/>
            <a:ext cx="665162" cy="142875"/>
          </a:xfrm>
          <a:prstGeom prst="straightConnector1">
            <a:avLst/>
          </a:prstGeom>
          <a:noFill/>
          <a:ln w="19050">
            <a:solidFill>
              <a:schemeClr val="tx1"/>
            </a:solidFill>
            <a:round/>
            <a:headEnd/>
            <a:tailEnd type="triangle" w="med" len="med"/>
          </a:ln>
        </p:spPr>
      </p:cxnSp>
      <p:cxnSp>
        <p:nvCxnSpPr>
          <p:cNvPr id="47120" name="AutoShape 36"/>
          <p:cNvCxnSpPr>
            <a:cxnSpLocks noChangeShapeType="1"/>
            <a:stCxn id="47106" idx="6"/>
            <a:endCxn id="47108" idx="2"/>
          </p:cNvCxnSpPr>
          <p:nvPr/>
        </p:nvCxnSpPr>
        <p:spPr bwMode="auto">
          <a:xfrm>
            <a:off x="2641600" y="3505200"/>
            <a:ext cx="533400" cy="304800"/>
          </a:xfrm>
          <a:prstGeom prst="straightConnector1">
            <a:avLst/>
          </a:prstGeom>
          <a:noFill/>
          <a:ln w="19050">
            <a:solidFill>
              <a:schemeClr val="tx1"/>
            </a:solidFill>
            <a:round/>
            <a:headEnd type="triangle" w="med" len="med"/>
            <a:tailEnd/>
          </a:ln>
        </p:spPr>
      </p:cxnSp>
      <p:cxnSp>
        <p:nvCxnSpPr>
          <p:cNvPr id="47121" name="AutoShape 37"/>
          <p:cNvCxnSpPr>
            <a:cxnSpLocks noChangeShapeType="1"/>
            <a:stCxn id="47108" idx="6"/>
            <a:endCxn id="47109" idx="2"/>
          </p:cNvCxnSpPr>
          <p:nvPr/>
        </p:nvCxnSpPr>
        <p:spPr bwMode="auto">
          <a:xfrm flipV="1">
            <a:off x="3498850" y="3540125"/>
            <a:ext cx="687388" cy="269875"/>
          </a:xfrm>
          <a:prstGeom prst="straightConnector1">
            <a:avLst/>
          </a:prstGeom>
          <a:noFill/>
          <a:ln w="19050">
            <a:solidFill>
              <a:schemeClr val="tx1"/>
            </a:solidFill>
            <a:round/>
            <a:headEnd type="triangle" w="med" len="med"/>
            <a:tailEnd/>
          </a:ln>
        </p:spPr>
      </p:cxnSp>
      <p:cxnSp>
        <p:nvCxnSpPr>
          <p:cNvPr id="47122" name="AutoShape 38"/>
          <p:cNvCxnSpPr>
            <a:cxnSpLocks noChangeShapeType="1"/>
            <a:stCxn id="47127" idx="0"/>
            <a:endCxn id="47109" idx="3"/>
          </p:cNvCxnSpPr>
          <p:nvPr/>
        </p:nvCxnSpPr>
        <p:spPr bwMode="auto">
          <a:xfrm flipV="1">
            <a:off x="4195763" y="3656013"/>
            <a:ext cx="44450" cy="530225"/>
          </a:xfrm>
          <a:prstGeom prst="straightConnector1">
            <a:avLst/>
          </a:prstGeom>
          <a:noFill/>
          <a:ln w="19050">
            <a:solidFill>
              <a:schemeClr val="tx1"/>
            </a:solidFill>
            <a:round/>
            <a:headEnd/>
            <a:tailEnd type="triangle" w="med" len="med"/>
          </a:ln>
        </p:spPr>
      </p:cxnSp>
      <p:cxnSp>
        <p:nvCxnSpPr>
          <p:cNvPr id="47123" name="AutoShape 39"/>
          <p:cNvCxnSpPr>
            <a:cxnSpLocks noChangeShapeType="1"/>
            <a:stCxn id="47108" idx="0"/>
            <a:endCxn id="47107" idx="4"/>
          </p:cNvCxnSpPr>
          <p:nvPr/>
        </p:nvCxnSpPr>
        <p:spPr bwMode="auto">
          <a:xfrm flipV="1">
            <a:off x="3336925" y="3290888"/>
            <a:ext cx="22225" cy="357187"/>
          </a:xfrm>
          <a:prstGeom prst="straightConnector1">
            <a:avLst/>
          </a:prstGeom>
          <a:noFill/>
          <a:ln w="19050">
            <a:solidFill>
              <a:schemeClr val="tx1"/>
            </a:solidFill>
            <a:round/>
            <a:headEnd/>
            <a:tailEnd type="triangle" w="med" len="med"/>
          </a:ln>
        </p:spPr>
      </p:cxnSp>
      <p:cxnSp>
        <p:nvCxnSpPr>
          <p:cNvPr id="47124" name="AutoShape 40"/>
          <p:cNvCxnSpPr>
            <a:cxnSpLocks noChangeShapeType="1"/>
            <a:stCxn id="47111" idx="4"/>
            <a:endCxn id="47107" idx="1"/>
          </p:cNvCxnSpPr>
          <p:nvPr/>
        </p:nvCxnSpPr>
        <p:spPr bwMode="auto">
          <a:xfrm>
            <a:off x="2676525" y="2519363"/>
            <a:ext cx="574675" cy="492125"/>
          </a:xfrm>
          <a:prstGeom prst="straightConnector1">
            <a:avLst/>
          </a:prstGeom>
          <a:noFill/>
          <a:ln w="19050">
            <a:solidFill>
              <a:schemeClr val="tx1"/>
            </a:solidFill>
            <a:round/>
            <a:headEnd type="triangle" w="med" len="med"/>
            <a:tailEnd/>
          </a:ln>
        </p:spPr>
      </p:cxnSp>
      <p:cxnSp>
        <p:nvCxnSpPr>
          <p:cNvPr id="47125" name="AutoShape 41"/>
          <p:cNvCxnSpPr>
            <a:cxnSpLocks noChangeShapeType="1"/>
            <a:stCxn id="47127" idx="2"/>
            <a:endCxn id="47113" idx="7"/>
          </p:cNvCxnSpPr>
          <p:nvPr/>
        </p:nvCxnSpPr>
        <p:spPr bwMode="auto">
          <a:xfrm flipH="1" flipV="1">
            <a:off x="2138363" y="4230688"/>
            <a:ext cx="1895475" cy="117475"/>
          </a:xfrm>
          <a:prstGeom prst="straightConnector1">
            <a:avLst/>
          </a:prstGeom>
          <a:noFill/>
          <a:ln w="19050">
            <a:solidFill>
              <a:schemeClr val="tx1"/>
            </a:solidFill>
            <a:round/>
            <a:headEnd/>
            <a:tailEnd type="triangle" w="med" len="med"/>
          </a:ln>
        </p:spPr>
      </p:cxnSp>
      <p:cxnSp>
        <p:nvCxnSpPr>
          <p:cNvPr id="47126" name="AutoShape 42"/>
          <p:cNvCxnSpPr>
            <a:cxnSpLocks noChangeShapeType="1"/>
            <a:stCxn id="47109" idx="0"/>
            <a:endCxn id="47112" idx="5"/>
          </p:cNvCxnSpPr>
          <p:nvPr/>
        </p:nvCxnSpPr>
        <p:spPr bwMode="auto">
          <a:xfrm flipV="1">
            <a:off x="4348163" y="2482850"/>
            <a:ext cx="0" cy="895350"/>
          </a:xfrm>
          <a:prstGeom prst="straightConnector1">
            <a:avLst/>
          </a:prstGeom>
          <a:noFill/>
          <a:ln w="19050">
            <a:solidFill>
              <a:schemeClr val="tx1"/>
            </a:solidFill>
            <a:round/>
            <a:headEnd type="triangle" w="med" len="med"/>
            <a:tailEnd/>
          </a:ln>
        </p:spPr>
      </p:cxnSp>
      <p:sp>
        <p:nvSpPr>
          <p:cNvPr id="47127" name="Oval 43"/>
          <p:cNvSpPr>
            <a:spLocks noChangeArrowheads="1"/>
          </p:cNvSpPr>
          <p:nvPr/>
        </p:nvSpPr>
        <p:spPr bwMode="auto">
          <a:xfrm>
            <a:off x="4043363" y="41957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47128" name="AutoShape 44"/>
          <p:cNvCxnSpPr>
            <a:cxnSpLocks noChangeShapeType="1"/>
            <a:stCxn id="47108" idx="5"/>
            <a:endCxn id="47127" idx="1"/>
          </p:cNvCxnSpPr>
          <p:nvPr/>
        </p:nvCxnSpPr>
        <p:spPr bwMode="auto">
          <a:xfrm>
            <a:off x="3443288" y="3925888"/>
            <a:ext cx="644525" cy="304800"/>
          </a:xfrm>
          <a:prstGeom prst="straightConnector1">
            <a:avLst/>
          </a:prstGeom>
          <a:noFill/>
          <a:ln w="19050">
            <a:solidFill>
              <a:schemeClr val="tx1"/>
            </a:solidFill>
            <a:round/>
            <a:headEnd type="triangle" w="med" len="med"/>
            <a:tailEnd/>
          </a:ln>
        </p:spPr>
      </p:cxnSp>
      <p:sp>
        <p:nvSpPr>
          <p:cNvPr id="47129" name="Title 24"/>
          <p:cNvSpPr>
            <a:spLocks noGrp="1"/>
          </p:cNvSpPr>
          <p:nvPr>
            <p:ph type="title"/>
          </p:nvPr>
        </p:nvSpPr>
        <p:spPr/>
        <p:txBody>
          <a:bodyPr/>
          <a:lstStyle/>
          <a:p>
            <a:r>
              <a:rPr lang="en-US" smtClean="0">
                <a:latin typeface="Arial" charset="0"/>
                <a:cs typeface="Arial" charset="0"/>
              </a:rPr>
              <a:t>Ví dụ: Thực hiện BFS(A) </a:t>
            </a:r>
          </a:p>
        </p:txBody>
      </p:sp>
      <p:sp>
        <p:nvSpPr>
          <p:cNvPr id="47130"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32</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2"/>
          <p:cNvSpPr>
            <a:spLocks noChangeArrowheads="1"/>
          </p:cNvSpPr>
          <p:nvPr/>
        </p:nvSpPr>
        <p:spPr bwMode="auto">
          <a:xfrm>
            <a:off x="2327275" y="33528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I</a:t>
            </a:r>
          </a:p>
        </p:txBody>
      </p:sp>
      <p:sp>
        <p:nvSpPr>
          <p:cNvPr id="48131" name="Oval 23"/>
          <p:cNvSpPr>
            <a:spLocks noChangeArrowheads="1"/>
          </p:cNvSpPr>
          <p:nvPr/>
        </p:nvSpPr>
        <p:spPr bwMode="auto">
          <a:xfrm>
            <a:off x="3206750" y="29765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J</a:t>
            </a:r>
          </a:p>
        </p:txBody>
      </p:sp>
      <p:sp>
        <p:nvSpPr>
          <p:cNvPr id="48132" name="Oval 24"/>
          <p:cNvSpPr>
            <a:spLocks noChangeArrowheads="1"/>
          </p:cNvSpPr>
          <p:nvPr/>
        </p:nvSpPr>
        <p:spPr bwMode="auto">
          <a:xfrm>
            <a:off x="3184525" y="36576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H</a:t>
            </a:r>
          </a:p>
        </p:txBody>
      </p:sp>
      <p:sp>
        <p:nvSpPr>
          <p:cNvPr id="48133" name="Oval 25"/>
          <p:cNvSpPr>
            <a:spLocks noChangeArrowheads="1"/>
          </p:cNvSpPr>
          <p:nvPr/>
        </p:nvSpPr>
        <p:spPr bwMode="auto">
          <a:xfrm>
            <a:off x="4195763" y="3387725"/>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C</a:t>
            </a:r>
          </a:p>
        </p:txBody>
      </p:sp>
      <p:sp>
        <p:nvSpPr>
          <p:cNvPr id="48134" name="Oval 26"/>
          <p:cNvSpPr>
            <a:spLocks noChangeArrowheads="1"/>
          </p:cNvSpPr>
          <p:nvPr/>
        </p:nvSpPr>
        <p:spPr bwMode="auto">
          <a:xfrm>
            <a:off x="1422400" y="3013075"/>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F</a:t>
            </a:r>
          </a:p>
        </p:txBody>
      </p:sp>
      <p:sp>
        <p:nvSpPr>
          <p:cNvPr id="48135" name="Oval 27"/>
          <p:cNvSpPr>
            <a:spLocks noChangeArrowheads="1"/>
          </p:cNvSpPr>
          <p:nvPr/>
        </p:nvSpPr>
        <p:spPr bwMode="auto">
          <a:xfrm>
            <a:off x="2524125" y="2205038"/>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48136" name="Oval 28"/>
          <p:cNvSpPr>
            <a:spLocks noChangeArrowheads="1"/>
          </p:cNvSpPr>
          <p:nvPr/>
        </p:nvSpPr>
        <p:spPr bwMode="auto">
          <a:xfrm>
            <a:off x="4089400" y="22145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B</a:t>
            </a:r>
          </a:p>
        </p:txBody>
      </p:sp>
      <p:sp>
        <p:nvSpPr>
          <p:cNvPr id="48137" name="Oval 29"/>
          <p:cNvSpPr>
            <a:spLocks noChangeArrowheads="1"/>
          </p:cNvSpPr>
          <p:nvPr/>
        </p:nvSpPr>
        <p:spPr bwMode="auto">
          <a:xfrm>
            <a:off x="1879600" y="41957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E</a:t>
            </a:r>
          </a:p>
        </p:txBody>
      </p:sp>
      <p:cxnSp>
        <p:nvCxnSpPr>
          <p:cNvPr id="48138" name="AutoShape 30"/>
          <p:cNvCxnSpPr>
            <a:cxnSpLocks noChangeShapeType="1"/>
            <a:stCxn id="48134" idx="6"/>
            <a:endCxn id="48135" idx="3"/>
          </p:cNvCxnSpPr>
          <p:nvPr/>
        </p:nvCxnSpPr>
        <p:spPr bwMode="auto">
          <a:xfrm flipV="1">
            <a:off x="1736725" y="2473325"/>
            <a:ext cx="831850" cy="692150"/>
          </a:xfrm>
          <a:prstGeom prst="straightConnector1">
            <a:avLst/>
          </a:prstGeom>
          <a:noFill/>
          <a:ln w="19050">
            <a:solidFill>
              <a:schemeClr val="tx1"/>
            </a:solidFill>
            <a:round/>
            <a:headEnd type="triangle" w="med" len="med"/>
            <a:tailEnd/>
          </a:ln>
        </p:spPr>
      </p:cxnSp>
      <p:cxnSp>
        <p:nvCxnSpPr>
          <p:cNvPr id="48139" name="AutoShape 31"/>
          <p:cNvCxnSpPr>
            <a:cxnSpLocks noChangeShapeType="1"/>
            <a:stCxn id="48135" idx="6"/>
            <a:endCxn id="48136" idx="2"/>
          </p:cNvCxnSpPr>
          <p:nvPr/>
        </p:nvCxnSpPr>
        <p:spPr bwMode="auto">
          <a:xfrm>
            <a:off x="2838450" y="2357438"/>
            <a:ext cx="1241425" cy="9525"/>
          </a:xfrm>
          <a:prstGeom prst="straightConnector1">
            <a:avLst/>
          </a:prstGeom>
          <a:noFill/>
          <a:ln w="19050">
            <a:solidFill>
              <a:schemeClr val="tx1"/>
            </a:solidFill>
            <a:round/>
            <a:headEnd/>
            <a:tailEnd type="triangle" w="med" len="med"/>
          </a:ln>
        </p:spPr>
      </p:cxnSp>
      <p:cxnSp>
        <p:nvCxnSpPr>
          <p:cNvPr id="48140" name="AutoShape 32"/>
          <p:cNvCxnSpPr>
            <a:cxnSpLocks noChangeShapeType="1"/>
            <a:stCxn id="48136" idx="3"/>
            <a:endCxn id="48131" idx="6"/>
          </p:cNvCxnSpPr>
          <p:nvPr/>
        </p:nvCxnSpPr>
        <p:spPr bwMode="auto">
          <a:xfrm flipH="1">
            <a:off x="3521075" y="2482850"/>
            <a:ext cx="612775" cy="646113"/>
          </a:xfrm>
          <a:prstGeom prst="straightConnector1">
            <a:avLst/>
          </a:prstGeom>
          <a:noFill/>
          <a:ln w="19050">
            <a:solidFill>
              <a:schemeClr val="tx1"/>
            </a:solidFill>
            <a:round/>
            <a:headEnd/>
            <a:tailEnd type="triangle" w="med" len="med"/>
          </a:ln>
        </p:spPr>
      </p:cxnSp>
      <p:cxnSp>
        <p:nvCxnSpPr>
          <p:cNvPr id="48141" name="AutoShape 33"/>
          <p:cNvCxnSpPr>
            <a:cxnSpLocks noChangeShapeType="1"/>
            <a:stCxn id="48134" idx="4"/>
            <a:endCxn id="48137" idx="0"/>
          </p:cNvCxnSpPr>
          <p:nvPr/>
        </p:nvCxnSpPr>
        <p:spPr bwMode="auto">
          <a:xfrm>
            <a:off x="1574800" y="3327400"/>
            <a:ext cx="457200" cy="858838"/>
          </a:xfrm>
          <a:prstGeom prst="straightConnector1">
            <a:avLst/>
          </a:prstGeom>
          <a:noFill/>
          <a:ln w="19050">
            <a:solidFill>
              <a:schemeClr val="tx1"/>
            </a:solidFill>
            <a:round/>
            <a:headEnd/>
            <a:tailEnd type="triangle" w="med" len="med"/>
          </a:ln>
        </p:spPr>
      </p:cxnSp>
      <p:cxnSp>
        <p:nvCxnSpPr>
          <p:cNvPr id="48142" name="AutoShape 34"/>
          <p:cNvCxnSpPr>
            <a:cxnSpLocks noChangeShapeType="1"/>
            <a:stCxn id="48134" idx="5"/>
            <a:endCxn id="48130" idx="2"/>
          </p:cNvCxnSpPr>
          <p:nvPr/>
        </p:nvCxnSpPr>
        <p:spPr bwMode="auto">
          <a:xfrm>
            <a:off x="1681163" y="3281363"/>
            <a:ext cx="636587" cy="223837"/>
          </a:xfrm>
          <a:prstGeom prst="straightConnector1">
            <a:avLst/>
          </a:prstGeom>
          <a:noFill/>
          <a:ln w="19050">
            <a:solidFill>
              <a:schemeClr val="tx1"/>
            </a:solidFill>
            <a:round/>
            <a:headEnd/>
            <a:tailEnd type="triangle" w="med" len="med"/>
          </a:ln>
        </p:spPr>
      </p:cxnSp>
      <p:cxnSp>
        <p:nvCxnSpPr>
          <p:cNvPr id="48143" name="AutoShape 35"/>
          <p:cNvCxnSpPr>
            <a:cxnSpLocks noChangeShapeType="1"/>
            <a:stCxn id="48130" idx="7"/>
            <a:endCxn id="48131" idx="3"/>
          </p:cNvCxnSpPr>
          <p:nvPr/>
        </p:nvCxnSpPr>
        <p:spPr bwMode="auto">
          <a:xfrm flipV="1">
            <a:off x="2586038" y="3244850"/>
            <a:ext cx="665162" cy="142875"/>
          </a:xfrm>
          <a:prstGeom prst="straightConnector1">
            <a:avLst/>
          </a:prstGeom>
          <a:noFill/>
          <a:ln w="19050">
            <a:solidFill>
              <a:schemeClr val="tx1"/>
            </a:solidFill>
            <a:round/>
            <a:headEnd/>
            <a:tailEnd type="triangle" w="med" len="med"/>
          </a:ln>
        </p:spPr>
      </p:cxnSp>
      <p:cxnSp>
        <p:nvCxnSpPr>
          <p:cNvPr id="48144" name="AutoShape 36"/>
          <p:cNvCxnSpPr>
            <a:cxnSpLocks noChangeShapeType="1"/>
            <a:stCxn id="48130" idx="6"/>
            <a:endCxn id="48132" idx="2"/>
          </p:cNvCxnSpPr>
          <p:nvPr/>
        </p:nvCxnSpPr>
        <p:spPr bwMode="auto">
          <a:xfrm>
            <a:off x="2641600" y="3505200"/>
            <a:ext cx="533400" cy="304800"/>
          </a:xfrm>
          <a:prstGeom prst="straightConnector1">
            <a:avLst/>
          </a:prstGeom>
          <a:noFill/>
          <a:ln w="19050">
            <a:solidFill>
              <a:schemeClr val="tx1"/>
            </a:solidFill>
            <a:round/>
            <a:headEnd type="triangle" w="med" len="med"/>
            <a:tailEnd/>
          </a:ln>
        </p:spPr>
      </p:cxnSp>
      <p:cxnSp>
        <p:nvCxnSpPr>
          <p:cNvPr id="48145" name="AutoShape 37"/>
          <p:cNvCxnSpPr>
            <a:cxnSpLocks noChangeShapeType="1"/>
            <a:stCxn id="48132" idx="6"/>
            <a:endCxn id="48133" idx="2"/>
          </p:cNvCxnSpPr>
          <p:nvPr/>
        </p:nvCxnSpPr>
        <p:spPr bwMode="auto">
          <a:xfrm flipV="1">
            <a:off x="3498850" y="3540125"/>
            <a:ext cx="687388" cy="269875"/>
          </a:xfrm>
          <a:prstGeom prst="straightConnector1">
            <a:avLst/>
          </a:prstGeom>
          <a:noFill/>
          <a:ln w="19050">
            <a:solidFill>
              <a:schemeClr val="tx1"/>
            </a:solidFill>
            <a:round/>
            <a:headEnd type="triangle" w="med" len="med"/>
            <a:tailEnd/>
          </a:ln>
        </p:spPr>
      </p:cxnSp>
      <p:cxnSp>
        <p:nvCxnSpPr>
          <p:cNvPr id="48146" name="AutoShape 38"/>
          <p:cNvCxnSpPr>
            <a:cxnSpLocks noChangeShapeType="1"/>
            <a:stCxn id="48151" idx="0"/>
            <a:endCxn id="48133" idx="3"/>
          </p:cNvCxnSpPr>
          <p:nvPr/>
        </p:nvCxnSpPr>
        <p:spPr bwMode="auto">
          <a:xfrm flipV="1">
            <a:off x="4195763" y="3656013"/>
            <a:ext cx="44450" cy="530225"/>
          </a:xfrm>
          <a:prstGeom prst="straightConnector1">
            <a:avLst/>
          </a:prstGeom>
          <a:noFill/>
          <a:ln w="19050">
            <a:solidFill>
              <a:schemeClr val="tx1"/>
            </a:solidFill>
            <a:round/>
            <a:headEnd/>
            <a:tailEnd type="triangle" w="med" len="med"/>
          </a:ln>
        </p:spPr>
      </p:cxnSp>
      <p:cxnSp>
        <p:nvCxnSpPr>
          <p:cNvPr id="48147" name="AutoShape 39"/>
          <p:cNvCxnSpPr>
            <a:cxnSpLocks noChangeShapeType="1"/>
            <a:stCxn id="48132" idx="0"/>
            <a:endCxn id="48131" idx="4"/>
          </p:cNvCxnSpPr>
          <p:nvPr/>
        </p:nvCxnSpPr>
        <p:spPr bwMode="auto">
          <a:xfrm flipV="1">
            <a:off x="3336925" y="3290888"/>
            <a:ext cx="22225" cy="357187"/>
          </a:xfrm>
          <a:prstGeom prst="straightConnector1">
            <a:avLst/>
          </a:prstGeom>
          <a:noFill/>
          <a:ln w="19050">
            <a:solidFill>
              <a:schemeClr val="tx1"/>
            </a:solidFill>
            <a:round/>
            <a:headEnd/>
            <a:tailEnd type="triangle" w="med" len="med"/>
          </a:ln>
        </p:spPr>
      </p:cxnSp>
      <p:cxnSp>
        <p:nvCxnSpPr>
          <p:cNvPr id="48148" name="AutoShape 40"/>
          <p:cNvCxnSpPr>
            <a:cxnSpLocks noChangeShapeType="1"/>
            <a:stCxn id="48135" idx="4"/>
            <a:endCxn id="48131" idx="1"/>
          </p:cNvCxnSpPr>
          <p:nvPr/>
        </p:nvCxnSpPr>
        <p:spPr bwMode="auto">
          <a:xfrm>
            <a:off x="2676525" y="2519363"/>
            <a:ext cx="574675" cy="492125"/>
          </a:xfrm>
          <a:prstGeom prst="straightConnector1">
            <a:avLst/>
          </a:prstGeom>
          <a:noFill/>
          <a:ln w="19050">
            <a:solidFill>
              <a:schemeClr val="tx1"/>
            </a:solidFill>
            <a:round/>
            <a:headEnd type="triangle" w="med" len="med"/>
            <a:tailEnd/>
          </a:ln>
        </p:spPr>
      </p:cxnSp>
      <p:cxnSp>
        <p:nvCxnSpPr>
          <p:cNvPr id="48149" name="AutoShape 41"/>
          <p:cNvCxnSpPr>
            <a:cxnSpLocks noChangeShapeType="1"/>
            <a:stCxn id="48151" idx="2"/>
            <a:endCxn id="48137" idx="7"/>
          </p:cNvCxnSpPr>
          <p:nvPr/>
        </p:nvCxnSpPr>
        <p:spPr bwMode="auto">
          <a:xfrm flipH="1" flipV="1">
            <a:off x="2138363" y="4230688"/>
            <a:ext cx="1895475" cy="117475"/>
          </a:xfrm>
          <a:prstGeom prst="straightConnector1">
            <a:avLst/>
          </a:prstGeom>
          <a:noFill/>
          <a:ln w="19050">
            <a:solidFill>
              <a:schemeClr val="tx1"/>
            </a:solidFill>
            <a:round/>
            <a:headEnd/>
            <a:tailEnd type="triangle" w="med" len="med"/>
          </a:ln>
        </p:spPr>
      </p:cxnSp>
      <p:cxnSp>
        <p:nvCxnSpPr>
          <p:cNvPr id="48150" name="AutoShape 42"/>
          <p:cNvCxnSpPr>
            <a:cxnSpLocks noChangeShapeType="1"/>
            <a:stCxn id="48133" idx="0"/>
            <a:endCxn id="48136" idx="5"/>
          </p:cNvCxnSpPr>
          <p:nvPr/>
        </p:nvCxnSpPr>
        <p:spPr bwMode="auto">
          <a:xfrm flipV="1">
            <a:off x="4348163" y="2482850"/>
            <a:ext cx="0" cy="895350"/>
          </a:xfrm>
          <a:prstGeom prst="straightConnector1">
            <a:avLst/>
          </a:prstGeom>
          <a:noFill/>
          <a:ln w="19050">
            <a:solidFill>
              <a:schemeClr val="tx1"/>
            </a:solidFill>
            <a:round/>
            <a:headEnd type="triangle" w="med" len="med"/>
            <a:tailEnd/>
          </a:ln>
        </p:spPr>
      </p:cxnSp>
      <p:sp>
        <p:nvSpPr>
          <p:cNvPr id="48151" name="Oval 43"/>
          <p:cNvSpPr>
            <a:spLocks noChangeArrowheads="1"/>
          </p:cNvSpPr>
          <p:nvPr/>
        </p:nvSpPr>
        <p:spPr bwMode="auto">
          <a:xfrm>
            <a:off x="4043363" y="41957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48152" name="AutoShape 44"/>
          <p:cNvCxnSpPr>
            <a:cxnSpLocks noChangeShapeType="1"/>
            <a:stCxn id="48132" idx="5"/>
            <a:endCxn id="48151" idx="1"/>
          </p:cNvCxnSpPr>
          <p:nvPr/>
        </p:nvCxnSpPr>
        <p:spPr bwMode="auto">
          <a:xfrm>
            <a:off x="3443288" y="3925888"/>
            <a:ext cx="644525" cy="304800"/>
          </a:xfrm>
          <a:prstGeom prst="straightConnector1">
            <a:avLst/>
          </a:prstGeom>
          <a:noFill/>
          <a:ln w="19050">
            <a:solidFill>
              <a:schemeClr val="tx1"/>
            </a:solidFill>
            <a:round/>
            <a:headEnd type="triangle" w="med" len="med"/>
            <a:tailEnd/>
          </a:ln>
        </p:spPr>
      </p:cxnSp>
      <p:sp>
        <p:nvSpPr>
          <p:cNvPr id="48153" name="Title 24"/>
          <p:cNvSpPr>
            <a:spLocks noGrp="1"/>
          </p:cNvSpPr>
          <p:nvPr>
            <p:ph type="title"/>
          </p:nvPr>
        </p:nvSpPr>
        <p:spPr/>
        <p:txBody>
          <a:bodyPr/>
          <a:lstStyle/>
          <a:p>
            <a:r>
              <a:rPr lang="en-US" smtClean="0">
                <a:latin typeface="Arial" charset="0"/>
                <a:cs typeface="Arial" charset="0"/>
              </a:rPr>
              <a:t>Q = {A}</a:t>
            </a:r>
          </a:p>
        </p:txBody>
      </p:sp>
      <p:sp>
        <p:nvSpPr>
          <p:cNvPr id="48154"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33</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22"/>
          <p:cNvSpPr>
            <a:spLocks noChangeArrowheads="1"/>
          </p:cNvSpPr>
          <p:nvPr/>
        </p:nvSpPr>
        <p:spPr bwMode="auto">
          <a:xfrm>
            <a:off x="2327275" y="3500438"/>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I</a:t>
            </a:r>
          </a:p>
        </p:txBody>
      </p:sp>
      <p:sp>
        <p:nvSpPr>
          <p:cNvPr id="49155" name="Oval 23"/>
          <p:cNvSpPr>
            <a:spLocks noChangeArrowheads="1"/>
          </p:cNvSpPr>
          <p:nvPr/>
        </p:nvSpPr>
        <p:spPr bwMode="auto">
          <a:xfrm>
            <a:off x="3206750" y="31242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J</a:t>
            </a:r>
          </a:p>
        </p:txBody>
      </p:sp>
      <p:sp>
        <p:nvSpPr>
          <p:cNvPr id="49156" name="Oval 24"/>
          <p:cNvSpPr>
            <a:spLocks noChangeArrowheads="1"/>
          </p:cNvSpPr>
          <p:nvPr/>
        </p:nvSpPr>
        <p:spPr bwMode="auto">
          <a:xfrm>
            <a:off x="3184525" y="3805238"/>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H</a:t>
            </a:r>
          </a:p>
        </p:txBody>
      </p:sp>
      <p:sp>
        <p:nvSpPr>
          <p:cNvPr id="49157" name="Oval 25"/>
          <p:cNvSpPr>
            <a:spLocks noChangeArrowheads="1"/>
          </p:cNvSpPr>
          <p:nvPr/>
        </p:nvSpPr>
        <p:spPr bwMode="auto">
          <a:xfrm>
            <a:off x="4195763" y="3535363"/>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C</a:t>
            </a:r>
          </a:p>
        </p:txBody>
      </p:sp>
      <p:sp>
        <p:nvSpPr>
          <p:cNvPr id="6" name="Oval 26"/>
          <p:cNvSpPr>
            <a:spLocks noChangeArrowheads="1"/>
          </p:cNvSpPr>
          <p:nvPr/>
        </p:nvSpPr>
        <p:spPr bwMode="auto">
          <a:xfrm>
            <a:off x="1422400" y="3160713"/>
            <a:ext cx="304800" cy="304800"/>
          </a:xfrm>
          <a:prstGeom prst="ellipse">
            <a:avLst/>
          </a:prstGeom>
          <a:solidFill>
            <a:schemeClr val="bg1">
              <a:lumMod val="75000"/>
            </a:schemeClr>
          </a:solidFill>
          <a:ln w="19050">
            <a:solidFill>
              <a:schemeClr val="tx1"/>
            </a:solidFill>
            <a:round/>
            <a:headEnd/>
            <a:tailEnd/>
          </a:ln>
          <a:effectLst/>
        </p:spPr>
        <p:txBody>
          <a:bodyPr wrap="none" anchor="ctr"/>
          <a:lstStyle/>
          <a:p>
            <a:pPr fontAlgn="auto">
              <a:spcBef>
                <a:spcPts val="0"/>
              </a:spcBef>
              <a:spcAft>
                <a:spcPts val="0"/>
              </a:spcAft>
              <a:defRPr/>
            </a:pPr>
            <a:r>
              <a:rPr lang="en-US" sz="2000">
                <a:latin typeface="Times New Roman" pitchFamily="18" charset="0"/>
                <a:cs typeface="Times New Roman" pitchFamily="18" charset="0"/>
              </a:rPr>
              <a:t>F</a:t>
            </a:r>
          </a:p>
        </p:txBody>
      </p:sp>
      <p:sp>
        <p:nvSpPr>
          <p:cNvPr id="49159" name="Oval 27"/>
          <p:cNvSpPr>
            <a:spLocks noChangeArrowheads="1"/>
          </p:cNvSpPr>
          <p:nvPr/>
        </p:nvSpPr>
        <p:spPr bwMode="auto">
          <a:xfrm>
            <a:off x="25146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8" name="Oval 28"/>
          <p:cNvSpPr>
            <a:spLocks noChangeArrowheads="1"/>
          </p:cNvSpPr>
          <p:nvPr/>
        </p:nvSpPr>
        <p:spPr bwMode="auto">
          <a:xfrm>
            <a:off x="4089400" y="2362200"/>
            <a:ext cx="304800" cy="304800"/>
          </a:xfrm>
          <a:prstGeom prst="ellipse">
            <a:avLst/>
          </a:prstGeom>
          <a:solidFill>
            <a:schemeClr val="bg1">
              <a:lumMod val="75000"/>
            </a:schemeClr>
          </a:solidFill>
          <a:ln w="19050">
            <a:solidFill>
              <a:schemeClr val="tx1"/>
            </a:solidFill>
            <a:round/>
            <a:headEnd/>
            <a:tailEnd/>
          </a:ln>
          <a:effectLst/>
        </p:spPr>
        <p:txBody>
          <a:bodyPr wrap="none" anchor="ctr"/>
          <a:lstStyle/>
          <a:p>
            <a:pPr fontAlgn="auto">
              <a:spcBef>
                <a:spcPts val="0"/>
              </a:spcBef>
              <a:spcAft>
                <a:spcPts val="0"/>
              </a:spcAft>
              <a:defRPr/>
            </a:pPr>
            <a:r>
              <a:rPr lang="en-US" sz="2000">
                <a:latin typeface="Times New Roman" pitchFamily="18" charset="0"/>
                <a:cs typeface="Times New Roman" pitchFamily="18" charset="0"/>
              </a:rPr>
              <a:t>B</a:t>
            </a:r>
          </a:p>
        </p:txBody>
      </p:sp>
      <p:sp>
        <p:nvSpPr>
          <p:cNvPr id="49161" name="Oval 29"/>
          <p:cNvSpPr>
            <a:spLocks noChangeArrowheads="1"/>
          </p:cNvSpPr>
          <p:nvPr/>
        </p:nvSpPr>
        <p:spPr bwMode="auto">
          <a:xfrm>
            <a:off x="1879600"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E</a:t>
            </a:r>
          </a:p>
        </p:txBody>
      </p:sp>
      <p:cxnSp>
        <p:nvCxnSpPr>
          <p:cNvPr id="49162" name="AutoShape 30"/>
          <p:cNvCxnSpPr>
            <a:cxnSpLocks noChangeShapeType="1"/>
            <a:stCxn id="6" idx="6"/>
            <a:endCxn id="49159" idx="3"/>
          </p:cNvCxnSpPr>
          <p:nvPr/>
        </p:nvCxnSpPr>
        <p:spPr bwMode="auto">
          <a:xfrm flipV="1">
            <a:off x="1727200" y="2622550"/>
            <a:ext cx="831850" cy="690563"/>
          </a:xfrm>
          <a:prstGeom prst="straightConnector1">
            <a:avLst/>
          </a:prstGeom>
          <a:noFill/>
          <a:ln w="19050">
            <a:solidFill>
              <a:schemeClr val="tx1"/>
            </a:solidFill>
            <a:round/>
            <a:headEnd type="triangle" w="med" len="med"/>
            <a:tailEnd/>
          </a:ln>
        </p:spPr>
      </p:cxnSp>
      <p:cxnSp>
        <p:nvCxnSpPr>
          <p:cNvPr id="49163" name="AutoShape 31"/>
          <p:cNvCxnSpPr>
            <a:cxnSpLocks noChangeShapeType="1"/>
            <a:stCxn id="49159" idx="6"/>
            <a:endCxn id="8" idx="2"/>
          </p:cNvCxnSpPr>
          <p:nvPr/>
        </p:nvCxnSpPr>
        <p:spPr bwMode="auto">
          <a:xfrm>
            <a:off x="2819400" y="2514600"/>
            <a:ext cx="1270000" cy="1588"/>
          </a:xfrm>
          <a:prstGeom prst="straightConnector1">
            <a:avLst/>
          </a:prstGeom>
          <a:noFill/>
          <a:ln w="19050">
            <a:solidFill>
              <a:schemeClr val="tx1"/>
            </a:solidFill>
            <a:round/>
            <a:headEnd/>
            <a:tailEnd type="triangle" w="med" len="med"/>
          </a:ln>
        </p:spPr>
      </p:cxnSp>
      <p:cxnSp>
        <p:nvCxnSpPr>
          <p:cNvPr id="49164" name="AutoShape 32"/>
          <p:cNvCxnSpPr>
            <a:cxnSpLocks noChangeShapeType="1"/>
            <a:stCxn id="8" idx="3"/>
            <a:endCxn id="49155"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49165" name="AutoShape 33"/>
          <p:cNvCxnSpPr>
            <a:cxnSpLocks noChangeShapeType="1"/>
            <a:stCxn id="6" idx="4"/>
            <a:endCxn id="49161" idx="0"/>
          </p:cNvCxnSpPr>
          <p:nvPr/>
        </p:nvCxnSpPr>
        <p:spPr bwMode="auto">
          <a:xfrm>
            <a:off x="1574800" y="3475038"/>
            <a:ext cx="457200" cy="858837"/>
          </a:xfrm>
          <a:prstGeom prst="straightConnector1">
            <a:avLst/>
          </a:prstGeom>
          <a:noFill/>
          <a:ln w="19050">
            <a:solidFill>
              <a:schemeClr val="tx1"/>
            </a:solidFill>
            <a:round/>
            <a:headEnd/>
            <a:tailEnd type="triangle" w="med" len="med"/>
          </a:ln>
        </p:spPr>
      </p:cxnSp>
      <p:cxnSp>
        <p:nvCxnSpPr>
          <p:cNvPr id="49166" name="AutoShape 34"/>
          <p:cNvCxnSpPr>
            <a:cxnSpLocks noChangeShapeType="1"/>
            <a:stCxn id="6" idx="5"/>
            <a:endCxn id="49154" idx="2"/>
          </p:cNvCxnSpPr>
          <p:nvPr/>
        </p:nvCxnSpPr>
        <p:spPr bwMode="auto">
          <a:xfrm>
            <a:off x="1681163" y="3429000"/>
            <a:ext cx="636587" cy="223838"/>
          </a:xfrm>
          <a:prstGeom prst="straightConnector1">
            <a:avLst/>
          </a:prstGeom>
          <a:noFill/>
          <a:ln w="19050">
            <a:solidFill>
              <a:schemeClr val="tx1"/>
            </a:solidFill>
            <a:round/>
            <a:headEnd/>
            <a:tailEnd type="triangle" w="med" len="med"/>
          </a:ln>
        </p:spPr>
      </p:cxnSp>
      <p:cxnSp>
        <p:nvCxnSpPr>
          <p:cNvPr id="49167" name="AutoShape 35"/>
          <p:cNvCxnSpPr>
            <a:cxnSpLocks noChangeShapeType="1"/>
            <a:stCxn id="49154" idx="7"/>
            <a:endCxn id="49155"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49168" name="AutoShape 36"/>
          <p:cNvCxnSpPr>
            <a:cxnSpLocks noChangeShapeType="1"/>
            <a:stCxn id="49154" idx="6"/>
            <a:endCxn id="49156"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49169" name="AutoShape 37"/>
          <p:cNvCxnSpPr>
            <a:cxnSpLocks noChangeShapeType="1"/>
            <a:stCxn id="49156" idx="6"/>
            <a:endCxn id="49157"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49170" name="AutoShape 38"/>
          <p:cNvCxnSpPr>
            <a:cxnSpLocks noChangeShapeType="1"/>
            <a:stCxn id="49175" idx="0"/>
            <a:endCxn id="49157"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49171" name="AutoShape 39"/>
          <p:cNvCxnSpPr>
            <a:cxnSpLocks noChangeShapeType="1"/>
            <a:stCxn id="49156" idx="0"/>
            <a:endCxn id="49155"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49172" name="AutoShape 40"/>
          <p:cNvCxnSpPr>
            <a:cxnSpLocks noChangeShapeType="1"/>
            <a:stCxn id="49159" idx="4"/>
            <a:endCxn id="49155" idx="1"/>
          </p:cNvCxnSpPr>
          <p:nvPr/>
        </p:nvCxnSpPr>
        <p:spPr bwMode="auto">
          <a:xfrm rot="16200000" flipH="1">
            <a:off x="2708275" y="2625725"/>
            <a:ext cx="501650" cy="584200"/>
          </a:xfrm>
          <a:prstGeom prst="straightConnector1">
            <a:avLst/>
          </a:prstGeom>
          <a:noFill/>
          <a:ln w="19050">
            <a:solidFill>
              <a:schemeClr val="tx1"/>
            </a:solidFill>
            <a:round/>
            <a:headEnd type="triangle" w="med" len="med"/>
            <a:tailEnd/>
          </a:ln>
        </p:spPr>
      </p:cxnSp>
      <p:cxnSp>
        <p:nvCxnSpPr>
          <p:cNvPr id="49173" name="AutoShape 41"/>
          <p:cNvCxnSpPr>
            <a:cxnSpLocks noChangeShapeType="1"/>
            <a:stCxn id="49175" idx="2"/>
            <a:endCxn id="49161"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49174" name="AutoShape 42"/>
          <p:cNvCxnSpPr>
            <a:cxnSpLocks noChangeShapeType="1"/>
            <a:stCxn id="49157" idx="0"/>
            <a:endCxn id="8"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49175"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49176" name="AutoShape 44"/>
          <p:cNvCxnSpPr>
            <a:cxnSpLocks noChangeShapeType="1"/>
            <a:stCxn id="49156" idx="5"/>
            <a:endCxn id="49175"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49177" name="Title 24"/>
          <p:cNvSpPr>
            <a:spLocks noGrp="1"/>
          </p:cNvSpPr>
          <p:nvPr>
            <p:ph type="title"/>
          </p:nvPr>
        </p:nvSpPr>
        <p:spPr/>
        <p:txBody>
          <a:bodyPr/>
          <a:lstStyle/>
          <a:p>
            <a:r>
              <a:rPr lang="en-US" smtClean="0">
                <a:latin typeface="Arial" charset="0"/>
                <a:cs typeface="Arial" charset="0"/>
              </a:rPr>
              <a:t>Q = {B,F}</a:t>
            </a:r>
          </a:p>
        </p:txBody>
      </p:sp>
      <p:sp>
        <p:nvSpPr>
          <p:cNvPr id="49178"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34</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Oval 22"/>
          <p:cNvSpPr>
            <a:spLocks noChangeArrowheads="1"/>
          </p:cNvSpPr>
          <p:nvPr/>
        </p:nvSpPr>
        <p:spPr bwMode="auto">
          <a:xfrm>
            <a:off x="2327275" y="3500438"/>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I</a:t>
            </a:r>
          </a:p>
        </p:txBody>
      </p:sp>
      <p:sp>
        <p:nvSpPr>
          <p:cNvPr id="5123" name="Oval 23"/>
          <p:cNvSpPr>
            <a:spLocks noChangeArrowheads="1"/>
          </p:cNvSpPr>
          <p:nvPr/>
        </p:nvSpPr>
        <p:spPr bwMode="auto">
          <a:xfrm>
            <a:off x="3206750" y="3124200"/>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J</a:t>
            </a:r>
          </a:p>
        </p:txBody>
      </p:sp>
      <p:sp>
        <p:nvSpPr>
          <p:cNvPr id="50180" name="Oval 24"/>
          <p:cNvSpPr>
            <a:spLocks noChangeArrowheads="1"/>
          </p:cNvSpPr>
          <p:nvPr/>
        </p:nvSpPr>
        <p:spPr bwMode="auto">
          <a:xfrm>
            <a:off x="3184525" y="3805238"/>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H</a:t>
            </a:r>
          </a:p>
        </p:txBody>
      </p:sp>
      <p:sp>
        <p:nvSpPr>
          <p:cNvPr id="5125" name="Oval 25"/>
          <p:cNvSpPr>
            <a:spLocks noChangeArrowheads="1"/>
          </p:cNvSpPr>
          <p:nvPr/>
        </p:nvSpPr>
        <p:spPr bwMode="auto">
          <a:xfrm>
            <a:off x="4195763" y="3535363"/>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C</a:t>
            </a:r>
          </a:p>
        </p:txBody>
      </p:sp>
      <p:sp>
        <p:nvSpPr>
          <p:cNvPr id="6" name="Oval 26"/>
          <p:cNvSpPr>
            <a:spLocks noChangeArrowheads="1"/>
          </p:cNvSpPr>
          <p:nvPr/>
        </p:nvSpPr>
        <p:spPr bwMode="auto">
          <a:xfrm>
            <a:off x="1422400" y="3160713"/>
            <a:ext cx="304800" cy="304800"/>
          </a:xfrm>
          <a:prstGeom prst="ellipse">
            <a:avLst/>
          </a:prstGeom>
          <a:solidFill>
            <a:schemeClr val="bg1">
              <a:lumMod val="75000"/>
            </a:schemeClr>
          </a:solidFill>
          <a:ln w="19050">
            <a:solidFill>
              <a:schemeClr val="tx1"/>
            </a:solidFill>
            <a:round/>
            <a:headEnd/>
            <a:tailEnd/>
          </a:ln>
          <a:effectLst/>
        </p:spPr>
        <p:txBody>
          <a:bodyPr wrap="none" anchor="ctr"/>
          <a:lstStyle/>
          <a:p>
            <a:pPr fontAlgn="auto">
              <a:spcBef>
                <a:spcPts val="0"/>
              </a:spcBef>
              <a:spcAft>
                <a:spcPts val="0"/>
              </a:spcAft>
              <a:defRPr/>
            </a:pPr>
            <a:r>
              <a:rPr lang="en-US" sz="2000">
                <a:latin typeface="Times New Roman" pitchFamily="18" charset="0"/>
                <a:cs typeface="Times New Roman" pitchFamily="18" charset="0"/>
              </a:rPr>
              <a:t>F</a:t>
            </a:r>
          </a:p>
        </p:txBody>
      </p:sp>
      <p:sp>
        <p:nvSpPr>
          <p:cNvPr id="50183" name="Oval 27"/>
          <p:cNvSpPr>
            <a:spLocks noChangeArrowheads="1"/>
          </p:cNvSpPr>
          <p:nvPr/>
        </p:nvSpPr>
        <p:spPr bwMode="auto">
          <a:xfrm>
            <a:off x="2524125" y="2352675"/>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50184" name="Oval 28"/>
          <p:cNvSpPr>
            <a:spLocks noChangeArrowheads="1"/>
          </p:cNvSpPr>
          <p:nvPr/>
        </p:nvSpPr>
        <p:spPr bwMode="auto">
          <a:xfrm>
            <a:off x="40894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B</a:t>
            </a:r>
          </a:p>
        </p:txBody>
      </p:sp>
      <p:sp>
        <p:nvSpPr>
          <p:cNvPr id="50185" name="Oval 29"/>
          <p:cNvSpPr>
            <a:spLocks noChangeArrowheads="1"/>
          </p:cNvSpPr>
          <p:nvPr/>
        </p:nvSpPr>
        <p:spPr bwMode="auto">
          <a:xfrm>
            <a:off x="1879600"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E</a:t>
            </a:r>
          </a:p>
        </p:txBody>
      </p:sp>
      <p:cxnSp>
        <p:nvCxnSpPr>
          <p:cNvPr id="50186" name="AutoShape 30"/>
          <p:cNvCxnSpPr>
            <a:cxnSpLocks noChangeShapeType="1"/>
            <a:stCxn id="6" idx="6"/>
            <a:endCxn id="50183" idx="3"/>
          </p:cNvCxnSpPr>
          <p:nvPr/>
        </p:nvCxnSpPr>
        <p:spPr bwMode="auto">
          <a:xfrm flipV="1">
            <a:off x="1736725" y="2620963"/>
            <a:ext cx="831850" cy="692150"/>
          </a:xfrm>
          <a:prstGeom prst="straightConnector1">
            <a:avLst/>
          </a:prstGeom>
          <a:noFill/>
          <a:ln w="19050">
            <a:solidFill>
              <a:schemeClr val="tx1"/>
            </a:solidFill>
            <a:round/>
            <a:headEnd type="triangle" w="med" len="med"/>
            <a:tailEnd/>
          </a:ln>
        </p:spPr>
      </p:cxnSp>
      <p:cxnSp>
        <p:nvCxnSpPr>
          <p:cNvPr id="50187" name="AutoShape 31"/>
          <p:cNvCxnSpPr>
            <a:cxnSpLocks noChangeShapeType="1"/>
            <a:stCxn id="50183" idx="6"/>
            <a:endCxn id="50184" idx="2"/>
          </p:cNvCxnSpPr>
          <p:nvPr/>
        </p:nvCxnSpPr>
        <p:spPr bwMode="auto">
          <a:xfrm>
            <a:off x="2838450" y="2505075"/>
            <a:ext cx="1241425" cy="9525"/>
          </a:xfrm>
          <a:prstGeom prst="straightConnector1">
            <a:avLst/>
          </a:prstGeom>
          <a:noFill/>
          <a:ln w="19050">
            <a:solidFill>
              <a:schemeClr val="tx1"/>
            </a:solidFill>
            <a:round/>
            <a:headEnd/>
            <a:tailEnd type="triangle" w="med" len="med"/>
          </a:ln>
        </p:spPr>
      </p:cxnSp>
      <p:cxnSp>
        <p:nvCxnSpPr>
          <p:cNvPr id="50188" name="AutoShape 32"/>
          <p:cNvCxnSpPr>
            <a:cxnSpLocks noChangeShapeType="1"/>
            <a:stCxn id="50184" idx="3"/>
            <a:endCxn id="5123"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50189" name="AutoShape 33"/>
          <p:cNvCxnSpPr>
            <a:cxnSpLocks noChangeShapeType="1"/>
            <a:stCxn id="6" idx="4"/>
            <a:endCxn id="50185" idx="0"/>
          </p:cNvCxnSpPr>
          <p:nvPr/>
        </p:nvCxnSpPr>
        <p:spPr bwMode="auto">
          <a:xfrm>
            <a:off x="1574800" y="3475038"/>
            <a:ext cx="457200" cy="858837"/>
          </a:xfrm>
          <a:prstGeom prst="straightConnector1">
            <a:avLst/>
          </a:prstGeom>
          <a:noFill/>
          <a:ln w="19050">
            <a:solidFill>
              <a:schemeClr val="tx1"/>
            </a:solidFill>
            <a:round/>
            <a:headEnd/>
            <a:tailEnd type="triangle" w="med" len="med"/>
          </a:ln>
        </p:spPr>
      </p:cxnSp>
      <p:cxnSp>
        <p:nvCxnSpPr>
          <p:cNvPr id="50190" name="AutoShape 34"/>
          <p:cNvCxnSpPr>
            <a:cxnSpLocks noChangeShapeType="1"/>
            <a:stCxn id="6" idx="5"/>
            <a:endCxn id="50178" idx="2"/>
          </p:cNvCxnSpPr>
          <p:nvPr/>
        </p:nvCxnSpPr>
        <p:spPr bwMode="auto">
          <a:xfrm>
            <a:off x="1681163" y="3429000"/>
            <a:ext cx="636587" cy="223838"/>
          </a:xfrm>
          <a:prstGeom prst="straightConnector1">
            <a:avLst/>
          </a:prstGeom>
          <a:noFill/>
          <a:ln w="19050">
            <a:solidFill>
              <a:schemeClr val="tx1"/>
            </a:solidFill>
            <a:round/>
            <a:headEnd/>
            <a:tailEnd type="triangle" w="med" len="med"/>
          </a:ln>
        </p:spPr>
      </p:cxnSp>
      <p:cxnSp>
        <p:nvCxnSpPr>
          <p:cNvPr id="50191" name="AutoShape 35"/>
          <p:cNvCxnSpPr>
            <a:cxnSpLocks noChangeShapeType="1"/>
            <a:stCxn id="50178" idx="7"/>
            <a:endCxn id="5123"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50192" name="AutoShape 36"/>
          <p:cNvCxnSpPr>
            <a:cxnSpLocks noChangeShapeType="1"/>
            <a:stCxn id="50178" idx="6"/>
            <a:endCxn id="50180"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50193" name="AutoShape 37"/>
          <p:cNvCxnSpPr>
            <a:cxnSpLocks noChangeShapeType="1"/>
            <a:stCxn id="50180" idx="6"/>
            <a:endCxn id="5125"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50194" name="AutoShape 38"/>
          <p:cNvCxnSpPr>
            <a:cxnSpLocks noChangeShapeType="1"/>
            <a:stCxn id="50199" idx="0"/>
            <a:endCxn id="5125"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50195" name="AutoShape 39"/>
          <p:cNvCxnSpPr>
            <a:cxnSpLocks noChangeShapeType="1"/>
            <a:stCxn id="50180" idx="0"/>
            <a:endCxn id="5123"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50196" name="AutoShape 40"/>
          <p:cNvCxnSpPr>
            <a:cxnSpLocks noChangeShapeType="1"/>
            <a:stCxn id="50183" idx="4"/>
            <a:endCxn id="5123" idx="1"/>
          </p:cNvCxnSpPr>
          <p:nvPr/>
        </p:nvCxnSpPr>
        <p:spPr bwMode="auto">
          <a:xfrm>
            <a:off x="2676525" y="2667000"/>
            <a:ext cx="574675" cy="492125"/>
          </a:xfrm>
          <a:prstGeom prst="straightConnector1">
            <a:avLst/>
          </a:prstGeom>
          <a:noFill/>
          <a:ln w="19050">
            <a:solidFill>
              <a:schemeClr val="tx1"/>
            </a:solidFill>
            <a:round/>
            <a:headEnd type="triangle" w="med" len="med"/>
            <a:tailEnd/>
          </a:ln>
        </p:spPr>
      </p:cxnSp>
      <p:cxnSp>
        <p:nvCxnSpPr>
          <p:cNvPr id="50197" name="AutoShape 41"/>
          <p:cNvCxnSpPr>
            <a:cxnSpLocks noChangeShapeType="1"/>
            <a:stCxn id="50199" idx="2"/>
            <a:endCxn id="50185"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50198" name="AutoShape 42"/>
          <p:cNvCxnSpPr>
            <a:cxnSpLocks noChangeShapeType="1"/>
            <a:stCxn id="5125" idx="0"/>
            <a:endCxn id="50184"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50199"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50200" name="AutoShape 44"/>
          <p:cNvCxnSpPr>
            <a:cxnSpLocks noChangeShapeType="1"/>
            <a:stCxn id="50180" idx="5"/>
            <a:endCxn id="50199"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50201" name="Title 24"/>
          <p:cNvSpPr>
            <a:spLocks noGrp="1"/>
          </p:cNvSpPr>
          <p:nvPr>
            <p:ph type="title"/>
          </p:nvPr>
        </p:nvSpPr>
        <p:spPr/>
        <p:txBody>
          <a:bodyPr/>
          <a:lstStyle/>
          <a:p>
            <a:r>
              <a:rPr lang="en-US" smtClean="0">
                <a:latin typeface="Arial" charset="0"/>
                <a:cs typeface="Arial" charset="0"/>
              </a:rPr>
              <a:t>Q = {F,C,J}</a:t>
            </a:r>
          </a:p>
        </p:txBody>
      </p:sp>
      <p:sp>
        <p:nvSpPr>
          <p:cNvPr id="50202"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35</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22"/>
          <p:cNvSpPr>
            <a:spLocks noChangeArrowheads="1"/>
          </p:cNvSpPr>
          <p:nvPr/>
        </p:nvSpPr>
        <p:spPr bwMode="auto">
          <a:xfrm>
            <a:off x="2327275" y="35004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I</a:t>
            </a:r>
          </a:p>
        </p:txBody>
      </p:sp>
      <p:sp>
        <p:nvSpPr>
          <p:cNvPr id="3" name="Oval 23"/>
          <p:cNvSpPr>
            <a:spLocks noChangeArrowheads="1"/>
          </p:cNvSpPr>
          <p:nvPr/>
        </p:nvSpPr>
        <p:spPr bwMode="auto">
          <a:xfrm>
            <a:off x="3206750" y="3124200"/>
            <a:ext cx="304800" cy="304800"/>
          </a:xfrm>
          <a:prstGeom prst="ellipse">
            <a:avLst/>
          </a:prstGeom>
          <a:solidFill>
            <a:schemeClr val="bg1">
              <a:lumMod val="75000"/>
            </a:schemeClr>
          </a:solidFill>
          <a:ln w="19050">
            <a:solidFill>
              <a:schemeClr val="tx1"/>
            </a:solidFill>
            <a:round/>
            <a:headEnd/>
            <a:tailEnd/>
          </a:ln>
          <a:effectLst/>
        </p:spPr>
        <p:txBody>
          <a:bodyPr wrap="none" anchor="ctr"/>
          <a:lstStyle/>
          <a:p>
            <a:pPr fontAlgn="auto">
              <a:spcBef>
                <a:spcPts val="0"/>
              </a:spcBef>
              <a:spcAft>
                <a:spcPts val="0"/>
              </a:spcAft>
              <a:defRPr/>
            </a:pPr>
            <a:r>
              <a:rPr lang="en-US" sz="2000">
                <a:latin typeface="Times New Roman" pitchFamily="18" charset="0"/>
                <a:cs typeface="Times New Roman" pitchFamily="18" charset="0"/>
              </a:rPr>
              <a:t>J</a:t>
            </a:r>
          </a:p>
        </p:txBody>
      </p:sp>
      <p:sp>
        <p:nvSpPr>
          <p:cNvPr id="51204" name="Oval 24"/>
          <p:cNvSpPr>
            <a:spLocks noChangeArrowheads="1"/>
          </p:cNvSpPr>
          <p:nvPr/>
        </p:nvSpPr>
        <p:spPr bwMode="auto">
          <a:xfrm>
            <a:off x="3184525" y="3805238"/>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H</a:t>
            </a:r>
          </a:p>
        </p:txBody>
      </p:sp>
      <p:sp>
        <p:nvSpPr>
          <p:cNvPr id="5" name="Oval 25"/>
          <p:cNvSpPr>
            <a:spLocks noChangeArrowheads="1"/>
          </p:cNvSpPr>
          <p:nvPr/>
        </p:nvSpPr>
        <p:spPr bwMode="auto">
          <a:xfrm>
            <a:off x="4195763" y="3535363"/>
            <a:ext cx="304800" cy="304800"/>
          </a:xfrm>
          <a:prstGeom prst="ellipse">
            <a:avLst/>
          </a:prstGeom>
          <a:solidFill>
            <a:schemeClr val="bg1">
              <a:lumMod val="75000"/>
            </a:schemeClr>
          </a:solidFill>
          <a:ln w="19050">
            <a:solidFill>
              <a:schemeClr val="tx1"/>
            </a:solidFill>
            <a:round/>
            <a:headEnd/>
            <a:tailEnd/>
          </a:ln>
          <a:effectLst/>
        </p:spPr>
        <p:txBody>
          <a:bodyPr wrap="none" anchor="ctr"/>
          <a:lstStyle/>
          <a:p>
            <a:pPr fontAlgn="auto">
              <a:spcBef>
                <a:spcPts val="0"/>
              </a:spcBef>
              <a:spcAft>
                <a:spcPts val="0"/>
              </a:spcAft>
              <a:defRPr/>
            </a:pPr>
            <a:r>
              <a:rPr lang="en-US" sz="2000">
                <a:latin typeface="Times New Roman" pitchFamily="18" charset="0"/>
                <a:cs typeface="Times New Roman" pitchFamily="18" charset="0"/>
              </a:rPr>
              <a:t>C</a:t>
            </a:r>
          </a:p>
        </p:txBody>
      </p:sp>
      <p:sp>
        <p:nvSpPr>
          <p:cNvPr id="51206" name="Oval 26"/>
          <p:cNvSpPr>
            <a:spLocks noChangeArrowheads="1"/>
          </p:cNvSpPr>
          <p:nvPr/>
        </p:nvSpPr>
        <p:spPr bwMode="auto">
          <a:xfrm>
            <a:off x="1447800" y="3124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F</a:t>
            </a:r>
          </a:p>
        </p:txBody>
      </p:sp>
      <p:sp>
        <p:nvSpPr>
          <p:cNvPr id="51207" name="Oval 27"/>
          <p:cNvSpPr>
            <a:spLocks noChangeArrowheads="1"/>
          </p:cNvSpPr>
          <p:nvPr/>
        </p:nvSpPr>
        <p:spPr bwMode="auto">
          <a:xfrm>
            <a:off x="2524125" y="2352675"/>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51208" name="Oval 28"/>
          <p:cNvSpPr>
            <a:spLocks noChangeArrowheads="1"/>
          </p:cNvSpPr>
          <p:nvPr/>
        </p:nvSpPr>
        <p:spPr bwMode="auto">
          <a:xfrm>
            <a:off x="40894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B</a:t>
            </a:r>
          </a:p>
        </p:txBody>
      </p:sp>
      <p:sp>
        <p:nvSpPr>
          <p:cNvPr id="6153" name="Oval 29"/>
          <p:cNvSpPr>
            <a:spLocks noChangeArrowheads="1"/>
          </p:cNvSpPr>
          <p:nvPr/>
        </p:nvSpPr>
        <p:spPr bwMode="auto">
          <a:xfrm>
            <a:off x="1879600" y="4343400"/>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E</a:t>
            </a:r>
          </a:p>
        </p:txBody>
      </p:sp>
      <p:cxnSp>
        <p:nvCxnSpPr>
          <p:cNvPr id="51210" name="AutoShape 30"/>
          <p:cNvCxnSpPr>
            <a:cxnSpLocks noChangeShapeType="1"/>
            <a:stCxn id="51206" idx="6"/>
            <a:endCxn id="51207" idx="3"/>
          </p:cNvCxnSpPr>
          <p:nvPr/>
        </p:nvCxnSpPr>
        <p:spPr bwMode="auto">
          <a:xfrm flipV="1">
            <a:off x="1752600" y="2613025"/>
            <a:ext cx="815975" cy="663575"/>
          </a:xfrm>
          <a:prstGeom prst="straightConnector1">
            <a:avLst/>
          </a:prstGeom>
          <a:noFill/>
          <a:ln w="19050">
            <a:solidFill>
              <a:schemeClr val="tx1"/>
            </a:solidFill>
            <a:round/>
            <a:headEnd type="triangle" w="med" len="med"/>
            <a:tailEnd/>
          </a:ln>
        </p:spPr>
      </p:cxnSp>
      <p:cxnSp>
        <p:nvCxnSpPr>
          <p:cNvPr id="51211" name="AutoShape 31"/>
          <p:cNvCxnSpPr>
            <a:cxnSpLocks noChangeShapeType="1"/>
            <a:stCxn id="51207" idx="6"/>
            <a:endCxn id="51208" idx="2"/>
          </p:cNvCxnSpPr>
          <p:nvPr/>
        </p:nvCxnSpPr>
        <p:spPr bwMode="auto">
          <a:xfrm>
            <a:off x="2838450" y="2505075"/>
            <a:ext cx="1241425" cy="9525"/>
          </a:xfrm>
          <a:prstGeom prst="straightConnector1">
            <a:avLst/>
          </a:prstGeom>
          <a:noFill/>
          <a:ln w="19050">
            <a:solidFill>
              <a:schemeClr val="tx1"/>
            </a:solidFill>
            <a:round/>
            <a:headEnd/>
            <a:tailEnd type="triangle" w="med" len="med"/>
          </a:ln>
        </p:spPr>
      </p:cxnSp>
      <p:cxnSp>
        <p:nvCxnSpPr>
          <p:cNvPr id="51212" name="AutoShape 32"/>
          <p:cNvCxnSpPr>
            <a:cxnSpLocks noChangeShapeType="1"/>
            <a:stCxn id="51208" idx="3"/>
            <a:endCxn id="3"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51213" name="AutoShape 33"/>
          <p:cNvCxnSpPr>
            <a:cxnSpLocks noChangeShapeType="1"/>
            <a:stCxn id="51206" idx="4"/>
            <a:endCxn id="6153" idx="0"/>
          </p:cNvCxnSpPr>
          <p:nvPr/>
        </p:nvCxnSpPr>
        <p:spPr bwMode="auto">
          <a:xfrm rot="16200000" flipH="1">
            <a:off x="1358900" y="3670300"/>
            <a:ext cx="914400" cy="431800"/>
          </a:xfrm>
          <a:prstGeom prst="straightConnector1">
            <a:avLst/>
          </a:prstGeom>
          <a:noFill/>
          <a:ln w="19050">
            <a:solidFill>
              <a:schemeClr val="tx1"/>
            </a:solidFill>
            <a:round/>
            <a:headEnd/>
            <a:tailEnd type="triangle" w="med" len="med"/>
          </a:ln>
        </p:spPr>
      </p:cxnSp>
      <p:cxnSp>
        <p:nvCxnSpPr>
          <p:cNvPr id="51214" name="AutoShape 34"/>
          <p:cNvCxnSpPr>
            <a:cxnSpLocks noChangeShapeType="1"/>
            <a:stCxn id="51206" idx="5"/>
            <a:endCxn id="6146" idx="2"/>
          </p:cNvCxnSpPr>
          <p:nvPr/>
        </p:nvCxnSpPr>
        <p:spPr bwMode="auto">
          <a:xfrm rot="16200000" flipH="1">
            <a:off x="1883569" y="3209131"/>
            <a:ext cx="268288" cy="619125"/>
          </a:xfrm>
          <a:prstGeom prst="straightConnector1">
            <a:avLst/>
          </a:prstGeom>
          <a:noFill/>
          <a:ln w="19050">
            <a:solidFill>
              <a:schemeClr val="tx1"/>
            </a:solidFill>
            <a:round/>
            <a:headEnd/>
            <a:tailEnd type="triangle" w="med" len="med"/>
          </a:ln>
        </p:spPr>
      </p:cxnSp>
      <p:cxnSp>
        <p:nvCxnSpPr>
          <p:cNvPr id="51215" name="AutoShape 35"/>
          <p:cNvCxnSpPr>
            <a:cxnSpLocks noChangeShapeType="1"/>
            <a:stCxn id="6146" idx="7"/>
            <a:endCxn id="3"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51216" name="AutoShape 36"/>
          <p:cNvCxnSpPr>
            <a:cxnSpLocks noChangeShapeType="1"/>
            <a:stCxn id="6146" idx="6"/>
            <a:endCxn id="51204"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51217" name="AutoShape 37"/>
          <p:cNvCxnSpPr>
            <a:cxnSpLocks noChangeShapeType="1"/>
            <a:stCxn id="51204" idx="6"/>
            <a:endCxn id="5"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51218" name="AutoShape 38"/>
          <p:cNvCxnSpPr>
            <a:cxnSpLocks noChangeShapeType="1"/>
            <a:stCxn id="51223" idx="0"/>
            <a:endCxn id="5"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51219" name="AutoShape 39"/>
          <p:cNvCxnSpPr>
            <a:cxnSpLocks noChangeShapeType="1"/>
            <a:stCxn id="51204" idx="0"/>
            <a:endCxn id="3"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51220" name="AutoShape 40"/>
          <p:cNvCxnSpPr>
            <a:cxnSpLocks noChangeShapeType="1"/>
            <a:stCxn id="51207" idx="4"/>
            <a:endCxn id="3" idx="1"/>
          </p:cNvCxnSpPr>
          <p:nvPr/>
        </p:nvCxnSpPr>
        <p:spPr bwMode="auto">
          <a:xfrm>
            <a:off x="2676525" y="2667000"/>
            <a:ext cx="574675" cy="492125"/>
          </a:xfrm>
          <a:prstGeom prst="straightConnector1">
            <a:avLst/>
          </a:prstGeom>
          <a:noFill/>
          <a:ln w="19050">
            <a:solidFill>
              <a:schemeClr val="tx1"/>
            </a:solidFill>
            <a:round/>
            <a:headEnd type="triangle" w="med" len="med"/>
            <a:tailEnd/>
          </a:ln>
        </p:spPr>
      </p:cxnSp>
      <p:cxnSp>
        <p:nvCxnSpPr>
          <p:cNvPr id="51221" name="AutoShape 41"/>
          <p:cNvCxnSpPr>
            <a:cxnSpLocks noChangeShapeType="1"/>
            <a:stCxn id="51223" idx="2"/>
            <a:endCxn id="6153"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51222" name="AutoShape 42"/>
          <p:cNvCxnSpPr>
            <a:cxnSpLocks noChangeShapeType="1"/>
            <a:stCxn id="5" idx="0"/>
            <a:endCxn id="51208"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51223"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51224" name="AutoShape 44"/>
          <p:cNvCxnSpPr>
            <a:cxnSpLocks noChangeShapeType="1"/>
            <a:stCxn id="51204" idx="5"/>
            <a:endCxn id="51223"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51225" name="Title 24"/>
          <p:cNvSpPr>
            <a:spLocks noGrp="1"/>
          </p:cNvSpPr>
          <p:nvPr>
            <p:ph type="title"/>
          </p:nvPr>
        </p:nvSpPr>
        <p:spPr/>
        <p:txBody>
          <a:bodyPr/>
          <a:lstStyle/>
          <a:p>
            <a:r>
              <a:rPr lang="en-US" smtClean="0">
                <a:latin typeface="Arial" charset="0"/>
                <a:cs typeface="Arial" charset="0"/>
              </a:rPr>
              <a:t>Q = {C,J,E,I}</a:t>
            </a:r>
          </a:p>
        </p:txBody>
      </p:sp>
      <p:sp>
        <p:nvSpPr>
          <p:cNvPr id="51226"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36</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2"/>
          <p:cNvSpPr>
            <a:spLocks noChangeArrowheads="1"/>
          </p:cNvSpPr>
          <p:nvPr/>
        </p:nvSpPr>
        <p:spPr bwMode="auto">
          <a:xfrm>
            <a:off x="2327275" y="35004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I</a:t>
            </a:r>
          </a:p>
        </p:txBody>
      </p:sp>
      <p:sp>
        <p:nvSpPr>
          <p:cNvPr id="3" name="Oval 23"/>
          <p:cNvSpPr>
            <a:spLocks noChangeArrowheads="1"/>
          </p:cNvSpPr>
          <p:nvPr/>
        </p:nvSpPr>
        <p:spPr bwMode="auto">
          <a:xfrm>
            <a:off x="3206750" y="3124200"/>
            <a:ext cx="304800" cy="304800"/>
          </a:xfrm>
          <a:prstGeom prst="ellipse">
            <a:avLst/>
          </a:prstGeom>
          <a:solidFill>
            <a:schemeClr val="bg1">
              <a:lumMod val="75000"/>
            </a:schemeClr>
          </a:solidFill>
          <a:ln w="19050">
            <a:solidFill>
              <a:schemeClr val="tx1"/>
            </a:solidFill>
            <a:round/>
            <a:headEnd/>
            <a:tailEnd/>
          </a:ln>
          <a:effectLst/>
        </p:spPr>
        <p:txBody>
          <a:bodyPr wrap="none" anchor="ctr"/>
          <a:lstStyle/>
          <a:p>
            <a:pPr fontAlgn="auto">
              <a:spcBef>
                <a:spcPts val="0"/>
              </a:spcBef>
              <a:spcAft>
                <a:spcPts val="0"/>
              </a:spcAft>
              <a:defRPr/>
            </a:pPr>
            <a:r>
              <a:rPr lang="en-US" sz="2000">
                <a:latin typeface="Times New Roman" pitchFamily="18" charset="0"/>
                <a:cs typeface="Times New Roman" pitchFamily="18" charset="0"/>
              </a:rPr>
              <a:t>J</a:t>
            </a:r>
          </a:p>
        </p:txBody>
      </p:sp>
      <p:sp>
        <p:nvSpPr>
          <p:cNvPr id="7172" name="Oval 24"/>
          <p:cNvSpPr>
            <a:spLocks noChangeArrowheads="1"/>
          </p:cNvSpPr>
          <p:nvPr/>
        </p:nvSpPr>
        <p:spPr bwMode="auto">
          <a:xfrm>
            <a:off x="3184525" y="38052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H</a:t>
            </a:r>
          </a:p>
        </p:txBody>
      </p:sp>
      <p:sp>
        <p:nvSpPr>
          <p:cNvPr id="52229" name="Oval 25"/>
          <p:cNvSpPr>
            <a:spLocks noChangeArrowheads="1"/>
          </p:cNvSpPr>
          <p:nvPr/>
        </p:nvSpPr>
        <p:spPr bwMode="auto">
          <a:xfrm>
            <a:off x="4195763" y="353536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C</a:t>
            </a:r>
          </a:p>
        </p:txBody>
      </p:sp>
      <p:sp>
        <p:nvSpPr>
          <p:cNvPr id="52230" name="Oval 26"/>
          <p:cNvSpPr>
            <a:spLocks noChangeArrowheads="1"/>
          </p:cNvSpPr>
          <p:nvPr/>
        </p:nvSpPr>
        <p:spPr bwMode="auto">
          <a:xfrm>
            <a:off x="1422400" y="316071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F</a:t>
            </a:r>
          </a:p>
        </p:txBody>
      </p:sp>
      <p:sp>
        <p:nvSpPr>
          <p:cNvPr id="52231" name="Oval 27"/>
          <p:cNvSpPr>
            <a:spLocks noChangeArrowheads="1"/>
          </p:cNvSpPr>
          <p:nvPr/>
        </p:nvSpPr>
        <p:spPr bwMode="auto">
          <a:xfrm>
            <a:off x="2524125" y="2352675"/>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52232" name="Oval 28"/>
          <p:cNvSpPr>
            <a:spLocks noChangeArrowheads="1"/>
          </p:cNvSpPr>
          <p:nvPr/>
        </p:nvSpPr>
        <p:spPr bwMode="auto">
          <a:xfrm>
            <a:off x="40894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B</a:t>
            </a:r>
          </a:p>
        </p:txBody>
      </p:sp>
      <p:sp>
        <p:nvSpPr>
          <p:cNvPr id="7177" name="Oval 29"/>
          <p:cNvSpPr>
            <a:spLocks noChangeArrowheads="1"/>
          </p:cNvSpPr>
          <p:nvPr/>
        </p:nvSpPr>
        <p:spPr bwMode="auto">
          <a:xfrm>
            <a:off x="1879600" y="4343400"/>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E</a:t>
            </a:r>
          </a:p>
        </p:txBody>
      </p:sp>
      <p:cxnSp>
        <p:nvCxnSpPr>
          <p:cNvPr id="52234" name="AutoShape 30"/>
          <p:cNvCxnSpPr>
            <a:cxnSpLocks noChangeShapeType="1"/>
            <a:stCxn id="52230" idx="6"/>
            <a:endCxn id="52231" idx="3"/>
          </p:cNvCxnSpPr>
          <p:nvPr/>
        </p:nvCxnSpPr>
        <p:spPr bwMode="auto">
          <a:xfrm flipV="1">
            <a:off x="1736725" y="2620963"/>
            <a:ext cx="831850" cy="692150"/>
          </a:xfrm>
          <a:prstGeom prst="straightConnector1">
            <a:avLst/>
          </a:prstGeom>
          <a:noFill/>
          <a:ln w="19050">
            <a:solidFill>
              <a:schemeClr val="tx1"/>
            </a:solidFill>
            <a:round/>
            <a:headEnd type="triangle" w="med" len="med"/>
            <a:tailEnd/>
          </a:ln>
        </p:spPr>
      </p:cxnSp>
      <p:cxnSp>
        <p:nvCxnSpPr>
          <p:cNvPr id="52235" name="AutoShape 31"/>
          <p:cNvCxnSpPr>
            <a:cxnSpLocks noChangeShapeType="1"/>
            <a:stCxn id="52231" idx="6"/>
            <a:endCxn id="52232" idx="2"/>
          </p:cNvCxnSpPr>
          <p:nvPr/>
        </p:nvCxnSpPr>
        <p:spPr bwMode="auto">
          <a:xfrm>
            <a:off x="2838450" y="2505075"/>
            <a:ext cx="1241425" cy="9525"/>
          </a:xfrm>
          <a:prstGeom prst="straightConnector1">
            <a:avLst/>
          </a:prstGeom>
          <a:noFill/>
          <a:ln w="19050">
            <a:solidFill>
              <a:schemeClr val="tx1"/>
            </a:solidFill>
            <a:round/>
            <a:headEnd/>
            <a:tailEnd type="triangle" w="med" len="med"/>
          </a:ln>
        </p:spPr>
      </p:cxnSp>
      <p:cxnSp>
        <p:nvCxnSpPr>
          <p:cNvPr id="52236" name="AutoShape 32"/>
          <p:cNvCxnSpPr>
            <a:cxnSpLocks noChangeShapeType="1"/>
            <a:stCxn id="52232" idx="3"/>
            <a:endCxn id="3"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52237" name="AutoShape 33"/>
          <p:cNvCxnSpPr>
            <a:cxnSpLocks noChangeShapeType="1"/>
            <a:stCxn id="52230" idx="4"/>
            <a:endCxn id="7177" idx="0"/>
          </p:cNvCxnSpPr>
          <p:nvPr/>
        </p:nvCxnSpPr>
        <p:spPr bwMode="auto">
          <a:xfrm>
            <a:off x="1574800" y="3475038"/>
            <a:ext cx="457200" cy="858837"/>
          </a:xfrm>
          <a:prstGeom prst="straightConnector1">
            <a:avLst/>
          </a:prstGeom>
          <a:noFill/>
          <a:ln w="19050">
            <a:solidFill>
              <a:schemeClr val="tx1"/>
            </a:solidFill>
            <a:round/>
            <a:headEnd/>
            <a:tailEnd type="triangle" w="med" len="med"/>
          </a:ln>
        </p:spPr>
      </p:cxnSp>
      <p:cxnSp>
        <p:nvCxnSpPr>
          <p:cNvPr id="52238" name="AutoShape 34"/>
          <p:cNvCxnSpPr>
            <a:cxnSpLocks noChangeShapeType="1"/>
            <a:stCxn id="52230" idx="5"/>
            <a:endCxn id="7170" idx="2"/>
          </p:cNvCxnSpPr>
          <p:nvPr/>
        </p:nvCxnSpPr>
        <p:spPr bwMode="auto">
          <a:xfrm>
            <a:off x="1681163" y="3429000"/>
            <a:ext cx="636587" cy="223838"/>
          </a:xfrm>
          <a:prstGeom prst="straightConnector1">
            <a:avLst/>
          </a:prstGeom>
          <a:noFill/>
          <a:ln w="19050">
            <a:solidFill>
              <a:schemeClr val="tx1"/>
            </a:solidFill>
            <a:round/>
            <a:headEnd/>
            <a:tailEnd type="triangle" w="med" len="med"/>
          </a:ln>
        </p:spPr>
      </p:cxnSp>
      <p:cxnSp>
        <p:nvCxnSpPr>
          <p:cNvPr id="52239" name="AutoShape 35"/>
          <p:cNvCxnSpPr>
            <a:cxnSpLocks noChangeShapeType="1"/>
            <a:stCxn id="7170" idx="7"/>
            <a:endCxn id="3"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52240" name="AutoShape 36"/>
          <p:cNvCxnSpPr>
            <a:cxnSpLocks noChangeShapeType="1"/>
            <a:stCxn id="7170" idx="6"/>
            <a:endCxn id="7172"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52241" name="AutoShape 37"/>
          <p:cNvCxnSpPr>
            <a:cxnSpLocks noChangeShapeType="1"/>
            <a:stCxn id="7172" idx="6"/>
            <a:endCxn id="52229"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52242" name="AutoShape 38"/>
          <p:cNvCxnSpPr>
            <a:cxnSpLocks noChangeShapeType="1"/>
            <a:stCxn id="52247" idx="0"/>
            <a:endCxn id="52229"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52243" name="AutoShape 39"/>
          <p:cNvCxnSpPr>
            <a:cxnSpLocks noChangeShapeType="1"/>
            <a:stCxn id="7172" idx="0"/>
            <a:endCxn id="3"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52244" name="AutoShape 40"/>
          <p:cNvCxnSpPr>
            <a:cxnSpLocks noChangeShapeType="1"/>
            <a:stCxn id="52231" idx="4"/>
            <a:endCxn id="3" idx="1"/>
          </p:cNvCxnSpPr>
          <p:nvPr/>
        </p:nvCxnSpPr>
        <p:spPr bwMode="auto">
          <a:xfrm>
            <a:off x="2676525" y="2667000"/>
            <a:ext cx="574675" cy="492125"/>
          </a:xfrm>
          <a:prstGeom prst="straightConnector1">
            <a:avLst/>
          </a:prstGeom>
          <a:noFill/>
          <a:ln w="19050">
            <a:solidFill>
              <a:schemeClr val="tx1"/>
            </a:solidFill>
            <a:round/>
            <a:headEnd type="triangle" w="med" len="med"/>
            <a:tailEnd/>
          </a:ln>
        </p:spPr>
      </p:cxnSp>
      <p:cxnSp>
        <p:nvCxnSpPr>
          <p:cNvPr id="52245" name="AutoShape 41"/>
          <p:cNvCxnSpPr>
            <a:cxnSpLocks noChangeShapeType="1"/>
            <a:stCxn id="52247" idx="2"/>
            <a:endCxn id="7177"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52246" name="AutoShape 42"/>
          <p:cNvCxnSpPr>
            <a:cxnSpLocks noChangeShapeType="1"/>
            <a:stCxn id="52229" idx="0"/>
            <a:endCxn id="52232"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52247"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52248" name="AutoShape 44"/>
          <p:cNvCxnSpPr>
            <a:cxnSpLocks noChangeShapeType="1"/>
            <a:stCxn id="7172" idx="5"/>
            <a:endCxn id="52247"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52249" name="Title 24"/>
          <p:cNvSpPr>
            <a:spLocks noGrp="1"/>
          </p:cNvSpPr>
          <p:nvPr>
            <p:ph type="title"/>
          </p:nvPr>
        </p:nvSpPr>
        <p:spPr/>
        <p:txBody>
          <a:bodyPr/>
          <a:lstStyle/>
          <a:p>
            <a:r>
              <a:rPr lang="en-US" smtClean="0">
                <a:latin typeface="Arial" charset="0"/>
                <a:cs typeface="Arial" charset="0"/>
              </a:rPr>
              <a:t>Q = {J,E,I,H}</a:t>
            </a:r>
          </a:p>
        </p:txBody>
      </p:sp>
      <p:sp>
        <p:nvSpPr>
          <p:cNvPr id="52250"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37</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2"/>
          <p:cNvSpPr>
            <a:spLocks noChangeArrowheads="1"/>
          </p:cNvSpPr>
          <p:nvPr/>
        </p:nvSpPr>
        <p:spPr bwMode="auto">
          <a:xfrm>
            <a:off x="2327275" y="35004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I</a:t>
            </a:r>
          </a:p>
        </p:txBody>
      </p:sp>
      <p:sp>
        <p:nvSpPr>
          <p:cNvPr id="53251" name="Oval 23"/>
          <p:cNvSpPr>
            <a:spLocks noChangeArrowheads="1"/>
          </p:cNvSpPr>
          <p:nvPr/>
        </p:nvSpPr>
        <p:spPr bwMode="auto">
          <a:xfrm>
            <a:off x="3206750" y="3124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J</a:t>
            </a:r>
          </a:p>
        </p:txBody>
      </p:sp>
      <p:sp>
        <p:nvSpPr>
          <p:cNvPr id="7172" name="Oval 24"/>
          <p:cNvSpPr>
            <a:spLocks noChangeArrowheads="1"/>
          </p:cNvSpPr>
          <p:nvPr/>
        </p:nvSpPr>
        <p:spPr bwMode="auto">
          <a:xfrm>
            <a:off x="3184525" y="38052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H</a:t>
            </a:r>
          </a:p>
        </p:txBody>
      </p:sp>
      <p:sp>
        <p:nvSpPr>
          <p:cNvPr id="53253" name="Oval 25"/>
          <p:cNvSpPr>
            <a:spLocks noChangeArrowheads="1"/>
          </p:cNvSpPr>
          <p:nvPr/>
        </p:nvSpPr>
        <p:spPr bwMode="auto">
          <a:xfrm>
            <a:off x="4195763" y="353536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C</a:t>
            </a:r>
          </a:p>
        </p:txBody>
      </p:sp>
      <p:sp>
        <p:nvSpPr>
          <p:cNvPr id="53254" name="Oval 26"/>
          <p:cNvSpPr>
            <a:spLocks noChangeArrowheads="1"/>
          </p:cNvSpPr>
          <p:nvPr/>
        </p:nvSpPr>
        <p:spPr bwMode="auto">
          <a:xfrm>
            <a:off x="1422400" y="316071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F</a:t>
            </a:r>
          </a:p>
        </p:txBody>
      </p:sp>
      <p:sp>
        <p:nvSpPr>
          <p:cNvPr id="53255" name="Oval 27"/>
          <p:cNvSpPr>
            <a:spLocks noChangeArrowheads="1"/>
          </p:cNvSpPr>
          <p:nvPr/>
        </p:nvSpPr>
        <p:spPr bwMode="auto">
          <a:xfrm>
            <a:off x="2524125" y="2352675"/>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53256" name="Oval 28"/>
          <p:cNvSpPr>
            <a:spLocks noChangeArrowheads="1"/>
          </p:cNvSpPr>
          <p:nvPr/>
        </p:nvSpPr>
        <p:spPr bwMode="auto">
          <a:xfrm>
            <a:off x="40894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B</a:t>
            </a:r>
          </a:p>
        </p:txBody>
      </p:sp>
      <p:sp>
        <p:nvSpPr>
          <p:cNvPr id="7177" name="Oval 29"/>
          <p:cNvSpPr>
            <a:spLocks noChangeArrowheads="1"/>
          </p:cNvSpPr>
          <p:nvPr/>
        </p:nvSpPr>
        <p:spPr bwMode="auto">
          <a:xfrm>
            <a:off x="1879600" y="4343400"/>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E</a:t>
            </a:r>
          </a:p>
        </p:txBody>
      </p:sp>
      <p:cxnSp>
        <p:nvCxnSpPr>
          <p:cNvPr id="53258" name="AutoShape 30"/>
          <p:cNvCxnSpPr>
            <a:cxnSpLocks noChangeShapeType="1"/>
            <a:stCxn id="53254" idx="6"/>
            <a:endCxn id="53255" idx="3"/>
          </p:cNvCxnSpPr>
          <p:nvPr/>
        </p:nvCxnSpPr>
        <p:spPr bwMode="auto">
          <a:xfrm flipV="1">
            <a:off x="1736725" y="2620963"/>
            <a:ext cx="831850" cy="692150"/>
          </a:xfrm>
          <a:prstGeom prst="straightConnector1">
            <a:avLst/>
          </a:prstGeom>
          <a:noFill/>
          <a:ln w="19050">
            <a:solidFill>
              <a:schemeClr val="tx1"/>
            </a:solidFill>
            <a:round/>
            <a:headEnd type="triangle" w="med" len="med"/>
            <a:tailEnd/>
          </a:ln>
        </p:spPr>
      </p:cxnSp>
      <p:cxnSp>
        <p:nvCxnSpPr>
          <p:cNvPr id="53259" name="AutoShape 31"/>
          <p:cNvCxnSpPr>
            <a:cxnSpLocks noChangeShapeType="1"/>
            <a:stCxn id="53255" idx="6"/>
            <a:endCxn id="53256" idx="2"/>
          </p:cNvCxnSpPr>
          <p:nvPr/>
        </p:nvCxnSpPr>
        <p:spPr bwMode="auto">
          <a:xfrm>
            <a:off x="2838450" y="2505075"/>
            <a:ext cx="1241425" cy="9525"/>
          </a:xfrm>
          <a:prstGeom prst="straightConnector1">
            <a:avLst/>
          </a:prstGeom>
          <a:noFill/>
          <a:ln w="19050">
            <a:solidFill>
              <a:schemeClr val="tx1"/>
            </a:solidFill>
            <a:round/>
            <a:headEnd/>
            <a:tailEnd type="triangle" w="med" len="med"/>
          </a:ln>
        </p:spPr>
      </p:cxnSp>
      <p:cxnSp>
        <p:nvCxnSpPr>
          <p:cNvPr id="53260" name="AutoShape 32"/>
          <p:cNvCxnSpPr>
            <a:cxnSpLocks noChangeShapeType="1"/>
            <a:stCxn id="53256" idx="3"/>
            <a:endCxn id="53251"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53261" name="AutoShape 33"/>
          <p:cNvCxnSpPr>
            <a:cxnSpLocks noChangeShapeType="1"/>
            <a:stCxn id="53254" idx="4"/>
            <a:endCxn id="7177" idx="0"/>
          </p:cNvCxnSpPr>
          <p:nvPr/>
        </p:nvCxnSpPr>
        <p:spPr bwMode="auto">
          <a:xfrm>
            <a:off x="1574800" y="3475038"/>
            <a:ext cx="457200" cy="858837"/>
          </a:xfrm>
          <a:prstGeom prst="straightConnector1">
            <a:avLst/>
          </a:prstGeom>
          <a:noFill/>
          <a:ln w="19050">
            <a:solidFill>
              <a:schemeClr val="tx1"/>
            </a:solidFill>
            <a:round/>
            <a:headEnd/>
            <a:tailEnd type="triangle" w="med" len="med"/>
          </a:ln>
        </p:spPr>
      </p:cxnSp>
      <p:cxnSp>
        <p:nvCxnSpPr>
          <p:cNvPr id="53262" name="AutoShape 34"/>
          <p:cNvCxnSpPr>
            <a:cxnSpLocks noChangeShapeType="1"/>
            <a:stCxn id="53254" idx="5"/>
            <a:endCxn id="7170" idx="2"/>
          </p:cNvCxnSpPr>
          <p:nvPr/>
        </p:nvCxnSpPr>
        <p:spPr bwMode="auto">
          <a:xfrm>
            <a:off x="1681163" y="3429000"/>
            <a:ext cx="636587" cy="223838"/>
          </a:xfrm>
          <a:prstGeom prst="straightConnector1">
            <a:avLst/>
          </a:prstGeom>
          <a:noFill/>
          <a:ln w="19050">
            <a:solidFill>
              <a:schemeClr val="tx1"/>
            </a:solidFill>
            <a:round/>
            <a:headEnd/>
            <a:tailEnd type="triangle" w="med" len="med"/>
          </a:ln>
        </p:spPr>
      </p:cxnSp>
      <p:cxnSp>
        <p:nvCxnSpPr>
          <p:cNvPr id="53263" name="AutoShape 35"/>
          <p:cNvCxnSpPr>
            <a:cxnSpLocks noChangeShapeType="1"/>
            <a:stCxn id="7170" idx="7"/>
            <a:endCxn id="53251"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53264" name="AutoShape 36"/>
          <p:cNvCxnSpPr>
            <a:cxnSpLocks noChangeShapeType="1"/>
            <a:stCxn id="7170" idx="6"/>
            <a:endCxn id="7172"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53265" name="AutoShape 37"/>
          <p:cNvCxnSpPr>
            <a:cxnSpLocks noChangeShapeType="1"/>
            <a:stCxn id="7172" idx="6"/>
            <a:endCxn id="53253"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53266" name="AutoShape 38"/>
          <p:cNvCxnSpPr>
            <a:cxnSpLocks noChangeShapeType="1"/>
            <a:stCxn id="53271" idx="0"/>
            <a:endCxn id="53253"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53267" name="AutoShape 39"/>
          <p:cNvCxnSpPr>
            <a:cxnSpLocks noChangeShapeType="1"/>
            <a:stCxn id="7172" idx="0"/>
            <a:endCxn id="53251"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53268" name="AutoShape 40"/>
          <p:cNvCxnSpPr>
            <a:cxnSpLocks noChangeShapeType="1"/>
            <a:stCxn id="53255" idx="4"/>
            <a:endCxn id="53251" idx="1"/>
          </p:cNvCxnSpPr>
          <p:nvPr/>
        </p:nvCxnSpPr>
        <p:spPr bwMode="auto">
          <a:xfrm>
            <a:off x="2676525" y="2667000"/>
            <a:ext cx="574675" cy="492125"/>
          </a:xfrm>
          <a:prstGeom prst="straightConnector1">
            <a:avLst/>
          </a:prstGeom>
          <a:noFill/>
          <a:ln w="19050">
            <a:solidFill>
              <a:schemeClr val="tx1"/>
            </a:solidFill>
            <a:round/>
            <a:headEnd type="triangle" w="med" len="med"/>
            <a:tailEnd/>
          </a:ln>
        </p:spPr>
      </p:cxnSp>
      <p:cxnSp>
        <p:nvCxnSpPr>
          <p:cNvPr id="53269" name="AutoShape 41"/>
          <p:cNvCxnSpPr>
            <a:cxnSpLocks noChangeShapeType="1"/>
            <a:stCxn id="53271" idx="2"/>
            <a:endCxn id="7177"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53270" name="AutoShape 42"/>
          <p:cNvCxnSpPr>
            <a:cxnSpLocks noChangeShapeType="1"/>
            <a:stCxn id="53253" idx="0"/>
            <a:endCxn id="53256"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53271"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53272" name="AutoShape 44"/>
          <p:cNvCxnSpPr>
            <a:cxnSpLocks noChangeShapeType="1"/>
            <a:stCxn id="7172" idx="5"/>
            <a:endCxn id="53271"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53273" name="Title 24"/>
          <p:cNvSpPr>
            <a:spLocks noGrp="1"/>
          </p:cNvSpPr>
          <p:nvPr>
            <p:ph type="title"/>
          </p:nvPr>
        </p:nvSpPr>
        <p:spPr/>
        <p:txBody>
          <a:bodyPr/>
          <a:lstStyle/>
          <a:p>
            <a:r>
              <a:rPr lang="en-US" smtClean="0">
                <a:latin typeface="Arial" charset="0"/>
                <a:cs typeface="Arial" charset="0"/>
              </a:rPr>
              <a:t>Q = {E,I,H}</a:t>
            </a:r>
          </a:p>
        </p:txBody>
      </p:sp>
      <p:sp>
        <p:nvSpPr>
          <p:cNvPr id="53274"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38</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2"/>
          <p:cNvSpPr>
            <a:spLocks noChangeArrowheads="1"/>
          </p:cNvSpPr>
          <p:nvPr/>
        </p:nvSpPr>
        <p:spPr bwMode="auto">
          <a:xfrm>
            <a:off x="2327275" y="35004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I</a:t>
            </a:r>
          </a:p>
        </p:txBody>
      </p:sp>
      <p:sp>
        <p:nvSpPr>
          <p:cNvPr id="54275" name="Oval 23"/>
          <p:cNvSpPr>
            <a:spLocks noChangeArrowheads="1"/>
          </p:cNvSpPr>
          <p:nvPr/>
        </p:nvSpPr>
        <p:spPr bwMode="auto">
          <a:xfrm>
            <a:off x="3206750" y="3124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J</a:t>
            </a:r>
          </a:p>
        </p:txBody>
      </p:sp>
      <p:sp>
        <p:nvSpPr>
          <p:cNvPr id="7172" name="Oval 24"/>
          <p:cNvSpPr>
            <a:spLocks noChangeArrowheads="1"/>
          </p:cNvSpPr>
          <p:nvPr/>
        </p:nvSpPr>
        <p:spPr bwMode="auto">
          <a:xfrm>
            <a:off x="3184525" y="38052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H</a:t>
            </a:r>
          </a:p>
        </p:txBody>
      </p:sp>
      <p:sp>
        <p:nvSpPr>
          <p:cNvPr id="54277" name="Oval 25"/>
          <p:cNvSpPr>
            <a:spLocks noChangeArrowheads="1"/>
          </p:cNvSpPr>
          <p:nvPr/>
        </p:nvSpPr>
        <p:spPr bwMode="auto">
          <a:xfrm>
            <a:off x="4195763" y="353536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C</a:t>
            </a:r>
          </a:p>
        </p:txBody>
      </p:sp>
      <p:sp>
        <p:nvSpPr>
          <p:cNvPr id="54278" name="Oval 26"/>
          <p:cNvSpPr>
            <a:spLocks noChangeArrowheads="1"/>
          </p:cNvSpPr>
          <p:nvPr/>
        </p:nvSpPr>
        <p:spPr bwMode="auto">
          <a:xfrm>
            <a:off x="1422400" y="316071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F</a:t>
            </a:r>
          </a:p>
        </p:txBody>
      </p:sp>
      <p:sp>
        <p:nvSpPr>
          <p:cNvPr id="54279" name="Oval 27"/>
          <p:cNvSpPr>
            <a:spLocks noChangeArrowheads="1"/>
          </p:cNvSpPr>
          <p:nvPr/>
        </p:nvSpPr>
        <p:spPr bwMode="auto">
          <a:xfrm>
            <a:off x="2524125" y="2352675"/>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54280" name="Oval 28"/>
          <p:cNvSpPr>
            <a:spLocks noChangeArrowheads="1"/>
          </p:cNvSpPr>
          <p:nvPr/>
        </p:nvSpPr>
        <p:spPr bwMode="auto">
          <a:xfrm>
            <a:off x="40894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B</a:t>
            </a:r>
          </a:p>
        </p:txBody>
      </p:sp>
      <p:sp>
        <p:nvSpPr>
          <p:cNvPr id="54281" name="Oval 29"/>
          <p:cNvSpPr>
            <a:spLocks noChangeArrowheads="1"/>
          </p:cNvSpPr>
          <p:nvPr/>
        </p:nvSpPr>
        <p:spPr bwMode="auto">
          <a:xfrm>
            <a:off x="1879600" y="43434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E</a:t>
            </a:r>
          </a:p>
        </p:txBody>
      </p:sp>
      <p:cxnSp>
        <p:nvCxnSpPr>
          <p:cNvPr id="54282" name="AutoShape 30"/>
          <p:cNvCxnSpPr>
            <a:cxnSpLocks noChangeShapeType="1"/>
            <a:stCxn id="54278" idx="6"/>
            <a:endCxn id="54279" idx="3"/>
          </p:cNvCxnSpPr>
          <p:nvPr/>
        </p:nvCxnSpPr>
        <p:spPr bwMode="auto">
          <a:xfrm flipV="1">
            <a:off x="1736725" y="2620963"/>
            <a:ext cx="831850" cy="692150"/>
          </a:xfrm>
          <a:prstGeom prst="straightConnector1">
            <a:avLst/>
          </a:prstGeom>
          <a:noFill/>
          <a:ln w="19050">
            <a:solidFill>
              <a:schemeClr val="tx1"/>
            </a:solidFill>
            <a:round/>
            <a:headEnd type="triangle" w="med" len="med"/>
            <a:tailEnd/>
          </a:ln>
        </p:spPr>
      </p:cxnSp>
      <p:cxnSp>
        <p:nvCxnSpPr>
          <p:cNvPr id="54283" name="AutoShape 31"/>
          <p:cNvCxnSpPr>
            <a:cxnSpLocks noChangeShapeType="1"/>
            <a:stCxn id="54279" idx="6"/>
            <a:endCxn id="54280" idx="2"/>
          </p:cNvCxnSpPr>
          <p:nvPr/>
        </p:nvCxnSpPr>
        <p:spPr bwMode="auto">
          <a:xfrm>
            <a:off x="2838450" y="2505075"/>
            <a:ext cx="1241425" cy="9525"/>
          </a:xfrm>
          <a:prstGeom prst="straightConnector1">
            <a:avLst/>
          </a:prstGeom>
          <a:noFill/>
          <a:ln w="19050">
            <a:solidFill>
              <a:schemeClr val="tx1"/>
            </a:solidFill>
            <a:round/>
            <a:headEnd/>
            <a:tailEnd type="triangle" w="med" len="med"/>
          </a:ln>
        </p:spPr>
      </p:cxnSp>
      <p:cxnSp>
        <p:nvCxnSpPr>
          <p:cNvPr id="54284" name="AutoShape 32"/>
          <p:cNvCxnSpPr>
            <a:cxnSpLocks noChangeShapeType="1"/>
            <a:stCxn id="54280" idx="3"/>
            <a:endCxn id="54275"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54285" name="AutoShape 33"/>
          <p:cNvCxnSpPr>
            <a:cxnSpLocks noChangeShapeType="1"/>
            <a:stCxn id="54278" idx="4"/>
            <a:endCxn id="54281" idx="0"/>
          </p:cNvCxnSpPr>
          <p:nvPr/>
        </p:nvCxnSpPr>
        <p:spPr bwMode="auto">
          <a:xfrm>
            <a:off x="1574800" y="3475038"/>
            <a:ext cx="457200" cy="858837"/>
          </a:xfrm>
          <a:prstGeom prst="straightConnector1">
            <a:avLst/>
          </a:prstGeom>
          <a:noFill/>
          <a:ln w="19050">
            <a:solidFill>
              <a:schemeClr val="tx1"/>
            </a:solidFill>
            <a:round/>
            <a:headEnd/>
            <a:tailEnd type="triangle" w="med" len="med"/>
          </a:ln>
        </p:spPr>
      </p:cxnSp>
      <p:cxnSp>
        <p:nvCxnSpPr>
          <p:cNvPr id="54286" name="AutoShape 34"/>
          <p:cNvCxnSpPr>
            <a:cxnSpLocks noChangeShapeType="1"/>
            <a:stCxn id="54278" idx="5"/>
            <a:endCxn id="7170" idx="2"/>
          </p:cNvCxnSpPr>
          <p:nvPr/>
        </p:nvCxnSpPr>
        <p:spPr bwMode="auto">
          <a:xfrm>
            <a:off x="1681163" y="3429000"/>
            <a:ext cx="636587" cy="223838"/>
          </a:xfrm>
          <a:prstGeom prst="straightConnector1">
            <a:avLst/>
          </a:prstGeom>
          <a:noFill/>
          <a:ln w="19050">
            <a:solidFill>
              <a:schemeClr val="tx1"/>
            </a:solidFill>
            <a:round/>
            <a:headEnd/>
            <a:tailEnd type="triangle" w="med" len="med"/>
          </a:ln>
        </p:spPr>
      </p:cxnSp>
      <p:cxnSp>
        <p:nvCxnSpPr>
          <p:cNvPr id="54287" name="AutoShape 35"/>
          <p:cNvCxnSpPr>
            <a:cxnSpLocks noChangeShapeType="1"/>
            <a:stCxn id="7170" idx="7"/>
            <a:endCxn id="54275"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54288" name="AutoShape 36"/>
          <p:cNvCxnSpPr>
            <a:cxnSpLocks noChangeShapeType="1"/>
            <a:stCxn id="7170" idx="6"/>
            <a:endCxn id="7172"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54289" name="AutoShape 37"/>
          <p:cNvCxnSpPr>
            <a:cxnSpLocks noChangeShapeType="1"/>
            <a:stCxn id="7172" idx="6"/>
            <a:endCxn id="54277"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54290" name="AutoShape 38"/>
          <p:cNvCxnSpPr>
            <a:cxnSpLocks noChangeShapeType="1"/>
            <a:stCxn id="54295" idx="0"/>
            <a:endCxn id="54277"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54291" name="AutoShape 39"/>
          <p:cNvCxnSpPr>
            <a:cxnSpLocks noChangeShapeType="1"/>
            <a:stCxn id="7172" idx="0"/>
            <a:endCxn id="54275"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54292" name="AutoShape 40"/>
          <p:cNvCxnSpPr>
            <a:cxnSpLocks noChangeShapeType="1"/>
            <a:stCxn id="54279" idx="4"/>
            <a:endCxn id="54275" idx="1"/>
          </p:cNvCxnSpPr>
          <p:nvPr/>
        </p:nvCxnSpPr>
        <p:spPr bwMode="auto">
          <a:xfrm>
            <a:off x="2676525" y="2667000"/>
            <a:ext cx="574675" cy="492125"/>
          </a:xfrm>
          <a:prstGeom prst="straightConnector1">
            <a:avLst/>
          </a:prstGeom>
          <a:noFill/>
          <a:ln w="19050">
            <a:solidFill>
              <a:schemeClr val="tx1"/>
            </a:solidFill>
            <a:round/>
            <a:headEnd type="triangle" w="med" len="med"/>
            <a:tailEnd/>
          </a:ln>
        </p:spPr>
      </p:cxnSp>
      <p:cxnSp>
        <p:nvCxnSpPr>
          <p:cNvPr id="54293" name="AutoShape 41"/>
          <p:cNvCxnSpPr>
            <a:cxnSpLocks noChangeShapeType="1"/>
            <a:stCxn id="54295" idx="2"/>
            <a:endCxn id="54281"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54294" name="AutoShape 42"/>
          <p:cNvCxnSpPr>
            <a:cxnSpLocks noChangeShapeType="1"/>
            <a:stCxn id="54277" idx="0"/>
            <a:endCxn id="54280"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54295"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54296" name="AutoShape 44"/>
          <p:cNvCxnSpPr>
            <a:cxnSpLocks noChangeShapeType="1"/>
            <a:stCxn id="7172" idx="5"/>
            <a:endCxn id="54295"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54297" name="Title 24"/>
          <p:cNvSpPr>
            <a:spLocks noGrp="1"/>
          </p:cNvSpPr>
          <p:nvPr>
            <p:ph type="title"/>
          </p:nvPr>
        </p:nvSpPr>
        <p:spPr/>
        <p:txBody>
          <a:bodyPr/>
          <a:lstStyle/>
          <a:p>
            <a:r>
              <a:rPr lang="en-US" smtClean="0">
                <a:latin typeface="Arial" charset="0"/>
                <a:cs typeface="Arial" charset="0"/>
              </a:rPr>
              <a:t>Q = {I,H}</a:t>
            </a:r>
          </a:p>
        </p:txBody>
      </p:sp>
      <p:sp>
        <p:nvSpPr>
          <p:cNvPr id="54298"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39</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DE59BA77-3196-41F1-B51A-C9AA2CECFE8A}" type="slidenum">
              <a:rPr lang="en-US" smtClean="0"/>
              <a:pPr/>
              <a:t>4</a:t>
            </a:fld>
            <a:endParaRPr lang="en-US" smtClean="0"/>
          </a:p>
        </p:txBody>
      </p:sp>
      <p:sp>
        <p:nvSpPr>
          <p:cNvPr id="24579" name="Rectangle 2"/>
          <p:cNvSpPr>
            <a:spLocks noGrp="1" noChangeArrowheads="1"/>
          </p:cNvSpPr>
          <p:nvPr>
            <p:ph type="title"/>
          </p:nvPr>
        </p:nvSpPr>
        <p:spPr>
          <a:xfrm>
            <a:off x="609600" y="304800"/>
            <a:ext cx="8077200" cy="914400"/>
          </a:xfrm>
        </p:spPr>
        <p:txBody>
          <a:bodyPr/>
          <a:lstStyle/>
          <a:p>
            <a:pPr eaLnBrk="1" hangingPunct="1"/>
            <a:r>
              <a:rPr lang="en-US" smtClean="0">
                <a:latin typeface="Arial" charset="0"/>
                <a:cs typeface="Arial" charset="0"/>
              </a:rPr>
              <a:t>Các kiểu cạnh</a:t>
            </a:r>
          </a:p>
        </p:txBody>
      </p:sp>
      <p:sp>
        <p:nvSpPr>
          <p:cNvPr id="24580" name="Rectangle 3" descr="Rectangle: Click to edit Master text styles&#10;Second level&#10;Third level&#10;Fourth level&#10;Fifth level"/>
          <p:cNvSpPr>
            <a:spLocks noGrp="1" noChangeArrowheads="1"/>
          </p:cNvSpPr>
          <p:nvPr>
            <p:ph type="body" idx="1"/>
          </p:nvPr>
        </p:nvSpPr>
        <p:spPr>
          <a:xfrm>
            <a:off x="685800" y="1600200"/>
            <a:ext cx="6705600" cy="4572000"/>
          </a:xfrm>
        </p:spPr>
        <p:txBody>
          <a:bodyPr/>
          <a:lstStyle/>
          <a:p>
            <a:pPr eaLnBrk="1" hangingPunct="1"/>
            <a:r>
              <a:rPr lang="en-US" sz="1800" smtClean="0">
                <a:latin typeface="Arial" charset="0"/>
                <a:cs typeface="Arial" charset="0"/>
              </a:rPr>
              <a:t>Cạnh có hướng (Directed edge)</a:t>
            </a:r>
          </a:p>
          <a:p>
            <a:pPr lvl="1" eaLnBrk="1" hangingPunct="1"/>
            <a:r>
              <a:rPr lang="en-US" sz="1800" smtClean="0">
                <a:latin typeface="Arial" charset="0"/>
                <a:cs typeface="Arial" charset="0"/>
              </a:rPr>
              <a:t>Cặp có thứ tự</a:t>
            </a:r>
            <a:r>
              <a:rPr lang="en-US" sz="1800" smtClean="0">
                <a:latin typeface="Times New Roman" pitchFamily="18" charset="0"/>
                <a:cs typeface="Arial" charset="0"/>
              </a:rPr>
              <a:t> gồm hai đỉnh (</a:t>
            </a:r>
            <a:r>
              <a:rPr lang="en-US" sz="1800" b="1" i="1" smtClean="0">
                <a:latin typeface="Times New Roman" pitchFamily="18" charset="0"/>
                <a:cs typeface="Arial" charset="0"/>
              </a:rPr>
              <a:t>u</a:t>
            </a:r>
            <a:r>
              <a:rPr lang="en-US" sz="1800" smtClean="0">
                <a:latin typeface="Times New Roman" pitchFamily="18" charset="0"/>
                <a:cs typeface="Arial" charset="0"/>
              </a:rPr>
              <a:t>,</a:t>
            </a:r>
            <a:r>
              <a:rPr lang="en-US" sz="1800" b="1" i="1" smtClean="0">
                <a:latin typeface="Times New Roman" pitchFamily="18" charset="0"/>
                <a:cs typeface="Arial" charset="0"/>
              </a:rPr>
              <a:t>v</a:t>
            </a:r>
            <a:r>
              <a:rPr lang="en-US" sz="1800" smtClean="0">
                <a:latin typeface="Times New Roman" pitchFamily="18" charset="0"/>
                <a:cs typeface="Arial" charset="0"/>
              </a:rPr>
              <a:t>)</a:t>
            </a:r>
          </a:p>
          <a:p>
            <a:pPr lvl="1" eaLnBrk="1" hangingPunct="1"/>
            <a:r>
              <a:rPr lang="en-US" sz="1800" smtClean="0">
                <a:latin typeface="Arial" charset="0"/>
                <a:cs typeface="Arial" charset="0"/>
              </a:rPr>
              <a:t>Đỉnh </a:t>
            </a:r>
            <a:r>
              <a:rPr lang="en-US" sz="1800" b="1" i="1" smtClean="0">
                <a:latin typeface="Times New Roman" pitchFamily="18" charset="0"/>
                <a:cs typeface="Arial" charset="0"/>
              </a:rPr>
              <a:t>u</a:t>
            </a:r>
            <a:r>
              <a:rPr lang="en-US" sz="1800" smtClean="0">
                <a:latin typeface="Arial" charset="0"/>
                <a:cs typeface="Arial" charset="0"/>
              </a:rPr>
              <a:t> là đỉnh đầu</a:t>
            </a:r>
          </a:p>
          <a:p>
            <a:pPr lvl="1" eaLnBrk="1" hangingPunct="1"/>
            <a:r>
              <a:rPr lang="en-US" sz="1800" smtClean="0">
                <a:latin typeface="Arial" charset="0"/>
                <a:cs typeface="Arial" charset="0"/>
              </a:rPr>
              <a:t>Đỉnh </a:t>
            </a:r>
            <a:r>
              <a:rPr lang="en-US" sz="1800" b="1" i="1" smtClean="0">
                <a:latin typeface="Times New Roman" pitchFamily="18" charset="0"/>
                <a:cs typeface="Arial" charset="0"/>
              </a:rPr>
              <a:t>v</a:t>
            </a:r>
            <a:r>
              <a:rPr lang="en-US" sz="1800" smtClean="0">
                <a:latin typeface="Arial" charset="0"/>
                <a:cs typeface="Arial" charset="0"/>
              </a:rPr>
              <a:t> là đỉnh cuối</a:t>
            </a:r>
          </a:p>
          <a:p>
            <a:pPr lvl="1" eaLnBrk="1" hangingPunct="1"/>
            <a:r>
              <a:rPr lang="en-US" sz="1800" smtClean="0">
                <a:latin typeface="Arial" charset="0"/>
                <a:cs typeface="Arial" charset="0"/>
              </a:rPr>
              <a:t>Ví dụ, chuyến bay</a:t>
            </a:r>
          </a:p>
          <a:p>
            <a:pPr eaLnBrk="1" hangingPunct="1"/>
            <a:r>
              <a:rPr lang="en-US" sz="1800" smtClean="0">
                <a:latin typeface="Arial" charset="0"/>
                <a:cs typeface="Arial" charset="0"/>
              </a:rPr>
              <a:t>Cạnh vô hướng (Undirected edge)</a:t>
            </a:r>
          </a:p>
          <a:p>
            <a:pPr lvl="1" eaLnBrk="1" hangingPunct="1"/>
            <a:r>
              <a:rPr lang="en-US" sz="1800" smtClean="0">
                <a:latin typeface="Arial" charset="0"/>
                <a:cs typeface="Arial" charset="0"/>
              </a:rPr>
              <a:t>Cặp không có thứ tự gồm 2 đỉnh</a:t>
            </a:r>
            <a:r>
              <a:rPr lang="en-US" sz="1800" smtClean="0">
                <a:latin typeface="Times New Roman" pitchFamily="18" charset="0"/>
                <a:cs typeface="Arial" charset="0"/>
              </a:rPr>
              <a:t> (</a:t>
            </a:r>
            <a:r>
              <a:rPr lang="en-US" sz="1800" b="1" i="1" smtClean="0">
                <a:latin typeface="Times New Roman" pitchFamily="18" charset="0"/>
                <a:cs typeface="Arial" charset="0"/>
              </a:rPr>
              <a:t>u</a:t>
            </a:r>
            <a:r>
              <a:rPr lang="en-US" sz="1800" smtClean="0">
                <a:latin typeface="Times New Roman" pitchFamily="18" charset="0"/>
                <a:cs typeface="Arial" charset="0"/>
              </a:rPr>
              <a:t>,</a:t>
            </a:r>
            <a:r>
              <a:rPr lang="en-US" sz="1800" b="1" i="1" smtClean="0">
                <a:latin typeface="Times New Roman" pitchFamily="18" charset="0"/>
                <a:cs typeface="Arial" charset="0"/>
              </a:rPr>
              <a:t>v</a:t>
            </a:r>
            <a:r>
              <a:rPr lang="en-US" sz="1800" smtClean="0">
                <a:latin typeface="Times New Roman" pitchFamily="18" charset="0"/>
                <a:cs typeface="Arial" charset="0"/>
              </a:rPr>
              <a:t>)</a:t>
            </a:r>
          </a:p>
          <a:p>
            <a:pPr lvl="1" eaLnBrk="1" hangingPunct="1"/>
            <a:r>
              <a:rPr lang="en-US" sz="1800" smtClean="0">
                <a:latin typeface="Arial" charset="0"/>
                <a:cs typeface="Arial" charset="0"/>
              </a:rPr>
              <a:t>Ví dụ, tuyến bay</a:t>
            </a:r>
            <a:endParaRPr lang="en-US" sz="1800" smtClean="0">
              <a:latin typeface="Times New Roman" pitchFamily="18" charset="0"/>
              <a:cs typeface="Arial" charset="0"/>
            </a:endParaRPr>
          </a:p>
          <a:p>
            <a:pPr eaLnBrk="1" hangingPunct="1"/>
            <a:r>
              <a:rPr lang="en-US" sz="1800" smtClean="0">
                <a:latin typeface="Arial" charset="0"/>
                <a:cs typeface="Arial" charset="0"/>
              </a:rPr>
              <a:t>Đồ thị có hướng (digraph)</a:t>
            </a:r>
          </a:p>
          <a:p>
            <a:pPr lvl="1" eaLnBrk="1" hangingPunct="1"/>
            <a:r>
              <a:rPr lang="en-US" sz="1800" smtClean="0">
                <a:latin typeface="Arial" charset="0"/>
                <a:cs typeface="Arial" charset="0"/>
              </a:rPr>
              <a:t>Các cạnh có hướng</a:t>
            </a:r>
          </a:p>
          <a:p>
            <a:pPr lvl="1" eaLnBrk="1" hangingPunct="1"/>
            <a:r>
              <a:rPr lang="en-US" sz="1800" smtClean="0">
                <a:latin typeface="Arial" charset="0"/>
                <a:cs typeface="Arial" charset="0"/>
              </a:rPr>
              <a:t>Ví dụ, mạng truyền tin</a:t>
            </a:r>
          </a:p>
          <a:p>
            <a:pPr eaLnBrk="1" hangingPunct="1"/>
            <a:r>
              <a:rPr lang="en-US" sz="1800" smtClean="0">
                <a:latin typeface="Arial" charset="0"/>
                <a:cs typeface="Arial" charset="0"/>
              </a:rPr>
              <a:t>Đồ thị vô hướng (Undirected graph/graph)</a:t>
            </a:r>
          </a:p>
          <a:p>
            <a:pPr lvl="1" eaLnBrk="1" hangingPunct="1"/>
            <a:r>
              <a:rPr lang="en-US" sz="1800" smtClean="0">
                <a:latin typeface="Arial" charset="0"/>
                <a:cs typeface="Arial" charset="0"/>
              </a:rPr>
              <a:t>Các cạnh không có hướng</a:t>
            </a:r>
          </a:p>
          <a:p>
            <a:pPr lvl="1" eaLnBrk="1" hangingPunct="1"/>
            <a:r>
              <a:rPr lang="en-US" sz="1800" smtClean="0">
                <a:latin typeface="Arial" charset="0"/>
                <a:cs typeface="Arial" charset="0"/>
              </a:rPr>
              <a:t>Ví dụ, mạng tuyến bay</a:t>
            </a:r>
            <a:endParaRPr lang="en-US" sz="2000" smtClean="0">
              <a:latin typeface="Arial" charset="0"/>
              <a:cs typeface="Arial" charset="0"/>
            </a:endParaRPr>
          </a:p>
        </p:txBody>
      </p:sp>
      <p:grpSp>
        <p:nvGrpSpPr>
          <p:cNvPr id="13" name="Group 12"/>
          <p:cNvGrpSpPr/>
          <p:nvPr/>
        </p:nvGrpSpPr>
        <p:grpSpPr>
          <a:xfrm>
            <a:off x="5713945" y="1768475"/>
            <a:ext cx="3049055" cy="2193925"/>
            <a:chOff x="5257800" y="1981200"/>
            <a:chExt cx="3438525" cy="2193925"/>
          </a:xfrm>
        </p:grpSpPr>
        <p:sp>
          <p:nvSpPr>
            <p:cNvPr id="24581" name="Oval 4"/>
            <p:cNvSpPr>
              <a:spLocks noChangeArrowheads="1"/>
            </p:cNvSpPr>
            <p:nvPr/>
          </p:nvSpPr>
          <p:spPr bwMode="auto">
            <a:xfrm>
              <a:off x="5257800" y="2200275"/>
              <a:ext cx="936625" cy="457200"/>
            </a:xfrm>
            <a:prstGeom prst="ellipse">
              <a:avLst/>
            </a:prstGeom>
            <a:solidFill>
              <a:schemeClr val="accent1"/>
            </a:solidFill>
            <a:ln w="19050">
              <a:solidFill>
                <a:schemeClr val="tx1"/>
              </a:solidFill>
              <a:round/>
              <a:headEnd/>
              <a:tailEnd/>
            </a:ln>
          </p:spPr>
          <p:txBody>
            <a:bodyPr wrap="none" anchor="ctr"/>
            <a:lstStyle/>
            <a:p>
              <a:r>
                <a:rPr lang="en-US"/>
                <a:t>HAN</a:t>
              </a:r>
            </a:p>
          </p:txBody>
        </p:sp>
        <p:sp>
          <p:nvSpPr>
            <p:cNvPr id="24582" name="Oval 5"/>
            <p:cNvSpPr>
              <a:spLocks noChangeArrowheads="1"/>
            </p:cNvSpPr>
            <p:nvPr/>
          </p:nvSpPr>
          <p:spPr bwMode="auto">
            <a:xfrm>
              <a:off x="7750175" y="2200275"/>
              <a:ext cx="936625" cy="457200"/>
            </a:xfrm>
            <a:prstGeom prst="ellipse">
              <a:avLst/>
            </a:prstGeom>
            <a:solidFill>
              <a:schemeClr val="accent1"/>
            </a:solidFill>
            <a:ln w="19050">
              <a:solidFill>
                <a:schemeClr val="tx1"/>
              </a:solidFill>
              <a:round/>
              <a:headEnd/>
              <a:tailEnd/>
            </a:ln>
          </p:spPr>
          <p:txBody>
            <a:bodyPr wrap="none" anchor="ctr"/>
            <a:lstStyle/>
            <a:p>
              <a:r>
                <a:rPr lang="en-US"/>
                <a:t>HCM</a:t>
              </a:r>
            </a:p>
          </p:txBody>
        </p:sp>
        <p:cxnSp>
          <p:nvCxnSpPr>
            <p:cNvPr id="24583" name="AutoShape 7"/>
            <p:cNvCxnSpPr>
              <a:cxnSpLocks noChangeShapeType="1"/>
              <a:stCxn id="24581" idx="6"/>
              <a:endCxn id="24582" idx="2"/>
            </p:cNvCxnSpPr>
            <p:nvPr/>
          </p:nvCxnSpPr>
          <p:spPr bwMode="auto">
            <a:xfrm>
              <a:off x="6203950" y="2428875"/>
              <a:ext cx="1536700" cy="0"/>
            </a:xfrm>
            <a:prstGeom prst="straightConnector1">
              <a:avLst/>
            </a:prstGeom>
            <a:noFill/>
            <a:ln w="19050">
              <a:solidFill>
                <a:schemeClr val="tx1"/>
              </a:solidFill>
              <a:round/>
              <a:headEnd/>
              <a:tailEnd type="triangle" w="med" len="med"/>
            </a:ln>
          </p:spPr>
        </p:cxnSp>
        <p:sp>
          <p:nvSpPr>
            <p:cNvPr id="24584" name="Text Box 8"/>
            <p:cNvSpPr txBox="1">
              <a:spLocks noChangeArrowheads="1"/>
            </p:cNvSpPr>
            <p:nvPr/>
          </p:nvSpPr>
          <p:spPr bwMode="auto">
            <a:xfrm>
              <a:off x="5972175" y="1981200"/>
              <a:ext cx="1987550" cy="822325"/>
            </a:xfrm>
            <a:prstGeom prst="rect">
              <a:avLst/>
            </a:prstGeom>
            <a:noFill/>
            <a:ln w="19050">
              <a:noFill/>
              <a:miter lim="800000"/>
              <a:headEnd/>
              <a:tailEnd/>
            </a:ln>
          </p:spPr>
          <p:txBody>
            <a:bodyPr>
              <a:spAutoFit/>
            </a:bodyPr>
            <a:lstStyle/>
            <a:p>
              <a:r>
                <a:rPr lang="en-US"/>
                <a:t>flight</a:t>
              </a:r>
            </a:p>
            <a:p>
              <a:r>
                <a:rPr lang="en-US"/>
                <a:t>VN 426</a:t>
              </a:r>
            </a:p>
          </p:txBody>
        </p:sp>
        <p:sp>
          <p:nvSpPr>
            <p:cNvPr id="24585" name="Oval 9"/>
            <p:cNvSpPr>
              <a:spLocks noChangeArrowheads="1"/>
            </p:cNvSpPr>
            <p:nvPr/>
          </p:nvSpPr>
          <p:spPr bwMode="auto">
            <a:xfrm>
              <a:off x="5267325" y="3536950"/>
              <a:ext cx="936625" cy="457200"/>
            </a:xfrm>
            <a:prstGeom prst="ellipse">
              <a:avLst/>
            </a:prstGeom>
            <a:solidFill>
              <a:schemeClr val="accent1"/>
            </a:solidFill>
            <a:ln w="19050">
              <a:solidFill>
                <a:schemeClr val="tx1"/>
              </a:solidFill>
              <a:round/>
              <a:headEnd/>
              <a:tailEnd/>
            </a:ln>
          </p:spPr>
          <p:txBody>
            <a:bodyPr wrap="none" anchor="ctr"/>
            <a:lstStyle/>
            <a:p>
              <a:r>
                <a:rPr lang="en-US"/>
                <a:t>HAN</a:t>
              </a:r>
            </a:p>
          </p:txBody>
        </p:sp>
        <p:sp>
          <p:nvSpPr>
            <p:cNvPr id="24586" name="Oval 10"/>
            <p:cNvSpPr>
              <a:spLocks noChangeArrowheads="1"/>
            </p:cNvSpPr>
            <p:nvPr/>
          </p:nvSpPr>
          <p:spPr bwMode="auto">
            <a:xfrm>
              <a:off x="7759700" y="3536950"/>
              <a:ext cx="936625" cy="457200"/>
            </a:xfrm>
            <a:prstGeom prst="ellipse">
              <a:avLst/>
            </a:prstGeom>
            <a:solidFill>
              <a:schemeClr val="accent1"/>
            </a:solidFill>
            <a:ln w="19050">
              <a:solidFill>
                <a:schemeClr val="tx1"/>
              </a:solidFill>
              <a:round/>
              <a:headEnd/>
              <a:tailEnd/>
            </a:ln>
          </p:spPr>
          <p:txBody>
            <a:bodyPr wrap="none" anchor="ctr"/>
            <a:lstStyle/>
            <a:p>
              <a:r>
                <a:rPr lang="en-US"/>
                <a:t>HCM</a:t>
              </a:r>
            </a:p>
          </p:txBody>
        </p:sp>
        <p:cxnSp>
          <p:nvCxnSpPr>
            <p:cNvPr id="24587" name="AutoShape 11"/>
            <p:cNvCxnSpPr>
              <a:cxnSpLocks noChangeShapeType="1"/>
              <a:stCxn id="24585" idx="6"/>
              <a:endCxn id="24586" idx="2"/>
            </p:cNvCxnSpPr>
            <p:nvPr/>
          </p:nvCxnSpPr>
          <p:spPr bwMode="auto">
            <a:xfrm>
              <a:off x="6213475" y="3765550"/>
              <a:ext cx="1536700" cy="0"/>
            </a:xfrm>
            <a:prstGeom prst="straightConnector1">
              <a:avLst/>
            </a:prstGeom>
            <a:noFill/>
            <a:ln w="19050">
              <a:solidFill>
                <a:schemeClr val="tx1"/>
              </a:solidFill>
              <a:round/>
              <a:headEnd/>
              <a:tailEnd/>
            </a:ln>
          </p:spPr>
        </p:cxnSp>
        <p:sp>
          <p:nvSpPr>
            <p:cNvPr id="24588" name="Text Box 12"/>
            <p:cNvSpPr txBox="1">
              <a:spLocks noChangeArrowheads="1"/>
            </p:cNvSpPr>
            <p:nvPr/>
          </p:nvSpPr>
          <p:spPr bwMode="auto">
            <a:xfrm>
              <a:off x="6540500" y="3352800"/>
              <a:ext cx="850900" cy="822325"/>
            </a:xfrm>
            <a:prstGeom prst="rect">
              <a:avLst/>
            </a:prstGeom>
            <a:noFill/>
            <a:ln w="19050">
              <a:noFill/>
              <a:miter lim="800000"/>
              <a:headEnd/>
              <a:tailEnd/>
            </a:ln>
          </p:spPr>
          <p:txBody>
            <a:bodyPr wrap="none">
              <a:spAutoFit/>
            </a:bodyPr>
            <a:lstStyle/>
            <a:p>
              <a:r>
                <a:rPr lang="en-US"/>
                <a:t>1135</a:t>
              </a:r>
            </a:p>
            <a:p>
              <a:r>
                <a:rPr lang="en-US"/>
                <a:t>km</a:t>
              </a:r>
            </a:p>
          </p:txBody>
        </p:sp>
      </p:grpSp>
      <p:sp>
        <p:nvSpPr>
          <p:cNvPr id="14" name="Footer Placeholder 13"/>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2"/>
          <p:cNvSpPr>
            <a:spLocks noChangeArrowheads="1"/>
          </p:cNvSpPr>
          <p:nvPr/>
        </p:nvSpPr>
        <p:spPr bwMode="auto">
          <a:xfrm>
            <a:off x="2327275" y="3500438"/>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I</a:t>
            </a:r>
          </a:p>
        </p:txBody>
      </p:sp>
      <p:sp>
        <p:nvSpPr>
          <p:cNvPr id="55299" name="Oval 23"/>
          <p:cNvSpPr>
            <a:spLocks noChangeArrowheads="1"/>
          </p:cNvSpPr>
          <p:nvPr/>
        </p:nvSpPr>
        <p:spPr bwMode="auto">
          <a:xfrm>
            <a:off x="3206750" y="3124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J</a:t>
            </a:r>
          </a:p>
        </p:txBody>
      </p:sp>
      <p:sp>
        <p:nvSpPr>
          <p:cNvPr id="7172" name="Oval 24"/>
          <p:cNvSpPr>
            <a:spLocks noChangeArrowheads="1"/>
          </p:cNvSpPr>
          <p:nvPr/>
        </p:nvSpPr>
        <p:spPr bwMode="auto">
          <a:xfrm>
            <a:off x="3184525" y="3805238"/>
            <a:ext cx="304800" cy="304800"/>
          </a:xfrm>
          <a:prstGeom prst="ellipse">
            <a:avLst/>
          </a:prstGeom>
          <a:solidFill>
            <a:schemeClr val="bg1">
              <a:lumMod val="75000"/>
            </a:schemeClr>
          </a:solidFill>
          <a:ln w="19050">
            <a:solidFill>
              <a:schemeClr val="tx1"/>
            </a:solidFill>
            <a:round/>
            <a:headEnd/>
            <a:tailEnd/>
          </a:ln>
        </p:spPr>
        <p:txBody>
          <a:bodyPr wrap="none" anchor="ctr"/>
          <a:lstStyle/>
          <a:p>
            <a:pPr>
              <a:defRPr/>
            </a:pPr>
            <a:r>
              <a:rPr lang="en-US" sz="2000">
                <a:latin typeface="Times New Roman" pitchFamily="18" charset="0"/>
                <a:cs typeface="Times New Roman" pitchFamily="18" charset="0"/>
              </a:rPr>
              <a:t>H</a:t>
            </a:r>
          </a:p>
        </p:txBody>
      </p:sp>
      <p:sp>
        <p:nvSpPr>
          <p:cNvPr id="55301" name="Oval 25"/>
          <p:cNvSpPr>
            <a:spLocks noChangeArrowheads="1"/>
          </p:cNvSpPr>
          <p:nvPr/>
        </p:nvSpPr>
        <p:spPr bwMode="auto">
          <a:xfrm>
            <a:off x="4195763" y="353536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C</a:t>
            </a:r>
          </a:p>
        </p:txBody>
      </p:sp>
      <p:sp>
        <p:nvSpPr>
          <p:cNvPr id="55302" name="Oval 26"/>
          <p:cNvSpPr>
            <a:spLocks noChangeArrowheads="1"/>
          </p:cNvSpPr>
          <p:nvPr/>
        </p:nvSpPr>
        <p:spPr bwMode="auto">
          <a:xfrm>
            <a:off x="1422400" y="316071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F</a:t>
            </a:r>
          </a:p>
        </p:txBody>
      </p:sp>
      <p:sp>
        <p:nvSpPr>
          <p:cNvPr id="55303" name="Oval 27"/>
          <p:cNvSpPr>
            <a:spLocks noChangeArrowheads="1"/>
          </p:cNvSpPr>
          <p:nvPr/>
        </p:nvSpPr>
        <p:spPr bwMode="auto">
          <a:xfrm>
            <a:off x="2524125" y="2352675"/>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55304" name="Oval 28"/>
          <p:cNvSpPr>
            <a:spLocks noChangeArrowheads="1"/>
          </p:cNvSpPr>
          <p:nvPr/>
        </p:nvSpPr>
        <p:spPr bwMode="auto">
          <a:xfrm>
            <a:off x="40894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B</a:t>
            </a:r>
          </a:p>
        </p:txBody>
      </p:sp>
      <p:sp>
        <p:nvSpPr>
          <p:cNvPr id="55305" name="Oval 29"/>
          <p:cNvSpPr>
            <a:spLocks noChangeArrowheads="1"/>
          </p:cNvSpPr>
          <p:nvPr/>
        </p:nvSpPr>
        <p:spPr bwMode="auto">
          <a:xfrm>
            <a:off x="1879600" y="43434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E</a:t>
            </a:r>
          </a:p>
        </p:txBody>
      </p:sp>
      <p:cxnSp>
        <p:nvCxnSpPr>
          <p:cNvPr id="55306" name="AutoShape 30"/>
          <p:cNvCxnSpPr>
            <a:cxnSpLocks noChangeShapeType="1"/>
            <a:stCxn id="55302" idx="6"/>
            <a:endCxn id="55303" idx="3"/>
          </p:cNvCxnSpPr>
          <p:nvPr/>
        </p:nvCxnSpPr>
        <p:spPr bwMode="auto">
          <a:xfrm flipV="1">
            <a:off x="1736725" y="2620963"/>
            <a:ext cx="831850" cy="692150"/>
          </a:xfrm>
          <a:prstGeom prst="straightConnector1">
            <a:avLst/>
          </a:prstGeom>
          <a:noFill/>
          <a:ln w="19050">
            <a:solidFill>
              <a:schemeClr val="tx1"/>
            </a:solidFill>
            <a:round/>
            <a:headEnd type="triangle" w="med" len="med"/>
            <a:tailEnd/>
          </a:ln>
        </p:spPr>
      </p:cxnSp>
      <p:cxnSp>
        <p:nvCxnSpPr>
          <p:cNvPr id="55307" name="AutoShape 31"/>
          <p:cNvCxnSpPr>
            <a:cxnSpLocks noChangeShapeType="1"/>
            <a:stCxn id="55303" idx="6"/>
            <a:endCxn id="55304" idx="2"/>
          </p:cNvCxnSpPr>
          <p:nvPr/>
        </p:nvCxnSpPr>
        <p:spPr bwMode="auto">
          <a:xfrm>
            <a:off x="2838450" y="2505075"/>
            <a:ext cx="1241425" cy="9525"/>
          </a:xfrm>
          <a:prstGeom prst="straightConnector1">
            <a:avLst/>
          </a:prstGeom>
          <a:noFill/>
          <a:ln w="19050">
            <a:solidFill>
              <a:schemeClr val="tx1"/>
            </a:solidFill>
            <a:round/>
            <a:headEnd/>
            <a:tailEnd type="triangle" w="med" len="med"/>
          </a:ln>
        </p:spPr>
      </p:cxnSp>
      <p:cxnSp>
        <p:nvCxnSpPr>
          <p:cNvPr id="55308" name="AutoShape 32"/>
          <p:cNvCxnSpPr>
            <a:cxnSpLocks noChangeShapeType="1"/>
            <a:stCxn id="55304" idx="3"/>
            <a:endCxn id="55299"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55309" name="AutoShape 33"/>
          <p:cNvCxnSpPr>
            <a:cxnSpLocks noChangeShapeType="1"/>
            <a:stCxn id="55302" idx="4"/>
            <a:endCxn id="55305" idx="0"/>
          </p:cNvCxnSpPr>
          <p:nvPr/>
        </p:nvCxnSpPr>
        <p:spPr bwMode="auto">
          <a:xfrm>
            <a:off x="1574800" y="3475038"/>
            <a:ext cx="457200" cy="858837"/>
          </a:xfrm>
          <a:prstGeom prst="straightConnector1">
            <a:avLst/>
          </a:prstGeom>
          <a:noFill/>
          <a:ln w="19050">
            <a:solidFill>
              <a:schemeClr val="tx1"/>
            </a:solidFill>
            <a:round/>
            <a:headEnd/>
            <a:tailEnd type="triangle" w="med" len="med"/>
          </a:ln>
        </p:spPr>
      </p:cxnSp>
      <p:cxnSp>
        <p:nvCxnSpPr>
          <p:cNvPr id="55310" name="AutoShape 34"/>
          <p:cNvCxnSpPr>
            <a:cxnSpLocks noChangeShapeType="1"/>
            <a:stCxn id="55302" idx="5"/>
            <a:endCxn id="55298" idx="2"/>
          </p:cNvCxnSpPr>
          <p:nvPr/>
        </p:nvCxnSpPr>
        <p:spPr bwMode="auto">
          <a:xfrm>
            <a:off x="1681163" y="3429000"/>
            <a:ext cx="636587" cy="223838"/>
          </a:xfrm>
          <a:prstGeom prst="straightConnector1">
            <a:avLst/>
          </a:prstGeom>
          <a:noFill/>
          <a:ln w="19050">
            <a:solidFill>
              <a:schemeClr val="tx1"/>
            </a:solidFill>
            <a:round/>
            <a:headEnd/>
            <a:tailEnd type="triangle" w="med" len="med"/>
          </a:ln>
        </p:spPr>
      </p:cxnSp>
      <p:cxnSp>
        <p:nvCxnSpPr>
          <p:cNvPr id="55311" name="AutoShape 35"/>
          <p:cNvCxnSpPr>
            <a:cxnSpLocks noChangeShapeType="1"/>
            <a:stCxn id="55298" idx="7"/>
            <a:endCxn id="55299"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55312" name="AutoShape 36"/>
          <p:cNvCxnSpPr>
            <a:cxnSpLocks noChangeShapeType="1"/>
            <a:stCxn id="55298" idx="6"/>
            <a:endCxn id="7172"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55313" name="AutoShape 37"/>
          <p:cNvCxnSpPr>
            <a:cxnSpLocks noChangeShapeType="1"/>
            <a:stCxn id="7172" idx="6"/>
            <a:endCxn id="55301"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55314" name="AutoShape 38"/>
          <p:cNvCxnSpPr>
            <a:cxnSpLocks noChangeShapeType="1"/>
            <a:stCxn id="55319" idx="0"/>
            <a:endCxn id="55301"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55315" name="AutoShape 39"/>
          <p:cNvCxnSpPr>
            <a:cxnSpLocks noChangeShapeType="1"/>
            <a:stCxn id="7172" idx="0"/>
            <a:endCxn id="55299"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55316" name="AutoShape 40"/>
          <p:cNvCxnSpPr>
            <a:cxnSpLocks noChangeShapeType="1"/>
            <a:stCxn id="55303" idx="4"/>
            <a:endCxn id="55299" idx="1"/>
          </p:cNvCxnSpPr>
          <p:nvPr/>
        </p:nvCxnSpPr>
        <p:spPr bwMode="auto">
          <a:xfrm>
            <a:off x="2676525" y="2667000"/>
            <a:ext cx="574675" cy="492125"/>
          </a:xfrm>
          <a:prstGeom prst="straightConnector1">
            <a:avLst/>
          </a:prstGeom>
          <a:noFill/>
          <a:ln w="19050">
            <a:solidFill>
              <a:schemeClr val="tx1"/>
            </a:solidFill>
            <a:round/>
            <a:headEnd type="triangle" w="med" len="med"/>
            <a:tailEnd/>
          </a:ln>
        </p:spPr>
      </p:cxnSp>
      <p:cxnSp>
        <p:nvCxnSpPr>
          <p:cNvPr id="55317" name="AutoShape 41"/>
          <p:cNvCxnSpPr>
            <a:cxnSpLocks noChangeShapeType="1"/>
            <a:stCxn id="55319" idx="2"/>
            <a:endCxn id="55305"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55318" name="AutoShape 42"/>
          <p:cNvCxnSpPr>
            <a:cxnSpLocks noChangeShapeType="1"/>
            <a:stCxn id="55301" idx="0"/>
            <a:endCxn id="55304"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55319"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55320" name="AutoShape 44"/>
          <p:cNvCxnSpPr>
            <a:cxnSpLocks noChangeShapeType="1"/>
            <a:stCxn id="7172" idx="5"/>
            <a:endCxn id="55319"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55321" name="Title 24"/>
          <p:cNvSpPr>
            <a:spLocks noGrp="1"/>
          </p:cNvSpPr>
          <p:nvPr>
            <p:ph type="title"/>
          </p:nvPr>
        </p:nvSpPr>
        <p:spPr/>
        <p:txBody>
          <a:bodyPr/>
          <a:lstStyle/>
          <a:p>
            <a:r>
              <a:rPr lang="en-US" smtClean="0">
                <a:latin typeface="Arial" charset="0"/>
                <a:cs typeface="Arial" charset="0"/>
              </a:rPr>
              <a:t>Q = {H}</a:t>
            </a:r>
          </a:p>
        </p:txBody>
      </p:sp>
      <p:sp>
        <p:nvSpPr>
          <p:cNvPr id="55322"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40</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val 22"/>
          <p:cNvSpPr>
            <a:spLocks noChangeArrowheads="1"/>
          </p:cNvSpPr>
          <p:nvPr/>
        </p:nvSpPr>
        <p:spPr bwMode="auto">
          <a:xfrm>
            <a:off x="2327275" y="3500438"/>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I</a:t>
            </a:r>
          </a:p>
        </p:txBody>
      </p:sp>
      <p:sp>
        <p:nvSpPr>
          <p:cNvPr id="56323" name="Oval 23"/>
          <p:cNvSpPr>
            <a:spLocks noChangeArrowheads="1"/>
          </p:cNvSpPr>
          <p:nvPr/>
        </p:nvSpPr>
        <p:spPr bwMode="auto">
          <a:xfrm>
            <a:off x="3206750" y="3124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J</a:t>
            </a:r>
          </a:p>
        </p:txBody>
      </p:sp>
      <p:sp>
        <p:nvSpPr>
          <p:cNvPr id="56324" name="Oval 24"/>
          <p:cNvSpPr>
            <a:spLocks noChangeArrowheads="1"/>
          </p:cNvSpPr>
          <p:nvPr/>
        </p:nvSpPr>
        <p:spPr bwMode="auto">
          <a:xfrm>
            <a:off x="3184525" y="3805238"/>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H</a:t>
            </a:r>
          </a:p>
        </p:txBody>
      </p:sp>
      <p:sp>
        <p:nvSpPr>
          <p:cNvPr id="56325" name="Oval 25"/>
          <p:cNvSpPr>
            <a:spLocks noChangeArrowheads="1"/>
          </p:cNvSpPr>
          <p:nvPr/>
        </p:nvSpPr>
        <p:spPr bwMode="auto">
          <a:xfrm>
            <a:off x="4195763" y="353536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C</a:t>
            </a:r>
          </a:p>
        </p:txBody>
      </p:sp>
      <p:sp>
        <p:nvSpPr>
          <p:cNvPr id="56326" name="Oval 26"/>
          <p:cNvSpPr>
            <a:spLocks noChangeArrowheads="1"/>
          </p:cNvSpPr>
          <p:nvPr/>
        </p:nvSpPr>
        <p:spPr bwMode="auto">
          <a:xfrm>
            <a:off x="1422400" y="3160713"/>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F</a:t>
            </a:r>
          </a:p>
        </p:txBody>
      </p:sp>
      <p:sp>
        <p:nvSpPr>
          <p:cNvPr id="56327" name="Oval 27"/>
          <p:cNvSpPr>
            <a:spLocks noChangeArrowheads="1"/>
          </p:cNvSpPr>
          <p:nvPr/>
        </p:nvSpPr>
        <p:spPr bwMode="auto">
          <a:xfrm>
            <a:off x="2524125" y="2352675"/>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A</a:t>
            </a:r>
          </a:p>
        </p:txBody>
      </p:sp>
      <p:sp>
        <p:nvSpPr>
          <p:cNvPr id="56328" name="Oval 28"/>
          <p:cNvSpPr>
            <a:spLocks noChangeArrowheads="1"/>
          </p:cNvSpPr>
          <p:nvPr/>
        </p:nvSpPr>
        <p:spPr bwMode="auto">
          <a:xfrm>
            <a:off x="4089400" y="23622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B</a:t>
            </a:r>
          </a:p>
        </p:txBody>
      </p:sp>
      <p:sp>
        <p:nvSpPr>
          <p:cNvPr id="56329" name="Oval 29"/>
          <p:cNvSpPr>
            <a:spLocks noChangeArrowheads="1"/>
          </p:cNvSpPr>
          <p:nvPr/>
        </p:nvSpPr>
        <p:spPr bwMode="auto">
          <a:xfrm>
            <a:off x="1879600" y="4343400"/>
            <a:ext cx="304800" cy="304800"/>
          </a:xfrm>
          <a:prstGeom prst="ellipse">
            <a:avLst/>
          </a:prstGeom>
          <a:solidFill>
            <a:schemeClr val="tx1"/>
          </a:solidFill>
          <a:ln w="19050">
            <a:solidFill>
              <a:schemeClr val="tx1"/>
            </a:solidFill>
            <a:round/>
            <a:headEnd/>
            <a:tailEnd/>
          </a:ln>
        </p:spPr>
        <p:txBody>
          <a:bodyPr wrap="none" anchor="ctr"/>
          <a:lstStyle/>
          <a:p>
            <a:r>
              <a:rPr lang="en-US" sz="2000">
                <a:solidFill>
                  <a:schemeClr val="bg1"/>
                </a:solidFill>
                <a:latin typeface="Times New Roman" pitchFamily="18" charset="0"/>
                <a:cs typeface="Times New Roman" pitchFamily="18" charset="0"/>
              </a:rPr>
              <a:t>E</a:t>
            </a:r>
          </a:p>
        </p:txBody>
      </p:sp>
      <p:cxnSp>
        <p:nvCxnSpPr>
          <p:cNvPr id="56330" name="AutoShape 30"/>
          <p:cNvCxnSpPr>
            <a:cxnSpLocks noChangeShapeType="1"/>
            <a:stCxn id="56326" idx="6"/>
            <a:endCxn id="56327" idx="3"/>
          </p:cNvCxnSpPr>
          <p:nvPr/>
        </p:nvCxnSpPr>
        <p:spPr bwMode="auto">
          <a:xfrm flipV="1">
            <a:off x="1736725" y="2620963"/>
            <a:ext cx="831850" cy="692150"/>
          </a:xfrm>
          <a:prstGeom prst="straightConnector1">
            <a:avLst/>
          </a:prstGeom>
          <a:noFill/>
          <a:ln w="19050">
            <a:solidFill>
              <a:schemeClr val="tx1"/>
            </a:solidFill>
            <a:round/>
            <a:headEnd type="triangle" w="med" len="med"/>
            <a:tailEnd/>
          </a:ln>
        </p:spPr>
      </p:cxnSp>
      <p:cxnSp>
        <p:nvCxnSpPr>
          <p:cNvPr id="56331" name="AutoShape 31"/>
          <p:cNvCxnSpPr>
            <a:cxnSpLocks noChangeShapeType="1"/>
            <a:stCxn id="56327" idx="6"/>
            <a:endCxn id="56328" idx="2"/>
          </p:cNvCxnSpPr>
          <p:nvPr/>
        </p:nvCxnSpPr>
        <p:spPr bwMode="auto">
          <a:xfrm>
            <a:off x="2838450" y="2505075"/>
            <a:ext cx="1241425" cy="9525"/>
          </a:xfrm>
          <a:prstGeom prst="straightConnector1">
            <a:avLst/>
          </a:prstGeom>
          <a:noFill/>
          <a:ln w="19050">
            <a:solidFill>
              <a:schemeClr val="tx1"/>
            </a:solidFill>
            <a:round/>
            <a:headEnd/>
            <a:tailEnd type="triangle" w="med" len="med"/>
          </a:ln>
        </p:spPr>
      </p:cxnSp>
      <p:cxnSp>
        <p:nvCxnSpPr>
          <p:cNvPr id="56332" name="AutoShape 32"/>
          <p:cNvCxnSpPr>
            <a:cxnSpLocks noChangeShapeType="1"/>
            <a:stCxn id="56328" idx="3"/>
            <a:endCxn id="56323" idx="6"/>
          </p:cNvCxnSpPr>
          <p:nvPr/>
        </p:nvCxnSpPr>
        <p:spPr bwMode="auto">
          <a:xfrm flipH="1">
            <a:off x="3521075" y="2630488"/>
            <a:ext cx="612775" cy="646112"/>
          </a:xfrm>
          <a:prstGeom prst="straightConnector1">
            <a:avLst/>
          </a:prstGeom>
          <a:noFill/>
          <a:ln w="19050">
            <a:solidFill>
              <a:schemeClr val="tx1"/>
            </a:solidFill>
            <a:round/>
            <a:headEnd/>
            <a:tailEnd type="triangle" w="med" len="med"/>
          </a:ln>
        </p:spPr>
      </p:cxnSp>
      <p:cxnSp>
        <p:nvCxnSpPr>
          <p:cNvPr id="56333" name="AutoShape 33"/>
          <p:cNvCxnSpPr>
            <a:cxnSpLocks noChangeShapeType="1"/>
            <a:stCxn id="56326" idx="4"/>
            <a:endCxn id="56329" idx="0"/>
          </p:cNvCxnSpPr>
          <p:nvPr/>
        </p:nvCxnSpPr>
        <p:spPr bwMode="auto">
          <a:xfrm>
            <a:off x="1574800" y="3475038"/>
            <a:ext cx="457200" cy="858837"/>
          </a:xfrm>
          <a:prstGeom prst="straightConnector1">
            <a:avLst/>
          </a:prstGeom>
          <a:noFill/>
          <a:ln w="19050">
            <a:solidFill>
              <a:schemeClr val="tx1"/>
            </a:solidFill>
            <a:round/>
            <a:headEnd/>
            <a:tailEnd type="triangle" w="med" len="med"/>
          </a:ln>
        </p:spPr>
      </p:cxnSp>
      <p:cxnSp>
        <p:nvCxnSpPr>
          <p:cNvPr id="56334" name="AutoShape 34"/>
          <p:cNvCxnSpPr>
            <a:cxnSpLocks noChangeShapeType="1"/>
            <a:stCxn id="56326" idx="5"/>
            <a:endCxn id="56322" idx="2"/>
          </p:cNvCxnSpPr>
          <p:nvPr/>
        </p:nvCxnSpPr>
        <p:spPr bwMode="auto">
          <a:xfrm>
            <a:off x="1681163" y="3429000"/>
            <a:ext cx="636587" cy="223838"/>
          </a:xfrm>
          <a:prstGeom prst="straightConnector1">
            <a:avLst/>
          </a:prstGeom>
          <a:noFill/>
          <a:ln w="19050">
            <a:solidFill>
              <a:schemeClr val="tx1"/>
            </a:solidFill>
            <a:round/>
            <a:headEnd/>
            <a:tailEnd type="triangle" w="med" len="med"/>
          </a:ln>
        </p:spPr>
      </p:cxnSp>
      <p:cxnSp>
        <p:nvCxnSpPr>
          <p:cNvPr id="56335" name="AutoShape 35"/>
          <p:cNvCxnSpPr>
            <a:cxnSpLocks noChangeShapeType="1"/>
            <a:stCxn id="56322" idx="7"/>
            <a:endCxn id="56323" idx="3"/>
          </p:cNvCxnSpPr>
          <p:nvPr/>
        </p:nvCxnSpPr>
        <p:spPr bwMode="auto">
          <a:xfrm flipV="1">
            <a:off x="2586038" y="3392488"/>
            <a:ext cx="665162" cy="142875"/>
          </a:xfrm>
          <a:prstGeom prst="straightConnector1">
            <a:avLst/>
          </a:prstGeom>
          <a:noFill/>
          <a:ln w="19050">
            <a:solidFill>
              <a:schemeClr val="tx1"/>
            </a:solidFill>
            <a:round/>
            <a:headEnd/>
            <a:tailEnd type="triangle" w="med" len="med"/>
          </a:ln>
        </p:spPr>
      </p:cxnSp>
      <p:cxnSp>
        <p:nvCxnSpPr>
          <p:cNvPr id="56336" name="AutoShape 36"/>
          <p:cNvCxnSpPr>
            <a:cxnSpLocks noChangeShapeType="1"/>
            <a:stCxn id="56322" idx="6"/>
            <a:endCxn id="56324" idx="2"/>
          </p:cNvCxnSpPr>
          <p:nvPr/>
        </p:nvCxnSpPr>
        <p:spPr bwMode="auto">
          <a:xfrm>
            <a:off x="2641600" y="3652838"/>
            <a:ext cx="533400" cy="304800"/>
          </a:xfrm>
          <a:prstGeom prst="straightConnector1">
            <a:avLst/>
          </a:prstGeom>
          <a:noFill/>
          <a:ln w="19050">
            <a:solidFill>
              <a:schemeClr val="tx1"/>
            </a:solidFill>
            <a:round/>
            <a:headEnd type="triangle" w="med" len="med"/>
            <a:tailEnd/>
          </a:ln>
        </p:spPr>
      </p:cxnSp>
      <p:cxnSp>
        <p:nvCxnSpPr>
          <p:cNvPr id="56337" name="AutoShape 37"/>
          <p:cNvCxnSpPr>
            <a:cxnSpLocks noChangeShapeType="1"/>
            <a:stCxn id="56324" idx="6"/>
            <a:endCxn id="56325" idx="2"/>
          </p:cNvCxnSpPr>
          <p:nvPr/>
        </p:nvCxnSpPr>
        <p:spPr bwMode="auto">
          <a:xfrm flipV="1">
            <a:off x="3498850" y="3687763"/>
            <a:ext cx="687388" cy="269875"/>
          </a:xfrm>
          <a:prstGeom prst="straightConnector1">
            <a:avLst/>
          </a:prstGeom>
          <a:noFill/>
          <a:ln w="19050">
            <a:solidFill>
              <a:schemeClr val="tx1"/>
            </a:solidFill>
            <a:round/>
            <a:headEnd type="triangle" w="med" len="med"/>
            <a:tailEnd/>
          </a:ln>
        </p:spPr>
      </p:cxnSp>
      <p:cxnSp>
        <p:nvCxnSpPr>
          <p:cNvPr id="56338" name="AutoShape 38"/>
          <p:cNvCxnSpPr>
            <a:cxnSpLocks noChangeShapeType="1"/>
            <a:stCxn id="56343" idx="0"/>
            <a:endCxn id="56325" idx="3"/>
          </p:cNvCxnSpPr>
          <p:nvPr/>
        </p:nvCxnSpPr>
        <p:spPr bwMode="auto">
          <a:xfrm flipV="1">
            <a:off x="4195763" y="3803650"/>
            <a:ext cx="44450" cy="530225"/>
          </a:xfrm>
          <a:prstGeom prst="straightConnector1">
            <a:avLst/>
          </a:prstGeom>
          <a:noFill/>
          <a:ln w="19050">
            <a:solidFill>
              <a:schemeClr val="tx1"/>
            </a:solidFill>
            <a:round/>
            <a:headEnd/>
            <a:tailEnd type="triangle" w="med" len="med"/>
          </a:ln>
        </p:spPr>
      </p:cxnSp>
      <p:cxnSp>
        <p:nvCxnSpPr>
          <p:cNvPr id="56339" name="AutoShape 39"/>
          <p:cNvCxnSpPr>
            <a:cxnSpLocks noChangeShapeType="1"/>
            <a:stCxn id="56324" idx="0"/>
            <a:endCxn id="56323" idx="4"/>
          </p:cNvCxnSpPr>
          <p:nvPr/>
        </p:nvCxnSpPr>
        <p:spPr bwMode="auto">
          <a:xfrm flipV="1">
            <a:off x="3336925" y="3438525"/>
            <a:ext cx="22225" cy="357188"/>
          </a:xfrm>
          <a:prstGeom prst="straightConnector1">
            <a:avLst/>
          </a:prstGeom>
          <a:noFill/>
          <a:ln w="19050">
            <a:solidFill>
              <a:schemeClr val="tx1"/>
            </a:solidFill>
            <a:round/>
            <a:headEnd/>
            <a:tailEnd type="triangle" w="med" len="med"/>
          </a:ln>
        </p:spPr>
      </p:cxnSp>
      <p:cxnSp>
        <p:nvCxnSpPr>
          <p:cNvPr id="56340" name="AutoShape 40"/>
          <p:cNvCxnSpPr>
            <a:cxnSpLocks noChangeShapeType="1"/>
            <a:stCxn id="56327" idx="4"/>
            <a:endCxn id="56323" idx="1"/>
          </p:cNvCxnSpPr>
          <p:nvPr/>
        </p:nvCxnSpPr>
        <p:spPr bwMode="auto">
          <a:xfrm>
            <a:off x="2676525" y="2667000"/>
            <a:ext cx="574675" cy="492125"/>
          </a:xfrm>
          <a:prstGeom prst="straightConnector1">
            <a:avLst/>
          </a:prstGeom>
          <a:noFill/>
          <a:ln w="19050">
            <a:solidFill>
              <a:schemeClr val="tx1"/>
            </a:solidFill>
            <a:round/>
            <a:headEnd type="triangle" w="med" len="med"/>
            <a:tailEnd/>
          </a:ln>
        </p:spPr>
      </p:cxnSp>
      <p:cxnSp>
        <p:nvCxnSpPr>
          <p:cNvPr id="56341" name="AutoShape 41"/>
          <p:cNvCxnSpPr>
            <a:cxnSpLocks noChangeShapeType="1"/>
            <a:stCxn id="56343" idx="2"/>
            <a:endCxn id="56329" idx="7"/>
          </p:cNvCxnSpPr>
          <p:nvPr/>
        </p:nvCxnSpPr>
        <p:spPr bwMode="auto">
          <a:xfrm flipH="1" flipV="1">
            <a:off x="2138363" y="4378325"/>
            <a:ext cx="1895475" cy="117475"/>
          </a:xfrm>
          <a:prstGeom prst="straightConnector1">
            <a:avLst/>
          </a:prstGeom>
          <a:noFill/>
          <a:ln w="19050">
            <a:solidFill>
              <a:schemeClr val="tx1"/>
            </a:solidFill>
            <a:round/>
            <a:headEnd/>
            <a:tailEnd type="triangle" w="med" len="med"/>
          </a:ln>
        </p:spPr>
      </p:cxnSp>
      <p:cxnSp>
        <p:nvCxnSpPr>
          <p:cNvPr id="56342" name="AutoShape 42"/>
          <p:cNvCxnSpPr>
            <a:cxnSpLocks noChangeShapeType="1"/>
            <a:stCxn id="56325" idx="0"/>
            <a:endCxn id="56328" idx="5"/>
          </p:cNvCxnSpPr>
          <p:nvPr/>
        </p:nvCxnSpPr>
        <p:spPr bwMode="auto">
          <a:xfrm flipV="1">
            <a:off x="4348163" y="2630488"/>
            <a:ext cx="0" cy="895350"/>
          </a:xfrm>
          <a:prstGeom prst="straightConnector1">
            <a:avLst/>
          </a:prstGeom>
          <a:noFill/>
          <a:ln w="19050">
            <a:solidFill>
              <a:schemeClr val="tx1"/>
            </a:solidFill>
            <a:round/>
            <a:headEnd type="triangle" w="med" len="med"/>
            <a:tailEnd/>
          </a:ln>
        </p:spPr>
      </p:cxnSp>
      <p:sp>
        <p:nvSpPr>
          <p:cNvPr id="56343" name="Oval 43"/>
          <p:cNvSpPr>
            <a:spLocks noChangeArrowheads="1"/>
          </p:cNvSpPr>
          <p:nvPr/>
        </p:nvSpPr>
        <p:spPr bwMode="auto">
          <a:xfrm>
            <a:off x="4043363" y="4343400"/>
            <a:ext cx="304800" cy="304800"/>
          </a:xfrm>
          <a:prstGeom prst="ellipse">
            <a:avLst/>
          </a:prstGeom>
          <a:noFill/>
          <a:ln w="19050">
            <a:solidFill>
              <a:schemeClr val="tx1"/>
            </a:solidFill>
            <a:round/>
            <a:headEnd/>
            <a:tailEnd/>
          </a:ln>
        </p:spPr>
        <p:txBody>
          <a:bodyPr wrap="none" anchor="ctr"/>
          <a:lstStyle/>
          <a:p>
            <a:r>
              <a:rPr lang="en-US" sz="2000">
                <a:latin typeface="Times New Roman" pitchFamily="18" charset="0"/>
                <a:cs typeface="Times New Roman" pitchFamily="18" charset="0"/>
              </a:rPr>
              <a:t>D</a:t>
            </a:r>
          </a:p>
        </p:txBody>
      </p:sp>
      <p:cxnSp>
        <p:nvCxnSpPr>
          <p:cNvPr id="56344" name="AutoShape 44"/>
          <p:cNvCxnSpPr>
            <a:cxnSpLocks noChangeShapeType="1"/>
            <a:stCxn id="56324" idx="5"/>
            <a:endCxn id="56343" idx="1"/>
          </p:cNvCxnSpPr>
          <p:nvPr/>
        </p:nvCxnSpPr>
        <p:spPr bwMode="auto">
          <a:xfrm>
            <a:off x="3443288" y="4073525"/>
            <a:ext cx="644525" cy="304800"/>
          </a:xfrm>
          <a:prstGeom prst="straightConnector1">
            <a:avLst/>
          </a:prstGeom>
          <a:noFill/>
          <a:ln w="19050">
            <a:solidFill>
              <a:schemeClr val="tx1"/>
            </a:solidFill>
            <a:round/>
            <a:headEnd type="triangle" w="med" len="med"/>
            <a:tailEnd/>
          </a:ln>
        </p:spPr>
      </p:cxnSp>
      <p:sp>
        <p:nvSpPr>
          <p:cNvPr id="56345" name="Title 24"/>
          <p:cNvSpPr>
            <a:spLocks noGrp="1"/>
          </p:cNvSpPr>
          <p:nvPr>
            <p:ph type="title"/>
          </p:nvPr>
        </p:nvSpPr>
        <p:spPr/>
        <p:txBody>
          <a:bodyPr/>
          <a:lstStyle/>
          <a:p>
            <a:r>
              <a:rPr lang="en-US" smtClean="0">
                <a:latin typeface="Arial" charset="0"/>
                <a:cs typeface="Arial" charset="0"/>
              </a:rPr>
              <a:t>Q = {}           Kết thúc BFS(A)</a:t>
            </a:r>
          </a:p>
        </p:txBody>
      </p:sp>
      <p:sp>
        <p:nvSpPr>
          <p:cNvPr id="56346" name="Content Placeholder 25"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27" name="Slide Number Placeholder 26"/>
          <p:cNvSpPr>
            <a:spLocks noGrp="1"/>
          </p:cNvSpPr>
          <p:nvPr>
            <p:ph type="sldNum" sz="quarter" idx="12"/>
          </p:nvPr>
        </p:nvSpPr>
        <p:spPr/>
        <p:txBody>
          <a:bodyPr/>
          <a:lstStyle/>
          <a:p>
            <a:pPr>
              <a:defRPr/>
            </a:pPr>
            <a:fld id="{9D58C98F-3B1E-45E0-AD0B-3A2FCA124AF0}" type="slidenum">
              <a:rPr lang="en-US" smtClean="0"/>
              <a:pPr>
                <a:defRPr/>
              </a:pPr>
              <a:t>41</a:t>
            </a:fld>
            <a:endParaRPr lang="en-US"/>
          </a:p>
        </p:txBody>
      </p:sp>
      <p:sp>
        <p:nvSpPr>
          <p:cNvPr id="28" name="Footer Placeholder 2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latin typeface="Arial" charset="0"/>
                <a:cs typeface="Arial" charset="0"/>
              </a:rPr>
              <a:t>Tính đúng đắn của BFS</a:t>
            </a:r>
          </a:p>
        </p:txBody>
      </p:sp>
      <p:sp>
        <p:nvSpPr>
          <p:cNvPr id="57347"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pPr>
            <a:r>
              <a:rPr lang="en-US" sz="2800" b="1" smtClean="0">
                <a:latin typeface="Times New Roman" pitchFamily="18" charset="0"/>
                <a:cs typeface="Times New Roman" pitchFamily="18" charset="0"/>
              </a:rPr>
              <a:t>Định lý:</a:t>
            </a:r>
            <a:r>
              <a:rPr lang="en-US" sz="2800" smtClean="0">
                <a:latin typeface="Times New Roman" pitchFamily="18" charset="0"/>
                <a:cs typeface="Times New Roman" pitchFamily="18" charset="0"/>
              </a:rPr>
              <a:t> </a:t>
            </a:r>
          </a:p>
          <a:p>
            <a:pPr lvl="1" algn="just">
              <a:lnSpc>
                <a:spcPct val="120000"/>
              </a:lnSpc>
              <a:buFont typeface="Arial" charset="0"/>
              <a:buChar char="•"/>
            </a:pPr>
            <a:r>
              <a:rPr lang="en-US" smtClean="0">
                <a:latin typeface="Times New Roman" pitchFamily="18" charset="0"/>
                <a:cs typeface="Times New Roman" pitchFamily="18" charset="0"/>
              </a:rPr>
              <a:t>BFS_Visit(</a:t>
            </a:r>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cho phép đến thăm tất cả các đỉnh </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sym typeface="Symbol" pitchFamily="18" charset="2"/>
              </a:rPr>
              <a:t></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đạt đến được từ </a:t>
            </a:r>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a:t>
            </a:r>
          </a:p>
          <a:p>
            <a:pPr lvl="1" algn="just">
              <a:lnSpc>
                <a:spcPct val="120000"/>
              </a:lnSpc>
              <a:buFont typeface="Arial" charset="0"/>
              <a:buChar char="•"/>
            </a:pPr>
            <a:r>
              <a:rPr lang="en-US" smtClean="0">
                <a:latin typeface="Times New Roman" pitchFamily="18" charset="0"/>
                <a:cs typeface="Times New Roman" pitchFamily="18" charset="0"/>
              </a:rPr>
              <a:t>Khi thuật toán kết thúc </a:t>
            </a:r>
            <a:r>
              <a:rPr lang="en-US" i="1" smtClean="0">
                <a:latin typeface="Times New Roman" pitchFamily="18" charset="0"/>
                <a:cs typeface="Times New Roman" pitchFamily="18" charset="0"/>
              </a:rPr>
              <a:t>d</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cho ta độ dài đường đi ngắn nhất (theo số cạnh) từ </a:t>
            </a:r>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đến </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a:t>
            </a:r>
          </a:p>
          <a:p>
            <a:pPr lvl="1" algn="just">
              <a:lnSpc>
                <a:spcPct val="120000"/>
              </a:lnSpc>
              <a:buFont typeface="Arial" charset="0"/>
              <a:buChar char="•"/>
            </a:pPr>
            <a:r>
              <a:rPr lang="en-US" smtClean="0">
                <a:latin typeface="Times New Roman" pitchFamily="18" charset="0"/>
                <a:cs typeface="Times New Roman" pitchFamily="18" charset="0"/>
              </a:rPr>
              <a:t>Với mỗi đỉnh </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đạt đến được từ </a:t>
            </a:r>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a:t>
            </a:r>
            <a:r>
              <a:rPr lang="el-GR" smtClean="0">
                <a:latin typeface="Times New Roman" pitchFamily="18" charset="0"/>
                <a:cs typeface="Times New Roman" pitchFamily="18" charset="0"/>
              </a:rPr>
              <a:t>π</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cho ta đỉnh đi trước đỉnh </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trong đường đi ngắn nhất từ </a:t>
            </a:r>
            <a:r>
              <a:rPr lang="en-US" i="1" smtClean="0">
                <a:latin typeface="Times New Roman" pitchFamily="18" charset="0"/>
                <a:cs typeface="Times New Roman" pitchFamily="18" charset="0"/>
              </a:rPr>
              <a:t>s</a:t>
            </a:r>
            <a:r>
              <a:rPr lang="en-US" smtClean="0">
                <a:latin typeface="Times New Roman" pitchFamily="18" charset="0"/>
                <a:cs typeface="Times New Roman" pitchFamily="18" charset="0"/>
              </a:rPr>
              <a:t> đến </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a:t>
            </a:r>
          </a:p>
        </p:txBody>
      </p:sp>
      <p:sp>
        <p:nvSpPr>
          <p:cNvPr id="57348" name="Footer Placeholder 3"/>
          <p:cNvSpPr>
            <a:spLocks noGrp="1"/>
          </p:cNvSpPr>
          <p:nvPr>
            <p:ph type="ftr" sz="quarter" idx="11"/>
          </p:nvPr>
        </p:nvSpPr>
        <p:spPr>
          <a:noFill/>
        </p:spPr>
        <p:txBody>
          <a:bodyPr/>
          <a:lstStyle/>
          <a:p>
            <a:r>
              <a:rPr lang="en-US" smtClean="0"/>
              <a:t>Nguyễn Đức Nghĩa - Bộ môn KHMT ĐHBKHN</a:t>
            </a:r>
          </a:p>
        </p:txBody>
      </p:sp>
      <p:sp>
        <p:nvSpPr>
          <p:cNvPr id="57349" name="Slide Number Placeholder 4"/>
          <p:cNvSpPr>
            <a:spLocks noGrp="1"/>
          </p:cNvSpPr>
          <p:nvPr>
            <p:ph type="sldNum" sz="quarter" idx="12"/>
          </p:nvPr>
        </p:nvSpPr>
        <p:spPr>
          <a:noFill/>
        </p:spPr>
        <p:txBody>
          <a:bodyPr/>
          <a:lstStyle/>
          <a:p>
            <a:fld id="{EC36C748-94B6-4953-859A-97D1BF9CC056}"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z="2400" smtClean="0">
                <a:latin typeface="Arial" charset="0"/>
                <a:cs typeface="Arial" charset="0"/>
              </a:rPr>
              <a:t>Cây tìm kiếm theo chiều rộng (Breadth-first Tree)</a:t>
            </a:r>
          </a:p>
        </p:txBody>
      </p:sp>
      <p:sp>
        <p:nvSpPr>
          <p:cNvPr id="58371" name="Content Placeholder 2" descr="Rectangle: Click to edit Master text styles&#10;Second level&#10;Third level&#10;Fourth level&#10;Fifth level"/>
          <p:cNvSpPr>
            <a:spLocks noGrp="1"/>
          </p:cNvSpPr>
          <p:nvPr>
            <p:ph idx="1"/>
          </p:nvPr>
        </p:nvSpPr>
        <p:spPr/>
        <p:txBody>
          <a:bodyPr/>
          <a:lstStyle/>
          <a:p>
            <a:pPr>
              <a:lnSpc>
                <a:spcPct val="120000"/>
              </a:lnSpc>
            </a:pPr>
            <a:r>
              <a:rPr lang="en-US" sz="2000" smtClean="0">
                <a:latin typeface="Times New Roman" pitchFamily="18" charset="0"/>
                <a:cs typeface="Times New Roman" pitchFamily="18" charset="0"/>
              </a:rPr>
              <a:t>Đối với đồ thị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V, E</a:t>
            </a:r>
            <a:r>
              <a:rPr lang="en-US" sz="2000" smtClean="0">
                <a:latin typeface="Times New Roman" pitchFamily="18" charset="0"/>
                <a:cs typeface="Times New Roman" pitchFamily="18" charset="0"/>
              </a:rPr>
              <a:t>) với đỉnh xuất phát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ký hiệu </a:t>
            </a:r>
            <a:r>
              <a:rPr lang="en-US" sz="2000" i="1" smtClean="0">
                <a:latin typeface="Times New Roman" pitchFamily="18" charset="0"/>
                <a:cs typeface="Times New Roman" pitchFamily="18" charset="0"/>
              </a:rPr>
              <a:t>G</a:t>
            </a:r>
            <a:r>
              <a:rPr lang="en-US" sz="2000" i="1" baseline="-25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E</a:t>
            </a:r>
            <a:r>
              <a:rPr lang="en-US" sz="2000" i="1" baseline="-25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là đồ thị với</a:t>
            </a:r>
          </a:p>
          <a:p>
            <a:pPr lvl="1">
              <a:lnSpc>
                <a:spcPct val="120000"/>
              </a:lnSpc>
            </a:pP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 </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NULL}</a:t>
            </a:r>
            <a:r>
              <a:rPr lang="en-US" sz="2000" smtClean="0">
                <a:latin typeface="Times New Roman" pitchFamily="18" charset="0"/>
                <a:cs typeface="Times New Roman" pitchFamily="18" charset="0"/>
                <a:sym typeface="MT Extra"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a:t>
            </a:r>
          </a:p>
          <a:p>
            <a:pPr lvl="1">
              <a:lnSpc>
                <a:spcPct val="120000"/>
              </a:lnSpc>
            </a:pPr>
            <a:r>
              <a:rPr lang="en-US" sz="2000" i="1" smtClean="0">
                <a:latin typeface="Times New Roman" pitchFamily="18" charset="0"/>
                <a:cs typeface="Times New Roman" pitchFamily="18" charset="0"/>
              </a:rPr>
              <a:t>E</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smtClean="0">
                <a:latin typeface="Times New Roman" pitchFamily="18" charset="0"/>
                <a:cs typeface="Times New Roman" pitchFamily="18" charset="0"/>
              </a:rPr>
              <a:t>={(</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E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 </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a:t>
            </a:r>
          </a:p>
          <a:p>
            <a:pPr>
              <a:lnSpc>
                <a:spcPct val="120000"/>
              </a:lnSpc>
            </a:pPr>
            <a:r>
              <a:rPr lang="en-US" sz="2000" smtClean="0">
                <a:latin typeface="Times New Roman" pitchFamily="18" charset="0"/>
                <a:cs typeface="Times New Roman" pitchFamily="18" charset="0"/>
              </a:rPr>
              <a:t>Đồ thị </a:t>
            </a:r>
            <a:r>
              <a:rPr lang="en-US" sz="2000" i="1" smtClean="0">
                <a:latin typeface="Times New Roman" pitchFamily="18" charset="0"/>
                <a:cs typeface="Times New Roman" pitchFamily="18" charset="0"/>
              </a:rPr>
              <a:t>G</a:t>
            </a:r>
            <a:r>
              <a:rPr lang="en-US" sz="2000" i="1" baseline="-25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được gọi là cây BFS(s):</a:t>
            </a:r>
          </a:p>
          <a:p>
            <a:pPr lvl="1">
              <a:lnSpc>
                <a:spcPct val="120000"/>
              </a:lnSpc>
            </a:pP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smtClean="0">
                <a:latin typeface="Times New Roman" pitchFamily="18" charset="0"/>
                <a:cs typeface="Times New Roman" pitchFamily="18" charset="0"/>
              </a:rPr>
              <a:t>chứa tất cả các đỉnh đạt đến được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và</a:t>
            </a:r>
          </a:p>
          <a:p>
            <a:pPr lvl="1">
              <a:lnSpc>
                <a:spcPct val="120000"/>
              </a:lnSpc>
            </a:pPr>
            <a:r>
              <a:rPr lang="en-US" sz="2000" smtClean="0">
                <a:latin typeface="Times New Roman" pitchFamily="18" charset="0"/>
                <a:cs typeface="Times New Roman" pitchFamily="18" charset="0"/>
              </a:rPr>
              <a:t>với mọi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đường đi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đến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trên </a:t>
            </a:r>
            <a:r>
              <a:rPr lang="en-US" sz="2000" i="1" smtClean="0">
                <a:latin typeface="Times New Roman" pitchFamily="18" charset="0"/>
                <a:cs typeface="Times New Roman" pitchFamily="18" charset="0"/>
              </a:rPr>
              <a:t>G</a:t>
            </a:r>
            <a:r>
              <a:rPr lang="en-US" sz="2000" i="1" baseline="-25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là đường đi ngắn nhất từ </a:t>
            </a:r>
            <a:r>
              <a:rPr lang="en-US" sz="2000" i="1" smtClean="0">
                <a:latin typeface="Times New Roman" pitchFamily="18" charset="0"/>
                <a:cs typeface="Times New Roman" pitchFamily="18" charset="0"/>
              </a:rPr>
              <a:t>s</a:t>
            </a:r>
            <a:r>
              <a:rPr lang="en-US" sz="2000" smtClean="0">
                <a:latin typeface="Times New Roman" pitchFamily="18" charset="0"/>
                <a:cs typeface="Times New Roman" pitchFamily="18" charset="0"/>
              </a:rPr>
              <a:t> đến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trên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a:t>
            </a:r>
          </a:p>
          <a:p>
            <a:pPr>
              <a:lnSpc>
                <a:spcPct val="120000"/>
              </a:lnSpc>
            </a:pPr>
            <a:r>
              <a:rPr lang="en-US" sz="2000" smtClean="0">
                <a:latin typeface="Times New Roman" pitchFamily="18" charset="0"/>
                <a:cs typeface="Times New Roman" pitchFamily="18" charset="0"/>
              </a:rPr>
              <a:t>Các cạnh trong </a:t>
            </a:r>
            <a:r>
              <a:rPr lang="en-US" sz="2000" i="1" smtClean="0">
                <a:latin typeface="Times New Roman" pitchFamily="18" charset="0"/>
                <a:cs typeface="Times New Roman" pitchFamily="18" charset="0"/>
              </a:rPr>
              <a:t>E</a:t>
            </a:r>
            <a:r>
              <a:rPr lang="en-US" sz="2000" i="1" baseline="-25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 được gọi là các</a:t>
            </a:r>
            <a:r>
              <a:rPr lang="en-US" sz="2000" b="1" i="1" smtClean="0">
                <a:latin typeface="Times New Roman" pitchFamily="18" charset="0"/>
                <a:cs typeface="Times New Roman" pitchFamily="18" charset="0"/>
              </a:rPr>
              <a:t> cạnh của cây</a:t>
            </a:r>
            <a:r>
              <a:rPr lang="en-US" sz="2000" smtClean="0">
                <a:latin typeface="Times New Roman" pitchFamily="18" charset="0"/>
                <a:cs typeface="Times New Roman" pitchFamily="18" charset="0"/>
              </a:rPr>
              <a:t>.  </a:t>
            </a:r>
            <a:br>
              <a:rPr lang="en-US" sz="2000" smtClean="0">
                <a:latin typeface="Times New Roman" pitchFamily="18" charset="0"/>
                <a:cs typeface="Times New Roman" pitchFamily="18" charset="0"/>
              </a:rPr>
            </a:b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E</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i="1" baseline="-25000" smtClean="0">
                <a:latin typeface="Times New Roman" pitchFamily="18" charset="0"/>
                <a:cs typeface="Times New Roman" pitchFamily="18" charset="0"/>
                <a:sym typeface="Symbol" pitchFamily="18" charset="2"/>
              </a:rPr>
              <a:t></a:t>
            </a:r>
            <a:r>
              <a:rPr lang="en-US" sz="2000" i="1" baseline="-25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 </a:t>
            </a:r>
            <a:r>
              <a:rPr lang="en-US" sz="2000" smtClean="0">
                <a:latin typeface="Times New Roman" pitchFamily="18" charset="0"/>
                <a:cs typeface="Times New Roman" pitchFamily="18" charset="0"/>
              </a:rPr>
              <a:t>1.</a:t>
            </a:r>
            <a:r>
              <a:rPr lang="en-US" sz="2000" baseline="-25000" smtClean="0">
                <a:latin typeface="Times New Roman" pitchFamily="18" charset="0"/>
                <a:cs typeface="Times New Roman" pitchFamily="18" charset="0"/>
              </a:rPr>
              <a:t> </a:t>
            </a:r>
            <a:endParaRPr lang="en-US" sz="2000" smtClean="0">
              <a:latin typeface="Times New Roman" pitchFamily="18" charset="0"/>
              <a:cs typeface="Times New Roman" pitchFamily="18" charset="0"/>
            </a:endParaRPr>
          </a:p>
        </p:txBody>
      </p:sp>
      <p:sp>
        <p:nvSpPr>
          <p:cNvPr id="58372" name="Footer Placeholder 3"/>
          <p:cNvSpPr>
            <a:spLocks noGrp="1"/>
          </p:cNvSpPr>
          <p:nvPr>
            <p:ph type="ftr" sz="quarter" idx="11"/>
          </p:nvPr>
        </p:nvSpPr>
        <p:spPr>
          <a:noFill/>
        </p:spPr>
        <p:txBody>
          <a:bodyPr/>
          <a:lstStyle/>
          <a:p>
            <a:r>
              <a:rPr lang="en-US" smtClean="0"/>
              <a:t>Nguyễn Đức Nghĩa - Bộ môn KHMT ĐHBKHN</a:t>
            </a:r>
          </a:p>
        </p:txBody>
      </p:sp>
      <p:sp>
        <p:nvSpPr>
          <p:cNvPr id="58373" name="Slide Number Placeholder 4"/>
          <p:cNvSpPr>
            <a:spLocks noGrp="1"/>
          </p:cNvSpPr>
          <p:nvPr>
            <p:ph type="sldNum" sz="quarter" idx="12"/>
          </p:nvPr>
        </p:nvSpPr>
        <p:spPr>
          <a:noFill/>
        </p:spPr>
        <p:txBody>
          <a:bodyPr/>
          <a:lstStyle/>
          <a:p>
            <a:fld id="{619E88AA-80E2-4A9C-8F31-84EA5991BC50}"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latin typeface="Arial" charset="0"/>
                <a:cs typeface="Arial" charset="0"/>
              </a:rPr>
              <a:t>Ví dụ: Cây BFS(A)</a:t>
            </a:r>
          </a:p>
        </p:txBody>
      </p:sp>
      <p:sp>
        <p:nvSpPr>
          <p:cNvPr id="59395" name="Content Placeholder 2"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59396" name="Footer Placeholder 3"/>
          <p:cNvSpPr>
            <a:spLocks noGrp="1"/>
          </p:cNvSpPr>
          <p:nvPr>
            <p:ph type="ftr" sz="quarter" idx="11"/>
          </p:nvPr>
        </p:nvSpPr>
        <p:spPr>
          <a:noFill/>
        </p:spPr>
        <p:txBody>
          <a:bodyPr/>
          <a:lstStyle/>
          <a:p>
            <a:r>
              <a:rPr lang="en-US" smtClean="0"/>
              <a:t>Nguyễn Đức Nghĩa - Bộ môn KHMT ĐHBKHN</a:t>
            </a:r>
          </a:p>
        </p:txBody>
      </p:sp>
      <p:sp>
        <p:nvSpPr>
          <p:cNvPr id="59397" name="Slide Number Placeholder 4"/>
          <p:cNvSpPr>
            <a:spLocks noGrp="1"/>
          </p:cNvSpPr>
          <p:nvPr>
            <p:ph type="sldNum" sz="quarter" idx="12"/>
          </p:nvPr>
        </p:nvSpPr>
        <p:spPr>
          <a:noFill/>
        </p:spPr>
        <p:txBody>
          <a:bodyPr/>
          <a:lstStyle/>
          <a:p>
            <a:fld id="{7472B988-F97D-427F-8C90-A01C203C7722}" type="slidenum">
              <a:rPr lang="en-US" smtClean="0"/>
              <a:pPr/>
              <a:t>44</a:t>
            </a:fld>
            <a:endParaRPr lang="en-US" smtClean="0"/>
          </a:p>
        </p:txBody>
      </p:sp>
      <p:sp>
        <p:nvSpPr>
          <p:cNvPr id="6" name="Oval 5"/>
          <p:cNvSpPr>
            <a:spLocks noChangeArrowheads="1"/>
          </p:cNvSpPr>
          <p:nvPr/>
        </p:nvSpPr>
        <p:spPr bwMode="auto">
          <a:xfrm>
            <a:off x="3937000" y="3429000"/>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I</a:t>
            </a:r>
          </a:p>
        </p:txBody>
      </p:sp>
      <p:sp>
        <p:nvSpPr>
          <p:cNvPr id="7" name="Oval 6"/>
          <p:cNvSpPr>
            <a:spLocks noChangeArrowheads="1"/>
          </p:cNvSpPr>
          <p:nvPr/>
        </p:nvSpPr>
        <p:spPr bwMode="auto">
          <a:xfrm>
            <a:off x="4816475" y="3052763"/>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J</a:t>
            </a:r>
          </a:p>
        </p:txBody>
      </p:sp>
      <p:sp>
        <p:nvSpPr>
          <p:cNvPr id="8" name="Oval 7"/>
          <p:cNvSpPr>
            <a:spLocks noChangeArrowheads="1"/>
          </p:cNvSpPr>
          <p:nvPr/>
        </p:nvSpPr>
        <p:spPr bwMode="auto">
          <a:xfrm>
            <a:off x="4794250" y="3733800"/>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H</a:t>
            </a:r>
          </a:p>
        </p:txBody>
      </p:sp>
      <p:sp>
        <p:nvSpPr>
          <p:cNvPr id="9" name="Oval 8"/>
          <p:cNvSpPr>
            <a:spLocks noChangeArrowheads="1"/>
          </p:cNvSpPr>
          <p:nvPr/>
        </p:nvSpPr>
        <p:spPr bwMode="auto">
          <a:xfrm>
            <a:off x="5805488" y="3463925"/>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C</a:t>
            </a:r>
          </a:p>
        </p:txBody>
      </p:sp>
      <p:sp>
        <p:nvSpPr>
          <p:cNvPr id="10" name="Oval 9"/>
          <p:cNvSpPr>
            <a:spLocks noChangeArrowheads="1"/>
          </p:cNvSpPr>
          <p:nvPr/>
        </p:nvSpPr>
        <p:spPr bwMode="auto">
          <a:xfrm>
            <a:off x="3032125" y="3089275"/>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F</a:t>
            </a:r>
          </a:p>
        </p:txBody>
      </p:sp>
      <p:sp>
        <p:nvSpPr>
          <p:cNvPr id="11" name="Oval 10"/>
          <p:cNvSpPr>
            <a:spLocks noChangeArrowheads="1"/>
          </p:cNvSpPr>
          <p:nvPr/>
        </p:nvSpPr>
        <p:spPr bwMode="auto">
          <a:xfrm>
            <a:off x="4133850" y="2281238"/>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A</a:t>
            </a:r>
          </a:p>
        </p:txBody>
      </p:sp>
      <p:sp>
        <p:nvSpPr>
          <p:cNvPr id="12" name="Oval 11"/>
          <p:cNvSpPr>
            <a:spLocks noChangeArrowheads="1"/>
          </p:cNvSpPr>
          <p:nvPr/>
        </p:nvSpPr>
        <p:spPr bwMode="auto">
          <a:xfrm>
            <a:off x="5699125" y="2290763"/>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B</a:t>
            </a:r>
          </a:p>
        </p:txBody>
      </p:sp>
      <p:sp>
        <p:nvSpPr>
          <p:cNvPr id="13" name="Oval 12"/>
          <p:cNvSpPr>
            <a:spLocks noChangeArrowheads="1"/>
          </p:cNvSpPr>
          <p:nvPr/>
        </p:nvSpPr>
        <p:spPr bwMode="auto">
          <a:xfrm>
            <a:off x="3489325" y="4271963"/>
            <a:ext cx="304800" cy="304800"/>
          </a:xfrm>
          <a:prstGeom prst="ellipse">
            <a:avLst/>
          </a:prstGeom>
          <a:solidFill>
            <a:schemeClr val="tx1">
              <a:lumMod val="50000"/>
              <a:lumOff val="50000"/>
            </a:schemeClr>
          </a:solidFill>
          <a:ln w="19050">
            <a:solidFill>
              <a:schemeClr val="tx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000">
                <a:solidFill>
                  <a:schemeClr val="bg1"/>
                </a:solidFill>
                <a:latin typeface="Times New Roman" pitchFamily="18" charset="0"/>
                <a:cs typeface="Times New Roman" pitchFamily="18" charset="0"/>
              </a:rPr>
              <a:t>E</a:t>
            </a:r>
          </a:p>
        </p:txBody>
      </p:sp>
      <p:cxnSp>
        <p:nvCxnSpPr>
          <p:cNvPr id="59406" name="AutoShape 30"/>
          <p:cNvCxnSpPr>
            <a:cxnSpLocks noChangeShapeType="1"/>
            <a:stCxn id="10" idx="6"/>
            <a:endCxn id="11" idx="3"/>
          </p:cNvCxnSpPr>
          <p:nvPr/>
        </p:nvCxnSpPr>
        <p:spPr bwMode="auto">
          <a:xfrm flipV="1">
            <a:off x="3346450" y="2549525"/>
            <a:ext cx="831850" cy="692150"/>
          </a:xfrm>
          <a:prstGeom prst="straightConnector1">
            <a:avLst/>
          </a:prstGeom>
          <a:noFill/>
          <a:ln w="19050">
            <a:solidFill>
              <a:schemeClr val="tx1"/>
            </a:solidFill>
            <a:round/>
            <a:headEnd type="triangle" w="med" len="med"/>
            <a:tailEnd/>
          </a:ln>
        </p:spPr>
      </p:cxnSp>
      <p:cxnSp>
        <p:nvCxnSpPr>
          <p:cNvPr id="59407" name="AutoShape 31"/>
          <p:cNvCxnSpPr>
            <a:cxnSpLocks noChangeShapeType="1"/>
            <a:stCxn id="11" idx="6"/>
            <a:endCxn id="12" idx="2"/>
          </p:cNvCxnSpPr>
          <p:nvPr/>
        </p:nvCxnSpPr>
        <p:spPr bwMode="auto">
          <a:xfrm>
            <a:off x="4448175" y="2433638"/>
            <a:ext cx="1241425" cy="9525"/>
          </a:xfrm>
          <a:prstGeom prst="straightConnector1">
            <a:avLst/>
          </a:prstGeom>
          <a:noFill/>
          <a:ln w="19050">
            <a:solidFill>
              <a:schemeClr val="tx1"/>
            </a:solidFill>
            <a:round/>
            <a:headEnd/>
            <a:tailEnd type="triangle" w="med" len="med"/>
          </a:ln>
        </p:spPr>
      </p:cxnSp>
      <p:cxnSp>
        <p:nvCxnSpPr>
          <p:cNvPr id="59408" name="AutoShape 32"/>
          <p:cNvCxnSpPr>
            <a:cxnSpLocks noChangeShapeType="1"/>
            <a:stCxn id="12" idx="3"/>
            <a:endCxn id="7" idx="6"/>
          </p:cNvCxnSpPr>
          <p:nvPr/>
        </p:nvCxnSpPr>
        <p:spPr bwMode="auto">
          <a:xfrm flipH="1">
            <a:off x="5130800" y="2559050"/>
            <a:ext cx="612775" cy="646113"/>
          </a:xfrm>
          <a:prstGeom prst="straightConnector1">
            <a:avLst/>
          </a:prstGeom>
          <a:noFill/>
          <a:ln w="19050">
            <a:solidFill>
              <a:schemeClr val="tx1"/>
            </a:solidFill>
            <a:round/>
            <a:headEnd/>
            <a:tailEnd type="triangle" w="med" len="med"/>
          </a:ln>
        </p:spPr>
      </p:cxnSp>
      <p:cxnSp>
        <p:nvCxnSpPr>
          <p:cNvPr id="59409" name="AutoShape 33"/>
          <p:cNvCxnSpPr>
            <a:cxnSpLocks noChangeShapeType="1"/>
            <a:stCxn id="10" idx="4"/>
            <a:endCxn id="13" idx="0"/>
          </p:cNvCxnSpPr>
          <p:nvPr/>
        </p:nvCxnSpPr>
        <p:spPr bwMode="auto">
          <a:xfrm>
            <a:off x="3184525" y="3403600"/>
            <a:ext cx="457200" cy="858838"/>
          </a:xfrm>
          <a:prstGeom prst="straightConnector1">
            <a:avLst/>
          </a:prstGeom>
          <a:noFill/>
          <a:ln w="19050">
            <a:solidFill>
              <a:schemeClr val="tx1"/>
            </a:solidFill>
            <a:round/>
            <a:headEnd/>
            <a:tailEnd type="triangle" w="med" len="med"/>
          </a:ln>
        </p:spPr>
      </p:cxnSp>
      <p:cxnSp>
        <p:nvCxnSpPr>
          <p:cNvPr id="59410" name="AutoShape 34"/>
          <p:cNvCxnSpPr>
            <a:cxnSpLocks noChangeShapeType="1"/>
            <a:stCxn id="10" idx="5"/>
            <a:endCxn id="6" idx="2"/>
          </p:cNvCxnSpPr>
          <p:nvPr/>
        </p:nvCxnSpPr>
        <p:spPr bwMode="auto">
          <a:xfrm>
            <a:off x="3290888" y="3357563"/>
            <a:ext cx="636587" cy="223837"/>
          </a:xfrm>
          <a:prstGeom prst="straightConnector1">
            <a:avLst/>
          </a:prstGeom>
          <a:noFill/>
          <a:ln w="19050">
            <a:solidFill>
              <a:schemeClr val="tx1"/>
            </a:solidFill>
            <a:round/>
            <a:headEnd/>
            <a:tailEnd type="triangle" w="med" len="med"/>
          </a:ln>
        </p:spPr>
      </p:cxnSp>
      <p:cxnSp>
        <p:nvCxnSpPr>
          <p:cNvPr id="59411" name="AutoShape 37"/>
          <p:cNvCxnSpPr>
            <a:cxnSpLocks noChangeShapeType="1"/>
            <a:stCxn id="8" idx="6"/>
            <a:endCxn id="9" idx="2"/>
          </p:cNvCxnSpPr>
          <p:nvPr/>
        </p:nvCxnSpPr>
        <p:spPr bwMode="auto">
          <a:xfrm flipV="1">
            <a:off x="5108575" y="3616325"/>
            <a:ext cx="687388" cy="269875"/>
          </a:xfrm>
          <a:prstGeom prst="straightConnector1">
            <a:avLst/>
          </a:prstGeom>
          <a:noFill/>
          <a:ln w="19050">
            <a:solidFill>
              <a:schemeClr val="tx1"/>
            </a:solidFill>
            <a:round/>
            <a:headEnd type="triangle" w="med" len="med"/>
            <a:tailEnd/>
          </a:ln>
        </p:spPr>
      </p:cxnSp>
      <p:cxnSp>
        <p:nvCxnSpPr>
          <p:cNvPr id="59412" name="AutoShape 42"/>
          <p:cNvCxnSpPr>
            <a:cxnSpLocks noChangeShapeType="1"/>
            <a:stCxn id="9" idx="0"/>
            <a:endCxn id="12" idx="5"/>
          </p:cNvCxnSpPr>
          <p:nvPr/>
        </p:nvCxnSpPr>
        <p:spPr bwMode="auto">
          <a:xfrm flipV="1">
            <a:off x="5957888" y="2559050"/>
            <a:ext cx="0" cy="895350"/>
          </a:xfrm>
          <a:prstGeom prst="straightConnector1">
            <a:avLst/>
          </a:prstGeom>
          <a:noFill/>
          <a:ln w="19050">
            <a:solidFill>
              <a:schemeClr val="tx1"/>
            </a:solidFill>
            <a:round/>
            <a:headEnd type="triangle" w="med" len="med"/>
            <a:tailEnd/>
          </a:ln>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latin typeface="Arial" charset="0"/>
                <a:cs typeface="Arial" charset="0"/>
              </a:rPr>
              <a:t>Độ phức tạp của BFS</a:t>
            </a:r>
          </a:p>
        </p:txBody>
      </p:sp>
      <p:sp>
        <p:nvSpPr>
          <p:cNvPr id="60419" name="Content Placeholder 2" descr="Rectangle: Click to edit Master text styles&#10;Second level&#10;Third level&#10;Fourth level&#10;Fifth level"/>
          <p:cNvSpPr>
            <a:spLocks noGrp="1"/>
          </p:cNvSpPr>
          <p:nvPr>
            <p:ph idx="1"/>
          </p:nvPr>
        </p:nvSpPr>
        <p:spPr/>
        <p:txBody>
          <a:bodyPr/>
          <a:lstStyle/>
          <a:p>
            <a:pPr>
              <a:lnSpc>
                <a:spcPct val="120000"/>
              </a:lnSpc>
            </a:pPr>
            <a:r>
              <a:rPr lang="en-US" sz="2400" smtClean="0">
                <a:latin typeface="Times New Roman" pitchFamily="18" charset="0"/>
                <a:cs typeface="Times New Roman" pitchFamily="18" charset="0"/>
              </a:rPr>
              <a:t>Thuật toán loại bỏ mỗi đỉnh khỏi hàng đợi đúng 1 lần, do đó thao tác DeQueue thực hiện đúng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lần.  </a:t>
            </a:r>
          </a:p>
          <a:p>
            <a:pPr>
              <a:lnSpc>
                <a:spcPct val="120000"/>
              </a:lnSpc>
            </a:pPr>
            <a:r>
              <a:rPr lang="en-US" sz="2400" smtClean="0">
                <a:latin typeface="Times New Roman" pitchFamily="18" charset="0"/>
                <a:cs typeface="Times New Roman" pitchFamily="18" charset="0"/>
              </a:rPr>
              <a:t>Với mỗi đỉnh, thuật toán duyệt qua tất cả các đỉnh kề của nó và thời gian xử lý mỗi đỉnh kề như vậy là hằng số. Như vậy thời gian thực hiện câu lệnh </a:t>
            </a:r>
            <a:r>
              <a:rPr lang="en-US" sz="2400" b="1" smtClean="0">
                <a:latin typeface="Times New Roman" pitchFamily="18" charset="0"/>
                <a:cs typeface="Times New Roman" pitchFamily="18" charset="0"/>
              </a:rPr>
              <a:t>if  </a:t>
            </a:r>
            <a:r>
              <a:rPr lang="en-US" sz="2400" smtClean="0">
                <a:latin typeface="Times New Roman" pitchFamily="18" charset="0"/>
                <a:cs typeface="Times New Roman" pitchFamily="18" charset="0"/>
              </a:rPr>
              <a:t>trong vòng lặp </a:t>
            </a:r>
            <a:r>
              <a:rPr lang="en-US" sz="2400" b="1" smtClean="0">
                <a:latin typeface="Times New Roman" pitchFamily="18" charset="0"/>
                <a:cs typeface="Times New Roman" pitchFamily="18" charset="0"/>
              </a:rPr>
              <a:t>while</a:t>
            </a:r>
            <a:r>
              <a:rPr lang="en-US" sz="2400" smtClean="0">
                <a:latin typeface="Times New Roman" pitchFamily="18" charset="0"/>
                <a:cs typeface="Times New Roman" pitchFamily="18" charset="0"/>
              </a:rPr>
              <a:t> là bằng hằng số nhân với số cạnh kề với đỉnh đang xét. </a:t>
            </a:r>
          </a:p>
          <a:p>
            <a:pPr>
              <a:lnSpc>
                <a:spcPct val="120000"/>
              </a:lnSpc>
            </a:pPr>
            <a:r>
              <a:rPr lang="en-US" sz="2400" smtClean="0">
                <a:latin typeface="Times New Roman" pitchFamily="18" charset="0"/>
                <a:cs typeface="Times New Roman" pitchFamily="18" charset="0"/>
              </a:rPr>
              <a:t>Do đó tổng thời gian thực hiện việc duyệt qua tất cả các đỉnh là bằng một hằng số nhân với số cạnh |</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a:t>
            </a:r>
          </a:p>
          <a:p>
            <a:pPr>
              <a:lnSpc>
                <a:spcPct val="120000"/>
              </a:lnSpc>
            </a:pPr>
            <a:r>
              <a:rPr lang="en-US" sz="2400" b="1" smtClean="0">
                <a:latin typeface="Times New Roman" pitchFamily="18" charset="0"/>
                <a:cs typeface="Times New Roman" pitchFamily="18" charset="0"/>
              </a:rPr>
              <a:t>Thời gian tổng cộng:</a:t>
            </a:r>
            <a:r>
              <a:rPr lang="en-US" sz="2400" b="1" i="1" smtClean="0">
                <a:latin typeface="Times New Roman" pitchFamily="18" charset="0"/>
                <a:cs typeface="Times New Roman" pitchFamily="18" charset="0"/>
              </a:rPr>
              <a:t>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E</a:t>
            </a:r>
            <a:r>
              <a:rPr lang="en-US" sz="2400" smtClean="0">
                <a:latin typeface="Times New Roman" pitchFamily="18" charset="0"/>
                <a:cs typeface="Times New Roman" pitchFamily="18" charset="0"/>
              </a:rPr>
              <a:t>|), hay </a:t>
            </a:r>
            <a:r>
              <a:rPr lang="en-US" sz="2400" i="1" smtClean="0">
                <a:latin typeface="Times New Roman" pitchFamily="18" charset="0"/>
                <a:cs typeface="Times New Roman" pitchFamily="18" charset="0"/>
              </a:rPr>
              <a:t>O</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r>
              <a:rPr lang="en-US" sz="2400" baseline="30000" smtClean="0">
                <a:latin typeface="Times New Roman" pitchFamily="18" charset="0"/>
                <a:cs typeface="Times New Roman" pitchFamily="18" charset="0"/>
              </a:rPr>
              <a:t>2</a:t>
            </a:r>
            <a:r>
              <a:rPr lang="en-US" sz="2400" smtClean="0">
                <a:latin typeface="Times New Roman" pitchFamily="18" charset="0"/>
                <a:cs typeface="Times New Roman" pitchFamily="18" charset="0"/>
              </a:rPr>
              <a:t>)</a:t>
            </a:r>
          </a:p>
        </p:txBody>
      </p:sp>
      <p:sp>
        <p:nvSpPr>
          <p:cNvPr id="60420" name="Footer Placeholder 3"/>
          <p:cNvSpPr>
            <a:spLocks noGrp="1"/>
          </p:cNvSpPr>
          <p:nvPr>
            <p:ph type="ftr" sz="quarter" idx="11"/>
          </p:nvPr>
        </p:nvSpPr>
        <p:spPr>
          <a:noFill/>
        </p:spPr>
        <p:txBody>
          <a:bodyPr/>
          <a:lstStyle/>
          <a:p>
            <a:r>
              <a:rPr lang="en-US" smtClean="0"/>
              <a:t>Nguyễn Đức Nghĩa - Bộ môn KHMT ĐHBKHN</a:t>
            </a:r>
          </a:p>
        </p:txBody>
      </p:sp>
      <p:sp>
        <p:nvSpPr>
          <p:cNvPr id="60421" name="Slide Number Placeholder 4"/>
          <p:cNvSpPr>
            <a:spLocks noGrp="1"/>
          </p:cNvSpPr>
          <p:nvPr>
            <p:ph type="sldNum" sz="quarter" idx="12"/>
          </p:nvPr>
        </p:nvSpPr>
        <p:spPr>
          <a:noFill/>
        </p:spPr>
        <p:txBody>
          <a:bodyPr/>
          <a:lstStyle/>
          <a:p>
            <a:fld id="{275798AF-6E54-4771-88F6-6DD3EACE82F2}"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en-US" smtClean="0">
              <a:latin typeface="Arial" charset="0"/>
              <a:cs typeface="Arial" charset="0"/>
            </a:endParaRPr>
          </a:p>
        </p:txBody>
      </p:sp>
      <p:sp>
        <p:nvSpPr>
          <p:cNvPr id="61443" name="Content Placeholder 2" descr="Rectangle: Click to edit Master text styles&#10;Second level&#10;Third level&#10;Fourth level&#10;Fifth level"/>
          <p:cNvSpPr>
            <a:spLocks noGrp="1"/>
          </p:cNvSpPr>
          <p:nvPr>
            <p:ph idx="1"/>
          </p:nvPr>
        </p:nvSpPr>
        <p:spPr/>
        <p:txBody>
          <a:bodyPr/>
          <a:lstStyle/>
          <a:p>
            <a:pPr algn="ctr">
              <a:buFont typeface="Wingdings" pitchFamily="2" charset="2"/>
              <a:buNone/>
            </a:pPr>
            <a:endParaRPr lang="en-US" b="1" smtClean="0">
              <a:latin typeface="Arial" charset="0"/>
              <a:cs typeface="Arial" charset="0"/>
            </a:endParaRPr>
          </a:p>
          <a:p>
            <a:pPr algn="ctr">
              <a:buFont typeface="Wingdings" pitchFamily="2" charset="2"/>
              <a:buNone/>
            </a:pPr>
            <a:endParaRPr lang="en-US" b="1" smtClean="0">
              <a:latin typeface="Arial" charset="0"/>
              <a:cs typeface="Arial" charset="0"/>
            </a:endParaRPr>
          </a:p>
          <a:p>
            <a:pPr algn="ctr">
              <a:buFont typeface="Wingdings" pitchFamily="2" charset="2"/>
              <a:buNone/>
            </a:pPr>
            <a:r>
              <a:rPr lang="en-US" b="1" smtClean="0">
                <a:latin typeface="Arial" charset="0"/>
                <a:cs typeface="Arial" charset="0"/>
              </a:rPr>
              <a:t>Thuật toán tìm kiếm theo chiều sâu (DFS)</a:t>
            </a:r>
            <a:endParaRPr lang="en-US" smtClean="0">
              <a:latin typeface="Arial" charset="0"/>
              <a:cs typeface="Arial" charset="0"/>
            </a:endParaRPr>
          </a:p>
        </p:txBody>
      </p:sp>
      <p:sp>
        <p:nvSpPr>
          <p:cNvPr id="61444" name="Footer Placeholder 3"/>
          <p:cNvSpPr>
            <a:spLocks noGrp="1"/>
          </p:cNvSpPr>
          <p:nvPr>
            <p:ph type="ftr" sz="quarter" idx="11"/>
          </p:nvPr>
        </p:nvSpPr>
        <p:spPr>
          <a:noFill/>
        </p:spPr>
        <p:txBody>
          <a:bodyPr/>
          <a:lstStyle/>
          <a:p>
            <a:r>
              <a:rPr lang="en-US" smtClean="0"/>
              <a:t>Nguyễn Đức Nghĩa - Bộ môn KHMT ĐHBKHN</a:t>
            </a:r>
          </a:p>
        </p:txBody>
      </p:sp>
      <p:sp>
        <p:nvSpPr>
          <p:cNvPr id="61445" name="Slide Number Placeholder 4"/>
          <p:cNvSpPr>
            <a:spLocks noGrp="1"/>
          </p:cNvSpPr>
          <p:nvPr>
            <p:ph type="sldNum" sz="quarter" idx="12"/>
          </p:nvPr>
        </p:nvSpPr>
        <p:spPr>
          <a:noFill/>
        </p:spPr>
        <p:txBody>
          <a:bodyPr/>
          <a:lstStyle/>
          <a:p>
            <a:fld id="{B2406CE0-04B3-4674-9FBB-C8D9D7902085}"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latin typeface="Arial" charset="0"/>
                <a:cs typeface="Arial" charset="0"/>
              </a:rPr>
              <a:t>Tìm kiếm theo chiều sâu</a:t>
            </a:r>
          </a:p>
        </p:txBody>
      </p:sp>
      <p:sp>
        <p:nvSpPr>
          <p:cNvPr id="62467" name="Content Placeholder 2" descr="Rectangle: Click to edit Master text styles&#10;Second level&#10;Third level&#10;Fourth level&#10;Fifth level"/>
          <p:cNvSpPr>
            <a:spLocks noGrp="1"/>
          </p:cNvSpPr>
          <p:nvPr>
            <p:ph idx="1"/>
          </p:nvPr>
        </p:nvSpPr>
        <p:spPr/>
        <p:txBody>
          <a:bodyPr/>
          <a:lstStyle/>
          <a:p>
            <a:pPr>
              <a:lnSpc>
                <a:spcPct val="120000"/>
              </a:lnSpc>
            </a:pPr>
            <a:r>
              <a:rPr lang="en-US" sz="2400" b="1" i="1" smtClean="0">
                <a:latin typeface="Times New Roman" pitchFamily="18" charset="0"/>
                <a:cs typeface="Times New Roman" pitchFamily="18" charset="0"/>
              </a:rPr>
              <a:t>Input:</a:t>
            </a:r>
            <a:r>
              <a:rPr lang="en-US" sz="2400" b="1" smtClean="0">
                <a:latin typeface="Times New Roman" pitchFamily="18" charset="0"/>
                <a:cs typeface="Times New Roman" pitchFamily="18" charset="0"/>
              </a:rPr>
              <a:t> </a:t>
            </a:r>
            <a:r>
              <a:rPr lang="en-US" sz="2400" i="1" smtClean="0">
                <a:latin typeface="Times New Roman" pitchFamily="18" charset="0"/>
                <a:cs typeface="Times New Roman" pitchFamily="18" charset="0"/>
              </a:rPr>
              <a:t>G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 E</a:t>
            </a:r>
            <a:r>
              <a:rPr lang="en-US" sz="2400" smtClean="0">
                <a:latin typeface="Times New Roman" pitchFamily="18" charset="0"/>
                <a:cs typeface="Times New Roman" pitchFamily="18" charset="0"/>
              </a:rPr>
              <a:t>) - đồ thị vô hướng hoặc có hướng. </a:t>
            </a:r>
          </a:p>
          <a:p>
            <a:pPr>
              <a:lnSpc>
                <a:spcPct val="120000"/>
              </a:lnSpc>
            </a:pPr>
            <a:r>
              <a:rPr lang="en-US" sz="2400" b="1" i="1" smtClean="0">
                <a:latin typeface="Times New Roman" pitchFamily="18" charset="0"/>
                <a:cs typeface="Times New Roman" pitchFamily="18" charset="0"/>
              </a:rPr>
              <a:t>Output:</a:t>
            </a:r>
            <a:r>
              <a:rPr lang="en-US" sz="2400" b="1" smtClean="0">
                <a:latin typeface="Times New Roman" pitchFamily="18" charset="0"/>
                <a:cs typeface="Times New Roman" pitchFamily="18" charset="0"/>
              </a:rPr>
              <a:t> V</a:t>
            </a:r>
            <a:r>
              <a:rPr lang="en-US" sz="2400" smtClean="0">
                <a:latin typeface="Times New Roman" pitchFamily="18" charset="0"/>
                <a:cs typeface="Times New Roman" pitchFamily="18" charset="0"/>
              </a:rPr>
              <a:t>ới mỗi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p>
          <a:p>
            <a:pPr lvl="1">
              <a:lnSpc>
                <a:spcPct val="120000"/>
              </a:lnSpc>
            </a:pPr>
            <a:r>
              <a:rPr lang="en-US" sz="2000" i="1" smtClean="0">
                <a:latin typeface="Times New Roman" pitchFamily="18" charset="0"/>
                <a:cs typeface="Times New Roman" pitchFamily="18" charset="0"/>
              </a:rPr>
              <a:t>d</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 </a:t>
            </a:r>
            <a:r>
              <a:rPr lang="en-US" sz="2000" b="1" i="1" smtClean="0">
                <a:latin typeface="Times New Roman" pitchFamily="18" charset="0"/>
                <a:cs typeface="Times New Roman" pitchFamily="18" charset="0"/>
              </a:rPr>
              <a:t>thời điểm bắt đầu thăm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 </a:t>
            </a:r>
            <a:r>
              <a:rPr lang="en-US" sz="2000" smtClean="0">
                <a:latin typeface="Times New Roman" pitchFamily="18" charset="0"/>
                <a:cs typeface="Times New Roman" pitchFamily="18" charset="0"/>
              </a:rPr>
              <a:t>chuyển từ màu trắng sang xám)</a:t>
            </a:r>
            <a:r>
              <a:rPr lang="en-US" sz="2000" b="1" i="1" smtClean="0">
                <a:latin typeface="Times New Roman" pitchFamily="18" charset="0"/>
                <a:cs typeface="Times New Roman" pitchFamily="18" charset="0"/>
              </a:rPr>
              <a:t> </a:t>
            </a:r>
            <a:endParaRPr lang="en-US" sz="2000" smtClean="0">
              <a:latin typeface="Times New Roman" pitchFamily="18" charset="0"/>
              <a:cs typeface="Times New Roman" pitchFamily="18" charset="0"/>
            </a:endParaRPr>
          </a:p>
          <a:p>
            <a:pPr lvl="1">
              <a:lnSpc>
                <a:spcPct val="120000"/>
              </a:lnSpc>
            </a:pPr>
            <a:r>
              <a:rPr lang="en-US" sz="2000" i="1" smtClean="0">
                <a:latin typeface="Times New Roman" pitchFamily="18" charset="0"/>
                <a:cs typeface="Times New Roman" pitchFamily="18" charset="0"/>
              </a:rPr>
              <a:t>f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 </a:t>
            </a:r>
            <a:r>
              <a:rPr lang="en-US" sz="2000" b="1" i="1" smtClean="0">
                <a:latin typeface="Times New Roman" pitchFamily="18" charset="0"/>
                <a:cs typeface="Times New Roman" pitchFamily="18" charset="0"/>
              </a:rPr>
              <a:t>thời điểm kết thúc thăm</a:t>
            </a:r>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chuyển từ màu xám sang đen)</a:t>
            </a:r>
            <a:r>
              <a:rPr lang="en-US" sz="2000" b="1" i="1" smtClean="0">
                <a:latin typeface="Times New Roman" pitchFamily="18" charset="0"/>
                <a:cs typeface="Times New Roman" pitchFamily="18" charset="0"/>
              </a:rPr>
              <a:t> </a:t>
            </a:r>
            <a:endParaRPr lang="en-US" sz="2000" smtClean="0">
              <a:latin typeface="Times New Roman" pitchFamily="18" charset="0"/>
              <a:cs typeface="Times New Roman" pitchFamily="18" charset="0"/>
            </a:endParaRPr>
          </a:p>
          <a:p>
            <a:pPr lvl="1">
              <a:lnSpc>
                <a:spcPct val="120000"/>
              </a:lnSpc>
            </a:pP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 đỉnh từ đó ta đến thăm đỉnh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p>
          <a:p>
            <a:pPr>
              <a:lnSpc>
                <a:spcPct val="120000"/>
              </a:lnSpc>
            </a:pPr>
            <a:r>
              <a:rPr lang="en-US" sz="2400" b="1" i="1" smtClean="0">
                <a:latin typeface="Times New Roman" pitchFamily="18" charset="0"/>
                <a:cs typeface="Times New Roman" pitchFamily="18" charset="0"/>
              </a:rPr>
              <a:t>Rừng tìm kiếm theo chiều sâu</a:t>
            </a:r>
            <a:r>
              <a:rPr lang="en-US" sz="24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gọi tắt là rừng DFS - Forest of </a:t>
            </a:r>
            <a:r>
              <a:rPr lang="en-US" sz="2400" i="1" smtClean="0">
                <a:latin typeface="Times New Roman" pitchFamily="18" charset="0"/>
                <a:cs typeface="Times New Roman" pitchFamily="18" charset="0"/>
              </a:rPr>
              <a:t>depth-first trees</a:t>
            </a:r>
            <a:r>
              <a:rPr lang="en-US" sz="2400" smtClean="0">
                <a:latin typeface="Times New Roman" pitchFamily="18" charset="0"/>
                <a:cs typeface="Times New Roman" pitchFamily="18" charset="0"/>
              </a:rPr>
              <a:t>):</a:t>
            </a:r>
          </a:p>
          <a:p>
            <a:pPr lvl="1">
              <a:lnSpc>
                <a:spcPct val="120000"/>
              </a:lnSpc>
            </a:pPr>
            <a:r>
              <a:rPr lang="en-US" sz="2000" i="1" smtClean="0">
                <a:latin typeface="Times New Roman" pitchFamily="18" charset="0"/>
                <a:cs typeface="Times New Roman" pitchFamily="18" charset="0"/>
              </a:rPr>
              <a:t>G</a:t>
            </a:r>
            <a:r>
              <a:rPr lang="el-GR" sz="2000" i="1" baseline="-25000" smtClean="0">
                <a:latin typeface="Times New Roman" pitchFamily="18" charset="0"/>
                <a:cs typeface="Times New Roman" pitchFamily="18" charset="0"/>
              </a:rPr>
              <a:t>π</a:t>
            </a:r>
            <a:r>
              <a:rPr lang="en-US" sz="2000" i="1" smtClean="0">
                <a:latin typeface="Times New Roman" pitchFamily="18" charset="0"/>
                <a:cs typeface="Times New Roman" pitchFamily="18" charset="0"/>
              </a:rPr>
              <a:t> =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V,E</a:t>
            </a:r>
            <a:r>
              <a:rPr lang="el-GR" sz="2000" i="1" baseline="-25000" smtClean="0">
                <a:latin typeface="Times New Roman" pitchFamily="18" charset="0"/>
                <a:cs typeface="Times New Roman" pitchFamily="18" charset="0"/>
              </a:rPr>
              <a:t>π</a:t>
            </a:r>
            <a:r>
              <a:rPr lang="en-US" sz="2000" smtClean="0">
                <a:latin typeface="Times New Roman" pitchFamily="18" charset="0"/>
                <a:cs typeface="Times New Roman" pitchFamily="18" charset="0"/>
              </a:rPr>
              <a:t>),   </a:t>
            </a:r>
          </a:p>
          <a:p>
            <a:pPr lvl="1">
              <a:lnSpc>
                <a:spcPct val="120000"/>
              </a:lnSpc>
            </a:pPr>
            <a:r>
              <a:rPr lang="en-US" sz="2000" i="1" smtClean="0">
                <a:latin typeface="Times New Roman" pitchFamily="18" charset="0"/>
                <a:cs typeface="Times New Roman" pitchFamily="18" charset="0"/>
              </a:rPr>
              <a:t>E</a:t>
            </a:r>
            <a:r>
              <a:rPr lang="el-GR" sz="2000" i="1" baseline="-25000" smtClean="0">
                <a:latin typeface="Times New Roman" pitchFamily="18" charset="0"/>
                <a:cs typeface="Times New Roman" pitchFamily="18" charset="0"/>
              </a:rPr>
              <a:t>π </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a:t>
            </a:r>
            <a:r>
              <a:rPr lang="el-GR" sz="2000" smtClean="0">
                <a:latin typeface="Times New Roman" pitchFamily="18" charset="0"/>
                <a:cs typeface="Times New Roman" pitchFamily="18" charset="0"/>
              </a:rPr>
              <a:t>π</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 và </a:t>
            </a:r>
            <a:r>
              <a:rPr lang="el-GR" sz="2000" smtClean="0">
                <a:latin typeface="Times New Roman" pitchFamily="18" charset="0"/>
                <a:cs typeface="Times New Roman" pitchFamily="18" charset="0"/>
              </a:rPr>
              <a:t>π</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 ≠ </a:t>
            </a:r>
            <a:r>
              <a:rPr lang="en-US" sz="2000" b="1" i="1" smtClean="0">
                <a:latin typeface="Times New Roman" pitchFamily="18" charset="0"/>
                <a:cs typeface="Times New Roman" pitchFamily="18" charset="0"/>
              </a:rPr>
              <a:t>null</a:t>
            </a:r>
            <a:r>
              <a:rPr lang="en-US" sz="2000" smtClean="0">
                <a:latin typeface="Times New Roman" pitchFamily="18" charset="0"/>
                <a:cs typeface="Times New Roman" pitchFamily="18" charset="0"/>
              </a:rPr>
              <a:t>}.</a:t>
            </a:r>
          </a:p>
          <a:p>
            <a:pPr>
              <a:lnSpc>
                <a:spcPct val="120000"/>
              </a:lnSpc>
            </a:pPr>
            <a:endParaRPr lang="en-US" sz="2000" smtClean="0">
              <a:latin typeface="Times New Roman" pitchFamily="18" charset="0"/>
              <a:cs typeface="Times New Roman" pitchFamily="18" charset="0"/>
            </a:endParaRPr>
          </a:p>
        </p:txBody>
      </p:sp>
      <p:sp>
        <p:nvSpPr>
          <p:cNvPr id="62468" name="Footer Placeholder 3"/>
          <p:cNvSpPr>
            <a:spLocks noGrp="1"/>
          </p:cNvSpPr>
          <p:nvPr>
            <p:ph type="ftr" sz="quarter" idx="11"/>
          </p:nvPr>
        </p:nvSpPr>
        <p:spPr>
          <a:noFill/>
        </p:spPr>
        <p:txBody>
          <a:bodyPr/>
          <a:lstStyle/>
          <a:p>
            <a:r>
              <a:rPr lang="en-US" smtClean="0"/>
              <a:t>Nguyễn Đức Nghĩa - Bộ môn KHMT ĐHBKHN</a:t>
            </a:r>
          </a:p>
        </p:txBody>
      </p:sp>
      <p:sp>
        <p:nvSpPr>
          <p:cNvPr id="62469" name="Slide Number Placeholder 4"/>
          <p:cNvSpPr>
            <a:spLocks noGrp="1"/>
          </p:cNvSpPr>
          <p:nvPr>
            <p:ph type="sldNum" sz="quarter" idx="12"/>
          </p:nvPr>
        </p:nvSpPr>
        <p:spPr>
          <a:noFill/>
        </p:spPr>
        <p:txBody>
          <a:bodyPr/>
          <a:lstStyle/>
          <a:p>
            <a:fld id="{5166EA47-DE64-4E16-8B7C-54C347F50E0A}"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2400" smtClean="0">
                <a:latin typeface="Arial" charset="0"/>
                <a:cs typeface="Arial" charset="0"/>
              </a:rPr>
              <a:t>Thuật toán tìm kiếm theo chiều sâu </a:t>
            </a:r>
            <a:br>
              <a:rPr lang="en-US" sz="2400" smtClean="0">
                <a:latin typeface="Arial" charset="0"/>
                <a:cs typeface="Arial" charset="0"/>
              </a:rPr>
            </a:br>
            <a:r>
              <a:rPr lang="en-US" sz="2400" smtClean="0">
                <a:latin typeface="Arial" charset="0"/>
                <a:cs typeface="Arial" charset="0"/>
              </a:rPr>
              <a:t>bắt đầu từ đỉnh </a:t>
            </a:r>
            <a:r>
              <a:rPr lang="en-US" sz="2400" i="1" smtClean="0">
                <a:latin typeface="Arial" charset="0"/>
                <a:cs typeface="Arial" charset="0"/>
              </a:rPr>
              <a:t>u</a:t>
            </a:r>
            <a:endParaRPr lang="en-US" sz="2400" smtClean="0">
              <a:latin typeface="Arial" charset="0"/>
              <a:cs typeface="Arial" charset="0"/>
            </a:endParaRPr>
          </a:p>
        </p:txBody>
      </p:sp>
      <p:sp>
        <p:nvSpPr>
          <p:cNvPr id="63491"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pPr>
            <a:r>
              <a:rPr lang="en-US" sz="2400" b="1" u="sng" smtClean="0">
                <a:latin typeface="Times New Roman" pitchFamily="18" charset="0"/>
                <a:cs typeface="Times New Roman" pitchFamily="18" charset="0"/>
              </a:rPr>
              <a:t>DFS-Visit(</a:t>
            </a:r>
            <a:r>
              <a:rPr lang="en-US" sz="2400" b="1" i="1" u="sng" smtClean="0">
                <a:latin typeface="Times New Roman" pitchFamily="18" charset="0"/>
                <a:cs typeface="Times New Roman" pitchFamily="18" charset="0"/>
              </a:rPr>
              <a:t>u</a:t>
            </a:r>
            <a:r>
              <a:rPr lang="en-US" sz="2400" b="1" u="sng" smtClean="0">
                <a:latin typeface="Times New Roman" pitchFamily="18" charset="0"/>
                <a:cs typeface="Times New Roman" pitchFamily="18" charset="0"/>
              </a:rPr>
              <a:t>)</a:t>
            </a:r>
            <a:r>
              <a:rPr lang="en-US" sz="2400" b="1" i="1" u="sng" smtClean="0">
                <a:latin typeface="Times New Roman" pitchFamily="18" charset="0"/>
                <a:cs typeface="Times New Roman" pitchFamily="18" charset="0"/>
              </a:rPr>
              <a:t> </a:t>
            </a:r>
            <a:endParaRPr lang="en-US" sz="2400" smtClean="0">
              <a:latin typeface="Times New Roman" pitchFamily="18" charset="0"/>
              <a:cs typeface="Times New Roman" pitchFamily="18" charset="0"/>
            </a:endParaRPr>
          </a:p>
          <a:p>
            <a:pPr>
              <a:buFont typeface="Wingdings" pitchFamily="2" charset="2"/>
              <a:buNone/>
            </a:pPr>
            <a:r>
              <a:rPr lang="en-US" sz="2400" i="1" smtClean="0">
                <a:latin typeface="Times New Roman" pitchFamily="18" charset="0"/>
                <a:cs typeface="Times New Roman" pitchFamily="18" charset="0"/>
              </a:rPr>
              <a:t>color</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GRAY  </a:t>
            </a:r>
          </a:p>
          <a:p>
            <a:pPr>
              <a:buFont typeface="Wingdings" pitchFamily="2" charset="2"/>
              <a:buNone/>
            </a:pPr>
            <a:r>
              <a:rPr lang="en-US" sz="2400" i="1" smtClean="0">
                <a:latin typeface="Times New Roman" pitchFamily="18" charset="0"/>
                <a:cs typeface="Times New Roman" pitchFamily="18" charset="0"/>
              </a:rPr>
              <a:t>time</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time</a:t>
            </a:r>
            <a:r>
              <a:rPr lang="en-US" sz="2400" smtClean="0">
                <a:latin typeface="Times New Roman" pitchFamily="18" charset="0"/>
                <a:cs typeface="Times New Roman" pitchFamily="18" charset="0"/>
              </a:rPr>
              <a:t> + 1</a:t>
            </a:r>
            <a:r>
              <a:rPr lang="en-US" sz="2400" i="1" smtClean="0">
                <a:latin typeface="Times New Roman" pitchFamily="18" charset="0"/>
                <a:cs typeface="Times New Roman" pitchFamily="18" charset="0"/>
              </a:rPr>
              <a:t> </a:t>
            </a:r>
            <a:endParaRPr lang="en-US" sz="2400" smtClean="0">
              <a:latin typeface="Times New Roman" pitchFamily="18" charset="0"/>
              <a:cs typeface="Times New Roman" pitchFamily="18" charset="0"/>
            </a:endParaRPr>
          </a:p>
          <a:p>
            <a:pPr>
              <a:buFont typeface="Wingdings" pitchFamily="2" charset="2"/>
              <a:buNone/>
            </a:pP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time</a:t>
            </a:r>
            <a:r>
              <a:rPr lang="en-US" sz="2400" smtClean="0">
                <a:latin typeface="Times New Roman" pitchFamily="18" charset="0"/>
                <a:cs typeface="Times New Roman" pitchFamily="18" charset="0"/>
              </a:rPr>
              <a:t> </a:t>
            </a:r>
          </a:p>
          <a:p>
            <a:pPr>
              <a:buFont typeface="Wingdings" pitchFamily="2" charset="2"/>
              <a:buNone/>
            </a:pP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for</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sym typeface="Symbol" pitchFamily="18" charset="2"/>
              </a:rPr>
              <a:t></a:t>
            </a:r>
            <a:r>
              <a:rPr lang="en-US" sz="2400" i="1" smtClean="0">
                <a:latin typeface="Times New Roman" pitchFamily="18" charset="0"/>
                <a:cs typeface="Times New Roman" pitchFamily="18" charset="0"/>
              </a:rPr>
              <a:t> Adj</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a:t>
            </a:r>
          </a:p>
          <a:p>
            <a:pPr>
              <a:buFont typeface="Wingdings" pitchFamily="2" charset="2"/>
              <a:buNone/>
            </a:pP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do</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if</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color</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 WHITE</a:t>
            </a:r>
          </a:p>
          <a:p>
            <a:pPr>
              <a:buFont typeface="Wingdings" pitchFamily="2" charset="2"/>
              <a:buNone/>
            </a:pP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then</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p>
          <a:p>
            <a:pPr>
              <a:buFont typeface="Wingdings" pitchFamily="2" charset="2"/>
              <a:buNone/>
            </a:pPr>
            <a:r>
              <a:rPr lang="en-US" sz="2400" smtClean="0">
                <a:latin typeface="Times New Roman" pitchFamily="18" charset="0"/>
                <a:cs typeface="Times New Roman" pitchFamily="18" charset="0"/>
              </a:rPr>
              <a:t>                          DFS-Visit(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a:p>
            <a:pPr>
              <a:buFont typeface="Wingdings" pitchFamily="2" charset="2"/>
              <a:buNone/>
            </a:pP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color</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BLACK    </a:t>
            </a:r>
          </a:p>
          <a:p>
            <a:pPr>
              <a:buFont typeface="Wingdings" pitchFamily="2" charset="2"/>
              <a:buNone/>
            </a:pP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time </a:t>
            </a:r>
            <a:r>
              <a:rPr lang="en-US" sz="2400" smtClean="0">
                <a:latin typeface="Times New Roman" pitchFamily="18" charset="0"/>
                <a:cs typeface="Times New Roman" pitchFamily="18" charset="0"/>
                <a:sym typeface="Symbol" pitchFamily="18" charset="2"/>
              </a:rPr>
              <a:t></a:t>
            </a:r>
            <a:r>
              <a:rPr lang="en-US" sz="2400" i="1" smtClean="0">
                <a:latin typeface="Times New Roman" pitchFamily="18" charset="0"/>
                <a:cs typeface="Times New Roman" pitchFamily="18" charset="0"/>
              </a:rPr>
              <a:t> time </a:t>
            </a:r>
            <a:r>
              <a:rPr lang="en-US" sz="2400" smtClean="0">
                <a:latin typeface="Times New Roman" pitchFamily="18" charset="0"/>
                <a:cs typeface="Times New Roman" pitchFamily="18" charset="0"/>
              </a:rPr>
              <a:t>+ 1</a:t>
            </a:r>
          </a:p>
        </p:txBody>
      </p:sp>
      <p:sp>
        <p:nvSpPr>
          <p:cNvPr id="63492" name="Footer Placeholder 3"/>
          <p:cNvSpPr>
            <a:spLocks noGrp="1"/>
          </p:cNvSpPr>
          <p:nvPr>
            <p:ph type="ftr" sz="quarter" idx="11"/>
          </p:nvPr>
        </p:nvSpPr>
        <p:spPr>
          <a:noFill/>
        </p:spPr>
        <p:txBody>
          <a:bodyPr/>
          <a:lstStyle/>
          <a:p>
            <a:r>
              <a:rPr lang="en-US" smtClean="0"/>
              <a:t>Nguyễn Đức Nghĩa - Bộ môn KHMT ĐHBKHN</a:t>
            </a:r>
          </a:p>
        </p:txBody>
      </p:sp>
      <p:sp>
        <p:nvSpPr>
          <p:cNvPr id="63493" name="Slide Number Placeholder 4"/>
          <p:cNvSpPr>
            <a:spLocks noGrp="1"/>
          </p:cNvSpPr>
          <p:nvPr>
            <p:ph type="sldNum" sz="quarter" idx="12"/>
          </p:nvPr>
        </p:nvSpPr>
        <p:spPr>
          <a:noFill/>
        </p:spPr>
        <p:txBody>
          <a:bodyPr/>
          <a:lstStyle/>
          <a:p>
            <a:fld id="{0D3635AD-9DD8-4E11-BCD9-37E613EF995E}"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z="2400" smtClean="0">
                <a:latin typeface="Arial" charset="0"/>
                <a:cs typeface="Arial" charset="0"/>
              </a:rPr>
              <a:t>Thuật toán tìm kiếm theo chiều sâu trên đồ thị </a:t>
            </a:r>
            <a:r>
              <a:rPr lang="en-US" sz="2400" i="1" smtClean="0">
                <a:latin typeface="Arial" charset="0"/>
                <a:cs typeface="Arial" charset="0"/>
              </a:rPr>
              <a:t>G</a:t>
            </a:r>
            <a:endParaRPr lang="en-US" sz="2400" smtClean="0">
              <a:latin typeface="Arial" charset="0"/>
              <a:cs typeface="Arial" charset="0"/>
            </a:endParaRPr>
          </a:p>
        </p:txBody>
      </p:sp>
      <p:sp>
        <p:nvSpPr>
          <p:cNvPr id="64515"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pPr>
            <a:r>
              <a:rPr lang="en-US" sz="2800" b="1" smtClean="0">
                <a:latin typeface="Times New Roman" pitchFamily="18" charset="0"/>
                <a:cs typeface="Times New Roman" pitchFamily="18" charset="0"/>
              </a:rPr>
              <a:t>DFS(G)   </a:t>
            </a:r>
            <a:endParaRPr lang="en-US" sz="2800" smtClean="0">
              <a:latin typeface="Times New Roman" pitchFamily="18" charset="0"/>
              <a:cs typeface="Times New Roman" pitchFamily="18" charset="0"/>
            </a:endParaRPr>
          </a:p>
          <a:p>
            <a:pPr>
              <a:buFont typeface="Wingdings" pitchFamily="2" charset="2"/>
              <a:buNone/>
            </a:pPr>
            <a:r>
              <a:rPr lang="en-US" sz="2800" smtClean="0">
                <a:latin typeface="Times New Roman" pitchFamily="18" charset="0"/>
                <a:cs typeface="Times New Roman" pitchFamily="18" charset="0"/>
              </a:rPr>
              <a:t>1.  </a:t>
            </a:r>
            <a:r>
              <a:rPr lang="en-US" sz="2800" b="1" smtClean="0">
                <a:latin typeface="Times New Roman" pitchFamily="18" charset="0"/>
                <a:cs typeface="Times New Roman" pitchFamily="18" charset="0"/>
              </a:rPr>
              <a:t>for</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u </a:t>
            </a:r>
            <a:r>
              <a:rPr lang="en-US" sz="2800" smtClean="0">
                <a:latin typeface="Times New Roman" pitchFamily="18" charset="0"/>
                <a:cs typeface="Times New Roman" pitchFamily="18" charset="0"/>
                <a:sym typeface="Symbol" pitchFamily="18" charset="2"/>
              </a:rPr>
              <a:t></a:t>
            </a:r>
            <a:r>
              <a:rPr lang="en-US" sz="2800" i="1" smtClean="0">
                <a:latin typeface="Times New Roman" pitchFamily="18" charset="0"/>
                <a:cs typeface="Times New Roman" pitchFamily="18" charset="0"/>
              </a:rPr>
              <a:t> V</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a:t>
            </a:r>
          </a:p>
          <a:p>
            <a:pPr>
              <a:buFont typeface="Wingdings" pitchFamily="2" charset="2"/>
              <a:buNone/>
            </a:pPr>
            <a:r>
              <a:rPr lang="en-US" sz="2800" smtClean="0">
                <a:latin typeface="Times New Roman" pitchFamily="18" charset="0"/>
                <a:cs typeface="Times New Roman" pitchFamily="18" charset="0"/>
              </a:rPr>
              <a:t>2.       </a:t>
            </a:r>
            <a:r>
              <a:rPr lang="en-US" sz="2800" b="1" smtClean="0">
                <a:latin typeface="Times New Roman" pitchFamily="18" charset="0"/>
                <a:cs typeface="Times New Roman" pitchFamily="18" charset="0"/>
              </a:rPr>
              <a:t>do</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color</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u</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 white</a:t>
            </a:r>
          </a:p>
          <a:p>
            <a:pPr>
              <a:buFont typeface="Wingdings" pitchFamily="2" charset="2"/>
              <a:buNone/>
            </a:pPr>
            <a:r>
              <a:rPr lang="en-US" sz="2800" smtClean="0">
                <a:latin typeface="Times New Roman" pitchFamily="18" charset="0"/>
                <a:cs typeface="Times New Roman" pitchFamily="18" charset="0"/>
              </a:rPr>
              <a:t>3.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u</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 NULL</a:t>
            </a:r>
          </a:p>
          <a:p>
            <a:pPr>
              <a:buFont typeface="Wingdings" pitchFamily="2" charset="2"/>
              <a:buNone/>
            </a:pPr>
            <a:r>
              <a:rPr lang="en-US" sz="2800" smtClean="0">
                <a:latin typeface="Times New Roman" pitchFamily="18" charset="0"/>
                <a:cs typeface="Times New Roman" pitchFamily="18" charset="0"/>
              </a:rPr>
              <a:t>4.  </a:t>
            </a:r>
            <a:r>
              <a:rPr lang="en-US" sz="2800" i="1" smtClean="0">
                <a:latin typeface="Times New Roman" pitchFamily="18" charset="0"/>
                <a:cs typeface="Times New Roman" pitchFamily="18" charset="0"/>
              </a:rPr>
              <a:t>time</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 0</a:t>
            </a:r>
          </a:p>
          <a:p>
            <a:pPr>
              <a:buFont typeface="Wingdings" pitchFamily="2" charset="2"/>
              <a:buNone/>
            </a:pPr>
            <a:r>
              <a:rPr lang="en-US" sz="2800" smtClean="0">
                <a:latin typeface="Times New Roman" pitchFamily="18" charset="0"/>
                <a:cs typeface="Times New Roman" pitchFamily="18" charset="0"/>
              </a:rPr>
              <a:t>5.  </a:t>
            </a:r>
            <a:r>
              <a:rPr lang="en-US" sz="2800" b="1" smtClean="0">
                <a:latin typeface="Times New Roman" pitchFamily="18" charset="0"/>
                <a:cs typeface="Times New Roman" pitchFamily="18" charset="0"/>
              </a:rPr>
              <a:t>for</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u </a:t>
            </a:r>
            <a:r>
              <a:rPr lang="en-US" sz="2800" smtClean="0">
                <a:latin typeface="Times New Roman" pitchFamily="18" charset="0"/>
                <a:cs typeface="Times New Roman" pitchFamily="18" charset="0"/>
                <a:sym typeface="Symbol" pitchFamily="18" charset="2"/>
              </a:rPr>
              <a:t></a:t>
            </a:r>
            <a:r>
              <a:rPr lang="en-US" sz="2800" i="1" smtClean="0">
                <a:latin typeface="Times New Roman" pitchFamily="18" charset="0"/>
                <a:cs typeface="Times New Roman" pitchFamily="18" charset="0"/>
              </a:rPr>
              <a:t> V</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a:t>
            </a:r>
          </a:p>
          <a:p>
            <a:pPr>
              <a:buFont typeface="Wingdings" pitchFamily="2" charset="2"/>
              <a:buNone/>
            </a:pPr>
            <a:r>
              <a:rPr lang="en-US" sz="2800" smtClean="0">
                <a:latin typeface="Times New Roman" pitchFamily="18" charset="0"/>
                <a:cs typeface="Times New Roman" pitchFamily="18" charset="0"/>
              </a:rPr>
              <a:t>6.        </a:t>
            </a:r>
            <a:r>
              <a:rPr lang="en-US" sz="2800" b="1" smtClean="0">
                <a:latin typeface="Times New Roman" pitchFamily="18" charset="0"/>
                <a:cs typeface="Times New Roman" pitchFamily="18" charset="0"/>
              </a:rPr>
              <a:t>do</a:t>
            </a:r>
            <a:r>
              <a:rPr lang="en-US" sz="2800" smtClean="0">
                <a:latin typeface="Times New Roman" pitchFamily="18" charset="0"/>
                <a:cs typeface="Times New Roman" pitchFamily="18" charset="0"/>
              </a:rPr>
              <a:t> </a:t>
            </a:r>
            <a:r>
              <a:rPr lang="en-US" sz="2800" b="1" smtClean="0">
                <a:latin typeface="Times New Roman" pitchFamily="18" charset="0"/>
                <a:cs typeface="Times New Roman" pitchFamily="18" charset="0"/>
              </a:rPr>
              <a:t>if</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color</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u</a:t>
            </a:r>
            <a:r>
              <a:rPr lang="en-US" sz="2800" smtClean="0">
                <a:latin typeface="Times New Roman" pitchFamily="18" charset="0"/>
                <a:cs typeface="Times New Roman" pitchFamily="18" charset="0"/>
              </a:rPr>
              <a:t>] = white</a:t>
            </a:r>
          </a:p>
          <a:p>
            <a:pPr>
              <a:buFont typeface="Wingdings" pitchFamily="2" charset="2"/>
              <a:buNone/>
            </a:pPr>
            <a:r>
              <a:rPr lang="en-US" sz="2800" smtClean="0">
                <a:latin typeface="Times New Roman" pitchFamily="18" charset="0"/>
                <a:cs typeface="Times New Roman" pitchFamily="18" charset="0"/>
              </a:rPr>
              <a:t>7.                 </a:t>
            </a:r>
            <a:r>
              <a:rPr lang="en-US" sz="2800" b="1" smtClean="0">
                <a:latin typeface="Times New Roman" pitchFamily="18" charset="0"/>
                <a:cs typeface="Times New Roman" pitchFamily="18" charset="0"/>
              </a:rPr>
              <a:t>then</a:t>
            </a:r>
            <a:r>
              <a:rPr lang="en-US" sz="2800" smtClean="0">
                <a:latin typeface="Times New Roman" pitchFamily="18" charset="0"/>
                <a:cs typeface="Times New Roman" pitchFamily="18" charset="0"/>
              </a:rPr>
              <a:t> </a:t>
            </a:r>
            <a:r>
              <a:rPr lang="en-US" sz="2800" b="1" smtClean="0">
                <a:latin typeface="Times New Roman" pitchFamily="18" charset="0"/>
                <a:cs typeface="Times New Roman" pitchFamily="18" charset="0"/>
              </a:rPr>
              <a:t>DFS-Visit(</a:t>
            </a:r>
            <a:r>
              <a:rPr lang="en-US" sz="2800" b="1" i="1" smtClean="0">
                <a:latin typeface="Times New Roman" pitchFamily="18" charset="0"/>
                <a:cs typeface="Times New Roman" pitchFamily="18" charset="0"/>
              </a:rPr>
              <a:t>u</a:t>
            </a:r>
            <a:r>
              <a:rPr lang="en-US" sz="2800" b="1" smtClean="0">
                <a:latin typeface="Times New Roman" pitchFamily="18" charset="0"/>
                <a:cs typeface="Times New Roman" pitchFamily="18" charset="0"/>
              </a:rPr>
              <a:t>)</a:t>
            </a:r>
            <a:endParaRPr lang="en-US" sz="2800" smtClean="0">
              <a:latin typeface="Times New Roman" pitchFamily="18" charset="0"/>
              <a:cs typeface="Times New Roman" pitchFamily="18" charset="0"/>
            </a:endParaRPr>
          </a:p>
        </p:txBody>
      </p:sp>
      <p:sp>
        <p:nvSpPr>
          <p:cNvPr id="64516" name="Footer Placeholder 3"/>
          <p:cNvSpPr>
            <a:spLocks noGrp="1"/>
          </p:cNvSpPr>
          <p:nvPr>
            <p:ph type="ftr" sz="quarter" idx="11"/>
          </p:nvPr>
        </p:nvSpPr>
        <p:spPr>
          <a:noFill/>
        </p:spPr>
        <p:txBody>
          <a:bodyPr/>
          <a:lstStyle/>
          <a:p>
            <a:r>
              <a:rPr lang="en-US" smtClean="0"/>
              <a:t>Nguyễn Đức Nghĩa - Bộ môn KHMT ĐHBKHN</a:t>
            </a:r>
          </a:p>
        </p:txBody>
      </p:sp>
      <p:sp>
        <p:nvSpPr>
          <p:cNvPr id="64517" name="Slide Number Placeholder 4"/>
          <p:cNvSpPr>
            <a:spLocks noGrp="1"/>
          </p:cNvSpPr>
          <p:nvPr>
            <p:ph type="sldNum" sz="quarter" idx="12"/>
          </p:nvPr>
        </p:nvSpPr>
        <p:spPr>
          <a:noFill/>
        </p:spPr>
        <p:txBody>
          <a:bodyPr/>
          <a:lstStyle/>
          <a:p>
            <a:fld id="{AADE2CA1-A1C2-4CE7-AD50-A512ACB71222}"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3B49B560-57FD-4AC8-821C-BBB9A6969300}" type="slidenum">
              <a:rPr lang="en-US" smtClean="0"/>
              <a:pPr/>
              <a:t>5</a:t>
            </a:fld>
            <a:endParaRPr lang="en-US" smtClean="0"/>
          </a:p>
        </p:txBody>
      </p:sp>
      <p:sp>
        <p:nvSpPr>
          <p:cNvPr id="25603" name="Rectangle 2050"/>
          <p:cNvSpPr>
            <a:spLocks noGrp="1" noChangeArrowheads="1"/>
          </p:cNvSpPr>
          <p:nvPr>
            <p:ph type="title"/>
          </p:nvPr>
        </p:nvSpPr>
        <p:spPr/>
        <p:txBody>
          <a:bodyPr/>
          <a:lstStyle/>
          <a:p>
            <a:pPr eaLnBrk="1" hangingPunct="1"/>
            <a:r>
              <a:rPr lang="en-US" smtClean="0">
                <a:latin typeface="Arial" charset="0"/>
                <a:cs typeface="Arial" charset="0"/>
              </a:rPr>
              <a:t>Ứng dụng</a:t>
            </a:r>
          </a:p>
        </p:txBody>
      </p:sp>
      <p:sp>
        <p:nvSpPr>
          <p:cNvPr id="25604" name="Rectangle 2051" descr="Rectangle: Click to edit Master text styles&#10;Second level&#10;Third level&#10;Fourth level&#10;Fifth level"/>
          <p:cNvSpPr>
            <a:spLocks noGrp="1" noChangeArrowheads="1"/>
          </p:cNvSpPr>
          <p:nvPr>
            <p:ph type="body" idx="1"/>
          </p:nvPr>
        </p:nvSpPr>
        <p:spPr>
          <a:xfrm>
            <a:off x="685800" y="1600200"/>
            <a:ext cx="4114800" cy="4724400"/>
          </a:xfrm>
        </p:spPr>
        <p:txBody>
          <a:bodyPr/>
          <a:lstStyle/>
          <a:p>
            <a:pPr eaLnBrk="1" hangingPunct="1">
              <a:lnSpc>
                <a:spcPct val="80000"/>
              </a:lnSpc>
            </a:pPr>
            <a:r>
              <a:rPr lang="en-US" sz="2000" smtClean="0">
                <a:latin typeface="Arial" charset="0"/>
                <a:cs typeface="Arial" charset="0"/>
              </a:rPr>
              <a:t>Mạch lôgic (</a:t>
            </a:r>
            <a:r>
              <a:rPr lang="en-US" sz="1800" b="1" smtClean="0">
                <a:latin typeface="Arial" charset="0"/>
                <a:cs typeface="Arial" charset="0"/>
              </a:rPr>
              <a:t>Electronic circuits</a:t>
            </a:r>
            <a:r>
              <a:rPr lang="en-US" sz="2000" smtClean="0">
                <a:latin typeface="Arial" charset="0"/>
                <a:cs typeface="Arial" charset="0"/>
              </a:rPr>
              <a:t>)</a:t>
            </a:r>
          </a:p>
          <a:p>
            <a:pPr lvl="1" eaLnBrk="1" hangingPunct="1">
              <a:lnSpc>
                <a:spcPct val="80000"/>
              </a:lnSpc>
            </a:pPr>
            <a:r>
              <a:rPr lang="en-US" sz="1800" smtClean="0">
                <a:latin typeface="Arial" charset="0"/>
                <a:cs typeface="Arial" charset="0"/>
              </a:rPr>
              <a:t>Mạch in</a:t>
            </a:r>
          </a:p>
          <a:p>
            <a:pPr lvl="1" eaLnBrk="1" hangingPunct="1">
              <a:lnSpc>
                <a:spcPct val="80000"/>
              </a:lnSpc>
            </a:pPr>
            <a:r>
              <a:rPr lang="en-US" sz="1800" smtClean="0">
                <a:latin typeface="Arial" charset="0"/>
                <a:cs typeface="Arial" charset="0"/>
              </a:rPr>
              <a:t>Mạch tích hợp</a:t>
            </a:r>
          </a:p>
          <a:p>
            <a:pPr eaLnBrk="1" hangingPunct="1">
              <a:lnSpc>
                <a:spcPct val="80000"/>
              </a:lnSpc>
            </a:pPr>
            <a:r>
              <a:rPr lang="en-US" sz="2000" smtClean="0">
                <a:latin typeface="Arial" charset="0"/>
                <a:cs typeface="Arial" charset="0"/>
              </a:rPr>
              <a:t>Mạng giao thông (</a:t>
            </a:r>
            <a:r>
              <a:rPr lang="en-US" sz="1600" b="1" smtClean="0">
                <a:latin typeface="Arial" charset="0"/>
                <a:cs typeface="Arial" charset="0"/>
              </a:rPr>
              <a:t>Transportation networks</a:t>
            </a:r>
            <a:r>
              <a:rPr lang="en-US" sz="2000" smtClean="0">
                <a:latin typeface="Arial" charset="0"/>
                <a:cs typeface="Arial" charset="0"/>
              </a:rPr>
              <a:t>)</a:t>
            </a:r>
          </a:p>
          <a:p>
            <a:pPr lvl="1" eaLnBrk="1" hangingPunct="1">
              <a:lnSpc>
                <a:spcPct val="80000"/>
              </a:lnSpc>
            </a:pPr>
            <a:r>
              <a:rPr lang="en-US" sz="1800" smtClean="0">
                <a:latin typeface="Arial" charset="0"/>
                <a:cs typeface="Arial" charset="0"/>
              </a:rPr>
              <a:t>Mạng xa lộ</a:t>
            </a:r>
          </a:p>
          <a:p>
            <a:pPr lvl="1" eaLnBrk="1" hangingPunct="1">
              <a:lnSpc>
                <a:spcPct val="80000"/>
              </a:lnSpc>
            </a:pPr>
            <a:r>
              <a:rPr lang="en-US" sz="1800" smtClean="0">
                <a:latin typeface="Arial" charset="0"/>
                <a:cs typeface="Arial" charset="0"/>
              </a:rPr>
              <a:t>Mạng tuyến bay</a:t>
            </a:r>
          </a:p>
          <a:p>
            <a:pPr eaLnBrk="1" hangingPunct="1">
              <a:lnSpc>
                <a:spcPct val="80000"/>
              </a:lnSpc>
            </a:pPr>
            <a:r>
              <a:rPr lang="en-US" sz="2000" smtClean="0">
                <a:latin typeface="Arial" charset="0"/>
                <a:cs typeface="Arial" charset="0"/>
              </a:rPr>
              <a:t>Mạng máy tính (</a:t>
            </a:r>
            <a:r>
              <a:rPr lang="en-US" sz="1600" b="1" smtClean="0">
                <a:latin typeface="Arial" charset="0"/>
                <a:cs typeface="Arial" charset="0"/>
              </a:rPr>
              <a:t>Computer networks</a:t>
            </a:r>
            <a:r>
              <a:rPr lang="en-US" sz="2000" smtClean="0">
                <a:latin typeface="Arial" charset="0"/>
                <a:cs typeface="Arial" charset="0"/>
              </a:rPr>
              <a:t>)</a:t>
            </a:r>
          </a:p>
          <a:p>
            <a:pPr lvl="1" eaLnBrk="1" hangingPunct="1">
              <a:lnSpc>
                <a:spcPct val="80000"/>
              </a:lnSpc>
            </a:pPr>
            <a:r>
              <a:rPr lang="en-US" sz="1800" smtClean="0">
                <a:latin typeface="Arial" charset="0"/>
                <a:cs typeface="Arial" charset="0"/>
              </a:rPr>
              <a:t>Mạng cục bộ</a:t>
            </a:r>
          </a:p>
          <a:p>
            <a:pPr lvl="1" eaLnBrk="1" hangingPunct="1">
              <a:lnSpc>
                <a:spcPct val="80000"/>
              </a:lnSpc>
            </a:pPr>
            <a:r>
              <a:rPr lang="en-US" sz="1800" smtClean="0">
                <a:latin typeface="Arial" charset="0"/>
                <a:cs typeface="Arial" charset="0"/>
              </a:rPr>
              <a:t>Internet</a:t>
            </a:r>
          </a:p>
          <a:p>
            <a:pPr lvl="1" eaLnBrk="1" hangingPunct="1">
              <a:lnSpc>
                <a:spcPct val="80000"/>
              </a:lnSpc>
            </a:pPr>
            <a:r>
              <a:rPr lang="en-US" sz="1800" smtClean="0">
                <a:latin typeface="Arial" charset="0"/>
                <a:cs typeface="Arial" charset="0"/>
              </a:rPr>
              <a:t>Web</a:t>
            </a:r>
          </a:p>
          <a:p>
            <a:pPr eaLnBrk="1" hangingPunct="1">
              <a:lnSpc>
                <a:spcPct val="80000"/>
              </a:lnSpc>
            </a:pPr>
            <a:r>
              <a:rPr lang="en-US" sz="2000" smtClean="0">
                <a:latin typeface="Arial" charset="0"/>
                <a:cs typeface="Arial" charset="0"/>
              </a:rPr>
              <a:t>Cơ sở dữ liệu (Databases)</a:t>
            </a:r>
          </a:p>
          <a:p>
            <a:pPr lvl="1" eaLnBrk="1" hangingPunct="1">
              <a:lnSpc>
                <a:spcPct val="80000"/>
              </a:lnSpc>
            </a:pPr>
            <a:r>
              <a:rPr lang="en-US" sz="1800" smtClean="0">
                <a:latin typeface="Arial" charset="0"/>
                <a:cs typeface="Arial" charset="0"/>
              </a:rPr>
              <a:t>Sơ đồ quan hệ thực thể (Entity-relationship diagram)</a:t>
            </a:r>
          </a:p>
        </p:txBody>
      </p:sp>
      <p:grpSp>
        <p:nvGrpSpPr>
          <p:cNvPr id="25605" name="Group 2054"/>
          <p:cNvGrpSpPr>
            <a:grpSpLocks noChangeAspect="1"/>
          </p:cNvGrpSpPr>
          <p:nvPr/>
        </p:nvGrpSpPr>
        <p:grpSpPr bwMode="auto">
          <a:xfrm>
            <a:off x="457200" y="1543050"/>
            <a:ext cx="7940675" cy="5086350"/>
            <a:chOff x="384" y="828"/>
            <a:chExt cx="4906" cy="3204"/>
          </a:xfrm>
        </p:grpSpPr>
        <p:sp>
          <p:nvSpPr>
            <p:cNvPr id="25606" name="AutoShape 2053"/>
            <p:cNvSpPr>
              <a:spLocks noChangeAspect="1" noChangeArrowheads="1" noTextEdit="1"/>
            </p:cNvSpPr>
            <p:nvPr/>
          </p:nvSpPr>
          <p:spPr bwMode="auto">
            <a:xfrm>
              <a:off x="384" y="828"/>
              <a:ext cx="2496" cy="3204"/>
            </a:xfrm>
            <a:prstGeom prst="rect">
              <a:avLst/>
            </a:prstGeom>
            <a:noFill/>
            <a:ln w="9525">
              <a:noFill/>
              <a:miter lim="800000"/>
              <a:headEnd/>
              <a:tailEnd/>
            </a:ln>
          </p:spPr>
          <p:txBody>
            <a:bodyPr/>
            <a:lstStyle/>
            <a:p>
              <a:endParaRPr lang="en-US"/>
            </a:p>
          </p:txBody>
        </p:sp>
        <p:grpSp>
          <p:nvGrpSpPr>
            <p:cNvPr id="25607" name="Group 2255"/>
            <p:cNvGrpSpPr>
              <a:grpSpLocks/>
            </p:cNvGrpSpPr>
            <p:nvPr/>
          </p:nvGrpSpPr>
          <p:grpSpPr bwMode="auto">
            <a:xfrm>
              <a:off x="2749" y="1254"/>
              <a:ext cx="2435" cy="2460"/>
              <a:chOff x="2749" y="1254"/>
              <a:chExt cx="2435" cy="2460"/>
            </a:xfrm>
          </p:grpSpPr>
          <p:sp>
            <p:nvSpPr>
              <p:cNvPr id="25720" name="Line 2055"/>
              <p:cNvSpPr>
                <a:spLocks noChangeShapeType="1"/>
              </p:cNvSpPr>
              <p:nvPr/>
            </p:nvSpPr>
            <p:spPr bwMode="auto">
              <a:xfrm flipV="1">
                <a:off x="3560" y="1254"/>
                <a:ext cx="231" cy="313"/>
              </a:xfrm>
              <a:prstGeom prst="line">
                <a:avLst/>
              </a:prstGeom>
              <a:noFill/>
              <a:ln w="3175">
                <a:solidFill>
                  <a:srgbClr val="333333"/>
                </a:solidFill>
                <a:round/>
                <a:headEnd/>
                <a:tailEnd/>
              </a:ln>
            </p:spPr>
            <p:txBody>
              <a:bodyPr/>
              <a:lstStyle/>
              <a:p>
                <a:endParaRPr lang="en-US"/>
              </a:p>
            </p:txBody>
          </p:sp>
          <p:sp>
            <p:nvSpPr>
              <p:cNvPr id="25721" name="Freeform 2056"/>
              <p:cNvSpPr>
                <a:spLocks/>
              </p:cNvSpPr>
              <p:nvPr/>
            </p:nvSpPr>
            <p:spPr bwMode="auto">
              <a:xfrm>
                <a:off x="4597" y="3081"/>
                <a:ext cx="231" cy="208"/>
              </a:xfrm>
              <a:custGeom>
                <a:avLst/>
                <a:gdLst>
                  <a:gd name="T0" fmla="*/ 0 w 231"/>
                  <a:gd name="T1" fmla="*/ 155 h 208"/>
                  <a:gd name="T2" fmla="*/ 43 w 231"/>
                  <a:gd name="T3" fmla="*/ 155 h 208"/>
                  <a:gd name="T4" fmla="*/ 78 w 231"/>
                  <a:gd name="T5" fmla="*/ 162 h 208"/>
                  <a:gd name="T6" fmla="*/ 78 w 231"/>
                  <a:gd name="T7" fmla="*/ 169 h 208"/>
                  <a:gd name="T8" fmla="*/ 43 w 231"/>
                  <a:gd name="T9" fmla="*/ 169 h 208"/>
                  <a:gd name="T10" fmla="*/ 43 w 231"/>
                  <a:gd name="T11" fmla="*/ 175 h 208"/>
                  <a:gd name="T12" fmla="*/ 14 w 231"/>
                  <a:gd name="T13" fmla="*/ 175 h 208"/>
                  <a:gd name="T14" fmla="*/ 14 w 231"/>
                  <a:gd name="T15" fmla="*/ 208 h 208"/>
                  <a:gd name="T16" fmla="*/ 215 w 231"/>
                  <a:gd name="T17" fmla="*/ 208 h 208"/>
                  <a:gd name="T18" fmla="*/ 215 w 231"/>
                  <a:gd name="T19" fmla="*/ 175 h 208"/>
                  <a:gd name="T20" fmla="*/ 188 w 231"/>
                  <a:gd name="T21" fmla="*/ 175 h 208"/>
                  <a:gd name="T22" fmla="*/ 188 w 231"/>
                  <a:gd name="T23" fmla="*/ 169 h 208"/>
                  <a:gd name="T24" fmla="*/ 151 w 231"/>
                  <a:gd name="T25" fmla="*/ 169 h 208"/>
                  <a:gd name="T26" fmla="*/ 151 w 231"/>
                  <a:gd name="T27" fmla="*/ 162 h 208"/>
                  <a:gd name="T28" fmla="*/ 188 w 231"/>
                  <a:gd name="T29" fmla="*/ 155 h 208"/>
                  <a:gd name="T30" fmla="*/ 231 w 231"/>
                  <a:gd name="T31" fmla="*/ 155 h 208"/>
                  <a:gd name="T32" fmla="*/ 231 w 231"/>
                  <a:gd name="T33" fmla="*/ 0 h 208"/>
                  <a:gd name="T34" fmla="*/ 0 w 231"/>
                  <a:gd name="T35" fmla="*/ 0 h 208"/>
                  <a:gd name="T36" fmla="*/ 0 w 231"/>
                  <a:gd name="T37" fmla="*/ 155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08"/>
                  <a:gd name="T59" fmla="*/ 231 w 23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08">
                    <a:moveTo>
                      <a:pt x="0" y="155"/>
                    </a:moveTo>
                    <a:lnTo>
                      <a:pt x="43" y="155"/>
                    </a:lnTo>
                    <a:lnTo>
                      <a:pt x="78" y="162"/>
                    </a:lnTo>
                    <a:lnTo>
                      <a:pt x="78" y="169"/>
                    </a:lnTo>
                    <a:lnTo>
                      <a:pt x="43" y="169"/>
                    </a:lnTo>
                    <a:lnTo>
                      <a:pt x="43" y="175"/>
                    </a:lnTo>
                    <a:lnTo>
                      <a:pt x="14" y="175"/>
                    </a:lnTo>
                    <a:lnTo>
                      <a:pt x="14" y="208"/>
                    </a:lnTo>
                    <a:lnTo>
                      <a:pt x="215" y="208"/>
                    </a:lnTo>
                    <a:lnTo>
                      <a:pt x="215" y="175"/>
                    </a:lnTo>
                    <a:lnTo>
                      <a:pt x="188" y="175"/>
                    </a:lnTo>
                    <a:lnTo>
                      <a:pt x="188" y="169"/>
                    </a:lnTo>
                    <a:lnTo>
                      <a:pt x="151" y="169"/>
                    </a:lnTo>
                    <a:lnTo>
                      <a:pt x="151" y="162"/>
                    </a:lnTo>
                    <a:lnTo>
                      <a:pt x="188" y="155"/>
                    </a:lnTo>
                    <a:lnTo>
                      <a:pt x="231" y="155"/>
                    </a:lnTo>
                    <a:lnTo>
                      <a:pt x="231" y="0"/>
                    </a:lnTo>
                    <a:lnTo>
                      <a:pt x="0" y="0"/>
                    </a:lnTo>
                    <a:lnTo>
                      <a:pt x="0" y="155"/>
                    </a:lnTo>
                    <a:close/>
                  </a:path>
                </a:pathLst>
              </a:custGeom>
              <a:solidFill>
                <a:srgbClr val="CFD2DA"/>
              </a:solidFill>
              <a:ln w="9525">
                <a:noFill/>
                <a:round/>
                <a:headEnd/>
                <a:tailEnd/>
              </a:ln>
            </p:spPr>
            <p:txBody>
              <a:bodyPr/>
              <a:lstStyle/>
              <a:p>
                <a:endParaRPr lang="en-US"/>
              </a:p>
            </p:txBody>
          </p:sp>
          <p:sp>
            <p:nvSpPr>
              <p:cNvPr id="25722" name="Line 2057"/>
              <p:cNvSpPr>
                <a:spLocks noChangeShapeType="1"/>
              </p:cNvSpPr>
              <p:nvPr/>
            </p:nvSpPr>
            <p:spPr bwMode="auto">
              <a:xfrm>
                <a:off x="4640" y="3256"/>
                <a:ext cx="145" cy="1"/>
              </a:xfrm>
              <a:prstGeom prst="line">
                <a:avLst/>
              </a:prstGeom>
              <a:noFill/>
              <a:ln w="7938">
                <a:solidFill>
                  <a:srgbClr val="666666"/>
                </a:solidFill>
                <a:round/>
                <a:headEnd/>
                <a:tailEnd/>
              </a:ln>
            </p:spPr>
            <p:txBody>
              <a:bodyPr/>
              <a:lstStyle/>
              <a:p>
                <a:endParaRPr lang="en-US"/>
              </a:p>
            </p:txBody>
          </p:sp>
          <p:sp>
            <p:nvSpPr>
              <p:cNvPr id="25723" name="Freeform 2058"/>
              <p:cNvSpPr>
                <a:spLocks/>
              </p:cNvSpPr>
              <p:nvPr/>
            </p:nvSpPr>
            <p:spPr bwMode="auto">
              <a:xfrm>
                <a:off x="4597" y="3081"/>
                <a:ext cx="231" cy="208"/>
              </a:xfrm>
              <a:custGeom>
                <a:avLst/>
                <a:gdLst>
                  <a:gd name="T0" fmla="*/ 0 w 231"/>
                  <a:gd name="T1" fmla="*/ 155 h 208"/>
                  <a:gd name="T2" fmla="*/ 43 w 231"/>
                  <a:gd name="T3" fmla="*/ 155 h 208"/>
                  <a:gd name="T4" fmla="*/ 78 w 231"/>
                  <a:gd name="T5" fmla="*/ 162 h 208"/>
                  <a:gd name="T6" fmla="*/ 78 w 231"/>
                  <a:gd name="T7" fmla="*/ 169 h 208"/>
                  <a:gd name="T8" fmla="*/ 43 w 231"/>
                  <a:gd name="T9" fmla="*/ 169 h 208"/>
                  <a:gd name="T10" fmla="*/ 43 w 231"/>
                  <a:gd name="T11" fmla="*/ 175 h 208"/>
                  <a:gd name="T12" fmla="*/ 14 w 231"/>
                  <a:gd name="T13" fmla="*/ 175 h 208"/>
                  <a:gd name="T14" fmla="*/ 14 w 231"/>
                  <a:gd name="T15" fmla="*/ 208 h 208"/>
                  <a:gd name="T16" fmla="*/ 215 w 231"/>
                  <a:gd name="T17" fmla="*/ 208 h 208"/>
                  <a:gd name="T18" fmla="*/ 215 w 231"/>
                  <a:gd name="T19" fmla="*/ 175 h 208"/>
                  <a:gd name="T20" fmla="*/ 188 w 231"/>
                  <a:gd name="T21" fmla="*/ 175 h 208"/>
                  <a:gd name="T22" fmla="*/ 188 w 231"/>
                  <a:gd name="T23" fmla="*/ 169 h 208"/>
                  <a:gd name="T24" fmla="*/ 151 w 231"/>
                  <a:gd name="T25" fmla="*/ 169 h 208"/>
                  <a:gd name="T26" fmla="*/ 151 w 231"/>
                  <a:gd name="T27" fmla="*/ 162 h 208"/>
                  <a:gd name="T28" fmla="*/ 188 w 231"/>
                  <a:gd name="T29" fmla="*/ 155 h 208"/>
                  <a:gd name="T30" fmla="*/ 231 w 231"/>
                  <a:gd name="T31" fmla="*/ 155 h 208"/>
                  <a:gd name="T32" fmla="*/ 231 w 231"/>
                  <a:gd name="T33" fmla="*/ 0 h 208"/>
                  <a:gd name="T34" fmla="*/ 0 w 231"/>
                  <a:gd name="T35" fmla="*/ 0 h 208"/>
                  <a:gd name="T36" fmla="*/ 0 w 231"/>
                  <a:gd name="T37" fmla="*/ 155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08"/>
                  <a:gd name="T59" fmla="*/ 231 w 23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08">
                    <a:moveTo>
                      <a:pt x="0" y="155"/>
                    </a:moveTo>
                    <a:lnTo>
                      <a:pt x="43" y="155"/>
                    </a:lnTo>
                    <a:lnTo>
                      <a:pt x="78" y="162"/>
                    </a:lnTo>
                    <a:lnTo>
                      <a:pt x="78" y="169"/>
                    </a:lnTo>
                    <a:lnTo>
                      <a:pt x="43" y="169"/>
                    </a:lnTo>
                    <a:lnTo>
                      <a:pt x="43" y="175"/>
                    </a:lnTo>
                    <a:lnTo>
                      <a:pt x="14" y="175"/>
                    </a:lnTo>
                    <a:lnTo>
                      <a:pt x="14" y="208"/>
                    </a:lnTo>
                    <a:lnTo>
                      <a:pt x="215" y="208"/>
                    </a:lnTo>
                    <a:lnTo>
                      <a:pt x="215" y="175"/>
                    </a:lnTo>
                    <a:lnTo>
                      <a:pt x="188" y="175"/>
                    </a:lnTo>
                    <a:lnTo>
                      <a:pt x="188" y="169"/>
                    </a:lnTo>
                    <a:lnTo>
                      <a:pt x="151" y="169"/>
                    </a:lnTo>
                    <a:lnTo>
                      <a:pt x="151" y="162"/>
                    </a:lnTo>
                    <a:lnTo>
                      <a:pt x="188" y="155"/>
                    </a:lnTo>
                    <a:lnTo>
                      <a:pt x="231" y="155"/>
                    </a:lnTo>
                    <a:lnTo>
                      <a:pt x="231" y="0"/>
                    </a:lnTo>
                    <a:lnTo>
                      <a:pt x="0" y="0"/>
                    </a:lnTo>
                    <a:lnTo>
                      <a:pt x="0" y="155"/>
                    </a:lnTo>
                  </a:path>
                </a:pathLst>
              </a:custGeom>
              <a:noFill/>
              <a:ln w="7938">
                <a:solidFill>
                  <a:srgbClr val="666666"/>
                </a:solidFill>
                <a:round/>
                <a:headEnd/>
                <a:tailEnd/>
              </a:ln>
            </p:spPr>
            <p:txBody>
              <a:bodyPr/>
              <a:lstStyle/>
              <a:p>
                <a:endParaRPr lang="en-US"/>
              </a:p>
            </p:txBody>
          </p:sp>
          <p:sp>
            <p:nvSpPr>
              <p:cNvPr id="25724" name="Line 2059"/>
              <p:cNvSpPr>
                <a:spLocks noChangeShapeType="1"/>
              </p:cNvSpPr>
              <p:nvPr/>
            </p:nvSpPr>
            <p:spPr bwMode="auto">
              <a:xfrm>
                <a:off x="4675" y="3250"/>
                <a:ext cx="73" cy="1"/>
              </a:xfrm>
              <a:prstGeom prst="line">
                <a:avLst/>
              </a:prstGeom>
              <a:noFill/>
              <a:ln w="7938">
                <a:solidFill>
                  <a:srgbClr val="666666"/>
                </a:solidFill>
                <a:round/>
                <a:headEnd/>
                <a:tailEnd/>
              </a:ln>
            </p:spPr>
            <p:txBody>
              <a:bodyPr/>
              <a:lstStyle/>
              <a:p>
                <a:endParaRPr lang="en-US"/>
              </a:p>
            </p:txBody>
          </p:sp>
          <p:sp>
            <p:nvSpPr>
              <p:cNvPr id="25725" name="Line 2060"/>
              <p:cNvSpPr>
                <a:spLocks noChangeShapeType="1"/>
              </p:cNvSpPr>
              <p:nvPr/>
            </p:nvSpPr>
            <p:spPr bwMode="auto">
              <a:xfrm>
                <a:off x="4675" y="3243"/>
                <a:ext cx="73" cy="1"/>
              </a:xfrm>
              <a:prstGeom prst="line">
                <a:avLst/>
              </a:prstGeom>
              <a:noFill/>
              <a:ln w="7938">
                <a:solidFill>
                  <a:srgbClr val="666666"/>
                </a:solidFill>
                <a:round/>
                <a:headEnd/>
                <a:tailEnd/>
              </a:ln>
            </p:spPr>
            <p:txBody>
              <a:bodyPr/>
              <a:lstStyle/>
              <a:p>
                <a:endParaRPr lang="en-US"/>
              </a:p>
            </p:txBody>
          </p:sp>
          <p:sp>
            <p:nvSpPr>
              <p:cNvPr id="25726" name="Line 2061"/>
              <p:cNvSpPr>
                <a:spLocks noChangeShapeType="1"/>
              </p:cNvSpPr>
              <p:nvPr/>
            </p:nvSpPr>
            <p:spPr bwMode="auto">
              <a:xfrm>
                <a:off x="4640" y="3236"/>
                <a:ext cx="145" cy="1"/>
              </a:xfrm>
              <a:prstGeom prst="line">
                <a:avLst/>
              </a:prstGeom>
              <a:noFill/>
              <a:ln w="7938">
                <a:solidFill>
                  <a:srgbClr val="666666"/>
                </a:solidFill>
                <a:round/>
                <a:headEnd/>
                <a:tailEnd/>
              </a:ln>
            </p:spPr>
            <p:txBody>
              <a:bodyPr/>
              <a:lstStyle/>
              <a:p>
                <a:endParaRPr lang="en-US"/>
              </a:p>
            </p:txBody>
          </p:sp>
          <p:sp>
            <p:nvSpPr>
              <p:cNvPr id="25727" name="Freeform 2062"/>
              <p:cNvSpPr>
                <a:spLocks noEditPoints="1"/>
              </p:cNvSpPr>
              <p:nvPr/>
            </p:nvSpPr>
            <p:spPr bwMode="auto">
              <a:xfrm>
                <a:off x="4614" y="3100"/>
                <a:ext cx="192" cy="187"/>
              </a:xfrm>
              <a:custGeom>
                <a:avLst/>
                <a:gdLst>
                  <a:gd name="T0" fmla="*/ 18 w 192"/>
                  <a:gd name="T1" fmla="*/ 168 h 187"/>
                  <a:gd name="T2" fmla="*/ 55 w 192"/>
                  <a:gd name="T3" fmla="*/ 168 h 187"/>
                  <a:gd name="T4" fmla="*/ 55 w 192"/>
                  <a:gd name="T5" fmla="*/ 163 h 187"/>
                  <a:gd name="T6" fmla="*/ 18 w 192"/>
                  <a:gd name="T7" fmla="*/ 163 h 187"/>
                  <a:gd name="T8" fmla="*/ 18 w 192"/>
                  <a:gd name="T9" fmla="*/ 168 h 187"/>
                  <a:gd name="T10" fmla="*/ 8 w 192"/>
                  <a:gd name="T11" fmla="*/ 187 h 187"/>
                  <a:gd name="T12" fmla="*/ 15 w 192"/>
                  <a:gd name="T13" fmla="*/ 180 h 187"/>
                  <a:gd name="T14" fmla="*/ 8 w 192"/>
                  <a:gd name="T15" fmla="*/ 173 h 187"/>
                  <a:gd name="T16" fmla="*/ 0 w 192"/>
                  <a:gd name="T17" fmla="*/ 180 h 187"/>
                  <a:gd name="T18" fmla="*/ 8 w 192"/>
                  <a:gd name="T19" fmla="*/ 187 h 187"/>
                  <a:gd name="T20" fmla="*/ 18 w 192"/>
                  <a:gd name="T21" fmla="*/ 104 h 187"/>
                  <a:gd name="T22" fmla="*/ 18 w 192"/>
                  <a:gd name="T23" fmla="*/ 13 h 187"/>
                  <a:gd name="T24" fmla="*/ 177 w 192"/>
                  <a:gd name="T25" fmla="*/ 13 h 187"/>
                  <a:gd name="T26" fmla="*/ 177 w 192"/>
                  <a:gd name="T27" fmla="*/ 104 h 187"/>
                  <a:gd name="T28" fmla="*/ 18 w 192"/>
                  <a:gd name="T29" fmla="*/ 104 h 187"/>
                  <a:gd name="T30" fmla="*/ 11 w 192"/>
                  <a:gd name="T31" fmla="*/ 114 h 187"/>
                  <a:gd name="T32" fmla="*/ 187 w 192"/>
                  <a:gd name="T33" fmla="*/ 114 h 187"/>
                  <a:gd name="T34" fmla="*/ 187 w 192"/>
                  <a:gd name="T35" fmla="*/ 7 h 187"/>
                  <a:gd name="T36" fmla="*/ 192 w 192"/>
                  <a:gd name="T37" fmla="*/ 7 h 187"/>
                  <a:gd name="T38" fmla="*/ 192 w 192"/>
                  <a:gd name="T39" fmla="*/ 0 h 187"/>
                  <a:gd name="T40" fmla="*/ 5 w 192"/>
                  <a:gd name="T41" fmla="*/ 0 h 187"/>
                  <a:gd name="T42" fmla="*/ 5 w 192"/>
                  <a:gd name="T43" fmla="*/ 117 h 187"/>
                  <a:gd name="T44" fmla="*/ 11 w 192"/>
                  <a:gd name="T45" fmla="*/ 117 h 187"/>
                  <a:gd name="T46" fmla="*/ 11 w 192"/>
                  <a:gd name="T47" fmla="*/ 114 h 187"/>
                  <a:gd name="T48" fmla="*/ 181 w 192"/>
                  <a:gd name="T49" fmla="*/ 131 h 187"/>
                  <a:gd name="T50" fmla="*/ 192 w 192"/>
                  <a:gd name="T51" fmla="*/ 131 h 187"/>
                  <a:gd name="T52" fmla="*/ 192 w 192"/>
                  <a:gd name="T53" fmla="*/ 127 h 187"/>
                  <a:gd name="T54" fmla="*/ 181 w 192"/>
                  <a:gd name="T55" fmla="*/ 127 h 187"/>
                  <a:gd name="T56" fmla="*/ 181 w 192"/>
                  <a:gd name="T57" fmla="*/ 131 h 1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87"/>
                  <a:gd name="T89" fmla="*/ 192 w 192"/>
                  <a:gd name="T90" fmla="*/ 187 h 1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87">
                    <a:moveTo>
                      <a:pt x="18" y="168"/>
                    </a:moveTo>
                    <a:lnTo>
                      <a:pt x="55" y="168"/>
                    </a:lnTo>
                    <a:lnTo>
                      <a:pt x="55" y="163"/>
                    </a:lnTo>
                    <a:lnTo>
                      <a:pt x="18" y="163"/>
                    </a:lnTo>
                    <a:lnTo>
                      <a:pt x="18" y="168"/>
                    </a:lnTo>
                    <a:close/>
                    <a:moveTo>
                      <a:pt x="8" y="187"/>
                    </a:moveTo>
                    <a:lnTo>
                      <a:pt x="15" y="180"/>
                    </a:lnTo>
                    <a:lnTo>
                      <a:pt x="8" y="173"/>
                    </a:lnTo>
                    <a:lnTo>
                      <a:pt x="0" y="180"/>
                    </a:lnTo>
                    <a:lnTo>
                      <a:pt x="8" y="187"/>
                    </a:lnTo>
                    <a:close/>
                    <a:moveTo>
                      <a:pt x="18" y="104"/>
                    </a:moveTo>
                    <a:lnTo>
                      <a:pt x="18" y="13"/>
                    </a:lnTo>
                    <a:lnTo>
                      <a:pt x="177" y="13"/>
                    </a:lnTo>
                    <a:lnTo>
                      <a:pt x="177" y="104"/>
                    </a:lnTo>
                    <a:lnTo>
                      <a:pt x="18" y="104"/>
                    </a:lnTo>
                    <a:close/>
                    <a:moveTo>
                      <a:pt x="11" y="114"/>
                    </a:moveTo>
                    <a:lnTo>
                      <a:pt x="187" y="114"/>
                    </a:lnTo>
                    <a:lnTo>
                      <a:pt x="187" y="7"/>
                    </a:lnTo>
                    <a:lnTo>
                      <a:pt x="192" y="7"/>
                    </a:lnTo>
                    <a:lnTo>
                      <a:pt x="192" y="0"/>
                    </a:lnTo>
                    <a:lnTo>
                      <a:pt x="5" y="0"/>
                    </a:lnTo>
                    <a:lnTo>
                      <a:pt x="5" y="117"/>
                    </a:lnTo>
                    <a:lnTo>
                      <a:pt x="11" y="117"/>
                    </a:lnTo>
                    <a:lnTo>
                      <a:pt x="11" y="114"/>
                    </a:lnTo>
                    <a:close/>
                    <a:moveTo>
                      <a:pt x="181" y="131"/>
                    </a:moveTo>
                    <a:lnTo>
                      <a:pt x="192" y="131"/>
                    </a:lnTo>
                    <a:lnTo>
                      <a:pt x="192" y="127"/>
                    </a:lnTo>
                    <a:lnTo>
                      <a:pt x="181" y="127"/>
                    </a:lnTo>
                    <a:lnTo>
                      <a:pt x="181" y="131"/>
                    </a:lnTo>
                    <a:close/>
                  </a:path>
                </a:pathLst>
              </a:custGeom>
              <a:solidFill>
                <a:srgbClr val="5C6478"/>
              </a:solidFill>
              <a:ln w="3175">
                <a:solidFill>
                  <a:srgbClr val="5C6478"/>
                </a:solidFill>
                <a:round/>
                <a:headEnd/>
                <a:tailEnd/>
              </a:ln>
            </p:spPr>
            <p:txBody>
              <a:bodyPr/>
              <a:lstStyle/>
              <a:p>
                <a:endParaRPr lang="en-US"/>
              </a:p>
            </p:txBody>
          </p:sp>
          <p:sp>
            <p:nvSpPr>
              <p:cNvPr id="25728" name="Rectangle 2063"/>
              <p:cNvSpPr>
                <a:spLocks noChangeArrowheads="1"/>
              </p:cNvSpPr>
              <p:nvPr/>
            </p:nvSpPr>
            <p:spPr bwMode="auto">
              <a:xfrm>
                <a:off x="4636" y="3280"/>
                <a:ext cx="29" cy="4"/>
              </a:xfrm>
              <a:prstGeom prst="rect">
                <a:avLst/>
              </a:prstGeom>
              <a:solidFill>
                <a:srgbClr val="CFD2DA"/>
              </a:solidFill>
              <a:ln w="9525">
                <a:noFill/>
                <a:miter lim="800000"/>
                <a:headEnd/>
                <a:tailEnd/>
              </a:ln>
            </p:spPr>
            <p:txBody>
              <a:bodyPr/>
              <a:lstStyle/>
              <a:p>
                <a:endParaRPr lang="en-US"/>
              </a:p>
            </p:txBody>
          </p:sp>
          <p:sp>
            <p:nvSpPr>
              <p:cNvPr id="25729" name="Line 2064"/>
              <p:cNvSpPr>
                <a:spLocks noChangeShapeType="1"/>
              </p:cNvSpPr>
              <p:nvPr/>
            </p:nvSpPr>
            <p:spPr bwMode="auto">
              <a:xfrm>
                <a:off x="4611" y="3263"/>
                <a:ext cx="201" cy="1"/>
              </a:xfrm>
              <a:prstGeom prst="line">
                <a:avLst/>
              </a:prstGeom>
              <a:noFill/>
              <a:ln w="3175">
                <a:solidFill>
                  <a:srgbClr val="666666"/>
                </a:solidFill>
                <a:round/>
                <a:headEnd/>
                <a:tailEnd/>
              </a:ln>
            </p:spPr>
            <p:txBody>
              <a:bodyPr/>
              <a:lstStyle/>
              <a:p>
                <a:endParaRPr lang="en-US"/>
              </a:p>
            </p:txBody>
          </p:sp>
          <p:sp>
            <p:nvSpPr>
              <p:cNvPr id="25730" name="Line 2065"/>
              <p:cNvSpPr>
                <a:spLocks noChangeShapeType="1"/>
              </p:cNvSpPr>
              <p:nvPr/>
            </p:nvSpPr>
            <p:spPr bwMode="auto">
              <a:xfrm>
                <a:off x="4611" y="3268"/>
                <a:ext cx="201" cy="1"/>
              </a:xfrm>
              <a:prstGeom prst="line">
                <a:avLst/>
              </a:prstGeom>
              <a:noFill/>
              <a:ln w="3175">
                <a:solidFill>
                  <a:srgbClr val="666666"/>
                </a:solidFill>
                <a:round/>
                <a:headEnd/>
                <a:tailEnd/>
              </a:ln>
            </p:spPr>
            <p:txBody>
              <a:bodyPr/>
              <a:lstStyle/>
              <a:p>
                <a:endParaRPr lang="en-US"/>
              </a:p>
            </p:txBody>
          </p:sp>
          <p:sp>
            <p:nvSpPr>
              <p:cNvPr id="25731" name="Rectangle 2066"/>
              <p:cNvSpPr>
                <a:spLocks noChangeArrowheads="1"/>
              </p:cNvSpPr>
              <p:nvPr/>
            </p:nvSpPr>
            <p:spPr bwMode="auto">
              <a:xfrm>
                <a:off x="4636" y="3280"/>
                <a:ext cx="29" cy="4"/>
              </a:xfrm>
              <a:prstGeom prst="rect">
                <a:avLst/>
              </a:prstGeom>
              <a:noFill/>
              <a:ln w="3175">
                <a:solidFill>
                  <a:srgbClr val="666666"/>
                </a:solidFill>
                <a:miter lim="800000"/>
                <a:headEnd/>
                <a:tailEnd/>
              </a:ln>
            </p:spPr>
            <p:txBody>
              <a:bodyPr/>
              <a:lstStyle/>
              <a:p>
                <a:endParaRPr lang="en-US"/>
              </a:p>
            </p:txBody>
          </p:sp>
          <p:sp>
            <p:nvSpPr>
              <p:cNvPr id="25732" name="Freeform 2067"/>
              <p:cNvSpPr>
                <a:spLocks/>
              </p:cNvSpPr>
              <p:nvPr/>
            </p:nvSpPr>
            <p:spPr bwMode="auto">
              <a:xfrm>
                <a:off x="4636" y="3271"/>
                <a:ext cx="4" cy="6"/>
              </a:xfrm>
              <a:custGeom>
                <a:avLst/>
                <a:gdLst>
                  <a:gd name="T0" fmla="*/ 4 w 4"/>
                  <a:gd name="T1" fmla="*/ 0 h 6"/>
                  <a:gd name="T2" fmla="*/ 0 w 4"/>
                  <a:gd name="T3" fmla="*/ 3 h 6"/>
                  <a:gd name="T4" fmla="*/ 4 w 4"/>
                  <a:gd name="T5" fmla="*/ 6 h 6"/>
                  <a:gd name="T6" fmla="*/ 0 60000 65536"/>
                  <a:gd name="T7" fmla="*/ 0 60000 65536"/>
                  <a:gd name="T8" fmla="*/ 0 60000 65536"/>
                  <a:gd name="T9" fmla="*/ 0 w 4"/>
                  <a:gd name="T10" fmla="*/ 0 h 6"/>
                  <a:gd name="T11" fmla="*/ 4 w 4"/>
                  <a:gd name="T12" fmla="*/ 6 h 6"/>
                </a:gdLst>
                <a:ahLst/>
                <a:cxnLst>
                  <a:cxn ang="T6">
                    <a:pos x="T0" y="T1"/>
                  </a:cxn>
                  <a:cxn ang="T7">
                    <a:pos x="T2" y="T3"/>
                  </a:cxn>
                  <a:cxn ang="T8">
                    <a:pos x="T4" y="T5"/>
                  </a:cxn>
                </a:cxnLst>
                <a:rect l="T9" t="T10" r="T11" b="T12"/>
                <a:pathLst>
                  <a:path w="4" h="6">
                    <a:moveTo>
                      <a:pt x="4" y="0"/>
                    </a:moveTo>
                    <a:lnTo>
                      <a:pt x="0" y="3"/>
                    </a:lnTo>
                    <a:lnTo>
                      <a:pt x="4" y="6"/>
                    </a:lnTo>
                  </a:path>
                </a:pathLst>
              </a:custGeom>
              <a:noFill/>
              <a:ln w="3175">
                <a:solidFill>
                  <a:srgbClr val="666666"/>
                </a:solidFill>
                <a:round/>
                <a:headEnd/>
                <a:tailEnd/>
              </a:ln>
            </p:spPr>
            <p:txBody>
              <a:bodyPr/>
              <a:lstStyle/>
              <a:p>
                <a:endParaRPr lang="en-US"/>
              </a:p>
            </p:txBody>
          </p:sp>
          <p:sp>
            <p:nvSpPr>
              <p:cNvPr id="25733" name="Freeform 2068"/>
              <p:cNvSpPr>
                <a:spLocks/>
              </p:cNvSpPr>
              <p:nvPr/>
            </p:nvSpPr>
            <p:spPr bwMode="auto">
              <a:xfrm>
                <a:off x="4659" y="327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34" name="Freeform 2069"/>
              <p:cNvSpPr>
                <a:spLocks/>
              </p:cNvSpPr>
              <p:nvPr/>
            </p:nvSpPr>
            <p:spPr bwMode="auto">
              <a:xfrm>
                <a:off x="4669" y="328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35" name="Freeform 2070"/>
              <p:cNvSpPr>
                <a:spLocks/>
              </p:cNvSpPr>
              <p:nvPr/>
            </p:nvSpPr>
            <p:spPr bwMode="auto">
              <a:xfrm>
                <a:off x="4680" y="327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36" name="Freeform 2071"/>
              <p:cNvSpPr>
                <a:spLocks/>
              </p:cNvSpPr>
              <p:nvPr/>
            </p:nvSpPr>
            <p:spPr bwMode="auto">
              <a:xfrm>
                <a:off x="4691" y="328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37" name="Freeform 2072"/>
              <p:cNvSpPr>
                <a:spLocks/>
              </p:cNvSpPr>
              <p:nvPr/>
            </p:nvSpPr>
            <p:spPr bwMode="auto">
              <a:xfrm>
                <a:off x="4702" y="327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38" name="Freeform 2073"/>
              <p:cNvSpPr>
                <a:spLocks/>
              </p:cNvSpPr>
              <p:nvPr/>
            </p:nvSpPr>
            <p:spPr bwMode="auto">
              <a:xfrm>
                <a:off x="4712" y="328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39" name="Freeform 2074"/>
              <p:cNvSpPr>
                <a:spLocks/>
              </p:cNvSpPr>
              <p:nvPr/>
            </p:nvSpPr>
            <p:spPr bwMode="auto">
              <a:xfrm>
                <a:off x="4723" y="327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0" name="Freeform 2075"/>
              <p:cNvSpPr>
                <a:spLocks/>
              </p:cNvSpPr>
              <p:nvPr/>
            </p:nvSpPr>
            <p:spPr bwMode="auto">
              <a:xfrm>
                <a:off x="4734" y="328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1" name="Freeform 2076"/>
              <p:cNvSpPr>
                <a:spLocks/>
              </p:cNvSpPr>
              <p:nvPr/>
            </p:nvSpPr>
            <p:spPr bwMode="auto">
              <a:xfrm>
                <a:off x="4745" y="327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2" name="Freeform 2077"/>
              <p:cNvSpPr>
                <a:spLocks/>
              </p:cNvSpPr>
              <p:nvPr/>
            </p:nvSpPr>
            <p:spPr bwMode="auto">
              <a:xfrm>
                <a:off x="4755" y="328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3" name="Freeform 2078"/>
              <p:cNvSpPr>
                <a:spLocks/>
              </p:cNvSpPr>
              <p:nvPr/>
            </p:nvSpPr>
            <p:spPr bwMode="auto">
              <a:xfrm>
                <a:off x="4766" y="327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4" name="Freeform 2079"/>
              <p:cNvSpPr>
                <a:spLocks/>
              </p:cNvSpPr>
              <p:nvPr/>
            </p:nvSpPr>
            <p:spPr bwMode="auto">
              <a:xfrm>
                <a:off x="4777" y="328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5" name="Freeform 2080"/>
              <p:cNvSpPr>
                <a:spLocks/>
              </p:cNvSpPr>
              <p:nvPr/>
            </p:nvSpPr>
            <p:spPr bwMode="auto">
              <a:xfrm>
                <a:off x="4788" y="327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6" name="Freeform 2081"/>
              <p:cNvSpPr>
                <a:spLocks/>
              </p:cNvSpPr>
              <p:nvPr/>
            </p:nvSpPr>
            <p:spPr bwMode="auto">
              <a:xfrm>
                <a:off x="4798" y="3281"/>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47" name="Rectangle 2082"/>
              <p:cNvSpPr>
                <a:spLocks noChangeArrowheads="1"/>
              </p:cNvSpPr>
              <p:nvPr/>
            </p:nvSpPr>
            <p:spPr bwMode="auto">
              <a:xfrm>
                <a:off x="4625" y="3302"/>
                <a:ext cx="224" cy="125"/>
              </a:xfrm>
              <a:prstGeom prst="rect">
                <a:avLst/>
              </a:prstGeom>
              <a:noFill/>
              <a:ln w="9525">
                <a:noFill/>
                <a:miter lim="800000"/>
                <a:headEnd/>
                <a:tailEnd/>
              </a:ln>
            </p:spPr>
            <p:txBody>
              <a:bodyPr wrap="none" lIns="0" tIns="0" rIns="0" bIns="0">
                <a:spAutoFit/>
              </a:bodyPr>
              <a:lstStyle/>
              <a:p>
                <a:r>
                  <a:rPr lang="en-US" sz="1300">
                    <a:solidFill>
                      <a:srgbClr val="5C6478"/>
                    </a:solidFill>
                    <a:latin typeface="Arial" charset="0"/>
                  </a:rPr>
                  <a:t>Bờm</a:t>
                </a:r>
                <a:endParaRPr lang="en-US"/>
              </a:p>
            </p:txBody>
          </p:sp>
          <p:sp>
            <p:nvSpPr>
              <p:cNvPr id="25748" name="Freeform 2083"/>
              <p:cNvSpPr>
                <a:spLocks/>
              </p:cNvSpPr>
              <p:nvPr/>
            </p:nvSpPr>
            <p:spPr bwMode="auto">
              <a:xfrm>
                <a:off x="4164" y="3367"/>
                <a:ext cx="230" cy="209"/>
              </a:xfrm>
              <a:custGeom>
                <a:avLst/>
                <a:gdLst>
                  <a:gd name="T0" fmla="*/ 0 w 230"/>
                  <a:gd name="T1" fmla="*/ 157 h 209"/>
                  <a:gd name="T2" fmla="*/ 45 w 230"/>
                  <a:gd name="T3" fmla="*/ 157 h 209"/>
                  <a:gd name="T4" fmla="*/ 80 w 230"/>
                  <a:gd name="T5" fmla="*/ 163 h 209"/>
                  <a:gd name="T6" fmla="*/ 80 w 230"/>
                  <a:gd name="T7" fmla="*/ 170 h 209"/>
                  <a:gd name="T8" fmla="*/ 45 w 230"/>
                  <a:gd name="T9" fmla="*/ 170 h 209"/>
                  <a:gd name="T10" fmla="*/ 45 w 230"/>
                  <a:gd name="T11" fmla="*/ 177 h 209"/>
                  <a:gd name="T12" fmla="*/ 15 w 230"/>
                  <a:gd name="T13" fmla="*/ 177 h 209"/>
                  <a:gd name="T14" fmla="*/ 15 w 230"/>
                  <a:gd name="T15" fmla="*/ 209 h 209"/>
                  <a:gd name="T16" fmla="*/ 217 w 230"/>
                  <a:gd name="T17" fmla="*/ 209 h 209"/>
                  <a:gd name="T18" fmla="*/ 217 w 230"/>
                  <a:gd name="T19" fmla="*/ 177 h 209"/>
                  <a:gd name="T20" fmla="*/ 187 w 230"/>
                  <a:gd name="T21" fmla="*/ 177 h 209"/>
                  <a:gd name="T22" fmla="*/ 187 w 230"/>
                  <a:gd name="T23" fmla="*/ 170 h 209"/>
                  <a:gd name="T24" fmla="*/ 152 w 230"/>
                  <a:gd name="T25" fmla="*/ 170 h 209"/>
                  <a:gd name="T26" fmla="*/ 152 w 230"/>
                  <a:gd name="T27" fmla="*/ 163 h 209"/>
                  <a:gd name="T28" fmla="*/ 187 w 230"/>
                  <a:gd name="T29" fmla="*/ 157 h 209"/>
                  <a:gd name="T30" fmla="*/ 230 w 230"/>
                  <a:gd name="T31" fmla="*/ 157 h 209"/>
                  <a:gd name="T32" fmla="*/ 230 w 230"/>
                  <a:gd name="T33" fmla="*/ 0 h 209"/>
                  <a:gd name="T34" fmla="*/ 0 w 230"/>
                  <a:gd name="T35" fmla="*/ 0 h 209"/>
                  <a:gd name="T36" fmla="*/ 0 w 230"/>
                  <a:gd name="T37" fmla="*/ 15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09"/>
                  <a:gd name="T59" fmla="*/ 230 w 23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09">
                    <a:moveTo>
                      <a:pt x="0" y="157"/>
                    </a:moveTo>
                    <a:lnTo>
                      <a:pt x="45" y="157"/>
                    </a:lnTo>
                    <a:lnTo>
                      <a:pt x="80" y="163"/>
                    </a:lnTo>
                    <a:lnTo>
                      <a:pt x="80" y="170"/>
                    </a:lnTo>
                    <a:lnTo>
                      <a:pt x="45" y="170"/>
                    </a:lnTo>
                    <a:lnTo>
                      <a:pt x="45" y="177"/>
                    </a:lnTo>
                    <a:lnTo>
                      <a:pt x="15" y="177"/>
                    </a:lnTo>
                    <a:lnTo>
                      <a:pt x="15" y="209"/>
                    </a:lnTo>
                    <a:lnTo>
                      <a:pt x="217" y="209"/>
                    </a:lnTo>
                    <a:lnTo>
                      <a:pt x="217" y="177"/>
                    </a:lnTo>
                    <a:lnTo>
                      <a:pt x="187" y="177"/>
                    </a:lnTo>
                    <a:lnTo>
                      <a:pt x="187" y="170"/>
                    </a:lnTo>
                    <a:lnTo>
                      <a:pt x="152" y="170"/>
                    </a:lnTo>
                    <a:lnTo>
                      <a:pt x="152" y="163"/>
                    </a:lnTo>
                    <a:lnTo>
                      <a:pt x="187" y="157"/>
                    </a:lnTo>
                    <a:lnTo>
                      <a:pt x="230" y="157"/>
                    </a:lnTo>
                    <a:lnTo>
                      <a:pt x="230" y="0"/>
                    </a:lnTo>
                    <a:lnTo>
                      <a:pt x="0" y="0"/>
                    </a:lnTo>
                    <a:lnTo>
                      <a:pt x="0" y="157"/>
                    </a:lnTo>
                    <a:close/>
                  </a:path>
                </a:pathLst>
              </a:custGeom>
              <a:solidFill>
                <a:srgbClr val="CFD2DA"/>
              </a:solidFill>
              <a:ln w="9525">
                <a:noFill/>
                <a:round/>
                <a:headEnd/>
                <a:tailEnd/>
              </a:ln>
            </p:spPr>
            <p:txBody>
              <a:bodyPr/>
              <a:lstStyle/>
              <a:p>
                <a:endParaRPr lang="en-US"/>
              </a:p>
            </p:txBody>
          </p:sp>
          <p:sp>
            <p:nvSpPr>
              <p:cNvPr id="25749" name="Line 2084"/>
              <p:cNvSpPr>
                <a:spLocks noChangeShapeType="1"/>
              </p:cNvSpPr>
              <p:nvPr/>
            </p:nvSpPr>
            <p:spPr bwMode="auto">
              <a:xfrm>
                <a:off x="4209" y="3544"/>
                <a:ext cx="142" cy="1"/>
              </a:xfrm>
              <a:prstGeom prst="line">
                <a:avLst/>
              </a:prstGeom>
              <a:noFill/>
              <a:ln w="7938">
                <a:solidFill>
                  <a:srgbClr val="666666"/>
                </a:solidFill>
                <a:round/>
                <a:headEnd/>
                <a:tailEnd/>
              </a:ln>
            </p:spPr>
            <p:txBody>
              <a:bodyPr/>
              <a:lstStyle/>
              <a:p>
                <a:endParaRPr lang="en-US"/>
              </a:p>
            </p:txBody>
          </p:sp>
          <p:sp>
            <p:nvSpPr>
              <p:cNvPr id="25750" name="Freeform 2085"/>
              <p:cNvSpPr>
                <a:spLocks/>
              </p:cNvSpPr>
              <p:nvPr/>
            </p:nvSpPr>
            <p:spPr bwMode="auto">
              <a:xfrm>
                <a:off x="4164" y="3367"/>
                <a:ext cx="230" cy="209"/>
              </a:xfrm>
              <a:custGeom>
                <a:avLst/>
                <a:gdLst>
                  <a:gd name="T0" fmla="*/ 0 w 230"/>
                  <a:gd name="T1" fmla="*/ 157 h 209"/>
                  <a:gd name="T2" fmla="*/ 45 w 230"/>
                  <a:gd name="T3" fmla="*/ 157 h 209"/>
                  <a:gd name="T4" fmla="*/ 80 w 230"/>
                  <a:gd name="T5" fmla="*/ 163 h 209"/>
                  <a:gd name="T6" fmla="*/ 80 w 230"/>
                  <a:gd name="T7" fmla="*/ 170 h 209"/>
                  <a:gd name="T8" fmla="*/ 45 w 230"/>
                  <a:gd name="T9" fmla="*/ 170 h 209"/>
                  <a:gd name="T10" fmla="*/ 45 w 230"/>
                  <a:gd name="T11" fmla="*/ 177 h 209"/>
                  <a:gd name="T12" fmla="*/ 15 w 230"/>
                  <a:gd name="T13" fmla="*/ 177 h 209"/>
                  <a:gd name="T14" fmla="*/ 15 w 230"/>
                  <a:gd name="T15" fmla="*/ 209 h 209"/>
                  <a:gd name="T16" fmla="*/ 217 w 230"/>
                  <a:gd name="T17" fmla="*/ 209 h 209"/>
                  <a:gd name="T18" fmla="*/ 217 w 230"/>
                  <a:gd name="T19" fmla="*/ 177 h 209"/>
                  <a:gd name="T20" fmla="*/ 187 w 230"/>
                  <a:gd name="T21" fmla="*/ 177 h 209"/>
                  <a:gd name="T22" fmla="*/ 187 w 230"/>
                  <a:gd name="T23" fmla="*/ 170 h 209"/>
                  <a:gd name="T24" fmla="*/ 152 w 230"/>
                  <a:gd name="T25" fmla="*/ 170 h 209"/>
                  <a:gd name="T26" fmla="*/ 152 w 230"/>
                  <a:gd name="T27" fmla="*/ 163 h 209"/>
                  <a:gd name="T28" fmla="*/ 187 w 230"/>
                  <a:gd name="T29" fmla="*/ 157 h 209"/>
                  <a:gd name="T30" fmla="*/ 230 w 230"/>
                  <a:gd name="T31" fmla="*/ 157 h 209"/>
                  <a:gd name="T32" fmla="*/ 230 w 230"/>
                  <a:gd name="T33" fmla="*/ 0 h 209"/>
                  <a:gd name="T34" fmla="*/ 0 w 230"/>
                  <a:gd name="T35" fmla="*/ 0 h 209"/>
                  <a:gd name="T36" fmla="*/ 0 w 230"/>
                  <a:gd name="T37" fmla="*/ 15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09"/>
                  <a:gd name="T59" fmla="*/ 230 w 23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09">
                    <a:moveTo>
                      <a:pt x="0" y="157"/>
                    </a:moveTo>
                    <a:lnTo>
                      <a:pt x="45" y="157"/>
                    </a:lnTo>
                    <a:lnTo>
                      <a:pt x="80" y="163"/>
                    </a:lnTo>
                    <a:lnTo>
                      <a:pt x="80" y="170"/>
                    </a:lnTo>
                    <a:lnTo>
                      <a:pt x="45" y="170"/>
                    </a:lnTo>
                    <a:lnTo>
                      <a:pt x="45" y="177"/>
                    </a:lnTo>
                    <a:lnTo>
                      <a:pt x="15" y="177"/>
                    </a:lnTo>
                    <a:lnTo>
                      <a:pt x="15" y="209"/>
                    </a:lnTo>
                    <a:lnTo>
                      <a:pt x="217" y="209"/>
                    </a:lnTo>
                    <a:lnTo>
                      <a:pt x="217" y="177"/>
                    </a:lnTo>
                    <a:lnTo>
                      <a:pt x="187" y="177"/>
                    </a:lnTo>
                    <a:lnTo>
                      <a:pt x="187" y="170"/>
                    </a:lnTo>
                    <a:lnTo>
                      <a:pt x="152" y="170"/>
                    </a:lnTo>
                    <a:lnTo>
                      <a:pt x="152" y="163"/>
                    </a:lnTo>
                    <a:lnTo>
                      <a:pt x="187" y="157"/>
                    </a:lnTo>
                    <a:lnTo>
                      <a:pt x="230" y="157"/>
                    </a:lnTo>
                    <a:lnTo>
                      <a:pt x="230" y="0"/>
                    </a:lnTo>
                    <a:lnTo>
                      <a:pt x="0" y="0"/>
                    </a:lnTo>
                    <a:lnTo>
                      <a:pt x="0" y="157"/>
                    </a:lnTo>
                  </a:path>
                </a:pathLst>
              </a:custGeom>
              <a:noFill/>
              <a:ln w="7938">
                <a:solidFill>
                  <a:srgbClr val="666666"/>
                </a:solidFill>
                <a:round/>
                <a:headEnd/>
                <a:tailEnd/>
              </a:ln>
            </p:spPr>
            <p:txBody>
              <a:bodyPr/>
              <a:lstStyle/>
              <a:p>
                <a:endParaRPr lang="en-US"/>
              </a:p>
            </p:txBody>
          </p:sp>
          <p:sp>
            <p:nvSpPr>
              <p:cNvPr id="25751" name="Line 2086"/>
              <p:cNvSpPr>
                <a:spLocks noChangeShapeType="1"/>
              </p:cNvSpPr>
              <p:nvPr/>
            </p:nvSpPr>
            <p:spPr bwMode="auto">
              <a:xfrm>
                <a:off x="4244" y="3537"/>
                <a:ext cx="72" cy="1"/>
              </a:xfrm>
              <a:prstGeom prst="line">
                <a:avLst/>
              </a:prstGeom>
              <a:noFill/>
              <a:ln w="7938">
                <a:solidFill>
                  <a:srgbClr val="666666"/>
                </a:solidFill>
                <a:round/>
                <a:headEnd/>
                <a:tailEnd/>
              </a:ln>
            </p:spPr>
            <p:txBody>
              <a:bodyPr/>
              <a:lstStyle/>
              <a:p>
                <a:endParaRPr lang="en-US"/>
              </a:p>
            </p:txBody>
          </p:sp>
          <p:sp>
            <p:nvSpPr>
              <p:cNvPr id="25752" name="Line 2087"/>
              <p:cNvSpPr>
                <a:spLocks noChangeShapeType="1"/>
              </p:cNvSpPr>
              <p:nvPr/>
            </p:nvSpPr>
            <p:spPr bwMode="auto">
              <a:xfrm>
                <a:off x="4244" y="3530"/>
                <a:ext cx="72" cy="1"/>
              </a:xfrm>
              <a:prstGeom prst="line">
                <a:avLst/>
              </a:prstGeom>
              <a:noFill/>
              <a:ln w="7938">
                <a:solidFill>
                  <a:srgbClr val="666666"/>
                </a:solidFill>
                <a:round/>
                <a:headEnd/>
                <a:tailEnd/>
              </a:ln>
            </p:spPr>
            <p:txBody>
              <a:bodyPr/>
              <a:lstStyle/>
              <a:p>
                <a:endParaRPr lang="en-US"/>
              </a:p>
            </p:txBody>
          </p:sp>
          <p:sp>
            <p:nvSpPr>
              <p:cNvPr id="25753" name="Line 2088"/>
              <p:cNvSpPr>
                <a:spLocks noChangeShapeType="1"/>
              </p:cNvSpPr>
              <p:nvPr/>
            </p:nvSpPr>
            <p:spPr bwMode="auto">
              <a:xfrm>
                <a:off x="4209" y="3524"/>
                <a:ext cx="142" cy="1"/>
              </a:xfrm>
              <a:prstGeom prst="line">
                <a:avLst/>
              </a:prstGeom>
              <a:noFill/>
              <a:ln w="7938">
                <a:solidFill>
                  <a:srgbClr val="666666"/>
                </a:solidFill>
                <a:round/>
                <a:headEnd/>
                <a:tailEnd/>
              </a:ln>
            </p:spPr>
            <p:txBody>
              <a:bodyPr/>
              <a:lstStyle/>
              <a:p>
                <a:endParaRPr lang="en-US"/>
              </a:p>
            </p:txBody>
          </p:sp>
          <p:sp>
            <p:nvSpPr>
              <p:cNvPr id="25754" name="Freeform 2089"/>
              <p:cNvSpPr>
                <a:spLocks noEditPoints="1"/>
              </p:cNvSpPr>
              <p:nvPr/>
            </p:nvSpPr>
            <p:spPr bwMode="auto">
              <a:xfrm>
                <a:off x="4182" y="3387"/>
                <a:ext cx="191" cy="186"/>
              </a:xfrm>
              <a:custGeom>
                <a:avLst/>
                <a:gdLst>
                  <a:gd name="T0" fmla="*/ 19 w 191"/>
                  <a:gd name="T1" fmla="*/ 168 h 186"/>
                  <a:gd name="T2" fmla="*/ 54 w 191"/>
                  <a:gd name="T3" fmla="*/ 168 h 186"/>
                  <a:gd name="T4" fmla="*/ 54 w 191"/>
                  <a:gd name="T5" fmla="*/ 163 h 186"/>
                  <a:gd name="T6" fmla="*/ 19 w 191"/>
                  <a:gd name="T7" fmla="*/ 163 h 186"/>
                  <a:gd name="T8" fmla="*/ 19 w 191"/>
                  <a:gd name="T9" fmla="*/ 168 h 186"/>
                  <a:gd name="T10" fmla="*/ 8 w 191"/>
                  <a:gd name="T11" fmla="*/ 186 h 186"/>
                  <a:gd name="T12" fmla="*/ 16 w 191"/>
                  <a:gd name="T13" fmla="*/ 179 h 186"/>
                  <a:gd name="T14" fmla="*/ 8 w 191"/>
                  <a:gd name="T15" fmla="*/ 172 h 186"/>
                  <a:gd name="T16" fmla="*/ 0 w 191"/>
                  <a:gd name="T17" fmla="*/ 179 h 186"/>
                  <a:gd name="T18" fmla="*/ 8 w 191"/>
                  <a:gd name="T19" fmla="*/ 186 h 186"/>
                  <a:gd name="T20" fmla="*/ 19 w 191"/>
                  <a:gd name="T21" fmla="*/ 104 h 186"/>
                  <a:gd name="T22" fmla="*/ 19 w 191"/>
                  <a:gd name="T23" fmla="*/ 14 h 186"/>
                  <a:gd name="T24" fmla="*/ 177 w 191"/>
                  <a:gd name="T25" fmla="*/ 14 h 186"/>
                  <a:gd name="T26" fmla="*/ 177 w 191"/>
                  <a:gd name="T27" fmla="*/ 104 h 186"/>
                  <a:gd name="T28" fmla="*/ 19 w 191"/>
                  <a:gd name="T29" fmla="*/ 104 h 186"/>
                  <a:gd name="T30" fmla="*/ 11 w 191"/>
                  <a:gd name="T31" fmla="*/ 114 h 186"/>
                  <a:gd name="T32" fmla="*/ 188 w 191"/>
                  <a:gd name="T33" fmla="*/ 114 h 186"/>
                  <a:gd name="T34" fmla="*/ 188 w 191"/>
                  <a:gd name="T35" fmla="*/ 7 h 186"/>
                  <a:gd name="T36" fmla="*/ 191 w 191"/>
                  <a:gd name="T37" fmla="*/ 7 h 186"/>
                  <a:gd name="T38" fmla="*/ 191 w 191"/>
                  <a:gd name="T39" fmla="*/ 0 h 186"/>
                  <a:gd name="T40" fmla="*/ 3 w 191"/>
                  <a:gd name="T41" fmla="*/ 0 h 186"/>
                  <a:gd name="T42" fmla="*/ 3 w 191"/>
                  <a:gd name="T43" fmla="*/ 118 h 186"/>
                  <a:gd name="T44" fmla="*/ 11 w 191"/>
                  <a:gd name="T45" fmla="*/ 118 h 186"/>
                  <a:gd name="T46" fmla="*/ 11 w 191"/>
                  <a:gd name="T47" fmla="*/ 114 h 186"/>
                  <a:gd name="T48" fmla="*/ 180 w 191"/>
                  <a:gd name="T49" fmla="*/ 131 h 186"/>
                  <a:gd name="T50" fmla="*/ 191 w 191"/>
                  <a:gd name="T51" fmla="*/ 131 h 186"/>
                  <a:gd name="T52" fmla="*/ 191 w 191"/>
                  <a:gd name="T53" fmla="*/ 128 h 186"/>
                  <a:gd name="T54" fmla="*/ 180 w 191"/>
                  <a:gd name="T55" fmla="*/ 128 h 186"/>
                  <a:gd name="T56" fmla="*/ 180 w 191"/>
                  <a:gd name="T57" fmla="*/ 131 h 1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1"/>
                  <a:gd name="T88" fmla="*/ 0 h 186"/>
                  <a:gd name="T89" fmla="*/ 191 w 191"/>
                  <a:gd name="T90" fmla="*/ 186 h 1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1" h="186">
                    <a:moveTo>
                      <a:pt x="19" y="168"/>
                    </a:moveTo>
                    <a:lnTo>
                      <a:pt x="54" y="168"/>
                    </a:lnTo>
                    <a:lnTo>
                      <a:pt x="54" y="163"/>
                    </a:lnTo>
                    <a:lnTo>
                      <a:pt x="19" y="163"/>
                    </a:lnTo>
                    <a:lnTo>
                      <a:pt x="19" y="168"/>
                    </a:lnTo>
                    <a:close/>
                    <a:moveTo>
                      <a:pt x="8" y="186"/>
                    </a:moveTo>
                    <a:lnTo>
                      <a:pt x="16" y="179"/>
                    </a:lnTo>
                    <a:lnTo>
                      <a:pt x="8" y="172"/>
                    </a:lnTo>
                    <a:lnTo>
                      <a:pt x="0" y="179"/>
                    </a:lnTo>
                    <a:lnTo>
                      <a:pt x="8" y="186"/>
                    </a:lnTo>
                    <a:close/>
                    <a:moveTo>
                      <a:pt x="19" y="104"/>
                    </a:moveTo>
                    <a:lnTo>
                      <a:pt x="19" y="14"/>
                    </a:lnTo>
                    <a:lnTo>
                      <a:pt x="177" y="14"/>
                    </a:lnTo>
                    <a:lnTo>
                      <a:pt x="177" y="104"/>
                    </a:lnTo>
                    <a:lnTo>
                      <a:pt x="19" y="104"/>
                    </a:lnTo>
                    <a:close/>
                    <a:moveTo>
                      <a:pt x="11" y="114"/>
                    </a:moveTo>
                    <a:lnTo>
                      <a:pt x="188" y="114"/>
                    </a:lnTo>
                    <a:lnTo>
                      <a:pt x="188" y="7"/>
                    </a:lnTo>
                    <a:lnTo>
                      <a:pt x="191" y="7"/>
                    </a:lnTo>
                    <a:lnTo>
                      <a:pt x="191" y="0"/>
                    </a:lnTo>
                    <a:lnTo>
                      <a:pt x="3" y="0"/>
                    </a:lnTo>
                    <a:lnTo>
                      <a:pt x="3" y="118"/>
                    </a:lnTo>
                    <a:lnTo>
                      <a:pt x="11" y="118"/>
                    </a:lnTo>
                    <a:lnTo>
                      <a:pt x="11" y="114"/>
                    </a:lnTo>
                    <a:close/>
                    <a:moveTo>
                      <a:pt x="180" y="131"/>
                    </a:moveTo>
                    <a:lnTo>
                      <a:pt x="191" y="131"/>
                    </a:lnTo>
                    <a:lnTo>
                      <a:pt x="191" y="128"/>
                    </a:lnTo>
                    <a:lnTo>
                      <a:pt x="180" y="128"/>
                    </a:lnTo>
                    <a:lnTo>
                      <a:pt x="180" y="131"/>
                    </a:lnTo>
                    <a:close/>
                  </a:path>
                </a:pathLst>
              </a:custGeom>
              <a:solidFill>
                <a:srgbClr val="5C6478"/>
              </a:solidFill>
              <a:ln w="3175">
                <a:solidFill>
                  <a:srgbClr val="5C6478"/>
                </a:solidFill>
                <a:round/>
                <a:headEnd/>
                <a:tailEnd/>
              </a:ln>
            </p:spPr>
            <p:txBody>
              <a:bodyPr/>
              <a:lstStyle/>
              <a:p>
                <a:endParaRPr lang="en-US"/>
              </a:p>
            </p:txBody>
          </p:sp>
          <p:sp>
            <p:nvSpPr>
              <p:cNvPr id="25755" name="Rectangle 2090"/>
              <p:cNvSpPr>
                <a:spLocks noChangeArrowheads="1"/>
              </p:cNvSpPr>
              <p:nvPr/>
            </p:nvSpPr>
            <p:spPr bwMode="auto">
              <a:xfrm>
                <a:off x="4204" y="3566"/>
                <a:ext cx="29" cy="6"/>
              </a:xfrm>
              <a:prstGeom prst="rect">
                <a:avLst/>
              </a:prstGeom>
              <a:solidFill>
                <a:srgbClr val="CFD2DA"/>
              </a:solidFill>
              <a:ln w="9525">
                <a:noFill/>
                <a:miter lim="800000"/>
                <a:headEnd/>
                <a:tailEnd/>
              </a:ln>
            </p:spPr>
            <p:txBody>
              <a:bodyPr/>
              <a:lstStyle/>
              <a:p>
                <a:endParaRPr lang="en-US"/>
              </a:p>
            </p:txBody>
          </p:sp>
          <p:sp>
            <p:nvSpPr>
              <p:cNvPr id="25756" name="Line 2091"/>
              <p:cNvSpPr>
                <a:spLocks noChangeShapeType="1"/>
              </p:cNvSpPr>
              <p:nvPr/>
            </p:nvSpPr>
            <p:spPr bwMode="auto">
              <a:xfrm>
                <a:off x="4179" y="3550"/>
                <a:ext cx="202" cy="1"/>
              </a:xfrm>
              <a:prstGeom prst="line">
                <a:avLst/>
              </a:prstGeom>
              <a:noFill/>
              <a:ln w="3175">
                <a:solidFill>
                  <a:srgbClr val="666666"/>
                </a:solidFill>
                <a:round/>
                <a:headEnd/>
                <a:tailEnd/>
              </a:ln>
            </p:spPr>
            <p:txBody>
              <a:bodyPr/>
              <a:lstStyle/>
              <a:p>
                <a:endParaRPr lang="en-US"/>
              </a:p>
            </p:txBody>
          </p:sp>
          <p:sp>
            <p:nvSpPr>
              <p:cNvPr id="25757" name="Line 2092"/>
              <p:cNvSpPr>
                <a:spLocks noChangeShapeType="1"/>
              </p:cNvSpPr>
              <p:nvPr/>
            </p:nvSpPr>
            <p:spPr bwMode="auto">
              <a:xfrm>
                <a:off x="4179" y="3555"/>
                <a:ext cx="202" cy="1"/>
              </a:xfrm>
              <a:prstGeom prst="line">
                <a:avLst/>
              </a:prstGeom>
              <a:noFill/>
              <a:ln w="3175">
                <a:solidFill>
                  <a:srgbClr val="666666"/>
                </a:solidFill>
                <a:round/>
                <a:headEnd/>
                <a:tailEnd/>
              </a:ln>
            </p:spPr>
            <p:txBody>
              <a:bodyPr/>
              <a:lstStyle/>
              <a:p>
                <a:endParaRPr lang="en-US"/>
              </a:p>
            </p:txBody>
          </p:sp>
          <p:sp>
            <p:nvSpPr>
              <p:cNvPr id="25758" name="Rectangle 2093"/>
              <p:cNvSpPr>
                <a:spLocks noChangeArrowheads="1"/>
              </p:cNvSpPr>
              <p:nvPr/>
            </p:nvSpPr>
            <p:spPr bwMode="auto">
              <a:xfrm>
                <a:off x="4204" y="3566"/>
                <a:ext cx="29" cy="6"/>
              </a:xfrm>
              <a:prstGeom prst="rect">
                <a:avLst/>
              </a:prstGeom>
              <a:noFill/>
              <a:ln w="3175">
                <a:solidFill>
                  <a:srgbClr val="666666"/>
                </a:solidFill>
                <a:miter lim="800000"/>
                <a:headEnd/>
                <a:tailEnd/>
              </a:ln>
            </p:spPr>
            <p:txBody>
              <a:bodyPr/>
              <a:lstStyle/>
              <a:p>
                <a:endParaRPr lang="en-US"/>
              </a:p>
            </p:txBody>
          </p:sp>
          <p:sp>
            <p:nvSpPr>
              <p:cNvPr id="25759" name="Freeform 2094"/>
              <p:cNvSpPr>
                <a:spLocks/>
              </p:cNvSpPr>
              <p:nvPr/>
            </p:nvSpPr>
            <p:spPr bwMode="auto">
              <a:xfrm>
                <a:off x="4204" y="3558"/>
                <a:ext cx="5" cy="5"/>
              </a:xfrm>
              <a:custGeom>
                <a:avLst/>
                <a:gdLst>
                  <a:gd name="T0" fmla="*/ 5 w 5"/>
                  <a:gd name="T1" fmla="*/ 0 h 5"/>
                  <a:gd name="T2" fmla="*/ 0 w 5"/>
                  <a:gd name="T3" fmla="*/ 3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3"/>
                    </a:lnTo>
                    <a:lnTo>
                      <a:pt x="5" y="5"/>
                    </a:lnTo>
                  </a:path>
                </a:pathLst>
              </a:custGeom>
              <a:noFill/>
              <a:ln w="3175">
                <a:solidFill>
                  <a:srgbClr val="666666"/>
                </a:solidFill>
                <a:round/>
                <a:headEnd/>
                <a:tailEnd/>
              </a:ln>
            </p:spPr>
            <p:txBody>
              <a:bodyPr/>
              <a:lstStyle/>
              <a:p>
                <a:endParaRPr lang="en-US"/>
              </a:p>
            </p:txBody>
          </p:sp>
          <p:sp>
            <p:nvSpPr>
              <p:cNvPr id="25760" name="Freeform 2095"/>
              <p:cNvSpPr>
                <a:spLocks/>
              </p:cNvSpPr>
              <p:nvPr/>
            </p:nvSpPr>
            <p:spPr bwMode="auto">
              <a:xfrm>
                <a:off x="4225" y="3558"/>
                <a:ext cx="5" cy="5"/>
              </a:xfrm>
              <a:custGeom>
                <a:avLst/>
                <a:gdLst>
                  <a:gd name="T0" fmla="*/ 5 w 5"/>
                  <a:gd name="T1" fmla="*/ 0 h 5"/>
                  <a:gd name="T2" fmla="*/ 0 w 5"/>
                  <a:gd name="T3" fmla="*/ 3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3"/>
                    </a:lnTo>
                    <a:lnTo>
                      <a:pt x="5" y="5"/>
                    </a:lnTo>
                  </a:path>
                </a:pathLst>
              </a:custGeom>
              <a:noFill/>
              <a:ln w="3175">
                <a:solidFill>
                  <a:srgbClr val="666666"/>
                </a:solidFill>
                <a:round/>
                <a:headEnd/>
                <a:tailEnd/>
              </a:ln>
            </p:spPr>
            <p:txBody>
              <a:bodyPr/>
              <a:lstStyle/>
              <a:p>
                <a:endParaRPr lang="en-US"/>
              </a:p>
            </p:txBody>
          </p:sp>
          <p:sp>
            <p:nvSpPr>
              <p:cNvPr id="25761" name="Freeform 2096"/>
              <p:cNvSpPr>
                <a:spLocks/>
              </p:cNvSpPr>
              <p:nvPr/>
            </p:nvSpPr>
            <p:spPr bwMode="auto">
              <a:xfrm>
                <a:off x="4236" y="3568"/>
                <a:ext cx="5" cy="5"/>
              </a:xfrm>
              <a:custGeom>
                <a:avLst/>
                <a:gdLst>
                  <a:gd name="T0" fmla="*/ 5 w 5"/>
                  <a:gd name="T1" fmla="*/ 0 h 5"/>
                  <a:gd name="T2" fmla="*/ 0 w 5"/>
                  <a:gd name="T3" fmla="*/ 2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2"/>
                    </a:lnTo>
                    <a:lnTo>
                      <a:pt x="5" y="5"/>
                    </a:lnTo>
                  </a:path>
                </a:pathLst>
              </a:custGeom>
              <a:noFill/>
              <a:ln w="3175">
                <a:solidFill>
                  <a:srgbClr val="666666"/>
                </a:solidFill>
                <a:round/>
                <a:headEnd/>
                <a:tailEnd/>
              </a:ln>
            </p:spPr>
            <p:txBody>
              <a:bodyPr/>
              <a:lstStyle/>
              <a:p>
                <a:endParaRPr lang="en-US"/>
              </a:p>
            </p:txBody>
          </p:sp>
          <p:sp>
            <p:nvSpPr>
              <p:cNvPr id="25762" name="Freeform 2097"/>
              <p:cNvSpPr>
                <a:spLocks/>
              </p:cNvSpPr>
              <p:nvPr/>
            </p:nvSpPr>
            <p:spPr bwMode="auto">
              <a:xfrm>
                <a:off x="4247" y="3558"/>
                <a:ext cx="5" cy="5"/>
              </a:xfrm>
              <a:custGeom>
                <a:avLst/>
                <a:gdLst>
                  <a:gd name="T0" fmla="*/ 5 w 5"/>
                  <a:gd name="T1" fmla="*/ 0 h 5"/>
                  <a:gd name="T2" fmla="*/ 0 w 5"/>
                  <a:gd name="T3" fmla="*/ 3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3"/>
                    </a:lnTo>
                    <a:lnTo>
                      <a:pt x="5" y="5"/>
                    </a:lnTo>
                  </a:path>
                </a:pathLst>
              </a:custGeom>
              <a:noFill/>
              <a:ln w="3175">
                <a:solidFill>
                  <a:srgbClr val="666666"/>
                </a:solidFill>
                <a:round/>
                <a:headEnd/>
                <a:tailEnd/>
              </a:ln>
            </p:spPr>
            <p:txBody>
              <a:bodyPr/>
              <a:lstStyle/>
              <a:p>
                <a:endParaRPr lang="en-US"/>
              </a:p>
            </p:txBody>
          </p:sp>
          <p:sp>
            <p:nvSpPr>
              <p:cNvPr id="25763" name="Freeform 2098"/>
              <p:cNvSpPr>
                <a:spLocks/>
              </p:cNvSpPr>
              <p:nvPr/>
            </p:nvSpPr>
            <p:spPr bwMode="auto">
              <a:xfrm>
                <a:off x="4258" y="3568"/>
                <a:ext cx="4" cy="5"/>
              </a:xfrm>
              <a:custGeom>
                <a:avLst/>
                <a:gdLst>
                  <a:gd name="T0" fmla="*/ 4 w 4"/>
                  <a:gd name="T1" fmla="*/ 0 h 5"/>
                  <a:gd name="T2" fmla="*/ 0 w 4"/>
                  <a:gd name="T3" fmla="*/ 2 h 5"/>
                  <a:gd name="T4" fmla="*/ 4 w 4"/>
                  <a:gd name="T5" fmla="*/ 5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4" y="0"/>
                    </a:moveTo>
                    <a:lnTo>
                      <a:pt x="0" y="2"/>
                    </a:lnTo>
                    <a:lnTo>
                      <a:pt x="4" y="5"/>
                    </a:lnTo>
                  </a:path>
                </a:pathLst>
              </a:custGeom>
              <a:noFill/>
              <a:ln w="3175">
                <a:solidFill>
                  <a:srgbClr val="666666"/>
                </a:solidFill>
                <a:round/>
                <a:headEnd/>
                <a:tailEnd/>
              </a:ln>
            </p:spPr>
            <p:txBody>
              <a:bodyPr/>
              <a:lstStyle/>
              <a:p>
                <a:endParaRPr lang="en-US"/>
              </a:p>
            </p:txBody>
          </p:sp>
          <p:sp>
            <p:nvSpPr>
              <p:cNvPr id="25764" name="Freeform 2099"/>
              <p:cNvSpPr>
                <a:spLocks/>
              </p:cNvSpPr>
              <p:nvPr/>
            </p:nvSpPr>
            <p:spPr bwMode="auto">
              <a:xfrm>
                <a:off x="4268" y="3558"/>
                <a:ext cx="5" cy="5"/>
              </a:xfrm>
              <a:custGeom>
                <a:avLst/>
                <a:gdLst>
                  <a:gd name="T0" fmla="*/ 5 w 5"/>
                  <a:gd name="T1" fmla="*/ 0 h 5"/>
                  <a:gd name="T2" fmla="*/ 0 w 5"/>
                  <a:gd name="T3" fmla="*/ 3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3"/>
                    </a:lnTo>
                    <a:lnTo>
                      <a:pt x="5" y="5"/>
                    </a:lnTo>
                  </a:path>
                </a:pathLst>
              </a:custGeom>
              <a:noFill/>
              <a:ln w="3175">
                <a:solidFill>
                  <a:srgbClr val="666666"/>
                </a:solidFill>
                <a:round/>
                <a:headEnd/>
                <a:tailEnd/>
              </a:ln>
            </p:spPr>
            <p:txBody>
              <a:bodyPr/>
              <a:lstStyle/>
              <a:p>
                <a:endParaRPr lang="en-US"/>
              </a:p>
            </p:txBody>
          </p:sp>
          <p:sp>
            <p:nvSpPr>
              <p:cNvPr id="25765" name="Freeform 2100"/>
              <p:cNvSpPr>
                <a:spLocks/>
              </p:cNvSpPr>
              <p:nvPr/>
            </p:nvSpPr>
            <p:spPr bwMode="auto">
              <a:xfrm>
                <a:off x="4279" y="3568"/>
                <a:ext cx="5" cy="5"/>
              </a:xfrm>
              <a:custGeom>
                <a:avLst/>
                <a:gdLst>
                  <a:gd name="T0" fmla="*/ 5 w 5"/>
                  <a:gd name="T1" fmla="*/ 0 h 5"/>
                  <a:gd name="T2" fmla="*/ 0 w 5"/>
                  <a:gd name="T3" fmla="*/ 2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2"/>
                    </a:lnTo>
                    <a:lnTo>
                      <a:pt x="5" y="5"/>
                    </a:lnTo>
                  </a:path>
                </a:pathLst>
              </a:custGeom>
              <a:noFill/>
              <a:ln w="3175">
                <a:solidFill>
                  <a:srgbClr val="666666"/>
                </a:solidFill>
                <a:round/>
                <a:headEnd/>
                <a:tailEnd/>
              </a:ln>
            </p:spPr>
            <p:txBody>
              <a:bodyPr/>
              <a:lstStyle/>
              <a:p>
                <a:endParaRPr lang="en-US"/>
              </a:p>
            </p:txBody>
          </p:sp>
          <p:sp>
            <p:nvSpPr>
              <p:cNvPr id="25766" name="Freeform 2101"/>
              <p:cNvSpPr>
                <a:spLocks/>
              </p:cNvSpPr>
              <p:nvPr/>
            </p:nvSpPr>
            <p:spPr bwMode="auto">
              <a:xfrm>
                <a:off x="4290" y="3558"/>
                <a:ext cx="5" cy="5"/>
              </a:xfrm>
              <a:custGeom>
                <a:avLst/>
                <a:gdLst>
                  <a:gd name="T0" fmla="*/ 5 w 5"/>
                  <a:gd name="T1" fmla="*/ 0 h 5"/>
                  <a:gd name="T2" fmla="*/ 0 w 5"/>
                  <a:gd name="T3" fmla="*/ 3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3"/>
                    </a:lnTo>
                    <a:lnTo>
                      <a:pt x="5" y="5"/>
                    </a:lnTo>
                  </a:path>
                </a:pathLst>
              </a:custGeom>
              <a:noFill/>
              <a:ln w="3175">
                <a:solidFill>
                  <a:srgbClr val="666666"/>
                </a:solidFill>
                <a:round/>
                <a:headEnd/>
                <a:tailEnd/>
              </a:ln>
            </p:spPr>
            <p:txBody>
              <a:bodyPr/>
              <a:lstStyle/>
              <a:p>
                <a:endParaRPr lang="en-US"/>
              </a:p>
            </p:txBody>
          </p:sp>
          <p:sp>
            <p:nvSpPr>
              <p:cNvPr id="25767" name="Freeform 2102"/>
              <p:cNvSpPr>
                <a:spLocks/>
              </p:cNvSpPr>
              <p:nvPr/>
            </p:nvSpPr>
            <p:spPr bwMode="auto">
              <a:xfrm>
                <a:off x="4301" y="3568"/>
                <a:ext cx="4" cy="5"/>
              </a:xfrm>
              <a:custGeom>
                <a:avLst/>
                <a:gdLst>
                  <a:gd name="T0" fmla="*/ 4 w 4"/>
                  <a:gd name="T1" fmla="*/ 0 h 5"/>
                  <a:gd name="T2" fmla="*/ 0 w 4"/>
                  <a:gd name="T3" fmla="*/ 2 h 5"/>
                  <a:gd name="T4" fmla="*/ 4 w 4"/>
                  <a:gd name="T5" fmla="*/ 5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4" y="0"/>
                    </a:moveTo>
                    <a:lnTo>
                      <a:pt x="0" y="2"/>
                    </a:lnTo>
                    <a:lnTo>
                      <a:pt x="4" y="5"/>
                    </a:lnTo>
                  </a:path>
                </a:pathLst>
              </a:custGeom>
              <a:noFill/>
              <a:ln w="3175">
                <a:solidFill>
                  <a:srgbClr val="666666"/>
                </a:solidFill>
                <a:round/>
                <a:headEnd/>
                <a:tailEnd/>
              </a:ln>
            </p:spPr>
            <p:txBody>
              <a:bodyPr/>
              <a:lstStyle/>
              <a:p>
                <a:endParaRPr lang="en-US"/>
              </a:p>
            </p:txBody>
          </p:sp>
          <p:sp>
            <p:nvSpPr>
              <p:cNvPr id="25768" name="Freeform 2103"/>
              <p:cNvSpPr>
                <a:spLocks/>
              </p:cNvSpPr>
              <p:nvPr/>
            </p:nvSpPr>
            <p:spPr bwMode="auto">
              <a:xfrm>
                <a:off x="4313" y="3558"/>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69" name="Freeform 2104"/>
              <p:cNvSpPr>
                <a:spLocks/>
              </p:cNvSpPr>
              <p:nvPr/>
            </p:nvSpPr>
            <p:spPr bwMode="auto">
              <a:xfrm>
                <a:off x="4324" y="3568"/>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770" name="Freeform 2105"/>
              <p:cNvSpPr>
                <a:spLocks/>
              </p:cNvSpPr>
              <p:nvPr/>
            </p:nvSpPr>
            <p:spPr bwMode="auto">
              <a:xfrm>
                <a:off x="4334" y="3558"/>
                <a:ext cx="4" cy="5"/>
              </a:xfrm>
              <a:custGeom>
                <a:avLst/>
                <a:gdLst>
                  <a:gd name="T0" fmla="*/ 4 w 4"/>
                  <a:gd name="T1" fmla="*/ 0 h 5"/>
                  <a:gd name="T2" fmla="*/ 0 w 4"/>
                  <a:gd name="T3" fmla="*/ 3 h 5"/>
                  <a:gd name="T4" fmla="*/ 4 w 4"/>
                  <a:gd name="T5" fmla="*/ 5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4" y="0"/>
                    </a:moveTo>
                    <a:lnTo>
                      <a:pt x="0" y="3"/>
                    </a:lnTo>
                    <a:lnTo>
                      <a:pt x="4" y="5"/>
                    </a:lnTo>
                  </a:path>
                </a:pathLst>
              </a:custGeom>
              <a:noFill/>
              <a:ln w="3175">
                <a:solidFill>
                  <a:srgbClr val="666666"/>
                </a:solidFill>
                <a:round/>
                <a:headEnd/>
                <a:tailEnd/>
              </a:ln>
            </p:spPr>
            <p:txBody>
              <a:bodyPr/>
              <a:lstStyle/>
              <a:p>
                <a:endParaRPr lang="en-US"/>
              </a:p>
            </p:txBody>
          </p:sp>
          <p:sp>
            <p:nvSpPr>
              <p:cNvPr id="25771" name="Freeform 2106"/>
              <p:cNvSpPr>
                <a:spLocks/>
              </p:cNvSpPr>
              <p:nvPr/>
            </p:nvSpPr>
            <p:spPr bwMode="auto">
              <a:xfrm>
                <a:off x="4345" y="3568"/>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772" name="Freeform 2107"/>
              <p:cNvSpPr>
                <a:spLocks/>
              </p:cNvSpPr>
              <p:nvPr/>
            </p:nvSpPr>
            <p:spPr bwMode="auto">
              <a:xfrm>
                <a:off x="4356" y="3558"/>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73" name="Freeform 2108"/>
              <p:cNvSpPr>
                <a:spLocks/>
              </p:cNvSpPr>
              <p:nvPr/>
            </p:nvSpPr>
            <p:spPr bwMode="auto">
              <a:xfrm>
                <a:off x="4367" y="3568"/>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774" name="Rectangle 2109"/>
              <p:cNvSpPr>
                <a:spLocks noChangeArrowheads="1"/>
              </p:cNvSpPr>
              <p:nvPr/>
            </p:nvSpPr>
            <p:spPr bwMode="auto">
              <a:xfrm>
                <a:off x="4088" y="3589"/>
                <a:ext cx="434" cy="125"/>
              </a:xfrm>
              <a:prstGeom prst="rect">
                <a:avLst/>
              </a:prstGeom>
              <a:noFill/>
              <a:ln w="9525">
                <a:noFill/>
                <a:miter lim="800000"/>
                <a:headEnd/>
                <a:tailEnd/>
              </a:ln>
            </p:spPr>
            <p:txBody>
              <a:bodyPr wrap="none" lIns="0" tIns="0" rIns="0" bIns="0">
                <a:spAutoFit/>
              </a:bodyPr>
              <a:lstStyle/>
              <a:p>
                <a:r>
                  <a:rPr lang="en-US" sz="1300">
                    <a:solidFill>
                      <a:srgbClr val="5C6478"/>
                    </a:solidFill>
                    <a:latin typeface="Arial" charset="0"/>
                  </a:rPr>
                  <a:t>Chị Hằng</a:t>
                </a:r>
                <a:endParaRPr lang="en-US"/>
              </a:p>
            </p:txBody>
          </p:sp>
          <p:sp>
            <p:nvSpPr>
              <p:cNvPr id="25775" name="Freeform 2110"/>
              <p:cNvSpPr>
                <a:spLocks/>
              </p:cNvSpPr>
              <p:nvPr/>
            </p:nvSpPr>
            <p:spPr bwMode="auto">
              <a:xfrm>
                <a:off x="2955" y="3316"/>
                <a:ext cx="231" cy="208"/>
              </a:xfrm>
              <a:custGeom>
                <a:avLst/>
                <a:gdLst>
                  <a:gd name="T0" fmla="*/ 0 w 231"/>
                  <a:gd name="T1" fmla="*/ 156 h 208"/>
                  <a:gd name="T2" fmla="*/ 43 w 231"/>
                  <a:gd name="T3" fmla="*/ 156 h 208"/>
                  <a:gd name="T4" fmla="*/ 79 w 231"/>
                  <a:gd name="T5" fmla="*/ 163 h 208"/>
                  <a:gd name="T6" fmla="*/ 79 w 231"/>
                  <a:gd name="T7" fmla="*/ 170 h 208"/>
                  <a:gd name="T8" fmla="*/ 43 w 231"/>
                  <a:gd name="T9" fmla="*/ 170 h 208"/>
                  <a:gd name="T10" fmla="*/ 43 w 231"/>
                  <a:gd name="T11" fmla="*/ 175 h 208"/>
                  <a:gd name="T12" fmla="*/ 14 w 231"/>
                  <a:gd name="T13" fmla="*/ 175 h 208"/>
                  <a:gd name="T14" fmla="*/ 14 w 231"/>
                  <a:gd name="T15" fmla="*/ 208 h 208"/>
                  <a:gd name="T16" fmla="*/ 215 w 231"/>
                  <a:gd name="T17" fmla="*/ 208 h 208"/>
                  <a:gd name="T18" fmla="*/ 215 w 231"/>
                  <a:gd name="T19" fmla="*/ 175 h 208"/>
                  <a:gd name="T20" fmla="*/ 188 w 231"/>
                  <a:gd name="T21" fmla="*/ 175 h 208"/>
                  <a:gd name="T22" fmla="*/ 188 w 231"/>
                  <a:gd name="T23" fmla="*/ 170 h 208"/>
                  <a:gd name="T24" fmla="*/ 151 w 231"/>
                  <a:gd name="T25" fmla="*/ 170 h 208"/>
                  <a:gd name="T26" fmla="*/ 151 w 231"/>
                  <a:gd name="T27" fmla="*/ 163 h 208"/>
                  <a:gd name="T28" fmla="*/ 188 w 231"/>
                  <a:gd name="T29" fmla="*/ 156 h 208"/>
                  <a:gd name="T30" fmla="*/ 231 w 231"/>
                  <a:gd name="T31" fmla="*/ 156 h 208"/>
                  <a:gd name="T32" fmla="*/ 231 w 231"/>
                  <a:gd name="T33" fmla="*/ 0 h 208"/>
                  <a:gd name="T34" fmla="*/ 0 w 231"/>
                  <a:gd name="T35" fmla="*/ 0 h 208"/>
                  <a:gd name="T36" fmla="*/ 0 w 231"/>
                  <a:gd name="T37" fmla="*/ 156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08"/>
                  <a:gd name="T59" fmla="*/ 231 w 23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08">
                    <a:moveTo>
                      <a:pt x="0" y="156"/>
                    </a:moveTo>
                    <a:lnTo>
                      <a:pt x="43" y="156"/>
                    </a:lnTo>
                    <a:lnTo>
                      <a:pt x="79" y="163"/>
                    </a:lnTo>
                    <a:lnTo>
                      <a:pt x="79" y="170"/>
                    </a:lnTo>
                    <a:lnTo>
                      <a:pt x="43" y="170"/>
                    </a:lnTo>
                    <a:lnTo>
                      <a:pt x="43" y="175"/>
                    </a:lnTo>
                    <a:lnTo>
                      <a:pt x="14" y="175"/>
                    </a:lnTo>
                    <a:lnTo>
                      <a:pt x="14" y="208"/>
                    </a:lnTo>
                    <a:lnTo>
                      <a:pt x="215" y="208"/>
                    </a:lnTo>
                    <a:lnTo>
                      <a:pt x="215" y="175"/>
                    </a:lnTo>
                    <a:lnTo>
                      <a:pt x="188" y="175"/>
                    </a:lnTo>
                    <a:lnTo>
                      <a:pt x="188" y="170"/>
                    </a:lnTo>
                    <a:lnTo>
                      <a:pt x="151" y="170"/>
                    </a:lnTo>
                    <a:lnTo>
                      <a:pt x="151" y="163"/>
                    </a:lnTo>
                    <a:lnTo>
                      <a:pt x="188" y="156"/>
                    </a:lnTo>
                    <a:lnTo>
                      <a:pt x="231" y="156"/>
                    </a:lnTo>
                    <a:lnTo>
                      <a:pt x="231" y="0"/>
                    </a:lnTo>
                    <a:lnTo>
                      <a:pt x="0" y="0"/>
                    </a:lnTo>
                    <a:lnTo>
                      <a:pt x="0" y="156"/>
                    </a:lnTo>
                    <a:close/>
                  </a:path>
                </a:pathLst>
              </a:custGeom>
              <a:solidFill>
                <a:srgbClr val="CFD2DA"/>
              </a:solidFill>
              <a:ln w="9525">
                <a:noFill/>
                <a:round/>
                <a:headEnd/>
                <a:tailEnd/>
              </a:ln>
            </p:spPr>
            <p:txBody>
              <a:bodyPr/>
              <a:lstStyle/>
              <a:p>
                <a:endParaRPr lang="en-US"/>
              </a:p>
            </p:txBody>
          </p:sp>
          <p:sp>
            <p:nvSpPr>
              <p:cNvPr id="25776" name="Line 2111"/>
              <p:cNvSpPr>
                <a:spLocks noChangeShapeType="1"/>
              </p:cNvSpPr>
              <p:nvPr/>
            </p:nvSpPr>
            <p:spPr bwMode="auto">
              <a:xfrm>
                <a:off x="2998" y="3491"/>
                <a:ext cx="145" cy="1"/>
              </a:xfrm>
              <a:prstGeom prst="line">
                <a:avLst/>
              </a:prstGeom>
              <a:noFill/>
              <a:ln w="7938">
                <a:solidFill>
                  <a:srgbClr val="666666"/>
                </a:solidFill>
                <a:round/>
                <a:headEnd/>
                <a:tailEnd/>
              </a:ln>
            </p:spPr>
            <p:txBody>
              <a:bodyPr/>
              <a:lstStyle/>
              <a:p>
                <a:endParaRPr lang="en-US"/>
              </a:p>
            </p:txBody>
          </p:sp>
          <p:sp>
            <p:nvSpPr>
              <p:cNvPr id="25777" name="Freeform 2112"/>
              <p:cNvSpPr>
                <a:spLocks/>
              </p:cNvSpPr>
              <p:nvPr/>
            </p:nvSpPr>
            <p:spPr bwMode="auto">
              <a:xfrm>
                <a:off x="2955" y="3316"/>
                <a:ext cx="231" cy="208"/>
              </a:xfrm>
              <a:custGeom>
                <a:avLst/>
                <a:gdLst>
                  <a:gd name="T0" fmla="*/ 0 w 231"/>
                  <a:gd name="T1" fmla="*/ 156 h 208"/>
                  <a:gd name="T2" fmla="*/ 43 w 231"/>
                  <a:gd name="T3" fmla="*/ 156 h 208"/>
                  <a:gd name="T4" fmla="*/ 79 w 231"/>
                  <a:gd name="T5" fmla="*/ 163 h 208"/>
                  <a:gd name="T6" fmla="*/ 79 w 231"/>
                  <a:gd name="T7" fmla="*/ 170 h 208"/>
                  <a:gd name="T8" fmla="*/ 43 w 231"/>
                  <a:gd name="T9" fmla="*/ 170 h 208"/>
                  <a:gd name="T10" fmla="*/ 43 w 231"/>
                  <a:gd name="T11" fmla="*/ 175 h 208"/>
                  <a:gd name="T12" fmla="*/ 14 w 231"/>
                  <a:gd name="T13" fmla="*/ 175 h 208"/>
                  <a:gd name="T14" fmla="*/ 14 w 231"/>
                  <a:gd name="T15" fmla="*/ 208 h 208"/>
                  <a:gd name="T16" fmla="*/ 215 w 231"/>
                  <a:gd name="T17" fmla="*/ 208 h 208"/>
                  <a:gd name="T18" fmla="*/ 215 w 231"/>
                  <a:gd name="T19" fmla="*/ 175 h 208"/>
                  <a:gd name="T20" fmla="*/ 188 w 231"/>
                  <a:gd name="T21" fmla="*/ 175 h 208"/>
                  <a:gd name="T22" fmla="*/ 188 w 231"/>
                  <a:gd name="T23" fmla="*/ 170 h 208"/>
                  <a:gd name="T24" fmla="*/ 151 w 231"/>
                  <a:gd name="T25" fmla="*/ 170 h 208"/>
                  <a:gd name="T26" fmla="*/ 151 w 231"/>
                  <a:gd name="T27" fmla="*/ 163 h 208"/>
                  <a:gd name="T28" fmla="*/ 188 w 231"/>
                  <a:gd name="T29" fmla="*/ 156 h 208"/>
                  <a:gd name="T30" fmla="*/ 231 w 231"/>
                  <a:gd name="T31" fmla="*/ 156 h 208"/>
                  <a:gd name="T32" fmla="*/ 231 w 231"/>
                  <a:gd name="T33" fmla="*/ 0 h 208"/>
                  <a:gd name="T34" fmla="*/ 0 w 231"/>
                  <a:gd name="T35" fmla="*/ 0 h 208"/>
                  <a:gd name="T36" fmla="*/ 0 w 231"/>
                  <a:gd name="T37" fmla="*/ 156 h 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08"/>
                  <a:gd name="T59" fmla="*/ 231 w 231"/>
                  <a:gd name="T60" fmla="*/ 208 h 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08">
                    <a:moveTo>
                      <a:pt x="0" y="156"/>
                    </a:moveTo>
                    <a:lnTo>
                      <a:pt x="43" y="156"/>
                    </a:lnTo>
                    <a:lnTo>
                      <a:pt x="79" y="163"/>
                    </a:lnTo>
                    <a:lnTo>
                      <a:pt x="79" y="170"/>
                    </a:lnTo>
                    <a:lnTo>
                      <a:pt x="43" y="170"/>
                    </a:lnTo>
                    <a:lnTo>
                      <a:pt x="43" y="175"/>
                    </a:lnTo>
                    <a:lnTo>
                      <a:pt x="14" y="175"/>
                    </a:lnTo>
                    <a:lnTo>
                      <a:pt x="14" y="208"/>
                    </a:lnTo>
                    <a:lnTo>
                      <a:pt x="215" y="208"/>
                    </a:lnTo>
                    <a:lnTo>
                      <a:pt x="215" y="175"/>
                    </a:lnTo>
                    <a:lnTo>
                      <a:pt x="188" y="175"/>
                    </a:lnTo>
                    <a:lnTo>
                      <a:pt x="188" y="170"/>
                    </a:lnTo>
                    <a:lnTo>
                      <a:pt x="151" y="170"/>
                    </a:lnTo>
                    <a:lnTo>
                      <a:pt x="151" y="163"/>
                    </a:lnTo>
                    <a:lnTo>
                      <a:pt x="188" y="156"/>
                    </a:lnTo>
                    <a:lnTo>
                      <a:pt x="231" y="156"/>
                    </a:lnTo>
                    <a:lnTo>
                      <a:pt x="231" y="0"/>
                    </a:lnTo>
                    <a:lnTo>
                      <a:pt x="0" y="0"/>
                    </a:lnTo>
                    <a:lnTo>
                      <a:pt x="0" y="156"/>
                    </a:lnTo>
                  </a:path>
                </a:pathLst>
              </a:custGeom>
              <a:noFill/>
              <a:ln w="7938">
                <a:solidFill>
                  <a:srgbClr val="666666"/>
                </a:solidFill>
                <a:round/>
                <a:headEnd/>
                <a:tailEnd/>
              </a:ln>
            </p:spPr>
            <p:txBody>
              <a:bodyPr/>
              <a:lstStyle/>
              <a:p>
                <a:endParaRPr lang="en-US"/>
              </a:p>
            </p:txBody>
          </p:sp>
          <p:sp>
            <p:nvSpPr>
              <p:cNvPr id="25778" name="Line 2113"/>
              <p:cNvSpPr>
                <a:spLocks noChangeShapeType="1"/>
              </p:cNvSpPr>
              <p:nvPr/>
            </p:nvSpPr>
            <p:spPr bwMode="auto">
              <a:xfrm>
                <a:off x="3034" y="3486"/>
                <a:ext cx="72" cy="1"/>
              </a:xfrm>
              <a:prstGeom prst="line">
                <a:avLst/>
              </a:prstGeom>
              <a:noFill/>
              <a:ln w="7938">
                <a:solidFill>
                  <a:srgbClr val="666666"/>
                </a:solidFill>
                <a:round/>
                <a:headEnd/>
                <a:tailEnd/>
              </a:ln>
            </p:spPr>
            <p:txBody>
              <a:bodyPr/>
              <a:lstStyle/>
              <a:p>
                <a:endParaRPr lang="en-US"/>
              </a:p>
            </p:txBody>
          </p:sp>
          <p:sp>
            <p:nvSpPr>
              <p:cNvPr id="25779" name="Line 2114"/>
              <p:cNvSpPr>
                <a:spLocks noChangeShapeType="1"/>
              </p:cNvSpPr>
              <p:nvPr/>
            </p:nvSpPr>
            <p:spPr bwMode="auto">
              <a:xfrm>
                <a:off x="3034" y="3479"/>
                <a:ext cx="72" cy="1"/>
              </a:xfrm>
              <a:prstGeom prst="line">
                <a:avLst/>
              </a:prstGeom>
              <a:noFill/>
              <a:ln w="7938">
                <a:solidFill>
                  <a:srgbClr val="666666"/>
                </a:solidFill>
                <a:round/>
                <a:headEnd/>
                <a:tailEnd/>
              </a:ln>
            </p:spPr>
            <p:txBody>
              <a:bodyPr/>
              <a:lstStyle/>
              <a:p>
                <a:endParaRPr lang="en-US"/>
              </a:p>
            </p:txBody>
          </p:sp>
          <p:sp>
            <p:nvSpPr>
              <p:cNvPr id="25780" name="Line 2115"/>
              <p:cNvSpPr>
                <a:spLocks noChangeShapeType="1"/>
              </p:cNvSpPr>
              <p:nvPr/>
            </p:nvSpPr>
            <p:spPr bwMode="auto">
              <a:xfrm>
                <a:off x="2998" y="3472"/>
                <a:ext cx="145" cy="1"/>
              </a:xfrm>
              <a:prstGeom prst="line">
                <a:avLst/>
              </a:prstGeom>
              <a:noFill/>
              <a:ln w="7938">
                <a:solidFill>
                  <a:srgbClr val="666666"/>
                </a:solidFill>
                <a:round/>
                <a:headEnd/>
                <a:tailEnd/>
              </a:ln>
            </p:spPr>
            <p:txBody>
              <a:bodyPr/>
              <a:lstStyle/>
              <a:p>
                <a:endParaRPr lang="en-US"/>
              </a:p>
            </p:txBody>
          </p:sp>
          <p:sp>
            <p:nvSpPr>
              <p:cNvPr id="25781" name="Freeform 2116"/>
              <p:cNvSpPr>
                <a:spLocks noEditPoints="1"/>
              </p:cNvSpPr>
              <p:nvPr/>
            </p:nvSpPr>
            <p:spPr bwMode="auto">
              <a:xfrm>
                <a:off x="2972" y="3335"/>
                <a:ext cx="192" cy="185"/>
              </a:xfrm>
              <a:custGeom>
                <a:avLst/>
                <a:gdLst>
                  <a:gd name="T0" fmla="*/ 19 w 192"/>
                  <a:gd name="T1" fmla="*/ 167 h 185"/>
                  <a:gd name="T2" fmla="*/ 55 w 192"/>
                  <a:gd name="T3" fmla="*/ 167 h 185"/>
                  <a:gd name="T4" fmla="*/ 55 w 192"/>
                  <a:gd name="T5" fmla="*/ 163 h 185"/>
                  <a:gd name="T6" fmla="*/ 19 w 192"/>
                  <a:gd name="T7" fmla="*/ 163 h 185"/>
                  <a:gd name="T8" fmla="*/ 19 w 192"/>
                  <a:gd name="T9" fmla="*/ 167 h 185"/>
                  <a:gd name="T10" fmla="*/ 8 w 192"/>
                  <a:gd name="T11" fmla="*/ 185 h 185"/>
                  <a:gd name="T12" fmla="*/ 15 w 192"/>
                  <a:gd name="T13" fmla="*/ 180 h 185"/>
                  <a:gd name="T14" fmla="*/ 8 w 192"/>
                  <a:gd name="T15" fmla="*/ 173 h 185"/>
                  <a:gd name="T16" fmla="*/ 0 w 192"/>
                  <a:gd name="T17" fmla="*/ 180 h 185"/>
                  <a:gd name="T18" fmla="*/ 8 w 192"/>
                  <a:gd name="T19" fmla="*/ 185 h 185"/>
                  <a:gd name="T20" fmla="*/ 19 w 192"/>
                  <a:gd name="T21" fmla="*/ 105 h 185"/>
                  <a:gd name="T22" fmla="*/ 19 w 192"/>
                  <a:gd name="T23" fmla="*/ 13 h 185"/>
                  <a:gd name="T24" fmla="*/ 177 w 192"/>
                  <a:gd name="T25" fmla="*/ 13 h 185"/>
                  <a:gd name="T26" fmla="*/ 177 w 192"/>
                  <a:gd name="T27" fmla="*/ 105 h 185"/>
                  <a:gd name="T28" fmla="*/ 19 w 192"/>
                  <a:gd name="T29" fmla="*/ 105 h 185"/>
                  <a:gd name="T30" fmla="*/ 12 w 192"/>
                  <a:gd name="T31" fmla="*/ 114 h 185"/>
                  <a:gd name="T32" fmla="*/ 187 w 192"/>
                  <a:gd name="T33" fmla="*/ 114 h 185"/>
                  <a:gd name="T34" fmla="*/ 187 w 192"/>
                  <a:gd name="T35" fmla="*/ 6 h 185"/>
                  <a:gd name="T36" fmla="*/ 192 w 192"/>
                  <a:gd name="T37" fmla="*/ 6 h 185"/>
                  <a:gd name="T38" fmla="*/ 192 w 192"/>
                  <a:gd name="T39" fmla="*/ 0 h 185"/>
                  <a:gd name="T40" fmla="*/ 5 w 192"/>
                  <a:gd name="T41" fmla="*/ 0 h 185"/>
                  <a:gd name="T42" fmla="*/ 5 w 192"/>
                  <a:gd name="T43" fmla="*/ 117 h 185"/>
                  <a:gd name="T44" fmla="*/ 12 w 192"/>
                  <a:gd name="T45" fmla="*/ 117 h 185"/>
                  <a:gd name="T46" fmla="*/ 12 w 192"/>
                  <a:gd name="T47" fmla="*/ 114 h 185"/>
                  <a:gd name="T48" fmla="*/ 181 w 192"/>
                  <a:gd name="T49" fmla="*/ 130 h 185"/>
                  <a:gd name="T50" fmla="*/ 192 w 192"/>
                  <a:gd name="T51" fmla="*/ 130 h 185"/>
                  <a:gd name="T52" fmla="*/ 192 w 192"/>
                  <a:gd name="T53" fmla="*/ 127 h 185"/>
                  <a:gd name="T54" fmla="*/ 181 w 192"/>
                  <a:gd name="T55" fmla="*/ 127 h 185"/>
                  <a:gd name="T56" fmla="*/ 181 w 192"/>
                  <a:gd name="T57" fmla="*/ 130 h 1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85"/>
                  <a:gd name="T89" fmla="*/ 192 w 192"/>
                  <a:gd name="T90" fmla="*/ 185 h 1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85">
                    <a:moveTo>
                      <a:pt x="19" y="167"/>
                    </a:moveTo>
                    <a:lnTo>
                      <a:pt x="55" y="167"/>
                    </a:lnTo>
                    <a:lnTo>
                      <a:pt x="55" y="163"/>
                    </a:lnTo>
                    <a:lnTo>
                      <a:pt x="19" y="163"/>
                    </a:lnTo>
                    <a:lnTo>
                      <a:pt x="19" y="167"/>
                    </a:lnTo>
                    <a:close/>
                    <a:moveTo>
                      <a:pt x="8" y="185"/>
                    </a:moveTo>
                    <a:lnTo>
                      <a:pt x="15" y="180"/>
                    </a:lnTo>
                    <a:lnTo>
                      <a:pt x="8" y="173"/>
                    </a:lnTo>
                    <a:lnTo>
                      <a:pt x="0" y="180"/>
                    </a:lnTo>
                    <a:lnTo>
                      <a:pt x="8" y="185"/>
                    </a:lnTo>
                    <a:close/>
                    <a:moveTo>
                      <a:pt x="19" y="105"/>
                    </a:moveTo>
                    <a:lnTo>
                      <a:pt x="19" y="13"/>
                    </a:lnTo>
                    <a:lnTo>
                      <a:pt x="177" y="13"/>
                    </a:lnTo>
                    <a:lnTo>
                      <a:pt x="177" y="105"/>
                    </a:lnTo>
                    <a:lnTo>
                      <a:pt x="19" y="105"/>
                    </a:lnTo>
                    <a:close/>
                    <a:moveTo>
                      <a:pt x="12" y="114"/>
                    </a:moveTo>
                    <a:lnTo>
                      <a:pt x="187" y="114"/>
                    </a:lnTo>
                    <a:lnTo>
                      <a:pt x="187" y="6"/>
                    </a:lnTo>
                    <a:lnTo>
                      <a:pt x="192" y="6"/>
                    </a:lnTo>
                    <a:lnTo>
                      <a:pt x="192" y="0"/>
                    </a:lnTo>
                    <a:lnTo>
                      <a:pt x="5" y="0"/>
                    </a:lnTo>
                    <a:lnTo>
                      <a:pt x="5" y="117"/>
                    </a:lnTo>
                    <a:lnTo>
                      <a:pt x="12" y="117"/>
                    </a:lnTo>
                    <a:lnTo>
                      <a:pt x="12" y="114"/>
                    </a:lnTo>
                    <a:close/>
                    <a:moveTo>
                      <a:pt x="181" y="130"/>
                    </a:moveTo>
                    <a:lnTo>
                      <a:pt x="192" y="130"/>
                    </a:lnTo>
                    <a:lnTo>
                      <a:pt x="192" y="127"/>
                    </a:lnTo>
                    <a:lnTo>
                      <a:pt x="181" y="127"/>
                    </a:lnTo>
                    <a:lnTo>
                      <a:pt x="181" y="130"/>
                    </a:lnTo>
                    <a:close/>
                  </a:path>
                </a:pathLst>
              </a:custGeom>
              <a:solidFill>
                <a:srgbClr val="5C6478"/>
              </a:solidFill>
              <a:ln w="3175">
                <a:solidFill>
                  <a:srgbClr val="5C6478"/>
                </a:solidFill>
                <a:round/>
                <a:headEnd/>
                <a:tailEnd/>
              </a:ln>
            </p:spPr>
            <p:txBody>
              <a:bodyPr/>
              <a:lstStyle/>
              <a:p>
                <a:endParaRPr lang="en-US"/>
              </a:p>
            </p:txBody>
          </p:sp>
          <p:sp>
            <p:nvSpPr>
              <p:cNvPr id="25782" name="Rectangle 2117"/>
              <p:cNvSpPr>
                <a:spLocks noChangeArrowheads="1"/>
              </p:cNvSpPr>
              <p:nvPr/>
            </p:nvSpPr>
            <p:spPr bwMode="auto">
              <a:xfrm>
                <a:off x="2995" y="3515"/>
                <a:ext cx="28" cy="4"/>
              </a:xfrm>
              <a:prstGeom prst="rect">
                <a:avLst/>
              </a:prstGeom>
              <a:solidFill>
                <a:srgbClr val="CFD2DA"/>
              </a:solidFill>
              <a:ln w="9525">
                <a:noFill/>
                <a:miter lim="800000"/>
                <a:headEnd/>
                <a:tailEnd/>
              </a:ln>
            </p:spPr>
            <p:txBody>
              <a:bodyPr/>
              <a:lstStyle/>
              <a:p>
                <a:endParaRPr lang="en-US"/>
              </a:p>
            </p:txBody>
          </p:sp>
          <p:sp>
            <p:nvSpPr>
              <p:cNvPr id="25783" name="Line 2118"/>
              <p:cNvSpPr>
                <a:spLocks noChangeShapeType="1"/>
              </p:cNvSpPr>
              <p:nvPr/>
            </p:nvSpPr>
            <p:spPr bwMode="auto">
              <a:xfrm>
                <a:off x="2969" y="3498"/>
                <a:ext cx="201" cy="1"/>
              </a:xfrm>
              <a:prstGeom prst="line">
                <a:avLst/>
              </a:prstGeom>
              <a:noFill/>
              <a:ln w="3175">
                <a:solidFill>
                  <a:srgbClr val="666666"/>
                </a:solidFill>
                <a:round/>
                <a:headEnd/>
                <a:tailEnd/>
              </a:ln>
            </p:spPr>
            <p:txBody>
              <a:bodyPr/>
              <a:lstStyle/>
              <a:p>
                <a:endParaRPr lang="en-US"/>
              </a:p>
            </p:txBody>
          </p:sp>
          <p:sp>
            <p:nvSpPr>
              <p:cNvPr id="25784" name="Line 2119"/>
              <p:cNvSpPr>
                <a:spLocks noChangeShapeType="1"/>
              </p:cNvSpPr>
              <p:nvPr/>
            </p:nvSpPr>
            <p:spPr bwMode="auto">
              <a:xfrm>
                <a:off x="2969" y="3502"/>
                <a:ext cx="201" cy="1"/>
              </a:xfrm>
              <a:prstGeom prst="line">
                <a:avLst/>
              </a:prstGeom>
              <a:noFill/>
              <a:ln w="3175">
                <a:solidFill>
                  <a:srgbClr val="666666"/>
                </a:solidFill>
                <a:round/>
                <a:headEnd/>
                <a:tailEnd/>
              </a:ln>
            </p:spPr>
            <p:txBody>
              <a:bodyPr/>
              <a:lstStyle/>
              <a:p>
                <a:endParaRPr lang="en-US"/>
              </a:p>
            </p:txBody>
          </p:sp>
          <p:sp>
            <p:nvSpPr>
              <p:cNvPr id="25785" name="Rectangle 2120"/>
              <p:cNvSpPr>
                <a:spLocks noChangeArrowheads="1"/>
              </p:cNvSpPr>
              <p:nvPr/>
            </p:nvSpPr>
            <p:spPr bwMode="auto">
              <a:xfrm>
                <a:off x="2995" y="3515"/>
                <a:ext cx="28" cy="4"/>
              </a:xfrm>
              <a:prstGeom prst="rect">
                <a:avLst/>
              </a:prstGeom>
              <a:noFill/>
              <a:ln w="3175">
                <a:solidFill>
                  <a:srgbClr val="666666"/>
                </a:solidFill>
                <a:miter lim="800000"/>
                <a:headEnd/>
                <a:tailEnd/>
              </a:ln>
            </p:spPr>
            <p:txBody>
              <a:bodyPr/>
              <a:lstStyle/>
              <a:p>
                <a:endParaRPr lang="en-US"/>
              </a:p>
            </p:txBody>
          </p:sp>
          <p:sp>
            <p:nvSpPr>
              <p:cNvPr id="25786" name="Freeform 2121"/>
              <p:cNvSpPr>
                <a:spLocks/>
              </p:cNvSpPr>
              <p:nvPr/>
            </p:nvSpPr>
            <p:spPr bwMode="auto">
              <a:xfrm>
                <a:off x="2995"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87" name="Freeform 2122"/>
              <p:cNvSpPr>
                <a:spLocks/>
              </p:cNvSpPr>
              <p:nvPr/>
            </p:nvSpPr>
            <p:spPr bwMode="auto">
              <a:xfrm>
                <a:off x="3017"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88" name="Freeform 2123"/>
              <p:cNvSpPr>
                <a:spLocks/>
              </p:cNvSpPr>
              <p:nvPr/>
            </p:nvSpPr>
            <p:spPr bwMode="auto">
              <a:xfrm>
                <a:off x="3027" y="3516"/>
                <a:ext cx="3" cy="4"/>
              </a:xfrm>
              <a:custGeom>
                <a:avLst/>
                <a:gdLst>
                  <a:gd name="T0" fmla="*/ 3 w 3"/>
                  <a:gd name="T1" fmla="*/ 0 h 4"/>
                  <a:gd name="T2" fmla="*/ 0 w 3"/>
                  <a:gd name="T3" fmla="*/ 3 h 4"/>
                  <a:gd name="T4" fmla="*/ 3 w 3"/>
                  <a:gd name="T5" fmla="*/ 4 h 4"/>
                  <a:gd name="T6" fmla="*/ 0 60000 65536"/>
                  <a:gd name="T7" fmla="*/ 0 60000 65536"/>
                  <a:gd name="T8" fmla="*/ 0 60000 65536"/>
                  <a:gd name="T9" fmla="*/ 0 w 3"/>
                  <a:gd name="T10" fmla="*/ 0 h 4"/>
                  <a:gd name="T11" fmla="*/ 3 w 3"/>
                  <a:gd name="T12" fmla="*/ 4 h 4"/>
                </a:gdLst>
                <a:ahLst/>
                <a:cxnLst>
                  <a:cxn ang="T6">
                    <a:pos x="T0" y="T1"/>
                  </a:cxn>
                  <a:cxn ang="T7">
                    <a:pos x="T2" y="T3"/>
                  </a:cxn>
                  <a:cxn ang="T8">
                    <a:pos x="T4" y="T5"/>
                  </a:cxn>
                </a:cxnLst>
                <a:rect l="T9" t="T10" r="T11" b="T12"/>
                <a:pathLst>
                  <a:path w="3" h="4">
                    <a:moveTo>
                      <a:pt x="3" y="0"/>
                    </a:moveTo>
                    <a:lnTo>
                      <a:pt x="0" y="3"/>
                    </a:lnTo>
                    <a:lnTo>
                      <a:pt x="3" y="4"/>
                    </a:lnTo>
                  </a:path>
                </a:pathLst>
              </a:custGeom>
              <a:noFill/>
              <a:ln w="3175">
                <a:solidFill>
                  <a:srgbClr val="666666"/>
                </a:solidFill>
                <a:round/>
                <a:headEnd/>
                <a:tailEnd/>
              </a:ln>
            </p:spPr>
            <p:txBody>
              <a:bodyPr/>
              <a:lstStyle/>
              <a:p>
                <a:endParaRPr lang="en-US"/>
              </a:p>
            </p:txBody>
          </p:sp>
          <p:sp>
            <p:nvSpPr>
              <p:cNvPr id="25789" name="Freeform 2124"/>
              <p:cNvSpPr>
                <a:spLocks/>
              </p:cNvSpPr>
              <p:nvPr/>
            </p:nvSpPr>
            <p:spPr bwMode="auto">
              <a:xfrm>
                <a:off x="3038"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90" name="Freeform 2125"/>
              <p:cNvSpPr>
                <a:spLocks/>
              </p:cNvSpPr>
              <p:nvPr/>
            </p:nvSpPr>
            <p:spPr bwMode="auto">
              <a:xfrm>
                <a:off x="3049" y="3516"/>
                <a:ext cx="3" cy="4"/>
              </a:xfrm>
              <a:custGeom>
                <a:avLst/>
                <a:gdLst>
                  <a:gd name="T0" fmla="*/ 3 w 3"/>
                  <a:gd name="T1" fmla="*/ 0 h 4"/>
                  <a:gd name="T2" fmla="*/ 0 w 3"/>
                  <a:gd name="T3" fmla="*/ 3 h 4"/>
                  <a:gd name="T4" fmla="*/ 3 w 3"/>
                  <a:gd name="T5" fmla="*/ 4 h 4"/>
                  <a:gd name="T6" fmla="*/ 0 60000 65536"/>
                  <a:gd name="T7" fmla="*/ 0 60000 65536"/>
                  <a:gd name="T8" fmla="*/ 0 60000 65536"/>
                  <a:gd name="T9" fmla="*/ 0 w 3"/>
                  <a:gd name="T10" fmla="*/ 0 h 4"/>
                  <a:gd name="T11" fmla="*/ 3 w 3"/>
                  <a:gd name="T12" fmla="*/ 4 h 4"/>
                </a:gdLst>
                <a:ahLst/>
                <a:cxnLst>
                  <a:cxn ang="T6">
                    <a:pos x="T0" y="T1"/>
                  </a:cxn>
                  <a:cxn ang="T7">
                    <a:pos x="T2" y="T3"/>
                  </a:cxn>
                  <a:cxn ang="T8">
                    <a:pos x="T4" y="T5"/>
                  </a:cxn>
                </a:cxnLst>
                <a:rect l="T9" t="T10" r="T11" b="T12"/>
                <a:pathLst>
                  <a:path w="3" h="4">
                    <a:moveTo>
                      <a:pt x="3" y="0"/>
                    </a:moveTo>
                    <a:lnTo>
                      <a:pt x="0" y="3"/>
                    </a:lnTo>
                    <a:lnTo>
                      <a:pt x="3" y="4"/>
                    </a:lnTo>
                  </a:path>
                </a:pathLst>
              </a:custGeom>
              <a:noFill/>
              <a:ln w="3175">
                <a:solidFill>
                  <a:srgbClr val="666666"/>
                </a:solidFill>
                <a:round/>
                <a:headEnd/>
                <a:tailEnd/>
              </a:ln>
            </p:spPr>
            <p:txBody>
              <a:bodyPr/>
              <a:lstStyle/>
              <a:p>
                <a:endParaRPr lang="en-US"/>
              </a:p>
            </p:txBody>
          </p:sp>
          <p:sp>
            <p:nvSpPr>
              <p:cNvPr id="25791" name="Freeform 2126"/>
              <p:cNvSpPr>
                <a:spLocks/>
              </p:cNvSpPr>
              <p:nvPr/>
            </p:nvSpPr>
            <p:spPr bwMode="auto">
              <a:xfrm>
                <a:off x="3060"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92" name="Freeform 2127"/>
              <p:cNvSpPr>
                <a:spLocks/>
              </p:cNvSpPr>
              <p:nvPr/>
            </p:nvSpPr>
            <p:spPr bwMode="auto">
              <a:xfrm>
                <a:off x="3070" y="3516"/>
                <a:ext cx="3" cy="4"/>
              </a:xfrm>
              <a:custGeom>
                <a:avLst/>
                <a:gdLst>
                  <a:gd name="T0" fmla="*/ 3 w 3"/>
                  <a:gd name="T1" fmla="*/ 0 h 4"/>
                  <a:gd name="T2" fmla="*/ 0 w 3"/>
                  <a:gd name="T3" fmla="*/ 3 h 4"/>
                  <a:gd name="T4" fmla="*/ 3 w 3"/>
                  <a:gd name="T5" fmla="*/ 4 h 4"/>
                  <a:gd name="T6" fmla="*/ 0 60000 65536"/>
                  <a:gd name="T7" fmla="*/ 0 60000 65536"/>
                  <a:gd name="T8" fmla="*/ 0 60000 65536"/>
                  <a:gd name="T9" fmla="*/ 0 w 3"/>
                  <a:gd name="T10" fmla="*/ 0 h 4"/>
                  <a:gd name="T11" fmla="*/ 3 w 3"/>
                  <a:gd name="T12" fmla="*/ 4 h 4"/>
                </a:gdLst>
                <a:ahLst/>
                <a:cxnLst>
                  <a:cxn ang="T6">
                    <a:pos x="T0" y="T1"/>
                  </a:cxn>
                  <a:cxn ang="T7">
                    <a:pos x="T2" y="T3"/>
                  </a:cxn>
                  <a:cxn ang="T8">
                    <a:pos x="T4" y="T5"/>
                  </a:cxn>
                </a:cxnLst>
                <a:rect l="T9" t="T10" r="T11" b="T12"/>
                <a:pathLst>
                  <a:path w="3" h="4">
                    <a:moveTo>
                      <a:pt x="3" y="0"/>
                    </a:moveTo>
                    <a:lnTo>
                      <a:pt x="0" y="3"/>
                    </a:lnTo>
                    <a:lnTo>
                      <a:pt x="3" y="4"/>
                    </a:lnTo>
                  </a:path>
                </a:pathLst>
              </a:custGeom>
              <a:noFill/>
              <a:ln w="3175">
                <a:solidFill>
                  <a:srgbClr val="666666"/>
                </a:solidFill>
                <a:round/>
                <a:headEnd/>
                <a:tailEnd/>
              </a:ln>
            </p:spPr>
            <p:txBody>
              <a:bodyPr/>
              <a:lstStyle/>
              <a:p>
                <a:endParaRPr lang="en-US"/>
              </a:p>
            </p:txBody>
          </p:sp>
          <p:sp>
            <p:nvSpPr>
              <p:cNvPr id="25793" name="Freeform 2128"/>
              <p:cNvSpPr>
                <a:spLocks/>
              </p:cNvSpPr>
              <p:nvPr/>
            </p:nvSpPr>
            <p:spPr bwMode="auto">
              <a:xfrm>
                <a:off x="3081"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94" name="Freeform 2129"/>
              <p:cNvSpPr>
                <a:spLocks/>
              </p:cNvSpPr>
              <p:nvPr/>
            </p:nvSpPr>
            <p:spPr bwMode="auto">
              <a:xfrm>
                <a:off x="3092" y="3516"/>
                <a:ext cx="3" cy="4"/>
              </a:xfrm>
              <a:custGeom>
                <a:avLst/>
                <a:gdLst>
                  <a:gd name="T0" fmla="*/ 3 w 3"/>
                  <a:gd name="T1" fmla="*/ 0 h 4"/>
                  <a:gd name="T2" fmla="*/ 0 w 3"/>
                  <a:gd name="T3" fmla="*/ 3 h 4"/>
                  <a:gd name="T4" fmla="*/ 3 w 3"/>
                  <a:gd name="T5" fmla="*/ 4 h 4"/>
                  <a:gd name="T6" fmla="*/ 0 60000 65536"/>
                  <a:gd name="T7" fmla="*/ 0 60000 65536"/>
                  <a:gd name="T8" fmla="*/ 0 60000 65536"/>
                  <a:gd name="T9" fmla="*/ 0 w 3"/>
                  <a:gd name="T10" fmla="*/ 0 h 4"/>
                  <a:gd name="T11" fmla="*/ 3 w 3"/>
                  <a:gd name="T12" fmla="*/ 4 h 4"/>
                </a:gdLst>
                <a:ahLst/>
                <a:cxnLst>
                  <a:cxn ang="T6">
                    <a:pos x="T0" y="T1"/>
                  </a:cxn>
                  <a:cxn ang="T7">
                    <a:pos x="T2" y="T3"/>
                  </a:cxn>
                  <a:cxn ang="T8">
                    <a:pos x="T4" y="T5"/>
                  </a:cxn>
                </a:cxnLst>
                <a:rect l="T9" t="T10" r="T11" b="T12"/>
                <a:pathLst>
                  <a:path w="3" h="4">
                    <a:moveTo>
                      <a:pt x="3" y="0"/>
                    </a:moveTo>
                    <a:lnTo>
                      <a:pt x="0" y="3"/>
                    </a:lnTo>
                    <a:lnTo>
                      <a:pt x="3" y="4"/>
                    </a:lnTo>
                  </a:path>
                </a:pathLst>
              </a:custGeom>
              <a:noFill/>
              <a:ln w="3175">
                <a:solidFill>
                  <a:srgbClr val="666666"/>
                </a:solidFill>
                <a:round/>
                <a:headEnd/>
                <a:tailEnd/>
              </a:ln>
            </p:spPr>
            <p:txBody>
              <a:bodyPr/>
              <a:lstStyle/>
              <a:p>
                <a:endParaRPr lang="en-US"/>
              </a:p>
            </p:txBody>
          </p:sp>
          <p:sp>
            <p:nvSpPr>
              <p:cNvPr id="25795" name="Freeform 2130"/>
              <p:cNvSpPr>
                <a:spLocks/>
              </p:cNvSpPr>
              <p:nvPr/>
            </p:nvSpPr>
            <p:spPr bwMode="auto">
              <a:xfrm>
                <a:off x="3103"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96" name="Freeform 2131"/>
              <p:cNvSpPr>
                <a:spLocks/>
              </p:cNvSpPr>
              <p:nvPr/>
            </p:nvSpPr>
            <p:spPr bwMode="auto">
              <a:xfrm>
                <a:off x="3113" y="3516"/>
                <a:ext cx="3" cy="4"/>
              </a:xfrm>
              <a:custGeom>
                <a:avLst/>
                <a:gdLst>
                  <a:gd name="T0" fmla="*/ 3 w 3"/>
                  <a:gd name="T1" fmla="*/ 0 h 4"/>
                  <a:gd name="T2" fmla="*/ 0 w 3"/>
                  <a:gd name="T3" fmla="*/ 3 h 4"/>
                  <a:gd name="T4" fmla="*/ 3 w 3"/>
                  <a:gd name="T5" fmla="*/ 4 h 4"/>
                  <a:gd name="T6" fmla="*/ 0 60000 65536"/>
                  <a:gd name="T7" fmla="*/ 0 60000 65536"/>
                  <a:gd name="T8" fmla="*/ 0 60000 65536"/>
                  <a:gd name="T9" fmla="*/ 0 w 3"/>
                  <a:gd name="T10" fmla="*/ 0 h 4"/>
                  <a:gd name="T11" fmla="*/ 3 w 3"/>
                  <a:gd name="T12" fmla="*/ 4 h 4"/>
                </a:gdLst>
                <a:ahLst/>
                <a:cxnLst>
                  <a:cxn ang="T6">
                    <a:pos x="T0" y="T1"/>
                  </a:cxn>
                  <a:cxn ang="T7">
                    <a:pos x="T2" y="T3"/>
                  </a:cxn>
                  <a:cxn ang="T8">
                    <a:pos x="T4" y="T5"/>
                  </a:cxn>
                </a:cxnLst>
                <a:rect l="T9" t="T10" r="T11" b="T12"/>
                <a:pathLst>
                  <a:path w="3" h="4">
                    <a:moveTo>
                      <a:pt x="3" y="0"/>
                    </a:moveTo>
                    <a:lnTo>
                      <a:pt x="0" y="3"/>
                    </a:lnTo>
                    <a:lnTo>
                      <a:pt x="3" y="4"/>
                    </a:lnTo>
                  </a:path>
                </a:pathLst>
              </a:custGeom>
              <a:noFill/>
              <a:ln w="3175">
                <a:solidFill>
                  <a:srgbClr val="666666"/>
                </a:solidFill>
                <a:round/>
                <a:headEnd/>
                <a:tailEnd/>
              </a:ln>
            </p:spPr>
            <p:txBody>
              <a:bodyPr/>
              <a:lstStyle/>
              <a:p>
                <a:endParaRPr lang="en-US"/>
              </a:p>
            </p:txBody>
          </p:sp>
          <p:sp>
            <p:nvSpPr>
              <p:cNvPr id="25797" name="Freeform 2132"/>
              <p:cNvSpPr>
                <a:spLocks/>
              </p:cNvSpPr>
              <p:nvPr/>
            </p:nvSpPr>
            <p:spPr bwMode="auto">
              <a:xfrm>
                <a:off x="3124"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798" name="Freeform 2133"/>
              <p:cNvSpPr>
                <a:spLocks/>
              </p:cNvSpPr>
              <p:nvPr/>
            </p:nvSpPr>
            <p:spPr bwMode="auto">
              <a:xfrm>
                <a:off x="3135" y="3516"/>
                <a:ext cx="3" cy="4"/>
              </a:xfrm>
              <a:custGeom>
                <a:avLst/>
                <a:gdLst>
                  <a:gd name="T0" fmla="*/ 3 w 3"/>
                  <a:gd name="T1" fmla="*/ 0 h 4"/>
                  <a:gd name="T2" fmla="*/ 0 w 3"/>
                  <a:gd name="T3" fmla="*/ 3 h 4"/>
                  <a:gd name="T4" fmla="*/ 3 w 3"/>
                  <a:gd name="T5" fmla="*/ 4 h 4"/>
                  <a:gd name="T6" fmla="*/ 0 60000 65536"/>
                  <a:gd name="T7" fmla="*/ 0 60000 65536"/>
                  <a:gd name="T8" fmla="*/ 0 60000 65536"/>
                  <a:gd name="T9" fmla="*/ 0 w 3"/>
                  <a:gd name="T10" fmla="*/ 0 h 4"/>
                  <a:gd name="T11" fmla="*/ 3 w 3"/>
                  <a:gd name="T12" fmla="*/ 4 h 4"/>
                </a:gdLst>
                <a:ahLst/>
                <a:cxnLst>
                  <a:cxn ang="T6">
                    <a:pos x="T0" y="T1"/>
                  </a:cxn>
                  <a:cxn ang="T7">
                    <a:pos x="T2" y="T3"/>
                  </a:cxn>
                  <a:cxn ang="T8">
                    <a:pos x="T4" y="T5"/>
                  </a:cxn>
                </a:cxnLst>
                <a:rect l="T9" t="T10" r="T11" b="T12"/>
                <a:pathLst>
                  <a:path w="3" h="4">
                    <a:moveTo>
                      <a:pt x="3" y="0"/>
                    </a:moveTo>
                    <a:lnTo>
                      <a:pt x="0" y="3"/>
                    </a:lnTo>
                    <a:lnTo>
                      <a:pt x="3" y="4"/>
                    </a:lnTo>
                  </a:path>
                </a:pathLst>
              </a:custGeom>
              <a:noFill/>
              <a:ln w="3175">
                <a:solidFill>
                  <a:srgbClr val="666666"/>
                </a:solidFill>
                <a:round/>
                <a:headEnd/>
                <a:tailEnd/>
              </a:ln>
            </p:spPr>
            <p:txBody>
              <a:bodyPr/>
              <a:lstStyle/>
              <a:p>
                <a:endParaRPr lang="en-US"/>
              </a:p>
            </p:txBody>
          </p:sp>
          <p:sp>
            <p:nvSpPr>
              <p:cNvPr id="25799" name="Freeform 2134"/>
              <p:cNvSpPr>
                <a:spLocks/>
              </p:cNvSpPr>
              <p:nvPr/>
            </p:nvSpPr>
            <p:spPr bwMode="auto">
              <a:xfrm>
                <a:off x="3146" y="3506"/>
                <a:ext cx="3" cy="5"/>
              </a:xfrm>
              <a:custGeom>
                <a:avLst/>
                <a:gdLst>
                  <a:gd name="T0" fmla="*/ 3 w 3"/>
                  <a:gd name="T1" fmla="*/ 0 h 5"/>
                  <a:gd name="T2" fmla="*/ 0 w 3"/>
                  <a:gd name="T3" fmla="*/ 3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3"/>
                    </a:lnTo>
                    <a:lnTo>
                      <a:pt x="3" y="5"/>
                    </a:lnTo>
                  </a:path>
                </a:pathLst>
              </a:custGeom>
              <a:noFill/>
              <a:ln w="3175">
                <a:solidFill>
                  <a:srgbClr val="666666"/>
                </a:solidFill>
                <a:round/>
                <a:headEnd/>
                <a:tailEnd/>
              </a:ln>
            </p:spPr>
            <p:txBody>
              <a:bodyPr/>
              <a:lstStyle/>
              <a:p>
                <a:endParaRPr lang="en-US"/>
              </a:p>
            </p:txBody>
          </p:sp>
          <p:sp>
            <p:nvSpPr>
              <p:cNvPr id="25800" name="Freeform 2135"/>
              <p:cNvSpPr>
                <a:spLocks/>
              </p:cNvSpPr>
              <p:nvPr/>
            </p:nvSpPr>
            <p:spPr bwMode="auto">
              <a:xfrm>
                <a:off x="3156" y="3516"/>
                <a:ext cx="3" cy="4"/>
              </a:xfrm>
              <a:custGeom>
                <a:avLst/>
                <a:gdLst>
                  <a:gd name="T0" fmla="*/ 3 w 3"/>
                  <a:gd name="T1" fmla="*/ 0 h 4"/>
                  <a:gd name="T2" fmla="*/ 0 w 3"/>
                  <a:gd name="T3" fmla="*/ 3 h 4"/>
                  <a:gd name="T4" fmla="*/ 3 w 3"/>
                  <a:gd name="T5" fmla="*/ 4 h 4"/>
                  <a:gd name="T6" fmla="*/ 0 60000 65536"/>
                  <a:gd name="T7" fmla="*/ 0 60000 65536"/>
                  <a:gd name="T8" fmla="*/ 0 60000 65536"/>
                  <a:gd name="T9" fmla="*/ 0 w 3"/>
                  <a:gd name="T10" fmla="*/ 0 h 4"/>
                  <a:gd name="T11" fmla="*/ 3 w 3"/>
                  <a:gd name="T12" fmla="*/ 4 h 4"/>
                </a:gdLst>
                <a:ahLst/>
                <a:cxnLst>
                  <a:cxn ang="T6">
                    <a:pos x="T0" y="T1"/>
                  </a:cxn>
                  <a:cxn ang="T7">
                    <a:pos x="T2" y="T3"/>
                  </a:cxn>
                  <a:cxn ang="T8">
                    <a:pos x="T4" y="T5"/>
                  </a:cxn>
                </a:cxnLst>
                <a:rect l="T9" t="T10" r="T11" b="T12"/>
                <a:pathLst>
                  <a:path w="3" h="4">
                    <a:moveTo>
                      <a:pt x="3" y="0"/>
                    </a:moveTo>
                    <a:lnTo>
                      <a:pt x="0" y="3"/>
                    </a:lnTo>
                    <a:lnTo>
                      <a:pt x="3" y="4"/>
                    </a:lnTo>
                  </a:path>
                </a:pathLst>
              </a:custGeom>
              <a:noFill/>
              <a:ln w="3175">
                <a:solidFill>
                  <a:srgbClr val="666666"/>
                </a:solidFill>
                <a:round/>
                <a:headEnd/>
                <a:tailEnd/>
              </a:ln>
            </p:spPr>
            <p:txBody>
              <a:bodyPr/>
              <a:lstStyle/>
              <a:p>
                <a:endParaRPr lang="en-US"/>
              </a:p>
            </p:txBody>
          </p:sp>
          <p:sp>
            <p:nvSpPr>
              <p:cNvPr id="25801" name="Rectangle 2136"/>
              <p:cNvSpPr>
                <a:spLocks noChangeArrowheads="1"/>
              </p:cNvSpPr>
              <p:nvPr/>
            </p:nvSpPr>
            <p:spPr bwMode="auto">
              <a:xfrm>
                <a:off x="2987" y="3536"/>
                <a:ext cx="214" cy="125"/>
              </a:xfrm>
              <a:prstGeom prst="rect">
                <a:avLst/>
              </a:prstGeom>
              <a:noFill/>
              <a:ln w="9525">
                <a:noFill/>
                <a:miter lim="800000"/>
                <a:headEnd/>
                <a:tailEnd/>
              </a:ln>
            </p:spPr>
            <p:txBody>
              <a:bodyPr wrap="none" lIns="0" tIns="0" rIns="0" bIns="0">
                <a:spAutoFit/>
              </a:bodyPr>
              <a:lstStyle/>
              <a:p>
                <a:r>
                  <a:rPr lang="en-US" sz="1300">
                    <a:solidFill>
                      <a:srgbClr val="5C6478"/>
                    </a:solidFill>
                    <a:latin typeface="Arial" charset="0"/>
                  </a:rPr>
                  <a:t>Cuội</a:t>
                </a:r>
                <a:endParaRPr lang="en-US"/>
              </a:p>
            </p:txBody>
          </p:sp>
          <p:sp>
            <p:nvSpPr>
              <p:cNvPr id="25802" name="Line 2137"/>
              <p:cNvSpPr>
                <a:spLocks noChangeShapeType="1"/>
              </p:cNvSpPr>
              <p:nvPr/>
            </p:nvSpPr>
            <p:spPr bwMode="auto">
              <a:xfrm flipH="1" flipV="1">
                <a:off x="3293" y="2407"/>
                <a:ext cx="439" cy="617"/>
              </a:xfrm>
              <a:prstGeom prst="line">
                <a:avLst/>
              </a:prstGeom>
              <a:noFill/>
              <a:ln w="3175">
                <a:solidFill>
                  <a:srgbClr val="333333"/>
                </a:solidFill>
                <a:round/>
                <a:headEnd/>
                <a:tailEnd/>
              </a:ln>
            </p:spPr>
            <p:txBody>
              <a:bodyPr/>
              <a:lstStyle/>
              <a:p>
                <a:endParaRPr lang="en-US"/>
              </a:p>
            </p:txBody>
          </p:sp>
          <p:sp>
            <p:nvSpPr>
              <p:cNvPr id="25803" name="Line 2138"/>
              <p:cNvSpPr>
                <a:spLocks noChangeShapeType="1"/>
              </p:cNvSpPr>
              <p:nvPr/>
            </p:nvSpPr>
            <p:spPr bwMode="auto">
              <a:xfrm flipH="1" flipV="1">
                <a:off x="4099" y="2037"/>
                <a:ext cx="785" cy="245"/>
              </a:xfrm>
              <a:prstGeom prst="line">
                <a:avLst/>
              </a:prstGeom>
              <a:noFill/>
              <a:ln w="3175">
                <a:solidFill>
                  <a:srgbClr val="333333"/>
                </a:solidFill>
                <a:round/>
                <a:headEnd/>
                <a:tailEnd/>
              </a:ln>
            </p:spPr>
            <p:txBody>
              <a:bodyPr/>
              <a:lstStyle/>
              <a:p>
                <a:endParaRPr lang="en-US"/>
              </a:p>
            </p:txBody>
          </p:sp>
          <p:sp>
            <p:nvSpPr>
              <p:cNvPr id="25804" name="Line 2139"/>
              <p:cNvSpPr>
                <a:spLocks noChangeShapeType="1"/>
              </p:cNvSpPr>
              <p:nvPr/>
            </p:nvSpPr>
            <p:spPr bwMode="auto">
              <a:xfrm flipV="1">
                <a:off x="3293" y="2037"/>
                <a:ext cx="806" cy="313"/>
              </a:xfrm>
              <a:prstGeom prst="line">
                <a:avLst/>
              </a:prstGeom>
              <a:noFill/>
              <a:ln w="3175">
                <a:solidFill>
                  <a:srgbClr val="333333"/>
                </a:solidFill>
                <a:round/>
                <a:headEnd/>
                <a:tailEnd/>
              </a:ln>
            </p:spPr>
            <p:txBody>
              <a:bodyPr/>
              <a:lstStyle/>
              <a:p>
                <a:endParaRPr lang="en-US"/>
              </a:p>
            </p:txBody>
          </p:sp>
          <p:sp>
            <p:nvSpPr>
              <p:cNvPr id="25805" name="Line 2140"/>
              <p:cNvSpPr>
                <a:spLocks noChangeShapeType="1"/>
              </p:cNvSpPr>
              <p:nvPr/>
            </p:nvSpPr>
            <p:spPr bwMode="auto">
              <a:xfrm flipV="1">
                <a:off x="3732" y="2282"/>
                <a:ext cx="1152" cy="742"/>
              </a:xfrm>
              <a:prstGeom prst="line">
                <a:avLst/>
              </a:prstGeom>
              <a:noFill/>
              <a:ln w="3175">
                <a:solidFill>
                  <a:srgbClr val="333333"/>
                </a:solidFill>
                <a:round/>
                <a:headEnd/>
                <a:tailEnd/>
              </a:ln>
            </p:spPr>
            <p:txBody>
              <a:bodyPr/>
              <a:lstStyle/>
              <a:p>
                <a:endParaRPr lang="en-US"/>
              </a:p>
            </p:txBody>
          </p:sp>
          <p:sp>
            <p:nvSpPr>
              <p:cNvPr id="25806" name="Line 2141"/>
              <p:cNvSpPr>
                <a:spLocks noChangeShapeType="1"/>
              </p:cNvSpPr>
              <p:nvPr/>
            </p:nvSpPr>
            <p:spPr bwMode="auto">
              <a:xfrm flipH="1" flipV="1">
                <a:off x="3732" y="3024"/>
                <a:ext cx="865" cy="161"/>
              </a:xfrm>
              <a:prstGeom prst="line">
                <a:avLst/>
              </a:prstGeom>
              <a:noFill/>
              <a:ln w="3175">
                <a:solidFill>
                  <a:srgbClr val="333333"/>
                </a:solidFill>
                <a:round/>
                <a:headEnd/>
                <a:tailEnd/>
              </a:ln>
            </p:spPr>
            <p:txBody>
              <a:bodyPr/>
              <a:lstStyle/>
              <a:p>
                <a:endParaRPr lang="en-US"/>
              </a:p>
            </p:txBody>
          </p:sp>
          <p:sp>
            <p:nvSpPr>
              <p:cNvPr id="25807" name="Line 2142"/>
              <p:cNvSpPr>
                <a:spLocks noChangeShapeType="1"/>
              </p:cNvSpPr>
              <p:nvPr/>
            </p:nvSpPr>
            <p:spPr bwMode="auto">
              <a:xfrm flipH="1" flipV="1">
                <a:off x="3732" y="3024"/>
                <a:ext cx="432" cy="448"/>
              </a:xfrm>
              <a:prstGeom prst="line">
                <a:avLst/>
              </a:prstGeom>
              <a:noFill/>
              <a:ln w="3175">
                <a:solidFill>
                  <a:srgbClr val="333333"/>
                </a:solidFill>
                <a:round/>
                <a:headEnd/>
                <a:tailEnd/>
              </a:ln>
            </p:spPr>
            <p:txBody>
              <a:bodyPr/>
              <a:lstStyle/>
              <a:p>
                <a:endParaRPr lang="en-US"/>
              </a:p>
            </p:txBody>
          </p:sp>
          <p:sp>
            <p:nvSpPr>
              <p:cNvPr id="25808" name="Line 2143"/>
              <p:cNvSpPr>
                <a:spLocks noChangeShapeType="1"/>
              </p:cNvSpPr>
              <p:nvPr/>
            </p:nvSpPr>
            <p:spPr bwMode="auto">
              <a:xfrm flipV="1">
                <a:off x="3070" y="3024"/>
                <a:ext cx="662" cy="290"/>
              </a:xfrm>
              <a:prstGeom prst="line">
                <a:avLst/>
              </a:prstGeom>
              <a:noFill/>
              <a:ln w="3175">
                <a:solidFill>
                  <a:srgbClr val="333333"/>
                </a:solidFill>
                <a:round/>
                <a:headEnd/>
                <a:tailEnd/>
              </a:ln>
            </p:spPr>
            <p:txBody>
              <a:bodyPr/>
              <a:lstStyle/>
              <a:p>
                <a:endParaRPr lang="en-US"/>
              </a:p>
            </p:txBody>
          </p:sp>
          <p:sp>
            <p:nvSpPr>
              <p:cNvPr id="25809" name="Line 2144"/>
              <p:cNvSpPr>
                <a:spLocks noChangeShapeType="1"/>
              </p:cNvSpPr>
              <p:nvPr/>
            </p:nvSpPr>
            <p:spPr bwMode="auto">
              <a:xfrm flipH="1" flipV="1">
                <a:off x="3646" y="1567"/>
                <a:ext cx="453" cy="413"/>
              </a:xfrm>
              <a:prstGeom prst="line">
                <a:avLst/>
              </a:prstGeom>
              <a:noFill/>
              <a:ln w="3175">
                <a:solidFill>
                  <a:srgbClr val="333333"/>
                </a:solidFill>
                <a:round/>
                <a:headEnd/>
                <a:tailEnd/>
              </a:ln>
            </p:spPr>
            <p:txBody>
              <a:bodyPr/>
              <a:lstStyle/>
              <a:p>
                <a:endParaRPr lang="en-US"/>
              </a:p>
            </p:txBody>
          </p:sp>
          <p:sp>
            <p:nvSpPr>
              <p:cNvPr id="25810" name="Line 2145"/>
              <p:cNvSpPr>
                <a:spLocks noChangeShapeType="1"/>
              </p:cNvSpPr>
              <p:nvPr/>
            </p:nvSpPr>
            <p:spPr bwMode="auto">
              <a:xfrm>
                <a:off x="3242" y="1254"/>
                <a:ext cx="318" cy="313"/>
              </a:xfrm>
              <a:prstGeom prst="line">
                <a:avLst/>
              </a:prstGeom>
              <a:noFill/>
              <a:ln w="3175">
                <a:solidFill>
                  <a:srgbClr val="333333"/>
                </a:solidFill>
                <a:round/>
                <a:headEnd/>
                <a:tailEnd/>
              </a:ln>
            </p:spPr>
            <p:txBody>
              <a:bodyPr/>
              <a:lstStyle/>
              <a:p>
                <a:endParaRPr lang="en-US"/>
              </a:p>
            </p:txBody>
          </p:sp>
          <p:sp>
            <p:nvSpPr>
              <p:cNvPr id="25811" name="Line 2146"/>
              <p:cNvSpPr>
                <a:spLocks noChangeShapeType="1"/>
              </p:cNvSpPr>
              <p:nvPr/>
            </p:nvSpPr>
            <p:spPr bwMode="auto">
              <a:xfrm flipH="1">
                <a:off x="4099" y="1567"/>
                <a:ext cx="641" cy="413"/>
              </a:xfrm>
              <a:prstGeom prst="line">
                <a:avLst/>
              </a:prstGeom>
              <a:noFill/>
              <a:ln w="3175">
                <a:solidFill>
                  <a:srgbClr val="333333"/>
                </a:solidFill>
                <a:round/>
                <a:headEnd/>
                <a:tailEnd/>
              </a:ln>
            </p:spPr>
            <p:txBody>
              <a:bodyPr/>
              <a:lstStyle/>
              <a:p>
                <a:endParaRPr lang="en-US"/>
              </a:p>
            </p:txBody>
          </p:sp>
          <p:sp>
            <p:nvSpPr>
              <p:cNvPr id="25812" name="Rectangle 2147"/>
              <p:cNvSpPr>
                <a:spLocks noChangeArrowheads="1"/>
              </p:cNvSpPr>
              <p:nvPr/>
            </p:nvSpPr>
            <p:spPr bwMode="auto">
              <a:xfrm>
                <a:off x="3848" y="1980"/>
                <a:ext cx="503" cy="114"/>
              </a:xfrm>
              <a:prstGeom prst="rect">
                <a:avLst/>
              </a:prstGeom>
              <a:solidFill>
                <a:srgbClr val="CFD2DA"/>
              </a:solidFill>
              <a:ln w="7938">
                <a:solidFill>
                  <a:srgbClr val="666666"/>
                </a:solidFill>
                <a:miter lim="800000"/>
                <a:headEnd/>
                <a:tailEnd/>
              </a:ln>
            </p:spPr>
            <p:txBody>
              <a:bodyPr/>
              <a:lstStyle/>
              <a:p>
                <a:endParaRPr lang="en-US"/>
              </a:p>
            </p:txBody>
          </p:sp>
          <p:sp>
            <p:nvSpPr>
              <p:cNvPr id="25813" name="Rectangle 2148"/>
              <p:cNvSpPr>
                <a:spLocks noChangeArrowheads="1"/>
              </p:cNvSpPr>
              <p:nvPr/>
            </p:nvSpPr>
            <p:spPr bwMode="auto">
              <a:xfrm>
                <a:off x="3880" y="1994"/>
                <a:ext cx="63" cy="29"/>
              </a:xfrm>
              <a:prstGeom prst="rect">
                <a:avLst/>
              </a:prstGeom>
              <a:solidFill>
                <a:srgbClr val="5C6478"/>
              </a:solidFill>
              <a:ln w="3175">
                <a:solidFill>
                  <a:srgbClr val="5C6478"/>
                </a:solidFill>
                <a:miter lim="800000"/>
                <a:headEnd/>
                <a:tailEnd/>
              </a:ln>
            </p:spPr>
            <p:txBody>
              <a:bodyPr/>
              <a:lstStyle/>
              <a:p>
                <a:endParaRPr lang="en-US"/>
              </a:p>
            </p:txBody>
          </p:sp>
          <p:sp>
            <p:nvSpPr>
              <p:cNvPr id="25814" name="Freeform 2149"/>
              <p:cNvSpPr>
                <a:spLocks noEditPoints="1"/>
              </p:cNvSpPr>
              <p:nvPr/>
            </p:nvSpPr>
            <p:spPr bwMode="auto">
              <a:xfrm>
                <a:off x="3898" y="2055"/>
                <a:ext cx="403" cy="21"/>
              </a:xfrm>
              <a:custGeom>
                <a:avLst/>
                <a:gdLst>
                  <a:gd name="T0" fmla="*/ 3 w 403"/>
                  <a:gd name="T1" fmla="*/ 4 h 21"/>
                  <a:gd name="T2" fmla="*/ 17 w 403"/>
                  <a:gd name="T3" fmla="*/ 0 h 21"/>
                  <a:gd name="T4" fmla="*/ 25 w 403"/>
                  <a:gd name="T5" fmla="*/ 10 h 21"/>
                  <a:gd name="T6" fmla="*/ 17 w 403"/>
                  <a:gd name="T7" fmla="*/ 21 h 21"/>
                  <a:gd name="T8" fmla="*/ 3 w 403"/>
                  <a:gd name="T9" fmla="*/ 17 h 21"/>
                  <a:gd name="T10" fmla="*/ 96 w 403"/>
                  <a:gd name="T11" fmla="*/ 10 h 21"/>
                  <a:gd name="T12" fmla="*/ 103 w 403"/>
                  <a:gd name="T13" fmla="*/ 0 h 21"/>
                  <a:gd name="T14" fmla="*/ 117 w 403"/>
                  <a:gd name="T15" fmla="*/ 4 h 21"/>
                  <a:gd name="T16" fmla="*/ 117 w 403"/>
                  <a:gd name="T17" fmla="*/ 17 h 21"/>
                  <a:gd name="T18" fmla="*/ 103 w 403"/>
                  <a:gd name="T19" fmla="*/ 21 h 21"/>
                  <a:gd name="T20" fmla="*/ 96 w 403"/>
                  <a:gd name="T21" fmla="*/ 10 h 21"/>
                  <a:gd name="T22" fmla="*/ 129 w 403"/>
                  <a:gd name="T23" fmla="*/ 4 h 21"/>
                  <a:gd name="T24" fmla="*/ 143 w 403"/>
                  <a:gd name="T25" fmla="*/ 0 h 21"/>
                  <a:gd name="T26" fmla="*/ 151 w 403"/>
                  <a:gd name="T27" fmla="*/ 10 h 21"/>
                  <a:gd name="T28" fmla="*/ 143 w 403"/>
                  <a:gd name="T29" fmla="*/ 21 h 21"/>
                  <a:gd name="T30" fmla="*/ 129 w 403"/>
                  <a:gd name="T31" fmla="*/ 17 h 21"/>
                  <a:gd name="T32" fmla="*/ 158 w 403"/>
                  <a:gd name="T33" fmla="*/ 10 h 21"/>
                  <a:gd name="T34" fmla="*/ 166 w 403"/>
                  <a:gd name="T35" fmla="*/ 0 h 21"/>
                  <a:gd name="T36" fmla="*/ 180 w 403"/>
                  <a:gd name="T37" fmla="*/ 4 h 21"/>
                  <a:gd name="T38" fmla="*/ 180 w 403"/>
                  <a:gd name="T39" fmla="*/ 17 h 21"/>
                  <a:gd name="T40" fmla="*/ 166 w 403"/>
                  <a:gd name="T41" fmla="*/ 21 h 21"/>
                  <a:gd name="T42" fmla="*/ 158 w 403"/>
                  <a:gd name="T43" fmla="*/ 10 h 21"/>
                  <a:gd name="T44" fmla="*/ 192 w 403"/>
                  <a:gd name="T45" fmla="*/ 4 h 21"/>
                  <a:gd name="T46" fmla="*/ 206 w 403"/>
                  <a:gd name="T47" fmla="*/ 0 h 21"/>
                  <a:gd name="T48" fmla="*/ 214 w 403"/>
                  <a:gd name="T49" fmla="*/ 10 h 21"/>
                  <a:gd name="T50" fmla="*/ 206 w 403"/>
                  <a:gd name="T51" fmla="*/ 21 h 21"/>
                  <a:gd name="T52" fmla="*/ 192 w 403"/>
                  <a:gd name="T53" fmla="*/ 17 h 21"/>
                  <a:gd name="T54" fmla="*/ 221 w 403"/>
                  <a:gd name="T55" fmla="*/ 10 h 21"/>
                  <a:gd name="T56" fmla="*/ 229 w 403"/>
                  <a:gd name="T57" fmla="*/ 0 h 21"/>
                  <a:gd name="T58" fmla="*/ 243 w 403"/>
                  <a:gd name="T59" fmla="*/ 4 h 21"/>
                  <a:gd name="T60" fmla="*/ 243 w 403"/>
                  <a:gd name="T61" fmla="*/ 17 h 21"/>
                  <a:gd name="T62" fmla="*/ 229 w 403"/>
                  <a:gd name="T63" fmla="*/ 21 h 21"/>
                  <a:gd name="T64" fmla="*/ 221 w 403"/>
                  <a:gd name="T65" fmla="*/ 10 h 21"/>
                  <a:gd name="T66" fmla="*/ 255 w 403"/>
                  <a:gd name="T67" fmla="*/ 4 h 21"/>
                  <a:gd name="T68" fmla="*/ 269 w 403"/>
                  <a:gd name="T69" fmla="*/ 0 h 21"/>
                  <a:gd name="T70" fmla="*/ 277 w 403"/>
                  <a:gd name="T71" fmla="*/ 10 h 21"/>
                  <a:gd name="T72" fmla="*/ 269 w 403"/>
                  <a:gd name="T73" fmla="*/ 21 h 21"/>
                  <a:gd name="T74" fmla="*/ 255 w 403"/>
                  <a:gd name="T75" fmla="*/ 17 h 21"/>
                  <a:gd name="T76" fmla="*/ 347 w 403"/>
                  <a:gd name="T77" fmla="*/ 10 h 21"/>
                  <a:gd name="T78" fmla="*/ 355 w 403"/>
                  <a:gd name="T79" fmla="*/ 0 h 21"/>
                  <a:gd name="T80" fmla="*/ 369 w 403"/>
                  <a:gd name="T81" fmla="*/ 4 h 21"/>
                  <a:gd name="T82" fmla="*/ 369 w 403"/>
                  <a:gd name="T83" fmla="*/ 17 h 21"/>
                  <a:gd name="T84" fmla="*/ 355 w 403"/>
                  <a:gd name="T85" fmla="*/ 21 h 21"/>
                  <a:gd name="T86" fmla="*/ 347 w 403"/>
                  <a:gd name="T87" fmla="*/ 10 h 21"/>
                  <a:gd name="T88" fmla="*/ 381 w 403"/>
                  <a:gd name="T89" fmla="*/ 4 h 21"/>
                  <a:gd name="T90" fmla="*/ 395 w 403"/>
                  <a:gd name="T91" fmla="*/ 0 h 21"/>
                  <a:gd name="T92" fmla="*/ 403 w 403"/>
                  <a:gd name="T93" fmla="*/ 10 h 21"/>
                  <a:gd name="T94" fmla="*/ 395 w 403"/>
                  <a:gd name="T95" fmla="*/ 21 h 21"/>
                  <a:gd name="T96" fmla="*/ 381 w 403"/>
                  <a:gd name="T97" fmla="*/ 17 h 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3"/>
                  <a:gd name="T148" fmla="*/ 0 h 21"/>
                  <a:gd name="T149" fmla="*/ 403 w 403"/>
                  <a:gd name="T150" fmla="*/ 21 h 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3" h="21">
                    <a:moveTo>
                      <a:pt x="0" y="10"/>
                    </a:moveTo>
                    <a:lnTo>
                      <a:pt x="3" y="4"/>
                    </a:lnTo>
                    <a:lnTo>
                      <a:pt x="9" y="0"/>
                    </a:lnTo>
                    <a:lnTo>
                      <a:pt x="17" y="0"/>
                    </a:lnTo>
                    <a:lnTo>
                      <a:pt x="22" y="4"/>
                    </a:lnTo>
                    <a:lnTo>
                      <a:pt x="25" y="10"/>
                    </a:lnTo>
                    <a:lnTo>
                      <a:pt x="22" y="17"/>
                    </a:lnTo>
                    <a:lnTo>
                      <a:pt x="17" y="21"/>
                    </a:lnTo>
                    <a:lnTo>
                      <a:pt x="9" y="21"/>
                    </a:lnTo>
                    <a:lnTo>
                      <a:pt x="3" y="17"/>
                    </a:lnTo>
                    <a:lnTo>
                      <a:pt x="0" y="10"/>
                    </a:lnTo>
                    <a:close/>
                    <a:moveTo>
                      <a:pt x="96" y="10"/>
                    </a:moveTo>
                    <a:lnTo>
                      <a:pt x="97" y="4"/>
                    </a:lnTo>
                    <a:lnTo>
                      <a:pt x="103" y="0"/>
                    </a:lnTo>
                    <a:lnTo>
                      <a:pt x="111" y="0"/>
                    </a:lnTo>
                    <a:lnTo>
                      <a:pt x="117" y="4"/>
                    </a:lnTo>
                    <a:lnTo>
                      <a:pt x="119" y="10"/>
                    </a:lnTo>
                    <a:lnTo>
                      <a:pt x="117" y="17"/>
                    </a:lnTo>
                    <a:lnTo>
                      <a:pt x="111" y="21"/>
                    </a:lnTo>
                    <a:lnTo>
                      <a:pt x="103" y="21"/>
                    </a:lnTo>
                    <a:lnTo>
                      <a:pt x="97" y="17"/>
                    </a:lnTo>
                    <a:lnTo>
                      <a:pt x="96" y="10"/>
                    </a:lnTo>
                    <a:close/>
                    <a:moveTo>
                      <a:pt x="126" y="10"/>
                    </a:moveTo>
                    <a:lnTo>
                      <a:pt x="129" y="4"/>
                    </a:lnTo>
                    <a:lnTo>
                      <a:pt x="135" y="0"/>
                    </a:lnTo>
                    <a:lnTo>
                      <a:pt x="143" y="0"/>
                    </a:lnTo>
                    <a:lnTo>
                      <a:pt x="148" y="4"/>
                    </a:lnTo>
                    <a:lnTo>
                      <a:pt x="151" y="10"/>
                    </a:lnTo>
                    <a:lnTo>
                      <a:pt x="148" y="17"/>
                    </a:lnTo>
                    <a:lnTo>
                      <a:pt x="143" y="21"/>
                    </a:lnTo>
                    <a:lnTo>
                      <a:pt x="135" y="21"/>
                    </a:lnTo>
                    <a:lnTo>
                      <a:pt x="129" y="17"/>
                    </a:lnTo>
                    <a:lnTo>
                      <a:pt x="126" y="10"/>
                    </a:lnTo>
                    <a:close/>
                    <a:moveTo>
                      <a:pt x="158" y="10"/>
                    </a:moveTo>
                    <a:lnTo>
                      <a:pt x="160" y="4"/>
                    </a:lnTo>
                    <a:lnTo>
                      <a:pt x="166" y="0"/>
                    </a:lnTo>
                    <a:lnTo>
                      <a:pt x="174" y="0"/>
                    </a:lnTo>
                    <a:lnTo>
                      <a:pt x="180" y="4"/>
                    </a:lnTo>
                    <a:lnTo>
                      <a:pt x="182" y="10"/>
                    </a:lnTo>
                    <a:lnTo>
                      <a:pt x="180" y="17"/>
                    </a:lnTo>
                    <a:lnTo>
                      <a:pt x="174" y="21"/>
                    </a:lnTo>
                    <a:lnTo>
                      <a:pt x="166" y="21"/>
                    </a:lnTo>
                    <a:lnTo>
                      <a:pt x="160" y="17"/>
                    </a:lnTo>
                    <a:lnTo>
                      <a:pt x="158" y="10"/>
                    </a:lnTo>
                    <a:close/>
                    <a:moveTo>
                      <a:pt x="191" y="10"/>
                    </a:moveTo>
                    <a:lnTo>
                      <a:pt x="192" y="4"/>
                    </a:lnTo>
                    <a:lnTo>
                      <a:pt x="198" y="0"/>
                    </a:lnTo>
                    <a:lnTo>
                      <a:pt x="206" y="0"/>
                    </a:lnTo>
                    <a:lnTo>
                      <a:pt x="211" y="4"/>
                    </a:lnTo>
                    <a:lnTo>
                      <a:pt x="214" y="10"/>
                    </a:lnTo>
                    <a:lnTo>
                      <a:pt x="211" y="17"/>
                    </a:lnTo>
                    <a:lnTo>
                      <a:pt x="206" y="21"/>
                    </a:lnTo>
                    <a:lnTo>
                      <a:pt x="198" y="21"/>
                    </a:lnTo>
                    <a:lnTo>
                      <a:pt x="192" y="17"/>
                    </a:lnTo>
                    <a:lnTo>
                      <a:pt x="191" y="10"/>
                    </a:lnTo>
                    <a:close/>
                    <a:moveTo>
                      <a:pt x="221" y="10"/>
                    </a:moveTo>
                    <a:lnTo>
                      <a:pt x="223" y="4"/>
                    </a:lnTo>
                    <a:lnTo>
                      <a:pt x="229" y="0"/>
                    </a:lnTo>
                    <a:lnTo>
                      <a:pt x="237" y="0"/>
                    </a:lnTo>
                    <a:lnTo>
                      <a:pt x="243" y="4"/>
                    </a:lnTo>
                    <a:lnTo>
                      <a:pt x="244" y="10"/>
                    </a:lnTo>
                    <a:lnTo>
                      <a:pt x="243" y="17"/>
                    </a:lnTo>
                    <a:lnTo>
                      <a:pt x="237" y="21"/>
                    </a:lnTo>
                    <a:lnTo>
                      <a:pt x="229" y="21"/>
                    </a:lnTo>
                    <a:lnTo>
                      <a:pt x="223" y="17"/>
                    </a:lnTo>
                    <a:lnTo>
                      <a:pt x="221" y="10"/>
                    </a:lnTo>
                    <a:close/>
                    <a:moveTo>
                      <a:pt x="254" y="10"/>
                    </a:moveTo>
                    <a:lnTo>
                      <a:pt x="255" y="4"/>
                    </a:lnTo>
                    <a:lnTo>
                      <a:pt x="261" y="0"/>
                    </a:lnTo>
                    <a:lnTo>
                      <a:pt x="269" y="0"/>
                    </a:lnTo>
                    <a:lnTo>
                      <a:pt x="274" y="4"/>
                    </a:lnTo>
                    <a:lnTo>
                      <a:pt x="277" y="10"/>
                    </a:lnTo>
                    <a:lnTo>
                      <a:pt x="274" y="17"/>
                    </a:lnTo>
                    <a:lnTo>
                      <a:pt x="269" y="21"/>
                    </a:lnTo>
                    <a:lnTo>
                      <a:pt x="261" y="21"/>
                    </a:lnTo>
                    <a:lnTo>
                      <a:pt x="255" y="17"/>
                    </a:lnTo>
                    <a:lnTo>
                      <a:pt x="254" y="10"/>
                    </a:lnTo>
                    <a:close/>
                    <a:moveTo>
                      <a:pt x="347" y="10"/>
                    </a:moveTo>
                    <a:lnTo>
                      <a:pt x="350" y="4"/>
                    </a:lnTo>
                    <a:lnTo>
                      <a:pt x="355" y="0"/>
                    </a:lnTo>
                    <a:lnTo>
                      <a:pt x="363" y="0"/>
                    </a:lnTo>
                    <a:lnTo>
                      <a:pt x="369" y="4"/>
                    </a:lnTo>
                    <a:lnTo>
                      <a:pt x="370" y="10"/>
                    </a:lnTo>
                    <a:lnTo>
                      <a:pt x="369" y="17"/>
                    </a:lnTo>
                    <a:lnTo>
                      <a:pt x="363" y="21"/>
                    </a:lnTo>
                    <a:lnTo>
                      <a:pt x="355" y="21"/>
                    </a:lnTo>
                    <a:lnTo>
                      <a:pt x="350" y="17"/>
                    </a:lnTo>
                    <a:lnTo>
                      <a:pt x="347" y="10"/>
                    </a:lnTo>
                    <a:close/>
                    <a:moveTo>
                      <a:pt x="380" y="10"/>
                    </a:moveTo>
                    <a:lnTo>
                      <a:pt x="381" y="4"/>
                    </a:lnTo>
                    <a:lnTo>
                      <a:pt x="387" y="0"/>
                    </a:lnTo>
                    <a:lnTo>
                      <a:pt x="395" y="0"/>
                    </a:lnTo>
                    <a:lnTo>
                      <a:pt x="400" y="4"/>
                    </a:lnTo>
                    <a:lnTo>
                      <a:pt x="403" y="10"/>
                    </a:lnTo>
                    <a:lnTo>
                      <a:pt x="400" y="17"/>
                    </a:lnTo>
                    <a:lnTo>
                      <a:pt x="395" y="21"/>
                    </a:lnTo>
                    <a:lnTo>
                      <a:pt x="387" y="21"/>
                    </a:lnTo>
                    <a:lnTo>
                      <a:pt x="381" y="17"/>
                    </a:lnTo>
                    <a:lnTo>
                      <a:pt x="380" y="10"/>
                    </a:lnTo>
                    <a:close/>
                  </a:path>
                </a:pathLst>
              </a:custGeom>
              <a:solidFill>
                <a:srgbClr val="CFD2DA"/>
              </a:solidFill>
              <a:ln w="9525">
                <a:noFill/>
                <a:round/>
                <a:headEnd/>
                <a:tailEnd/>
              </a:ln>
            </p:spPr>
            <p:txBody>
              <a:bodyPr/>
              <a:lstStyle/>
              <a:p>
                <a:endParaRPr lang="en-US"/>
              </a:p>
            </p:txBody>
          </p:sp>
          <p:sp>
            <p:nvSpPr>
              <p:cNvPr id="25815" name="Freeform 2150"/>
              <p:cNvSpPr>
                <a:spLocks/>
              </p:cNvSpPr>
              <p:nvPr/>
            </p:nvSpPr>
            <p:spPr bwMode="auto">
              <a:xfrm>
                <a:off x="3880" y="2037"/>
                <a:ext cx="63" cy="57"/>
              </a:xfrm>
              <a:custGeom>
                <a:avLst/>
                <a:gdLst>
                  <a:gd name="T0" fmla="*/ 0 w 63"/>
                  <a:gd name="T1" fmla="*/ 57 h 57"/>
                  <a:gd name="T2" fmla="*/ 0 w 63"/>
                  <a:gd name="T3" fmla="*/ 0 h 57"/>
                  <a:gd name="T4" fmla="*/ 63 w 63"/>
                  <a:gd name="T5" fmla="*/ 0 h 57"/>
                  <a:gd name="T6" fmla="*/ 63 w 63"/>
                  <a:gd name="T7" fmla="*/ 57 h 57"/>
                  <a:gd name="T8" fmla="*/ 0 60000 65536"/>
                  <a:gd name="T9" fmla="*/ 0 60000 65536"/>
                  <a:gd name="T10" fmla="*/ 0 60000 65536"/>
                  <a:gd name="T11" fmla="*/ 0 60000 65536"/>
                  <a:gd name="T12" fmla="*/ 0 w 63"/>
                  <a:gd name="T13" fmla="*/ 0 h 57"/>
                  <a:gd name="T14" fmla="*/ 63 w 63"/>
                  <a:gd name="T15" fmla="*/ 57 h 57"/>
                </a:gdLst>
                <a:ahLst/>
                <a:cxnLst>
                  <a:cxn ang="T8">
                    <a:pos x="T0" y="T1"/>
                  </a:cxn>
                  <a:cxn ang="T9">
                    <a:pos x="T2" y="T3"/>
                  </a:cxn>
                  <a:cxn ang="T10">
                    <a:pos x="T4" y="T5"/>
                  </a:cxn>
                  <a:cxn ang="T11">
                    <a:pos x="T6" y="T7"/>
                  </a:cxn>
                </a:cxnLst>
                <a:rect l="T12" t="T13" r="T14" b="T15"/>
                <a:pathLst>
                  <a:path w="63" h="57">
                    <a:moveTo>
                      <a:pt x="0" y="57"/>
                    </a:moveTo>
                    <a:lnTo>
                      <a:pt x="0" y="0"/>
                    </a:lnTo>
                    <a:lnTo>
                      <a:pt x="63" y="0"/>
                    </a:lnTo>
                    <a:lnTo>
                      <a:pt x="63" y="57"/>
                    </a:lnTo>
                  </a:path>
                </a:pathLst>
              </a:custGeom>
              <a:noFill/>
              <a:ln w="3175">
                <a:solidFill>
                  <a:srgbClr val="666666"/>
                </a:solidFill>
                <a:round/>
                <a:headEnd/>
                <a:tailEnd/>
              </a:ln>
            </p:spPr>
            <p:txBody>
              <a:bodyPr/>
              <a:lstStyle/>
              <a:p>
                <a:endParaRPr lang="en-US"/>
              </a:p>
            </p:txBody>
          </p:sp>
          <p:sp>
            <p:nvSpPr>
              <p:cNvPr id="25816" name="Freeform 2151"/>
              <p:cNvSpPr>
                <a:spLocks/>
              </p:cNvSpPr>
              <p:nvPr/>
            </p:nvSpPr>
            <p:spPr bwMode="auto">
              <a:xfrm>
                <a:off x="3898" y="2055"/>
                <a:ext cx="25" cy="21"/>
              </a:xfrm>
              <a:custGeom>
                <a:avLst/>
                <a:gdLst>
                  <a:gd name="T0" fmla="*/ 0 w 25"/>
                  <a:gd name="T1" fmla="*/ 10 h 21"/>
                  <a:gd name="T2" fmla="*/ 3 w 25"/>
                  <a:gd name="T3" fmla="*/ 4 h 21"/>
                  <a:gd name="T4" fmla="*/ 9 w 25"/>
                  <a:gd name="T5" fmla="*/ 0 h 21"/>
                  <a:gd name="T6" fmla="*/ 17 w 25"/>
                  <a:gd name="T7" fmla="*/ 0 h 21"/>
                  <a:gd name="T8" fmla="*/ 22 w 25"/>
                  <a:gd name="T9" fmla="*/ 4 h 21"/>
                  <a:gd name="T10" fmla="*/ 25 w 25"/>
                  <a:gd name="T11" fmla="*/ 10 h 21"/>
                  <a:gd name="T12" fmla="*/ 22 w 25"/>
                  <a:gd name="T13" fmla="*/ 17 h 21"/>
                  <a:gd name="T14" fmla="*/ 17 w 25"/>
                  <a:gd name="T15" fmla="*/ 21 h 21"/>
                  <a:gd name="T16" fmla="*/ 9 w 25"/>
                  <a:gd name="T17" fmla="*/ 21 h 21"/>
                  <a:gd name="T18" fmla="*/ 3 w 25"/>
                  <a:gd name="T19" fmla="*/ 17 h 21"/>
                  <a:gd name="T20" fmla="*/ 0 w 25"/>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1"/>
                  <a:gd name="T35" fmla="*/ 25 w 2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1">
                    <a:moveTo>
                      <a:pt x="0" y="10"/>
                    </a:moveTo>
                    <a:lnTo>
                      <a:pt x="3" y="4"/>
                    </a:lnTo>
                    <a:lnTo>
                      <a:pt x="9" y="0"/>
                    </a:lnTo>
                    <a:lnTo>
                      <a:pt x="17" y="0"/>
                    </a:lnTo>
                    <a:lnTo>
                      <a:pt x="22" y="4"/>
                    </a:lnTo>
                    <a:lnTo>
                      <a:pt x="25" y="10"/>
                    </a:lnTo>
                    <a:lnTo>
                      <a:pt x="22" y="17"/>
                    </a:lnTo>
                    <a:lnTo>
                      <a:pt x="17" y="21"/>
                    </a:lnTo>
                    <a:lnTo>
                      <a:pt x="9" y="21"/>
                    </a:lnTo>
                    <a:lnTo>
                      <a:pt x="3" y="17"/>
                    </a:lnTo>
                    <a:lnTo>
                      <a:pt x="0" y="10"/>
                    </a:lnTo>
                  </a:path>
                </a:pathLst>
              </a:custGeom>
              <a:noFill/>
              <a:ln w="3175">
                <a:solidFill>
                  <a:srgbClr val="666666"/>
                </a:solidFill>
                <a:round/>
                <a:headEnd/>
                <a:tailEnd/>
              </a:ln>
            </p:spPr>
            <p:txBody>
              <a:bodyPr/>
              <a:lstStyle/>
              <a:p>
                <a:endParaRPr lang="en-US"/>
              </a:p>
            </p:txBody>
          </p:sp>
          <p:sp>
            <p:nvSpPr>
              <p:cNvPr id="25817" name="Freeform 2152"/>
              <p:cNvSpPr>
                <a:spLocks/>
              </p:cNvSpPr>
              <p:nvPr/>
            </p:nvSpPr>
            <p:spPr bwMode="auto">
              <a:xfrm>
                <a:off x="3974" y="2037"/>
                <a:ext cx="221" cy="57"/>
              </a:xfrm>
              <a:custGeom>
                <a:avLst/>
                <a:gdLst>
                  <a:gd name="T0" fmla="*/ 0 w 221"/>
                  <a:gd name="T1" fmla="*/ 57 h 57"/>
                  <a:gd name="T2" fmla="*/ 0 w 221"/>
                  <a:gd name="T3" fmla="*/ 0 h 57"/>
                  <a:gd name="T4" fmla="*/ 221 w 221"/>
                  <a:gd name="T5" fmla="*/ 0 h 57"/>
                  <a:gd name="T6" fmla="*/ 221 w 221"/>
                  <a:gd name="T7" fmla="*/ 57 h 57"/>
                  <a:gd name="T8" fmla="*/ 0 60000 65536"/>
                  <a:gd name="T9" fmla="*/ 0 60000 65536"/>
                  <a:gd name="T10" fmla="*/ 0 60000 65536"/>
                  <a:gd name="T11" fmla="*/ 0 60000 65536"/>
                  <a:gd name="T12" fmla="*/ 0 w 221"/>
                  <a:gd name="T13" fmla="*/ 0 h 57"/>
                  <a:gd name="T14" fmla="*/ 221 w 221"/>
                  <a:gd name="T15" fmla="*/ 57 h 57"/>
                </a:gdLst>
                <a:ahLst/>
                <a:cxnLst>
                  <a:cxn ang="T8">
                    <a:pos x="T0" y="T1"/>
                  </a:cxn>
                  <a:cxn ang="T9">
                    <a:pos x="T2" y="T3"/>
                  </a:cxn>
                  <a:cxn ang="T10">
                    <a:pos x="T4" y="T5"/>
                  </a:cxn>
                  <a:cxn ang="T11">
                    <a:pos x="T6" y="T7"/>
                  </a:cxn>
                </a:cxnLst>
                <a:rect l="T12" t="T13" r="T14" b="T15"/>
                <a:pathLst>
                  <a:path w="221" h="57">
                    <a:moveTo>
                      <a:pt x="0" y="57"/>
                    </a:moveTo>
                    <a:lnTo>
                      <a:pt x="0" y="0"/>
                    </a:lnTo>
                    <a:lnTo>
                      <a:pt x="221" y="0"/>
                    </a:lnTo>
                    <a:lnTo>
                      <a:pt x="221" y="57"/>
                    </a:lnTo>
                  </a:path>
                </a:pathLst>
              </a:custGeom>
              <a:noFill/>
              <a:ln w="3175">
                <a:solidFill>
                  <a:srgbClr val="666666"/>
                </a:solidFill>
                <a:round/>
                <a:headEnd/>
                <a:tailEnd/>
              </a:ln>
            </p:spPr>
            <p:txBody>
              <a:bodyPr/>
              <a:lstStyle/>
              <a:p>
                <a:endParaRPr lang="en-US"/>
              </a:p>
            </p:txBody>
          </p:sp>
          <p:sp>
            <p:nvSpPr>
              <p:cNvPr id="25818" name="Freeform 2153"/>
              <p:cNvSpPr>
                <a:spLocks/>
              </p:cNvSpPr>
              <p:nvPr/>
            </p:nvSpPr>
            <p:spPr bwMode="auto">
              <a:xfrm>
                <a:off x="3994" y="2055"/>
                <a:ext cx="23" cy="21"/>
              </a:xfrm>
              <a:custGeom>
                <a:avLst/>
                <a:gdLst>
                  <a:gd name="T0" fmla="*/ 0 w 23"/>
                  <a:gd name="T1" fmla="*/ 10 h 21"/>
                  <a:gd name="T2" fmla="*/ 1 w 23"/>
                  <a:gd name="T3" fmla="*/ 4 h 21"/>
                  <a:gd name="T4" fmla="*/ 7 w 23"/>
                  <a:gd name="T5" fmla="*/ 0 h 21"/>
                  <a:gd name="T6" fmla="*/ 15 w 23"/>
                  <a:gd name="T7" fmla="*/ 0 h 21"/>
                  <a:gd name="T8" fmla="*/ 21 w 23"/>
                  <a:gd name="T9" fmla="*/ 4 h 21"/>
                  <a:gd name="T10" fmla="*/ 23 w 23"/>
                  <a:gd name="T11" fmla="*/ 10 h 21"/>
                  <a:gd name="T12" fmla="*/ 21 w 23"/>
                  <a:gd name="T13" fmla="*/ 17 h 21"/>
                  <a:gd name="T14" fmla="*/ 15 w 23"/>
                  <a:gd name="T15" fmla="*/ 21 h 21"/>
                  <a:gd name="T16" fmla="*/ 7 w 23"/>
                  <a:gd name="T17" fmla="*/ 21 h 21"/>
                  <a:gd name="T18" fmla="*/ 1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1" y="4"/>
                    </a:lnTo>
                    <a:lnTo>
                      <a:pt x="7" y="0"/>
                    </a:lnTo>
                    <a:lnTo>
                      <a:pt x="15" y="0"/>
                    </a:lnTo>
                    <a:lnTo>
                      <a:pt x="21" y="4"/>
                    </a:lnTo>
                    <a:lnTo>
                      <a:pt x="23" y="10"/>
                    </a:lnTo>
                    <a:lnTo>
                      <a:pt x="21" y="17"/>
                    </a:lnTo>
                    <a:lnTo>
                      <a:pt x="15" y="21"/>
                    </a:lnTo>
                    <a:lnTo>
                      <a:pt x="7" y="21"/>
                    </a:lnTo>
                    <a:lnTo>
                      <a:pt x="1" y="17"/>
                    </a:lnTo>
                    <a:lnTo>
                      <a:pt x="0" y="10"/>
                    </a:lnTo>
                  </a:path>
                </a:pathLst>
              </a:custGeom>
              <a:noFill/>
              <a:ln w="3175">
                <a:solidFill>
                  <a:srgbClr val="666666"/>
                </a:solidFill>
                <a:round/>
                <a:headEnd/>
                <a:tailEnd/>
              </a:ln>
            </p:spPr>
            <p:txBody>
              <a:bodyPr/>
              <a:lstStyle/>
              <a:p>
                <a:endParaRPr lang="en-US"/>
              </a:p>
            </p:txBody>
          </p:sp>
          <p:sp>
            <p:nvSpPr>
              <p:cNvPr id="25819" name="Freeform 2154"/>
              <p:cNvSpPr>
                <a:spLocks/>
              </p:cNvSpPr>
              <p:nvPr/>
            </p:nvSpPr>
            <p:spPr bwMode="auto">
              <a:xfrm>
                <a:off x="4024" y="2055"/>
                <a:ext cx="25" cy="21"/>
              </a:xfrm>
              <a:custGeom>
                <a:avLst/>
                <a:gdLst>
                  <a:gd name="T0" fmla="*/ 0 w 25"/>
                  <a:gd name="T1" fmla="*/ 10 h 21"/>
                  <a:gd name="T2" fmla="*/ 3 w 25"/>
                  <a:gd name="T3" fmla="*/ 4 h 21"/>
                  <a:gd name="T4" fmla="*/ 9 w 25"/>
                  <a:gd name="T5" fmla="*/ 0 h 21"/>
                  <a:gd name="T6" fmla="*/ 17 w 25"/>
                  <a:gd name="T7" fmla="*/ 0 h 21"/>
                  <a:gd name="T8" fmla="*/ 22 w 25"/>
                  <a:gd name="T9" fmla="*/ 4 h 21"/>
                  <a:gd name="T10" fmla="*/ 25 w 25"/>
                  <a:gd name="T11" fmla="*/ 10 h 21"/>
                  <a:gd name="T12" fmla="*/ 22 w 25"/>
                  <a:gd name="T13" fmla="*/ 17 h 21"/>
                  <a:gd name="T14" fmla="*/ 17 w 25"/>
                  <a:gd name="T15" fmla="*/ 21 h 21"/>
                  <a:gd name="T16" fmla="*/ 9 w 25"/>
                  <a:gd name="T17" fmla="*/ 21 h 21"/>
                  <a:gd name="T18" fmla="*/ 3 w 25"/>
                  <a:gd name="T19" fmla="*/ 17 h 21"/>
                  <a:gd name="T20" fmla="*/ 0 w 25"/>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1"/>
                  <a:gd name="T35" fmla="*/ 25 w 2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1">
                    <a:moveTo>
                      <a:pt x="0" y="10"/>
                    </a:moveTo>
                    <a:lnTo>
                      <a:pt x="3" y="4"/>
                    </a:lnTo>
                    <a:lnTo>
                      <a:pt x="9" y="0"/>
                    </a:lnTo>
                    <a:lnTo>
                      <a:pt x="17" y="0"/>
                    </a:lnTo>
                    <a:lnTo>
                      <a:pt x="22" y="4"/>
                    </a:lnTo>
                    <a:lnTo>
                      <a:pt x="25" y="10"/>
                    </a:lnTo>
                    <a:lnTo>
                      <a:pt x="22" y="17"/>
                    </a:lnTo>
                    <a:lnTo>
                      <a:pt x="17" y="21"/>
                    </a:lnTo>
                    <a:lnTo>
                      <a:pt x="9" y="21"/>
                    </a:lnTo>
                    <a:lnTo>
                      <a:pt x="3" y="17"/>
                    </a:lnTo>
                    <a:lnTo>
                      <a:pt x="0" y="10"/>
                    </a:lnTo>
                  </a:path>
                </a:pathLst>
              </a:custGeom>
              <a:noFill/>
              <a:ln w="3175">
                <a:solidFill>
                  <a:srgbClr val="666666"/>
                </a:solidFill>
                <a:round/>
                <a:headEnd/>
                <a:tailEnd/>
              </a:ln>
            </p:spPr>
            <p:txBody>
              <a:bodyPr/>
              <a:lstStyle/>
              <a:p>
                <a:endParaRPr lang="en-US"/>
              </a:p>
            </p:txBody>
          </p:sp>
          <p:sp>
            <p:nvSpPr>
              <p:cNvPr id="25820" name="Freeform 2155"/>
              <p:cNvSpPr>
                <a:spLocks/>
              </p:cNvSpPr>
              <p:nvPr/>
            </p:nvSpPr>
            <p:spPr bwMode="auto">
              <a:xfrm>
                <a:off x="4056" y="2055"/>
                <a:ext cx="24" cy="21"/>
              </a:xfrm>
              <a:custGeom>
                <a:avLst/>
                <a:gdLst>
                  <a:gd name="T0" fmla="*/ 0 w 24"/>
                  <a:gd name="T1" fmla="*/ 10 h 21"/>
                  <a:gd name="T2" fmla="*/ 2 w 24"/>
                  <a:gd name="T3" fmla="*/ 4 h 21"/>
                  <a:gd name="T4" fmla="*/ 8 w 24"/>
                  <a:gd name="T5" fmla="*/ 0 h 21"/>
                  <a:gd name="T6" fmla="*/ 16 w 24"/>
                  <a:gd name="T7" fmla="*/ 0 h 21"/>
                  <a:gd name="T8" fmla="*/ 22 w 24"/>
                  <a:gd name="T9" fmla="*/ 4 h 21"/>
                  <a:gd name="T10" fmla="*/ 24 w 24"/>
                  <a:gd name="T11" fmla="*/ 10 h 21"/>
                  <a:gd name="T12" fmla="*/ 22 w 24"/>
                  <a:gd name="T13" fmla="*/ 17 h 21"/>
                  <a:gd name="T14" fmla="*/ 16 w 24"/>
                  <a:gd name="T15" fmla="*/ 21 h 21"/>
                  <a:gd name="T16" fmla="*/ 8 w 24"/>
                  <a:gd name="T17" fmla="*/ 21 h 21"/>
                  <a:gd name="T18" fmla="*/ 2 w 24"/>
                  <a:gd name="T19" fmla="*/ 17 h 21"/>
                  <a:gd name="T20" fmla="*/ 0 w 24"/>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1"/>
                  <a:gd name="T35" fmla="*/ 24 w 2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1">
                    <a:moveTo>
                      <a:pt x="0" y="10"/>
                    </a:moveTo>
                    <a:lnTo>
                      <a:pt x="2" y="4"/>
                    </a:lnTo>
                    <a:lnTo>
                      <a:pt x="8" y="0"/>
                    </a:lnTo>
                    <a:lnTo>
                      <a:pt x="16" y="0"/>
                    </a:lnTo>
                    <a:lnTo>
                      <a:pt x="22" y="4"/>
                    </a:lnTo>
                    <a:lnTo>
                      <a:pt x="24" y="10"/>
                    </a:lnTo>
                    <a:lnTo>
                      <a:pt x="22" y="17"/>
                    </a:lnTo>
                    <a:lnTo>
                      <a:pt x="16" y="21"/>
                    </a:lnTo>
                    <a:lnTo>
                      <a:pt x="8" y="21"/>
                    </a:lnTo>
                    <a:lnTo>
                      <a:pt x="2" y="17"/>
                    </a:lnTo>
                    <a:lnTo>
                      <a:pt x="0" y="10"/>
                    </a:lnTo>
                  </a:path>
                </a:pathLst>
              </a:custGeom>
              <a:noFill/>
              <a:ln w="3175">
                <a:solidFill>
                  <a:srgbClr val="666666"/>
                </a:solidFill>
                <a:round/>
                <a:headEnd/>
                <a:tailEnd/>
              </a:ln>
            </p:spPr>
            <p:txBody>
              <a:bodyPr/>
              <a:lstStyle/>
              <a:p>
                <a:endParaRPr lang="en-US"/>
              </a:p>
            </p:txBody>
          </p:sp>
          <p:sp>
            <p:nvSpPr>
              <p:cNvPr id="25821" name="Freeform 2156"/>
              <p:cNvSpPr>
                <a:spLocks/>
              </p:cNvSpPr>
              <p:nvPr/>
            </p:nvSpPr>
            <p:spPr bwMode="auto">
              <a:xfrm>
                <a:off x="4089" y="2055"/>
                <a:ext cx="23" cy="21"/>
              </a:xfrm>
              <a:custGeom>
                <a:avLst/>
                <a:gdLst>
                  <a:gd name="T0" fmla="*/ 0 w 23"/>
                  <a:gd name="T1" fmla="*/ 10 h 21"/>
                  <a:gd name="T2" fmla="*/ 1 w 23"/>
                  <a:gd name="T3" fmla="*/ 4 h 21"/>
                  <a:gd name="T4" fmla="*/ 7 w 23"/>
                  <a:gd name="T5" fmla="*/ 0 h 21"/>
                  <a:gd name="T6" fmla="*/ 15 w 23"/>
                  <a:gd name="T7" fmla="*/ 0 h 21"/>
                  <a:gd name="T8" fmla="*/ 20 w 23"/>
                  <a:gd name="T9" fmla="*/ 4 h 21"/>
                  <a:gd name="T10" fmla="*/ 23 w 23"/>
                  <a:gd name="T11" fmla="*/ 10 h 21"/>
                  <a:gd name="T12" fmla="*/ 20 w 23"/>
                  <a:gd name="T13" fmla="*/ 17 h 21"/>
                  <a:gd name="T14" fmla="*/ 15 w 23"/>
                  <a:gd name="T15" fmla="*/ 21 h 21"/>
                  <a:gd name="T16" fmla="*/ 7 w 23"/>
                  <a:gd name="T17" fmla="*/ 21 h 21"/>
                  <a:gd name="T18" fmla="*/ 1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1" y="4"/>
                    </a:lnTo>
                    <a:lnTo>
                      <a:pt x="7" y="0"/>
                    </a:lnTo>
                    <a:lnTo>
                      <a:pt x="15" y="0"/>
                    </a:lnTo>
                    <a:lnTo>
                      <a:pt x="20" y="4"/>
                    </a:lnTo>
                    <a:lnTo>
                      <a:pt x="23" y="10"/>
                    </a:lnTo>
                    <a:lnTo>
                      <a:pt x="20" y="17"/>
                    </a:lnTo>
                    <a:lnTo>
                      <a:pt x="15" y="21"/>
                    </a:lnTo>
                    <a:lnTo>
                      <a:pt x="7" y="21"/>
                    </a:lnTo>
                    <a:lnTo>
                      <a:pt x="1" y="17"/>
                    </a:lnTo>
                    <a:lnTo>
                      <a:pt x="0" y="10"/>
                    </a:lnTo>
                  </a:path>
                </a:pathLst>
              </a:custGeom>
              <a:noFill/>
              <a:ln w="3175">
                <a:solidFill>
                  <a:srgbClr val="666666"/>
                </a:solidFill>
                <a:round/>
                <a:headEnd/>
                <a:tailEnd/>
              </a:ln>
            </p:spPr>
            <p:txBody>
              <a:bodyPr/>
              <a:lstStyle/>
              <a:p>
                <a:endParaRPr lang="en-US"/>
              </a:p>
            </p:txBody>
          </p:sp>
          <p:sp>
            <p:nvSpPr>
              <p:cNvPr id="25822" name="Freeform 2157"/>
              <p:cNvSpPr>
                <a:spLocks/>
              </p:cNvSpPr>
              <p:nvPr/>
            </p:nvSpPr>
            <p:spPr bwMode="auto">
              <a:xfrm>
                <a:off x="4119" y="2055"/>
                <a:ext cx="23" cy="21"/>
              </a:xfrm>
              <a:custGeom>
                <a:avLst/>
                <a:gdLst>
                  <a:gd name="T0" fmla="*/ 0 w 23"/>
                  <a:gd name="T1" fmla="*/ 10 h 21"/>
                  <a:gd name="T2" fmla="*/ 2 w 23"/>
                  <a:gd name="T3" fmla="*/ 4 h 21"/>
                  <a:gd name="T4" fmla="*/ 8 w 23"/>
                  <a:gd name="T5" fmla="*/ 0 h 21"/>
                  <a:gd name="T6" fmla="*/ 16 w 23"/>
                  <a:gd name="T7" fmla="*/ 0 h 21"/>
                  <a:gd name="T8" fmla="*/ 22 w 23"/>
                  <a:gd name="T9" fmla="*/ 4 h 21"/>
                  <a:gd name="T10" fmla="*/ 23 w 23"/>
                  <a:gd name="T11" fmla="*/ 10 h 21"/>
                  <a:gd name="T12" fmla="*/ 22 w 23"/>
                  <a:gd name="T13" fmla="*/ 17 h 21"/>
                  <a:gd name="T14" fmla="*/ 16 w 23"/>
                  <a:gd name="T15" fmla="*/ 21 h 21"/>
                  <a:gd name="T16" fmla="*/ 8 w 23"/>
                  <a:gd name="T17" fmla="*/ 21 h 21"/>
                  <a:gd name="T18" fmla="*/ 2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2" y="4"/>
                    </a:lnTo>
                    <a:lnTo>
                      <a:pt x="8" y="0"/>
                    </a:lnTo>
                    <a:lnTo>
                      <a:pt x="16" y="0"/>
                    </a:lnTo>
                    <a:lnTo>
                      <a:pt x="22" y="4"/>
                    </a:lnTo>
                    <a:lnTo>
                      <a:pt x="23" y="10"/>
                    </a:lnTo>
                    <a:lnTo>
                      <a:pt x="22" y="17"/>
                    </a:lnTo>
                    <a:lnTo>
                      <a:pt x="16" y="21"/>
                    </a:lnTo>
                    <a:lnTo>
                      <a:pt x="8" y="21"/>
                    </a:lnTo>
                    <a:lnTo>
                      <a:pt x="2" y="17"/>
                    </a:lnTo>
                    <a:lnTo>
                      <a:pt x="0" y="10"/>
                    </a:lnTo>
                  </a:path>
                </a:pathLst>
              </a:custGeom>
              <a:noFill/>
              <a:ln w="3175">
                <a:solidFill>
                  <a:srgbClr val="666666"/>
                </a:solidFill>
                <a:round/>
                <a:headEnd/>
                <a:tailEnd/>
              </a:ln>
            </p:spPr>
            <p:txBody>
              <a:bodyPr/>
              <a:lstStyle/>
              <a:p>
                <a:endParaRPr lang="en-US"/>
              </a:p>
            </p:txBody>
          </p:sp>
          <p:sp>
            <p:nvSpPr>
              <p:cNvPr id="25823" name="Freeform 2158"/>
              <p:cNvSpPr>
                <a:spLocks/>
              </p:cNvSpPr>
              <p:nvPr/>
            </p:nvSpPr>
            <p:spPr bwMode="auto">
              <a:xfrm>
                <a:off x="4152" y="2055"/>
                <a:ext cx="23" cy="21"/>
              </a:xfrm>
              <a:custGeom>
                <a:avLst/>
                <a:gdLst>
                  <a:gd name="T0" fmla="*/ 0 w 23"/>
                  <a:gd name="T1" fmla="*/ 10 h 21"/>
                  <a:gd name="T2" fmla="*/ 1 w 23"/>
                  <a:gd name="T3" fmla="*/ 4 h 21"/>
                  <a:gd name="T4" fmla="*/ 7 w 23"/>
                  <a:gd name="T5" fmla="*/ 0 h 21"/>
                  <a:gd name="T6" fmla="*/ 15 w 23"/>
                  <a:gd name="T7" fmla="*/ 0 h 21"/>
                  <a:gd name="T8" fmla="*/ 20 w 23"/>
                  <a:gd name="T9" fmla="*/ 4 h 21"/>
                  <a:gd name="T10" fmla="*/ 23 w 23"/>
                  <a:gd name="T11" fmla="*/ 10 h 21"/>
                  <a:gd name="T12" fmla="*/ 20 w 23"/>
                  <a:gd name="T13" fmla="*/ 17 h 21"/>
                  <a:gd name="T14" fmla="*/ 15 w 23"/>
                  <a:gd name="T15" fmla="*/ 21 h 21"/>
                  <a:gd name="T16" fmla="*/ 7 w 23"/>
                  <a:gd name="T17" fmla="*/ 21 h 21"/>
                  <a:gd name="T18" fmla="*/ 1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1" y="4"/>
                    </a:lnTo>
                    <a:lnTo>
                      <a:pt x="7" y="0"/>
                    </a:lnTo>
                    <a:lnTo>
                      <a:pt x="15" y="0"/>
                    </a:lnTo>
                    <a:lnTo>
                      <a:pt x="20" y="4"/>
                    </a:lnTo>
                    <a:lnTo>
                      <a:pt x="23" y="10"/>
                    </a:lnTo>
                    <a:lnTo>
                      <a:pt x="20" y="17"/>
                    </a:lnTo>
                    <a:lnTo>
                      <a:pt x="15" y="21"/>
                    </a:lnTo>
                    <a:lnTo>
                      <a:pt x="7" y="21"/>
                    </a:lnTo>
                    <a:lnTo>
                      <a:pt x="1" y="17"/>
                    </a:lnTo>
                    <a:lnTo>
                      <a:pt x="0" y="10"/>
                    </a:lnTo>
                  </a:path>
                </a:pathLst>
              </a:custGeom>
              <a:noFill/>
              <a:ln w="3175">
                <a:solidFill>
                  <a:srgbClr val="666666"/>
                </a:solidFill>
                <a:round/>
                <a:headEnd/>
                <a:tailEnd/>
              </a:ln>
            </p:spPr>
            <p:txBody>
              <a:bodyPr/>
              <a:lstStyle/>
              <a:p>
                <a:endParaRPr lang="en-US"/>
              </a:p>
            </p:txBody>
          </p:sp>
          <p:sp>
            <p:nvSpPr>
              <p:cNvPr id="25824" name="Freeform 2159"/>
              <p:cNvSpPr>
                <a:spLocks/>
              </p:cNvSpPr>
              <p:nvPr/>
            </p:nvSpPr>
            <p:spPr bwMode="auto">
              <a:xfrm>
                <a:off x="4225" y="2037"/>
                <a:ext cx="96" cy="57"/>
              </a:xfrm>
              <a:custGeom>
                <a:avLst/>
                <a:gdLst>
                  <a:gd name="T0" fmla="*/ 0 w 96"/>
                  <a:gd name="T1" fmla="*/ 57 h 57"/>
                  <a:gd name="T2" fmla="*/ 0 w 96"/>
                  <a:gd name="T3" fmla="*/ 0 h 57"/>
                  <a:gd name="T4" fmla="*/ 96 w 96"/>
                  <a:gd name="T5" fmla="*/ 0 h 57"/>
                  <a:gd name="T6" fmla="*/ 96 w 96"/>
                  <a:gd name="T7" fmla="*/ 57 h 57"/>
                  <a:gd name="T8" fmla="*/ 0 60000 65536"/>
                  <a:gd name="T9" fmla="*/ 0 60000 65536"/>
                  <a:gd name="T10" fmla="*/ 0 60000 65536"/>
                  <a:gd name="T11" fmla="*/ 0 60000 65536"/>
                  <a:gd name="T12" fmla="*/ 0 w 96"/>
                  <a:gd name="T13" fmla="*/ 0 h 57"/>
                  <a:gd name="T14" fmla="*/ 96 w 96"/>
                  <a:gd name="T15" fmla="*/ 57 h 57"/>
                </a:gdLst>
                <a:ahLst/>
                <a:cxnLst>
                  <a:cxn ang="T8">
                    <a:pos x="T0" y="T1"/>
                  </a:cxn>
                  <a:cxn ang="T9">
                    <a:pos x="T2" y="T3"/>
                  </a:cxn>
                  <a:cxn ang="T10">
                    <a:pos x="T4" y="T5"/>
                  </a:cxn>
                  <a:cxn ang="T11">
                    <a:pos x="T6" y="T7"/>
                  </a:cxn>
                </a:cxnLst>
                <a:rect l="T12" t="T13" r="T14" b="T15"/>
                <a:pathLst>
                  <a:path w="96" h="57">
                    <a:moveTo>
                      <a:pt x="0" y="57"/>
                    </a:moveTo>
                    <a:lnTo>
                      <a:pt x="0" y="0"/>
                    </a:lnTo>
                    <a:lnTo>
                      <a:pt x="96" y="0"/>
                    </a:lnTo>
                    <a:lnTo>
                      <a:pt x="96" y="57"/>
                    </a:lnTo>
                  </a:path>
                </a:pathLst>
              </a:custGeom>
              <a:noFill/>
              <a:ln w="3175">
                <a:solidFill>
                  <a:srgbClr val="666666"/>
                </a:solidFill>
                <a:round/>
                <a:headEnd/>
                <a:tailEnd/>
              </a:ln>
            </p:spPr>
            <p:txBody>
              <a:bodyPr/>
              <a:lstStyle/>
              <a:p>
                <a:endParaRPr lang="en-US"/>
              </a:p>
            </p:txBody>
          </p:sp>
          <p:sp>
            <p:nvSpPr>
              <p:cNvPr id="25825" name="Freeform 2160"/>
              <p:cNvSpPr>
                <a:spLocks/>
              </p:cNvSpPr>
              <p:nvPr/>
            </p:nvSpPr>
            <p:spPr bwMode="auto">
              <a:xfrm>
                <a:off x="4245" y="2055"/>
                <a:ext cx="23" cy="21"/>
              </a:xfrm>
              <a:custGeom>
                <a:avLst/>
                <a:gdLst>
                  <a:gd name="T0" fmla="*/ 0 w 23"/>
                  <a:gd name="T1" fmla="*/ 10 h 21"/>
                  <a:gd name="T2" fmla="*/ 3 w 23"/>
                  <a:gd name="T3" fmla="*/ 4 h 21"/>
                  <a:gd name="T4" fmla="*/ 8 w 23"/>
                  <a:gd name="T5" fmla="*/ 0 h 21"/>
                  <a:gd name="T6" fmla="*/ 16 w 23"/>
                  <a:gd name="T7" fmla="*/ 0 h 21"/>
                  <a:gd name="T8" fmla="*/ 22 w 23"/>
                  <a:gd name="T9" fmla="*/ 4 h 21"/>
                  <a:gd name="T10" fmla="*/ 23 w 23"/>
                  <a:gd name="T11" fmla="*/ 10 h 21"/>
                  <a:gd name="T12" fmla="*/ 22 w 23"/>
                  <a:gd name="T13" fmla="*/ 17 h 21"/>
                  <a:gd name="T14" fmla="*/ 16 w 23"/>
                  <a:gd name="T15" fmla="*/ 21 h 21"/>
                  <a:gd name="T16" fmla="*/ 8 w 23"/>
                  <a:gd name="T17" fmla="*/ 21 h 21"/>
                  <a:gd name="T18" fmla="*/ 3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3" y="4"/>
                    </a:lnTo>
                    <a:lnTo>
                      <a:pt x="8" y="0"/>
                    </a:lnTo>
                    <a:lnTo>
                      <a:pt x="16" y="0"/>
                    </a:lnTo>
                    <a:lnTo>
                      <a:pt x="22" y="4"/>
                    </a:lnTo>
                    <a:lnTo>
                      <a:pt x="23" y="10"/>
                    </a:lnTo>
                    <a:lnTo>
                      <a:pt x="22" y="17"/>
                    </a:lnTo>
                    <a:lnTo>
                      <a:pt x="16" y="21"/>
                    </a:lnTo>
                    <a:lnTo>
                      <a:pt x="8" y="21"/>
                    </a:lnTo>
                    <a:lnTo>
                      <a:pt x="3" y="17"/>
                    </a:lnTo>
                    <a:lnTo>
                      <a:pt x="0" y="10"/>
                    </a:lnTo>
                  </a:path>
                </a:pathLst>
              </a:custGeom>
              <a:noFill/>
              <a:ln w="3175">
                <a:solidFill>
                  <a:srgbClr val="666666"/>
                </a:solidFill>
                <a:round/>
                <a:headEnd/>
                <a:tailEnd/>
              </a:ln>
            </p:spPr>
            <p:txBody>
              <a:bodyPr/>
              <a:lstStyle/>
              <a:p>
                <a:endParaRPr lang="en-US"/>
              </a:p>
            </p:txBody>
          </p:sp>
          <p:sp>
            <p:nvSpPr>
              <p:cNvPr id="25826" name="Freeform 2161"/>
              <p:cNvSpPr>
                <a:spLocks/>
              </p:cNvSpPr>
              <p:nvPr/>
            </p:nvSpPr>
            <p:spPr bwMode="auto">
              <a:xfrm>
                <a:off x="4278" y="2055"/>
                <a:ext cx="23" cy="21"/>
              </a:xfrm>
              <a:custGeom>
                <a:avLst/>
                <a:gdLst>
                  <a:gd name="T0" fmla="*/ 0 w 23"/>
                  <a:gd name="T1" fmla="*/ 10 h 21"/>
                  <a:gd name="T2" fmla="*/ 1 w 23"/>
                  <a:gd name="T3" fmla="*/ 4 h 21"/>
                  <a:gd name="T4" fmla="*/ 7 w 23"/>
                  <a:gd name="T5" fmla="*/ 0 h 21"/>
                  <a:gd name="T6" fmla="*/ 15 w 23"/>
                  <a:gd name="T7" fmla="*/ 0 h 21"/>
                  <a:gd name="T8" fmla="*/ 20 w 23"/>
                  <a:gd name="T9" fmla="*/ 4 h 21"/>
                  <a:gd name="T10" fmla="*/ 23 w 23"/>
                  <a:gd name="T11" fmla="*/ 10 h 21"/>
                  <a:gd name="T12" fmla="*/ 20 w 23"/>
                  <a:gd name="T13" fmla="*/ 17 h 21"/>
                  <a:gd name="T14" fmla="*/ 15 w 23"/>
                  <a:gd name="T15" fmla="*/ 21 h 21"/>
                  <a:gd name="T16" fmla="*/ 7 w 23"/>
                  <a:gd name="T17" fmla="*/ 21 h 21"/>
                  <a:gd name="T18" fmla="*/ 1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1" y="4"/>
                    </a:lnTo>
                    <a:lnTo>
                      <a:pt x="7" y="0"/>
                    </a:lnTo>
                    <a:lnTo>
                      <a:pt x="15" y="0"/>
                    </a:lnTo>
                    <a:lnTo>
                      <a:pt x="20" y="4"/>
                    </a:lnTo>
                    <a:lnTo>
                      <a:pt x="23" y="10"/>
                    </a:lnTo>
                    <a:lnTo>
                      <a:pt x="20" y="17"/>
                    </a:lnTo>
                    <a:lnTo>
                      <a:pt x="15" y="21"/>
                    </a:lnTo>
                    <a:lnTo>
                      <a:pt x="7" y="21"/>
                    </a:lnTo>
                    <a:lnTo>
                      <a:pt x="1" y="17"/>
                    </a:lnTo>
                    <a:lnTo>
                      <a:pt x="0" y="10"/>
                    </a:lnTo>
                  </a:path>
                </a:pathLst>
              </a:custGeom>
              <a:noFill/>
              <a:ln w="3175">
                <a:solidFill>
                  <a:srgbClr val="666666"/>
                </a:solidFill>
                <a:round/>
                <a:headEnd/>
                <a:tailEnd/>
              </a:ln>
            </p:spPr>
            <p:txBody>
              <a:bodyPr/>
              <a:lstStyle/>
              <a:p>
                <a:endParaRPr lang="en-US"/>
              </a:p>
            </p:txBody>
          </p:sp>
          <p:sp>
            <p:nvSpPr>
              <p:cNvPr id="25827" name="Rectangle 2162"/>
              <p:cNvSpPr>
                <a:spLocks noChangeArrowheads="1"/>
              </p:cNvSpPr>
              <p:nvPr/>
            </p:nvSpPr>
            <p:spPr bwMode="auto">
              <a:xfrm>
                <a:off x="3832" y="2142"/>
                <a:ext cx="654" cy="125"/>
              </a:xfrm>
              <a:prstGeom prst="rect">
                <a:avLst/>
              </a:prstGeom>
              <a:noFill/>
              <a:ln w="9525">
                <a:noFill/>
                <a:miter lim="800000"/>
                <a:headEnd/>
                <a:tailEnd/>
              </a:ln>
            </p:spPr>
            <p:txBody>
              <a:bodyPr wrap="none" lIns="0" tIns="0" rIns="0" bIns="0">
                <a:spAutoFit/>
              </a:bodyPr>
              <a:lstStyle/>
              <a:p>
                <a:r>
                  <a:rPr lang="en-US" sz="1300">
                    <a:solidFill>
                      <a:srgbClr val="5C6478"/>
                    </a:solidFill>
                  </a:rPr>
                  <a:t>Trường ĐHQG</a:t>
                </a:r>
                <a:endParaRPr lang="en-US"/>
              </a:p>
            </p:txBody>
          </p:sp>
          <p:sp>
            <p:nvSpPr>
              <p:cNvPr id="25828" name="Rectangle 2163"/>
              <p:cNvSpPr>
                <a:spLocks noChangeArrowheads="1"/>
              </p:cNvSpPr>
              <p:nvPr/>
            </p:nvSpPr>
            <p:spPr bwMode="auto">
              <a:xfrm>
                <a:off x="3480" y="2967"/>
                <a:ext cx="504" cy="114"/>
              </a:xfrm>
              <a:prstGeom prst="rect">
                <a:avLst/>
              </a:prstGeom>
              <a:solidFill>
                <a:srgbClr val="CFD2DA"/>
              </a:solidFill>
              <a:ln w="7938">
                <a:solidFill>
                  <a:srgbClr val="666666"/>
                </a:solidFill>
                <a:miter lim="800000"/>
                <a:headEnd/>
                <a:tailEnd/>
              </a:ln>
            </p:spPr>
            <p:txBody>
              <a:bodyPr/>
              <a:lstStyle/>
              <a:p>
                <a:endParaRPr lang="en-US"/>
              </a:p>
            </p:txBody>
          </p:sp>
          <p:sp>
            <p:nvSpPr>
              <p:cNvPr id="25829" name="Rectangle 2164"/>
              <p:cNvSpPr>
                <a:spLocks noChangeArrowheads="1"/>
              </p:cNvSpPr>
              <p:nvPr/>
            </p:nvSpPr>
            <p:spPr bwMode="auto">
              <a:xfrm>
                <a:off x="3513" y="2980"/>
                <a:ext cx="63" cy="30"/>
              </a:xfrm>
              <a:prstGeom prst="rect">
                <a:avLst/>
              </a:prstGeom>
              <a:solidFill>
                <a:srgbClr val="5C6478"/>
              </a:solidFill>
              <a:ln w="3175">
                <a:solidFill>
                  <a:srgbClr val="5C6478"/>
                </a:solidFill>
                <a:miter lim="800000"/>
                <a:headEnd/>
                <a:tailEnd/>
              </a:ln>
            </p:spPr>
            <p:txBody>
              <a:bodyPr/>
              <a:lstStyle/>
              <a:p>
                <a:endParaRPr lang="en-US"/>
              </a:p>
            </p:txBody>
          </p:sp>
          <p:sp>
            <p:nvSpPr>
              <p:cNvPr id="25830" name="Freeform 2165"/>
              <p:cNvSpPr>
                <a:spLocks noEditPoints="1"/>
              </p:cNvSpPr>
              <p:nvPr/>
            </p:nvSpPr>
            <p:spPr bwMode="auto">
              <a:xfrm>
                <a:off x="3531" y="3042"/>
                <a:ext cx="403" cy="21"/>
              </a:xfrm>
              <a:custGeom>
                <a:avLst/>
                <a:gdLst>
                  <a:gd name="T0" fmla="*/ 3 w 403"/>
                  <a:gd name="T1" fmla="*/ 4 h 21"/>
                  <a:gd name="T2" fmla="*/ 16 w 403"/>
                  <a:gd name="T3" fmla="*/ 0 h 21"/>
                  <a:gd name="T4" fmla="*/ 25 w 403"/>
                  <a:gd name="T5" fmla="*/ 9 h 21"/>
                  <a:gd name="T6" fmla="*/ 16 w 403"/>
                  <a:gd name="T7" fmla="*/ 21 h 21"/>
                  <a:gd name="T8" fmla="*/ 3 w 403"/>
                  <a:gd name="T9" fmla="*/ 16 h 21"/>
                  <a:gd name="T10" fmla="*/ 95 w 403"/>
                  <a:gd name="T11" fmla="*/ 9 h 21"/>
                  <a:gd name="T12" fmla="*/ 103 w 403"/>
                  <a:gd name="T13" fmla="*/ 0 h 21"/>
                  <a:gd name="T14" fmla="*/ 117 w 403"/>
                  <a:gd name="T15" fmla="*/ 4 h 21"/>
                  <a:gd name="T16" fmla="*/ 117 w 403"/>
                  <a:gd name="T17" fmla="*/ 16 h 21"/>
                  <a:gd name="T18" fmla="*/ 103 w 403"/>
                  <a:gd name="T19" fmla="*/ 21 h 21"/>
                  <a:gd name="T20" fmla="*/ 95 w 403"/>
                  <a:gd name="T21" fmla="*/ 9 h 21"/>
                  <a:gd name="T22" fmla="*/ 129 w 403"/>
                  <a:gd name="T23" fmla="*/ 4 h 21"/>
                  <a:gd name="T24" fmla="*/ 141 w 403"/>
                  <a:gd name="T25" fmla="*/ 0 h 21"/>
                  <a:gd name="T26" fmla="*/ 151 w 403"/>
                  <a:gd name="T27" fmla="*/ 9 h 21"/>
                  <a:gd name="T28" fmla="*/ 141 w 403"/>
                  <a:gd name="T29" fmla="*/ 21 h 21"/>
                  <a:gd name="T30" fmla="*/ 129 w 403"/>
                  <a:gd name="T31" fmla="*/ 16 h 21"/>
                  <a:gd name="T32" fmla="*/ 158 w 403"/>
                  <a:gd name="T33" fmla="*/ 9 h 21"/>
                  <a:gd name="T34" fmla="*/ 166 w 403"/>
                  <a:gd name="T35" fmla="*/ 0 h 21"/>
                  <a:gd name="T36" fmla="*/ 180 w 403"/>
                  <a:gd name="T37" fmla="*/ 4 h 21"/>
                  <a:gd name="T38" fmla="*/ 180 w 403"/>
                  <a:gd name="T39" fmla="*/ 16 h 21"/>
                  <a:gd name="T40" fmla="*/ 166 w 403"/>
                  <a:gd name="T41" fmla="*/ 21 h 21"/>
                  <a:gd name="T42" fmla="*/ 158 w 403"/>
                  <a:gd name="T43" fmla="*/ 9 h 21"/>
                  <a:gd name="T44" fmla="*/ 192 w 403"/>
                  <a:gd name="T45" fmla="*/ 4 h 21"/>
                  <a:gd name="T46" fmla="*/ 204 w 403"/>
                  <a:gd name="T47" fmla="*/ 0 h 21"/>
                  <a:gd name="T48" fmla="*/ 214 w 403"/>
                  <a:gd name="T49" fmla="*/ 9 h 21"/>
                  <a:gd name="T50" fmla="*/ 204 w 403"/>
                  <a:gd name="T51" fmla="*/ 21 h 21"/>
                  <a:gd name="T52" fmla="*/ 192 w 403"/>
                  <a:gd name="T53" fmla="*/ 16 h 21"/>
                  <a:gd name="T54" fmla="*/ 221 w 403"/>
                  <a:gd name="T55" fmla="*/ 9 h 21"/>
                  <a:gd name="T56" fmla="*/ 229 w 403"/>
                  <a:gd name="T57" fmla="*/ 0 h 21"/>
                  <a:gd name="T58" fmla="*/ 243 w 403"/>
                  <a:gd name="T59" fmla="*/ 4 h 21"/>
                  <a:gd name="T60" fmla="*/ 243 w 403"/>
                  <a:gd name="T61" fmla="*/ 16 h 21"/>
                  <a:gd name="T62" fmla="*/ 229 w 403"/>
                  <a:gd name="T63" fmla="*/ 21 h 21"/>
                  <a:gd name="T64" fmla="*/ 221 w 403"/>
                  <a:gd name="T65" fmla="*/ 9 h 21"/>
                  <a:gd name="T66" fmla="*/ 255 w 403"/>
                  <a:gd name="T67" fmla="*/ 4 h 21"/>
                  <a:gd name="T68" fmla="*/ 267 w 403"/>
                  <a:gd name="T69" fmla="*/ 0 h 21"/>
                  <a:gd name="T70" fmla="*/ 277 w 403"/>
                  <a:gd name="T71" fmla="*/ 9 h 21"/>
                  <a:gd name="T72" fmla="*/ 267 w 403"/>
                  <a:gd name="T73" fmla="*/ 21 h 21"/>
                  <a:gd name="T74" fmla="*/ 255 w 403"/>
                  <a:gd name="T75" fmla="*/ 16 h 21"/>
                  <a:gd name="T76" fmla="*/ 347 w 403"/>
                  <a:gd name="T77" fmla="*/ 9 h 21"/>
                  <a:gd name="T78" fmla="*/ 355 w 403"/>
                  <a:gd name="T79" fmla="*/ 0 h 21"/>
                  <a:gd name="T80" fmla="*/ 369 w 403"/>
                  <a:gd name="T81" fmla="*/ 4 h 21"/>
                  <a:gd name="T82" fmla="*/ 369 w 403"/>
                  <a:gd name="T83" fmla="*/ 16 h 21"/>
                  <a:gd name="T84" fmla="*/ 355 w 403"/>
                  <a:gd name="T85" fmla="*/ 21 h 21"/>
                  <a:gd name="T86" fmla="*/ 347 w 403"/>
                  <a:gd name="T87" fmla="*/ 9 h 21"/>
                  <a:gd name="T88" fmla="*/ 381 w 403"/>
                  <a:gd name="T89" fmla="*/ 4 h 21"/>
                  <a:gd name="T90" fmla="*/ 395 w 403"/>
                  <a:gd name="T91" fmla="*/ 0 h 21"/>
                  <a:gd name="T92" fmla="*/ 403 w 403"/>
                  <a:gd name="T93" fmla="*/ 9 h 21"/>
                  <a:gd name="T94" fmla="*/ 395 w 403"/>
                  <a:gd name="T95" fmla="*/ 21 h 21"/>
                  <a:gd name="T96" fmla="*/ 381 w 403"/>
                  <a:gd name="T97" fmla="*/ 16 h 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3"/>
                  <a:gd name="T148" fmla="*/ 0 h 21"/>
                  <a:gd name="T149" fmla="*/ 403 w 403"/>
                  <a:gd name="T150" fmla="*/ 21 h 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3" h="21">
                    <a:moveTo>
                      <a:pt x="0" y="9"/>
                    </a:moveTo>
                    <a:lnTo>
                      <a:pt x="3" y="4"/>
                    </a:lnTo>
                    <a:lnTo>
                      <a:pt x="9" y="0"/>
                    </a:lnTo>
                    <a:lnTo>
                      <a:pt x="16" y="0"/>
                    </a:lnTo>
                    <a:lnTo>
                      <a:pt x="22" y="4"/>
                    </a:lnTo>
                    <a:lnTo>
                      <a:pt x="25" y="9"/>
                    </a:lnTo>
                    <a:lnTo>
                      <a:pt x="22" y="16"/>
                    </a:lnTo>
                    <a:lnTo>
                      <a:pt x="16" y="21"/>
                    </a:lnTo>
                    <a:lnTo>
                      <a:pt x="9" y="21"/>
                    </a:lnTo>
                    <a:lnTo>
                      <a:pt x="3" y="16"/>
                    </a:lnTo>
                    <a:lnTo>
                      <a:pt x="0" y="9"/>
                    </a:lnTo>
                    <a:close/>
                    <a:moveTo>
                      <a:pt x="95" y="9"/>
                    </a:moveTo>
                    <a:lnTo>
                      <a:pt x="97" y="4"/>
                    </a:lnTo>
                    <a:lnTo>
                      <a:pt x="103" y="0"/>
                    </a:lnTo>
                    <a:lnTo>
                      <a:pt x="111" y="0"/>
                    </a:lnTo>
                    <a:lnTo>
                      <a:pt x="117" y="4"/>
                    </a:lnTo>
                    <a:lnTo>
                      <a:pt x="118" y="9"/>
                    </a:lnTo>
                    <a:lnTo>
                      <a:pt x="117" y="16"/>
                    </a:lnTo>
                    <a:lnTo>
                      <a:pt x="111" y="21"/>
                    </a:lnTo>
                    <a:lnTo>
                      <a:pt x="103" y="21"/>
                    </a:lnTo>
                    <a:lnTo>
                      <a:pt x="97" y="16"/>
                    </a:lnTo>
                    <a:lnTo>
                      <a:pt x="95" y="9"/>
                    </a:lnTo>
                    <a:close/>
                    <a:moveTo>
                      <a:pt x="126" y="9"/>
                    </a:moveTo>
                    <a:lnTo>
                      <a:pt x="129" y="4"/>
                    </a:lnTo>
                    <a:lnTo>
                      <a:pt x="135" y="0"/>
                    </a:lnTo>
                    <a:lnTo>
                      <a:pt x="141" y="0"/>
                    </a:lnTo>
                    <a:lnTo>
                      <a:pt x="148" y="4"/>
                    </a:lnTo>
                    <a:lnTo>
                      <a:pt x="151" y="9"/>
                    </a:lnTo>
                    <a:lnTo>
                      <a:pt x="148" y="16"/>
                    </a:lnTo>
                    <a:lnTo>
                      <a:pt x="141" y="21"/>
                    </a:lnTo>
                    <a:lnTo>
                      <a:pt x="135" y="21"/>
                    </a:lnTo>
                    <a:lnTo>
                      <a:pt x="129" y="16"/>
                    </a:lnTo>
                    <a:lnTo>
                      <a:pt x="126" y="9"/>
                    </a:lnTo>
                    <a:close/>
                    <a:moveTo>
                      <a:pt x="158" y="9"/>
                    </a:moveTo>
                    <a:lnTo>
                      <a:pt x="160" y="4"/>
                    </a:lnTo>
                    <a:lnTo>
                      <a:pt x="166" y="0"/>
                    </a:lnTo>
                    <a:lnTo>
                      <a:pt x="174" y="0"/>
                    </a:lnTo>
                    <a:lnTo>
                      <a:pt x="180" y="4"/>
                    </a:lnTo>
                    <a:lnTo>
                      <a:pt x="181" y="9"/>
                    </a:lnTo>
                    <a:lnTo>
                      <a:pt x="180" y="16"/>
                    </a:lnTo>
                    <a:lnTo>
                      <a:pt x="174" y="21"/>
                    </a:lnTo>
                    <a:lnTo>
                      <a:pt x="166" y="21"/>
                    </a:lnTo>
                    <a:lnTo>
                      <a:pt x="160" y="16"/>
                    </a:lnTo>
                    <a:lnTo>
                      <a:pt x="158" y="9"/>
                    </a:lnTo>
                    <a:close/>
                    <a:moveTo>
                      <a:pt x="189" y="9"/>
                    </a:moveTo>
                    <a:lnTo>
                      <a:pt x="192" y="4"/>
                    </a:lnTo>
                    <a:lnTo>
                      <a:pt x="198" y="0"/>
                    </a:lnTo>
                    <a:lnTo>
                      <a:pt x="204" y="0"/>
                    </a:lnTo>
                    <a:lnTo>
                      <a:pt x="211" y="4"/>
                    </a:lnTo>
                    <a:lnTo>
                      <a:pt x="214" y="9"/>
                    </a:lnTo>
                    <a:lnTo>
                      <a:pt x="211" y="16"/>
                    </a:lnTo>
                    <a:lnTo>
                      <a:pt x="204" y="21"/>
                    </a:lnTo>
                    <a:lnTo>
                      <a:pt x="198" y="21"/>
                    </a:lnTo>
                    <a:lnTo>
                      <a:pt x="192" y="16"/>
                    </a:lnTo>
                    <a:lnTo>
                      <a:pt x="189" y="9"/>
                    </a:lnTo>
                    <a:close/>
                    <a:moveTo>
                      <a:pt x="221" y="9"/>
                    </a:moveTo>
                    <a:lnTo>
                      <a:pt x="223" y="4"/>
                    </a:lnTo>
                    <a:lnTo>
                      <a:pt x="229" y="0"/>
                    </a:lnTo>
                    <a:lnTo>
                      <a:pt x="237" y="0"/>
                    </a:lnTo>
                    <a:lnTo>
                      <a:pt x="243" y="4"/>
                    </a:lnTo>
                    <a:lnTo>
                      <a:pt x="244" y="9"/>
                    </a:lnTo>
                    <a:lnTo>
                      <a:pt x="243" y="16"/>
                    </a:lnTo>
                    <a:lnTo>
                      <a:pt x="237" y="21"/>
                    </a:lnTo>
                    <a:lnTo>
                      <a:pt x="229" y="21"/>
                    </a:lnTo>
                    <a:lnTo>
                      <a:pt x="223" y="16"/>
                    </a:lnTo>
                    <a:lnTo>
                      <a:pt x="221" y="9"/>
                    </a:lnTo>
                    <a:close/>
                    <a:moveTo>
                      <a:pt x="252" y="9"/>
                    </a:moveTo>
                    <a:lnTo>
                      <a:pt x="255" y="4"/>
                    </a:lnTo>
                    <a:lnTo>
                      <a:pt x="261" y="0"/>
                    </a:lnTo>
                    <a:lnTo>
                      <a:pt x="267" y="0"/>
                    </a:lnTo>
                    <a:lnTo>
                      <a:pt x="274" y="4"/>
                    </a:lnTo>
                    <a:lnTo>
                      <a:pt x="277" y="9"/>
                    </a:lnTo>
                    <a:lnTo>
                      <a:pt x="274" y="16"/>
                    </a:lnTo>
                    <a:lnTo>
                      <a:pt x="267" y="21"/>
                    </a:lnTo>
                    <a:lnTo>
                      <a:pt x="261" y="21"/>
                    </a:lnTo>
                    <a:lnTo>
                      <a:pt x="255" y="16"/>
                    </a:lnTo>
                    <a:lnTo>
                      <a:pt x="252" y="9"/>
                    </a:lnTo>
                    <a:close/>
                    <a:moveTo>
                      <a:pt x="347" y="9"/>
                    </a:moveTo>
                    <a:lnTo>
                      <a:pt x="349" y="4"/>
                    </a:lnTo>
                    <a:lnTo>
                      <a:pt x="355" y="0"/>
                    </a:lnTo>
                    <a:lnTo>
                      <a:pt x="363" y="0"/>
                    </a:lnTo>
                    <a:lnTo>
                      <a:pt x="369" y="4"/>
                    </a:lnTo>
                    <a:lnTo>
                      <a:pt x="370" y="9"/>
                    </a:lnTo>
                    <a:lnTo>
                      <a:pt x="369" y="16"/>
                    </a:lnTo>
                    <a:lnTo>
                      <a:pt x="363" y="21"/>
                    </a:lnTo>
                    <a:lnTo>
                      <a:pt x="355" y="21"/>
                    </a:lnTo>
                    <a:lnTo>
                      <a:pt x="349" y="16"/>
                    </a:lnTo>
                    <a:lnTo>
                      <a:pt x="347" y="9"/>
                    </a:lnTo>
                    <a:close/>
                    <a:moveTo>
                      <a:pt x="378" y="9"/>
                    </a:moveTo>
                    <a:lnTo>
                      <a:pt x="381" y="4"/>
                    </a:lnTo>
                    <a:lnTo>
                      <a:pt x="387" y="0"/>
                    </a:lnTo>
                    <a:lnTo>
                      <a:pt x="395" y="0"/>
                    </a:lnTo>
                    <a:lnTo>
                      <a:pt x="400" y="4"/>
                    </a:lnTo>
                    <a:lnTo>
                      <a:pt x="403" y="9"/>
                    </a:lnTo>
                    <a:lnTo>
                      <a:pt x="400" y="16"/>
                    </a:lnTo>
                    <a:lnTo>
                      <a:pt x="395" y="21"/>
                    </a:lnTo>
                    <a:lnTo>
                      <a:pt x="387" y="21"/>
                    </a:lnTo>
                    <a:lnTo>
                      <a:pt x="381" y="16"/>
                    </a:lnTo>
                    <a:lnTo>
                      <a:pt x="378" y="9"/>
                    </a:lnTo>
                    <a:close/>
                  </a:path>
                </a:pathLst>
              </a:custGeom>
              <a:solidFill>
                <a:srgbClr val="CFD2DA"/>
              </a:solidFill>
              <a:ln w="9525">
                <a:noFill/>
                <a:round/>
                <a:headEnd/>
                <a:tailEnd/>
              </a:ln>
            </p:spPr>
            <p:txBody>
              <a:bodyPr/>
              <a:lstStyle/>
              <a:p>
                <a:endParaRPr lang="en-US"/>
              </a:p>
            </p:txBody>
          </p:sp>
          <p:sp>
            <p:nvSpPr>
              <p:cNvPr id="25831" name="Freeform 2166"/>
              <p:cNvSpPr>
                <a:spLocks/>
              </p:cNvSpPr>
              <p:nvPr/>
            </p:nvSpPr>
            <p:spPr bwMode="auto">
              <a:xfrm>
                <a:off x="3513" y="3024"/>
                <a:ext cx="63" cy="57"/>
              </a:xfrm>
              <a:custGeom>
                <a:avLst/>
                <a:gdLst>
                  <a:gd name="T0" fmla="*/ 0 w 63"/>
                  <a:gd name="T1" fmla="*/ 57 h 57"/>
                  <a:gd name="T2" fmla="*/ 0 w 63"/>
                  <a:gd name="T3" fmla="*/ 0 h 57"/>
                  <a:gd name="T4" fmla="*/ 63 w 63"/>
                  <a:gd name="T5" fmla="*/ 0 h 57"/>
                  <a:gd name="T6" fmla="*/ 63 w 63"/>
                  <a:gd name="T7" fmla="*/ 57 h 57"/>
                  <a:gd name="T8" fmla="*/ 0 60000 65536"/>
                  <a:gd name="T9" fmla="*/ 0 60000 65536"/>
                  <a:gd name="T10" fmla="*/ 0 60000 65536"/>
                  <a:gd name="T11" fmla="*/ 0 60000 65536"/>
                  <a:gd name="T12" fmla="*/ 0 w 63"/>
                  <a:gd name="T13" fmla="*/ 0 h 57"/>
                  <a:gd name="T14" fmla="*/ 63 w 63"/>
                  <a:gd name="T15" fmla="*/ 57 h 57"/>
                </a:gdLst>
                <a:ahLst/>
                <a:cxnLst>
                  <a:cxn ang="T8">
                    <a:pos x="T0" y="T1"/>
                  </a:cxn>
                  <a:cxn ang="T9">
                    <a:pos x="T2" y="T3"/>
                  </a:cxn>
                  <a:cxn ang="T10">
                    <a:pos x="T4" y="T5"/>
                  </a:cxn>
                  <a:cxn ang="T11">
                    <a:pos x="T6" y="T7"/>
                  </a:cxn>
                </a:cxnLst>
                <a:rect l="T12" t="T13" r="T14" b="T15"/>
                <a:pathLst>
                  <a:path w="63" h="57">
                    <a:moveTo>
                      <a:pt x="0" y="57"/>
                    </a:moveTo>
                    <a:lnTo>
                      <a:pt x="0" y="0"/>
                    </a:lnTo>
                    <a:lnTo>
                      <a:pt x="63" y="0"/>
                    </a:lnTo>
                    <a:lnTo>
                      <a:pt x="63" y="57"/>
                    </a:lnTo>
                  </a:path>
                </a:pathLst>
              </a:custGeom>
              <a:noFill/>
              <a:ln w="3175">
                <a:solidFill>
                  <a:srgbClr val="666666"/>
                </a:solidFill>
                <a:round/>
                <a:headEnd/>
                <a:tailEnd/>
              </a:ln>
            </p:spPr>
            <p:txBody>
              <a:bodyPr/>
              <a:lstStyle/>
              <a:p>
                <a:endParaRPr lang="en-US"/>
              </a:p>
            </p:txBody>
          </p:sp>
          <p:sp>
            <p:nvSpPr>
              <p:cNvPr id="25832" name="Freeform 2167"/>
              <p:cNvSpPr>
                <a:spLocks/>
              </p:cNvSpPr>
              <p:nvPr/>
            </p:nvSpPr>
            <p:spPr bwMode="auto">
              <a:xfrm>
                <a:off x="3531" y="3042"/>
                <a:ext cx="25" cy="21"/>
              </a:xfrm>
              <a:custGeom>
                <a:avLst/>
                <a:gdLst>
                  <a:gd name="T0" fmla="*/ 0 w 25"/>
                  <a:gd name="T1" fmla="*/ 9 h 21"/>
                  <a:gd name="T2" fmla="*/ 3 w 25"/>
                  <a:gd name="T3" fmla="*/ 4 h 21"/>
                  <a:gd name="T4" fmla="*/ 9 w 25"/>
                  <a:gd name="T5" fmla="*/ 0 h 21"/>
                  <a:gd name="T6" fmla="*/ 16 w 25"/>
                  <a:gd name="T7" fmla="*/ 0 h 21"/>
                  <a:gd name="T8" fmla="*/ 22 w 25"/>
                  <a:gd name="T9" fmla="*/ 4 h 21"/>
                  <a:gd name="T10" fmla="*/ 25 w 25"/>
                  <a:gd name="T11" fmla="*/ 9 h 21"/>
                  <a:gd name="T12" fmla="*/ 22 w 25"/>
                  <a:gd name="T13" fmla="*/ 16 h 21"/>
                  <a:gd name="T14" fmla="*/ 16 w 25"/>
                  <a:gd name="T15" fmla="*/ 21 h 21"/>
                  <a:gd name="T16" fmla="*/ 9 w 25"/>
                  <a:gd name="T17" fmla="*/ 21 h 21"/>
                  <a:gd name="T18" fmla="*/ 3 w 25"/>
                  <a:gd name="T19" fmla="*/ 16 h 21"/>
                  <a:gd name="T20" fmla="*/ 0 w 25"/>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1"/>
                  <a:gd name="T35" fmla="*/ 25 w 2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1">
                    <a:moveTo>
                      <a:pt x="0" y="9"/>
                    </a:moveTo>
                    <a:lnTo>
                      <a:pt x="3" y="4"/>
                    </a:lnTo>
                    <a:lnTo>
                      <a:pt x="9" y="0"/>
                    </a:lnTo>
                    <a:lnTo>
                      <a:pt x="16" y="0"/>
                    </a:lnTo>
                    <a:lnTo>
                      <a:pt x="22" y="4"/>
                    </a:lnTo>
                    <a:lnTo>
                      <a:pt x="25" y="9"/>
                    </a:lnTo>
                    <a:lnTo>
                      <a:pt x="22" y="16"/>
                    </a:lnTo>
                    <a:lnTo>
                      <a:pt x="16" y="21"/>
                    </a:lnTo>
                    <a:lnTo>
                      <a:pt x="9" y="21"/>
                    </a:lnTo>
                    <a:lnTo>
                      <a:pt x="3" y="16"/>
                    </a:lnTo>
                    <a:lnTo>
                      <a:pt x="0" y="9"/>
                    </a:lnTo>
                  </a:path>
                </a:pathLst>
              </a:custGeom>
              <a:noFill/>
              <a:ln w="3175">
                <a:solidFill>
                  <a:srgbClr val="666666"/>
                </a:solidFill>
                <a:round/>
                <a:headEnd/>
                <a:tailEnd/>
              </a:ln>
            </p:spPr>
            <p:txBody>
              <a:bodyPr/>
              <a:lstStyle/>
              <a:p>
                <a:endParaRPr lang="en-US"/>
              </a:p>
            </p:txBody>
          </p:sp>
          <p:sp>
            <p:nvSpPr>
              <p:cNvPr id="25833" name="Freeform 2168"/>
              <p:cNvSpPr>
                <a:spLocks/>
              </p:cNvSpPr>
              <p:nvPr/>
            </p:nvSpPr>
            <p:spPr bwMode="auto">
              <a:xfrm>
                <a:off x="3606" y="3024"/>
                <a:ext cx="222" cy="57"/>
              </a:xfrm>
              <a:custGeom>
                <a:avLst/>
                <a:gdLst>
                  <a:gd name="T0" fmla="*/ 0 w 222"/>
                  <a:gd name="T1" fmla="*/ 57 h 57"/>
                  <a:gd name="T2" fmla="*/ 0 w 222"/>
                  <a:gd name="T3" fmla="*/ 0 h 57"/>
                  <a:gd name="T4" fmla="*/ 222 w 222"/>
                  <a:gd name="T5" fmla="*/ 0 h 57"/>
                  <a:gd name="T6" fmla="*/ 222 w 222"/>
                  <a:gd name="T7" fmla="*/ 57 h 57"/>
                  <a:gd name="T8" fmla="*/ 0 60000 65536"/>
                  <a:gd name="T9" fmla="*/ 0 60000 65536"/>
                  <a:gd name="T10" fmla="*/ 0 60000 65536"/>
                  <a:gd name="T11" fmla="*/ 0 60000 65536"/>
                  <a:gd name="T12" fmla="*/ 0 w 222"/>
                  <a:gd name="T13" fmla="*/ 0 h 57"/>
                  <a:gd name="T14" fmla="*/ 222 w 222"/>
                  <a:gd name="T15" fmla="*/ 57 h 57"/>
                </a:gdLst>
                <a:ahLst/>
                <a:cxnLst>
                  <a:cxn ang="T8">
                    <a:pos x="T0" y="T1"/>
                  </a:cxn>
                  <a:cxn ang="T9">
                    <a:pos x="T2" y="T3"/>
                  </a:cxn>
                  <a:cxn ang="T10">
                    <a:pos x="T4" y="T5"/>
                  </a:cxn>
                  <a:cxn ang="T11">
                    <a:pos x="T6" y="T7"/>
                  </a:cxn>
                </a:cxnLst>
                <a:rect l="T12" t="T13" r="T14" b="T15"/>
                <a:pathLst>
                  <a:path w="222" h="57">
                    <a:moveTo>
                      <a:pt x="0" y="57"/>
                    </a:moveTo>
                    <a:lnTo>
                      <a:pt x="0" y="0"/>
                    </a:lnTo>
                    <a:lnTo>
                      <a:pt x="222" y="0"/>
                    </a:lnTo>
                    <a:lnTo>
                      <a:pt x="222" y="57"/>
                    </a:lnTo>
                  </a:path>
                </a:pathLst>
              </a:custGeom>
              <a:noFill/>
              <a:ln w="3175">
                <a:solidFill>
                  <a:srgbClr val="666666"/>
                </a:solidFill>
                <a:round/>
                <a:headEnd/>
                <a:tailEnd/>
              </a:ln>
            </p:spPr>
            <p:txBody>
              <a:bodyPr/>
              <a:lstStyle/>
              <a:p>
                <a:endParaRPr lang="en-US"/>
              </a:p>
            </p:txBody>
          </p:sp>
          <p:sp>
            <p:nvSpPr>
              <p:cNvPr id="25834" name="Freeform 2169"/>
              <p:cNvSpPr>
                <a:spLocks/>
              </p:cNvSpPr>
              <p:nvPr/>
            </p:nvSpPr>
            <p:spPr bwMode="auto">
              <a:xfrm>
                <a:off x="3626" y="3042"/>
                <a:ext cx="23" cy="21"/>
              </a:xfrm>
              <a:custGeom>
                <a:avLst/>
                <a:gdLst>
                  <a:gd name="T0" fmla="*/ 0 w 23"/>
                  <a:gd name="T1" fmla="*/ 9 h 21"/>
                  <a:gd name="T2" fmla="*/ 2 w 23"/>
                  <a:gd name="T3" fmla="*/ 4 h 21"/>
                  <a:gd name="T4" fmla="*/ 8 w 23"/>
                  <a:gd name="T5" fmla="*/ 0 h 21"/>
                  <a:gd name="T6" fmla="*/ 16 w 23"/>
                  <a:gd name="T7" fmla="*/ 0 h 21"/>
                  <a:gd name="T8" fmla="*/ 22 w 23"/>
                  <a:gd name="T9" fmla="*/ 4 h 21"/>
                  <a:gd name="T10" fmla="*/ 23 w 23"/>
                  <a:gd name="T11" fmla="*/ 9 h 21"/>
                  <a:gd name="T12" fmla="*/ 22 w 23"/>
                  <a:gd name="T13" fmla="*/ 16 h 21"/>
                  <a:gd name="T14" fmla="*/ 16 w 23"/>
                  <a:gd name="T15" fmla="*/ 21 h 21"/>
                  <a:gd name="T16" fmla="*/ 8 w 23"/>
                  <a:gd name="T17" fmla="*/ 21 h 21"/>
                  <a:gd name="T18" fmla="*/ 2 w 23"/>
                  <a:gd name="T19" fmla="*/ 16 h 21"/>
                  <a:gd name="T20" fmla="*/ 0 w 23"/>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round/>
                <a:headEnd/>
                <a:tailEnd/>
              </a:ln>
            </p:spPr>
            <p:txBody>
              <a:bodyPr/>
              <a:lstStyle/>
              <a:p>
                <a:endParaRPr lang="en-US"/>
              </a:p>
            </p:txBody>
          </p:sp>
          <p:sp>
            <p:nvSpPr>
              <p:cNvPr id="25835" name="Freeform 2170"/>
              <p:cNvSpPr>
                <a:spLocks/>
              </p:cNvSpPr>
              <p:nvPr/>
            </p:nvSpPr>
            <p:spPr bwMode="auto">
              <a:xfrm>
                <a:off x="3657" y="3042"/>
                <a:ext cx="25" cy="21"/>
              </a:xfrm>
              <a:custGeom>
                <a:avLst/>
                <a:gdLst>
                  <a:gd name="T0" fmla="*/ 0 w 25"/>
                  <a:gd name="T1" fmla="*/ 9 h 21"/>
                  <a:gd name="T2" fmla="*/ 3 w 25"/>
                  <a:gd name="T3" fmla="*/ 4 h 21"/>
                  <a:gd name="T4" fmla="*/ 9 w 25"/>
                  <a:gd name="T5" fmla="*/ 0 h 21"/>
                  <a:gd name="T6" fmla="*/ 15 w 25"/>
                  <a:gd name="T7" fmla="*/ 0 h 21"/>
                  <a:gd name="T8" fmla="*/ 22 w 25"/>
                  <a:gd name="T9" fmla="*/ 4 h 21"/>
                  <a:gd name="T10" fmla="*/ 25 w 25"/>
                  <a:gd name="T11" fmla="*/ 9 h 21"/>
                  <a:gd name="T12" fmla="*/ 22 w 25"/>
                  <a:gd name="T13" fmla="*/ 16 h 21"/>
                  <a:gd name="T14" fmla="*/ 15 w 25"/>
                  <a:gd name="T15" fmla="*/ 21 h 21"/>
                  <a:gd name="T16" fmla="*/ 9 w 25"/>
                  <a:gd name="T17" fmla="*/ 21 h 21"/>
                  <a:gd name="T18" fmla="*/ 3 w 25"/>
                  <a:gd name="T19" fmla="*/ 16 h 21"/>
                  <a:gd name="T20" fmla="*/ 0 w 25"/>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1"/>
                  <a:gd name="T35" fmla="*/ 25 w 2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1">
                    <a:moveTo>
                      <a:pt x="0" y="9"/>
                    </a:moveTo>
                    <a:lnTo>
                      <a:pt x="3" y="4"/>
                    </a:lnTo>
                    <a:lnTo>
                      <a:pt x="9" y="0"/>
                    </a:lnTo>
                    <a:lnTo>
                      <a:pt x="15" y="0"/>
                    </a:lnTo>
                    <a:lnTo>
                      <a:pt x="22" y="4"/>
                    </a:lnTo>
                    <a:lnTo>
                      <a:pt x="25" y="9"/>
                    </a:lnTo>
                    <a:lnTo>
                      <a:pt x="22" y="16"/>
                    </a:lnTo>
                    <a:lnTo>
                      <a:pt x="15" y="21"/>
                    </a:lnTo>
                    <a:lnTo>
                      <a:pt x="9" y="21"/>
                    </a:lnTo>
                    <a:lnTo>
                      <a:pt x="3" y="16"/>
                    </a:lnTo>
                    <a:lnTo>
                      <a:pt x="0" y="9"/>
                    </a:lnTo>
                  </a:path>
                </a:pathLst>
              </a:custGeom>
              <a:noFill/>
              <a:ln w="3175">
                <a:solidFill>
                  <a:srgbClr val="666666"/>
                </a:solidFill>
                <a:round/>
                <a:headEnd/>
                <a:tailEnd/>
              </a:ln>
            </p:spPr>
            <p:txBody>
              <a:bodyPr/>
              <a:lstStyle/>
              <a:p>
                <a:endParaRPr lang="en-US"/>
              </a:p>
            </p:txBody>
          </p:sp>
          <p:sp>
            <p:nvSpPr>
              <p:cNvPr id="25836" name="Freeform 2171"/>
              <p:cNvSpPr>
                <a:spLocks/>
              </p:cNvSpPr>
              <p:nvPr/>
            </p:nvSpPr>
            <p:spPr bwMode="auto">
              <a:xfrm>
                <a:off x="3689" y="3042"/>
                <a:ext cx="23" cy="21"/>
              </a:xfrm>
              <a:custGeom>
                <a:avLst/>
                <a:gdLst>
                  <a:gd name="T0" fmla="*/ 0 w 23"/>
                  <a:gd name="T1" fmla="*/ 9 h 21"/>
                  <a:gd name="T2" fmla="*/ 2 w 23"/>
                  <a:gd name="T3" fmla="*/ 4 h 21"/>
                  <a:gd name="T4" fmla="*/ 8 w 23"/>
                  <a:gd name="T5" fmla="*/ 0 h 21"/>
                  <a:gd name="T6" fmla="*/ 16 w 23"/>
                  <a:gd name="T7" fmla="*/ 0 h 21"/>
                  <a:gd name="T8" fmla="*/ 22 w 23"/>
                  <a:gd name="T9" fmla="*/ 4 h 21"/>
                  <a:gd name="T10" fmla="*/ 23 w 23"/>
                  <a:gd name="T11" fmla="*/ 9 h 21"/>
                  <a:gd name="T12" fmla="*/ 22 w 23"/>
                  <a:gd name="T13" fmla="*/ 16 h 21"/>
                  <a:gd name="T14" fmla="*/ 16 w 23"/>
                  <a:gd name="T15" fmla="*/ 21 h 21"/>
                  <a:gd name="T16" fmla="*/ 8 w 23"/>
                  <a:gd name="T17" fmla="*/ 21 h 21"/>
                  <a:gd name="T18" fmla="*/ 2 w 23"/>
                  <a:gd name="T19" fmla="*/ 16 h 21"/>
                  <a:gd name="T20" fmla="*/ 0 w 23"/>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round/>
                <a:headEnd/>
                <a:tailEnd/>
              </a:ln>
            </p:spPr>
            <p:txBody>
              <a:bodyPr/>
              <a:lstStyle/>
              <a:p>
                <a:endParaRPr lang="en-US"/>
              </a:p>
            </p:txBody>
          </p:sp>
          <p:sp>
            <p:nvSpPr>
              <p:cNvPr id="25837" name="Freeform 2172"/>
              <p:cNvSpPr>
                <a:spLocks/>
              </p:cNvSpPr>
              <p:nvPr/>
            </p:nvSpPr>
            <p:spPr bwMode="auto">
              <a:xfrm>
                <a:off x="3720" y="3042"/>
                <a:ext cx="25" cy="21"/>
              </a:xfrm>
              <a:custGeom>
                <a:avLst/>
                <a:gdLst>
                  <a:gd name="T0" fmla="*/ 0 w 25"/>
                  <a:gd name="T1" fmla="*/ 9 h 21"/>
                  <a:gd name="T2" fmla="*/ 3 w 25"/>
                  <a:gd name="T3" fmla="*/ 4 h 21"/>
                  <a:gd name="T4" fmla="*/ 9 w 25"/>
                  <a:gd name="T5" fmla="*/ 0 h 21"/>
                  <a:gd name="T6" fmla="*/ 15 w 25"/>
                  <a:gd name="T7" fmla="*/ 0 h 21"/>
                  <a:gd name="T8" fmla="*/ 22 w 25"/>
                  <a:gd name="T9" fmla="*/ 4 h 21"/>
                  <a:gd name="T10" fmla="*/ 25 w 25"/>
                  <a:gd name="T11" fmla="*/ 9 h 21"/>
                  <a:gd name="T12" fmla="*/ 22 w 25"/>
                  <a:gd name="T13" fmla="*/ 16 h 21"/>
                  <a:gd name="T14" fmla="*/ 15 w 25"/>
                  <a:gd name="T15" fmla="*/ 21 h 21"/>
                  <a:gd name="T16" fmla="*/ 9 w 25"/>
                  <a:gd name="T17" fmla="*/ 21 h 21"/>
                  <a:gd name="T18" fmla="*/ 3 w 25"/>
                  <a:gd name="T19" fmla="*/ 16 h 21"/>
                  <a:gd name="T20" fmla="*/ 0 w 25"/>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1"/>
                  <a:gd name="T35" fmla="*/ 25 w 2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1">
                    <a:moveTo>
                      <a:pt x="0" y="9"/>
                    </a:moveTo>
                    <a:lnTo>
                      <a:pt x="3" y="4"/>
                    </a:lnTo>
                    <a:lnTo>
                      <a:pt x="9" y="0"/>
                    </a:lnTo>
                    <a:lnTo>
                      <a:pt x="15" y="0"/>
                    </a:lnTo>
                    <a:lnTo>
                      <a:pt x="22" y="4"/>
                    </a:lnTo>
                    <a:lnTo>
                      <a:pt x="25" y="9"/>
                    </a:lnTo>
                    <a:lnTo>
                      <a:pt x="22" y="16"/>
                    </a:lnTo>
                    <a:lnTo>
                      <a:pt x="15" y="21"/>
                    </a:lnTo>
                    <a:lnTo>
                      <a:pt x="9" y="21"/>
                    </a:lnTo>
                    <a:lnTo>
                      <a:pt x="3" y="16"/>
                    </a:lnTo>
                    <a:lnTo>
                      <a:pt x="0" y="9"/>
                    </a:lnTo>
                  </a:path>
                </a:pathLst>
              </a:custGeom>
              <a:noFill/>
              <a:ln w="3175">
                <a:solidFill>
                  <a:srgbClr val="666666"/>
                </a:solidFill>
                <a:round/>
                <a:headEnd/>
                <a:tailEnd/>
              </a:ln>
            </p:spPr>
            <p:txBody>
              <a:bodyPr/>
              <a:lstStyle/>
              <a:p>
                <a:endParaRPr lang="en-US"/>
              </a:p>
            </p:txBody>
          </p:sp>
          <p:sp>
            <p:nvSpPr>
              <p:cNvPr id="25838" name="Freeform 2173"/>
              <p:cNvSpPr>
                <a:spLocks/>
              </p:cNvSpPr>
              <p:nvPr/>
            </p:nvSpPr>
            <p:spPr bwMode="auto">
              <a:xfrm>
                <a:off x="3752" y="3042"/>
                <a:ext cx="23" cy="21"/>
              </a:xfrm>
              <a:custGeom>
                <a:avLst/>
                <a:gdLst>
                  <a:gd name="T0" fmla="*/ 0 w 23"/>
                  <a:gd name="T1" fmla="*/ 9 h 21"/>
                  <a:gd name="T2" fmla="*/ 2 w 23"/>
                  <a:gd name="T3" fmla="*/ 4 h 21"/>
                  <a:gd name="T4" fmla="*/ 8 w 23"/>
                  <a:gd name="T5" fmla="*/ 0 h 21"/>
                  <a:gd name="T6" fmla="*/ 16 w 23"/>
                  <a:gd name="T7" fmla="*/ 0 h 21"/>
                  <a:gd name="T8" fmla="*/ 22 w 23"/>
                  <a:gd name="T9" fmla="*/ 4 h 21"/>
                  <a:gd name="T10" fmla="*/ 23 w 23"/>
                  <a:gd name="T11" fmla="*/ 9 h 21"/>
                  <a:gd name="T12" fmla="*/ 22 w 23"/>
                  <a:gd name="T13" fmla="*/ 16 h 21"/>
                  <a:gd name="T14" fmla="*/ 16 w 23"/>
                  <a:gd name="T15" fmla="*/ 21 h 21"/>
                  <a:gd name="T16" fmla="*/ 8 w 23"/>
                  <a:gd name="T17" fmla="*/ 21 h 21"/>
                  <a:gd name="T18" fmla="*/ 2 w 23"/>
                  <a:gd name="T19" fmla="*/ 16 h 21"/>
                  <a:gd name="T20" fmla="*/ 0 w 23"/>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round/>
                <a:headEnd/>
                <a:tailEnd/>
              </a:ln>
            </p:spPr>
            <p:txBody>
              <a:bodyPr/>
              <a:lstStyle/>
              <a:p>
                <a:endParaRPr lang="en-US"/>
              </a:p>
            </p:txBody>
          </p:sp>
          <p:sp>
            <p:nvSpPr>
              <p:cNvPr id="25839" name="Freeform 2174"/>
              <p:cNvSpPr>
                <a:spLocks/>
              </p:cNvSpPr>
              <p:nvPr/>
            </p:nvSpPr>
            <p:spPr bwMode="auto">
              <a:xfrm>
                <a:off x="3783" y="3042"/>
                <a:ext cx="25" cy="21"/>
              </a:xfrm>
              <a:custGeom>
                <a:avLst/>
                <a:gdLst>
                  <a:gd name="T0" fmla="*/ 0 w 25"/>
                  <a:gd name="T1" fmla="*/ 9 h 21"/>
                  <a:gd name="T2" fmla="*/ 3 w 25"/>
                  <a:gd name="T3" fmla="*/ 4 h 21"/>
                  <a:gd name="T4" fmla="*/ 9 w 25"/>
                  <a:gd name="T5" fmla="*/ 0 h 21"/>
                  <a:gd name="T6" fmla="*/ 15 w 25"/>
                  <a:gd name="T7" fmla="*/ 0 h 21"/>
                  <a:gd name="T8" fmla="*/ 22 w 25"/>
                  <a:gd name="T9" fmla="*/ 4 h 21"/>
                  <a:gd name="T10" fmla="*/ 25 w 25"/>
                  <a:gd name="T11" fmla="*/ 9 h 21"/>
                  <a:gd name="T12" fmla="*/ 22 w 25"/>
                  <a:gd name="T13" fmla="*/ 16 h 21"/>
                  <a:gd name="T14" fmla="*/ 15 w 25"/>
                  <a:gd name="T15" fmla="*/ 21 h 21"/>
                  <a:gd name="T16" fmla="*/ 9 w 25"/>
                  <a:gd name="T17" fmla="*/ 21 h 21"/>
                  <a:gd name="T18" fmla="*/ 3 w 25"/>
                  <a:gd name="T19" fmla="*/ 16 h 21"/>
                  <a:gd name="T20" fmla="*/ 0 w 25"/>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1"/>
                  <a:gd name="T35" fmla="*/ 25 w 2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1">
                    <a:moveTo>
                      <a:pt x="0" y="9"/>
                    </a:moveTo>
                    <a:lnTo>
                      <a:pt x="3" y="4"/>
                    </a:lnTo>
                    <a:lnTo>
                      <a:pt x="9" y="0"/>
                    </a:lnTo>
                    <a:lnTo>
                      <a:pt x="15" y="0"/>
                    </a:lnTo>
                    <a:lnTo>
                      <a:pt x="22" y="4"/>
                    </a:lnTo>
                    <a:lnTo>
                      <a:pt x="25" y="9"/>
                    </a:lnTo>
                    <a:lnTo>
                      <a:pt x="22" y="16"/>
                    </a:lnTo>
                    <a:lnTo>
                      <a:pt x="15" y="21"/>
                    </a:lnTo>
                    <a:lnTo>
                      <a:pt x="9" y="21"/>
                    </a:lnTo>
                    <a:lnTo>
                      <a:pt x="3" y="16"/>
                    </a:lnTo>
                    <a:lnTo>
                      <a:pt x="0" y="9"/>
                    </a:lnTo>
                  </a:path>
                </a:pathLst>
              </a:custGeom>
              <a:noFill/>
              <a:ln w="3175">
                <a:solidFill>
                  <a:srgbClr val="666666"/>
                </a:solidFill>
                <a:round/>
                <a:headEnd/>
                <a:tailEnd/>
              </a:ln>
            </p:spPr>
            <p:txBody>
              <a:bodyPr/>
              <a:lstStyle/>
              <a:p>
                <a:endParaRPr lang="en-US"/>
              </a:p>
            </p:txBody>
          </p:sp>
          <p:sp>
            <p:nvSpPr>
              <p:cNvPr id="25840" name="Freeform 2175"/>
              <p:cNvSpPr>
                <a:spLocks/>
              </p:cNvSpPr>
              <p:nvPr/>
            </p:nvSpPr>
            <p:spPr bwMode="auto">
              <a:xfrm>
                <a:off x="3858" y="3024"/>
                <a:ext cx="96" cy="57"/>
              </a:xfrm>
              <a:custGeom>
                <a:avLst/>
                <a:gdLst>
                  <a:gd name="T0" fmla="*/ 0 w 96"/>
                  <a:gd name="T1" fmla="*/ 57 h 57"/>
                  <a:gd name="T2" fmla="*/ 0 w 96"/>
                  <a:gd name="T3" fmla="*/ 0 h 57"/>
                  <a:gd name="T4" fmla="*/ 96 w 96"/>
                  <a:gd name="T5" fmla="*/ 0 h 57"/>
                  <a:gd name="T6" fmla="*/ 96 w 96"/>
                  <a:gd name="T7" fmla="*/ 57 h 57"/>
                  <a:gd name="T8" fmla="*/ 0 60000 65536"/>
                  <a:gd name="T9" fmla="*/ 0 60000 65536"/>
                  <a:gd name="T10" fmla="*/ 0 60000 65536"/>
                  <a:gd name="T11" fmla="*/ 0 60000 65536"/>
                  <a:gd name="T12" fmla="*/ 0 w 96"/>
                  <a:gd name="T13" fmla="*/ 0 h 57"/>
                  <a:gd name="T14" fmla="*/ 96 w 96"/>
                  <a:gd name="T15" fmla="*/ 57 h 57"/>
                </a:gdLst>
                <a:ahLst/>
                <a:cxnLst>
                  <a:cxn ang="T8">
                    <a:pos x="T0" y="T1"/>
                  </a:cxn>
                  <a:cxn ang="T9">
                    <a:pos x="T2" y="T3"/>
                  </a:cxn>
                  <a:cxn ang="T10">
                    <a:pos x="T4" y="T5"/>
                  </a:cxn>
                  <a:cxn ang="T11">
                    <a:pos x="T6" y="T7"/>
                  </a:cxn>
                </a:cxnLst>
                <a:rect l="T12" t="T13" r="T14" b="T15"/>
                <a:pathLst>
                  <a:path w="96" h="57">
                    <a:moveTo>
                      <a:pt x="0" y="57"/>
                    </a:moveTo>
                    <a:lnTo>
                      <a:pt x="0" y="0"/>
                    </a:lnTo>
                    <a:lnTo>
                      <a:pt x="96" y="0"/>
                    </a:lnTo>
                    <a:lnTo>
                      <a:pt x="96" y="57"/>
                    </a:lnTo>
                  </a:path>
                </a:pathLst>
              </a:custGeom>
              <a:noFill/>
              <a:ln w="3175">
                <a:solidFill>
                  <a:srgbClr val="666666"/>
                </a:solidFill>
                <a:round/>
                <a:headEnd/>
                <a:tailEnd/>
              </a:ln>
            </p:spPr>
            <p:txBody>
              <a:bodyPr/>
              <a:lstStyle/>
              <a:p>
                <a:endParaRPr lang="en-US"/>
              </a:p>
            </p:txBody>
          </p:sp>
          <p:sp>
            <p:nvSpPr>
              <p:cNvPr id="25841" name="Freeform 2176"/>
              <p:cNvSpPr>
                <a:spLocks/>
              </p:cNvSpPr>
              <p:nvPr/>
            </p:nvSpPr>
            <p:spPr bwMode="auto">
              <a:xfrm>
                <a:off x="3878" y="3042"/>
                <a:ext cx="23" cy="21"/>
              </a:xfrm>
              <a:custGeom>
                <a:avLst/>
                <a:gdLst>
                  <a:gd name="T0" fmla="*/ 0 w 23"/>
                  <a:gd name="T1" fmla="*/ 9 h 21"/>
                  <a:gd name="T2" fmla="*/ 2 w 23"/>
                  <a:gd name="T3" fmla="*/ 4 h 21"/>
                  <a:gd name="T4" fmla="*/ 8 w 23"/>
                  <a:gd name="T5" fmla="*/ 0 h 21"/>
                  <a:gd name="T6" fmla="*/ 16 w 23"/>
                  <a:gd name="T7" fmla="*/ 0 h 21"/>
                  <a:gd name="T8" fmla="*/ 22 w 23"/>
                  <a:gd name="T9" fmla="*/ 4 h 21"/>
                  <a:gd name="T10" fmla="*/ 23 w 23"/>
                  <a:gd name="T11" fmla="*/ 9 h 21"/>
                  <a:gd name="T12" fmla="*/ 22 w 23"/>
                  <a:gd name="T13" fmla="*/ 16 h 21"/>
                  <a:gd name="T14" fmla="*/ 16 w 23"/>
                  <a:gd name="T15" fmla="*/ 21 h 21"/>
                  <a:gd name="T16" fmla="*/ 8 w 23"/>
                  <a:gd name="T17" fmla="*/ 21 h 21"/>
                  <a:gd name="T18" fmla="*/ 2 w 23"/>
                  <a:gd name="T19" fmla="*/ 16 h 21"/>
                  <a:gd name="T20" fmla="*/ 0 w 23"/>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9"/>
                    </a:moveTo>
                    <a:lnTo>
                      <a:pt x="2" y="4"/>
                    </a:lnTo>
                    <a:lnTo>
                      <a:pt x="8" y="0"/>
                    </a:lnTo>
                    <a:lnTo>
                      <a:pt x="16" y="0"/>
                    </a:lnTo>
                    <a:lnTo>
                      <a:pt x="22" y="4"/>
                    </a:lnTo>
                    <a:lnTo>
                      <a:pt x="23" y="9"/>
                    </a:lnTo>
                    <a:lnTo>
                      <a:pt x="22" y="16"/>
                    </a:lnTo>
                    <a:lnTo>
                      <a:pt x="16" y="21"/>
                    </a:lnTo>
                    <a:lnTo>
                      <a:pt x="8" y="21"/>
                    </a:lnTo>
                    <a:lnTo>
                      <a:pt x="2" y="16"/>
                    </a:lnTo>
                    <a:lnTo>
                      <a:pt x="0" y="9"/>
                    </a:lnTo>
                  </a:path>
                </a:pathLst>
              </a:custGeom>
              <a:noFill/>
              <a:ln w="3175">
                <a:solidFill>
                  <a:srgbClr val="666666"/>
                </a:solidFill>
                <a:round/>
                <a:headEnd/>
                <a:tailEnd/>
              </a:ln>
            </p:spPr>
            <p:txBody>
              <a:bodyPr/>
              <a:lstStyle/>
              <a:p>
                <a:endParaRPr lang="en-US"/>
              </a:p>
            </p:txBody>
          </p:sp>
          <p:sp>
            <p:nvSpPr>
              <p:cNvPr id="25842" name="Freeform 2177"/>
              <p:cNvSpPr>
                <a:spLocks/>
              </p:cNvSpPr>
              <p:nvPr/>
            </p:nvSpPr>
            <p:spPr bwMode="auto">
              <a:xfrm>
                <a:off x="3909" y="3042"/>
                <a:ext cx="25" cy="21"/>
              </a:xfrm>
              <a:custGeom>
                <a:avLst/>
                <a:gdLst>
                  <a:gd name="T0" fmla="*/ 0 w 25"/>
                  <a:gd name="T1" fmla="*/ 9 h 21"/>
                  <a:gd name="T2" fmla="*/ 3 w 25"/>
                  <a:gd name="T3" fmla="*/ 4 h 21"/>
                  <a:gd name="T4" fmla="*/ 9 w 25"/>
                  <a:gd name="T5" fmla="*/ 0 h 21"/>
                  <a:gd name="T6" fmla="*/ 17 w 25"/>
                  <a:gd name="T7" fmla="*/ 0 h 21"/>
                  <a:gd name="T8" fmla="*/ 22 w 25"/>
                  <a:gd name="T9" fmla="*/ 4 h 21"/>
                  <a:gd name="T10" fmla="*/ 25 w 25"/>
                  <a:gd name="T11" fmla="*/ 9 h 21"/>
                  <a:gd name="T12" fmla="*/ 22 w 25"/>
                  <a:gd name="T13" fmla="*/ 16 h 21"/>
                  <a:gd name="T14" fmla="*/ 17 w 25"/>
                  <a:gd name="T15" fmla="*/ 21 h 21"/>
                  <a:gd name="T16" fmla="*/ 9 w 25"/>
                  <a:gd name="T17" fmla="*/ 21 h 21"/>
                  <a:gd name="T18" fmla="*/ 3 w 25"/>
                  <a:gd name="T19" fmla="*/ 16 h 21"/>
                  <a:gd name="T20" fmla="*/ 0 w 25"/>
                  <a:gd name="T21" fmla="*/ 9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21"/>
                  <a:gd name="T35" fmla="*/ 25 w 25"/>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21">
                    <a:moveTo>
                      <a:pt x="0" y="9"/>
                    </a:moveTo>
                    <a:lnTo>
                      <a:pt x="3" y="4"/>
                    </a:lnTo>
                    <a:lnTo>
                      <a:pt x="9" y="0"/>
                    </a:lnTo>
                    <a:lnTo>
                      <a:pt x="17" y="0"/>
                    </a:lnTo>
                    <a:lnTo>
                      <a:pt x="22" y="4"/>
                    </a:lnTo>
                    <a:lnTo>
                      <a:pt x="25" y="9"/>
                    </a:lnTo>
                    <a:lnTo>
                      <a:pt x="22" y="16"/>
                    </a:lnTo>
                    <a:lnTo>
                      <a:pt x="17" y="21"/>
                    </a:lnTo>
                    <a:lnTo>
                      <a:pt x="9" y="21"/>
                    </a:lnTo>
                    <a:lnTo>
                      <a:pt x="3" y="16"/>
                    </a:lnTo>
                    <a:lnTo>
                      <a:pt x="0" y="9"/>
                    </a:lnTo>
                  </a:path>
                </a:pathLst>
              </a:custGeom>
              <a:noFill/>
              <a:ln w="3175">
                <a:solidFill>
                  <a:srgbClr val="666666"/>
                </a:solidFill>
                <a:round/>
                <a:headEnd/>
                <a:tailEnd/>
              </a:ln>
            </p:spPr>
            <p:txBody>
              <a:bodyPr/>
              <a:lstStyle/>
              <a:p>
                <a:endParaRPr lang="en-US"/>
              </a:p>
            </p:txBody>
          </p:sp>
          <p:sp>
            <p:nvSpPr>
              <p:cNvPr id="25843" name="Rectangle 2178"/>
              <p:cNvSpPr>
                <a:spLocks noChangeArrowheads="1"/>
              </p:cNvSpPr>
              <p:nvPr/>
            </p:nvSpPr>
            <p:spPr bwMode="auto">
              <a:xfrm>
                <a:off x="3550" y="3134"/>
                <a:ext cx="293" cy="125"/>
              </a:xfrm>
              <a:prstGeom prst="rect">
                <a:avLst/>
              </a:prstGeom>
              <a:noFill/>
              <a:ln w="9525">
                <a:noFill/>
                <a:miter lim="800000"/>
                <a:headEnd/>
                <a:tailEnd/>
              </a:ln>
            </p:spPr>
            <p:txBody>
              <a:bodyPr wrap="none" lIns="0" tIns="0" rIns="0" bIns="0">
                <a:spAutoFit/>
              </a:bodyPr>
              <a:lstStyle/>
              <a:p>
                <a:r>
                  <a:rPr lang="en-US" sz="1300">
                    <a:solidFill>
                      <a:srgbClr val="5C6478"/>
                    </a:solidFill>
                  </a:rPr>
                  <a:t>Tổ Tin</a:t>
                </a:r>
                <a:endParaRPr lang="en-US"/>
              </a:p>
            </p:txBody>
          </p:sp>
          <p:sp>
            <p:nvSpPr>
              <p:cNvPr id="25844" name="Freeform 2179"/>
              <p:cNvSpPr>
                <a:spLocks noEditPoints="1"/>
              </p:cNvSpPr>
              <p:nvPr/>
            </p:nvSpPr>
            <p:spPr bwMode="auto">
              <a:xfrm>
                <a:off x="3358" y="1462"/>
                <a:ext cx="288" cy="209"/>
              </a:xfrm>
              <a:custGeom>
                <a:avLst/>
                <a:gdLst>
                  <a:gd name="T0" fmla="*/ 0 w 288"/>
                  <a:gd name="T1" fmla="*/ 209 h 209"/>
                  <a:gd name="T2" fmla="*/ 0 w 288"/>
                  <a:gd name="T3" fmla="*/ 205 h 209"/>
                  <a:gd name="T4" fmla="*/ 29 w 288"/>
                  <a:gd name="T5" fmla="*/ 191 h 209"/>
                  <a:gd name="T6" fmla="*/ 29 w 288"/>
                  <a:gd name="T7" fmla="*/ 0 h 209"/>
                  <a:gd name="T8" fmla="*/ 106 w 288"/>
                  <a:gd name="T9" fmla="*/ 0 h 209"/>
                  <a:gd name="T10" fmla="*/ 106 w 288"/>
                  <a:gd name="T11" fmla="*/ 191 h 209"/>
                  <a:gd name="T12" fmla="*/ 136 w 288"/>
                  <a:gd name="T13" fmla="*/ 205 h 209"/>
                  <a:gd name="T14" fmla="*/ 136 w 288"/>
                  <a:gd name="T15" fmla="*/ 209 h 209"/>
                  <a:gd name="T16" fmla="*/ 0 w 288"/>
                  <a:gd name="T17" fmla="*/ 209 h 209"/>
                  <a:gd name="T18" fmla="*/ 115 w 288"/>
                  <a:gd name="T19" fmla="*/ 180 h 209"/>
                  <a:gd name="T20" fmla="*/ 142 w 288"/>
                  <a:gd name="T21" fmla="*/ 180 h 209"/>
                  <a:gd name="T22" fmla="*/ 172 w 288"/>
                  <a:gd name="T23" fmla="*/ 187 h 209"/>
                  <a:gd name="T24" fmla="*/ 172 w 288"/>
                  <a:gd name="T25" fmla="*/ 202 h 209"/>
                  <a:gd name="T26" fmla="*/ 142 w 288"/>
                  <a:gd name="T27" fmla="*/ 202 h 209"/>
                  <a:gd name="T28" fmla="*/ 142 w 288"/>
                  <a:gd name="T29" fmla="*/ 209 h 209"/>
                  <a:gd name="T30" fmla="*/ 261 w 288"/>
                  <a:gd name="T31" fmla="*/ 209 h 209"/>
                  <a:gd name="T32" fmla="*/ 261 w 288"/>
                  <a:gd name="T33" fmla="*/ 202 h 209"/>
                  <a:gd name="T34" fmla="*/ 232 w 288"/>
                  <a:gd name="T35" fmla="*/ 202 h 209"/>
                  <a:gd name="T36" fmla="*/ 232 w 288"/>
                  <a:gd name="T37" fmla="*/ 187 h 209"/>
                  <a:gd name="T38" fmla="*/ 261 w 288"/>
                  <a:gd name="T39" fmla="*/ 180 h 209"/>
                  <a:gd name="T40" fmla="*/ 288 w 288"/>
                  <a:gd name="T41" fmla="*/ 180 h 209"/>
                  <a:gd name="T42" fmla="*/ 288 w 288"/>
                  <a:gd name="T43" fmla="*/ 52 h 209"/>
                  <a:gd name="T44" fmla="*/ 115 w 288"/>
                  <a:gd name="T45" fmla="*/ 52 h 209"/>
                  <a:gd name="T46" fmla="*/ 115 w 288"/>
                  <a:gd name="T47" fmla="*/ 180 h 2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8"/>
                  <a:gd name="T73" fmla="*/ 0 h 209"/>
                  <a:gd name="T74" fmla="*/ 288 w 288"/>
                  <a:gd name="T75" fmla="*/ 209 h 2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8" h="209">
                    <a:moveTo>
                      <a:pt x="0" y="209"/>
                    </a:moveTo>
                    <a:lnTo>
                      <a:pt x="0" y="205"/>
                    </a:lnTo>
                    <a:lnTo>
                      <a:pt x="29" y="191"/>
                    </a:lnTo>
                    <a:lnTo>
                      <a:pt x="29" y="0"/>
                    </a:lnTo>
                    <a:lnTo>
                      <a:pt x="106" y="0"/>
                    </a:lnTo>
                    <a:lnTo>
                      <a:pt x="106" y="191"/>
                    </a:lnTo>
                    <a:lnTo>
                      <a:pt x="136" y="205"/>
                    </a:lnTo>
                    <a:lnTo>
                      <a:pt x="136" y="209"/>
                    </a:lnTo>
                    <a:lnTo>
                      <a:pt x="0" y="209"/>
                    </a:lnTo>
                    <a:close/>
                    <a:moveTo>
                      <a:pt x="115" y="180"/>
                    </a:moveTo>
                    <a:lnTo>
                      <a:pt x="142" y="180"/>
                    </a:lnTo>
                    <a:lnTo>
                      <a:pt x="172" y="187"/>
                    </a:lnTo>
                    <a:lnTo>
                      <a:pt x="172" y="202"/>
                    </a:lnTo>
                    <a:lnTo>
                      <a:pt x="142" y="202"/>
                    </a:lnTo>
                    <a:lnTo>
                      <a:pt x="142" y="209"/>
                    </a:lnTo>
                    <a:lnTo>
                      <a:pt x="261" y="209"/>
                    </a:lnTo>
                    <a:lnTo>
                      <a:pt x="261" y="202"/>
                    </a:lnTo>
                    <a:lnTo>
                      <a:pt x="232" y="202"/>
                    </a:lnTo>
                    <a:lnTo>
                      <a:pt x="232" y="187"/>
                    </a:lnTo>
                    <a:lnTo>
                      <a:pt x="261" y="180"/>
                    </a:lnTo>
                    <a:lnTo>
                      <a:pt x="288" y="180"/>
                    </a:lnTo>
                    <a:lnTo>
                      <a:pt x="288" y="52"/>
                    </a:lnTo>
                    <a:lnTo>
                      <a:pt x="115" y="52"/>
                    </a:lnTo>
                    <a:lnTo>
                      <a:pt x="115" y="180"/>
                    </a:lnTo>
                    <a:close/>
                  </a:path>
                </a:pathLst>
              </a:custGeom>
              <a:solidFill>
                <a:srgbClr val="CFD2DA"/>
              </a:solidFill>
              <a:ln w="9525">
                <a:noFill/>
                <a:round/>
                <a:headEnd/>
                <a:tailEnd/>
              </a:ln>
            </p:spPr>
            <p:txBody>
              <a:bodyPr/>
              <a:lstStyle/>
              <a:p>
                <a:endParaRPr lang="en-US"/>
              </a:p>
            </p:txBody>
          </p:sp>
          <p:sp>
            <p:nvSpPr>
              <p:cNvPr id="25845" name="Line 2180"/>
              <p:cNvSpPr>
                <a:spLocks noChangeShapeType="1"/>
              </p:cNvSpPr>
              <p:nvPr/>
            </p:nvSpPr>
            <p:spPr bwMode="auto">
              <a:xfrm>
                <a:off x="3387" y="1653"/>
                <a:ext cx="1" cy="18"/>
              </a:xfrm>
              <a:prstGeom prst="line">
                <a:avLst/>
              </a:prstGeom>
              <a:noFill/>
              <a:ln w="7938">
                <a:solidFill>
                  <a:srgbClr val="666666"/>
                </a:solidFill>
                <a:round/>
                <a:headEnd/>
                <a:tailEnd/>
              </a:ln>
            </p:spPr>
            <p:txBody>
              <a:bodyPr/>
              <a:lstStyle/>
              <a:p>
                <a:endParaRPr lang="en-US"/>
              </a:p>
            </p:txBody>
          </p:sp>
          <p:sp>
            <p:nvSpPr>
              <p:cNvPr id="25846" name="Line 2181"/>
              <p:cNvSpPr>
                <a:spLocks noChangeShapeType="1"/>
              </p:cNvSpPr>
              <p:nvPr/>
            </p:nvSpPr>
            <p:spPr bwMode="auto">
              <a:xfrm>
                <a:off x="3464" y="1653"/>
                <a:ext cx="1" cy="18"/>
              </a:xfrm>
              <a:prstGeom prst="line">
                <a:avLst/>
              </a:prstGeom>
              <a:noFill/>
              <a:ln w="7938">
                <a:solidFill>
                  <a:srgbClr val="666666"/>
                </a:solidFill>
                <a:round/>
                <a:headEnd/>
                <a:tailEnd/>
              </a:ln>
            </p:spPr>
            <p:txBody>
              <a:bodyPr/>
              <a:lstStyle/>
              <a:p>
                <a:endParaRPr lang="en-US"/>
              </a:p>
            </p:txBody>
          </p:sp>
          <p:sp>
            <p:nvSpPr>
              <p:cNvPr id="25847" name="Line 2182"/>
              <p:cNvSpPr>
                <a:spLocks noChangeShapeType="1"/>
              </p:cNvSpPr>
              <p:nvPr/>
            </p:nvSpPr>
            <p:spPr bwMode="auto">
              <a:xfrm>
                <a:off x="3411" y="1528"/>
                <a:ext cx="28" cy="1"/>
              </a:xfrm>
              <a:prstGeom prst="line">
                <a:avLst/>
              </a:prstGeom>
              <a:noFill/>
              <a:ln w="7938">
                <a:solidFill>
                  <a:srgbClr val="666666"/>
                </a:solidFill>
                <a:round/>
                <a:headEnd/>
                <a:tailEnd/>
              </a:ln>
            </p:spPr>
            <p:txBody>
              <a:bodyPr/>
              <a:lstStyle/>
              <a:p>
                <a:endParaRPr lang="en-US"/>
              </a:p>
            </p:txBody>
          </p:sp>
          <p:sp>
            <p:nvSpPr>
              <p:cNvPr id="25848" name="Line 2183"/>
              <p:cNvSpPr>
                <a:spLocks noChangeShapeType="1"/>
              </p:cNvSpPr>
              <p:nvPr/>
            </p:nvSpPr>
            <p:spPr bwMode="auto">
              <a:xfrm>
                <a:off x="3407" y="1506"/>
                <a:ext cx="38" cy="1"/>
              </a:xfrm>
              <a:prstGeom prst="line">
                <a:avLst/>
              </a:prstGeom>
              <a:noFill/>
              <a:ln w="7938">
                <a:solidFill>
                  <a:srgbClr val="666666"/>
                </a:solidFill>
                <a:round/>
                <a:headEnd/>
                <a:tailEnd/>
              </a:ln>
            </p:spPr>
            <p:txBody>
              <a:bodyPr/>
              <a:lstStyle/>
              <a:p>
                <a:endParaRPr lang="en-US"/>
              </a:p>
            </p:txBody>
          </p:sp>
          <p:sp>
            <p:nvSpPr>
              <p:cNvPr id="25849" name="Rectangle 2184"/>
              <p:cNvSpPr>
                <a:spLocks noChangeArrowheads="1"/>
              </p:cNvSpPr>
              <p:nvPr/>
            </p:nvSpPr>
            <p:spPr bwMode="auto">
              <a:xfrm>
                <a:off x="3396" y="1471"/>
                <a:ext cx="58" cy="122"/>
              </a:xfrm>
              <a:prstGeom prst="rect">
                <a:avLst/>
              </a:prstGeom>
              <a:noFill/>
              <a:ln w="7938">
                <a:solidFill>
                  <a:srgbClr val="666666"/>
                </a:solidFill>
                <a:miter lim="800000"/>
                <a:headEnd/>
                <a:tailEnd/>
              </a:ln>
            </p:spPr>
            <p:txBody>
              <a:bodyPr/>
              <a:lstStyle/>
              <a:p>
                <a:endParaRPr lang="en-US"/>
              </a:p>
            </p:txBody>
          </p:sp>
          <p:sp>
            <p:nvSpPr>
              <p:cNvPr id="25850" name="Freeform 2185"/>
              <p:cNvSpPr>
                <a:spLocks/>
              </p:cNvSpPr>
              <p:nvPr/>
            </p:nvSpPr>
            <p:spPr bwMode="auto">
              <a:xfrm>
                <a:off x="3358" y="1462"/>
                <a:ext cx="136" cy="209"/>
              </a:xfrm>
              <a:custGeom>
                <a:avLst/>
                <a:gdLst>
                  <a:gd name="T0" fmla="*/ 0 w 136"/>
                  <a:gd name="T1" fmla="*/ 209 h 209"/>
                  <a:gd name="T2" fmla="*/ 0 w 136"/>
                  <a:gd name="T3" fmla="*/ 205 h 209"/>
                  <a:gd name="T4" fmla="*/ 29 w 136"/>
                  <a:gd name="T5" fmla="*/ 191 h 209"/>
                  <a:gd name="T6" fmla="*/ 29 w 136"/>
                  <a:gd name="T7" fmla="*/ 0 h 209"/>
                  <a:gd name="T8" fmla="*/ 106 w 136"/>
                  <a:gd name="T9" fmla="*/ 0 h 209"/>
                  <a:gd name="T10" fmla="*/ 106 w 136"/>
                  <a:gd name="T11" fmla="*/ 191 h 209"/>
                  <a:gd name="T12" fmla="*/ 136 w 136"/>
                  <a:gd name="T13" fmla="*/ 205 h 209"/>
                  <a:gd name="T14" fmla="*/ 136 w 136"/>
                  <a:gd name="T15" fmla="*/ 209 h 209"/>
                  <a:gd name="T16" fmla="*/ 0 w 136"/>
                  <a:gd name="T17" fmla="*/ 209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209"/>
                  <a:gd name="T29" fmla="*/ 136 w 136"/>
                  <a:gd name="T30" fmla="*/ 209 h 2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209">
                    <a:moveTo>
                      <a:pt x="0" y="209"/>
                    </a:moveTo>
                    <a:lnTo>
                      <a:pt x="0" y="205"/>
                    </a:lnTo>
                    <a:lnTo>
                      <a:pt x="29" y="191"/>
                    </a:lnTo>
                    <a:lnTo>
                      <a:pt x="29" y="0"/>
                    </a:lnTo>
                    <a:lnTo>
                      <a:pt x="106" y="0"/>
                    </a:lnTo>
                    <a:lnTo>
                      <a:pt x="106" y="191"/>
                    </a:lnTo>
                    <a:lnTo>
                      <a:pt x="136" y="205"/>
                    </a:lnTo>
                    <a:lnTo>
                      <a:pt x="136" y="209"/>
                    </a:lnTo>
                    <a:lnTo>
                      <a:pt x="0" y="209"/>
                    </a:lnTo>
                  </a:path>
                </a:pathLst>
              </a:custGeom>
              <a:noFill/>
              <a:ln w="7938">
                <a:solidFill>
                  <a:srgbClr val="666666"/>
                </a:solidFill>
                <a:round/>
                <a:headEnd/>
                <a:tailEnd/>
              </a:ln>
            </p:spPr>
            <p:txBody>
              <a:bodyPr/>
              <a:lstStyle/>
              <a:p>
                <a:endParaRPr lang="en-US"/>
              </a:p>
            </p:txBody>
          </p:sp>
          <p:sp>
            <p:nvSpPr>
              <p:cNvPr id="25851" name="Freeform 2186"/>
              <p:cNvSpPr>
                <a:spLocks/>
              </p:cNvSpPr>
              <p:nvPr/>
            </p:nvSpPr>
            <p:spPr bwMode="auto">
              <a:xfrm>
                <a:off x="3473" y="1514"/>
                <a:ext cx="173" cy="157"/>
              </a:xfrm>
              <a:custGeom>
                <a:avLst/>
                <a:gdLst>
                  <a:gd name="T0" fmla="*/ 0 w 173"/>
                  <a:gd name="T1" fmla="*/ 128 h 157"/>
                  <a:gd name="T2" fmla="*/ 27 w 173"/>
                  <a:gd name="T3" fmla="*/ 128 h 157"/>
                  <a:gd name="T4" fmla="*/ 57 w 173"/>
                  <a:gd name="T5" fmla="*/ 135 h 157"/>
                  <a:gd name="T6" fmla="*/ 57 w 173"/>
                  <a:gd name="T7" fmla="*/ 150 h 157"/>
                  <a:gd name="T8" fmla="*/ 27 w 173"/>
                  <a:gd name="T9" fmla="*/ 150 h 157"/>
                  <a:gd name="T10" fmla="*/ 27 w 173"/>
                  <a:gd name="T11" fmla="*/ 157 h 157"/>
                  <a:gd name="T12" fmla="*/ 146 w 173"/>
                  <a:gd name="T13" fmla="*/ 157 h 157"/>
                  <a:gd name="T14" fmla="*/ 146 w 173"/>
                  <a:gd name="T15" fmla="*/ 150 h 157"/>
                  <a:gd name="T16" fmla="*/ 117 w 173"/>
                  <a:gd name="T17" fmla="*/ 150 h 157"/>
                  <a:gd name="T18" fmla="*/ 117 w 173"/>
                  <a:gd name="T19" fmla="*/ 135 h 157"/>
                  <a:gd name="T20" fmla="*/ 146 w 173"/>
                  <a:gd name="T21" fmla="*/ 128 h 157"/>
                  <a:gd name="T22" fmla="*/ 173 w 173"/>
                  <a:gd name="T23" fmla="*/ 128 h 157"/>
                  <a:gd name="T24" fmla="*/ 173 w 173"/>
                  <a:gd name="T25" fmla="*/ 0 h 157"/>
                  <a:gd name="T26" fmla="*/ 0 w 173"/>
                  <a:gd name="T27" fmla="*/ 0 h 157"/>
                  <a:gd name="T28" fmla="*/ 0 w 173"/>
                  <a:gd name="T29" fmla="*/ 128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3"/>
                  <a:gd name="T46" fmla="*/ 0 h 157"/>
                  <a:gd name="T47" fmla="*/ 173 w 173"/>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3" h="157">
                    <a:moveTo>
                      <a:pt x="0" y="128"/>
                    </a:moveTo>
                    <a:lnTo>
                      <a:pt x="27" y="128"/>
                    </a:lnTo>
                    <a:lnTo>
                      <a:pt x="57" y="135"/>
                    </a:lnTo>
                    <a:lnTo>
                      <a:pt x="57" y="150"/>
                    </a:lnTo>
                    <a:lnTo>
                      <a:pt x="27" y="150"/>
                    </a:lnTo>
                    <a:lnTo>
                      <a:pt x="27" y="157"/>
                    </a:lnTo>
                    <a:lnTo>
                      <a:pt x="146" y="157"/>
                    </a:lnTo>
                    <a:lnTo>
                      <a:pt x="146" y="150"/>
                    </a:lnTo>
                    <a:lnTo>
                      <a:pt x="117" y="150"/>
                    </a:lnTo>
                    <a:lnTo>
                      <a:pt x="117" y="135"/>
                    </a:lnTo>
                    <a:lnTo>
                      <a:pt x="146" y="128"/>
                    </a:lnTo>
                    <a:lnTo>
                      <a:pt x="173" y="128"/>
                    </a:lnTo>
                    <a:lnTo>
                      <a:pt x="173" y="0"/>
                    </a:lnTo>
                    <a:lnTo>
                      <a:pt x="0" y="0"/>
                    </a:lnTo>
                    <a:lnTo>
                      <a:pt x="0" y="128"/>
                    </a:lnTo>
                  </a:path>
                </a:pathLst>
              </a:custGeom>
              <a:noFill/>
              <a:ln w="7938">
                <a:solidFill>
                  <a:srgbClr val="666666"/>
                </a:solidFill>
                <a:round/>
                <a:headEnd/>
                <a:tailEnd/>
              </a:ln>
            </p:spPr>
            <p:txBody>
              <a:bodyPr/>
              <a:lstStyle/>
              <a:p>
                <a:endParaRPr lang="en-US"/>
              </a:p>
            </p:txBody>
          </p:sp>
          <p:sp>
            <p:nvSpPr>
              <p:cNvPr id="25852" name="Line 2187"/>
              <p:cNvSpPr>
                <a:spLocks noChangeShapeType="1"/>
              </p:cNvSpPr>
              <p:nvPr/>
            </p:nvSpPr>
            <p:spPr bwMode="auto">
              <a:xfrm>
                <a:off x="3530" y="1664"/>
                <a:ext cx="60" cy="1"/>
              </a:xfrm>
              <a:prstGeom prst="line">
                <a:avLst/>
              </a:prstGeom>
              <a:noFill/>
              <a:ln w="7938">
                <a:solidFill>
                  <a:srgbClr val="666666"/>
                </a:solidFill>
                <a:round/>
                <a:headEnd/>
                <a:tailEnd/>
              </a:ln>
            </p:spPr>
            <p:txBody>
              <a:bodyPr/>
              <a:lstStyle/>
              <a:p>
                <a:endParaRPr lang="en-US"/>
              </a:p>
            </p:txBody>
          </p:sp>
          <p:sp>
            <p:nvSpPr>
              <p:cNvPr id="25853" name="Line 2188"/>
              <p:cNvSpPr>
                <a:spLocks noChangeShapeType="1"/>
              </p:cNvSpPr>
              <p:nvPr/>
            </p:nvSpPr>
            <p:spPr bwMode="auto">
              <a:xfrm>
                <a:off x="3530" y="1649"/>
                <a:ext cx="60" cy="1"/>
              </a:xfrm>
              <a:prstGeom prst="line">
                <a:avLst/>
              </a:prstGeom>
              <a:noFill/>
              <a:ln w="7938">
                <a:solidFill>
                  <a:srgbClr val="666666"/>
                </a:solidFill>
                <a:round/>
                <a:headEnd/>
                <a:tailEnd/>
              </a:ln>
            </p:spPr>
            <p:txBody>
              <a:bodyPr/>
              <a:lstStyle/>
              <a:p>
                <a:endParaRPr lang="en-US"/>
              </a:p>
            </p:txBody>
          </p:sp>
          <p:sp>
            <p:nvSpPr>
              <p:cNvPr id="25854" name="Line 2189"/>
              <p:cNvSpPr>
                <a:spLocks noChangeShapeType="1"/>
              </p:cNvSpPr>
              <p:nvPr/>
            </p:nvSpPr>
            <p:spPr bwMode="auto">
              <a:xfrm>
                <a:off x="3500" y="1642"/>
                <a:ext cx="119" cy="1"/>
              </a:xfrm>
              <a:prstGeom prst="line">
                <a:avLst/>
              </a:prstGeom>
              <a:noFill/>
              <a:ln w="7938">
                <a:solidFill>
                  <a:srgbClr val="666666"/>
                </a:solidFill>
                <a:round/>
                <a:headEnd/>
                <a:tailEnd/>
              </a:ln>
            </p:spPr>
            <p:txBody>
              <a:bodyPr/>
              <a:lstStyle/>
              <a:p>
                <a:endParaRPr lang="en-US"/>
              </a:p>
            </p:txBody>
          </p:sp>
          <p:sp>
            <p:nvSpPr>
              <p:cNvPr id="25855" name="Freeform 2190"/>
              <p:cNvSpPr>
                <a:spLocks noEditPoints="1"/>
              </p:cNvSpPr>
              <p:nvPr/>
            </p:nvSpPr>
            <p:spPr bwMode="auto">
              <a:xfrm>
                <a:off x="3394" y="1602"/>
                <a:ext cx="62" cy="57"/>
              </a:xfrm>
              <a:custGeom>
                <a:avLst/>
                <a:gdLst>
                  <a:gd name="T0" fmla="*/ 5 w 62"/>
                  <a:gd name="T1" fmla="*/ 34 h 57"/>
                  <a:gd name="T2" fmla="*/ 0 w 62"/>
                  <a:gd name="T3" fmla="*/ 0 h 57"/>
                  <a:gd name="T4" fmla="*/ 10 w 62"/>
                  <a:gd name="T5" fmla="*/ 34 h 57"/>
                  <a:gd name="T6" fmla="*/ 14 w 62"/>
                  <a:gd name="T7" fmla="*/ 0 h 57"/>
                  <a:gd name="T8" fmla="*/ 10 w 62"/>
                  <a:gd name="T9" fmla="*/ 34 h 57"/>
                  <a:gd name="T10" fmla="*/ 24 w 62"/>
                  <a:gd name="T11" fmla="*/ 34 h 57"/>
                  <a:gd name="T12" fmla="*/ 19 w 62"/>
                  <a:gd name="T13" fmla="*/ 0 h 57"/>
                  <a:gd name="T14" fmla="*/ 28 w 62"/>
                  <a:gd name="T15" fmla="*/ 34 h 57"/>
                  <a:gd name="T16" fmla="*/ 34 w 62"/>
                  <a:gd name="T17" fmla="*/ 0 h 57"/>
                  <a:gd name="T18" fmla="*/ 28 w 62"/>
                  <a:gd name="T19" fmla="*/ 34 h 57"/>
                  <a:gd name="T20" fmla="*/ 43 w 62"/>
                  <a:gd name="T21" fmla="*/ 34 h 57"/>
                  <a:gd name="T22" fmla="*/ 39 w 62"/>
                  <a:gd name="T23" fmla="*/ 0 h 57"/>
                  <a:gd name="T24" fmla="*/ 48 w 62"/>
                  <a:gd name="T25" fmla="*/ 34 h 57"/>
                  <a:gd name="T26" fmla="*/ 53 w 62"/>
                  <a:gd name="T27" fmla="*/ 0 h 57"/>
                  <a:gd name="T28" fmla="*/ 48 w 62"/>
                  <a:gd name="T29" fmla="*/ 34 h 57"/>
                  <a:gd name="T30" fmla="*/ 62 w 62"/>
                  <a:gd name="T31" fmla="*/ 34 h 57"/>
                  <a:gd name="T32" fmla="*/ 57 w 62"/>
                  <a:gd name="T33" fmla="*/ 0 h 57"/>
                  <a:gd name="T34" fmla="*/ 57 w 62"/>
                  <a:gd name="T35" fmla="*/ 57 h 57"/>
                  <a:gd name="T36" fmla="*/ 62 w 62"/>
                  <a:gd name="T37" fmla="*/ 39 h 57"/>
                  <a:gd name="T38" fmla="*/ 57 w 62"/>
                  <a:gd name="T39" fmla="*/ 57 h 57"/>
                  <a:gd name="T40" fmla="*/ 53 w 62"/>
                  <a:gd name="T41" fmla="*/ 57 h 57"/>
                  <a:gd name="T42" fmla="*/ 48 w 62"/>
                  <a:gd name="T43" fmla="*/ 39 h 57"/>
                  <a:gd name="T44" fmla="*/ 39 w 62"/>
                  <a:gd name="T45" fmla="*/ 57 h 57"/>
                  <a:gd name="T46" fmla="*/ 43 w 62"/>
                  <a:gd name="T47" fmla="*/ 39 h 57"/>
                  <a:gd name="T48" fmla="*/ 39 w 62"/>
                  <a:gd name="T49" fmla="*/ 57 h 57"/>
                  <a:gd name="T50" fmla="*/ 34 w 62"/>
                  <a:gd name="T51" fmla="*/ 57 h 57"/>
                  <a:gd name="T52" fmla="*/ 28 w 62"/>
                  <a:gd name="T53" fmla="*/ 39 h 57"/>
                  <a:gd name="T54" fmla="*/ 19 w 62"/>
                  <a:gd name="T55" fmla="*/ 57 h 57"/>
                  <a:gd name="T56" fmla="*/ 24 w 62"/>
                  <a:gd name="T57" fmla="*/ 39 h 57"/>
                  <a:gd name="T58" fmla="*/ 19 w 62"/>
                  <a:gd name="T59" fmla="*/ 57 h 57"/>
                  <a:gd name="T60" fmla="*/ 14 w 62"/>
                  <a:gd name="T61" fmla="*/ 57 h 57"/>
                  <a:gd name="T62" fmla="*/ 10 w 62"/>
                  <a:gd name="T63" fmla="*/ 39 h 57"/>
                  <a:gd name="T64" fmla="*/ 0 w 62"/>
                  <a:gd name="T65" fmla="*/ 57 h 57"/>
                  <a:gd name="T66" fmla="*/ 5 w 62"/>
                  <a:gd name="T67" fmla="*/ 39 h 57"/>
                  <a:gd name="T68" fmla="*/ 0 w 62"/>
                  <a:gd name="T69" fmla="*/ 57 h 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2"/>
                  <a:gd name="T106" fmla="*/ 0 h 57"/>
                  <a:gd name="T107" fmla="*/ 62 w 62"/>
                  <a:gd name="T108" fmla="*/ 57 h 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2" h="57">
                    <a:moveTo>
                      <a:pt x="0" y="34"/>
                    </a:moveTo>
                    <a:lnTo>
                      <a:pt x="5" y="34"/>
                    </a:lnTo>
                    <a:lnTo>
                      <a:pt x="5" y="0"/>
                    </a:lnTo>
                    <a:lnTo>
                      <a:pt x="0" y="0"/>
                    </a:lnTo>
                    <a:lnTo>
                      <a:pt x="0" y="34"/>
                    </a:lnTo>
                    <a:close/>
                    <a:moveTo>
                      <a:pt x="10" y="34"/>
                    </a:moveTo>
                    <a:lnTo>
                      <a:pt x="14" y="34"/>
                    </a:lnTo>
                    <a:lnTo>
                      <a:pt x="14" y="0"/>
                    </a:lnTo>
                    <a:lnTo>
                      <a:pt x="10" y="0"/>
                    </a:lnTo>
                    <a:lnTo>
                      <a:pt x="10" y="34"/>
                    </a:lnTo>
                    <a:close/>
                    <a:moveTo>
                      <a:pt x="19" y="34"/>
                    </a:moveTo>
                    <a:lnTo>
                      <a:pt x="24" y="34"/>
                    </a:lnTo>
                    <a:lnTo>
                      <a:pt x="24" y="0"/>
                    </a:lnTo>
                    <a:lnTo>
                      <a:pt x="19" y="0"/>
                    </a:lnTo>
                    <a:lnTo>
                      <a:pt x="19" y="34"/>
                    </a:lnTo>
                    <a:close/>
                    <a:moveTo>
                      <a:pt x="28" y="34"/>
                    </a:moveTo>
                    <a:lnTo>
                      <a:pt x="34" y="34"/>
                    </a:lnTo>
                    <a:lnTo>
                      <a:pt x="34" y="0"/>
                    </a:lnTo>
                    <a:lnTo>
                      <a:pt x="28" y="0"/>
                    </a:lnTo>
                    <a:lnTo>
                      <a:pt x="28" y="34"/>
                    </a:lnTo>
                    <a:close/>
                    <a:moveTo>
                      <a:pt x="39" y="34"/>
                    </a:moveTo>
                    <a:lnTo>
                      <a:pt x="43" y="34"/>
                    </a:lnTo>
                    <a:lnTo>
                      <a:pt x="43" y="0"/>
                    </a:lnTo>
                    <a:lnTo>
                      <a:pt x="39" y="0"/>
                    </a:lnTo>
                    <a:lnTo>
                      <a:pt x="39" y="34"/>
                    </a:lnTo>
                    <a:close/>
                    <a:moveTo>
                      <a:pt x="48" y="34"/>
                    </a:moveTo>
                    <a:lnTo>
                      <a:pt x="53" y="34"/>
                    </a:lnTo>
                    <a:lnTo>
                      <a:pt x="53" y="0"/>
                    </a:lnTo>
                    <a:lnTo>
                      <a:pt x="48" y="0"/>
                    </a:lnTo>
                    <a:lnTo>
                      <a:pt x="48" y="34"/>
                    </a:lnTo>
                    <a:close/>
                    <a:moveTo>
                      <a:pt x="57" y="34"/>
                    </a:moveTo>
                    <a:lnTo>
                      <a:pt x="62" y="34"/>
                    </a:lnTo>
                    <a:lnTo>
                      <a:pt x="62" y="0"/>
                    </a:lnTo>
                    <a:lnTo>
                      <a:pt x="57" y="0"/>
                    </a:lnTo>
                    <a:lnTo>
                      <a:pt x="57" y="34"/>
                    </a:lnTo>
                    <a:close/>
                    <a:moveTo>
                      <a:pt x="57" y="57"/>
                    </a:moveTo>
                    <a:lnTo>
                      <a:pt x="62" y="57"/>
                    </a:lnTo>
                    <a:lnTo>
                      <a:pt x="62" y="39"/>
                    </a:lnTo>
                    <a:lnTo>
                      <a:pt x="57" y="39"/>
                    </a:lnTo>
                    <a:lnTo>
                      <a:pt x="57" y="57"/>
                    </a:lnTo>
                    <a:close/>
                    <a:moveTo>
                      <a:pt x="48" y="57"/>
                    </a:moveTo>
                    <a:lnTo>
                      <a:pt x="53" y="57"/>
                    </a:lnTo>
                    <a:lnTo>
                      <a:pt x="53" y="39"/>
                    </a:lnTo>
                    <a:lnTo>
                      <a:pt x="48" y="39"/>
                    </a:lnTo>
                    <a:lnTo>
                      <a:pt x="48" y="57"/>
                    </a:lnTo>
                    <a:close/>
                    <a:moveTo>
                      <a:pt x="39" y="57"/>
                    </a:moveTo>
                    <a:lnTo>
                      <a:pt x="43" y="57"/>
                    </a:lnTo>
                    <a:lnTo>
                      <a:pt x="43" y="39"/>
                    </a:lnTo>
                    <a:lnTo>
                      <a:pt x="39" y="39"/>
                    </a:lnTo>
                    <a:lnTo>
                      <a:pt x="39" y="57"/>
                    </a:lnTo>
                    <a:close/>
                    <a:moveTo>
                      <a:pt x="28" y="57"/>
                    </a:moveTo>
                    <a:lnTo>
                      <a:pt x="34" y="57"/>
                    </a:lnTo>
                    <a:lnTo>
                      <a:pt x="34" y="39"/>
                    </a:lnTo>
                    <a:lnTo>
                      <a:pt x="28" y="39"/>
                    </a:lnTo>
                    <a:lnTo>
                      <a:pt x="28" y="57"/>
                    </a:lnTo>
                    <a:close/>
                    <a:moveTo>
                      <a:pt x="19" y="57"/>
                    </a:moveTo>
                    <a:lnTo>
                      <a:pt x="24" y="57"/>
                    </a:lnTo>
                    <a:lnTo>
                      <a:pt x="24" y="39"/>
                    </a:lnTo>
                    <a:lnTo>
                      <a:pt x="19" y="39"/>
                    </a:lnTo>
                    <a:lnTo>
                      <a:pt x="19" y="57"/>
                    </a:lnTo>
                    <a:close/>
                    <a:moveTo>
                      <a:pt x="10" y="57"/>
                    </a:moveTo>
                    <a:lnTo>
                      <a:pt x="14" y="57"/>
                    </a:lnTo>
                    <a:lnTo>
                      <a:pt x="14" y="39"/>
                    </a:lnTo>
                    <a:lnTo>
                      <a:pt x="10" y="39"/>
                    </a:lnTo>
                    <a:lnTo>
                      <a:pt x="10" y="57"/>
                    </a:lnTo>
                    <a:close/>
                    <a:moveTo>
                      <a:pt x="0" y="57"/>
                    </a:moveTo>
                    <a:lnTo>
                      <a:pt x="5" y="57"/>
                    </a:lnTo>
                    <a:lnTo>
                      <a:pt x="5" y="39"/>
                    </a:lnTo>
                    <a:lnTo>
                      <a:pt x="0" y="39"/>
                    </a:lnTo>
                    <a:lnTo>
                      <a:pt x="0" y="57"/>
                    </a:lnTo>
                    <a:close/>
                  </a:path>
                </a:pathLst>
              </a:custGeom>
              <a:solidFill>
                <a:srgbClr val="CFD2DA"/>
              </a:solidFill>
              <a:ln w="9525">
                <a:noFill/>
                <a:round/>
                <a:headEnd/>
                <a:tailEnd/>
              </a:ln>
            </p:spPr>
            <p:txBody>
              <a:bodyPr/>
              <a:lstStyle/>
              <a:p>
                <a:endParaRPr lang="en-US"/>
              </a:p>
            </p:txBody>
          </p:sp>
          <p:sp>
            <p:nvSpPr>
              <p:cNvPr id="25856" name="Rectangle 2191"/>
              <p:cNvSpPr>
                <a:spLocks noChangeArrowheads="1"/>
              </p:cNvSpPr>
              <p:nvPr/>
            </p:nvSpPr>
            <p:spPr bwMode="auto">
              <a:xfrm>
                <a:off x="3401" y="1475"/>
                <a:ext cx="49" cy="18"/>
              </a:xfrm>
              <a:prstGeom prst="rect">
                <a:avLst/>
              </a:prstGeom>
              <a:noFill/>
              <a:ln w="3175">
                <a:solidFill>
                  <a:srgbClr val="666666"/>
                </a:solidFill>
                <a:miter lim="800000"/>
                <a:headEnd/>
                <a:tailEnd/>
              </a:ln>
            </p:spPr>
            <p:txBody>
              <a:bodyPr/>
              <a:lstStyle/>
              <a:p>
                <a:endParaRPr lang="en-US"/>
              </a:p>
            </p:txBody>
          </p:sp>
          <p:sp>
            <p:nvSpPr>
              <p:cNvPr id="25857" name="Freeform 2192"/>
              <p:cNvSpPr>
                <a:spLocks/>
              </p:cNvSpPr>
              <p:nvPr/>
            </p:nvSpPr>
            <p:spPr bwMode="auto">
              <a:xfrm>
                <a:off x="3401" y="1475"/>
                <a:ext cx="49" cy="4"/>
              </a:xfrm>
              <a:custGeom>
                <a:avLst/>
                <a:gdLst>
                  <a:gd name="T0" fmla="*/ 0 w 49"/>
                  <a:gd name="T1" fmla="*/ 0 h 4"/>
                  <a:gd name="T2" fmla="*/ 6 w 49"/>
                  <a:gd name="T3" fmla="*/ 4 h 4"/>
                  <a:gd name="T4" fmla="*/ 44 w 49"/>
                  <a:gd name="T5" fmla="*/ 4 h 4"/>
                  <a:gd name="T6" fmla="*/ 49 w 49"/>
                  <a:gd name="T7" fmla="*/ 0 h 4"/>
                  <a:gd name="T8" fmla="*/ 0 60000 65536"/>
                  <a:gd name="T9" fmla="*/ 0 60000 65536"/>
                  <a:gd name="T10" fmla="*/ 0 60000 65536"/>
                  <a:gd name="T11" fmla="*/ 0 60000 65536"/>
                  <a:gd name="T12" fmla="*/ 0 w 49"/>
                  <a:gd name="T13" fmla="*/ 0 h 4"/>
                  <a:gd name="T14" fmla="*/ 49 w 49"/>
                  <a:gd name="T15" fmla="*/ 4 h 4"/>
                </a:gdLst>
                <a:ahLst/>
                <a:cxnLst>
                  <a:cxn ang="T8">
                    <a:pos x="T0" y="T1"/>
                  </a:cxn>
                  <a:cxn ang="T9">
                    <a:pos x="T2" y="T3"/>
                  </a:cxn>
                  <a:cxn ang="T10">
                    <a:pos x="T4" y="T5"/>
                  </a:cxn>
                  <a:cxn ang="T11">
                    <a:pos x="T6" y="T7"/>
                  </a:cxn>
                </a:cxnLst>
                <a:rect l="T12" t="T13" r="T14" b="T15"/>
                <a:pathLst>
                  <a:path w="49" h="4">
                    <a:moveTo>
                      <a:pt x="0" y="0"/>
                    </a:moveTo>
                    <a:lnTo>
                      <a:pt x="6" y="4"/>
                    </a:lnTo>
                    <a:lnTo>
                      <a:pt x="44" y="4"/>
                    </a:lnTo>
                    <a:lnTo>
                      <a:pt x="49" y="0"/>
                    </a:lnTo>
                  </a:path>
                </a:pathLst>
              </a:custGeom>
              <a:noFill/>
              <a:ln w="3175">
                <a:solidFill>
                  <a:srgbClr val="666666"/>
                </a:solidFill>
                <a:round/>
                <a:headEnd/>
                <a:tailEnd/>
              </a:ln>
            </p:spPr>
            <p:txBody>
              <a:bodyPr/>
              <a:lstStyle/>
              <a:p>
                <a:endParaRPr lang="en-US"/>
              </a:p>
            </p:txBody>
          </p:sp>
          <p:sp>
            <p:nvSpPr>
              <p:cNvPr id="25858" name="Rectangle 2193"/>
              <p:cNvSpPr>
                <a:spLocks noChangeArrowheads="1"/>
              </p:cNvSpPr>
              <p:nvPr/>
            </p:nvSpPr>
            <p:spPr bwMode="auto">
              <a:xfrm>
                <a:off x="3401" y="1497"/>
                <a:ext cx="49" cy="17"/>
              </a:xfrm>
              <a:prstGeom prst="rect">
                <a:avLst/>
              </a:prstGeom>
              <a:noFill/>
              <a:ln w="3175">
                <a:solidFill>
                  <a:srgbClr val="666666"/>
                </a:solidFill>
                <a:miter lim="800000"/>
                <a:headEnd/>
                <a:tailEnd/>
              </a:ln>
            </p:spPr>
            <p:txBody>
              <a:bodyPr/>
              <a:lstStyle/>
              <a:p>
                <a:endParaRPr lang="en-US"/>
              </a:p>
            </p:txBody>
          </p:sp>
          <p:sp>
            <p:nvSpPr>
              <p:cNvPr id="25859" name="Rectangle 2194"/>
              <p:cNvSpPr>
                <a:spLocks noChangeArrowheads="1"/>
              </p:cNvSpPr>
              <p:nvPr/>
            </p:nvSpPr>
            <p:spPr bwMode="auto">
              <a:xfrm>
                <a:off x="3401" y="1520"/>
                <a:ext cx="49" cy="16"/>
              </a:xfrm>
              <a:prstGeom prst="rect">
                <a:avLst/>
              </a:prstGeom>
              <a:noFill/>
              <a:ln w="3175">
                <a:solidFill>
                  <a:srgbClr val="666666"/>
                </a:solidFill>
                <a:miter lim="800000"/>
                <a:headEnd/>
                <a:tailEnd/>
              </a:ln>
            </p:spPr>
            <p:txBody>
              <a:bodyPr/>
              <a:lstStyle/>
              <a:p>
                <a:endParaRPr lang="en-US"/>
              </a:p>
            </p:txBody>
          </p:sp>
          <p:sp>
            <p:nvSpPr>
              <p:cNvPr id="25860" name="Rectangle 2195"/>
              <p:cNvSpPr>
                <a:spLocks noChangeArrowheads="1"/>
              </p:cNvSpPr>
              <p:nvPr/>
            </p:nvSpPr>
            <p:spPr bwMode="auto">
              <a:xfrm>
                <a:off x="3401" y="1540"/>
                <a:ext cx="49" cy="18"/>
              </a:xfrm>
              <a:prstGeom prst="rect">
                <a:avLst/>
              </a:prstGeom>
              <a:noFill/>
              <a:ln w="3175">
                <a:solidFill>
                  <a:srgbClr val="666666"/>
                </a:solidFill>
                <a:miter lim="800000"/>
                <a:headEnd/>
                <a:tailEnd/>
              </a:ln>
            </p:spPr>
            <p:txBody>
              <a:bodyPr/>
              <a:lstStyle/>
              <a:p>
                <a:endParaRPr lang="en-US"/>
              </a:p>
            </p:txBody>
          </p:sp>
          <p:sp>
            <p:nvSpPr>
              <p:cNvPr id="25861" name="Rectangle 2196"/>
              <p:cNvSpPr>
                <a:spLocks noChangeArrowheads="1"/>
              </p:cNvSpPr>
              <p:nvPr/>
            </p:nvSpPr>
            <p:spPr bwMode="auto">
              <a:xfrm>
                <a:off x="3401" y="1563"/>
                <a:ext cx="49" cy="16"/>
              </a:xfrm>
              <a:prstGeom prst="rect">
                <a:avLst/>
              </a:prstGeom>
              <a:noFill/>
              <a:ln w="3175">
                <a:solidFill>
                  <a:srgbClr val="666666"/>
                </a:solidFill>
                <a:miter lim="800000"/>
                <a:headEnd/>
                <a:tailEnd/>
              </a:ln>
            </p:spPr>
            <p:txBody>
              <a:bodyPr/>
              <a:lstStyle/>
              <a:p>
                <a:endParaRPr lang="en-US"/>
              </a:p>
            </p:txBody>
          </p:sp>
          <p:sp>
            <p:nvSpPr>
              <p:cNvPr id="25862" name="Rectangle 2197"/>
              <p:cNvSpPr>
                <a:spLocks noChangeArrowheads="1"/>
              </p:cNvSpPr>
              <p:nvPr/>
            </p:nvSpPr>
            <p:spPr bwMode="auto">
              <a:xfrm>
                <a:off x="3394" y="1602"/>
                <a:ext cx="5" cy="34"/>
              </a:xfrm>
              <a:prstGeom prst="rect">
                <a:avLst/>
              </a:prstGeom>
              <a:noFill/>
              <a:ln w="3175">
                <a:solidFill>
                  <a:srgbClr val="666666"/>
                </a:solidFill>
                <a:miter lim="800000"/>
                <a:headEnd/>
                <a:tailEnd/>
              </a:ln>
            </p:spPr>
            <p:txBody>
              <a:bodyPr/>
              <a:lstStyle/>
              <a:p>
                <a:endParaRPr lang="en-US"/>
              </a:p>
            </p:txBody>
          </p:sp>
          <p:sp>
            <p:nvSpPr>
              <p:cNvPr id="25863" name="Rectangle 2198"/>
              <p:cNvSpPr>
                <a:spLocks noChangeArrowheads="1"/>
              </p:cNvSpPr>
              <p:nvPr/>
            </p:nvSpPr>
            <p:spPr bwMode="auto">
              <a:xfrm>
                <a:off x="3404" y="1602"/>
                <a:ext cx="4" cy="34"/>
              </a:xfrm>
              <a:prstGeom prst="rect">
                <a:avLst/>
              </a:prstGeom>
              <a:noFill/>
              <a:ln w="3175">
                <a:solidFill>
                  <a:srgbClr val="666666"/>
                </a:solidFill>
                <a:miter lim="800000"/>
                <a:headEnd/>
                <a:tailEnd/>
              </a:ln>
            </p:spPr>
            <p:txBody>
              <a:bodyPr/>
              <a:lstStyle/>
              <a:p>
                <a:endParaRPr lang="en-US"/>
              </a:p>
            </p:txBody>
          </p:sp>
          <p:sp>
            <p:nvSpPr>
              <p:cNvPr id="25864" name="Rectangle 2199"/>
              <p:cNvSpPr>
                <a:spLocks noChangeArrowheads="1"/>
              </p:cNvSpPr>
              <p:nvPr/>
            </p:nvSpPr>
            <p:spPr bwMode="auto">
              <a:xfrm>
                <a:off x="3413" y="1602"/>
                <a:ext cx="5" cy="34"/>
              </a:xfrm>
              <a:prstGeom prst="rect">
                <a:avLst/>
              </a:prstGeom>
              <a:noFill/>
              <a:ln w="3175">
                <a:solidFill>
                  <a:srgbClr val="666666"/>
                </a:solidFill>
                <a:miter lim="800000"/>
                <a:headEnd/>
                <a:tailEnd/>
              </a:ln>
            </p:spPr>
            <p:txBody>
              <a:bodyPr/>
              <a:lstStyle/>
              <a:p>
                <a:endParaRPr lang="en-US"/>
              </a:p>
            </p:txBody>
          </p:sp>
          <p:sp>
            <p:nvSpPr>
              <p:cNvPr id="25865" name="Rectangle 2200"/>
              <p:cNvSpPr>
                <a:spLocks noChangeArrowheads="1"/>
              </p:cNvSpPr>
              <p:nvPr/>
            </p:nvSpPr>
            <p:spPr bwMode="auto">
              <a:xfrm>
                <a:off x="3422" y="1602"/>
                <a:ext cx="6" cy="34"/>
              </a:xfrm>
              <a:prstGeom prst="rect">
                <a:avLst/>
              </a:prstGeom>
              <a:noFill/>
              <a:ln w="3175">
                <a:solidFill>
                  <a:srgbClr val="666666"/>
                </a:solidFill>
                <a:miter lim="800000"/>
                <a:headEnd/>
                <a:tailEnd/>
              </a:ln>
            </p:spPr>
            <p:txBody>
              <a:bodyPr/>
              <a:lstStyle/>
              <a:p>
                <a:endParaRPr lang="en-US"/>
              </a:p>
            </p:txBody>
          </p:sp>
          <p:sp>
            <p:nvSpPr>
              <p:cNvPr id="25866" name="Rectangle 2201"/>
              <p:cNvSpPr>
                <a:spLocks noChangeArrowheads="1"/>
              </p:cNvSpPr>
              <p:nvPr/>
            </p:nvSpPr>
            <p:spPr bwMode="auto">
              <a:xfrm>
                <a:off x="3433" y="1602"/>
                <a:ext cx="4" cy="34"/>
              </a:xfrm>
              <a:prstGeom prst="rect">
                <a:avLst/>
              </a:prstGeom>
              <a:noFill/>
              <a:ln w="3175">
                <a:solidFill>
                  <a:srgbClr val="666666"/>
                </a:solidFill>
                <a:miter lim="800000"/>
                <a:headEnd/>
                <a:tailEnd/>
              </a:ln>
            </p:spPr>
            <p:txBody>
              <a:bodyPr/>
              <a:lstStyle/>
              <a:p>
                <a:endParaRPr lang="en-US"/>
              </a:p>
            </p:txBody>
          </p:sp>
          <p:sp>
            <p:nvSpPr>
              <p:cNvPr id="25867" name="Rectangle 2202"/>
              <p:cNvSpPr>
                <a:spLocks noChangeArrowheads="1"/>
              </p:cNvSpPr>
              <p:nvPr/>
            </p:nvSpPr>
            <p:spPr bwMode="auto">
              <a:xfrm>
                <a:off x="3442" y="1602"/>
                <a:ext cx="5" cy="34"/>
              </a:xfrm>
              <a:prstGeom prst="rect">
                <a:avLst/>
              </a:prstGeom>
              <a:noFill/>
              <a:ln w="3175">
                <a:solidFill>
                  <a:srgbClr val="666666"/>
                </a:solidFill>
                <a:miter lim="800000"/>
                <a:headEnd/>
                <a:tailEnd/>
              </a:ln>
            </p:spPr>
            <p:txBody>
              <a:bodyPr/>
              <a:lstStyle/>
              <a:p>
                <a:endParaRPr lang="en-US"/>
              </a:p>
            </p:txBody>
          </p:sp>
          <p:sp>
            <p:nvSpPr>
              <p:cNvPr id="25868" name="Rectangle 2203"/>
              <p:cNvSpPr>
                <a:spLocks noChangeArrowheads="1"/>
              </p:cNvSpPr>
              <p:nvPr/>
            </p:nvSpPr>
            <p:spPr bwMode="auto">
              <a:xfrm>
                <a:off x="3451" y="1602"/>
                <a:ext cx="5" cy="34"/>
              </a:xfrm>
              <a:prstGeom prst="rect">
                <a:avLst/>
              </a:prstGeom>
              <a:noFill/>
              <a:ln w="3175">
                <a:solidFill>
                  <a:srgbClr val="666666"/>
                </a:solidFill>
                <a:miter lim="800000"/>
                <a:headEnd/>
                <a:tailEnd/>
              </a:ln>
            </p:spPr>
            <p:txBody>
              <a:bodyPr/>
              <a:lstStyle/>
              <a:p>
                <a:endParaRPr lang="en-US"/>
              </a:p>
            </p:txBody>
          </p:sp>
          <p:sp>
            <p:nvSpPr>
              <p:cNvPr id="25869" name="Rectangle 2204"/>
              <p:cNvSpPr>
                <a:spLocks noChangeArrowheads="1"/>
              </p:cNvSpPr>
              <p:nvPr/>
            </p:nvSpPr>
            <p:spPr bwMode="auto">
              <a:xfrm>
                <a:off x="3451" y="1641"/>
                <a:ext cx="5" cy="18"/>
              </a:xfrm>
              <a:prstGeom prst="rect">
                <a:avLst/>
              </a:prstGeom>
              <a:noFill/>
              <a:ln w="3175">
                <a:solidFill>
                  <a:srgbClr val="666666"/>
                </a:solidFill>
                <a:miter lim="800000"/>
                <a:headEnd/>
                <a:tailEnd/>
              </a:ln>
            </p:spPr>
            <p:txBody>
              <a:bodyPr/>
              <a:lstStyle/>
              <a:p>
                <a:endParaRPr lang="en-US"/>
              </a:p>
            </p:txBody>
          </p:sp>
          <p:sp>
            <p:nvSpPr>
              <p:cNvPr id="25870" name="Rectangle 2205"/>
              <p:cNvSpPr>
                <a:spLocks noChangeArrowheads="1"/>
              </p:cNvSpPr>
              <p:nvPr/>
            </p:nvSpPr>
            <p:spPr bwMode="auto">
              <a:xfrm>
                <a:off x="3442" y="1641"/>
                <a:ext cx="5" cy="18"/>
              </a:xfrm>
              <a:prstGeom prst="rect">
                <a:avLst/>
              </a:prstGeom>
              <a:noFill/>
              <a:ln w="3175">
                <a:solidFill>
                  <a:srgbClr val="666666"/>
                </a:solidFill>
                <a:miter lim="800000"/>
                <a:headEnd/>
                <a:tailEnd/>
              </a:ln>
            </p:spPr>
            <p:txBody>
              <a:bodyPr/>
              <a:lstStyle/>
              <a:p>
                <a:endParaRPr lang="en-US"/>
              </a:p>
            </p:txBody>
          </p:sp>
          <p:sp>
            <p:nvSpPr>
              <p:cNvPr id="25871" name="Rectangle 2206"/>
              <p:cNvSpPr>
                <a:spLocks noChangeArrowheads="1"/>
              </p:cNvSpPr>
              <p:nvPr/>
            </p:nvSpPr>
            <p:spPr bwMode="auto">
              <a:xfrm>
                <a:off x="3433" y="1641"/>
                <a:ext cx="4" cy="18"/>
              </a:xfrm>
              <a:prstGeom prst="rect">
                <a:avLst/>
              </a:prstGeom>
              <a:noFill/>
              <a:ln w="3175">
                <a:solidFill>
                  <a:srgbClr val="666666"/>
                </a:solidFill>
                <a:miter lim="800000"/>
                <a:headEnd/>
                <a:tailEnd/>
              </a:ln>
            </p:spPr>
            <p:txBody>
              <a:bodyPr/>
              <a:lstStyle/>
              <a:p>
                <a:endParaRPr lang="en-US"/>
              </a:p>
            </p:txBody>
          </p:sp>
          <p:sp>
            <p:nvSpPr>
              <p:cNvPr id="25872" name="Rectangle 2207"/>
              <p:cNvSpPr>
                <a:spLocks noChangeArrowheads="1"/>
              </p:cNvSpPr>
              <p:nvPr/>
            </p:nvSpPr>
            <p:spPr bwMode="auto">
              <a:xfrm>
                <a:off x="3422" y="1641"/>
                <a:ext cx="6" cy="18"/>
              </a:xfrm>
              <a:prstGeom prst="rect">
                <a:avLst/>
              </a:prstGeom>
              <a:noFill/>
              <a:ln w="3175">
                <a:solidFill>
                  <a:srgbClr val="666666"/>
                </a:solidFill>
                <a:miter lim="800000"/>
                <a:headEnd/>
                <a:tailEnd/>
              </a:ln>
            </p:spPr>
            <p:txBody>
              <a:bodyPr/>
              <a:lstStyle/>
              <a:p>
                <a:endParaRPr lang="en-US"/>
              </a:p>
            </p:txBody>
          </p:sp>
          <p:sp>
            <p:nvSpPr>
              <p:cNvPr id="25873" name="Rectangle 2208"/>
              <p:cNvSpPr>
                <a:spLocks noChangeArrowheads="1"/>
              </p:cNvSpPr>
              <p:nvPr/>
            </p:nvSpPr>
            <p:spPr bwMode="auto">
              <a:xfrm>
                <a:off x="3413" y="1641"/>
                <a:ext cx="5" cy="18"/>
              </a:xfrm>
              <a:prstGeom prst="rect">
                <a:avLst/>
              </a:prstGeom>
              <a:noFill/>
              <a:ln w="3175">
                <a:solidFill>
                  <a:srgbClr val="666666"/>
                </a:solidFill>
                <a:miter lim="800000"/>
                <a:headEnd/>
                <a:tailEnd/>
              </a:ln>
            </p:spPr>
            <p:txBody>
              <a:bodyPr/>
              <a:lstStyle/>
              <a:p>
                <a:endParaRPr lang="en-US"/>
              </a:p>
            </p:txBody>
          </p:sp>
          <p:sp>
            <p:nvSpPr>
              <p:cNvPr id="25874" name="Rectangle 2209"/>
              <p:cNvSpPr>
                <a:spLocks noChangeArrowheads="1"/>
              </p:cNvSpPr>
              <p:nvPr/>
            </p:nvSpPr>
            <p:spPr bwMode="auto">
              <a:xfrm>
                <a:off x="3404" y="1641"/>
                <a:ext cx="4" cy="18"/>
              </a:xfrm>
              <a:prstGeom prst="rect">
                <a:avLst/>
              </a:prstGeom>
              <a:noFill/>
              <a:ln w="3175">
                <a:solidFill>
                  <a:srgbClr val="666666"/>
                </a:solidFill>
                <a:miter lim="800000"/>
                <a:headEnd/>
                <a:tailEnd/>
              </a:ln>
            </p:spPr>
            <p:txBody>
              <a:bodyPr/>
              <a:lstStyle/>
              <a:p>
                <a:endParaRPr lang="en-US"/>
              </a:p>
            </p:txBody>
          </p:sp>
          <p:sp>
            <p:nvSpPr>
              <p:cNvPr id="25875" name="Rectangle 2210"/>
              <p:cNvSpPr>
                <a:spLocks noChangeArrowheads="1"/>
              </p:cNvSpPr>
              <p:nvPr/>
            </p:nvSpPr>
            <p:spPr bwMode="auto">
              <a:xfrm>
                <a:off x="3394" y="1641"/>
                <a:ext cx="5" cy="18"/>
              </a:xfrm>
              <a:prstGeom prst="rect">
                <a:avLst/>
              </a:prstGeom>
              <a:noFill/>
              <a:ln w="3175">
                <a:solidFill>
                  <a:srgbClr val="666666"/>
                </a:solidFill>
                <a:miter lim="800000"/>
                <a:headEnd/>
                <a:tailEnd/>
              </a:ln>
            </p:spPr>
            <p:txBody>
              <a:bodyPr/>
              <a:lstStyle/>
              <a:p>
                <a:endParaRPr lang="en-US"/>
              </a:p>
            </p:txBody>
          </p:sp>
          <p:sp>
            <p:nvSpPr>
              <p:cNvPr id="25876" name="Line 2211"/>
              <p:cNvSpPr>
                <a:spLocks noChangeShapeType="1"/>
              </p:cNvSpPr>
              <p:nvPr/>
            </p:nvSpPr>
            <p:spPr bwMode="auto">
              <a:xfrm flipV="1">
                <a:off x="3401" y="1479"/>
                <a:ext cx="6" cy="14"/>
              </a:xfrm>
              <a:prstGeom prst="line">
                <a:avLst/>
              </a:prstGeom>
              <a:noFill/>
              <a:ln w="3175">
                <a:solidFill>
                  <a:srgbClr val="666666"/>
                </a:solidFill>
                <a:round/>
                <a:headEnd/>
                <a:tailEnd/>
              </a:ln>
            </p:spPr>
            <p:txBody>
              <a:bodyPr/>
              <a:lstStyle/>
              <a:p>
                <a:endParaRPr lang="en-US"/>
              </a:p>
            </p:txBody>
          </p:sp>
          <p:sp>
            <p:nvSpPr>
              <p:cNvPr id="25877" name="Line 2212"/>
              <p:cNvSpPr>
                <a:spLocks noChangeShapeType="1"/>
              </p:cNvSpPr>
              <p:nvPr/>
            </p:nvSpPr>
            <p:spPr bwMode="auto">
              <a:xfrm>
                <a:off x="3445" y="1479"/>
                <a:ext cx="5" cy="14"/>
              </a:xfrm>
              <a:prstGeom prst="line">
                <a:avLst/>
              </a:prstGeom>
              <a:noFill/>
              <a:ln w="3175">
                <a:solidFill>
                  <a:srgbClr val="666666"/>
                </a:solidFill>
                <a:round/>
                <a:headEnd/>
                <a:tailEnd/>
              </a:ln>
            </p:spPr>
            <p:txBody>
              <a:bodyPr/>
              <a:lstStyle/>
              <a:p>
                <a:endParaRPr lang="en-US"/>
              </a:p>
            </p:txBody>
          </p:sp>
          <p:sp>
            <p:nvSpPr>
              <p:cNvPr id="25878" name="Line 2213"/>
              <p:cNvSpPr>
                <a:spLocks noChangeShapeType="1"/>
              </p:cNvSpPr>
              <p:nvPr/>
            </p:nvSpPr>
            <p:spPr bwMode="auto">
              <a:xfrm>
                <a:off x="3404" y="1556"/>
                <a:ext cx="30" cy="1"/>
              </a:xfrm>
              <a:prstGeom prst="line">
                <a:avLst/>
              </a:prstGeom>
              <a:noFill/>
              <a:ln w="3175">
                <a:solidFill>
                  <a:srgbClr val="666666"/>
                </a:solidFill>
                <a:round/>
                <a:headEnd/>
                <a:tailEnd/>
              </a:ln>
            </p:spPr>
            <p:txBody>
              <a:bodyPr/>
              <a:lstStyle/>
              <a:p>
                <a:endParaRPr lang="en-US"/>
              </a:p>
            </p:txBody>
          </p:sp>
          <p:sp>
            <p:nvSpPr>
              <p:cNvPr id="25879" name="Line 2214"/>
              <p:cNvSpPr>
                <a:spLocks noChangeShapeType="1"/>
              </p:cNvSpPr>
              <p:nvPr/>
            </p:nvSpPr>
            <p:spPr bwMode="auto">
              <a:xfrm>
                <a:off x="3404" y="1553"/>
                <a:ext cx="30" cy="1"/>
              </a:xfrm>
              <a:prstGeom prst="line">
                <a:avLst/>
              </a:prstGeom>
              <a:noFill/>
              <a:ln w="3175">
                <a:solidFill>
                  <a:srgbClr val="666666"/>
                </a:solidFill>
                <a:round/>
                <a:headEnd/>
                <a:tailEnd/>
              </a:ln>
            </p:spPr>
            <p:txBody>
              <a:bodyPr/>
              <a:lstStyle/>
              <a:p>
                <a:endParaRPr lang="en-US"/>
              </a:p>
            </p:txBody>
          </p:sp>
          <p:sp>
            <p:nvSpPr>
              <p:cNvPr id="25880" name="Line 2215"/>
              <p:cNvSpPr>
                <a:spLocks noChangeShapeType="1"/>
              </p:cNvSpPr>
              <p:nvPr/>
            </p:nvSpPr>
            <p:spPr bwMode="auto">
              <a:xfrm>
                <a:off x="3404" y="1549"/>
                <a:ext cx="30" cy="1"/>
              </a:xfrm>
              <a:prstGeom prst="line">
                <a:avLst/>
              </a:prstGeom>
              <a:noFill/>
              <a:ln w="3175">
                <a:solidFill>
                  <a:srgbClr val="666666"/>
                </a:solidFill>
                <a:round/>
                <a:headEnd/>
                <a:tailEnd/>
              </a:ln>
            </p:spPr>
            <p:txBody>
              <a:bodyPr/>
              <a:lstStyle/>
              <a:p>
                <a:endParaRPr lang="en-US"/>
              </a:p>
            </p:txBody>
          </p:sp>
          <p:sp>
            <p:nvSpPr>
              <p:cNvPr id="25881" name="Line 2216"/>
              <p:cNvSpPr>
                <a:spLocks noChangeShapeType="1"/>
              </p:cNvSpPr>
              <p:nvPr/>
            </p:nvSpPr>
            <p:spPr bwMode="auto">
              <a:xfrm>
                <a:off x="3404" y="1546"/>
                <a:ext cx="30" cy="1"/>
              </a:xfrm>
              <a:prstGeom prst="line">
                <a:avLst/>
              </a:prstGeom>
              <a:noFill/>
              <a:ln w="3175">
                <a:solidFill>
                  <a:srgbClr val="666666"/>
                </a:solidFill>
                <a:round/>
                <a:headEnd/>
                <a:tailEnd/>
              </a:ln>
            </p:spPr>
            <p:txBody>
              <a:bodyPr/>
              <a:lstStyle/>
              <a:p>
                <a:endParaRPr lang="en-US"/>
              </a:p>
            </p:txBody>
          </p:sp>
          <p:sp>
            <p:nvSpPr>
              <p:cNvPr id="25882" name="Line 2217"/>
              <p:cNvSpPr>
                <a:spLocks noChangeShapeType="1"/>
              </p:cNvSpPr>
              <p:nvPr/>
            </p:nvSpPr>
            <p:spPr bwMode="auto">
              <a:xfrm>
                <a:off x="3404" y="1543"/>
                <a:ext cx="30" cy="1"/>
              </a:xfrm>
              <a:prstGeom prst="line">
                <a:avLst/>
              </a:prstGeom>
              <a:noFill/>
              <a:ln w="3175">
                <a:solidFill>
                  <a:srgbClr val="666666"/>
                </a:solidFill>
                <a:round/>
                <a:headEnd/>
                <a:tailEnd/>
              </a:ln>
            </p:spPr>
            <p:txBody>
              <a:bodyPr/>
              <a:lstStyle/>
              <a:p>
                <a:endParaRPr lang="en-US"/>
              </a:p>
            </p:txBody>
          </p:sp>
          <p:sp>
            <p:nvSpPr>
              <p:cNvPr id="25883" name="Rectangle 2218"/>
              <p:cNvSpPr>
                <a:spLocks noChangeArrowheads="1"/>
              </p:cNvSpPr>
              <p:nvPr/>
            </p:nvSpPr>
            <p:spPr bwMode="auto">
              <a:xfrm>
                <a:off x="3425" y="1501"/>
                <a:ext cx="14" cy="9"/>
              </a:xfrm>
              <a:prstGeom prst="rect">
                <a:avLst/>
              </a:prstGeom>
              <a:noFill/>
              <a:ln w="3175">
                <a:solidFill>
                  <a:srgbClr val="666666"/>
                </a:solidFill>
                <a:miter lim="800000"/>
                <a:headEnd/>
                <a:tailEnd/>
              </a:ln>
            </p:spPr>
            <p:txBody>
              <a:bodyPr/>
              <a:lstStyle/>
              <a:p>
                <a:endParaRPr lang="en-US"/>
              </a:p>
            </p:txBody>
          </p:sp>
          <p:sp>
            <p:nvSpPr>
              <p:cNvPr id="25884" name="Rectangle 2219"/>
              <p:cNvSpPr>
                <a:spLocks noChangeArrowheads="1"/>
              </p:cNvSpPr>
              <p:nvPr/>
            </p:nvSpPr>
            <p:spPr bwMode="auto">
              <a:xfrm>
                <a:off x="3439" y="1531"/>
                <a:ext cx="6" cy="2"/>
              </a:xfrm>
              <a:prstGeom prst="rect">
                <a:avLst/>
              </a:prstGeom>
              <a:noFill/>
              <a:ln w="3175">
                <a:solidFill>
                  <a:srgbClr val="666666"/>
                </a:solidFill>
                <a:miter lim="800000"/>
                <a:headEnd/>
                <a:tailEnd/>
              </a:ln>
            </p:spPr>
            <p:txBody>
              <a:bodyPr/>
              <a:lstStyle/>
              <a:p>
                <a:endParaRPr lang="en-US"/>
              </a:p>
            </p:txBody>
          </p:sp>
          <p:sp>
            <p:nvSpPr>
              <p:cNvPr id="25885" name="Rectangle 2220"/>
              <p:cNvSpPr>
                <a:spLocks noChangeArrowheads="1"/>
              </p:cNvSpPr>
              <p:nvPr/>
            </p:nvSpPr>
            <p:spPr bwMode="auto">
              <a:xfrm>
                <a:off x="3439" y="1543"/>
                <a:ext cx="6" cy="2"/>
              </a:xfrm>
              <a:prstGeom prst="rect">
                <a:avLst/>
              </a:prstGeom>
              <a:noFill/>
              <a:ln w="3175">
                <a:solidFill>
                  <a:srgbClr val="666666"/>
                </a:solidFill>
                <a:miter lim="800000"/>
                <a:headEnd/>
                <a:tailEnd/>
              </a:ln>
            </p:spPr>
            <p:txBody>
              <a:bodyPr/>
              <a:lstStyle/>
              <a:p>
                <a:endParaRPr lang="en-US"/>
              </a:p>
            </p:txBody>
          </p:sp>
          <p:sp>
            <p:nvSpPr>
              <p:cNvPr id="25886" name="Rectangle 2221"/>
              <p:cNvSpPr>
                <a:spLocks noChangeArrowheads="1"/>
              </p:cNvSpPr>
              <p:nvPr/>
            </p:nvSpPr>
            <p:spPr bwMode="auto">
              <a:xfrm>
                <a:off x="3439" y="1547"/>
                <a:ext cx="6" cy="3"/>
              </a:xfrm>
              <a:prstGeom prst="rect">
                <a:avLst/>
              </a:prstGeom>
              <a:noFill/>
              <a:ln w="3175">
                <a:solidFill>
                  <a:srgbClr val="666666"/>
                </a:solidFill>
                <a:miter lim="800000"/>
                <a:headEnd/>
                <a:tailEnd/>
              </a:ln>
            </p:spPr>
            <p:txBody>
              <a:bodyPr/>
              <a:lstStyle/>
              <a:p>
                <a:endParaRPr lang="en-US"/>
              </a:p>
            </p:txBody>
          </p:sp>
          <p:sp>
            <p:nvSpPr>
              <p:cNvPr id="25887" name="Freeform 2222"/>
              <p:cNvSpPr>
                <a:spLocks noEditPoints="1"/>
              </p:cNvSpPr>
              <p:nvPr/>
            </p:nvSpPr>
            <p:spPr bwMode="auto">
              <a:xfrm>
                <a:off x="3418" y="1525"/>
                <a:ext cx="222" cy="111"/>
              </a:xfrm>
              <a:custGeom>
                <a:avLst/>
                <a:gdLst>
                  <a:gd name="T0" fmla="*/ 0 w 222"/>
                  <a:gd name="T1" fmla="*/ 4 h 111"/>
                  <a:gd name="T2" fmla="*/ 15 w 222"/>
                  <a:gd name="T3" fmla="*/ 4 h 111"/>
                  <a:gd name="T4" fmla="*/ 15 w 222"/>
                  <a:gd name="T5" fmla="*/ 0 h 111"/>
                  <a:gd name="T6" fmla="*/ 0 w 222"/>
                  <a:gd name="T7" fmla="*/ 0 h 111"/>
                  <a:gd name="T8" fmla="*/ 0 w 222"/>
                  <a:gd name="T9" fmla="*/ 4 h 111"/>
                  <a:gd name="T10" fmla="*/ 215 w 222"/>
                  <a:gd name="T11" fmla="*/ 111 h 111"/>
                  <a:gd name="T12" fmla="*/ 222 w 222"/>
                  <a:gd name="T13" fmla="*/ 111 h 111"/>
                  <a:gd name="T14" fmla="*/ 222 w 222"/>
                  <a:gd name="T15" fmla="*/ 110 h 111"/>
                  <a:gd name="T16" fmla="*/ 215 w 222"/>
                  <a:gd name="T17" fmla="*/ 110 h 111"/>
                  <a:gd name="T18" fmla="*/ 215 w 222"/>
                  <a:gd name="T19" fmla="*/ 111 h 111"/>
                  <a:gd name="T20" fmla="*/ 82 w 222"/>
                  <a:gd name="T21" fmla="*/ 88 h 111"/>
                  <a:gd name="T22" fmla="*/ 82 w 222"/>
                  <a:gd name="T23" fmla="*/ 14 h 111"/>
                  <a:gd name="T24" fmla="*/ 201 w 222"/>
                  <a:gd name="T25" fmla="*/ 14 h 111"/>
                  <a:gd name="T26" fmla="*/ 201 w 222"/>
                  <a:gd name="T27" fmla="*/ 88 h 111"/>
                  <a:gd name="T28" fmla="*/ 82 w 222"/>
                  <a:gd name="T29" fmla="*/ 88 h 111"/>
                  <a:gd name="T30" fmla="*/ 76 w 222"/>
                  <a:gd name="T31" fmla="*/ 92 h 111"/>
                  <a:gd name="T32" fmla="*/ 207 w 222"/>
                  <a:gd name="T33" fmla="*/ 92 h 111"/>
                  <a:gd name="T34" fmla="*/ 207 w 222"/>
                  <a:gd name="T35" fmla="*/ 10 h 111"/>
                  <a:gd name="T36" fmla="*/ 211 w 222"/>
                  <a:gd name="T37" fmla="*/ 10 h 111"/>
                  <a:gd name="T38" fmla="*/ 211 w 222"/>
                  <a:gd name="T39" fmla="*/ 4 h 111"/>
                  <a:gd name="T40" fmla="*/ 72 w 222"/>
                  <a:gd name="T41" fmla="*/ 4 h 111"/>
                  <a:gd name="T42" fmla="*/ 72 w 222"/>
                  <a:gd name="T43" fmla="*/ 97 h 111"/>
                  <a:gd name="T44" fmla="*/ 76 w 222"/>
                  <a:gd name="T45" fmla="*/ 97 h 111"/>
                  <a:gd name="T46" fmla="*/ 76 w 222"/>
                  <a:gd name="T47" fmla="*/ 92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2"/>
                  <a:gd name="T73" fmla="*/ 0 h 111"/>
                  <a:gd name="T74" fmla="*/ 222 w 222"/>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2" h="111">
                    <a:moveTo>
                      <a:pt x="0" y="4"/>
                    </a:moveTo>
                    <a:lnTo>
                      <a:pt x="15" y="4"/>
                    </a:lnTo>
                    <a:lnTo>
                      <a:pt x="15" y="0"/>
                    </a:lnTo>
                    <a:lnTo>
                      <a:pt x="0" y="0"/>
                    </a:lnTo>
                    <a:lnTo>
                      <a:pt x="0" y="4"/>
                    </a:lnTo>
                    <a:close/>
                    <a:moveTo>
                      <a:pt x="215" y="111"/>
                    </a:moveTo>
                    <a:lnTo>
                      <a:pt x="222" y="111"/>
                    </a:lnTo>
                    <a:lnTo>
                      <a:pt x="222" y="110"/>
                    </a:lnTo>
                    <a:lnTo>
                      <a:pt x="215" y="110"/>
                    </a:lnTo>
                    <a:lnTo>
                      <a:pt x="215" y="111"/>
                    </a:lnTo>
                    <a:close/>
                    <a:moveTo>
                      <a:pt x="82" y="88"/>
                    </a:moveTo>
                    <a:lnTo>
                      <a:pt x="82" y="14"/>
                    </a:lnTo>
                    <a:lnTo>
                      <a:pt x="201" y="14"/>
                    </a:lnTo>
                    <a:lnTo>
                      <a:pt x="201" y="88"/>
                    </a:lnTo>
                    <a:lnTo>
                      <a:pt x="82" y="88"/>
                    </a:lnTo>
                    <a:close/>
                    <a:moveTo>
                      <a:pt x="76" y="92"/>
                    </a:moveTo>
                    <a:lnTo>
                      <a:pt x="207" y="92"/>
                    </a:lnTo>
                    <a:lnTo>
                      <a:pt x="207" y="10"/>
                    </a:lnTo>
                    <a:lnTo>
                      <a:pt x="211" y="10"/>
                    </a:lnTo>
                    <a:lnTo>
                      <a:pt x="211" y="4"/>
                    </a:lnTo>
                    <a:lnTo>
                      <a:pt x="72" y="4"/>
                    </a:lnTo>
                    <a:lnTo>
                      <a:pt x="72" y="97"/>
                    </a:lnTo>
                    <a:lnTo>
                      <a:pt x="76" y="97"/>
                    </a:lnTo>
                    <a:lnTo>
                      <a:pt x="76" y="92"/>
                    </a:lnTo>
                    <a:close/>
                  </a:path>
                </a:pathLst>
              </a:custGeom>
              <a:solidFill>
                <a:srgbClr val="5C6478"/>
              </a:solidFill>
              <a:ln w="9525">
                <a:noFill/>
                <a:round/>
                <a:headEnd/>
                <a:tailEnd/>
              </a:ln>
            </p:spPr>
            <p:txBody>
              <a:bodyPr/>
              <a:lstStyle/>
              <a:p>
                <a:endParaRPr lang="en-US"/>
              </a:p>
            </p:txBody>
          </p:sp>
          <p:sp>
            <p:nvSpPr>
              <p:cNvPr id="25888" name="Rectangle 2223"/>
              <p:cNvSpPr>
                <a:spLocks noChangeArrowheads="1"/>
              </p:cNvSpPr>
              <p:nvPr/>
            </p:nvSpPr>
            <p:spPr bwMode="auto">
              <a:xfrm>
                <a:off x="3418" y="1525"/>
                <a:ext cx="15" cy="4"/>
              </a:xfrm>
              <a:prstGeom prst="rect">
                <a:avLst/>
              </a:prstGeom>
              <a:noFill/>
              <a:ln w="3175">
                <a:solidFill>
                  <a:srgbClr val="5C6478"/>
                </a:solidFill>
                <a:miter lim="800000"/>
                <a:headEnd/>
                <a:tailEnd/>
              </a:ln>
            </p:spPr>
            <p:txBody>
              <a:bodyPr/>
              <a:lstStyle/>
              <a:p>
                <a:endParaRPr lang="en-US"/>
              </a:p>
            </p:txBody>
          </p:sp>
          <p:sp>
            <p:nvSpPr>
              <p:cNvPr id="25889" name="Rectangle 2224"/>
              <p:cNvSpPr>
                <a:spLocks noChangeArrowheads="1"/>
              </p:cNvSpPr>
              <p:nvPr/>
            </p:nvSpPr>
            <p:spPr bwMode="auto">
              <a:xfrm>
                <a:off x="3633" y="1635"/>
                <a:ext cx="7" cy="1"/>
              </a:xfrm>
              <a:prstGeom prst="rect">
                <a:avLst/>
              </a:prstGeom>
              <a:noFill/>
              <a:ln w="3175">
                <a:solidFill>
                  <a:srgbClr val="5C6478"/>
                </a:solidFill>
                <a:miter lim="800000"/>
                <a:headEnd/>
                <a:tailEnd/>
              </a:ln>
            </p:spPr>
            <p:txBody>
              <a:bodyPr/>
              <a:lstStyle/>
              <a:p>
                <a:endParaRPr lang="en-US"/>
              </a:p>
            </p:txBody>
          </p:sp>
          <p:sp>
            <p:nvSpPr>
              <p:cNvPr id="25890" name="Rectangle 2225"/>
              <p:cNvSpPr>
                <a:spLocks noChangeArrowheads="1"/>
              </p:cNvSpPr>
              <p:nvPr/>
            </p:nvSpPr>
            <p:spPr bwMode="auto">
              <a:xfrm>
                <a:off x="3500" y="1539"/>
                <a:ext cx="119" cy="74"/>
              </a:xfrm>
              <a:prstGeom prst="rect">
                <a:avLst/>
              </a:prstGeom>
              <a:noFill/>
              <a:ln w="3175">
                <a:solidFill>
                  <a:srgbClr val="5C6478"/>
                </a:solidFill>
                <a:miter lim="800000"/>
                <a:headEnd/>
                <a:tailEnd/>
              </a:ln>
            </p:spPr>
            <p:txBody>
              <a:bodyPr/>
              <a:lstStyle/>
              <a:p>
                <a:endParaRPr lang="en-US"/>
              </a:p>
            </p:txBody>
          </p:sp>
          <p:sp>
            <p:nvSpPr>
              <p:cNvPr id="25891" name="Freeform 2226"/>
              <p:cNvSpPr>
                <a:spLocks/>
              </p:cNvSpPr>
              <p:nvPr/>
            </p:nvSpPr>
            <p:spPr bwMode="auto">
              <a:xfrm>
                <a:off x="3490" y="1529"/>
                <a:ext cx="139" cy="93"/>
              </a:xfrm>
              <a:custGeom>
                <a:avLst/>
                <a:gdLst>
                  <a:gd name="T0" fmla="*/ 4 w 139"/>
                  <a:gd name="T1" fmla="*/ 88 h 93"/>
                  <a:gd name="T2" fmla="*/ 135 w 139"/>
                  <a:gd name="T3" fmla="*/ 88 h 93"/>
                  <a:gd name="T4" fmla="*/ 135 w 139"/>
                  <a:gd name="T5" fmla="*/ 6 h 93"/>
                  <a:gd name="T6" fmla="*/ 139 w 139"/>
                  <a:gd name="T7" fmla="*/ 6 h 93"/>
                  <a:gd name="T8" fmla="*/ 139 w 139"/>
                  <a:gd name="T9" fmla="*/ 0 h 93"/>
                  <a:gd name="T10" fmla="*/ 0 w 139"/>
                  <a:gd name="T11" fmla="*/ 0 h 93"/>
                  <a:gd name="T12" fmla="*/ 0 w 139"/>
                  <a:gd name="T13" fmla="*/ 93 h 93"/>
                  <a:gd name="T14" fmla="*/ 4 w 139"/>
                  <a:gd name="T15" fmla="*/ 93 h 93"/>
                  <a:gd name="T16" fmla="*/ 4 w 139"/>
                  <a:gd name="T17" fmla="*/ 88 h 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93"/>
                  <a:gd name="T29" fmla="*/ 139 w 139"/>
                  <a:gd name="T30" fmla="*/ 93 h 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93">
                    <a:moveTo>
                      <a:pt x="4" y="88"/>
                    </a:moveTo>
                    <a:lnTo>
                      <a:pt x="135" y="88"/>
                    </a:lnTo>
                    <a:lnTo>
                      <a:pt x="135" y="6"/>
                    </a:lnTo>
                    <a:lnTo>
                      <a:pt x="139" y="6"/>
                    </a:lnTo>
                    <a:lnTo>
                      <a:pt x="139" y="0"/>
                    </a:lnTo>
                    <a:lnTo>
                      <a:pt x="0" y="0"/>
                    </a:lnTo>
                    <a:lnTo>
                      <a:pt x="0" y="93"/>
                    </a:lnTo>
                    <a:lnTo>
                      <a:pt x="4" y="93"/>
                    </a:lnTo>
                    <a:lnTo>
                      <a:pt x="4" y="88"/>
                    </a:lnTo>
                  </a:path>
                </a:pathLst>
              </a:custGeom>
              <a:noFill/>
              <a:ln w="3175">
                <a:solidFill>
                  <a:srgbClr val="5C6478"/>
                </a:solidFill>
                <a:round/>
                <a:headEnd/>
                <a:tailEnd/>
              </a:ln>
            </p:spPr>
            <p:txBody>
              <a:bodyPr/>
              <a:lstStyle/>
              <a:p>
                <a:endParaRPr lang="en-US"/>
              </a:p>
            </p:txBody>
          </p:sp>
          <p:sp>
            <p:nvSpPr>
              <p:cNvPr id="25892" name="Freeform 2227"/>
              <p:cNvSpPr>
                <a:spLocks/>
              </p:cNvSpPr>
              <p:nvPr/>
            </p:nvSpPr>
            <p:spPr bwMode="auto">
              <a:xfrm>
                <a:off x="3473" y="1635"/>
                <a:ext cx="87" cy="7"/>
              </a:xfrm>
              <a:custGeom>
                <a:avLst/>
                <a:gdLst>
                  <a:gd name="T0" fmla="*/ 0 w 87"/>
                  <a:gd name="T1" fmla="*/ 0 h 7"/>
                  <a:gd name="T2" fmla="*/ 87 w 87"/>
                  <a:gd name="T3" fmla="*/ 0 h 7"/>
                  <a:gd name="T4" fmla="*/ 87 w 87"/>
                  <a:gd name="T5" fmla="*/ 7 h 7"/>
                  <a:gd name="T6" fmla="*/ 0 60000 65536"/>
                  <a:gd name="T7" fmla="*/ 0 60000 65536"/>
                  <a:gd name="T8" fmla="*/ 0 60000 65536"/>
                  <a:gd name="T9" fmla="*/ 0 w 87"/>
                  <a:gd name="T10" fmla="*/ 0 h 7"/>
                  <a:gd name="T11" fmla="*/ 87 w 87"/>
                  <a:gd name="T12" fmla="*/ 7 h 7"/>
                </a:gdLst>
                <a:ahLst/>
                <a:cxnLst>
                  <a:cxn ang="T6">
                    <a:pos x="T0" y="T1"/>
                  </a:cxn>
                  <a:cxn ang="T7">
                    <a:pos x="T2" y="T3"/>
                  </a:cxn>
                  <a:cxn ang="T8">
                    <a:pos x="T4" y="T5"/>
                  </a:cxn>
                </a:cxnLst>
                <a:rect l="T9" t="T10" r="T11" b="T12"/>
                <a:pathLst>
                  <a:path w="87" h="7">
                    <a:moveTo>
                      <a:pt x="0" y="0"/>
                    </a:moveTo>
                    <a:lnTo>
                      <a:pt x="87" y="0"/>
                    </a:lnTo>
                    <a:lnTo>
                      <a:pt x="87" y="7"/>
                    </a:lnTo>
                  </a:path>
                </a:pathLst>
              </a:custGeom>
              <a:noFill/>
              <a:ln w="3175">
                <a:solidFill>
                  <a:srgbClr val="5C6478"/>
                </a:solidFill>
                <a:round/>
                <a:headEnd/>
                <a:tailEnd/>
              </a:ln>
            </p:spPr>
            <p:txBody>
              <a:bodyPr/>
              <a:lstStyle/>
              <a:p>
                <a:endParaRPr lang="en-US"/>
              </a:p>
            </p:txBody>
          </p:sp>
          <p:sp>
            <p:nvSpPr>
              <p:cNvPr id="25893" name="Line 2228"/>
              <p:cNvSpPr>
                <a:spLocks noChangeShapeType="1"/>
              </p:cNvSpPr>
              <p:nvPr/>
            </p:nvSpPr>
            <p:spPr bwMode="auto">
              <a:xfrm flipV="1">
                <a:off x="3516" y="1635"/>
                <a:ext cx="1" cy="7"/>
              </a:xfrm>
              <a:prstGeom prst="line">
                <a:avLst/>
              </a:prstGeom>
              <a:noFill/>
              <a:ln w="3175">
                <a:solidFill>
                  <a:srgbClr val="5C6478"/>
                </a:solidFill>
                <a:round/>
                <a:headEnd/>
                <a:tailEnd/>
              </a:ln>
            </p:spPr>
            <p:txBody>
              <a:bodyPr/>
              <a:lstStyle/>
              <a:p>
                <a:endParaRPr lang="en-US"/>
              </a:p>
            </p:txBody>
          </p:sp>
          <p:sp>
            <p:nvSpPr>
              <p:cNvPr id="25894" name="Rectangle 2229"/>
              <p:cNvSpPr>
                <a:spLocks noChangeArrowheads="1"/>
              </p:cNvSpPr>
              <p:nvPr/>
            </p:nvSpPr>
            <p:spPr bwMode="auto">
              <a:xfrm>
                <a:off x="3095" y="1684"/>
                <a:ext cx="689" cy="125"/>
              </a:xfrm>
              <a:prstGeom prst="rect">
                <a:avLst/>
              </a:prstGeom>
              <a:noFill/>
              <a:ln w="9525">
                <a:noFill/>
                <a:miter lim="800000"/>
                <a:headEnd/>
                <a:tailEnd/>
              </a:ln>
            </p:spPr>
            <p:txBody>
              <a:bodyPr wrap="none" lIns="0" tIns="0" rIns="0" bIns="0">
                <a:spAutoFit/>
              </a:bodyPr>
              <a:lstStyle/>
              <a:p>
                <a:r>
                  <a:rPr lang="en-US" sz="1300">
                    <a:solidFill>
                      <a:srgbClr val="5C6478"/>
                    </a:solidFill>
                    <a:latin typeface="Arial" charset="0"/>
                  </a:rPr>
                  <a:t>Phòng Giáo vụ</a:t>
                </a:r>
                <a:endParaRPr lang="en-US"/>
              </a:p>
            </p:txBody>
          </p:sp>
          <p:sp>
            <p:nvSpPr>
              <p:cNvPr id="25895" name="Rectangle 2230"/>
              <p:cNvSpPr>
                <a:spLocks noChangeArrowheads="1"/>
              </p:cNvSpPr>
              <p:nvPr/>
            </p:nvSpPr>
            <p:spPr bwMode="auto">
              <a:xfrm>
                <a:off x="3041" y="2350"/>
                <a:ext cx="504" cy="114"/>
              </a:xfrm>
              <a:prstGeom prst="rect">
                <a:avLst/>
              </a:prstGeom>
              <a:solidFill>
                <a:srgbClr val="CFD2DA"/>
              </a:solidFill>
              <a:ln w="7938">
                <a:solidFill>
                  <a:srgbClr val="666666"/>
                </a:solidFill>
                <a:miter lim="800000"/>
                <a:headEnd/>
                <a:tailEnd/>
              </a:ln>
            </p:spPr>
            <p:txBody>
              <a:bodyPr/>
              <a:lstStyle/>
              <a:p>
                <a:endParaRPr lang="en-US"/>
              </a:p>
            </p:txBody>
          </p:sp>
          <p:sp>
            <p:nvSpPr>
              <p:cNvPr id="25896" name="Rectangle 2231"/>
              <p:cNvSpPr>
                <a:spLocks noChangeArrowheads="1"/>
              </p:cNvSpPr>
              <p:nvPr/>
            </p:nvSpPr>
            <p:spPr bwMode="auto">
              <a:xfrm>
                <a:off x="3073" y="2364"/>
                <a:ext cx="63" cy="29"/>
              </a:xfrm>
              <a:prstGeom prst="rect">
                <a:avLst/>
              </a:prstGeom>
              <a:solidFill>
                <a:srgbClr val="5C6478"/>
              </a:solidFill>
              <a:ln w="3175">
                <a:solidFill>
                  <a:srgbClr val="5C6478"/>
                </a:solidFill>
                <a:miter lim="800000"/>
                <a:headEnd/>
                <a:tailEnd/>
              </a:ln>
            </p:spPr>
            <p:txBody>
              <a:bodyPr/>
              <a:lstStyle/>
              <a:p>
                <a:endParaRPr lang="en-US"/>
              </a:p>
            </p:txBody>
          </p:sp>
          <p:sp>
            <p:nvSpPr>
              <p:cNvPr id="25897" name="Freeform 2232"/>
              <p:cNvSpPr>
                <a:spLocks noEditPoints="1"/>
              </p:cNvSpPr>
              <p:nvPr/>
            </p:nvSpPr>
            <p:spPr bwMode="auto">
              <a:xfrm>
                <a:off x="3092" y="2425"/>
                <a:ext cx="402" cy="21"/>
              </a:xfrm>
              <a:custGeom>
                <a:avLst/>
                <a:gdLst>
                  <a:gd name="T0" fmla="*/ 3 w 402"/>
                  <a:gd name="T1" fmla="*/ 4 h 21"/>
                  <a:gd name="T2" fmla="*/ 15 w 402"/>
                  <a:gd name="T3" fmla="*/ 0 h 21"/>
                  <a:gd name="T4" fmla="*/ 24 w 402"/>
                  <a:gd name="T5" fmla="*/ 10 h 21"/>
                  <a:gd name="T6" fmla="*/ 15 w 402"/>
                  <a:gd name="T7" fmla="*/ 21 h 21"/>
                  <a:gd name="T8" fmla="*/ 3 w 402"/>
                  <a:gd name="T9" fmla="*/ 17 h 21"/>
                  <a:gd name="T10" fmla="*/ 95 w 402"/>
                  <a:gd name="T11" fmla="*/ 10 h 21"/>
                  <a:gd name="T12" fmla="*/ 103 w 402"/>
                  <a:gd name="T13" fmla="*/ 0 h 21"/>
                  <a:gd name="T14" fmla="*/ 117 w 402"/>
                  <a:gd name="T15" fmla="*/ 4 h 21"/>
                  <a:gd name="T16" fmla="*/ 117 w 402"/>
                  <a:gd name="T17" fmla="*/ 17 h 21"/>
                  <a:gd name="T18" fmla="*/ 103 w 402"/>
                  <a:gd name="T19" fmla="*/ 21 h 21"/>
                  <a:gd name="T20" fmla="*/ 95 w 402"/>
                  <a:gd name="T21" fmla="*/ 10 h 21"/>
                  <a:gd name="T22" fmla="*/ 129 w 402"/>
                  <a:gd name="T23" fmla="*/ 4 h 21"/>
                  <a:gd name="T24" fmla="*/ 141 w 402"/>
                  <a:gd name="T25" fmla="*/ 0 h 21"/>
                  <a:gd name="T26" fmla="*/ 150 w 402"/>
                  <a:gd name="T27" fmla="*/ 10 h 21"/>
                  <a:gd name="T28" fmla="*/ 141 w 402"/>
                  <a:gd name="T29" fmla="*/ 21 h 21"/>
                  <a:gd name="T30" fmla="*/ 129 w 402"/>
                  <a:gd name="T31" fmla="*/ 17 h 21"/>
                  <a:gd name="T32" fmla="*/ 158 w 402"/>
                  <a:gd name="T33" fmla="*/ 10 h 21"/>
                  <a:gd name="T34" fmla="*/ 166 w 402"/>
                  <a:gd name="T35" fmla="*/ 0 h 21"/>
                  <a:gd name="T36" fmla="*/ 180 w 402"/>
                  <a:gd name="T37" fmla="*/ 4 h 21"/>
                  <a:gd name="T38" fmla="*/ 180 w 402"/>
                  <a:gd name="T39" fmla="*/ 17 h 21"/>
                  <a:gd name="T40" fmla="*/ 166 w 402"/>
                  <a:gd name="T41" fmla="*/ 21 h 21"/>
                  <a:gd name="T42" fmla="*/ 158 w 402"/>
                  <a:gd name="T43" fmla="*/ 10 h 21"/>
                  <a:gd name="T44" fmla="*/ 192 w 402"/>
                  <a:gd name="T45" fmla="*/ 4 h 21"/>
                  <a:gd name="T46" fmla="*/ 204 w 402"/>
                  <a:gd name="T47" fmla="*/ 0 h 21"/>
                  <a:gd name="T48" fmla="*/ 213 w 402"/>
                  <a:gd name="T49" fmla="*/ 10 h 21"/>
                  <a:gd name="T50" fmla="*/ 204 w 402"/>
                  <a:gd name="T51" fmla="*/ 21 h 21"/>
                  <a:gd name="T52" fmla="*/ 192 w 402"/>
                  <a:gd name="T53" fmla="*/ 17 h 21"/>
                  <a:gd name="T54" fmla="*/ 221 w 402"/>
                  <a:gd name="T55" fmla="*/ 10 h 21"/>
                  <a:gd name="T56" fmla="*/ 229 w 402"/>
                  <a:gd name="T57" fmla="*/ 0 h 21"/>
                  <a:gd name="T58" fmla="*/ 243 w 402"/>
                  <a:gd name="T59" fmla="*/ 4 h 21"/>
                  <a:gd name="T60" fmla="*/ 243 w 402"/>
                  <a:gd name="T61" fmla="*/ 17 h 21"/>
                  <a:gd name="T62" fmla="*/ 229 w 402"/>
                  <a:gd name="T63" fmla="*/ 21 h 21"/>
                  <a:gd name="T64" fmla="*/ 221 w 402"/>
                  <a:gd name="T65" fmla="*/ 10 h 21"/>
                  <a:gd name="T66" fmla="*/ 255 w 402"/>
                  <a:gd name="T67" fmla="*/ 4 h 21"/>
                  <a:gd name="T68" fmla="*/ 269 w 402"/>
                  <a:gd name="T69" fmla="*/ 0 h 21"/>
                  <a:gd name="T70" fmla="*/ 276 w 402"/>
                  <a:gd name="T71" fmla="*/ 10 h 21"/>
                  <a:gd name="T72" fmla="*/ 269 w 402"/>
                  <a:gd name="T73" fmla="*/ 21 h 21"/>
                  <a:gd name="T74" fmla="*/ 255 w 402"/>
                  <a:gd name="T75" fmla="*/ 17 h 21"/>
                  <a:gd name="T76" fmla="*/ 347 w 402"/>
                  <a:gd name="T77" fmla="*/ 10 h 21"/>
                  <a:gd name="T78" fmla="*/ 355 w 402"/>
                  <a:gd name="T79" fmla="*/ 0 h 21"/>
                  <a:gd name="T80" fmla="*/ 369 w 402"/>
                  <a:gd name="T81" fmla="*/ 4 h 21"/>
                  <a:gd name="T82" fmla="*/ 369 w 402"/>
                  <a:gd name="T83" fmla="*/ 17 h 21"/>
                  <a:gd name="T84" fmla="*/ 355 w 402"/>
                  <a:gd name="T85" fmla="*/ 21 h 21"/>
                  <a:gd name="T86" fmla="*/ 347 w 402"/>
                  <a:gd name="T87" fmla="*/ 10 h 21"/>
                  <a:gd name="T88" fmla="*/ 381 w 402"/>
                  <a:gd name="T89" fmla="*/ 4 h 21"/>
                  <a:gd name="T90" fmla="*/ 395 w 402"/>
                  <a:gd name="T91" fmla="*/ 0 h 21"/>
                  <a:gd name="T92" fmla="*/ 402 w 402"/>
                  <a:gd name="T93" fmla="*/ 10 h 21"/>
                  <a:gd name="T94" fmla="*/ 395 w 402"/>
                  <a:gd name="T95" fmla="*/ 21 h 21"/>
                  <a:gd name="T96" fmla="*/ 381 w 402"/>
                  <a:gd name="T97" fmla="*/ 17 h 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2"/>
                  <a:gd name="T148" fmla="*/ 0 h 21"/>
                  <a:gd name="T149" fmla="*/ 402 w 402"/>
                  <a:gd name="T150" fmla="*/ 21 h 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2" h="21">
                    <a:moveTo>
                      <a:pt x="0" y="10"/>
                    </a:moveTo>
                    <a:lnTo>
                      <a:pt x="3" y="4"/>
                    </a:lnTo>
                    <a:lnTo>
                      <a:pt x="9" y="0"/>
                    </a:lnTo>
                    <a:lnTo>
                      <a:pt x="15" y="0"/>
                    </a:lnTo>
                    <a:lnTo>
                      <a:pt x="21" y="4"/>
                    </a:lnTo>
                    <a:lnTo>
                      <a:pt x="24" y="10"/>
                    </a:lnTo>
                    <a:lnTo>
                      <a:pt x="21" y="17"/>
                    </a:lnTo>
                    <a:lnTo>
                      <a:pt x="15" y="21"/>
                    </a:lnTo>
                    <a:lnTo>
                      <a:pt x="9" y="21"/>
                    </a:lnTo>
                    <a:lnTo>
                      <a:pt x="3" y="17"/>
                    </a:lnTo>
                    <a:lnTo>
                      <a:pt x="0" y="10"/>
                    </a:lnTo>
                    <a:close/>
                    <a:moveTo>
                      <a:pt x="95" y="10"/>
                    </a:moveTo>
                    <a:lnTo>
                      <a:pt x="97" y="4"/>
                    </a:lnTo>
                    <a:lnTo>
                      <a:pt x="103" y="0"/>
                    </a:lnTo>
                    <a:lnTo>
                      <a:pt x="110" y="0"/>
                    </a:lnTo>
                    <a:lnTo>
                      <a:pt x="117" y="4"/>
                    </a:lnTo>
                    <a:lnTo>
                      <a:pt x="118" y="10"/>
                    </a:lnTo>
                    <a:lnTo>
                      <a:pt x="117" y="17"/>
                    </a:lnTo>
                    <a:lnTo>
                      <a:pt x="110" y="21"/>
                    </a:lnTo>
                    <a:lnTo>
                      <a:pt x="103" y="21"/>
                    </a:lnTo>
                    <a:lnTo>
                      <a:pt x="97" y="17"/>
                    </a:lnTo>
                    <a:lnTo>
                      <a:pt x="95" y="10"/>
                    </a:lnTo>
                    <a:close/>
                    <a:moveTo>
                      <a:pt x="126" y="10"/>
                    </a:moveTo>
                    <a:lnTo>
                      <a:pt x="129" y="4"/>
                    </a:lnTo>
                    <a:lnTo>
                      <a:pt x="135" y="0"/>
                    </a:lnTo>
                    <a:lnTo>
                      <a:pt x="141" y="0"/>
                    </a:lnTo>
                    <a:lnTo>
                      <a:pt x="147" y="4"/>
                    </a:lnTo>
                    <a:lnTo>
                      <a:pt x="150" y="10"/>
                    </a:lnTo>
                    <a:lnTo>
                      <a:pt x="147" y="17"/>
                    </a:lnTo>
                    <a:lnTo>
                      <a:pt x="141" y="21"/>
                    </a:lnTo>
                    <a:lnTo>
                      <a:pt x="135" y="21"/>
                    </a:lnTo>
                    <a:lnTo>
                      <a:pt x="129" y="17"/>
                    </a:lnTo>
                    <a:lnTo>
                      <a:pt x="126" y="10"/>
                    </a:lnTo>
                    <a:close/>
                    <a:moveTo>
                      <a:pt x="158" y="10"/>
                    </a:moveTo>
                    <a:lnTo>
                      <a:pt x="160" y="4"/>
                    </a:lnTo>
                    <a:lnTo>
                      <a:pt x="166" y="0"/>
                    </a:lnTo>
                    <a:lnTo>
                      <a:pt x="173" y="0"/>
                    </a:lnTo>
                    <a:lnTo>
                      <a:pt x="180" y="4"/>
                    </a:lnTo>
                    <a:lnTo>
                      <a:pt x="181" y="10"/>
                    </a:lnTo>
                    <a:lnTo>
                      <a:pt x="180" y="17"/>
                    </a:lnTo>
                    <a:lnTo>
                      <a:pt x="173" y="21"/>
                    </a:lnTo>
                    <a:lnTo>
                      <a:pt x="166" y="21"/>
                    </a:lnTo>
                    <a:lnTo>
                      <a:pt x="160" y="17"/>
                    </a:lnTo>
                    <a:lnTo>
                      <a:pt x="158" y="10"/>
                    </a:lnTo>
                    <a:close/>
                    <a:moveTo>
                      <a:pt x="189" y="10"/>
                    </a:moveTo>
                    <a:lnTo>
                      <a:pt x="192" y="4"/>
                    </a:lnTo>
                    <a:lnTo>
                      <a:pt x="198" y="0"/>
                    </a:lnTo>
                    <a:lnTo>
                      <a:pt x="204" y="0"/>
                    </a:lnTo>
                    <a:lnTo>
                      <a:pt x="210" y="4"/>
                    </a:lnTo>
                    <a:lnTo>
                      <a:pt x="213" y="10"/>
                    </a:lnTo>
                    <a:lnTo>
                      <a:pt x="210" y="17"/>
                    </a:lnTo>
                    <a:lnTo>
                      <a:pt x="204" y="21"/>
                    </a:lnTo>
                    <a:lnTo>
                      <a:pt x="198" y="21"/>
                    </a:lnTo>
                    <a:lnTo>
                      <a:pt x="192" y="17"/>
                    </a:lnTo>
                    <a:lnTo>
                      <a:pt x="189" y="10"/>
                    </a:lnTo>
                    <a:close/>
                    <a:moveTo>
                      <a:pt x="221" y="10"/>
                    </a:moveTo>
                    <a:lnTo>
                      <a:pt x="223" y="4"/>
                    </a:lnTo>
                    <a:lnTo>
                      <a:pt x="229" y="0"/>
                    </a:lnTo>
                    <a:lnTo>
                      <a:pt x="236" y="0"/>
                    </a:lnTo>
                    <a:lnTo>
                      <a:pt x="243" y="4"/>
                    </a:lnTo>
                    <a:lnTo>
                      <a:pt x="244" y="10"/>
                    </a:lnTo>
                    <a:lnTo>
                      <a:pt x="243" y="17"/>
                    </a:lnTo>
                    <a:lnTo>
                      <a:pt x="236" y="21"/>
                    </a:lnTo>
                    <a:lnTo>
                      <a:pt x="229" y="21"/>
                    </a:lnTo>
                    <a:lnTo>
                      <a:pt x="223" y="17"/>
                    </a:lnTo>
                    <a:lnTo>
                      <a:pt x="221" y="10"/>
                    </a:lnTo>
                    <a:close/>
                    <a:moveTo>
                      <a:pt x="252" y="10"/>
                    </a:moveTo>
                    <a:lnTo>
                      <a:pt x="255" y="4"/>
                    </a:lnTo>
                    <a:lnTo>
                      <a:pt x="261" y="0"/>
                    </a:lnTo>
                    <a:lnTo>
                      <a:pt x="269" y="0"/>
                    </a:lnTo>
                    <a:lnTo>
                      <a:pt x="273" y="4"/>
                    </a:lnTo>
                    <a:lnTo>
                      <a:pt x="276" y="10"/>
                    </a:lnTo>
                    <a:lnTo>
                      <a:pt x="273" y="17"/>
                    </a:lnTo>
                    <a:lnTo>
                      <a:pt x="269" y="21"/>
                    </a:lnTo>
                    <a:lnTo>
                      <a:pt x="261" y="21"/>
                    </a:lnTo>
                    <a:lnTo>
                      <a:pt x="255" y="17"/>
                    </a:lnTo>
                    <a:lnTo>
                      <a:pt x="252" y="10"/>
                    </a:lnTo>
                    <a:close/>
                    <a:moveTo>
                      <a:pt x="347" y="10"/>
                    </a:moveTo>
                    <a:lnTo>
                      <a:pt x="349" y="4"/>
                    </a:lnTo>
                    <a:lnTo>
                      <a:pt x="355" y="0"/>
                    </a:lnTo>
                    <a:lnTo>
                      <a:pt x="362" y="0"/>
                    </a:lnTo>
                    <a:lnTo>
                      <a:pt x="369" y="4"/>
                    </a:lnTo>
                    <a:lnTo>
                      <a:pt x="370" y="10"/>
                    </a:lnTo>
                    <a:lnTo>
                      <a:pt x="369" y="17"/>
                    </a:lnTo>
                    <a:lnTo>
                      <a:pt x="362" y="21"/>
                    </a:lnTo>
                    <a:lnTo>
                      <a:pt x="355" y="21"/>
                    </a:lnTo>
                    <a:lnTo>
                      <a:pt x="349" y="17"/>
                    </a:lnTo>
                    <a:lnTo>
                      <a:pt x="347" y="10"/>
                    </a:lnTo>
                    <a:close/>
                    <a:moveTo>
                      <a:pt x="378" y="10"/>
                    </a:moveTo>
                    <a:lnTo>
                      <a:pt x="381" y="4"/>
                    </a:lnTo>
                    <a:lnTo>
                      <a:pt x="387" y="0"/>
                    </a:lnTo>
                    <a:lnTo>
                      <a:pt x="395" y="0"/>
                    </a:lnTo>
                    <a:lnTo>
                      <a:pt x="399" y="4"/>
                    </a:lnTo>
                    <a:lnTo>
                      <a:pt x="402" y="10"/>
                    </a:lnTo>
                    <a:lnTo>
                      <a:pt x="399" y="17"/>
                    </a:lnTo>
                    <a:lnTo>
                      <a:pt x="395" y="21"/>
                    </a:lnTo>
                    <a:lnTo>
                      <a:pt x="387" y="21"/>
                    </a:lnTo>
                    <a:lnTo>
                      <a:pt x="381" y="17"/>
                    </a:lnTo>
                    <a:lnTo>
                      <a:pt x="378" y="10"/>
                    </a:lnTo>
                    <a:close/>
                  </a:path>
                </a:pathLst>
              </a:custGeom>
              <a:solidFill>
                <a:srgbClr val="CFD2DA"/>
              </a:solidFill>
              <a:ln w="9525">
                <a:noFill/>
                <a:round/>
                <a:headEnd/>
                <a:tailEnd/>
              </a:ln>
            </p:spPr>
            <p:txBody>
              <a:bodyPr/>
              <a:lstStyle/>
              <a:p>
                <a:endParaRPr lang="en-US"/>
              </a:p>
            </p:txBody>
          </p:sp>
          <p:sp>
            <p:nvSpPr>
              <p:cNvPr id="25898" name="Freeform 2233"/>
              <p:cNvSpPr>
                <a:spLocks/>
              </p:cNvSpPr>
              <p:nvPr/>
            </p:nvSpPr>
            <p:spPr bwMode="auto">
              <a:xfrm>
                <a:off x="3073" y="2407"/>
                <a:ext cx="63" cy="57"/>
              </a:xfrm>
              <a:custGeom>
                <a:avLst/>
                <a:gdLst>
                  <a:gd name="T0" fmla="*/ 0 w 63"/>
                  <a:gd name="T1" fmla="*/ 57 h 57"/>
                  <a:gd name="T2" fmla="*/ 0 w 63"/>
                  <a:gd name="T3" fmla="*/ 0 h 57"/>
                  <a:gd name="T4" fmla="*/ 63 w 63"/>
                  <a:gd name="T5" fmla="*/ 0 h 57"/>
                  <a:gd name="T6" fmla="*/ 63 w 63"/>
                  <a:gd name="T7" fmla="*/ 57 h 57"/>
                  <a:gd name="T8" fmla="*/ 0 60000 65536"/>
                  <a:gd name="T9" fmla="*/ 0 60000 65536"/>
                  <a:gd name="T10" fmla="*/ 0 60000 65536"/>
                  <a:gd name="T11" fmla="*/ 0 60000 65536"/>
                  <a:gd name="T12" fmla="*/ 0 w 63"/>
                  <a:gd name="T13" fmla="*/ 0 h 57"/>
                  <a:gd name="T14" fmla="*/ 63 w 63"/>
                  <a:gd name="T15" fmla="*/ 57 h 57"/>
                </a:gdLst>
                <a:ahLst/>
                <a:cxnLst>
                  <a:cxn ang="T8">
                    <a:pos x="T0" y="T1"/>
                  </a:cxn>
                  <a:cxn ang="T9">
                    <a:pos x="T2" y="T3"/>
                  </a:cxn>
                  <a:cxn ang="T10">
                    <a:pos x="T4" y="T5"/>
                  </a:cxn>
                  <a:cxn ang="T11">
                    <a:pos x="T6" y="T7"/>
                  </a:cxn>
                </a:cxnLst>
                <a:rect l="T12" t="T13" r="T14" b="T15"/>
                <a:pathLst>
                  <a:path w="63" h="57">
                    <a:moveTo>
                      <a:pt x="0" y="57"/>
                    </a:moveTo>
                    <a:lnTo>
                      <a:pt x="0" y="0"/>
                    </a:lnTo>
                    <a:lnTo>
                      <a:pt x="63" y="0"/>
                    </a:lnTo>
                    <a:lnTo>
                      <a:pt x="63" y="57"/>
                    </a:lnTo>
                  </a:path>
                </a:pathLst>
              </a:custGeom>
              <a:noFill/>
              <a:ln w="3175">
                <a:solidFill>
                  <a:srgbClr val="666666"/>
                </a:solidFill>
                <a:round/>
                <a:headEnd/>
                <a:tailEnd/>
              </a:ln>
            </p:spPr>
            <p:txBody>
              <a:bodyPr/>
              <a:lstStyle/>
              <a:p>
                <a:endParaRPr lang="en-US"/>
              </a:p>
            </p:txBody>
          </p:sp>
          <p:sp>
            <p:nvSpPr>
              <p:cNvPr id="25899" name="Freeform 2234"/>
              <p:cNvSpPr>
                <a:spLocks/>
              </p:cNvSpPr>
              <p:nvPr/>
            </p:nvSpPr>
            <p:spPr bwMode="auto">
              <a:xfrm>
                <a:off x="3092" y="2425"/>
                <a:ext cx="24" cy="21"/>
              </a:xfrm>
              <a:custGeom>
                <a:avLst/>
                <a:gdLst>
                  <a:gd name="T0" fmla="*/ 0 w 24"/>
                  <a:gd name="T1" fmla="*/ 10 h 21"/>
                  <a:gd name="T2" fmla="*/ 3 w 24"/>
                  <a:gd name="T3" fmla="*/ 4 h 21"/>
                  <a:gd name="T4" fmla="*/ 9 w 24"/>
                  <a:gd name="T5" fmla="*/ 0 h 21"/>
                  <a:gd name="T6" fmla="*/ 15 w 24"/>
                  <a:gd name="T7" fmla="*/ 0 h 21"/>
                  <a:gd name="T8" fmla="*/ 21 w 24"/>
                  <a:gd name="T9" fmla="*/ 4 h 21"/>
                  <a:gd name="T10" fmla="*/ 24 w 24"/>
                  <a:gd name="T11" fmla="*/ 10 h 21"/>
                  <a:gd name="T12" fmla="*/ 21 w 24"/>
                  <a:gd name="T13" fmla="*/ 17 h 21"/>
                  <a:gd name="T14" fmla="*/ 15 w 24"/>
                  <a:gd name="T15" fmla="*/ 21 h 21"/>
                  <a:gd name="T16" fmla="*/ 9 w 24"/>
                  <a:gd name="T17" fmla="*/ 21 h 21"/>
                  <a:gd name="T18" fmla="*/ 3 w 24"/>
                  <a:gd name="T19" fmla="*/ 17 h 21"/>
                  <a:gd name="T20" fmla="*/ 0 w 24"/>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1"/>
                  <a:gd name="T35" fmla="*/ 24 w 2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1">
                    <a:moveTo>
                      <a:pt x="0" y="10"/>
                    </a:moveTo>
                    <a:lnTo>
                      <a:pt x="3" y="4"/>
                    </a:lnTo>
                    <a:lnTo>
                      <a:pt x="9" y="0"/>
                    </a:lnTo>
                    <a:lnTo>
                      <a:pt x="15" y="0"/>
                    </a:lnTo>
                    <a:lnTo>
                      <a:pt x="21" y="4"/>
                    </a:lnTo>
                    <a:lnTo>
                      <a:pt x="24" y="10"/>
                    </a:lnTo>
                    <a:lnTo>
                      <a:pt x="21" y="17"/>
                    </a:lnTo>
                    <a:lnTo>
                      <a:pt x="15" y="21"/>
                    </a:lnTo>
                    <a:lnTo>
                      <a:pt x="9" y="21"/>
                    </a:lnTo>
                    <a:lnTo>
                      <a:pt x="3" y="17"/>
                    </a:lnTo>
                    <a:lnTo>
                      <a:pt x="0" y="10"/>
                    </a:lnTo>
                  </a:path>
                </a:pathLst>
              </a:custGeom>
              <a:noFill/>
              <a:ln w="3175">
                <a:solidFill>
                  <a:srgbClr val="666666"/>
                </a:solidFill>
                <a:round/>
                <a:headEnd/>
                <a:tailEnd/>
              </a:ln>
            </p:spPr>
            <p:txBody>
              <a:bodyPr/>
              <a:lstStyle/>
              <a:p>
                <a:endParaRPr lang="en-US"/>
              </a:p>
            </p:txBody>
          </p:sp>
          <p:sp>
            <p:nvSpPr>
              <p:cNvPr id="25900" name="Freeform 2235"/>
              <p:cNvSpPr>
                <a:spLocks/>
              </p:cNvSpPr>
              <p:nvPr/>
            </p:nvSpPr>
            <p:spPr bwMode="auto">
              <a:xfrm>
                <a:off x="3167" y="2407"/>
                <a:ext cx="221" cy="57"/>
              </a:xfrm>
              <a:custGeom>
                <a:avLst/>
                <a:gdLst>
                  <a:gd name="T0" fmla="*/ 0 w 221"/>
                  <a:gd name="T1" fmla="*/ 57 h 57"/>
                  <a:gd name="T2" fmla="*/ 0 w 221"/>
                  <a:gd name="T3" fmla="*/ 0 h 57"/>
                  <a:gd name="T4" fmla="*/ 221 w 221"/>
                  <a:gd name="T5" fmla="*/ 0 h 57"/>
                  <a:gd name="T6" fmla="*/ 221 w 221"/>
                  <a:gd name="T7" fmla="*/ 57 h 57"/>
                  <a:gd name="T8" fmla="*/ 0 60000 65536"/>
                  <a:gd name="T9" fmla="*/ 0 60000 65536"/>
                  <a:gd name="T10" fmla="*/ 0 60000 65536"/>
                  <a:gd name="T11" fmla="*/ 0 60000 65536"/>
                  <a:gd name="T12" fmla="*/ 0 w 221"/>
                  <a:gd name="T13" fmla="*/ 0 h 57"/>
                  <a:gd name="T14" fmla="*/ 221 w 221"/>
                  <a:gd name="T15" fmla="*/ 57 h 57"/>
                </a:gdLst>
                <a:ahLst/>
                <a:cxnLst>
                  <a:cxn ang="T8">
                    <a:pos x="T0" y="T1"/>
                  </a:cxn>
                  <a:cxn ang="T9">
                    <a:pos x="T2" y="T3"/>
                  </a:cxn>
                  <a:cxn ang="T10">
                    <a:pos x="T4" y="T5"/>
                  </a:cxn>
                  <a:cxn ang="T11">
                    <a:pos x="T6" y="T7"/>
                  </a:cxn>
                </a:cxnLst>
                <a:rect l="T12" t="T13" r="T14" b="T15"/>
                <a:pathLst>
                  <a:path w="221" h="57">
                    <a:moveTo>
                      <a:pt x="0" y="57"/>
                    </a:moveTo>
                    <a:lnTo>
                      <a:pt x="0" y="0"/>
                    </a:lnTo>
                    <a:lnTo>
                      <a:pt x="221" y="0"/>
                    </a:lnTo>
                    <a:lnTo>
                      <a:pt x="221" y="57"/>
                    </a:lnTo>
                  </a:path>
                </a:pathLst>
              </a:custGeom>
              <a:noFill/>
              <a:ln w="3175">
                <a:solidFill>
                  <a:srgbClr val="666666"/>
                </a:solidFill>
                <a:round/>
                <a:headEnd/>
                <a:tailEnd/>
              </a:ln>
            </p:spPr>
            <p:txBody>
              <a:bodyPr/>
              <a:lstStyle/>
              <a:p>
                <a:endParaRPr lang="en-US"/>
              </a:p>
            </p:txBody>
          </p:sp>
          <p:sp>
            <p:nvSpPr>
              <p:cNvPr id="25901" name="Freeform 2236"/>
              <p:cNvSpPr>
                <a:spLocks/>
              </p:cNvSpPr>
              <p:nvPr/>
            </p:nvSpPr>
            <p:spPr bwMode="auto">
              <a:xfrm>
                <a:off x="3187" y="2425"/>
                <a:ext cx="23" cy="21"/>
              </a:xfrm>
              <a:custGeom>
                <a:avLst/>
                <a:gdLst>
                  <a:gd name="T0" fmla="*/ 0 w 23"/>
                  <a:gd name="T1" fmla="*/ 10 h 21"/>
                  <a:gd name="T2" fmla="*/ 2 w 23"/>
                  <a:gd name="T3" fmla="*/ 4 h 21"/>
                  <a:gd name="T4" fmla="*/ 8 w 23"/>
                  <a:gd name="T5" fmla="*/ 0 h 21"/>
                  <a:gd name="T6" fmla="*/ 15 w 23"/>
                  <a:gd name="T7" fmla="*/ 0 h 21"/>
                  <a:gd name="T8" fmla="*/ 22 w 23"/>
                  <a:gd name="T9" fmla="*/ 4 h 21"/>
                  <a:gd name="T10" fmla="*/ 23 w 23"/>
                  <a:gd name="T11" fmla="*/ 10 h 21"/>
                  <a:gd name="T12" fmla="*/ 22 w 23"/>
                  <a:gd name="T13" fmla="*/ 17 h 21"/>
                  <a:gd name="T14" fmla="*/ 15 w 23"/>
                  <a:gd name="T15" fmla="*/ 21 h 21"/>
                  <a:gd name="T16" fmla="*/ 8 w 23"/>
                  <a:gd name="T17" fmla="*/ 21 h 21"/>
                  <a:gd name="T18" fmla="*/ 2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round/>
                <a:headEnd/>
                <a:tailEnd/>
              </a:ln>
            </p:spPr>
            <p:txBody>
              <a:bodyPr/>
              <a:lstStyle/>
              <a:p>
                <a:endParaRPr lang="en-US"/>
              </a:p>
            </p:txBody>
          </p:sp>
          <p:sp>
            <p:nvSpPr>
              <p:cNvPr id="25902" name="Freeform 2237"/>
              <p:cNvSpPr>
                <a:spLocks/>
              </p:cNvSpPr>
              <p:nvPr/>
            </p:nvSpPr>
            <p:spPr bwMode="auto">
              <a:xfrm>
                <a:off x="3218" y="2425"/>
                <a:ext cx="24" cy="21"/>
              </a:xfrm>
              <a:custGeom>
                <a:avLst/>
                <a:gdLst>
                  <a:gd name="T0" fmla="*/ 0 w 24"/>
                  <a:gd name="T1" fmla="*/ 10 h 21"/>
                  <a:gd name="T2" fmla="*/ 3 w 24"/>
                  <a:gd name="T3" fmla="*/ 4 h 21"/>
                  <a:gd name="T4" fmla="*/ 9 w 24"/>
                  <a:gd name="T5" fmla="*/ 0 h 21"/>
                  <a:gd name="T6" fmla="*/ 15 w 24"/>
                  <a:gd name="T7" fmla="*/ 0 h 21"/>
                  <a:gd name="T8" fmla="*/ 21 w 24"/>
                  <a:gd name="T9" fmla="*/ 4 h 21"/>
                  <a:gd name="T10" fmla="*/ 24 w 24"/>
                  <a:gd name="T11" fmla="*/ 10 h 21"/>
                  <a:gd name="T12" fmla="*/ 21 w 24"/>
                  <a:gd name="T13" fmla="*/ 17 h 21"/>
                  <a:gd name="T14" fmla="*/ 15 w 24"/>
                  <a:gd name="T15" fmla="*/ 21 h 21"/>
                  <a:gd name="T16" fmla="*/ 9 w 24"/>
                  <a:gd name="T17" fmla="*/ 21 h 21"/>
                  <a:gd name="T18" fmla="*/ 3 w 24"/>
                  <a:gd name="T19" fmla="*/ 17 h 21"/>
                  <a:gd name="T20" fmla="*/ 0 w 24"/>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1"/>
                  <a:gd name="T35" fmla="*/ 24 w 2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1">
                    <a:moveTo>
                      <a:pt x="0" y="10"/>
                    </a:moveTo>
                    <a:lnTo>
                      <a:pt x="3" y="4"/>
                    </a:lnTo>
                    <a:lnTo>
                      <a:pt x="9" y="0"/>
                    </a:lnTo>
                    <a:lnTo>
                      <a:pt x="15" y="0"/>
                    </a:lnTo>
                    <a:lnTo>
                      <a:pt x="21" y="4"/>
                    </a:lnTo>
                    <a:lnTo>
                      <a:pt x="24" y="10"/>
                    </a:lnTo>
                    <a:lnTo>
                      <a:pt x="21" y="17"/>
                    </a:lnTo>
                    <a:lnTo>
                      <a:pt x="15" y="21"/>
                    </a:lnTo>
                    <a:lnTo>
                      <a:pt x="9" y="21"/>
                    </a:lnTo>
                    <a:lnTo>
                      <a:pt x="3" y="17"/>
                    </a:lnTo>
                    <a:lnTo>
                      <a:pt x="0" y="10"/>
                    </a:lnTo>
                  </a:path>
                </a:pathLst>
              </a:custGeom>
              <a:noFill/>
              <a:ln w="3175">
                <a:solidFill>
                  <a:srgbClr val="666666"/>
                </a:solidFill>
                <a:round/>
                <a:headEnd/>
                <a:tailEnd/>
              </a:ln>
            </p:spPr>
            <p:txBody>
              <a:bodyPr/>
              <a:lstStyle/>
              <a:p>
                <a:endParaRPr lang="en-US"/>
              </a:p>
            </p:txBody>
          </p:sp>
          <p:sp>
            <p:nvSpPr>
              <p:cNvPr id="25903" name="Freeform 2238"/>
              <p:cNvSpPr>
                <a:spLocks/>
              </p:cNvSpPr>
              <p:nvPr/>
            </p:nvSpPr>
            <p:spPr bwMode="auto">
              <a:xfrm>
                <a:off x="3250" y="2425"/>
                <a:ext cx="23" cy="21"/>
              </a:xfrm>
              <a:custGeom>
                <a:avLst/>
                <a:gdLst>
                  <a:gd name="T0" fmla="*/ 0 w 23"/>
                  <a:gd name="T1" fmla="*/ 10 h 21"/>
                  <a:gd name="T2" fmla="*/ 2 w 23"/>
                  <a:gd name="T3" fmla="*/ 4 h 21"/>
                  <a:gd name="T4" fmla="*/ 8 w 23"/>
                  <a:gd name="T5" fmla="*/ 0 h 21"/>
                  <a:gd name="T6" fmla="*/ 15 w 23"/>
                  <a:gd name="T7" fmla="*/ 0 h 21"/>
                  <a:gd name="T8" fmla="*/ 22 w 23"/>
                  <a:gd name="T9" fmla="*/ 4 h 21"/>
                  <a:gd name="T10" fmla="*/ 23 w 23"/>
                  <a:gd name="T11" fmla="*/ 10 h 21"/>
                  <a:gd name="T12" fmla="*/ 22 w 23"/>
                  <a:gd name="T13" fmla="*/ 17 h 21"/>
                  <a:gd name="T14" fmla="*/ 15 w 23"/>
                  <a:gd name="T15" fmla="*/ 21 h 21"/>
                  <a:gd name="T16" fmla="*/ 8 w 23"/>
                  <a:gd name="T17" fmla="*/ 21 h 21"/>
                  <a:gd name="T18" fmla="*/ 2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round/>
                <a:headEnd/>
                <a:tailEnd/>
              </a:ln>
            </p:spPr>
            <p:txBody>
              <a:bodyPr/>
              <a:lstStyle/>
              <a:p>
                <a:endParaRPr lang="en-US"/>
              </a:p>
            </p:txBody>
          </p:sp>
          <p:sp>
            <p:nvSpPr>
              <p:cNvPr id="25904" name="Freeform 2239"/>
              <p:cNvSpPr>
                <a:spLocks/>
              </p:cNvSpPr>
              <p:nvPr/>
            </p:nvSpPr>
            <p:spPr bwMode="auto">
              <a:xfrm>
                <a:off x="3281" y="2425"/>
                <a:ext cx="24" cy="21"/>
              </a:xfrm>
              <a:custGeom>
                <a:avLst/>
                <a:gdLst>
                  <a:gd name="T0" fmla="*/ 0 w 24"/>
                  <a:gd name="T1" fmla="*/ 10 h 21"/>
                  <a:gd name="T2" fmla="*/ 3 w 24"/>
                  <a:gd name="T3" fmla="*/ 4 h 21"/>
                  <a:gd name="T4" fmla="*/ 9 w 24"/>
                  <a:gd name="T5" fmla="*/ 0 h 21"/>
                  <a:gd name="T6" fmla="*/ 15 w 24"/>
                  <a:gd name="T7" fmla="*/ 0 h 21"/>
                  <a:gd name="T8" fmla="*/ 21 w 24"/>
                  <a:gd name="T9" fmla="*/ 4 h 21"/>
                  <a:gd name="T10" fmla="*/ 24 w 24"/>
                  <a:gd name="T11" fmla="*/ 10 h 21"/>
                  <a:gd name="T12" fmla="*/ 21 w 24"/>
                  <a:gd name="T13" fmla="*/ 17 h 21"/>
                  <a:gd name="T14" fmla="*/ 15 w 24"/>
                  <a:gd name="T15" fmla="*/ 21 h 21"/>
                  <a:gd name="T16" fmla="*/ 9 w 24"/>
                  <a:gd name="T17" fmla="*/ 21 h 21"/>
                  <a:gd name="T18" fmla="*/ 3 w 24"/>
                  <a:gd name="T19" fmla="*/ 17 h 21"/>
                  <a:gd name="T20" fmla="*/ 0 w 24"/>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1"/>
                  <a:gd name="T35" fmla="*/ 24 w 2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1">
                    <a:moveTo>
                      <a:pt x="0" y="10"/>
                    </a:moveTo>
                    <a:lnTo>
                      <a:pt x="3" y="4"/>
                    </a:lnTo>
                    <a:lnTo>
                      <a:pt x="9" y="0"/>
                    </a:lnTo>
                    <a:lnTo>
                      <a:pt x="15" y="0"/>
                    </a:lnTo>
                    <a:lnTo>
                      <a:pt x="21" y="4"/>
                    </a:lnTo>
                    <a:lnTo>
                      <a:pt x="24" y="10"/>
                    </a:lnTo>
                    <a:lnTo>
                      <a:pt x="21" y="17"/>
                    </a:lnTo>
                    <a:lnTo>
                      <a:pt x="15" y="21"/>
                    </a:lnTo>
                    <a:lnTo>
                      <a:pt x="9" y="21"/>
                    </a:lnTo>
                    <a:lnTo>
                      <a:pt x="3" y="17"/>
                    </a:lnTo>
                    <a:lnTo>
                      <a:pt x="0" y="10"/>
                    </a:lnTo>
                  </a:path>
                </a:pathLst>
              </a:custGeom>
              <a:noFill/>
              <a:ln w="3175">
                <a:solidFill>
                  <a:srgbClr val="666666"/>
                </a:solidFill>
                <a:round/>
                <a:headEnd/>
                <a:tailEnd/>
              </a:ln>
            </p:spPr>
            <p:txBody>
              <a:bodyPr/>
              <a:lstStyle/>
              <a:p>
                <a:endParaRPr lang="en-US"/>
              </a:p>
            </p:txBody>
          </p:sp>
          <p:sp>
            <p:nvSpPr>
              <p:cNvPr id="25905" name="Freeform 2240"/>
              <p:cNvSpPr>
                <a:spLocks/>
              </p:cNvSpPr>
              <p:nvPr/>
            </p:nvSpPr>
            <p:spPr bwMode="auto">
              <a:xfrm>
                <a:off x="3313" y="2425"/>
                <a:ext cx="23" cy="21"/>
              </a:xfrm>
              <a:custGeom>
                <a:avLst/>
                <a:gdLst>
                  <a:gd name="T0" fmla="*/ 0 w 23"/>
                  <a:gd name="T1" fmla="*/ 10 h 21"/>
                  <a:gd name="T2" fmla="*/ 2 w 23"/>
                  <a:gd name="T3" fmla="*/ 4 h 21"/>
                  <a:gd name="T4" fmla="*/ 8 w 23"/>
                  <a:gd name="T5" fmla="*/ 0 h 21"/>
                  <a:gd name="T6" fmla="*/ 15 w 23"/>
                  <a:gd name="T7" fmla="*/ 0 h 21"/>
                  <a:gd name="T8" fmla="*/ 22 w 23"/>
                  <a:gd name="T9" fmla="*/ 4 h 21"/>
                  <a:gd name="T10" fmla="*/ 23 w 23"/>
                  <a:gd name="T11" fmla="*/ 10 h 21"/>
                  <a:gd name="T12" fmla="*/ 22 w 23"/>
                  <a:gd name="T13" fmla="*/ 17 h 21"/>
                  <a:gd name="T14" fmla="*/ 15 w 23"/>
                  <a:gd name="T15" fmla="*/ 21 h 21"/>
                  <a:gd name="T16" fmla="*/ 8 w 23"/>
                  <a:gd name="T17" fmla="*/ 21 h 21"/>
                  <a:gd name="T18" fmla="*/ 2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round/>
                <a:headEnd/>
                <a:tailEnd/>
              </a:ln>
            </p:spPr>
            <p:txBody>
              <a:bodyPr/>
              <a:lstStyle/>
              <a:p>
                <a:endParaRPr lang="en-US"/>
              </a:p>
            </p:txBody>
          </p:sp>
          <p:sp>
            <p:nvSpPr>
              <p:cNvPr id="25906" name="Freeform 2241"/>
              <p:cNvSpPr>
                <a:spLocks/>
              </p:cNvSpPr>
              <p:nvPr/>
            </p:nvSpPr>
            <p:spPr bwMode="auto">
              <a:xfrm>
                <a:off x="3344" y="2425"/>
                <a:ext cx="24" cy="21"/>
              </a:xfrm>
              <a:custGeom>
                <a:avLst/>
                <a:gdLst>
                  <a:gd name="T0" fmla="*/ 0 w 24"/>
                  <a:gd name="T1" fmla="*/ 10 h 21"/>
                  <a:gd name="T2" fmla="*/ 3 w 24"/>
                  <a:gd name="T3" fmla="*/ 4 h 21"/>
                  <a:gd name="T4" fmla="*/ 9 w 24"/>
                  <a:gd name="T5" fmla="*/ 0 h 21"/>
                  <a:gd name="T6" fmla="*/ 17 w 24"/>
                  <a:gd name="T7" fmla="*/ 0 h 21"/>
                  <a:gd name="T8" fmla="*/ 21 w 24"/>
                  <a:gd name="T9" fmla="*/ 4 h 21"/>
                  <a:gd name="T10" fmla="*/ 24 w 24"/>
                  <a:gd name="T11" fmla="*/ 10 h 21"/>
                  <a:gd name="T12" fmla="*/ 21 w 24"/>
                  <a:gd name="T13" fmla="*/ 17 h 21"/>
                  <a:gd name="T14" fmla="*/ 17 w 24"/>
                  <a:gd name="T15" fmla="*/ 21 h 21"/>
                  <a:gd name="T16" fmla="*/ 9 w 24"/>
                  <a:gd name="T17" fmla="*/ 21 h 21"/>
                  <a:gd name="T18" fmla="*/ 3 w 24"/>
                  <a:gd name="T19" fmla="*/ 17 h 21"/>
                  <a:gd name="T20" fmla="*/ 0 w 24"/>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1"/>
                  <a:gd name="T35" fmla="*/ 24 w 2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1">
                    <a:moveTo>
                      <a:pt x="0" y="10"/>
                    </a:moveTo>
                    <a:lnTo>
                      <a:pt x="3" y="4"/>
                    </a:lnTo>
                    <a:lnTo>
                      <a:pt x="9" y="0"/>
                    </a:lnTo>
                    <a:lnTo>
                      <a:pt x="17" y="0"/>
                    </a:lnTo>
                    <a:lnTo>
                      <a:pt x="21" y="4"/>
                    </a:lnTo>
                    <a:lnTo>
                      <a:pt x="24" y="10"/>
                    </a:lnTo>
                    <a:lnTo>
                      <a:pt x="21" y="17"/>
                    </a:lnTo>
                    <a:lnTo>
                      <a:pt x="17" y="21"/>
                    </a:lnTo>
                    <a:lnTo>
                      <a:pt x="9" y="21"/>
                    </a:lnTo>
                    <a:lnTo>
                      <a:pt x="3" y="17"/>
                    </a:lnTo>
                    <a:lnTo>
                      <a:pt x="0" y="10"/>
                    </a:lnTo>
                  </a:path>
                </a:pathLst>
              </a:custGeom>
              <a:noFill/>
              <a:ln w="3175">
                <a:solidFill>
                  <a:srgbClr val="666666"/>
                </a:solidFill>
                <a:round/>
                <a:headEnd/>
                <a:tailEnd/>
              </a:ln>
            </p:spPr>
            <p:txBody>
              <a:bodyPr/>
              <a:lstStyle/>
              <a:p>
                <a:endParaRPr lang="en-US"/>
              </a:p>
            </p:txBody>
          </p:sp>
          <p:sp>
            <p:nvSpPr>
              <p:cNvPr id="25907" name="Freeform 2242"/>
              <p:cNvSpPr>
                <a:spLocks/>
              </p:cNvSpPr>
              <p:nvPr/>
            </p:nvSpPr>
            <p:spPr bwMode="auto">
              <a:xfrm>
                <a:off x="3419" y="2407"/>
                <a:ext cx="95" cy="57"/>
              </a:xfrm>
              <a:custGeom>
                <a:avLst/>
                <a:gdLst>
                  <a:gd name="T0" fmla="*/ 0 w 95"/>
                  <a:gd name="T1" fmla="*/ 57 h 57"/>
                  <a:gd name="T2" fmla="*/ 0 w 95"/>
                  <a:gd name="T3" fmla="*/ 0 h 57"/>
                  <a:gd name="T4" fmla="*/ 95 w 95"/>
                  <a:gd name="T5" fmla="*/ 0 h 57"/>
                  <a:gd name="T6" fmla="*/ 95 w 95"/>
                  <a:gd name="T7" fmla="*/ 57 h 57"/>
                  <a:gd name="T8" fmla="*/ 0 60000 65536"/>
                  <a:gd name="T9" fmla="*/ 0 60000 65536"/>
                  <a:gd name="T10" fmla="*/ 0 60000 65536"/>
                  <a:gd name="T11" fmla="*/ 0 60000 65536"/>
                  <a:gd name="T12" fmla="*/ 0 w 95"/>
                  <a:gd name="T13" fmla="*/ 0 h 57"/>
                  <a:gd name="T14" fmla="*/ 95 w 95"/>
                  <a:gd name="T15" fmla="*/ 57 h 57"/>
                </a:gdLst>
                <a:ahLst/>
                <a:cxnLst>
                  <a:cxn ang="T8">
                    <a:pos x="T0" y="T1"/>
                  </a:cxn>
                  <a:cxn ang="T9">
                    <a:pos x="T2" y="T3"/>
                  </a:cxn>
                  <a:cxn ang="T10">
                    <a:pos x="T4" y="T5"/>
                  </a:cxn>
                  <a:cxn ang="T11">
                    <a:pos x="T6" y="T7"/>
                  </a:cxn>
                </a:cxnLst>
                <a:rect l="T12" t="T13" r="T14" b="T15"/>
                <a:pathLst>
                  <a:path w="95" h="57">
                    <a:moveTo>
                      <a:pt x="0" y="57"/>
                    </a:moveTo>
                    <a:lnTo>
                      <a:pt x="0" y="0"/>
                    </a:lnTo>
                    <a:lnTo>
                      <a:pt x="95" y="0"/>
                    </a:lnTo>
                    <a:lnTo>
                      <a:pt x="95" y="57"/>
                    </a:lnTo>
                  </a:path>
                </a:pathLst>
              </a:custGeom>
              <a:noFill/>
              <a:ln w="3175">
                <a:solidFill>
                  <a:srgbClr val="666666"/>
                </a:solidFill>
                <a:round/>
                <a:headEnd/>
                <a:tailEnd/>
              </a:ln>
            </p:spPr>
            <p:txBody>
              <a:bodyPr/>
              <a:lstStyle/>
              <a:p>
                <a:endParaRPr lang="en-US"/>
              </a:p>
            </p:txBody>
          </p:sp>
          <p:sp>
            <p:nvSpPr>
              <p:cNvPr id="25908" name="Freeform 2243"/>
              <p:cNvSpPr>
                <a:spLocks/>
              </p:cNvSpPr>
              <p:nvPr/>
            </p:nvSpPr>
            <p:spPr bwMode="auto">
              <a:xfrm>
                <a:off x="3439" y="2425"/>
                <a:ext cx="23" cy="21"/>
              </a:xfrm>
              <a:custGeom>
                <a:avLst/>
                <a:gdLst>
                  <a:gd name="T0" fmla="*/ 0 w 23"/>
                  <a:gd name="T1" fmla="*/ 10 h 21"/>
                  <a:gd name="T2" fmla="*/ 2 w 23"/>
                  <a:gd name="T3" fmla="*/ 4 h 21"/>
                  <a:gd name="T4" fmla="*/ 8 w 23"/>
                  <a:gd name="T5" fmla="*/ 0 h 21"/>
                  <a:gd name="T6" fmla="*/ 15 w 23"/>
                  <a:gd name="T7" fmla="*/ 0 h 21"/>
                  <a:gd name="T8" fmla="*/ 22 w 23"/>
                  <a:gd name="T9" fmla="*/ 4 h 21"/>
                  <a:gd name="T10" fmla="*/ 23 w 23"/>
                  <a:gd name="T11" fmla="*/ 10 h 21"/>
                  <a:gd name="T12" fmla="*/ 22 w 23"/>
                  <a:gd name="T13" fmla="*/ 17 h 21"/>
                  <a:gd name="T14" fmla="*/ 15 w 23"/>
                  <a:gd name="T15" fmla="*/ 21 h 21"/>
                  <a:gd name="T16" fmla="*/ 8 w 23"/>
                  <a:gd name="T17" fmla="*/ 21 h 21"/>
                  <a:gd name="T18" fmla="*/ 2 w 23"/>
                  <a:gd name="T19" fmla="*/ 17 h 21"/>
                  <a:gd name="T20" fmla="*/ 0 w 23"/>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0" y="10"/>
                    </a:moveTo>
                    <a:lnTo>
                      <a:pt x="2" y="4"/>
                    </a:lnTo>
                    <a:lnTo>
                      <a:pt x="8" y="0"/>
                    </a:lnTo>
                    <a:lnTo>
                      <a:pt x="15" y="0"/>
                    </a:lnTo>
                    <a:lnTo>
                      <a:pt x="22" y="4"/>
                    </a:lnTo>
                    <a:lnTo>
                      <a:pt x="23" y="10"/>
                    </a:lnTo>
                    <a:lnTo>
                      <a:pt x="22" y="17"/>
                    </a:lnTo>
                    <a:lnTo>
                      <a:pt x="15" y="21"/>
                    </a:lnTo>
                    <a:lnTo>
                      <a:pt x="8" y="21"/>
                    </a:lnTo>
                    <a:lnTo>
                      <a:pt x="2" y="17"/>
                    </a:lnTo>
                    <a:lnTo>
                      <a:pt x="0" y="10"/>
                    </a:lnTo>
                  </a:path>
                </a:pathLst>
              </a:custGeom>
              <a:noFill/>
              <a:ln w="3175">
                <a:solidFill>
                  <a:srgbClr val="666666"/>
                </a:solidFill>
                <a:round/>
                <a:headEnd/>
                <a:tailEnd/>
              </a:ln>
            </p:spPr>
            <p:txBody>
              <a:bodyPr/>
              <a:lstStyle/>
              <a:p>
                <a:endParaRPr lang="en-US"/>
              </a:p>
            </p:txBody>
          </p:sp>
          <p:sp>
            <p:nvSpPr>
              <p:cNvPr id="25909" name="Freeform 2244"/>
              <p:cNvSpPr>
                <a:spLocks/>
              </p:cNvSpPr>
              <p:nvPr/>
            </p:nvSpPr>
            <p:spPr bwMode="auto">
              <a:xfrm>
                <a:off x="3470" y="2425"/>
                <a:ext cx="24" cy="21"/>
              </a:xfrm>
              <a:custGeom>
                <a:avLst/>
                <a:gdLst>
                  <a:gd name="T0" fmla="*/ 0 w 24"/>
                  <a:gd name="T1" fmla="*/ 10 h 21"/>
                  <a:gd name="T2" fmla="*/ 3 w 24"/>
                  <a:gd name="T3" fmla="*/ 4 h 21"/>
                  <a:gd name="T4" fmla="*/ 9 w 24"/>
                  <a:gd name="T5" fmla="*/ 0 h 21"/>
                  <a:gd name="T6" fmla="*/ 17 w 24"/>
                  <a:gd name="T7" fmla="*/ 0 h 21"/>
                  <a:gd name="T8" fmla="*/ 21 w 24"/>
                  <a:gd name="T9" fmla="*/ 4 h 21"/>
                  <a:gd name="T10" fmla="*/ 24 w 24"/>
                  <a:gd name="T11" fmla="*/ 10 h 21"/>
                  <a:gd name="T12" fmla="*/ 21 w 24"/>
                  <a:gd name="T13" fmla="*/ 17 h 21"/>
                  <a:gd name="T14" fmla="*/ 17 w 24"/>
                  <a:gd name="T15" fmla="*/ 21 h 21"/>
                  <a:gd name="T16" fmla="*/ 9 w 24"/>
                  <a:gd name="T17" fmla="*/ 21 h 21"/>
                  <a:gd name="T18" fmla="*/ 3 w 24"/>
                  <a:gd name="T19" fmla="*/ 17 h 21"/>
                  <a:gd name="T20" fmla="*/ 0 w 24"/>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21"/>
                  <a:gd name="T35" fmla="*/ 24 w 2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21">
                    <a:moveTo>
                      <a:pt x="0" y="10"/>
                    </a:moveTo>
                    <a:lnTo>
                      <a:pt x="3" y="4"/>
                    </a:lnTo>
                    <a:lnTo>
                      <a:pt x="9" y="0"/>
                    </a:lnTo>
                    <a:lnTo>
                      <a:pt x="17" y="0"/>
                    </a:lnTo>
                    <a:lnTo>
                      <a:pt x="21" y="4"/>
                    </a:lnTo>
                    <a:lnTo>
                      <a:pt x="24" y="10"/>
                    </a:lnTo>
                    <a:lnTo>
                      <a:pt x="21" y="17"/>
                    </a:lnTo>
                    <a:lnTo>
                      <a:pt x="17" y="21"/>
                    </a:lnTo>
                    <a:lnTo>
                      <a:pt x="9" y="21"/>
                    </a:lnTo>
                    <a:lnTo>
                      <a:pt x="3" y="17"/>
                    </a:lnTo>
                    <a:lnTo>
                      <a:pt x="0" y="10"/>
                    </a:lnTo>
                  </a:path>
                </a:pathLst>
              </a:custGeom>
              <a:noFill/>
              <a:ln w="3175">
                <a:solidFill>
                  <a:srgbClr val="666666"/>
                </a:solidFill>
                <a:round/>
                <a:headEnd/>
                <a:tailEnd/>
              </a:ln>
            </p:spPr>
            <p:txBody>
              <a:bodyPr/>
              <a:lstStyle/>
              <a:p>
                <a:endParaRPr lang="en-US"/>
              </a:p>
            </p:txBody>
          </p:sp>
          <p:sp>
            <p:nvSpPr>
              <p:cNvPr id="25910" name="Rectangle 2245"/>
              <p:cNvSpPr>
                <a:spLocks noChangeArrowheads="1"/>
              </p:cNvSpPr>
              <p:nvPr/>
            </p:nvSpPr>
            <p:spPr bwMode="auto">
              <a:xfrm>
                <a:off x="2749" y="2508"/>
                <a:ext cx="751" cy="107"/>
              </a:xfrm>
              <a:prstGeom prst="rect">
                <a:avLst/>
              </a:prstGeom>
              <a:noFill/>
              <a:ln w="9525">
                <a:noFill/>
                <a:miter lim="800000"/>
                <a:headEnd/>
                <a:tailEnd/>
              </a:ln>
            </p:spPr>
            <p:txBody>
              <a:bodyPr wrap="none" lIns="0" tIns="0" rIns="0" bIns="0">
                <a:spAutoFit/>
              </a:bodyPr>
              <a:lstStyle/>
              <a:p>
                <a:r>
                  <a:rPr lang="en-US" sz="1100">
                    <a:solidFill>
                      <a:srgbClr val="5C6478"/>
                    </a:solidFill>
                    <a:latin typeface="Arial" charset="0"/>
                    <a:cs typeface="Arial" charset="0"/>
                  </a:rPr>
                  <a:t>Phòng Tuyên huấn</a:t>
                </a:r>
                <a:endParaRPr lang="en-US" sz="1800">
                  <a:latin typeface="Arial" charset="0"/>
                  <a:cs typeface="Arial" charset="0"/>
                </a:endParaRPr>
              </a:p>
            </p:txBody>
          </p:sp>
          <p:sp>
            <p:nvSpPr>
              <p:cNvPr id="25911" name="Rectangle 2246"/>
              <p:cNvSpPr>
                <a:spLocks noChangeArrowheads="1"/>
              </p:cNvSpPr>
              <p:nvPr/>
            </p:nvSpPr>
            <p:spPr bwMode="auto">
              <a:xfrm>
                <a:off x="4586" y="2215"/>
                <a:ext cx="598" cy="135"/>
              </a:xfrm>
              <a:prstGeom prst="rect">
                <a:avLst/>
              </a:prstGeom>
              <a:solidFill>
                <a:srgbClr val="CFD2DA"/>
              </a:solidFill>
              <a:ln w="7938">
                <a:solidFill>
                  <a:srgbClr val="666666"/>
                </a:solidFill>
                <a:miter lim="800000"/>
                <a:headEnd/>
                <a:tailEnd/>
              </a:ln>
            </p:spPr>
            <p:txBody>
              <a:bodyPr/>
              <a:lstStyle/>
              <a:p>
                <a:endParaRPr lang="en-US"/>
              </a:p>
            </p:txBody>
          </p:sp>
          <p:sp>
            <p:nvSpPr>
              <p:cNvPr id="25912" name="Rectangle 2247"/>
              <p:cNvSpPr>
                <a:spLocks noChangeArrowheads="1"/>
              </p:cNvSpPr>
              <p:nvPr/>
            </p:nvSpPr>
            <p:spPr bwMode="auto">
              <a:xfrm>
                <a:off x="4623" y="2232"/>
                <a:ext cx="76" cy="33"/>
              </a:xfrm>
              <a:prstGeom prst="rect">
                <a:avLst/>
              </a:prstGeom>
              <a:solidFill>
                <a:srgbClr val="5C6478"/>
              </a:solidFill>
              <a:ln w="3175">
                <a:solidFill>
                  <a:srgbClr val="5C6478"/>
                </a:solidFill>
                <a:miter lim="800000"/>
                <a:headEnd/>
                <a:tailEnd/>
              </a:ln>
            </p:spPr>
            <p:txBody>
              <a:bodyPr/>
              <a:lstStyle/>
              <a:p>
                <a:endParaRPr lang="en-US"/>
              </a:p>
            </p:txBody>
          </p:sp>
          <p:sp>
            <p:nvSpPr>
              <p:cNvPr id="25913" name="Freeform 2248"/>
              <p:cNvSpPr>
                <a:spLocks noEditPoints="1"/>
              </p:cNvSpPr>
              <p:nvPr/>
            </p:nvSpPr>
            <p:spPr bwMode="auto">
              <a:xfrm>
                <a:off x="4646" y="2304"/>
                <a:ext cx="476" cy="24"/>
              </a:xfrm>
              <a:custGeom>
                <a:avLst/>
                <a:gdLst>
                  <a:gd name="T0" fmla="*/ 3 w 476"/>
                  <a:gd name="T1" fmla="*/ 4 h 24"/>
                  <a:gd name="T2" fmla="*/ 19 w 476"/>
                  <a:gd name="T3" fmla="*/ 0 h 24"/>
                  <a:gd name="T4" fmla="*/ 28 w 476"/>
                  <a:gd name="T5" fmla="*/ 13 h 24"/>
                  <a:gd name="T6" fmla="*/ 19 w 476"/>
                  <a:gd name="T7" fmla="*/ 24 h 24"/>
                  <a:gd name="T8" fmla="*/ 3 w 476"/>
                  <a:gd name="T9" fmla="*/ 20 h 24"/>
                  <a:gd name="T10" fmla="*/ 112 w 476"/>
                  <a:gd name="T11" fmla="*/ 13 h 24"/>
                  <a:gd name="T12" fmla="*/ 122 w 476"/>
                  <a:gd name="T13" fmla="*/ 0 h 24"/>
                  <a:gd name="T14" fmla="*/ 139 w 476"/>
                  <a:gd name="T15" fmla="*/ 4 h 24"/>
                  <a:gd name="T16" fmla="*/ 139 w 476"/>
                  <a:gd name="T17" fmla="*/ 20 h 24"/>
                  <a:gd name="T18" fmla="*/ 122 w 476"/>
                  <a:gd name="T19" fmla="*/ 24 h 24"/>
                  <a:gd name="T20" fmla="*/ 112 w 476"/>
                  <a:gd name="T21" fmla="*/ 13 h 24"/>
                  <a:gd name="T22" fmla="*/ 152 w 476"/>
                  <a:gd name="T23" fmla="*/ 4 h 24"/>
                  <a:gd name="T24" fmla="*/ 168 w 476"/>
                  <a:gd name="T25" fmla="*/ 0 h 24"/>
                  <a:gd name="T26" fmla="*/ 178 w 476"/>
                  <a:gd name="T27" fmla="*/ 13 h 24"/>
                  <a:gd name="T28" fmla="*/ 168 w 476"/>
                  <a:gd name="T29" fmla="*/ 24 h 24"/>
                  <a:gd name="T30" fmla="*/ 152 w 476"/>
                  <a:gd name="T31" fmla="*/ 20 h 24"/>
                  <a:gd name="T32" fmla="*/ 188 w 476"/>
                  <a:gd name="T33" fmla="*/ 13 h 24"/>
                  <a:gd name="T34" fmla="*/ 197 w 476"/>
                  <a:gd name="T35" fmla="*/ 0 h 24"/>
                  <a:gd name="T36" fmla="*/ 212 w 476"/>
                  <a:gd name="T37" fmla="*/ 4 h 24"/>
                  <a:gd name="T38" fmla="*/ 212 w 476"/>
                  <a:gd name="T39" fmla="*/ 20 h 24"/>
                  <a:gd name="T40" fmla="*/ 197 w 476"/>
                  <a:gd name="T41" fmla="*/ 24 h 24"/>
                  <a:gd name="T42" fmla="*/ 188 w 476"/>
                  <a:gd name="T43" fmla="*/ 13 h 24"/>
                  <a:gd name="T44" fmla="*/ 228 w 476"/>
                  <a:gd name="T45" fmla="*/ 4 h 24"/>
                  <a:gd name="T46" fmla="*/ 243 w 476"/>
                  <a:gd name="T47" fmla="*/ 0 h 24"/>
                  <a:gd name="T48" fmla="*/ 252 w 476"/>
                  <a:gd name="T49" fmla="*/ 13 h 24"/>
                  <a:gd name="T50" fmla="*/ 243 w 476"/>
                  <a:gd name="T51" fmla="*/ 24 h 24"/>
                  <a:gd name="T52" fmla="*/ 228 w 476"/>
                  <a:gd name="T53" fmla="*/ 20 h 24"/>
                  <a:gd name="T54" fmla="*/ 261 w 476"/>
                  <a:gd name="T55" fmla="*/ 13 h 24"/>
                  <a:gd name="T56" fmla="*/ 272 w 476"/>
                  <a:gd name="T57" fmla="*/ 0 h 24"/>
                  <a:gd name="T58" fmla="*/ 288 w 476"/>
                  <a:gd name="T59" fmla="*/ 4 h 24"/>
                  <a:gd name="T60" fmla="*/ 288 w 476"/>
                  <a:gd name="T61" fmla="*/ 20 h 24"/>
                  <a:gd name="T62" fmla="*/ 272 w 476"/>
                  <a:gd name="T63" fmla="*/ 24 h 24"/>
                  <a:gd name="T64" fmla="*/ 261 w 476"/>
                  <a:gd name="T65" fmla="*/ 13 h 24"/>
                  <a:gd name="T66" fmla="*/ 303 w 476"/>
                  <a:gd name="T67" fmla="*/ 4 h 24"/>
                  <a:gd name="T68" fmla="*/ 318 w 476"/>
                  <a:gd name="T69" fmla="*/ 0 h 24"/>
                  <a:gd name="T70" fmla="*/ 327 w 476"/>
                  <a:gd name="T71" fmla="*/ 13 h 24"/>
                  <a:gd name="T72" fmla="*/ 318 w 476"/>
                  <a:gd name="T73" fmla="*/ 24 h 24"/>
                  <a:gd name="T74" fmla="*/ 303 w 476"/>
                  <a:gd name="T75" fmla="*/ 20 h 24"/>
                  <a:gd name="T76" fmla="*/ 412 w 476"/>
                  <a:gd name="T77" fmla="*/ 13 h 24"/>
                  <a:gd name="T78" fmla="*/ 421 w 476"/>
                  <a:gd name="T79" fmla="*/ 0 h 24"/>
                  <a:gd name="T80" fmla="*/ 436 w 476"/>
                  <a:gd name="T81" fmla="*/ 4 h 24"/>
                  <a:gd name="T82" fmla="*/ 436 w 476"/>
                  <a:gd name="T83" fmla="*/ 20 h 24"/>
                  <a:gd name="T84" fmla="*/ 421 w 476"/>
                  <a:gd name="T85" fmla="*/ 24 h 24"/>
                  <a:gd name="T86" fmla="*/ 412 w 476"/>
                  <a:gd name="T87" fmla="*/ 13 h 24"/>
                  <a:gd name="T88" fmla="*/ 452 w 476"/>
                  <a:gd name="T89" fmla="*/ 4 h 24"/>
                  <a:gd name="T90" fmla="*/ 467 w 476"/>
                  <a:gd name="T91" fmla="*/ 0 h 24"/>
                  <a:gd name="T92" fmla="*/ 476 w 476"/>
                  <a:gd name="T93" fmla="*/ 13 h 24"/>
                  <a:gd name="T94" fmla="*/ 467 w 476"/>
                  <a:gd name="T95" fmla="*/ 24 h 24"/>
                  <a:gd name="T96" fmla="*/ 452 w 476"/>
                  <a:gd name="T97" fmla="*/ 20 h 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6"/>
                  <a:gd name="T148" fmla="*/ 0 h 24"/>
                  <a:gd name="T149" fmla="*/ 476 w 476"/>
                  <a:gd name="T150" fmla="*/ 24 h 2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6" h="24">
                    <a:moveTo>
                      <a:pt x="0" y="13"/>
                    </a:moveTo>
                    <a:lnTo>
                      <a:pt x="3" y="4"/>
                    </a:lnTo>
                    <a:lnTo>
                      <a:pt x="9" y="0"/>
                    </a:lnTo>
                    <a:lnTo>
                      <a:pt x="19" y="0"/>
                    </a:lnTo>
                    <a:lnTo>
                      <a:pt x="26" y="4"/>
                    </a:lnTo>
                    <a:lnTo>
                      <a:pt x="28" y="13"/>
                    </a:lnTo>
                    <a:lnTo>
                      <a:pt x="26" y="20"/>
                    </a:lnTo>
                    <a:lnTo>
                      <a:pt x="19" y="24"/>
                    </a:lnTo>
                    <a:lnTo>
                      <a:pt x="9" y="24"/>
                    </a:lnTo>
                    <a:lnTo>
                      <a:pt x="3" y="20"/>
                    </a:lnTo>
                    <a:lnTo>
                      <a:pt x="0" y="13"/>
                    </a:lnTo>
                    <a:close/>
                    <a:moveTo>
                      <a:pt x="112" y="13"/>
                    </a:moveTo>
                    <a:lnTo>
                      <a:pt x="115" y="4"/>
                    </a:lnTo>
                    <a:lnTo>
                      <a:pt x="122" y="0"/>
                    </a:lnTo>
                    <a:lnTo>
                      <a:pt x="131" y="0"/>
                    </a:lnTo>
                    <a:lnTo>
                      <a:pt x="139" y="4"/>
                    </a:lnTo>
                    <a:lnTo>
                      <a:pt x="140" y="13"/>
                    </a:lnTo>
                    <a:lnTo>
                      <a:pt x="139" y="20"/>
                    </a:lnTo>
                    <a:lnTo>
                      <a:pt x="131" y="24"/>
                    </a:lnTo>
                    <a:lnTo>
                      <a:pt x="122" y="24"/>
                    </a:lnTo>
                    <a:lnTo>
                      <a:pt x="115" y="20"/>
                    </a:lnTo>
                    <a:lnTo>
                      <a:pt x="112" y="13"/>
                    </a:lnTo>
                    <a:close/>
                    <a:moveTo>
                      <a:pt x="149" y="13"/>
                    </a:moveTo>
                    <a:lnTo>
                      <a:pt x="152" y="4"/>
                    </a:lnTo>
                    <a:lnTo>
                      <a:pt x="160" y="0"/>
                    </a:lnTo>
                    <a:lnTo>
                      <a:pt x="168" y="0"/>
                    </a:lnTo>
                    <a:lnTo>
                      <a:pt x="175" y="4"/>
                    </a:lnTo>
                    <a:lnTo>
                      <a:pt x="178" y="13"/>
                    </a:lnTo>
                    <a:lnTo>
                      <a:pt x="175" y="20"/>
                    </a:lnTo>
                    <a:lnTo>
                      <a:pt x="168" y="24"/>
                    </a:lnTo>
                    <a:lnTo>
                      <a:pt x="160" y="24"/>
                    </a:lnTo>
                    <a:lnTo>
                      <a:pt x="152" y="20"/>
                    </a:lnTo>
                    <a:lnTo>
                      <a:pt x="149" y="13"/>
                    </a:lnTo>
                    <a:close/>
                    <a:moveTo>
                      <a:pt x="188" y="13"/>
                    </a:moveTo>
                    <a:lnTo>
                      <a:pt x="191" y="4"/>
                    </a:lnTo>
                    <a:lnTo>
                      <a:pt x="197" y="0"/>
                    </a:lnTo>
                    <a:lnTo>
                      <a:pt x="206" y="0"/>
                    </a:lnTo>
                    <a:lnTo>
                      <a:pt x="212" y="4"/>
                    </a:lnTo>
                    <a:lnTo>
                      <a:pt x="215" y="13"/>
                    </a:lnTo>
                    <a:lnTo>
                      <a:pt x="212" y="20"/>
                    </a:lnTo>
                    <a:lnTo>
                      <a:pt x="206" y="24"/>
                    </a:lnTo>
                    <a:lnTo>
                      <a:pt x="197" y="24"/>
                    </a:lnTo>
                    <a:lnTo>
                      <a:pt x="191" y="20"/>
                    </a:lnTo>
                    <a:lnTo>
                      <a:pt x="188" y="13"/>
                    </a:lnTo>
                    <a:close/>
                    <a:moveTo>
                      <a:pt x="225" y="13"/>
                    </a:moveTo>
                    <a:lnTo>
                      <a:pt x="228" y="4"/>
                    </a:lnTo>
                    <a:lnTo>
                      <a:pt x="234" y="0"/>
                    </a:lnTo>
                    <a:lnTo>
                      <a:pt x="243" y="0"/>
                    </a:lnTo>
                    <a:lnTo>
                      <a:pt x="251" y="4"/>
                    </a:lnTo>
                    <a:lnTo>
                      <a:pt x="252" y="13"/>
                    </a:lnTo>
                    <a:lnTo>
                      <a:pt x="251" y="20"/>
                    </a:lnTo>
                    <a:lnTo>
                      <a:pt x="243" y="24"/>
                    </a:lnTo>
                    <a:lnTo>
                      <a:pt x="234" y="24"/>
                    </a:lnTo>
                    <a:lnTo>
                      <a:pt x="228" y="20"/>
                    </a:lnTo>
                    <a:lnTo>
                      <a:pt x="225" y="13"/>
                    </a:lnTo>
                    <a:close/>
                    <a:moveTo>
                      <a:pt x="261" y="13"/>
                    </a:moveTo>
                    <a:lnTo>
                      <a:pt x="264" y="4"/>
                    </a:lnTo>
                    <a:lnTo>
                      <a:pt x="272" y="0"/>
                    </a:lnTo>
                    <a:lnTo>
                      <a:pt x="280" y="0"/>
                    </a:lnTo>
                    <a:lnTo>
                      <a:pt x="288" y="4"/>
                    </a:lnTo>
                    <a:lnTo>
                      <a:pt x="291" y="13"/>
                    </a:lnTo>
                    <a:lnTo>
                      <a:pt x="288" y="20"/>
                    </a:lnTo>
                    <a:lnTo>
                      <a:pt x="280" y="24"/>
                    </a:lnTo>
                    <a:lnTo>
                      <a:pt x="272" y="24"/>
                    </a:lnTo>
                    <a:lnTo>
                      <a:pt x="264" y="20"/>
                    </a:lnTo>
                    <a:lnTo>
                      <a:pt x="261" y="13"/>
                    </a:lnTo>
                    <a:close/>
                    <a:moveTo>
                      <a:pt x="300" y="13"/>
                    </a:moveTo>
                    <a:lnTo>
                      <a:pt x="303" y="4"/>
                    </a:lnTo>
                    <a:lnTo>
                      <a:pt x="309" y="0"/>
                    </a:lnTo>
                    <a:lnTo>
                      <a:pt x="318" y="0"/>
                    </a:lnTo>
                    <a:lnTo>
                      <a:pt x="324" y="4"/>
                    </a:lnTo>
                    <a:lnTo>
                      <a:pt x="327" y="13"/>
                    </a:lnTo>
                    <a:lnTo>
                      <a:pt x="324" y="20"/>
                    </a:lnTo>
                    <a:lnTo>
                      <a:pt x="318" y="24"/>
                    </a:lnTo>
                    <a:lnTo>
                      <a:pt x="309" y="24"/>
                    </a:lnTo>
                    <a:lnTo>
                      <a:pt x="303" y="20"/>
                    </a:lnTo>
                    <a:lnTo>
                      <a:pt x="300" y="13"/>
                    </a:lnTo>
                    <a:close/>
                    <a:moveTo>
                      <a:pt x="412" y="13"/>
                    </a:moveTo>
                    <a:lnTo>
                      <a:pt x="413" y="4"/>
                    </a:lnTo>
                    <a:lnTo>
                      <a:pt x="421" y="0"/>
                    </a:lnTo>
                    <a:lnTo>
                      <a:pt x="430" y="0"/>
                    </a:lnTo>
                    <a:lnTo>
                      <a:pt x="436" y="4"/>
                    </a:lnTo>
                    <a:lnTo>
                      <a:pt x="440" y="13"/>
                    </a:lnTo>
                    <a:lnTo>
                      <a:pt x="436" y="20"/>
                    </a:lnTo>
                    <a:lnTo>
                      <a:pt x="430" y="24"/>
                    </a:lnTo>
                    <a:lnTo>
                      <a:pt x="421" y="24"/>
                    </a:lnTo>
                    <a:lnTo>
                      <a:pt x="413" y="20"/>
                    </a:lnTo>
                    <a:lnTo>
                      <a:pt x="412" y="13"/>
                    </a:lnTo>
                    <a:close/>
                    <a:moveTo>
                      <a:pt x="449" y="13"/>
                    </a:moveTo>
                    <a:lnTo>
                      <a:pt x="452" y="4"/>
                    </a:lnTo>
                    <a:lnTo>
                      <a:pt x="458" y="0"/>
                    </a:lnTo>
                    <a:lnTo>
                      <a:pt x="467" y="0"/>
                    </a:lnTo>
                    <a:lnTo>
                      <a:pt x="475" y="4"/>
                    </a:lnTo>
                    <a:lnTo>
                      <a:pt x="476" y="13"/>
                    </a:lnTo>
                    <a:lnTo>
                      <a:pt x="475" y="20"/>
                    </a:lnTo>
                    <a:lnTo>
                      <a:pt x="467" y="24"/>
                    </a:lnTo>
                    <a:lnTo>
                      <a:pt x="458" y="24"/>
                    </a:lnTo>
                    <a:lnTo>
                      <a:pt x="452" y="20"/>
                    </a:lnTo>
                    <a:lnTo>
                      <a:pt x="449" y="13"/>
                    </a:lnTo>
                    <a:close/>
                  </a:path>
                </a:pathLst>
              </a:custGeom>
              <a:solidFill>
                <a:srgbClr val="CFD2DA"/>
              </a:solidFill>
              <a:ln w="9525">
                <a:noFill/>
                <a:round/>
                <a:headEnd/>
                <a:tailEnd/>
              </a:ln>
            </p:spPr>
            <p:txBody>
              <a:bodyPr/>
              <a:lstStyle/>
              <a:p>
                <a:endParaRPr lang="en-US"/>
              </a:p>
            </p:txBody>
          </p:sp>
          <p:sp>
            <p:nvSpPr>
              <p:cNvPr id="25914" name="Freeform 2249"/>
              <p:cNvSpPr>
                <a:spLocks/>
              </p:cNvSpPr>
              <p:nvPr/>
            </p:nvSpPr>
            <p:spPr bwMode="auto">
              <a:xfrm>
                <a:off x="4623" y="2282"/>
                <a:ext cx="76" cy="68"/>
              </a:xfrm>
              <a:custGeom>
                <a:avLst/>
                <a:gdLst>
                  <a:gd name="T0" fmla="*/ 0 w 76"/>
                  <a:gd name="T1" fmla="*/ 68 h 68"/>
                  <a:gd name="T2" fmla="*/ 0 w 76"/>
                  <a:gd name="T3" fmla="*/ 0 h 68"/>
                  <a:gd name="T4" fmla="*/ 76 w 76"/>
                  <a:gd name="T5" fmla="*/ 0 h 68"/>
                  <a:gd name="T6" fmla="*/ 76 w 76"/>
                  <a:gd name="T7" fmla="*/ 68 h 68"/>
                  <a:gd name="T8" fmla="*/ 0 60000 65536"/>
                  <a:gd name="T9" fmla="*/ 0 60000 65536"/>
                  <a:gd name="T10" fmla="*/ 0 60000 65536"/>
                  <a:gd name="T11" fmla="*/ 0 60000 65536"/>
                  <a:gd name="T12" fmla="*/ 0 w 76"/>
                  <a:gd name="T13" fmla="*/ 0 h 68"/>
                  <a:gd name="T14" fmla="*/ 76 w 76"/>
                  <a:gd name="T15" fmla="*/ 68 h 68"/>
                </a:gdLst>
                <a:ahLst/>
                <a:cxnLst>
                  <a:cxn ang="T8">
                    <a:pos x="T0" y="T1"/>
                  </a:cxn>
                  <a:cxn ang="T9">
                    <a:pos x="T2" y="T3"/>
                  </a:cxn>
                  <a:cxn ang="T10">
                    <a:pos x="T4" y="T5"/>
                  </a:cxn>
                  <a:cxn ang="T11">
                    <a:pos x="T6" y="T7"/>
                  </a:cxn>
                </a:cxnLst>
                <a:rect l="T12" t="T13" r="T14" b="T15"/>
                <a:pathLst>
                  <a:path w="76" h="68">
                    <a:moveTo>
                      <a:pt x="0" y="68"/>
                    </a:moveTo>
                    <a:lnTo>
                      <a:pt x="0" y="0"/>
                    </a:lnTo>
                    <a:lnTo>
                      <a:pt x="76" y="0"/>
                    </a:lnTo>
                    <a:lnTo>
                      <a:pt x="76" y="68"/>
                    </a:lnTo>
                  </a:path>
                </a:pathLst>
              </a:custGeom>
              <a:noFill/>
              <a:ln w="3175">
                <a:solidFill>
                  <a:srgbClr val="666666"/>
                </a:solidFill>
                <a:round/>
                <a:headEnd/>
                <a:tailEnd/>
              </a:ln>
            </p:spPr>
            <p:txBody>
              <a:bodyPr/>
              <a:lstStyle/>
              <a:p>
                <a:endParaRPr lang="en-US"/>
              </a:p>
            </p:txBody>
          </p:sp>
          <p:sp>
            <p:nvSpPr>
              <p:cNvPr id="25915" name="Freeform 2250"/>
              <p:cNvSpPr>
                <a:spLocks/>
              </p:cNvSpPr>
              <p:nvPr/>
            </p:nvSpPr>
            <p:spPr bwMode="auto">
              <a:xfrm>
                <a:off x="4646" y="2304"/>
                <a:ext cx="28" cy="24"/>
              </a:xfrm>
              <a:custGeom>
                <a:avLst/>
                <a:gdLst>
                  <a:gd name="T0" fmla="*/ 0 w 28"/>
                  <a:gd name="T1" fmla="*/ 13 h 24"/>
                  <a:gd name="T2" fmla="*/ 3 w 28"/>
                  <a:gd name="T3" fmla="*/ 4 h 24"/>
                  <a:gd name="T4" fmla="*/ 9 w 28"/>
                  <a:gd name="T5" fmla="*/ 0 h 24"/>
                  <a:gd name="T6" fmla="*/ 19 w 28"/>
                  <a:gd name="T7" fmla="*/ 0 h 24"/>
                  <a:gd name="T8" fmla="*/ 26 w 28"/>
                  <a:gd name="T9" fmla="*/ 4 h 24"/>
                  <a:gd name="T10" fmla="*/ 28 w 28"/>
                  <a:gd name="T11" fmla="*/ 13 h 24"/>
                  <a:gd name="T12" fmla="*/ 26 w 28"/>
                  <a:gd name="T13" fmla="*/ 20 h 24"/>
                  <a:gd name="T14" fmla="*/ 19 w 28"/>
                  <a:gd name="T15" fmla="*/ 24 h 24"/>
                  <a:gd name="T16" fmla="*/ 9 w 28"/>
                  <a:gd name="T17" fmla="*/ 24 h 24"/>
                  <a:gd name="T18" fmla="*/ 3 w 28"/>
                  <a:gd name="T19" fmla="*/ 20 h 24"/>
                  <a:gd name="T20" fmla="*/ 0 w 28"/>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4"/>
                  <a:gd name="T35" fmla="*/ 28 w 2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4">
                    <a:moveTo>
                      <a:pt x="0" y="13"/>
                    </a:moveTo>
                    <a:lnTo>
                      <a:pt x="3" y="4"/>
                    </a:lnTo>
                    <a:lnTo>
                      <a:pt x="9" y="0"/>
                    </a:lnTo>
                    <a:lnTo>
                      <a:pt x="19" y="0"/>
                    </a:lnTo>
                    <a:lnTo>
                      <a:pt x="26" y="4"/>
                    </a:lnTo>
                    <a:lnTo>
                      <a:pt x="28" y="13"/>
                    </a:lnTo>
                    <a:lnTo>
                      <a:pt x="26" y="20"/>
                    </a:lnTo>
                    <a:lnTo>
                      <a:pt x="19" y="24"/>
                    </a:lnTo>
                    <a:lnTo>
                      <a:pt x="9" y="24"/>
                    </a:lnTo>
                    <a:lnTo>
                      <a:pt x="3" y="20"/>
                    </a:lnTo>
                    <a:lnTo>
                      <a:pt x="0" y="13"/>
                    </a:lnTo>
                  </a:path>
                </a:pathLst>
              </a:custGeom>
              <a:noFill/>
              <a:ln w="3175">
                <a:solidFill>
                  <a:srgbClr val="666666"/>
                </a:solidFill>
                <a:round/>
                <a:headEnd/>
                <a:tailEnd/>
              </a:ln>
            </p:spPr>
            <p:txBody>
              <a:bodyPr/>
              <a:lstStyle/>
              <a:p>
                <a:endParaRPr lang="en-US"/>
              </a:p>
            </p:txBody>
          </p:sp>
          <p:sp>
            <p:nvSpPr>
              <p:cNvPr id="25916" name="Freeform 2251"/>
              <p:cNvSpPr>
                <a:spLocks/>
              </p:cNvSpPr>
              <p:nvPr/>
            </p:nvSpPr>
            <p:spPr bwMode="auto">
              <a:xfrm>
                <a:off x="4735" y="2282"/>
                <a:ext cx="261" cy="68"/>
              </a:xfrm>
              <a:custGeom>
                <a:avLst/>
                <a:gdLst>
                  <a:gd name="T0" fmla="*/ 0 w 261"/>
                  <a:gd name="T1" fmla="*/ 68 h 68"/>
                  <a:gd name="T2" fmla="*/ 0 w 261"/>
                  <a:gd name="T3" fmla="*/ 0 h 68"/>
                  <a:gd name="T4" fmla="*/ 261 w 261"/>
                  <a:gd name="T5" fmla="*/ 0 h 68"/>
                  <a:gd name="T6" fmla="*/ 261 w 261"/>
                  <a:gd name="T7" fmla="*/ 68 h 68"/>
                  <a:gd name="T8" fmla="*/ 0 60000 65536"/>
                  <a:gd name="T9" fmla="*/ 0 60000 65536"/>
                  <a:gd name="T10" fmla="*/ 0 60000 65536"/>
                  <a:gd name="T11" fmla="*/ 0 60000 65536"/>
                  <a:gd name="T12" fmla="*/ 0 w 261"/>
                  <a:gd name="T13" fmla="*/ 0 h 68"/>
                  <a:gd name="T14" fmla="*/ 261 w 261"/>
                  <a:gd name="T15" fmla="*/ 68 h 68"/>
                </a:gdLst>
                <a:ahLst/>
                <a:cxnLst>
                  <a:cxn ang="T8">
                    <a:pos x="T0" y="T1"/>
                  </a:cxn>
                  <a:cxn ang="T9">
                    <a:pos x="T2" y="T3"/>
                  </a:cxn>
                  <a:cxn ang="T10">
                    <a:pos x="T4" y="T5"/>
                  </a:cxn>
                  <a:cxn ang="T11">
                    <a:pos x="T6" y="T7"/>
                  </a:cxn>
                </a:cxnLst>
                <a:rect l="T12" t="T13" r="T14" b="T15"/>
                <a:pathLst>
                  <a:path w="261" h="68">
                    <a:moveTo>
                      <a:pt x="0" y="68"/>
                    </a:moveTo>
                    <a:lnTo>
                      <a:pt x="0" y="0"/>
                    </a:lnTo>
                    <a:lnTo>
                      <a:pt x="261" y="0"/>
                    </a:lnTo>
                    <a:lnTo>
                      <a:pt x="261" y="68"/>
                    </a:lnTo>
                  </a:path>
                </a:pathLst>
              </a:custGeom>
              <a:noFill/>
              <a:ln w="3175">
                <a:solidFill>
                  <a:srgbClr val="666666"/>
                </a:solidFill>
                <a:round/>
                <a:headEnd/>
                <a:tailEnd/>
              </a:ln>
            </p:spPr>
            <p:txBody>
              <a:bodyPr/>
              <a:lstStyle/>
              <a:p>
                <a:endParaRPr lang="en-US"/>
              </a:p>
            </p:txBody>
          </p:sp>
          <p:sp>
            <p:nvSpPr>
              <p:cNvPr id="25917" name="Freeform 2252"/>
              <p:cNvSpPr>
                <a:spLocks/>
              </p:cNvSpPr>
              <p:nvPr/>
            </p:nvSpPr>
            <p:spPr bwMode="auto">
              <a:xfrm>
                <a:off x="4758" y="2304"/>
                <a:ext cx="28" cy="24"/>
              </a:xfrm>
              <a:custGeom>
                <a:avLst/>
                <a:gdLst>
                  <a:gd name="T0" fmla="*/ 0 w 28"/>
                  <a:gd name="T1" fmla="*/ 13 h 24"/>
                  <a:gd name="T2" fmla="*/ 3 w 28"/>
                  <a:gd name="T3" fmla="*/ 4 h 24"/>
                  <a:gd name="T4" fmla="*/ 10 w 28"/>
                  <a:gd name="T5" fmla="*/ 0 h 24"/>
                  <a:gd name="T6" fmla="*/ 19 w 28"/>
                  <a:gd name="T7" fmla="*/ 0 h 24"/>
                  <a:gd name="T8" fmla="*/ 27 w 28"/>
                  <a:gd name="T9" fmla="*/ 4 h 24"/>
                  <a:gd name="T10" fmla="*/ 28 w 28"/>
                  <a:gd name="T11" fmla="*/ 13 h 24"/>
                  <a:gd name="T12" fmla="*/ 27 w 28"/>
                  <a:gd name="T13" fmla="*/ 20 h 24"/>
                  <a:gd name="T14" fmla="*/ 19 w 28"/>
                  <a:gd name="T15" fmla="*/ 24 h 24"/>
                  <a:gd name="T16" fmla="*/ 10 w 28"/>
                  <a:gd name="T17" fmla="*/ 24 h 24"/>
                  <a:gd name="T18" fmla="*/ 3 w 28"/>
                  <a:gd name="T19" fmla="*/ 20 h 24"/>
                  <a:gd name="T20" fmla="*/ 0 w 28"/>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4"/>
                  <a:gd name="T35" fmla="*/ 28 w 2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4">
                    <a:moveTo>
                      <a:pt x="0" y="13"/>
                    </a:moveTo>
                    <a:lnTo>
                      <a:pt x="3" y="4"/>
                    </a:lnTo>
                    <a:lnTo>
                      <a:pt x="10" y="0"/>
                    </a:lnTo>
                    <a:lnTo>
                      <a:pt x="19" y="0"/>
                    </a:lnTo>
                    <a:lnTo>
                      <a:pt x="27" y="4"/>
                    </a:lnTo>
                    <a:lnTo>
                      <a:pt x="28" y="13"/>
                    </a:lnTo>
                    <a:lnTo>
                      <a:pt x="27" y="20"/>
                    </a:lnTo>
                    <a:lnTo>
                      <a:pt x="19" y="24"/>
                    </a:lnTo>
                    <a:lnTo>
                      <a:pt x="10" y="24"/>
                    </a:lnTo>
                    <a:lnTo>
                      <a:pt x="3" y="20"/>
                    </a:lnTo>
                    <a:lnTo>
                      <a:pt x="0" y="13"/>
                    </a:lnTo>
                  </a:path>
                </a:pathLst>
              </a:custGeom>
              <a:noFill/>
              <a:ln w="3175">
                <a:solidFill>
                  <a:srgbClr val="666666"/>
                </a:solidFill>
                <a:round/>
                <a:headEnd/>
                <a:tailEnd/>
              </a:ln>
            </p:spPr>
            <p:txBody>
              <a:bodyPr/>
              <a:lstStyle/>
              <a:p>
                <a:endParaRPr lang="en-US"/>
              </a:p>
            </p:txBody>
          </p:sp>
          <p:sp>
            <p:nvSpPr>
              <p:cNvPr id="25918" name="Freeform 2253"/>
              <p:cNvSpPr>
                <a:spLocks/>
              </p:cNvSpPr>
              <p:nvPr/>
            </p:nvSpPr>
            <p:spPr bwMode="auto">
              <a:xfrm>
                <a:off x="4795" y="2304"/>
                <a:ext cx="29" cy="24"/>
              </a:xfrm>
              <a:custGeom>
                <a:avLst/>
                <a:gdLst>
                  <a:gd name="T0" fmla="*/ 0 w 29"/>
                  <a:gd name="T1" fmla="*/ 13 h 24"/>
                  <a:gd name="T2" fmla="*/ 3 w 29"/>
                  <a:gd name="T3" fmla="*/ 4 h 24"/>
                  <a:gd name="T4" fmla="*/ 11 w 29"/>
                  <a:gd name="T5" fmla="*/ 0 h 24"/>
                  <a:gd name="T6" fmla="*/ 19 w 29"/>
                  <a:gd name="T7" fmla="*/ 0 h 24"/>
                  <a:gd name="T8" fmla="*/ 26 w 29"/>
                  <a:gd name="T9" fmla="*/ 4 h 24"/>
                  <a:gd name="T10" fmla="*/ 29 w 29"/>
                  <a:gd name="T11" fmla="*/ 13 h 24"/>
                  <a:gd name="T12" fmla="*/ 26 w 29"/>
                  <a:gd name="T13" fmla="*/ 20 h 24"/>
                  <a:gd name="T14" fmla="*/ 19 w 29"/>
                  <a:gd name="T15" fmla="*/ 24 h 24"/>
                  <a:gd name="T16" fmla="*/ 11 w 29"/>
                  <a:gd name="T17" fmla="*/ 24 h 24"/>
                  <a:gd name="T18" fmla="*/ 3 w 29"/>
                  <a:gd name="T19" fmla="*/ 20 h 24"/>
                  <a:gd name="T20" fmla="*/ 0 w 29"/>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4"/>
                  <a:gd name="T35" fmla="*/ 29 w 29"/>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4">
                    <a:moveTo>
                      <a:pt x="0" y="13"/>
                    </a:moveTo>
                    <a:lnTo>
                      <a:pt x="3" y="4"/>
                    </a:lnTo>
                    <a:lnTo>
                      <a:pt x="11" y="0"/>
                    </a:lnTo>
                    <a:lnTo>
                      <a:pt x="19" y="0"/>
                    </a:lnTo>
                    <a:lnTo>
                      <a:pt x="26" y="4"/>
                    </a:lnTo>
                    <a:lnTo>
                      <a:pt x="29" y="13"/>
                    </a:lnTo>
                    <a:lnTo>
                      <a:pt x="26" y="20"/>
                    </a:lnTo>
                    <a:lnTo>
                      <a:pt x="19" y="24"/>
                    </a:lnTo>
                    <a:lnTo>
                      <a:pt x="11" y="24"/>
                    </a:lnTo>
                    <a:lnTo>
                      <a:pt x="3" y="20"/>
                    </a:lnTo>
                    <a:lnTo>
                      <a:pt x="0" y="13"/>
                    </a:lnTo>
                  </a:path>
                </a:pathLst>
              </a:custGeom>
              <a:noFill/>
              <a:ln w="3175">
                <a:solidFill>
                  <a:srgbClr val="666666"/>
                </a:solidFill>
                <a:round/>
                <a:headEnd/>
                <a:tailEnd/>
              </a:ln>
            </p:spPr>
            <p:txBody>
              <a:bodyPr/>
              <a:lstStyle/>
              <a:p>
                <a:endParaRPr lang="en-US"/>
              </a:p>
            </p:txBody>
          </p:sp>
          <p:sp>
            <p:nvSpPr>
              <p:cNvPr id="25919" name="Freeform 2254"/>
              <p:cNvSpPr>
                <a:spLocks/>
              </p:cNvSpPr>
              <p:nvPr/>
            </p:nvSpPr>
            <p:spPr bwMode="auto">
              <a:xfrm>
                <a:off x="4834" y="2304"/>
                <a:ext cx="27" cy="24"/>
              </a:xfrm>
              <a:custGeom>
                <a:avLst/>
                <a:gdLst>
                  <a:gd name="T0" fmla="*/ 0 w 27"/>
                  <a:gd name="T1" fmla="*/ 13 h 24"/>
                  <a:gd name="T2" fmla="*/ 3 w 27"/>
                  <a:gd name="T3" fmla="*/ 4 h 24"/>
                  <a:gd name="T4" fmla="*/ 9 w 27"/>
                  <a:gd name="T5" fmla="*/ 0 h 24"/>
                  <a:gd name="T6" fmla="*/ 18 w 27"/>
                  <a:gd name="T7" fmla="*/ 0 h 24"/>
                  <a:gd name="T8" fmla="*/ 24 w 27"/>
                  <a:gd name="T9" fmla="*/ 4 h 24"/>
                  <a:gd name="T10" fmla="*/ 27 w 27"/>
                  <a:gd name="T11" fmla="*/ 13 h 24"/>
                  <a:gd name="T12" fmla="*/ 24 w 27"/>
                  <a:gd name="T13" fmla="*/ 20 h 24"/>
                  <a:gd name="T14" fmla="*/ 18 w 27"/>
                  <a:gd name="T15" fmla="*/ 24 h 24"/>
                  <a:gd name="T16" fmla="*/ 9 w 27"/>
                  <a:gd name="T17" fmla="*/ 24 h 24"/>
                  <a:gd name="T18" fmla="*/ 3 w 27"/>
                  <a:gd name="T19" fmla="*/ 20 h 24"/>
                  <a:gd name="T20" fmla="*/ 0 w 27"/>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4"/>
                  <a:gd name="T35" fmla="*/ 27 w 27"/>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4">
                    <a:moveTo>
                      <a:pt x="0" y="13"/>
                    </a:moveTo>
                    <a:lnTo>
                      <a:pt x="3" y="4"/>
                    </a:lnTo>
                    <a:lnTo>
                      <a:pt x="9" y="0"/>
                    </a:lnTo>
                    <a:lnTo>
                      <a:pt x="18" y="0"/>
                    </a:lnTo>
                    <a:lnTo>
                      <a:pt x="24" y="4"/>
                    </a:lnTo>
                    <a:lnTo>
                      <a:pt x="27" y="13"/>
                    </a:lnTo>
                    <a:lnTo>
                      <a:pt x="24" y="20"/>
                    </a:lnTo>
                    <a:lnTo>
                      <a:pt x="18" y="24"/>
                    </a:lnTo>
                    <a:lnTo>
                      <a:pt x="9" y="24"/>
                    </a:lnTo>
                    <a:lnTo>
                      <a:pt x="3" y="20"/>
                    </a:lnTo>
                    <a:lnTo>
                      <a:pt x="0" y="13"/>
                    </a:lnTo>
                  </a:path>
                </a:pathLst>
              </a:custGeom>
              <a:noFill/>
              <a:ln w="3175">
                <a:solidFill>
                  <a:srgbClr val="666666"/>
                </a:solidFill>
                <a:round/>
                <a:headEnd/>
                <a:tailEnd/>
              </a:ln>
            </p:spPr>
            <p:txBody>
              <a:bodyPr/>
              <a:lstStyle/>
              <a:p>
                <a:endParaRPr lang="en-US"/>
              </a:p>
            </p:txBody>
          </p:sp>
        </p:grpSp>
        <p:sp>
          <p:nvSpPr>
            <p:cNvPr id="25608" name="Freeform 2256"/>
            <p:cNvSpPr>
              <a:spLocks/>
            </p:cNvSpPr>
            <p:nvPr/>
          </p:nvSpPr>
          <p:spPr bwMode="auto">
            <a:xfrm>
              <a:off x="4871" y="2304"/>
              <a:ext cx="27" cy="24"/>
            </a:xfrm>
            <a:custGeom>
              <a:avLst/>
              <a:gdLst>
                <a:gd name="T0" fmla="*/ 0 w 27"/>
                <a:gd name="T1" fmla="*/ 13 h 24"/>
                <a:gd name="T2" fmla="*/ 3 w 27"/>
                <a:gd name="T3" fmla="*/ 4 h 24"/>
                <a:gd name="T4" fmla="*/ 9 w 27"/>
                <a:gd name="T5" fmla="*/ 0 h 24"/>
                <a:gd name="T6" fmla="*/ 18 w 27"/>
                <a:gd name="T7" fmla="*/ 0 h 24"/>
                <a:gd name="T8" fmla="*/ 26 w 27"/>
                <a:gd name="T9" fmla="*/ 4 h 24"/>
                <a:gd name="T10" fmla="*/ 27 w 27"/>
                <a:gd name="T11" fmla="*/ 13 h 24"/>
                <a:gd name="T12" fmla="*/ 26 w 27"/>
                <a:gd name="T13" fmla="*/ 20 h 24"/>
                <a:gd name="T14" fmla="*/ 18 w 27"/>
                <a:gd name="T15" fmla="*/ 24 h 24"/>
                <a:gd name="T16" fmla="*/ 9 w 27"/>
                <a:gd name="T17" fmla="*/ 24 h 24"/>
                <a:gd name="T18" fmla="*/ 3 w 27"/>
                <a:gd name="T19" fmla="*/ 20 h 24"/>
                <a:gd name="T20" fmla="*/ 0 w 27"/>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4"/>
                <a:gd name="T35" fmla="*/ 27 w 27"/>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4">
                  <a:moveTo>
                    <a:pt x="0" y="13"/>
                  </a:moveTo>
                  <a:lnTo>
                    <a:pt x="3" y="4"/>
                  </a:lnTo>
                  <a:lnTo>
                    <a:pt x="9" y="0"/>
                  </a:lnTo>
                  <a:lnTo>
                    <a:pt x="18" y="0"/>
                  </a:lnTo>
                  <a:lnTo>
                    <a:pt x="26" y="4"/>
                  </a:lnTo>
                  <a:lnTo>
                    <a:pt x="27" y="13"/>
                  </a:lnTo>
                  <a:lnTo>
                    <a:pt x="26" y="20"/>
                  </a:lnTo>
                  <a:lnTo>
                    <a:pt x="18" y="24"/>
                  </a:lnTo>
                  <a:lnTo>
                    <a:pt x="9" y="24"/>
                  </a:lnTo>
                  <a:lnTo>
                    <a:pt x="3" y="20"/>
                  </a:lnTo>
                  <a:lnTo>
                    <a:pt x="0" y="13"/>
                  </a:lnTo>
                </a:path>
              </a:pathLst>
            </a:custGeom>
            <a:noFill/>
            <a:ln w="3175">
              <a:solidFill>
                <a:srgbClr val="666666"/>
              </a:solidFill>
              <a:round/>
              <a:headEnd/>
              <a:tailEnd/>
            </a:ln>
          </p:spPr>
          <p:txBody>
            <a:bodyPr/>
            <a:lstStyle/>
            <a:p>
              <a:endParaRPr lang="en-US"/>
            </a:p>
          </p:txBody>
        </p:sp>
        <p:sp>
          <p:nvSpPr>
            <p:cNvPr id="25609" name="Freeform 2257"/>
            <p:cNvSpPr>
              <a:spLocks/>
            </p:cNvSpPr>
            <p:nvPr/>
          </p:nvSpPr>
          <p:spPr bwMode="auto">
            <a:xfrm>
              <a:off x="4907" y="2304"/>
              <a:ext cx="30" cy="24"/>
            </a:xfrm>
            <a:custGeom>
              <a:avLst/>
              <a:gdLst>
                <a:gd name="T0" fmla="*/ 0 w 30"/>
                <a:gd name="T1" fmla="*/ 13 h 24"/>
                <a:gd name="T2" fmla="*/ 3 w 30"/>
                <a:gd name="T3" fmla="*/ 4 h 24"/>
                <a:gd name="T4" fmla="*/ 11 w 30"/>
                <a:gd name="T5" fmla="*/ 0 h 24"/>
                <a:gd name="T6" fmla="*/ 19 w 30"/>
                <a:gd name="T7" fmla="*/ 0 h 24"/>
                <a:gd name="T8" fmla="*/ 27 w 30"/>
                <a:gd name="T9" fmla="*/ 4 h 24"/>
                <a:gd name="T10" fmla="*/ 30 w 30"/>
                <a:gd name="T11" fmla="*/ 13 h 24"/>
                <a:gd name="T12" fmla="*/ 27 w 30"/>
                <a:gd name="T13" fmla="*/ 20 h 24"/>
                <a:gd name="T14" fmla="*/ 19 w 30"/>
                <a:gd name="T15" fmla="*/ 24 h 24"/>
                <a:gd name="T16" fmla="*/ 11 w 30"/>
                <a:gd name="T17" fmla="*/ 24 h 24"/>
                <a:gd name="T18" fmla="*/ 3 w 30"/>
                <a:gd name="T19" fmla="*/ 20 h 24"/>
                <a:gd name="T20" fmla="*/ 0 w 30"/>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4"/>
                <a:gd name="T35" fmla="*/ 30 w 3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4">
                  <a:moveTo>
                    <a:pt x="0" y="13"/>
                  </a:moveTo>
                  <a:lnTo>
                    <a:pt x="3" y="4"/>
                  </a:lnTo>
                  <a:lnTo>
                    <a:pt x="11" y="0"/>
                  </a:lnTo>
                  <a:lnTo>
                    <a:pt x="19" y="0"/>
                  </a:lnTo>
                  <a:lnTo>
                    <a:pt x="27" y="4"/>
                  </a:lnTo>
                  <a:lnTo>
                    <a:pt x="30" y="13"/>
                  </a:lnTo>
                  <a:lnTo>
                    <a:pt x="27" y="20"/>
                  </a:lnTo>
                  <a:lnTo>
                    <a:pt x="19" y="24"/>
                  </a:lnTo>
                  <a:lnTo>
                    <a:pt x="11" y="24"/>
                  </a:lnTo>
                  <a:lnTo>
                    <a:pt x="3" y="20"/>
                  </a:lnTo>
                  <a:lnTo>
                    <a:pt x="0" y="13"/>
                  </a:lnTo>
                </a:path>
              </a:pathLst>
            </a:custGeom>
            <a:noFill/>
            <a:ln w="3175">
              <a:solidFill>
                <a:srgbClr val="666666"/>
              </a:solidFill>
              <a:round/>
              <a:headEnd/>
              <a:tailEnd/>
            </a:ln>
          </p:spPr>
          <p:txBody>
            <a:bodyPr/>
            <a:lstStyle/>
            <a:p>
              <a:endParaRPr lang="en-US"/>
            </a:p>
          </p:txBody>
        </p:sp>
        <p:sp>
          <p:nvSpPr>
            <p:cNvPr id="25610" name="Freeform 2258"/>
            <p:cNvSpPr>
              <a:spLocks/>
            </p:cNvSpPr>
            <p:nvPr/>
          </p:nvSpPr>
          <p:spPr bwMode="auto">
            <a:xfrm>
              <a:off x="4946" y="2304"/>
              <a:ext cx="27" cy="24"/>
            </a:xfrm>
            <a:custGeom>
              <a:avLst/>
              <a:gdLst>
                <a:gd name="T0" fmla="*/ 0 w 27"/>
                <a:gd name="T1" fmla="*/ 13 h 24"/>
                <a:gd name="T2" fmla="*/ 3 w 27"/>
                <a:gd name="T3" fmla="*/ 4 h 24"/>
                <a:gd name="T4" fmla="*/ 9 w 27"/>
                <a:gd name="T5" fmla="*/ 0 h 24"/>
                <a:gd name="T6" fmla="*/ 18 w 27"/>
                <a:gd name="T7" fmla="*/ 0 h 24"/>
                <a:gd name="T8" fmla="*/ 24 w 27"/>
                <a:gd name="T9" fmla="*/ 4 h 24"/>
                <a:gd name="T10" fmla="*/ 27 w 27"/>
                <a:gd name="T11" fmla="*/ 13 h 24"/>
                <a:gd name="T12" fmla="*/ 24 w 27"/>
                <a:gd name="T13" fmla="*/ 20 h 24"/>
                <a:gd name="T14" fmla="*/ 18 w 27"/>
                <a:gd name="T15" fmla="*/ 24 h 24"/>
                <a:gd name="T16" fmla="*/ 9 w 27"/>
                <a:gd name="T17" fmla="*/ 24 h 24"/>
                <a:gd name="T18" fmla="*/ 3 w 27"/>
                <a:gd name="T19" fmla="*/ 20 h 24"/>
                <a:gd name="T20" fmla="*/ 0 w 27"/>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4"/>
                <a:gd name="T35" fmla="*/ 27 w 27"/>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4">
                  <a:moveTo>
                    <a:pt x="0" y="13"/>
                  </a:moveTo>
                  <a:lnTo>
                    <a:pt x="3" y="4"/>
                  </a:lnTo>
                  <a:lnTo>
                    <a:pt x="9" y="0"/>
                  </a:lnTo>
                  <a:lnTo>
                    <a:pt x="18" y="0"/>
                  </a:lnTo>
                  <a:lnTo>
                    <a:pt x="24" y="4"/>
                  </a:lnTo>
                  <a:lnTo>
                    <a:pt x="27" y="13"/>
                  </a:lnTo>
                  <a:lnTo>
                    <a:pt x="24" y="20"/>
                  </a:lnTo>
                  <a:lnTo>
                    <a:pt x="18" y="24"/>
                  </a:lnTo>
                  <a:lnTo>
                    <a:pt x="9" y="24"/>
                  </a:lnTo>
                  <a:lnTo>
                    <a:pt x="3" y="20"/>
                  </a:lnTo>
                  <a:lnTo>
                    <a:pt x="0" y="13"/>
                  </a:lnTo>
                </a:path>
              </a:pathLst>
            </a:custGeom>
            <a:noFill/>
            <a:ln w="3175">
              <a:solidFill>
                <a:srgbClr val="666666"/>
              </a:solidFill>
              <a:round/>
              <a:headEnd/>
              <a:tailEnd/>
            </a:ln>
          </p:spPr>
          <p:txBody>
            <a:bodyPr/>
            <a:lstStyle/>
            <a:p>
              <a:endParaRPr lang="en-US"/>
            </a:p>
          </p:txBody>
        </p:sp>
        <p:sp>
          <p:nvSpPr>
            <p:cNvPr id="25611" name="Freeform 2259"/>
            <p:cNvSpPr>
              <a:spLocks/>
            </p:cNvSpPr>
            <p:nvPr/>
          </p:nvSpPr>
          <p:spPr bwMode="auto">
            <a:xfrm>
              <a:off x="5035" y="2282"/>
              <a:ext cx="110" cy="68"/>
            </a:xfrm>
            <a:custGeom>
              <a:avLst/>
              <a:gdLst>
                <a:gd name="T0" fmla="*/ 0 w 110"/>
                <a:gd name="T1" fmla="*/ 68 h 68"/>
                <a:gd name="T2" fmla="*/ 0 w 110"/>
                <a:gd name="T3" fmla="*/ 0 h 68"/>
                <a:gd name="T4" fmla="*/ 110 w 110"/>
                <a:gd name="T5" fmla="*/ 0 h 68"/>
                <a:gd name="T6" fmla="*/ 110 w 110"/>
                <a:gd name="T7" fmla="*/ 68 h 68"/>
                <a:gd name="T8" fmla="*/ 0 60000 65536"/>
                <a:gd name="T9" fmla="*/ 0 60000 65536"/>
                <a:gd name="T10" fmla="*/ 0 60000 65536"/>
                <a:gd name="T11" fmla="*/ 0 60000 65536"/>
                <a:gd name="T12" fmla="*/ 0 w 110"/>
                <a:gd name="T13" fmla="*/ 0 h 68"/>
                <a:gd name="T14" fmla="*/ 110 w 110"/>
                <a:gd name="T15" fmla="*/ 68 h 68"/>
              </a:gdLst>
              <a:ahLst/>
              <a:cxnLst>
                <a:cxn ang="T8">
                  <a:pos x="T0" y="T1"/>
                </a:cxn>
                <a:cxn ang="T9">
                  <a:pos x="T2" y="T3"/>
                </a:cxn>
                <a:cxn ang="T10">
                  <a:pos x="T4" y="T5"/>
                </a:cxn>
                <a:cxn ang="T11">
                  <a:pos x="T6" y="T7"/>
                </a:cxn>
              </a:cxnLst>
              <a:rect l="T12" t="T13" r="T14" b="T15"/>
              <a:pathLst>
                <a:path w="110" h="68">
                  <a:moveTo>
                    <a:pt x="0" y="68"/>
                  </a:moveTo>
                  <a:lnTo>
                    <a:pt x="0" y="0"/>
                  </a:lnTo>
                  <a:lnTo>
                    <a:pt x="110" y="0"/>
                  </a:lnTo>
                  <a:lnTo>
                    <a:pt x="110" y="68"/>
                  </a:lnTo>
                </a:path>
              </a:pathLst>
            </a:custGeom>
            <a:noFill/>
            <a:ln w="3175">
              <a:solidFill>
                <a:srgbClr val="666666"/>
              </a:solidFill>
              <a:round/>
              <a:headEnd/>
              <a:tailEnd/>
            </a:ln>
          </p:spPr>
          <p:txBody>
            <a:bodyPr/>
            <a:lstStyle/>
            <a:p>
              <a:endParaRPr lang="en-US"/>
            </a:p>
          </p:txBody>
        </p:sp>
        <p:sp>
          <p:nvSpPr>
            <p:cNvPr id="25612" name="Freeform 2260"/>
            <p:cNvSpPr>
              <a:spLocks/>
            </p:cNvSpPr>
            <p:nvPr/>
          </p:nvSpPr>
          <p:spPr bwMode="auto">
            <a:xfrm>
              <a:off x="5058" y="2304"/>
              <a:ext cx="28" cy="24"/>
            </a:xfrm>
            <a:custGeom>
              <a:avLst/>
              <a:gdLst>
                <a:gd name="T0" fmla="*/ 0 w 28"/>
                <a:gd name="T1" fmla="*/ 13 h 24"/>
                <a:gd name="T2" fmla="*/ 1 w 28"/>
                <a:gd name="T3" fmla="*/ 4 h 24"/>
                <a:gd name="T4" fmla="*/ 9 w 28"/>
                <a:gd name="T5" fmla="*/ 0 h 24"/>
                <a:gd name="T6" fmla="*/ 18 w 28"/>
                <a:gd name="T7" fmla="*/ 0 h 24"/>
                <a:gd name="T8" fmla="*/ 24 w 28"/>
                <a:gd name="T9" fmla="*/ 4 h 24"/>
                <a:gd name="T10" fmla="*/ 28 w 28"/>
                <a:gd name="T11" fmla="*/ 13 h 24"/>
                <a:gd name="T12" fmla="*/ 24 w 28"/>
                <a:gd name="T13" fmla="*/ 20 h 24"/>
                <a:gd name="T14" fmla="*/ 18 w 28"/>
                <a:gd name="T15" fmla="*/ 24 h 24"/>
                <a:gd name="T16" fmla="*/ 9 w 28"/>
                <a:gd name="T17" fmla="*/ 24 h 24"/>
                <a:gd name="T18" fmla="*/ 1 w 28"/>
                <a:gd name="T19" fmla="*/ 20 h 24"/>
                <a:gd name="T20" fmla="*/ 0 w 28"/>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4"/>
                <a:gd name="T35" fmla="*/ 28 w 2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4">
                  <a:moveTo>
                    <a:pt x="0" y="13"/>
                  </a:moveTo>
                  <a:lnTo>
                    <a:pt x="1" y="4"/>
                  </a:lnTo>
                  <a:lnTo>
                    <a:pt x="9" y="0"/>
                  </a:lnTo>
                  <a:lnTo>
                    <a:pt x="18" y="0"/>
                  </a:lnTo>
                  <a:lnTo>
                    <a:pt x="24" y="4"/>
                  </a:lnTo>
                  <a:lnTo>
                    <a:pt x="28" y="13"/>
                  </a:lnTo>
                  <a:lnTo>
                    <a:pt x="24" y="20"/>
                  </a:lnTo>
                  <a:lnTo>
                    <a:pt x="18" y="24"/>
                  </a:lnTo>
                  <a:lnTo>
                    <a:pt x="9" y="24"/>
                  </a:lnTo>
                  <a:lnTo>
                    <a:pt x="1" y="20"/>
                  </a:lnTo>
                  <a:lnTo>
                    <a:pt x="0" y="13"/>
                  </a:lnTo>
                </a:path>
              </a:pathLst>
            </a:custGeom>
            <a:noFill/>
            <a:ln w="3175">
              <a:solidFill>
                <a:srgbClr val="666666"/>
              </a:solidFill>
              <a:round/>
              <a:headEnd/>
              <a:tailEnd/>
            </a:ln>
          </p:spPr>
          <p:txBody>
            <a:bodyPr/>
            <a:lstStyle/>
            <a:p>
              <a:endParaRPr lang="en-US"/>
            </a:p>
          </p:txBody>
        </p:sp>
        <p:sp>
          <p:nvSpPr>
            <p:cNvPr id="25613" name="Freeform 2261"/>
            <p:cNvSpPr>
              <a:spLocks/>
            </p:cNvSpPr>
            <p:nvPr/>
          </p:nvSpPr>
          <p:spPr bwMode="auto">
            <a:xfrm>
              <a:off x="5095" y="2304"/>
              <a:ext cx="27" cy="24"/>
            </a:xfrm>
            <a:custGeom>
              <a:avLst/>
              <a:gdLst>
                <a:gd name="T0" fmla="*/ 0 w 27"/>
                <a:gd name="T1" fmla="*/ 13 h 24"/>
                <a:gd name="T2" fmla="*/ 3 w 27"/>
                <a:gd name="T3" fmla="*/ 4 h 24"/>
                <a:gd name="T4" fmla="*/ 9 w 27"/>
                <a:gd name="T5" fmla="*/ 0 h 24"/>
                <a:gd name="T6" fmla="*/ 18 w 27"/>
                <a:gd name="T7" fmla="*/ 0 h 24"/>
                <a:gd name="T8" fmla="*/ 26 w 27"/>
                <a:gd name="T9" fmla="*/ 4 h 24"/>
                <a:gd name="T10" fmla="*/ 27 w 27"/>
                <a:gd name="T11" fmla="*/ 13 h 24"/>
                <a:gd name="T12" fmla="*/ 26 w 27"/>
                <a:gd name="T13" fmla="*/ 20 h 24"/>
                <a:gd name="T14" fmla="*/ 18 w 27"/>
                <a:gd name="T15" fmla="*/ 24 h 24"/>
                <a:gd name="T16" fmla="*/ 9 w 27"/>
                <a:gd name="T17" fmla="*/ 24 h 24"/>
                <a:gd name="T18" fmla="*/ 3 w 27"/>
                <a:gd name="T19" fmla="*/ 20 h 24"/>
                <a:gd name="T20" fmla="*/ 0 w 27"/>
                <a:gd name="T21" fmla="*/ 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4"/>
                <a:gd name="T35" fmla="*/ 27 w 27"/>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4">
                  <a:moveTo>
                    <a:pt x="0" y="13"/>
                  </a:moveTo>
                  <a:lnTo>
                    <a:pt x="3" y="4"/>
                  </a:lnTo>
                  <a:lnTo>
                    <a:pt x="9" y="0"/>
                  </a:lnTo>
                  <a:lnTo>
                    <a:pt x="18" y="0"/>
                  </a:lnTo>
                  <a:lnTo>
                    <a:pt x="26" y="4"/>
                  </a:lnTo>
                  <a:lnTo>
                    <a:pt x="27" y="13"/>
                  </a:lnTo>
                  <a:lnTo>
                    <a:pt x="26" y="20"/>
                  </a:lnTo>
                  <a:lnTo>
                    <a:pt x="18" y="24"/>
                  </a:lnTo>
                  <a:lnTo>
                    <a:pt x="9" y="24"/>
                  </a:lnTo>
                  <a:lnTo>
                    <a:pt x="3" y="20"/>
                  </a:lnTo>
                  <a:lnTo>
                    <a:pt x="0" y="13"/>
                  </a:lnTo>
                </a:path>
              </a:pathLst>
            </a:custGeom>
            <a:noFill/>
            <a:ln w="3175">
              <a:solidFill>
                <a:srgbClr val="666666"/>
              </a:solidFill>
              <a:round/>
              <a:headEnd/>
              <a:tailEnd/>
            </a:ln>
          </p:spPr>
          <p:txBody>
            <a:bodyPr/>
            <a:lstStyle/>
            <a:p>
              <a:endParaRPr lang="en-US"/>
            </a:p>
          </p:txBody>
        </p:sp>
        <p:sp>
          <p:nvSpPr>
            <p:cNvPr id="25614" name="Rectangle 2262"/>
            <p:cNvSpPr>
              <a:spLocks noChangeArrowheads="1"/>
            </p:cNvSpPr>
            <p:nvPr/>
          </p:nvSpPr>
          <p:spPr bwMode="auto">
            <a:xfrm>
              <a:off x="4677" y="2377"/>
              <a:ext cx="613" cy="116"/>
            </a:xfrm>
            <a:prstGeom prst="rect">
              <a:avLst/>
            </a:prstGeom>
            <a:noFill/>
            <a:ln w="9525">
              <a:noFill/>
              <a:miter lim="800000"/>
              <a:headEnd/>
              <a:tailEnd/>
            </a:ln>
          </p:spPr>
          <p:txBody>
            <a:bodyPr wrap="none" lIns="0" tIns="0" rIns="0" bIns="0">
              <a:spAutoFit/>
            </a:bodyPr>
            <a:lstStyle/>
            <a:p>
              <a:r>
                <a:rPr lang="en-US" sz="1200">
                  <a:solidFill>
                    <a:srgbClr val="5C6478"/>
                  </a:solidFill>
                  <a:latin typeface="Arial" charset="0"/>
                  <a:cs typeface="Arial" charset="0"/>
                </a:rPr>
                <a:t>Ban Giám đốc</a:t>
              </a:r>
              <a:endParaRPr lang="en-US" sz="2000">
                <a:latin typeface="Arial" charset="0"/>
                <a:cs typeface="Arial" charset="0"/>
              </a:endParaRPr>
            </a:p>
          </p:txBody>
        </p:sp>
        <p:sp>
          <p:nvSpPr>
            <p:cNvPr id="25615" name="Freeform 2263"/>
            <p:cNvSpPr>
              <a:spLocks noEditPoints="1"/>
            </p:cNvSpPr>
            <p:nvPr/>
          </p:nvSpPr>
          <p:spPr bwMode="auto">
            <a:xfrm>
              <a:off x="4539" y="1358"/>
              <a:ext cx="289" cy="209"/>
            </a:xfrm>
            <a:custGeom>
              <a:avLst/>
              <a:gdLst>
                <a:gd name="T0" fmla="*/ 0 w 289"/>
                <a:gd name="T1" fmla="*/ 209 h 209"/>
                <a:gd name="T2" fmla="*/ 0 w 289"/>
                <a:gd name="T3" fmla="*/ 205 h 209"/>
                <a:gd name="T4" fmla="*/ 29 w 289"/>
                <a:gd name="T5" fmla="*/ 191 h 209"/>
                <a:gd name="T6" fmla="*/ 29 w 289"/>
                <a:gd name="T7" fmla="*/ 0 h 209"/>
                <a:gd name="T8" fmla="*/ 106 w 289"/>
                <a:gd name="T9" fmla="*/ 0 h 209"/>
                <a:gd name="T10" fmla="*/ 106 w 289"/>
                <a:gd name="T11" fmla="*/ 191 h 209"/>
                <a:gd name="T12" fmla="*/ 136 w 289"/>
                <a:gd name="T13" fmla="*/ 205 h 209"/>
                <a:gd name="T14" fmla="*/ 136 w 289"/>
                <a:gd name="T15" fmla="*/ 209 h 209"/>
                <a:gd name="T16" fmla="*/ 0 w 289"/>
                <a:gd name="T17" fmla="*/ 209 h 209"/>
                <a:gd name="T18" fmla="*/ 115 w 289"/>
                <a:gd name="T19" fmla="*/ 180 h 209"/>
                <a:gd name="T20" fmla="*/ 143 w 289"/>
                <a:gd name="T21" fmla="*/ 180 h 209"/>
                <a:gd name="T22" fmla="*/ 172 w 289"/>
                <a:gd name="T23" fmla="*/ 187 h 209"/>
                <a:gd name="T24" fmla="*/ 172 w 289"/>
                <a:gd name="T25" fmla="*/ 202 h 209"/>
                <a:gd name="T26" fmla="*/ 143 w 289"/>
                <a:gd name="T27" fmla="*/ 202 h 209"/>
                <a:gd name="T28" fmla="*/ 143 w 289"/>
                <a:gd name="T29" fmla="*/ 209 h 209"/>
                <a:gd name="T30" fmla="*/ 261 w 289"/>
                <a:gd name="T31" fmla="*/ 209 h 209"/>
                <a:gd name="T32" fmla="*/ 261 w 289"/>
                <a:gd name="T33" fmla="*/ 202 h 209"/>
                <a:gd name="T34" fmla="*/ 232 w 289"/>
                <a:gd name="T35" fmla="*/ 202 h 209"/>
                <a:gd name="T36" fmla="*/ 232 w 289"/>
                <a:gd name="T37" fmla="*/ 187 h 209"/>
                <a:gd name="T38" fmla="*/ 261 w 289"/>
                <a:gd name="T39" fmla="*/ 180 h 209"/>
                <a:gd name="T40" fmla="*/ 289 w 289"/>
                <a:gd name="T41" fmla="*/ 180 h 209"/>
                <a:gd name="T42" fmla="*/ 289 w 289"/>
                <a:gd name="T43" fmla="*/ 52 h 209"/>
                <a:gd name="T44" fmla="*/ 115 w 289"/>
                <a:gd name="T45" fmla="*/ 52 h 209"/>
                <a:gd name="T46" fmla="*/ 115 w 289"/>
                <a:gd name="T47" fmla="*/ 180 h 2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9"/>
                <a:gd name="T73" fmla="*/ 0 h 209"/>
                <a:gd name="T74" fmla="*/ 289 w 289"/>
                <a:gd name="T75" fmla="*/ 209 h 2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9" h="209">
                  <a:moveTo>
                    <a:pt x="0" y="209"/>
                  </a:moveTo>
                  <a:lnTo>
                    <a:pt x="0" y="205"/>
                  </a:lnTo>
                  <a:lnTo>
                    <a:pt x="29" y="191"/>
                  </a:lnTo>
                  <a:lnTo>
                    <a:pt x="29" y="0"/>
                  </a:lnTo>
                  <a:lnTo>
                    <a:pt x="106" y="0"/>
                  </a:lnTo>
                  <a:lnTo>
                    <a:pt x="106" y="191"/>
                  </a:lnTo>
                  <a:lnTo>
                    <a:pt x="136" y="205"/>
                  </a:lnTo>
                  <a:lnTo>
                    <a:pt x="136" y="209"/>
                  </a:lnTo>
                  <a:lnTo>
                    <a:pt x="0" y="209"/>
                  </a:lnTo>
                  <a:close/>
                  <a:moveTo>
                    <a:pt x="115" y="180"/>
                  </a:moveTo>
                  <a:lnTo>
                    <a:pt x="143" y="180"/>
                  </a:lnTo>
                  <a:lnTo>
                    <a:pt x="172" y="187"/>
                  </a:lnTo>
                  <a:lnTo>
                    <a:pt x="172" y="202"/>
                  </a:lnTo>
                  <a:lnTo>
                    <a:pt x="143" y="202"/>
                  </a:lnTo>
                  <a:lnTo>
                    <a:pt x="143" y="209"/>
                  </a:lnTo>
                  <a:lnTo>
                    <a:pt x="261" y="209"/>
                  </a:lnTo>
                  <a:lnTo>
                    <a:pt x="261" y="202"/>
                  </a:lnTo>
                  <a:lnTo>
                    <a:pt x="232" y="202"/>
                  </a:lnTo>
                  <a:lnTo>
                    <a:pt x="232" y="187"/>
                  </a:lnTo>
                  <a:lnTo>
                    <a:pt x="261" y="180"/>
                  </a:lnTo>
                  <a:lnTo>
                    <a:pt x="289" y="180"/>
                  </a:lnTo>
                  <a:lnTo>
                    <a:pt x="289" y="52"/>
                  </a:lnTo>
                  <a:lnTo>
                    <a:pt x="115" y="52"/>
                  </a:lnTo>
                  <a:lnTo>
                    <a:pt x="115" y="180"/>
                  </a:lnTo>
                  <a:close/>
                </a:path>
              </a:pathLst>
            </a:custGeom>
            <a:solidFill>
              <a:srgbClr val="CFD2DA"/>
            </a:solidFill>
            <a:ln w="9525">
              <a:noFill/>
              <a:round/>
              <a:headEnd/>
              <a:tailEnd/>
            </a:ln>
          </p:spPr>
          <p:txBody>
            <a:bodyPr/>
            <a:lstStyle/>
            <a:p>
              <a:endParaRPr lang="en-US"/>
            </a:p>
          </p:txBody>
        </p:sp>
        <p:sp>
          <p:nvSpPr>
            <p:cNvPr id="25616" name="Line 2264"/>
            <p:cNvSpPr>
              <a:spLocks noChangeShapeType="1"/>
            </p:cNvSpPr>
            <p:nvPr/>
          </p:nvSpPr>
          <p:spPr bwMode="auto">
            <a:xfrm>
              <a:off x="4568" y="1549"/>
              <a:ext cx="1" cy="18"/>
            </a:xfrm>
            <a:prstGeom prst="line">
              <a:avLst/>
            </a:prstGeom>
            <a:noFill/>
            <a:ln w="7938">
              <a:solidFill>
                <a:srgbClr val="666666"/>
              </a:solidFill>
              <a:round/>
              <a:headEnd/>
              <a:tailEnd/>
            </a:ln>
          </p:spPr>
          <p:txBody>
            <a:bodyPr/>
            <a:lstStyle/>
            <a:p>
              <a:endParaRPr lang="en-US"/>
            </a:p>
          </p:txBody>
        </p:sp>
        <p:sp>
          <p:nvSpPr>
            <p:cNvPr id="25617" name="Line 2265"/>
            <p:cNvSpPr>
              <a:spLocks noChangeShapeType="1"/>
            </p:cNvSpPr>
            <p:nvPr/>
          </p:nvSpPr>
          <p:spPr bwMode="auto">
            <a:xfrm>
              <a:off x="4645" y="1549"/>
              <a:ext cx="1" cy="18"/>
            </a:xfrm>
            <a:prstGeom prst="line">
              <a:avLst/>
            </a:prstGeom>
            <a:noFill/>
            <a:ln w="7938">
              <a:solidFill>
                <a:srgbClr val="666666"/>
              </a:solidFill>
              <a:round/>
              <a:headEnd/>
              <a:tailEnd/>
            </a:ln>
          </p:spPr>
          <p:txBody>
            <a:bodyPr/>
            <a:lstStyle/>
            <a:p>
              <a:endParaRPr lang="en-US"/>
            </a:p>
          </p:txBody>
        </p:sp>
        <p:sp>
          <p:nvSpPr>
            <p:cNvPr id="25618" name="Line 2266"/>
            <p:cNvSpPr>
              <a:spLocks noChangeShapeType="1"/>
            </p:cNvSpPr>
            <p:nvPr/>
          </p:nvSpPr>
          <p:spPr bwMode="auto">
            <a:xfrm>
              <a:off x="4593" y="1424"/>
              <a:ext cx="27" cy="1"/>
            </a:xfrm>
            <a:prstGeom prst="line">
              <a:avLst/>
            </a:prstGeom>
            <a:noFill/>
            <a:ln w="7938">
              <a:solidFill>
                <a:srgbClr val="666666"/>
              </a:solidFill>
              <a:round/>
              <a:headEnd/>
              <a:tailEnd/>
            </a:ln>
          </p:spPr>
          <p:txBody>
            <a:bodyPr/>
            <a:lstStyle/>
            <a:p>
              <a:endParaRPr lang="en-US"/>
            </a:p>
          </p:txBody>
        </p:sp>
        <p:sp>
          <p:nvSpPr>
            <p:cNvPr id="25619" name="Line 2267"/>
            <p:cNvSpPr>
              <a:spLocks noChangeShapeType="1"/>
            </p:cNvSpPr>
            <p:nvPr/>
          </p:nvSpPr>
          <p:spPr bwMode="auto">
            <a:xfrm>
              <a:off x="4586" y="1401"/>
              <a:ext cx="39" cy="1"/>
            </a:xfrm>
            <a:prstGeom prst="line">
              <a:avLst/>
            </a:prstGeom>
            <a:noFill/>
            <a:ln w="7938">
              <a:solidFill>
                <a:srgbClr val="666666"/>
              </a:solidFill>
              <a:round/>
              <a:headEnd/>
              <a:tailEnd/>
            </a:ln>
          </p:spPr>
          <p:txBody>
            <a:bodyPr/>
            <a:lstStyle/>
            <a:p>
              <a:endParaRPr lang="en-US"/>
            </a:p>
          </p:txBody>
        </p:sp>
        <p:sp>
          <p:nvSpPr>
            <p:cNvPr id="25620" name="Rectangle 2268"/>
            <p:cNvSpPr>
              <a:spLocks noChangeArrowheads="1"/>
            </p:cNvSpPr>
            <p:nvPr/>
          </p:nvSpPr>
          <p:spPr bwMode="auto">
            <a:xfrm>
              <a:off x="4577" y="1366"/>
              <a:ext cx="59" cy="123"/>
            </a:xfrm>
            <a:prstGeom prst="rect">
              <a:avLst/>
            </a:prstGeom>
            <a:noFill/>
            <a:ln w="7938">
              <a:solidFill>
                <a:srgbClr val="666666"/>
              </a:solidFill>
              <a:miter lim="800000"/>
              <a:headEnd/>
              <a:tailEnd/>
            </a:ln>
          </p:spPr>
          <p:txBody>
            <a:bodyPr/>
            <a:lstStyle/>
            <a:p>
              <a:endParaRPr lang="en-US"/>
            </a:p>
          </p:txBody>
        </p:sp>
        <p:sp>
          <p:nvSpPr>
            <p:cNvPr id="25621" name="Freeform 2269"/>
            <p:cNvSpPr>
              <a:spLocks/>
            </p:cNvSpPr>
            <p:nvPr/>
          </p:nvSpPr>
          <p:spPr bwMode="auto">
            <a:xfrm>
              <a:off x="4539" y="1358"/>
              <a:ext cx="136" cy="209"/>
            </a:xfrm>
            <a:custGeom>
              <a:avLst/>
              <a:gdLst>
                <a:gd name="T0" fmla="*/ 0 w 136"/>
                <a:gd name="T1" fmla="*/ 209 h 209"/>
                <a:gd name="T2" fmla="*/ 0 w 136"/>
                <a:gd name="T3" fmla="*/ 205 h 209"/>
                <a:gd name="T4" fmla="*/ 29 w 136"/>
                <a:gd name="T5" fmla="*/ 191 h 209"/>
                <a:gd name="T6" fmla="*/ 29 w 136"/>
                <a:gd name="T7" fmla="*/ 0 h 209"/>
                <a:gd name="T8" fmla="*/ 106 w 136"/>
                <a:gd name="T9" fmla="*/ 0 h 209"/>
                <a:gd name="T10" fmla="*/ 106 w 136"/>
                <a:gd name="T11" fmla="*/ 191 h 209"/>
                <a:gd name="T12" fmla="*/ 136 w 136"/>
                <a:gd name="T13" fmla="*/ 205 h 209"/>
                <a:gd name="T14" fmla="*/ 136 w 136"/>
                <a:gd name="T15" fmla="*/ 209 h 209"/>
                <a:gd name="T16" fmla="*/ 0 w 136"/>
                <a:gd name="T17" fmla="*/ 209 h 2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209"/>
                <a:gd name="T29" fmla="*/ 136 w 136"/>
                <a:gd name="T30" fmla="*/ 209 h 2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209">
                  <a:moveTo>
                    <a:pt x="0" y="209"/>
                  </a:moveTo>
                  <a:lnTo>
                    <a:pt x="0" y="205"/>
                  </a:lnTo>
                  <a:lnTo>
                    <a:pt x="29" y="191"/>
                  </a:lnTo>
                  <a:lnTo>
                    <a:pt x="29" y="0"/>
                  </a:lnTo>
                  <a:lnTo>
                    <a:pt x="106" y="0"/>
                  </a:lnTo>
                  <a:lnTo>
                    <a:pt x="106" y="191"/>
                  </a:lnTo>
                  <a:lnTo>
                    <a:pt x="136" y="205"/>
                  </a:lnTo>
                  <a:lnTo>
                    <a:pt x="136" y="209"/>
                  </a:lnTo>
                  <a:lnTo>
                    <a:pt x="0" y="209"/>
                  </a:lnTo>
                </a:path>
              </a:pathLst>
            </a:custGeom>
            <a:noFill/>
            <a:ln w="7938">
              <a:solidFill>
                <a:srgbClr val="666666"/>
              </a:solidFill>
              <a:round/>
              <a:headEnd/>
              <a:tailEnd/>
            </a:ln>
          </p:spPr>
          <p:txBody>
            <a:bodyPr/>
            <a:lstStyle/>
            <a:p>
              <a:endParaRPr lang="en-US"/>
            </a:p>
          </p:txBody>
        </p:sp>
        <p:sp>
          <p:nvSpPr>
            <p:cNvPr id="25622" name="Freeform 2270"/>
            <p:cNvSpPr>
              <a:spLocks/>
            </p:cNvSpPr>
            <p:nvPr/>
          </p:nvSpPr>
          <p:spPr bwMode="auto">
            <a:xfrm>
              <a:off x="4654" y="1410"/>
              <a:ext cx="174" cy="157"/>
            </a:xfrm>
            <a:custGeom>
              <a:avLst/>
              <a:gdLst>
                <a:gd name="T0" fmla="*/ 0 w 174"/>
                <a:gd name="T1" fmla="*/ 128 h 157"/>
                <a:gd name="T2" fmla="*/ 28 w 174"/>
                <a:gd name="T3" fmla="*/ 128 h 157"/>
                <a:gd name="T4" fmla="*/ 57 w 174"/>
                <a:gd name="T5" fmla="*/ 135 h 157"/>
                <a:gd name="T6" fmla="*/ 57 w 174"/>
                <a:gd name="T7" fmla="*/ 150 h 157"/>
                <a:gd name="T8" fmla="*/ 28 w 174"/>
                <a:gd name="T9" fmla="*/ 150 h 157"/>
                <a:gd name="T10" fmla="*/ 28 w 174"/>
                <a:gd name="T11" fmla="*/ 157 h 157"/>
                <a:gd name="T12" fmla="*/ 146 w 174"/>
                <a:gd name="T13" fmla="*/ 157 h 157"/>
                <a:gd name="T14" fmla="*/ 146 w 174"/>
                <a:gd name="T15" fmla="*/ 150 h 157"/>
                <a:gd name="T16" fmla="*/ 117 w 174"/>
                <a:gd name="T17" fmla="*/ 150 h 157"/>
                <a:gd name="T18" fmla="*/ 117 w 174"/>
                <a:gd name="T19" fmla="*/ 135 h 157"/>
                <a:gd name="T20" fmla="*/ 146 w 174"/>
                <a:gd name="T21" fmla="*/ 128 h 157"/>
                <a:gd name="T22" fmla="*/ 174 w 174"/>
                <a:gd name="T23" fmla="*/ 128 h 157"/>
                <a:gd name="T24" fmla="*/ 174 w 174"/>
                <a:gd name="T25" fmla="*/ 0 h 157"/>
                <a:gd name="T26" fmla="*/ 0 w 174"/>
                <a:gd name="T27" fmla="*/ 0 h 157"/>
                <a:gd name="T28" fmla="*/ 0 w 174"/>
                <a:gd name="T29" fmla="*/ 128 h 1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4"/>
                <a:gd name="T46" fmla="*/ 0 h 157"/>
                <a:gd name="T47" fmla="*/ 174 w 174"/>
                <a:gd name="T48" fmla="*/ 157 h 1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4" h="157">
                  <a:moveTo>
                    <a:pt x="0" y="128"/>
                  </a:moveTo>
                  <a:lnTo>
                    <a:pt x="28" y="128"/>
                  </a:lnTo>
                  <a:lnTo>
                    <a:pt x="57" y="135"/>
                  </a:lnTo>
                  <a:lnTo>
                    <a:pt x="57" y="150"/>
                  </a:lnTo>
                  <a:lnTo>
                    <a:pt x="28" y="150"/>
                  </a:lnTo>
                  <a:lnTo>
                    <a:pt x="28" y="157"/>
                  </a:lnTo>
                  <a:lnTo>
                    <a:pt x="146" y="157"/>
                  </a:lnTo>
                  <a:lnTo>
                    <a:pt x="146" y="150"/>
                  </a:lnTo>
                  <a:lnTo>
                    <a:pt x="117" y="150"/>
                  </a:lnTo>
                  <a:lnTo>
                    <a:pt x="117" y="135"/>
                  </a:lnTo>
                  <a:lnTo>
                    <a:pt x="146" y="128"/>
                  </a:lnTo>
                  <a:lnTo>
                    <a:pt x="174" y="128"/>
                  </a:lnTo>
                  <a:lnTo>
                    <a:pt x="174" y="0"/>
                  </a:lnTo>
                  <a:lnTo>
                    <a:pt x="0" y="0"/>
                  </a:lnTo>
                  <a:lnTo>
                    <a:pt x="0" y="128"/>
                  </a:lnTo>
                </a:path>
              </a:pathLst>
            </a:custGeom>
            <a:noFill/>
            <a:ln w="7938">
              <a:solidFill>
                <a:srgbClr val="666666"/>
              </a:solidFill>
              <a:round/>
              <a:headEnd/>
              <a:tailEnd/>
            </a:ln>
          </p:spPr>
          <p:txBody>
            <a:bodyPr/>
            <a:lstStyle/>
            <a:p>
              <a:endParaRPr lang="en-US"/>
            </a:p>
          </p:txBody>
        </p:sp>
        <p:sp>
          <p:nvSpPr>
            <p:cNvPr id="25623" name="Line 2271"/>
            <p:cNvSpPr>
              <a:spLocks noChangeShapeType="1"/>
            </p:cNvSpPr>
            <p:nvPr/>
          </p:nvSpPr>
          <p:spPr bwMode="auto">
            <a:xfrm>
              <a:off x="4711" y="1560"/>
              <a:ext cx="60" cy="1"/>
            </a:xfrm>
            <a:prstGeom prst="line">
              <a:avLst/>
            </a:prstGeom>
            <a:noFill/>
            <a:ln w="7938">
              <a:solidFill>
                <a:srgbClr val="666666"/>
              </a:solidFill>
              <a:round/>
              <a:headEnd/>
              <a:tailEnd/>
            </a:ln>
          </p:spPr>
          <p:txBody>
            <a:bodyPr/>
            <a:lstStyle/>
            <a:p>
              <a:endParaRPr lang="en-US"/>
            </a:p>
          </p:txBody>
        </p:sp>
        <p:sp>
          <p:nvSpPr>
            <p:cNvPr id="25624" name="Line 2272"/>
            <p:cNvSpPr>
              <a:spLocks noChangeShapeType="1"/>
            </p:cNvSpPr>
            <p:nvPr/>
          </p:nvSpPr>
          <p:spPr bwMode="auto">
            <a:xfrm>
              <a:off x="4711" y="1545"/>
              <a:ext cx="60" cy="1"/>
            </a:xfrm>
            <a:prstGeom prst="line">
              <a:avLst/>
            </a:prstGeom>
            <a:noFill/>
            <a:ln w="7938">
              <a:solidFill>
                <a:srgbClr val="666666"/>
              </a:solidFill>
              <a:round/>
              <a:headEnd/>
              <a:tailEnd/>
            </a:ln>
          </p:spPr>
          <p:txBody>
            <a:bodyPr/>
            <a:lstStyle/>
            <a:p>
              <a:endParaRPr lang="en-US"/>
            </a:p>
          </p:txBody>
        </p:sp>
        <p:sp>
          <p:nvSpPr>
            <p:cNvPr id="25625" name="Line 2273"/>
            <p:cNvSpPr>
              <a:spLocks noChangeShapeType="1"/>
            </p:cNvSpPr>
            <p:nvPr/>
          </p:nvSpPr>
          <p:spPr bwMode="auto">
            <a:xfrm>
              <a:off x="4682" y="1538"/>
              <a:ext cx="118" cy="1"/>
            </a:xfrm>
            <a:prstGeom prst="line">
              <a:avLst/>
            </a:prstGeom>
            <a:noFill/>
            <a:ln w="7938">
              <a:solidFill>
                <a:srgbClr val="666666"/>
              </a:solidFill>
              <a:round/>
              <a:headEnd/>
              <a:tailEnd/>
            </a:ln>
          </p:spPr>
          <p:txBody>
            <a:bodyPr/>
            <a:lstStyle/>
            <a:p>
              <a:endParaRPr lang="en-US"/>
            </a:p>
          </p:txBody>
        </p:sp>
        <p:sp>
          <p:nvSpPr>
            <p:cNvPr id="25626" name="Freeform 2274"/>
            <p:cNvSpPr>
              <a:spLocks noEditPoints="1"/>
            </p:cNvSpPr>
            <p:nvPr/>
          </p:nvSpPr>
          <p:spPr bwMode="auto">
            <a:xfrm>
              <a:off x="4576" y="1497"/>
              <a:ext cx="61" cy="57"/>
            </a:xfrm>
            <a:custGeom>
              <a:avLst/>
              <a:gdLst>
                <a:gd name="T0" fmla="*/ 4 w 61"/>
                <a:gd name="T1" fmla="*/ 35 h 57"/>
                <a:gd name="T2" fmla="*/ 0 w 61"/>
                <a:gd name="T3" fmla="*/ 0 h 57"/>
                <a:gd name="T4" fmla="*/ 9 w 61"/>
                <a:gd name="T5" fmla="*/ 35 h 57"/>
                <a:gd name="T6" fmla="*/ 13 w 61"/>
                <a:gd name="T7" fmla="*/ 0 h 57"/>
                <a:gd name="T8" fmla="*/ 9 w 61"/>
                <a:gd name="T9" fmla="*/ 35 h 57"/>
                <a:gd name="T10" fmla="*/ 23 w 61"/>
                <a:gd name="T11" fmla="*/ 35 h 57"/>
                <a:gd name="T12" fmla="*/ 18 w 61"/>
                <a:gd name="T13" fmla="*/ 0 h 57"/>
                <a:gd name="T14" fmla="*/ 27 w 61"/>
                <a:gd name="T15" fmla="*/ 35 h 57"/>
                <a:gd name="T16" fmla="*/ 33 w 61"/>
                <a:gd name="T17" fmla="*/ 0 h 57"/>
                <a:gd name="T18" fmla="*/ 27 w 61"/>
                <a:gd name="T19" fmla="*/ 35 h 57"/>
                <a:gd name="T20" fmla="*/ 43 w 61"/>
                <a:gd name="T21" fmla="*/ 35 h 57"/>
                <a:gd name="T22" fmla="*/ 38 w 61"/>
                <a:gd name="T23" fmla="*/ 0 h 57"/>
                <a:gd name="T24" fmla="*/ 47 w 61"/>
                <a:gd name="T25" fmla="*/ 35 h 57"/>
                <a:gd name="T26" fmla="*/ 52 w 61"/>
                <a:gd name="T27" fmla="*/ 0 h 57"/>
                <a:gd name="T28" fmla="*/ 47 w 61"/>
                <a:gd name="T29" fmla="*/ 35 h 57"/>
                <a:gd name="T30" fmla="*/ 61 w 61"/>
                <a:gd name="T31" fmla="*/ 35 h 57"/>
                <a:gd name="T32" fmla="*/ 56 w 61"/>
                <a:gd name="T33" fmla="*/ 0 h 57"/>
                <a:gd name="T34" fmla="*/ 56 w 61"/>
                <a:gd name="T35" fmla="*/ 57 h 57"/>
                <a:gd name="T36" fmla="*/ 61 w 61"/>
                <a:gd name="T37" fmla="*/ 39 h 57"/>
                <a:gd name="T38" fmla="*/ 56 w 61"/>
                <a:gd name="T39" fmla="*/ 57 h 57"/>
                <a:gd name="T40" fmla="*/ 52 w 61"/>
                <a:gd name="T41" fmla="*/ 57 h 57"/>
                <a:gd name="T42" fmla="*/ 47 w 61"/>
                <a:gd name="T43" fmla="*/ 39 h 57"/>
                <a:gd name="T44" fmla="*/ 38 w 61"/>
                <a:gd name="T45" fmla="*/ 57 h 57"/>
                <a:gd name="T46" fmla="*/ 43 w 61"/>
                <a:gd name="T47" fmla="*/ 39 h 57"/>
                <a:gd name="T48" fmla="*/ 38 w 61"/>
                <a:gd name="T49" fmla="*/ 57 h 57"/>
                <a:gd name="T50" fmla="*/ 33 w 61"/>
                <a:gd name="T51" fmla="*/ 57 h 57"/>
                <a:gd name="T52" fmla="*/ 27 w 61"/>
                <a:gd name="T53" fmla="*/ 39 h 57"/>
                <a:gd name="T54" fmla="*/ 18 w 61"/>
                <a:gd name="T55" fmla="*/ 57 h 57"/>
                <a:gd name="T56" fmla="*/ 23 w 61"/>
                <a:gd name="T57" fmla="*/ 39 h 57"/>
                <a:gd name="T58" fmla="*/ 18 w 61"/>
                <a:gd name="T59" fmla="*/ 57 h 57"/>
                <a:gd name="T60" fmla="*/ 13 w 61"/>
                <a:gd name="T61" fmla="*/ 57 h 57"/>
                <a:gd name="T62" fmla="*/ 9 w 61"/>
                <a:gd name="T63" fmla="*/ 39 h 57"/>
                <a:gd name="T64" fmla="*/ 0 w 61"/>
                <a:gd name="T65" fmla="*/ 57 h 57"/>
                <a:gd name="T66" fmla="*/ 4 w 61"/>
                <a:gd name="T67" fmla="*/ 39 h 57"/>
                <a:gd name="T68" fmla="*/ 0 w 61"/>
                <a:gd name="T69" fmla="*/ 57 h 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1"/>
                <a:gd name="T106" fmla="*/ 0 h 57"/>
                <a:gd name="T107" fmla="*/ 61 w 61"/>
                <a:gd name="T108" fmla="*/ 57 h 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1" h="57">
                  <a:moveTo>
                    <a:pt x="0" y="35"/>
                  </a:moveTo>
                  <a:lnTo>
                    <a:pt x="4" y="35"/>
                  </a:lnTo>
                  <a:lnTo>
                    <a:pt x="4" y="0"/>
                  </a:lnTo>
                  <a:lnTo>
                    <a:pt x="0" y="0"/>
                  </a:lnTo>
                  <a:lnTo>
                    <a:pt x="0" y="35"/>
                  </a:lnTo>
                  <a:close/>
                  <a:moveTo>
                    <a:pt x="9" y="35"/>
                  </a:moveTo>
                  <a:lnTo>
                    <a:pt x="13" y="35"/>
                  </a:lnTo>
                  <a:lnTo>
                    <a:pt x="13" y="0"/>
                  </a:lnTo>
                  <a:lnTo>
                    <a:pt x="9" y="0"/>
                  </a:lnTo>
                  <a:lnTo>
                    <a:pt x="9" y="35"/>
                  </a:lnTo>
                  <a:close/>
                  <a:moveTo>
                    <a:pt x="18" y="35"/>
                  </a:moveTo>
                  <a:lnTo>
                    <a:pt x="23" y="35"/>
                  </a:lnTo>
                  <a:lnTo>
                    <a:pt x="23" y="0"/>
                  </a:lnTo>
                  <a:lnTo>
                    <a:pt x="18" y="0"/>
                  </a:lnTo>
                  <a:lnTo>
                    <a:pt x="18" y="35"/>
                  </a:lnTo>
                  <a:close/>
                  <a:moveTo>
                    <a:pt x="27" y="35"/>
                  </a:moveTo>
                  <a:lnTo>
                    <a:pt x="33" y="35"/>
                  </a:lnTo>
                  <a:lnTo>
                    <a:pt x="33" y="0"/>
                  </a:lnTo>
                  <a:lnTo>
                    <a:pt x="27" y="0"/>
                  </a:lnTo>
                  <a:lnTo>
                    <a:pt x="27" y="35"/>
                  </a:lnTo>
                  <a:close/>
                  <a:moveTo>
                    <a:pt x="38" y="35"/>
                  </a:moveTo>
                  <a:lnTo>
                    <a:pt x="43" y="35"/>
                  </a:lnTo>
                  <a:lnTo>
                    <a:pt x="43" y="0"/>
                  </a:lnTo>
                  <a:lnTo>
                    <a:pt x="38" y="0"/>
                  </a:lnTo>
                  <a:lnTo>
                    <a:pt x="38" y="35"/>
                  </a:lnTo>
                  <a:close/>
                  <a:moveTo>
                    <a:pt x="47" y="35"/>
                  </a:moveTo>
                  <a:lnTo>
                    <a:pt x="52" y="35"/>
                  </a:lnTo>
                  <a:lnTo>
                    <a:pt x="52" y="0"/>
                  </a:lnTo>
                  <a:lnTo>
                    <a:pt x="47" y="0"/>
                  </a:lnTo>
                  <a:lnTo>
                    <a:pt x="47" y="35"/>
                  </a:lnTo>
                  <a:close/>
                  <a:moveTo>
                    <a:pt x="56" y="35"/>
                  </a:moveTo>
                  <a:lnTo>
                    <a:pt x="61" y="35"/>
                  </a:lnTo>
                  <a:lnTo>
                    <a:pt x="61" y="0"/>
                  </a:lnTo>
                  <a:lnTo>
                    <a:pt x="56" y="0"/>
                  </a:lnTo>
                  <a:lnTo>
                    <a:pt x="56" y="35"/>
                  </a:lnTo>
                  <a:close/>
                  <a:moveTo>
                    <a:pt x="56" y="57"/>
                  </a:moveTo>
                  <a:lnTo>
                    <a:pt x="61" y="57"/>
                  </a:lnTo>
                  <a:lnTo>
                    <a:pt x="61" y="39"/>
                  </a:lnTo>
                  <a:lnTo>
                    <a:pt x="56" y="39"/>
                  </a:lnTo>
                  <a:lnTo>
                    <a:pt x="56" y="57"/>
                  </a:lnTo>
                  <a:close/>
                  <a:moveTo>
                    <a:pt x="47" y="57"/>
                  </a:moveTo>
                  <a:lnTo>
                    <a:pt x="52" y="57"/>
                  </a:lnTo>
                  <a:lnTo>
                    <a:pt x="52" y="39"/>
                  </a:lnTo>
                  <a:lnTo>
                    <a:pt x="47" y="39"/>
                  </a:lnTo>
                  <a:lnTo>
                    <a:pt x="47" y="57"/>
                  </a:lnTo>
                  <a:close/>
                  <a:moveTo>
                    <a:pt x="38" y="57"/>
                  </a:moveTo>
                  <a:lnTo>
                    <a:pt x="43" y="57"/>
                  </a:lnTo>
                  <a:lnTo>
                    <a:pt x="43" y="39"/>
                  </a:lnTo>
                  <a:lnTo>
                    <a:pt x="38" y="39"/>
                  </a:lnTo>
                  <a:lnTo>
                    <a:pt x="38" y="57"/>
                  </a:lnTo>
                  <a:close/>
                  <a:moveTo>
                    <a:pt x="27" y="57"/>
                  </a:moveTo>
                  <a:lnTo>
                    <a:pt x="33" y="57"/>
                  </a:lnTo>
                  <a:lnTo>
                    <a:pt x="33" y="39"/>
                  </a:lnTo>
                  <a:lnTo>
                    <a:pt x="27" y="39"/>
                  </a:lnTo>
                  <a:lnTo>
                    <a:pt x="27" y="57"/>
                  </a:lnTo>
                  <a:close/>
                  <a:moveTo>
                    <a:pt x="18" y="57"/>
                  </a:moveTo>
                  <a:lnTo>
                    <a:pt x="23" y="57"/>
                  </a:lnTo>
                  <a:lnTo>
                    <a:pt x="23" y="39"/>
                  </a:lnTo>
                  <a:lnTo>
                    <a:pt x="18" y="39"/>
                  </a:lnTo>
                  <a:lnTo>
                    <a:pt x="18" y="57"/>
                  </a:lnTo>
                  <a:close/>
                  <a:moveTo>
                    <a:pt x="9" y="57"/>
                  </a:moveTo>
                  <a:lnTo>
                    <a:pt x="13" y="57"/>
                  </a:lnTo>
                  <a:lnTo>
                    <a:pt x="13" y="39"/>
                  </a:lnTo>
                  <a:lnTo>
                    <a:pt x="9" y="39"/>
                  </a:lnTo>
                  <a:lnTo>
                    <a:pt x="9" y="57"/>
                  </a:lnTo>
                  <a:close/>
                  <a:moveTo>
                    <a:pt x="0" y="57"/>
                  </a:moveTo>
                  <a:lnTo>
                    <a:pt x="4" y="57"/>
                  </a:lnTo>
                  <a:lnTo>
                    <a:pt x="4" y="39"/>
                  </a:lnTo>
                  <a:lnTo>
                    <a:pt x="0" y="39"/>
                  </a:lnTo>
                  <a:lnTo>
                    <a:pt x="0" y="57"/>
                  </a:lnTo>
                  <a:close/>
                </a:path>
              </a:pathLst>
            </a:custGeom>
            <a:solidFill>
              <a:srgbClr val="CFD2DA"/>
            </a:solidFill>
            <a:ln w="9525">
              <a:noFill/>
              <a:round/>
              <a:headEnd/>
              <a:tailEnd/>
            </a:ln>
          </p:spPr>
          <p:txBody>
            <a:bodyPr/>
            <a:lstStyle/>
            <a:p>
              <a:endParaRPr lang="en-US"/>
            </a:p>
          </p:txBody>
        </p:sp>
        <p:sp>
          <p:nvSpPr>
            <p:cNvPr id="25627" name="Rectangle 2275"/>
            <p:cNvSpPr>
              <a:spLocks noChangeArrowheads="1"/>
            </p:cNvSpPr>
            <p:nvPr/>
          </p:nvSpPr>
          <p:spPr bwMode="auto">
            <a:xfrm>
              <a:off x="4582" y="1371"/>
              <a:ext cx="49" cy="18"/>
            </a:xfrm>
            <a:prstGeom prst="rect">
              <a:avLst/>
            </a:prstGeom>
            <a:noFill/>
            <a:ln w="3175">
              <a:solidFill>
                <a:srgbClr val="666666"/>
              </a:solidFill>
              <a:miter lim="800000"/>
              <a:headEnd/>
              <a:tailEnd/>
            </a:ln>
          </p:spPr>
          <p:txBody>
            <a:bodyPr/>
            <a:lstStyle/>
            <a:p>
              <a:endParaRPr lang="en-US"/>
            </a:p>
          </p:txBody>
        </p:sp>
        <p:sp>
          <p:nvSpPr>
            <p:cNvPr id="25628" name="Freeform 2276"/>
            <p:cNvSpPr>
              <a:spLocks/>
            </p:cNvSpPr>
            <p:nvPr/>
          </p:nvSpPr>
          <p:spPr bwMode="auto">
            <a:xfrm>
              <a:off x="4582" y="1371"/>
              <a:ext cx="49" cy="4"/>
            </a:xfrm>
            <a:custGeom>
              <a:avLst/>
              <a:gdLst>
                <a:gd name="T0" fmla="*/ 0 w 49"/>
                <a:gd name="T1" fmla="*/ 0 h 4"/>
                <a:gd name="T2" fmla="*/ 4 w 49"/>
                <a:gd name="T3" fmla="*/ 4 h 4"/>
                <a:gd name="T4" fmla="*/ 43 w 49"/>
                <a:gd name="T5" fmla="*/ 4 h 4"/>
                <a:gd name="T6" fmla="*/ 49 w 49"/>
                <a:gd name="T7" fmla="*/ 0 h 4"/>
                <a:gd name="T8" fmla="*/ 0 60000 65536"/>
                <a:gd name="T9" fmla="*/ 0 60000 65536"/>
                <a:gd name="T10" fmla="*/ 0 60000 65536"/>
                <a:gd name="T11" fmla="*/ 0 60000 65536"/>
                <a:gd name="T12" fmla="*/ 0 w 49"/>
                <a:gd name="T13" fmla="*/ 0 h 4"/>
                <a:gd name="T14" fmla="*/ 49 w 49"/>
                <a:gd name="T15" fmla="*/ 4 h 4"/>
              </a:gdLst>
              <a:ahLst/>
              <a:cxnLst>
                <a:cxn ang="T8">
                  <a:pos x="T0" y="T1"/>
                </a:cxn>
                <a:cxn ang="T9">
                  <a:pos x="T2" y="T3"/>
                </a:cxn>
                <a:cxn ang="T10">
                  <a:pos x="T4" y="T5"/>
                </a:cxn>
                <a:cxn ang="T11">
                  <a:pos x="T6" y="T7"/>
                </a:cxn>
              </a:cxnLst>
              <a:rect l="T12" t="T13" r="T14" b="T15"/>
              <a:pathLst>
                <a:path w="49" h="4">
                  <a:moveTo>
                    <a:pt x="0" y="0"/>
                  </a:moveTo>
                  <a:lnTo>
                    <a:pt x="4" y="4"/>
                  </a:lnTo>
                  <a:lnTo>
                    <a:pt x="43" y="4"/>
                  </a:lnTo>
                  <a:lnTo>
                    <a:pt x="49" y="0"/>
                  </a:lnTo>
                </a:path>
              </a:pathLst>
            </a:custGeom>
            <a:noFill/>
            <a:ln w="3175">
              <a:solidFill>
                <a:srgbClr val="666666"/>
              </a:solidFill>
              <a:round/>
              <a:headEnd/>
              <a:tailEnd/>
            </a:ln>
          </p:spPr>
          <p:txBody>
            <a:bodyPr/>
            <a:lstStyle/>
            <a:p>
              <a:endParaRPr lang="en-US"/>
            </a:p>
          </p:txBody>
        </p:sp>
        <p:sp>
          <p:nvSpPr>
            <p:cNvPr id="25629" name="Rectangle 2277"/>
            <p:cNvSpPr>
              <a:spLocks noChangeArrowheads="1"/>
            </p:cNvSpPr>
            <p:nvPr/>
          </p:nvSpPr>
          <p:spPr bwMode="auto">
            <a:xfrm>
              <a:off x="4582" y="1393"/>
              <a:ext cx="49" cy="17"/>
            </a:xfrm>
            <a:prstGeom prst="rect">
              <a:avLst/>
            </a:prstGeom>
            <a:noFill/>
            <a:ln w="3175">
              <a:solidFill>
                <a:srgbClr val="666666"/>
              </a:solidFill>
              <a:miter lim="800000"/>
              <a:headEnd/>
              <a:tailEnd/>
            </a:ln>
          </p:spPr>
          <p:txBody>
            <a:bodyPr/>
            <a:lstStyle/>
            <a:p>
              <a:endParaRPr lang="en-US"/>
            </a:p>
          </p:txBody>
        </p:sp>
        <p:sp>
          <p:nvSpPr>
            <p:cNvPr id="25630" name="Rectangle 2278"/>
            <p:cNvSpPr>
              <a:spLocks noChangeArrowheads="1"/>
            </p:cNvSpPr>
            <p:nvPr/>
          </p:nvSpPr>
          <p:spPr bwMode="auto">
            <a:xfrm>
              <a:off x="4582" y="1415"/>
              <a:ext cx="49" cy="17"/>
            </a:xfrm>
            <a:prstGeom prst="rect">
              <a:avLst/>
            </a:prstGeom>
            <a:noFill/>
            <a:ln w="3175">
              <a:solidFill>
                <a:srgbClr val="666666"/>
              </a:solidFill>
              <a:miter lim="800000"/>
              <a:headEnd/>
              <a:tailEnd/>
            </a:ln>
          </p:spPr>
          <p:txBody>
            <a:bodyPr/>
            <a:lstStyle/>
            <a:p>
              <a:endParaRPr lang="en-US"/>
            </a:p>
          </p:txBody>
        </p:sp>
        <p:sp>
          <p:nvSpPr>
            <p:cNvPr id="25631" name="Rectangle 2279"/>
            <p:cNvSpPr>
              <a:spLocks noChangeArrowheads="1"/>
            </p:cNvSpPr>
            <p:nvPr/>
          </p:nvSpPr>
          <p:spPr bwMode="auto">
            <a:xfrm>
              <a:off x="4582" y="1436"/>
              <a:ext cx="49" cy="18"/>
            </a:xfrm>
            <a:prstGeom prst="rect">
              <a:avLst/>
            </a:prstGeom>
            <a:noFill/>
            <a:ln w="3175">
              <a:solidFill>
                <a:srgbClr val="666666"/>
              </a:solidFill>
              <a:miter lim="800000"/>
              <a:headEnd/>
              <a:tailEnd/>
            </a:ln>
          </p:spPr>
          <p:txBody>
            <a:bodyPr/>
            <a:lstStyle/>
            <a:p>
              <a:endParaRPr lang="en-US"/>
            </a:p>
          </p:txBody>
        </p:sp>
        <p:sp>
          <p:nvSpPr>
            <p:cNvPr id="25632" name="Rectangle 2280"/>
            <p:cNvSpPr>
              <a:spLocks noChangeArrowheads="1"/>
            </p:cNvSpPr>
            <p:nvPr/>
          </p:nvSpPr>
          <p:spPr bwMode="auto">
            <a:xfrm>
              <a:off x="4582" y="1458"/>
              <a:ext cx="49" cy="17"/>
            </a:xfrm>
            <a:prstGeom prst="rect">
              <a:avLst/>
            </a:prstGeom>
            <a:noFill/>
            <a:ln w="3175">
              <a:solidFill>
                <a:srgbClr val="666666"/>
              </a:solidFill>
              <a:miter lim="800000"/>
              <a:headEnd/>
              <a:tailEnd/>
            </a:ln>
          </p:spPr>
          <p:txBody>
            <a:bodyPr/>
            <a:lstStyle/>
            <a:p>
              <a:endParaRPr lang="en-US"/>
            </a:p>
          </p:txBody>
        </p:sp>
        <p:sp>
          <p:nvSpPr>
            <p:cNvPr id="25633" name="Rectangle 2281"/>
            <p:cNvSpPr>
              <a:spLocks noChangeArrowheads="1"/>
            </p:cNvSpPr>
            <p:nvPr/>
          </p:nvSpPr>
          <p:spPr bwMode="auto">
            <a:xfrm>
              <a:off x="4576" y="1497"/>
              <a:ext cx="4" cy="35"/>
            </a:xfrm>
            <a:prstGeom prst="rect">
              <a:avLst/>
            </a:prstGeom>
            <a:noFill/>
            <a:ln w="3175">
              <a:solidFill>
                <a:srgbClr val="666666"/>
              </a:solidFill>
              <a:miter lim="800000"/>
              <a:headEnd/>
              <a:tailEnd/>
            </a:ln>
          </p:spPr>
          <p:txBody>
            <a:bodyPr/>
            <a:lstStyle/>
            <a:p>
              <a:endParaRPr lang="en-US"/>
            </a:p>
          </p:txBody>
        </p:sp>
        <p:sp>
          <p:nvSpPr>
            <p:cNvPr id="25634" name="Rectangle 2282"/>
            <p:cNvSpPr>
              <a:spLocks noChangeArrowheads="1"/>
            </p:cNvSpPr>
            <p:nvPr/>
          </p:nvSpPr>
          <p:spPr bwMode="auto">
            <a:xfrm>
              <a:off x="4585" y="1497"/>
              <a:ext cx="4" cy="35"/>
            </a:xfrm>
            <a:prstGeom prst="rect">
              <a:avLst/>
            </a:prstGeom>
            <a:noFill/>
            <a:ln w="3175">
              <a:solidFill>
                <a:srgbClr val="666666"/>
              </a:solidFill>
              <a:miter lim="800000"/>
              <a:headEnd/>
              <a:tailEnd/>
            </a:ln>
          </p:spPr>
          <p:txBody>
            <a:bodyPr/>
            <a:lstStyle/>
            <a:p>
              <a:endParaRPr lang="en-US"/>
            </a:p>
          </p:txBody>
        </p:sp>
        <p:sp>
          <p:nvSpPr>
            <p:cNvPr id="25635" name="Rectangle 2283"/>
            <p:cNvSpPr>
              <a:spLocks noChangeArrowheads="1"/>
            </p:cNvSpPr>
            <p:nvPr/>
          </p:nvSpPr>
          <p:spPr bwMode="auto">
            <a:xfrm>
              <a:off x="4594" y="1497"/>
              <a:ext cx="5" cy="35"/>
            </a:xfrm>
            <a:prstGeom prst="rect">
              <a:avLst/>
            </a:prstGeom>
            <a:noFill/>
            <a:ln w="3175">
              <a:solidFill>
                <a:srgbClr val="666666"/>
              </a:solidFill>
              <a:miter lim="800000"/>
              <a:headEnd/>
              <a:tailEnd/>
            </a:ln>
          </p:spPr>
          <p:txBody>
            <a:bodyPr/>
            <a:lstStyle/>
            <a:p>
              <a:endParaRPr lang="en-US"/>
            </a:p>
          </p:txBody>
        </p:sp>
        <p:sp>
          <p:nvSpPr>
            <p:cNvPr id="25636" name="Rectangle 2284"/>
            <p:cNvSpPr>
              <a:spLocks noChangeArrowheads="1"/>
            </p:cNvSpPr>
            <p:nvPr/>
          </p:nvSpPr>
          <p:spPr bwMode="auto">
            <a:xfrm>
              <a:off x="4603" y="1497"/>
              <a:ext cx="6" cy="35"/>
            </a:xfrm>
            <a:prstGeom prst="rect">
              <a:avLst/>
            </a:prstGeom>
            <a:noFill/>
            <a:ln w="3175">
              <a:solidFill>
                <a:srgbClr val="666666"/>
              </a:solidFill>
              <a:miter lim="800000"/>
              <a:headEnd/>
              <a:tailEnd/>
            </a:ln>
          </p:spPr>
          <p:txBody>
            <a:bodyPr/>
            <a:lstStyle/>
            <a:p>
              <a:endParaRPr lang="en-US"/>
            </a:p>
          </p:txBody>
        </p:sp>
        <p:sp>
          <p:nvSpPr>
            <p:cNvPr id="25637" name="Rectangle 2285"/>
            <p:cNvSpPr>
              <a:spLocks noChangeArrowheads="1"/>
            </p:cNvSpPr>
            <p:nvPr/>
          </p:nvSpPr>
          <p:spPr bwMode="auto">
            <a:xfrm>
              <a:off x="4614" y="1497"/>
              <a:ext cx="5" cy="35"/>
            </a:xfrm>
            <a:prstGeom prst="rect">
              <a:avLst/>
            </a:prstGeom>
            <a:noFill/>
            <a:ln w="3175">
              <a:solidFill>
                <a:srgbClr val="666666"/>
              </a:solidFill>
              <a:miter lim="800000"/>
              <a:headEnd/>
              <a:tailEnd/>
            </a:ln>
          </p:spPr>
          <p:txBody>
            <a:bodyPr/>
            <a:lstStyle/>
            <a:p>
              <a:endParaRPr lang="en-US"/>
            </a:p>
          </p:txBody>
        </p:sp>
        <p:sp>
          <p:nvSpPr>
            <p:cNvPr id="25638" name="Rectangle 2286"/>
            <p:cNvSpPr>
              <a:spLocks noChangeArrowheads="1"/>
            </p:cNvSpPr>
            <p:nvPr/>
          </p:nvSpPr>
          <p:spPr bwMode="auto">
            <a:xfrm>
              <a:off x="4623" y="1497"/>
              <a:ext cx="5" cy="35"/>
            </a:xfrm>
            <a:prstGeom prst="rect">
              <a:avLst/>
            </a:prstGeom>
            <a:noFill/>
            <a:ln w="3175">
              <a:solidFill>
                <a:srgbClr val="666666"/>
              </a:solidFill>
              <a:miter lim="800000"/>
              <a:headEnd/>
              <a:tailEnd/>
            </a:ln>
          </p:spPr>
          <p:txBody>
            <a:bodyPr/>
            <a:lstStyle/>
            <a:p>
              <a:endParaRPr lang="en-US"/>
            </a:p>
          </p:txBody>
        </p:sp>
        <p:sp>
          <p:nvSpPr>
            <p:cNvPr id="25639" name="Rectangle 2287"/>
            <p:cNvSpPr>
              <a:spLocks noChangeArrowheads="1"/>
            </p:cNvSpPr>
            <p:nvPr/>
          </p:nvSpPr>
          <p:spPr bwMode="auto">
            <a:xfrm>
              <a:off x="4632" y="1497"/>
              <a:ext cx="5" cy="35"/>
            </a:xfrm>
            <a:prstGeom prst="rect">
              <a:avLst/>
            </a:prstGeom>
            <a:noFill/>
            <a:ln w="3175">
              <a:solidFill>
                <a:srgbClr val="666666"/>
              </a:solidFill>
              <a:miter lim="800000"/>
              <a:headEnd/>
              <a:tailEnd/>
            </a:ln>
          </p:spPr>
          <p:txBody>
            <a:bodyPr/>
            <a:lstStyle/>
            <a:p>
              <a:endParaRPr lang="en-US"/>
            </a:p>
          </p:txBody>
        </p:sp>
        <p:sp>
          <p:nvSpPr>
            <p:cNvPr id="25640" name="Rectangle 2288"/>
            <p:cNvSpPr>
              <a:spLocks noChangeArrowheads="1"/>
            </p:cNvSpPr>
            <p:nvPr/>
          </p:nvSpPr>
          <p:spPr bwMode="auto">
            <a:xfrm>
              <a:off x="4632" y="1536"/>
              <a:ext cx="5" cy="18"/>
            </a:xfrm>
            <a:prstGeom prst="rect">
              <a:avLst/>
            </a:prstGeom>
            <a:noFill/>
            <a:ln w="3175">
              <a:solidFill>
                <a:srgbClr val="666666"/>
              </a:solidFill>
              <a:miter lim="800000"/>
              <a:headEnd/>
              <a:tailEnd/>
            </a:ln>
          </p:spPr>
          <p:txBody>
            <a:bodyPr/>
            <a:lstStyle/>
            <a:p>
              <a:endParaRPr lang="en-US"/>
            </a:p>
          </p:txBody>
        </p:sp>
        <p:sp>
          <p:nvSpPr>
            <p:cNvPr id="25641" name="Rectangle 2289"/>
            <p:cNvSpPr>
              <a:spLocks noChangeArrowheads="1"/>
            </p:cNvSpPr>
            <p:nvPr/>
          </p:nvSpPr>
          <p:spPr bwMode="auto">
            <a:xfrm>
              <a:off x="4623" y="1536"/>
              <a:ext cx="5" cy="18"/>
            </a:xfrm>
            <a:prstGeom prst="rect">
              <a:avLst/>
            </a:prstGeom>
            <a:noFill/>
            <a:ln w="3175">
              <a:solidFill>
                <a:srgbClr val="666666"/>
              </a:solidFill>
              <a:miter lim="800000"/>
              <a:headEnd/>
              <a:tailEnd/>
            </a:ln>
          </p:spPr>
          <p:txBody>
            <a:bodyPr/>
            <a:lstStyle/>
            <a:p>
              <a:endParaRPr lang="en-US"/>
            </a:p>
          </p:txBody>
        </p:sp>
        <p:sp>
          <p:nvSpPr>
            <p:cNvPr id="25642" name="Rectangle 2290"/>
            <p:cNvSpPr>
              <a:spLocks noChangeArrowheads="1"/>
            </p:cNvSpPr>
            <p:nvPr/>
          </p:nvSpPr>
          <p:spPr bwMode="auto">
            <a:xfrm>
              <a:off x="4614" y="1536"/>
              <a:ext cx="5" cy="18"/>
            </a:xfrm>
            <a:prstGeom prst="rect">
              <a:avLst/>
            </a:prstGeom>
            <a:noFill/>
            <a:ln w="3175">
              <a:solidFill>
                <a:srgbClr val="666666"/>
              </a:solidFill>
              <a:miter lim="800000"/>
              <a:headEnd/>
              <a:tailEnd/>
            </a:ln>
          </p:spPr>
          <p:txBody>
            <a:bodyPr/>
            <a:lstStyle/>
            <a:p>
              <a:endParaRPr lang="en-US"/>
            </a:p>
          </p:txBody>
        </p:sp>
        <p:sp>
          <p:nvSpPr>
            <p:cNvPr id="25643" name="Rectangle 2291"/>
            <p:cNvSpPr>
              <a:spLocks noChangeArrowheads="1"/>
            </p:cNvSpPr>
            <p:nvPr/>
          </p:nvSpPr>
          <p:spPr bwMode="auto">
            <a:xfrm>
              <a:off x="4603" y="1536"/>
              <a:ext cx="6" cy="18"/>
            </a:xfrm>
            <a:prstGeom prst="rect">
              <a:avLst/>
            </a:prstGeom>
            <a:noFill/>
            <a:ln w="3175">
              <a:solidFill>
                <a:srgbClr val="666666"/>
              </a:solidFill>
              <a:miter lim="800000"/>
              <a:headEnd/>
              <a:tailEnd/>
            </a:ln>
          </p:spPr>
          <p:txBody>
            <a:bodyPr/>
            <a:lstStyle/>
            <a:p>
              <a:endParaRPr lang="en-US"/>
            </a:p>
          </p:txBody>
        </p:sp>
        <p:sp>
          <p:nvSpPr>
            <p:cNvPr id="25644" name="Rectangle 2292"/>
            <p:cNvSpPr>
              <a:spLocks noChangeArrowheads="1"/>
            </p:cNvSpPr>
            <p:nvPr/>
          </p:nvSpPr>
          <p:spPr bwMode="auto">
            <a:xfrm>
              <a:off x="4594" y="1536"/>
              <a:ext cx="5" cy="18"/>
            </a:xfrm>
            <a:prstGeom prst="rect">
              <a:avLst/>
            </a:prstGeom>
            <a:noFill/>
            <a:ln w="3175">
              <a:solidFill>
                <a:srgbClr val="666666"/>
              </a:solidFill>
              <a:miter lim="800000"/>
              <a:headEnd/>
              <a:tailEnd/>
            </a:ln>
          </p:spPr>
          <p:txBody>
            <a:bodyPr/>
            <a:lstStyle/>
            <a:p>
              <a:endParaRPr lang="en-US"/>
            </a:p>
          </p:txBody>
        </p:sp>
        <p:sp>
          <p:nvSpPr>
            <p:cNvPr id="25645" name="Rectangle 2293"/>
            <p:cNvSpPr>
              <a:spLocks noChangeArrowheads="1"/>
            </p:cNvSpPr>
            <p:nvPr/>
          </p:nvSpPr>
          <p:spPr bwMode="auto">
            <a:xfrm>
              <a:off x="4585" y="1536"/>
              <a:ext cx="4" cy="18"/>
            </a:xfrm>
            <a:prstGeom prst="rect">
              <a:avLst/>
            </a:prstGeom>
            <a:noFill/>
            <a:ln w="3175">
              <a:solidFill>
                <a:srgbClr val="666666"/>
              </a:solidFill>
              <a:miter lim="800000"/>
              <a:headEnd/>
              <a:tailEnd/>
            </a:ln>
          </p:spPr>
          <p:txBody>
            <a:bodyPr/>
            <a:lstStyle/>
            <a:p>
              <a:endParaRPr lang="en-US"/>
            </a:p>
          </p:txBody>
        </p:sp>
        <p:sp>
          <p:nvSpPr>
            <p:cNvPr id="25646" name="Rectangle 2294"/>
            <p:cNvSpPr>
              <a:spLocks noChangeArrowheads="1"/>
            </p:cNvSpPr>
            <p:nvPr/>
          </p:nvSpPr>
          <p:spPr bwMode="auto">
            <a:xfrm>
              <a:off x="4576" y="1536"/>
              <a:ext cx="4" cy="18"/>
            </a:xfrm>
            <a:prstGeom prst="rect">
              <a:avLst/>
            </a:prstGeom>
            <a:noFill/>
            <a:ln w="3175">
              <a:solidFill>
                <a:srgbClr val="666666"/>
              </a:solidFill>
              <a:miter lim="800000"/>
              <a:headEnd/>
              <a:tailEnd/>
            </a:ln>
          </p:spPr>
          <p:txBody>
            <a:bodyPr/>
            <a:lstStyle/>
            <a:p>
              <a:endParaRPr lang="en-US"/>
            </a:p>
          </p:txBody>
        </p:sp>
        <p:sp>
          <p:nvSpPr>
            <p:cNvPr id="25647" name="Line 2295"/>
            <p:cNvSpPr>
              <a:spLocks noChangeShapeType="1"/>
            </p:cNvSpPr>
            <p:nvPr/>
          </p:nvSpPr>
          <p:spPr bwMode="auto">
            <a:xfrm flipV="1">
              <a:off x="4582" y="1375"/>
              <a:ext cx="4" cy="14"/>
            </a:xfrm>
            <a:prstGeom prst="line">
              <a:avLst/>
            </a:prstGeom>
            <a:noFill/>
            <a:ln w="3175">
              <a:solidFill>
                <a:srgbClr val="666666"/>
              </a:solidFill>
              <a:round/>
              <a:headEnd/>
              <a:tailEnd/>
            </a:ln>
          </p:spPr>
          <p:txBody>
            <a:bodyPr/>
            <a:lstStyle/>
            <a:p>
              <a:endParaRPr lang="en-US"/>
            </a:p>
          </p:txBody>
        </p:sp>
        <p:sp>
          <p:nvSpPr>
            <p:cNvPr id="25648" name="Line 2296"/>
            <p:cNvSpPr>
              <a:spLocks noChangeShapeType="1"/>
            </p:cNvSpPr>
            <p:nvPr/>
          </p:nvSpPr>
          <p:spPr bwMode="auto">
            <a:xfrm>
              <a:off x="4625" y="1375"/>
              <a:ext cx="6" cy="14"/>
            </a:xfrm>
            <a:prstGeom prst="line">
              <a:avLst/>
            </a:prstGeom>
            <a:noFill/>
            <a:ln w="3175">
              <a:solidFill>
                <a:srgbClr val="666666"/>
              </a:solidFill>
              <a:round/>
              <a:headEnd/>
              <a:tailEnd/>
            </a:ln>
          </p:spPr>
          <p:txBody>
            <a:bodyPr/>
            <a:lstStyle/>
            <a:p>
              <a:endParaRPr lang="en-US"/>
            </a:p>
          </p:txBody>
        </p:sp>
        <p:sp>
          <p:nvSpPr>
            <p:cNvPr id="25649" name="Line 2297"/>
            <p:cNvSpPr>
              <a:spLocks noChangeShapeType="1"/>
            </p:cNvSpPr>
            <p:nvPr/>
          </p:nvSpPr>
          <p:spPr bwMode="auto">
            <a:xfrm>
              <a:off x="4585" y="1451"/>
              <a:ext cx="31" cy="1"/>
            </a:xfrm>
            <a:prstGeom prst="line">
              <a:avLst/>
            </a:prstGeom>
            <a:noFill/>
            <a:ln w="3175">
              <a:solidFill>
                <a:srgbClr val="666666"/>
              </a:solidFill>
              <a:round/>
              <a:headEnd/>
              <a:tailEnd/>
            </a:ln>
          </p:spPr>
          <p:txBody>
            <a:bodyPr/>
            <a:lstStyle/>
            <a:p>
              <a:endParaRPr lang="en-US"/>
            </a:p>
          </p:txBody>
        </p:sp>
        <p:sp>
          <p:nvSpPr>
            <p:cNvPr id="25650" name="Line 2298"/>
            <p:cNvSpPr>
              <a:spLocks noChangeShapeType="1"/>
            </p:cNvSpPr>
            <p:nvPr/>
          </p:nvSpPr>
          <p:spPr bwMode="auto">
            <a:xfrm>
              <a:off x="4585" y="1449"/>
              <a:ext cx="31" cy="1"/>
            </a:xfrm>
            <a:prstGeom prst="line">
              <a:avLst/>
            </a:prstGeom>
            <a:noFill/>
            <a:ln w="3175">
              <a:solidFill>
                <a:srgbClr val="666666"/>
              </a:solidFill>
              <a:round/>
              <a:headEnd/>
              <a:tailEnd/>
            </a:ln>
          </p:spPr>
          <p:txBody>
            <a:bodyPr/>
            <a:lstStyle/>
            <a:p>
              <a:endParaRPr lang="en-US"/>
            </a:p>
          </p:txBody>
        </p:sp>
        <p:sp>
          <p:nvSpPr>
            <p:cNvPr id="25651" name="Line 2299"/>
            <p:cNvSpPr>
              <a:spLocks noChangeShapeType="1"/>
            </p:cNvSpPr>
            <p:nvPr/>
          </p:nvSpPr>
          <p:spPr bwMode="auto">
            <a:xfrm>
              <a:off x="4585" y="1444"/>
              <a:ext cx="31" cy="1"/>
            </a:xfrm>
            <a:prstGeom prst="line">
              <a:avLst/>
            </a:prstGeom>
            <a:noFill/>
            <a:ln w="3175">
              <a:solidFill>
                <a:srgbClr val="666666"/>
              </a:solidFill>
              <a:round/>
              <a:headEnd/>
              <a:tailEnd/>
            </a:ln>
          </p:spPr>
          <p:txBody>
            <a:bodyPr/>
            <a:lstStyle/>
            <a:p>
              <a:endParaRPr lang="en-US"/>
            </a:p>
          </p:txBody>
        </p:sp>
        <p:sp>
          <p:nvSpPr>
            <p:cNvPr id="25652" name="Line 2300"/>
            <p:cNvSpPr>
              <a:spLocks noChangeShapeType="1"/>
            </p:cNvSpPr>
            <p:nvPr/>
          </p:nvSpPr>
          <p:spPr bwMode="auto">
            <a:xfrm>
              <a:off x="4585" y="1442"/>
              <a:ext cx="31" cy="1"/>
            </a:xfrm>
            <a:prstGeom prst="line">
              <a:avLst/>
            </a:prstGeom>
            <a:noFill/>
            <a:ln w="3175">
              <a:solidFill>
                <a:srgbClr val="666666"/>
              </a:solidFill>
              <a:round/>
              <a:headEnd/>
              <a:tailEnd/>
            </a:ln>
          </p:spPr>
          <p:txBody>
            <a:bodyPr/>
            <a:lstStyle/>
            <a:p>
              <a:endParaRPr lang="en-US"/>
            </a:p>
          </p:txBody>
        </p:sp>
        <p:sp>
          <p:nvSpPr>
            <p:cNvPr id="25653" name="Line 2301"/>
            <p:cNvSpPr>
              <a:spLocks noChangeShapeType="1"/>
            </p:cNvSpPr>
            <p:nvPr/>
          </p:nvSpPr>
          <p:spPr bwMode="auto">
            <a:xfrm>
              <a:off x="4585" y="1439"/>
              <a:ext cx="31" cy="1"/>
            </a:xfrm>
            <a:prstGeom prst="line">
              <a:avLst/>
            </a:prstGeom>
            <a:noFill/>
            <a:ln w="3175">
              <a:solidFill>
                <a:srgbClr val="666666"/>
              </a:solidFill>
              <a:round/>
              <a:headEnd/>
              <a:tailEnd/>
            </a:ln>
          </p:spPr>
          <p:txBody>
            <a:bodyPr/>
            <a:lstStyle/>
            <a:p>
              <a:endParaRPr lang="en-US"/>
            </a:p>
          </p:txBody>
        </p:sp>
        <p:sp>
          <p:nvSpPr>
            <p:cNvPr id="25654" name="Rectangle 2302"/>
            <p:cNvSpPr>
              <a:spLocks noChangeArrowheads="1"/>
            </p:cNvSpPr>
            <p:nvPr/>
          </p:nvSpPr>
          <p:spPr bwMode="auto">
            <a:xfrm>
              <a:off x="4606" y="1397"/>
              <a:ext cx="14" cy="8"/>
            </a:xfrm>
            <a:prstGeom prst="rect">
              <a:avLst/>
            </a:prstGeom>
            <a:noFill/>
            <a:ln w="3175">
              <a:solidFill>
                <a:srgbClr val="666666"/>
              </a:solidFill>
              <a:miter lim="800000"/>
              <a:headEnd/>
              <a:tailEnd/>
            </a:ln>
          </p:spPr>
          <p:txBody>
            <a:bodyPr/>
            <a:lstStyle/>
            <a:p>
              <a:endParaRPr lang="en-US"/>
            </a:p>
          </p:txBody>
        </p:sp>
        <p:sp>
          <p:nvSpPr>
            <p:cNvPr id="25655" name="Rectangle 2303"/>
            <p:cNvSpPr>
              <a:spLocks noChangeArrowheads="1"/>
            </p:cNvSpPr>
            <p:nvPr/>
          </p:nvSpPr>
          <p:spPr bwMode="auto">
            <a:xfrm>
              <a:off x="4620" y="1426"/>
              <a:ext cx="6" cy="3"/>
            </a:xfrm>
            <a:prstGeom prst="rect">
              <a:avLst/>
            </a:prstGeom>
            <a:noFill/>
            <a:ln w="3175">
              <a:solidFill>
                <a:srgbClr val="666666"/>
              </a:solidFill>
              <a:miter lim="800000"/>
              <a:headEnd/>
              <a:tailEnd/>
            </a:ln>
          </p:spPr>
          <p:txBody>
            <a:bodyPr/>
            <a:lstStyle/>
            <a:p>
              <a:endParaRPr lang="en-US"/>
            </a:p>
          </p:txBody>
        </p:sp>
        <p:sp>
          <p:nvSpPr>
            <p:cNvPr id="25656" name="Rectangle 2304"/>
            <p:cNvSpPr>
              <a:spLocks noChangeArrowheads="1"/>
            </p:cNvSpPr>
            <p:nvPr/>
          </p:nvSpPr>
          <p:spPr bwMode="auto">
            <a:xfrm>
              <a:off x="4620" y="1439"/>
              <a:ext cx="6" cy="1"/>
            </a:xfrm>
            <a:prstGeom prst="rect">
              <a:avLst/>
            </a:prstGeom>
            <a:noFill/>
            <a:ln w="3175">
              <a:solidFill>
                <a:srgbClr val="666666"/>
              </a:solidFill>
              <a:miter lim="800000"/>
              <a:headEnd/>
              <a:tailEnd/>
            </a:ln>
          </p:spPr>
          <p:txBody>
            <a:bodyPr/>
            <a:lstStyle/>
            <a:p>
              <a:endParaRPr lang="en-US"/>
            </a:p>
          </p:txBody>
        </p:sp>
        <p:sp>
          <p:nvSpPr>
            <p:cNvPr id="25657" name="Rectangle 2305"/>
            <p:cNvSpPr>
              <a:spLocks noChangeArrowheads="1"/>
            </p:cNvSpPr>
            <p:nvPr/>
          </p:nvSpPr>
          <p:spPr bwMode="auto">
            <a:xfrm>
              <a:off x="4620" y="1443"/>
              <a:ext cx="6" cy="3"/>
            </a:xfrm>
            <a:prstGeom prst="rect">
              <a:avLst/>
            </a:prstGeom>
            <a:noFill/>
            <a:ln w="3175">
              <a:solidFill>
                <a:srgbClr val="666666"/>
              </a:solidFill>
              <a:miter lim="800000"/>
              <a:headEnd/>
              <a:tailEnd/>
            </a:ln>
          </p:spPr>
          <p:txBody>
            <a:bodyPr/>
            <a:lstStyle/>
            <a:p>
              <a:endParaRPr lang="en-US"/>
            </a:p>
          </p:txBody>
        </p:sp>
        <p:sp>
          <p:nvSpPr>
            <p:cNvPr id="25658" name="Freeform 2306"/>
            <p:cNvSpPr>
              <a:spLocks noEditPoints="1"/>
            </p:cNvSpPr>
            <p:nvPr/>
          </p:nvSpPr>
          <p:spPr bwMode="auto">
            <a:xfrm>
              <a:off x="4599" y="1421"/>
              <a:ext cx="222" cy="111"/>
            </a:xfrm>
            <a:custGeom>
              <a:avLst/>
              <a:gdLst>
                <a:gd name="T0" fmla="*/ 0 w 222"/>
                <a:gd name="T1" fmla="*/ 4 h 111"/>
                <a:gd name="T2" fmla="*/ 15 w 222"/>
                <a:gd name="T3" fmla="*/ 4 h 111"/>
                <a:gd name="T4" fmla="*/ 15 w 222"/>
                <a:gd name="T5" fmla="*/ 0 h 111"/>
                <a:gd name="T6" fmla="*/ 0 w 222"/>
                <a:gd name="T7" fmla="*/ 0 h 111"/>
                <a:gd name="T8" fmla="*/ 0 w 222"/>
                <a:gd name="T9" fmla="*/ 4 h 111"/>
                <a:gd name="T10" fmla="*/ 215 w 222"/>
                <a:gd name="T11" fmla="*/ 111 h 111"/>
                <a:gd name="T12" fmla="*/ 222 w 222"/>
                <a:gd name="T13" fmla="*/ 111 h 111"/>
                <a:gd name="T14" fmla="*/ 222 w 222"/>
                <a:gd name="T15" fmla="*/ 110 h 111"/>
                <a:gd name="T16" fmla="*/ 215 w 222"/>
                <a:gd name="T17" fmla="*/ 110 h 111"/>
                <a:gd name="T18" fmla="*/ 215 w 222"/>
                <a:gd name="T19" fmla="*/ 111 h 111"/>
                <a:gd name="T20" fmla="*/ 83 w 222"/>
                <a:gd name="T21" fmla="*/ 87 h 111"/>
                <a:gd name="T22" fmla="*/ 83 w 222"/>
                <a:gd name="T23" fmla="*/ 14 h 111"/>
                <a:gd name="T24" fmla="*/ 201 w 222"/>
                <a:gd name="T25" fmla="*/ 14 h 111"/>
                <a:gd name="T26" fmla="*/ 201 w 222"/>
                <a:gd name="T27" fmla="*/ 87 h 111"/>
                <a:gd name="T28" fmla="*/ 83 w 222"/>
                <a:gd name="T29" fmla="*/ 87 h 111"/>
                <a:gd name="T30" fmla="*/ 76 w 222"/>
                <a:gd name="T31" fmla="*/ 92 h 111"/>
                <a:gd name="T32" fmla="*/ 207 w 222"/>
                <a:gd name="T33" fmla="*/ 92 h 111"/>
                <a:gd name="T34" fmla="*/ 207 w 222"/>
                <a:gd name="T35" fmla="*/ 9 h 111"/>
                <a:gd name="T36" fmla="*/ 212 w 222"/>
                <a:gd name="T37" fmla="*/ 9 h 111"/>
                <a:gd name="T38" fmla="*/ 212 w 222"/>
                <a:gd name="T39" fmla="*/ 4 h 111"/>
                <a:gd name="T40" fmla="*/ 72 w 222"/>
                <a:gd name="T41" fmla="*/ 4 h 111"/>
                <a:gd name="T42" fmla="*/ 72 w 222"/>
                <a:gd name="T43" fmla="*/ 97 h 111"/>
                <a:gd name="T44" fmla="*/ 76 w 222"/>
                <a:gd name="T45" fmla="*/ 97 h 111"/>
                <a:gd name="T46" fmla="*/ 76 w 222"/>
                <a:gd name="T47" fmla="*/ 92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2"/>
                <a:gd name="T73" fmla="*/ 0 h 111"/>
                <a:gd name="T74" fmla="*/ 222 w 222"/>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2" h="111">
                  <a:moveTo>
                    <a:pt x="0" y="4"/>
                  </a:moveTo>
                  <a:lnTo>
                    <a:pt x="15" y="4"/>
                  </a:lnTo>
                  <a:lnTo>
                    <a:pt x="15" y="0"/>
                  </a:lnTo>
                  <a:lnTo>
                    <a:pt x="0" y="0"/>
                  </a:lnTo>
                  <a:lnTo>
                    <a:pt x="0" y="4"/>
                  </a:lnTo>
                  <a:close/>
                  <a:moveTo>
                    <a:pt x="215" y="111"/>
                  </a:moveTo>
                  <a:lnTo>
                    <a:pt x="222" y="111"/>
                  </a:lnTo>
                  <a:lnTo>
                    <a:pt x="222" y="110"/>
                  </a:lnTo>
                  <a:lnTo>
                    <a:pt x="215" y="110"/>
                  </a:lnTo>
                  <a:lnTo>
                    <a:pt x="215" y="111"/>
                  </a:lnTo>
                  <a:close/>
                  <a:moveTo>
                    <a:pt x="83" y="87"/>
                  </a:moveTo>
                  <a:lnTo>
                    <a:pt x="83" y="14"/>
                  </a:lnTo>
                  <a:lnTo>
                    <a:pt x="201" y="14"/>
                  </a:lnTo>
                  <a:lnTo>
                    <a:pt x="201" y="87"/>
                  </a:lnTo>
                  <a:lnTo>
                    <a:pt x="83" y="87"/>
                  </a:lnTo>
                  <a:close/>
                  <a:moveTo>
                    <a:pt x="76" y="92"/>
                  </a:moveTo>
                  <a:lnTo>
                    <a:pt x="207" y="92"/>
                  </a:lnTo>
                  <a:lnTo>
                    <a:pt x="207" y="9"/>
                  </a:lnTo>
                  <a:lnTo>
                    <a:pt x="212" y="9"/>
                  </a:lnTo>
                  <a:lnTo>
                    <a:pt x="212" y="4"/>
                  </a:lnTo>
                  <a:lnTo>
                    <a:pt x="72" y="4"/>
                  </a:lnTo>
                  <a:lnTo>
                    <a:pt x="72" y="97"/>
                  </a:lnTo>
                  <a:lnTo>
                    <a:pt x="76" y="97"/>
                  </a:lnTo>
                  <a:lnTo>
                    <a:pt x="76" y="92"/>
                  </a:lnTo>
                  <a:close/>
                </a:path>
              </a:pathLst>
            </a:custGeom>
            <a:solidFill>
              <a:srgbClr val="5C6478"/>
            </a:solidFill>
            <a:ln w="9525">
              <a:noFill/>
              <a:round/>
              <a:headEnd/>
              <a:tailEnd/>
            </a:ln>
          </p:spPr>
          <p:txBody>
            <a:bodyPr/>
            <a:lstStyle/>
            <a:p>
              <a:endParaRPr lang="en-US"/>
            </a:p>
          </p:txBody>
        </p:sp>
        <p:sp>
          <p:nvSpPr>
            <p:cNvPr id="25659" name="Rectangle 2307"/>
            <p:cNvSpPr>
              <a:spLocks noChangeArrowheads="1"/>
            </p:cNvSpPr>
            <p:nvPr/>
          </p:nvSpPr>
          <p:spPr bwMode="auto">
            <a:xfrm>
              <a:off x="4599" y="1421"/>
              <a:ext cx="15" cy="4"/>
            </a:xfrm>
            <a:prstGeom prst="rect">
              <a:avLst/>
            </a:prstGeom>
            <a:noFill/>
            <a:ln w="3175">
              <a:solidFill>
                <a:srgbClr val="5C6478"/>
              </a:solidFill>
              <a:miter lim="800000"/>
              <a:headEnd/>
              <a:tailEnd/>
            </a:ln>
          </p:spPr>
          <p:txBody>
            <a:bodyPr/>
            <a:lstStyle/>
            <a:p>
              <a:endParaRPr lang="en-US"/>
            </a:p>
          </p:txBody>
        </p:sp>
        <p:sp>
          <p:nvSpPr>
            <p:cNvPr id="25660" name="Rectangle 2308"/>
            <p:cNvSpPr>
              <a:spLocks noChangeArrowheads="1"/>
            </p:cNvSpPr>
            <p:nvPr/>
          </p:nvSpPr>
          <p:spPr bwMode="auto">
            <a:xfrm>
              <a:off x="4814" y="1531"/>
              <a:ext cx="7" cy="1"/>
            </a:xfrm>
            <a:prstGeom prst="rect">
              <a:avLst/>
            </a:prstGeom>
            <a:noFill/>
            <a:ln w="3175">
              <a:solidFill>
                <a:srgbClr val="5C6478"/>
              </a:solidFill>
              <a:miter lim="800000"/>
              <a:headEnd/>
              <a:tailEnd/>
            </a:ln>
          </p:spPr>
          <p:txBody>
            <a:bodyPr/>
            <a:lstStyle/>
            <a:p>
              <a:endParaRPr lang="en-US"/>
            </a:p>
          </p:txBody>
        </p:sp>
        <p:sp>
          <p:nvSpPr>
            <p:cNvPr id="25661" name="Rectangle 2309"/>
            <p:cNvSpPr>
              <a:spLocks noChangeArrowheads="1"/>
            </p:cNvSpPr>
            <p:nvPr/>
          </p:nvSpPr>
          <p:spPr bwMode="auto">
            <a:xfrm>
              <a:off x="4682" y="1435"/>
              <a:ext cx="118" cy="73"/>
            </a:xfrm>
            <a:prstGeom prst="rect">
              <a:avLst/>
            </a:prstGeom>
            <a:noFill/>
            <a:ln w="3175">
              <a:solidFill>
                <a:srgbClr val="5C6478"/>
              </a:solidFill>
              <a:miter lim="800000"/>
              <a:headEnd/>
              <a:tailEnd/>
            </a:ln>
          </p:spPr>
          <p:txBody>
            <a:bodyPr/>
            <a:lstStyle/>
            <a:p>
              <a:endParaRPr lang="en-US"/>
            </a:p>
          </p:txBody>
        </p:sp>
        <p:sp>
          <p:nvSpPr>
            <p:cNvPr id="25662" name="Freeform 2310"/>
            <p:cNvSpPr>
              <a:spLocks/>
            </p:cNvSpPr>
            <p:nvPr/>
          </p:nvSpPr>
          <p:spPr bwMode="auto">
            <a:xfrm>
              <a:off x="4671" y="1425"/>
              <a:ext cx="140" cy="93"/>
            </a:xfrm>
            <a:custGeom>
              <a:avLst/>
              <a:gdLst>
                <a:gd name="T0" fmla="*/ 4 w 140"/>
                <a:gd name="T1" fmla="*/ 88 h 93"/>
                <a:gd name="T2" fmla="*/ 135 w 140"/>
                <a:gd name="T3" fmla="*/ 88 h 93"/>
                <a:gd name="T4" fmla="*/ 135 w 140"/>
                <a:gd name="T5" fmla="*/ 5 h 93"/>
                <a:gd name="T6" fmla="*/ 140 w 140"/>
                <a:gd name="T7" fmla="*/ 5 h 93"/>
                <a:gd name="T8" fmla="*/ 140 w 140"/>
                <a:gd name="T9" fmla="*/ 0 h 93"/>
                <a:gd name="T10" fmla="*/ 0 w 140"/>
                <a:gd name="T11" fmla="*/ 0 h 93"/>
                <a:gd name="T12" fmla="*/ 0 w 140"/>
                <a:gd name="T13" fmla="*/ 93 h 93"/>
                <a:gd name="T14" fmla="*/ 4 w 140"/>
                <a:gd name="T15" fmla="*/ 93 h 93"/>
                <a:gd name="T16" fmla="*/ 4 w 140"/>
                <a:gd name="T17" fmla="*/ 88 h 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93"/>
                <a:gd name="T29" fmla="*/ 140 w 140"/>
                <a:gd name="T30" fmla="*/ 93 h 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93">
                  <a:moveTo>
                    <a:pt x="4" y="88"/>
                  </a:moveTo>
                  <a:lnTo>
                    <a:pt x="135" y="88"/>
                  </a:lnTo>
                  <a:lnTo>
                    <a:pt x="135" y="5"/>
                  </a:lnTo>
                  <a:lnTo>
                    <a:pt x="140" y="5"/>
                  </a:lnTo>
                  <a:lnTo>
                    <a:pt x="140" y="0"/>
                  </a:lnTo>
                  <a:lnTo>
                    <a:pt x="0" y="0"/>
                  </a:lnTo>
                  <a:lnTo>
                    <a:pt x="0" y="93"/>
                  </a:lnTo>
                  <a:lnTo>
                    <a:pt x="4" y="93"/>
                  </a:lnTo>
                  <a:lnTo>
                    <a:pt x="4" y="88"/>
                  </a:lnTo>
                </a:path>
              </a:pathLst>
            </a:custGeom>
            <a:noFill/>
            <a:ln w="3175">
              <a:solidFill>
                <a:srgbClr val="5C6478"/>
              </a:solidFill>
              <a:round/>
              <a:headEnd/>
              <a:tailEnd/>
            </a:ln>
          </p:spPr>
          <p:txBody>
            <a:bodyPr/>
            <a:lstStyle/>
            <a:p>
              <a:endParaRPr lang="en-US"/>
            </a:p>
          </p:txBody>
        </p:sp>
        <p:sp>
          <p:nvSpPr>
            <p:cNvPr id="25663" name="Freeform 2311"/>
            <p:cNvSpPr>
              <a:spLocks/>
            </p:cNvSpPr>
            <p:nvPr/>
          </p:nvSpPr>
          <p:spPr bwMode="auto">
            <a:xfrm>
              <a:off x="4654" y="1531"/>
              <a:ext cx="86" cy="7"/>
            </a:xfrm>
            <a:custGeom>
              <a:avLst/>
              <a:gdLst>
                <a:gd name="T0" fmla="*/ 0 w 86"/>
                <a:gd name="T1" fmla="*/ 0 h 7"/>
                <a:gd name="T2" fmla="*/ 86 w 86"/>
                <a:gd name="T3" fmla="*/ 0 h 7"/>
                <a:gd name="T4" fmla="*/ 86 w 86"/>
                <a:gd name="T5" fmla="*/ 7 h 7"/>
                <a:gd name="T6" fmla="*/ 0 60000 65536"/>
                <a:gd name="T7" fmla="*/ 0 60000 65536"/>
                <a:gd name="T8" fmla="*/ 0 60000 65536"/>
                <a:gd name="T9" fmla="*/ 0 w 86"/>
                <a:gd name="T10" fmla="*/ 0 h 7"/>
                <a:gd name="T11" fmla="*/ 86 w 86"/>
                <a:gd name="T12" fmla="*/ 7 h 7"/>
              </a:gdLst>
              <a:ahLst/>
              <a:cxnLst>
                <a:cxn ang="T6">
                  <a:pos x="T0" y="T1"/>
                </a:cxn>
                <a:cxn ang="T7">
                  <a:pos x="T2" y="T3"/>
                </a:cxn>
                <a:cxn ang="T8">
                  <a:pos x="T4" y="T5"/>
                </a:cxn>
              </a:cxnLst>
              <a:rect l="T9" t="T10" r="T11" b="T12"/>
              <a:pathLst>
                <a:path w="86" h="7">
                  <a:moveTo>
                    <a:pt x="0" y="0"/>
                  </a:moveTo>
                  <a:lnTo>
                    <a:pt x="86" y="0"/>
                  </a:lnTo>
                  <a:lnTo>
                    <a:pt x="86" y="7"/>
                  </a:lnTo>
                </a:path>
              </a:pathLst>
            </a:custGeom>
            <a:noFill/>
            <a:ln w="3175">
              <a:solidFill>
                <a:srgbClr val="5C6478"/>
              </a:solidFill>
              <a:round/>
              <a:headEnd/>
              <a:tailEnd/>
            </a:ln>
          </p:spPr>
          <p:txBody>
            <a:bodyPr/>
            <a:lstStyle/>
            <a:p>
              <a:endParaRPr lang="en-US"/>
            </a:p>
          </p:txBody>
        </p:sp>
        <p:sp>
          <p:nvSpPr>
            <p:cNvPr id="25664" name="Line 2312"/>
            <p:cNvSpPr>
              <a:spLocks noChangeShapeType="1"/>
            </p:cNvSpPr>
            <p:nvPr/>
          </p:nvSpPr>
          <p:spPr bwMode="auto">
            <a:xfrm flipV="1">
              <a:off x="4697" y="1531"/>
              <a:ext cx="1" cy="7"/>
            </a:xfrm>
            <a:prstGeom prst="line">
              <a:avLst/>
            </a:prstGeom>
            <a:noFill/>
            <a:ln w="3175">
              <a:solidFill>
                <a:srgbClr val="5C6478"/>
              </a:solidFill>
              <a:round/>
              <a:headEnd/>
              <a:tailEnd/>
            </a:ln>
          </p:spPr>
          <p:txBody>
            <a:bodyPr/>
            <a:lstStyle/>
            <a:p>
              <a:endParaRPr lang="en-US"/>
            </a:p>
          </p:txBody>
        </p:sp>
        <p:sp>
          <p:nvSpPr>
            <p:cNvPr id="25665" name="Rectangle 2313"/>
            <p:cNvSpPr>
              <a:spLocks noChangeArrowheads="1"/>
            </p:cNvSpPr>
            <p:nvPr/>
          </p:nvSpPr>
          <p:spPr bwMode="auto">
            <a:xfrm>
              <a:off x="4278" y="1196"/>
              <a:ext cx="912" cy="125"/>
            </a:xfrm>
            <a:prstGeom prst="rect">
              <a:avLst/>
            </a:prstGeom>
            <a:noFill/>
            <a:ln w="9525">
              <a:noFill/>
              <a:miter lim="800000"/>
              <a:headEnd/>
              <a:tailEnd/>
            </a:ln>
          </p:spPr>
          <p:txBody>
            <a:bodyPr wrap="none" lIns="0" tIns="0" rIns="0" bIns="0">
              <a:spAutoFit/>
            </a:bodyPr>
            <a:lstStyle/>
            <a:p>
              <a:r>
                <a:rPr lang="en-US" sz="1300" b="1">
                  <a:solidFill>
                    <a:srgbClr val="5C6478"/>
                  </a:solidFill>
                  <a:latin typeface="Arial" charset="0"/>
                </a:rPr>
                <a:t>Phòng hành chính</a:t>
              </a:r>
              <a:endParaRPr lang="en-US" b="1"/>
            </a:p>
          </p:txBody>
        </p:sp>
        <p:sp>
          <p:nvSpPr>
            <p:cNvPr id="25666" name="Freeform 2314"/>
            <p:cNvSpPr>
              <a:spLocks/>
            </p:cNvSpPr>
            <p:nvPr/>
          </p:nvSpPr>
          <p:spPr bwMode="auto">
            <a:xfrm>
              <a:off x="3676" y="1045"/>
              <a:ext cx="230" cy="209"/>
            </a:xfrm>
            <a:custGeom>
              <a:avLst/>
              <a:gdLst>
                <a:gd name="T0" fmla="*/ 0 w 230"/>
                <a:gd name="T1" fmla="*/ 157 h 209"/>
                <a:gd name="T2" fmla="*/ 43 w 230"/>
                <a:gd name="T3" fmla="*/ 157 h 209"/>
                <a:gd name="T4" fmla="*/ 78 w 230"/>
                <a:gd name="T5" fmla="*/ 163 h 209"/>
                <a:gd name="T6" fmla="*/ 78 w 230"/>
                <a:gd name="T7" fmla="*/ 170 h 209"/>
                <a:gd name="T8" fmla="*/ 43 w 230"/>
                <a:gd name="T9" fmla="*/ 170 h 209"/>
                <a:gd name="T10" fmla="*/ 43 w 230"/>
                <a:gd name="T11" fmla="*/ 177 h 209"/>
                <a:gd name="T12" fmla="*/ 13 w 230"/>
                <a:gd name="T13" fmla="*/ 177 h 209"/>
                <a:gd name="T14" fmla="*/ 13 w 230"/>
                <a:gd name="T15" fmla="*/ 209 h 209"/>
                <a:gd name="T16" fmla="*/ 215 w 230"/>
                <a:gd name="T17" fmla="*/ 209 h 209"/>
                <a:gd name="T18" fmla="*/ 215 w 230"/>
                <a:gd name="T19" fmla="*/ 177 h 209"/>
                <a:gd name="T20" fmla="*/ 185 w 230"/>
                <a:gd name="T21" fmla="*/ 177 h 209"/>
                <a:gd name="T22" fmla="*/ 185 w 230"/>
                <a:gd name="T23" fmla="*/ 170 h 209"/>
                <a:gd name="T24" fmla="*/ 150 w 230"/>
                <a:gd name="T25" fmla="*/ 170 h 209"/>
                <a:gd name="T26" fmla="*/ 150 w 230"/>
                <a:gd name="T27" fmla="*/ 163 h 209"/>
                <a:gd name="T28" fmla="*/ 185 w 230"/>
                <a:gd name="T29" fmla="*/ 157 h 209"/>
                <a:gd name="T30" fmla="*/ 230 w 230"/>
                <a:gd name="T31" fmla="*/ 157 h 209"/>
                <a:gd name="T32" fmla="*/ 230 w 230"/>
                <a:gd name="T33" fmla="*/ 0 h 209"/>
                <a:gd name="T34" fmla="*/ 0 w 230"/>
                <a:gd name="T35" fmla="*/ 0 h 209"/>
                <a:gd name="T36" fmla="*/ 0 w 230"/>
                <a:gd name="T37" fmla="*/ 15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09"/>
                <a:gd name="T59" fmla="*/ 230 w 23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09">
                  <a:moveTo>
                    <a:pt x="0" y="157"/>
                  </a:moveTo>
                  <a:lnTo>
                    <a:pt x="43" y="157"/>
                  </a:lnTo>
                  <a:lnTo>
                    <a:pt x="78" y="163"/>
                  </a:lnTo>
                  <a:lnTo>
                    <a:pt x="78" y="170"/>
                  </a:lnTo>
                  <a:lnTo>
                    <a:pt x="43" y="170"/>
                  </a:lnTo>
                  <a:lnTo>
                    <a:pt x="43" y="177"/>
                  </a:lnTo>
                  <a:lnTo>
                    <a:pt x="13" y="177"/>
                  </a:lnTo>
                  <a:lnTo>
                    <a:pt x="13" y="209"/>
                  </a:lnTo>
                  <a:lnTo>
                    <a:pt x="215" y="209"/>
                  </a:lnTo>
                  <a:lnTo>
                    <a:pt x="215" y="177"/>
                  </a:lnTo>
                  <a:lnTo>
                    <a:pt x="185" y="177"/>
                  </a:lnTo>
                  <a:lnTo>
                    <a:pt x="185" y="170"/>
                  </a:lnTo>
                  <a:lnTo>
                    <a:pt x="150" y="170"/>
                  </a:lnTo>
                  <a:lnTo>
                    <a:pt x="150" y="163"/>
                  </a:lnTo>
                  <a:lnTo>
                    <a:pt x="185" y="157"/>
                  </a:lnTo>
                  <a:lnTo>
                    <a:pt x="230" y="157"/>
                  </a:lnTo>
                  <a:lnTo>
                    <a:pt x="230" y="0"/>
                  </a:lnTo>
                  <a:lnTo>
                    <a:pt x="0" y="0"/>
                  </a:lnTo>
                  <a:lnTo>
                    <a:pt x="0" y="157"/>
                  </a:lnTo>
                  <a:close/>
                </a:path>
              </a:pathLst>
            </a:custGeom>
            <a:solidFill>
              <a:srgbClr val="CFD2DA"/>
            </a:solidFill>
            <a:ln w="9525">
              <a:noFill/>
              <a:round/>
              <a:headEnd/>
              <a:tailEnd/>
            </a:ln>
          </p:spPr>
          <p:txBody>
            <a:bodyPr/>
            <a:lstStyle/>
            <a:p>
              <a:endParaRPr lang="en-US"/>
            </a:p>
          </p:txBody>
        </p:sp>
        <p:sp>
          <p:nvSpPr>
            <p:cNvPr id="25667" name="Line 2315"/>
            <p:cNvSpPr>
              <a:spLocks noChangeShapeType="1"/>
            </p:cNvSpPr>
            <p:nvPr/>
          </p:nvSpPr>
          <p:spPr bwMode="auto">
            <a:xfrm>
              <a:off x="3719" y="1222"/>
              <a:ext cx="142" cy="1"/>
            </a:xfrm>
            <a:prstGeom prst="line">
              <a:avLst/>
            </a:prstGeom>
            <a:noFill/>
            <a:ln w="7938">
              <a:solidFill>
                <a:srgbClr val="666666"/>
              </a:solidFill>
              <a:round/>
              <a:headEnd/>
              <a:tailEnd/>
            </a:ln>
          </p:spPr>
          <p:txBody>
            <a:bodyPr/>
            <a:lstStyle/>
            <a:p>
              <a:endParaRPr lang="en-US"/>
            </a:p>
          </p:txBody>
        </p:sp>
        <p:sp>
          <p:nvSpPr>
            <p:cNvPr id="25668" name="Freeform 2316"/>
            <p:cNvSpPr>
              <a:spLocks/>
            </p:cNvSpPr>
            <p:nvPr/>
          </p:nvSpPr>
          <p:spPr bwMode="auto">
            <a:xfrm>
              <a:off x="3676" y="1045"/>
              <a:ext cx="230" cy="209"/>
            </a:xfrm>
            <a:custGeom>
              <a:avLst/>
              <a:gdLst>
                <a:gd name="T0" fmla="*/ 0 w 230"/>
                <a:gd name="T1" fmla="*/ 157 h 209"/>
                <a:gd name="T2" fmla="*/ 43 w 230"/>
                <a:gd name="T3" fmla="*/ 157 h 209"/>
                <a:gd name="T4" fmla="*/ 78 w 230"/>
                <a:gd name="T5" fmla="*/ 163 h 209"/>
                <a:gd name="T6" fmla="*/ 78 w 230"/>
                <a:gd name="T7" fmla="*/ 170 h 209"/>
                <a:gd name="T8" fmla="*/ 43 w 230"/>
                <a:gd name="T9" fmla="*/ 170 h 209"/>
                <a:gd name="T10" fmla="*/ 43 w 230"/>
                <a:gd name="T11" fmla="*/ 177 h 209"/>
                <a:gd name="T12" fmla="*/ 13 w 230"/>
                <a:gd name="T13" fmla="*/ 177 h 209"/>
                <a:gd name="T14" fmla="*/ 13 w 230"/>
                <a:gd name="T15" fmla="*/ 209 h 209"/>
                <a:gd name="T16" fmla="*/ 215 w 230"/>
                <a:gd name="T17" fmla="*/ 209 h 209"/>
                <a:gd name="T18" fmla="*/ 215 w 230"/>
                <a:gd name="T19" fmla="*/ 177 h 209"/>
                <a:gd name="T20" fmla="*/ 185 w 230"/>
                <a:gd name="T21" fmla="*/ 177 h 209"/>
                <a:gd name="T22" fmla="*/ 185 w 230"/>
                <a:gd name="T23" fmla="*/ 170 h 209"/>
                <a:gd name="T24" fmla="*/ 150 w 230"/>
                <a:gd name="T25" fmla="*/ 170 h 209"/>
                <a:gd name="T26" fmla="*/ 150 w 230"/>
                <a:gd name="T27" fmla="*/ 163 h 209"/>
                <a:gd name="T28" fmla="*/ 185 w 230"/>
                <a:gd name="T29" fmla="*/ 157 h 209"/>
                <a:gd name="T30" fmla="*/ 230 w 230"/>
                <a:gd name="T31" fmla="*/ 157 h 209"/>
                <a:gd name="T32" fmla="*/ 230 w 230"/>
                <a:gd name="T33" fmla="*/ 0 h 209"/>
                <a:gd name="T34" fmla="*/ 0 w 230"/>
                <a:gd name="T35" fmla="*/ 0 h 209"/>
                <a:gd name="T36" fmla="*/ 0 w 230"/>
                <a:gd name="T37" fmla="*/ 15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209"/>
                <a:gd name="T59" fmla="*/ 230 w 230"/>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209">
                  <a:moveTo>
                    <a:pt x="0" y="157"/>
                  </a:moveTo>
                  <a:lnTo>
                    <a:pt x="43" y="157"/>
                  </a:lnTo>
                  <a:lnTo>
                    <a:pt x="78" y="163"/>
                  </a:lnTo>
                  <a:lnTo>
                    <a:pt x="78" y="170"/>
                  </a:lnTo>
                  <a:lnTo>
                    <a:pt x="43" y="170"/>
                  </a:lnTo>
                  <a:lnTo>
                    <a:pt x="43" y="177"/>
                  </a:lnTo>
                  <a:lnTo>
                    <a:pt x="13" y="177"/>
                  </a:lnTo>
                  <a:lnTo>
                    <a:pt x="13" y="209"/>
                  </a:lnTo>
                  <a:lnTo>
                    <a:pt x="215" y="209"/>
                  </a:lnTo>
                  <a:lnTo>
                    <a:pt x="215" y="177"/>
                  </a:lnTo>
                  <a:lnTo>
                    <a:pt x="185" y="177"/>
                  </a:lnTo>
                  <a:lnTo>
                    <a:pt x="185" y="170"/>
                  </a:lnTo>
                  <a:lnTo>
                    <a:pt x="150" y="170"/>
                  </a:lnTo>
                  <a:lnTo>
                    <a:pt x="150" y="163"/>
                  </a:lnTo>
                  <a:lnTo>
                    <a:pt x="185" y="157"/>
                  </a:lnTo>
                  <a:lnTo>
                    <a:pt x="230" y="157"/>
                  </a:lnTo>
                  <a:lnTo>
                    <a:pt x="230" y="0"/>
                  </a:lnTo>
                  <a:lnTo>
                    <a:pt x="0" y="0"/>
                  </a:lnTo>
                  <a:lnTo>
                    <a:pt x="0" y="157"/>
                  </a:lnTo>
                </a:path>
              </a:pathLst>
            </a:custGeom>
            <a:noFill/>
            <a:ln w="7938">
              <a:solidFill>
                <a:srgbClr val="666666"/>
              </a:solidFill>
              <a:round/>
              <a:headEnd/>
              <a:tailEnd/>
            </a:ln>
          </p:spPr>
          <p:txBody>
            <a:bodyPr/>
            <a:lstStyle/>
            <a:p>
              <a:endParaRPr lang="en-US"/>
            </a:p>
          </p:txBody>
        </p:sp>
        <p:sp>
          <p:nvSpPr>
            <p:cNvPr id="25669" name="Line 2317"/>
            <p:cNvSpPr>
              <a:spLocks noChangeShapeType="1"/>
            </p:cNvSpPr>
            <p:nvPr/>
          </p:nvSpPr>
          <p:spPr bwMode="auto">
            <a:xfrm>
              <a:off x="3754" y="1215"/>
              <a:ext cx="72" cy="1"/>
            </a:xfrm>
            <a:prstGeom prst="line">
              <a:avLst/>
            </a:prstGeom>
            <a:noFill/>
            <a:ln w="7938">
              <a:solidFill>
                <a:srgbClr val="666666"/>
              </a:solidFill>
              <a:round/>
              <a:headEnd/>
              <a:tailEnd/>
            </a:ln>
          </p:spPr>
          <p:txBody>
            <a:bodyPr/>
            <a:lstStyle/>
            <a:p>
              <a:endParaRPr lang="en-US"/>
            </a:p>
          </p:txBody>
        </p:sp>
        <p:sp>
          <p:nvSpPr>
            <p:cNvPr id="25670" name="Line 2318"/>
            <p:cNvSpPr>
              <a:spLocks noChangeShapeType="1"/>
            </p:cNvSpPr>
            <p:nvPr/>
          </p:nvSpPr>
          <p:spPr bwMode="auto">
            <a:xfrm>
              <a:off x="3754" y="1208"/>
              <a:ext cx="72" cy="1"/>
            </a:xfrm>
            <a:prstGeom prst="line">
              <a:avLst/>
            </a:prstGeom>
            <a:noFill/>
            <a:ln w="7938">
              <a:solidFill>
                <a:srgbClr val="666666"/>
              </a:solidFill>
              <a:round/>
              <a:headEnd/>
              <a:tailEnd/>
            </a:ln>
          </p:spPr>
          <p:txBody>
            <a:bodyPr/>
            <a:lstStyle/>
            <a:p>
              <a:endParaRPr lang="en-US"/>
            </a:p>
          </p:txBody>
        </p:sp>
        <p:sp>
          <p:nvSpPr>
            <p:cNvPr id="25671" name="Line 2319"/>
            <p:cNvSpPr>
              <a:spLocks noChangeShapeType="1"/>
            </p:cNvSpPr>
            <p:nvPr/>
          </p:nvSpPr>
          <p:spPr bwMode="auto">
            <a:xfrm>
              <a:off x="3719" y="1202"/>
              <a:ext cx="142" cy="1"/>
            </a:xfrm>
            <a:prstGeom prst="line">
              <a:avLst/>
            </a:prstGeom>
            <a:noFill/>
            <a:ln w="7938">
              <a:solidFill>
                <a:srgbClr val="666666"/>
              </a:solidFill>
              <a:round/>
              <a:headEnd/>
              <a:tailEnd/>
            </a:ln>
          </p:spPr>
          <p:txBody>
            <a:bodyPr/>
            <a:lstStyle/>
            <a:p>
              <a:endParaRPr lang="en-US"/>
            </a:p>
          </p:txBody>
        </p:sp>
        <p:sp>
          <p:nvSpPr>
            <p:cNvPr id="25672" name="Freeform 2320"/>
            <p:cNvSpPr>
              <a:spLocks noEditPoints="1"/>
            </p:cNvSpPr>
            <p:nvPr/>
          </p:nvSpPr>
          <p:spPr bwMode="auto">
            <a:xfrm>
              <a:off x="3692" y="1065"/>
              <a:ext cx="192" cy="186"/>
            </a:xfrm>
            <a:custGeom>
              <a:avLst/>
              <a:gdLst>
                <a:gd name="T0" fmla="*/ 19 w 192"/>
                <a:gd name="T1" fmla="*/ 168 h 186"/>
                <a:gd name="T2" fmla="*/ 54 w 192"/>
                <a:gd name="T3" fmla="*/ 168 h 186"/>
                <a:gd name="T4" fmla="*/ 54 w 192"/>
                <a:gd name="T5" fmla="*/ 162 h 186"/>
                <a:gd name="T6" fmla="*/ 19 w 192"/>
                <a:gd name="T7" fmla="*/ 162 h 186"/>
                <a:gd name="T8" fmla="*/ 19 w 192"/>
                <a:gd name="T9" fmla="*/ 168 h 186"/>
                <a:gd name="T10" fmla="*/ 8 w 192"/>
                <a:gd name="T11" fmla="*/ 186 h 186"/>
                <a:gd name="T12" fmla="*/ 16 w 192"/>
                <a:gd name="T13" fmla="*/ 179 h 186"/>
                <a:gd name="T14" fmla="*/ 8 w 192"/>
                <a:gd name="T15" fmla="*/ 172 h 186"/>
                <a:gd name="T16" fmla="*/ 0 w 192"/>
                <a:gd name="T17" fmla="*/ 179 h 186"/>
                <a:gd name="T18" fmla="*/ 8 w 192"/>
                <a:gd name="T19" fmla="*/ 186 h 186"/>
                <a:gd name="T20" fmla="*/ 19 w 192"/>
                <a:gd name="T21" fmla="*/ 104 h 186"/>
                <a:gd name="T22" fmla="*/ 19 w 192"/>
                <a:gd name="T23" fmla="*/ 13 h 186"/>
                <a:gd name="T24" fmla="*/ 177 w 192"/>
                <a:gd name="T25" fmla="*/ 13 h 186"/>
                <a:gd name="T26" fmla="*/ 177 w 192"/>
                <a:gd name="T27" fmla="*/ 104 h 186"/>
                <a:gd name="T28" fmla="*/ 19 w 192"/>
                <a:gd name="T29" fmla="*/ 104 h 186"/>
                <a:gd name="T30" fmla="*/ 11 w 192"/>
                <a:gd name="T31" fmla="*/ 114 h 186"/>
                <a:gd name="T32" fmla="*/ 188 w 192"/>
                <a:gd name="T33" fmla="*/ 114 h 186"/>
                <a:gd name="T34" fmla="*/ 188 w 192"/>
                <a:gd name="T35" fmla="*/ 6 h 186"/>
                <a:gd name="T36" fmla="*/ 192 w 192"/>
                <a:gd name="T37" fmla="*/ 6 h 186"/>
                <a:gd name="T38" fmla="*/ 192 w 192"/>
                <a:gd name="T39" fmla="*/ 0 h 186"/>
                <a:gd name="T40" fmla="*/ 5 w 192"/>
                <a:gd name="T41" fmla="*/ 0 h 186"/>
                <a:gd name="T42" fmla="*/ 5 w 192"/>
                <a:gd name="T43" fmla="*/ 118 h 186"/>
                <a:gd name="T44" fmla="*/ 11 w 192"/>
                <a:gd name="T45" fmla="*/ 118 h 186"/>
                <a:gd name="T46" fmla="*/ 11 w 192"/>
                <a:gd name="T47" fmla="*/ 114 h 186"/>
                <a:gd name="T48" fmla="*/ 182 w 192"/>
                <a:gd name="T49" fmla="*/ 130 h 186"/>
                <a:gd name="T50" fmla="*/ 192 w 192"/>
                <a:gd name="T51" fmla="*/ 130 h 186"/>
                <a:gd name="T52" fmla="*/ 192 w 192"/>
                <a:gd name="T53" fmla="*/ 128 h 186"/>
                <a:gd name="T54" fmla="*/ 182 w 192"/>
                <a:gd name="T55" fmla="*/ 128 h 186"/>
                <a:gd name="T56" fmla="*/ 182 w 192"/>
                <a:gd name="T57" fmla="*/ 130 h 1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86"/>
                <a:gd name="T89" fmla="*/ 192 w 192"/>
                <a:gd name="T90" fmla="*/ 186 h 1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86">
                  <a:moveTo>
                    <a:pt x="19" y="168"/>
                  </a:moveTo>
                  <a:lnTo>
                    <a:pt x="54" y="168"/>
                  </a:lnTo>
                  <a:lnTo>
                    <a:pt x="54" y="162"/>
                  </a:lnTo>
                  <a:lnTo>
                    <a:pt x="19" y="162"/>
                  </a:lnTo>
                  <a:lnTo>
                    <a:pt x="19" y="168"/>
                  </a:lnTo>
                  <a:close/>
                  <a:moveTo>
                    <a:pt x="8" y="186"/>
                  </a:moveTo>
                  <a:lnTo>
                    <a:pt x="16" y="179"/>
                  </a:lnTo>
                  <a:lnTo>
                    <a:pt x="8" y="172"/>
                  </a:lnTo>
                  <a:lnTo>
                    <a:pt x="0" y="179"/>
                  </a:lnTo>
                  <a:lnTo>
                    <a:pt x="8" y="186"/>
                  </a:lnTo>
                  <a:close/>
                  <a:moveTo>
                    <a:pt x="19" y="104"/>
                  </a:moveTo>
                  <a:lnTo>
                    <a:pt x="19" y="13"/>
                  </a:lnTo>
                  <a:lnTo>
                    <a:pt x="177" y="13"/>
                  </a:lnTo>
                  <a:lnTo>
                    <a:pt x="177" y="104"/>
                  </a:lnTo>
                  <a:lnTo>
                    <a:pt x="19" y="104"/>
                  </a:lnTo>
                  <a:close/>
                  <a:moveTo>
                    <a:pt x="11" y="114"/>
                  </a:moveTo>
                  <a:lnTo>
                    <a:pt x="188" y="114"/>
                  </a:lnTo>
                  <a:lnTo>
                    <a:pt x="188" y="6"/>
                  </a:lnTo>
                  <a:lnTo>
                    <a:pt x="192" y="6"/>
                  </a:lnTo>
                  <a:lnTo>
                    <a:pt x="192" y="0"/>
                  </a:lnTo>
                  <a:lnTo>
                    <a:pt x="5" y="0"/>
                  </a:lnTo>
                  <a:lnTo>
                    <a:pt x="5" y="118"/>
                  </a:lnTo>
                  <a:lnTo>
                    <a:pt x="11" y="118"/>
                  </a:lnTo>
                  <a:lnTo>
                    <a:pt x="11" y="114"/>
                  </a:lnTo>
                  <a:close/>
                  <a:moveTo>
                    <a:pt x="182" y="130"/>
                  </a:moveTo>
                  <a:lnTo>
                    <a:pt x="192" y="130"/>
                  </a:lnTo>
                  <a:lnTo>
                    <a:pt x="192" y="128"/>
                  </a:lnTo>
                  <a:lnTo>
                    <a:pt x="182" y="128"/>
                  </a:lnTo>
                  <a:lnTo>
                    <a:pt x="182" y="130"/>
                  </a:lnTo>
                  <a:close/>
                </a:path>
              </a:pathLst>
            </a:custGeom>
            <a:solidFill>
              <a:srgbClr val="5C6478"/>
            </a:solidFill>
            <a:ln w="3175">
              <a:solidFill>
                <a:srgbClr val="5C6478"/>
              </a:solidFill>
              <a:round/>
              <a:headEnd/>
              <a:tailEnd/>
            </a:ln>
          </p:spPr>
          <p:txBody>
            <a:bodyPr/>
            <a:lstStyle/>
            <a:p>
              <a:endParaRPr lang="en-US"/>
            </a:p>
          </p:txBody>
        </p:sp>
        <p:sp>
          <p:nvSpPr>
            <p:cNvPr id="25673" name="Rectangle 2321"/>
            <p:cNvSpPr>
              <a:spLocks noChangeArrowheads="1"/>
            </p:cNvSpPr>
            <p:nvPr/>
          </p:nvSpPr>
          <p:spPr bwMode="auto">
            <a:xfrm>
              <a:off x="3714" y="1244"/>
              <a:ext cx="29" cy="6"/>
            </a:xfrm>
            <a:prstGeom prst="rect">
              <a:avLst/>
            </a:prstGeom>
            <a:solidFill>
              <a:srgbClr val="CFD2DA"/>
            </a:solidFill>
            <a:ln w="9525">
              <a:noFill/>
              <a:miter lim="800000"/>
              <a:headEnd/>
              <a:tailEnd/>
            </a:ln>
          </p:spPr>
          <p:txBody>
            <a:bodyPr/>
            <a:lstStyle/>
            <a:p>
              <a:endParaRPr lang="en-US"/>
            </a:p>
          </p:txBody>
        </p:sp>
        <p:sp>
          <p:nvSpPr>
            <p:cNvPr id="25674" name="Line 2322"/>
            <p:cNvSpPr>
              <a:spLocks noChangeShapeType="1"/>
            </p:cNvSpPr>
            <p:nvPr/>
          </p:nvSpPr>
          <p:spPr bwMode="auto">
            <a:xfrm>
              <a:off x="3689" y="1227"/>
              <a:ext cx="202" cy="1"/>
            </a:xfrm>
            <a:prstGeom prst="line">
              <a:avLst/>
            </a:prstGeom>
            <a:noFill/>
            <a:ln w="3175">
              <a:solidFill>
                <a:srgbClr val="666666"/>
              </a:solidFill>
              <a:round/>
              <a:headEnd/>
              <a:tailEnd/>
            </a:ln>
          </p:spPr>
          <p:txBody>
            <a:bodyPr/>
            <a:lstStyle/>
            <a:p>
              <a:endParaRPr lang="en-US"/>
            </a:p>
          </p:txBody>
        </p:sp>
        <p:sp>
          <p:nvSpPr>
            <p:cNvPr id="25675" name="Line 2323"/>
            <p:cNvSpPr>
              <a:spLocks noChangeShapeType="1"/>
            </p:cNvSpPr>
            <p:nvPr/>
          </p:nvSpPr>
          <p:spPr bwMode="auto">
            <a:xfrm>
              <a:off x="3689" y="1233"/>
              <a:ext cx="202" cy="1"/>
            </a:xfrm>
            <a:prstGeom prst="line">
              <a:avLst/>
            </a:prstGeom>
            <a:noFill/>
            <a:ln w="3175">
              <a:solidFill>
                <a:srgbClr val="666666"/>
              </a:solidFill>
              <a:round/>
              <a:headEnd/>
              <a:tailEnd/>
            </a:ln>
          </p:spPr>
          <p:txBody>
            <a:bodyPr/>
            <a:lstStyle/>
            <a:p>
              <a:endParaRPr lang="en-US"/>
            </a:p>
          </p:txBody>
        </p:sp>
        <p:sp>
          <p:nvSpPr>
            <p:cNvPr id="25676" name="Rectangle 2324"/>
            <p:cNvSpPr>
              <a:spLocks noChangeArrowheads="1"/>
            </p:cNvSpPr>
            <p:nvPr/>
          </p:nvSpPr>
          <p:spPr bwMode="auto">
            <a:xfrm>
              <a:off x="3714" y="1244"/>
              <a:ext cx="29" cy="6"/>
            </a:xfrm>
            <a:prstGeom prst="rect">
              <a:avLst/>
            </a:prstGeom>
            <a:noFill/>
            <a:ln w="3175">
              <a:solidFill>
                <a:srgbClr val="666666"/>
              </a:solidFill>
              <a:miter lim="800000"/>
              <a:headEnd/>
              <a:tailEnd/>
            </a:ln>
          </p:spPr>
          <p:txBody>
            <a:bodyPr/>
            <a:lstStyle/>
            <a:p>
              <a:endParaRPr lang="en-US"/>
            </a:p>
          </p:txBody>
        </p:sp>
        <p:sp>
          <p:nvSpPr>
            <p:cNvPr id="25677" name="Freeform 2325"/>
            <p:cNvSpPr>
              <a:spLocks/>
            </p:cNvSpPr>
            <p:nvPr/>
          </p:nvSpPr>
          <p:spPr bwMode="auto">
            <a:xfrm>
              <a:off x="3714" y="1236"/>
              <a:ext cx="5" cy="5"/>
            </a:xfrm>
            <a:custGeom>
              <a:avLst/>
              <a:gdLst>
                <a:gd name="T0" fmla="*/ 5 w 5"/>
                <a:gd name="T1" fmla="*/ 0 h 5"/>
                <a:gd name="T2" fmla="*/ 0 w 5"/>
                <a:gd name="T3" fmla="*/ 2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2"/>
                  </a:lnTo>
                  <a:lnTo>
                    <a:pt x="5" y="5"/>
                  </a:lnTo>
                </a:path>
              </a:pathLst>
            </a:custGeom>
            <a:noFill/>
            <a:ln w="3175">
              <a:solidFill>
                <a:srgbClr val="666666"/>
              </a:solidFill>
              <a:round/>
              <a:headEnd/>
              <a:tailEnd/>
            </a:ln>
          </p:spPr>
          <p:txBody>
            <a:bodyPr/>
            <a:lstStyle/>
            <a:p>
              <a:endParaRPr lang="en-US"/>
            </a:p>
          </p:txBody>
        </p:sp>
        <p:sp>
          <p:nvSpPr>
            <p:cNvPr id="25678" name="Freeform 2326"/>
            <p:cNvSpPr>
              <a:spLocks/>
            </p:cNvSpPr>
            <p:nvPr/>
          </p:nvSpPr>
          <p:spPr bwMode="auto">
            <a:xfrm>
              <a:off x="3735" y="1236"/>
              <a:ext cx="5" cy="5"/>
            </a:xfrm>
            <a:custGeom>
              <a:avLst/>
              <a:gdLst>
                <a:gd name="T0" fmla="*/ 5 w 5"/>
                <a:gd name="T1" fmla="*/ 0 h 5"/>
                <a:gd name="T2" fmla="*/ 0 w 5"/>
                <a:gd name="T3" fmla="*/ 2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2"/>
                  </a:lnTo>
                  <a:lnTo>
                    <a:pt x="5" y="5"/>
                  </a:lnTo>
                </a:path>
              </a:pathLst>
            </a:custGeom>
            <a:noFill/>
            <a:ln w="3175">
              <a:solidFill>
                <a:srgbClr val="666666"/>
              </a:solidFill>
              <a:round/>
              <a:headEnd/>
              <a:tailEnd/>
            </a:ln>
          </p:spPr>
          <p:txBody>
            <a:bodyPr/>
            <a:lstStyle/>
            <a:p>
              <a:endParaRPr lang="en-US"/>
            </a:p>
          </p:txBody>
        </p:sp>
        <p:sp>
          <p:nvSpPr>
            <p:cNvPr id="25679" name="Freeform 2327"/>
            <p:cNvSpPr>
              <a:spLocks/>
            </p:cNvSpPr>
            <p:nvPr/>
          </p:nvSpPr>
          <p:spPr bwMode="auto">
            <a:xfrm>
              <a:off x="3746" y="1245"/>
              <a:ext cx="5" cy="6"/>
            </a:xfrm>
            <a:custGeom>
              <a:avLst/>
              <a:gdLst>
                <a:gd name="T0" fmla="*/ 5 w 5"/>
                <a:gd name="T1" fmla="*/ 0 h 6"/>
                <a:gd name="T2" fmla="*/ 0 w 5"/>
                <a:gd name="T3" fmla="*/ 3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5" y="0"/>
                  </a:moveTo>
                  <a:lnTo>
                    <a:pt x="0" y="3"/>
                  </a:lnTo>
                  <a:lnTo>
                    <a:pt x="5" y="6"/>
                  </a:lnTo>
                </a:path>
              </a:pathLst>
            </a:custGeom>
            <a:noFill/>
            <a:ln w="3175">
              <a:solidFill>
                <a:srgbClr val="666666"/>
              </a:solidFill>
              <a:round/>
              <a:headEnd/>
              <a:tailEnd/>
            </a:ln>
          </p:spPr>
          <p:txBody>
            <a:bodyPr/>
            <a:lstStyle/>
            <a:p>
              <a:endParaRPr lang="en-US"/>
            </a:p>
          </p:txBody>
        </p:sp>
        <p:sp>
          <p:nvSpPr>
            <p:cNvPr id="25680" name="Freeform 2328"/>
            <p:cNvSpPr>
              <a:spLocks/>
            </p:cNvSpPr>
            <p:nvPr/>
          </p:nvSpPr>
          <p:spPr bwMode="auto">
            <a:xfrm>
              <a:off x="3758" y="1236"/>
              <a:ext cx="4" cy="5"/>
            </a:xfrm>
            <a:custGeom>
              <a:avLst/>
              <a:gdLst>
                <a:gd name="T0" fmla="*/ 4 w 4"/>
                <a:gd name="T1" fmla="*/ 0 h 5"/>
                <a:gd name="T2" fmla="*/ 0 w 4"/>
                <a:gd name="T3" fmla="*/ 2 h 5"/>
                <a:gd name="T4" fmla="*/ 4 w 4"/>
                <a:gd name="T5" fmla="*/ 5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4" y="0"/>
                  </a:moveTo>
                  <a:lnTo>
                    <a:pt x="0" y="2"/>
                  </a:lnTo>
                  <a:lnTo>
                    <a:pt x="4" y="5"/>
                  </a:lnTo>
                </a:path>
              </a:pathLst>
            </a:custGeom>
            <a:noFill/>
            <a:ln w="3175">
              <a:solidFill>
                <a:srgbClr val="666666"/>
              </a:solidFill>
              <a:round/>
              <a:headEnd/>
              <a:tailEnd/>
            </a:ln>
          </p:spPr>
          <p:txBody>
            <a:bodyPr/>
            <a:lstStyle/>
            <a:p>
              <a:endParaRPr lang="en-US"/>
            </a:p>
          </p:txBody>
        </p:sp>
        <p:sp>
          <p:nvSpPr>
            <p:cNvPr id="25681" name="Freeform 2329"/>
            <p:cNvSpPr>
              <a:spLocks/>
            </p:cNvSpPr>
            <p:nvPr/>
          </p:nvSpPr>
          <p:spPr bwMode="auto">
            <a:xfrm>
              <a:off x="3769" y="1245"/>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682" name="Freeform 2330"/>
            <p:cNvSpPr>
              <a:spLocks/>
            </p:cNvSpPr>
            <p:nvPr/>
          </p:nvSpPr>
          <p:spPr bwMode="auto">
            <a:xfrm>
              <a:off x="3780"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683" name="Freeform 2331"/>
            <p:cNvSpPr>
              <a:spLocks/>
            </p:cNvSpPr>
            <p:nvPr/>
          </p:nvSpPr>
          <p:spPr bwMode="auto">
            <a:xfrm>
              <a:off x="3791" y="1245"/>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684" name="Freeform 2332"/>
            <p:cNvSpPr>
              <a:spLocks/>
            </p:cNvSpPr>
            <p:nvPr/>
          </p:nvSpPr>
          <p:spPr bwMode="auto">
            <a:xfrm>
              <a:off x="3802"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685" name="Freeform 2333"/>
            <p:cNvSpPr>
              <a:spLocks/>
            </p:cNvSpPr>
            <p:nvPr/>
          </p:nvSpPr>
          <p:spPr bwMode="auto">
            <a:xfrm>
              <a:off x="3812" y="1245"/>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686" name="Freeform 2334"/>
            <p:cNvSpPr>
              <a:spLocks/>
            </p:cNvSpPr>
            <p:nvPr/>
          </p:nvSpPr>
          <p:spPr bwMode="auto">
            <a:xfrm>
              <a:off x="3823"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687" name="Freeform 2335"/>
            <p:cNvSpPr>
              <a:spLocks/>
            </p:cNvSpPr>
            <p:nvPr/>
          </p:nvSpPr>
          <p:spPr bwMode="auto">
            <a:xfrm>
              <a:off x="3834" y="1245"/>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688" name="Freeform 2336"/>
            <p:cNvSpPr>
              <a:spLocks/>
            </p:cNvSpPr>
            <p:nvPr/>
          </p:nvSpPr>
          <p:spPr bwMode="auto">
            <a:xfrm>
              <a:off x="3845"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689" name="Freeform 2337"/>
            <p:cNvSpPr>
              <a:spLocks/>
            </p:cNvSpPr>
            <p:nvPr/>
          </p:nvSpPr>
          <p:spPr bwMode="auto">
            <a:xfrm>
              <a:off x="3855" y="1245"/>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690" name="Freeform 2338"/>
            <p:cNvSpPr>
              <a:spLocks/>
            </p:cNvSpPr>
            <p:nvPr/>
          </p:nvSpPr>
          <p:spPr bwMode="auto">
            <a:xfrm>
              <a:off x="3866"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691" name="Freeform 2339"/>
            <p:cNvSpPr>
              <a:spLocks/>
            </p:cNvSpPr>
            <p:nvPr/>
          </p:nvSpPr>
          <p:spPr bwMode="auto">
            <a:xfrm>
              <a:off x="3877" y="1245"/>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692" name="Rectangle 2340"/>
            <p:cNvSpPr>
              <a:spLocks noChangeArrowheads="1"/>
            </p:cNvSpPr>
            <p:nvPr/>
          </p:nvSpPr>
          <p:spPr bwMode="auto">
            <a:xfrm>
              <a:off x="3591" y="909"/>
              <a:ext cx="448" cy="86"/>
            </a:xfrm>
            <a:prstGeom prst="rect">
              <a:avLst/>
            </a:prstGeom>
            <a:noFill/>
            <a:ln w="9525">
              <a:noFill/>
              <a:miter lim="800000"/>
              <a:headEnd/>
              <a:tailEnd/>
            </a:ln>
          </p:spPr>
          <p:txBody>
            <a:bodyPr wrap="none" lIns="0" tIns="0" rIns="0" bIns="0">
              <a:spAutoFit/>
            </a:bodyPr>
            <a:lstStyle/>
            <a:p>
              <a:r>
                <a:rPr lang="en-US" sz="900" b="1">
                  <a:solidFill>
                    <a:srgbClr val="5C6478"/>
                  </a:solidFill>
                  <a:latin typeface="Arial" charset="0"/>
                </a:rPr>
                <a:t>Phòng máy 2</a:t>
              </a:r>
              <a:endParaRPr lang="en-US" sz="1600" b="1"/>
            </a:p>
          </p:txBody>
        </p:sp>
        <p:sp>
          <p:nvSpPr>
            <p:cNvPr id="25693" name="Freeform 2341"/>
            <p:cNvSpPr>
              <a:spLocks/>
            </p:cNvSpPr>
            <p:nvPr/>
          </p:nvSpPr>
          <p:spPr bwMode="auto">
            <a:xfrm>
              <a:off x="3127" y="1045"/>
              <a:ext cx="231" cy="209"/>
            </a:xfrm>
            <a:custGeom>
              <a:avLst/>
              <a:gdLst>
                <a:gd name="T0" fmla="*/ 0 w 231"/>
                <a:gd name="T1" fmla="*/ 157 h 209"/>
                <a:gd name="T2" fmla="*/ 43 w 231"/>
                <a:gd name="T3" fmla="*/ 157 h 209"/>
                <a:gd name="T4" fmla="*/ 80 w 231"/>
                <a:gd name="T5" fmla="*/ 163 h 209"/>
                <a:gd name="T6" fmla="*/ 80 w 231"/>
                <a:gd name="T7" fmla="*/ 170 h 209"/>
                <a:gd name="T8" fmla="*/ 43 w 231"/>
                <a:gd name="T9" fmla="*/ 170 h 209"/>
                <a:gd name="T10" fmla="*/ 43 w 231"/>
                <a:gd name="T11" fmla="*/ 177 h 209"/>
                <a:gd name="T12" fmla="*/ 16 w 231"/>
                <a:gd name="T13" fmla="*/ 177 h 209"/>
                <a:gd name="T14" fmla="*/ 16 w 231"/>
                <a:gd name="T15" fmla="*/ 209 h 209"/>
                <a:gd name="T16" fmla="*/ 217 w 231"/>
                <a:gd name="T17" fmla="*/ 209 h 209"/>
                <a:gd name="T18" fmla="*/ 217 w 231"/>
                <a:gd name="T19" fmla="*/ 177 h 209"/>
                <a:gd name="T20" fmla="*/ 188 w 231"/>
                <a:gd name="T21" fmla="*/ 177 h 209"/>
                <a:gd name="T22" fmla="*/ 188 w 231"/>
                <a:gd name="T23" fmla="*/ 170 h 209"/>
                <a:gd name="T24" fmla="*/ 152 w 231"/>
                <a:gd name="T25" fmla="*/ 170 h 209"/>
                <a:gd name="T26" fmla="*/ 152 w 231"/>
                <a:gd name="T27" fmla="*/ 163 h 209"/>
                <a:gd name="T28" fmla="*/ 188 w 231"/>
                <a:gd name="T29" fmla="*/ 157 h 209"/>
                <a:gd name="T30" fmla="*/ 231 w 231"/>
                <a:gd name="T31" fmla="*/ 157 h 209"/>
                <a:gd name="T32" fmla="*/ 231 w 231"/>
                <a:gd name="T33" fmla="*/ 0 h 209"/>
                <a:gd name="T34" fmla="*/ 0 w 231"/>
                <a:gd name="T35" fmla="*/ 0 h 209"/>
                <a:gd name="T36" fmla="*/ 0 w 231"/>
                <a:gd name="T37" fmla="*/ 15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09"/>
                <a:gd name="T59" fmla="*/ 231 w 231"/>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09">
                  <a:moveTo>
                    <a:pt x="0" y="157"/>
                  </a:moveTo>
                  <a:lnTo>
                    <a:pt x="43" y="157"/>
                  </a:lnTo>
                  <a:lnTo>
                    <a:pt x="80" y="163"/>
                  </a:lnTo>
                  <a:lnTo>
                    <a:pt x="80" y="170"/>
                  </a:lnTo>
                  <a:lnTo>
                    <a:pt x="43" y="170"/>
                  </a:lnTo>
                  <a:lnTo>
                    <a:pt x="43" y="177"/>
                  </a:lnTo>
                  <a:lnTo>
                    <a:pt x="16" y="177"/>
                  </a:lnTo>
                  <a:lnTo>
                    <a:pt x="16" y="209"/>
                  </a:lnTo>
                  <a:lnTo>
                    <a:pt x="217" y="209"/>
                  </a:lnTo>
                  <a:lnTo>
                    <a:pt x="217" y="177"/>
                  </a:lnTo>
                  <a:lnTo>
                    <a:pt x="188" y="177"/>
                  </a:lnTo>
                  <a:lnTo>
                    <a:pt x="188" y="170"/>
                  </a:lnTo>
                  <a:lnTo>
                    <a:pt x="152" y="170"/>
                  </a:lnTo>
                  <a:lnTo>
                    <a:pt x="152" y="163"/>
                  </a:lnTo>
                  <a:lnTo>
                    <a:pt x="188" y="157"/>
                  </a:lnTo>
                  <a:lnTo>
                    <a:pt x="231" y="157"/>
                  </a:lnTo>
                  <a:lnTo>
                    <a:pt x="231" y="0"/>
                  </a:lnTo>
                  <a:lnTo>
                    <a:pt x="0" y="0"/>
                  </a:lnTo>
                  <a:lnTo>
                    <a:pt x="0" y="157"/>
                  </a:lnTo>
                  <a:close/>
                </a:path>
              </a:pathLst>
            </a:custGeom>
            <a:solidFill>
              <a:srgbClr val="CFD2DA"/>
            </a:solidFill>
            <a:ln w="9525">
              <a:noFill/>
              <a:round/>
              <a:headEnd/>
              <a:tailEnd/>
            </a:ln>
          </p:spPr>
          <p:txBody>
            <a:bodyPr/>
            <a:lstStyle/>
            <a:p>
              <a:endParaRPr lang="en-US"/>
            </a:p>
          </p:txBody>
        </p:sp>
        <p:sp>
          <p:nvSpPr>
            <p:cNvPr id="25694" name="Line 2342"/>
            <p:cNvSpPr>
              <a:spLocks noChangeShapeType="1"/>
            </p:cNvSpPr>
            <p:nvPr/>
          </p:nvSpPr>
          <p:spPr bwMode="auto">
            <a:xfrm>
              <a:off x="3170" y="1222"/>
              <a:ext cx="145" cy="1"/>
            </a:xfrm>
            <a:prstGeom prst="line">
              <a:avLst/>
            </a:prstGeom>
            <a:noFill/>
            <a:ln w="7938">
              <a:solidFill>
                <a:srgbClr val="666666"/>
              </a:solidFill>
              <a:round/>
              <a:headEnd/>
              <a:tailEnd/>
            </a:ln>
          </p:spPr>
          <p:txBody>
            <a:bodyPr/>
            <a:lstStyle/>
            <a:p>
              <a:endParaRPr lang="en-US"/>
            </a:p>
          </p:txBody>
        </p:sp>
        <p:sp>
          <p:nvSpPr>
            <p:cNvPr id="25695" name="Freeform 2343"/>
            <p:cNvSpPr>
              <a:spLocks/>
            </p:cNvSpPr>
            <p:nvPr/>
          </p:nvSpPr>
          <p:spPr bwMode="auto">
            <a:xfrm>
              <a:off x="3127" y="1045"/>
              <a:ext cx="231" cy="209"/>
            </a:xfrm>
            <a:custGeom>
              <a:avLst/>
              <a:gdLst>
                <a:gd name="T0" fmla="*/ 0 w 231"/>
                <a:gd name="T1" fmla="*/ 157 h 209"/>
                <a:gd name="T2" fmla="*/ 43 w 231"/>
                <a:gd name="T3" fmla="*/ 157 h 209"/>
                <a:gd name="T4" fmla="*/ 80 w 231"/>
                <a:gd name="T5" fmla="*/ 163 h 209"/>
                <a:gd name="T6" fmla="*/ 80 w 231"/>
                <a:gd name="T7" fmla="*/ 170 h 209"/>
                <a:gd name="T8" fmla="*/ 43 w 231"/>
                <a:gd name="T9" fmla="*/ 170 h 209"/>
                <a:gd name="T10" fmla="*/ 43 w 231"/>
                <a:gd name="T11" fmla="*/ 177 h 209"/>
                <a:gd name="T12" fmla="*/ 16 w 231"/>
                <a:gd name="T13" fmla="*/ 177 h 209"/>
                <a:gd name="T14" fmla="*/ 16 w 231"/>
                <a:gd name="T15" fmla="*/ 209 h 209"/>
                <a:gd name="T16" fmla="*/ 217 w 231"/>
                <a:gd name="T17" fmla="*/ 209 h 209"/>
                <a:gd name="T18" fmla="*/ 217 w 231"/>
                <a:gd name="T19" fmla="*/ 177 h 209"/>
                <a:gd name="T20" fmla="*/ 188 w 231"/>
                <a:gd name="T21" fmla="*/ 177 h 209"/>
                <a:gd name="T22" fmla="*/ 188 w 231"/>
                <a:gd name="T23" fmla="*/ 170 h 209"/>
                <a:gd name="T24" fmla="*/ 152 w 231"/>
                <a:gd name="T25" fmla="*/ 170 h 209"/>
                <a:gd name="T26" fmla="*/ 152 w 231"/>
                <a:gd name="T27" fmla="*/ 163 h 209"/>
                <a:gd name="T28" fmla="*/ 188 w 231"/>
                <a:gd name="T29" fmla="*/ 157 h 209"/>
                <a:gd name="T30" fmla="*/ 231 w 231"/>
                <a:gd name="T31" fmla="*/ 157 h 209"/>
                <a:gd name="T32" fmla="*/ 231 w 231"/>
                <a:gd name="T33" fmla="*/ 0 h 209"/>
                <a:gd name="T34" fmla="*/ 0 w 231"/>
                <a:gd name="T35" fmla="*/ 0 h 209"/>
                <a:gd name="T36" fmla="*/ 0 w 231"/>
                <a:gd name="T37" fmla="*/ 157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1"/>
                <a:gd name="T58" fmla="*/ 0 h 209"/>
                <a:gd name="T59" fmla="*/ 231 w 231"/>
                <a:gd name="T60" fmla="*/ 209 h 2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1" h="209">
                  <a:moveTo>
                    <a:pt x="0" y="157"/>
                  </a:moveTo>
                  <a:lnTo>
                    <a:pt x="43" y="157"/>
                  </a:lnTo>
                  <a:lnTo>
                    <a:pt x="80" y="163"/>
                  </a:lnTo>
                  <a:lnTo>
                    <a:pt x="80" y="170"/>
                  </a:lnTo>
                  <a:lnTo>
                    <a:pt x="43" y="170"/>
                  </a:lnTo>
                  <a:lnTo>
                    <a:pt x="43" y="177"/>
                  </a:lnTo>
                  <a:lnTo>
                    <a:pt x="16" y="177"/>
                  </a:lnTo>
                  <a:lnTo>
                    <a:pt x="16" y="209"/>
                  </a:lnTo>
                  <a:lnTo>
                    <a:pt x="217" y="209"/>
                  </a:lnTo>
                  <a:lnTo>
                    <a:pt x="217" y="177"/>
                  </a:lnTo>
                  <a:lnTo>
                    <a:pt x="188" y="177"/>
                  </a:lnTo>
                  <a:lnTo>
                    <a:pt x="188" y="170"/>
                  </a:lnTo>
                  <a:lnTo>
                    <a:pt x="152" y="170"/>
                  </a:lnTo>
                  <a:lnTo>
                    <a:pt x="152" y="163"/>
                  </a:lnTo>
                  <a:lnTo>
                    <a:pt x="188" y="157"/>
                  </a:lnTo>
                  <a:lnTo>
                    <a:pt x="231" y="157"/>
                  </a:lnTo>
                  <a:lnTo>
                    <a:pt x="231" y="0"/>
                  </a:lnTo>
                  <a:lnTo>
                    <a:pt x="0" y="0"/>
                  </a:lnTo>
                  <a:lnTo>
                    <a:pt x="0" y="157"/>
                  </a:lnTo>
                </a:path>
              </a:pathLst>
            </a:custGeom>
            <a:noFill/>
            <a:ln w="7938">
              <a:solidFill>
                <a:srgbClr val="666666"/>
              </a:solidFill>
              <a:round/>
              <a:headEnd/>
              <a:tailEnd/>
            </a:ln>
          </p:spPr>
          <p:txBody>
            <a:bodyPr/>
            <a:lstStyle/>
            <a:p>
              <a:endParaRPr lang="en-US"/>
            </a:p>
          </p:txBody>
        </p:sp>
        <p:sp>
          <p:nvSpPr>
            <p:cNvPr id="25696" name="Line 2344"/>
            <p:cNvSpPr>
              <a:spLocks noChangeShapeType="1"/>
            </p:cNvSpPr>
            <p:nvPr/>
          </p:nvSpPr>
          <p:spPr bwMode="auto">
            <a:xfrm>
              <a:off x="3207" y="1215"/>
              <a:ext cx="72" cy="1"/>
            </a:xfrm>
            <a:prstGeom prst="line">
              <a:avLst/>
            </a:prstGeom>
            <a:noFill/>
            <a:ln w="7938">
              <a:solidFill>
                <a:srgbClr val="666666"/>
              </a:solidFill>
              <a:round/>
              <a:headEnd/>
              <a:tailEnd/>
            </a:ln>
          </p:spPr>
          <p:txBody>
            <a:bodyPr/>
            <a:lstStyle/>
            <a:p>
              <a:endParaRPr lang="en-US"/>
            </a:p>
          </p:txBody>
        </p:sp>
        <p:sp>
          <p:nvSpPr>
            <p:cNvPr id="25697" name="Line 2345"/>
            <p:cNvSpPr>
              <a:spLocks noChangeShapeType="1"/>
            </p:cNvSpPr>
            <p:nvPr/>
          </p:nvSpPr>
          <p:spPr bwMode="auto">
            <a:xfrm>
              <a:off x="3207" y="1208"/>
              <a:ext cx="72" cy="1"/>
            </a:xfrm>
            <a:prstGeom prst="line">
              <a:avLst/>
            </a:prstGeom>
            <a:noFill/>
            <a:ln w="7938">
              <a:solidFill>
                <a:srgbClr val="666666"/>
              </a:solidFill>
              <a:round/>
              <a:headEnd/>
              <a:tailEnd/>
            </a:ln>
          </p:spPr>
          <p:txBody>
            <a:bodyPr/>
            <a:lstStyle/>
            <a:p>
              <a:endParaRPr lang="en-US"/>
            </a:p>
          </p:txBody>
        </p:sp>
        <p:sp>
          <p:nvSpPr>
            <p:cNvPr id="25698" name="Line 2346"/>
            <p:cNvSpPr>
              <a:spLocks noChangeShapeType="1"/>
            </p:cNvSpPr>
            <p:nvPr/>
          </p:nvSpPr>
          <p:spPr bwMode="auto">
            <a:xfrm>
              <a:off x="3170" y="1202"/>
              <a:ext cx="145" cy="1"/>
            </a:xfrm>
            <a:prstGeom prst="line">
              <a:avLst/>
            </a:prstGeom>
            <a:noFill/>
            <a:ln w="7938">
              <a:solidFill>
                <a:srgbClr val="666666"/>
              </a:solidFill>
              <a:round/>
              <a:headEnd/>
              <a:tailEnd/>
            </a:ln>
          </p:spPr>
          <p:txBody>
            <a:bodyPr/>
            <a:lstStyle/>
            <a:p>
              <a:endParaRPr lang="en-US"/>
            </a:p>
          </p:txBody>
        </p:sp>
        <p:sp>
          <p:nvSpPr>
            <p:cNvPr id="25699" name="Freeform 2347"/>
            <p:cNvSpPr>
              <a:spLocks noEditPoints="1"/>
            </p:cNvSpPr>
            <p:nvPr/>
          </p:nvSpPr>
          <p:spPr bwMode="auto">
            <a:xfrm>
              <a:off x="3146" y="1065"/>
              <a:ext cx="190" cy="186"/>
            </a:xfrm>
            <a:custGeom>
              <a:avLst/>
              <a:gdLst>
                <a:gd name="T0" fmla="*/ 18 w 190"/>
                <a:gd name="T1" fmla="*/ 168 h 186"/>
                <a:gd name="T2" fmla="*/ 53 w 190"/>
                <a:gd name="T3" fmla="*/ 168 h 186"/>
                <a:gd name="T4" fmla="*/ 53 w 190"/>
                <a:gd name="T5" fmla="*/ 162 h 186"/>
                <a:gd name="T6" fmla="*/ 18 w 190"/>
                <a:gd name="T7" fmla="*/ 162 h 186"/>
                <a:gd name="T8" fmla="*/ 18 w 190"/>
                <a:gd name="T9" fmla="*/ 168 h 186"/>
                <a:gd name="T10" fmla="*/ 7 w 190"/>
                <a:gd name="T11" fmla="*/ 186 h 186"/>
                <a:gd name="T12" fmla="*/ 13 w 190"/>
                <a:gd name="T13" fmla="*/ 179 h 186"/>
                <a:gd name="T14" fmla="*/ 7 w 190"/>
                <a:gd name="T15" fmla="*/ 172 h 186"/>
                <a:gd name="T16" fmla="*/ 0 w 190"/>
                <a:gd name="T17" fmla="*/ 179 h 186"/>
                <a:gd name="T18" fmla="*/ 7 w 190"/>
                <a:gd name="T19" fmla="*/ 186 h 186"/>
                <a:gd name="T20" fmla="*/ 18 w 190"/>
                <a:gd name="T21" fmla="*/ 104 h 186"/>
                <a:gd name="T22" fmla="*/ 18 w 190"/>
                <a:gd name="T23" fmla="*/ 13 h 186"/>
                <a:gd name="T24" fmla="*/ 176 w 190"/>
                <a:gd name="T25" fmla="*/ 13 h 186"/>
                <a:gd name="T26" fmla="*/ 176 w 190"/>
                <a:gd name="T27" fmla="*/ 104 h 186"/>
                <a:gd name="T28" fmla="*/ 18 w 190"/>
                <a:gd name="T29" fmla="*/ 104 h 186"/>
                <a:gd name="T30" fmla="*/ 10 w 190"/>
                <a:gd name="T31" fmla="*/ 114 h 186"/>
                <a:gd name="T32" fmla="*/ 187 w 190"/>
                <a:gd name="T33" fmla="*/ 114 h 186"/>
                <a:gd name="T34" fmla="*/ 187 w 190"/>
                <a:gd name="T35" fmla="*/ 6 h 186"/>
                <a:gd name="T36" fmla="*/ 190 w 190"/>
                <a:gd name="T37" fmla="*/ 6 h 186"/>
                <a:gd name="T38" fmla="*/ 190 w 190"/>
                <a:gd name="T39" fmla="*/ 0 h 186"/>
                <a:gd name="T40" fmla="*/ 3 w 190"/>
                <a:gd name="T41" fmla="*/ 0 h 186"/>
                <a:gd name="T42" fmla="*/ 3 w 190"/>
                <a:gd name="T43" fmla="*/ 118 h 186"/>
                <a:gd name="T44" fmla="*/ 10 w 190"/>
                <a:gd name="T45" fmla="*/ 118 h 186"/>
                <a:gd name="T46" fmla="*/ 10 w 190"/>
                <a:gd name="T47" fmla="*/ 114 h 186"/>
                <a:gd name="T48" fmla="*/ 179 w 190"/>
                <a:gd name="T49" fmla="*/ 130 h 186"/>
                <a:gd name="T50" fmla="*/ 190 w 190"/>
                <a:gd name="T51" fmla="*/ 130 h 186"/>
                <a:gd name="T52" fmla="*/ 190 w 190"/>
                <a:gd name="T53" fmla="*/ 128 h 186"/>
                <a:gd name="T54" fmla="*/ 179 w 190"/>
                <a:gd name="T55" fmla="*/ 128 h 186"/>
                <a:gd name="T56" fmla="*/ 179 w 190"/>
                <a:gd name="T57" fmla="*/ 130 h 1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0"/>
                <a:gd name="T88" fmla="*/ 0 h 186"/>
                <a:gd name="T89" fmla="*/ 190 w 190"/>
                <a:gd name="T90" fmla="*/ 186 h 1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0" h="186">
                  <a:moveTo>
                    <a:pt x="18" y="168"/>
                  </a:moveTo>
                  <a:lnTo>
                    <a:pt x="53" y="168"/>
                  </a:lnTo>
                  <a:lnTo>
                    <a:pt x="53" y="162"/>
                  </a:lnTo>
                  <a:lnTo>
                    <a:pt x="18" y="162"/>
                  </a:lnTo>
                  <a:lnTo>
                    <a:pt x="18" y="168"/>
                  </a:lnTo>
                  <a:close/>
                  <a:moveTo>
                    <a:pt x="7" y="186"/>
                  </a:moveTo>
                  <a:lnTo>
                    <a:pt x="13" y="179"/>
                  </a:lnTo>
                  <a:lnTo>
                    <a:pt x="7" y="172"/>
                  </a:lnTo>
                  <a:lnTo>
                    <a:pt x="0" y="179"/>
                  </a:lnTo>
                  <a:lnTo>
                    <a:pt x="7" y="186"/>
                  </a:lnTo>
                  <a:close/>
                  <a:moveTo>
                    <a:pt x="18" y="104"/>
                  </a:moveTo>
                  <a:lnTo>
                    <a:pt x="18" y="13"/>
                  </a:lnTo>
                  <a:lnTo>
                    <a:pt x="176" y="13"/>
                  </a:lnTo>
                  <a:lnTo>
                    <a:pt x="176" y="104"/>
                  </a:lnTo>
                  <a:lnTo>
                    <a:pt x="18" y="104"/>
                  </a:lnTo>
                  <a:close/>
                  <a:moveTo>
                    <a:pt x="10" y="114"/>
                  </a:moveTo>
                  <a:lnTo>
                    <a:pt x="187" y="114"/>
                  </a:lnTo>
                  <a:lnTo>
                    <a:pt x="187" y="6"/>
                  </a:lnTo>
                  <a:lnTo>
                    <a:pt x="190" y="6"/>
                  </a:lnTo>
                  <a:lnTo>
                    <a:pt x="190" y="0"/>
                  </a:lnTo>
                  <a:lnTo>
                    <a:pt x="3" y="0"/>
                  </a:lnTo>
                  <a:lnTo>
                    <a:pt x="3" y="118"/>
                  </a:lnTo>
                  <a:lnTo>
                    <a:pt x="10" y="118"/>
                  </a:lnTo>
                  <a:lnTo>
                    <a:pt x="10" y="114"/>
                  </a:lnTo>
                  <a:close/>
                  <a:moveTo>
                    <a:pt x="179" y="130"/>
                  </a:moveTo>
                  <a:lnTo>
                    <a:pt x="190" y="130"/>
                  </a:lnTo>
                  <a:lnTo>
                    <a:pt x="190" y="128"/>
                  </a:lnTo>
                  <a:lnTo>
                    <a:pt x="179" y="128"/>
                  </a:lnTo>
                  <a:lnTo>
                    <a:pt x="179" y="130"/>
                  </a:lnTo>
                  <a:close/>
                </a:path>
              </a:pathLst>
            </a:custGeom>
            <a:solidFill>
              <a:srgbClr val="5C6478"/>
            </a:solidFill>
            <a:ln w="3175">
              <a:solidFill>
                <a:srgbClr val="5C6478"/>
              </a:solidFill>
              <a:round/>
              <a:headEnd/>
              <a:tailEnd/>
            </a:ln>
          </p:spPr>
          <p:txBody>
            <a:bodyPr/>
            <a:lstStyle/>
            <a:p>
              <a:endParaRPr lang="en-US"/>
            </a:p>
          </p:txBody>
        </p:sp>
        <p:sp>
          <p:nvSpPr>
            <p:cNvPr id="25700" name="Rectangle 2348"/>
            <p:cNvSpPr>
              <a:spLocks noChangeArrowheads="1"/>
            </p:cNvSpPr>
            <p:nvPr/>
          </p:nvSpPr>
          <p:spPr bwMode="auto">
            <a:xfrm>
              <a:off x="3167" y="1244"/>
              <a:ext cx="29" cy="6"/>
            </a:xfrm>
            <a:prstGeom prst="rect">
              <a:avLst/>
            </a:prstGeom>
            <a:solidFill>
              <a:srgbClr val="CFD2DA"/>
            </a:solidFill>
            <a:ln w="9525">
              <a:noFill/>
              <a:miter lim="800000"/>
              <a:headEnd/>
              <a:tailEnd/>
            </a:ln>
          </p:spPr>
          <p:txBody>
            <a:bodyPr/>
            <a:lstStyle/>
            <a:p>
              <a:endParaRPr lang="en-US"/>
            </a:p>
          </p:txBody>
        </p:sp>
        <p:sp>
          <p:nvSpPr>
            <p:cNvPr id="25701" name="Line 2349"/>
            <p:cNvSpPr>
              <a:spLocks noChangeShapeType="1"/>
            </p:cNvSpPr>
            <p:nvPr/>
          </p:nvSpPr>
          <p:spPr bwMode="auto">
            <a:xfrm>
              <a:off x="3143" y="1227"/>
              <a:ext cx="201" cy="1"/>
            </a:xfrm>
            <a:prstGeom prst="line">
              <a:avLst/>
            </a:prstGeom>
            <a:noFill/>
            <a:ln w="3175">
              <a:solidFill>
                <a:srgbClr val="666666"/>
              </a:solidFill>
              <a:round/>
              <a:headEnd/>
              <a:tailEnd/>
            </a:ln>
          </p:spPr>
          <p:txBody>
            <a:bodyPr/>
            <a:lstStyle/>
            <a:p>
              <a:endParaRPr lang="en-US"/>
            </a:p>
          </p:txBody>
        </p:sp>
        <p:sp>
          <p:nvSpPr>
            <p:cNvPr id="25702" name="Line 2350"/>
            <p:cNvSpPr>
              <a:spLocks noChangeShapeType="1"/>
            </p:cNvSpPr>
            <p:nvPr/>
          </p:nvSpPr>
          <p:spPr bwMode="auto">
            <a:xfrm>
              <a:off x="3143" y="1233"/>
              <a:ext cx="201" cy="1"/>
            </a:xfrm>
            <a:prstGeom prst="line">
              <a:avLst/>
            </a:prstGeom>
            <a:noFill/>
            <a:ln w="3175">
              <a:solidFill>
                <a:srgbClr val="666666"/>
              </a:solidFill>
              <a:round/>
              <a:headEnd/>
              <a:tailEnd/>
            </a:ln>
          </p:spPr>
          <p:txBody>
            <a:bodyPr/>
            <a:lstStyle/>
            <a:p>
              <a:endParaRPr lang="en-US"/>
            </a:p>
          </p:txBody>
        </p:sp>
        <p:sp>
          <p:nvSpPr>
            <p:cNvPr id="25703" name="Rectangle 2351"/>
            <p:cNvSpPr>
              <a:spLocks noChangeArrowheads="1"/>
            </p:cNvSpPr>
            <p:nvPr/>
          </p:nvSpPr>
          <p:spPr bwMode="auto">
            <a:xfrm>
              <a:off x="3167" y="1244"/>
              <a:ext cx="29" cy="6"/>
            </a:xfrm>
            <a:prstGeom prst="rect">
              <a:avLst/>
            </a:prstGeom>
            <a:noFill/>
            <a:ln w="3175">
              <a:solidFill>
                <a:srgbClr val="666666"/>
              </a:solidFill>
              <a:miter lim="800000"/>
              <a:headEnd/>
              <a:tailEnd/>
            </a:ln>
          </p:spPr>
          <p:txBody>
            <a:bodyPr/>
            <a:lstStyle/>
            <a:p>
              <a:endParaRPr lang="en-US"/>
            </a:p>
          </p:txBody>
        </p:sp>
        <p:sp>
          <p:nvSpPr>
            <p:cNvPr id="25704" name="Freeform 2352"/>
            <p:cNvSpPr>
              <a:spLocks/>
            </p:cNvSpPr>
            <p:nvPr/>
          </p:nvSpPr>
          <p:spPr bwMode="auto">
            <a:xfrm>
              <a:off x="3167"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705" name="Freeform 2353"/>
            <p:cNvSpPr>
              <a:spLocks/>
            </p:cNvSpPr>
            <p:nvPr/>
          </p:nvSpPr>
          <p:spPr bwMode="auto">
            <a:xfrm>
              <a:off x="3189"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706" name="Freeform 2354"/>
            <p:cNvSpPr>
              <a:spLocks/>
            </p:cNvSpPr>
            <p:nvPr/>
          </p:nvSpPr>
          <p:spPr bwMode="auto">
            <a:xfrm>
              <a:off x="3199" y="1245"/>
              <a:ext cx="5" cy="6"/>
            </a:xfrm>
            <a:custGeom>
              <a:avLst/>
              <a:gdLst>
                <a:gd name="T0" fmla="*/ 5 w 5"/>
                <a:gd name="T1" fmla="*/ 0 h 6"/>
                <a:gd name="T2" fmla="*/ 0 w 5"/>
                <a:gd name="T3" fmla="*/ 3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5" y="0"/>
                  </a:moveTo>
                  <a:lnTo>
                    <a:pt x="0" y="3"/>
                  </a:lnTo>
                  <a:lnTo>
                    <a:pt x="5" y="6"/>
                  </a:lnTo>
                </a:path>
              </a:pathLst>
            </a:custGeom>
            <a:noFill/>
            <a:ln w="3175">
              <a:solidFill>
                <a:srgbClr val="666666"/>
              </a:solidFill>
              <a:round/>
              <a:headEnd/>
              <a:tailEnd/>
            </a:ln>
          </p:spPr>
          <p:txBody>
            <a:bodyPr/>
            <a:lstStyle/>
            <a:p>
              <a:endParaRPr lang="en-US"/>
            </a:p>
          </p:txBody>
        </p:sp>
        <p:sp>
          <p:nvSpPr>
            <p:cNvPr id="25707" name="Freeform 2355"/>
            <p:cNvSpPr>
              <a:spLocks/>
            </p:cNvSpPr>
            <p:nvPr/>
          </p:nvSpPr>
          <p:spPr bwMode="auto">
            <a:xfrm>
              <a:off x="3210" y="1236"/>
              <a:ext cx="5" cy="5"/>
            </a:xfrm>
            <a:custGeom>
              <a:avLst/>
              <a:gdLst>
                <a:gd name="T0" fmla="*/ 5 w 5"/>
                <a:gd name="T1" fmla="*/ 0 h 5"/>
                <a:gd name="T2" fmla="*/ 0 w 5"/>
                <a:gd name="T3" fmla="*/ 2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2"/>
                  </a:lnTo>
                  <a:lnTo>
                    <a:pt x="5" y="5"/>
                  </a:lnTo>
                </a:path>
              </a:pathLst>
            </a:custGeom>
            <a:noFill/>
            <a:ln w="3175">
              <a:solidFill>
                <a:srgbClr val="666666"/>
              </a:solidFill>
              <a:round/>
              <a:headEnd/>
              <a:tailEnd/>
            </a:ln>
          </p:spPr>
          <p:txBody>
            <a:bodyPr/>
            <a:lstStyle/>
            <a:p>
              <a:endParaRPr lang="en-US"/>
            </a:p>
          </p:txBody>
        </p:sp>
        <p:sp>
          <p:nvSpPr>
            <p:cNvPr id="25708" name="Freeform 2356"/>
            <p:cNvSpPr>
              <a:spLocks/>
            </p:cNvSpPr>
            <p:nvPr/>
          </p:nvSpPr>
          <p:spPr bwMode="auto">
            <a:xfrm>
              <a:off x="3221" y="1245"/>
              <a:ext cx="5" cy="6"/>
            </a:xfrm>
            <a:custGeom>
              <a:avLst/>
              <a:gdLst>
                <a:gd name="T0" fmla="*/ 5 w 5"/>
                <a:gd name="T1" fmla="*/ 0 h 6"/>
                <a:gd name="T2" fmla="*/ 0 w 5"/>
                <a:gd name="T3" fmla="*/ 3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5" y="0"/>
                  </a:moveTo>
                  <a:lnTo>
                    <a:pt x="0" y="3"/>
                  </a:lnTo>
                  <a:lnTo>
                    <a:pt x="5" y="6"/>
                  </a:lnTo>
                </a:path>
              </a:pathLst>
            </a:custGeom>
            <a:noFill/>
            <a:ln w="3175">
              <a:solidFill>
                <a:srgbClr val="666666"/>
              </a:solidFill>
              <a:round/>
              <a:headEnd/>
              <a:tailEnd/>
            </a:ln>
          </p:spPr>
          <p:txBody>
            <a:bodyPr/>
            <a:lstStyle/>
            <a:p>
              <a:endParaRPr lang="en-US"/>
            </a:p>
          </p:txBody>
        </p:sp>
        <p:sp>
          <p:nvSpPr>
            <p:cNvPr id="25709" name="Freeform 2357"/>
            <p:cNvSpPr>
              <a:spLocks/>
            </p:cNvSpPr>
            <p:nvPr/>
          </p:nvSpPr>
          <p:spPr bwMode="auto">
            <a:xfrm>
              <a:off x="3232" y="1236"/>
              <a:ext cx="4" cy="5"/>
            </a:xfrm>
            <a:custGeom>
              <a:avLst/>
              <a:gdLst>
                <a:gd name="T0" fmla="*/ 4 w 4"/>
                <a:gd name="T1" fmla="*/ 0 h 5"/>
                <a:gd name="T2" fmla="*/ 0 w 4"/>
                <a:gd name="T3" fmla="*/ 2 h 5"/>
                <a:gd name="T4" fmla="*/ 4 w 4"/>
                <a:gd name="T5" fmla="*/ 5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4" y="0"/>
                  </a:moveTo>
                  <a:lnTo>
                    <a:pt x="0" y="2"/>
                  </a:lnTo>
                  <a:lnTo>
                    <a:pt x="4" y="5"/>
                  </a:lnTo>
                </a:path>
              </a:pathLst>
            </a:custGeom>
            <a:noFill/>
            <a:ln w="3175">
              <a:solidFill>
                <a:srgbClr val="666666"/>
              </a:solidFill>
              <a:round/>
              <a:headEnd/>
              <a:tailEnd/>
            </a:ln>
          </p:spPr>
          <p:txBody>
            <a:bodyPr/>
            <a:lstStyle/>
            <a:p>
              <a:endParaRPr lang="en-US"/>
            </a:p>
          </p:txBody>
        </p:sp>
        <p:sp>
          <p:nvSpPr>
            <p:cNvPr id="25710" name="Freeform 2358"/>
            <p:cNvSpPr>
              <a:spLocks/>
            </p:cNvSpPr>
            <p:nvPr/>
          </p:nvSpPr>
          <p:spPr bwMode="auto">
            <a:xfrm>
              <a:off x="3242" y="1245"/>
              <a:ext cx="5" cy="6"/>
            </a:xfrm>
            <a:custGeom>
              <a:avLst/>
              <a:gdLst>
                <a:gd name="T0" fmla="*/ 5 w 5"/>
                <a:gd name="T1" fmla="*/ 0 h 6"/>
                <a:gd name="T2" fmla="*/ 0 w 5"/>
                <a:gd name="T3" fmla="*/ 3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5" y="0"/>
                  </a:moveTo>
                  <a:lnTo>
                    <a:pt x="0" y="3"/>
                  </a:lnTo>
                  <a:lnTo>
                    <a:pt x="5" y="6"/>
                  </a:lnTo>
                </a:path>
              </a:pathLst>
            </a:custGeom>
            <a:noFill/>
            <a:ln w="3175">
              <a:solidFill>
                <a:srgbClr val="666666"/>
              </a:solidFill>
              <a:round/>
              <a:headEnd/>
              <a:tailEnd/>
            </a:ln>
          </p:spPr>
          <p:txBody>
            <a:bodyPr/>
            <a:lstStyle/>
            <a:p>
              <a:endParaRPr lang="en-US"/>
            </a:p>
          </p:txBody>
        </p:sp>
        <p:sp>
          <p:nvSpPr>
            <p:cNvPr id="25711" name="Freeform 2359"/>
            <p:cNvSpPr>
              <a:spLocks/>
            </p:cNvSpPr>
            <p:nvPr/>
          </p:nvSpPr>
          <p:spPr bwMode="auto">
            <a:xfrm>
              <a:off x="3253" y="1236"/>
              <a:ext cx="5" cy="5"/>
            </a:xfrm>
            <a:custGeom>
              <a:avLst/>
              <a:gdLst>
                <a:gd name="T0" fmla="*/ 5 w 5"/>
                <a:gd name="T1" fmla="*/ 0 h 5"/>
                <a:gd name="T2" fmla="*/ 0 w 5"/>
                <a:gd name="T3" fmla="*/ 2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2"/>
                  </a:lnTo>
                  <a:lnTo>
                    <a:pt x="5" y="5"/>
                  </a:lnTo>
                </a:path>
              </a:pathLst>
            </a:custGeom>
            <a:noFill/>
            <a:ln w="3175">
              <a:solidFill>
                <a:srgbClr val="666666"/>
              </a:solidFill>
              <a:round/>
              <a:headEnd/>
              <a:tailEnd/>
            </a:ln>
          </p:spPr>
          <p:txBody>
            <a:bodyPr/>
            <a:lstStyle/>
            <a:p>
              <a:endParaRPr lang="en-US"/>
            </a:p>
          </p:txBody>
        </p:sp>
        <p:sp>
          <p:nvSpPr>
            <p:cNvPr id="25712" name="Freeform 2360"/>
            <p:cNvSpPr>
              <a:spLocks/>
            </p:cNvSpPr>
            <p:nvPr/>
          </p:nvSpPr>
          <p:spPr bwMode="auto">
            <a:xfrm>
              <a:off x="3264" y="1245"/>
              <a:ext cx="5" cy="6"/>
            </a:xfrm>
            <a:custGeom>
              <a:avLst/>
              <a:gdLst>
                <a:gd name="T0" fmla="*/ 5 w 5"/>
                <a:gd name="T1" fmla="*/ 0 h 6"/>
                <a:gd name="T2" fmla="*/ 0 w 5"/>
                <a:gd name="T3" fmla="*/ 3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5" y="0"/>
                  </a:moveTo>
                  <a:lnTo>
                    <a:pt x="0" y="3"/>
                  </a:lnTo>
                  <a:lnTo>
                    <a:pt x="5" y="6"/>
                  </a:lnTo>
                </a:path>
              </a:pathLst>
            </a:custGeom>
            <a:noFill/>
            <a:ln w="3175">
              <a:solidFill>
                <a:srgbClr val="666666"/>
              </a:solidFill>
              <a:round/>
              <a:headEnd/>
              <a:tailEnd/>
            </a:ln>
          </p:spPr>
          <p:txBody>
            <a:bodyPr/>
            <a:lstStyle/>
            <a:p>
              <a:endParaRPr lang="en-US"/>
            </a:p>
          </p:txBody>
        </p:sp>
        <p:sp>
          <p:nvSpPr>
            <p:cNvPr id="25713" name="Freeform 2361"/>
            <p:cNvSpPr>
              <a:spLocks/>
            </p:cNvSpPr>
            <p:nvPr/>
          </p:nvSpPr>
          <p:spPr bwMode="auto">
            <a:xfrm>
              <a:off x="3275" y="1236"/>
              <a:ext cx="4" cy="5"/>
            </a:xfrm>
            <a:custGeom>
              <a:avLst/>
              <a:gdLst>
                <a:gd name="T0" fmla="*/ 4 w 4"/>
                <a:gd name="T1" fmla="*/ 0 h 5"/>
                <a:gd name="T2" fmla="*/ 0 w 4"/>
                <a:gd name="T3" fmla="*/ 2 h 5"/>
                <a:gd name="T4" fmla="*/ 4 w 4"/>
                <a:gd name="T5" fmla="*/ 5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4" y="0"/>
                  </a:moveTo>
                  <a:lnTo>
                    <a:pt x="0" y="2"/>
                  </a:lnTo>
                  <a:lnTo>
                    <a:pt x="4" y="5"/>
                  </a:lnTo>
                </a:path>
              </a:pathLst>
            </a:custGeom>
            <a:noFill/>
            <a:ln w="3175">
              <a:solidFill>
                <a:srgbClr val="666666"/>
              </a:solidFill>
              <a:round/>
              <a:headEnd/>
              <a:tailEnd/>
            </a:ln>
          </p:spPr>
          <p:txBody>
            <a:bodyPr/>
            <a:lstStyle/>
            <a:p>
              <a:endParaRPr lang="en-US"/>
            </a:p>
          </p:txBody>
        </p:sp>
        <p:sp>
          <p:nvSpPr>
            <p:cNvPr id="25714" name="Freeform 2362"/>
            <p:cNvSpPr>
              <a:spLocks/>
            </p:cNvSpPr>
            <p:nvPr/>
          </p:nvSpPr>
          <p:spPr bwMode="auto">
            <a:xfrm>
              <a:off x="3285" y="1245"/>
              <a:ext cx="5" cy="6"/>
            </a:xfrm>
            <a:custGeom>
              <a:avLst/>
              <a:gdLst>
                <a:gd name="T0" fmla="*/ 5 w 5"/>
                <a:gd name="T1" fmla="*/ 0 h 6"/>
                <a:gd name="T2" fmla="*/ 0 w 5"/>
                <a:gd name="T3" fmla="*/ 3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5" y="0"/>
                  </a:moveTo>
                  <a:lnTo>
                    <a:pt x="0" y="3"/>
                  </a:lnTo>
                  <a:lnTo>
                    <a:pt x="5" y="6"/>
                  </a:lnTo>
                </a:path>
              </a:pathLst>
            </a:custGeom>
            <a:noFill/>
            <a:ln w="3175">
              <a:solidFill>
                <a:srgbClr val="666666"/>
              </a:solidFill>
              <a:round/>
              <a:headEnd/>
              <a:tailEnd/>
            </a:ln>
          </p:spPr>
          <p:txBody>
            <a:bodyPr/>
            <a:lstStyle/>
            <a:p>
              <a:endParaRPr lang="en-US"/>
            </a:p>
          </p:txBody>
        </p:sp>
        <p:sp>
          <p:nvSpPr>
            <p:cNvPr id="25715" name="Freeform 2363"/>
            <p:cNvSpPr>
              <a:spLocks/>
            </p:cNvSpPr>
            <p:nvPr/>
          </p:nvSpPr>
          <p:spPr bwMode="auto">
            <a:xfrm>
              <a:off x="3296" y="1236"/>
              <a:ext cx="5" cy="5"/>
            </a:xfrm>
            <a:custGeom>
              <a:avLst/>
              <a:gdLst>
                <a:gd name="T0" fmla="*/ 5 w 5"/>
                <a:gd name="T1" fmla="*/ 0 h 5"/>
                <a:gd name="T2" fmla="*/ 0 w 5"/>
                <a:gd name="T3" fmla="*/ 2 h 5"/>
                <a:gd name="T4" fmla="*/ 5 w 5"/>
                <a:gd name="T5" fmla="*/ 5 h 5"/>
                <a:gd name="T6" fmla="*/ 0 60000 65536"/>
                <a:gd name="T7" fmla="*/ 0 60000 65536"/>
                <a:gd name="T8" fmla="*/ 0 60000 65536"/>
                <a:gd name="T9" fmla="*/ 0 w 5"/>
                <a:gd name="T10" fmla="*/ 0 h 5"/>
                <a:gd name="T11" fmla="*/ 5 w 5"/>
                <a:gd name="T12" fmla="*/ 5 h 5"/>
              </a:gdLst>
              <a:ahLst/>
              <a:cxnLst>
                <a:cxn ang="T6">
                  <a:pos x="T0" y="T1"/>
                </a:cxn>
                <a:cxn ang="T7">
                  <a:pos x="T2" y="T3"/>
                </a:cxn>
                <a:cxn ang="T8">
                  <a:pos x="T4" y="T5"/>
                </a:cxn>
              </a:cxnLst>
              <a:rect l="T9" t="T10" r="T11" b="T12"/>
              <a:pathLst>
                <a:path w="5" h="5">
                  <a:moveTo>
                    <a:pt x="5" y="0"/>
                  </a:moveTo>
                  <a:lnTo>
                    <a:pt x="0" y="2"/>
                  </a:lnTo>
                  <a:lnTo>
                    <a:pt x="5" y="5"/>
                  </a:lnTo>
                </a:path>
              </a:pathLst>
            </a:custGeom>
            <a:noFill/>
            <a:ln w="3175">
              <a:solidFill>
                <a:srgbClr val="666666"/>
              </a:solidFill>
              <a:round/>
              <a:headEnd/>
              <a:tailEnd/>
            </a:ln>
          </p:spPr>
          <p:txBody>
            <a:bodyPr/>
            <a:lstStyle/>
            <a:p>
              <a:endParaRPr lang="en-US"/>
            </a:p>
          </p:txBody>
        </p:sp>
        <p:sp>
          <p:nvSpPr>
            <p:cNvPr id="25716" name="Freeform 2364"/>
            <p:cNvSpPr>
              <a:spLocks/>
            </p:cNvSpPr>
            <p:nvPr/>
          </p:nvSpPr>
          <p:spPr bwMode="auto">
            <a:xfrm>
              <a:off x="3307" y="1245"/>
              <a:ext cx="5" cy="6"/>
            </a:xfrm>
            <a:custGeom>
              <a:avLst/>
              <a:gdLst>
                <a:gd name="T0" fmla="*/ 5 w 5"/>
                <a:gd name="T1" fmla="*/ 0 h 6"/>
                <a:gd name="T2" fmla="*/ 0 w 5"/>
                <a:gd name="T3" fmla="*/ 3 h 6"/>
                <a:gd name="T4" fmla="*/ 5 w 5"/>
                <a:gd name="T5" fmla="*/ 6 h 6"/>
                <a:gd name="T6" fmla="*/ 0 60000 65536"/>
                <a:gd name="T7" fmla="*/ 0 60000 65536"/>
                <a:gd name="T8" fmla="*/ 0 60000 65536"/>
                <a:gd name="T9" fmla="*/ 0 w 5"/>
                <a:gd name="T10" fmla="*/ 0 h 6"/>
                <a:gd name="T11" fmla="*/ 5 w 5"/>
                <a:gd name="T12" fmla="*/ 6 h 6"/>
              </a:gdLst>
              <a:ahLst/>
              <a:cxnLst>
                <a:cxn ang="T6">
                  <a:pos x="T0" y="T1"/>
                </a:cxn>
                <a:cxn ang="T7">
                  <a:pos x="T2" y="T3"/>
                </a:cxn>
                <a:cxn ang="T8">
                  <a:pos x="T4" y="T5"/>
                </a:cxn>
              </a:cxnLst>
              <a:rect l="T9" t="T10" r="T11" b="T12"/>
              <a:pathLst>
                <a:path w="5" h="6">
                  <a:moveTo>
                    <a:pt x="5" y="0"/>
                  </a:moveTo>
                  <a:lnTo>
                    <a:pt x="0" y="3"/>
                  </a:lnTo>
                  <a:lnTo>
                    <a:pt x="5" y="6"/>
                  </a:lnTo>
                </a:path>
              </a:pathLst>
            </a:custGeom>
            <a:noFill/>
            <a:ln w="3175">
              <a:solidFill>
                <a:srgbClr val="666666"/>
              </a:solidFill>
              <a:round/>
              <a:headEnd/>
              <a:tailEnd/>
            </a:ln>
          </p:spPr>
          <p:txBody>
            <a:bodyPr/>
            <a:lstStyle/>
            <a:p>
              <a:endParaRPr lang="en-US"/>
            </a:p>
          </p:txBody>
        </p:sp>
        <p:sp>
          <p:nvSpPr>
            <p:cNvPr id="25717" name="Freeform 2365"/>
            <p:cNvSpPr>
              <a:spLocks/>
            </p:cNvSpPr>
            <p:nvPr/>
          </p:nvSpPr>
          <p:spPr bwMode="auto">
            <a:xfrm>
              <a:off x="3319" y="1236"/>
              <a:ext cx="3" cy="5"/>
            </a:xfrm>
            <a:custGeom>
              <a:avLst/>
              <a:gdLst>
                <a:gd name="T0" fmla="*/ 3 w 3"/>
                <a:gd name="T1" fmla="*/ 0 h 5"/>
                <a:gd name="T2" fmla="*/ 0 w 3"/>
                <a:gd name="T3" fmla="*/ 2 h 5"/>
                <a:gd name="T4" fmla="*/ 3 w 3"/>
                <a:gd name="T5" fmla="*/ 5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3" y="0"/>
                  </a:moveTo>
                  <a:lnTo>
                    <a:pt x="0" y="2"/>
                  </a:lnTo>
                  <a:lnTo>
                    <a:pt x="3" y="5"/>
                  </a:lnTo>
                </a:path>
              </a:pathLst>
            </a:custGeom>
            <a:noFill/>
            <a:ln w="3175">
              <a:solidFill>
                <a:srgbClr val="666666"/>
              </a:solidFill>
              <a:round/>
              <a:headEnd/>
              <a:tailEnd/>
            </a:ln>
          </p:spPr>
          <p:txBody>
            <a:bodyPr/>
            <a:lstStyle/>
            <a:p>
              <a:endParaRPr lang="en-US"/>
            </a:p>
          </p:txBody>
        </p:sp>
        <p:sp>
          <p:nvSpPr>
            <p:cNvPr id="25718" name="Freeform 2366"/>
            <p:cNvSpPr>
              <a:spLocks/>
            </p:cNvSpPr>
            <p:nvPr/>
          </p:nvSpPr>
          <p:spPr bwMode="auto">
            <a:xfrm>
              <a:off x="3330" y="1245"/>
              <a:ext cx="3" cy="6"/>
            </a:xfrm>
            <a:custGeom>
              <a:avLst/>
              <a:gdLst>
                <a:gd name="T0" fmla="*/ 3 w 3"/>
                <a:gd name="T1" fmla="*/ 0 h 6"/>
                <a:gd name="T2" fmla="*/ 0 w 3"/>
                <a:gd name="T3" fmla="*/ 3 h 6"/>
                <a:gd name="T4" fmla="*/ 3 w 3"/>
                <a:gd name="T5" fmla="*/ 6 h 6"/>
                <a:gd name="T6" fmla="*/ 0 60000 65536"/>
                <a:gd name="T7" fmla="*/ 0 60000 65536"/>
                <a:gd name="T8" fmla="*/ 0 60000 65536"/>
                <a:gd name="T9" fmla="*/ 0 w 3"/>
                <a:gd name="T10" fmla="*/ 0 h 6"/>
                <a:gd name="T11" fmla="*/ 3 w 3"/>
                <a:gd name="T12" fmla="*/ 6 h 6"/>
              </a:gdLst>
              <a:ahLst/>
              <a:cxnLst>
                <a:cxn ang="T6">
                  <a:pos x="T0" y="T1"/>
                </a:cxn>
                <a:cxn ang="T7">
                  <a:pos x="T2" y="T3"/>
                </a:cxn>
                <a:cxn ang="T8">
                  <a:pos x="T4" y="T5"/>
                </a:cxn>
              </a:cxnLst>
              <a:rect l="T9" t="T10" r="T11" b="T12"/>
              <a:pathLst>
                <a:path w="3" h="6">
                  <a:moveTo>
                    <a:pt x="3" y="0"/>
                  </a:moveTo>
                  <a:lnTo>
                    <a:pt x="0" y="3"/>
                  </a:lnTo>
                  <a:lnTo>
                    <a:pt x="3" y="6"/>
                  </a:lnTo>
                </a:path>
              </a:pathLst>
            </a:custGeom>
            <a:noFill/>
            <a:ln w="3175">
              <a:solidFill>
                <a:srgbClr val="666666"/>
              </a:solidFill>
              <a:round/>
              <a:headEnd/>
              <a:tailEnd/>
            </a:ln>
          </p:spPr>
          <p:txBody>
            <a:bodyPr/>
            <a:lstStyle/>
            <a:p>
              <a:endParaRPr lang="en-US"/>
            </a:p>
          </p:txBody>
        </p:sp>
        <p:sp>
          <p:nvSpPr>
            <p:cNvPr id="25719" name="Rectangle 2367"/>
            <p:cNvSpPr>
              <a:spLocks noChangeArrowheads="1"/>
            </p:cNvSpPr>
            <p:nvPr/>
          </p:nvSpPr>
          <p:spPr bwMode="auto">
            <a:xfrm>
              <a:off x="3044" y="909"/>
              <a:ext cx="448" cy="86"/>
            </a:xfrm>
            <a:prstGeom prst="rect">
              <a:avLst/>
            </a:prstGeom>
            <a:noFill/>
            <a:ln w="9525">
              <a:noFill/>
              <a:miter lim="800000"/>
              <a:headEnd/>
              <a:tailEnd/>
            </a:ln>
          </p:spPr>
          <p:txBody>
            <a:bodyPr wrap="none" lIns="0" tIns="0" rIns="0" bIns="0">
              <a:spAutoFit/>
            </a:bodyPr>
            <a:lstStyle/>
            <a:p>
              <a:r>
                <a:rPr lang="en-US" sz="900" b="1">
                  <a:solidFill>
                    <a:srgbClr val="5C6478"/>
                  </a:solidFill>
                  <a:latin typeface="Arial" charset="0"/>
                </a:rPr>
                <a:t>Phòng máy 1</a:t>
              </a:r>
              <a:endParaRPr lang="en-US" sz="1600" b="1"/>
            </a:p>
          </p:txBody>
        </p:sp>
      </p:grpSp>
      <p:sp>
        <p:nvSpPr>
          <p:cNvPr id="320" name="Footer Placeholder 319"/>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latin typeface="Arial" charset="0"/>
                <a:cs typeface="Arial" charset="0"/>
              </a:rPr>
              <a:t>Ví dụ</a:t>
            </a:r>
          </a:p>
        </p:txBody>
      </p:sp>
      <p:sp>
        <p:nvSpPr>
          <p:cNvPr id="65539" name="Content Placeholder 2" descr="Rectangle: Click to edit Master text styles&#10;Second level&#10;Third level&#10;Fourth level&#10;Fifth level"/>
          <p:cNvSpPr>
            <a:spLocks noGrp="1"/>
          </p:cNvSpPr>
          <p:nvPr>
            <p:ph idx="1"/>
          </p:nvPr>
        </p:nvSpPr>
        <p:spPr/>
        <p:txBody>
          <a:bodyPr/>
          <a:lstStyle/>
          <a:p>
            <a:r>
              <a:rPr lang="en-US" sz="2400" smtClean="0">
                <a:latin typeface="Times New Roman" pitchFamily="18" charset="0"/>
                <a:cs typeface="Times New Roman" pitchFamily="18" charset="0"/>
              </a:rPr>
              <a:t>Thực hiện DFS trên đồ thị sau:</a:t>
            </a:r>
          </a:p>
          <a:p>
            <a:endParaRPr lang="en-US" sz="2400" smtClean="0">
              <a:latin typeface="Times New Roman" pitchFamily="18" charset="0"/>
              <a:cs typeface="Times New Roman" pitchFamily="18" charset="0"/>
            </a:endParaRPr>
          </a:p>
          <a:p>
            <a:endParaRPr lang="en-US" sz="2400" smtClean="0">
              <a:latin typeface="Arial" charset="0"/>
              <a:cs typeface="Arial" charset="0"/>
            </a:endParaRPr>
          </a:p>
          <a:p>
            <a:endParaRPr lang="en-US" sz="2400" smtClean="0">
              <a:latin typeface="Arial" charset="0"/>
              <a:cs typeface="Arial" charset="0"/>
            </a:endParaRPr>
          </a:p>
          <a:p>
            <a:endParaRPr lang="en-US" sz="2400" smtClean="0">
              <a:latin typeface="Arial" charset="0"/>
              <a:cs typeface="Arial" charset="0"/>
            </a:endParaRPr>
          </a:p>
          <a:p>
            <a:endParaRPr lang="en-US" sz="2400" smtClean="0">
              <a:latin typeface="Arial" charset="0"/>
              <a:cs typeface="Arial" charset="0"/>
            </a:endParaRPr>
          </a:p>
          <a:p>
            <a:endParaRPr lang="en-US" sz="2400" smtClean="0">
              <a:latin typeface="Arial" charset="0"/>
              <a:cs typeface="Arial" charset="0"/>
            </a:endParaRPr>
          </a:p>
          <a:p>
            <a:endParaRPr lang="en-US" sz="2400" smtClean="0">
              <a:latin typeface="Arial" charset="0"/>
              <a:cs typeface="Arial" charset="0"/>
            </a:endParaRPr>
          </a:p>
          <a:p>
            <a:r>
              <a:rPr lang="en-US" sz="2000" smtClean="0">
                <a:latin typeface="Times New Roman" pitchFamily="18" charset="0"/>
                <a:cs typeface="Times New Roman" pitchFamily="18" charset="0"/>
              </a:rPr>
              <a:t>DFS(G) sẽ gọi thực hiện DFS(u) và DFS(w).</a:t>
            </a:r>
          </a:p>
          <a:p>
            <a:r>
              <a:rPr lang="en-US" sz="2000" smtClean="0">
                <a:latin typeface="Times New Roman" pitchFamily="18" charset="0"/>
                <a:cs typeface="Times New Roman" pitchFamily="18" charset="0"/>
              </a:rPr>
              <a:t>Cặp số viết trong các đỉnh v là d[v]/f[v]. </a:t>
            </a:r>
          </a:p>
          <a:p>
            <a:r>
              <a:rPr lang="en-US" sz="2000" smtClean="0">
                <a:latin typeface="Times New Roman" pitchFamily="18" charset="0"/>
                <a:cs typeface="Times New Roman" pitchFamily="18" charset="0"/>
              </a:rPr>
              <a:t>Các cạnh đậm là các cạnh của rừng tìm kiếm.</a:t>
            </a:r>
          </a:p>
          <a:p>
            <a:endParaRPr lang="en-US" sz="2400" smtClean="0">
              <a:latin typeface="Arial" charset="0"/>
              <a:cs typeface="Arial" charset="0"/>
            </a:endParaRPr>
          </a:p>
        </p:txBody>
      </p:sp>
      <p:sp>
        <p:nvSpPr>
          <p:cNvPr id="65540" name="Footer Placeholder 3"/>
          <p:cNvSpPr>
            <a:spLocks noGrp="1"/>
          </p:cNvSpPr>
          <p:nvPr>
            <p:ph type="ftr" sz="quarter" idx="11"/>
          </p:nvPr>
        </p:nvSpPr>
        <p:spPr>
          <a:noFill/>
        </p:spPr>
        <p:txBody>
          <a:bodyPr/>
          <a:lstStyle/>
          <a:p>
            <a:r>
              <a:rPr lang="en-US" smtClean="0"/>
              <a:t>Nguyễn Đức Nghĩa - Bộ môn KHMT ĐHBKHN</a:t>
            </a:r>
          </a:p>
        </p:txBody>
      </p:sp>
      <p:sp>
        <p:nvSpPr>
          <p:cNvPr id="65541" name="Slide Number Placeholder 4"/>
          <p:cNvSpPr>
            <a:spLocks noGrp="1"/>
          </p:cNvSpPr>
          <p:nvPr>
            <p:ph type="sldNum" sz="quarter" idx="12"/>
          </p:nvPr>
        </p:nvSpPr>
        <p:spPr>
          <a:noFill/>
        </p:spPr>
        <p:txBody>
          <a:bodyPr/>
          <a:lstStyle/>
          <a:p>
            <a:fld id="{A020439A-0FED-4185-ADD9-C0479FF7D0D3}" type="slidenum">
              <a:rPr lang="en-US" smtClean="0"/>
              <a:pPr/>
              <a:t>50</a:t>
            </a:fld>
            <a:endParaRPr lang="en-US" smtClean="0"/>
          </a:p>
        </p:txBody>
      </p:sp>
      <p:sp>
        <p:nvSpPr>
          <p:cNvPr id="65542" name="Oval 5"/>
          <p:cNvSpPr>
            <a:spLocks noChangeArrowheads="1"/>
          </p:cNvSpPr>
          <p:nvPr/>
        </p:nvSpPr>
        <p:spPr bwMode="auto">
          <a:xfrm>
            <a:off x="2362200" y="2532063"/>
            <a:ext cx="590550" cy="576262"/>
          </a:xfrm>
          <a:prstGeom prst="ellipse">
            <a:avLst/>
          </a:prstGeom>
          <a:noFill/>
          <a:ln w="28575">
            <a:solidFill>
              <a:schemeClr val="tx2"/>
            </a:solidFill>
            <a:round/>
            <a:headEnd/>
            <a:tailEnd/>
          </a:ln>
        </p:spPr>
        <p:txBody>
          <a:bodyPr wrap="none" anchor="ctr"/>
          <a:lstStyle/>
          <a:p>
            <a:pPr algn="l"/>
            <a:endParaRPr lang="en-US" sz="1800">
              <a:latin typeface="Times New Roman" pitchFamily="18" charset="0"/>
              <a:cs typeface="Times New Roman" pitchFamily="18" charset="0"/>
            </a:endParaRPr>
          </a:p>
        </p:txBody>
      </p:sp>
      <p:sp>
        <p:nvSpPr>
          <p:cNvPr id="65543" name="Text Box 4"/>
          <p:cNvSpPr txBox="1">
            <a:spLocks noChangeArrowheads="1"/>
          </p:cNvSpPr>
          <p:nvPr/>
        </p:nvSpPr>
        <p:spPr bwMode="auto">
          <a:xfrm>
            <a:off x="2400300" y="2619375"/>
            <a:ext cx="47942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1/8</a:t>
            </a:r>
            <a:endParaRPr lang="en-US" sz="1800" b="1">
              <a:latin typeface="Times New Roman" pitchFamily="18" charset="0"/>
              <a:cs typeface="Times New Roman" pitchFamily="18" charset="0"/>
            </a:endParaRPr>
          </a:p>
        </p:txBody>
      </p:sp>
      <p:sp>
        <p:nvSpPr>
          <p:cNvPr id="65544" name="Text Box 5"/>
          <p:cNvSpPr txBox="1">
            <a:spLocks noChangeArrowheads="1"/>
          </p:cNvSpPr>
          <p:nvPr/>
        </p:nvSpPr>
        <p:spPr bwMode="auto">
          <a:xfrm>
            <a:off x="2457450" y="3932238"/>
            <a:ext cx="184150" cy="369887"/>
          </a:xfrm>
          <a:prstGeom prst="rect">
            <a:avLst/>
          </a:prstGeom>
          <a:noFill/>
          <a:ln w="9525">
            <a:noFill/>
            <a:miter lim="800000"/>
            <a:headEnd/>
            <a:tailEnd/>
          </a:ln>
        </p:spPr>
        <p:txBody>
          <a:bodyPr wrap="none">
            <a:spAutoFit/>
          </a:bodyPr>
          <a:lstStyle/>
          <a:p>
            <a:pPr algn="l" eaLnBrk="0" hangingPunct="0"/>
            <a:endParaRPr lang="en-US" sz="1800" b="1">
              <a:latin typeface="Times New Roman" pitchFamily="18" charset="0"/>
              <a:cs typeface="Times New Roman" pitchFamily="18" charset="0"/>
            </a:endParaRPr>
          </a:p>
        </p:txBody>
      </p:sp>
      <p:sp>
        <p:nvSpPr>
          <p:cNvPr id="65545" name="Line 7"/>
          <p:cNvSpPr>
            <a:spLocks noChangeShapeType="1"/>
          </p:cNvSpPr>
          <p:nvPr/>
        </p:nvSpPr>
        <p:spPr bwMode="auto">
          <a:xfrm>
            <a:off x="2649538" y="3109913"/>
            <a:ext cx="0" cy="842962"/>
          </a:xfrm>
          <a:prstGeom prst="line">
            <a:avLst/>
          </a:prstGeom>
          <a:noFill/>
          <a:ln w="9525">
            <a:solidFill>
              <a:schemeClr val="tx2"/>
            </a:solidFill>
            <a:prstDash val="dash"/>
            <a:round/>
            <a:headEnd/>
            <a:tailEnd type="triangle" w="med" len="med"/>
          </a:ln>
        </p:spPr>
        <p:txBody>
          <a:bodyPr wrap="none" anchor="ctr"/>
          <a:lstStyle/>
          <a:p>
            <a:endParaRPr lang="en-US"/>
          </a:p>
        </p:txBody>
      </p:sp>
      <p:sp>
        <p:nvSpPr>
          <p:cNvPr id="65546" name="Text Box 11"/>
          <p:cNvSpPr txBox="1">
            <a:spLocks noChangeArrowheads="1"/>
          </p:cNvSpPr>
          <p:nvPr/>
        </p:nvSpPr>
        <p:spPr bwMode="auto">
          <a:xfrm>
            <a:off x="2528888" y="2084388"/>
            <a:ext cx="312737"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u</a:t>
            </a:r>
          </a:p>
        </p:txBody>
      </p:sp>
      <p:sp>
        <p:nvSpPr>
          <p:cNvPr id="65547" name="Text Box 12"/>
          <p:cNvSpPr txBox="1">
            <a:spLocks noChangeArrowheads="1"/>
          </p:cNvSpPr>
          <p:nvPr/>
        </p:nvSpPr>
        <p:spPr bwMode="auto">
          <a:xfrm>
            <a:off x="3995738" y="2093913"/>
            <a:ext cx="287337"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v</a:t>
            </a:r>
          </a:p>
        </p:txBody>
      </p:sp>
      <p:sp>
        <p:nvSpPr>
          <p:cNvPr id="65548" name="Text Box 13"/>
          <p:cNvSpPr txBox="1">
            <a:spLocks noChangeArrowheads="1"/>
          </p:cNvSpPr>
          <p:nvPr/>
        </p:nvSpPr>
        <p:spPr bwMode="auto">
          <a:xfrm>
            <a:off x="5462588" y="2103438"/>
            <a:ext cx="338137"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w</a:t>
            </a:r>
          </a:p>
        </p:txBody>
      </p:sp>
      <p:sp>
        <p:nvSpPr>
          <p:cNvPr id="65549" name="Text Box 14"/>
          <p:cNvSpPr txBox="1">
            <a:spLocks noChangeArrowheads="1"/>
          </p:cNvSpPr>
          <p:nvPr/>
        </p:nvSpPr>
        <p:spPr bwMode="auto">
          <a:xfrm>
            <a:off x="2495550" y="4506913"/>
            <a:ext cx="300038"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x</a:t>
            </a:r>
          </a:p>
        </p:txBody>
      </p:sp>
      <p:sp>
        <p:nvSpPr>
          <p:cNvPr id="65550" name="Text Box 15"/>
          <p:cNvSpPr txBox="1">
            <a:spLocks noChangeArrowheads="1"/>
          </p:cNvSpPr>
          <p:nvPr/>
        </p:nvSpPr>
        <p:spPr bwMode="auto">
          <a:xfrm>
            <a:off x="3990975" y="4495800"/>
            <a:ext cx="287338" cy="369888"/>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y</a:t>
            </a:r>
          </a:p>
        </p:txBody>
      </p:sp>
      <p:sp>
        <p:nvSpPr>
          <p:cNvPr id="65551" name="Text Box 16"/>
          <p:cNvSpPr txBox="1">
            <a:spLocks noChangeArrowheads="1"/>
          </p:cNvSpPr>
          <p:nvPr/>
        </p:nvSpPr>
        <p:spPr bwMode="auto">
          <a:xfrm>
            <a:off x="5472113" y="4506913"/>
            <a:ext cx="274637"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z</a:t>
            </a:r>
          </a:p>
        </p:txBody>
      </p:sp>
      <p:sp>
        <p:nvSpPr>
          <p:cNvPr id="65552" name="Line 18"/>
          <p:cNvSpPr>
            <a:spLocks noChangeShapeType="1"/>
          </p:cNvSpPr>
          <p:nvPr/>
        </p:nvSpPr>
        <p:spPr bwMode="auto">
          <a:xfrm flipV="1">
            <a:off x="4365625" y="3008313"/>
            <a:ext cx="1023938" cy="1028700"/>
          </a:xfrm>
          <a:prstGeom prst="line">
            <a:avLst/>
          </a:prstGeom>
          <a:noFill/>
          <a:ln w="9525">
            <a:solidFill>
              <a:schemeClr val="tx2"/>
            </a:solidFill>
            <a:prstDash val="dash"/>
            <a:round/>
            <a:headEnd type="triangle" w="med" len="med"/>
            <a:tailEnd/>
          </a:ln>
        </p:spPr>
        <p:txBody>
          <a:bodyPr wrap="none" anchor="ctr"/>
          <a:lstStyle/>
          <a:p>
            <a:endParaRPr lang="en-US"/>
          </a:p>
        </p:txBody>
      </p:sp>
      <p:sp>
        <p:nvSpPr>
          <p:cNvPr id="65553" name="Oval 16"/>
          <p:cNvSpPr>
            <a:spLocks noChangeArrowheads="1"/>
          </p:cNvSpPr>
          <p:nvPr/>
        </p:nvSpPr>
        <p:spPr bwMode="auto">
          <a:xfrm>
            <a:off x="2362200" y="2532063"/>
            <a:ext cx="590550" cy="576262"/>
          </a:xfrm>
          <a:prstGeom prst="ellipse">
            <a:avLst/>
          </a:prstGeom>
          <a:noFill/>
          <a:ln w="28575">
            <a:solidFill>
              <a:srgbClr val="808000"/>
            </a:solidFill>
            <a:round/>
            <a:headEnd/>
            <a:tailEnd/>
          </a:ln>
        </p:spPr>
        <p:txBody>
          <a:bodyPr wrap="none" anchor="ctr"/>
          <a:lstStyle/>
          <a:p>
            <a:pPr algn="l"/>
            <a:endParaRPr lang="en-US" sz="1800">
              <a:latin typeface="Times New Roman" pitchFamily="18" charset="0"/>
              <a:cs typeface="Times New Roman" pitchFamily="18" charset="0"/>
            </a:endParaRPr>
          </a:p>
        </p:txBody>
      </p:sp>
      <p:sp>
        <p:nvSpPr>
          <p:cNvPr id="65554" name="Oval 17"/>
          <p:cNvSpPr>
            <a:spLocks noChangeArrowheads="1"/>
          </p:cNvSpPr>
          <p:nvPr/>
        </p:nvSpPr>
        <p:spPr bwMode="auto">
          <a:xfrm>
            <a:off x="2370138" y="3948113"/>
            <a:ext cx="590550" cy="576262"/>
          </a:xfrm>
          <a:prstGeom prst="ellipse">
            <a:avLst/>
          </a:prstGeom>
          <a:noFill/>
          <a:ln w="28575">
            <a:solidFill>
              <a:srgbClr val="808000"/>
            </a:solidFill>
            <a:round/>
            <a:headEnd/>
            <a:tailEnd/>
          </a:ln>
        </p:spPr>
        <p:txBody>
          <a:bodyPr wrap="none" anchor="ctr"/>
          <a:lstStyle/>
          <a:p>
            <a:pPr algn="l"/>
            <a:endParaRPr lang="en-US" sz="1800">
              <a:latin typeface="Times New Roman" pitchFamily="18" charset="0"/>
              <a:cs typeface="Times New Roman" pitchFamily="18" charset="0"/>
            </a:endParaRPr>
          </a:p>
        </p:txBody>
      </p:sp>
      <p:sp>
        <p:nvSpPr>
          <p:cNvPr id="65555" name="Text Box 22"/>
          <p:cNvSpPr txBox="1">
            <a:spLocks noChangeArrowheads="1"/>
          </p:cNvSpPr>
          <p:nvPr/>
        </p:nvSpPr>
        <p:spPr bwMode="auto">
          <a:xfrm>
            <a:off x="2457450" y="3932238"/>
            <a:ext cx="184150" cy="369887"/>
          </a:xfrm>
          <a:prstGeom prst="rect">
            <a:avLst/>
          </a:prstGeom>
          <a:noFill/>
          <a:ln w="9525">
            <a:noFill/>
            <a:miter lim="800000"/>
            <a:headEnd/>
            <a:tailEnd/>
          </a:ln>
        </p:spPr>
        <p:txBody>
          <a:bodyPr wrap="none">
            <a:spAutoFit/>
          </a:bodyPr>
          <a:lstStyle/>
          <a:p>
            <a:pPr algn="l" eaLnBrk="0" hangingPunct="0"/>
            <a:endParaRPr lang="en-US" sz="1800" b="1">
              <a:latin typeface="Times New Roman" pitchFamily="18" charset="0"/>
              <a:cs typeface="Times New Roman" pitchFamily="18" charset="0"/>
            </a:endParaRPr>
          </a:p>
        </p:txBody>
      </p:sp>
      <p:sp>
        <p:nvSpPr>
          <p:cNvPr id="65556" name="Oval 19"/>
          <p:cNvSpPr>
            <a:spLocks noChangeArrowheads="1"/>
          </p:cNvSpPr>
          <p:nvPr/>
        </p:nvSpPr>
        <p:spPr bwMode="auto">
          <a:xfrm>
            <a:off x="3843338" y="3962400"/>
            <a:ext cx="590550" cy="576263"/>
          </a:xfrm>
          <a:prstGeom prst="ellipse">
            <a:avLst/>
          </a:prstGeom>
          <a:noFill/>
          <a:ln w="28575">
            <a:solidFill>
              <a:srgbClr val="808000"/>
            </a:solidFill>
            <a:round/>
            <a:headEnd/>
            <a:tailEnd/>
          </a:ln>
        </p:spPr>
        <p:txBody>
          <a:bodyPr wrap="none" anchor="ctr"/>
          <a:lstStyle/>
          <a:p>
            <a:pPr algn="l"/>
            <a:endParaRPr lang="en-US" sz="1800">
              <a:latin typeface="Times New Roman" pitchFamily="18" charset="0"/>
              <a:cs typeface="Times New Roman" pitchFamily="18" charset="0"/>
            </a:endParaRPr>
          </a:p>
        </p:txBody>
      </p:sp>
      <p:sp>
        <p:nvSpPr>
          <p:cNvPr id="65557" name="Line 24"/>
          <p:cNvSpPr>
            <a:spLocks noChangeShapeType="1"/>
          </p:cNvSpPr>
          <p:nvPr/>
        </p:nvSpPr>
        <p:spPr bwMode="auto">
          <a:xfrm>
            <a:off x="2960688" y="4267200"/>
            <a:ext cx="923925" cy="0"/>
          </a:xfrm>
          <a:prstGeom prst="line">
            <a:avLst/>
          </a:prstGeom>
          <a:noFill/>
          <a:ln w="57150">
            <a:solidFill>
              <a:srgbClr val="002060"/>
            </a:solidFill>
            <a:round/>
            <a:headEnd type="triangle" w="med" len="med"/>
            <a:tailEnd/>
          </a:ln>
        </p:spPr>
        <p:txBody>
          <a:bodyPr wrap="none" anchor="ctr"/>
          <a:lstStyle/>
          <a:p>
            <a:endParaRPr lang="en-US">
              <a:ln w="57150">
                <a:solidFill>
                  <a:srgbClr val="C00000"/>
                </a:solidFill>
              </a:ln>
            </a:endParaRPr>
          </a:p>
        </p:txBody>
      </p:sp>
      <p:sp>
        <p:nvSpPr>
          <p:cNvPr id="65558" name="Oval 21"/>
          <p:cNvSpPr>
            <a:spLocks noChangeArrowheads="1"/>
          </p:cNvSpPr>
          <p:nvPr/>
        </p:nvSpPr>
        <p:spPr bwMode="auto">
          <a:xfrm>
            <a:off x="5324475" y="3962400"/>
            <a:ext cx="590550" cy="576263"/>
          </a:xfrm>
          <a:prstGeom prst="ellipse">
            <a:avLst/>
          </a:prstGeom>
          <a:noFill/>
          <a:ln w="28575">
            <a:solidFill>
              <a:srgbClr val="808000"/>
            </a:solidFill>
            <a:round/>
            <a:headEnd/>
            <a:tailEnd/>
          </a:ln>
        </p:spPr>
        <p:txBody>
          <a:bodyPr wrap="none" anchor="ctr"/>
          <a:lstStyle/>
          <a:p>
            <a:pPr algn="l"/>
            <a:endParaRPr lang="en-US" sz="1800">
              <a:latin typeface="Times New Roman" pitchFamily="18" charset="0"/>
              <a:cs typeface="Times New Roman" pitchFamily="18" charset="0"/>
            </a:endParaRPr>
          </a:p>
        </p:txBody>
      </p:sp>
      <p:sp>
        <p:nvSpPr>
          <p:cNvPr id="65559" name="Oval 22"/>
          <p:cNvSpPr>
            <a:spLocks noChangeArrowheads="1"/>
          </p:cNvSpPr>
          <p:nvPr/>
        </p:nvSpPr>
        <p:spPr bwMode="auto">
          <a:xfrm>
            <a:off x="3838575" y="2547938"/>
            <a:ext cx="590550" cy="576262"/>
          </a:xfrm>
          <a:prstGeom prst="ellipse">
            <a:avLst/>
          </a:prstGeom>
          <a:noFill/>
          <a:ln w="28575">
            <a:solidFill>
              <a:srgbClr val="808000"/>
            </a:solidFill>
            <a:round/>
            <a:headEnd/>
            <a:tailEnd/>
          </a:ln>
        </p:spPr>
        <p:txBody>
          <a:bodyPr wrap="none" anchor="ctr"/>
          <a:lstStyle/>
          <a:p>
            <a:pPr algn="l"/>
            <a:endParaRPr lang="en-US" sz="1800">
              <a:latin typeface="Times New Roman" pitchFamily="18" charset="0"/>
              <a:cs typeface="Times New Roman" pitchFamily="18" charset="0"/>
            </a:endParaRPr>
          </a:p>
        </p:txBody>
      </p:sp>
      <p:sp>
        <p:nvSpPr>
          <p:cNvPr id="65560" name="Oval 23"/>
          <p:cNvSpPr>
            <a:spLocks noChangeArrowheads="1"/>
          </p:cNvSpPr>
          <p:nvPr/>
        </p:nvSpPr>
        <p:spPr bwMode="auto">
          <a:xfrm>
            <a:off x="5322888" y="2547938"/>
            <a:ext cx="590550" cy="576262"/>
          </a:xfrm>
          <a:prstGeom prst="ellipse">
            <a:avLst/>
          </a:prstGeom>
          <a:noFill/>
          <a:ln w="28575">
            <a:solidFill>
              <a:srgbClr val="808000"/>
            </a:solidFill>
            <a:round/>
            <a:headEnd/>
            <a:tailEnd/>
          </a:ln>
        </p:spPr>
        <p:txBody>
          <a:bodyPr wrap="none" anchor="ctr"/>
          <a:lstStyle/>
          <a:p>
            <a:pPr algn="l"/>
            <a:endParaRPr lang="en-US" sz="1800">
              <a:latin typeface="Times New Roman" pitchFamily="18" charset="0"/>
              <a:cs typeface="Times New Roman" pitchFamily="18" charset="0"/>
            </a:endParaRPr>
          </a:p>
        </p:txBody>
      </p:sp>
      <p:sp>
        <p:nvSpPr>
          <p:cNvPr id="65561" name="Line 28"/>
          <p:cNvSpPr>
            <a:spLocks noChangeShapeType="1"/>
          </p:cNvSpPr>
          <p:nvPr/>
        </p:nvSpPr>
        <p:spPr bwMode="auto">
          <a:xfrm>
            <a:off x="2651125" y="3103563"/>
            <a:ext cx="0" cy="842962"/>
          </a:xfrm>
          <a:prstGeom prst="line">
            <a:avLst/>
          </a:prstGeom>
          <a:noFill/>
          <a:ln w="28575">
            <a:solidFill>
              <a:srgbClr val="002060"/>
            </a:solidFill>
            <a:round/>
            <a:headEnd/>
            <a:tailEnd type="triangle" w="med" len="med"/>
          </a:ln>
        </p:spPr>
        <p:txBody>
          <a:bodyPr wrap="none" anchor="ctr"/>
          <a:lstStyle/>
          <a:p>
            <a:endParaRPr lang="en-US"/>
          </a:p>
        </p:txBody>
      </p:sp>
      <p:sp>
        <p:nvSpPr>
          <p:cNvPr id="65562" name="Line 29"/>
          <p:cNvSpPr>
            <a:spLocks noChangeShapeType="1"/>
          </p:cNvSpPr>
          <p:nvPr/>
        </p:nvSpPr>
        <p:spPr bwMode="auto">
          <a:xfrm>
            <a:off x="4179888" y="3124200"/>
            <a:ext cx="0" cy="842963"/>
          </a:xfrm>
          <a:prstGeom prst="line">
            <a:avLst/>
          </a:prstGeom>
          <a:noFill/>
          <a:ln w="57150">
            <a:solidFill>
              <a:srgbClr val="002060"/>
            </a:solidFill>
            <a:round/>
            <a:headEnd/>
            <a:tailEnd type="triangle" w="med" len="med"/>
          </a:ln>
        </p:spPr>
        <p:txBody>
          <a:bodyPr wrap="none" anchor="ctr"/>
          <a:lstStyle/>
          <a:p>
            <a:endParaRPr lang="en-US">
              <a:ln w="57150">
                <a:solidFill>
                  <a:srgbClr val="C00000"/>
                </a:solidFill>
              </a:ln>
            </a:endParaRPr>
          </a:p>
        </p:txBody>
      </p:sp>
      <p:sp>
        <p:nvSpPr>
          <p:cNvPr id="65563" name="Line 30"/>
          <p:cNvSpPr>
            <a:spLocks noChangeShapeType="1"/>
          </p:cNvSpPr>
          <p:nvPr/>
        </p:nvSpPr>
        <p:spPr bwMode="auto">
          <a:xfrm>
            <a:off x="5627688" y="3122613"/>
            <a:ext cx="0" cy="842962"/>
          </a:xfrm>
          <a:prstGeom prst="line">
            <a:avLst/>
          </a:prstGeom>
          <a:noFill/>
          <a:ln w="57150">
            <a:solidFill>
              <a:srgbClr val="002060"/>
            </a:solidFill>
            <a:round/>
            <a:headEnd/>
            <a:tailEnd type="triangle" w="med" len="med"/>
          </a:ln>
        </p:spPr>
        <p:txBody>
          <a:bodyPr wrap="none" anchor="ctr"/>
          <a:lstStyle/>
          <a:p>
            <a:endParaRPr lang="en-US">
              <a:ln w="57150">
                <a:solidFill>
                  <a:srgbClr val="C00000"/>
                </a:solidFill>
              </a:ln>
            </a:endParaRPr>
          </a:p>
        </p:txBody>
      </p:sp>
      <p:sp>
        <p:nvSpPr>
          <p:cNvPr id="65564" name="Line 31"/>
          <p:cNvSpPr>
            <a:spLocks noChangeShapeType="1"/>
          </p:cNvSpPr>
          <p:nvPr/>
        </p:nvSpPr>
        <p:spPr bwMode="auto">
          <a:xfrm flipV="1">
            <a:off x="2884488" y="3048000"/>
            <a:ext cx="1023937" cy="1028700"/>
          </a:xfrm>
          <a:prstGeom prst="line">
            <a:avLst/>
          </a:prstGeom>
          <a:noFill/>
          <a:ln w="28575">
            <a:solidFill>
              <a:srgbClr val="002060"/>
            </a:solidFill>
            <a:round/>
            <a:headEnd/>
            <a:tailEnd type="triangle" w="med" len="med"/>
          </a:ln>
        </p:spPr>
        <p:txBody>
          <a:bodyPr wrap="none" anchor="ctr"/>
          <a:lstStyle/>
          <a:p>
            <a:endParaRPr lang="en-US"/>
          </a:p>
        </p:txBody>
      </p:sp>
      <p:sp>
        <p:nvSpPr>
          <p:cNvPr id="65565" name="Text Box 32"/>
          <p:cNvSpPr txBox="1">
            <a:spLocks noChangeArrowheads="1"/>
          </p:cNvSpPr>
          <p:nvPr/>
        </p:nvSpPr>
        <p:spPr bwMode="auto">
          <a:xfrm>
            <a:off x="2528888" y="2084388"/>
            <a:ext cx="312737"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u</a:t>
            </a:r>
          </a:p>
        </p:txBody>
      </p:sp>
      <p:sp>
        <p:nvSpPr>
          <p:cNvPr id="65566" name="Text Box 33"/>
          <p:cNvSpPr txBox="1">
            <a:spLocks noChangeArrowheads="1"/>
          </p:cNvSpPr>
          <p:nvPr/>
        </p:nvSpPr>
        <p:spPr bwMode="auto">
          <a:xfrm>
            <a:off x="3995738" y="2093913"/>
            <a:ext cx="287337"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v</a:t>
            </a:r>
          </a:p>
        </p:txBody>
      </p:sp>
      <p:sp>
        <p:nvSpPr>
          <p:cNvPr id="65567" name="Text Box 34"/>
          <p:cNvSpPr txBox="1">
            <a:spLocks noChangeArrowheads="1"/>
          </p:cNvSpPr>
          <p:nvPr/>
        </p:nvSpPr>
        <p:spPr bwMode="auto">
          <a:xfrm>
            <a:off x="5462588" y="2103438"/>
            <a:ext cx="338137" cy="369887"/>
          </a:xfrm>
          <a:prstGeom prst="rect">
            <a:avLst/>
          </a:prstGeom>
          <a:noFill/>
          <a:ln w="9525">
            <a:noFill/>
            <a:miter lim="800000"/>
            <a:headEnd/>
            <a:tailEnd/>
          </a:ln>
        </p:spPr>
        <p:txBody>
          <a:bodyPr wrap="none">
            <a:spAutoFit/>
          </a:bodyPr>
          <a:lstStyle/>
          <a:p>
            <a:pPr algn="l" eaLnBrk="0" hangingPunct="0"/>
            <a:r>
              <a:rPr lang="en-US" sz="1800" b="1" i="1">
                <a:latin typeface="Times New Roman" pitchFamily="18" charset="0"/>
                <a:cs typeface="Times New Roman" pitchFamily="18" charset="0"/>
              </a:rPr>
              <a:t>w</a:t>
            </a:r>
          </a:p>
        </p:txBody>
      </p:sp>
      <p:sp>
        <p:nvSpPr>
          <p:cNvPr id="65568" name="Line 38"/>
          <p:cNvSpPr>
            <a:spLocks noChangeShapeType="1"/>
          </p:cNvSpPr>
          <p:nvPr/>
        </p:nvSpPr>
        <p:spPr bwMode="auto">
          <a:xfrm>
            <a:off x="2962275" y="2819400"/>
            <a:ext cx="923925" cy="0"/>
          </a:xfrm>
          <a:prstGeom prst="line">
            <a:avLst/>
          </a:prstGeom>
          <a:noFill/>
          <a:ln w="57150">
            <a:solidFill>
              <a:srgbClr val="002060"/>
            </a:solidFill>
            <a:round/>
            <a:headEnd/>
            <a:tailEnd type="triangle" w="med" len="med"/>
          </a:ln>
        </p:spPr>
        <p:txBody>
          <a:bodyPr wrap="none" anchor="ctr"/>
          <a:lstStyle/>
          <a:p>
            <a:endParaRPr lang="en-US">
              <a:ln w="38100">
                <a:solidFill>
                  <a:srgbClr val="C00000"/>
                </a:solidFill>
              </a:ln>
            </a:endParaRPr>
          </a:p>
        </p:txBody>
      </p:sp>
      <p:sp>
        <p:nvSpPr>
          <p:cNvPr id="65569" name="Line 39"/>
          <p:cNvSpPr>
            <a:spLocks noChangeShapeType="1"/>
          </p:cNvSpPr>
          <p:nvPr/>
        </p:nvSpPr>
        <p:spPr bwMode="auto">
          <a:xfrm flipV="1">
            <a:off x="4375150" y="3009900"/>
            <a:ext cx="1023938" cy="1028700"/>
          </a:xfrm>
          <a:prstGeom prst="line">
            <a:avLst/>
          </a:prstGeom>
          <a:noFill/>
          <a:ln w="28575">
            <a:solidFill>
              <a:srgbClr val="002060"/>
            </a:solidFill>
            <a:round/>
            <a:headEnd type="triangle" w="med" len="med"/>
            <a:tailEnd/>
          </a:ln>
        </p:spPr>
        <p:txBody>
          <a:bodyPr wrap="none" anchor="ctr"/>
          <a:lstStyle/>
          <a:p>
            <a:endParaRPr lang="en-US"/>
          </a:p>
        </p:txBody>
      </p:sp>
      <p:sp>
        <p:nvSpPr>
          <p:cNvPr id="65570" name="Text Box 41"/>
          <p:cNvSpPr txBox="1">
            <a:spLocks noChangeArrowheads="1"/>
          </p:cNvSpPr>
          <p:nvPr/>
        </p:nvSpPr>
        <p:spPr bwMode="auto">
          <a:xfrm>
            <a:off x="5280025" y="4089400"/>
            <a:ext cx="696913" cy="369888"/>
          </a:xfrm>
          <a:prstGeom prst="rect">
            <a:avLst/>
          </a:prstGeom>
          <a:noFill/>
          <a:ln w="19050">
            <a:noFill/>
            <a:miter lim="800000"/>
            <a:headEnd/>
            <a:tailEnd/>
          </a:ln>
        </p:spPr>
        <p:txBody>
          <a:bodyPr wrap="none">
            <a:spAutoFit/>
          </a:bodyPr>
          <a:lstStyle/>
          <a:p>
            <a:pPr algn="l"/>
            <a:r>
              <a:rPr lang="en-US" sz="1800" b="1">
                <a:latin typeface="Times New Roman" pitchFamily="18" charset="0"/>
                <a:cs typeface="Times New Roman" pitchFamily="18" charset="0"/>
              </a:rPr>
              <a:t>10/11</a:t>
            </a:r>
          </a:p>
        </p:txBody>
      </p:sp>
      <p:sp>
        <p:nvSpPr>
          <p:cNvPr id="65571" name="Text Box 42"/>
          <p:cNvSpPr txBox="1">
            <a:spLocks noChangeArrowheads="1"/>
          </p:cNvSpPr>
          <p:nvPr/>
        </p:nvSpPr>
        <p:spPr bwMode="auto">
          <a:xfrm>
            <a:off x="5303838" y="2603500"/>
            <a:ext cx="595312" cy="369888"/>
          </a:xfrm>
          <a:prstGeom prst="rect">
            <a:avLst/>
          </a:prstGeom>
          <a:noFill/>
          <a:ln w="19050">
            <a:noFill/>
            <a:miter lim="800000"/>
            <a:headEnd/>
            <a:tailEnd/>
          </a:ln>
        </p:spPr>
        <p:txBody>
          <a:bodyPr wrap="none">
            <a:spAutoFit/>
          </a:bodyPr>
          <a:lstStyle/>
          <a:p>
            <a:pPr algn="l"/>
            <a:r>
              <a:rPr lang="en-US" sz="1800" b="1">
                <a:latin typeface="Times New Roman" pitchFamily="18" charset="0"/>
                <a:cs typeface="Times New Roman" pitchFamily="18" charset="0"/>
              </a:rPr>
              <a:t>9/12</a:t>
            </a:r>
          </a:p>
        </p:txBody>
      </p:sp>
      <p:sp>
        <p:nvSpPr>
          <p:cNvPr id="65572" name="Text Box 43"/>
          <p:cNvSpPr txBox="1">
            <a:spLocks noChangeArrowheads="1"/>
          </p:cNvSpPr>
          <p:nvPr/>
        </p:nvSpPr>
        <p:spPr bwMode="auto">
          <a:xfrm>
            <a:off x="3859213" y="2649538"/>
            <a:ext cx="479425"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2/7</a:t>
            </a:r>
            <a:endParaRPr lang="en-US" sz="1800" b="1">
              <a:latin typeface="Times New Roman" pitchFamily="18" charset="0"/>
              <a:cs typeface="Times New Roman" pitchFamily="18" charset="0"/>
            </a:endParaRPr>
          </a:p>
        </p:txBody>
      </p:sp>
      <p:sp>
        <p:nvSpPr>
          <p:cNvPr id="65573" name="Text Box 44"/>
          <p:cNvSpPr txBox="1">
            <a:spLocks noChangeArrowheads="1"/>
          </p:cNvSpPr>
          <p:nvPr/>
        </p:nvSpPr>
        <p:spPr bwMode="auto">
          <a:xfrm>
            <a:off x="2427288" y="4017963"/>
            <a:ext cx="479425"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4/5</a:t>
            </a:r>
            <a:endParaRPr lang="en-US" sz="1800" b="1">
              <a:latin typeface="Times New Roman" pitchFamily="18" charset="0"/>
              <a:cs typeface="Times New Roman" pitchFamily="18" charset="0"/>
            </a:endParaRPr>
          </a:p>
        </p:txBody>
      </p:sp>
      <p:sp>
        <p:nvSpPr>
          <p:cNvPr id="65574" name="Text Box 45"/>
          <p:cNvSpPr txBox="1">
            <a:spLocks noChangeArrowheads="1"/>
          </p:cNvSpPr>
          <p:nvPr/>
        </p:nvSpPr>
        <p:spPr bwMode="auto">
          <a:xfrm>
            <a:off x="3903663" y="4017963"/>
            <a:ext cx="479425"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3/6</a:t>
            </a:r>
            <a:endParaRPr lang="en-US"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6563" name="Title 1"/>
          <p:cNvSpPr>
            <a:spLocks noGrp="1"/>
          </p:cNvSpPr>
          <p:nvPr>
            <p:ph type="title"/>
          </p:nvPr>
        </p:nvSpPr>
        <p:spPr/>
        <p:txBody>
          <a:bodyPr/>
          <a:lstStyle/>
          <a:p>
            <a:r>
              <a:rPr lang="en-US" smtClean="0">
                <a:latin typeface="Arial" charset="0"/>
                <a:cs typeface="Arial" charset="0"/>
              </a:rPr>
              <a:t>DFS(u)</a:t>
            </a:r>
          </a:p>
        </p:txBody>
      </p:sp>
      <p:sp>
        <p:nvSpPr>
          <p:cNvPr id="66564" name="Content Placeholder 2" descr="Rectangle: Click to edit Master text styles&#10;Second level&#10;Third level&#10;Fourth level&#10;Fifth level"/>
          <p:cNvSpPr>
            <a:spLocks noGrp="1"/>
          </p:cNvSpPr>
          <p:nvPr>
            <p:ph idx="1"/>
          </p:nvPr>
        </p:nvSpPr>
        <p:spPr/>
        <p:txBody>
          <a:bodyPr/>
          <a:lstStyle/>
          <a:p>
            <a:r>
              <a:rPr lang="en-US" sz="2400" smtClean="0">
                <a:latin typeface="Arial" charset="0"/>
                <a:cs typeface="Arial" charset="0"/>
              </a:rPr>
              <a:t>Thăm đỉnh u</a:t>
            </a:r>
          </a:p>
        </p:txBody>
      </p:sp>
      <p:sp>
        <p:nvSpPr>
          <p:cNvPr id="66565" name="Footer Placeholder 3"/>
          <p:cNvSpPr>
            <a:spLocks noGrp="1"/>
          </p:cNvSpPr>
          <p:nvPr>
            <p:ph type="ftr" sz="quarter" idx="11"/>
          </p:nvPr>
        </p:nvSpPr>
        <p:spPr>
          <a:noFill/>
        </p:spPr>
        <p:txBody>
          <a:bodyPr/>
          <a:lstStyle/>
          <a:p>
            <a:r>
              <a:rPr lang="en-US" smtClean="0"/>
              <a:t>Nguyễn Đức Nghĩa - Bộ môn KHMT ĐHBKHN</a:t>
            </a:r>
          </a:p>
        </p:txBody>
      </p:sp>
      <p:sp>
        <p:nvSpPr>
          <p:cNvPr id="66566" name="Slide Number Placeholder 4"/>
          <p:cNvSpPr>
            <a:spLocks noGrp="1"/>
          </p:cNvSpPr>
          <p:nvPr>
            <p:ph type="sldNum" sz="quarter" idx="12"/>
          </p:nvPr>
        </p:nvSpPr>
        <p:spPr>
          <a:noFill/>
        </p:spPr>
        <p:txBody>
          <a:bodyPr/>
          <a:lstStyle/>
          <a:p>
            <a:fld id="{A97D804B-4501-485A-B398-B6220DA28467}" type="slidenum">
              <a:rPr lang="en-US" smtClean="0"/>
              <a:pPr/>
              <a:t>51</a:t>
            </a:fld>
            <a:endParaRPr lang="en-US" smtClean="0"/>
          </a:p>
        </p:txBody>
      </p:sp>
      <p:sp>
        <p:nvSpPr>
          <p:cNvPr id="66567" name="Oval 5"/>
          <p:cNvSpPr>
            <a:spLocks noChangeArrowheads="1"/>
          </p:cNvSpPr>
          <p:nvPr/>
        </p:nvSpPr>
        <p:spPr bwMode="auto">
          <a:xfrm>
            <a:off x="2601913" y="3065463"/>
            <a:ext cx="590550" cy="576262"/>
          </a:xfrm>
          <a:prstGeom prst="ellipse">
            <a:avLst/>
          </a:prstGeom>
          <a:noFill/>
          <a:ln w="28575">
            <a:solidFill>
              <a:schemeClr val="tx2"/>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6568" name="Text Box 4"/>
          <p:cNvSpPr txBox="1">
            <a:spLocks noChangeArrowheads="1"/>
          </p:cNvSpPr>
          <p:nvPr/>
        </p:nvSpPr>
        <p:spPr bwMode="auto">
          <a:xfrm>
            <a:off x="2640013" y="3152775"/>
            <a:ext cx="42227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 </a:t>
            </a:r>
            <a:endParaRPr lang="en-US" sz="1800" b="1">
              <a:latin typeface="Times New Roman" pitchFamily="18" charset="0"/>
              <a:cs typeface="Times New Roman" pitchFamily="18" charset="0"/>
            </a:endParaRPr>
          </a:p>
        </p:txBody>
      </p:sp>
      <p:sp>
        <p:nvSpPr>
          <p:cNvPr id="66569"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6570" name="Line 6"/>
          <p:cNvSpPr>
            <a:spLocks noChangeShapeType="1"/>
          </p:cNvSpPr>
          <p:nvPr/>
        </p:nvSpPr>
        <p:spPr bwMode="auto">
          <a:xfrm>
            <a:off x="3190875" y="4800600"/>
            <a:ext cx="923925" cy="0"/>
          </a:xfrm>
          <a:prstGeom prst="line">
            <a:avLst/>
          </a:prstGeom>
          <a:noFill/>
          <a:ln w="28575">
            <a:solidFill>
              <a:schemeClr val="tx1"/>
            </a:solidFill>
            <a:round/>
            <a:headEnd type="triangle" w="med" len="med"/>
            <a:tailEnd/>
          </a:ln>
        </p:spPr>
        <p:txBody>
          <a:bodyPr wrap="none" anchor="ctr"/>
          <a:lstStyle/>
          <a:p>
            <a:endParaRPr lang="en-US"/>
          </a:p>
        </p:txBody>
      </p:sp>
      <p:sp>
        <p:nvSpPr>
          <p:cNvPr id="66571" name="Line 7"/>
          <p:cNvSpPr>
            <a:spLocks noChangeShapeType="1"/>
          </p:cNvSpPr>
          <p:nvPr/>
        </p:nvSpPr>
        <p:spPr bwMode="auto">
          <a:xfrm>
            <a:off x="2895600" y="3643313"/>
            <a:ext cx="0" cy="842962"/>
          </a:xfrm>
          <a:prstGeom prst="line">
            <a:avLst/>
          </a:prstGeom>
          <a:noFill/>
          <a:ln w="28575">
            <a:solidFill>
              <a:schemeClr val="tx1"/>
            </a:solidFill>
            <a:round/>
            <a:headEnd/>
            <a:tailEnd type="triangle" w="med" len="med"/>
          </a:ln>
        </p:spPr>
        <p:txBody>
          <a:bodyPr wrap="none" anchor="ctr"/>
          <a:lstStyle/>
          <a:p>
            <a:endParaRPr lang="en-US"/>
          </a:p>
        </p:txBody>
      </p:sp>
      <p:sp>
        <p:nvSpPr>
          <p:cNvPr id="66572" name="Line 10"/>
          <p:cNvSpPr>
            <a:spLocks noChangeShapeType="1"/>
          </p:cNvSpPr>
          <p:nvPr/>
        </p:nvSpPr>
        <p:spPr bwMode="auto">
          <a:xfrm flipV="1">
            <a:off x="3097213" y="3519488"/>
            <a:ext cx="1023937" cy="1028700"/>
          </a:xfrm>
          <a:prstGeom prst="line">
            <a:avLst/>
          </a:prstGeom>
          <a:noFill/>
          <a:ln w="28575">
            <a:solidFill>
              <a:schemeClr val="tx1"/>
            </a:solidFill>
            <a:round/>
            <a:headEnd/>
            <a:tailEnd type="triangle" w="med" len="med"/>
          </a:ln>
        </p:spPr>
        <p:txBody>
          <a:bodyPr wrap="none" anchor="ctr"/>
          <a:lstStyle/>
          <a:p>
            <a:endParaRPr lang="en-US"/>
          </a:p>
        </p:txBody>
      </p:sp>
      <p:sp>
        <p:nvSpPr>
          <p:cNvPr id="66573"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6574"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6575"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6576"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6577"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6578"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6579"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6580" name="Oval 23"/>
          <p:cNvSpPr>
            <a:spLocks noChangeArrowheads="1"/>
          </p:cNvSpPr>
          <p:nvPr/>
        </p:nvSpPr>
        <p:spPr bwMode="auto">
          <a:xfrm>
            <a:off x="2609850" y="4481513"/>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6581"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6582" name="Oval 25"/>
          <p:cNvSpPr>
            <a:spLocks noChangeArrowheads="1"/>
          </p:cNvSpPr>
          <p:nvPr/>
        </p:nvSpPr>
        <p:spPr bwMode="auto">
          <a:xfrm>
            <a:off x="4083050" y="44958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6583"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6584" name="Oval 28"/>
          <p:cNvSpPr>
            <a:spLocks noChangeArrowheads="1"/>
          </p:cNvSpPr>
          <p:nvPr/>
        </p:nvSpPr>
        <p:spPr bwMode="auto">
          <a:xfrm>
            <a:off x="4078288"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6585"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6586" name="Line 29"/>
          <p:cNvSpPr>
            <a:spLocks noChangeShapeType="1"/>
          </p:cNvSpPr>
          <p:nvPr/>
        </p:nvSpPr>
        <p:spPr bwMode="auto">
          <a:xfrm>
            <a:off x="4419600" y="3622675"/>
            <a:ext cx="0" cy="842963"/>
          </a:xfrm>
          <a:prstGeom prst="line">
            <a:avLst/>
          </a:prstGeom>
          <a:noFill/>
          <a:ln w="28575">
            <a:solidFill>
              <a:schemeClr val="tx1"/>
            </a:solidFill>
            <a:round/>
            <a:headEnd/>
            <a:tailEnd type="triangle" w="med" len="med"/>
          </a:ln>
        </p:spPr>
        <p:txBody>
          <a:bodyPr wrap="none" anchor="ctr"/>
          <a:lstStyle/>
          <a:p>
            <a:endParaRPr lang="en-US"/>
          </a:p>
        </p:txBody>
      </p:sp>
      <p:sp>
        <p:nvSpPr>
          <p:cNvPr id="66587"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66588"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6589"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6590"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6591"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6592"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6593"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6594"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
        <p:nvSpPr>
          <p:cNvPr id="66595"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66596"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66597"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66598"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66599" name="Text Box 45"/>
          <p:cNvSpPr txBox="1">
            <a:spLocks noChangeArrowheads="1"/>
          </p:cNvSpPr>
          <p:nvPr/>
        </p:nvSpPr>
        <p:spPr bwMode="auto">
          <a:xfrm>
            <a:off x="4111625" y="4583113"/>
            <a:ext cx="420688"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  / </a:t>
            </a:r>
            <a:endParaRPr lang="en-US"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7587" name="Title 1"/>
          <p:cNvSpPr>
            <a:spLocks noGrp="1"/>
          </p:cNvSpPr>
          <p:nvPr>
            <p:ph type="title"/>
          </p:nvPr>
        </p:nvSpPr>
        <p:spPr/>
        <p:txBody>
          <a:bodyPr/>
          <a:lstStyle/>
          <a:p>
            <a:r>
              <a:rPr lang="en-US" smtClean="0">
                <a:latin typeface="Arial" charset="0"/>
                <a:cs typeface="Arial" charset="0"/>
              </a:rPr>
              <a:t>DFS(v)</a:t>
            </a:r>
          </a:p>
        </p:txBody>
      </p:sp>
      <p:sp>
        <p:nvSpPr>
          <p:cNvPr id="67588"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Thăm đỉnh v</a:t>
            </a:r>
          </a:p>
        </p:txBody>
      </p:sp>
      <p:sp>
        <p:nvSpPr>
          <p:cNvPr id="67589" name="Footer Placeholder 3"/>
          <p:cNvSpPr>
            <a:spLocks noGrp="1"/>
          </p:cNvSpPr>
          <p:nvPr>
            <p:ph type="ftr" sz="quarter" idx="11"/>
          </p:nvPr>
        </p:nvSpPr>
        <p:spPr>
          <a:noFill/>
        </p:spPr>
        <p:txBody>
          <a:bodyPr/>
          <a:lstStyle/>
          <a:p>
            <a:r>
              <a:rPr lang="en-US" smtClean="0"/>
              <a:t>Nguyễn Đức Nghĩa - Bộ môn KHMT ĐHBKHN</a:t>
            </a:r>
          </a:p>
        </p:txBody>
      </p:sp>
      <p:sp>
        <p:nvSpPr>
          <p:cNvPr id="67590" name="Slide Number Placeholder 4"/>
          <p:cNvSpPr>
            <a:spLocks noGrp="1"/>
          </p:cNvSpPr>
          <p:nvPr>
            <p:ph type="sldNum" sz="quarter" idx="12"/>
          </p:nvPr>
        </p:nvSpPr>
        <p:spPr>
          <a:noFill/>
        </p:spPr>
        <p:txBody>
          <a:bodyPr/>
          <a:lstStyle/>
          <a:p>
            <a:fld id="{F5F7E73C-60C3-4FB5-9AC0-D306465C5A26}" type="slidenum">
              <a:rPr lang="en-US" smtClean="0"/>
              <a:pPr/>
              <a:t>52</a:t>
            </a:fld>
            <a:endParaRPr lang="en-US" smtClean="0"/>
          </a:p>
        </p:txBody>
      </p:sp>
      <p:sp>
        <p:nvSpPr>
          <p:cNvPr id="67591" name="Oval 5"/>
          <p:cNvSpPr>
            <a:spLocks noChangeArrowheads="1"/>
          </p:cNvSpPr>
          <p:nvPr/>
        </p:nvSpPr>
        <p:spPr bwMode="auto">
          <a:xfrm>
            <a:off x="2601913" y="3065463"/>
            <a:ext cx="590550" cy="576262"/>
          </a:xfrm>
          <a:prstGeom prst="ellipse">
            <a:avLst/>
          </a:prstGeom>
          <a:noFill/>
          <a:ln w="28575">
            <a:solidFill>
              <a:schemeClr val="tx2"/>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7592" name="Text Box 4"/>
          <p:cNvSpPr txBox="1">
            <a:spLocks noChangeArrowheads="1"/>
          </p:cNvSpPr>
          <p:nvPr/>
        </p:nvSpPr>
        <p:spPr bwMode="auto">
          <a:xfrm>
            <a:off x="2640013" y="3152775"/>
            <a:ext cx="42227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 </a:t>
            </a:r>
            <a:endParaRPr lang="en-US" sz="1800" b="1">
              <a:latin typeface="Times New Roman" pitchFamily="18" charset="0"/>
              <a:cs typeface="Times New Roman" pitchFamily="18" charset="0"/>
            </a:endParaRPr>
          </a:p>
        </p:txBody>
      </p:sp>
      <p:sp>
        <p:nvSpPr>
          <p:cNvPr id="67593"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7594" name="Line 6"/>
          <p:cNvSpPr>
            <a:spLocks noChangeShapeType="1"/>
          </p:cNvSpPr>
          <p:nvPr/>
        </p:nvSpPr>
        <p:spPr bwMode="auto">
          <a:xfrm>
            <a:off x="3190875" y="4800600"/>
            <a:ext cx="923925" cy="0"/>
          </a:xfrm>
          <a:prstGeom prst="line">
            <a:avLst/>
          </a:prstGeom>
          <a:noFill/>
          <a:ln w="28575">
            <a:solidFill>
              <a:schemeClr val="tx1"/>
            </a:solidFill>
            <a:round/>
            <a:headEnd type="triangle" w="med" len="med"/>
            <a:tailEnd/>
          </a:ln>
        </p:spPr>
        <p:txBody>
          <a:bodyPr wrap="none" anchor="ctr"/>
          <a:lstStyle/>
          <a:p>
            <a:endParaRPr lang="en-US"/>
          </a:p>
        </p:txBody>
      </p:sp>
      <p:sp>
        <p:nvSpPr>
          <p:cNvPr id="67595" name="Line 7"/>
          <p:cNvSpPr>
            <a:spLocks noChangeShapeType="1"/>
          </p:cNvSpPr>
          <p:nvPr/>
        </p:nvSpPr>
        <p:spPr bwMode="auto">
          <a:xfrm>
            <a:off x="2895600" y="3643313"/>
            <a:ext cx="0" cy="842962"/>
          </a:xfrm>
          <a:prstGeom prst="line">
            <a:avLst/>
          </a:prstGeom>
          <a:noFill/>
          <a:ln w="28575">
            <a:solidFill>
              <a:schemeClr val="tx1"/>
            </a:solidFill>
            <a:round/>
            <a:headEnd/>
            <a:tailEnd type="triangle" w="med" len="med"/>
          </a:ln>
        </p:spPr>
        <p:txBody>
          <a:bodyPr wrap="none" anchor="ctr"/>
          <a:lstStyle/>
          <a:p>
            <a:endParaRPr lang="en-US"/>
          </a:p>
        </p:txBody>
      </p:sp>
      <p:sp>
        <p:nvSpPr>
          <p:cNvPr id="67596" name="Line 10"/>
          <p:cNvSpPr>
            <a:spLocks noChangeShapeType="1"/>
          </p:cNvSpPr>
          <p:nvPr/>
        </p:nvSpPr>
        <p:spPr bwMode="auto">
          <a:xfrm flipV="1">
            <a:off x="3097213" y="3519488"/>
            <a:ext cx="1023937" cy="1028700"/>
          </a:xfrm>
          <a:prstGeom prst="line">
            <a:avLst/>
          </a:prstGeom>
          <a:noFill/>
          <a:ln w="28575">
            <a:solidFill>
              <a:schemeClr val="tx1"/>
            </a:solidFill>
            <a:round/>
            <a:headEnd/>
            <a:tailEnd type="triangle" w="med" len="med"/>
          </a:ln>
        </p:spPr>
        <p:txBody>
          <a:bodyPr wrap="none" anchor="ctr"/>
          <a:lstStyle/>
          <a:p>
            <a:endParaRPr lang="en-US"/>
          </a:p>
        </p:txBody>
      </p:sp>
      <p:sp>
        <p:nvSpPr>
          <p:cNvPr id="67597"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7598"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7599"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7600"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7601"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7602"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7603"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7604" name="Oval 23"/>
          <p:cNvSpPr>
            <a:spLocks noChangeArrowheads="1"/>
          </p:cNvSpPr>
          <p:nvPr/>
        </p:nvSpPr>
        <p:spPr bwMode="auto">
          <a:xfrm>
            <a:off x="2609850" y="4481513"/>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7605"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7606" name="Oval 25"/>
          <p:cNvSpPr>
            <a:spLocks noChangeArrowheads="1"/>
          </p:cNvSpPr>
          <p:nvPr/>
        </p:nvSpPr>
        <p:spPr bwMode="auto">
          <a:xfrm>
            <a:off x="4083050" y="44958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7607"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7609"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7610"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67611"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67612"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7613"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7614"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7615"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7616"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7617"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7618"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
        <p:nvSpPr>
          <p:cNvPr id="67619"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67620"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67621"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2/</a:t>
            </a:r>
            <a:endParaRPr lang="en-US" sz="1800" b="1">
              <a:latin typeface="Times New Roman" pitchFamily="18" charset="0"/>
              <a:cs typeface="Times New Roman" pitchFamily="18" charset="0"/>
            </a:endParaRPr>
          </a:p>
        </p:txBody>
      </p:sp>
      <p:sp>
        <p:nvSpPr>
          <p:cNvPr id="67622"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67623" name="Text Box 45"/>
          <p:cNvSpPr txBox="1">
            <a:spLocks noChangeArrowheads="1"/>
          </p:cNvSpPr>
          <p:nvPr/>
        </p:nvSpPr>
        <p:spPr bwMode="auto">
          <a:xfrm>
            <a:off x="4111625" y="4583113"/>
            <a:ext cx="363538"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8611" name="Title 1"/>
          <p:cNvSpPr>
            <a:spLocks noGrp="1"/>
          </p:cNvSpPr>
          <p:nvPr>
            <p:ph type="title"/>
          </p:nvPr>
        </p:nvSpPr>
        <p:spPr/>
        <p:txBody>
          <a:bodyPr/>
          <a:lstStyle/>
          <a:p>
            <a:r>
              <a:rPr lang="en-US" smtClean="0">
                <a:latin typeface="Arial" charset="0"/>
                <a:cs typeface="Arial" charset="0"/>
              </a:rPr>
              <a:t>DFS(y)</a:t>
            </a:r>
          </a:p>
        </p:txBody>
      </p:sp>
      <p:sp>
        <p:nvSpPr>
          <p:cNvPr id="68612"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Thăm đỉnh y</a:t>
            </a:r>
          </a:p>
        </p:txBody>
      </p:sp>
      <p:sp>
        <p:nvSpPr>
          <p:cNvPr id="68613" name="Footer Placeholder 3"/>
          <p:cNvSpPr>
            <a:spLocks noGrp="1"/>
          </p:cNvSpPr>
          <p:nvPr>
            <p:ph type="ftr" sz="quarter" idx="11"/>
          </p:nvPr>
        </p:nvSpPr>
        <p:spPr>
          <a:noFill/>
        </p:spPr>
        <p:txBody>
          <a:bodyPr/>
          <a:lstStyle/>
          <a:p>
            <a:r>
              <a:rPr lang="en-US" smtClean="0"/>
              <a:t>Nguyễn Đức Nghĩa - Bộ môn KHMT ĐHBKHN</a:t>
            </a:r>
          </a:p>
        </p:txBody>
      </p:sp>
      <p:sp>
        <p:nvSpPr>
          <p:cNvPr id="68614" name="Slide Number Placeholder 4"/>
          <p:cNvSpPr>
            <a:spLocks noGrp="1"/>
          </p:cNvSpPr>
          <p:nvPr>
            <p:ph type="sldNum" sz="quarter" idx="12"/>
          </p:nvPr>
        </p:nvSpPr>
        <p:spPr>
          <a:noFill/>
        </p:spPr>
        <p:txBody>
          <a:bodyPr/>
          <a:lstStyle/>
          <a:p>
            <a:fld id="{21A96F0E-1E7D-4C46-8AED-B126FF072FDB}" type="slidenum">
              <a:rPr lang="en-US" smtClean="0"/>
              <a:pPr/>
              <a:t>53</a:t>
            </a:fld>
            <a:endParaRPr lang="en-US" smtClean="0"/>
          </a:p>
        </p:txBody>
      </p:sp>
      <p:sp>
        <p:nvSpPr>
          <p:cNvPr id="68615" name="Oval 5"/>
          <p:cNvSpPr>
            <a:spLocks noChangeArrowheads="1"/>
          </p:cNvSpPr>
          <p:nvPr/>
        </p:nvSpPr>
        <p:spPr bwMode="auto">
          <a:xfrm>
            <a:off x="2601913" y="3065463"/>
            <a:ext cx="590550" cy="576262"/>
          </a:xfrm>
          <a:prstGeom prst="ellipse">
            <a:avLst/>
          </a:prstGeom>
          <a:noFill/>
          <a:ln w="28575">
            <a:solidFill>
              <a:schemeClr val="tx2"/>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8616" name="Text Box 4"/>
          <p:cNvSpPr txBox="1">
            <a:spLocks noChangeArrowheads="1"/>
          </p:cNvSpPr>
          <p:nvPr/>
        </p:nvSpPr>
        <p:spPr bwMode="auto">
          <a:xfrm>
            <a:off x="2640013" y="3152775"/>
            <a:ext cx="42227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 </a:t>
            </a:r>
            <a:endParaRPr lang="en-US" sz="1800" b="1">
              <a:latin typeface="Times New Roman" pitchFamily="18" charset="0"/>
              <a:cs typeface="Times New Roman" pitchFamily="18" charset="0"/>
            </a:endParaRPr>
          </a:p>
        </p:txBody>
      </p:sp>
      <p:sp>
        <p:nvSpPr>
          <p:cNvPr id="68617"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8618"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68619" name="Line 7"/>
          <p:cNvSpPr>
            <a:spLocks noChangeShapeType="1"/>
          </p:cNvSpPr>
          <p:nvPr/>
        </p:nvSpPr>
        <p:spPr bwMode="auto">
          <a:xfrm>
            <a:off x="2895600" y="3643313"/>
            <a:ext cx="0" cy="842962"/>
          </a:xfrm>
          <a:prstGeom prst="line">
            <a:avLst/>
          </a:prstGeom>
          <a:noFill/>
          <a:ln w="28575">
            <a:solidFill>
              <a:schemeClr val="tx1"/>
            </a:solidFill>
            <a:round/>
            <a:headEnd/>
            <a:tailEnd type="triangle" w="med" len="med"/>
          </a:ln>
        </p:spPr>
        <p:txBody>
          <a:bodyPr wrap="none" anchor="ctr"/>
          <a:lstStyle/>
          <a:p>
            <a:endParaRPr lang="en-US"/>
          </a:p>
        </p:txBody>
      </p:sp>
      <p:sp>
        <p:nvSpPr>
          <p:cNvPr id="68620" name="Line 10"/>
          <p:cNvSpPr>
            <a:spLocks noChangeShapeType="1"/>
          </p:cNvSpPr>
          <p:nvPr/>
        </p:nvSpPr>
        <p:spPr bwMode="auto">
          <a:xfrm flipV="1">
            <a:off x="3097213" y="3519488"/>
            <a:ext cx="1023937" cy="1028700"/>
          </a:xfrm>
          <a:prstGeom prst="line">
            <a:avLst/>
          </a:prstGeom>
          <a:noFill/>
          <a:ln w="28575">
            <a:solidFill>
              <a:schemeClr val="tx1"/>
            </a:solidFill>
            <a:round/>
            <a:headEnd/>
            <a:tailEnd type="triangle" w="med" len="med"/>
          </a:ln>
        </p:spPr>
        <p:txBody>
          <a:bodyPr wrap="none" anchor="ctr"/>
          <a:lstStyle/>
          <a:p>
            <a:endParaRPr lang="en-US"/>
          </a:p>
        </p:txBody>
      </p:sp>
      <p:sp>
        <p:nvSpPr>
          <p:cNvPr id="68621"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8622"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8623"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8624"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8625"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8626"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8627"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8628" name="Oval 23"/>
          <p:cNvSpPr>
            <a:spLocks noChangeArrowheads="1"/>
          </p:cNvSpPr>
          <p:nvPr/>
        </p:nvSpPr>
        <p:spPr bwMode="auto">
          <a:xfrm>
            <a:off x="2609850" y="4481513"/>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8629"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8631"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8633"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8634"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68635"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68636"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8637"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8638"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8639"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8640"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8641"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8642"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
        <p:nvSpPr>
          <p:cNvPr id="68643"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68644"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68645"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2/</a:t>
            </a:r>
            <a:endParaRPr lang="en-US" sz="1800" b="1">
              <a:latin typeface="Times New Roman" pitchFamily="18" charset="0"/>
              <a:cs typeface="Times New Roman" pitchFamily="18" charset="0"/>
            </a:endParaRPr>
          </a:p>
        </p:txBody>
      </p:sp>
      <p:sp>
        <p:nvSpPr>
          <p:cNvPr id="68646"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68647" name="Text Box 45"/>
          <p:cNvSpPr txBox="1">
            <a:spLocks noChangeArrowheads="1"/>
          </p:cNvSpPr>
          <p:nvPr/>
        </p:nvSpPr>
        <p:spPr bwMode="auto">
          <a:xfrm>
            <a:off x="4111625" y="4583113"/>
            <a:ext cx="420688"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 3/</a:t>
            </a:r>
            <a:endParaRPr lang="en-US"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9635" name="Title 1"/>
          <p:cNvSpPr>
            <a:spLocks noGrp="1"/>
          </p:cNvSpPr>
          <p:nvPr>
            <p:ph type="title"/>
          </p:nvPr>
        </p:nvSpPr>
        <p:spPr/>
        <p:txBody>
          <a:bodyPr/>
          <a:lstStyle/>
          <a:p>
            <a:r>
              <a:rPr lang="en-US" smtClean="0">
                <a:latin typeface="Arial" charset="0"/>
                <a:cs typeface="Arial" charset="0"/>
              </a:rPr>
              <a:t>DFS(x)</a:t>
            </a:r>
          </a:p>
        </p:txBody>
      </p:sp>
      <p:sp>
        <p:nvSpPr>
          <p:cNvPr id="69636"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Thăm đỉnh x</a:t>
            </a:r>
          </a:p>
        </p:txBody>
      </p:sp>
      <p:sp>
        <p:nvSpPr>
          <p:cNvPr id="69637" name="Footer Placeholder 3"/>
          <p:cNvSpPr>
            <a:spLocks noGrp="1"/>
          </p:cNvSpPr>
          <p:nvPr>
            <p:ph type="ftr" sz="quarter" idx="11"/>
          </p:nvPr>
        </p:nvSpPr>
        <p:spPr>
          <a:noFill/>
        </p:spPr>
        <p:txBody>
          <a:bodyPr/>
          <a:lstStyle/>
          <a:p>
            <a:r>
              <a:rPr lang="en-US" smtClean="0"/>
              <a:t>Nguyễn Đức Nghĩa - Bộ môn KHMT ĐHBKHN</a:t>
            </a:r>
          </a:p>
        </p:txBody>
      </p:sp>
      <p:sp>
        <p:nvSpPr>
          <p:cNvPr id="69638" name="Slide Number Placeholder 4"/>
          <p:cNvSpPr>
            <a:spLocks noGrp="1"/>
          </p:cNvSpPr>
          <p:nvPr>
            <p:ph type="sldNum" sz="quarter" idx="12"/>
          </p:nvPr>
        </p:nvSpPr>
        <p:spPr>
          <a:noFill/>
        </p:spPr>
        <p:txBody>
          <a:bodyPr/>
          <a:lstStyle/>
          <a:p>
            <a:fld id="{FF8CD8F6-E58A-4A75-A289-4B888B20717E}" type="slidenum">
              <a:rPr lang="en-US" smtClean="0"/>
              <a:pPr/>
              <a:t>54</a:t>
            </a:fld>
            <a:endParaRPr lang="en-US" smtClean="0"/>
          </a:p>
        </p:txBody>
      </p:sp>
      <p:sp>
        <p:nvSpPr>
          <p:cNvPr id="69639" name="Oval 5"/>
          <p:cNvSpPr>
            <a:spLocks noChangeArrowheads="1"/>
          </p:cNvSpPr>
          <p:nvPr/>
        </p:nvSpPr>
        <p:spPr bwMode="auto">
          <a:xfrm>
            <a:off x="2601913" y="3065463"/>
            <a:ext cx="590550" cy="576262"/>
          </a:xfrm>
          <a:prstGeom prst="ellipse">
            <a:avLst/>
          </a:prstGeom>
          <a:noFill/>
          <a:ln w="28575">
            <a:solidFill>
              <a:schemeClr val="tx2"/>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9640" name="Text Box 4"/>
          <p:cNvSpPr txBox="1">
            <a:spLocks noChangeArrowheads="1"/>
          </p:cNvSpPr>
          <p:nvPr/>
        </p:nvSpPr>
        <p:spPr bwMode="auto">
          <a:xfrm>
            <a:off x="2640013" y="3152775"/>
            <a:ext cx="42227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 </a:t>
            </a:r>
            <a:endParaRPr lang="en-US" sz="1800" b="1">
              <a:latin typeface="Times New Roman" pitchFamily="18" charset="0"/>
              <a:cs typeface="Times New Roman" pitchFamily="18" charset="0"/>
            </a:endParaRPr>
          </a:p>
        </p:txBody>
      </p:sp>
      <p:sp>
        <p:nvSpPr>
          <p:cNvPr id="69641"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9642"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69643" name="Line 7"/>
          <p:cNvSpPr>
            <a:spLocks noChangeShapeType="1"/>
          </p:cNvSpPr>
          <p:nvPr/>
        </p:nvSpPr>
        <p:spPr bwMode="auto">
          <a:xfrm>
            <a:off x="2895600" y="3643313"/>
            <a:ext cx="0" cy="842962"/>
          </a:xfrm>
          <a:prstGeom prst="line">
            <a:avLst/>
          </a:prstGeom>
          <a:noFill/>
          <a:ln w="28575">
            <a:solidFill>
              <a:schemeClr val="tx1"/>
            </a:solidFill>
            <a:round/>
            <a:headEnd/>
            <a:tailEnd type="triangle" w="med" len="med"/>
          </a:ln>
        </p:spPr>
        <p:txBody>
          <a:bodyPr wrap="none" anchor="ctr"/>
          <a:lstStyle/>
          <a:p>
            <a:endParaRPr lang="en-US"/>
          </a:p>
        </p:txBody>
      </p:sp>
      <p:sp>
        <p:nvSpPr>
          <p:cNvPr id="69644"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69645"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9646"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9647"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9648"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9649"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9650"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9651"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3512" name="Oval 23"/>
          <p:cNvSpPr>
            <a:spLocks noChangeArrowheads="1"/>
          </p:cNvSpPr>
          <p:nvPr/>
        </p:nvSpPr>
        <p:spPr bwMode="auto">
          <a:xfrm>
            <a:off x="2609850" y="4481513"/>
            <a:ext cx="590550" cy="576262"/>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9653"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9655"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9657"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9658"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69659"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69660"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69661"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69662"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69663"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69664"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69665"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9666"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
        <p:nvSpPr>
          <p:cNvPr id="69667"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69668"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69669"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2/</a:t>
            </a:r>
            <a:endParaRPr lang="en-US" sz="1800" b="1">
              <a:latin typeface="Times New Roman" pitchFamily="18" charset="0"/>
              <a:cs typeface="Times New Roman" pitchFamily="18" charset="0"/>
            </a:endParaRPr>
          </a:p>
        </p:txBody>
      </p:sp>
      <p:sp>
        <p:nvSpPr>
          <p:cNvPr id="69670"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4/</a:t>
            </a:r>
            <a:endParaRPr lang="en-US" sz="1800" b="1">
              <a:latin typeface="Times New Roman" pitchFamily="18" charset="0"/>
              <a:cs typeface="Times New Roman" pitchFamily="18" charset="0"/>
            </a:endParaRPr>
          </a:p>
        </p:txBody>
      </p:sp>
      <p:sp>
        <p:nvSpPr>
          <p:cNvPr id="69671" name="Text Box 45"/>
          <p:cNvSpPr txBox="1">
            <a:spLocks noChangeArrowheads="1"/>
          </p:cNvSpPr>
          <p:nvPr/>
        </p:nvSpPr>
        <p:spPr bwMode="auto">
          <a:xfrm>
            <a:off x="4111625" y="4583113"/>
            <a:ext cx="420688"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 3/</a:t>
            </a:r>
            <a:endParaRPr lang="en-US"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0659" name="Title 1"/>
          <p:cNvSpPr>
            <a:spLocks noGrp="1"/>
          </p:cNvSpPr>
          <p:nvPr>
            <p:ph type="title"/>
          </p:nvPr>
        </p:nvSpPr>
        <p:spPr/>
        <p:txBody>
          <a:bodyPr/>
          <a:lstStyle/>
          <a:p>
            <a:r>
              <a:rPr lang="en-US" smtClean="0">
                <a:latin typeface="Arial" charset="0"/>
                <a:cs typeface="Arial" charset="0"/>
              </a:rPr>
              <a:t>DFS(x)</a:t>
            </a:r>
          </a:p>
        </p:txBody>
      </p:sp>
      <p:sp>
        <p:nvSpPr>
          <p:cNvPr id="70660"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Kết thúc thăm đỉnh x</a:t>
            </a:r>
          </a:p>
        </p:txBody>
      </p:sp>
      <p:sp>
        <p:nvSpPr>
          <p:cNvPr id="70661" name="Footer Placeholder 3"/>
          <p:cNvSpPr>
            <a:spLocks noGrp="1"/>
          </p:cNvSpPr>
          <p:nvPr>
            <p:ph type="ftr" sz="quarter" idx="11"/>
          </p:nvPr>
        </p:nvSpPr>
        <p:spPr>
          <a:noFill/>
        </p:spPr>
        <p:txBody>
          <a:bodyPr/>
          <a:lstStyle/>
          <a:p>
            <a:r>
              <a:rPr lang="en-US" smtClean="0"/>
              <a:t>Nguyễn Đức Nghĩa - Bộ môn KHMT ĐHBKHN</a:t>
            </a:r>
          </a:p>
        </p:txBody>
      </p:sp>
      <p:sp>
        <p:nvSpPr>
          <p:cNvPr id="70662" name="Slide Number Placeholder 4"/>
          <p:cNvSpPr>
            <a:spLocks noGrp="1"/>
          </p:cNvSpPr>
          <p:nvPr>
            <p:ph type="sldNum" sz="quarter" idx="12"/>
          </p:nvPr>
        </p:nvSpPr>
        <p:spPr>
          <a:noFill/>
        </p:spPr>
        <p:txBody>
          <a:bodyPr/>
          <a:lstStyle/>
          <a:p>
            <a:fld id="{4F5B6E60-A68B-4354-AD68-4168AC9BF184}" type="slidenum">
              <a:rPr lang="en-US" smtClean="0"/>
              <a:pPr/>
              <a:t>55</a:t>
            </a:fld>
            <a:endParaRPr lang="en-US" smtClean="0"/>
          </a:p>
        </p:txBody>
      </p:sp>
      <p:sp>
        <p:nvSpPr>
          <p:cNvPr id="70663" name="Oval 5"/>
          <p:cNvSpPr>
            <a:spLocks noChangeArrowheads="1"/>
          </p:cNvSpPr>
          <p:nvPr/>
        </p:nvSpPr>
        <p:spPr bwMode="auto">
          <a:xfrm>
            <a:off x="2601913" y="3065463"/>
            <a:ext cx="590550" cy="576262"/>
          </a:xfrm>
          <a:prstGeom prst="ellipse">
            <a:avLst/>
          </a:prstGeom>
          <a:noFill/>
          <a:ln w="28575">
            <a:solidFill>
              <a:schemeClr val="tx2"/>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70664" name="Text Box 4"/>
          <p:cNvSpPr txBox="1">
            <a:spLocks noChangeArrowheads="1"/>
          </p:cNvSpPr>
          <p:nvPr/>
        </p:nvSpPr>
        <p:spPr bwMode="auto">
          <a:xfrm>
            <a:off x="2640013" y="3152775"/>
            <a:ext cx="42227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 </a:t>
            </a:r>
            <a:endParaRPr lang="en-US" sz="1800" b="1">
              <a:latin typeface="Times New Roman" pitchFamily="18" charset="0"/>
              <a:cs typeface="Times New Roman" pitchFamily="18" charset="0"/>
            </a:endParaRPr>
          </a:p>
        </p:txBody>
      </p:sp>
      <p:sp>
        <p:nvSpPr>
          <p:cNvPr id="70665"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0666"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0667" name="Line 7"/>
          <p:cNvSpPr>
            <a:spLocks noChangeShapeType="1"/>
          </p:cNvSpPr>
          <p:nvPr/>
        </p:nvSpPr>
        <p:spPr bwMode="auto">
          <a:xfrm>
            <a:off x="2895600" y="3643313"/>
            <a:ext cx="0" cy="842962"/>
          </a:xfrm>
          <a:prstGeom prst="line">
            <a:avLst/>
          </a:prstGeom>
          <a:noFill/>
          <a:ln w="28575">
            <a:solidFill>
              <a:schemeClr val="tx1"/>
            </a:solidFill>
            <a:round/>
            <a:headEnd/>
            <a:tailEnd type="triangle" w="med" len="med"/>
          </a:ln>
        </p:spPr>
        <p:txBody>
          <a:bodyPr wrap="none" anchor="ctr"/>
          <a:lstStyle/>
          <a:p>
            <a:endParaRPr lang="en-US"/>
          </a:p>
        </p:txBody>
      </p:sp>
      <p:sp>
        <p:nvSpPr>
          <p:cNvPr id="70668"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0669"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0670"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0671"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0672"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0673"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0674"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0675"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0677"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0679"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0681"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70682"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0683"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70684"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0685"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0686"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0687"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0688"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0689"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0690"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
        <p:nvSpPr>
          <p:cNvPr id="70691"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70692"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70693"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2/</a:t>
            </a:r>
            <a:endParaRPr lang="en-US" sz="1800" b="1">
              <a:latin typeface="Times New Roman" pitchFamily="18" charset="0"/>
              <a:cs typeface="Times New Roman" pitchFamily="18" charset="0"/>
            </a:endParaRPr>
          </a:p>
        </p:txBody>
      </p:sp>
      <p:sp>
        <p:nvSpPr>
          <p:cNvPr id="70694"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0695" name="Text Box 45"/>
          <p:cNvSpPr txBox="1">
            <a:spLocks noChangeArrowheads="1"/>
          </p:cNvSpPr>
          <p:nvPr/>
        </p:nvSpPr>
        <p:spPr bwMode="auto">
          <a:xfrm>
            <a:off x="4111625" y="4583113"/>
            <a:ext cx="420688" cy="369887"/>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 3/</a:t>
            </a:r>
            <a:endParaRPr lang="en-US"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1683" name="Title 1"/>
          <p:cNvSpPr>
            <a:spLocks noGrp="1"/>
          </p:cNvSpPr>
          <p:nvPr>
            <p:ph type="title"/>
          </p:nvPr>
        </p:nvSpPr>
        <p:spPr/>
        <p:txBody>
          <a:bodyPr/>
          <a:lstStyle/>
          <a:p>
            <a:r>
              <a:rPr lang="en-US" smtClean="0">
                <a:latin typeface="Arial" charset="0"/>
                <a:cs typeface="Arial" charset="0"/>
              </a:rPr>
              <a:t>DFS(y)</a:t>
            </a:r>
          </a:p>
        </p:txBody>
      </p:sp>
      <p:sp>
        <p:nvSpPr>
          <p:cNvPr id="71684"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Kết thúc thăm đỉnh y</a:t>
            </a:r>
          </a:p>
        </p:txBody>
      </p:sp>
      <p:sp>
        <p:nvSpPr>
          <p:cNvPr id="71685" name="Footer Placeholder 3"/>
          <p:cNvSpPr>
            <a:spLocks noGrp="1"/>
          </p:cNvSpPr>
          <p:nvPr>
            <p:ph type="ftr" sz="quarter" idx="11"/>
          </p:nvPr>
        </p:nvSpPr>
        <p:spPr>
          <a:noFill/>
        </p:spPr>
        <p:txBody>
          <a:bodyPr/>
          <a:lstStyle/>
          <a:p>
            <a:r>
              <a:rPr lang="en-US" smtClean="0"/>
              <a:t>Nguyễn Đức Nghĩa - Bộ môn KHMT ĐHBKHN</a:t>
            </a:r>
          </a:p>
        </p:txBody>
      </p:sp>
      <p:sp>
        <p:nvSpPr>
          <p:cNvPr id="71686" name="Slide Number Placeholder 4"/>
          <p:cNvSpPr>
            <a:spLocks noGrp="1"/>
          </p:cNvSpPr>
          <p:nvPr>
            <p:ph type="sldNum" sz="quarter" idx="12"/>
          </p:nvPr>
        </p:nvSpPr>
        <p:spPr>
          <a:noFill/>
        </p:spPr>
        <p:txBody>
          <a:bodyPr/>
          <a:lstStyle/>
          <a:p>
            <a:fld id="{8921FD75-A9E9-49FC-91AB-6F724BC5DF3A}" type="slidenum">
              <a:rPr lang="en-US" smtClean="0"/>
              <a:pPr/>
              <a:t>56</a:t>
            </a:fld>
            <a:endParaRPr lang="en-US" smtClean="0"/>
          </a:p>
        </p:txBody>
      </p:sp>
      <p:sp>
        <p:nvSpPr>
          <p:cNvPr id="71687" name="Oval 5"/>
          <p:cNvSpPr>
            <a:spLocks noChangeArrowheads="1"/>
          </p:cNvSpPr>
          <p:nvPr/>
        </p:nvSpPr>
        <p:spPr bwMode="auto">
          <a:xfrm>
            <a:off x="2601913" y="3065463"/>
            <a:ext cx="590550" cy="576262"/>
          </a:xfrm>
          <a:prstGeom prst="ellipse">
            <a:avLst/>
          </a:prstGeom>
          <a:noFill/>
          <a:ln w="28575">
            <a:solidFill>
              <a:schemeClr val="tx2"/>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71688" name="Text Box 4"/>
          <p:cNvSpPr txBox="1">
            <a:spLocks noChangeArrowheads="1"/>
          </p:cNvSpPr>
          <p:nvPr/>
        </p:nvSpPr>
        <p:spPr bwMode="auto">
          <a:xfrm>
            <a:off x="2640013" y="3152775"/>
            <a:ext cx="42227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 </a:t>
            </a:r>
            <a:endParaRPr lang="en-US" sz="1800" b="1">
              <a:latin typeface="Times New Roman" pitchFamily="18" charset="0"/>
              <a:cs typeface="Times New Roman" pitchFamily="18" charset="0"/>
            </a:endParaRPr>
          </a:p>
        </p:txBody>
      </p:sp>
      <p:sp>
        <p:nvSpPr>
          <p:cNvPr id="71689"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1690" name="Line 7"/>
          <p:cNvSpPr>
            <a:spLocks noChangeShapeType="1"/>
          </p:cNvSpPr>
          <p:nvPr/>
        </p:nvSpPr>
        <p:spPr bwMode="auto">
          <a:xfrm>
            <a:off x="2895600" y="3643313"/>
            <a:ext cx="0" cy="842962"/>
          </a:xfrm>
          <a:prstGeom prst="line">
            <a:avLst/>
          </a:prstGeom>
          <a:noFill/>
          <a:ln w="28575">
            <a:solidFill>
              <a:schemeClr val="tx1"/>
            </a:solidFill>
            <a:round/>
            <a:headEnd/>
            <a:tailEnd type="triangle" w="med" len="med"/>
          </a:ln>
        </p:spPr>
        <p:txBody>
          <a:bodyPr wrap="none" anchor="ctr"/>
          <a:lstStyle/>
          <a:p>
            <a:endParaRPr lang="en-US"/>
          </a:p>
        </p:txBody>
      </p:sp>
      <p:sp>
        <p:nvSpPr>
          <p:cNvPr id="71691"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1692"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1693"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1694"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1695"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1696"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1697"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1699"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1701"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3">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1703"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71704"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71705"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1706"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1707"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1708"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1709"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1710"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1711"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71712"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71713"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2/</a:t>
            </a:r>
            <a:endParaRPr lang="en-US" sz="1800" b="1">
              <a:latin typeface="Times New Roman" pitchFamily="18" charset="0"/>
              <a:cs typeface="Times New Roman" pitchFamily="18" charset="0"/>
            </a:endParaRPr>
          </a:p>
        </p:txBody>
      </p:sp>
      <p:sp>
        <p:nvSpPr>
          <p:cNvPr id="71714"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1715"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1716"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1717"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1718"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1719"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2707" name="Title 1"/>
          <p:cNvSpPr>
            <a:spLocks noGrp="1"/>
          </p:cNvSpPr>
          <p:nvPr>
            <p:ph type="title"/>
          </p:nvPr>
        </p:nvSpPr>
        <p:spPr/>
        <p:txBody>
          <a:bodyPr/>
          <a:lstStyle/>
          <a:p>
            <a:r>
              <a:rPr lang="en-US" smtClean="0">
                <a:latin typeface="Arial" charset="0"/>
                <a:cs typeface="Arial" charset="0"/>
              </a:rPr>
              <a:t>DFS(v)</a:t>
            </a:r>
          </a:p>
        </p:txBody>
      </p:sp>
      <p:sp>
        <p:nvSpPr>
          <p:cNvPr id="72708"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Kết thúc thăm đỉnh v</a:t>
            </a:r>
          </a:p>
        </p:txBody>
      </p:sp>
      <p:sp>
        <p:nvSpPr>
          <p:cNvPr id="72709" name="Footer Placeholder 3"/>
          <p:cNvSpPr>
            <a:spLocks noGrp="1"/>
          </p:cNvSpPr>
          <p:nvPr>
            <p:ph type="ftr" sz="quarter" idx="11"/>
          </p:nvPr>
        </p:nvSpPr>
        <p:spPr>
          <a:noFill/>
        </p:spPr>
        <p:txBody>
          <a:bodyPr/>
          <a:lstStyle/>
          <a:p>
            <a:r>
              <a:rPr lang="en-US" smtClean="0"/>
              <a:t>Nguyễn Đức Nghĩa - Bộ môn KHMT ĐHBKHN</a:t>
            </a:r>
          </a:p>
        </p:txBody>
      </p:sp>
      <p:sp>
        <p:nvSpPr>
          <p:cNvPr id="72710" name="Slide Number Placeholder 4"/>
          <p:cNvSpPr>
            <a:spLocks noGrp="1"/>
          </p:cNvSpPr>
          <p:nvPr>
            <p:ph type="sldNum" sz="quarter" idx="12"/>
          </p:nvPr>
        </p:nvSpPr>
        <p:spPr>
          <a:noFill/>
        </p:spPr>
        <p:txBody>
          <a:bodyPr/>
          <a:lstStyle/>
          <a:p>
            <a:fld id="{98417679-752B-418C-9965-9BAC54BA2D50}" type="slidenum">
              <a:rPr lang="en-US" smtClean="0"/>
              <a:pPr/>
              <a:t>57</a:t>
            </a:fld>
            <a:endParaRPr lang="en-US" smtClean="0"/>
          </a:p>
        </p:txBody>
      </p:sp>
      <p:sp>
        <p:nvSpPr>
          <p:cNvPr id="72711" name="Oval 5"/>
          <p:cNvSpPr>
            <a:spLocks noChangeArrowheads="1"/>
          </p:cNvSpPr>
          <p:nvPr/>
        </p:nvSpPr>
        <p:spPr bwMode="auto">
          <a:xfrm>
            <a:off x="2601913" y="3065463"/>
            <a:ext cx="590550" cy="576262"/>
          </a:xfrm>
          <a:prstGeom prst="ellipse">
            <a:avLst/>
          </a:prstGeom>
          <a:noFill/>
          <a:ln w="28575">
            <a:solidFill>
              <a:schemeClr val="tx2"/>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72712" name="Text Box 4"/>
          <p:cNvSpPr txBox="1">
            <a:spLocks noChangeArrowheads="1"/>
          </p:cNvSpPr>
          <p:nvPr/>
        </p:nvSpPr>
        <p:spPr bwMode="auto">
          <a:xfrm>
            <a:off x="2640013" y="3152775"/>
            <a:ext cx="422275" cy="369888"/>
          </a:xfrm>
          <a:prstGeom prst="rect">
            <a:avLst/>
          </a:prstGeom>
          <a:noFill/>
          <a:ln w="9525">
            <a:noFill/>
            <a:miter lim="800000"/>
            <a:headEnd/>
            <a:tailEnd/>
          </a:ln>
        </p:spPr>
        <p:txBody>
          <a:bodyPr wrap="none">
            <a:spAutoFit/>
          </a:bodyPr>
          <a:lstStyle/>
          <a:p>
            <a:pPr algn="l" eaLnBrk="0" hangingPunct="0"/>
            <a:r>
              <a:rPr lang="en-US" sz="1800" b="1">
                <a:latin typeface="Times New Roman" pitchFamily="18" charset="0"/>
                <a:cs typeface="Times New Roman" pitchFamily="18" charset="0"/>
                <a:sym typeface="Symbol" pitchFamily="18" charset="2"/>
              </a:rPr>
              <a:t>1/ </a:t>
            </a:r>
            <a:endParaRPr lang="en-US" sz="1800" b="1">
              <a:latin typeface="Times New Roman" pitchFamily="18" charset="0"/>
              <a:cs typeface="Times New Roman" pitchFamily="18" charset="0"/>
            </a:endParaRPr>
          </a:p>
        </p:txBody>
      </p:sp>
      <p:sp>
        <p:nvSpPr>
          <p:cNvPr id="72713"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2714" name="Line 7"/>
          <p:cNvSpPr>
            <a:spLocks noChangeShapeType="1"/>
          </p:cNvSpPr>
          <p:nvPr/>
        </p:nvSpPr>
        <p:spPr bwMode="auto">
          <a:xfrm>
            <a:off x="2895600" y="3643313"/>
            <a:ext cx="0" cy="842962"/>
          </a:xfrm>
          <a:prstGeom prst="line">
            <a:avLst/>
          </a:prstGeom>
          <a:noFill/>
          <a:ln w="28575">
            <a:solidFill>
              <a:schemeClr val="tx1"/>
            </a:solidFill>
            <a:round/>
            <a:headEnd/>
            <a:tailEnd type="triangle" w="med" len="med"/>
          </a:ln>
        </p:spPr>
        <p:txBody>
          <a:bodyPr wrap="none" anchor="ctr"/>
          <a:lstStyle/>
          <a:p>
            <a:endParaRPr lang="en-US"/>
          </a:p>
        </p:txBody>
      </p:sp>
      <p:sp>
        <p:nvSpPr>
          <p:cNvPr id="72715"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2716"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2717"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2718"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2719"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2720"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2721"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2723"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2725"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2727"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72728"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72729"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2730"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2731"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2732"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2733"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2734"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2735"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72736"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72737"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2/7</a:t>
            </a:r>
            <a:endParaRPr lang="en-US" sz="1800" b="1">
              <a:solidFill>
                <a:schemeClr val="bg1"/>
              </a:solidFill>
              <a:latin typeface="Times New Roman" pitchFamily="18" charset="0"/>
              <a:cs typeface="Times New Roman" pitchFamily="18" charset="0"/>
            </a:endParaRPr>
          </a:p>
        </p:txBody>
      </p:sp>
      <p:sp>
        <p:nvSpPr>
          <p:cNvPr id="72738"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2739"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2740"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2741"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2742"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2743"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3731" name="Title 1"/>
          <p:cNvSpPr>
            <a:spLocks noGrp="1"/>
          </p:cNvSpPr>
          <p:nvPr>
            <p:ph type="title"/>
          </p:nvPr>
        </p:nvSpPr>
        <p:spPr/>
        <p:txBody>
          <a:bodyPr/>
          <a:lstStyle/>
          <a:p>
            <a:r>
              <a:rPr lang="en-US" smtClean="0">
                <a:latin typeface="Arial" charset="0"/>
                <a:cs typeface="Arial" charset="0"/>
              </a:rPr>
              <a:t>DFS(u)</a:t>
            </a:r>
          </a:p>
        </p:txBody>
      </p:sp>
      <p:sp>
        <p:nvSpPr>
          <p:cNvPr id="73732"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Kết thúc thăm đỉnh u</a:t>
            </a:r>
          </a:p>
        </p:txBody>
      </p:sp>
      <p:sp>
        <p:nvSpPr>
          <p:cNvPr id="73733" name="Footer Placeholder 3"/>
          <p:cNvSpPr>
            <a:spLocks noGrp="1"/>
          </p:cNvSpPr>
          <p:nvPr>
            <p:ph type="ftr" sz="quarter" idx="11"/>
          </p:nvPr>
        </p:nvSpPr>
        <p:spPr>
          <a:noFill/>
        </p:spPr>
        <p:txBody>
          <a:bodyPr/>
          <a:lstStyle/>
          <a:p>
            <a:r>
              <a:rPr lang="en-US" smtClean="0"/>
              <a:t>Nguyễn Đức Nghĩa - Bộ môn KHMT ĐHBKHN</a:t>
            </a:r>
          </a:p>
        </p:txBody>
      </p:sp>
      <p:sp>
        <p:nvSpPr>
          <p:cNvPr id="73734" name="Slide Number Placeholder 4"/>
          <p:cNvSpPr>
            <a:spLocks noGrp="1"/>
          </p:cNvSpPr>
          <p:nvPr>
            <p:ph type="sldNum" sz="quarter" idx="12"/>
          </p:nvPr>
        </p:nvSpPr>
        <p:spPr>
          <a:noFill/>
        </p:spPr>
        <p:txBody>
          <a:bodyPr/>
          <a:lstStyle/>
          <a:p>
            <a:fld id="{ACB1B468-FAA7-4392-A9F3-E3E6F908578F}" type="slidenum">
              <a:rPr lang="en-US" smtClean="0"/>
              <a:pPr/>
              <a:t>58</a:t>
            </a:fld>
            <a:endParaRPr lang="en-US" smtClean="0"/>
          </a:p>
        </p:txBody>
      </p:sp>
      <p:sp>
        <p:nvSpPr>
          <p:cNvPr id="63494" name="Oval 5"/>
          <p:cNvSpPr>
            <a:spLocks noChangeArrowheads="1"/>
          </p:cNvSpPr>
          <p:nvPr/>
        </p:nvSpPr>
        <p:spPr bwMode="auto">
          <a:xfrm>
            <a:off x="2601913" y="3065463"/>
            <a:ext cx="590550" cy="576262"/>
          </a:xfrm>
          <a:prstGeom prst="ellipse">
            <a:avLst/>
          </a:prstGeom>
          <a:solidFill>
            <a:schemeClr val="accent4"/>
          </a:solidFill>
          <a:ln w="28575">
            <a:solidFill>
              <a:schemeClr val="tx2"/>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3736" name="Text Box 4"/>
          <p:cNvSpPr txBox="1">
            <a:spLocks noChangeArrowheads="1"/>
          </p:cNvSpPr>
          <p:nvPr/>
        </p:nvSpPr>
        <p:spPr bwMode="auto">
          <a:xfrm>
            <a:off x="2640013" y="3152775"/>
            <a:ext cx="536575" cy="369888"/>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1/8</a:t>
            </a:r>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73737"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3738" name="Line 7"/>
          <p:cNvSpPr>
            <a:spLocks noChangeShapeType="1"/>
          </p:cNvSpPr>
          <p:nvPr/>
        </p:nvSpPr>
        <p:spPr bwMode="auto">
          <a:xfrm>
            <a:off x="2895600" y="3643313"/>
            <a:ext cx="0" cy="842962"/>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3739"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3740"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3741"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3742"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3743"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3744"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3745" name="Line 18"/>
          <p:cNvSpPr>
            <a:spLocks noChangeShapeType="1"/>
          </p:cNvSpPr>
          <p:nvPr/>
        </p:nvSpPr>
        <p:spPr bwMode="auto">
          <a:xfrm flipV="1">
            <a:off x="4605338" y="3541713"/>
            <a:ext cx="1023937" cy="1028700"/>
          </a:xfrm>
          <a:prstGeom prst="line">
            <a:avLst/>
          </a:prstGeom>
          <a:noFill/>
          <a:ln w="28575">
            <a:solidFill>
              <a:schemeClr val="tx1"/>
            </a:solidFill>
            <a:round/>
            <a:headEnd type="triangle" w="med" len="med"/>
            <a:tailEnd/>
          </a:ln>
        </p:spPr>
        <p:txBody>
          <a:bodyPr wrap="none" anchor="ctr"/>
          <a:lstStyle/>
          <a:p>
            <a:endParaRPr lang="en-US"/>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3747"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3749"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3751" name="Oval 29"/>
          <p:cNvSpPr>
            <a:spLocks noChangeArrowheads="1"/>
          </p:cNvSpPr>
          <p:nvPr/>
        </p:nvSpPr>
        <p:spPr bwMode="auto">
          <a:xfrm>
            <a:off x="5562600" y="3081338"/>
            <a:ext cx="590550" cy="576262"/>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73752"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73753"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3754"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3755"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3756"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3757"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3758"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3759"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73760"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a:t>
            </a:r>
          </a:p>
        </p:txBody>
      </p:sp>
      <p:sp>
        <p:nvSpPr>
          <p:cNvPr id="73761"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2/7</a:t>
            </a:r>
            <a:endParaRPr lang="en-US" sz="1800" b="1">
              <a:solidFill>
                <a:schemeClr val="bg1"/>
              </a:solidFill>
              <a:latin typeface="Times New Roman" pitchFamily="18" charset="0"/>
              <a:cs typeface="Times New Roman" pitchFamily="18" charset="0"/>
            </a:endParaRPr>
          </a:p>
        </p:txBody>
      </p:sp>
      <p:sp>
        <p:nvSpPr>
          <p:cNvPr id="73762"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3763"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3764"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3765"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3766"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3767"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4755" name="Title 1"/>
          <p:cNvSpPr>
            <a:spLocks noGrp="1"/>
          </p:cNvSpPr>
          <p:nvPr>
            <p:ph type="title"/>
          </p:nvPr>
        </p:nvSpPr>
        <p:spPr/>
        <p:txBody>
          <a:bodyPr/>
          <a:lstStyle/>
          <a:p>
            <a:r>
              <a:rPr lang="en-US" smtClean="0">
                <a:latin typeface="Arial" charset="0"/>
                <a:cs typeface="Arial" charset="0"/>
              </a:rPr>
              <a:t>DFS(w)</a:t>
            </a:r>
          </a:p>
        </p:txBody>
      </p:sp>
      <p:sp>
        <p:nvSpPr>
          <p:cNvPr id="74756"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Thăm đỉnh w</a:t>
            </a:r>
          </a:p>
        </p:txBody>
      </p:sp>
      <p:sp>
        <p:nvSpPr>
          <p:cNvPr id="74757" name="Footer Placeholder 3"/>
          <p:cNvSpPr>
            <a:spLocks noGrp="1"/>
          </p:cNvSpPr>
          <p:nvPr>
            <p:ph type="ftr" sz="quarter" idx="11"/>
          </p:nvPr>
        </p:nvSpPr>
        <p:spPr>
          <a:noFill/>
        </p:spPr>
        <p:txBody>
          <a:bodyPr/>
          <a:lstStyle/>
          <a:p>
            <a:r>
              <a:rPr lang="en-US" smtClean="0"/>
              <a:t>Nguyễn Đức Nghĩa - Bộ môn KHMT ĐHBKHN</a:t>
            </a:r>
          </a:p>
        </p:txBody>
      </p:sp>
      <p:sp>
        <p:nvSpPr>
          <p:cNvPr id="74758" name="Slide Number Placeholder 4"/>
          <p:cNvSpPr>
            <a:spLocks noGrp="1"/>
          </p:cNvSpPr>
          <p:nvPr>
            <p:ph type="sldNum" sz="quarter" idx="12"/>
          </p:nvPr>
        </p:nvSpPr>
        <p:spPr>
          <a:noFill/>
        </p:spPr>
        <p:txBody>
          <a:bodyPr/>
          <a:lstStyle/>
          <a:p>
            <a:fld id="{7012AABA-1598-4EA0-95E4-E68EA3871003}" type="slidenum">
              <a:rPr lang="en-US" smtClean="0"/>
              <a:pPr/>
              <a:t>59</a:t>
            </a:fld>
            <a:endParaRPr lang="en-US" smtClean="0"/>
          </a:p>
        </p:txBody>
      </p:sp>
      <p:sp>
        <p:nvSpPr>
          <p:cNvPr id="63494" name="Oval 5"/>
          <p:cNvSpPr>
            <a:spLocks noChangeArrowheads="1"/>
          </p:cNvSpPr>
          <p:nvPr/>
        </p:nvSpPr>
        <p:spPr bwMode="auto">
          <a:xfrm>
            <a:off x="2601913" y="3065463"/>
            <a:ext cx="590550" cy="576262"/>
          </a:xfrm>
          <a:prstGeom prst="ellipse">
            <a:avLst/>
          </a:prstGeom>
          <a:solidFill>
            <a:schemeClr val="accent4"/>
          </a:solidFill>
          <a:ln w="28575">
            <a:solidFill>
              <a:schemeClr val="tx2"/>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4760" name="Text Box 4"/>
          <p:cNvSpPr txBox="1">
            <a:spLocks noChangeArrowheads="1"/>
          </p:cNvSpPr>
          <p:nvPr/>
        </p:nvSpPr>
        <p:spPr bwMode="auto">
          <a:xfrm>
            <a:off x="2640013" y="3152775"/>
            <a:ext cx="536575" cy="369888"/>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1/8</a:t>
            </a:r>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74761"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4762"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4763"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4764"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4765"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4766"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4767"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4768" name="Line 18"/>
          <p:cNvSpPr>
            <a:spLocks noChangeShapeType="1"/>
          </p:cNvSpPr>
          <p:nvPr/>
        </p:nvSpPr>
        <p:spPr bwMode="auto">
          <a:xfrm flipV="1">
            <a:off x="4605338" y="3541713"/>
            <a:ext cx="1023937" cy="1028700"/>
          </a:xfrm>
          <a:prstGeom prst="line">
            <a:avLst/>
          </a:prstGeom>
          <a:noFill/>
          <a:ln w="28575">
            <a:solidFill>
              <a:schemeClr val="tx1"/>
            </a:solidFill>
            <a:prstDash val="sysDash"/>
            <a:round/>
            <a:headEnd type="triangle" w="med" len="med"/>
            <a:tailEnd/>
          </a:ln>
        </p:spPr>
        <p:txBody>
          <a:bodyPr wrap="none" anchor="ctr"/>
          <a:lstStyle/>
          <a:p>
            <a:endParaRPr lang="en-US"/>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4770"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4772" name="Oval 27"/>
          <p:cNvSpPr>
            <a:spLocks noChangeArrowheads="1"/>
          </p:cNvSpPr>
          <p:nvPr/>
        </p:nvSpPr>
        <p:spPr bwMode="auto">
          <a:xfrm>
            <a:off x="5564188" y="4572000"/>
            <a:ext cx="590550" cy="576263"/>
          </a:xfrm>
          <a:prstGeom prst="ellipse">
            <a:avLst/>
          </a:prstGeom>
          <a:noFill/>
          <a:ln w="28575">
            <a:solidFill>
              <a:srgbClr val="808000"/>
            </a:solidFill>
            <a:round/>
            <a:headEnd/>
            <a:tailEnd/>
          </a:ln>
        </p:spPr>
        <p:txBody>
          <a:bodyPr wrap="none" anchor="ctr"/>
          <a:lstStyle/>
          <a:p>
            <a:pPr algn="l"/>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8" name="Oval 29"/>
          <p:cNvSpPr>
            <a:spLocks noChangeArrowheads="1"/>
          </p:cNvSpPr>
          <p:nvPr/>
        </p:nvSpPr>
        <p:spPr bwMode="auto">
          <a:xfrm>
            <a:off x="5562600" y="3081338"/>
            <a:ext cx="590550" cy="576262"/>
          </a:xfrm>
          <a:prstGeom prst="ellipse">
            <a:avLst/>
          </a:prstGeom>
          <a:solidFill>
            <a:schemeClr val="accent4">
              <a:lumMod val="20000"/>
              <a:lumOff val="80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4775" name="Line 30"/>
          <p:cNvSpPr>
            <a:spLocks noChangeShapeType="1"/>
          </p:cNvSpPr>
          <p:nvPr/>
        </p:nvSpPr>
        <p:spPr bwMode="auto">
          <a:xfrm>
            <a:off x="5867400" y="3657600"/>
            <a:ext cx="0" cy="914400"/>
          </a:xfrm>
          <a:prstGeom prst="line">
            <a:avLst/>
          </a:prstGeom>
          <a:noFill/>
          <a:ln w="28575">
            <a:solidFill>
              <a:schemeClr val="tx1"/>
            </a:solidFill>
            <a:round/>
            <a:headEnd/>
            <a:tailEnd type="triangle" w="med" len="med"/>
          </a:ln>
        </p:spPr>
        <p:txBody>
          <a:bodyPr wrap="none" anchor="ctr"/>
          <a:lstStyle/>
          <a:p>
            <a:endParaRPr lang="en-US"/>
          </a:p>
        </p:txBody>
      </p:sp>
      <p:sp>
        <p:nvSpPr>
          <p:cNvPr id="74776"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4777"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4778"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4779"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4780"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4781"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4782"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   </a:t>
            </a:r>
          </a:p>
        </p:txBody>
      </p:sp>
      <p:sp>
        <p:nvSpPr>
          <p:cNvPr id="74783"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9/</a:t>
            </a:r>
          </a:p>
        </p:txBody>
      </p:sp>
      <p:sp>
        <p:nvSpPr>
          <p:cNvPr id="74784"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2/7</a:t>
            </a:r>
            <a:endParaRPr lang="en-US" sz="1800" b="1">
              <a:solidFill>
                <a:schemeClr val="bg1"/>
              </a:solidFill>
              <a:latin typeface="Times New Roman" pitchFamily="18" charset="0"/>
              <a:cs typeface="Times New Roman" pitchFamily="18" charset="0"/>
            </a:endParaRPr>
          </a:p>
        </p:txBody>
      </p:sp>
      <p:sp>
        <p:nvSpPr>
          <p:cNvPr id="74785"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4786"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4787" name="Line 7"/>
          <p:cNvSpPr>
            <a:spLocks noChangeShapeType="1"/>
          </p:cNvSpPr>
          <p:nvPr/>
        </p:nvSpPr>
        <p:spPr bwMode="auto">
          <a:xfrm>
            <a:off x="2895600" y="3643313"/>
            <a:ext cx="0" cy="842962"/>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4788"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4789"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4790"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4791"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994B5A28-C9BA-47A8-B84D-1BA95A9343D8}" type="slidenum">
              <a:rPr lang="en-US" smtClean="0"/>
              <a:pPr/>
              <a:t>6</a:t>
            </a:fld>
            <a:endParaRPr lang="en-US" smtClean="0"/>
          </a:p>
        </p:txBody>
      </p:sp>
      <p:sp>
        <p:nvSpPr>
          <p:cNvPr id="26627" name="Rectangle 2"/>
          <p:cNvSpPr>
            <a:spLocks noGrp="1" noChangeArrowheads="1"/>
          </p:cNvSpPr>
          <p:nvPr>
            <p:ph type="title"/>
          </p:nvPr>
        </p:nvSpPr>
        <p:spPr/>
        <p:txBody>
          <a:bodyPr/>
          <a:lstStyle/>
          <a:p>
            <a:pPr eaLnBrk="1" hangingPunct="1"/>
            <a:r>
              <a:rPr lang="en-US" smtClean="0">
                <a:latin typeface="Arial" charset="0"/>
                <a:cs typeface="Arial" charset="0"/>
              </a:rPr>
              <a:t>Thuật ngữ</a:t>
            </a:r>
          </a:p>
        </p:txBody>
      </p:sp>
      <p:sp>
        <p:nvSpPr>
          <p:cNvPr id="26628" name="Rectangle 3" descr="Rectangle: Click to edit Master text styles&#10;Second level&#10;Third level&#10;Fourth level&#10;Fifth level"/>
          <p:cNvSpPr>
            <a:spLocks noGrp="1" noChangeArrowheads="1"/>
          </p:cNvSpPr>
          <p:nvPr>
            <p:ph type="body" idx="1"/>
          </p:nvPr>
        </p:nvSpPr>
        <p:spPr>
          <a:xfrm>
            <a:off x="609600" y="1676400"/>
            <a:ext cx="7472363" cy="4495800"/>
          </a:xfrm>
        </p:spPr>
        <p:txBody>
          <a:bodyPr/>
          <a:lstStyle/>
          <a:p>
            <a:pPr eaLnBrk="1" hangingPunct="1"/>
            <a:r>
              <a:rPr lang="en-US" sz="2000" smtClean="0">
                <a:latin typeface="Arial" charset="0"/>
                <a:cs typeface="Arial" charset="0"/>
              </a:rPr>
              <a:t>Đầu mút của cạnh</a:t>
            </a:r>
          </a:p>
          <a:p>
            <a:pPr lvl="1" eaLnBrk="1" hangingPunct="1"/>
            <a:r>
              <a:rPr lang="en-US" sz="1800" smtClean="0">
                <a:latin typeface="Arial" charset="0"/>
                <a:cs typeface="Arial" charset="0"/>
              </a:rPr>
              <a:t>U và V là các đầu mút của cạnh a</a:t>
            </a:r>
          </a:p>
          <a:p>
            <a:pPr eaLnBrk="1" hangingPunct="1"/>
            <a:r>
              <a:rPr lang="en-US" sz="2000" smtClean="0">
                <a:latin typeface="Arial" charset="0"/>
                <a:cs typeface="Arial" charset="0"/>
              </a:rPr>
              <a:t>Cạnh kề với đỉnh</a:t>
            </a:r>
          </a:p>
          <a:p>
            <a:pPr lvl="1" eaLnBrk="1" hangingPunct="1"/>
            <a:r>
              <a:rPr lang="en-US" sz="1800" smtClean="0">
                <a:latin typeface="Arial" charset="0"/>
                <a:cs typeface="Arial" charset="0"/>
              </a:rPr>
              <a:t>a, d, và b kề với đỉnh V</a:t>
            </a:r>
          </a:p>
          <a:p>
            <a:pPr eaLnBrk="1" hangingPunct="1"/>
            <a:r>
              <a:rPr lang="en-US" sz="2000" smtClean="0">
                <a:latin typeface="Arial" charset="0"/>
                <a:cs typeface="Arial" charset="0"/>
              </a:rPr>
              <a:t>Đỉnh kề</a:t>
            </a:r>
          </a:p>
          <a:p>
            <a:pPr lvl="1" eaLnBrk="1" hangingPunct="1"/>
            <a:r>
              <a:rPr lang="en-US" sz="1800" smtClean="0">
                <a:latin typeface="Arial" charset="0"/>
                <a:cs typeface="Arial" charset="0"/>
              </a:rPr>
              <a:t>U và V là kề nhau</a:t>
            </a:r>
          </a:p>
          <a:p>
            <a:pPr eaLnBrk="1" hangingPunct="1"/>
            <a:r>
              <a:rPr lang="en-US" sz="2000" smtClean="0">
                <a:latin typeface="Arial" charset="0"/>
                <a:cs typeface="Arial" charset="0"/>
              </a:rPr>
              <a:t>Bậc của đỉnh</a:t>
            </a:r>
          </a:p>
          <a:p>
            <a:pPr lvl="1" eaLnBrk="1" hangingPunct="1"/>
            <a:r>
              <a:rPr lang="en-US" sz="1800" smtClean="0">
                <a:latin typeface="Arial" charset="0"/>
                <a:cs typeface="Arial" charset="0"/>
              </a:rPr>
              <a:t>X có bậc 5 </a:t>
            </a:r>
          </a:p>
          <a:p>
            <a:pPr eaLnBrk="1" hangingPunct="1"/>
            <a:r>
              <a:rPr lang="en-US" sz="2000" smtClean="0">
                <a:latin typeface="Arial" charset="0"/>
                <a:cs typeface="Arial" charset="0"/>
              </a:rPr>
              <a:t>Cạnh lặp</a:t>
            </a:r>
          </a:p>
          <a:p>
            <a:pPr lvl="1" eaLnBrk="1" hangingPunct="1"/>
            <a:r>
              <a:rPr lang="en-US" sz="1800" smtClean="0">
                <a:latin typeface="Arial" charset="0"/>
                <a:cs typeface="Arial" charset="0"/>
              </a:rPr>
              <a:t>h và i là các cạnh lặp</a:t>
            </a:r>
          </a:p>
          <a:p>
            <a:pPr eaLnBrk="1" hangingPunct="1"/>
            <a:r>
              <a:rPr lang="en-US" sz="2000" smtClean="0">
                <a:latin typeface="Arial" charset="0"/>
                <a:cs typeface="Arial" charset="0"/>
              </a:rPr>
              <a:t>Khuyên</a:t>
            </a:r>
          </a:p>
          <a:p>
            <a:pPr lvl="1" eaLnBrk="1" hangingPunct="1"/>
            <a:r>
              <a:rPr lang="en-US" sz="1800" smtClean="0">
                <a:latin typeface="Arial" charset="0"/>
                <a:cs typeface="Arial" charset="0"/>
              </a:rPr>
              <a:t>j là khuyên</a:t>
            </a:r>
          </a:p>
          <a:p>
            <a:pPr eaLnBrk="1" hangingPunct="1"/>
            <a:r>
              <a:rPr lang="en-US" sz="2000" smtClean="0">
                <a:latin typeface="Arial" charset="0"/>
                <a:cs typeface="Arial" charset="0"/>
              </a:rPr>
              <a:t>Đơn đồ thị: Không chứa cạnh lặp và khuyên</a:t>
            </a:r>
            <a:endParaRPr lang="en-US" sz="2200" smtClean="0">
              <a:latin typeface="Arial" charset="0"/>
              <a:cs typeface="Arial" charset="0"/>
            </a:endParaRPr>
          </a:p>
        </p:txBody>
      </p:sp>
      <p:grpSp>
        <p:nvGrpSpPr>
          <p:cNvPr id="26629" name="Group 32"/>
          <p:cNvGrpSpPr>
            <a:grpSpLocks/>
          </p:cNvGrpSpPr>
          <p:nvPr/>
        </p:nvGrpSpPr>
        <p:grpSpPr bwMode="auto">
          <a:xfrm>
            <a:off x="4576763" y="2208213"/>
            <a:ext cx="4197350" cy="3200400"/>
            <a:chOff x="2808" y="1104"/>
            <a:chExt cx="2644" cy="2016"/>
          </a:xfrm>
        </p:grpSpPr>
        <p:sp>
          <p:nvSpPr>
            <p:cNvPr id="26630" name="Oval 4"/>
            <p:cNvSpPr>
              <a:spLocks noChangeArrowheads="1"/>
            </p:cNvSpPr>
            <p:nvPr/>
          </p:nvSpPr>
          <p:spPr bwMode="auto">
            <a:xfrm>
              <a:off x="3960" y="1680"/>
              <a:ext cx="288" cy="288"/>
            </a:xfrm>
            <a:prstGeom prst="ellipse">
              <a:avLst/>
            </a:prstGeom>
            <a:solidFill>
              <a:schemeClr val="accent1"/>
            </a:solidFill>
            <a:ln w="19050">
              <a:solidFill>
                <a:schemeClr val="tx1"/>
              </a:solidFill>
              <a:round/>
              <a:headEnd/>
              <a:tailEnd/>
            </a:ln>
          </p:spPr>
          <p:txBody>
            <a:bodyPr wrap="none" anchor="ctr"/>
            <a:lstStyle/>
            <a:p>
              <a:r>
                <a:rPr lang="en-US"/>
                <a:t>X</a:t>
              </a:r>
            </a:p>
          </p:txBody>
        </p:sp>
        <p:sp>
          <p:nvSpPr>
            <p:cNvPr id="26631" name="Oval 5"/>
            <p:cNvSpPr>
              <a:spLocks noChangeArrowheads="1"/>
            </p:cNvSpPr>
            <p:nvPr/>
          </p:nvSpPr>
          <p:spPr bwMode="auto">
            <a:xfrm>
              <a:off x="2808" y="1680"/>
              <a:ext cx="288" cy="288"/>
            </a:xfrm>
            <a:prstGeom prst="ellipse">
              <a:avLst/>
            </a:prstGeom>
            <a:solidFill>
              <a:schemeClr val="accent1"/>
            </a:solidFill>
            <a:ln w="19050">
              <a:solidFill>
                <a:schemeClr val="tx1"/>
              </a:solidFill>
              <a:round/>
              <a:headEnd/>
              <a:tailEnd/>
            </a:ln>
          </p:spPr>
          <p:txBody>
            <a:bodyPr wrap="none" anchor="ctr"/>
            <a:lstStyle/>
            <a:p>
              <a:r>
                <a:rPr lang="en-US"/>
                <a:t>U</a:t>
              </a:r>
            </a:p>
          </p:txBody>
        </p:sp>
        <p:sp>
          <p:nvSpPr>
            <p:cNvPr id="26632" name="Oval 6"/>
            <p:cNvSpPr>
              <a:spLocks noChangeArrowheads="1"/>
            </p:cNvSpPr>
            <p:nvPr/>
          </p:nvSpPr>
          <p:spPr bwMode="auto">
            <a:xfrm>
              <a:off x="3384" y="1104"/>
              <a:ext cx="288" cy="288"/>
            </a:xfrm>
            <a:prstGeom prst="ellipse">
              <a:avLst/>
            </a:prstGeom>
            <a:solidFill>
              <a:schemeClr val="accent1"/>
            </a:solidFill>
            <a:ln w="19050">
              <a:solidFill>
                <a:schemeClr val="tx1"/>
              </a:solidFill>
              <a:round/>
              <a:headEnd/>
              <a:tailEnd/>
            </a:ln>
          </p:spPr>
          <p:txBody>
            <a:bodyPr wrap="none" anchor="ctr"/>
            <a:lstStyle/>
            <a:p>
              <a:r>
                <a:rPr lang="en-US"/>
                <a:t>V</a:t>
              </a:r>
            </a:p>
          </p:txBody>
        </p:sp>
        <p:sp>
          <p:nvSpPr>
            <p:cNvPr id="26633" name="Oval 7"/>
            <p:cNvSpPr>
              <a:spLocks noChangeArrowheads="1"/>
            </p:cNvSpPr>
            <p:nvPr/>
          </p:nvSpPr>
          <p:spPr bwMode="auto">
            <a:xfrm>
              <a:off x="3384" y="2256"/>
              <a:ext cx="288" cy="288"/>
            </a:xfrm>
            <a:prstGeom prst="ellipse">
              <a:avLst/>
            </a:prstGeom>
            <a:solidFill>
              <a:schemeClr val="accent1"/>
            </a:solidFill>
            <a:ln w="19050">
              <a:solidFill>
                <a:schemeClr val="tx1"/>
              </a:solidFill>
              <a:round/>
              <a:headEnd/>
              <a:tailEnd/>
            </a:ln>
          </p:spPr>
          <p:txBody>
            <a:bodyPr wrap="none" anchor="ctr"/>
            <a:lstStyle/>
            <a:p>
              <a:r>
                <a:rPr lang="en-US"/>
                <a:t>W</a:t>
              </a:r>
            </a:p>
          </p:txBody>
        </p:sp>
        <p:sp>
          <p:nvSpPr>
            <p:cNvPr id="26634" name="Oval 8"/>
            <p:cNvSpPr>
              <a:spLocks noChangeArrowheads="1"/>
            </p:cNvSpPr>
            <p:nvPr/>
          </p:nvSpPr>
          <p:spPr bwMode="auto">
            <a:xfrm>
              <a:off x="4728" y="1680"/>
              <a:ext cx="288" cy="288"/>
            </a:xfrm>
            <a:prstGeom prst="ellipse">
              <a:avLst/>
            </a:prstGeom>
            <a:solidFill>
              <a:schemeClr val="accent1"/>
            </a:solidFill>
            <a:ln w="19050">
              <a:solidFill>
                <a:schemeClr val="tx1"/>
              </a:solidFill>
              <a:round/>
              <a:headEnd/>
              <a:tailEnd/>
            </a:ln>
          </p:spPr>
          <p:txBody>
            <a:bodyPr wrap="none" anchor="ctr"/>
            <a:lstStyle/>
            <a:p>
              <a:r>
                <a:rPr lang="en-US"/>
                <a:t>Z</a:t>
              </a:r>
            </a:p>
          </p:txBody>
        </p:sp>
        <p:cxnSp>
          <p:nvCxnSpPr>
            <p:cNvPr id="26635" name="AutoShape 9"/>
            <p:cNvCxnSpPr>
              <a:cxnSpLocks noChangeShapeType="1"/>
              <a:stCxn id="26632" idx="3"/>
              <a:endCxn id="26631" idx="7"/>
            </p:cNvCxnSpPr>
            <p:nvPr/>
          </p:nvCxnSpPr>
          <p:spPr bwMode="auto">
            <a:xfrm flipH="1">
              <a:off x="3054" y="1356"/>
              <a:ext cx="372" cy="360"/>
            </a:xfrm>
            <a:prstGeom prst="straightConnector1">
              <a:avLst/>
            </a:prstGeom>
            <a:noFill/>
            <a:ln w="19050">
              <a:solidFill>
                <a:schemeClr val="tx1"/>
              </a:solidFill>
              <a:round/>
              <a:headEnd/>
              <a:tailEnd/>
            </a:ln>
          </p:spPr>
        </p:cxnSp>
        <p:cxnSp>
          <p:nvCxnSpPr>
            <p:cNvPr id="26636" name="AutoShape 10"/>
            <p:cNvCxnSpPr>
              <a:cxnSpLocks noChangeShapeType="1"/>
              <a:stCxn id="26633" idx="1"/>
              <a:endCxn id="26631" idx="5"/>
            </p:cNvCxnSpPr>
            <p:nvPr/>
          </p:nvCxnSpPr>
          <p:spPr bwMode="auto">
            <a:xfrm flipH="1" flipV="1">
              <a:off x="3054" y="1932"/>
              <a:ext cx="372" cy="360"/>
            </a:xfrm>
            <a:prstGeom prst="straightConnector1">
              <a:avLst/>
            </a:prstGeom>
            <a:noFill/>
            <a:ln w="19050">
              <a:solidFill>
                <a:schemeClr val="tx1"/>
              </a:solidFill>
              <a:round/>
              <a:headEnd/>
              <a:tailEnd/>
            </a:ln>
          </p:spPr>
        </p:cxnSp>
        <p:cxnSp>
          <p:nvCxnSpPr>
            <p:cNvPr id="26637" name="AutoShape 11"/>
            <p:cNvCxnSpPr>
              <a:cxnSpLocks noChangeShapeType="1"/>
              <a:stCxn id="26633" idx="7"/>
              <a:endCxn id="26630" idx="3"/>
            </p:cNvCxnSpPr>
            <p:nvPr/>
          </p:nvCxnSpPr>
          <p:spPr bwMode="auto">
            <a:xfrm flipV="1">
              <a:off x="3630" y="1932"/>
              <a:ext cx="372" cy="360"/>
            </a:xfrm>
            <a:prstGeom prst="straightConnector1">
              <a:avLst/>
            </a:prstGeom>
            <a:noFill/>
            <a:ln w="19050">
              <a:solidFill>
                <a:schemeClr val="tx1"/>
              </a:solidFill>
              <a:round/>
              <a:headEnd/>
              <a:tailEnd/>
            </a:ln>
          </p:spPr>
        </p:cxnSp>
        <p:cxnSp>
          <p:nvCxnSpPr>
            <p:cNvPr id="26638" name="AutoShape 13"/>
            <p:cNvCxnSpPr>
              <a:cxnSpLocks noChangeShapeType="1"/>
              <a:stCxn id="26632" idx="5"/>
              <a:endCxn id="26630" idx="1"/>
            </p:cNvCxnSpPr>
            <p:nvPr/>
          </p:nvCxnSpPr>
          <p:spPr bwMode="auto">
            <a:xfrm>
              <a:off x="3630" y="1356"/>
              <a:ext cx="372" cy="360"/>
            </a:xfrm>
            <a:prstGeom prst="straightConnector1">
              <a:avLst/>
            </a:prstGeom>
            <a:noFill/>
            <a:ln w="19050">
              <a:solidFill>
                <a:schemeClr val="tx1"/>
              </a:solidFill>
              <a:round/>
              <a:headEnd/>
              <a:tailEnd/>
            </a:ln>
          </p:spPr>
        </p:cxnSp>
        <p:cxnSp>
          <p:nvCxnSpPr>
            <p:cNvPr id="26639" name="AutoShape 14"/>
            <p:cNvCxnSpPr>
              <a:cxnSpLocks noChangeShapeType="1"/>
              <a:stCxn id="26632" idx="4"/>
              <a:endCxn id="26633" idx="0"/>
            </p:cNvCxnSpPr>
            <p:nvPr/>
          </p:nvCxnSpPr>
          <p:spPr bwMode="auto">
            <a:xfrm>
              <a:off x="3528" y="1398"/>
              <a:ext cx="0" cy="852"/>
            </a:xfrm>
            <a:prstGeom prst="straightConnector1">
              <a:avLst/>
            </a:prstGeom>
            <a:noFill/>
            <a:ln w="19050">
              <a:solidFill>
                <a:schemeClr val="tx1"/>
              </a:solidFill>
              <a:round/>
              <a:headEnd/>
              <a:tailEnd/>
            </a:ln>
          </p:spPr>
        </p:cxnSp>
        <p:sp>
          <p:nvSpPr>
            <p:cNvPr id="26640" name="Oval 15"/>
            <p:cNvSpPr>
              <a:spLocks noChangeArrowheads="1"/>
            </p:cNvSpPr>
            <p:nvPr/>
          </p:nvSpPr>
          <p:spPr bwMode="auto">
            <a:xfrm>
              <a:off x="3966" y="2832"/>
              <a:ext cx="288" cy="288"/>
            </a:xfrm>
            <a:prstGeom prst="ellipse">
              <a:avLst/>
            </a:prstGeom>
            <a:solidFill>
              <a:schemeClr val="accent1"/>
            </a:solidFill>
            <a:ln w="19050">
              <a:solidFill>
                <a:schemeClr val="tx1"/>
              </a:solidFill>
              <a:round/>
              <a:headEnd/>
              <a:tailEnd/>
            </a:ln>
          </p:spPr>
          <p:txBody>
            <a:bodyPr wrap="none" anchor="ctr"/>
            <a:lstStyle/>
            <a:p>
              <a:r>
                <a:rPr lang="en-US"/>
                <a:t>Y</a:t>
              </a:r>
            </a:p>
          </p:txBody>
        </p:sp>
        <p:cxnSp>
          <p:nvCxnSpPr>
            <p:cNvPr id="26641" name="AutoShape 16"/>
            <p:cNvCxnSpPr>
              <a:cxnSpLocks noChangeShapeType="1"/>
              <a:stCxn id="26633" idx="5"/>
              <a:endCxn id="26640" idx="1"/>
            </p:cNvCxnSpPr>
            <p:nvPr/>
          </p:nvCxnSpPr>
          <p:spPr bwMode="auto">
            <a:xfrm>
              <a:off x="3630" y="2508"/>
              <a:ext cx="378" cy="360"/>
            </a:xfrm>
            <a:prstGeom prst="straightConnector1">
              <a:avLst/>
            </a:prstGeom>
            <a:noFill/>
            <a:ln w="19050">
              <a:solidFill>
                <a:schemeClr val="tx1"/>
              </a:solidFill>
              <a:round/>
              <a:headEnd/>
              <a:tailEnd/>
            </a:ln>
          </p:spPr>
        </p:cxnSp>
        <p:cxnSp>
          <p:nvCxnSpPr>
            <p:cNvPr id="26642" name="AutoShape 17"/>
            <p:cNvCxnSpPr>
              <a:cxnSpLocks noChangeShapeType="1"/>
              <a:stCxn id="26630" idx="4"/>
              <a:endCxn id="26640" idx="0"/>
            </p:cNvCxnSpPr>
            <p:nvPr/>
          </p:nvCxnSpPr>
          <p:spPr bwMode="auto">
            <a:xfrm>
              <a:off x="4104" y="1974"/>
              <a:ext cx="6" cy="852"/>
            </a:xfrm>
            <a:prstGeom prst="straightConnector1">
              <a:avLst/>
            </a:prstGeom>
            <a:noFill/>
            <a:ln w="19050">
              <a:solidFill>
                <a:schemeClr val="tx1"/>
              </a:solidFill>
              <a:round/>
              <a:headEnd/>
              <a:tailEnd/>
            </a:ln>
          </p:spPr>
        </p:cxnSp>
        <p:sp>
          <p:nvSpPr>
            <p:cNvPr id="26643" name="Text Box 18"/>
            <p:cNvSpPr txBox="1">
              <a:spLocks noChangeArrowheads="1"/>
            </p:cNvSpPr>
            <p:nvPr/>
          </p:nvSpPr>
          <p:spPr bwMode="auto">
            <a:xfrm>
              <a:off x="3054" y="1254"/>
              <a:ext cx="217" cy="288"/>
            </a:xfrm>
            <a:prstGeom prst="rect">
              <a:avLst/>
            </a:prstGeom>
            <a:noFill/>
            <a:ln w="19050">
              <a:noFill/>
              <a:miter lim="800000"/>
              <a:headEnd/>
              <a:tailEnd/>
            </a:ln>
          </p:spPr>
          <p:txBody>
            <a:bodyPr wrap="none">
              <a:spAutoFit/>
            </a:bodyPr>
            <a:lstStyle/>
            <a:p>
              <a:r>
                <a:rPr lang="en-US"/>
                <a:t>a</a:t>
              </a:r>
            </a:p>
          </p:txBody>
        </p:sp>
        <p:sp>
          <p:nvSpPr>
            <p:cNvPr id="26644" name="Text Box 19"/>
            <p:cNvSpPr txBox="1">
              <a:spLocks noChangeArrowheads="1"/>
            </p:cNvSpPr>
            <p:nvPr/>
          </p:nvSpPr>
          <p:spPr bwMode="auto">
            <a:xfrm>
              <a:off x="3046" y="1974"/>
              <a:ext cx="205" cy="288"/>
            </a:xfrm>
            <a:prstGeom prst="rect">
              <a:avLst/>
            </a:prstGeom>
            <a:noFill/>
            <a:ln w="19050">
              <a:noFill/>
              <a:miter lim="800000"/>
              <a:headEnd/>
              <a:tailEnd/>
            </a:ln>
          </p:spPr>
          <p:txBody>
            <a:bodyPr wrap="none">
              <a:spAutoFit/>
            </a:bodyPr>
            <a:lstStyle/>
            <a:p>
              <a:r>
                <a:rPr lang="en-US"/>
                <a:t>c</a:t>
              </a:r>
            </a:p>
          </p:txBody>
        </p:sp>
        <p:sp>
          <p:nvSpPr>
            <p:cNvPr id="26645" name="Text Box 20"/>
            <p:cNvSpPr txBox="1">
              <a:spLocks noChangeArrowheads="1"/>
            </p:cNvSpPr>
            <p:nvPr/>
          </p:nvSpPr>
          <p:spPr bwMode="auto">
            <a:xfrm>
              <a:off x="3786" y="1254"/>
              <a:ext cx="222" cy="288"/>
            </a:xfrm>
            <a:prstGeom prst="rect">
              <a:avLst/>
            </a:prstGeom>
            <a:noFill/>
            <a:ln w="19050">
              <a:noFill/>
              <a:miter lim="800000"/>
              <a:headEnd/>
              <a:tailEnd/>
            </a:ln>
          </p:spPr>
          <p:txBody>
            <a:bodyPr wrap="none">
              <a:spAutoFit/>
            </a:bodyPr>
            <a:lstStyle/>
            <a:p>
              <a:r>
                <a:rPr lang="en-US"/>
                <a:t>b</a:t>
              </a:r>
            </a:p>
          </p:txBody>
        </p:sp>
        <p:sp>
          <p:nvSpPr>
            <p:cNvPr id="26646" name="Text Box 21"/>
            <p:cNvSpPr txBox="1">
              <a:spLocks noChangeArrowheads="1"/>
            </p:cNvSpPr>
            <p:nvPr/>
          </p:nvSpPr>
          <p:spPr bwMode="auto">
            <a:xfrm>
              <a:off x="3789" y="2004"/>
              <a:ext cx="217" cy="288"/>
            </a:xfrm>
            <a:prstGeom prst="rect">
              <a:avLst/>
            </a:prstGeom>
            <a:noFill/>
            <a:ln w="19050">
              <a:noFill/>
              <a:miter lim="800000"/>
              <a:headEnd/>
              <a:tailEnd/>
            </a:ln>
          </p:spPr>
          <p:txBody>
            <a:bodyPr wrap="none">
              <a:spAutoFit/>
            </a:bodyPr>
            <a:lstStyle/>
            <a:p>
              <a:r>
                <a:rPr lang="en-US"/>
                <a:t>e</a:t>
              </a:r>
            </a:p>
          </p:txBody>
        </p:sp>
        <p:sp>
          <p:nvSpPr>
            <p:cNvPr id="26647" name="Text Box 22"/>
            <p:cNvSpPr txBox="1">
              <a:spLocks noChangeArrowheads="1"/>
            </p:cNvSpPr>
            <p:nvPr/>
          </p:nvSpPr>
          <p:spPr bwMode="auto">
            <a:xfrm>
              <a:off x="3504" y="1680"/>
              <a:ext cx="222" cy="288"/>
            </a:xfrm>
            <a:prstGeom prst="rect">
              <a:avLst/>
            </a:prstGeom>
            <a:noFill/>
            <a:ln w="19050">
              <a:noFill/>
              <a:miter lim="800000"/>
              <a:headEnd/>
              <a:tailEnd/>
            </a:ln>
          </p:spPr>
          <p:txBody>
            <a:bodyPr wrap="none">
              <a:spAutoFit/>
            </a:bodyPr>
            <a:lstStyle/>
            <a:p>
              <a:r>
                <a:rPr lang="en-US"/>
                <a:t>d</a:t>
              </a:r>
            </a:p>
          </p:txBody>
        </p:sp>
        <p:sp>
          <p:nvSpPr>
            <p:cNvPr id="26648" name="Text Box 23"/>
            <p:cNvSpPr txBox="1">
              <a:spLocks noChangeArrowheads="1"/>
            </p:cNvSpPr>
            <p:nvPr/>
          </p:nvSpPr>
          <p:spPr bwMode="auto">
            <a:xfrm>
              <a:off x="3676" y="2646"/>
              <a:ext cx="177" cy="288"/>
            </a:xfrm>
            <a:prstGeom prst="rect">
              <a:avLst/>
            </a:prstGeom>
            <a:noFill/>
            <a:ln w="19050">
              <a:noFill/>
              <a:miter lim="800000"/>
              <a:headEnd/>
              <a:tailEnd/>
            </a:ln>
          </p:spPr>
          <p:txBody>
            <a:bodyPr wrap="none">
              <a:spAutoFit/>
            </a:bodyPr>
            <a:lstStyle/>
            <a:p>
              <a:r>
                <a:rPr lang="en-US"/>
                <a:t>f</a:t>
              </a:r>
            </a:p>
          </p:txBody>
        </p:sp>
        <p:sp>
          <p:nvSpPr>
            <p:cNvPr id="26649" name="Text Box 24"/>
            <p:cNvSpPr txBox="1">
              <a:spLocks noChangeArrowheads="1"/>
            </p:cNvSpPr>
            <p:nvPr/>
          </p:nvSpPr>
          <p:spPr bwMode="auto">
            <a:xfrm>
              <a:off x="4080" y="2292"/>
              <a:ext cx="222" cy="288"/>
            </a:xfrm>
            <a:prstGeom prst="rect">
              <a:avLst/>
            </a:prstGeom>
            <a:noFill/>
            <a:ln w="19050">
              <a:noFill/>
              <a:miter lim="800000"/>
              <a:headEnd/>
              <a:tailEnd/>
            </a:ln>
          </p:spPr>
          <p:txBody>
            <a:bodyPr wrap="none">
              <a:spAutoFit/>
            </a:bodyPr>
            <a:lstStyle/>
            <a:p>
              <a:r>
                <a:rPr lang="en-US"/>
                <a:t>g</a:t>
              </a:r>
            </a:p>
          </p:txBody>
        </p:sp>
        <p:sp>
          <p:nvSpPr>
            <p:cNvPr id="26650" name="Text Box 25"/>
            <p:cNvSpPr txBox="1">
              <a:spLocks noChangeArrowheads="1"/>
            </p:cNvSpPr>
            <p:nvPr/>
          </p:nvSpPr>
          <p:spPr bwMode="auto">
            <a:xfrm>
              <a:off x="4398" y="1392"/>
              <a:ext cx="222" cy="288"/>
            </a:xfrm>
            <a:prstGeom prst="rect">
              <a:avLst/>
            </a:prstGeom>
            <a:noFill/>
            <a:ln w="19050">
              <a:noFill/>
              <a:miter lim="800000"/>
              <a:headEnd/>
              <a:tailEnd/>
            </a:ln>
          </p:spPr>
          <p:txBody>
            <a:bodyPr wrap="none">
              <a:spAutoFit/>
            </a:bodyPr>
            <a:lstStyle/>
            <a:p>
              <a:r>
                <a:rPr lang="en-US"/>
                <a:t>h</a:t>
              </a:r>
            </a:p>
          </p:txBody>
        </p:sp>
        <p:sp>
          <p:nvSpPr>
            <p:cNvPr id="26651" name="Text Box 26"/>
            <p:cNvSpPr txBox="1">
              <a:spLocks noChangeArrowheads="1"/>
            </p:cNvSpPr>
            <p:nvPr/>
          </p:nvSpPr>
          <p:spPr bwMode="auto">
            <a:xfrm>
              <a:off x="4429" y="2016"/>
              <a:ext cx="160" cy="288"/>
            </a:xfrm>
            <a:prstGeom prst="rect">
              <a:avLst/>
            </a:prstGeom>
            <a:noFill/>
            <a:ln w="19050">
              <a:noFill/>
              <a:miter lim="800000"/>
              <a:headEnd/>
              <a:tailEnd/>
            </a:ln>
          </p:spPr>
          <p:txBody>
            <a:bodyPr wrap="none">
              <a:spAutoFit/>
            </a:bodyPr>
            <a:lstStyle/>
            <a:p>
              <a:r>
                <a:rPr lang="en-US"/>
                <a:t>i</a:t>
              </a:r>
            </a:p>
          </p:txBody>
        </p:sp>
        <p:sp>
          <p:nvSpPr>
            <p:cNvPr id="26652" name="Text Box 27"/>
            <p:cNvSpPr txBox="1">
              <a:spLocks noChangeArrowheads="1"/>
            </p:cNvSpPr>
            <p:nvPr/>
          </p:nvSpPr>
          <p:spPr bwMode="auto">
            <a:xfrm>
              <a:off x="5282" y="1392"/>
              <a:ext cx="170" cy="288"/>
            </a:xfrm>
            <a:prstGeom prst="rect">
              <a:avLst/>
            </a:prstGeom>
            <a:noFill/>
            <a:ln w="19050">
              <a:noFill/>
              <a:miter lim="800000"/>
              <a:headEnd/>
              <a:tailEnd/>
            </a:ln>
          </p:spPr>
          <p:txBody>
            <a:bodyPr wrap="none">
              <a:spAutoFit/>
            </a:bodyPr>
            <a:lstStyle/>
            <a:p>
              <a:r>
                <a:rPr lang="en-US"/>
                <a:t>j</a:t>
              </a:r>
            </a:p>
          </p:txBody>
        </p:sp>
        <p:cxnSp>
          <p:nvCxnSpPr>
            <p:cNvPr id="26653" name="AutoShape 29"/>
            <p:cNvCxnSpPr>
              <a:cxnSpLocks noChangeShapeType="1"/>
              <a:stCxn id="26630" idx="5"/>
              <a:endCxn id="26634" idx="3"/>
            </p:cNvCxnSpPr>
            <p:nvPr/>
          </p:nvCxnSpPr>
          <p:spPr bwMode="auto">
            <a:xfrm rot="16200000" flipH="1">
              <a:off x="4487" y="1651"/>
              <a:ext cx="1" cy="564"/>
            </a:xfrm>
            <a:prstGeom prst="curvedConnector3">
              <a:avLst>
                <a:gd name="adj1" fmla="val 7699995"/>
              </a:avLst>
            </a:prstGeom>
            <a:noFill/>
            <a:ln w="19050">
              <a:solidFill>
                <a:schemeClr val="tx1"/>
              </a:solidFill>
              <a:round/>
              <a:headEnd/>
              <a:tailEnd/>
            </a:ln>
          </p:spPr>
        </p:cxnSp>
        <p:cxnSp>
          <p:nvCxnSpPr>
            <p:cNvPr id="26654" name="AutoShape 30"/>
            <p:cNvCxnSpPr>
              <a:cxnSpLocks noChangeShapeType="1"/>
              <a:stCxn id="26630" idx="7"/>
              <a:endCxn id="26634" idx="1"/>
            </p:cNvCxnSpPr>
            <p:nvPr/>
          </p:nvCxnSpPr>
          <p:spPr bwMode="auto">
            <a:xfrm rot="5400000" flipV="1">
              <a:off x="4487" y="1435"/>
              <a:ext cx="1" cy="564"/>
            </a:xfrm>
            <a:prstGeom prst="curvedConnector3">
              <a:avLst>
                <a:gd name="adj1" fmla="val -6100005"/>
              </a:avLst>
            </a:prstGeom>
            <a:noFill/>
            <a:ln w="19050">
              <a:solidFill>
                <a:schemeClr val="tx1"/>
              </a:solidFill>
              <a:round/>
              <a:headEnd/>
              <a:tailEnd/>
            </a:ln>
          </p:spPr>
        </p:cxnSp>
        <p:cxnSp>
          <p:nvCxnSpPr>
            <p:cNvPr id="26655" name="AutoShape 31"/>
            <p:cNvCxnSpPr>
              <a:cxnSpLocks noChangeShapeType="1"/>
              <a:stCxn id="26634" idx="5"/>
              <a:endCxn id="26634" idx="7"/>
            </p:cNvCxnSpPr>
            <p:nvPr/>
          </p:nvCxnSpPr>
          <p:spPr bwMode="auto">
            <a:xfrm rot="5400000" flipH="1" flipV="1">
              <a:off x="4867" y="1823"/>
              <a:ext cx="216" cy="1"/>
            </a:xfrm>
            <a:prstGeom prst="curvedConnector5">
              <a:avLst>
                <a:gd name="adj1" fmla="val -44444"/>
                <a:gd name="adj2" fmla="val 40099986"/>
                <a:gd name="adj3" fmla="val 146759"/>
              </a:avLst>
            </a:prstGeom>
            <a:noFill/>
            <a:ln w="19050">
              <a:solidFill>
                <a:schemeClr val="tx1"/>
              </a:solidFill>
              <a:round/>
              <a:headEnd/>
              <a:tailEnd/>
            </a:ln>
          </p:spPr>
        </p:cxnSp>
      </p:grpSp>
      <p:sp>
        <p:nvSpPr>
          <p:cNvPr id="32" name="Footer Placeholder 31"/>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5779" name="Title 1"/>
          <p:cNvSpPr>
            <a:spLocks noGrp="1"/>
          </p:cNvSpPr>
          <p:nvPr>
            <p:ph type="title"/>
          </p:nvPr>
        </p:nvSpPr>
        <p:spPr/>
        <p:txBody>
          <a:bodyPr/>
          <a:lstStyle/>
          <a:p>
            <a:r>
              <a:rPr lang="en-US" smtClean="0">
                <a:latin typeface="Arial" charset="0"/>
                <a:cs typeface="Arial" charset="0"/>
              </a:rPr>
              <a:t>DFS(z)</a:t>
            </a:r>
          </a:p>
        </p:txBody>
      </p:sp>
      <p:sp>
        <p:nvSpPr>
          <p:cNvPr id="75780"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Thăm đỉnh z</a:t>
            </a:r>
          </a:p>
        </p:txBody>
      </p:sp>
      <p:sp>
        <p:nvSpPr>
          <p:cNvPr id="75781" name="Footer Placeholder 3"/>
          <p:cNvSpPr>
            <a:spLocks noGrp="1"/>
          </p:cNvSpPr>
          <p:nvPr>
            <p:ph type="ftr" sz="quarter" idx="11"/>
          </p:nvPr>
        </p:nvSpPr>
        <p:spPr>
          <a:noFill/>
        </p:spPr>
        <p:txBody>
          <a:bodyPr/>
          <a:lstStyle/>
          <a:p>
            <a:r>
              <a:rPr lang="en-US" smtClean="0"/>
              <a:t>Nguyễn Đức Nghĩa - Bộ môn KHMT ĐHBKHN</a:t>
            </a:r>
          </a:p>
        </p:txBody>
      </p:sp>
      <p:sp>
        <p:nvSpPr>
          <p:cNvPr id="75782" name="Slide Number Placeholder 4"/>
          <p:cNvSpPr>
            <a:spLocks noGrp="1"/>
          </p:cNvSpPr>
          <p:nvPr>
            <p:ph type="sldNum" sz="quarter" idx="12"/>
          </p:nvPr>
        </p:nvSpPr>
        <p:spPr>
          <a:noFill/>
        </p:spPr>
        <p:txBody>
          <a:bodyPr/>
          <a:lstStyle/>
          <a:p>
            <a:fld id="{C18E5F1A-4ED7-4B8D-99E4-F7A39F42C441}" type="slidenum">
              <a:rPr lang="en-US" smtClean="0"/>
              <a:pPr/>
              <a:t>60</a:t>
            </a:fld>
            <a:endParaRPr lang="en-US" smtClean="0"/>
          </a:p>
        </p:txBody>
      </p:sp>
      <p:sp>
        <p:nvSpPr>
          <p:cNvPr id="63494" name="Oval 5"/>
          <p:cNvSpPr>
            <a:spLocks noChangeArrowheads="1"/>
          </p:cNvSpPr>
          <p:nvPr/>
        </p:nvSpPr>
        <p:spPr bwMode="auto">
          <a:xfrm>
            <a:off x="2601913" y="3065463"/>
            <a:ext cx="590550" cy="576262"/>
          </a:xfrm>
          <a:prstGeom prst="ellipse">
            <a:avLst/>
          </a:prstGeom>
          <a:solidFill>
            <a:schemeClr val="accent4"/>
          </a:solidFill>
          <a:ln w="28575">
            <a:solidFill>
              <a:schemeClr val="tx2"/>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5784" name="Text Box 4"/>
          <p:cNvSpPr txBox="1">
            <a:spLocks noChangeArrowheads="1"/>
          </p:cNvSpPr>
          <p:nvPr/>
        </p:nvSpPr>
        <p:spPr bwMode="auto">
          <a:xfrm>
            <a:off x="2640013" y="3152775"/>
            <a:ext cx="536575" cy="369888"/>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1/8</a:t>
            </a:r>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75785"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5786"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5787"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5788"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5789"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5790"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5791"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5792" name="Line 18"/>
          <p:cNvSpPr>
            <a:spLocks noChangeShapeType="1"/>
          </p:cNvSpPr>
          <p:nvPr/>
        </p:nvSpPr>
        <p:spPr bwMode="auto">
          <a:xfrm flipV="1">
            <a:off x="4605338" y="3541713"/>
            <a:ext cx="1023937" cy="1028700"/>
          </a:xfrm>
          <a:prstGeom prst="line">
            <a:avLst/>
          </a:prstGeom>
          <a:noFill/>
          <a:ln w="28575">
            <a:solidFill>
              <a:schemeClr val="tx1"/>
            </a:solidFill>
            <a:prstDash val="sysDash"/>
            <a:round/>
            <a:headEnd type="triangle" w="med" len="med"/>
            <a:tailEnd/>
          </a:ln>
        </p:spPr>
        <p:txBody>
          <a:bodyPr wrap="none" anchor="ctr"/>
          <a:lstStyle/>
          <a:p>
            <a:endParaRPr lang="en-US"/>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5794"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6" name="Oval 27"/>
          <p:cNvSpPr>
            <a:spLocks noChangeArrowheads="1"/>
          </p:cNvSpPr>
          <p:nvPr/>
        </p:nvSpPr>
        <p:spPr bwMode="auto">
          <a:xfrm>
            <a:off x="5564188" y="4572000"/>
            <a:ext cx="590550" cy="576263"/>
          </a:xfrm>
          <a:prstGeom prst="ellipse">
            <a:avLst/>
          </a:prstGeom>
          <a:solidFill>
            <a:schemeClr val="accent4">
              <a:lumMod val="20000"/>
              <a:lumOff val="80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8" name="Oval 29"/>
          <p:cNvSpPr>
            <a:spLocks noChangeArrowheads="1"/>
          </p:cNvSpPr>
          <p:nvPr/>
        </p:nvSpPr>
        <p:spPr bwMode="auto">
          <a:xfrm>
            <a:off x="5562600" y="3081338"/>
            <a:ext cx="590550" cy="576262"/>
          </a:xfrm>
          <a:prstGeom prst="ellipse">
            <a:avLst/>
          </a:prstGeom>
          <a:solidFill>
            <a:schemeClr val="accent4">
              <a:lumMod val="20000"/>
              <a:lumOff val="80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5799" name="Line 30"/>
          <p:cNvSpPr>
            <a:spLocks noChangeShapeType="1"/>
          </p:cNvSpPr>
          <p:nvPr/>
        </p:nvSpPr>
        <p:spPr bwMode="auto">
          <a:xfrm>
            <a:off x="5867400" y="3657600"/>
            <a:ext cx="0" cy="914400"/>
          </a:xfrm>
          <a:prstGeom prst="line">
            <a:avLst/>
          </a:prstGeom>
          <a:noFill/>
          <a:ln w="57150">
            <a:solidFill>
              <a:srgbClr val="C00000"/>
            </a:solidFill>
            <a:round/>
            <a:headEnd/>
            <a:tailEnd type="triangle" w="med" len="med"/>
          </a:ln>
        </p:spPr>
        <p:txBody>
          <a:bodyPr wrap="none" anchor="ctr"/>
          <a:lstStyle/>
          <a:p>
            <a:endParaRPr lang="en-US"/>
          </a:p>
        </p:txBody>
      </p:sp>
      <p:sp>
        <p:nvSpPr>
          <p:cNvPr id="75800"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5801"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5802"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5803"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5804"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5805"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5806"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10/   </a:t>
            </a:r>
          </a:p>
        </p:txBody>
      </p:sp>
      <p:sp>
        <p:nvSpPr>
          <p:cNvPr id="75807"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9/</a:t>
            </a:r>
          </a:p>
        </p:txBody>
      </p:sp>
      <p:sp>
        <p:nvSpPr>
          <p:cNvPr id="75808"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2/7</a:t>
            </a:r>
            <a:endParaRPr lang="en-US" sz="1800" b="1">
              <a:solidFill>
                <a:schemeClr val="bg1"/>
              </a:solidFill>
              <a:latin typeface="Times New Roman" pitchFamily="18" charset="0"/>
              <a:cs typeface="Times New Roman" pitchFamily="18" charset="0"/>
            </a:endParaRPr>
          </a:p>
        </p:txBody>
      </p:sp>
      <p:sp>
        <p:nvSpPr>
          <p:cNvPr id="75809"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5810"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5811" name="Line 7"/>
          <p:cNvSpPr>
            <a:spLocks noChangeShapeType="1"/>
          </p:cNvSpPr>
          <p:nvPr/>
        </p:nvSpPr>
        <p:spPr bwMode="auto">
          <a:xfrm>
            <a:off x="2895600" y="3643313"/>
            <a:ext cx="0" cy="842962"/>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5812"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5813"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5814"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5815"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6" name="Oval 27"/>
          <p:cNvSpPr>
            <a:spLocks noChangeArrowheads="1"/>
          </p:cNvSpPr>
          <p:nvPr/>
        </p:nvSpPr>
        <p:spPr bwMode="auto">
          <a:xfrm>
            <a:off x="5564188" y="45720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6804" name="Title 1"/>
          <p:cNvSpPr>
            <a:spLocks noGrp="1"/>
          </p:cNvSpPr>
          <p:nvPr>
            <p:ph type="title"/>
          </p:nvPr>
        </p:nvSpPr>
        <p:spPr/>
        <p:txBody>
          <a:bodyPr/>
          <a:lstStyle/>
          <a:p>
            <a:r>
              <a:rPr lang="en-US" smtClean="0">
                <a:latin typeface="Arial" charset="0"/>
                <a:cs typeface="Arial" charset="0"/>
              </a:rPr>
              <a:t>DFS(z)</a:t>
            </a:r>
          </a:p>
        </p:txBody>
      </p:sp>
      <p:sp>
        <p:nvSpPr>
          <p:cNvPr id="76805"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Kết thúc thăm đỉnh z</a:t>
            </a:r>
          </a:p>
        </p:txBody>
      </p:sp>
      <p:sp>
        <p:nvSpPr>
          <p:cNvPr id="76806" name="Footer Placeholder 3"/>
          <p:cNvSpPr>
            <a:spLocks noGrp="1"/>
          </p:cNvSpPr>
          <p:nvPr>
            <p:ph type="ftr" sz="quarter" idx="11"/>
          </p:nvPr>
        </p:nvSpPr>
        <p:spPr>
          <a:noFill/>
        </p:spPr>
        <p:txBody>
          <a:bodyPr/>
          <a:lstStyle/>
          <a:p>
            <a:r>
              <a:rPr lang="en-US" smtClean="0"/>
              <a:t>Nguyễn Đức Nghĩa - Bộ môn KHMT ĐHBKHN</a:t>
            </a:r>
          </a:p>
        </p:txBody>
      </p:sp>
      <p:sp>
        <p:nvSpPr>
          <p:cNvPr id="76807" name="Slide Number Placeholder 4"/>
          <p:cNvSpPr>
            <a:spLocks noGrp="1"/>
          </p:cNvSpPr>
          <p:nvPr>
            <p:ph type="sldNum" sz="quarter" idx="12"/>
          </p:nvPr>
        </p:nvSpPr>
        <p:spPr>
          <a:noFill/>
        </p:spPr>
        <p:txBody>
          <a:bodyPr/>
          <a:lstStyle/>
          <a:p>
            <a:fld id="{E76E33D5-6149-4E18-A7D9-F247599A95ED}" type="slidenum">
              <a:rPr lang="en-US" smtClean="0"/>
              <a:pPr/>
              <a:t>61</a:t>
            </a:fld>
            <a:endParaRPr lang="en-US" smtClean="0"/>
          </a:p>
        </p:txBody>
      </p:sp>
      <p:sp>
        <p:nvSpPr>
          <p:cNvPr id="63494" name="Oval 5"/>
          <p:cNvSpPr>
            <a:spLocks noChangeArrowheads="1"/>
          </p:cNvSpPr>
          <p:nvPr/>
        </p:nvSpPr>
        <p:spPr bwMode="auto">
          <a:xfrm>
            <a:off x="2601913" y="3065463"/>
            <a:ext cx="590550" cy="576262"/>
          </a:xfrm>
          <a:prstGeom prst="ellipse">
            <a:avLst/>
          </a:prstGeom>
          <a:solidFill>
            <a:schemeClr val="accent4"/>
          </a:solidFill>
          <a:ln w="28575">
            <a:solidFill>
              <a:schemeClr val="tx2"/>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6809" name="Text Box 4"/>
          <p:cNvSpPr txBox="1">
            <a:spLocks noChangeArrowheads="1"/>
          </p:cNvSpPr>
          <p:nvPr/>
        </p:nvSpPr>
        <p:spPr bwMode="auto">
          <a:xfrm>
            <a:off x="2640013" y="3152775"/>
            <a:ext cx="536575" cy="369888"/>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1/8</a:t>
            </a:r>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76810"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6811"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6812"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6813"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6814"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6815"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6816"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6818"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8" name="Oval 29"/>
          <p:cNvSpPr>
            <a:spLocks noChangeArrowheads="1"/>
          </p:cNvSpPr>
          <p:nvPr/>
        </p:nvSpPr>
        <p:spPr bwMode="auto">
          <a:xfrm>
            <a:off x="5562600" y="3081338"/>
            <a:ext cx="590550" cy="576262"/>
          </a:xfrm>
          <a:prstGeom prst="ellipse">
            <a:avLst/>
          </a:prstGeom>
          <a:solidFill>
            <a:schemeClr val="accent4">
              <a:lumMod val="20000"/>
              <a:lumOff val="80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6822"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6823"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6824"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6825"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6826"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6827"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6828"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solidFill>
                  <a:schemeClr val="bg1"/>
                </a:solidFill>
                <a:latin typeface="Times New Roman" pitchFamily="18" charset="0"/>
                <a:cs typeface="Times New Roman" pitchFamily="18" charset="0"/>
              </a:rPr>
              <a:t>10/11   </a:t>
            </a:r>
          </a:p>
        </p:txBody>
      </p:sp>
      <p:sp>
        <p:nvSpPr>
          <p:cNvPr id="76829" name="Text Box 42"/>
          <p:cNvSpPr txBox="1">
            <a:spLocks noChangeArrowheads="1"/>
          </p:cNvSpPr>
          <p:nvPr/>
        </p:nvSpPr>
        <p:spPr bwMode="auto">
          <a:xfrm>
            <a:off x="5562600" y="3136900"/>
            <a:ext cx="609600" cy="369888"/>
          </a:xfrm>
          <a:prstGeom prst="rect">
            <a:avLst/>
          </a:prstGeom>
          <a:noFill/>
          <a:ln w="19050">
            <a:noFill/>
            <a:miter lim="800000"/>
            <a:headEnd/>
            <a:tailEnd/>
          </a:ln>
        </p:spPr>
        <p:txBody>
          <a:bodyPr>
            <a:spAutoFit/>
          </a:bodyPr>
          <a:lstStyle/>
          <a:p>
            <a:pPr algn="l"/>
            <a:r>
              <a:rPr lang="en-US" sz="1800" b="1">
                <a:latin typeface="Times New Roman" pitchFamily="18" charset="0"/>
                <a:cs typeface="Times New Roman" pitchFamily="18" charset="0"/>
              </a:rPr>
              <a:t> 9/</a:t>
            </a:r>
          </a:p>
        </p:txBody>
      </p:sp>
      <p:sp>
        <p:nvSpPr>
          <p:cNvPr id="76830"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2/7</a:t>
            </a:r>
            <a:endParaRPr lang="en-US" sz="1800" b="1">
              <a:solidFill>
                <a:schemeClr val="bg1"/>
              </a:solidFill>
              <a:latin typeface="Times New Roman" pitchFamily="18" charset="0"/>
              <a:cs typeface="Times New Roman" pitchFamily="18" charset="0"/>
            </a:endParaRPr>
          </a:p>
        </p:txBody>
      </p:sp>
      <p:sp>
        <p:nvSpPr>
          <p:cNvPr id="76831"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6832"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6833" name="Line 18"/>
          <p:cNvSpPr>
            <a:spLocks noChangeShapeType="1"/>
          </p:cNvSpPr>
          <p:nvPr/>
        </p:nvSpPr>
        <p:spPr bwMode="auto">
          <a:xfrm flipV="1">
            <a:off x="4605338" y="3541713"/>
            <a:ext cx="1023937" cy="1028700"/>
          </a:xfrm>
          <a:prstGeom prst="line">
            <a:avLst/>
          </a:prstGeom>
          <a:noFill/>
          <a:ln w="28575">
            <a:solidFill>
              <a:schemeClr val="tx1"/>
            </a:solidFill>
            <a:prstDash val="sysDash"/>
            <a:round/>
            <a:headEnd type="triangle" w="med" len="med"/>
            <a:tailEnd/>
          </a:ln>
        </p:spPr>
        <p:txBody>
          <a:bodyPr wrap="none" anchor="ctr"/>
          <a:lstStyle/>
          <a:p>
            <a:endParaRPr lang="en-US"/>
          </a:p>
        </p:txBody>
      </p:sp>
      <p:sp>
        <p:nvSpPr>
          <p:cNvPr id="76834" name="Line 30"/>
          <p:cNvSpPr>
            <a:spLocks noChangeShapeType="1"/>
          </p:cNvSpPr>
          <p:nvPr/>
        </p:nvSpPr>
        <p:spPr bwMode="auto">
          <a:xfrm>
            <a:off x="5867400" y="3657600"/>
            <a:ext cx="0" cy="914400"/>
          </a:xfrm>
          <a:prstGeom prst="line">
            <a:avLst/>
          </a:prstGeom>
          <a:noFill/>
          <a:ln w="57150">
            <a:solidFill>
              <a:srgbClr val="C00000"/>
            </a:solidFill>
            <a:round/>
            <a:headEnd/>
            <a:tailEnd type="triangle" w="med" len="med"/>
          </a:ln>
        </p:spPr>
        <p:txBody>
          <a:bodyPr wrap="none" anchor="ctr"/>
          <a:lstStyle/>
          <a:p>
            <a:endParaRPr lang="en-US"/>
          </a:p>
        </p:txBody>
      </p:sp>
      <p:sp>
        <p:nvSpPr>
          <p:cNvPr id="76835" name="Line 7"/>
          <p:cNvSpPr>
            <a:spLocks noChangeShapeType="1"/>
          </p:cNvSpPr>
          <p:nvPr/>
        </p:nvSpPr>
        <p:spPr bwMode="auto">
          <a:xfrm>
            <a:off x="2895600" y="3643313"/>
            <a:ext cx="0" cy="842962"/>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6836"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6837"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6838"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6839"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16" name="Oval 27"/>
          <p:cNvSpPr>
            <a:spLocks noChangeArrowheads="1"/>
          </p:cNvSpPr>
          <p:nvPr/>
        </p:nvSpPr>
        <p:spPr bwMode="auto">
          <a:xfrm>
            <a:off x="5564188" y="45720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7828" name="Title 1"/>
          <p:cNvSpPr>
            <a:spLocks noGrp="1"/>
          </p:cNvSpPr>
          <p:nvPr>
            <p:ph type="title"/>
          </p:nvPr>
        </p:nvSpPr>
        <p:spPr/>
        <p:txBody>
          <a:bodyPr/>
          <a:lstStyle/>
          <a:p>
            <a:r>
              <a:rPr lang="en-US" smtClean="0">
                <a:latin typeface="Arial" charset="0"/>
                <a:cs typeface="Arial" charset="0"/>
              </a:rPr>
              <a:t>DFS(w)</a:t>
            </a:r>
          </a:p>
        </p:txBody>
      </p:sp>
      <p:sp>
        <p:nvSpPr>
          <p:cNvPr id="77829"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Kết thúc thăm đỉnh w</a:t>
            </a:r>
          </a:p>
        </p:txBody>
      </p:sp>
      <p:sp>
        <p:nvSpPr>
          <p:cNvPr id="77830" name="Footer Placeholder 3"/>
          <p:cNvSpPr>
            <a:spLocks noGrp="1"/>
          </p:cNvSpPr>
          <p:nvPr>
            <p:ph type="ftr" sz="quarter" idx="11"/>
          </p:nvPr>
        </p:nvSpPr>
        <p:spPr>
          <a:noFill/>
        </p:spPr>
        <p:txBody>
          <a:bodyPr/>
          <a:lstStyle/>
          <a:p>
            <a:r>
              <a:rPr lang="en-US" smtClean="0"/>
              <a:t>Nguyễn Đức Nghĩa - Bộ môn KHMT ĐHBKHN</a:t>
            </a:r>
          </a:p>
        </p:txBody>
      </p:sp>
      <p:sp>
        <p:nvSpPr>
          <p:cNvPr id="77831" name="Slide Number Placeholder 4"/>
          <p:cNvSpPr>
            <a:spLocks noGrp="1"/>
          </p:cNvSpPr>
          <p:nvPr>
            <p:ph type="sldNum" sz="quarter" idx="12"/>
          </p:nvPr>
        </p:nvSpPr>
        <p:spPr>
          <a:noFill/>
        </p:spPr>
        <p:txBody>
          <a:bodyPr/>
          <a:lstStyle/>
          <a:p>
            <a:fld id="{9BBB80D1-E7E8-4C6B-9F79-B66E2280CA3F}" type="slidenum">
              <a:rPr lang="en-US" smtClean="0"/>
              <a:pPr/>
              <a:t>62</a:t>
            </a:fld>
            <a:endParaRPr lang="en-US" smtClean="0"/>
          </a:p>
        </p:txBody>
      </p:sp>
      <p:sp>
        <p:nvSpPr>
          <p:cNvPr id="63494" name="Oval 5"/>
          <p:cNvSpPr>
            <a:spLocks noChangeArrowheads="1"/>
          </p:cNvSpPr>
          <p:nvPr/>
        </p:nvSpPr>
        <p:spPr bwMode="auto">
          <a:xfrm>
            <a:off x="2601913" y="3065463"/>
            <a:ext cx="590550" cy="576262"/>
          </a:xfrm>
          <a:prstGeom prst="ellipse">
            <a:avLst/>
          </a:prstGeom>
          <a:solidFill>
            <a:schemeClr val="accent4"/>
          </a:solidFill>
          <a:ln w="28575">
            <a:solidFill>
              <a:schemeClr val="tx2"/>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7833" name="Text Box 4"/>
          <p:cNvSpPr txBox="1">
            <a:spLocks noChangeArrowheads="1"/>
          </p:cNvSpPr>
          <p:nvPr/>
        </p:nvSpPr>
        <p:spPr bwMode="auto">
          <a:xfrm>
            <a:off x="2640013" y="3152775"/>
            <a:ext cx="536575" cy="369888"/>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1/8</a:t>
            </a:r>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77834"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7835"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7836"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7837"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7838"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7839"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7840"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7842"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8" name="Oval 29"/>
          <p:cNvSpPr>
            <a:spLocks noChangeArrowheads="1"/>
          </p:cNvSpPr>
          <p:nvPr/>
        </p:nvSpPr>
        <p:spPr bwMode="auto">
          <a:xfrm>
            <a:off x="5562600"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7846"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7847"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7848"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7849"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7850"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7851"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7852"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solidFill>
                  <a:schemeClr val="bg1"/>
                </a:solidFill>
                <a:latin typeface="Times New Roman" pitchFamily="18" charset="0"/>
                <a:cs typeface="Times New Roman" pitchFamily="18" charset="0"/>
              </a:rPr>
              <a:t>10/11   </a:t>
            </a:r>
          </a:p>
        </p:txBody>
      </p:sp>
      <p:sp>
        <p:nvSpPr>
          <p:cNvPr id="77853" name="Text Box 42"/>
          <p:cNvSpPr txBox="1">
            <a:spLocks noChangeArrowheads="1"/>
          </p:cNvSpPr>
          <p:nvPr/>
        </p:nvSpPr>
        <p:spPr bwMode="auto">
          <a:xfrm>
            <a:off x="5486400" y="3136900"/>
            <a:ext cx="762000" cy="369888"/>
          </a:xfrm>
          <a:prstGeom prst="rect">
            <a:avLst/>
          </a:prstGeom>
          <a:noFill/>
          <a:ln w="19050">
            <a:noFill/>
            <a:miter lim="800000"/>
            <a:headEnd/>
            <a:tailEnd/>
          </a:ln>
        </p:spPr>
        <p:txBody>
          <a:bodyPr>
            <a:spAutoFit/>
          </a:bodyPr>
          <a:lstStyle/>
          <a:p>
            <a:pPr algn="l"/>
            <a:r>
              <a:rPr lang="en-US" sz="1800" b="1">
                <a:solidFill>
                  <a:schemeClr val="bg1"/>
                </a:solidFill>
                <a:latin typeface="Times New Roman" pitchFamily="18" charset="0"/>
                <a:cs typeface="Times New Roman" pitchFamily="18" charset="0"/>
              </a:rPr>
              <a:t>11/12</a:t>
            </a:r>
          </a:p>
        </p:txBody>
      </p:sp>
      <p:sp>
        <p:nvSpPr>
          <p:cNvPr id="77854"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2/7</a:t>
            </a:r>
            <a:endParaRPr lang="en-US" sz="1800" b="1">
              <a:solidFill>
                <a:schemeClr val="bg1"/>
              </a:solidFill>
              <a:latin typeface="Times New Roman" pitchFamily="18" charset="0"/>
              <a:cs typeface="Times New Roman" pitchFamily="18" charset="0"/>
            </a:endParaRPr>
          </a:p>
        </p:txBody>
      </p:sp>
      <p:sp>
        <p:nvSpPr>
          <p:cNvPr id="77855"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7856"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7857" name="Line 18"/>
          <p:cNvSpPr>
            <a:spLocks noChangeShapeType="1"/>
          </p:cNvSpPr>
          <p:nvPr/>
        </p:nvSpPr>
        <p:spPr bwMode="auto">
          <a:xfrm flipV="1">
            <a:off x="4605338" y="3541713"/>
            <a:ext cx="1023937" cy="1028700"/>
          </a:xfrm>
          <a:prstGeom prst="line">
            <a:avLst/>
          </a:prstGeom>
          <a:noFill/>
          <a:ln w="28575">
            <a:solidFill>
              <a:schemeClr val="tx1"/>
            </a:solidFill>
            <a:prstDash val="sysDash"/>
            <a:round/>
            <a:headEnd type="triangle" w="med" len="med"/>
            <a:tailEnd/>
          </a:ln>
        </p:spPr>
        <p:txBody>
          <a:bodyPr wrap="none" anchor="ctr"/>
          <a:lstStyle/>
          <a:p>
            <a:endParaRPr lang="en-US"/>
          </a:p>
        </p:txBody>
      </p:sp>
      <p:sp>
        <p:nvSpPr>
          <p:cNvPr id="77858" name="Line 30"/>
          <p:cNvSpPr>
            <a:spLocks noChangeShapeType="1"/>
          </p:cNvSpPr>
          <p:nvPr/>
        </p:nvSpPr>
        <p:spPr bwMode="auto">
          <a:xfrm>
            <a:off x="5867400" y="3657600"/>
            <a:ext cx="0" cy="914400"/>
          </a:xfrm>
          <a:prstGeom prst="line">
            <a:avLst/>
          </a:prstGeom>
          <a:noFill/>
          <a:ln w="57150">
            <a:solidFill>
              <a:srgbClr val="C00000"/>
            </a:solidFill>
            <a:round/>
            <a:headEnd/>
            <a:tailEnd type="triangle" w="med" len="med"/>
          </a:ln>
        </p:spPr>
        <p:txBody>
          <a:bodyPr wrap="none" anchor="ctr"/>
          <a:lstStyle/>
          <a:p>
            <a:endParaRPr lang="en-US"/>
          </a:p>
        </p:txBody>
      </p:sp>
      <p:sp>
        <p:nvSpPr>
          <p:cNvPr id="77859" name="Line 7"/>
          <p:cNvSpPr>
            <a:spLocks noChangeShapeType="1"/>
          </p:cNvSpPr>
          <p:nvPr/>
        </p:nvSpPr>
        <p:spPr bwMode="auto">
          <a:xfrm>
            <a:off x="2895600" y="3643313"/>
            <a:ext cx="0" cy="842962"/>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7860"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7861"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7862"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7863"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ounded Rectangle 46"/>
          <p:cNvSpPr>
            <a:spLocks noChangeArrowheads="1"/>
          </p:cNvSpPr>
          <p:nvPr/>
        </p:nvSpPr>
        <p:spPr bwMode="auto">
          <a:xfrm>
            <a:off x="2362200" y="2627313"/>
            <a:ext cx="2514600" cy="3087687"/>
          </a:xfrm>
          <a:prstGeom prst="roundRect">
            <a:avLst>
              <a:gd name="adj" fmla="val 16667"/>
            </a:avLst>
          </a:prstGeom>
          <a:noFill/>
          <a:ln w="38100" algn="ctr">
            <a:solidFill>
              <a:schemeClr val="tx1"/>
            </a:solidFill>
            <a:prstDash val="sysDash"/>
            <a:round/>
            <a:headEnd/>
            <a:tailEnd/>
          </a:ln>
        </p:spPr>
        <p:txBody>
          <a:bodyPr wrap="none" anchor="ctr"/>
          <a:lstStyle/>
          <a:p>
            <a:endParaRPr lang="en-US"/>
          </a:p>
        </p:txBody>
      </p:sp>
      <p:sp>
        <p:nvSpPr>
          <p:cNvPr id="63516" name="Oval 27"/>
          <p:cNvSpPr>
            <a:spLocks noChangeArrowheads="1"/>
          </p:cNvSpPr>
          <p:nvPr/>
        </p:nvSpPr>
        <p:spPr bwMode="auto">
          <a:xfrm>
            <a:off x="5564188" y="45720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0" name="Oval 21"/>
          <p:cNvSpPr>
            <a:spLocks noChangeArrowheads="1"/>
          </p:cNvSpPr>
          <p:nvPr/>
        </p:nvSpPr>
        <p:spPr bwMode="auto">
          <a:xfrm>
            <a:off x="2601913" y="3065463"/>
            <a:ext cx="590550" cy="576262"/>
          </a:xfrm>
          <a:prstGeom prst="ellipse">
            <a:avLst/>
          </a:prstGeom>
          <a:solidFill>
            <a:schemeClr val="bg1">
              <a:lumMod val="85000"/>
            </a:schemeClr>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8853" name="Title 1"/>
          <p:cNvSpPr>
            <a:spLocks noGrp="1"/>
          </p:cNvSpPr>
          <p:nvPr>
            <p:ph type="title"/>
          </p:nvPr>
        </p:nvSpPr>
        <p:spPr/>
        <p:txBody>
          <a:bodyPr/>
          <a:lstStyle/>
          <a:p>
            <a:r>
              <a:rPr lang="en-US" smtClean="0">
                <a:latin typeface="Arial" charset="0"/>
                <a:cs typeface="Arial" charset="0"/>
              </a:rPr>
              <a:t>DFS(G): Kết thúc</a:t>
            </a:r>
          </a:p>
        </p:txBody>
      </p:sp>
      <p:sp>
        <p:nvSpPr>
          <p:cNvPr id="78854" name="Content Placeholder 2" descr="Rectangle: Click to edit Master text styles&#10;Second level&#10;Third level&#10;Fourth level&#10;Fifth level"/>
          <p:cNvSpPr>
            <a:spLocks noGrp="1"/>
          </p:cNvSpPr>
          <p:nvPr>
            <p:ph idx="1"/>
          </p:nvPr>
        </p:nvSpPr>
        <p:spPr>
          <a:xfrm>
            <a:off x="533400" y="1828800"/>
            <a:ext cx="8001000" cy="4419600"/>
          </a:xfrm>
        </p:spPr>
        <p:txBody>
          <a:bodyPr/>
          <a:lstStyle/>
          <a:p>
            <a:r>
              <a:rPr lang="en-US" sz="2400" smtClean="0">
                <a:latin typeface="Arial" charset="0"/>
                <a:cs typeface="Arial" charset="0"/>
              </a:rPr>
              <a:t>Rừng tìm kiếm gồm 2 cây: Cây DFS(u) và cây DFS(w):</a:t>
            </a:r>
          </a:p>
        </p:txBody>
      </p:sp>
      <p:sp>
        <p:nvSpPr>
          <p:cNvPr id="78855" name="Footer Placeholder 3"/>
          <p:cNvSpPr>
            <a:spLocks noGrp="1"/>
          </p:cNvSpPr>
          <p:nvPr>
            <p:ph type="ftr" sz="quarter" idx="11"/>
          </p:nvPr>
        </p:nvSpPr>
        <p:spPr>
          <a:noFill/>
        </p:spPr>
        <p:txBody>
          <a:bodyPr/>
          <a:lstStyle/>
          <a:p>
            <a:r>
              <a:rPr lang="en-US" smtClean="0"/>
              <a:t>Nguyễn Đức Nghĩa - Bộ môn KHMT ĐHBKHN</a:t>
            </a:r>
          </a:p>
        </p:txBody>
      </p:sp>
      <p:sp>
        <p:nvSpPr>
          <p:cNvPr id="78856" name="Slide Number Placeholder 4"/>
          <p:cNvSpPr>
            <a:spLocks noGrp="1"/>
          </p:cNvSpPr>
          <p:nvPr>
            <p:ph type="sldNum" sz="quarter" idx="12"/>
          </p:nvPr>
        </p:nvSpPr>
        <p:spPr>
          <a:noFill/>
        </p:spPr>
        <p:txBody>
          <a:bodyPr/>
          <a:lstStyle/>
          <a:p>
            <a:fld id="{726E9A73-8254-47A0-A089-B3CF9EAB7A83}" type="slidenum">
              <a:rPr lang="en-US" smtClean="0"/>
              <a:pPr/>
              <a:t>63</a:t>
            </a:fld>
            <a:endParaRPr lang="en-US" smtClean="0"/>
          </a:p>
        </p:txBody>
      </p:sp>
      <p:sp>
        <p:nvSpPr>
          <p:cNvPr id="63494" name="Oval 5"/>
          <p:cNvSpPr>
            <a:spLocks noChangeArrowheads="1"/>
          </p:cNvSpPr>
          <p:nvPr/>
        </p:nvSpPr>
        <p:spPr bwMode="auto">
          <a:xfrm>
            <a:off x="2601913" y="3065463"/>
            <a:ext cx="590550" cy="576262"/>
          </a:xfrm>
          <a:prstGeom prst="ellipse">
            <a:avLst/>
          </a:prstGeom>
          <a:solidFill>
            <a:schemeClr val="accent4"/>
          </a:solidFill>
          <a:ln w="28575">
            <a:solidFill>
              <a:schemeClr val="tx2"/>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8858" name="Text Box 4"/>
          <p:cNvSpPr txBox="1">
            <a:spLocks noChangeArrowheads="1"/>
          </p:cNvSpPr>
          <p:nvPr/>
        </p:nvSpPr>
        <p:spPr bwMode="auto">
          <a:xfrm>
            <a:off x="2640013" y="3152775"/>
            <a:ext cx="536575" cy="369888"/>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1/8</a:t>
            </a:r>
            <a:r>
              <a:rPr lang="en-US" sz="1800" b="1">
                <a:latin typeface="Times New Roman" pitchFamily="18" charset="0"/>
                <a:cs typeface="Times New Roman" pitchFamily="18" charset="0"/>
                <a:sym typeface="Symbol" pitchFamily="18" charset="2"/>
              </a:rPr>
              <a:t> </a:t>
            </a:r>
            <a:endParaRPr lang="en-US" sz="1800" b="1">
              <a:latin typeface="Times New Roman" pitchFamily="18" charset="0"/>
              <a:cs typeface="Times New Roman" pitchFamily="18" charset="0"/>
            </a:endParaRPr>
          </a:p>
        </p:txBody>
      </p:sp>
      <p:sp>
        <p:nvSpPr>
          <p:cNvPr id="78859" name="Text Box 5"/>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78860" name="Text Box 11"/>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8861" name="Text Box 12"/>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8862" name="Text Box 13"/>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8863" name="Text Box 14"/>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8864" name="Text Box 15"/>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8865" name="Text Box 16"/>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63512" name="Oval 23"/>
          <p:cNvSpPr>
            <a:spLocks noChangeArrowheads="1"/>
          </p:cNvSpPr>
          <p:nvPr/>
        </p:nvSpPr>
        <p:spPr bwMode="auto">
          <a:xfrm>
            <a:off x="2609850" y="4481513"/>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8867" name="Text Box 22"/>
          <p:cNvSpPr txBox="1">
            <a:spLocks noChangeArrowheads="1"/>
          </p:cNvSpPr>
          <p:nvPr/>
        </p:nvSpPr>
        <p:spPr bwMode="auto">
          <a:xfrm>
            <a:off x="2697163" y="4465638"/>
            <a:ext cx="184150" cy="400050"/>
          </a:xfrm>
          <a:prstGeom prst="rect">
            <a:avLst/>
          </a:prstGeom>
          <a:noFill/>
          <a:ln w="9525">
            <a:noFill/>
            <a:miter lim="800000"/>
            <a:headEnd/>
            <a:tailEnd/>
          </a:ln>
        </p:spPr>
        <p:txBody>
          <a:bodyPr wrap="none">
            <a:spAutoFit/>
          </a:bodyPr>
          <a:lstStyle/>
          <a:p>
            <a:pPr algn="l" eaLnBrk="0" hangingPunct="0"/>
            <a:endParaRPr lang="en-US" sz="2000" b="1">
              <a:latin typeface="Times New Roman" pitchFamily="18" charset="0"/>
              <a:cs typeface="Times New Roman" pitchFamily="18" charset="0"/>
            </a:endParaRPr>
          </a:p>
        </p:txBody>
      </p:sp>
      <p:sp>
        <p:nvSpPr>
          <p:cNvPr id="63514" name="Oval 25"/>
          <p:cNvSpPr>
            <a:spLocks noChangeArrowheads="1"/>
          </p:cNvSpPr>
          <p:nvPr/>
        </p:nvSpPr>
        <p:spPr bwMode="auto">
          <a:xfrm>
            <a:off x="4083050" y="4495800"/>
            <a:ext cx="590550" cy="576263"/>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7" name="Oval 28"/>
          <p:cNvSpPr>
            <a:spLocks noChangeArrowheads="1"/>
          </p:cNvSpPr>
          <p:nvPr/>
        </p:nvSpPr>
        <p:spPr bwMode="auto">
          <a:xfrm>
            <a:off x="4078288"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63518" name="Oval 29"/>
          <p:cNvSpPr>
            <a:spLocks noChangeArrowheads="1"/>
          </p:cNvSpPr>
          <p:nvPr/>
        </p:nvSpPr>
        <p:spPr bwMode="auto">
          <a:xfrm>
            <a:off x="5562600" y="3081338"/>
            <a:ext cx="590550" cy="576262"/>
          </a:xfrm>
          <a:prstGeom prst="ellipse">
            <a:avLst/>
          </a:prstGeom>
          <a:solidFill>
            <a:schemeClr val="accent4"/>
          </a:solidFill>
          <a:ln w="28575">
            <a:solidFill>
              <a:srgbClr val="808000"/>
            </a:solidFill>
            <a:round/>
            <a:headEnd/>
            <a:tailEnd/>
          </a:ln>
        </p:spPr>
        <p:txBody>
          <a:bodyPr wrap="none" anchor="ctr"/>
          <a:lstStyle/>
          <a:p>
            <a:pPr algn="l">
              <a:defRPr/>
            </a:pPr>
            <a:endParaRPr lang="en-US" sz="2000">
              <a:latin typeface="Times New Roman" pitchFamily="18" charset="0"/>
              <a:cs typeface="Times New Roman" pitchFamily="18" charset="0"/>
            </a:endParaRPr>
          </a:p>
        </p:txBody>
      </p:sp>
      <p:sp>
        <p:nvSpPr>
          <p:cNvPr id="78871" name="Text Box 32"/>
          <p:cNvSpPr txBox="1">
            <a:spLocks noChangeArrowheads="1"/>
          </p:cNvSpPr>
          <p:nvPr/>
        </p:nvSpPr>
        <p:spPr bwMode="auto">
          <a:xfrm>
            <a:off x="2768600" y="2617788"/>
            <a:ext cx="327025"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u</a:t>
            </a:r>
          </a:p>
        </p:txBody>
      </p:sp>
      <p:sp>
        <p:nvSpPr>
          <p:cNvPr id="78872" name="Text Box 33"/>
          <p:cNvSpPr txBox="1">
            <a:spLocks noChangeArrowheads="1"/>
          </p:cNvSpPr>
          <p:nvPr/>
        </p:nvSpPr>
        <p:spPr bwMode="auto">
          <a:xfrm>
            <a:off x="4235450" y="2627313"/>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v</a:t>
            </a:r>
          </a:p>
        </p:txBody>
      </p:sp>
      <p:sp>
        <p:nvSpPr>
          <p:cNvPr id="78873" name="Text Box 34"/>
          <p:cNvSpPr txBox="1">
            <a:spLocks noChangeArrowheads="1"/>
          </p:cNvSpPr>
          <p:nvPr/>
        </p:nvSpPr>
        <p:spPr bwMode="auto">
          <a:xfrm>
            <a:off x="5702300" y="2636838"/>
            <a:ext cx="35560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w</a:t>
            </a:r>
          </a:p>
        </p:txBody>
      </p:sp>
      <p:sp>
        <p:nvSpPr>
          <p:cNvPr id="78874" name="Text Box 35"/>
          <p:cNvSpPr txBox="1">
            <a:spLocks noChangeArrowheads="1"/>
          </p:cNvSpPr>
          <p:nvPr/>
        </p:nvSpPr>
        <p:spPr bwMode="auto">
          <a:xfrm>
            <a:off x="2735263" y="5076825"/>
            <a:ext cx="312737"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x</a:t>
            </a:r>
          </a:p>
        </p:txBody>
      </p:sp>
      <p:sp>
        <p:nvSpPr>
          <p:cNvPr id="78875" name="Text Box 36"/>
          <p:cNvSpPr txBox="1">
            <a:spLocks noChangeArrowheads="1"/>
          </p:cNvSpPr>
          <p:nvPr/>
        </p:nvSpPr>
        <p:spPr bwMode="auto">
          <a:xfrm>
            <a:off x="4230688" y="5086350"/>
            <a:ext cx="298450"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y</a:t>
            </a:r>
          </a:p>
        </p:txBody>
      </p:sp>
      <p:sp>
        <p:nvSpPr>
          <p:cNvPr id="78876" name="Text Box 37"/>
          <p:cNvSpPr txBox="1">
            <a:spLocks noChangeArrowheads="1"/>
          </p:cNvSpPr>
          <p:nvPr/>
        </p:nvSpPr>
        <p:spPr bwMode="auto">
          <a:xfrm>
            <a:off x="5711825" y="5081588"/>
            <a:ext cx="284163" cy="400050"/>
          </a:xfrm>
          <a:prstGeom prst="rect">
            <a:avLst/>
          </a:prstGeom>
          <a:noFill/>
          <a:ln w="9525">
            <a:noFill/>
            <a:miter lim="800000"/>
            <a:headEnd/>
            <a:tailEnd/>
          </a:ln>
        </p:spPr>
        <p:txBody>
          <a:bodyPr wrap="none">
            <a:spAutoFit/>
          </a:bodyPr>
          <a:lstStyle/>
          <a:p>
            <a:pPr algn="l" eaLnBrk="0" hangingPunct="0"/>
            <a:r>
              <a:rPr lang="en-US" sz="2000" b="1" i="1">
                <a:latin typeface="Times New Roman" pitchFamily="18" charset="0"/>
                <a:cs typeface="Times New Roman" pitchFamily="18" charset="0"/>
              </a:rPr>
              <a:t>z</a:t>
            </a:r>
          </a:p>
        </p:txBody>
      </p:sp>
      <p:sp>
        <p:nvSpPr>
          <p:cNvPr id="78877" name="Text Box 41"/>
          <p:cNvSpPr txBox="1">
            <a:spLocks noChangeArrowheads="1"/>
          </p:cNvSpPr>
          <p:nvPr/>
        </p:nvSpPr>
        <p:spPr bwMode="auto">
          <a:xfrm>
            <a:off x="5524500" y="4648200"/>
            <a:ext cx="723900" cy="369888"/>
          </a:xfrm>
          <a:prstGeom prst="rect">
            <a:avLst/>
          </a:prstGeom>
          <a:noFill/>
          <a:ln w="19050">
            <a:noFill/>
            <a:miter lim="800000"/>
            <a:headEnd/>
            <a:tailEnd/>
          </a:ln>
        </p:spPr>
        <p:txBody>
          <a:bodyPr>
            <a:spAutoFit/>
          </a:bodyPr>
          <a:lstStyle/>
          <a:p>
            <a:pPr algn="l"/>
            <a:r>
              <a:rPr lang="en-US" sz="1800" b="1">
                <a:solidFill>
                  <a:schemeClr val="bg1"/>
                </a:solidFill>
                <a:latin typeface="Times New Roman" pitchFamily="18" charset="0"/>
                <a:cs typeface="Times New Roman" pitchFamily="18" charset="0"/>
              </a:rPr>
              <a:t>10/11   </a:t>
            </a:r>
          </a:p>
        </p:txBody>
      </p:sp>
      <p:sp>
        <p:nvSpPr>
          <p:cNvPr id="78878" name="Text Box 42"/>
          <p:cNvSpPr txBox="1">
            <a:spLocks noChangeArrowheads="1"/>
          </p:cNvSpPr>
          <p:nvPr/>
        </p:nvSpPr>
        <p:spPr bwMode="auto">
          <a:xfrm>
            <a:off x="5486400" y="3136900"/>
            <a:ext cx="762000" cy="369888"/>
          </a:xfrm>
          <a:prstGeom prst="rect">
            <a:avLst/>
          </a:prstGeom>
          <a:noFill/>
          <a:ln w="19050">
            <a:noFill/>
            <a:miter lim="800000"/>
            <a:headEnd/>
            <a:tailEnd/>
          </a:ln>
        </p:spPr>
        <p:txBody>
          <a:bodyPr>
            <a:spAutoFit/>
          </a:bodyPr>
          <a:lstStyle/>
          <a:p>
            <a:pPr algn="l"/>
            <a:r>
              <a:rPr lang="en-US" sz="1800" b="1">
                <a:solidFill>
                  <a:schemeClr val="bg1"/>
                </a:solidFill>
                <a:latin typeface="Times New Roman" pitchFamily="18" charset="0"/>
                <a:cs typeface="Times New Roman" pitchFamily="18" charset="0"/>
              </a:rPr>
              <a:t>11/12</a:t>
            </a:r>
          </a:p>
        </p:txBody>
      </p:sp>
      <p:sp>
        <p:nvSpPr>
          <p:cNvPr id="78879" name="Text Box 43"/>
          <p:cNvSpPr txBox="1">
            <a:spLocks noChangeArrowheads="1"/>
          </p:cNvSpPr>
          <p:nvPr/>
        </p:nvSpPr>
        <p:spPr bwMode="auto">
          <a:xfrm>
            <a:off x="4164013" y="3124200"/>
            <a:ext cx="484187" cy="369888"/>
          </a:xfrm>
          <a:prstGeom prst="rect">
            <a:avLst/>
          </a:prstGeom>
          <a:noFill/>
          <a:ln w="9525">
            <a:noFill/>
            <a:miter lim="800000"/>
            <a:headEnd/>
            <a:tailEnd/>
          </a:ln>
        </p:spPr>
        <p:txBody>
          <a:bodyPr>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2/7</a:t>
            </a:r>
            <a:endParaRPr lang="en-US" sz="1800" b="1">
              <a:solidFill>
                <a:schemeClr val="bg1"/>
              </a:solidFill>
              <a:latin typeface="Times New Roman" pitchFamily="18" charset="0"/>
              <a:cs typeface="Times New Roman" pitchFamily="18" charset="0"/>
            </a:endParaRPr>
          </a:p>
        </p:txBody>
      </p:sp>
      <p:sp>
        <p:nvSpPr>
          <p:cNvPr id="78880" name="Text Box 44"/>
          <p:cNvSpPr txBox="1">
            <a:spLocks noChangeArrowheads="1"/>
          </p:cNvSpPr>
          <p:nvPr/>
        </p:nvSpPr>
        <p:spPr bwMode="auto">
          <a:xfrm>
            <a:off x="2606675" y="4551363"/>
            <a:ext cx="593725" cy="369887"/>
          </a:xfrm>
          <a:prstGeom prst="rect">
            <a:avLst/>
          </a:prstGeom>
          <a:noFill/>
          <a:ln w="9525">
            <a:noFill/>
            <a:miter lim="800000"/>
            <a:headEnd/>
            <a:tailEnd/>
          </a:ln>
        </p:spPr>
        <p:txBody>
          <a:bodyPr>
            <a:spAutoFit/>
          </a:bodyPr>
          <a:lstStyle/>
          <a:p>
            <a:pPr algn="l" eaLnBrk="0" hangingPunct="0"/>
            <a:r>
              <a:rPr lang="en-US" sz="1800" b="1">
                <a:latin typeface="Times New Roman" pitchFamily="18" charset="0"/>
                <a:cs typeface="Times New Roman" pitchFamily="18" charset="0"/>
                <a:sym typeface="Symbol" pitchFamily="18" charset="2"/>
              </a:rPr>
              <a:t>  </a:t>
            </a:r>
            <a:r>
              <a:rPr lang="en-US" sz="1800" b="1">
                <a:solidFill>
                  <a:schemeClr val="bg1"/>
                </a:solidFill>
                <a:latin typeface="Times New Roman" pitchFamily="18" charset="0"/>
                <a:cs typeface="Times New Roman" pitchFamily="18" charset="0"/>
                <a:sym typeface="Symbol" pitchFamily="18" charset="2"/>
              </a:rPr>
              <a:t>4/5</a:t>
            </a:r>
            <a:endParaRPr lang="en-US" sz="1800" b="1">
              <a:solidFill>
                <a:schemeClr val="bg1"/>
              </a:solidFill>
              <a:latin typeface="Times New Roman" pitchFamily="18" charset="0"/>
              <a:cs typeface="Times New Roman" pitchFamily="18" charset="0"/>
            </a:endParaRPr>
          </a:p>
        </p:txBody>
      </p:sp>
      <p:sp>
        <p:nvSpPr>
          <p:cNvPr id="78881" name="Text Box 45"/>
          <p:cNvSpPr txBox="1">
            <a:spLocks noChangeArrowheads="1"/>
          </p:cNvSpPr>
          <p:nvPr/>
        </p:nvSpPr>
        <p:spPr bwMode="auto">
          <a:xfrm>
            <a:off x="4111625" y="4583113"/>
            <a:ext cx="536575" cy="369887"/>
          </a:xfrm>
          <a:prstGeom prst="rect">
            <a:avLst/>
          </a:prstGeom>
          <a:noFill/>
          <a:ln w="9525">
            <a:noFill/>
            <a:miter lim="800000"/>
            <a:headEnd/>
            <a:tailEnd/>
          </a:ln>
        </p:spPr>
        <p:txBody>
          <a:bodyPr wrap="none">
            <a:spAutoFit/>
          </a:bodyPr>
          <a:lstStyle/>
          <a:p>
            <a:pPr algn="l" eaLnBrk="0" hangingPunct="0"/>
            <a:r>
              <a:rPr lang="en-US" sz="1800" b="1">
                <a:solidFill>
                  <a:schemeClr val="bg1"/>
                </a:solidFill>
                <a:latin typeface="Times New Roman" pitchFamily="18" charset="0"/>
                <a:cs typeface="Times New Roman" pitchFamily="18" charset="0"/>
                <a:sym typeface="Symbol" pitchFamily="18" charset="2"/>
              </a:rPr>
              <a:t> 3/6</a:t>
            </a:r>
            <a:endParaRPr lang="en-US" sz="1800" b="1">
              <a:solidFill>
                <a:schemeClr val="bg1"/>
              </a:solidFill>
              <a:latin typeface="Times New Roman" pitchFamily="18" charset="0"/>
              <a:cs typeface="Times New Roman" pitchFamily="18" charset="0"/>
            </a:endParaRPr>
          </a:p>
        </p:txBody>
      </p:sp>
      <p:sp>
        <p:nvSpPr>
          <p:cNvPr id="78882" name="Line 18"/>
          <p:cNvSpPr>
            <a:spLocks noChangeShapeType="1"/>
          </p:cNvSpPr>
          <p:nvPr/>
        </p:nvSpPr>
        <p:spPr bwMode="auto">
          <a:xfrm flipV="1">
            <a:off x="4605338" y="3541713"/>
            <a:ext cx="1023937" cy="1028700"/>
          </a:xfrm>
          <a:prstGeom prst="line">
            <a:avLst/>
          </a:prstGeom>
          <a:noFill/>
          <a:ln w="28575">
            <a:solidFill>
              <a:schemeClr val="tx1"/>
            </a:solidFill>
            <a:prstDash val="sysDash"/>
            <a:round/>
            <a:headEnd type="triangle" w="med" len="med"/>
            <a:tailEnd/>
          </a:ln>
        </p:spPr>
        <p:txBody>
          <a:bodyPr wrap="none" anchor="ctr"/>
          <a:lstStyle/>
          <a:p>
            <a:endParaRPr lang="en-US"/>
          </a:p>
        </p:txBody>
      </p:sp>
      <p:sp>
        <p:nvSpPr>
          <p:cNvPr id="78883" name="Line 30"/>
          <p:cNvSpPr>
            <a:spLocks noChangeShapeType="1"/>
          </p:cNvSpPr>
          <p:nvPr/>
        </p:nvSpPr>
        <p:spPr bwMode="auto">
          <a:xfrm>
            <a:off x="5867400" y="3657600"/>
            <a:ext cx="0" cy="914400"/>
          </a:xfrm>
          <a:prstGeom prst="line">
            <a:avLst/>
          </a:prstGeom>
          <a:noFill/>
          <a:ln w="57150">
            <a:solidFill>
              <a:srgbClr val="C00000"/>
            </a:solidFill>
            <a:round/>
            <a:headEnd/>
            <a:tailEnd type="triangle" w="med" len="med"/>
          </a:ln>
        </p:spPr>
        <p:txBody>
          <a:bodyPr wrap="none" anchor="ctr"/>
          <a:lstStyle/>
          <a:p>
            <a:endParaRPr lang="en-US"/>
          </a:p>
        </p:txBody>
      </p:sp>
      <p:sp>
        <p:nvSpPr>
          <p:cNvPr id="78884" name="Line 7"/>
          <p:cNvSpPr>
            <a:spLocks noChangeShapeType="1"/>
          </p:cNvSpPr>
          <p:nvPr/>
        </p:nvSpPr>
        <p:spPr bwMode="auto">
          <a:xfrm>
            <a:off x="2895600" y="3643313"/>
            <a:ext cx="0" cy="842962"/>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8885" name="Line 6"/>
          <p:cNvSpPr>
            <a:spLocks noChangeShapeType="1"/>
          </p:cNvSpPr>
          <p:nvPr/>
        </p:nvSpPr>
        <p:spPr bwMode="auto">
          <a:xfrm>
            <a:off x="3190875" y="4800600"/>
            <a:ext cx="923925" cy="0"/>
          </a:xfrm>
          <a:prstGeom prst="line">
            <a:avLst/>
          </a:prstGeom>
          <a:noFill/>
          <a:ln w="57150">
            <a:solidFill>
              <a:srgbClr val="C00000"/>
            </a:solidFill>
            <a:round/>
            <a:headEnd type="triangle" w="med" len="med"/>
            <a:tailEnd/>
          </a:ln>
        </p:spPr>
        <p:txBody>
          <a:bodyPr wrap="none" anchor="ctr"/>
          <a:lstStyle/>
          <a:p>
            <a:endParaRPr lang="en-US"/>
          </a:p>
        </p:txBody>
      </p:sp>
      <p:sp>
        <p:nvSpPr>
          <p:cNvPr id="78886" name="Line 10"/>
          <p:cNvSpPr>
            <a:spLocks noChangeShapeType="1"/>
          </p:cNvSpPr>
          <p:nvPr/>
        </p:nvSpPr>
        <p:spPr bwMode="auto">
          <a:xfrm flipV="1">
            <a:off x="3097213" y="3519488"/>
            <a:ext cx="1023937" cy="1028700"/>
          </a:xfrm>
          <a:prstGeom prst="line">
            <a:avLst/>
          </a:prstGeom>
          <a:noFill/>
          <a:ln w="28575">
            <a:solidFill>
              <a:schemeClr val="tx1"/>
            </a:solidFill>
            <a:prstDash val="sysDash"/>
            <a:round/>
            <a:headEnd/>
            <a:tailEnd type="triangle" w="med" len="med"/>
          </a:ln>
        </p:spPr>
        <p:txBody>
          <a:bodyPr wrap="none" anchor="ctr"/>
          <a:lstStyle/>
          <a:p>
            <a:endParaRPr lang="en-US"/>
          </a:p>
        </p:txBody>
      </p:sp>
      <p:sp>
        <p:nvSpPr>
          <p:cNvPr id="78887" name="Line 29"/>
          <p:cNvSpPr>
            <a:spLocks noChangeShapeType="1"/>
          </p:cNvSpPr>
          <p:nvPr/>
        </p:nvSpPr>
        <p:spPr bwMode="auto">
          <a:xfrm>
            <a:off x="4419600" y="3622675"/>
            <a:ext cx="0" cy="842963"/>
          </a:xfrm>
          <a:prstGeom prst="line">
            <a:avLst/>
          </a:prstGeom>
          <a:noFill/>
          <a:ln w="57150">
            <a:solidFill>
              <a:srgbClr val="C00000"/>
            </a:solidFill>
            <a:round/>
            <a:headEnd/>
            <a:tailEnd type="triangle" w="med" len="med"/>
          </a:ln>
        </p:spPr>
        <p:txBody>
          <a:bodyPr wrap="none" anchor="ctr"/>
          <a:lstStyle/>
          <a:p>
            <a:endParaRPr lang="en-US"/>
          </a:p>
        </p:txBody>
      </p:sp>
      <p:sp>
        <p:nvSpPr>
          <p:cNvPr id="78888" name="Line 38"/>
          <p:cNvSpPr>
            <a:spLocks noChangeShapeType="1"/>
          </p:cNvSpPr>
          <p:nvPr/>
        </p:nvSpPr>
        <p:spPr bwMode="auto">
          <a:xfrm>
            <a:off x="3200400" y="3352800"/>
            <a:ext cx="923925" cy="0"/>
          </a:xfrm>
          <a:prstGeom prst="line">
            <a:avLst/>
          </a:prstGeom>
          <a:noFill/>
          <a:ln w="57150">
            <a:solidFill>
              <a:srgbClr val="C00000"/>
            </a:solidFill>
            <a:round/>
            <a:headEnd/>
            <a:tailEnd type="triangle" w="med" len="med"/>
          </a:ln>
        </p:spPr>
        <p:txBody>
          <a:bodyPr wrap="none" anchor="ctr"/>
          <a:lstStyle/>
          <a:p>
            <a:endParaRPr lang="en-US"/>
          </a:p>
        </p:txBody>
      </p:sp>
      <p:sp>
        <p:nvSpPr>
          <p:cNvPr id="78889" name="Oval 47"/>
          <p:cNvSpPr>
            <a:spLocks noChangeArrowheads="1"/>
          </p:cNvSpPr>
          <p:nvPr/>
        </p:nvSpPr>
        <p:spPr bwMode="auto">
          <a:xfrm>
            <a:off x="5257800" y="2636838"/>
            <a:ext cx="1295400" cy="3078162"/>
          </a:xfrm>
          <a:prstGeom prst="ellipse">
            <a:avLst/>
          </a:prstGeom>
          <a:noFill/>
          <a:ln w="28575" algn="ctr">
            <a:solidFill>
              <a:srgbClr val="C00000"/>
            </a:solidFill>
            <a:prstDash val="sys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latin typeface="Arial" charset="0"/>
                <a:cs typeface="Arial" charset="0"/>
              </a:rPr>
              <a:t>Các tính chất của DFS</a:t>
            </a:r>
          </a:p>
        </p:txBody>
      </p:sp>
      <p:sp>
        <p:nvSpPr>
          <p:cNvPr id="79875" name="Content Placeholder 2" descr="Rectangle: Click to edit Master text styles&#10;Second level&#10;Third level&#10;Fourth level&#10;Fifth level"/>
          <p:cNvSpPr>
            <a:spLocks noGrp="1"/>
          </p:cNvSpPr>
          <p:nvPr>
            <p:ph idx="1"/>
          </p:nvPr>
        </p:nvSpPr>
        <p:spPr/>
        <p:txBody>
          <a:bodyPr/>
          <a:lstStyle/>
          <a:p>
            <a:pPr algn="just">
              <a:lnSpc>
                <a:spcPct val="120000"/>
              </a:lnSpc>
              <a:spcBef>
                <a:spcPts val="1200"/>
              </a:spcBef>
            </a:pPr>
            <a:r>
              <a:rPr lang="en-US" sz="2400" smtClean="0">
                <a:latin typeface="Times New Roman" pitchFamily="18" charset="0"/>
                <a:cs typeface="Times New Roman" pitchFamily="18" charset="0"/>
              </a:rPr>
              <a:t>Rừng DFS là phụ thuộc vào thứ tự các đỉnh được duyệt trong các vòng lặp </a:t>
            </a:r>
            <a:r>
              <a:rPr lang="en-US" sz="2400" b="1" smtClean="0">
                <a:latin typeface="Times New Roman" pitchFamily="18" charset="0"/>
                <a:cs typeface="Times New Roman" pitchFamily="18" charset="0"/>
              </a:rPr>
              <a:t>for </a:t>
            </a:r>
            <a:r>
              <a:rPr lang="en-US" sz="2400" smtClean="0">
                <a:latin typeface="Times New Roman" pitchFamily="18" charset="0"/>
                <a:cs typeface="Times New Roman" pitchFamily="18" charset="0"/>
              </a:rPr>
              <a:t>duyệt đỉnh trong DFS(G) và DFS_Visit(u). </a:t>
            </a:r>
          </a:p>
          <a:p>
            <a:pPr algn="just">
              <a:lnSpc>
                <a:spcPct val="120000"/>
              </a:lnSpc>
              <a:spcBef>
                <a:spcPts val="1200"/>
              </a:spcBef>
            </a:pPr>
            <a:r>
              <a:rPr lang="en-US" sz="2400" smtClean="0">
                <a:latin typeface="Times New Roman" pitchFamily="18" charset="0"/>
                <a:cs typeface="Times New Roman" pitchFamily="18" charset="0"/>
              </a:rPr>
              <a:t>Để gỡ đệ qui có thể sử dụng ngăn xếp. Có thể nói, điểm khác biệt cơ bản của DFS với BFS là các đỉnh đang được thăm trong DFS được cất giữ vào ngăn xếp thay vì hàng đợi trong BFS.</a:t>
            </a:r>
          </a:p>
          <a:p>
            <a:pPr algn="just">
              <a:lnSpc>
                <a:spcPct val="120000"/>
              </a:lnSpc>
              <a:spcBef>
                <a:spcPts val="1200"/>
              </a:spcBef>
            </a:pPr>
            <a:r>
              <a:rPr lang="en-US" sz="2400" smtClean="0">
                <a:latin typeface="Times New Roman" pitchFamily="18" charset="0"/>
                <a:cs typeface="Times New Roman" pitchFamily="18" charset="0"/>
              </a:rPr>
              <a:t>Các khoảng thời gian thăm [</a:t>
            </a:r>
            <a:r>
              <a:rPr lang="en-US" sz="2400" i="1" smtClean="0">
                <a:latin typeface="Times New Roman" pitchFamily="18" charset="0"/>
                <a:cs typeface="Times New Roman" pitchFamily="18" charset="0"/>
              </a:rPr>
              <a:t>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của các đỉnh có cấu trúc lồng nhau (</a:t>
            </a:r>
            <a:r>
              <a:rPr lang="en-US" sz="2400" i="1" smtClean="0">
                <a:latin typeface="Times New Roman" pitchFamily="18" charset="0"/>
                <a:cs typeface="Times New Roman" pitchFamily="18" charset="0"/>
              </a:rPr>
              <a:t>parenthesis structure</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endParaRPr lang="en-US" smtClean="0">
              <a:latin typeface="Arial" charset="0"/>
              <a:cs typeface="Arial" charset="0"/>
            </a:endParaRPr>
          </a:p>
        </p:txBody>
      </p:sp>
      <p:sp>
        <p:nvSpPr>
          <p:cNvPr id="79876" name="Footer Placeholder 3"/>
          <p:cNvSpPr>
            <a:spLocks noGrp="1"/>
          </p:cNvSpPr>
          <p:nvPr>
            <p:ph type="ftr" sz="quarter" idx="11"/>
          </p:nvPr>
        </p:nvSpPr>
        <p:spPr>
          <a:noFill/>
        </p:spPr>
        <p:txBody>
          <a:bodyPr/>
          <a:lstStyle/>
          <a:p>
            <a:r>
              <a:rPr lang="en-US" smtClean="0"/>
              <a:t>Nguyễn Đức Nghĩa - Bộ môn KHMT ĐHBKHN</a:t>
            </a:r>
          </a:p>
        </p:txBody>
      </p:sp>
      <p:sp>
        <p:nvSpPr>
          <p:cNvPr id="79877" name="Slide Number Placeholder 4"/>
          <p:cNvSpPr>
            <a:spLocks noGrp="1"/>
          </p:cNvSpPr>
          <p:nvPr>
            <p:ph type="sldNum" sz="quarter" idx="12"/>
          </p:nvPr>
        </p:nvSpPr>
        <p:spPr>
          <a:noFill/>
        </p:spPr>
        <p:txBody>
          <a:bodyPr/>
          <a:lstStyle/>
          <a:p>
            <a:fld id="{0459189A-6E04-4871-8B50-DF4FB4D87A51}"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z="2400" smtClean="0">
                <a:latin typeface="Arial" charset="0"/>
                <a:cs typeface="Arial" charset="0"/>
              </a:rPr>
              <a:t>Cấu trúc lồng nhau (parenthesis structure) </a:t>
            </a:r>
          </a:p>
        </p:txBody>
      </p:sp>
      <p:sp>
        <p:nvSpPr>
          <p:cNvPr id="80899" name="Content Placeholder 2" descr="Rectangle: Click to edit Master text styles&#10;Second level&#10;Third level&#10;Fourth level&#10;Fifth level"/>
          <p:cNvSpPr>
            <a:spLocks noGrp="1"/>
          </p:cNvSpPr>
          <p:nvPr>
            <p:ph idx="1"/>
          </p:nvPr>
        </p:nvSpPr>
        <p:spPr/>
        <p:txBody>
          <a:bodyPr/>
          <a:lstStyle/>
          <a:p>
            <a:pPr algn="just"/>
            <a:r>
              <a:rPr lang="en-US" sz="2400" b="1" smtClean="0">
                <a:latin typeface="Times New Roman" pitchFamily="18" charset="0"/>
                <a:cs typeface="Times New Roman" pitchFamily="18" charset="0"/>
              </a:rPr>
              <a:t>Định lý. </a:t>
            </a:r>
            <a:r>
              <a:rPr lang="en-US" sz="2400" smtClean="0">
                <a:latin typeface="Times New Roman" pitchFamily="18" charset="0"/>
                <a:cs typeface="Times New Roman" pitchFamily="18" charset="0"/>
              </a:rPr>
              <a:t>Với mọi </a:t>
            </a:r>
            <a:r>
              <a:rPr lang="en-US" sz="2400" i="1" smtClean="0">
                <a:latin typeface="Times New Roman" pitchFamily="18" charset="0"/>
                <a:cs typeface="Times New Roman" pitchFamily="18" charset="0"/>
              </a:rPr>
              <a:t>u, v</a:t>
            </a:r>
            <a:r>
              <a:rPr lang="en-US" sz="2400" smtClean="0">
                <a:latin typeface="Times New Roman" pitchFamily="18" charset="0"/>
                <a:cs typeface="Times New Roman" pitchFamily="18" charset="0"/>
              </a:rPr>
              <a:t>, chỉ có thể xảy ra một trong các tình huống sau:</a:t>
            </a:r>
          </a:p>
          <a:p>
            <a:pPr algn="just">
              <a:buFont typeface="Wingdings" pitchFamily="2" charset="2"/>
              <a:buNone/>
            </a:pPr>
            <a:r>
              <a:rPr lang="en-US" sz="2400" smtClean="0">
                <a:latin typeface="Times New Roman" pitchFamily="18" charset="0"/>
                <a:cs typeface="Times New Roman" pitchFamily="18" charset="0"/>
              </a:rPr>
              <a:t>	1. </a:t>
            </a:r>
            <a:r>
              <a:rPr lang="en-US" sz="2400" i="1" smtClean="0">
                <a:latin typeface="Times New Roman" pitchFamily="18" charset="0"/>
                <a:cs typeface="Times New Roman" pitchFamily="18" charset="0"/>
              </a:rPr>
              <a:t>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hoặc </a:t>
            </a:r>
            <a:r>
              <a:rPr lang="en-US" sz="2400" i="1" smtClean="0">
                <a:latin typeface="Times New Roman" pitchFamily="18" charset="0"/>
                <a:cs typeface="Times New Roman" pitchFamily="18" charset="0"/>
              </a:rPr>
              <a:t>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(nghĩa là hai khoảng thời gian thăm của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và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là dời nhau) và khi đó </a:t>
            </a:r>
            <a:r>
              <a:rPr lang="en-US" sz="2400" i="1" smtClean="0">
                <a:latin typeface="Times New Roman" pitchFamily="18" charset="0"/>
                <a:cs typeface="Times New Roman" pitchFamily="18" charset="0"/>
              </a:rPr>
              <a:t>u </a:t>
            </a:r>
            <a:r>
              <a:rPr lang="en-US" sz="2400" smtClean="0">
                <a:latin typeface="Times New Roman" pitchFamily="18" charset="0"/>
                <a:cs typeface="Times New Roman" pitchFamily="18" charset="0"/>
              </a:rPr>
              <a:t>và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rPr>
              <a:t>là không có quan hệ tổ tiên – hậu duệ.</a:t>
            </a:r>
          </a:p>
          <a:p>
            <a:pPr algn="just">
              <a:buFont typeface="Wingdings" pitchFamily="2" charset="2"/>
              <a:buNone/>
            </a:pPr>
            <a:r>
              <a:rPr lang="en-US" sz="2400" smtClean="0">
                <a:latin typeface="Times New Roman" pitchFamily="18" charset="0"/>
                <a:cs typeface="Times New Roman" pitchFamily="18" charset="0"/>
              </a:rPr>
              <a:t>	2. </a:t>
            </a:r>
            <a:r>
              <a:rPr lang="en-US" sz="2400" i="1" smtClean="0">
                <a:latin typeface="Times New Roman" pitchFamily="18" charset="0"/>
                <a:cs typeface="Times New Roman" pitchFamily="18" charset="0"/>
              </a:rPr>
              <a:t>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(nghĩa là khoảng thời gian thăm của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là lồng trong khoảng thời gian thăm của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và khi đó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rPr>
              <a:t>là hậu duệ của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a:t>
            </a:r>
          </a:p>
          <a:p>
            <a:pPr algn="just">
              <a:buFont typeface="Wingdings" pitchFamily="2" charset="2"/>
              <a:buNone/>
            </a:pPr>
            <a:r>
              <a:rPr lang="en-US" sz="2400" smtClean="0">
                <a:latin typeface="Times New Roman" pitchFamily="18" charset="0"/>
                <a:cs typeface="Times New Roman" pitchFamily="18" charset="0"/>
              </a:rPr>
              <a:t>	3. </a:t>
            </a:r>
            <a:r>
              <a:rPr lang="en-US" sz="2400" i="1" smtClean="0">
                <a:latin typeface="Times New Roman" pitchFamily="18" charset="0"/>
                <a:cs typeface="Times New Roman" pitchFamily="18" charset="0"/>
              </a:rPr>
              <a:t>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d</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&lt; f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(nghĩa là khoảng thời gian thăm của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là lồng trong khoảng thời gian thăm của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và khi đó  </a:t>
            </a:r>
            <a:r>
              <a:rPr lang="en-US" sz="2400" i="1" smtClean="0">
                <a:latin typeface="Times New Roman" pitchFamily="18" charset="0"/>
                <a:cs typeface="Times New Roman" pitchFamily="18" charset="0"/>
              </a:rPr>
              <a:t>u </a:t>
            </a:r>
            <a:r>
              <a:rPr lang="en-US" sz="2400" smtClean="0">
                <a:latin typeface="Times New Roman" pitchFamily="18" charset="0"/>
                <a:cs typeface="Times New Roman" pitchFamily="18" charset="0"/>
              </a:rPr>
              <a:t>là hậu duệ của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p>
        </p:txBody>
      </p:sp>
      <p:sp>
        <p:nvSpPr>
          <p:cNvPr id="80900" name="Footer Placeholder 3"/>
          <p:cNvSpPr>
            <a:spLocks noGrp="1"/>
          </p:cNvSpPr>
          <p:nvPr>
            <p:ph type="ftr" sz="quarter" idx="11"/>
          </p:nvPr>
        </p:nvSpPr>
        <p:spPr>
          <a:noFill/>
        </p:spPr>
        <p:txBody>
          <a:bodyPr/>
          <a:lstStyle/>
          <a:p>
            <a:r>
              <a:rPr lang="en-US" smtClean="0"/>
              <a:t>Nguyễn Đức Nghĩa - Bộ môn KHMT ĐHBKHN</a:t>
            </a:r>
          </a:p>
        </p:txBody>
      </p:sp>
      <p:sp>
        <p:nvSpPr>
          <p:cNvPr id="80901" name="Slide Number Placeholder 4"/>
          <p:cNvSpPr>
            <a:spLocks noGrp="1"/>
          </p:cNvSpPr>
          <p:nvPr>
            <p:ph type="sldNum" sz="quarter" idx="12"/>
          </p:nvPr>
        </p:nvSpPr>
        <p:spPr>
          <a:noFill/>
        </p:spPr>
        <p:txBody>
          <a:bodyPr/>
          <a:lstStyle/>
          <a:p>
            <a:fld id="{90E16875-B5FF-4534-9732-244B26DF9E70}"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latin typeface="Arial" charset="0"/>
                <a:cs typeface="Arial" charset="0"/>
              </a:rPr>
              <a:t>Ví dụ</a:t>
            </a:r>
          </a:p>
        </p:txBody>
      </p:sp>
      <p:sp>
        <p:nvSpPr>
          <p:cNvPr id="81923" name="Content Placeholder 2" descr="Rectangle: Click to edit Master text styles&#10;Second level&#10;Third level&#10;Fourth level&#10;Fifth level"/>
          <p:cNvSpPr>
            <a:spLocks noGrp="1"/>
          </p:cNvSpPr>
          <p:nvPr>
            <p:ph idx="1"/>
          </p:nvPr>
        </p:nvSpPr>
        <p:spPr/>
        <p:txBody>
          <a:bodyPr/>
          <a:lstStyle/>
          <a:p>
            <a:endParaRPr lang="en-US" smtClean="0">
              <a:latin typeface="Arial" charset="0"/>
              <a:cs typeface="Arial" charset="0"/>
            </a:endParaRPr>
          </a:p>
        </p:txBody>
      </p:sp>
      <p:sp>
        <p:nvSpPr>
          <p:cNvPr id="81924" name="Footer Placeholder 3"/>
          <p:cNvSpPr>
            <a:spLocks noGrp="1"/>
          </p:cNvSpPr>
          <p:nvPr>
            <p:ph type="ftr" sz="quarter" idx="11"/>
          </p:nvPr>
        </p:nvSpPr>
        <p:spPr>
          <a:noFill/>
        </p:spPr>
        <p:txBody>
          <a:bodyPr/>
          <a:lstStyle/>
          <a:p>
            <a:r>
              <a:rPr lang="en-US" smtClean="0"/>
              <a:t>Nguyễn Đức Nghĩa - Bộ môn KHMT ĐHBKHN</a:t>
            </a:r>
          </a:p>
        </p:txBody>
      </p:sp>
      <p:sp>
        <p:nvSpPr>
          <p:cNvPr id="81925" name="Slide Number Placeholder 4"/>
          <p:cNvSpPr>
            <a:spLocks noGrp="1"/>
          </p:cNvSpPr>
          <p:nvPr>
            <p:ph type="sldNum" sz="quarter" idx="12"/>
          </p:nvPr>
        </p:nvSpPr>
        <p:spPr>
          <a:noFill/>
        </p:spPr>
        <p:txBody>
          <a:bodyPr/>
          <a:lstStyle/>
          <a:p>
            <a:fld id="{61D6D943-9D85-4DE3-9B64-6CA20671D004}" type="slidenum">
              <a:rPr lang="en-US" smtClean="0"/>
              <a:pPr/>
              <a:t>66</a:t>
            </a:fld>
            <a:endParaRPr lang="en-US" smtClean="0"/>
          </a:p>
        </p:txBody>
      </p:sp>
      <p:pic>
        <p:nvPicPr>
          <p:cNvPr id="81926" name="Picture 5"/>
          <p:cNvPicPr>
            <a:picLocks noChangeAspect="1" noChangeArrowheads="1"/>
          </p:cNvPicPr>
          <p:nvPr/>
        </p:nvPicPr>
        <p:blipFill>
          <a:blip r:embed="rId2"/>
          <a:srcRect/>
          <a:stretch>
            <a:fillRect/>
          </a:stretch>
        </p:blipFill>
        <p:spPr bwMode="auto">
          <a:xfrm>
            <a:off x="711200" y="2524125"/>
            <a:ext cx="3556000" cy="2276475"/>
          </a:xfrm>
          <a:prstGeom prst="rect">
            <a:avLst/>
          </a:prstGeom>
          <a:noFill/>
          <a:ln w="9525">
            <a:noFill/>
            <a:miter lim="800000"/>
            <a:headEnd/>
            <a:tailEnd/>
          </a:ln>
        </p:spPr>
      </p:pic>
      <p:pic>
        <p:nvPicPr>
          <p:cNvPr id="81927" name="Picture 6"/>
          <p:cNvPicPr>
            <a:picLocks noChangeAspect="1" noChangeArrowheads="1"/>
          </p:cNvPicPr>
          <p:nvPr/>
        </p:nvPicPr>
        <p:blipFill>
          <a:blip r:embed="rId3"/>
          <a:srcRect/>
          <a:stretch>
            <a:fillRect/>
          </a:stretch>
        </p:blipFill>
        <p:spPr bwMode="auto">
          <a:xfrm>
            <a:off x="4692650" y="2330450"/>
            <a:ext cx="3689350" cy="323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latin typeface="Arial" charset="0"/>
                <a:cs typeface="Arial" charset="0"/>
              </a:rPr>
              <a:t>Độ phức tạp của DFS</a:t>
            </a:r>
          </a:p>
        </p:txBody>
      </p:sp>
      <p:sp>
        <p:nvSpPr>
          <p:cNvPr id="82947" name="Content Placeholder 2" descr="Rectangle: Click to edit Master text styles&#10;Second level&#10;Third level&#10;Fourth level&#10;Fifth level"/>
          <p:cNvSpPr>
            <a:spLocks noGrp="1"/>
          </p:cNvSpPr>
          <p:nvPr>
            <p:ph idx="1"/>
          </p:nvPr>
        </p:nvSpPr>
        <p:spPr/>
        <p:txBody>
          <a:bodyPr/>
          <a:lstStyle/>
          <a:p>
            <a:pPr>
              <a:lnSpc>
                <a:spcPct val="120000"/>
              </a:lnSpc>
            </a:pPr>
            <a:r>
              <a:rPr lang="en-US" sz="2800" smtClean="0">
                <a:latin typeface="Times New Roman" pitchFamily="18" charset="0"/>
                <a:cs typeface="Times New Roman" pitchFamily="18" charset="0"/>
              </a:rPr>
              <a:t>Thuật toán thăm mỗi đỉnh </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sym typeface="Symbol" pitchFamily="18" charset="2"/>
              </a:rPr>
              <a:t></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đúng một lần, việc thăm đỉnh đòi hỏi thời gian </a:t>
            </a:r>
            <a:r>
              <a:rPr lang="el-GR" sz="2800" smtClean="0">
                <a:latin typeface="Times New Roman" pitchFamily="18" charset="0"/>
                <a:cs typeface="Times New Roman" pitchFamily="18" charset="0"/>
              </a:rPr>
              <a:t>Θ</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a:t>
            </a:r>
          </a:p>
          <a:p>
            <a:pPr>
              <a:lnSpc>
                <a:spcPct val="120000"/>
              </a:lnSpc>
            </a:pPr>
            <a:r>
              <a:rPr lang="en-US" sz="2800" smtClean="0">
                <a:latin typeface="Times New Roman" pitchFamily="18" charset="0"/>
                <a:cs typeface="Times New Roman" pitchFamily="18" charset="0"/>
              </a:rPr>
              <a:t>Với mỗi đỉnh </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duyệt qua tất cả các đỉnh kề, với mỗi đỉnh kề thực hiện thao tác với thời gian hằng số. Do đó việc duyệt qua tất cả các đỉnh mất thời gian:  </a:t>
            </a:r>
          </a:p>
          <a:p>
            <a:pPr>
              <a:lnSpc>
                <a:spcPct val="120000"/>
              </a:lnSpc>
              <a:buFont typeface="Wingdings" pitchFamily="2" charset="2"/>
              <a:buNone/>
            </a:pPr>
            <a:r>
              <a:rPr lang="en-US" sz="2800" smtClean="0">
                <a:latin typeface="Times New Roman" pitchFamily="18" charset="0"/>
                <a:cs typeface="Times New Roman" pitchFamily="18" charset="0"/>
              </a:rPr>
              <a:t>                </a:t>
            </a:r>
            <a:r>
              <a:rPr lang="el-GR" sz="2800" smtClean="0">
                <a:latin typeface="Times New Roman" pitchFamily="18" charset="0"/>
                <a:cs typeface="Times New Roman" pitchFamily="18" charset="0"/>
              </a:rPr>
              <a:t>Σ</a:t>
            </a:r>
            <a:r>
              <a:rPr lang="en-US" sz="2800" i="1" baseline="-25000" smtClean="0">
                <a:latin typeface="Times New Roman" pitchFamily="18" charset="0"/>
                <a:cs typeface="Times New Roman" pitchFamily="18" charset="0"/>
              </a:rPr>
              <a:t>v</a:t>
            </a:r>
            <a:r>
              <a:rPr lang="en-US" sz="2800" baseline="-25000" smtClean="0">
                <a:latin typeface="Times New Roman" pitchFamily="18" charset="0"/>
                <a:cs typeface="Times New Roman" pitchFamily="18" charset="0"/>
                <a:sym typeface="Symbol" pitchFamily="18" charset="2"/>
              </a:rPr>
              <a:t></a:t>
            </a:r>
            <a:r>
              <a:rPr lang="en-US" sz="2800" i="1" baseline="-25000" smtClean="0">
                <a:latin typeface="Times New Roman" pitchFamily="18" charset="0"/>
                <a:cs typeface="Times New Roman" pitchFamily="18" charset="0"/>
              </a:rPr>
              <a:t>V</a:t>
            </a:r>
            <a:r>
              <a:rPr lang="en-US" sz="2800" i="1" smtClean="0">
                <a:latin typeface="Times New Roman" pitchFamily="18" charset="0"/>
                <a:cs typeface="Times New Roman" pitchFamily="18" charset="0"/>
              </a:rPr>
              <a:t> </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neighbors</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 </a:t>
            </a:r>
            <a:r>
              <a:rPr lang="el-GR" sz="2800" smtClean="0">
                <a:latin typeface="Times New Roman" pitchFamily="18" charset="0"/>
                <a:cs typeface="Times New Roman" pitchFamily="18" charset="0"/>
              </a:rPr>
              <a:t>Θ</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a:t>
            </a:r>
          </a:p>
          <a:p>
            <a:pPr>
              <a:lnSpc>
                <a:spcPct val="120000"/>
              </a:lnSpc>
            </a:pPr>
            <a:r>
              <a:rPr lang="en-US" sz="2800" smtClean="0">
                <a:latin typeface="Times New Roman" pitchFamily="18" charset="0"/>
                <a:cs typeface="Times New Roman" pitchFamily="18" charset="0"/>
              </a:rPr>
              <a:t>Tổng cộng:</a:t>
            </a:r>
            <a:r>
              <a:rPr lang="en-US" sz="2800" i="1" smtClean="0">
                <a:latin typeface="Times New Roman" pitchFamily="18" charset="0"/>
                <a:cs typeface="Times New Roman" pitchFamily="18" charset="0"/>
              </a:rPr>
              <a:t> </a:t>
            </a:r>
            <a:r>
              <a:rPr lang="el-GR" sz="2800" smtClean="0">
                <a:latin typeface="Times New Roman" pitchFamily="18" charset="0"/>
                <a:cs typeface="Times New Roman" pitchFamily="18" charset="0"/>
              </a:rPr>
              <a:t>Θ</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 </a:t>
            </a:r>
            <a:r>
              <a:rPr lang="el-GR" sz="2800" smtClean="0">
                <a:latin typeface="Times New Roman" pitchFamily="18" charset="0"/>
                <a:cs typeface="Times New Roman" pitchFamily="18" charset="0"/>
              </a:rPr>
              <a:t>Θ</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 </a:t>
            </a:r>
            <a:r>
              <a:rPr lang="el-GR" sz="2800" smtClean="0">
                <a:latin typeface="Times New Roman" pitchFamily="18" charset="0"/>
                <a:cs typeface="Times New Roman" pitchFamily="18" charset="0"/>
              </a:rPr>
              <a:t>Θ</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hay </a:t>
            </a:r>
            <a:r>
              <a:rPr lang="el-GR" sz="2800" smtClean="0">
                <a:latin typeface="Times New Roman" pitchFamily="18" charset="0"/>
                <a:cs typeface="Times New Roman" pitchFamily="18" charset="0"/>
              </a:rPr>
              <a:t>Θ</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a:t>
            </a:r>
            <a:r>
              <a:rPr lang="en-US" sz="2800" baseline="30000" smtClean="0">
                <a:latin typeface="Times New Roman" pitchFamily="18" charset="0"/>
                <a:cs typeface="Times New Roman" pitchFamily="18" charset="0"/>
              </a:rPr>
              <a:t>2</a:t>
            </a:r>
            <a:r>
              <a:rPr lang="en-US" sz="2800" smtClean="0">
                <a:latin typeface="Times New Roman" pitchFamily="18" charset="0"/>
                <a:cs typeface="Times New Roman" pitchFamily="18" charset="0"/>
              </a:rPr>
              <a:t>)</a:t>
            </a:r>
          </a:p>
          <a:p>
            <a:pPr>
              <a:lnSpc>
                <a:spcPct val="120000"/>
              </a:lnSpc>
            </a:pPr>
            <a:r>
              <a:rPr lang="en-US" sz="2800" smtClean="0">
                <a:latin typeface="Times New Roman" pitchFamily="18" charset="0"/>
                <a:cs typeface="Times New Roman" pitchFamily="18" charset="0"/>
              </a:rPr>
              <a:t>Như vậy, DFS có cùng độ phức tạp như BFS.</a:t>
            </a:r>
          </a:p>
        </p:txBody>
      </p:sp>
      <p:sp>
        <p:nvSpPr>
          <p:cNvPr id="82948" name="Footer Placeholder 3"/>
          <p:cNvSpPr>
            <a:spLocks noGrp="1"/>
          </p:cNvSpPr>
          <p:nvPr>
            <p:ph type="ftr" sz="quarter" idx="11"/>
          </p:nvPr>
        </p:nvSpPr>
        <p:spPr>
          <a:noFill/>
        </p:spPr>
        <p:txBody>
          <a:bodyPr/>
          <a:lstStyle/>
          <a:p>
            <a:r>
              <a:rPr lang="en-US" smtClean="0"/>
              <a:t>Nguyễn Đức Nghĩa - Bộ môn KHMT ĐHBKHN</a:t>
            </a:r>
          </a:p>
        </p:txBody>
      </p:sp>
      <p:sp>
        <p:nvSpPr>
          <p:cNvPr id="82949" name="Slide Number Placeholder 4"/>
          <p:cNvSpPr>
            <a:spLocks noGrp="1"/>
          </p:cNvSpPr>
          <p:nvPr>
            <p:ph type="sldNum" sz="quarter" idx="12"/>
          </p:nvPr>
        </p:nvSpPr>
        <p:spPr>
          <a:noFill/>
        </p:spPr>
        <p:txBody>
          <a:bodyPr/>
          <a:lstStyle/>
          <a:p>
            <a:fld id="{034DCF74-18DC-463F-8098-4681E0532516}"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latin typeface="Arial" charset="0"/>
                <a:cs typeface="Arial" charset="0"/>
              </a:rPr>
              <a:t>Phân loại cạnh</a:t>
            </a:r>
          </a:p>
        </p:txBody>
      </p:sp>
      <p:sp>
        <p:nvSpPr>
          <p:cNvPr id="83971"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400" smtClean="0">
                <a:latin typeface="Times New Roman" pitchFamily="18" charset="0"/>
                <a:cs typeface="Times New Roman" pitchFamily="18" charset="0"/>
              </a:rPr>
              <a:t>DFS tạo ra một cách phân loại các cạnh của đồ thị đã cho:</a:t>
            </a:r>
          </a:p>
          <a:p>
            <a:pPr lvl="1" algn="just">
              <a:spcBef>
                <a:spcPts val="1200"/>
              </a:spcBef>
            </a:pPr>
            <a:r>
              <a:rPr lang="en-US" sz="2400" b="1" i="1" smtClean="0">
                <a:latin typeface="Times New Roman" pitchFamily="18" charset="0"/>
                <a:cs typeface="Times New Roman" pitchFamily="18" charset="0"/>
              </a:rPr>
              <a:t>Cạnh của cây</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Tree edge</a:t>
            </a:r>
            <a:r>
              <a:rPr lang="en-US" sz="2400" smtClean="0">
                <a:latin typeface="Times New Roman" pitchFamily="18" charset="0"/>
                <a:cs typeface="Times New Roman" pitchFamily="18" charset="0"/>
              </a:rPr>
              <a:t>): là cạnh mà theo đó từ một đỉnh ta đến thăm một đỉnh mới </a:t>
            </a:r>
          </a:p>
          <a:p>
            <a:pPr lvl="1" algn="just">
              <a:spcBef>
                <a:spcPts val="1200"/>
              </a:spcBef>
            </a:pPr>
            <a:r>
              <a:rPr lang="en-US" sz="2400" b="1" i="1" smtClean="0">
                <a:latin typeface="Times New Roman" pitchFamily="18" charset="0"/>
                <a:cs typeface="Times New Roman" pitchFamily="18" charset="0"/>
              </a:rPr>
              <a:t>Cạnh ngược</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Back edge</a:t>
            </a:r>
            <a:r>
              <a:rPr lang="en-US" sz="2400" smtClean="0">
                <a:latin typeface="Times New Roman" pitchFamily="18" charset="0"/>
                <a:cs typeface="Times New Roman" pitchFamily="18" charset="0"/>
              </a:rPr>
              <a:t>): đi từ con cháu (descendent) đến tổ tiên (ancestor)</a:t>
            </a:r>
          </a:p>
          <a:p>
            <a:pPr lvl="1" algn="just">
              <a:spcBef>
                <a:spcPts val="1200"/>
              </a:spcBef>
            </a:pPr>
            <a:r>
              <a:rPr lang="en-US" sz="2400" b="1" i="1" smtClean="0">
                <a:latin typeface="Times New Roman" pitchFamily="18" charset="0"/>
                <a:cs typeface="Times New Roman" pitchFamily="18" charset="0"/>
              </a:rPr>
              <a:t>Cạnh tới</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Forward edge</a:t>
            </a:r>
            <a:r>
              <a:rPr lang="en-US" sz="2400" smtClean="0">
                <a:latin typeface="Times New Roman" pitchFamily="18" charset="0"/>
                <a:cs typeface="Times New Roman" pitchFamily="18" charset="0"/>
              </a:rPr>
              <a:t>): đi từ tổ tiên đến hậu duệ</a:t>
            </a:r>
          </a:p>
          <a:p>
            <a:pPr lvl="1" algn="just">
              <a:spcBef>
                <a:spcPts val="1200"/>
              </a:spcBef>
            </a:pPr>
            <a:r>
              <a:rPr lang="en-US" sz="2400" b="1" i="1" smtClean="0">
                <a:latin typeface="Times New Roman" pitchFamily="18" charset="0"/>
                <a:cs typeface="Times New Roman" pitchFamily="18" charset="0"/>
              </a:rPr>
              <a:t>Cạnh vòng</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Cross edge</a:t>
            </a:r>
            <a:r>
              <a:rPr lang="en-US" sz="2400" smtClean="0">
                <a:latin typeface="Times New Roman" pitchFamily="18" charset="0"/>
                <a:cs typeface="Times New Roman" pitchFamily="18" charset="0"/>
              </a:rPr>
              <a:t>): cạnh nối hai đỉnh không có quan hệ họ hàng.</a:t>
            </a:r>
          </a:p>
          <a:p>
            <a:endParaRPr lang="en-US" smtClean="0">
              <a:latin typeface="Arial" charset="0"/>
              <a:cs typeface="Arial" charset="0"/>
            </a:endParaRPr>
          </a:p>
        </p:txBody>
      </p:sp>
      <p:sp>
        <p:nvSpPr>
          <p:cNvPr id="83972" name="Footer Placeholder 3"/>
          <p:cNvSpPr>
            <a:spLocks noGrp="1"/>
          </p:cNvSpPr>
          <p:nvPr>
            <p:ph type="ftr" sz="quarter" idx="11"/>
          </p:nvPr>
        </p:nvSpPr>
        <p:spPr>
          <a:noFill/>
        </p:spPr>
        <p:txBody>
          <a:bodyPr/>
          <a:lstStyle/>
          <a:p>
            <a:r>
              <a:rPr lang="en-US" smtClean="0"/>
              <a:t>Nguyễn Đức Nghĩa - Bộ môn KHMT ĐHBKHN</a:t>
            </a:r>
          </a:p>
        </p:txBody>
      </p:sp>
      <p:sp>
        <p:nvSpPr>
          <p:cNvPr id="83973" name="Slide Number Placeholder 4"/>
          <p:cNvSpPr>
            <a:spLocks noGrp="1"/>
          </p:cNvSpPr>
          <p:nvPr>
            <p:ph type="sldNum" sz="quarter" idx="12"/>
          </p:nvPr>
        </p:nvSpPr>
        <p:spPr>
          <a:noFill/>
        </p:spPr>
        <p:txBody>
          <a:bodyPr/>
          <a:lstStyle/>
          <a:p>
            <a:fld id="{1CC2FFE3-BDED-44DA-9215-F7B4E8F5D2CC}"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latin typeface="Arial" charset="0"/>
                <a:cs typeface="Arial" charset="0"/>
              </a:rPr>
              <a:t>Nhận biết các loại cạnh</a:t>
            </a:r>
          </a:p>
        </p:txBody>
      </p:sp>
      <p:sp>
        <p:nvSpPr>
          <p:cNvPr id="84995" name="Content Placeholder 2" descr="Rectangle: Click to edit Master text styles&#10;Second level&#10;Third level&#10;Fourth level&#10;Fifth level"/>
          <p:cNvSpPr>
            <a:spLocks noGrp="1"/>
          </p:cNvSpPr>
          <p:nvPr>
            <p:ph idx="1"/>
          </p:nvPr>
        </p:nvSpPr>
        <p:spPr/>
        <p:txBody>
          <a:bodyPr/>
          <a:lstStyle/>
          <a:p>
            <a:pPr>
              <a:lnSpc>
                <a:spcPct val="120000"/>
              </a:lnSpc>
            </a:pPr>
            <a:r>
              <a:rPr lang="en-US" sz="2400" smtClean="0">
                <a:latin typeface="Times New Roman" pitchFamily="18" charset="0"/>
                <a:cs typeface="Times New Roman" pitchFamily="18" charset="0"/>
              </a:rPr>
              <a:t>Để nhận biết cạnh (</a:t>
            </a:r>
            <a:r>
              <a:rPr lang="en-US" sz="2400" i="1" smtClean="0">
                <a:latin typeface="Times New Roman" pitchFamily="18" charset="0"/>
                <a:cs typeface="Times New Roman" pitchFamily="18" charset="0"/>
              </a:rPr>
              <a:t>u, v</a:t>
            </a:r>
            <a:r>
              <a:rPr lang="en-US" sz="2400" smtClean="0">
                <a:latin typeface="Times New Roman" pitchFamily="18" charset="0"/>
                <a:cs typeface="Times New Roman" pitchFamily="18" charset="0"/>
              </a:rPr>
              <a:t>) thuộc loại cạnh nào, ta dựa vào màu của đỉnh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khi lần đầu tiên cạnh (</a:t>
            </a:r>
            <a:r>
              <a:rPr lang="en-US" sz="2400" i="1" smtClean="0">
                <a:latin typeface="Times New Roman" pitchFamily="18" charset="0"/>
                <a:cs typeface="Times New Roman" pitchFamily="18" charset="0"/>
              </a:rPr>
              <a:t>u, v</a:t>
            </a:r>
            <a:r>
              <a:rPr lang="en-US" sz="2400" smtClean="0">
                <a:latin typeface="Times New Roman" pitchFamily="18" charset="0"/>
                <a:cs typeface="Times New Roman" pitchFamily="18" charset="0"/>
              </a:rPr>
              <a:t>) được khảo sát. Cụ thể, nếu màu của đỉnh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là</a:t>
            </a:r>
          </a:p>
          <a:p>
            <a:pPr lvl="1">
              <a:lnSpc>
                <a:spcPct val="150000"/>
              </a:lnSpc>
            </a:pPr>
            <a:r>
              <a:rPr lang="en-US" sz="2000" smtClean="0">
                <a:latin typeface="Times New Roman" pitchFamily="18" charset="0"/>
                <a:cs typeface="Times New Roman" pitchFamily="18" charset="0"/>
              </a:rPr>
              <a:t>Trắng, thì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 là cạnh của cây;</a:t>
            </a:r>
          </a:p>
          <a:p>
            <a:pPr lvl="1">
              <a:lnSpc>
                <a:spcPct val="150000"/>
              </a:lnSpc>
            </a:pPr>
            <a:r>
              <a:rPr lang="en-US" sz="2000" smtClean="0">
                <a:latin typeface="Times New Roman" pitchFamily="18" charset="0"/>
                <a:cs typeface="Times New Roman" pitchFamily="18" charset="0"/>
              </a:rPr>
              <a:t>Xám, thì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 là cạnh ngược;</a:t>
            </a:r>
          </a:p>
          <a:p>
            <a:pPr lvl="1">
              <a:lnSpc>
                <a:spcPct val="150000"/>
              </a:lnSpc>
            </a:pPr>
            <a:r>
              <a:rPr lang="en-US" sz="2000" smtClean="0">
                <a:latin typeface="Times New Roman" pitchFamily="18" charset="0"/>
                <a:cs typeface="Times New Roman" pitchFamily="18" charset="0"/>
              </a:rPr>
              <a:t>Đen, thì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 là cạnh tới hoặc vòng. Trong trường hợp này để phân biệt cạnh tới và cạnh vòng ta cần xét xem hai đỉnh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và</a:t>
            </a:r>
            <a:r>
              <a:rPr lang="en-US" sz="2000" i="1" smtClean="0">
                <a:latin typeface="Times New Roman" pitchFamily="18" charset="0"/>
                <a:cs typeface="Times New Roman" pitchFamily="18" charset="0"/>
              </a:rPr>
              <a:t> v</a:t>
            </a:r>
            <a:r>
              <a:rPr lang="en-US" sz="2000" smtClean="0">
                <a:latin typeface="Times New Roman" pitchFamily="18" charset="0"/>
                <a:cs typeface="Times New Roman" pitchFamily="18" charset="0"/>
              </a:rPr>
              <a:t> có quan hệ họ hàng hay không nhờ sử dụng kết quả của định lý về cấu trúc lồng nhau.</a:t>
            </a:r>
          </a:p>
          <a:p>
            <a:endParaRPr lang="en-US" sz="2400" smtClean="0">
              <a:latin typeface="Times New Roman" pitchFamily="18" charset="0"/>
              <a:cs typeface="Times New Roman" pitchFamily="18" charset="0"/>
            </a:endParaRPr>
          </a:p>
        </p:txBody>
      </p:sp>
      <p:sp>
        <p:nvSpPr>
          <p:cNvPr id="84996" name="Footer Placeholder 3"/>
          <p:cNvSpPr>
            <a:spLocks noGrp="1"/>
          </p:cNvSpPr>
          <p:nvPr>
            <p:ph type="ftr" sz="quarter" idx="11"/>
          </p:nvPr>
        </p:nvSpPr>
        <p:spPr>
          <a:noFill/>
        </p:spPr>
        <p:txBody>
          <a:bodyPr/>
          <a:lstStyle/>
          <a:p>
            <a:r>
              <a:rPr lang="en-US" smtClean="0"/>
              <a:t>Nguyễn Đức Nghĩa - Bộ môn KHMT ĐHBKHN</a:t>
            </a:r>
          </a:p>
        </p:txBody>
      </p:sp>
      <p:sp>
        <p:nvSpPr>
          <p:cNvPr id="84997" name="Slide Number Placeholder 4"/>
          <p:cNvSpPr>
            <a:spLocks noGrp="1"/>
          </p:cNvSpPr>
          <p:nvPr>
            <p:ph type="sldNum" sz="quarter" idx="12"/>
          </p:nvPr>
        </p:nvSpPr>
        <p:spPr>
          <a:noFill/>
        </p:spPr>
        <p:txBody>
          <a:bodyPr/>
          <a:lstStyle/>
          <a:p>
            <a:fld id="{90018E9D-0247-4039-902A-5336A78C7C19}"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A42DBE2F-18A5-43CE-966D-A04B497779BB}" type="slidenum">
              <a:rPr lang="en-US" smtClean="0"/>
              <a:pPr/>
              <a:t>7</a:t>
            </a:fld>
            <a:endParaRPr lang="en-US" smtClean="0"/>
          </a:p>
        </p:txBody>
      </p:sp>
      <p:sp>
        <p:nvSpPr>
          <p:cNvPr id="27654" name="Rectangle 2"/>
          <p:cNvSpPr>
            <a:spLocks noGrp="1" noChangeArrowheads="1"/>
          </p:cNvSpPr>
          <p:nvPr>
            <p:ph type="title"/>
          </p:nvPr>
        </p:nvSpPr>
        <p:spPr/>
        <p:txBody>
          <a:bodyPr/>
          <a:lstStyle/>
          <a:p>
            <a:pPr eaLnBrk="1" hangingPunct="1"/>
            <a:r>
              <a:rPr lang="en-US" smtClean="0">
                <a:latin typeface="Arial" charset="0"/>
                <a:cs typeface="Arial" charset="0"/>
              </a:rPr>
              <a:t>Thuật ngữ (tiếp tục)</a:t>
            </a:r>
          </a:p>
        </p:txBody>
      </p:sp>
      <p:sp>
        <p:nvSpPr>
          <p:cNvPr id="27655" name="Rectangle 3" descr="Rectangle: Click to edit Master text styles&#10;Second level&#10;Third level&#10;Fourth level&#10;Fifth level"/>
          <p:cNvSpPr>
            <a:spLocks noGrp="1" noChangeArrowheads="1"/>
          </p:cNvSpPr>
          <p:nvPr>
            <p:ph type="body" idx="1"/>
          </p:nvPr>
        </p:nvSpPr>
        <p:spPr>
          <a:xfrm>
            <a:off x="380998" y="1752600"/>
            <a:ext cx="8077201" cy="4572000"/>
          </a:xfrm>
        </p:spPr>
        <p:txBody>
          <a:bodyPr/>
          <a:lstStyle/>
          <a:p>
            <a:pPr eaLnBrk="1" hangingPunct="1">
              <a:spcBef>
                <a:spcPts val="600"/>
              </a:spcBef>
            </a:pPr>
            <a:r>
              <a:rPr lang="en-US" sz="2400" smtClean="0">
                <a:latin typeface="Arial" charset="0"/>
                <a:cs typeface="Arial" charset="0"/>
              </a:rPr>
              <a:t>Đường đi</a:t>
            </a:r>
          </a:p>
          <a:p>
            <a:pPr lvl="1" eaLnBrk="1" hangingPunct="1">
              <a:spcBef>
                <a:spcPts val="600"/>
              </a:spcBef>
            </a:pPr>
            <a:r>
              <a:rPr lang="en-US" sz="2400" smtClean="0">
                <a:latin typeface="Arial" charset="0"/>
                <a:cs typeface="Arial" charset="0"/>
              </a:rPr>
              <a:t>Dãy các đỉnh (hoặc dãy các cạnh), trong đó hai đỉnh liên tiếp là có cạnh nối:</a:t>
            </a:r>
          </a:p>
          <a:p>
            <a:pPr lvl="1" eaLnBrk="1" hangingPunct="1">
              <a:spcBef>
                <a:spcPts val="600"/>
              </a:spcBef>
              <a:buNone/>
            </a:pPr>
            <a:r>
              <a:rPr lang="en-US" sz="2400" smtClean="0"/>
              <a:t>      P:  s = v</a:t>
            </a:r>
            <a:r>
              <a:rPr lang="en-US" sz="2400" baseline="-25000" smtClean="0"/>
              <a:t>0</a:t>
            </a:r>
            <a:r>
              <a:rPr lang="en-US" sz="2400" smtClean="0"/>
              <a:t>, v</a:t>
            </a:r>
            <a:r>
              <a:rPr lang="en-US" sz="2400" baseline="-25000" smtClean="0"/>
              <a:t>1</a:t>
            </a:r>
            <a:r>
              <a:rPr lang="en-US" sz="2400" smtClean="0"/>
              <a:t>, ..., v</a:t>
            </a:r>
            <a:r>
              <a:rPr lang="en-US" sz="2400" baseline="-25000" smtClean="0"/>
              <a:t>k-1</a:t>
            </a:r>
            <a:r>
              <a:rPr lang="en-US" sz="2400" smtClean="0"/>
              <a:t>, v</a:t>
            </a:r>
            <a:r>
              <a:rPr lang="en-US" sz="2400" baseline="-25000" smtClean="0"/>
              <a:t>k</a:t>
            </a:r>
            <a:r>
              <a:rPr lang="en-US" sz="2400" smtClean="0"/>
              <a:t> = t,</a:t>
            </a:r>
          </a:p>
          <a:p>
            <a:pPr lvl="1" eaLnBrk="1" hangingPunct="1">
              <a:spcBef>
                <a:spcPts val="600"/>
              </a:spcBef>
              <a:buNone/>
            </a:pPr>
            <a:r>
              <a:rPr lang="en-US" sz="2400" smtClean="0"/>
              <a:t>      (v</a:t>
            </a:r>
            <a:r>
              <a:rPr lang="en-US" sz="2400" baseline="-25000" smtClean="0"/>
              <a:t>i-1</a:t>
            </a:r>
            <a:r>
              <a:rPr lang="en-US" sz="2400" smtClean="0"/>
              <a:t>, v</a:t>
            </a:r>
            <a:r>
              <a:rPr lang="en-US" sz="2400" baseline="-25000" smtClean="0"/>
              <a:t>i</a:t>
            </a:r>
            <a:r>
              <a:rPr lang="en-US" sz="2400" smtClean="0"/>
              <a:t>) là cạnh của đồ thị, i=1, 2, ..., k.</a:t>
            </a:r>
          </a:p>
          <a:p>
            <a:pPr lvl="1" eaLnBrk="1" hangingPunct="1">
              <a:spcBef>
                <a:spcPts val="600"/>
              </a:spcBef>
            </a:pPr>
            <a:r>
              <a:rPr lang="en-US" sz="2400" smtClean="0">
                <a:latin typeface="Arial" charset="0"/>
                <a:cs typeface="Arial" charset="0"/>
              </a:rPr>
              <a:t>Độ dài của đường đi là số cạnh trên đường đi (k).</a:t>
            </a:r>
          </a:p>
          <a:p>
            <a:pPr lvl="1" eaLnBrk="1" hangingPunct="1">
              <a:spcBef>
                <a:spcPts val="600"/>
              </a:spcBef>
            </a:pPr>
            <a:r>
              <a:rPr lang="en-US" sz="2400" smtClean="0">
                <a:latin typeface="Arial" charset="0"/>
                <a:cs typeface="Arial" charset="0"/>
              </a:rPr>
              <a:t>s - đỉnh đầu và  t - đỉnh cuối của đường đi P</a:t>
            </a:r>
          </a:p>
          <a:p>
            <a:pPr eaLnBrk="1" hangingPunct="1">
              <a:spcBef>
                <a:spcPts val="600"/>
              </a:spcBef>
            </a:pPr>
            <a:r>
              <a:rPr lang="en-US" sz="2400" smtClean="0">
                <a:latin typeface="Arial" charset="0"/>
                <a:cs typeface="Arial" charset="0"/>
              </a:rPr>
              <a:t>Đường đi đơn</a:t>
            </a:r>
          </a:p>
          <a:p>
            <a:pPr lvl="1" eaLnBrk="1" hangingPunct="1">
              <a:spcBef>
                <a:spcPts val="600"/>
              </a:spcBef>
            </a:pPr>
            <a:r>
              <a:rPr lang="en-US" sz="2400" smtClean="0">
                <a:latin typeface="Arial" charset="0"/>
                <a:cs typeface="Arial" charset="0"/>
              </a:rPr>
              <a:t>Các đỉnh trên đường đi là phân biệt</a:t>
            </a: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latin typeface="Arial" charset="0"/>
                <a:cs typeface="Arial" charset="0"/>
              </a:rPr>
              <a:t>DFS trên đồ thị vô hướng</a:t>
            </a:r>
          </a:p>
        </p:txBody>
      </p:sp>
      <p:sp>
        <p:nvSpPr>
          <p:cNvPr id="86019"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400" b="1" smtClean="0">
                <a:latin typeface="Times New Roman" pitchFamily="18" charset="0"/>
                <a:cs typeface="Times New Roman" pitchFamily="18" charset="0"/>
              </a:rPr>
              <a:t>Định lý. </a:t>
            </a:r>
            <a:r>
              <a:rPr lang="en-US" sz="2400" smtClean="0">
                <a:latin typeface="Times New Roman" pitchFamily="18" charset="0"/>
                <a:cs typeface="Times New Roman" pitchFamily="18" charset="0"/>
              </a:rPr>
              <a:t>Nếu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 là đồ thị vô hướng, thì DFS chỉ sản sinh ra cạnh của cây và cạnh ngược.</a:t>
            </a:r>
          </a:p>
          <a:p>
            <a:pPr algn="just">
              <a:spcBef>
                <a:spcPts val="1200"/>
              </a:spcBef>
            </a:pPr>
            <a:r>
              <a:rPr lang="en-US" sz="2400" b="1" smtClean="0">
                <a:latin typeface="Times New Roman" pitchFamily="18" charset="0"/>
                <a:cs typeface="Times New Roman" pitchFamily="18" charset="0"/>
              </a:rPr>
              <a:t>Chứng minh.</a:t>
            </a:r>
            <a:endParaRPr lang="en-US" sz="2400" smtClean="0">
              <a:latin typeface="Times New Roman" pitchFamily="18" charset="0"/>
              <a:cs typeface="Times New Roman" pitchFamily="18" charset="0"/>
            </a:endParaRPr>
          </a:p>
          <a:p>
            <a:pPr lvl="1" algn="just">
              <a:lnSpc>
                <a:spcPct val="120000"/>
              </a:lnSpc>
              <a:spcBef>
                <a:spcPts val="1200"/>
              </a:spcBef>
            </a:pPr>
            <a:r>
              <a:rPr lang="en-US" sz="2000" smtClean="0">
                <a:latin typeface="Times New Roman" pitchFamily="18" charset="0"/>
                <a:cs typeface="Times New Roman" pitchFamily="18" charset="0"/>
              </a:rPr>
              <a:t>Giả sử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E</a:t>
            </a:r>
            <a:r>
              <a:rPr lang="en-US" sz="2000" smtClean="0">
                <a:latin typeface="Times New Roman" pitchFamily="18" charset="0"/>
                <a:cs typeface="Times New Roman" pitchFamily="18" charset="0"/>
              </a:rPr>
              <a:t>. Không giảm tổng quát giả sử </a:t>
            </a:r>
            <a:r>
              <a:rPr lang="en-US" sz="2000" i="1" smtClean="0">
                <a:latin typeface="Times New Roman" pitchFamily="18" charset="0"/>
                <a:cs typeface="Times New Roman" pitchFamily="18" charset="0"/>
              </a:rPr>
              <a:t>d</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&lt; </a:t>
            </a:r>
            <a:r>
              <a:rPr lang="en-US" sz="2000" i="1" smtClean="0">
                <a:latin typeface="Times New Roman" pitchFamily="18" charset="0"/>
                <a:cs typeface="Times New Roman" pitchFamily="18" charset="0"/>
              </a:rPr>
              <a:t>d</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Khi đó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phải trở thành đã duyệt xong trước khi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trở thành đã duyệt xong.</a:t>
            </a:r>
          </a:p>
          <a:p>
            <a:pPr lvl="1" algn="just">
              <a:lnSpc>
                <a:spcPct val="120000"/>
              </a:lnSpc>
              <a:spcBef>
                <a:spcPts val="1200"/>
              </a:spcBef>
            </a:pPr>
            <a:r>
              <a:rPr lang="en-US" sz="2000" smtClean="0">
                <a:latin typeface="Times New Roman" pitchFamily="18" charset="0"/>
                <a:cs typeface="Times New Roman" pitchFamily="18" charset="0"/>
              </a:rPr>
              <a:t>Nếu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 được khảo sát lần đầu tiên theo hướng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thì trước thời điểm khảo sát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phải có màu trắng, và do đó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 là cạnh của cây. </a:t>
            </a:r>
          </a:p>
          <a:p>
            <a:pPr lvl="1" algn="just">
              <a:lnSpc>
                <a:spcPct val="120000"/>
              </a:lnSpc>
              <a:spcBef>
                <a:spcPts val="1200"/>
              </a:spcBef>
            </a:pPr>
            <a:r>
              <a:rPr lang="en-US" sz="2000" smtClean="0">
                <a:latin typeface="Times New Roman" pitchFamily="18" charset="0"/>
                <a:cs typeface="Times New Roman" pitchFamily="18" charset="0"/>
              </a:rPr>
              <a:t>Nếu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 được khảo sát lần đầu tiên theo hướng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phải có màu xám tại thời điểm khảo sát cạnh này và do đó nó là cạnh ngược.</a:t>
            </a:r>
          </a:p>
        </p:txBody>
      </p:sp>
      <p:sp>
        <p:nvSpPr>
          <p:cNvPr id="86020" name="Footer Placeholder 3"/>
          <p:cNvSpPr>
            <a:spLocks noGrp="1"/>
          </p:cNvSpPr>
          <p:nvPr>
            <p:ph type="ftr" sz="quarter" idx="11"/>
          </p:nvPr>
        </p:nvSpPr>
        <p:spPr>
          <a:noFill/>
        </p:spPr>
        <p:txBody>
          <a:bodyPr/>
          <a:lstStyle/>
          <a:p>
            <a:r>
              <a:rPr lang="en-US" smtClean="0"/>
              <a:t>Nguyễn Đức Nghĩa - Bộ môn KHMT ĐHBKHN</a:t>
            </a:r>
          </a:p>
        </p:txBody>
      </p:sp>
      <p:sp>
        <p:nvSpPr>
          <p:cNvPr id="86021" name="Slide Number Placeholder 4"/>
          <p:cNvSpPr>
            <a:spLocks noGrp="1"/>
          </p:cNvSpPr>
          <p:nvPr>
            <p:ph type="sldNum" sz="quarter" idx="12"/>
          </p:nvPr>
        </p:nvSpPr>
        <p:spPr>
          <a:noFill/>
        </p:spPr>
        <p:txBody>
          <a:bodyPr/>
          <a:lstStyle/>
          <a:p>
            <a:fld id="{4CFC64D8-75CB-41B3-B81F-9BAC73509C26}"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endParaRPr lang="en-US" smtClean="0">
              <a:latin typeface="Arial" charset="0"/>
              <a:cs typeface="Arial" charset="0"/>
            </a:endParaRPr>
          </a:p>
        </p:txBody>
      </p:sp>
      <p:sp>
        <p:nvSpPr>
          <p:cNvPr id="87043" name="Content Placeholder 2" descr="Rectangle: Click to edit Master text styles&#10;Second level&#10;Third level&#10;Fourth level&#10;Fifth level"/>
          <p:cNvSpPr>
            <a:spLocks noGrp="1"/>
          </p:cNvSpPr>
          <p:nvPr>
            <p:ph idx="1"/>
          </p:nvPr>
        </p:nvSpPr>
        <p:spPr/>
        <p:txBody>
          <a:bodyPr/>
          <a:lstStyle/>
          <a:p>
            <a:pPr algn="just">
              <a:buFont typeface="Wingdings" pitchFamily="2" charset="2"/>
              <a:buNone/>
            </a:pPr>
            <a:endParaRPr lang="en-US" sz="2800" b="1" smtClean="0">
              <a:latin typeface="Arial" charset="0"/>
              <a:cs typeface="Arial" charset="0"/>
            </a:endParaRPr>
          </a:p>
          <a:p>
            <a:pPr algn="just">
              <a:buFont typeface="Wingdings" pitchFamily="2" charset="2"/>
              <a:buNone/>
            </a:pPr>
            <a:endParaRPr lang="en-US" sz="2800" b="1" smtClean="0">
              <a:latin typeface="Arial" charset="0"/>
              <a:cs typeface="Arial" charset="0"/>
            </a:endParaRPr>
          </a:p>
          <a:p>
            <a:pPr algn="just">
              <a:buFont typeface="Wingdings" pitchFamily="2" charset="2"/>
              <a:buNone/>
            </a:pPr>
            <a:endParaRPr lang="en-US" sz="2800" b="1" smtClean="0">
              <a:latin typeface="Arial" charset="0"/>
              <a:cs typeface="Arial" charset="0"/>
            </a:endParaRPr>
          </a:p>
          <a:p>
            <a:pPr algn="just">
              <a:buFont typeface="Wingdings" pitchFamily="2" charset="2"/>
              <a:buNone/>
            </a:pPr>
            <a:r>
              <a:rPr lang="en-US" sz="2800" b="1" smtClean="0">
                <a:effectLst>
                  <a:outerShdw blurRad="38100" dist="38100" dir="2700000" algn="tl">
                    <a:srgbClr val="000000">
                      <a:alpha val="43137"/>
                    </a:srgbClr>
                  </a:outerShdw>
                </a:effectLst>
                <a:latin typeface="Arial" charset="0"/>
                <a:cs typeface="Arial" charset="0"/>
              </a:rPr>
              <a:t>4. Một số ứng dụng của tìm kiếm trên đồ thị</a:t>
            </a:r>
            <a:endParaRPr lang="en-US" sz="2800" smtClean="0">
              <a:effectLst>
                <a:outerShdw blurRad="38100" dist="38100" dir="2700000" algn="tl">
                  <a:srgbClr val="000000">
                    <a:alpha val="43137"/>
                  </a:srgbClr>
                </a:outerShdw>
              </a:effectLst>
              <a:latin typeface="Arial" charset="0"/>
              <a:cs typeface="Arial" charset="0"/>
            </a:endParaRPr>
          </a:p>
          <a:p>
            <a:endParaRPr lang="en-US" smtClean="0">
              <a:latin typeface="Arial" charset="0"/>
              <a:cs typeface="Arial" charset="0"/>
            </a:endParaRPr>
          </a:p>
        </p:txBody>
      </p:sp>
      <p:sp>
        <p:nvSpPr>
          <p:cNvPr id="87044" name="Footer Placeholder 3"/>
          <p:cNvSpPr>
            <a:spLocks noGrp="1"/>
          </p:cNvSpPr>
          <p:nvPr>
            <p:ph type="ftr" sz="quarter" idx="11"/>
          </p:nvPr>
        </p:nvSpPr>
        <p:spPr>
          <a:noFill/>
        </p:spPr>
        <p:txBody>
          <a:bodyPr/>
          <a:lstStyle/>
          <a:p>
            <a:r>
              <a:rPr lang="en-US" smtClean="0"/>
              <a:t>Nguyễn Đức Nghĩa - Bộ môn KHMT ĐHBKHN</a:t>
            </a:r>
          </a:p>
        </p:txBody>
      </p:sp>
      <p:sp>
        <p:nvSpPr>
          <p:cNvPr id="87045" name="Slide Number Placeholder 4"/>
          <p:cNvSpPr>
            <a:spLocks noGrp="1"/>
          </p:cNvSpPr>
          <p:nvPr>
            <p:ph type="sldNum" sz="quarter" idx="12"/>
          </p:nvPr>
        </p:nvSpPr>
        <p:spPr>
          <a:noFill/>
        </p:spPr>
        <p:txBody>
          <a:bodyPr/>
          <a:lstStyle/>
          <a:p>
            <a:fld id="{02B42DF0-D054-46CB-8F94-5419FBBF37D9}"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latin typeface="Arial" charset="0"/>
                <a:cs typeface="Arial" charset="0"/>
              </a:rPr>
              <a:t>Các ứng dụng của DFS và BFS</a:t>
            </a:r>
          </a:p>
        </p:txBody>
      </p:sp>
      <p:sp>
        <p:nvSpPr>
          <p:cNvPr id="88067" name="Content Placeholder 2" descr="Rectangle: Click to edit Master text styles&#10;Second level&#10;Third level&#10;Fourth level&#10;Fifth level"/>
          <p:cNvSpPr>
            <a:spLocks noGrp="1"/>
          </p:cNvSpPr>
          <p:nvPr>
            <p:ph idx="1"/>
          </p:nvPr>
        </p:nvSpPr>
        <p:spPr/>
        <p:txBody>
          <a:bodyPr/>
          <a:lstStyle/>
          <a:p>
            <a:pPr algn="just"/>
            <a:r>
              <a:rPr lang="en-US" sz="2800" smtClean="0">
                <a:latin typeface="Times New Roman" pitchFamily="18" charset="0"/>
                <a:cs typeface="Times New Roman" pitchFamily="18" charset="0"/>
              </a:rPr>
              <a:t>Các thuật toán tìm kiếm trên đồ thị BFS và DFS được ứng dụng để giải nhiều bài toán trên đồ thị, chẳng hạn như</a:t>
            </a:r>
          </a:p>
          <a:p>
            <a:pPr lvl="1" algn="just"/>
            <a:r>
              <a:rPr lang="en-US" sz="2400" smtClean="0">
                <a:latin typeface="Times New Roman" pitchFamily="18" charset="0"/>
                <a:cs typeface="Times New Roman" pitchFamily="18" charset="0"/>
              </a:rPr>
              <a:t>Tìm đường đi giữa hai đỉnh s và t của đồ thị;</a:t>
            </a:r>
          </a:p>
          <a:p>
            <a:pPr lvl="1" algn="just"/>
            <a:r>
              <a:rPr lang="en-US" sz="2400" smtClean="0">
                <a:latin typeface="Times New Roman" pitchFamily="18" charset="0"/>
                <a:cs typeface="Times New Roman" pitchFamily="18" charset="0"/>
              </a:rPr>
              <a:t>Kiểm tra tính liên thông, liên thông mạnh của đồ thị;</a:t>
            </a:r>
          </a:p>
          <a:p>
            <a:pPr lvl="1" algn="just"/>
            <a:r>
              <a:rPr lang="en-US" sz="2400" smtClean="0">
                <a:latin typeface="Times New Roman" pitchFamily="18" charset="0"/>
                <a:cs typeface="Times New Roman" pitchFamily="18" charset="0"/>
              </a:rPr>
              <a:t>Xác định các thành phần liên thông, song liên thông, liên thông mạnh;</a:t>
            </a:r>
          </a:p>
          <a:p>
            <a:pPr lvl="1" algn="just"/>
            <a:r>
              <a:rPr lang="en-US" sz="2400" smtClean="0">
                <a:latin typeface="Times New Roman" pitchFamily="18" charset="0"/>
                <a:cs typeface="Times New Roman" pitchFamily="18" charset="0"/>
              </a:rPr>
              <a:t>Tính hai phía của đồ thị;</a:t>
            </a:r>
          </a:p>
          <a:p>
            <a:pPr lvl="1" algn="just"/>
            <a:r>
              <a:rPr lang="en-US" sz="2400" smtClean="0">
                <a:latin typeface="Times New Roman" pitchFamily="18" charset="0"/>
                <a:cs typeface="Times New Roman" pitchFamily="18" charset="0"/>
              </a:rPr>
              <a:t>Tính phẳng của đồ thị.</a:t>
            </a:r>
          </a:p>
          <a:p>
            <a:pPr lvl="1" algn="just"/>
            <a:r>
              <a:rPr lang="en-US" sz="2400" smtClean="0">
                <a:latin typeface="Times New Roman" pitchFamily="18" charset="0"/>
                <a:cs typeface="Times New Roman" pitchFamily="18" charset="0"/>
              </a:rPr>
              <a:t>...</a:t>
            </a:r>
          </a:p>
        </p:txBody>
      </p:sp>
      <p:sp>
        <p:nvSpPr>
          <p:cNvPr id="88068" name="Footer Placeholder 3"/>
          <p:cNvSpPr>
            <a:spLocks noGrp="1"/>
          </p:cNvSpPr>
          <p:nvPr>
            <p:ph type="ftr" sz="quarter" idx="11"/>
          </p:nvPr>
        </p:nvSpPr>
        <p:spPr>
          <a:noFill/>
        </p:spPr>
        <p:txBody>
          <a:bodyPr/>
          <a:lstStyle/>
          <a:p>
            <a:r>
              <a:rPr lang="en-US" smtClean="0"/>
              <a:t>Nguyễn Đức Nghĩa - Bộ môn KHMT ĐHBKHN</a:t>
            </a:r>
          </a:p>
        </p:txBody>
      </p:sp>
      <p:sp>
        <p:nvSpPr>
          <p:cNvPr id="88069" name="Slide Number Placeholder 4"/>
          <p:cNvSpPr>
            <a:spLocks noGrp="1"/>
          </p:cNvSpPr>
          <p:nvPr>
            <p:ph type="sldNum" sz="quarter" idx="12"/>
          </p:nvPr>
        </p:nvSpPr>
        <p:spPr>
          <a:noFill/>
        </p:spPr>
        <p:txBody>
          <a:bodyPr/>
          <a:lstStyle/>
          <a:p>
            <a:fld id="{9B9D2E3C-6ABD-4398-92ED-A3E079147DD6}"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latin typeface="Arial" charset="0"/>
                <a:cs typeface="Arial" charset="0"/>
              </a:rPr>
              <a:t>Bài toán đường đi</a:t>
            </a:r>
          </a:p>
        </p:txBody>
      </p:sp>
      <p:sp>
        <p:nvSpPr>
          <p:cNvPr id="89091" name="Content Placeholder 2" descr="Rectangle: Click to edit Master text styles&#10;Second level&#10;Third level&#10;Fourth level&#10;Fifth level"/>
          <p:cNvSpPr>
            <a:spLocks noGrp="1"/>
          </p:cNvSpPr>
          <p:nvPr>
            <p:ph idx="1"/>
          </p:nvPr>
        </p:nvSpPr>
        <p:spPr>
          <a:xfrm>
            <a:off x="457200" y="1600200"/>
            <a:ext cx="8305800" cy="4419600"/>
          </a:xfrm>
        </p:spPr>
        <p:txBody>
          <a:bodyPr/>
          <a:lstStyle/>
          <a:p>
            <a:pPr algn="just">
              <a:spcBef>
                <a:spcPts val="1200"/>
              </a:spcBef>
            </a:pPr>
            <a:r>
              <a:rPr lang="en-US" sz="2200" b="1" smtClean="0">
                <a:latin typeface="Times New Roman" pitchFamily="18" charset="0"/>
                <a:cs typeface="Times New Roman" pitchFamily="18" charset="0"/>
              </a:rPr>
              <a:t>Bài toán đặt ra là: </a:t>
            </a:r>
            <a:r>
              <a:rPr lang="en-US" sz="2200" smtClean="0">
                <a:latin typeface="Times New Roman" pitchFamily="18" charset="0"/>
                <a:cs typeface="Times New Roman" pitchFamily="18" charset="0"/>
              </a:rPr>
              <a:t>"Cho đồ thị </a:t>
            </a:r>
            <a:r>
              <a:rPr lang="en-US" sz="2200" i="1" smtClean="0">
                <a:latin typeface="Times New Roman" pitchFamily="18" charset="0"/>
                <a:cs typeface="Times New Roman" pitchFamily="18" charset="0"/>
              </a:rPr>
              <a:t>G</a:t>
            </a:r>
            <a:r>
              <a:rPr lang="en-US" sz="2200" smtClean="0">
                <a:latin typeface="Times New Roman" pitchFamily="18" charset="0"/>
                <a:cs typeface="Times New Roman" pitchFamily="18" charset="0"/>
              </a:rPr>
              <a:t>=(</a:t>
            </a:r>
            <a:r>
              <a:rPr lang="en-US" sz="2200" i="1" smtClean="0">
                <a:latin typeface="Times New Roman" pitchFamily="18" charset="0"/>
                <a:cs typeface="Times New Roman" pitchFamily="18" charset="0"/>
              </a:rPr>
              <a:t>V,E</a:t>
            </a:r>
            <a:r>
              <a:rPr lang="en-US" sz="2200" smtClean="0">
                <a:latin typeface="Times New Roman" pitchFamily="18" charset="0"/>
                <a:cs typeface="Times New Roman" pitchFamily="18" charset="0"/>
              </a:rPr>
              <a:t>) và hai đỉnh </a:t>
            </a:r>
            <a:r>
              <a:rPr lang="en-US" sz="2200" i="1" smtClean="0">
                <a:latin typeface="Times New Roman" pitchFamily="18" charset="0"/>
                <a:cs typeface="Times New Roman" pitchFamily="18" charset="0"/>
              </a:rPr>
              <a:t>s, t</a:t>
            </a:r>
            <a:r>
              <a:rPr lang="en-US" sz="2200" smtClean="0">
                <a:latin typeface="Times New Roman" pitchFamily="18" charset="0"/>
                <a:cs typeface="Times New Roman" pitchFamily="18" charset="0"/>
              </a:rPr>
              <a:t> của nó. Hỏi có tồn tại đường đi từ </a:t>
            </a:r>
            <a:r>
              <a:rPr lang="en-US" sz="2200" i="1" smtClean="0">
                <a:latin typeface="Times New Roman" pitchFamily="18" charset="0"/>
                <a:cs typeface="Times New Roman" pitchFamily="18" charset="0"/>
              </a:rPr>
              <a:t>s</a:t>
            </a:r>
            <a:r>
              <a:rPr lang="en-US" sz="2200" smtClean="0">
                <a:latin typeface="Times New Roman" pitchFamily="18" charset="0"/>
                <a:cs typeface="Times New Roman" pitchFamily="18" charset="0"/>
              </a:rPr>
              <a:t> đến </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hay không? Trong trường hợp câu trả lời là khẳng định cần đưa ra một đường đi từ </a:t>
            </a:r>
            <a:r>
              <a:rPr lang="en-US" sz="2200" i="1" smtClean="0">
                <a:latin typeface="Times New Roman" pitchFamily="18" charset="0"/>
                <a:cs typeface="Times New Roman" pitchFamily="18" charset="0"/>
              </a:rPr>
              <a:t>s</a:t>
            </a:r>
            <a:r>
              <a:rPr lang="en-US" sz="2200" smtClean="0">
                <a:latin typeface="Times New Roman" pitchFamily="18" charset="0"/>
                <a:cs typeface="Times New Roman" pitchFamily="18" charset="0"/>
              </a:rPr>
              <a:t> đến </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a:t>
            </a:r>
          </a:p>
          <a:p>
            <a:pPr algn="just">
              <a:spcBef>
                <a:spcPts val="1200"/>
              </a:spcBef>
            </a:pPr>
            <a:r>
              <a:rPr lang="en-US" sz="2200" smtClean="0">
                <a:latin typeface="Times New Roman" pitchFamily="18" charset="0"/>
                <a:cs typeface="Times New Roman" pitchFamily="18" charset="0"/>
              </a:rPr>
              <a:t>Để giải bài toán này ta có thể thực hiện DFS_Visit(</a:t>
            </a:r>
            <a:r>
              <a:rPr lang="en-US" sz="2200" i="1" smtClean="0">
                <a:latin typeface="Times New Roman" pitchFamily="18" charset="0"/>
                <a:cs typeface="Times New Roman" pitchFamily="18" charset="0"/>
              </a:rPr>
              <a:t>s</a:t>
            </a:r>
            <a:r>
              <a:rPr lang="en-US" sz="2200" smtClean="0">
                <a:latin typeface="Times New Roman" pitchFamily="18" charset="0"/>
                <a:cs typeface="Times New Roman" pitchFamily="18" charset="0"/>
              </a:rPr>
              <a:t>) hoặc BFS_Visit(</a:t>
            </a:r>
            <a:r>
              <a:rPr lang="en-US" sz="2200" i="1" smtClean="0">
                <a:latin typeface="Times New Roman" pitchFamily="18" charset="0"/>
                <a:cs typeface="Times New Roman" pitchFamily="18" charset="0"/>
              </a:rPr>
              <a:t>s</a:t>
            </a:r>
            <a:r>
              <a:rPr lang="en-US" sz="2200" smtClean="0">
                <a:latin typeface="Times New Roman" pitchFamily="18" charset="0"/>
                <a:cs typeface="Times New Roman" pitchFamily="18" charset="0"/>
              </a:rPr>
              <a:t>). Kết thúc, nếu đỉnh </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là được thăm thì câu trả lời là khẳng định và khi đó để đưa ra đường đi từ </a:t>
            </a:r>
            <a:r>
              <a:rPr lang="en-US" sz="2200" i="1" smtClean="0">
                <a:latin typeface="Times New Roman" pitchFamily="18" charset="0"/>
                <a:cs typeface="Times New Roman" pitchFamily="18" charset="0"/>
              </a:rPr>
              <a:t>s</a:t>
            </a:r>
            <a:r>
              <a:rPr lang="en-US" sz="2200" smtClean="0">
                <a:latin typeface="Times New Roman" pitchFamily="18" charset="0"/>
                <a:cs typeface="Times New Roman" pitchFamily="18" charset="0"/>
              </a:rPr>
              <a:t> đến </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ta sử dụng biến ghi nhận </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a:t>
            </a:r>
            <a:r>
              <a:rPr lang="en-US" sz="2200" i="1" smtClean="0">
                <a:latin typeface="Times New Roman" pitchFamily="18" charset="0"/>
                <a:cs typeface="Times New Roman" pitchFamily="18" charset="0"/>
              </a:rPr>
              <a:t>v</a:t>
            </a:r>
            <a:r>
              <a:rPr lang="en-US" sz="2200" smtClean="0">
                <a:latin typeface="Times New Roman" pitchFamily="18" charset="0"/>
                <a:cs typeface="Times New Roman" pitchFamily="18" charset="0"/>
              </a:rPr>
              <a:t>]:</a:t>
            </a:r>
          </a:p>
          <a:p>
            <a:pPr algn="just">
              <a:spcBef>
                <a:spcPts val="1200"/>
              </a:spcBef>
              <a:buFont typeface="Wingdings" pitchFamily="2" charset="2"/>
              <a:buNone/>
            </a:pPr>
            <a:r>
              <a:rPr lang="en-US" sz="2200" smtClean="0">
                <a:latin typeface="Times New Roman" pitchFamily="18" charset="0"/>
                <a:cs typeface="Times New Roman" pitchFamily="18" charset="0"/>
              </a:rPr>
              <a:t>		</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  </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  </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 … </a:t>
            </a:r>
            <a:r>
              <a:rPr lang="en-US" sz="2200" smtClean="0">
                <a:latin typeface="Times New Roman" pitchFamily="18" charset="0"/>
                <a:cs typeface="Times New Roman" pitchFamily="18" charset="0"/>
                <a:sym typeface="Symbol" pitchFamily="18" charset="2"/>
              </a:rPr>
              <a:t></a:t>
            </a:r>
            <a:r>
              <a:rPr lang="en-US" sz="2200" smtClean="0">
                <a:latin typeface="Times New Roman" pitchFamily="18" charset="0"/>
                <a:cs typeface="Times New Roman" pitchFamily="18" charset="0"/>
              </a:rPr>
              <a:t> </a:t>
            </a:r>
            <a:r>
              <a:rPr lang="en-US" sz="2200" i="1" smtClean="0">
                <a:latin typeface="Times New Roman" pitchFamily="18" charset="0"/>
                <a:cs typeface="Times New Roman" pitchFamily="18" charset="0"/>
              </a:rPr>
              <a:t>s.</a:t>
            </a:r>
            <a:endParaRPr lang="en-US" sz="2200" smtClean="0">
              <a:latin typeface="Times New Roman" pitchFamily="18" charset="0"/>
              <a:cs typeface="Times New Roman" pitchFamily="18" charset="0"/>
            </a:endParaRPr>
          </a:p>
          <a:p>
            <a:pPr algn="just">
              <a:spcBef>
                <a:spcPts val="1200"/>
              </a:spcBef>
            </a:pPr>
            <a:r>
              <a:rPr lang="en-US" sz="2200" smtClean="0">
                <a:latin typeface="Times New Roman" pitchFamily="18" charset="0"/>
                <a:cs typeface="Times New Roman" pitchFamily="18" charset="0"/>
              </a:rPr>
              <a:t>Nếu </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không được thăm, ta khẳng định là không có đường đi cần tìm.</a:t>
            </a:r>
          </a:p>
          <a:p>
            <a:pPr algn="just">
              <a:spcBef>
                <a:spcPts val="1200"/>
              </a:spcBef>
            </a:pPr>
            <a:r>
              <a:rPr lang="en-US" sz="2200" b="1" smtClean="0">
                <a:latin typeface="Times New Roman" pitchFamily="18" charset="0"/>
                <a:cs typeface="Times New Roman" pitchFamily="18" charset="0"/>
              </a:rPr>
              <a:t>Chú ý:</a:t>
            </a:r>
            <a:r>
              <a:rPr lang="en-US" sz="2200" smtClean="0">
                <a:latin typeface="Times New Roman" pitchFamily="18" charset="0"/>
                <a:cs typeface="Times New Roman" pitchFamily="18" charset="0"/>
              </a:rPr>
              <a:t> Đường đi tìm được từ </a:t>
            </a:r>
            <a:r>
              <a:rPr lang="en-US" sz="2200" i="1" smtClean="0">
                <a:latin typeface="Times New Roman" pitchFamily="18" charset="0"/>
                <a:cs typeface="Times New Roman" pitchFamily="18" charset="0"/>
              </a:rPr>
              <a:t>s</a:t>
            </a:r>
            <a:r>
              <a:rPr lang="en-US" sz="2200" smtClean="0">
                <a:latin typeface="Times New Roman" pitchFamily="18" charset="0"/>
                <a:cs typeface="Times New Roman" pitchFamily="18" charset="0"/>
              </a:rPr>
              <a:t> đến </a:t>
            </a:r>
            <a:r>
              <a:rPr lang="en-US" sz="2200" i="1" smtClean="0">
                <a:latin typeface="Times New Roman" pitchFamily="18" charset="0"/>
                <a:cs typeface="Times New Roman" pitchFamily="18" charset="0"/>
              </a:rPr>
              <a:t>t</a:t>
            </a:r>
            <a:r>
              <a:rPr lang="en-US" sz="2200" smtClean="0">
                <a:latin typeface="Times New Roman" pitchFamily="18" charset="0"/>
                <a:cs typeface="Times New Roman" pitchFamily="18" charset="0"/>
              </a:rPr>
              <a:t> theo BFS_Visit(s) là đường đi ngắn nhất (theo số cạnh).</a:t>
            </a:r>
          </a:p>
        </p:txBody>
      </p:sp>
      <p:sp>
        <p:nvSpPr>
          <p:cNvPr id="89092" name="Footer Placeholder 3"/>
          <p:cNvSpPr>
            <a:spLocks noGrp="1"/>
          </p:cNvSpPr>
          <p:nvPr>
            <p:ph type="ftr" sz="quarter" idx="11"/>
          </p:nvPr>
        </p:nvSpPr>
        <p:spPr>
          <a:noFill/>
        </p:spPr>
        <p:txBody>
          <a:bodyPr/>
          <a:lstStyle/>
          <a:p>
            <a:r>
              <a:rPr lang="en-US" smtClean="0"/>
              <a:t>Nguyễn Đức Nghĩa - Bộ môn KHMT ĐHBKHN</a:t>
            </a:r>
          </a:p>
        </p:txBody>
      </p:sp>
      <p:sp>
        <p:nvSpPr>
          <p:cNvPr id="89093" name="Slide Number Placeholder 4"/>
          <p:cNvSpPr>
            <a:spLocks noGrp="1"/>
          </p:cNvSpPr>
          <p:nvPr>
            <p:ph type="sldNum" sz="quarter" idx="12"/>
          </p:nvPr>
        </p:nvSpPr>
        <p:spPr>
          <a:noFill/>
        </p:spPr>
        <p:txBody>
          <a:bodyPr/>
          <a:lstStyle/>
          <a:p>
            <a:fld id="{283AF636-3FEC-44EB-8E74-26BB82A2AEFB}"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mtClean="0">
                <a:latin typeface="Arial" charset="0"/>
                <a:cs typeface="Arial" charset="0"/>
              </a:rPr>
              <a:t>Bài toán liên thông</a:t>
            </a:r>
          </a:p>
        </p:txBody>
      </p:sp>
      <p:sp>
        <p:nvSpPr>
          <p:cNvPr id="90115" name="Content Placeholder 2" descr="Rectangle: Click to edit Master text styles&#10;Second level&#10;Third level&#10;Fourth level&#10;Fifth level"/>
          <p:cNvSpPr>
            <a:spLocks noGrp="1"/>
          </p:cNvSpPr>
          <p:nvPr>
            <p:ph idx="1"/>
          </p:nvPr>
        </p:nvSpPr>
        <p:spPr/>
        <p:txBody>
          <a:bodyPr/>
          <a:lstStyle/>
          <a:p>
            <a:pPr algn="just"/>
            <a:r>
              <a:rPr lang="en-US" sz="2400" b="1" smtClean="0">
                <a:latin typeface="Times New Roman" pitchFamily="18" charset="0"/>
                <a:cs typeface="Times New Roman" pitchFamily="18" charset="0"/>
              </a:rPr>
              <a:t>Bài toán liên thông. </a:t>
            </a:r>
            <a:r>
              <a:rPr lang="en-US" sz="2400" smtClean="0">
                <a:latin typeface="Times New Roman" pitchFamily="18" charset="0"/>
                <a:cs typeface="Times New Roman" pitchFamily="18" charset="0"/>
              </a:rPr>
              <a:t>Cho đồ thị vô hướng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V,E</a:t>
            </a:r>
            <a:r>
              <a:rPr lang="en-US" sz="2400" smtClean="0">
                <a:latin typeface="Times New Roman" pitchFamily="18" charset="0"/>
                <a:cs typeface="Times New Roman" pitchFamily="18" charset="0"/>
              </a:rPr>
              <a:t>). Hãy kiểm tra xem đồ thị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 có phải liên thông hay không. Nếu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 không là liên thông, cần đưa ra số lượng thành phần liên thông và danh sách các đỉnh của từng thành phần liên thông.</a:t>
            </a:r>
          </a:p>
          <a:p>
            <a:pPr algn="just"/>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Để giải bài toán này, ta chỉ việc thực hiện DFS(G) (hoặc BFS(G)). Khi đó số lần gọi thực hiện BFS_Visit() (DFS_Visit()) sẽ chính là số lượng thành phần liên thông của đồ thị. Việc đưa ra danh sách các đỉnh của từng thành phần liên thông sẽ đòi hỏi phải đưa thêm vào biến ghi nhận xem mỗi đỉnh được thăm ở lần gọi nào trong BFS(G) (DFS(G)).  </a:t>
            </a:r>
          </a:p>
        </p:txBody>
      </p:sp>
      <p:sp>
        <p:nvSpPr>
          <p:cNvPr id="90116" name="Footer Placeholder 3"/>
          <p:cNvSpPr>
            <a:spLocks noGrp="1"/>
          </p:cNvSpPr>
          <p:nvPr>
            <p:ph type="ftr" sz="quarter" idx="11"/>
          </p:nvPr>
        </p:nvSpPr>
        <p:spPr>
          <a:noFill/>
        </p:spPr>
        <p:txBody>
          <a:bodyPr/>
          <a:lstStyle/>
          <a:p>
            <a:r>
              <a:rPr lang="en-US" smtClean="0"/>
              <a:t>Nguyễn Đức Nghĩa - Bộ môn KHMT ĐHBKHN</a:t>
            </a:r>
          </a:p>
        </p:txBody>
      </p:sp>
      <p:sp>
        <p:nvSpPr>
          <p:cNvPr id="90117" name="Slide Number Placeholder 4"/>
          <p:cNvSpPr>
            <a:spLocks noGrp="1"/>
          </p:cNvSpPr>
          <p:nvPr>
            <p:ph type="sldNum" sz="quarter" idx="12"/>
          </p:nvPr>
        </p:nvSpPr>
        <p:spPr>
          <a:noFill/>
        </p:spPr>
        <p:txBody>
          <a:bodyPr/>
          <a:lstStyle/>
          <a:p>
            <a:fld id="{E09F37E1-9A25-4973-9682-D64256092E93}"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latin typeface="Times New Roman" pitchFamily="18" charset="0"/>
                <a:cs typeface="Times New Roman" pitchFamily="18" charset="0"/>
              </a:rPr>
              <a:t>Bài toán liên thông mạnh</a:t>
            </a:r>
            <a:endParaRPr lang="en-US" smtClean="0">
              <a:latin typeface="Arial" charset="0"/>
              <a:cs typeface="Arial" charset="0"/>
            </a:endParaRPr>
          </a:p>
        </p:txBody>
      </p:sp>
      <p:sp>
        <p:nvSpPr>
          <p:cNvPr id="91139" name="Content Placeholder 2" descr="Rectangle: Click to edit Master text styles&#10;Second level&#10;Third level&#10;Fourth level&#10;Fifth level"/>
          <p:cNvSpPr>
            <a:spLocks noGrp="1"/>
          </p:cNvSpPr>
          <p:nvPr>
            <p:ph idx="1"/>
          </p:nvPr>
        </p:nvSpPr>
        <p:spPr/>
        <p:txBody>
          <a:bodyPr/>
          <a:lstStyle/>
          <a:p>
            <a:pPr algn="just"/>
            <a:r>
              <a:rPr lang="en-US" sz="2400" b="1" smtClean="0">
                <a:latin typeface="Times New Roman" pitchFamily="18" charset="0"/>
                <a:cs typeface="Times New Roman" pitchFamily="18" charset="0"/>
              </a:rPr>
              <a:t>Bài toán liên thông mạnh. </a:t>
            </a:r>
            <a:r>
              <a:rPr lang="en-US" sz="2400" smtClean="0">
                <a:latin typeface="Times New Roman" pitchFamily="18" charset="0"/>
                <a:cs typeface="Times New Roman" pitchFamily="18" charset="0"/>
              </a:rPr>
              <a:t>Cho đồ thị có hướng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V,E</a:t>
            </a:r>
            <a:r>
              <a:rPr lang="en-US" sz="2400" smtClean="0">
                <a:latin typeface="Times New Roman" pitchFamily="18" charset="0"/>
                <a:cs typeface="Times New Roman" pitchFamily="18" charset="0"/>
              </a:rPr>
              <a:t>). Hãy kiểm tra xem đồ thị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 có phải liên thông mạnh hay không?</a:t>
            </a:r>
          </a:p>
          <a:p>
            <a:pPr algn="just"/>
            <a:r>
              <a:rPr lang="en-US" sz="2400" smtClean="0">
                <a:latin typeface="Times New Roman" pitchFamily="18" charset="0"/>
                <a:cs typeface="Times New Roman" pitchFamily="18" charset="0"/>
              </a:rPr>
              <a:t>Kết quả sau đây cho phép qui dẫn bài toán cần giải về bài toán đường đi.</a:t>
            </a:r>
          </a:p>
          <a:p>
            <a:pPr algn="just"/>
            <a:r>
              <a:rPr lang="en-US" sz="2400" b="1" smtClean="0">
                <a:latin typeface="Times New Roman" pitchFamily="18" charset="0"/>
                <a:cs typeface="Times New Roman" pitchFamily="18" charset="0"/>
              </a:rPr>
              <a:t>Mệnh đề. </a:t>
            </a:r>
            <a:r>
              <a:rPr lang="en-US" sz="2400" smtClean="0">
                <a:latin typeface="Times New Roman" pitchFamily="18" charset="0"/>
                <a:cs typeface="Times New Roman" pitchFamily="18" charset="0"/>
              </a:rPr>
              <a:t>Đồ thị có hướng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V,E</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là liên thông mạnh khi và chỉ khi luôn tìm được đường đi từ một đỉnh</a:t>
            </a:r>
            <a:r>
              <a:rPr lang="en-US" sz="2400" i="1" smtClean="0">
                <a:latin typeface="Times New Roman" pitchFamily="18" charset="0"/>
                <a:cs typeface="Times New Roman" pitchFamily="18" charset="0"/>
              </a:rPr>
              <a:t> v </a:t>
            </a:r>
            <a:r>
              <a:rPr lang="en-US" sz="2400" smtClean="0">
                <a:latin typeface="Times New Roman" pitchFamily="18" charset="0"/>
                <a:cs typeface="Times New Roman" pitchFamily="18" charset="0"/>
              </a:rPr>
              <a:t>đến tất cả các đỉnh còn lại và luôn tìm được đường đi từ tất cả các đỉnh thuộc</a:t>
            </a:r>
            <a:r>
              <a:rPr lang="en-US" sz="2400" i="1" smtClean="0">
                <a:latin typeface="Times New Roman" pitchFamily="18" charset="0"/>
                <a:cs typeface="Times New Roman" pitchFamily="18" charset="0"/>
              </a:rPr>
              <a:t> V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đến</a:t>
            </a:r>
            <a:r>
              <a:rPr lang="en-US" sz="2400" i="1" smtClean="0">
                <a:latin typeface="Times New Roman" pitchFamily="18" charset="0"/>
                <a:cs typeface="Times New Roman" pitchFamily="18" charset="0"/>
              </a:rPr>
              <a:t> v.</a:t>
            </a:r>
            <a:r>
              <a:rPr lang="en-US" sz="2400" smtClean="0">
                <a:latin typeface="Times New Roman" pitchFamily="18" charset="0"/>
                <a:cs typeface="Times New Roman" pitchFamily="18" charset="0"/>
              </a:rPr>
              <a:t> </a:t>
            </a:r>
          </a:p>
          <a:p>
            <a:pPr algn="just"/>
            <a:r>
              <a:rPr lang="en-US" sz="2400" b="1" smtClean="0">
                <a:latin typeface="Times New Roman" pitchFamily="18" charset="0"/>
                <a:cs typeface="Times New Roman" pitchFamily="18" charset="0"/>
              </a:rPr>
              <a:t>Chứng minh. </a:t>
            </a:r>
            <a:r>
              <a:rPr lang="en-US" sz="2400" smtClean="0">
                <a:latin typeface="Times New Roman" pitchFamily="18" charset="0"/>
                <a:cs typeface="Times New Roman" pitchFamily="18" charset="0"/>
              </a:rPr>
              <a:t>Suy trực tiếp từ định nghĩa đồ thị có hướng liên thông mạnh.</a:t>
            </a:r>
          </a:p>
        </p:txBody>
      </p:sp>
      <p:sp>
        <p:nvSpPr>
          <p:cNvPr id="91140" name="Footer Placeholder 3"/>
          <p:cNvSpPr>
            <a:spLocks noGrp="1"/>
          </p:cNvSpPr>
          <p:nvPr>
            <p:ph type="ftr" sz="quarter" idx="11"/>
          </p:nvPr>
        </p:nvSpPr>
        <p:spPr>
          <a:noFill/>
        </p:spPr>
        <p:txBody>
          <a:bodyPr/>
          <a:lstStyle/>
          <a:p>
            <a:r>
              <a:rPr lang="en-US" smtClean="0"/>
              <a:t>Nguyễn Đức Nghĩa - Bộ môn KHMT ĐHBKHN</a:t>
            </a:r>
          </a:p>
        </p:txBody>
      </p:sp>
      <p:sp>
        <p:nvSpPr>
          <p:cNvPr id="91141" name="Slide Number Placeholder 4"/>
          <p:cNvSpPr>
            <a:spLocks noGrp="1"/>
          </p:cNvSpPr>
          <p:nvPr>
            <p:ph type="sldNum" sz="quarter" idx="12"/>
          </p:nvPr>
        </p:nvSpPr>
        <p:spPr>
          <a:noFill/>
        </p:spPr>
        <p:txBody>
          <a:bodyPr/>
          <a:lstStyle/>
          <a:p>
            <a:fld id="{2095ADF1-00FD-4BF9-82E5-86E239DCF51B}"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latin typeface="Arial" charset="0"/>
                <a:cs typeface="Arial" charset="0"/>
              </a:rPr>
              <a:t>Đồ thị đảo hướng (đồ thị chuyển vị) </a:t>
            </a:r>
          </a:p>
        </p:txBody>
      </p:sp>
      <p:sp>
        <p:nvSpPr>
          <p:cNvPr id="92163" name="Content Placeholder 2" descr="Rectangle: Click to edit Master text styles&#10;Second level&#10;Third level&#10;Fourth level&#10;Fifth level"/>
          <p:cNvSpPr>
            <a:spLocks noGrp="1"/>
          </p:cNvSpPr>
          <p:nvPr>
            <p:ph idx="1"/>
          </p:nvPr>
        </p:nvSpPr>
        <p:spPr/>
        <p:txBody>
          <a:bodyPr/>
          <a:lstStyle/>
          <a:p>
            <a:pPr algn="just"/>
            <a:r>
              <a:rPr lang="en-US" sz="2800" smtClean="0">
                <a:latin typeface="Times New Roman" pitchFamily="18" charset="0"/>
                <a:cs typeface="Times New Roman" pitchFamily="18" charset="0"/>
              </a:rPr>
              <a:t>Cho đồ thị có hướng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a:t>
            </a:r>
            <a:r>
              <a:rPr lang="en-US" sz="2800" i="1" smtClean="0">
                <a:latin typeface="Times New Roman" pitchFamily="18" charset="0"/>
                <a:cs typeface="Times New Roman" pitchFamily="18" charset="0"/>
              </a:rPr>
              <a:t>V,E</a:t>
            </a:r>
            <a:r>
              <a:rPr lang="en-US" sz="2800" smtClean="0">
                <a:latin typeface="Times New Roman" pitchFamily="18" charset="0"/>
                <a:cs typeface="Times New Roman" pitchFamily="18" charset="0"/>
              </a:rPr>
              <a:t>). Ta gọi đồ thị đảo hướng (đồ thị chuyển vị) của đồ thị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là đồ thị có hướng </a:t>
            </a:r>
            <a:r>
              <a:rPr lang="en-US" sz="2800" i="1" smtClean="0">
                <a:latin typeface="Times New Roman" pitchFamily="18" charset="0"/>
                <a:cs typeface="Times New Roman" pitchFamily="18" charset="0"/>
              </a:rPr>
              <a:t>G</a:t>
            </a:r>
            <a:r>
              <a:rPr lang="en-US" sz="2800" i="1" baseline="30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 (</a:t>
            </a:r>
            <a:r>
              <a:rPr lang="en-US" sz="2800" i="1" smtClean="0">
                <a:latin typeface="Times New Roman" pitchFamily="18" charset="0"/>
                <a:cs typeface="Times New Roman" pitchFamily="18" charset="0"/>
              </a:rPr>
              <a:t>V, E</a:t>
            </a:r>
            <a:r>
              <a:rPr lang="en-US" sz="2800" i="1" baseline="30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với </a:t>
            </a:r>
            <a:r>
              <a:rPr lang="en-US" sz="2800" i="1" smtClean="0">
                <a:latin typeface="Times New Roman" pitchFamily="18" charset="0"/>
                <a:cs typeface="Times New Roman" pitchFamily="18" charset="0"/>
              </a:rPr>
              <a:t>E</a:t>
            </a:r>
            <a:r>
              <a:rPr lang="en-US" sz="2800" i="1" baseline="30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 {(</a:t>
            </a:r>
            <a:r>
              <a:rPr lang="en-US" sz="2800" i="1" smtClean="0">
                <a:latin typeface="Times New Roman" pitchFamily="18" charset="0"/>
                <a:cs typeface="Times New Roman" pitchFamily="18" charset="0"/>
              </a:rPr>
              <a:t>u, v</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v, u</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nghĩa là tập cung </a:t>
            </a:r>
            <a:r>
              <a:rPr lang="en-US" sz="2800" i="1" smtClean="0">
                <a:latin typeface="Times New Roman" pitchFamily="18" charset="0"/>
                <a:cs typeface="Times New Roman" pitchFamily="18" charset="0"/>
              </a:rPr>
              <a:t>E</a:t>
            </a:r>
            <a:r>
              <a:rPr lang="en-US" sz="2800" i="1" baseline="30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thu được từ </a:t>
            </a:r>
            <a:r>
              <a:rPr lang="en-US" sz="2800" i="1" smtClean="0">
                <a:latin typeface="Times New Roman" pitchFamily="18" charset="0"/>
                <a:cs typeface="Times New Roman" pitchFamily="18" charset="0"/>
              </a:rPr>
              <a:t>E</a:t>
            </a:r>
            <a:r>
              <a:rPr lang="en-US" sz="2800" smtClean="0">
                <a:latin typeface="Times New Roman" pitchFamily="18" charset="0"/>
                <a:cs typeface="Times New Roman" pitchFamily="18" charset="0"/>
              </a:rPr>
              <a:t> bởi việc đảo ngược hướng của tất cả các cung. </a:t>
            </a:r>
          </a:p>
          <a:p>
            <a:pPr algn="just"/>
            <a:r>
              <a:rPr lang="en-US" sz="2800" smtClean="0">
                <a:latin typeface="Times New Roman" pitchFamily="18" charset="0"/>
                <a:cs typeface="Times New Roman" pitchFamily="18" charset="0"/>
              </a:rPr>
              <a:t>Dễ thấy nếu </a:t>
            </a:r>
            <a:r>
              <a:rPr lang="en-US" sz="2800" i="1" smtClean="0">
                <a:latin typeface="Times New Roman" pitchFamily="18" charset="0"/>
                <a:cs typeface="Times New Roman" pitchFamily="18" charset="0"/>
              </a:rPr>
              <a:t>A</a:t>
            </a:r>
            <a:r>
              <a:rPr lang="en-US" sz="2800" smtClean="0">
                <a:latin typeface="Times New Roman" pitchFamily="18" charset="0"/>
                <a:cs typeface="Times New Roman" pitchFamily="18" charset="0"/>
              </a:rPr>
              <a:t> là ma trận kề của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thì ma trận chuyển vị </a:t>
            </a:r>
            <a:r>
              <a:rPr lang="en-US" sz="2800" i="1" smtClean="0">
                <a:latin typeface="Times New Roman" pitchFamily="18" charset="0"/>
                <a:cs typeface="Times New Roman" pitchFamily="18" charset="0"/>
              </a:rPr>
              <a:t>A</a:t>
            </a:r>
            <a:r>
              <a:rPr lang="en-US" sz="2800" i="1" baseline="30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là ma trận kề của </a:t>
            </a:r>
            <a:r>
              <a:rPr lang="en-US" sz="2800" i="1" smtClean="0">
                <a:latin typeface="Times New Roman" pitchFamily="18" charset="0"/>
                <a:cs typeface="Times New Roman" pitchFamily="18" charset="0"/>
              </a:rPr>
              <a:t>G</a:t>
            </a:r>
            <a:r>
              <a:rPr lang="en-US" sz="2800" i="1" baseline="30000" smtClean="0">
                <a:latin typeface="Times New Roman" pitchFamily="18" charset="0"/>
                <a:cs typeface="Times New Roman" pitchFamily="18" charset="0"/>
              </a:rPr>
              <a:t>T </a:t>
            </a:r>
            <a:r>
              <a:rPr lang="en-US" sz="2800" smtClean="0">
                <a:latin typeface="Times New Roman" pitchFamily="18" charset="0"/>
                <a:cs typeface="Times New Roman" pitchFamily="18" charset="0"/>
              </a:rPr>
              <a:t>(điều này giải thích tên gọi đồ thị chuyển vị).</a:t>
            </a:r>
          </a:p>
          <a:p>
            <a:endParaRPr lang="en-US" smtClean="0">
              <a:latin typeface="Arial" charset="0"/>
              <a:cs typeface="Arial" charset="0"/>
            </a:endParaRPr>
          </a:p>
        </p:txBody>
      </p:sp>
      <p:sp>
        <p:nvSpPr>
          <p:cNvPr id="92164" name="Footer Placeholder 3"/>
          <p:cNvSpPr>
            <a:spLocks noGrp="1"/>
          </p:cNvSpPr>
          <p:nvPr>
            <p:ph type="ftr" sz="quarter" idx="11"/>
          </p:nvPr>
        </p:nvSpPr>
        <p:spPr>
          <a:noFill/>
        </p:spPr>
        <p:txBody>
          <a:bodyPr/>
          <a:lstStyle/>
          <a:p>
            <a:r>
              <a:rPr lang="en-US" smtClean="0"/>
              <a:t>Nguyễn Đức Nghĩa - Bộ môn KHMT ĐHBKHN</a:t>
            </a:r>
          </a:p>
        </p:txBody>
      </p:sp>
      <p:sp>
        <p:nvSpPr>
          <p:cNvPr id="92165" name="Slide Number Placeholder 4"/>
          <p:cNvSpPr>
            <a:spLocks noGrp="1"/>
          </p:cNvSpPr>
          <p:nvPr>
            <p:ph type="sldNum" sz="quarter" idx="12"/>
          </p:nvPr>
        </p:nvSpPr>
        <p:spPr>
          <a:noFill/>
        </p:spPr>
        <p:txBody>
          <a:bodyPr/>
          <a:lstStyle/>
          <a:p>
            <a:fld id="{A53B7612-0E37-4158-9C29-13F6095F79C7}"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mtClean="0">
                <a:latin typeface="Times New Roman" pitchFamily="18" charset="0"/>
                <a:cs typeface="Times New Roman" pitchFamily="18" charset="0"/>
              </a:rPr>
              <a:t>Thuật toán kiểm tra tính liên thông mạnh</a:t>
            </a:r>
            <a:endParaRPr lang="en-US" smtClean="0">
              <a:latin typeface="Arial" charset="0"/>
              <a:cs typeface="Arial" charset="0"/>
            </a:endParaRPr>
          </a:p>
        </p:txBody>
      </p:sp>
      <p:sp>
        <p:nvSpPr>
          <p:cNvPr id="93187" name="Content Placeholder 2" descr="Rectangle: Click to edit Master text styles&#10;Second level&#10;Third level&#10;Fourth level&#10;Fifth level"/>
          <p:cNvSpPr>
            <a:spLocks noGrp="1"/>
          </p:cNvSpPr>
          <p:nvPr>
            <p:ph idx="1"/>
          </p:nvPr>
        </p:nvSpPr>
        <p:spPr/>
        <p:txBody>
          <a:bodyPr/>
          <a:lstStyle/>
          <a:p>
            <a:pPr algn="just">
              <a:spcBef>
                <a:spcPts val="1200"/>
              </a:spcBef>
            </a:pPr>
            <a:r>
              <a:rPr lang="en-US" sz="2800" smtClean="0">
                <a:latin typeface="Times New Roman" pitchFamily="18" charset="0"/>
                <a:cs typeface="Times New Roman" pitchFamily="18" charset="0"/>
              </a:rPr>
              <a:t>Chọn </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sym typeface="Symbol" pitchFamily="18" charset="2"/>
              </a:rPr>
              <a:t></a:t>
            </a:r>
            <a:r>
              <a:rPr lang="en-US" sz="2800" smtClean="0">
                <a:latin typeface="Times New Roman" pitchFamily="18" charset="0"/>
                <a:cs typeface="Times New Roman" pitchFamily="18" charset="0"/>
              </a:rPr>
              <a:t> </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là một đỉnh tuỳ ý.</a:t>
            </a:r>
          </a:p>
          <a:p>
            <a:pPr algn="just">
              <a:spcBef>
                <a:spcPts val="1200"/>
              </a:spcBef>
            </a:pPr>
            <a:r>
              <a:rPr lang="en-US" sz="2800" smtClean="0">
                <a:latin typeface="Times New Roman" pitchFamily="18" charset="0"/>
                <a:cs typeface="Times New Roman" pitchFamily="18" charset="0"/>
              </a:rPr>
              <a:t>Thực hiện DFS(</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trên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Nếu tồn tại đỉnh </a:t>
            </a:r>
            <a:r>
              <a:rPr lang="en-US" sz="2800" i="1" smtClean="0">
                <a:latin typeface="Times New Roman" pitchFamily="18" charset="0"/>
                <a:cs typeface="Times New Roman" pitchFamily="18" charset="0"/>
              </a:rPr>
              <a:t>u</a:t>
            </a:r>
            <a:r>
              <a:rPr lang="en-US" sz="2800" smtClean="0">
                <a:latin typeface="Times New Roman" pitchFamily="18" charset="0"/>
                <a:cs typeface="Times New Roman" pitchFamily="18" charset="0"/>
              </a:rPr>
              <a:t> không được thăm thì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không liên thông mạnh và thuật toán kết thúc. Trái lại thực hiện tiếp</a:t>
            </a:r>
          </a:p>
          <a:p>
            <a:pPr algn="just">
              <a:spcBef>
                <a:spcPts val="1200"/>
              </a:spcBef>
            </a:pPr>
            <a:r>
              <a:rPr lang="en-US" sz="2800" smtClean="0">
                <a:latin typeface="Times New Roman" pitchFamily="18" charset="0"/>
                <a:cs typeface="Times New Roman" pitchFamily="18" charset="0"/>
              </a:rPr>
              <a:t>Thực hiện DFS(</a:t>
            </a:r>
            <a:r>
              <a:rPr lang="en-US" sz="2800" i="1" smtClean="0">
                <a:latin typeface="Times New Roman" pitchFamily="18" charset="0"/>
                <a:cs typeface="Times New Roman" pitchFamily="18" charset="0"/>
              </a:rPr>
              <a:t>v</a:t>
            </a:r>
            <a:r>
              <a:rPr lang="en-US" sz="2800" smtClean="0">
                <a:latin typeface="Times New Roman" pitchFamily="18" charset="0"/>
                <a:cs typeface="Times New Roman" pitchFamily="18" charset="0"/>
              </a:rPr>
              <a:t>) trên </a:t>
            </a:r>
            <a:r>
              <a:rPr lang="en-US" sz="2800" i="1" smtClean="0">
                <a:latin typeface="Times New Roman" pitchFamily="18" charset="0"/>
                <a:cs typeface="Times New Roman" pitchFamily="18" charset="0"/>
              </a:rPr>
              <a:t>G</a:t>
            </a:r>
            <a:r>
              <a:rPr lang="en-US" sz="2800" i="1" baseline="30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 (</a:t>
            </a:r>
            <a:r>
              <a:rPr lang="en-US" sz="2800" i="1" smtClean="0">
                <a:latin typeface="Times New Roman" pitchFamily="18" charset="0"/>
                <a:cs typeface="Times New Roman" pitchFamily="18" charset="0"/>
              </a:rPr>
              <a:t>V, E</a:t>
            </a:r>
            <a:r>
              <a:rPr lang="en-US" sz="2800" i="1" baseline="30000" smtClean="0">
                <a:latin typeface="Times New Roman" pitchFamily="18" charset="0"/>
                <a:cs typeface="Times New Roman" pitchFamily="18" charset="0"/>
              </a:rPr>
              <a:t>T</a:t>
            </a:r>
            <a:r>
              <a:rPr lang="en-US" sz="2800" smtClean="0">
                <a:latin typeface="Times New Roman" pitchFamily="18" charset="0"/>
                <a:cs typeface="Times New Roman" pitchFamily="18" charset="0"/>
              </a:rPr>
              <a:t>). Nếu tồn tại đỉnh </a:t>
            </a:r>
            <a:r>
              <a:rPr lang="en-US" sz="2800" i="1" smtClean="0">
                <a:latin typeface="Times New Roman" pitchFamily="18" charset="0"/>
                <a:cs typeface="Times New Roman" pitchFamily="18" charset="0"/>
              </a:rPr>
              <a:t>u</a:t>
            </a:r>
            <a:r>
              <a:rPr lang="en-US" sz="2800" smtClean="0">
                <a:latin typeface="Times New Roman" pitchFamily="18" charset="0"/>
                <a:cs typeface="Times New Roman" pitchFamily="18" charset="0"/>
              </a:rPr>
              <a:t> không được thăm thì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không liên thông mạnh, nếu trái lại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là liên thông mạnh.</a:t>
            </a:r>
          </a:p>
        </p:txBody>
      </p:sp>
      <p:sp>
        <p:nvSpPr>
          <p:cNvPr id="93188" name="Footer Placeholder 3"/>
          <p:cNvSpPr>
            <a:spLocks noGrp="1"/>
          </p:cNvSpPr>
          <p:nvPr>
            <p:ph type="ftr" sz="quarter" idx="11"/>
          </p:nvPr>
        </p:nvSpPr>
        <p:spPr>
          <a:noFill/>
        </p:spPr>
        <p:txBody>
          <a:bodyPr/>
          <a:lstStyle/>
          <a:p>
            <a:r>
              <a:rPr lang="en-US" smtClean="0"/>
              <a:t>Nguyễn Đức Nghĩa - Bộ môn KHMT ĐHBKHN</a:t>
            </a:r>
          </a:p>
        </p:txBody>
      </p:sp>
      <p:sp>
        <p:nvSpPr>
          <p:cNvPr id="93189" name="Slide Number Placeholder 4"/>
          <p:cNvSpPr>
            <a:spLocks noGrp="1"/>
          </p:cNvSpPr>
          <p:nvPr>
            <p:ph type="sldNum" sz="quarter" idx="12"/>
          </p:nvPr>
        </p:nvSpPr>
        <p:spPr>
          <a:noFill/>
        </p:spPr>
        <p:txBody>
          <a:bodyPr/>
          <a:lstStyle/>
          <a:p>
            <a:fld id="{32F05337-6F0F-4F60-81A3-4AEE70CA4B32}"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latin typeface="Arial" charset="0"/>
                <a:cs typeface="Arial" charset="0"/>
              </a:rPr>
              <a:t>Đồ thị không chứa chu trình </a:t>
            </a:r>
          </a:p>
        </p:txBody>
      </p:sp>
      <p:sp>
        <p:nvSpPr>
          <p:cNvPr id="94211" name="Content Placeholder 2" descr="Rectangle: Click to edit Master text styles&#10;Second level&#10;Third level&#10;Fourth level&#10;Fifth level"/>
          <p:cNvSpPr>
            <a:spLocks noGrp="1"/>
          </p:cNvSpPr>
          <p:nvPr>
            <p:ph idx="1"/>
          </p:nvPr>
        </p:nvSpPr>
        <p:spPr/>
        <p:txBody>
          <a:bodyPr/>
          <a:lstStyle/>
          <a:p>
            <a:pPr>
              <a:spcBef>
                <a:spcPts val="1200"/>
              </a:spcBef>
              <a:buFont typeface="Arial" charset="0"/>
              <a:buChar char="•"/>
            </a:pPr>
            <a:r>
              <a:rPr lang="en-US" sz="2000" b="1" smtClean="0">
                <a:latin typeface="Times New Roman" pitchFamily="18" charset="0"/>
                <a:cs typeface="Times New Roman" pitchFamily="18" charset="0"/>
              </a:rPr>
              <a:t>Bài toán: </a:t>
            </a:r>
            <a:r>
              <a:rPr lang="en-US" sz="2000" smtClean="0">
                <a:latin typeface="Times New Roman" pitchFamily="18" charset="0"/>
                <a:cs typeface="Times New Roman" pitchFamily="18" charset="0"/>
              </a:rPr>
              <a:t>Cho đồ thị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V,E</a:t>
            </a:r>
            <a:r>
              <a:rPr lang="en-US" sz="2000" smtClean="0">
                <a:latin typeface="Times New Roman" pitchFamily="18" charset="0"/>
                <a:cs typeface="Times New Roman" pitchFamily="18" charset="0"/>
              </a:rPr>
              <a:t>). Hỏi </a:t>
            </a:r>
            <a:r>
              <a:rPr lang="en-US" sz="2000" i="1" smtClean="0">
                <a:latin typeface="Times New Roman" pitchFamily="18" charset="0"/>
                <a:cs typeface="Times New Roman" pitchFamily="18" charset="0"/>
              </a:rPr>
              <a:t>G </a:t>
            </a:r>
            <a:r>
              <a:rPr lang="en-US" sz="2000" smtClean="0">
                <a:latin typeface="Times New Roman" pitchFamily="18" charset="0"/>
                <a:cs typeface="Times New Roman" pitchFamily="18" charset="0"/>
              </a:rPr>
              <a:t>có chứa chu trình hay không</a:t>
            </a:r>
          </a:p>
          <a:p>
            <a:pPr>
              <a:spcBef>
                <a:spcPts val="1200"/>
              </a:spcBef>
              <a:buFont typeface="Arial" charset="0"/>
              <a:buChar char="•"/>
            </a:pPr>
            <a:r>
              <a:rPr lang="en-US" sz="2000" b="1" smtClean="0">
                <a:latin typeface="Times New Roman" pitchFamily="18" charset="0"/>
                <a:cs typeface="Times New Roman" pitchFamily="18" charset="0"/>
              </a:rPr>
              <a:t>Mệnh đề.</a:t>
            </a:r>
            <a:r>
              <a:rPr lang="en-US" sz="2000" smtClean="0">
                <a:latin typeface="Times New Roman" pitchFamily="18" charset="0"/>
                <a:cs typeface="Times New Roman" pitchFamily="18" charset="0"/>
              </a:rPr>
              <a:t> Đồ thị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là không chứa chu trình khi và chỉ khi DFS thực hiện đối với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không phát hiện ra cạnh ngược.</a:t>
            </a:r>
          </a:p>
          <a:p>
            <a:pPr>
              <a:spcBef>
                <a:spcPts val="1200"/>
              </a:spcBef>
              <a:buFont typeface="Arial" charset="0"/>
              <a:buChar char="•"/>
            </a:pPr>
            <a:r>
              <a:rPr lang="en-US" sz="2000" b="1" smtClean="0">
                <a:latin typeface="Times New Roman" pitchFamily="18" charset="0"/>
                <a:cs typeface="Times New Roman" pitchFamily="18" charset="0"/>
              </a:rPr>
              <a:t>Chứng minh</a:t>
            </a:r>
            <a:endParaRPr lang="en-US" sz="2000" smtClean="0">
              <a:latin typeface="Times New Roman" pitchFamily="18" charset="0"/>
              <a:cs typeface="Times New Roman" pitchFamily="18" charset="0"/>
            </a:endParaRPr>
          </a:p>
          <a:p>
            <a:pPr lvl="1" algn="just">
              <a:spcBef>
                <a:spcPts val="1200"/>
              </a:spcBef>
            </a:pP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Nếu </a:t>
            </a:r>
            <a:r>
              <a:rPr lang="en-US" sz="1800" i="1" smtClean="0">
                <a:latin typeface="Times New Roman" pitchFamily="18" charset="0"/>
                <a:cs typeface="Times New Roman" pitchFamily="18" charset="0"/>
              </a:rPr>
              <a:t>G</a:t>
            </a:r>
            <a:r>
              <a:rPr lang="en-US" sz="1800" smtClean="0">
                <a:latin typeface="Times New Roman" pitchFamily="18" charset="0"/>
                <a:cs typeface="Times New Roman" pitchFamily="18" charset="0"/>
              </a:rPr>
              <a:t> không chứa chu trình thì không thể có cạnh ngược. Hiển nhiên: bởi vì sự tồn tại cạnh ngược kéo theo sự tồn tại chu trình.</a:t>
            </a:r>
          </a:p>
          <a:p>
            <a:pPr lvl="1" algn="just">
              <a:spcBef>
                <a:spcPts val="1200"/>
              </a:spcBef>
            </a:pP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Ta phải chứng minh: Nếu không có cạnh ngược thì </a:t>
            </a:r>
            <a:r>
              <a:rPr lang="en-US" sz="1800" i="1" smtClean="0">
                <a:latin typeface="Times New Roman" pitchFamily="18" charset="0"/>
                <a:cs typeface="Times New Roman" pitchFamily="18" charset="0"/>
              </a:rPr>
              <a:t>G</a:t>
            </a:r>
            <a:r>
              <a:rPr lang="en-US" sz="1800" smtClean="0">
                <a:latin typeface="Times New Roman" pitchFamily="18" charset="0"/>
                <a:cs typeface="Times New Roman" pitchFamily="18" charset="0"/>
              </a:rPr>
              <a:t> là á chu trình. Ta chứng minh bằng lập luận phản đề: </a:t>
            </a:r>
            <a:r>
              <a:rPr lang="en-US" sz="1800" i="1" smtClean="0">
                <a:latin typeface="Times New Roman" pitchFamily="18" charset="0"/>
                <a:cs typeface="Times New Roman" pitchFamily="18" charset="0"/>
              </a:rPr>
              <a:t>G</a:t>
            </a:r>
            <a:r>
              <a:rPr lang="en-US" sz="1800" smtClean="0">
                <a:latin typeface="Times New Roman" pitchFamily="18" charset="0"/>
                <a:cs typeface="Times New Roman" pitchFamily="18" charset="0"/>
              </a:rPr>
              <a:t> có chu trình </a:t>
            </a: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sym typeface="Symbol" pitchFamily="18" charset="2"/>
              </a:rPr>
              <a:t></a:t>
            </a:r>
            <a:r>
              <a:rPr lang="en-US" sz="1800" smtClean="0">
                <a:latin typeface="Times New Roman" pitchFamily="18" charset="0"/>
                <a:cs typeface="Times New Roman" pitchFamily="18" charset="0"/>
              </a:rPr>
              <a:t> cạnh ngược. Gọi </a:t>
            </a:r>
            <a:r>
              <a:rPr lang="en-US" sz="1800" i="1" smtClean="0">
                <a:latin typeface="Times New Roman" pitchFamily="18" charset="0"/>
                <a:cs typeface="Times New Roman" pitchFamily="18" charset="0"/>
              </a:rPr>
              <a:t>v</a:t>
            </a:r>
            <a:r>
              <a:rPr lang="en-US" sz="1800" smtClean="0">
                <a:latin typeface="Times New Roman" pitchFamily="18" charset="0"/>
                <a:cs typeface="Times New Roman" pitchFamily="18" charset="0"/>
              </a:rPr>
              <a:t> là đỉnh trên chu trình được thăm đầu tiên, và </a:t>
            </a:r>
            <a:r>
              <a:rPr lang="en-US" sz="1800" i="1" smtClean="0">
                <a:latin typeface="Times New Roman" pitchFamily="18" charset="0"/>
                <a:cs typeface="Times New Roman" pitchFamily="18" charset="0"/>
              </a:rPr>
              <a:t>u</a:t>
            </a:r>
            <a:r>
              <a:rPr lang="en-US" sz="1800" smtClean="0">
                <a:latin typeface="Times New Roman" pitchFamily="18" charset="0"/>
                <a:cs typeface="Times New Roman" pitchFamily="18" charset="0"/>
              </a:rPr>
              <a:t> là đỉnh đi trước </a:t>
            </a:r>
            <a:r>
              <a:rPr lang="en-US" sz="1800" i="1" smtClean="0">
                <a:latin typeface="Times New Roman" pitchFamily="18" charset="0"/>
                <a:cs typeface="Times New Roman" pitchFamily="18" charset="0"/>
              </a:rPr>
              <a:t>v</a:t>
            </a:r>
            <a:r>
              <a:rPr lang="en-US" sz="1800" smtClean="0">
                <a:latin typeface="Times New Roman" pitchFamily="18" charset="0"/>
                <a:cs typeface="Times New Roman" pitchFamily="18" charset="0"/>
              </a:rPr>
              <a:t> trên chu trình. Khi </a:t>
            </a:r>
            <a:r>
              <a:rPr lang="en-US" sz="1800" i="1" smtClean="0">
                <a:latin typeface="Times New Roman" pitchFamily="18" charset="0"/>
                <a:cs typeface="Times New Roman" pitchFamily="18" charset="0"/>
              </a:rPr>
              <a:t>v</a:t>
            </a:r>
            <a:r>
              <a:rPr lang="en-US" sz="1800" smtClean="0">
                <a:latin typeface="Times New Roman" pitchFamily="18" charset="0"/>
                <a:cs typeface="Times New Roman" pitchFamily="18" charset="0"/>
              </a:rPr>
              <a:t> được thăm, các đỉnh khác trên chu trình đều là đỉnh trắng.Ta phải thăm được tất cả các đỉnh đạt được từ </a:t>
            </a:r>
            <a:r>
              <a:rPr lang="en-US" sz="1800" i="1" smtClean="0">
                <a:latin typeface="Times New Roman" pitchFamily="18" charset="0"/>
                <a:cs typeface="Times New Roman" pitchFamily="18" charset="0"/>
              </a:rPr>
              <a:t>v</a:t>
            </a:r>
            <a:r>
              <a:rPr lang="en-US" sz="1800" smtClean="0">
                <a:latin typeface="Times New Roman" pitchFamily="18" charset="0"/>
                <a:cs typeface="Times New Roman" pitchFamily="18" charset="0"/>
              </a:rPr>
              <a:t> trước khi quay trở lại từ DFS-Visit(). Vì thế cạnh </a:t>
            </a:r>
            <a:r>
              <a:rPr lang="en-US" sz="1800" i="1" smtClean="0">
                <a:latin typeface="Times New Roman" pitchFamily="18" charset="0"/>
                <a:cs typeface="Times New Roman" pitchFamily="18" charset="0"/>
              </a:rPr>
              <a:t>u</a:t>
            </a:r>
            <a:r>
              <a:rPr lang="en-US" sz="1800" smtClean="0">
                <a:latin typeface="Times New Roman" pitchFamily="18" charset="0"/>
                <a:cs typeface="Times New Roman" pitchFamily="18" charset="0"/>
                <a:sym typeface="Symbol" pitchFamily="18" charset="2"/>
              </a:rPr>
              <a:t></a:t>
            </a:r>
            <a:r>
              <a:rPr lang="en-US" sz="1800" i="1" smtClean="0">
                <a:latin typeface="Times New Roman" pitchFamily="18" charset="0"/>
                <a:cs typeface="Times New Roman" pitchFamily="18" charset="0"/>
              </a:rPr>
              <a:t>v </a:t>
            </a:r>
            <a:r>
              <a:rPr lang="en-US" sz="1800" smtClean="0">
                <a:latin typeface="Times New Roman" pitchFamily="18" charset="0"/>
                <a:cs typeface="Times New Roman" pitchFamily="18" charset="0"/>
              </a:rPr>
              <a:t>được duyệt từ đỉnh </a:t>
            </a:r>
            <a:r>
              <a:rPr lang="en-US" sz="1800" i="1" smtClean="0">
                <a:latin typeface="Times New Roman" pitchFamily="18" charset="0"/>
                <a:cs typeface="Times New Roman" pitchFamily="18" charset="0"/>
              </a:rPr>
              <a:t>u</a:t>
            </a:r>
            <a:r>
              <a:rPr lang="en-US" sz="1800" smtClean="0">
                <a:latin typeface="Times New Roman" pitchFamily="18" charset="0"/>
                <a:cs typeface="Times New Roman" pitchFamily="18" charset="0"/>
              </a:rPr>
              <a:t> về tổ tiên </a:t>
            </a:r>
            <a:r>
              <a:rPr lang="en-US" sz="1800" i="1" smtClean="0">
                <a:latin typeface="Times New Roman" pitchFamily="18" charset="0"/>
                <a:cs typeface="Times New Roman" pitchFamily="18" charset="0"/>
              </a:rPr>
              <a:t>v</a:t>
            </a:r>
            <a:r>
              <a:rPr lang="en-US" sz="1800" smtClean="0">
                <a:latin typeface="Times New Roman" pitchFamily="18" charset="0"/>
                <a:cs typeface="Times New Roman" pitchFamily="18" charset="0"/>
              </a:rPr>
              <a:t> của nó, vì thế (</a:t>
            </a:r>
            <a:r>
              <a:rPr lang="en-US" sz="1800" i="1" smtClean="0">
                <a:latin typeface="Times New Roman" pitchFamily="18" charset="0"/>
                <a:cs typeface="Times New Roman" pitchFamily="18" charset="0"/>
              </a:rPr>
              <a:t>u</a:t>
            </a:r>
            <a:r>
              <a:rPr lang="en-US" sz="1800" smtClean="0">
                <a:latin typeface="Times New Roman" pitchFamily="18" charset="0"/>
                <a:cs typeface="Times New Roman" pitchFamily="18" charset="0"/>
              </a:rPr>
              <a:t>, </a:t>
            </a:r>
            <a:r>
              <a:rPr lang="en-US" sz="1800" i="1" smtClean="0">
                <a:latin typeface="Times New Roman" pitchFamily="18" charset="0"/>
                <a:cs typeface="Times New Roman" pitchFamily="18" charset="0"/>
              </a:rPr>
              <a:t>v</a:t>
            </a:r>
            <a:r>
              <a:rPr lang="en-US" sz="1800" smtClean="0">
                <a:latin typeface="Times New Roman" pitchFamily="18" charset="0"/>
                <a:cs typeface="Times New Roman" pitchFamily="18" charset="0"/>
              </a:rPr>
              <a:t>) là cạnh ngược. </a:t>
            </a:r>
          </a:p>
          <a:p>
            <a:pPr>
              <a:buFont typeface="Wingdings" pitchFamily="2" charset="2"/>
              <a:buNone/>
            </a:pPr>
            <a:endParaRPr lang="en-US" sz="2000" smtClean="0">
              <a:latin typeface="Times New Roman" pitchFamily="18" charset="0"/>
              <a:cs typeface="Times New Roman" pitchFamily="18" charset="0"/>
            </a:endParaRPr>
          </a:p>
        </p:txBody>
      </p:sp>
      <p:sp>
        <p:nvSpPr>
          <p:cNvPr id="94212" name="Footer Placeholder 3"/>
          <p:cNvSpPr>
            <a:spLocks noGrp="1"/>
          </p:cNvSpPr>
          <p:nvPr>
            <p:ph type="ftr" sz="quarter" idx="11"/>
          </p:nvPr>
        </p:nvSpPr>
        <p:spPr>
          <a:noFill/>
        </p:spPr>
        <p:txBody>
          <a:bodyPr/>
          <a:lstStyle/>
          <a:p>
            <a:r>
              <a:rPr lang="en-US" smtClean="0"/>
              <a:t>Nguyễn Đức Nghĩa - Bộ môn KHMT ĐHBKHN</a:t>
            </a:r>
          </a:p>
        </p:txBody>
      </p:sp>
      <p:sp>
        <p:nvSpPr>
          <p:cNvPr id="94213" name="Slide Number Placeholder 4"/>
          <p:cNvSpPr>
            <a:spLocks noGrp="1"/>
          </p:cNvSpPr>
          <p:nvPr>
            <p:ph type="sldNum" sz="quarter" idx="12"/>
          </p:nvPr>
        </p:nvSpPr>
        <p:spPr>
          <a:noFill/>
        </p:spPr>
        <p:txBody>
          <a:bodyPr/>
          <a:lstStyle/>
          <a:p>
            <a:fld id="{6296A838-5785-4D6B-9DCE-866D776E0437}"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z="2800" smtClean="0">
                <a:latin typeface="Arial" charset="0"/>
                <a:cs typeface="Arial" charset="0"/>
              </a:rPr>
              <a:t>Bài toán sắp xếp tôpô (Topological Sort)</a:t>
            </a:r>
          </a:p>
        </p:txBody>
      </p:sp>
      <p:sp>
        <p:nvSpPr>
          <p:cNvPr id="95235" name="Content Placeholder 2" descr="Rectangle: Click to edit Master text styles&#10;Second level&#10;Third level&#10;Fourth level&#10;Fifth level"/>
          <p:cNvSpPr>
            <a:spLocks noGrp="1"/>
          </p:cNvSpPr>
          <p:nvPr>
            <p:ph idx="1"/>
          </p:nvPr>
        </p:nvSpPr>
        <p:spPr/>
        <p:txBody>
          <a:bodyPr/>
          <a:lstStyle/>
          <a:p>
            <a:pPr algn="just"/>
            <a:r>
              <a:rPr lang="en-US" sz="2000" b="1" smtClean="0">
                <a:latin typeface="Times New Roman" pitchFamily="18" charset="0"/>
                <a:cs typeface="Times New Roman" pitchFamily="18" charset="0"/>
              </a:rPr>
              <a:t>Bài toán đặt ra là:</a:t>
            </a:r>
            <a:r>
              <a:rPr lang="en-US" sz="2000" smtClean="0">
                <a:latin typeface="Times New Roman" pitchFamily="18" charset="0"/>
                <a:cs typeface="Times New Roman" pitchFamily="18" charset="0"/>
              </a:rPr>
              <a:t> Cho đồ thị có hướng không có chu trình </a:t>
            </a:r>
            <a:r>
              <a:rPr lang="en-US" sz="2000" i="1" smtClean="0">
                <a:latin typeface="Times New Roman" pitchFamily="18" charset="0"/>
                <a:cs typeface="Times New Roman" pitchFamily="18" charset="0"/>
              </a:rPr>
              <a:t>G</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E</a:t>
            </a:r>
            <a:r>
              <a:rPr lang="en-US" sz="2000" smtClean="0">
                <a:latin typeface="Times New Roman" pitchFamily="18" charset="0"/>
                <a:cs typeface="Times New Roman" pitchFamily="18" charset="0"/>
              </a:rPr>
              <a:t>). Hãy tìm cách sắp xếp các đỉnh sao cho nếu có cạnh (</a:t>
            </a:r>
            <a:r>
              <a:rPr lang="en-US" sz="2000" i="1" smtClean="0">
                <a:latin typeface="Times New Roman" pitchFamily="18" charset="0"/>
                <a:cs typeface="Times New Roman" pitchFamily="18" charset="0"/>
              </a:rPr>
              <a:t>u,v</a:t>
            </a:r>
            <a:r>
              <a:rPr lang="en-US" sz="2000" smtClean="0">
                <a:latin typeface="Times New Roman" pitchFamily="18" charset="0"/>
                <a:cs typeface="Times New Roman" pitchFamily="18" charset="0"/>
              </a:rPr>
              <a:t>) thì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phải đi trước </a:t>
            </a:r>
            <a:r>
              <a:rPr lang="en-US" sz="2000" i="1" smtClean="0">
                <a:latin typeface="Times New Roman" pitchFamily="18" charset="0"/>
                <a:cs typeface="Times New Roman" pitchFamily="18" charset="0"/>
              </a:rPr>
              <a:t>v </a:t>
            </a:r>
            <a:r>
              <a:rPr lang="en-US" sz="2000" smtClean="0">
                <a:latin typeface="Times New Roman" pitchFamily="18" charset="0"/>
                <a:cs typeface="Times New Roman" pitchFamily="18" charset="0"/>
              </a:rPr>
              <a:t>trong thứ tự đó (nói cách khác, cần tìm cách đánh số các đỉnh của đồ thị sao cho mỗi cung của đồ thị luôn hướng từ đỉnh có chỉ số nhỏ hơn đến đỉnh có chỉ số lớn hơn).</a:t>
            </a:r>
          </a:p>
          <a:p>
            <a:pPr algn="just"/>
            <a:r>
              <a:rPr lang="en-US" sz="2400" smtClean="0">
                <a:latin typeface="Times New Roman" pitchFamily="18" charset="0"/>
                <a:cs typeface="Times New Roman" pitchFamily="18" charset="0"/>
              </a:rPr>
              <a:t>Ví dụ</a:t>
            </a:r>
          </a:p>
          <a:p>
            <a:endParaRPr lang="en-US" sz="2400" smtClean="0">
              <a:latin typeface="Times New Roman" pitchFamily="18" charset="0"/>
              <a:cs typeface="Times New Roman" pitchFamily="18" charset="0"/>
            </a:endParaRPr>
          </a:p>
        </p:txBody>
      </p:sp>
      <p:sp>
        <p:nvSpPr>
          <p:cNvPr id="95236" name="Footer Placeholder 3"/>
          <p:cNvSpPr>
            <a:spLocks noGrp="1"/>
          </p:cNvSpPr>
          <p:nvPr>
            <p:ph type="ftr" sz="quarter" idx="11"/>
          </p:nvPr>
        </p:nvSpPr>
        <p:spPr>
          <a:noFill/>
        </p:spPr>
        <p:txBody>
          <a:bodyPr/>
          <a:lstStyle/>
          <a:p>
            <a:r>
              <a:rPr lang="en-US" smtClean="0"/>
              <a:t>Nguyễn Đức Nghĩa - Bộ môn KHMT ĐHBKHN</a:t>
            </a:r>
          </a:p>
        </p:txBody>
      </p:sp>
      <p:sp>
        <p:nvSpPr>
          <p:cNvPr id="95237" name="Slide Number Placeholder 4"/>
          <p:cNvSpPr>
            <a:spLocks noGrp="1"/>
          </p:cNvSpPr>
          <p:nvPr>
            <p:ph type="sldNum" sz="quarter" idx="12"/>
          </p:nvPr>
        </p:nvSpPr>
        <p:spPr>
          <a:noFill/>
        </p:spPr>
        <p:txBody>
          <a:bodyPr/>
          <a:lstStyle/>
          <a:p>
            <a:fld id="{B4B54DEE-3B1F-4BF2-9FA9-646CF11D35AC}" type="slidenum">
              <a:rPr lang="en-US" smtClean="0"/>
              <a:pPr/>
              <a:t>79</a:t>
            </a:fld>
            <a:endParaRPr lang="en-US" smtClean="0"/>
          </a:p>
        </p:txBody>
      </p:sp>
      <p:sp>
        <p:nvSpPr>
          <p:cNvPr id="95238" name="Oval 5"/>
          <p:cNvSpPr>
            <a:spLocks noChangeArrowheads="1"/>
          </p:cNvSpPr>
          <p:nvPr/>
        </p:nvSpPr>
        <p:spPr bwMode="auto">
          <a:xfrm>
            <a:off x="4237038" y="3444875"/>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B</a:t>
            </a:r>
          </a:p>
        </p:txBody>
      </p:sp>
      <p:sp>
        <p:nvSpPr>
          <p:cNvPr id="95239" name="Oval 6"/>
          <p:cNvSpPr>
            <a:spLocks noChangeArrowheads="1"/>
          </p:cNvSpPr>
          <p:nvPr/>
        </p:nvSpPr>
        <p:spPr bwMode="auto">
          <a:xfrm>
            <a:off x="5362575" y="4543425"/>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D</a:t>
            </a:r>
          </a:p>
        </p:txBody>
      </p:sp>
      <p:sp>
        <p:nvSpPr>
          <p:cNvPr id="95240" name="Oval 7"/>
          <p:cNvSpPr>
            <a:spLocks noChangeArrowheads="1"/>
          </p:cNvSpPr>
          <p:nvPr/>
        </p:nvSpPr>
        <p:spPr bwMode="auto">
          <a:xfrm>
            <a:off x="5327650" y="3468688"/>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E</a:t>
            </a:r>
          </a:p>
        </p:txBody>
      </p:sp>
      <p:sp>
        <p:nvSpPr>
          <p:cNvPr id="95241" name="Line 7"/>
          <p:cNvSpPr>
            <a:spLocks noChangeShapeType="1"/>
          </p:cNvSpPr>
          <p:nvPr/>
        </p:nvSpPr>
        <p:spPr bwMode="auto">
          <a:xfrm>
            <a:off x="5591175" y="3932238"/>
            <a:ext cx="0" cy="606425"/>
          </a:xfrm>
          <a:prstGeom prst="line">
            <a:avLst/>
          </a:prstGeom>
          <a:noFill/>
          <a:ln w="9525">
            <a:solidFill>
              <a:schemeClr val="tx1"/>
            </a:solidFill>
            <a:round/>
            <a:headEnd/>
            <a:tailEnd type="triangle" w="med" len="med"/>
          </a:ln>
        </p:spPr>
        <p:txBody>
          <a:bodyPr wrap="none" anchor="ctr"/>
          <a:lstStyle/>
          <a:p>
            <a:endParaRPr lang="en-US"/>
          </a:p>
        </p:txBody>
      </p:sp>
      <p:sp>
        <p:nvSpPr>
          <p:cNvPr id="95242" name="Oval 9"/>
          <p:cNvSpPr>
            <a:spLocks noChangeArrowheads="1"/>
          </p:cNvSpPr>
          <p:nvPr/>
        </p:nvSpPr>
        <p:spPr bwMode="auto">
          <a:xfrm>
            <a:off x="3114675" y="4552950"/>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A</a:t>
            </a:r>
          </a:p>
        </p:txBody>
      </p:sp>
      <p:sp>
        <p:nvSpPr>
          <p:cNvPr id="95243" name="Oval 10"/>
          <p:cNvSpPr>
            <a:spLocks noChangeArrowheads="1"/>
          </p:cNvSpPr>
          <p:nvPr/>
        </p:nvSpPr>
        <p:spPr bwMode="auto">
          <a:xfrm>
            <a:off x="3079750" y="3478213"/>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C</a:t>
            </a:r>
          </a:p>
        </p:txBody>
      </p:sp>
      <p:sp>
        <p:nvSpPr>
          <p:cNvPr id="95244" name="Line 10"/>
          <p:cNvSpPr>
            <a:spLocks noChangeShapeType="1"/>
          </p:cNvSpPr>
          <p:nvPr/>
        </p:nvSpPr>
        <p:spPr bwMode="auto">
          <a:xfrm>
            <a:off x="3343275" y="3941763"/>
            <a:ext cx="0" cy="606425"/>
          </a:xfrm>
          <a:prstGeom prst="line">
            <a:avLst/>
          </a:prstGeom>
          <a:noFill/>
          <a:ln w="9525">
            <a:solidFill>
              <a:schemeClr val="tx1"/>
            </a:solidFill>
            <a:round/>
            <a:headEnd/>
            <a:tailEnd type="triangle" w="med" len="med"/>
          </a:ln>
        </p:spPr>
        <p:txBody>
          <a:bodyPr wrap="none" anchor="ctr"/>
          <a:lstStyle/>
          <a:p>
            <a:endParaRPr lang="en-US"/>
          </a:p>
        </p:txBody>
      </p:sp>
      <p:sp>
        <p:nvSpPr>
          <p:cNvPr id="95245" name="Line 11"/>
          <p:cNvSpPr>
            <a:spLocks noChangeShapeType="1"/>
          </p:cNvSpPr>
          <p:nvPr/>
        </p:nvSpPr>
        <p:spPr bwMode="auto">
          <a:xfrm>
            <a:off x="3570288" y="3702050"/>
            <a:ext cx="649287" cy="0"/>
          </a:xfrm>
          <a:prstGeom prst="line">
            <a:avLst/>
          </a:prstGeom>
          <a:noFill/>
          <a:ln w="9525">
            <a:solidFill>
              <a:schemeClr val="tx1"/>
            </a:solidFill>
            <a:round/>
            <a:headEnd/>
            <a:tailEnd type="triangle" w="med" len="med"/>
          </a:ln>
        </p:spPr>
        <p:txBody>
          <a:bodyPr wrap="none" anchor="ctr"/>
          <a:lstStyle/>
          <a:p>
            <a:endParaRPr lang="en-US"/>
          </a:p>
        </p:txBody>
      </p:sp>
      <p:sp>
        <p:nvSpPr>
          <p:cNvPr id="95246" name="Line 12"/>
          <p:cNvSpPr>
            <a:spLocks noChangeShapeType="1"/>
          </p:cNvSpPr>
          <p:nvPr/>
        </p:nvSpPr>
        <p:spPr bwMode="auto">
          <a:xfrm flipH="1">
            <a:off x="3598863" y="3903663"/>
            <a:ext cx="823912" cy="822325"/>
          </a:xfrm>
          <a:prstGeom prst="line">
            <a:avLst/>
          </a:prstGeom>
          <a:noFill/>
          <a:ln w="9525">
            <a:solidFill>
              <a:schemeClr val="tx1"/>
            </a:solidFill>
            <a:round/>
            <a:headEnd/>
            <a:tailEnd type="triangle" w="med" len="med"/>
          </a:ln>
        </p:spPr>
        <p:txBody>
          <a:bodyPr wrap="none" anchor="ctr"/>
          <a:lstStyle/>
          <a:p>
            <a:endParaRPr lang="en-US"/>
          </a:p>
        </p:txBody>
      </p:sp>
      <p:sp>
        <p:nvSpPr>
          <p:cNvPr id="95247" name="Oval 14"/>
          <p:cNvSpPr>
            <a:spLocks noChangeArrowheads="1"/>
          </p:cNvSpPr>
          <p:nvPr/>
        </p:nvSpPr>
        <p:spPr bwMode="auto">
          <a:xfrm>
            <a:off x="4357688" y="5503863"/>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3(A)</a:t>
            </a:r>
          </a:p>
        </p:txBody>
      </p:sp>
      <p:sp>
        <p:nvSpPr>
          <p:cNvPr id="95248" name="Oval 15"/>
          <p:cNvSpPr>
            <a:spLocks noChangeArrowheads="1"/>
          </p:cNvSpPr>
          <p:nvPr/>
        </p:nvSpPr>
        <p:spPr bwMode="auto">
          <a:xfrm>
            <a:off x="6581775" y="5537200"/>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5(D)</a:t>
            </a:r>
          </a:p>
        </p:txBody>
      </p:sp>
      <p:sp>
        <p:nvSpPr>
          <p:cNvPr id="95249" name="Oval 16"/>
          <p:cNvSpPr>
            <a:spLocks noChangeArrowheads="1"/>
          </p:cNvSpPr>
          <p:nvPr/>
        </p:nvSpPr>
        <p:spPr bwMode="auto">
          <a:xfrm>
            <a:off x="5448300" y="5527675"/>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4(E)</a:t>
            </a:r>
          </a:p>
        </p:txBody>
      </p:sp>
      <p:sp>
        <p:nvSpPr>
          <p:cNvPr id="95250" name="Oval 17"/>
          <p:cNvSpPr>
            <a:spLocks noChangeArrowheads="1"/>
          </p:cNvSpPr>
          <p:nvPr/>
        </p:nvSpPr>
        <p:spPr bwMode="auto">
          <a:xfrm>
            <a:off x="2036763" y="5543550"/>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1(C)</a:t>
            </a:r>
          </a:p>
        </p:txBody>
      </p:sp>
      <p:sp>
        <p:nvSpPr>
          <p:cNvPr id="95251" name="Oval 18"/>
          <p:cNvSpPr>
            <a:spLocks noChangeArrowheads="1"/>
          </p:cNvSpPr>
          <p:nvPr/>
        </p:nvSpPr>
        <p:spPr bwMode="auto">
          <a:xfrm>
            <a:off x="3200400" y="5537200"/>
            <a:ext cx="504825" cy="476250"/>
          </a:xfrm>
          <a:prstGeom prst="ellipse">
            <a:avLst/>
          </a:prstGeom>
          <a:noFill/>
          <a:ln w="9525">
            <a:solidFill>
              <a:schemeClr val="tx1"/>
            </a:solidFill>
            <a:round/>
            <a:headEnd/>
            <a:tailEnd/>
          </a:ln>
        </p:spPr>
        <p:txBody>
          <a:bodyPr wrap="none" anchor="ctr"/>
          <a:lstStyle/>
          <a:p>
            <a:pPr eaLnBrk="0" hangingPunct="0"/>
            <a:r>
              <a:rPr lang="en-US" sz="1800" b="1">
                <a:latin typeface="Times New Roman" pitchFamily="18" charset="0"/>
                <a:cs typeface="Times New Roman" pitchFamily="18" charset="0"/>
              </a:rPr>
              <a:t>2(B)</a:t>
            </a:r>
          </a:p>
        </p:txBody>
      </p:sp>
      <p:sp>
        <p:nvSpPr>
          <p:cNvPr id="95252" name="Line 19"/>
          <p:cNvSpPr>
            <a:spLocks noChangeShapeType="1"/>
          </p:cNvSpPr>
          <p:nvPr/>
        </p:nvSpPr>
        <p:spPr bwMode="auto">
          <a:xfrm>
            <a:off x="3690938" y="5761038"/>
            <a:ext cx="649287" cy="0"/>
          </a:xfrm>
          <a:prstGeom prst="line">
            <a:avLst/>
          </a:prstGeom>
          <a:noFill/>
          <a:ln w="9525">
            <a:solidFill>
              <a:schemeClr val="tx1"/>
            </a:solidFill>
            <a:round/>
            <a:headEnd/>
            <a:tailEnd type="triangle" w="med" len="med"/>
          </a:ln>
        </p:spPr>
        <p:txBody>
          <a:bodyPr wrap="none" anchor="ctr"/>
          <a:lstStyle/>
          <a:p>
            <a:endParaRPr lang="en-US"/>
          </a:p>
        </p:txBody>
      </p:sp>
      <p:sp>
        <p:nvSpPr>
          <p:cNvPr id="95253" name="Line 20"/>
          <p:cNvSpPr>
            <a:spLocks noChangeShapeType="1"/>
          </p:cNvSpPr>
          <p:nvPr/>
        </p:nvSpPr>
        <p:spPr bwMode="auto">
          <a:xfrm>
            <a:off x="2557463" y="5770563"/>
            <a:ext cx="649287" cy="0"/>
          </a:xfrm>
          <a:prstGeom prst="line">
            <a:avLst/>
          </a:prstGeom>
          <a:noFill/>
          <a:ln w="9525">
            <a:solidFill>
              <a:schemeClr val="tx1"/>
            </a:solidFill>
            <a:round/>
            <a:headEnd/>
            <a:tailEnd type="triangle" w="med" len="med"/>
          </a:ln>
        </p:spPr>
        <p:txBody>
          <a:bodyPr wrap="none" anchor="ctr"/>
          <a:lstStyle/>
          <a:p>
            <a:endParaRPr lang="en-US"/>
          </a:p>
        </p:txBody>
      </p:sp>
      <p:sp>
        <p:nvSpPr>
          <p:cNvPr id="95254" name="Line 21"/>
          <p:cNvSpPr>
            <a:spLocks noChangeShapeType="1"/>
          </p:cNvSpPr>
          <p:nvPr/>
        </p:nvSpPr>
        <p:spPr bwMode="auto">
          <a:xfrm>
            <a:off x="5929313" y="5770563"/>
            <a:ext cx="649287" cy="0"/>
          </a:xfrm>
          <a:prstGeom prst="line">
            <a:avLst/>
          </a:prstGeom>
          <a:noFill/>
          <a:ln w="9525">
            <a:solidFill>
              <a:schemeClr val="tx1"/>
            </a:solidFill>
            <a:round/>
            <a:headEnd/>
            <a:tailEnd type="triangle" w="med" len="med"/>
          </a:ln>
        </p:spPr>
        <p:txBody>
          <a:bodyPr wrap="none" anchor="ctr"/>
          <a:lstStyle/>
          <a:p>
            <a:endParaRPr lang="en-US"/>
          </a:p>
        </p:txBody>
      </p:sp>
      <p:sp>
        <p:nvSpPr>
          <p:cNvPr id="95255" name="Freeform 22"/>
          <p:cNvSpPr>
            <a:spLocks/>
          </p:cNvSpPr>
          <p:nvPr/>
        </p:nvSpPr>
        <p:spPr bwMode="auto">
          <a:xfrm>
            <a:off x="2386013" y="5257800"/>
            <a:ext cx="2135187" cy="274638"/>
          </a:xfrm>
          <a:custGeom>
            <a:avLst/>
            <a:gdLst>
              <a:gd name="T0" fmla="*/ 0 w 1345"/>
              <a:gd name="T1" fmla="*/ 2147483647 h 173"/>
              <a:gd name="T2" fmla="*/ 2147483647 w 1345"/>
              <a:gd name="T3" fmla="*/ 2147483647 h 173"/>
              <a:gd name="T4" fmla="*/ 2147483647 w 1345"/>
              <a:gd name="T5" fmla="*/ 2147483647 h 173"/>
              <a:gd name="T6" fmla="*/ 2147483647 w 1345"/>
              <a:gd name="T7" fmla="*/ 2147483647 h 173"/>
              <a:gd name="T8" fmla="*/ 0 60000 65536"/>
              <a:gd name="T9" fmla="*/ 0 60000 65536"/>
              <a:gd name="T10" fmla="*/ 0 60000 65536"/>
              <a:gd name="T11" fmla="*/ 0 60000 65536"/>
              <a:gd name="T12" fmla="*/ 0 w 1345"/>
              <a:gd name="T13" fmla="*/ 0 h 173"/>
              <a:gd name="T14" fmla="*/ 1345 w 1345"/>
              <a:gd name="T15" fmla="*/ 173 h 173"/>
            </a:gdLst>
            <a:ahLst/>
            <a:cxnLst>
              <a:cxn ang="T8">
                <a:pos x="T0" y="T1"/>
              </a:cxn>
              <a:cxn ang="T9">
                <a:pos x="T2" y="T3"/>
              </a:cxn>
              <a:cxn ang="T10">
                <a:pos x="T4" y="T5"/>
              </a:cxn>
              <a:cxn ang="T11">
                <a:pos x="T6" y="T7"/>
              </a:cxn>
            </a:cxnLst>
            <a:rect l="T12" t="T13" r="T14" b="T15"/>
            <a:pathLst>
              <a:path w="1345" h="173">
                <a:moveTo>
                  <a:pt x="0" y="173"/>
                </a:moveTo>
                <a:cubicBezTo>
                  <a:pt x="104" y="122"/>
                  <a:pt x="209" y="72"/>
                  <a:pt x="363" y="46"/>
                </a:cubicBezTo>
                <a:cubicBezTo>
                  <a:pt x="517" y="20"/>
                  <a:pt x="763" y="0"/>
                  <a:pt x="927" y="18"/>
                </a:cubicBezTo>
                <a:cubicBezTo>
                  <a:pt x="1091" y="36"/>
                  <a:pt x="1218" y="95"/>
                  <a:pt x="1345" y="155"/>
                </a:cubicBezTo>
              </a:path>
            </a:pathLst>
          </a:custGeom>
          <a:noFill/>
          <a:ln w="9525">
            <a:solidFill>
              <a:schemeClr val="tx1"/>
            </a:solidFill>
            <a:round/>
            <a:headEnd/>
            <a:tailEnd type="triangle" w="med" len="med"/>
          </a:ln>
        </p:spPr>
        <p:txBody>
          <a:bodyPr wrap="none" anchor="ctr"/>
          <a:lstStyle/>
          <a:p>
            <a:pPr algn="l"/>
            <a:endParaRPr lang="en-US" sz="1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A42DBE2F-18A5-43CE-966D-A04B497779BB}" type="slidenum">
              <a:rPr lang="en-US" smtClean="0"/>
              <a:pPr/>
              <a:t>8</a:t>
            </a:fld>
            <a:endParaRPr lang="en-US" smtClean="0"/>
          </a:p>
        </p:txBody>
      </p:sp>
      <p:sp>
        <p:nvSpPr>
          <p:cNvPr id="27651" name="Freeform 30"/>
          <p:cNvSpPr>
            <a:spLocks/>
          </p:cNvSpPr>
          <p:nvPr/>
        </p:nvSpPr>
        <p:spPr bwMode="auto">
          <a:xfrm>
            <a:off x="3590925" y="2143125"/>
            <a:ext cx="1570038" cy="2149475"/>
          </a:xfrm>
          <a:custGeom>
            <a:avLst/>
            <a:gdLst>
              <a:gd name="T0" fmla="*/ 2147483647 w 989"/>
              <a:gd name="T1" fmla="*/ 0 h 1354"/>
              <a:gd name="T2" fmla="*/ 2147483647 w 989"/>
              <a:gd name="T3" fmla="*/ 2147483647 h 1354"/>
              <a:gd name="T4" fmla="*/ 2147483647 w 989"/>
              <a:gd name="T5" fmla="*/ 2147483647 h 1354"/>
              <a:gd name="T6" fmla="*/ 2147483647 w 989"/>
              <a:gd name="T7" fmla="*/ 2147483647 h 1354"/>
              <a:gd name="T8" fmla="*/ 2147483647 w 989"/>
              <a:gd name="T9" fmla="*/ 2147483647 h 1354"/>
              <a:gd name="T10" fmla="*/ 0 w 989"/>
              <a:gd name="T11" fmla="*/ 2147483647 h 1354"/>
              <a:gd name="T12" fmla="*/ 0 60000 65536"/>
              <a:gd name="T13" fmla="*/ 0 60000 65536"/>
              <a:gd name="T14" fmla="*/ 0 60000 65536"/>
              <a:gd name="T15" fmla="*/ 0 60000 65536"/>
              <a:gd name="T16" fmla="*/ 0 60000 65536"/>
              <a:gd name="T17" fmla="*/ 0 60000 65536"/>
              <a:gd name="T18" fmla="*/ 0 w 989"/>
              <a:gd name="T19" fmla="*/ 0 h 1354"/>
              <a:gd name="T20" fmla="*/ 989 w 989"/>
              <a:gd name="T21" fmla="*/ 1354 h 1354"/>
            </a:gdLst>
            <a:ahLst/>
            <a:cxnLst>
              <a:cxn ang="T12">
                <a:pos x="T0" y="T1"/>
              </a:cxn>
              <a:cxn ang="T13">
                <a:pos x="T2" y="T3"/>
              </a:cxn>
              <a:cxn ang="T14">
                <a:pos x="T4" y="T5"/>
              </a:cxn>
              <a:cxn ang="T15">
                <a:pos x="T6" y="T7"/>
              </a:cxn>
              <a:cxn ang="T16">
                <a:pos x="T8" y="T9"/>
              </a:cxn>
              <a:cxn ang="T17">
                <a:pos x="T10" y="T11"/>
              </a:cxn>
            </a:cxnLst>
            <a:rect l="T18" t="T19" r="T20" b="T21"/>
            <a:pathLst>
              <a:path w="989" h="1354">
                <a:moveTo>
                  <a:pt x="468" y="0"/>
                </a:moveTo>
                <a:cubicBezTo>
                  <a:pt x="475" y="142"/>
                  <a:pt x="439" y="636"/>
                  <a:pt x="516" y="852"/>
                </a:cubicBezTo>
                <a:cubicBezTo>
                  <a:pt x="593" y="1068"/>
                  <a:pt x="871" y="1354"/>
                  <a:pt x="930" y="1296"/>
                </a:cubicBezTo>
                <a:cubicBezTo>
                  <a:pt x="989" y="1238"/>
                  <a:pt x="952" y="586"/>
                  <a:pt x="870" y="504"/>
                </a:cubicBezTo>
                <a:cubicBezTo>
                  <a:pt x="788" y="422"/>
                  <a:pt x="583" y="808"/>
                  <a:pt x="438" y="804"/>
                </a:cubicBezTo>
                <a:cubicBezTo>
                  <a:pt x="293" y="800"/>
                  <a:pt x="91" y="547"/>
                  <a:pt x="0" y="480"/>
                </a:cubicBezTo>
              </a:path>
            </a:pathLst>
          </a:custGeom>
          <a:noFill/>
          <a:ln w="57150">
            <a:solidFill>
              <a:schemeClr val="accent2"/>
            </a:solidFill>
            <a:round/>
            <a:headEnd type="triangle" w="med" len="med"/>
            <a:tailEnd/>
          </a:ln>
        </p:spPr>
        <p:txBody>
          <a:bodyPr wrap="none" anchor="ctr"/>
          <a:lstStyle/>
          <a:p>
            <a:endParaRPr lang="en-US"/>
          </a:p>
        </p:txBody>
      </p:sp>
      <p:sp>
        <p:nvSpPr>
          <p:cNvPr id="27652" name="Text Box 29"/>
          <p:cNvSpPr txBox="1">
            <a:spLocks noChangeArrowheads="1"/>
          </p:cNvSpPr>
          <p:nvPr/>
        </p:nvSpPr>
        <p:spPr bwMode="auto">
          <a:xfrm>
            <a:off x="5029200" y="2057400"/>
            <a:ext cx="463550" cy="457200"/>
          </a:xfrm>
          <a:prstGeom prst="rect">
            <a:avLst/>
          </a:prstGeom>
          <a:noFill/>
          <a:ln w="19050">
            <a:noFill/>
            <a:miter lim="800000"/>
            <a:headEnd/>
            <a:tailEnd/>
          </a:ln>
        </p:spPr>
        <p:txBody>
          <a:bodyPr wrap="none">
            <a:spAutoFit/>
          </a:bodyPr>
          <a:lstStyle/>
          <a:p>
            <a:r>
              <a:rPr lang="en-US">
                <a:solidFill>
                  <a:schemeClr val="tx2"/>
                </a:solidFill>
              </a:rPr>
              <a:t>P</a:t>
            </a:r>
            <a:r>
              <a:rPr lang="en-US" baseline="-25000">
                <a:solidFill>
                  <a:schemeClr val="tx2"/>
                </a:solidFill>
              </a:rPr>
              <a:t>1</a:t>
            </a:r>
          </a:p>
        </p:txBody>
      </p:sp>
      <p:sp>
        <p:nvSpPr>
          <p:cNvPr id="27653" name="Freeform 28"/>
          <p:cNvSpPr>
            <a:spLocks/>
          </p:cNvSpPr>
          <p:nvPr/>
        </p:nvSpPr>
        <p:spPr bwMode="auto">
          <a:xfrm>
            <a:off x="4524375" y="1962150"/>
            <a:ext cx="1638300" cy="736600"/>
          </a:xfrm>
          <a:custGeom>
            <a:avLst/>
            <a:gdLst>
              <a:gd name="T0" fmla="*/ 0 w 1032"/>
              <a:gd name="T1" fmla="*/ 0 h 464"/>
              <a:gd name="T2" fmla="*/ 2147483647 w 1032"/>
              <a:gd name="T3" fmla="*/ 2147483647 h 464"/>
              <a:gd name="T4" fmla="*/ 2147483647 w 1032"/>
              <a:gd name="T5" fmla="*/ 2147483647 h 464"/>
              <a:gd name="T6" fmla="*/ 0 60000 65536"/>
              <a:gd name="T7" fmla="*/ 0 60000 65536"/>
              <a:gd name="T8" fmla="*/ 0 60000 65536"/>
              <a:gd name="T9" fmla="*/ 0 w 1032"/>
              <a:gd name="T10" fmla="*/ 0 h 464"/>
              <a:gd name="T11" fmla="*/ 1032 w 1032"/>
              <a:gd name="T12" fmla="*/ 464 h 464"/>
            </a:gdLst>
            <a:ahLst/>
            <a:cxnLst>
              <a:cxn ang="T6">
                <a:pos x="T0" y="T1"/>
              </a:cxn>
              <a:cxn ang="T7">
                <a:pos x="T2" y="T3"/>
              </a:cxn>
              <a:cxn ang="T8">
                <a:pos x="T4" y="T5"/>
              </a:cxn>
            </a:cxnLst>
            <a:rect l="T9" t="T10" r="T11" b="T12"/>
            <a:pathLst>
              <a:path w="1032" h="464">
                <a:moveTo>
                  <a:pt x="0" y="0"/>
                </a:moveTo>
                <a:cubicBezTo>
                  <a:pt x="77" y="66"/>
                  <a:pt x="290" y="328"/>
                  <a:pt x="462" y="396"/>
                </a:cubicBezTo>
                <a:cubicBezTo>
                  <a:pt x="634" y="464"/>
                  <a:pt x="913" y="406"/>
                  <a:pt x="1032" y="408"/>
                </a:cubicBezTo>
              </a:path>
            </a:pathLst>
          </a:custGeom>
          <a:noFill/>
          <a:ln w="57150">
            <a:solidFill>
              <a:schemeClr val="tx2"/>
            </a:solidFill>
            <a:round/>
            <a:headEnd/>
            <a:tailEnd type="triangle" w="med" len="med"/>
          </a:ln>
        </p:spPr>
        <p:txBody>
          <a:bodyPr wrap="none" anchor="ctr"/>
          <a:lstStyle/>
          <a:p>
            <a:endParaRPr lang="en-US"/>
          </a:p>
        </p:txBody>
      </p:sp>
      <p:sp>
        <p:nvSpPr>
          <p:cNvPr id="27654" name="Rectangle 2"/>
          <p:cNvSpPr>
            <a:spLocks noGrp="1" noChangeArrowheads="1"/>
          </p:cNvSpPr>
          <p:nvPr>
            <p:ph type="title"/>
          </p:nvPr>
        </p:nvSpPr>
        <p:spPr/>
        <p:txBody>
          <a:bodyPr/>
          <a:lstStyle/>
          <a:p>
            <a:pPr eaLnBrk="1" hangingPunct="1"/>
            <a:r>
              <a:rPr lang="en-US" smtClean="0">
                <a:latin typeface="Arial" charset="0"/>
                <a:cs typeface="Arial" charset="0"/>
              </a:rPr>
              <a:t>Thuật ngữ (tiếp tục)</a:t>
            </a:r>
          </a:p>
        </p:txBody>
      </p:sp>
      <p:sp>
        <p:nvSpPr>
          <p:cNvPr id="27655" name="Rectangle 3" descr="Rectangle: Click to edit Master text styles&#10;Second level&#10;Third level&#10;Fourth level&#10;Fifth level"/>
          <p:cNvSpPr>
            <a:spLocks noGrp="1" noChangeArrowheads="1"/>
          </p:cNvSpPr>
          <p:nvPr>
            <p:ph type="body" idx="1"/>
          </p:nvPr>
        </p:nvSpPr>
        <p:spPr>
          <a:xfrm>
            <a:off x="609599" y="4419600"/>
            <a:ext cx="8001001" cy="2057400"/>
          </a:xfrm>
        </p:spPr>
        <p:txBody>
          <a:bodyPr/>
          <a:lstStyle/>
          <a:p>
            <a:pPr eaLnBrk="1" hangingPunct="1">
              <a:spcBef>
                <a:spcPts val="600"/>
              </a:spcBef>
            </a:pPr>
            <a:endParaRPr lang="en-US" sz="2000" smtClean="0">
              <a:latin typeface="Arial" charset="0"/>
              <a:cs typeface="Arial" charset="0"/>
            </a:endParaRPr>
          </a:p>
          <a:p>
            <a:pPr eaLnBrk="1" hangingPunct="1">
              <a:spcBef>
                <a:spcPts val="600"/>
              </a:spcBef>
            </a:pPr>
            <a:r>
              <a:rPr lang="en-US" sz="2400" smtClean="0">
                <a:latin typeface="Arial" charset="0"/>
                <a:cs typeface="Arial" charset="0"/>
              </a:rPr>
              <a:t>Ví dụ</a:t>
            </a:r>
          </a:p>
          <a:p>
            <a:pPr lvl="1" eaLnBrk="1" hangingPunct="1">
              <a:spcBef>
                <a:spcPts val="600"/>
              </a:spcBef>
            </a:pPr>
            <a:r>
              <a:rPr lang="en-US" sz="2400" smtClean="0">
                <a:solidFill>
                  <a:schemeClr val="tx2"/>
                </a:solidFill>
                <a:latin typeface="Arial" charset="0"/>
                <a:cs typeface="Arial" charset="0"/>
              </a:rPr>
              <a:t>P</a:t>
            </a:r>
            <a:r>
              <a:rPr lang="en-US" sz="2400" baseline="-25000" smtClean="0">
                <a:solidFill>
                  <a:schemeClr val="tx2"/>
                </a:solidFill>
                <a:latin typeface="Arial" charset="0"/>
                <a:cs typeface="Arial" charset="0"/>
              </a:rPr>
              <a:t>1</a:t>
            </a:r>
            <a:r>
              <a:rPr lang="en-US" sz="2400" smtClean="0">
                <a:solidFill>
                  <a:schemeClr val="tx2"/>
                </a:solidFill>
                <a:latin typeface="Arial" charset="0"/>
                <a:cs typeface="Arial" charset="0"/>
              </a:rPr>
              <a:t>= V,X,Z (dãy cạnh: b, h)</a:t>
            </a:r>
            <a:r>
              <a:rPr lang="en-US" sz="2400" smtClean="0">
                <a:latin typeface="Arial" charset="0"/>
                <a:cs typeface="Arial" charset="0"/>
              </a:rPr>
              <a:t> là đường đi đơn</a:t>
            </a:r>
          </a:p>
          <a:p>
            <a:pPr lvl="1" eaLnBrk="1" hangingPunct="1">
              <a:spcBef>
                <a:spcPts val="600"/>
              </a:spcBef>
            </a:pPr>
            <a:r>
              <a:rPr lang="en-US" sz="2400" smtClean="0">
                <a:solidFill>
                  <a:schemeClr val="accent2"/>
                </a:solidFill>
                <a:latin typeface="Arial" charset="0"/>
                <a:cs typeface="Arial" charset="0"/>
              </a:rPr>
              <a:t>P</a:t>
            </a:r>
            <a:r>
              <a:rPr lang="en-US" sz="2400" baseline="-25000" smtClean="0">
                <a:solidFill>
                  <a:schemeClr val="accent2"/>
                </a:solidFill>
                <a:latin typeface="Arial" charset="0"/>
                <a:cs typeface="Arial" charset="0"/>
              </a:rPr>
              <a:t>2</a:t>
            </a:r>
            <a:r>
              <a:rPr lang="en-US" sz="2400" smtClean="0">
                <a:solidFill>
                  <a:schemeClr val="accent2"/>
                </a:solidFill>
                <a:latin typeface="Arial" charset="0"/>
                <a:cs typeface="Arial" charset="0"/>
              </a:rPr>
              <a:t>= U,W,X,Y,W,V)</a:t>
            </a:r>
            <a:r>
              <a:rPr lang="en-US" sz="2400" smtClean="0">
                <a:latin typeface="Arial" charset="0"/>
                <a:cs typeface="Arial" charset="0"/>
              </a:rPr>
              <a:t> (</a:t>
            </a:r>
            <a:r>
              <a:rPr lang="en-US" sz="2400" smtClean="0">
                <a:solidFill>
                  <a:schemeClr val="accent2"/>
                </a:solidFill>
                <a:latin typeface="Arial" charset="0"/>
                <a:cs typeface="Arial" charset="0"/>
              </a:rPr>
              <a:t>P</a:t>
            </a:r>
            <a:r>
              <a:rPr lang="en-US" sz="2400" baseline="-25000" smtClean="0">
                <a:solidFill>
                  <a:schemeClr val="accent2"/>
                </a:solidFill>
                <a:latin typeface="Arial" charset="0"/>
                <a:cs typeface="Arial" charset="0"/>
              </a:rPr>
              <a:t>2</a:t>
            </a:r>
            <a:r>
              <a:rPr lang="en-US" sz="2400" smtClean="0">
                <a:solidFill>
                  <a:schemeClr val="accent2"/>
                </a:solidFill>
                <a:latin typeface="Arial" charset="0"/>
                <a:cs typeface="Arial" charset="0"/>
              </a:rPr>
              <a:t>=c,e,g,f,d)</a:t>
            </a:r>
            <a:r>
              <a:rPr lang="en-US" sz="2400" smtClean="0">
                <a:latin typeface="Arial" charset="0"/>
                <a:cs typeface="Arial" charset="0"/>
              </a:rPr>
              <a:t> là đường đi nhưng không là đơn</a:t>
            </a:r>
          </a:p>
        </p:txBody>
      </p:sp>
      <p:sp>
        <p:nvSpPr>
          <p:cNvPr id="27656" name="Oval 4"/>
          <p:cNvSpPr>
            <a:spLocks noChangeArrowheads="1"/>
          </p:cNvSpPr>
          <p:nvPr/>
        </p:nvSpPr>
        <p:spPr bwMode="auto">
          <a:xfrm>
            <a:off x="4953000" y="2514600"/>
            <a:ext cx="457200" cy="457200"/>
          </a:xfrm>
          <a:prstGeom prst="ellipse">
            <a:avLst/>
          </a:prstGeom>
          <a:solidFill>
            <a:schemeClr val="accent1"/>
          </a:solidFill>
          <a:ln w="19050">
            <a:solidFill>
              <a:schemeClr val="tx1"/>
            </a:solidFill>
            <a:round/>
            <a:headEnd/>
            <a:tailEnd/>
          </a:ln>
        </p:spPr>
        <p:txBody>
          <a:bodyPr wrap="none" anchor="ctr"/>
          <a:lstStyle/>
          <a:p>
            <a:r>
              <a:rPr lang="en-US"/>
              <a:t>X</a:t>
            </a:r>
          </a:p>
        </p:txBody>
      </p:sp>
      <p:sp>
        <p:nvSpPr>
          <p:cNvPr id="27657" name="Oval 5"/>
          <p:cNvSpPr>
            <a:spLocks noChangeArrowheads="1"/>
          </p:cNvSpPr>
          <p:nvPr/>
        </p:nvSpPr>
        <p:spPr bwMode="auto">
          <a:xfrm>
            <a:off x="3124200" y="2514600"/>
            <a:ext cx="457200" cy="457200"/>
          </a:xfrm>
          <a:prstGeom prst="ellipse">
            <a:avLst/>
          </a:prstGeom>
          <a:solidFill>
            <a:schemeClr val="accent1"/>
          </a:solidFill>
          <a:ln w="19050">
            <a:solidFill>
              <a:schemeClr val="tx1"/>
            </a:solidFill>
            <a:round/>
            <a:headEnd/>
            <a:tailEnd/>
          </a:ln>
        </p:spPr>
        <p:txBody>
          <a:bodyPr wrap="none" anchor="ctr"/>
          <a:lstStyle/>
          <a:p>
            <a:r>
              <a:rPr lang="en-US" smtClean="0"/>
              <a:t>U</a:t>
            </a:r>
            <a:endParaRPr lang="en-US"/>
          </a:p>
        </p:txBody>
      </p:sp>
      <p:sp>
        <p:nvSpPr>
          <p:cNvPr id="27658" name="Oval 6"/>
          <p:cNvSpPr>
            <a:spLocks noChangeArrowheads="1"/>
          </p:cNvSpPr>
          <p:nvPr/>
        </p:nvSpPr>
        <p:spPr bwMode="auto">
          <a:xfrm>
            <a:off x="4038600" y="1600200"/>
            <a:ext cx="457200" cy="457200"/>
          </a:xfrm>
          <a:prstGeom prst="ellipse">
            <a:avLst/>
          </a:prstGeom>
          <a:solidFill>
            <a:schemeClr val="accent1"/>
          </a:solidFill>
          <a:ln w="19050">
            <a:solidFill>
              <a:schemeClr val="tx1"/>
            </a:solidFill>
            <a:round/>
            <a:headEnd/>
            <a:tailEnd/>
          </a:ln>
        </p:spPr>
        <p:txBody>
          <a:bodyPr wrap="none" anchor="ctr"/>
          <a:lstStyle/>
          <a:p>
            <a:r>
              <a:rPr lang="en-US"/>
              <a:t>V</a:t>
            </a:r>
          </a:p>
        </p:txBody>
      </p:sp>
      <p:sp>
        <p:nvSpPr>
          <p:cNvPr id="27659" name="Oval 7"/>
          <p:cNvSpPr>
            <a:spLocks noChangeArrowheads="1"/>
          </p:cNvSpPr>
          <p:nvPr/>
        </p:nvSpPr>
        <p:spPr bwMode="auto">
          <a:xfrm>
            <a:off x="4038600" y="3429000"/>
            <a:ext cx="457200" cy="457200"/>
          </a:xfrm>
          <a:prstGeom prst="ellipse">
            <a:avLst/>
          </a:prstGeom>
          <a:solidFill>
            <a:schemeClr val="accent1"/>
          </a:solidFill>
          <a:ln w="19050">
            <a:solidFill>
              <a:schemeClr val="tx1"/>
            </a:solidFill>
            <a:round/>
            <a:headEnd/>
            <a:tailEnd/>
          </a:ln>
        </p:spPr>
        <p:txBody>
          <a:bodyPr wrap="none" anchor="ctr"/>
          <a:lstStyle/>
          <a:p>
            <a:r>
              <a:rPr lang="en-US"/>
              <a:t>W</a:t>
            </a:r>
          </a:p>
        </p:txBody>
      </p:sp>
      <p:sp>
        <p:nvSpPr>
          <p:cNvPr id="27660" name="Oval 8"/>
          <p:cNvSpPr>
            <a:spLocks noChangeArrowheads="1"/>
          </p:cNvSpPr>
          <p:nvPr/>
        </p:nvSpPr>
        <p:spPr bwMode="auto">
          <a:xfrm>
            <a:off x="6172200" y="2514600"/>
            <a:ext cx="457200" cy="457200"/>
          </a:xfrm>
          <a:prstGeom prst="ellipse">
            <a:avLst/>
          </a:prstGeom>
          <a:solidFill>
            <a:schemeClr val="accent1"/>
          </a:solidFill>
          <a:ln w="19050">
            <a:solidFill>
              <a:schemeClr val="tx1"/>
            </a:solidFill>
            <a:round/>
            <a:headEnd/>
            <a:tailEnd/>
          </a:ln>
        </p:spPr>
        <p:txBody>
          <a:bodyPr wrap="none" anchor="ctr"/>
          <a:lstStyle/>
          <a:p>
            <a:r>
              <a:rPr lang="en-US"/>
              <a:t>Z</a:t>
            </a:r>
          </a:p>
        </p:txBody>
      </p:sp>
      <p:cxnSp>
        <p:nvCxnSpPr>
          <p:cNvPr id="27661" name="AutoShape 9"/>
          <p:cNvCxnSpPr>
            <a:cxnSpLocks noChangeShapeType="1"/>
            <a:stCxn id="27658" idx="3"/>
            <a:endCxn id="27657" idx="7"/>
          </p:cNvCxnSpPr>
          <p:nvPr/>
        </p:nvCxnSpPr>
        <p:spPr bwMode="auto">
          <a:xfrm flipH="1">
            <a:off x="3514725" y="2000250"/>
            <a:ext cx="590550" cy="571500"/>
          </a:xfrm>
          <a:prstGeom prst="straightConnector1">
            <a:avLst/>
          </a:prstGeom>
          <a:noFill/>
          <a:ln w="19050">
            <a:solidFill>
              <a:schemeClr val="tx1"/>
            </a:solidFill>
            <a:round/>
            <a:headEnd/>
            <a:tailEnd/>
          </a:ln>
        </p:spPr>
      </p:cxnSp>
      <p:cxnSp>
        <p:nvCxnSpPr>
          <p:cNvPr id="27662" name="AutoShape 10"/>
          <p:cNvCxnSpPr>
            <a:cxnSpLocks noChangeShapeType="1"/>
            <a:stCxn id="27659" idx="1"/>
            <a:endCxn id="27657" idx="5"/>
          </p:cNvCxnSpPr>
          <p:nvPr/>
        </p:nvCxnSpPr>
        <p:spPr bwMode="auto">
          <a:xfrm flipH="1" flipV="1">
            <a:off x="3514725" y="2914650"/>
            <a:ext cx="590550" cy="571500"/>
          </a:xfrm>
          <a:prstGeom prst="straightConnector1">
            <a:avLst/>
          </a:prstGeom>
          <a:noFill/>
          <a:ln w="19050">
            <a:solidFill>
              <a:schemeClr val="tx1"/>
            </a:solidFill>
            <a:round/>
            <a:headEnd/>
            <a:tailEnd/>
          </a:ln>
        </p:spPr>
      </p:cxnSp>
      <p:cxnSp>
        <p:nvCxnSpPr>
          <p:cNvPr id="27663" name="AutoShape 11"/>
          <p:cNvCxnSpPr>
            <a:cxnSpLocks noChangeShapeType="1"/>
            <a:stCxn id="27659" idx="7"/>
            <a:endCxn id="27656" idx="3"/>
          </p:cNvCxnSpPr>
          <p:nvPr/>
        </p:nvCxnSpPr>
        <p:spPr bwMode="auto">
          <a:xfrm flipV="1">
            <a:off x="4429125" y="2914650"/>
            <a:ext cx="590550" cy="571500"/>
          </a:xfrm>
          <a:prstGeom prst="straightConnector1">
            <a:avLst/>
          </a:prstGeom>
          <a:noFill/>
          <a:ln w="19050">
            <a:solidFill>
              <a:schemeClr val="tx1"/>
            </a:solidFill>
            <a:round/>
            <a:headEnd/>
            <a:tailEnd/>
          </a:ln>
        </p:spPr>
      </p:cxnSp>
      <p:cxnSp>
        <p:nvCxnSpPr>
          <p:cNvPr id="27664" name="AutoShape 12"/>
          <p:cNvCxnSpPr>
            <a:cxnSpLocks noChangeShapeType="1"/>
            <a:stCxn id="27656" idx="6"/>
            <a:endCxn id="27660" idx="2"/>
          </p:cNvCxnSpPr>
          <p:nvPr/>
        </p:nvCxnSpPr>
        <p:spPr bwMode="auto">
          <a:xfrm>
            <a:off x="5419725" y="2743200"/>
            <a:ext cx="742950" cy="0"/>
          </a:xfrm>
          <a:prstGeom prst="straightConnector1">
            <a:avLst/>
          </a:prstGeom>
          <a:noFill/>
          <a:ln w="19050">
            <a:solidFill>
              <a:schemeClr val="tx1"/>
            </a:solidFill>
            <a:round/>
            <a:headEnd/>
            <a:tailEnd/>
          </a:ln>
        </p:spPr>
      </p:cxnSp>
      <p:cxnSp>
        <p:nvCxnSpPr>
          <p:cNvPr id="27665" name="AutoShape 13"/>
          <p:cNvCxnSpPr>
            <a:cxnSpLocks noChangeShapeType="1"/>
            <a:stCxn id="27658" idx="5"/>
            <a:endCxn id="27656" idx="1"/>
          </p:cNvCxnSpPr>
          <p:nvPr/>
        </p:nvCxnSpPr>
        <p:spPr bwMode="auto">
          <a:xfrm>
            <a:off x="4429125" y="2000250"/>
            <a:ext cx="590550" cy="571500"/>
          </a:xfrm>
          <a:prstGeom prst="straightConnector1">
            <a:avLst/>
          </a:prstGeom>
          <a:noFill/>
          <a:ln w="19050">
            <a:solidFill>
              <a:schemeClr val="tx1"/>
            </a:solidFill>
            <a:round/>
            <a:headEnd/>
            <a:tailEnd/>
          </a:ln>
        </p:spPr>
      </p:cxnSp>
      <p:cxnSp>
        <p:nvCxnSpPr>
          <p:cNvPr id="27666" name="AutoShape 14"/>
          <p:cNvCxnSpPr>
            <a:cxnSpLocks noChangeShapeType="1"/>
            <a:stCxn id="27658" idx="4"/>
            <a:endCxn id="27659" idx="0"/>
          </p:cNvCxnSpPr>
          <p:nvPr/>
        </p:nvCxnSpPr>
        <p:spPr bwMode="auto">
          <a:xfrm>
            <a:off x="4267200" y="2066925"/>
            <a:ext cx="0" cy="1352550"/>
          </a:xfrm>
          <a:prstGeom prst="straightConnector1">
            <a:avLst/>
          </a:prstGeom>
          <a:noFill/>
          <a:ln w="19050">
            <a:solidFill>
              <a:schemeClr val="tx1"/>
            </a:solidFill>
            <a:round/>
            <a:headEnd/>
            <a:tailEnd/>
          </a:ln>
        </p:spPr>
      </p:cxnSp>
      <p:sp>
        <p:nvSpPr>
          <p:cNvPr id="27667" name="Oval 15"/>
          <p:cNvSpPr>
            <a:spLocks noChangeArrowheads="1"/>
          </p:cNvSpPr>
          <p:nvPr/>
        </p:nvSpPr>
        <p:spPr bwMode="auto">
          <a:xfrm>
            <a:off x="4962525" y="4343400"/>
            <a:ext cx="457200" cy="457200"/>
          </a:xfrm>
          <a:prstGeom prst="ellipse">
            <a:avLst/>
          </a:prstGeom>
          <a:solidFill>
            <a:schemeClr val="accent1"/>
          </a:solidFill>
          <a:ln w="19050">
            <a:solidFill>
              <a:schemeClr val="tx1"/>
            </a:solidFill>
            <a:round/>
            <a:headEnd/>
            <a:tailEnd/>
          </a:ln>
        </p:spPr>
        <p:txBody>
          <a:bodyPr wrap="none" anchor="ctr"/>
          <a:lstStyle/>
          <a:p>
            <a:r>
              <a:rPr lang="en-US"/>
              <a:t>Y</a:t>
            </a:r>
          </a:p>
        </p:txBody>
      </p:sp>
      <p:cxnSp>
        <p:nvCxnSpPr>
          <p:cNvPr id="27668" name="AutoShape 16"/>
          <p:cNvCxnSpPr>
            <a:cxnSpLocks noChangeShapeType="1"/>
            <a:stCxn id="27659" idx="5"/>
            <a:endCxn id="27667" idx="1"/>
          </p:cNvCxnSpPr>
          <p:nvPr/>
        </p:nvCxnSpPr>
        <p:spPr bwMode="auto">
          <a:xfrm>
            <a:off x="4429125" y="3829050"/>
            <a:ext cx="600075" cy="571500"/>
          </a:xfrm>
          <a:prstGeom prst="straightConnector1">
            <a:avLst/>
          </a:prstGeom>
          <a:noFill/>
          <a:ln w="19050">
            <a:solidFill>
              <a:schemeClr val="tx1"/>
            </a:solidFill>
            <a:round/>
            <a:headEnd/>
            <a:tailEnd/>
          </a:ln>
        </p:spPr>
      </p:cxnSp>
      <p:cxnSp>
        <p:nvCxnSpPr>
          <p:cNvPr id="27669" name="AutoShape 17"/>
          <p:cNvCxnSpPr>
            <a:cxnSpLocks noChangeShapeType="1"/>
            <a:stCxn id="27656" idx="4"/>
            <a:endCxn id="27667" idx="0"/>
          </p:cNvCxnSpPr>
          <p:nvPr/>
        </p:nvCxnSpPr>
        <p:spPr bwMode="auto">
          <a:xfrm>
            <a:off x="5181600" y="2981325"/>
            <a:ext cx="9525" cy="1352550"/>
          </a:xfrm>
          <a:prstGeom prst="straightConnector1">
            <a:avLst/>
          </a:prstGeom>
          <a:noFill/>
          <a:ln w="19050">
            <a:solidFill>
              <a:schemeClr val="tx1"/>
            </a:solidFill>
            <a:round/>
            <a:headEnd/>
            <a:tailEnd/>
          </a:ln>
        </p:spPr>
      </p:cxnSp>
      <p:sp>
        <p:nvSpPr>
          <p:cNvPr id="27670" name="Text Box 18"/>
          <p:cNvSpPr txBox="1">
            <a:spLocks noChangeArrowheads="1"/>
          </p:cNvSpPr>
          <p:nvPr/>
        </p:nvSpPr>
        <p:spPr bwMode="auto">
          <a:xfrm>
            <a:off x="3514725" y="1838325"/>
            <a:ext cx="344488" cy="457200"/>
          </a:xfrm>
          <a:prstGeom prst="rect">
            <a:avLst/>
          </a:prstGeom>
          <a:noFill/>
          <a:ln w="19050">
            <a:noFill/>
            <a:miter lim="800000"/>
            <a:headEnd/>
            <a:tailEnd/>
          </a:ln>
        </p:spPr>
        <p:txBody>
          <a:bodyPr wrap="none">
            <a:spAutoFit/>
          </a:bodyPr>
          <a:lstStyle/>
          <a:p>
            <a:r>
              <a:rPr lang="en-US"/>
              <a:t>a</a:t>
            </a:r>
          </a:p>
        </p:txBody>
      </p:sp>
      <p:sp>
        <p:nvSpPr>
          <p:cNvPr id="27671" name="Text Box 19"/>
          <p:cNvSpPr txBox="1">
            <a:spLocks noChangeArrowheads="1"/>
          </p:cNvSpPr>
          <p:nvPr/>
        </p:nvSpPr>
        <p:spPr bwMode="auto">
          <a:xfrm>
            <a:off x="3502025" y="2981325"/>
            <a:ext cx="325438" cy="457200"/>
          </a:xfrm>
          <a:prstGeom prst="rect">
            <a:avLst/>
          </a:prstGeom>
          <a:noFill/>
          <a:ln w="19050">
            <a:noFill/>
            <a:miter lim="800000"/>
            <a:headEnd/>
            <a:tailEnd/>
          </a:ln>
        </p:spPr>
        <p:txBody>
          <a:bodyPr wrap="none">
            <a:spAutoFit/>
          </a:bodyPr>
          <a:lstStyle/>
          <a:p>
            <a:r>
              <a:rPr lang="en-US"/>
              <a:t>c</a:t>
            </a:r>
          </a:p>
        </p:txBody>
      </p:sp>
      <p:sp>
        <p:nvSpPr>
          <p:cNvPr id="27672" name="Text Box 20"/>
          <p:cNvSpPr txBox="1">
            <a:spLocks noChangeArrowheads="1"/>
          </p:cNvSpPr>
          <p:nvPr/>
        </p:nvSpPr>
        <p:spPr bwMode="auto">
          <a:xfrm>
            <a:off x="4724400" y="1828800"/>
            <a:ext cx="352425" cy="457200"/>
          </a:xfrm>
          <a:prstGeom prst="rect">
            <a:avLst/>
          </a:prstGeom>
          <a:noFill/>
          <a:ln w="19050">
            <a:noFill/>
            <a:miter lim="800000"/>
            <a:headEnd/>
            <a:tailEnd/>
          </a:ln>
        </p:spPr>
        <p:txBody>
          <a:bodyPr wrap="none">
            <a:spAutoFit/>
          </a:bodyPr>
          <a:lstStyle/>
          <a:p>
            <a:r>
              <a:rPr lang="en-US"/>
              <a:t>b</a:t>
            </a:r>
          </a:p>
        </p:txBody>
      </p:sp>
      <p:sp>
        <p:nvSpPr>
          <p:cNvPr id="27673" name="Text Box 21"/>
          <p:cNvSpPr txBox="1">
            <a:spLocks noChangeArrowheads="1"/>
          </p:cNvSpPr>
          <p:nvPr/>
        </p:nvSpPr>
        <p:spPr bwMode="auto">
          <a:xfrm>
            <a:off x="4648200" y="3048000"/>
            <a:ext cx="344488" cy="457200"/>
          </a:xfrm>
          <a:prstGeom prst="rect">
            <a:avLst/>
          </a:prstGeom>
          <a:noFill/>
          <a:ln w="19050">
            <a:noFill/>
            <a:miter lim="800000"/>
            <a:headEnd/>
            <a:tailEnd/>
          </a:ln>
        </p:spPr>
        <p:txBody>
          <a:bodyPr wrap="none">
            <a:spAutoFit/>
          </a:bodyPr>
          <a:lstStyle/>
          <a:p>
            <a:r>
              <a:rPr lang="en-US"/>
              <a:t>e</a:t>
            </a:r>
          </a:p>
        </p:txBody>
      </p:sp>
      <p:sp>
        <p:nvSpPr>
          <p:cNvPr id="27674" name="Text Box 22"/>
          <p:cNvSpPr txBox="1">
            <a:spLocks noChangeArrowheads="1"/>
          </p:cNvSpPr>
          <p:nvPr/>
        </p:nvSpPr>
        <p:spPr bwMode="auto">
          <a:xfrm>
            <a:off x="3962400" y="2362200"/>
            <a:ext cx="352425" cy="457200"/>
          </a:xfrm>
          <a:prstGeom prst="rect">
            <a:avLst/>
          </a:prstGeom>
          <a:noFill/>
          <a:ln w="19050">
            <a:noFill/>
            <a:miter lim="800000"/>
            <a:headEnd/>
            <a:tailEnd/>
          </a:ln>
        </p:spPr>
        <p:txBody>
          <a:bodyPr wrap="none">
            <a:spAutoFit/>
          </a:bodyPr>
          <a:lstStyle/>
          <a:p>
            <a:r>
              <a:rPr lang="en-US"/>
              <a:t>d</a:t>
            </a:r>
          </a:p>
        </p:txBody>
      </p:sp>
      <p:sp>
        <p:nvSpPr>
          <p:cNvPr id="27675" name="Text Box 23"/>
          <p:cNvSpPr txBox="1">
            <a:spLocks noChangeArrowheads="1"/>
          </p:cNvSpPr>
          <p:nvPr/>
        </p:nvSpPr>
        <p:spPr bwMode="auto">
          <a:xfrm>
            <a:off x="4502150" y="4048125"/>
            <a:ext cx="280988" cy="457200"/>
          </a:xfrm>
          <a:prstGeom prst="rect">
            <a:avLst/>
          </a:prstGeom>
          <a:noFill/>
          <a:ln w="19050">
            <a:noFill/>
            <a:miter lim="800000"/>
            <a:headEnd/>
            <a:tailEnd/>
          </a:ln>
        </p:spPr>
        <p:txBody>
          <a:bodyPr wrap="none">
            <a:spAutoFit/>
          </a:bodyPr>
          <a:lstStyle/>
          <a:p>
            <a:r>
              <a:rPr lang="en-US"/>
              <a:t>f</a:t>
            </a:r>
          </a:p>
        </p:txBody>
      </p:sp>
      <p:sp>
        <p:nvSpPr>
          <p:cNvPr id="27676" name="Text Box 24"/>
          <p:cNvSpPr txBox="1">
            <a:spLocks noChangeArrowheads="1"/>
          </p:cNvSpPr>
          <p:nvPr/>
        </p:nvSpPr>
        <p:spPr bwMode="auto">
          <a:xfrm>
            <a:off x="5143500" y="3486150"/>
            <a:ext cx="352425" cy="457200"/>
          </a:xfrm>
          <a:prstGeom prst="rect">
            <a:avLst/>
          </a:prstGeom>
          <a:noFill/>
          <a:ln w="19050">
            <a:noFill/>
            <a:miter lim="800000"/>
            <a:headEnd/>
            <a:tailEnd/>
          </a:ln>
        </p:spPr>
        <p:txBody>
          <a:bodyPr wrap="none">
            <a:spAutoFit/>
          </a:bodyPr>
          <a:lstStyle/>
          <a:p>
            <a:r>
              <a:rPr lang="en-US"/>
              <a:t>g</a:t>
            </a:r>
          </a:p>
        </p:txBody>
      </p:sp>
      <p:sp>
        <p:nvSpPr>
          <p:cNvPr id="27677" name="Text Box 25"/>
          <p:cNvSpPr txBox="1">
            <a:spLocks noChangeArrowheads="1"/>
          </p:cNvSpPr>
          <p:nvPr/>
        </p:nvSpPr>
        <p:spPr bwMode="auto">
          <a:xfrm>
            <a:off x="5648325" y="2743200"/>
            <a:ext cx="352425" cy="457200"/>
          </a:xfrm>
          <a:prstGeom prst="rect">
            <a:avLst/>
          </a:prstGeom>
          <a:noFill/>
          <a:ln w="19050">
            <a:noFill/>
            <a:miter lim="800000"/>
            <a:headEnd/>
            <a:tailEnd/>
          </a:ln>
        </p:spPr>
        <p:txBody>
          <a:bodyPr wrap="none">
            <a:spAutoFit/>
          </a:bodyPr>
          <a:lstStyle/>
          <a:p>
            <a:r>
              <a:rPr lang="en-US"/>
              <a:t>h</a:t>
            </a:r>
          </a:p>
        </p:txBody>
      </p:sp>
      <p:sp>
        <p:nvSpPr>
          <p:cNvPr id="27678" name="Text Box 31"/>
          <p:cNvSpPr txBox="1">
            <a:spLocks noChangeArrowheads="1"/>
          </p:cNvSpPr>
          <p:nvPr/>
        </p:nvSpPr>
        <p:spPr bwMode="auto">
          <a:xfrm>
            <a:off x="3810000" y="2743200"/>
            <a:ext cx="463550" cy="457200"/>
          </a:xfrm>
          <a:prstGeom prst="rect">
            <a:avLst/>
          </a:prstGeom>
          <a:noFill/>
          <a:ln w="19050">
            <a:noFill/>
            <a:miter lim="800000"/>
            <a:headEnd/>
            <a:tailEnd/>
          </a:ln>
        </p:spPr>
        <p:txBody>
          <a:bodyPr wrap="none">
            <a:spAutoFit/>
          </a:bodyPr>
          <a:lstStyle/>
          <a:p>
            <a:r>
              <a:rPr lang="en-US">
                <a:solidFill>
                  <a:schemeClr val="accent2"/>
                </a:solidFill>
              </a:rPr>
              <a:t>P</a:t>
            </a:r>
            <a:r>
              <a:rPr lang="en-US" baseline="-25000">
                <a:solidFill>
                  <a:schemeClr val="accent2"/>
                </a:solidFill>
              </a:rPr>
              <a:t>2</a:t>
            </a:r>
          </a:p>
        </p:txBody>
      </p:sp>
      <p:sp>
        <p:nvSpPr>
          <p:cNvPr id="31" name="Footer Placeholder 30"/>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mtClean="0">
                <a:latin typeface="Arial" charset="0"/>
                <a:cs typeface="Arial" charset="0"/>
              </a:rPr>
              <a:t>Cơ sở thuật toán</a:t>
            </a:r>
          </a:p>
        </p:txBody>
      </p:sp>
      <p:sp>
        <p:nvSpPr>
          <p:cNvPr id="96259" name="Content Placeholder 2" descr="Rectangle: Click to edit Master text styles&#10;Second level&#10;Third level&#10;Fourth level&#10;Fifth level"/>
          <p:cNvSpPr>
            <a:spLocks noGrp="1"/>
          </p:cNvSpPr>
          <p:nvPr>
            <p:ph idx="1"/>
          </p:nvPr>
        </p:nvSpPr>
        <p:spPr/>
        <p:txBody>
          <a:bodyPr/>
          <a:lstStyle/>
          <a:p>
            <a:r>
              <a:rPr lang="en-US" sz="2400" b="1" smtClean="0">
                <a:latin typeface="Times New Roman" pitchFamily="18" charset="0"/>
                <a:cs typeface="Times New Roman" pitchFamily="18" charset="0"/>
              </a:rPr>
              <a:t>Mệnh đề. </a:t>
            </a:r>
            <a:r>
              <a:rPr lang="en-US" sz="2400" smtClean="0">
                <a:latin typeface="Times New Roman" pitchFamily="18" charset="0"/>
                <a:cs typeface="Times New Roman" pitchFamily="18" charset="0"/>
              </a:rPr>
              <a:t>Nếu có cung (</a:t>
            </a:r>
            <a:r>
              <a:rPr lang="en-US" sz="2400" i="1" smtClean="0">
                <a:latin typeface="Times New Roman" pitchFamily="18" charset="0"/>
                <a:cs typeface="Times New Roman" pitchFamily="18" charset="0"/>
              </a:rPr>
              <a:t>u,v</a:t>
            </a:r>
            <a:r>
              <a:rPr lang="en-US" sz="2400" smtClean="0">
                <a:latin typeface="Times New Roman" pitchFamily="18" charset="0"/>
                <a:cs typeface="Times New Roman" pitchFamily="18" charset="0"/>
              </a:rPr>
              <a:t>) thì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&gt;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trong DFS.</a:t>
            </a:r>
          </a:p>
          <a:p>
            <a:r>
              <a:rPr lang="en-US" sz="2400" b="1" smtClean="0">
                <a:latin typeface="Times New Roman" pitchFamily="18" charset="0"/>
                <a:cs typeface="Times New Roman" pitchFamily="18" charset="0"/>
              </a:rPr>
              <a:t>Chứng minh.</a:t>
            </a:r>
            <a:endParaRPr lang="en-US" sz="2400" smtClean="0">
              <a:latin typeface="Times New Roman" pitchFamily="18" charset="0"/>
              <a:cs typeface="Times New Roman" pitchFamily="18" charset="0"/>
            </a:endParaRPr>
          </a:p>
          <a:p>
            <a:pPr lvl="1"/>
            <a:r>
              <a:rPr lang="en-US" sz="2400" smtClean="0">
                <a:latin typeface="Times New Roman" pitchFamily="18" charset="0"/>
                <a:cs typeface="Times New Roman" pitchFamily="18" charset="0"/>
              </a:rPr>
              <a:t>Khi cung (</a:t>
            </a:r>
            <a:r>
              <a:rPr lang="en-US" sz="2400" i="1" smtClean="0">
                <a:latin typeface="Times New Roman" pitchFamily="18" charset="0"/>
                <a:cs typeface="Times New Roman" pitchFamily="18" charset="0"/>
              </a:rPr>
              <a:t>u,v</a:t>
            </a:r>
            <a:r>
              <a:rPr lang="en-US" sz="2400" smtClean="0">
                <a:latin typeface="Times New Roman" pitchFamily="18" charset="0"/>
                <a:cs typeface="Times New Roman" pitchFamily="18" charset="0"/>
              </a:rPr>
              <a:t>) được khảo sát, thì </a:t>
            </a:r>
            <a:r>
              <a:rPr lang="en-US" sz="2400" i="1" smtClean="0">
                <a:latin typeface="Times New Roman" pitchFamily="18" charset="0"/>
                <a:cs typeface="Times New Roman" pitchFamily="18" charset="0"/>
              </a:rPr>
              <a:t>u </a:t>
            </a:r>
            <a:r>
              <a:rPr lang="en-US" sz="2400" smtClean="0">
                <a:latin typeface="Times New Roman" pitchFamily="18" charset="0"/>
                <a:cs typeface="Times New Roman" pitchFamily="18" charset="0"/>
              </a:rPr>
              <a:t>có màu xám. Khi đó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có thể có một trong 3 màu: xám, trắng, đen.</a:t>
            </a:r>
          </a:p>
          <a:p>
            <a:pPr lvl="1"/>
            <a:r>
              <a:rPr lang="en-US" sz="2400" smtClean="0">
                <a:latin typeface="Times New Roman" pitchFamily="18" charset="0"/>
                <a:cs typeface="Times New Roman" pitchFamily="18" charset="0"/>
              </a:rPr>
              <a:t>Nếu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rPr>
              <a:t>có màu xám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u,v</a:t>
            </a:r>
            <a:r>
              <a:rPr lang="en-US" sz="2400" smtClean="0">
                <a:latin typeface="Times New Roman" pitchFamily="18" charset="0"/>
                <a:cs typeface="Times New Roman" pitchFamily="18" charset="0"/>
              </a:rPr>
              <a:t>) là cạnh ngược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Tồn tại chu trình? </a:t>
            </a:r>
          </a:p>
          <a:p>
            <a:pPr lvl="1"/>
            <a:r>
              <a:rPr lang="en-US" sz="2400" smtClean="0">
                <a:latin typeface="Times New Roman" pitchFamily="18" charset="0"/>
                <a:cs typeface="Times New Roman" pitchFamily="18" charset="0"/>
              </a:rPr>
              <a:t>Nếu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có màu trắng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trở thành con cháu của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&lt;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p>
          <a:p>
            <a:pPr lvl="1"/>
            <a:r>
              <a:rPr lang="en-US" sz="2400" smtClean="0">
                <a:latin typeface="Times New Roman" pitchFamily="18" charset="0"/>
                <a:cs typeface="Times New Roman" pitchFamily="18" charset="0"/>
              </a:rPr>
              <a:t>Nếu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có màu đen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rPr>
              <a:t>đã duyệt xong </a:t>
            </a:r>
            <a:r>
              <a:rPr lang="en-US" sz="2400" smtClean="0">
                <a:latin typeface="Times New Roman" pitchFamily="18" charset="0"/>
                <a:cs typeface="Times New Roman" pitchFamily="18" charset="0"/>
                <a:sym typeface="Symbol" pitchFamily="18" charset="2"/>
              </a:rPr>
              <a:t></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&lt; </a:t>
            </a:r>
            <a:r>
              <a:rPr lang="en-US" sz="2400" i="1" smtClean="0">
                <a:latin typeface="Times New Roman" pitchFamily="18" charset="0"/>
                <a:cs typeface="Times New Roman" pitchFamily="18" charset="0"/>
              </a:rPr>
              <a:t>f</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a:t>
            </a:r>
          </a:p>
          <a:p>
            <a:endParaRPr lang="en-US" sz="2400" smtClean="0">
              <a:latin typeface="Times New Roman" pitchFamily="18" charset="0"/>
              <a:cs typeface="Times New Roman" pitchFamily="18" charset="0"/>
            </a:endParaRPr>
          </a:p>
        </p:txBody>
      </p:sp>
      <p:sp>
        <p:nvSpPr>
          <p:cNvPr id="96260" name="Footer Placeholder 3"/>
          <p:cNvSpPr>
            <a:spLocks noGrp="1"/>
          </p:cNvSpPr>
          <p:nvPr>
            <p:ph type="ftr" sz="quarter" idx="11"/>
          </p:nvPr>
        </p:nvSpPr>
        <p:spPr>
          <a:noFill/>
        </p:spPr>
        <p:txBody>
          <a:bodyPr/>
          <a:lstStyle/>
          <a:p>
            <a:r>
              <a:rPr lang="en-US" smtClean="0"/>
              <a:t>Nguyễn Đức Nghĩa - Bộ môn KHMT ĐHBKHN</a:t>
            </a:r>
          </a:p>
        </p:txBody>
      </p:sp>
      <p:sp>
        <p:nvSpPr>
          <p:cNvPr id="96261" name="Slide Number Placeholder 4"/>
          <p:cNvSpPr>
            <a:spLocks noGrp="1"/>
          </p:cNvSpPr>
          <p:nvPr>
            <p:ph type="sldNum" sz="quarter" idx="12"/>
          </p:nvPr>
        </p:nvSpPr>
        <p:spPr>
          <a:noFill/>
        </p:spPr>
        <p:txBody>
          <a:bodyPr/>
          <a:lstStyle/>
          <a:p>
            <a:fld id="{481B3FD1-62A8-427E-BCBE-AF6ABB0F5BBF}"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smtClean="0">
                <a:latin typeface="Arial" charset="0"/>
                <a:cs typeface="Arial" charset="0"/>
              </a:rPr>
              <a:t>Thuật toán sắp xếp tôpô</a:t>
            </a:r>
          </a:p>
        </p:txBody>
      </p:sp>
      <p:sp>
        <p:nvSpPr>
          <p:cNvPr id="97283" name="Content Placeholder 2" descr="Rectangle: Click to edit Master text styles&#10;Second level&#10;Third level&#10;Fourth level&#10;Fifth level"/>
          <p:cNvSpPr>
            <a:spLocks noGrp="1"/>
          </p:cNvSpPr>
          <p:nvPr>
            <p:ph idx="1"/>
          </p:nvPr>
        </p:nvSpPr>
        <p:spPr/>
        <p:txBody>
          <a:bodyPr/>
          <a:lstStyle/>
          <a:p>
            <a:pPr algn="just">
              <a:lnSpc>
                <a:spcPct val="120000"/>
              </a:lnSpc>
              <a:spcBef>
                <a:spcPts val="1200"/>
              </a:spcBef>
              <a:buFont typeface="Wingdings" pitchFamily="2" charset="2"/>
              <a:buNone/>
            </a:pPr>
            <a:r>
              <a:rPr lang="en-US" sz="2800" smtClean="0">
                <a:latin typeface="Times New Roman" pitchFamily="18" charset="0"/>
                <a:cs typeface="Times New Roman" pitchFamily="18" charset="0"/>
              </a:rPr>
              <a:t>Thuật toán có thể mô tả vắn tắt như sau: </a:t>
            </a:r>
          </a:p>
          <a:p>
            <a:pPr algn="just">
              <a:lnSpc>
                <a:spcPct val="120000"/>
              </a:lnSpc>
              <a:spcBef>
                <a:spcPts val="1200"/>
              </a:spcBef>
            </a:pPr>
            <a:r>
              <a:rPr lang="en-US" sz="2800" smtClean="0">
                <a:latin typeface="Times New Roman" pitchFamily="18" charset="0"/>
                <a:cs typeface="Times New Roman" pitchFamily="18" charset="0"/>
              </a:rPr>
              <a:t>Thực hiện DFS(</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khi mỗi đỉnh được duyệt xong ta đưa nó vào đầu danh sách liên kết (điều đó có nghĩa là những đỉnh kết thúc thăm càng muộn sẽ càng ở gần đầu danh sách hơn). </a:t>
            </a:r>
          </a:p>
          <a:p>
            <a:pPr algn="just">
              <a:lnSpc>
                <a:spcPct val="120000"/>
              </a:lnSpc>
              <a:spcBef>
                <a:spcPts val="1200"/>
              </a:spcBef>
            </a:pPr>
            <a:r>
              <a:rPr lang="en-US" sz="2800" smtClean="0">
                <a:latin typeface="Times New Roman" pitchFamily="18" charset="0"/>
                <a:cs typeface="Times New Roman" pitchFamily="18" charset="0"/>
              </a:rPr>
              <a:t>Danh sách liên kết thu được khi kết thúc DFS(G) sẽ cho ta thứ tự cần tìm.</a:t>
            </a:r>
          </a:p>
          <a:p>
            <a:endParaRPr lang="en-US" smtClean="0">
              <a:latin typeface="Arial" charset="0"/>
              <a:cs typeface="Arial" charset="0"/>
            </a:endParaRPr>
          </a:p>
        </p:txBody>
      </p:sp>
      <p:sp>
        <p:nvSpPr>
          <p:cNvPr id="97284" name="Footer Placeholder 3"/>
          <p:cNvSpPr>
            <a:spLocks noGrp="1"/>
          </p:cNvSpPr>
          <p:nvPr>
            <p:ph type="ftr" sz="quarter" idx="11"/>
          </p:nvPr>
        </p:nvSpPr>
        <p:spPr>
          <a:noFill/>
        </p:spPr>
        <p:txBody>
          <a:bodyPr/>
          <a:lstStyle/>
          <a:p>
            <a:r>
              <a:rPr lang="en-US" smtClean="0"/>
              <a:t>Nguyễn Đức Nghĩa - Bộ môn KHMT ĐHBKHN</a:t>
            </a:r>
          </a:p>
        </p:txBody>
      </p:sp>
      <p:sp>
        <p:nvSpPr>
          <p:cNvPr id="97285" name="Slide Number Placeholder 4"/>
          <p:cNvSpPr>
            <a:spLocks noGrp="1"/>
          </p:cNvSpPr>
          <p:nvPr>
            <p:ph type="sldNum" sz="quarter" idx="12"/>
          </p:nvPr>
        </p:nvSpPr>
        <p:spPr>
          <a:noFill/>
        </p:spPr>
        <p:txBody>
          <a:bodyPr/>
          <a:lstStyle/>
          <a:p>
            <a:fld id="{20BDD667-91E0-42AD-AD22-9A2E35F07F71}"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smtClean="0">
                <a:latin typeface="Arial" charset="0"/>
                <a:cs typeface="Arial" charset="0"/>
              </a:rPr>
              <a:t>Thuật toán sắp xếp tôpô</a:t>
            </a:r>
          </a:p>
        </p:txBody>
      </p:sp>
      <p:sp>
        <p:nvSpPr>
          <p:cNvPr id="98307"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pPr>
            <a:r>
              <a:rPr lang="en-US" sz="2000" b="1" smtClean="0">
                <a:latin typeface="Times New Roman" pitchFamily="18" charset="0"/>
                <a:cs typeface="Times New Roman" pitchFamily="18" charset="0"/>
              </a:rPr>
              <a:t>TopoSort(G)</a:t>
            </a:r>
            <a:endParaRPr lang="en-US" sz="2000" smtClean="0">
              <a:latin typeface="Times New Roman" pitchFamily="18" charset="0"/>
              <a:cs typeface="Times New Roman" pitchFamily="18" charset="0"/>
            </a:endParaRPr>
          </a:p>
          <a:p>
            <a:pPr>
              <a:buFont typeface="Wingdings" pitchFamily="2" charset="2"/>
              <a:buNone/>
            </a:pPr>
            <a:r>
              <a:rPr lang="en-US" sz="2000" smtClean="0">
                <a:latin typeface="Times New Roman" pitchFamily="18" charset="0"/>
                <a:cs typeface="Times New Roman" pitchFamily="18" charset="0"/>
              </a:rPr>
              <a:t>	1. </a:t>
            </a:r>
            <a:r>
              <a:rPr lang="en-US" sz="2000" b="1" smtClean="0">
                <a:latin typeface="Times New Roman" pitchFamily="18" charset="0"/>
                <a:cs typeface="Times New Roman" pitchFamily="18" charset="0"/>
              </a:rPr>
              <a:t>for</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color[</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 white;	//  khởi tạo</a:t>
            </a:r>
          </a:p>
          <a:p>
            <a:pPr>
              <a:buFont typeface="Wingdings" pitchFamily="2" charset="2"/>
              <a:buNone/>
            </a:pPr>
            <a:r>
              <a:rPr lang="en-US" sz="2000" smtClean="0">
                <a:latin typeface="Times New Roman" pitchFamily="18" charset="0"/>
                <a:cs typeface="Times New Roman" pitchFamily="18" charset="0"/>
              </a:rPr>
              <a:t>	2.  </a:t>
            </a:r>
            <a:r>
              <a:rPr lang="en-US" sz="2000" i="1" smtClean="0">
                <a:latin typeface="Times New Roman" pitchFamily="18" charset="0"/>
                <a:cs typeface="Times New Roman" pitchFamily="18" charset="0"/>
              </a:rPr>
              <a:t>L</a:t>
            </a:r>
            <a:r>
              <a:rPr lang="en-US" sz="2000" smtClean="0">
                <a:latin typeface="Times New Roman" pitchFamily="18" charset="0"/>
                <a:cs typeface="Times New Roman" pitchFamily="18" charset="0"/>
              </a:rPr>
              <a:t> = new(linked_list);             //  khởi tạo danh sách liên kết rỗng </a:t>
            </a:r>
            <a:r>
              <a:rPr lang="en-US" sz="2000" i="1" smtClean="0">
                <a:latin typeface="Times New Roman" pitchFamily="18" charset="0"/>
                <a:cs typeface="Times New Roman" pitchFamily="18" charset="0"/>
              </a:rPr>
              <a:t>L</a:t>
            </a:r>
            <a:endParaRPr lang="en-US" sz="2000" smtClean="0">
              <a:latin typeface="Times New Roman" pitchFamily="18" charset="0"/>
              <a:cs typeface="Times New Roman" pitchFamily="18" charset="0"/>
            </a:endParaRPr>
          </a:p>
          <a:p>
            <a:pPr>
              <a:buFont typeface="Wingdings" pitchFamily="2" charset="2"/>
              <a:buNone/>
            </a:pPr>
            <a:r>
              <a:rPr lang="en-US" sz="2000" smtClean="0">
                <a:latin typeface="Times New Roman" pitchFamily="18" charset="0"/>
                <a:cs typeface="Times New Roman" pitchFamily="18" charset="0"/>
              </a:rPr>
              <a:t>	3.  </a:t>
            </a:r>
            <a:r>
              <a:rPr lang="en-US" sz="2000" b="1" smtClean="0">
                <a:latin typeface="Times New Roman" pitchFamily="18" charset="0"/>
                <a:cs typeface="Times New Roman" pitchFamily="18" charset="0"/>
              </a:rPr>
              <a:t>for</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sym typeface="Symbol" pitchFamily="18" charset="2"/>
              </a:rPr>
              <a: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a:t>
            </a:r>
          </a:p>
          <a:p>
            <a:pPr>
              <a:buFont typeface="Wingdings" pitchFamily="2" charset="2"/>
              <a:buNone/>
            </a:pPr>
            <a:r>
              <a:rPr lang="en-US" sz="2000" smtClean="0">
                <a:latin typeface="Times New Roman" pitchFamily="18" charset="0"/>
                <a:cs typeface="Times New Roman" pitchFamily="18" charset="0"/>
              </a:rPr>
              <a:t>	4.        if (color[</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 white) TopVisit(</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a:t>
            </a:r>
          </a:p>
          <a:p>
            <a:pPr>
              <a:buFont typeface="Wingdings" pitchFamily="2" charset="2"/>
              <a:buNone/>
            </a:pPr>
            <a:r>
              <a:rPr lang="en-US" sz="2000" smtClean="0">
                <a:latin typeface="Times New Roman" pitchFamily="18" charset="0"/>
                <a:cs typeface="Times New Roman" pitchFamily="18" charset="0"/>
              </a:rPr>
              <a:t>	5.  </a:t>
            </a:r>
            <a:r>
              <a:rPr lang="en-US" sz="2000" b="1" smtClean="0">
                <a:latin typeface="Times New Roman" pitchFamily="18" charset="0"/>
                <a:cs typeface="Times New Roman" pitchFamily="18" charset="0"/>
              </a:rPr>
              <a:t>return </a:t>
            </a:r>
            <a:r>
              <a:rPr lang="en-US" sz="2000" i="1" smtClean="0">
                <a:latin typeface="Times New Roman" pitchFamily="18" charset="0"/>
                <a:cs typeface="Times New Roman" pitchFamily="18" charset="0"/>
              </a:rPr>
              <a:t>L</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L</a:t>
            </a:r>
            <a:r>
              <a:rPr lang="en-US" sz="2000" smtClean="0">
                <a:latin typeface="Times New Roman" pitchFamily="18" charset="0"/>
                <a:cs typeface="Times New Roman" pitchFamily="18" charset="0"/>
              </a:rPr>
              <a:t> cho thứ tự cần tìm</a:t>
            </a:r>
          </a:p>
          <a:p>
            <a:pPr>
              <a:buFont typeface="Wingdings" pitchFamily="2" charset="2"/>
              <a:buNone/>
            </a:pPr>
            <a:r>
              <a:rPr lang="en-US" sz="2000" b="1" smtClean="0">
                <a:latin typeface="Times New Roman" pitchFamily="18" charset="0"/>
                <a:cs typeface="Times New Roman" pitchFamily="18" charset="0"/>
              </a:rPr>
              <a:t>TopVisit(</a:t>
            </a:r>
            <a:r>
              <a:rPr lang="en-US" sz="2000" b="1" i="1" smtClean="0">
                <a:latin typeface="Times New Roman" pitchFamily="18" charset="0"/>
                <a:cs typeface="Times New Roman" pitchFamily="18" charset="0"/>
              </a:rPr>
              <a:t>u</a:t>
            </a:r>
            <a:r>
              <a:rPr lang="en-US" sz="2000" b="1" smtClean="0">
                <a:latin typeface="Times New Roman" pitchFamily="18" charset="0"/>
                <a:cs typeface="Times New Roman" pitchFamily="18" charset="0"/>
              </a:rPr>
              <a:t>)</a:t>
            </a: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a:t>
            </a:r>
            <a:r>
              <a:rPr lang="en-US" sz="2000" smtClean="0">
                <a:latin typeface="Times New Roman" pitchFamily="18" charset="0"/>
                <a:cs typeface="Times New Roman" pitchFamily="18" charset="0"/>
              </a:rPr>
              <a:t>			//  Bắt đầu tìm kiếm từ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a:t>
            </a:r>
          </a:p>
          <a:p>
            <a:pPr>
              <a:buFont typeface="Wingdings" pitchFamily="2" charset="2"/>
              <a:buNone/>
            </a:pPr>
            <a:r>
              <a:rPr lang="en-US" sz="2000" smtClean="0">
                <a:latin typeface="Times New Roman" pitchFamily="18" charset="0"/>
                <a:cs typeface="Times New Roman" pitchFamily="18" charset="0"/>
              </a:rPr>
              <a:t>      1.  color[</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 gray;		//  Đánh dấu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là đã thăm</a:t>
            </a:r>
          </a:p>
          <a:p>
            <a:pPr>
              <a:buFont typeface="Wingdings" pitchFamily="2" charset="2"/>
              <a:buNone/>
            </a:pPr>
            <a:r>
              <a:rPr lang="en-US" sz="2000" smtClean="0">
                <a:latin typeface="Times New Roman" pitchFamily="18" charset="0"/>
                <a:cs typeface="Times New Roman" pitchFamily="18" charset="0"/>
              </a:rPr>
              <a:t>	2.  </a:t>
            </a:r>
            <a:r>
              <a:rPr lang="en-US" sz="2000" b="1" smtClean="0">
                <a:latin typeface="Times New Roman" pitchFamily="18" charset="0"/>
                <a:cs typeface="Times New Roman" pitchFamily="18" charset="0"/>
              </a:rPr>
              <a:t>for</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sym typeface="Symbol" pitchFamily="18" charset="2"/>
              </a:rPr>
              <a:t></a:t>
            </a:r>
            <a:r>
              <a:rPr lang="en-US" sz="2000" smtClean="0">
                <a:latin typeface="Times New Roman" pitchFamily="18" charset="0"/>
                <a:cs typeface="Times New Roman" pitchFamily="18" charset="0"/>
              </a:rPr>
              <a:t>Adj</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a:t>
            </a:r>
          </a:p>
          <a:p>
            <a:pPr>
              <a:buFont typeface="Wingdings" pitchFamily="2" charset="2"/>
              <a:buNone/>
            </a:pPr>
            <a:r>
              <a:rPr lang="en-US" sz="2000" smtClean="0">
                <a:latin typeface="Times New Roman" pitchFamily="18" charset="0"/>
                <a:cs typeface="Times New Roman" pitchFamily="18" charset="0"/>
              </a:rPr>
              <a:t>      3.        </a:t>
            </a:r>
            <a:r>
              <a:rPr lang="en-US" sz="2000" b="1" smtClean="0">
                <a:latin typeface="Times New Roman" pitchFamily="18" charset="0"/>
                <a:cs typeface="Times New Roman" pitchFamily="18" charset="0"/>
              </a:rPr>
              <a:t>if</a:t>
            </a:r>
            <a:r>
              <a:rPr lang="en-US" sz="2000" smtClean="0">
                <a:latin typeface="Times New Roman" pitchFamily="18" charset="0"/>
                <a:cs typeface="Times New Roman" pitchFamily="18" charset="0"/>
              </a:rPr>
              <a:t> (color[</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 white) TopVisit(</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a:t>
            </a:r>
          </a:p>
          <a:p>
            <a:pPr>
              <a:buFont typeface="Wingdings" pitchFamily="2" charset="2"/>
              <a:buNone/>
            </a:pPr>
            <a:r>
              <a:rPr lang="en-US" sz="2000" smtClean="0">
                <a:latin typeface="Times New Roman" pitchFamily="18" charset="0"/>
                <a:cs typeface="Times New Roman" pitchFamily="18" charset="0"/>
              </a:rPr>
              <a:t>       4.   Nạp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vào đầu danh sách </a:t>
            </a:r>
            <a:r>
              <a:rPr lang="en-US" sz="2000" i="1" smtClean="0">
                <a:latin typeface="Times New Roman" pitchFamily="18" charset="0"/>
                <a:cs typeface="Times New Roman" pitchFamily="18" charset="0"/>
              </a:rPr>
              <a:t>L</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u</a:t>
            </a:r>
            <a:r>
              <a:rPr lang="en-US" sz="2000" smtClean="0">
                <a:latin typeface="Times New Roman" pitchFamily="18" charset="0"/>
                <a:cs typeface="Times New Roman" pitchFamily="18" charset="0"/>
              </a:rPr>
              <a:t> đã duyệt xong</a:t>
            </a:r>
            <a:r>
              <a:rPr lang="en-US" sz="2000" i="1" smtClean="0">
                <a:latin typeface="Times New Roman" pitchFamily="18" charset="0"/>
                <a:cs typeface="Times New Roman" pitchFamily="18" charset="0"/>
              </a:rPr>
              <a:t> </a:t>
            </a:r>
            <a:r>
              <a:rPr lang="en-US" sz="2000" smtClean="0">
                <a:latin typeface="Times New Roman" pitchFamily="18" charset="0"/>
                <a:cs typeface="Times New Roman" pitchFamily="18" charset="0"/>
              </a:rPr>
              <a:t>                                                              </a:t>
            </a:r>
          </a:p>
          <a:p>
            <a:pPr>
              <a:buFont typeface="Wingdings" pitchFamily="2" charset="2"/>
              <a:buNone/>
            </a:pPr>
            <a:r>
              <a:rPr lang="en-US" sz="2000" b="1"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p>
            <a:pPr>
              <a:buFont typeface="Wingdings" pitchFamily="2" charset="2"/>
              <a:buNone/>
            </a:pP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Thời gian tính của TopoSort(G) là </a:t>
            </a:r>
            <a:r>
              <a:rPr lang="en-US" sz="2000" b="1" i="1" smtClean="0">
                <a:latin typeface="Times New Roman" pitchFamily="18" charset="0"/>
                <a:cs typeface="Times New Roman" pitchFamily="18" charset="0"/>
              </a:rPr>
              <a:t>O</a:t>
            </a:r>
            <a:r>
              <a:rPr lang="en-US" sz="2000" b="1" smtClean="0">
                <a:latin typeface="Times New Roman" pitchFamily="18" charset="0"/>
                <a:cs typeface="Times New Roman" pitchFamily="18" charset="0"/>
              </a:rPr>
              <a:t>(|</a:t>
            </a:r>
            <a:r>
              <a:rPr lang="en-US" sz="2000" b="1" i="1" smtClean="0">
                <a:latin typeface="Times New Roman" pitchFamily="18" charset="0"/>
                <a:cs typeface="Times New Roman" pitchFamily="18" charset="0"/>
              </a:rPr>
              <a:t>V</a:t>
            </a:r>
            <a:r>
              <a:rPr lang="en-US" sz="2000" b="1" smtClean="0">
                <a:latin typeface="Times New Roman" pitchFamily="18" charset="0"/>
                <a:cs typeface="Times New Roman" pitchFamily="18" charset="0"/>
              </a:rPr>
              <a:t>|+|</a:t>
            </a:r>
            <a:r>
              <a:rPr lang="en-US" sz="2000" b="1" i="1" smtClean="0">
                <a:latin typeface="Times New Roman" pitchFamily="18" charset="0"/>
                <a:cs typeface="Times New Roman" pitchFamily="18" charset="0"/>
              </a:rPr>
              <a:t>E</a:t>
            </a:r>
            <a:r>
              <a:rPr lang="en-US" sz="2000" b="1" smtClean="0">
                <a:latin typeface="Times New Roman" pitchFamily="18" charset="0"/>
                <a:cs typeface="Times New Roman" pitchFamily="18" charset="0"/>
              </a:rPr>
              <a:t>|).</a:t>
            </a:r>
          </a:p>
        </p:txBody>
      </p:sp>
      <p:sp>
        <p:nvSpPr>
          <p:cNvPr id="98308" name="Footer Placeholder 3"/>
          <p:cNvSpPr>
            <a:spLocks noGrp="1"/>
          </p:cNvSpPr>
          <p:nvPr>
            <p:ph type="ftr" sz="quarter" idx="11"/>
          </p:nvPr>
        </p:nvSpPr>
        <p:spPr>
          <a:noFill/>
        </p:spPr>
        <p:txBody>
          <a:bodyPr/>
          <a:lstStyle/>
          <a:p>
            <a:r>
              <a:rPr lang="en-US" smtClean="0"/>
              <a:t>Nguyễn Đức Nghĩa - Bộ môn KHMT ĐHBKHN</a:t>
            </a:r>
          </a:p>
        </p:txBody>
      </p:sp>
      <p:sp>
        <p:nvSpPr>
          <p:cNvPr id="98309" name="Slide Number Placeholder 4"/>
          <p:cNvSpPr>
            <a:spLocks noGrp="1"/>
          </p:cNvSpPr>
          <p:nvPr>
            <p:ph type="sldNum" sz="quarter" idx="12"/>
          </p:nvPr>
        </p:nvSpPr>
        <p:spPr>
          <a:noFill/>
        </p:spPr>
        <p:txBody>
          <a:bodyPr/>
          <a:lstStyle/>
          <a:p>
            <a:fld id="{BD5C4B74-4783-4DD4-B207-D437669A0DC4}"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smtClean="0">
                <a:latin typeface="Arial" charset="0"/>
                <a:cs typeface="Arial" charset="0"/>
              </a:rPr>
              <a:t>Ví dụ</a:t>
            </a:r>
          </a:p>
        </p:txBody>
      </p:sp>
      <p:sp>
        <p:nvSpPr>
          <p:cNvPr id="99331" name="Content Placeholder 2" descr="Rectangle: Click to edit Master text styles&#10;Second level&#10;Third level&#10;Fourth level&#10;Fifth level"/>
          <p:cNvSpPr>
            <a:spLocks noGrp="1"/>
          </p:cNvSpPr>
          <p:nvPr>
            <p:ph idx="1"/>
          </p:nvPr>
        </p:nvSpPr>
        <p:spPr>
          <a:xfrm>
            <a:off x="609600" y="4343400"/>
            <a:ext cx="8001000" cy="1676400"/>
          </a:xfrm>
        </p:spPr>
        <p:txBody>
          <a:bodyPr/>
          <a:lstStyle/>
          <a:p>
            <a:pPr>
              <a:buFont typeface="Wingdings" pitchFamily="2" charset="2"/>
              <a:buNone/>
            </a:pPr>
            <a:r>
              <a:rPr lang="en-US" sz="2800" smtClean="0">
                <a:latin typeface="Times New Roman" pitchFamily="18" charset="0"/>
                <a:cs typeface="Times New Roman" pitchFamily="18" charset="0"/>
              </a:rPr>
              <a:t>Đồ thị G                  DFS(G)                  Thứ tự tôpô</a:t>
            </a:r>
          </a:p>
        </p:txBody>
      </p:sp>
      <p:sp>
        <p:nvSpPr>
          <p:cNvPr id="99332" name="Footer Placeholder 3"/>
          <p:cNvSpPr>
            <a:spLocks noGrp="1"/>
          </p:cNvSpPr>
          <p:nvPr>
            <p:ph type="ftr" sz="quarter" idx="11"/>
          </p:nvPr>
        </p:nvSpPr>
        <p:spPr>
          <a:noFill/>
        </p:spPr>
        <p:txBody>
          <a:bodyPr/>
          <a:lstStyle/>
          <a:p>
            <a:r>
              <a:rPr lang="en-US" smtClean="0"/>
              <a:t>Nguyễn Đức Nghĩa - Bộ môn KHMT ĐHBKHN</a:t>
            </a:r>
          </a:p>
        </p:txBody>
      </p:sp>
      <p:sp>
        <p:nvSpPr>
          <p:cNvPr id="99333" name="Slide Number Placeholder 4"/>
          <p:cNvSpPr>
            <a:spLocks noGrp="1"/>
          </p:cNvSpPr>
          <p:nvPr>
            <p:ph type="sldNum" sz="quarter" idx="12"/>
          </p:nvPr>
        </p:nvSpPr>
        <p:spPr>
          <a:noFill/>
        </p:spPr>
        <p:txBody>
          <a:bodyPr/>
          <a:lstStyle/>
          <a:p>
            <a:fld id="{DEED3308-43D2-44C0-8C6B-0EF61359F998}" type="slidenum">
              <a:rPr lang="en-US" smtClean="0"/>
              <a:pPr/>
              <a:t>83</a:t>
            </a:fld>
            <a:endParaRPr lang="en-US" smtClean="0"/>
          </a:p>
        </p:txBody>
      </p:sp>
      <p:pic>
        <p:nvPicPr>
          <p:cNvPr id="99334" name="Picture 5"/>
          <p:cNvPicPr>
            <a:picLocks noChangeAspect="1" noChangeArrowheads="1"/>
          </p:cNvPicPr>
          <p:nvPr/>
        </p:nvPicPr>
        <p:blipFill>
          <a:blip r:embed="rId2"/>
          <a:srcRect/>
          <a:stretch>
            <a:fillRect/>
          </a:stretch>
        </p:blipFill>
        <p:spPr bwMode="auto">
          <a:xfrm>
            <a:off x="457200" y="1752600"/>
            <a:ext cx="2165350" cy="2393950"/>
          </a:xfrm>
          <a:prstGeom prst="rect">
            <a:avLst/>
          </a:prstGeom>
          <a:noFill/>
          <a:ln w="9525">
            <a:noFill/>
            <a:miter lim="800000"/>
            <a:headEnd/>
            <a:tailEnd/>
          </a:ln>
        </p:spPr>
      </p:pic>
      <p:pic>
        <p:nvPicPr>
          <p:cNvPr id="99335" name="Picture 6"/>
          <p:cNvPicPr>
            <a:picLocks noChangeAspect="1" noChangeArrowheads="1"/>
          </p:cNvPicPr>
          <p:nvPr/>
        </p:nvPicPr>
        <p:blipFill>
          <a:blip r:embed="rId3"/>
          <a:srcRect/>
          <a:stretch>
            <a:fillRect/>
          </a:stretch>
        </p:blipFill>
        <p:spPr bwMode="auto">
          <a:xfrm>
            <a:off x="3111500" y="1828800"/>
            <a:ext cx="2070100" cy="2247900"/>
          </a:xfrm>
          <a:prstGeom prst="rect">
            <a:avLst/>
          </a:prstGeom>
          <a:noFill/>
          <a:ln w="9525">
            <a:noFill/>
            <a:miter lim="800000"/>
            <a:headEnd/>
            <a:tailEnd/>
          </a:ln>
        </p:spPr>
      </p:pic>
      <p:pic>
        <p:nvPicPr>
          <p:cNvPr id="99336" name="Picture 7"/>
          <p:cNvPicPr>
            <a:picLocks noChangeAspect="1" noChangeArrowheads="1"/>
          </p:cNvPicPr>
          <p:nvPr/>
        </p:nvPicPr>
        <p:blipFill>
          <a:blip r:embed="rId4"/>
          <a:srcRect/>
          <a:stretch>
            <a:fillRect/>
          </a:stretch>
        </p:blipFill>
        <p:spPr bwMode="auto">
          <a:xfrm>
            <a:off x="5873750" y="1752600"/>
            <a:ext cx="2432050" cy="244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mtClean="0">
                <a:latin typeface="Arial" charset="0"/>
                <a:cs typeface="Arial" charset="0"/>
              </a:rPr>
              <a:t>Thuật toán xoá dần đỉnh</a:t>
            </a:r>
          </a:p>
        </p:txBody>
      </p:sp>
      <p:sp>
        <p:nvSpPr>
          <p:cNvPr id="100355" name="Content Placeholder 2" descr="Rectangle: Click to edit Master text styles&#10;Second level&#10;Third level&#10;Fourth level&#10;Fifth level"/>
          <p:cNvSpPr>
            <a:spLocks noGrp="1"/>
          </p:cNvSpPr>
          <p:nvPr>
            <p:ph idx="1"/>
          </p:nvPr>
        </p:nvSpPr>
        <p:spPr>
          <a:xfrm>
            <a:off x="381000" y="1600200"/>
            <a:ext cx="8382000" cy="4419600"/>
          </a:xfrm>
        </p:spPr>
        <p:txBody>
          <a:bodyPr/>
          <a:lstStyle/>
          <a:p>
            <a:pPr>
              <a:lnSpc>
                <a:spcPct val="150000"/>
              </a:lnSpc>
            </a:pPr>
            <a:r>
              <a:rPr lang="en-US" sz="2800" smtClean="0">
                <a:latin typeface="Times New Roman" pitchFamily="18" charset="0"/>
                <a:cs typeface="Times New Roman" pitchFamily="18" charset="0"/>
              </a:rPr>
              <a:t>Một thuật toán khác để thực hiện sắp xếp tôpô được xây dựng dựa trên mệnh đề sau</a:t>
            </a:r>
          </a:p>
          <a:p>
            <a:pPr>
              <a:lnSpc>
                <a:spcPct val="150000"/>
              </a:lnSpc>
            </a:pPr>
            <a:r>
              <a:rPr lang="en-US" sz="2800" b="1" smtClean="0">
                <a:latin typeface="Times New Roman" pitchFamily="18" charset="0"/>
                <a:cs typeface="Times New Roman" pitchFamily="18" charset="0"/>
              </a:rPr>
              <a:t>Mệnh đề. </a:t>
            </a:r>
            <a:r>
              <a:rPr lang="en-US" sz="2800" smtClean="0">
                <a:latin typeface="Times New Roman" pitchFamily="18" charset="0"/>
                <a:cs typeface="Times New Roman" pitchFamily="18" charset="0"/>
              </a:rPr>
              <a:t>Giả sử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là đồ thị có hướng không có chu trình. Khi đó</a:t>
            </a:r>
          </a:p>
          <a:p>
            <a:pPr>
              <a:lnSpc>
                <a:spcPct val="150000"/>
              </a:lnSpc>
              <a:buFont typeface="Wingdings" pitchFamily="2" charset="2"/>
              <a:buNone/>
            </a:pPr>
            <a:r>
              <a:rPr lang="en-US" sz="2800" smtClean="0">
                <a:latin typeface="Times New Roman" pitchFamily="18" charset="0"/>
                <a:cs typeface="Times New Roman" pitchFamily="18" charset="0"/>
              </a:rPr>
              <a:t>	1) Mọi đồ thị con </a:t>
            </a:r>
            <a:r>
              <a:rPr lang="en-US" sz="2800" i="1" smtClean="0">
                <a:latin typeface="Times New Roman" pitchFamily="18" charset="0"/>
                <a:cs typeface="Times New Roman" pitchFamily="18" charset="0"/>
              </a:rPr>
              <a:t>H</a:t>
            </a:r>
            <a:r>
              <a:rPr lang="en-US" sz="2800" smtClean="0">
                <a:latin typeface="Times New Roman" pitchFamily="18" charset="0"/>
                <a:cs typeface="Times New Roman" pitchFamily="18" charset="0"/>
              </a:rPr>
              <a:t> của </a:t>
            </a:r>
            <a:r>
              <a:rPr lang="en-US" sz="2800" i="1" smtClean="0">
                <a:latin typeface="Times New Roman" pitchFamily="18" charset="0"/>
                <a:cs typeface="Times New Roman" pitchFamily="18" charset="0"/>
              </a:rPr>
              <a:t>G</a:t>
            </a:r>
            <a:r>
              <a:rPr lang="en-US" sz="2800" smtClean="0">
                <a:latin typeface="Times New Roman" pitchFamily="18" charset="0"/>
                <a:cs typeface="Times New Roman" pitchFamily="18" charset="0"/>
              </a:rPr>
              <a:t> đều là đồ thị phi chu trình.</a:t>
            </a:r>
          </a:p>
          <a:p>
            <a:pPr>
              <a:lnSpc>
                <a:spcPct val="150000"/>
              </a:lnSpc>
              <a:buFont typeface="Wingdings" pitchFamily="2" charset="2"/>
              <a:buNone/>
            </a:pPr>
            <a:r>
              <a:rPr lang="en-US" sz="2800" smtClean="0">
                <a:latin typeface="Times New Roman" pitchFamily="18" charset="0"/>
                <a:cs typeface="Times New Roman" pitchFamily="18" charset="0"/>
              </a:rPr>
              <a:t>	2) Bao giờ cũng tìm được đỉnh có bán bậc vào bằng 0.</a:t>
            </a:r>
          </a:p>
        </p:txBody>
      </p:sp>
      <p:sp>
        <p:nvSpPr>
          <p:cNvPr id="100356" name="Footer Placeholder 3"/>
          <p:cNvSpPr>
            <a:spLocks noGrp="1"/>
          </p:cNvSpPr>
          <p:nvPr>
            <p:ph type="ftr" sz="quarter" idx="11"/>
          </p:nvPr>
        </p:nvSpPr>
        <p:spPr>
          <a:noFill/>
        </p:spPr>
        <p:txBody>
          <a:bodyPr/>
          <a:lstStyle/>
          <a:p>
            <a:r>
              <a:rPr lang="en-US" smtClean="0"/>
              <a:t>Nguyễn Đức Nghĩa - Bộ môn KHMT ĐHBKHN</a:t>
            </a:r>
          </a:p>
        </p:txBody>
      </p:sp>
      <p:sp>
        <p:nvSpPr>
          <p:cNvPr id="100357" name="Slide Number Placeholder 4"/>
          <p:cNvSpPr>
            <a:spLocks noGrp="1"/>
          </p:cNvSpPr>
          <p:nvPr>
            <p:ph type="sldNum" sz="quarter" idx="12"/>
          </p:nvPr>
        </p:nvSpPr>
        <p:spPr>
          <a:noFill/>
        </p:spPr>
        <p:txBody>
          <a:bodyPr/>
          <a:lstStyle/>
          <a:p>
            <a:fld id="{F0062D08-529A-4CC7-89AF-53B3D25CF05B}"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smtClean="0">
                <a:latin typeface="Arial" charset="0"/>
                <a:cs typeface="Arial" charset="0"/>
              </a:rPr>
              <a:t>Thuật toán xoá dần đỉnh</a:t>
            </a:r>
          </a:p>
        </p:txBody>
      </p:sp>
      <p:sp>
        <p:nvSpPr>
          <p:cNvPr id="101379" name="Content Placeholder 2" descr="Rectangle: Click to edit Master text styles&#10;Second level&#10;Third level&#10;Fourth level&#10;Fifth level"/>
          <p:cNvSpPr>
            <a:spLocks noGrp="1"/>
          </p:cNvSpPr>
          <p:nvPr>
            <p:ph idx="1"/>
          </p:nvPr>
        </p:nvSpPr>
        <p:spPr>
          <a:xfrm>
            <a:off x="457200" y="1600200"/>
            <a:ext cx="8153400" cy="4419600"/>
          </a:xfrm>
        </p:spPr>
        <p:txBody>
          <a:bodyPr/>
          <a:lstStyle/>
          <a:p>
            <a:pPr algn="just"/>
            <a:r>
              <a:rPr lang="en-US" sz="2800" smtClean="0">
                <a:latin typeface="Times New Roman" pitchFamily="18" charset="0"/>
                <a:cs typeface="Times New Roman" pitchFamily="18" charset="0"/>
              </a:rPr>
              <a:t>Từ mệnh đề ta suy ra thuật toán xoá dần đỉnh để thực hiện sắp xếp tôpô sau đây: </a:t>
            </a:r>
          </a:p>
          <a:p>
            <a:pPr lvl="1" algn="just">
              <a:spcBef>
                <a:spcPts val="1200"/>
              </a:spcBef>
            </a:pPr>
            <a:r>
              <a:rPr lang="en-GB" sz="2400" smtClean="0">
                <a:latin typeface="Times New Roman" pitchFamily="18" charset="0"/>
                <a:cs typeface="Times New Roman" pitchFamily="18" charset="0"/>
              </a:rPr>
              <a:t>Thoạt tiên, tìm các đỉnh có bán bậc vào bằng 0. Rõ ràng ta có thể đánh số chúng theo một thứ tự tuỳ ý bắt đầu từ 1. </a:t>
            </a:r>
          </a:p>
          <a:p>
            <a:pPr lvl="1" algn="just">
              <a:spcBef>
                <a:spcPts val="1200"/>
              </a:spcBef>
            </a:pPr>
            <a:r>
              <a:rPr lang="en-GB" sz="2400" smtClean="0">
                <a:latin typeface="Times New Roman" pitchFamily="18" charset="0"/>
                <a:cs typeface="Times New Roman" pitchFamily="18" charset="0"/>
              </a:rPr>
              <a:t>Tiếp theo, loại bỏ khỏi đồ thị những đỉnh đã được đánh số cùng các cung đi ra khỏi chúng, ta thu được đồ thị mới cũng không có chu trình, và thủ tục được lặp lại với đồ thị mới này. </a:t>
            </a:r>
          </a:p>
          <a:p>
            <a:pPr lvl="1" algn="just">
              <a:spcBef>
                <a:spcPts val="1200"/>
              </a:spcBef>
            </a:pPr>
            <a:r>
              <a:rPr lang="en-GB" sz="2400" smtClean="0">
                <a:latin typeface="Times New Roman" pitchFamily="18" charset="0"/>
                <a:cs typeface="Times New Roman" pitchFamily="18" charset="0"/>
              </a:rPr>
              <a:t>Quá trình đó sẽ được tiếp tục cho đến khi tất cả các đỉnh của đồ thị được đánh số.</a:t>
            </a:r>
            <a:endParaRPr lang="en-US" sz="2400" smtClean="0">
              <a:latin typeface="Times New Roman" pitchFamily="18" charset="0"/>
              <a:cs typeface="Times New Roman" pitchFamily="18" charset="0"/>
            </a:endParaRPr>
          </a:p>
          <a:p>
            <a:endParaRPr lang="en-US" smtClean="0">
              <a:latin typeface="Arial" charset="0"/>
              <a:cs typeface="Arial" charset="0"/>
            </a:endParaRPr>
          </a:p>
        </p:txBody>
      </p:sp>
      <p:sp>
        <p:nvSpPr>
          <p:cNvPr id="101380" name="Footer Placeholder 3"/>
          <p:cNvSpPr>
            <a:spLocks noGrp="1"/>
          </p:cNvSpPr>
          <p:nvPr>
            <p:ph type="ftr" sz="quarter" idx="11"/>
          </p:nvPr>
        </p:nvSpPr>
        <p:spPr>
          <a:noFill/>
        </p:spPr>
        <p:txBody>
          <a:bodyPr/>
          <a:lstStyle/>
          <a:p>
            <a:r>
              <a:rPr lang="en-US" smtClean="0"/>
              <a:t>Nguyễn Đức Nghĩa - Bộ môn KHMT ĐHBKHN</a:t>
            </a:r>
          </a:p>
        </p:txBody>
      </p:sp>
      <p:sp>
        <p:nvSpPr>
          <p:cNvPr id="101381" name="Slide Number Placeholder 4"/>
          <p:cNvSpPr>
            <a:spLocks noGrp="1"/>
          </p:cNvSpPr>
          <p:nvPr>
            <p:ph type="sldNum" sz="quarter" idx="12"/>
          </p:nvPr>
        </p:nvSpPr>
        <p:spPr>
          <a:noFill/>
        </p:spPr>
        <p:txBody>
          <a:bodyPr/>
          <a:lstStyle/>
          <a:p>
            <a:fld id="{BDF63D86-D8C5-49EF-AC73-DD37DD8F4B4F}"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Thuật toán xoá dần đỉnh</a:t>
            </a:r>
            <a:endParaRPr lang="en-US"/>
          </a:p>
        </p:txBody>
      </p:sp>
      <p:sp>
        <p:nvSpPr>
          <p:cNvPr id="3" name="Content Placeholder 2"/>
          <p:cNvSpPr>
            <a:spLocks noGrp="1"/>
          </p:cNvSpPr>
          <p:nvPr>
            <p:ph idx="1"/>
          </p:nvPr>
        </p:nvSpPr>
        <p:spPr/>
        <p:txBody>
          <a:bodyPr/>
          <a:lstStyle/>
          <a:p>
            <a:pPr>
              <a:lnSpc>
                <a:spcPct val="90000"/>
              </a:lnSpc>
              <a:buNone/>
            </a:pPr>
            <a:r>
              <a:rPr lang="en-US" sz="2400" b="1" smtClean="0">
                <a:latin typeface="Times New Roman" pitchFamily="18" charset="0"/>
                <a:cs typeface="Times New Roman" pitchFamily="18" charset="0"/>
              </a:rPr>
              <a:t>for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a:rPr>
              <a:t> </a:t>
            </a:r>
            <a:r>
              <a:rPr lang="en-US" sz="2400" i="1" smtClean="0">
                <a:latin typeface="Times New Roman" pitchFamily="18" charset="0"/>
                <a:cs typeface="Times New Roman" pitchFamily="18" charset="0"/>
                <a:sym typeface="Symbol"/>
              </a:rPr>
              <a:t>V</a:t>
            </a:r>
            <a:r>
              <a:rPr lang="en-US" sz="2400" smtClean="0">
                <a:latin typeface="Times New Roman" pitchFamily="18" charset="0"/>
                <a:cs typeface="Times New Roman" pitchFamily="18" charset="0"/>
                <a:sym typeface="Symbol"/>
              </a:rPr>
              <a:t> </a:t>
            </a:r>
            <a:r>
              <a:rPr lang="en-US" sz="2400" b="1" smtClean="0">
                <a:latin typeface="Times New Roman" pitchFamily="18" charset="0"/>
                <a:cs typeface="Times New Roman" pitchFamily="18" charset="0"/>
                <a:sym typeface="Symbol"/>
              </a:rPr>
              <a:t>do</a:t>
            </a:r>
          </a:p>
          <a:p>
            <a:pPr>
              <a:lnSpc>
                <a:spcPct val="90000"/>
              </a:lnSpc>
              <a:buNone/>
            </a:pPr>
            <a:r>
              <a:rPr lang="en-US" sz="2400" smtClean="0">
                <a:latin typeface="Times New Roman" pitchFamily="18" charset="0"/>
                <a:cs typeface="Times New Roman" pitchFamily="18" charset="0"/>
                <a:sym typeface="Symbol"/>
              </a:rPr>
              <a:t>       Tính Degree[</a:t>
            </a:r>
            <a:r>
              <a:rPr lang="en-US" sz="2400" i="1" smtClean="0">
                <a:latin typeface="Times New Roman" pitchFamily="18" charset="0"/>
                <a:cs typeface="Times New Roman" pitchFamily="18" charset="0"/>
                <a:sym typeface="Symbol"/>
              </a:rPr>
              <a:t>v</a:t>
            </a:r>
            <a:r>
              <a:rPr lang="en-US" sz="2400" smtClean="0">
                <a:latin typeface="Times New Roman" pitchFamily="18" charset="0"/>
                <a:cs typeface="Times New Roman" pitchFamily="18" charset="0"/>
                <a:sym typeface="Symbol"/>
              </a:rPr>
              <a:t>] – bán bậc vào của đỉnh </a:t>
            </a:r>
            <a:r>
              <a:rPr lang="en-US" sz="2400" i="1" smtClean="0">
                <a:latin typeface="Times New Roman" pitchFamily="18" charset="0"/>
                <a:cs typeface="Times New Roman" pitchFamily="18" charset="0"/>
                <a:sym typeface="Symbol"/>
              </a:rPr>
              <a:t>v</a:t>
            </a:r>
            <a:r>
              <a:rPr lang="en-US" sz="2400" smtClean="0">
                <a:latin typeface="Times New Roman" pitchFamily="18" charset="0"/>
                <a:cs typeface="Times New Roman" pitchFamily="18" charset="0"/>
                <a:sym typeface="Symbol"/>
              </a:rPr>
              <a:t>;</a:t>
            </a:r>
            <a:endParaRPr lang="en-US" sz="2400" smtClean="0">
              <a:latin typeface="Times New Roman" pitchFamily="18" charset="0"/>
              <a:cs typeface="Times New Roman" pitchFamily="18" charset="0"/>
            </a:endParaRPr>
          </a:p>
          <a:p>
            <a:pPr>
              <a:lnSpc>
                <a:spcPct val="90000"/>
              </a:lnSpc>
              <a:buNone/>
            </a:pPr>
            <a:r>
              <a:rPr lang="en-US" sz="2400" i="1" smtClean="0">
                <a:latin typeface="Times New Roman" pitchFamily="18" charset="0"/>
                <a:cs typeface="Times New Roman" pitchFamily="18" charset="0"/>
              </a:rPr>
              <a:t>Q</a:t>
            </a:r>
            <a:r>
              <a:rPr lang="en-US" sz="2400" smtClean="0">
                <a:latin typeface="Times New Roman" pitchFamily="18" charset="0"/>
                <a:cs typeface="Times New Roman" pitchFamily="18" charset="0"/>
              </a:rPr>
              <a:t> = hàng đợi chứa tất cả các đỉnh có bán bậc vào = 0;</a:t>
            </a:r>
          </a:p>
          <a:p>
            <a:pPr>
              <a:lnSpc>
                <a:spcPct val="90000"/>
              </a:lnSpc>
              <a:buNone/>
            </a:pPr>
            <a:r>
              <a:rPr lang="en-US" sz="2400" i="1" smtClean="0">
                <a:latin typeface="Times New Roman" pitchFamily="18" charset="0"/>
                <a:cs typeface="Times New Roman" pitchFamily="18" charset="0"/>
              </a:rPr>
              <a:t>num</a:t>
            </a:r>
            <a:r>
              <a:rPr lang="en-US" sz="2400" smtClean="0">
                <a:latin typeface="Times New Roman" pitchFamily="18" charset="0"/>
                <a:cs typeface="Times New Roman" pitchFamily="18" charset="0"/>
              </a:rPr>
              <a:t>=0;</a:t>
            </a:r>
          </a:p>
          <a:p>
            <a:pPr>
              <a:lnSpc>
                <a:spcPct val="90000"/>
              </a:lnSpc>
              <a:buNone/>
            </a:pPr>
            <a:r>
              <a:rPr lang="en-US" sz="2400" b="1" smtClean="0">
                <a:latin typeface="Times New Roman" pitchFamily="18" charset="0"/>
                <a:cs typeface="Times New Roman" pitchFamily="18" charset="0"/>
              </a:rPr>
              <a:t>while</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Q</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a:rPr>
              <a:t>  </a:t>
            </a:r>
            <a:r>
              <a:rPr lang="en-US" sz="2400" b="1" smtClean="0">
                <a:latin typeface="Times New Roman" pitchFamily="18" charset="0"/>
                <a:cs typeface="Times New Roman" pitchFamily="18" charset="0"/>
                <a:sym typeface="Symbol"/>
              </a:rPr>
              <a:t>do</a:t>
            </a:r>
            <a:endParaRPr lang="en-US" sz="2400" b="1" smtClean="0">
              <a:latin typeface="Times New Roman" pitchFamily="18" charset="0"/>
              <a:cs typeface="Times New Roman" pitchFamily="18" charset="0"/>
            </a:endParaRPr>
          </a:p>
          <a:p>
            <a:pPr lvl="1">
              <a:lnSpc>
                <a:spcPct val="90000"/>
              </a:lnSpc>
              <a:buNone/>
            </a:pP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 dequeue(</a:t>
            </a:r>
            <a:r>
              <a:rPr lang="en-US" sz="2400" i="1" smtClean="0">
                <a:latin typeface="Times New Roman" pitchFamily="18" charset="0"/>
                <a:cs typeface="Times New Roman" pitchFamily="18" charset="0"/>
              </a:rPr>
              <a:t>Q</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num</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num</a:t>
            </a:r>
            <a:r>
              <a:rPr lang="en-US" sz="2400" smtClean="0">
                <a:latin typeface="Times New Roman" pitchFamily="18" charset="0"/>
                <a:cs typeface="Times New Roman" pitchFamily="18" charset="0"/>
              </a:rPr>
              <a:t>+1;</a:t>
            </a:r>
          </a:p>
          <a:p>
            <a:pPr lvl="1">
              <a:lnSpc>
                <a:spcPct val="90000"/>
              </a:lnSpc>
              <a:buNone/>
            </a:pPr>
            <a:r>
              <a:rPr lang="en-US" sz="2400" smtClean="0">
                <a:latin typeface="Times New Roman" pitchFamily="18" charset="0"/>
                <a:cs typeface="Times New Roman" pitchFamily="18" charset="0"/>
              </a:rPr>
              <a:t>Đánh số đỉnh </a:t>
            </a:r>
            <a:r>
              <a:rPr lang="en-US" sz="2400" i="1" smtClean="0">
                <a:latin typeface="Times New Roman" pitchFamily="18" charset="0"/>
                <a:cs typeface="Times New Roman" pitchFamily="18" charset="0"/>
              </a:rPr>
              <a:t>v </a:t>
            </a:r>
            <a:r>
              <a:rPr lang="en-US" sz="2400" smtClean="0">
                <a:latin typeface="Times New Roman" pitchFamily="18" charset="0"/>
                <a:cs typeface="Times New Roman" pitchFamily="18" charset="0"/>
              </a:rPr>
              <a:t>bởi</a:t>
            </a:r>
            <a:r>
              <a:rPr lang="en-US" sz="2400" i="1" smtClean="0">
                <a:latin typeface="Times New Roman" pitchFamily="18" charset="0"/>
                <a:cs typeface="Times New Roman" pitchFamily="18" charset="0"/>
              </a:rPr>
              <a:t> num</a:t>
            </a:r>
            <a:r>
              <a:rPr lang="en-US" sz="2400" smtClean="0">
                <a:latin typeface="Times New Roman" pitchFamily="18" charset="0"/>
                <a:cs typeface="Times New Roman" pitchFamily="18" charset="0"/>
              </a:rPr>
              <a:t>;</a:t>
            </a:r>
          </a:p>
          <a:p>
            <a:pPr lvl="1">
              <a:lnSpc>
                <a:spcPct val="90000"/>
              </a:lnSpc>
              <a:buNone/>
            </a:pPr>
            <a:r>
              <a:rPr lang="en-US" sz="2400" b="1" smtClean="0">
                <a:latin typeface="Times New Roman" pitchFamily="18" charset="0"/>
                <a:cs typeface="Times New Roman" pitchFamily="18" charset="0"/>
              </a:rPr>
              <a:t>for</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Symbol"/>
              </a:rPr>
              <a:t> Adj(</a:t>
            </a:r>
            <a:r>
              <a:rPr lang="en-US" sz="2400" i="1" smtClean="0">
                <a:latin typeface="Times New Roman" pitchFamily="18" charset="0"/>
                <a:cs typeface="Times New Roman" pitchFamily="18" charset="0"/>
                <a:sym typeface="Symbol"/>
              </a:rPr>
              <a:t>v</a:t>
            </a:r>
            <a:r>
              <a:rPr lang="en-US" sz="2400" smtClean="0">
                <a:latin typeface="Times New Roman" pitchFamily="18" charset="0"/>
                <a:cs typeface="Times New Roman" pitchFamily="18" charset="0"/>
                <a:sym typeface="Symbol"/>
              </a:rPr>
              <a:t>) </a:t>
            </a:r>
            <a:r>
              <a:rPr lang="en-US" sz="2400" b="1" smtClean="0">
                <a:latin typeface="Times New Roman" pitchFamily="18" charset="0"/>
                <a:cs typeface="Times New Roman" pitchFamily="18" charset="0"/>
                <a:sym typeface="Symbol"/>
              </a:rPr>
              <a:t>do</a:t>
            </a:r>
            <a:endParaRPr lang="en-US" sz="2400" b="1" smtClean="0">
              <a:latin typeface="Times New Roman" pitchFamily="18" charset="0"/>
              <a:cs typeface="Times New Roman" pitchFamily="18" charset="0"/>
            </a:endParaRPr>
          </a:p>
          <a:p>
            <a:pPr lvl="1">
              <a:lnSpc>
                <a:spcPct val="90000"/>
              </a:lnSpc>
              <a:buNone/>
            </a:pPr>
            <a:r>
              <a:rPr lang="en-US" sz="2400" smtClean="0">
                <a:latin typeface="Times New Roman" pitchFamily="18" charset="0"/>
                <a:cs typeface="Times New Roman" pitchFamily="18" charset="0"/>
              </a:rPr>
              <a:t>      Degree[</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]=Degree[</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-1;</a:t>
            </a:r>
          </a:p>
          <a:p>
            <a:pPr lvl="1">
              <a:lnSpc>
                <a:spcPct val="90000"/>
              </a:lnSpc>
              <a:buNone/>
            </a:pP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if </a:t>
            </a:r>
            <a:r>
              <a:rPr lang="en-US" sz="2400" smtClean="0">
                <a:latin typeface="Times New Roman" pitchFamily="18" charset="0"/>
                <a:cs typeface="Times New Roman" pitchFamily="18" charset="0"/>
              </a:rPr>
              <a:t> Degree[</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]==0</a:t>
            </a:r>
          </a:p>
          <a:p>
            <a:pPr lvl="1">
              <a:lnSpc>
                <a:spcPct val="90000"/>
              </a:lnSpc>
              <a:buNone/>
            </a:pPr>
            <a:r>
              <a:rPr lang="en-US" sz="2400" smtClean="0">
                <a:latin typeface="Times New Roman" pitchFamily="18" charset="0"/>
                <a:cs typeface="Times New Roman" pitchFamily="18" charset="0"/>
              </a:rPr>
              <a:t>                Enqueue(</a:t>
            </a:r>
            <a:r>
              <a:rPr lang="en-US" sz="2400" i="1" smtClean="0">
                <a:latin typeface="Times New Roman" pitchFamily="18" charset="0"/>
                <a:cs typeface="Times New Roman" pitchFamily="18" charset="0"/>
              </a:rPr>
              <a:t>Q,u</a:t>
            </a:r>
            <a:r>
              <a:rPr lang="en-US" sz="2400" smtClean="0">
                <a:latin typeface="Times New Roman" pitchFamily="18" charset="0"/>
                <a:cs typeface="Times New Roman" pitchFamily="18" charset="0"/>
              </a:rPr>
              <a:t>);</a:t>
            </a:r>
          </a:p>
          <a:p>
            <a:pPr algn="r">
              <a:buNone/>
            </a:pPr>
            <a:r>
              <a:rPr lang="en-US" sz="2400" smtClean="0">
                <a:solidFill>
                  <a:srgbClr val="C00000"/>
                </a:solidFill>
                <a:latin typeface="Times New Roman" pitchFamily="18" charset="0"/>
                <a:cs typeface="Times New Roman" pitchFamily="18" charset="0"/>
              </a:rPr>
              <a:t>Thời gian tính: </a:t>
            </a:r>
            <a:r>
              <a:rPr lang="en-US" sz="2400" smtClean="0">
                <a:solidFill>
                  <a:srgbClr val="C00000"/>
                </a:solidFill>
                <a:latin typeface="Times New Roman" pitchFamily="18" charset="0"/>
                <a:cs typeface="Times New Roman" pitchFamily="18" charset="0"/>
                <a:sym typeface="Symbol"/>
              </a:rPr>
              <a:t>(|</a:t>
            </a:r>
            <a:r>
              <a:rPr lang="en-US" sz="2400" i="1" smtClean="0">
                <a:solidFill>
                  <a:srgbClr val="C00000"/>
                </a:solidFill>
                <a:latin typeface="Times New Roman" pitchFamily="18" charset="0"/>
                <a:cs typeface="Times New Roman" pitchFamily="18" charset="0"/>
                <a:sym typeface="Symbol"/>
              </a:rPr>
              <a:t>V</a:t>
            </a:r>
            <a:r>
              <a:rPr lang="en-US" sz="2400" smtClean="0">
                <a:solidFill>
                  <a:srgbClr val="C00000"/>
                </a:solidFill>
                <a:latin typeface="Times New Roman" pitchFamily="18" charset="0"/>
                <a:cs typeface="Times New Roman" pitchFamily="18" charset="0"/>
                <a:sym typeface="Symbol"/>
              </a:rPr>
              <a:t>|+|</a:t>
            </a:r>
            <a:r>
              <a:rPr lang="en-US" sz="2400" i="1" smtClean="0">
                <a:solidFill>
                  <a:srgbClr val="C00000"/>
                </a:solidFill>
                <a:latin typeface="Times New Roman" pitchFamily="18" charset="0"/>
                <a:cs typeface="Times New Roman" pitchFamily="18" charset="0"/>
                <a:sym typeface="Symbol"/>
              </a:rPr>
              <a:t>E</a:t>
            </a:r>
            <a:r>
              <a:rPr lang="en-US" sz="2400" smtClean="0">
                <a:solidFill>
                  <a:srgbClr val="C00000"/>
                </a:solidFill>
                <a:latin typeface="Times New Roman" pitchFamily="18" charset="0"/>
                <a:cs typeface="Times New Roman" pitchFamily="18" charset="0"/>
                <a:sym typeface="Symbol"/>
              </a:rPr>
              <a:t>|)</a:t>
            </a:r>
            <a:endParaRPr lang="en-US" sz="2400">
              <a:solidFill>
                <a:srgbClr val="C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Nguyễn Đức Nghĩa - Bộ môn KHMT ĐHBKHN</a:t>
            </a:r>
            <a:endParaRPr lang="en-US"/>
          </a:p>
        </p:txBody>
      </p:sp>
      <p:sp>
        <p:nvSpPr>
          <p:cNvPr id="5" name="Slide Number Placeholder 4"/>
          <p:cNvSpPr>
            <a:spLocks noGrp="1"/>
          </p:cNvSpPr>
          <p:nvPr>
            <p:ph type="sldNum" sz="quarter" idx="12"/>
          </p:nvPr>
        </p:nvSpPr>
        <p:spPr/>
        <p:txBody>
          <a:bodyPr/>
          <a:lstStyle/>
          <a:p>
            <a:pPr>
              <a:defRPr/>
            </a:pPr>
            <a:fld id="{9D58C98F-3B1E-45E0-AD0B-3A2FCA124AF0}"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smtClean="0">
                <a:latin typeface="Arial" charset="0"/>
                <a:cs typeface="Arial" charset="0"/>
              </a:rPr>
              <a:t>Thuật toán xoá dần đỉnh</a:t>
            </a:r>
          </a:p>
        </p:txBody>
      </p:sp>
      <p:pic>
        <p:nvPicPr>
          <p:cNvPr id="102403" name="Picture 2"/>
          <p:cNvPicPr>
            <a:picLocks noChangeAspect="1" noChangeArrowheads="1"/>
          </p:cNvPicPr>
          <p:nvPr/>
        </p:nvPicPr>
        <p:blipFill>
          <a:blip r:embed="rId2"/>
          <a:srcRect/>
          <a:stretch>
            <a:fillRect/>
          </a:stretch>
        </p:blipFill>
        <p:spPr bwMode="auto">
          <a:xfrm>
            <a:off x="2286000" y="2628900"/>
            <a:ext cx="3886200" cy="3619500"/>
          </a:xfrm>
          <a:prstGeom prst="rect">
            <a:avLst/>
          </a:prstGeom>
          <a:noFill/>
          <a:ln w="9525">
            <a:noFill/>
            <a:miter lim="800000"/>
            <a:headEnd/>
            <a:tailEnd/>
          </a:ln>
        </p:spPr>
      </p:pic>
      <p:sp>
        <p:nvSpPr>
          <p:cNvPr id="49" name="Title 1"/>
          <p:cNvSpPr txBox="1">
            <a:spLocks/>
          </p:cNvSpPr>
          <p:nvPr/>
        </p:nvSpPr>
        <p:spPr bwMode="auto">
          <a:xfrm>
            <a:off x="609600" y="1600200"/>
            <a:ext cx="7772400" cy="762000"/>
          </a:xfrm>
          <a:prstGeom prst="rect">
            <a:avLst/>
          </a:prstGeom>
          <a:noFill/>
          <a:ln w="9525">
            <a:noFill/>
            <a:miter lim="800000"/>
            <a:headEnd/>
            <a:tailEnd/>
          </a:ln>
        </p:spPr>
        <p:txBody>
          <a:bodyPr anchor="b"/>
          <a:lstStyle/>
          <a:p>
            <a:pPr algn="l" eaLnBrk="0" hangingPunct="0">
              <a:defRPr/>
            </a:pPr>
            <a:r>
              <a:rPr lang="en-US" b="1"/>
              <a:t>Ví dụ.</a:t>
            </a:r>
            <a:r>
              <a:rPr lang="en-US"/>
              <a:t> </a:t>
            </a:r>
            <a:r>
              <a:rPr lang="en-US" kern="0">
                <a:latin typeface="Times New Roman" pitchFamily="18" charset="0"/>
                <a:ea typeface="+mj-ea"/>
                <a:cs typeface="Times New Roman" pitchFamily="18" charset="0"/>
              </a:rPr>
              <a:t>Thực hiện thuật toán xoá dần đỉnh đối với đồ thị</a:t>
            </a:r>
          </a:p>
        </p:txBody>
      </p:sp>
      <p:sp>
        <p:nvSpPr>
          <p:cNvPr id="5" name="Slide Number Placeholder 4"/>
          <p:cNvSpPr>
            <a:spLocks noGrp="1"/>
          </p:cNvSpPr>
          <p:nvPr>
            <p:ph type="sldNum" sz="quarter" idx="12"/>
          </p:nvPr>
        </p:nvSpPr>
        <p:spPr/>
        <p:txBody>
          <a:bodyPr/>
          <a:lstStyle/>
          <a:p>
            <a:pPr>
              <a:defRPr/>
            </a:pPr>
            <a:fld id="{ED5A391F-4F24-4894-8AF2-3A4F4931DDA7}" type="slidenum">
              <a:rPr lang="en-US" smtClean="0"/>
              <a:pPr>
                <a:defRPr/>
              </a:pPr>
              <a:t>87</a:t>
            </a:fld>
            <a:endParaRPr lang="en-US"/>
          </a:p>
        </p:txBody>
      </p:sp>
      <p:sp>
        <p:nvSpPr>
          <p:cNvPr id="6" name="Footer Placeholder 5"/>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smtClean="0">
                <a:latin typeface="Arial" charset="0"/>
                <a:cs typeface="Arial" charset="0"/>
              </a:rPr>
              <a:t>Thuật toán xoá dần đỉnh</a:t>
            </a:r>
          </a:p>
        </p:txBody>
      </p:sp>
      <p:cxnSp>
        <p:nvCxnSpPr>
          <p:cNvPr id="4" name="Straight Arrow Connector 3"/>
          <p:cNvCxnSpPr>
            <a:stCxn id="30" idx="6"/>
            <a:endCxn id="44" idx="2"/>
          </p:cNvCxnSpPr>
          <p:nvPr/>
        </p:nvCxnSpPr>
        <p:spPr>
          <a:xfrm>
            <a:off x="2362200" y="4289425"/>
            <a:ext cx="457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8" idx="6"/>
            <a:endCxn id="38" idx="2"/>
          </p:cNvCxnSpPr>
          <p:nvPr/>
        </p:nvCxnSpPr>
        <p:spPr>
          <a:xfrm>
            <a:off x="990600" y="2874963"/>
            <a:ext cx="9906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8" idx="4"/>
            <a:endCxn id="14" idx="0"/>
          </p:cNvCxnSpPr>
          <p:nvPr/>
        </p:nvCxnSpPr>
        <p:spPr>
          <a:xfrm rot="5400000">
            <a:off x="212725" y="3635375"/>
            <a:ext cx="117633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6"/>
          <p:cNvGrpSpPr/>
          <p:nvPr/>
        </p:nvGrpSpPr>
        <p:grpSpPr>
          <a:xfrm>
            <a:off x="609600" y="2700337"/>
            <a:ext cx="381000" cy="347663"/>
            <a:chOff x="457200" y="2590800"/>
            <a:chExt cx="381000" cy="347663"/>
          </a:xfrm>
          <a:noFill/>
        </p:grpSpPr>
        <p:sp>
          <p:nvSpPr>
            <p:cNvPr id="8" name="Oval 7"/>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9"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a</a:t>
              </a:r>
            </a:p>
          </p:txBody>
        </p:sp>
      </p:grpSp>
      <p:grpSp>
        <p:nvGrpSpPr>
          <p:cNvPr id="7" name="Group 9"/>
          <p:cNvGrpSpPr/>
          <p:nvPr/>
        </p:nvGrpSpPr>
        <p:grpSpPr>
          <a:xfrm>
            <a:off x="1219200" y="3386137"/>
            <a:ext cx="381000" cy="347663"/>
            <a:chOff x="457200" y="2590800"/>
            <a:chExt cx="381000" cy="347663"/>
          </a:xfrm>
          <a:noFill/>
        </p:grpSpPr>
        <p:sp>
          <p:nvSpPr>
            <p:cNvPr id="11" name="Oval 10"/>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2"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e</a:t>
              </a:r>
            </a:p>
          </p:txBody>
        </p:sp>
      </p:grpSp>
      <p:grpSp>
        <p:nvGrpSpPr>
          <p:cNvPr id="10" name="Group 12"/>
          <p:cNvGrpSpPr/>
          <p:nvPr/>
        </p:nvGrpSpPr>
        <p:grpSpPr>
          <a:xfrm>
            <a:off x="609600" y="4224337"/>
            <a:ext cx="381000" cy="347663"/>
            <a:chOff x="457200" y="2590800"/>
            <a:chExt cx="381000" cy="347663"/>
          </a:xfrm>
          <a:noFill/>
        </p:grpSpPr>
        <p:sp>
          <p:nvSpPr>
            <p:cNvPr id="14" name="Oval 13"/>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5"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i</a:t>
              </a:r>
            </a:p>
          </p:txBody>
        </p:sp>
      </p:grpSp>
      <p:grpSp>
        <p:nvGrpSpPr>
          <p:cNvPr id="13" name="Group 15"/>
          <p:cNvGrpSpPr/>
          <p:nvPr/>
        </p:nvGrpSpPr>
        <p:grpSpPr>
          <a:xfrm>
            <a:off x="228600" y="4953000"/>
            <a:ext cx="381000" cy="347663"/>
            <a:chOff x="457200" y="2590800"/>
            <a:chExt cx="381000" cy="347663"/>
          </a:xfrm>
          <a:noFill/>
        </p:grpSpPr>
        <p:sp>
          <p:nvSpPr>
            <p:cNvPr id="17" name="Oval 1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b</a:t>
              </a:r>
            </a:p>
          </p:txBody>
        </p:sp>
      </p:grpSp>
      <p:grpSp>
        <p:nvGrpSpPr>
          <p:cNvPr id="16" name="Group 18"/>
          <p:cNvGrpSpPr/>
          <p:nvPr/>
        </p:nvGrpSpPr>
        <p:grpSpPr>
          <a:xfrm>
            <a:off x="1066800" y="4953000"/>
            <a:ext cx="381000" cy="347663"/>
            <a:chOff x="457200" y="2590800"/>
            <a:chExt cx="381000" cy="347663"/>
          </a:xfrm>
          <a:noFill/>
        </p:grpSpPr>
        <p:sp>
          <p:nvSpPr>
            <p:cNvPr id="20" name="Oval 1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d</a:t>
              </a:r>
            </a:p>
          </p:txBody>
        </p:sp>
      </p:grpSp>
      <p:grpSp>
        <p:nvGrpSpPr>
          <p:cNvPr id="19" name="Group 21"/>
          <p:cNvGrpSpPr/>
          <p:nvPr/>
        </p:nvGrpSpPr>
        <p:grpSpPr>
          <a:xfrm>
            <a:off x="2667000" y="3429000"/>
            <a:ext cx="381000" cy="347663"/>
            <a:chOff x="457200" y="2590800"/>
            <a:chExt cx="381000" cy="347663"/>
          </a:xfrm>
          <a:noFill/>
        </p:grpSpPr>
        <p:sp>
          <p:nvSpPr>
            <p:cNvPr id="23" name="Oval 2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j</a:t>
              </a:r>
            </a:p>
          </p:txBody>
        </p:sp>
      </p:grpSp>
      <p:cxnSp>
        <p:nvCxnSpPr>
          <p:cNvPr id="25" name="Straight Arrow Connector 24"/>
          <p:cNvCxnSpPr>
            <a:stCxn id="38" idx="5"/>
            <a:endCxn id="23" idx="1"/>
          </p:cNvCxnSpPr>
          <p:nvPr/>
        </p:nvCxnSpPr>
        <p:spPr>
          <a:xfrm rot="16200000" flipH="1">
            <a:off x="2273301" y="3030537"/>
            <a:ext cx="482600" cy="415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8" idx="3"/>
            <a:endCxn id="11" idx="7"/>
          </p:cNvCxnSpPr>
          <p:nvPr/>
        </p:nvCxnSpPr>
        <p:spPr>
          <a:xfrm rot="5400000">
            <a:off x="1570832" y="2971006"/>
            <a:ext cx="439738" cy="492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14" idx="7"/>
          </p:cNvCxnSpPr>
          <p:nvPr/>
        </p:nvCxnSpPr>
        <p:spPr>
          <a:xfrm rot="5400000">
            <a:off x="808832" y="3809206"/>
            <a:ext cx="592138" cy="33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0" idx="3"/>
            <a:endCxn id="20" idx="7"/>
          </p:cNvCxnSpPr>
          <p:nvPr/>
        </p:nvCxnSpPr>
        <p:spPr>
          <a:xfrm rot="5400000">
            <a:off x="1418432" y="4385469"/>
            <a:ext cx="592137" cy="644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28"/>
          <p:cNvGrpSpPr/>
          <p:nvPr/>
        </p:nvGrpSpPr>
        <p:grpSpPr>
          <a:xfrm>
            <a:off x="1981200" y="4114800"/>
            <a:ext cx="381000" cy="347663"/>
            <a:chOff x="457200" y="2590800"/>
            <a:chExt cx="381000" cy="347663"/>
          </a:xfrm>
          <a:noFill/>
        </p:grpSpPr>
        <p:sp>
          <p:nvSpPr>
            <p:cNvPr id="30" name="Oval 2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g</a:t>
              </a:r>
            </a:p>
          </p:txBody>
        </p:sp>
      </p:grpSp>
      <p:cxnSp>
        <p:nvCxnSpPr>
          <p:cNvPr id="32" name="Straight Arrow Connector 31"/>
          <p:cNvCxnSpPr>
            <a:stCxn id="38" idx="4"/>
            <a:endCxn id="31" idx="0"/>
          </p:cNvCxnSpPr>
          <p:nvPr/>
        </p:nvCxnSpPr>
        <p:spPr>
          <a:xfrm rot="16200000" flipH="1">
            <a:off x="1657350" y="3562350"/>
            <a:ext cx="1066800" cy="381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7" idx="0"/>
          </p:cNvCxnSpPr>
          <p:nvPr/>
        </p:nvCxnSpPr>
        <p:spPr>
          <a:xfrm rot="5400000">
            <a:off x="326232" y="4614068"/>
            <a:ext cx="431800" cy="2460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5"/>
            <a:endCxn id="30" idx="1"/>
          </p:cNvCxnSpPr>
          <p:nvPr/>
        </p:nvCxnSpPr>
        <p:spPr>
          <a:xfrm rot="16200000" flipH="1">
            <a:off x="1549401" y="3678237"/>
            <a:ext cx="482600" cy="492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5"/>
            <a:endCxn id="20" idx="1"/>
          </p:cNvCxnSpPr>
          <p:nvPr/>
        </p:nvCxnSpPr>
        <p:spPr>
          <a:xfrm rot="16200000" flipH="1">
            <a:off x="787401" y="4668837"/>
            <a:ext cx="482600" cy="1873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4" idx="4"/>
            <a:endCxn id="41" idx="7"/>
          </p:cNvCxnSpPr>
          <p:nvPr/>
        </p:nvCxnSpPr>
        <p:spPr>
          <a:xfrm rot="5400000">
            <a:off x="2616200" y="4610101"/>
            <a:ext cx="465137" cy="322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9" name="Group 36"/>
          <p:cNvGrpSpPr/>
          <p:nvPr/>
        </p:nvGrpSpPr>
        <p:grpSpPr>
          <a:xfrm>
            <a:off x="1981200" y="2700337"/>
            <a:ext cx="381000" cy="347663"/>
            <a:chOff x="457200" y="2590800"/>
            <a:chExt cx="381000" cy="347663"/>
          </a:xfrm>
          <a:noFill/>
        </p:grpSpPr>
        <p:sp>
          <p:nvSpPr>
            <p:cNvPr id="38" name="Oval 37"/>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9"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f</a:t>
              </a:r>
            </a:p>
          </p:txBody>
        </p:sp>
      </p:grpSp>
      <p:grpSp>
        <p:nvGrpSpPr>
          <p:cNvPr id="37" name="Group 39"/>
          <p:cNvGrpSpPr/>
          <p:nvPr/>
        </p:nvGrpSpPr>
        <p:grpSpPr>
          <a:xfrm>
            <a:off x="2362200" y="4953000"/>
            <a:ext cx="381000" cy="347663"/>
            <a:chOff x="457200" y="2590800"/>
            <a:chExt cx="381000" cy="347663"/>
          </a:xfrm>
          <a:noFill/>
        </p:grpSpPr>
        <p:sp>
          <p:nvSpPr>
            <p:cNvPr id="41" name="Oval 40"/>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2"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c</a:t>
              </a:r>
            </a:p>
          </p:txBody>
        </p:sp>
      </p:grpSp>
      <p:grpSp>
        <p:nvGrpSpPr>
          <p:cNvPr id="40" name="Group 42"/>
          <p:cNvGrpSpPr/>
          <p:nvPr/>
        </p:nvGrpSpPr>
        <p:grpSpPr>
          <a:xfrm>
            <a:off x="2819400" y="4191000"/>
            <a:ext cx="381000" cy="347663"/>
            <a:chOff x="457200" y="2590800"/>
            <a:chExt cx="381000" cy="347663"/>
          </a:xfrm>
          <a:noFill/>
        </p:grpSpPr>
        <p:sp>
          <p:nvSpPr>
            <p:cNvPr id="44" name="Oval 43"/>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5"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h</a:t>
              </a:r>
            </a:p>
          </p:txBody>
        </p:sp>
      </p:grpSp>
      <p:cxnSp>
        <p:nvCxnSpPr>
          <p:cNvPr id="76" name="Straight Arrow Connector 75"/>
          <p:cNvCxnSpPr>
            <a:stCxn id="20" idx="6"/>
            <a:endCxn id="41" idx="2"/>
          </p:cNvCxnSpPr>
          <p:nvPr/>
        </p:nvCxnSpPr>
        <p:spPr>
          <a:xfrm>
            <a:off x="1447800" y="5127625"/>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3" idx="3"/>
            <a:endCxn id="30" idx="7"/>
          </p:cNvCxnSpPr>
          <p:nvPr/>
        </p:nvCxnSpPr>
        <p:spPr>
          <a:xfrm rot="5400000">
            <a:off x="2294732" y="3737769"/>
            <a:ext cx="439737" cy="415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228600" y="2362200"/>
            <a:ext cx="1219200" cy="9906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3452" name="TextBox 48"/>
          <p:cNvSpPr txBox="1">
            <a:spLocks noChangeArrowheads="1"/>
          </p:cNvSpPr>
          <p:nvPr/>
        </p:nvSpPr>
        <p:spPr bwMode="auto">
          <a:xfrm>
            <a:off x="304800" y="2540000"/>
            <a:ext cx="304800" cy="400050"/>
          </a:xfrm>
          <a:prstGeom prst="rect">
            <a:avLst/>
          </a:prstGeom>
          <a:noFill/>
          <a:ln w="9525">
            <a:noFill/>
            <a:miter lim="800000"/>
            <a:headEnd/>
            <a:tailEnd/>
          </a:ln>
        </p:spPr>
        <p:txBody>
          <a:bodyPr>
            <a:spAutoFit/>
          </a:bodyPr>
          <a:lstStyle/>
          <a:p>
            <a:r>
              <a:rPr lang="en-US" sz="2000" b="1">
                <a:solidFill>
                  <a:srgbClr val="C00000"/>
                </a:solidFill>
              </a:rPr>
              <a:t>1</a:t>
            </a:r>
          </a:p>
        </p:txBody>
      </p:sp>
      <p:sp>
        <p:nvSpPr>
          <p:cNvPr id="103453" name="TextBox 50"/>
          <p:cNvSpPr txBox="1">
            <a:spLocks noChangeArrowheads="1"/>
          </p:cNvSpPr>
          <p:nvPr/>
        </p:nvSpPr>
        <p:spPr bwMode="auto">
          <a:xfrm>
            <a:off x="4191000" y="2362200"/>
            <a:ext cx="3886200" cy="1754188"/>
          </a:xfrm>
          <a:prstGeom prst="rect">
            <a:avLst/>
          </a:prstGeom>
          <a:noFill/>
          <a:ln w="9525">
            <a:noFill/>
            <a:miter lim="800000"/>
            <a:headEnd/>
            <a:tailEnd/>
          </a:ln>
        </p:spPr>
        <p:txBody>
          <a:bodyPr>
            <a:spAutoFit/>
          </a:bodyPr>
          <a:lstStyle/>
          <a:p>
            <a:pPr algn="l">
              <a:lnSpc>
                <a:spcPct val="150000"/>
              </a:lnSpc>
            </a:pPr>
            <a:r>
              <a:rPr lang="en-US">
                <a:latin typeface="Times New Roman" pitchFamily="18" charset="0"/>
                <a:cs typeface="Times New Roman" pitchFamily="18" charset="0"/>
              </a:rPr>
              <a:t>Đỉnh a có deg-(a)=0</a:t>
            </a:r>
          </a:p>
          <a:p>
            <a:pPr algn="l">
              <a:lnSpc>
                <a:spcPct val="150000"/>
              </a:lnSpc>
            </a:pPr>
            <a:r>
              <a:rPr lang="en-US">
                <a:latin typeface="Times New Roman" pitchFamily="18" charset="0"/>
                <a:cs typeface="Times New Roman" pitchFamily="18" charset="0"/>
              </a:rPr>
              <a:t>Đánh số a bởi 1</a:t>
            </a:r>
          </a:p>
          <a:p>
            <a:pPr algn="l">
              <a:lnSpc>
                <a:spcPct val="150000"/>
              </a:lnSpc>
            </a:pPr>
            <a:r>
              <a:rPr lang="en-US">
                <a:latin typeface="Times New Roman" pitchFamily="18" charset="0"/>
                <a:cs typeface="Times New Roman" pitchFamily="18" charset="0"/>
              </a:rPr>
              <a:t>Xoá các cung đi ra khỏi a</a:t>
            </a:r>
          </a:p>
        </p:txBody>
      </p:sp>
      <p:sp>
        <p:nvSpPr>
          <p:cNvPr id="50" name="Slide Number Placeholder 49"/>
          <p:cNvSpPr>
            <a:spLocks noGrp="1"/>
          </p:cNvSpPr>
          <p:nvPr>
            <p:ph type="sldNum" sz="quarter" idx="12"/>
          </p:nvPr>
        </p:nvSpPr>
        <p:spPr/>
        <p:txBody>
          <a:bodyPr/>
          <a:lstStyle/>
          <a:p>
            <a:pPr>
              <a:defRPr/>
            </a:pPr>
            <a:fld id="{ED5A391F-4F24-4894-8AF2-3A4F4931DDA7}" type="slidenum">
              <a:rPr lang="en-US" smtClean="0"/>
              <a:pPr>
                <a:defRPr/>
              </a:pPr>
              <a:t>88</a:t>
            </a:fld>
            <a:endParaRPr lang="en-US"/>
          </a:p>
        </p:txBody>
      </p:sp>
      <p:sp>
        <p:nvSpPr>
          <p:cNvPr id="51" name="Footer Placeholder 50"/>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mtClean="0">
                <a:latin typeface="Arial" charset="0"/>
                <a:cs typeface="Arial" charset="0"/>
              </a:rPr>
              <a:t>Thuật toán xoá dần đỉnh</a:t>
            </a:r>
          </a:p>
        </p:txBody>
      </p:sp>
      <p:cxnSp>
        <p:nvCxnSpPr>
          <p:cNvPr id="3" name="Straight Arrow Connector 2"/>
          <p:cNvCxnSpPr>
            <a:stCxn id="29" idx="6"/>
            <a:endCxn id="43" idx="2"/>
          </p:cNvCxnSpPr>
          <p:nvPr/>
        </p:nvCxnSpPr>
        <p:spPr>
          <a:xfrm>
            <a:off x="2362200" y="4289425"/>
            <a:ext cx="457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7" idx="6"/>
            <a:endCxn id="37" idx="2"/>
          </p:cNvCxnSpPr>
          <p:nvPr/>
        </p:nvCxnSpPr>
        <p:spPr>
          <a:xfrm>
            <a:off x="990600" y="2874963"/>
            <a:ext cx="990600" cy="1587"/>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7" idx="4"/>
            <a:endCxn id="13" idx="0"/>
          </p:cNvCxnSpPr>
          <p:nvPr/>
        </p:nvCxnSpPr>
        <p:spPr>
          <a:xfrm rot="5400000">
            <a:off x="212725" y="3635375"/>
            <a:ext cx="1176338" cy="1588"/>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09600" y="2700337"/>
            <a:ext cx="381000" cy="347663"/>
            <a:chOff x="457200" y="2590800"/>
            <a:chExt cx="381000" cy="347663"/>
          </a:xfrm>
          <a:noFill/>
        </p:grpSpPr>
        <p:sp>
          <p:nvSpPr>
            <p:cNvPr id="7" name="Oval 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a</a:t>
              </a:r>
            </a:p>
          </p:txBody>
        </p:sp>
      </p:grpSp>
      <p:grpSp>
        <p:nvGrpSpPr>
          <p:cNvPr id="9" name="Group 8"/>
          <p:cNvGrpSpPr/>
          <p:nvPr/>
        </p:nvGrpSpPr>
        <p:grpSpPr>
          <a:xfrm>
            <a:off x="1219200" y="3386137"/>
            <a:ext cx="381000" cy="347663"/>
            <a:chOff x="457200" y="2590800"/>
            <a:chExt cx="381000" cy="347663"/>
          </a:xfrm>
          <a:noFill/>
        </p:grpSpPr>
        <p:sp>
          <p:nvSpPr>
            <p:cNvPr id="10" name="Oval 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e</a:t>
              </a:r>
            </a:p>
          </p:txBody>
        </p:sp>
      </p:grpSp>
      <p:grpSp>
        <p:nvGrpSpPr>
          <p:cNvPr id="12" name="Group 11"/>
          <p:cNvGrpSpPr/>
          <p:nvPr/>
        </p:nvGrpSpPr>
        <p:grpSpPr>
          <a:xfrm>
            <a:off x="609600" y="4224337"/>
            <a:ext cx="381000" cy="347663"/>
            <a:chOff x="457200" y="2590800"/>
            <a:chExt cx="381000" cy="347663"/>
          </a:xfrm>
          <a:noFill/>
        </p:grpSpPr>
        <p:sp>
          <p:nvSpPr>
            <p:cNvPr id="13" name="Oval 1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i</a:t>
              </a:r>
            </a:p>
          </p:txBody>
        </p:sp>
      </p:grpSp>
      <p:grpSp>
        <p:nvGrpSpPr>
          <p:cNvPr id="15" name="Group 14"/>
          <p:cNvGrpSpPr/>
          <p:nvPr/>
        </p:nvGrpSpPr>
        <p:grpSpPr>
          <a:xfrm>
            <a:off x="228600" y="4953000"/>
            <a:ext cx="381000" cy="347663"/>
            <a:chOff x="457200" y="2590800"/>
            <a:chExt cx="381000" cy="347663"/>
          </a:xfrm>
          <a:noFill/>
        </p:grpSpPr>
        <p:sp>
          <p:nvSpPr>
            <p:cNvPr id="16" name="Oval 15"/>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7"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b</a:t>
              </a:r>
            </a:p>
          </p:txBody>
        </p:sp>
      </p:grpSp>
      <p:grpSp>
        <p:nvGrpSpPr>
          <p:cNvPr id="18" name="Group 17"/>
          <p:cNvGrpSpPr/>
          <p:nvPr/>
        </p:nvGrpSpPr>
        <p:grpSpPr>
          <a:xfrm>
            <a:off x="1066800" y="4953000"/>
            <a:ext cx="381000" cy="347663"/>
            <a:chOff x="457200" y="2590800"/>
            <a:chExt cx="381000" cy="347663"/>
          </a:xfrm>
          <a:noFill/>
        </p:grpSpPr>
        <p:sp>
          <p:nvSpPr>
            <p:cNvPr id="19" name="Oval 1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d</a:t>
              </a:r>
            </a:p>
          </p:txBody>
        </p:sp>
      </p:grpSp>
      <p:grpSp>
        <p:nvGrpSpPr>
          <p:cNvPr id="21" name="Group 20"/>
          <p:cNvGrpSpPr/>
          <p:nvPr/>
        </p:nvGrpSpPr>
        <p:grpSpPr>
          <a:xfrm>
            <a:off x="2667000" y="3429000"/>
            <a:ext cx="381000" cy="347663"/>
            <a:chOff x="457200" y="2590800"/>
            <a:chExt cx="381000" cy="347663"/>
          </a:xfrm>
          <a:noFill/>
        </p:grpSpPr>
        <p:sp>
          <p:nvSpPr>
            <p:cNvPr id="22" name="Oval 21"/>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3"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j</a:t>
              </a:r>
            </a:p>
          </p:txBody>
        </p:sp>
      </p:grpSp>
      <p:cxnSp>
        <p:nvCxnSpPr>
          <p:cNvPr id="24" name="Straight Arrow Connector 23"/>
          <p:cNvCxnSpPr>
            <a:stCxn id="37" idx="5"/>
            <a:endCxn id="22" idx="1"/>
          </p:cNvCxnSpPr>
          <p:nvPr/>
        </p:nvCxnSpPr>
        <p:spPr>
          <a:xfrm rot="16200000" flipH="1">
            <a:off x="2273301" y="3030537"/>
            <a:ext cx="482600" cy="415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7" idx="3"/>
            <a:endCxn id="10" idx="7"/>
          </p:cNvCxnSpPr>
          <p:nvPr/>
        </p:nvCxnSpPr>
        <p:spPr>
          <a:xfrm rot="5400000">
            <a:off x="1570832" y="2971006"/>
            <a:ext cx="439738" cy="492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3" idx="7"/>
          </p:cNvCxnSpPr>
          <p:nvPr/>
        </p:nvCxnSpPr>
        <p:spPr>
          <a:xfrm rot="5400000">
            <a:off x="808832" y="3809206"/>
            <a:ext cx="592138" cy="33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a:endCxn id="19" idx="7"/>
          </p:cNvCxnSpPr>
          <p:nvPr/>
        </p:nvCxnSpPr>
        <p:spPr>
          <a:xfrm rot="5400000">
            <a:off x="1418432" y="4385469"/>
            <a:ext cx="592137" cy="644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981200" y="4114800"/>
            <a:ext cx="381000" cy="347663"/>
            <a:chOff x="457200" y="2590800"/>
            <a:chExt cx="381000" cy="347663"/>
          </a:xfrm>
          <a:noFill/>
        </p:grpSpPr>
        <p:sp>
          <p:nvSpPr>
            <p:cNvPr id="29" name="Oval 2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g</a:t>
              </a:r>
            </a:p>
          </p:txBody>
        </p:sp>
      </p:grpSp>
      <p:cxnSp>
        <p:nvCxnSpPr>
          <p:cNvPr id="31" name="Straight Arrow Connector 30"/>
          <p:cNvCxnSpPr>
            <a:stCxn id="37" idx="4"/>
            <a:endCxn id="30" idx="0"/>
          </p:cNvCxnSpPr>
          <p:nvPr/>
        </p:nvCxnSpPr>
        <p:spPr>
          <a:xfrm rot="16200000" flipH="1">
            <a:off x="1657350" y="3562350"/>
            <a:ext cx="1066800" cy="381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6" idx="0"/>
          </p:cNvCxnSpPr>
          <p:nvPr/>
        </p:nvCxnSpPr>
        <p:spPr>
          <a:xfrm rot="5400000">
            <a:off x="326232" y="4614068"/>
            <a:ext cx="431800" cy="2460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5"/>
            <a:endCxn id="29" idx="1"/>
          </p:cNvCxnSpPr>
          <p:nvPr/>
        </p:nvCxnSpPr>
        <p:spPr>
          <a:xfrm rot="16200000" flipH="1">
            <a:off x="1549401" y="3678237"/>
            <a:ext cx="482600" cy="492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5"/>
            <a:endCxn id="19" idx="1"/>
          </p:cNvCxnSpPr>
          <p:nvPr/>
        </p:nvCxnSpPr>
        <p:spPr>
          <a:xfrm rot="16200000" flipH="1">
            <a:off x="787401" y="4668837"/>
            <a:ext cx="482600" cy="1873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3" idx="4"/>
            <a:endCxn id="40" idx="7"/>
          </p:cNvCxnSpPr>
          <p:nvPr/>
        </p:nvCxnSpPr>
        <p:spPr>
          <a:xfrm rot="5400000">
            <a:off x="2616200" y="4610101"/>
            <a:ext cx="465137" cy="322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981200" y="2700337"/>
            <a:ext cx="381000" cy="347663"/>
            <a:chOff x="457200" y="2590800"/>
            <a:chExt cx="381000" cy="347663"/>
          </a:xfrm>
          <a:noFill/>
        </p:grpSpPr>
        <p:sp>
          <p:nvSpPr>
            <p:cNvPr id="37" name="Oval 3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f</a:t>
              </a:r>
            </a:p>
          </p:txBody>
        </p:sp>
      </p:grpSp>
      <p:grpSp>
        <p:nvGrpSpPr>
          <p:cNvPr id="39" name="Group 38"/>
          <p:cNvGrpSpPr/>
          <p:nvPr/>
        </p:nvGrpSpPr>
        <p:grpSpPr>
          <a:xfrm>
            <a:off x="2362200" y="4953000"/>
            <a:ext cx="381000" cy="347663"/>
            <a:chOff x="457200" y="2590800"/>
            <a:chExt cx="381000" cy="347663"/>
          </a:xfrm>
          <a:noFill/>
        </p:grpSpPr>
        <p:sp>
          <p:nvSpPr>
            <p:cNvPr id="40" name="Oval 3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c</a:t>
              </a:r>
            </a:p>
          </p:txBody>
        </p:sp>
      </p:grpSp>
      <p:grpSp>
        <p:nvGrpSpPr>
          <p:cNvPr id="42" name="Group 41"/>
          <p:cNvGrpSpPr/>
          <p:nvPr/>
        </p:nvGrpSpPr>
        <p:grpSpPr>
          <a:xfrm>
            <a:off x="2819400" y="4191000"/>
            <a:ext cx="381000" cy="347663"/>
            <a:chOff x="457200" y="2590800"/>
            <a:chExt cx="381000" cy="347663"/>
          </a:xfrm>
          <a:noFill/>
        </p:grpSpPr>
        <p:sp>
          <p:nvSpPr>
            <p:cNvPr id="43" name="Oval 4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h</a:t>
              </a:r>
            </a:p>
          </p:txBody>
        </p:sp>
      </p:grpSp>
      <p:cxnSp>
        <p:nvCxnSpPr>
          <p:cNvPr id="45" name="Straight Arrow Connector 44"/>
          <p:cNvCxnSpPr>
            <a:stCxn id="19" idx="6"/>
            <a:endCxn id="40" idx="2"/>
          </p:cNvCxnSpPr>
          <p:nvPr/>
        </p:nvCxnSpPr>
        <p:spPr>
          <a:xfrm>
            <a:off x="1447800" y="5127625"/>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3"/>
            <a:endCxn id="29" idx="7"/>
          </p:cNvCxnSpPr>
          <p:nvPr/>
        </p:nvCxnSpPr>
        <p:spPr>
          <a:xfrm rot="5400000">
            <a:off x="2294732" y="3737769"/>
            <a:ext cx="439737" cy="415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600200" y="2209800"/>
            <a:ext cx="1295400" cy="11430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4476" name="TextBox 47"/>
          <p:cNvSpPr txBox="1">
            <a:spLocks noChangeArrowheads="1"/>
          </p:cNvSpPr>
          <p:nvPr/>
        </p:nvSpPr>
        <p:spPr bwMode="auto">
          <a:xfrm>
            <a:off x="304800" y="2540000"/>
            <a:ext cx="304800" cy="400050"/>
          </a:xfrm>
          <a:prstGeom prst="rect">
            <a:avLst/>
          </a:prstGeom>
          <a:noFill/>
          <a:ln w="9525">
            <a:noFill/>
            <a:miter lim="800000"/>
            <a:headEnd/>
            <a:tailEnd/>
          </a:ln>
        </p:spPr>
        <p:txBody>
          <a:bodyPr>
            <a:spAutoFit/>
          </a:bodyPr>
          <a:lstStyle/>
          <a:p>
            <a:r>
              <a:rPr lang="en-US" sz="2000" b="1">
                <a:solidFill>
                  <a:srgbClr val="C00000"/>
                </a:solidFill>
              </a:rPr>
              <a:t>1</a:t>
            </a:r>
          </a:p>
        </p:txBody>
      </p:sp>
      <p:sp>
        <p:nvSpPr>
          <p:cNvPr id="104477" name="TextBox 48"/>
          <p:cNvSpPr txBox="1">
            <a:spLocks noChangeArrowheads="1"/>
          </p:cNvSpPr>
          <p:nvPr/>
        </p:nvSpPr>
        <p:spPr bwMode="auto">
          <a:xfrm>
            <a:off x="2382838" y="2540000"/>
            <a:ext cx="304800" cy="400050"/>
          </a:xfrm>
          <a:prstGeom prst="rect">
            <a:avLst/>
          </a:prstGeom>
          <a:noFill/>
          <a:ln w="9525">
            <a:noFill/>
            <a:miter lim="800000"/>
            <a:headEnd/>
            <a:tailEnd/>
          </a:ln>
        </p:spPr>
        <p:txBody>
          <a:bodyPr>
            <a:spAutoFit/>
          </a:bodyPr>
          <a:lstStyle/>
          <a:p>
            <a:r>
              <a:rPr lang="en-US" sz="2000" b="1">
                <a:solidFill>
                  <a:srgbClr val="C00000"/>
                </a:solidFill>
              </a:rPr>
              <a:t>2</a:t>
            </a:r>
          </a:p>
        </p:txBody>
      </p:sp>
      <p:sp>
        <p:nvSpPr>
          <p:cNvPr id="104478" name="TextBox 49"/>
          <p:cNvSpPr txBox="1">
            <a:spLocks noChangeArrowheads="1"/>
          </p:cNvSpPr>
          <p:nvPr/>
        </p:nvSpPr>
        <p:spPr bwMode="auto">
          <a:xfrm>
            <a:off x="4191000" y="2362200"/>
            <a:ext cx="3886200" cy="1754188"/>
          </a:xfrm>
          <a:prstGeom prst="rect">
            <a:avLst/>
          </a:prstGeom>
          <a:noFill/>
          <a:ln w="9525">
            <a:noFill/>
            <a:miter lim="800000"/>
            <a:headEnd/>
            <a:tailEnd/>
          </a:ln>
        </p:spPr>
        <p:txBody>
          <a:bodyPr>
            <a:spAutoFit/>
          </a:bodyPr>
          <a:lstStyle/>
          <a:p>
            <a:pPr algn="l">
              <a:lnSpc>
                <a:spcPct val="150000"/>
              </a:lnSpc>
            </a:pPr>
            <a:r>
              <a:rPr lang="en-US">
                <a:latin typeface="Times New Roman" pitchFamily="18" charset="0"/>
                <a:cs typeface="Times New Roman" pitchFamily="18" charset="0"/>
              </a:rPr>
              <a:t>Đỉnh f có deg-(f)=0</a:t>
            </a:r>
          </a:p>
          <a:p>
            <a:pPr algn="l">
              <a:lnSpc>
                <a:spcPct val="150000"/>
              </a:lnSpc>
            </a:pPr>
            <a:r>
              <a:rPr lang="en-US">
                <a:latin typeface="Times New Roman" pitchFamily="18" charset="0"/>
                <a:cs typeface="Times New Roman" pitchFamily="18" charset="0"/>
              </a:rPr>
              <a:t>Đánh số f bởi 2</a:t>
            </a:r>
          </a:p>
          <a:p>
            <a:pPr algn="l">
              <a:lnSpc>
                <a:spcPct val="150000"/>
              </a:lnSpc>
            </a:pPr>
            <a:r>
              <a:rPr lang="en-US">
                <a:latin typeface="Times New Roman" pitchFamily="18" charset="0"/>
                <a:cs typeface="Times New Roman" pitchFamily="18" charset="0"/>
              </a:rPr>
              <a:t>Xoá các cung đi ra khỏi f</a:t>
            </a:r>
          </a:p>
        </p:txBody>
      </p:sp>
      <p:sp>
        <p:nvSpPr>
          <p:cNvPr id="51" name="Slide Number Placeholder 50"/>
          <p:cNvSpPr>
            <a:spLocks noGrp="1"/>
          </p:cNvSpPr>
          <p:nvPr>
            <p:ph type="sldNum" sz="quarter" idx="12"/>
          </p:nvPr>
        </p:nvSpPr>
        <p:spPr/>
        <p:txBody>
          <a:bodyPr/>
          <a:lstStyle/>
          <a:p>
            <a:pPr>
              <a:defRPr/>
            </a:pPr>
            <a:fld id="{ED5A391F-4F24-4894-8AF2-3A4F4931DDA7}" type="slidenum">
              <a:rPr lang="en-US" smtClean="0"/>
              <a:pPr>
                <a:defRPr/>
              </a:pPr>
              <a:t>89</a:t>
            </a:fld>
            <a:endParaRPr lang="en-US"/>
          </a:p>
        </p:txBody>
      </p:sp>
      <p:sp>
        <p:nvSpPr>
          <p:cNvPr id="52" name="Footer Placeholder 51"/>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0423C5DD-5141-43F6-AD4B-4EE41E8E8B21}" type="slidenum">
              <a:rPr lang="en-US" smtClean="0"/>
              <a:pPr/>
              <a:t>9</a:t>
            </a:fld>
            <a:endParaRPr lang="en-US" smtClean="0"/>
          </a:p>
        </p:txBody>
      </p:sp>
      <p:sp>
        <p:nvSpPr>
          <p:cNvPr id="28675" name="Freeform 6"/>
          <p:cNvSpPr>
            <a:spLocks/>
          </p:cNvSpPr>
          <p:nvPr/>
        </p:nvSpPr>
        <p:spPr bwMode="auto">
          <a:xfrm>
            <a:off x="5067300" y="2667000"/>
            <a:ext cx="2182813" cy="2652713"/>
          </a:xfrm>
          <a:custGeom>
            <a:avLst/>
            <a:gdLst>
              <a:gd name="T0" fmla="*/ 2147483647 w 1375"/>
              <a:gd name="T1" fmla="*/ 2147483647 h 1671"/>
              <a:gd name="T2" fmla="*/ 2147483647 w 1375"/>
              <a:gd name="T3" fmla="*/ 2147483647 h 1671"/>
              <a:gd name="T4" fmla="*/ 2147483647 w 1375"/>
              <a:gd name="T5" fmla="*/ 2147483647 h 1671"/>
              <a:gd name="T6" fmla="*/ 2147483647 w 1375"/>
              <a:gd name="T7" fmla="*/ 2147483647 h 1671"/>
              <a:gd name="T8" fmla="*/ 2147483647 w 1375"/>
              <a:gd name="T9" fmla="*/ 0 h 1671"/>
              <a:gd name="T10" fmla="*/ 0 60000 65536"/>
              <a:gd name="T11" fmla="*/ 0 60000 65536"/>
              <a:gd name="T12" fmla="*/ 0 60000 65536"/>
              <a:gd name="T13" fmla="*/ 0 60000 65536"/>
              <a:gd name="T14" fmla="*/ 0 60000 65536"/>
              <a:gd name="T15" fmla="*/ 0 w 1375"/>
              <a:gd name="T16" fmla="*/ 0 h 1671"/>
              <a:gd name="T17" fmla="*/ 1375 w 1375"/>
              <a:gd name="T18" fmla="*/ 1671 h 1671"/>
            </a:gdLst>
            <a:ahLst/>
            <a:cxnLst>
              <a:cxn ang="T10">
                <a:pos x="T0" y="T1"/>
              </a:cxn>
              <a:cxn ang="T11">
                <a:pos x="T2" y="T3"/>
              </a:cxn>
              <a:cxn ang="T12">
                <a:pos x="T4" y="T5"/>
              </a:cxn>
              <a:cxn ang="T13">
                <a:pos x="T6" y="T7"/>
              </a:cxn>
              <a:cxn ang="T14">
                <a:pos x="T8" y="T9"/>
              </a:cxn>
            </a:cxnLst>
            <a:rect l="T15" t="T16" r="T17" b="T18"/>
            <a:pathLst>
              <a:path w="1375" h="1671">
                <a:moveTo>
                  <a:pt x="762" y="36"/>
                </a:moveTo>
                <a:cubicBezTo>
                  <a:pt x="838" y="117"/>
                  <a:pt x="1149" y="250"/>
                  <a:pt x="1218" y="522"/>
                </a:cubicBezTo>
                <a:cubicBezTo>
                  <a:pt x="1287" y="794"/>
                  <a:pt x="1375" y="1671"/>
                  <a:pt x="1176" y="1668"/>
                </a:cubicBezTo>
                <a:cubicBezTo>
                  <a:pt x="977" y="1665"/>
                  <a:pt x="0" y="798"/>
                  <a:pt x="24" y="504"/>
                </a:cubicBezTo>
                <a:cubicBezTo>
                  <a:pt x="48" y="210"/>
                  <a:pt x="366" y="105"/>
                  <a:pt x="456" y="0"/>
                </a:cubicBezTo>
              </a:path>
            </a:pathLst>
          </a:custGeom>
          <a:noFill/>
          <a:ln w="57150">
            <a:solidFill>
              <a:schemeClr val="tx2"/>
            </a:solidFill>
            <a:round/>
            <a:headEnd/>
            <a:tailEnd type="triangle" w="med" len="med"/>
          </a:ln>
        </p:spPr>
        <p:txBody>
          <a:bodyPr wrap="none" anchor="ctr"/>
          <a:lstStyle/>
          <a:p>
            <a:endParaRPr lang="en-US"/>
          </a:p>
        </p:txBody>
      </p:sp>
      <p:sp>
        <p:nvSpPr>
          <p:cNvPr id="28676" name="Rectangle 2"/>
          <p:cNvSpPr>
            <a:spLocks noGrp="1" noChangeArrowheads="1"/>
          </p:cNvSpPr>
          <p:nvPr>
            <p:ph type="title"/>
          </p:nvPr>
        </p:nvSpPr>
        <p:spPr/>
        <p:txBody>
          <a:bodyPr/>
          <a:lstStyle/>
          <a:p>
            <a:pPr eaLnBrk="1" hangingPunct="1"/>
            <a:r>
              <a:rPr lang="en-US" smtClean="0">
                <a:latin typeface="Arial" charset="0"/>
                <a:cs typeface="Arial" charset="0"/>
              </a:rPr>
              <a:t>Thuật ngữ (tiếp)</a:t>
            </a:r>
          </a:p>
        </p:txBody>
      </p:sp>
      <p:sp>
        <p:nvSpPr>
          <p:cNvPr id="28677" name="Rectangle 3" descr="Rectangle: Click to edit Master text styles&#10;Second level&#10;Third level&#10;Fourth level&#10;Fifth level"/>
          <p:cNvSpPr>
            <a:spLocks noGrp="1" noChangeArrowheads="1"/>
          </p:cNvSpPr>
          <p:nvPr>
            <p:ph type="body" idx="1"/>
          </p:nvPr>
        </p:nvSpPr>
        <p:spPr>
          <a:xfrm>
            <a:off x="685800" y="1600200"/>
            <a:ext cx="4191000" cy="4419600"/>
          </a:xfrm>
        </p:spPr>
        <p:txBody>
          <a:bodyPr/>
          <a:lstStyle/>
          <a:p>
            <a:pPr eaLnBrk="1" hangingPunct="1">
              <a:lnSpc>
                <a:spcPct val="90000"/>
              </a:lnSpc>
            </a:pPr>
            <a:r>
              <a:rPr lang="en-US" sz="2400" smtClean="0">
                <a:latin typeface="Arial" charset="0"/>
                <a:cs typeface="Arial" charset="0"/>
              </a:rPr>
              <a:t>Chu trình</a:t>
            </a:r>
          </a:p>
          <a:p>
            <a:pPr lvl="1" eaLnBrk="1" hangingPunct="1">
              <a:lnSpc>
                <a:spcPct val="90000"/>
              </a:lnSpc>
            </a:pPr>
            <a:r>
              <a:rPr lang="en-US" sz="2000" smtClean="0">
                <a:latin typeface="Arial" charset="0"/>
                <a:cs typeface="Arial" charset="0"/>
              </a:rPr>
              <a:t>Đường đi gồm các cạnh phân biệt có đỉnh đầu trùng đỉnh cuối</a:t>
            </a:r>
          </a:p>
          <a:p>
            <a:pPr eaLnBrk="1" hangingPunct="1">
              <a:lnSpc>
                <a:spcPct val="90000"/>
              </a:lnSpc>
            </a:pPr>
            <a:r>
              <a:rPr lang="en-US" sz="2400" smtClean="0">
                <a:latin typeface="Arial" charset="0"/>
                <a:cs typeface="Arial" charset="0"/>
              </a:rPr>
              <a:t>Chu trình đơn</a:t>
            </a:r>
          </a:p>
          <a:p>
            <a:pPr lvl="1" eaLnBrk="1" hangingPunct="1">
              <a:lnSpc>
                <a:spcPct val="90000"/>
              </a:lnSpc>
            </a:pPr>
            <a:r>
              <a:rPr lang="en-US" sz="2000" smtClean="0">
                <a:latin typeface="Arial" charset="0"/>
                <a:cs typeface="Arial" charset="0"/>
              </a:rPr>
              <a:t>Ngoại trừ đầu trùng cuối, không còn hai đỉnh nào giống nhau</a:t>
            </a:r>
          </a:p>
          <a:p>
            <a:pPr eaLnBrk="1" hangingPunct="1">
              <a:lnSpc>
                <a:spcPct val="90000"/>
              </a:lnSpc>
            </a:pPr>
            <a:r>
              <a:rPr lang="en-US" sz="2400" smtClean="0">
                <a:latin typeface="Arial" charset="0"/>
                <a:cs typeface="Arial" charset="0"/>
              </a:rPr>
              <a:t>Ví dụ</a:t>
            </a:r>
          </a:p>
          <a:p>
            <a:pPr lvl="1" eaLnBrk="1" hangingPunct="1">
              <a:lnSpc>
                <a:spcPct val="90000"/>
              </a:lnSpc>
            </a:pPr>
            <a:r>
              <a:rPr lang="en-US" sz="2000" smtClean="0">
                <a:solidFill>
                  <a:schemeClr val="tx2"/>
                </a:solidFill>
                <a:latin typeface="Arial" charset="0"/>
                <a:cs typeface="Arial" charset="0"/>
              </a:rPr>
              <a:t>C</a:t>
            </a:r>
            <a:r>
              <a:rPr lang="en-US" sz="2000" baseline="-25000" smtClean="0">
                <a:solidFill>
                  <a:schemeClr val="tx2"/>
                </a:solidFill>
                <a:latin typeface="Arial" charset="0"/>
                <a:cs typeface="Arial" charset="0"/>
              </a:rPr>
              <a:t>1</a:t>
            </a:r>
            <a:r>
              <a:rPr lang="en-US" sz="2000" smtClean="0">
                <a:solidFill>
                  <a:schemeClr val="tx2"/>
                </a:solidFill>
                <a:latin typeface="Arial" charset="0"/>
                <a:cs typeface="Arial" charset="0"/>
              </a:rPr>
              <a:t>= V,X,Y,W,U</a:t>
            </a:r>
            <a:r>
              <a:rPr lang="en-US" sz="2000" smtClean="0">
                <a:latin typeface="Arial" charset="0"/>
                <a:cs typeface="Arial" charset="0"/>
              </a:rPr>
              <a:t> là CT đơn</a:t>
            </a:r>
          </a:p>
          <a:p>
            <a:pPr lvl="1" eaLnBrk="1" hangingPunct="1">
              <a:lnSpc>
                <a:spcPct val="90000"/>
              </a:lnSpc>
            </a:pPr>
            <a:r>
              <a:rPr lang="en-US" sz="2000" smtClean="0">
                <a:solidFill>
                  <a:schemeClr val="accent2"/>
                </a:solidFill>
                <a:latin typeface="Arial" charset="0"/>
                <a:cs typeface="Arial" charset="0"/>
              </a:rPr>
              <a:t>C</a:t>
            </a:r>
            <a:r>
              <a:rPr lang="en-US" sz="2000" baseline="-25000" smtClean="0">
                <a:solidFill>
                  <a:schemeClr val="accent2"/>
                </a:solidFill>
                <a:latin typeface="Arial" charset="0"/>
                <a:cs typeface="Arial" charset="0"/>
              </a:rPr>
              <a:t>2</a:t>
            </a:r>
            <a:r>
              <a:rPr lang="en-US" sz="2000" smtClean="0">
                <a:solidFill>
                  <a:schemeClr val="accent2"/>
                </a:solidFill>
                <a:latin typeface="Arial" charset="0"/>
                <a:cs typeface="Arial" charset="0"/>
              </a:rPr>
              <a:t>=U,W,X,Y,W,V </a:t>
            </a:r>
            <a:r>
              <a:rPr lang="en-US" sz="2000" smtClean="0">
                <a:latin typeface="Arial" charset="0"/>
                <a:cs typeface="Arial" charset="0"/>
              </a:rPr>
              <a:t>là chu trinh không là đơn</a:t>
            </a:r>
          </a:p>
        </p:txBody>
      </p:sp>
      <p:sp>
        <p:nvSpPr>
          <p:cNvPr id="28678" name="Freeform 4"/>
          <p:cNvSpPr>
            <a:spLocks/>
          </p:cNvSpPr>
          <p:nvPr/>
        </p:nvSpPr>
        <p:spPr bwMode="auto">
          <a:xfrm>
            <a:off x="5343525" y="2735263"/>
            <a:ext cx="1570038" cy="2319337"/>
          </a:xfrm>
          <a:custGeom>
            <a:avLst/>
            <a:gdLst>
              <a:gd name="T0" fmla="*/ 2147483647 w 989"/>
              <a:gd name="T1" fmla="*/ 2147483647 h 1461"/>
              <a:gd name="T2" fmla="*/ 2147483647 w 989"/>
              <a:gd name="T3" fmla="*/ 2147483647 h 1461"/>
              <a:gd name="T4" fmla="*/ 2147483647 w 989"/>
              <a:gd name="T5" fmla="*/ 2147483647 h 1461"/>
              <a:gd name="T6" fmla="*/ 2147483647 w 989"/>
              <a:gd name="T7" fmla="*/ 2147483647 h 1461"/>
              <a:gd name="T8" fmla="*/ 2147483647 w 989"/>
              <a:gd name="T9" fmla="*/ 2147483647 h 1461"/>
              <a:gd name="T10" fmla="*/ 2147483647 w 989"/>
              <a:gd name="T11" fmla="*/ 2147483647 h 1461"/>
              <a:gd name="T12" fmla="*/ 0 w 989"/>
              <a:gd name="T13" fmla="*/ 2147483647 h 1461"/>
              <a:gd name="T14" fmla="*/ 0 60000 65536"/>
              <a:gd name="T15" fmla="*/ 0 60000 65536"/>
              <a:gd name="T16" fmla="*/ 0 60000 65536"/>
              <a:gd name="T17" fmla="*/ 0 60000 65536"/>
              <a:gd name="T18" fmla="*/ 0 60000 65536"/>
              <a:gd name="T19" fmla="*/ 0 60000 65536"/>
              <a:gd name="T20" fmla="*/ 0 60000 65536"/>
              <a:gd name="T21" fmla="*/ 0 w 989"/>
              <a:gd name="T22" fmla="*/ 0 h 1461"/>
              <a:gd name="T23" fmla="*/ 989 w 989"/>
              <a:gd name="T24" fmla="*/ 1461 h 1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9" h="1461">
                <a:moveTo>
                  <a:pt x="6" y="389"/>
                </a:moveTo>
                <a:cubicBezTo>
                  <a:pt x="79" y="341"/>
                  <a:pt x="359" y="0"/>
                  <a:pt x="444" y="95"/>
                </a:cubicBezTo>
                <a:cubicBezTo>
                  <a:pt x="529" y="190"/>
                  <a:pt x="435" y="741"/>
                  <a:pt x="516" y="959"/>
                </a:cubicBezTo>
                <a:cubicBezTo>
                  <a:pt x="597" y="1177"/>
                  <a:pt x="871" y="1461"/>
                  <a:pt x="930" y="1403"/>
                </a:cubicBezTo>
                <a:cubicBezTo>
                  <a:pt x="989" y="1345"/>
                  <a:pt x="952" y="693"/>
                  <a:pt x="870" y="611"/>
                </a:cubicBezTo>
                <a:cubicBezTo>
                  <a:pt x="788" y="529"/>
                  <a:pt x="583" y="915"/>
                  <a:pt x="438" y="911"/>
                </a:cubicBezTo>
                <a:cubicBezTo>
                  <a:pt x="293" y="907"/>
                  <a:pt x="91" y="654"/>
                  <a:pt x="0" y="587"/>
                </a:cubicBezTo>
              </a:path>
            </a:pathLst>
          </a:custGeom>
          <a:noFill/>
          <a:ln w="57150">
            <a:solidFill>
              <a:schemeClr val="accent2"/>
            </a:solidFill>
            <a:round/>
            <a:headEnd type="triangle" w="med" len="med"/>
            <a:tailEnd/>
          </a:ln>
        </p:spPr>
        <p:txBody>
          <a:bodyPr wrap="none" anchor="ctr"/>
          <a:lstStyle/>
          <a:p>
            <a:endParaRPr lang="en-US"/>
          </a:p>
        </p:txBody>
      </p:sp>
      <p:sp>
        <p:nvSpPr>
          <p:cNvPr id="28679" name="Text Box 5"/>
          <p:cNvSpPr txBox="1">
            <a:spLocks noChangeArrowheads="1"/>
          </p:cNvSpPr>
          <p:nvPr/>
        </p:nvSpPr>
        <p:spPr bwMode="auto">
          <a:xfrm>
            <a:off x="7142163" y="3886200"/>
            <a:ext cx="477837" cy="457200"/>
          </a:xfrm>
          <a:prstGeom prst="rect">
            <a:avLst/>
          </a:prstGeom>
          <a:noFill/>
          <a:ln w="19050">
            <a:noFill/>
            <a:miter lim="800000"/>
            <a:headEnd/>
            <a:tailEnd/>
          </a:ln>
        </p:spPr>
        <p:txBody>
          <a:bodyPr wrap="none">
            <a:spAutoFit/>
          </a:bodyPr>
          <a:lstStyle/>
          <a:p>
            <a:r>
              <a:rPr lang="en-US">
                <a:solidFill>
                  <a:schemeClr val="tx2"/>
                </a:solidFill>
              </a:rPr>
              <a:t>C</a:t>
            </a:r>
            <a:r>
              <a:rPr lang="en-US" baseline="-25000">
                <a:solidFill>
                  <a:schemeClr val="tx2"/>
                </a:solidFill>
              </a:rPr>
              <a:t>1</a:t>
            </a:r>
          </a:p>
        </p:txBody>
      </p:sp>
      <p:sp>
        <p:nvSpPr>
          <p:cNvPr id="28680" name="Oval 7"/>
          <p:cNvSpPr>
            <a:spLocks noChangeArrowheads="1"/>
          </p:cNvSpPr>
          <p:nvPr/>
        </p:nvSpPr>
        <p:spPr bwMode="auto">
          <a:xfrm>
            <a:off x="6705600" y="3276600"/>
            <a:ext cx="457200" cy="457200"/>
          </a:xfrm>
          <a:prstGeom prst="ellipse">
            <a:avLst/>
          </a:prstGeom>
          <a:solidFill>
            <a:schemeClr val="accent1"/>
          </a:solidFill>
          <a:ln w="19050">
            <a:solidFill>
              <a:schemeClr val="tx1"/>
            </a:solidFill>
            <a:round/>
            <a:headEnd/>
            <a:tailEnd/>
          </a:ln>
        </p:spPr>
        <p:txBody>
          <a:bodyPr wrap="none" anchor="ctr"/>
          <a:lstStyle/>
          <a:p>
            <a:r>
              <a:rPr lang="en-US"/>
              <a:t>X</a:t>
            </a:r>
          </a:p>
        </p:txBody>
      </p:sp>
      <p:sp>
        <p:nvSpPr>
          <p:cNvPr id="28681" name="Oval 8"/>
          <p:cNvSpPr>
            <a:spLocks noChangeArrowheads="1"/>
          </p:cNvSpPr>
          <p:nvPr/>
        </p:nvSpPr>
        <p:spPr bwMode="auto">
          <a:xfrm>
            <a:off x="4876800" y="3276600"/>
            <a:ext cx="457200" cy="457200"/>
          </a:xfrm>
          <a:prstGeom prst="ellipse">
            <a:avLst/>
          </a:prstGeom>
          <a:solidFill>
            <a:schemeClr val="accent1"/>
          </a:solidFill>
          <a:ln w="19050">
            <a:solidFill>
              <a:schemeClr val="tx1"/>
            </a:solidFill>
            <a:round/>
            <a:headEnd/>
            <a:tailEnd/>
          </a:ln>
        </p:spPr>
        <p:txBody>
          <a:bodyPr wrap="none" anchor="ctr"/>
          <a:lstStyle/>
          <a:p>
            <a:r>
              <a:rPr lang="en-US"/>
              <a:t>U</a:t>
            </a:r>
          </a:p>
        </p:txBody>
      </p:sp>
      <p:sp>
        <p:nvSpPr>
          <p:cNvPr id="28682" name="Oval 9"/>
          <p:cNvSpPr>
            <a:spLocks noChangeArrowheads="1"/>
          </p:cNvSpPr>
          <p:nvPr/>
        </p:nvSpPr>
        <p:spPr bwMode="auto">
          <a:xfrm>
            <a:off x="5791200" y="2362200"/>
            <a:ext cx="457200" cy="457200"/>
          </a:xfrm>
          <a:prstGeom prst="ellipse">
            <a:avLst/>
          </a:prstGeom>
          <a:solidFill>
            <a:schemeClr val="accent1"/>
          </a:solidFill>
          <a:ln w="19050">
            <a:solidFill>
              <a:schemeClr val="tx1"/>
            </a:solidFill>
            <a:round/>
            <a:headEnd/>
            <a:tailEnd/>
          </a:ln>
        </p:spPr>
        <p:txBody>
          <a:bodyPr wrap="none" anchor="ctr"/>
          <a:lstStyle/>
          <a:p>
            <a:r>
              <a:rPr lang="en-US"/>
              <a:t>V</a:t>
            </a:r>
          </a:p>
        </p:txBody>
      </p:sp>
      <p:sp>
        <p:nvSpPr>
          <p:cNvPr id="28683" name="Oval 10"/>
          <p:cNvSpPr>
            <a:spLocks noChangeArrowheads="1"/>
          </p:cNvSpPr>
          <p:nvPr/>
        </p:nvSpPr>
        <p:spPr bwMode="auto">
          <a:xfrm>
            <a:off x="5791200" y="4191000"/>
            <a:ext cx="457200" cy="457200"/>
          </a:xfrm>
          <a:prstGeom prst="ellipse">
            <a:avLst/>
          </a:prstGeom>
          <a:solidFill>
            <a:schemeClr val="accent1"/>
          </a:solidFill>
          <a:ln w="19050">
            <a:solidFill>
              <a:schemeClr val="tx1"/>
            </a:solidFill>
            <a:round/>
            <a:headEnd/>
            <a:tailEnd/>
          </a:ln>
        </p:spPr>
        <p:txBody>
          <a:bodyPr wrap="none" anchor="ctr"/>
          <a:lstStyle/>
          <a:p>
            <a:r>
              <a:rPr lang="en-US"/>
              <a:t>W</a:t>
            </a:r>
          </a:p>
        </p:txBody>
      </p:sp>
      <p:sp>
        <p:nvSpPr>
          <p:cNvPr id="28684" name="Oval 11"/>
          <p:cNvSpPr>
            <a:spLocks noChangeArrowheads="1"/>
          </p:cNvSpPr>
          <p:nvPr/>
        </p:nvSpPr>
        <p:spPr bwMode="auto">
          <a:xfrm>
            <a:off x="7924800" y="3276600"/>
            <a:ext cx="457200" cy="457200"/>
          </a:xfrm>
          <a:prstGeom prst="ellipse">
            <a:avLst/>
          </a:prstGeom>
          <a:solidFill>
            <a:schemeClr val="accent1"/>
          </a:solidFill>
          <a:ln w="19050">
            <a:solidFill>
              <a:schemeClr val="tx1"/>
            </a:solidFill>
            <a:round/>
            <a:headEnd/>
            <a:tailEnd/>
          </a:ln>
        </p:spPr>
        <p:txBody>
          <a:bodyPr wrap="none" anchor="ctr"/>
          <a:lstStyle/>
          <a:p>
            <a:r>
              <a:rPr lang="en-US"/>
              <a:t>Z</a:t>
            </a:r>
          </a:p>
        </p:txBody>
      </p:sp>
      <p:cxnSp>
        <p:nvCxnSpPr>
          <p:cNvPr id="28685" name="AutoShape 12"/>
          <p:cNvCxnSpPr>
            <a:cxnSpLocks noChangeShapeType="1"/>
            <a:stCxn id="28682" idx="3"/>
            <a:endCxn id="28681" idx="7"/>
          </p:cNvCxnSpPr>
          <p:nvPr/>
        </p:nvCxnSpPr>
        <p:spPr bwMode="auto">
          <a:xfrm flipH="1">
            <a:off x="5267325" y="2762250"/>
            <a:ext cx="590550" cy="571500"/>
          </a:xfrm>
          <a:prstGeom prst="straightConnector1">
            <a:avLst/>
          </a:prstGeom>
          <a:noFill/>
          <a:ln w="19050">
            <a:solidFill>
              <a:schemeClr val="tx1"/>
            </a:solidFill>
            <a:round/>
            <a:headEnd/>
            <a:tailEnd/>
          </a:ln>
        </p:spPr>
      </p:cxnSp>
      <p:cxnSp>
        <p:nvCxnSpPr>
          <p:cNvPr id="28686" name="AutoShape 13"/>
          <p:cNvCxnSpPr>
            <a:cxnSpLocks noChangeShapeType="1"/>
            <a:stCxn id="28683" idx="1"/>
            <a:endCxn id="28681" idx="5"/>
          </p:cNvCxnSpPr>
          <p:nvPr/>
        </p:nvCxnSpPr>
        <p:spPr bwMode="auto">
          <a:xfrm flipH="1" flipV="1">
            <a:off x="5267325" y="3676650"/>
            <a:ext cx="590550" cy="571500"/>
          </a:xfrm>
          <a:prstGeom prst="straightConnector1">
            <a:avLst/>
          </a:prstGeom>
          <a:noFill/>
          <a:ln w="19050">
            <a:solidFill>
              <a:schemeClr val="tx1"/>
            </a:solidFill>
            <a:round/>
            <a:headEnd/>
            <a:tailEnd/>
          </a:ln>
        </p:spPr>
      </p:cxnSp>
      <p:cxnSp>
        <p:nvCxnSpPr>
          <p:cNvPr id="28687" name="AutoShape 14"/>
          <p:cNvCxnSpPr>
            <a:cxnSpLocks noChangeShapeType="1"/>
            <a:stCxn id="28683" idx="7"/>
            <a:endCxn id="28680" idx="3"/>
          </p:cNvCxnSpPr>
          <p:nvPr/>
        </p:nvCxnSpPr>
        <p:spPr bwMode="auto">
          <a:xfrm flipV="1">
            <a:off x="6181725" y="3676650"/>
            <a:ext cx="590550" cy="571500"/>
          </a:xfrm>
          <a:prstGeom prst="straightConnector1">
            <a:avLst/>
          </a:prstGeom>
          <a:noFill/>
          <a:ln w="19050">
            <a:solidFill>
              <a:schemeClr val="tx1"/>
            </a:solidFill>
            <a:round/>
            <a:headEnd/>
            <a:tailEnd/>
          </a:ln>
        </p:spPr>
      </p:cxnSp>
      <p:cxnSp>
        <p:nvCxnSpPr>
          <p:cNvPr id="28688" name="AutoShape 15"/>
          <p:cNvCxnSpPr>
            <a:cxnSpLocks noChangeShapeType="1"/>
            <a:stCxn id="28680" idx="6"/>
            <a:endCxn id="28684" idx="2"/>
          </p:cNvCxnSpPr>
          <p:nvPr/>
        </p:nvCxnSpPr>
        <p:spPr bwMode="auto">
          <a:xfrm>
            <a:off x="7172325" y="3505200"/>
            <a:ext cx="742950" cy="0"/>
          </a:xfrm>
          <a:prstGeom prst="straightConnector1">
            <a:avLst/>
          </a:prstGeom>
          <a:noFill/>
          <a:ln w="19050">
            <a:solidFill>
              <a:schemeClr val="tx1"/>
            </a:solidFill>
            <a:round/>
            <a:headEnd/>
            <a:tailEnd/>
          </a:ln>
        </p:spPr>
      </p:cxnSp>
      <p:cxnSp>
        <p:nvCxnSpPr>
          <p:cNvPr id="28689" name="AutoShape 16"/>
          <p:cNvCxnSpPr>
            <a:cxnSpLocks noChangeShapeType="1"/>
            <a:stCxn id="28682" idx="5"/>
            <a:endCxn id="28680" idx="1"/>
          </p:cNvCxnSpPr>
          <p:nvPr/>
        </p:nvCxnSpPr>
        <p:spPr bwMode="auto">
          <a:xfrm>
            <a:off x="6181725" y="2762250"/>
            <a:ext cx="590550" cy="571500"/>
          </a:xfrm>
          <a:prstGeom prst="straightConnector1">
            <a:avLst/>
          </a:prstGeom>
          <a:noFill/>
          <a:ln w="19050">
            <a:solidFill>
              <a:schemeClr val="tx1"/>
            </a:solidFill>
            <a:round/>
            <a:headEnd/>
            <a:tailEnd/>
          </a:ln>
        </p:spPr>
      </p:cxnSp>
      <p:cxnSp>
        <p:nvCxnSpPr>
          <p:cNvPr id="28690" name="AutoShape 17"/>
          <p:cNvCxnSpPr>
            <a:cxnSpLocks noChangeShapeType="1"/>
            <a:stCxn id="28682" idx="4"/>
            <a:endCxn id="28683" idx="0"/>
          </p:cNvCxnSpPr>
          <p:nvPr/>
        </p:nvCxnSpPr>
        <p:spPr bwMode="auto">
          <a:xfrm>
            <a:off x="6019800" y="2828925"/>
            <a:ext cx="0" cy="1352550"/>
          </a:xfrm>
          <a:prstGeom prst="straightConnector1">
            <a:avLst/>
          </a:prstGeom>
          <a:noFill/>
          <a:ln w="19050">
            <a:solidFill>
              <a:schemeClr val="tx1"/>
            </a:solidFill>
            <a:round/>
            <a:headEnd/>
            <a:tailEnd/>
          </a:ln>
        </p:spPr>
      </p:cxnSp>
      <p:sp>
        <p:nvSpPr>
          <p:cNvPr id="28691" name="Oval 18"/>
          <p:cNvSpPr>
            <a:spLocks noChangeArrowheads="1"/>
          </p:cNvSpPr>
          <p:nvPr/>
        </p:nvSpPr>
        <p:spPr bwMode="auto">
          <a:xfrm>
            <a:off x="6715125" y="5105400"/>
            <a:ext cx="457200" cy="457200"/>
          </a:xfrm>
          <a:prstGeom prst="ellipse">
            <a:avLst/>
          </a:prstGeom>
          <a:solidFill>
            <a:schemeClr val="accent1"/>
          </a:solidFill>
          <a:ln w="19050">
            <a:solidFill>
              <a:schemeClr val="tx1"/>
            </a:solidFill>
            <a:round/>
            <a:headEnd/>
            <a:tailEnd/>
          </a:ln>
        </p:spPr>
        <p:txBody>
          <a:bodyPr wrap="none" anchor="ctr"/>
          <a:lstStyle/>
          <a:p>
            <a:r>
              <a:rPr lang="en-US"/>
              <a:t>Y</a:t>
            </a:r>
          </a:p>
        </p:txBody>
      </p:sp>
      <p:cxnSp>
        <p:nvCxnSpPr>
          <p:cNvPr id="28692" name="AutoShape 19"/>
          <p:cNvCxnSpPr>
            <a:cxnSpLocks noChangeShapeType="1"/>
            <a:stCxn id="28683" idx="5"/>
            <a:endCxn id="28691" idx="1"/>
          </p:cNvCxnSpPr>
          <p:nvPr/>
        </p:nvCxnSpPr>
        <p:spPr bwMode="auto">
          <a:xfrm>
            <a:off x="6181725" y="4591050"/>
            <a:ext cx="600075" cy="571500"/>
          </a:xfrm>
          <a:prstGeom prst="straightConnector1">
            <a:avLst/>
          </a:prstGeom>
          <a:noFill/>
          <a:ln w="19050">
            <a:solidFill>
              <a:schemeClr val="tx1"/>
            </a:solidFill>
            <a:round/>
            <a:headEnd/>
            <a:tailEnd/>
          </a:ln>
        </p:spPr>
      </p:cxnSp>
      <p:cxnSp>
        <p:nvCxnSpPr>
          <p:cNvPr id="28693" name="AutoShape 20"/>
          <p:cNvCxnSpPr>
            <a:cxnSpLocks noChangeShapeType="1"/>
            <a:stCxn id="28680" idx="4"/>
            <a:endCxn id="28691" idx="0"/>
          </p:cNvCxnSpPr>
          <p:nvPr/>
        </p:nvCxnSpPr>
        <p:spPr bwMode="auto">
          <a:xfrm>
            <a:off x="6934200" y="3743325"/>
            <a:ext cx="9525" cy="1352550"/>
          </a:xfrm>
          <a:prstGeom prst="straightConnector1">
            <a:avLst/>
          </a:prstGeom>
          <a:noFill/>
          <a:ln w="19050">
            <a:solidFill>
              <a:schemeClr val="tx1"/>
            </a:solidFill>
            <a:round/>
            <a:headEnd/>
            <a:tailEnd/>
          </a:ln>
        </p:spPr>
      </p:cxnSp>
      <p:sp>
        <p:nvSpPr>
          <p:cNvPr id="28694" name="Text Box 21"/>
          <p:cNvSpPr txBox="1">
            <a:spLocks noChangeArrowheads="1"/>
          </p:cNvSpPr>
          <p:nvPr/>
        </p:nvSpPr>
        <p:spPr bwMode="auto">
          <a:xfrm>
            <a:off x="5105400" y="2590800"/>
            <a:ext cx="344488" cy="457200"/>
          </a:xfrm>
          <a:prstGeom prst="rect">
            <a:avLst/>
          </a:prstGeom>
          <a:noFill/>
          <a:ln w="19050">
            <a:noFill/>
            <a:miter lim="800000"/>
            <a:headEnd/>
            <a:tailEnd/>
          </a:ln>
        </p:spPr>
        <p:txBody>
          <a:bodyPr wrap="none">
            <a:spAutoFit/>
          </a:bodyPr>
          <a:lstStyle/>
          <a:p>
            <a:r>
              <a:rPr lang="en-US"/>
              <a:t>a</a:t>
            </a:r>
          </a:p>
        </p:txBody>
      </p:sp>
      <p:sp>
        <p:nvSpPr>
          <p:cNvPr id="28695" name="Text Box 22"/>
          <p:cNvSpPr txBox="1">
            <a:spLocks noChangeArrowheads="1"/>
          </p:cNvSpPr>
          <p:nvPr/>
        </p:nvSpPr>
        <p:spPr bwMode="auto">
          <a:xfrm>
            <a:off x="5105400" y="3962400"/>
            <a:ext cx="325438" cy="457200"/>
          </a:xfrm>
          <a:prstGeom prst="rect">
            <a:avLst/>
          </a:prstGeom>
          <a:noFill/>
          <a:ln w="19050">
            <a:noFill/>
            <a:miter lim="800000"/>
            <a:headEnd/>
            <a:tailEnd/>
          </a:ln>
        </p:spPr>
        <p:txBody>
          <a:bodyPr wrap="none">
            <a:spAutoFit/>
          </a:bodyPr>
          <a:lstStyle/>
          <a:p>
            <a:r>
              <a:rPr lang="en-US"/>
              <a:t>c</a:t>
            </a:r>
          </a:p>
        </p:txBody>
      </p:sp>
      <p:sp>
        <p:nvSpPr>
          <p:cNvPr id="28696" name="Text Box 23"/>
          <p:cNvSpPr txBox="1">
            <a:spLocks noChangeArrowheads="1"/>
          </p:cNvSpPr>
          <p:nvPr/>
        </p:nvSpPr>
        <p:spPr bwMode="auto">
          <a:xfrm>
            <a:off x="6553200" y="2590800"/>
            <a:ext cx="352425" cy="457200"/>
          </a:xfrm>
          <a:prstGeom prst="rect">
            <a:avLst/>
          </a:prstGeom>
          <a:noFill/>
          <a:ln w="19050">
            <a:noFill/>
            <a:miter lim="800000"/>
            <a:headEnd/>
            <a:tailEnd/>
          </a:ln>
        </p:spPr>
        <p:txBody>
          <a:bodyPr wrap="none">
            <a:spAutoFit/>
          </a:bodyPr>
          <a:lstStyle/>
          <a:p>
            <a:r>
              <a:rPr lang="en-US"/>
              <a:t>b</a:t>
            </a:r>
          </a:p>
        </p:txBody>
      </p:sp>
      <p:sp>
        <p:nvSpPr>
          <p:cNvPr id="28697" name="Text Box 24"/>
          <p:cNvSpPr txBox="1">
            <a:spLocks noChangeArrowheads="1"/>
          </p:cNvSpPr>
          <p:nvPr/>
        </p:nvSpPr>
        <p:spPr bwMode="auto">
          <a:xfrm>
            <a:off x="6400800" y="3810000"/>
            <a:ext cx="344488" cy="457200"/>
          </a:xfrm>
          <a:prstGeom prst="rect">
            <a:avLst/>
          </a:prstGeom>
          <a:noFill/>
          <a:ln w="19050">
            <a:noFill/>
            <a:miter lim="800000"/>
            <a:headEnd/>
            <a:tailEnd/>
          </a:ln>
        </p:spPr>
        <p:txBody>
          <a:bodyPr wrap="none">
            <a:spAutoFit/>
          </a:bodyPr>
          <a:lstStyle/>
          <a:p>
            <a:r>
              <a:rPr lang="en-US"/>
              <a:t>e</a:t>
            </a:r>
          </a:p>
        </p:txBody>
      </p:sp>
      <p:sp>
        <p:nvSpPr>
          <p:cNvPr id="28698" name="Text Box 25"/>
          <p:cNvSpPr txBox="1">
            <a:spLocks noChangeArrowheads="1"/>
          </p:cNvSpPr>
          <p:nvPr/>
        </p:nvSpPr>
        <p:spPr bwMode="auto">
          <a:xfrm>
            <a:off x="5715000" y="3124200"/>
            <a:ext cx="352425" cy="457200"/>
          </a:xfrm>
          <a:prstGeom prst="rect">
            <a:avLst/>
          </a:prstGeom>
          <a:noFill/>
          <a:ln w="19050">
            <a:noFill/>
            <a:miter lim="800000"/>
            <a:headEnd/>
            <a:tailEnd/>
          </a:ln>
        </p:spPr>
        <p:txBody>
          <a:bodyPr wrap="none">
            <a:spAutoFit/>
          </a:bodyPr>
          <a:lstStyle/>
          <a:p>
            <a:r>
              <a:rPr lang="en-US"/>
              <a:t>d</a:t>
            </a:r>
          </a:p>
        </p:txBody>
      </p:sp>
      <p:sp>
        <p:nvSpPr>
          <p:cNvPr id="28699" name="Text Box 26"/>
          <p:cNvSpPr txBox="1">
            <a:spLocks noChangeArrowheads="1"/>
          </p:cNvSpPr>
          <p:nvPr/>
        </p:nvSpPr>
        <p:spPr bwMode="auto">
          <a:xfrm>
            <a:off x="6086475" y="4895850"/>
            <a:ext cx="280988" cy="457200"/>
          </a:xfrm>
          <a:prstGeom prst="rect">
            <a:avLst/>
          </a:prstGeom>
          <a:noFill/>
          <a:ln w="19050">
            <a:noFill/>
            <a:miter lim="800000"/>
            <a:headEnd/>
            <a:tailEnd/>
          </a:ln>
        </p:spPr>
        <p:txBody>
          <a:bodyPr wrap="none">
            <a:spAutoFit/>
          </a:bodyPr>
          <a:lstStyle/>
          <a:p>
            <a:r>
              <a:rPr lang="en-US"/>
              <a:t>f</a:t>
            </a:r>
          </a:p>
        </p:txBody>
      </p:sp>
      <p:sp>
        <p:nvSpPr>
          <p:cNvPr id="28700" name="Text Box 27"/>
          <p:cNvSpPr txBox="1">
            <a:spLocks noChangeArrowheads="1"/>
          </p:cNvSpPr>
          <p:nvPr/>
        </p:nvSpPr>
        <p:spPr bwMode="auto">
          <a:xfrm>
            <a:off x="7086600" y="4267200"/>
            <a:ext cx="352425" cy="457200"/>
          </a:xfrm>
          <a:prstGeom prst="rect">
            <a:avLst/>
          </a:prstGeom>
          <a:noFill/>
          <a:ln w="19050">
            <a:noFill/>
            <a:miter lim="800000"/>
            <a:headEnd/>
            <a:tailEnd/>
          </a:ln>
        </p:spPr>
        <p:txBody>
          <a:bodyPr wrap="none">
            <a:spAutoFit/>
          </a:bodyPr>
          <a:lstStyle/>
          <a:p>
            <a:r>
              <a:rPr lang="en-US"/>
              <a:t>g</a:t>
            </a:r>
          </a:p>
        </p:txBody>
      </p:sp>
      <p:sp>
        <p:nvSpPr>
          <p:cNvPr id="28701" name="Text Box 28"/>
          <p:cNvSpPr txBox="1">
            <a:spLocks noChangeArrowheads="1"/>
          </p:cNvSpPr>
          <p:nvPr/>
        </p:nvSpPr>
        <p:spPr bwMode="auto">
          <a:xfrm>
            <a:off x="7400925" y="3505200"/>
            <a:ext cx="352425" cy="457200"/>
          </a:xfrm>
          <a:prstGeom prst="rect">
            <a:avLst/>
          </a:prstGeom>
          <a:noFill/>
          <a:ln w="19050">
            <a:noFill/>
            <a:miter lim="800000"/>
            <a:headEnd/>
            <a:tailEnd/>
          </a:ln>
        </p:spPr>
        <p:txBody>
          <a:bodyPr wrap="none">
            <a:spAutoFit/>
          </a:bodyPr>
          <a:lstStyle/>
          <a:p>
            <a:r>
              <a:rPr lang="en-US"/>
              <a:t>h</a:t>
            </a:r>
          </a:p>
        </p:txBody>
      </p:sp>
      <p:sp>
        <p:nvSpPr>
          <p:cNvPr id="28702" name="Text Box 29"/>
          <p:cNvSpPr txBox="1">
            <a:spLocks noChangeArrowheads="1"/>
          </p:cNvSpPr>
          <p:nvPr/>
        </p:nvSpPr>
        <p:spPr bwMode="auto">
          <a:xfrm>
            <a:off x="5556250" y="3505200"/>
            <a:ext cx="477838" cy="457200"/>
          </a:xfrm>
          <a:prstGeom prst="rect">
            <a:avLst/>
          </a:prstGeom>
          <a:noFill/>
          <a:ln w="19050">
            <a:noFill/>
            <a:miter lim="800000"/>
            <a:headEnd/>
            <a:tailEnd/>
          </a:ln>
        </p:spPr>
        <p:txBody>
          <a:bodyPr wrap="none">
            <a:spAutoFit/>
          </a:bodyPr>
          <a:lstStyle/>
          <a:p>
            <a:r>
              <a:rPr lang="en-US">
                <a:solidFill>
                  <a:schemeClr val="accent2"/>
                </a:solidFill>
              </a:rPr>
              <a:t>C</a:t>
            </a:r>
            <a:r>
              <a:rPr lang="en-US" baseline="-25000">
                <a:solidFill>
                  <a:schemeClr val="accent2"/>
                </a:solidFill>
              </a:rPr>
              <a:t>2</a:t>
            </a:r>
          </a:p>
        </p:txBody>
      </p:sp>
      <p:sp>
        <p:nvSpPr>
          <p:cNvPr id="31" name="Footer Placeholder 30"/>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smtClean="0">
                <a:latin typeface="Arial" charset="0"/>
                <a:cs typeface="Arial" charset="0"/>
              </a:rPr>
              <a:t>Thuật toán xoá dần đỉnh</a:t>
            </a:r>
          </a:p>
        </p:txBody>
      </p:sp>
      <p:cxnSp>
        <p:nvCxnSpPr>
          <p:cNvPr id="3" name="Straight Arrow Connector 2"/>
          <p:cNvCxnSpPr>
            <a:stCxn id="29" idx="6"/>
            <a:endCxn id="43" idx="2"/>
          </p:cNvCxnSpPr>
          <p:nvPr/>
        </p:nvCxnSpPr>
        <p:spPr>
          <a:xfrm>
            <a:off x="2362200" y="4289425"/>
            <a:ext cx="457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7" idx="6"/>
            <a:endCxn id="37" idx="2"/>
          </p:cNvCxnSpPr>
          <p:nvPr/>
        </p:nvCxnSpPr>
        <p:spPr>
          <a:xfrm>
            <a:off x="990600" y="2874963"/>
            <a:ext cx="990600" cy="1587"/>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7" idx="4"/>
            <a:endCxn id="13" idx="0"/>
          </p:cNvCxnSpPr>
          <p:nvPr/>
        </p:nvCxnSpPr>
        <p:spPr>
          <a:xfrm rot="5400000">
            <a:off x="212725" y="3635375"/>
            <a:ext cx="1176338" cy="1588"/>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09600" y="2700337"/>
            <a:ext cx="381000" cy="347663"/>
            <a:chOff x="457200" y="2590800"/>
            <a:chExt cx="381000" cy="347663"/>
          </a:xfrm>
          <a:noFill/>
        </p:grpSpPr>
        <p:sp>
          <p:nvSpPr>
            <p:cNvPr id="7" name="Oval 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a</a:t>
              </a:r>
            </a:p>
          </p:txBody>
        </p:sp>
      </p:grpSp>
      <p:grpSp>
        <p:nvGrpSpPr>
          <p:cNvPr id="9" name="Group 8"/>
          <p:cNvGrpSpPr/>
          <p:nvPr/>
        </p:nvGrpSpPr>
        <p:grpSpPr>
          <a:xfrm>
            <a:off x="1219200" y="3386137"/>
            <a:ext cx="381000" cy="347663"/>
            <a:chOff x="457200" y="2590800"/>
            <a:chExt cx="381000" cy="347663"/>
          </a:xfrm>
          <a:noFill/>
        </p:grpSpPr>
        <p:sp>
          <p:nvSpPr>
            <p:cNvPr id="10" name="Oval 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e</a:t>
              </a:r>
            </a:p>
          </p:txBody>
        </p:sp>
      </p:grpSp>
      <p:grpSp>
        <p:nvGrpSpPr>
          <p:cNvPr id="12" name="Group 11"/>
          <p:cNvGrpSpPr/>
          <p:nvPr/>
        </p:nvGrpSpPr>
        <p:grpSpPr>
          <a:xfrm>
            <a:off x="609600" y="4224337"/>
            <a:ext cx="381000" cy="347663"/>
            <a:chOff x="457200" y="2590800"/>
            <a:chExt cx="381000" cy="347663"/>
          </a:xfrm>
          <a:noFill/>
        </p:grpSpPr>
        <p:sp>
          <p:nvSpPr>
            <p:cNvPr id="13" name="Oval 1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i</a:t>
              </a:r>
            </a:p>
          </p:txBody>
        </p:sp>
      </p:grpSp>
      <p:grpSp>
        <p:nvGrpSpPr>
          <p:cNvPr id="15" name="Group 14"/>
          <p:cNvGrpSpPr/>
          <p:nvPr/>
        </p:nvGrpSpPr>
        <p:grpSpPr>
          <a:xfrm>
            <a:off x="228600" y="4953000"/>
            <a:ext cx="381000" cy="347663"/>
            <a:chOff x="457200" y="2590800"/>
            <a:chExt cx="381000" cy="347663"/>
          </a:xfrm>
          <a:noFill/>
        </p:grpSpPr>
        <p:sp>
          <p:nvSpPr>
            <p:cNvPr id="16" name="Oval 15"/>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7"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b</a:t>
              </a:r>
            </a:p>
          </p:txBody>
        </p:sp>
      </p:grpSp>
      <p:grpSp>
        <p:nvGrpSpPr>
          <p:cNvPr id="18" name="Group 17"/>
          <p:cNvGrpSpPr/>
          <p:nvPr/>
        </p:nvGrpSpPr>
        <p:grpSpPr>
          <a:xfrm>
            <a:off x="1066800" y="4953000"/>
            <a:ext cx="381000" cy="347663"/>
            <a:chOff x="457200" y="2590800"/>
            <a:chExt cx="381000" cy="347663"/>
          </a:xfrm>
          <a:noFill/>
        </p:grpSpPr>
        <p:sp>
          <p:nvSpPr>
            <p:cNvPr id="19" name="Oval 1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d</a:t>
              </a:r>
            </a:p>
          </p:txBody>
        </p:sp>
      </p:grpSp>
      <p:grpSp>
        <p:nvGrpSpPr>
          <p:cNvPr id="21" name="Group 20"/>
          <p:cNvGrpSpPr/>
          <p:nvPr/>
        </p:nvGrpSpPr>
        <p:grpSpPr>
          <a:xfrm>
            <a:off x="2667000" y="3429000"/>
            <a:ext cx="381000" cy="347663"/>
            <a:chOff x="457200" y="2590800"/>
            <a:chExt cx="381000" cy="347663"/>
          </a:xfrm>
          <a:noFill/>
        </p:grpSpPr>
        <p:sp>
          <p:nvSpPr>
            <p:cNvPr id="22" name="Oval 21"/>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3"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j</a:t>
              </a:r>
            </a:p>
          </p:txBody>
        </p:sp>
      </p:grpSp>
      <p:cxnSp>
        <p:nvCxnSpPr>
          <p:cNvPr id="24" name="Straight Arrow Connector 23"/>
          <p:cNvCxnSpPr>
            <a:stCxn id="37" idx="5"/>
            <a:endCxn id="22" idx="1"/>
          </p:cNvCxnSpPr>
          <p:nvPr/>
        </p:nvCxnSpPr>
        <p:spPr>
          <a:xfrm rot="16200000" flipH="1">
            <a:off x="2273301" y="3030537"/>
            <a:ext cx="482600" cy="4159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7" idx="3"/>
            <a:endCxn id="10" idx="7"/>
          </p:cNvCxnSpPr>
          <p:nvPr/>
        </p:nvCxnSpPr>
        <p:spPr>
          <a:xfrm rot="5400000">
            <a:off x="1570832" y="2971006"/>
            <a:ext cx="439738" cy="4921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3" idx="7"/>
          </p:cNvCxnSpPr>
          <p:nvPr/>
        </p:nvCxnSpPr>
        <p:spPr>
          <a:xfrm rot="5400000">
            <a:off x="808832" y="3809206"/>
            <a:ext cx="592138" cy="33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a:endCxn id="19" idx="7"/>
          </p:cNvCxnSpPr>
          <p:nvPr/>
        </p:nvCxnSpPr>
        <p:spPr>
          <a:xfrm rot="5400000">
            <a:off x="1418432" y="4385469"/>
            <a:ext cx="592137" cy="644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981200" y="4114800"/>
            <a:ext cx="381000" cy="347663"/>
            <a:chOff x="457200" y="2590800"/>
            <a:chExt cx="381000" cy="347663"/>
          </a:xfrm>
          <a:noFill/>
        </p:grpSpPr>
        <p:sp>
          <p:nvSpPr>
            <p:cNvPr id="29" name="Oval 2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g</a:t>
              </a:r>
            </a:p>
          </p:txBody>
        </p:sp>
      </p:grpSp>
      <p:cxnSp>
        <p:nvCxnSpPr>
          <p:cNvPr id="31" name="Straight Arrow Connector 30"/>
          <p:cNvCxnSpPr>
            <a:stCxn id="37" idx="4"/>
            <a:endCxn id="30" idx="0"/>
          </p:cNvCxnSpPr>
          <p:nvPr/>
        </p:nvCxnSpPr>
        <p:spPr>
          <a:xfrm rot="16200000" flipH="1">
            <a:off x="1657350" y="3562350"/>
            <a:ext cx="1066800" cy="381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6" idx="0"/>
          </p:cNvCxnSpPr>
          <p:nvPr/>
        </p:nvCxnSpPr>
        <p:spPr>
          <a:xfrm rot="5400000">
            <a:off x="326232" y="4614068"/>
            <a:ext cx="431800" cy="2460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5"/>
            <a:endCxn id="29" idx="1"/>
          </p:cNvCxnSpPr>
          <p:nvPr/>
        </p:nvCxnSpPr>
        <p:spPr>
          <a:xfrm rot="16200000" flipH="1">
            <a:off x="1549401" y="3678237"/>
            <a:ext cx="482600" cy="492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5"/>
            <a:endCxn id="19" idx="1"/>
          </p:cNvCxnSpPr>
          <p:nvPr/>
        </p:nvCxnSpPr>
        <p:spPr>
          <a:xfrm rot="16200000" flipH="1">
            <a:off x="787401" y="4668837"/>
            <a:ext cx="482600" cy="1873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3" idx="4"/>
            <a:endCxn id="40" idx="7"/>
          </p:cNvCxnSpPr>
          <p:nvPr/>
        </p:nvCxnSpPr>
        <p:spPr>
          <a:xfrm rot="5400000">
            <a:off x="2616200" y="4610101"/>
            <a:ext cx="465137" cy="322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981200" y="2700337"/>
            <a:ext cx="381000" cy="347663"/>
            <a:chOff x="457200" y="2590800"/>
            <a:chExt cx="381000" cy="347663"/>
          </a:xfrm>
          <a:noFill/>
        </p:grpSpPr>
        <p:sp>
          <p:nvSpPr>
            <p:cNvPr id="37" name="Oval 3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f</a:t>
              </a:r>
            </a:p>
          </p:txBody>
        </p:sp>
      </p:grpSp>
      <p:grpSp>
        <p:nvGrpSpPr>
          <p:cNvPr id="39" name="Group 38"/>
          <p:cNvGrpSpPr/>
          <p:nvPr/>
        </p:nvGrpSpPr>
        <p:grpSpPr>
          <a:xfrm>
            <a:off x="2362200" y="4953000"/>
            <a:ext cx="381000" cy="347663"/>
            <a:chOff x="457200" y="2590800"/>
            <a:chExt cx="381000" cy="347663"/>
          </a:xfrm>
          <a:noFill/>
        </p:grpSpPr>
        <p:sp>
          <p:nvSpPr>
            <p:cNvPr id="40" name="Oval 3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c</a:t>
              </a:r>
            </a:p>
          </p:txBody>
        </p:sp>
      </p:grpSp>
      <p:grpSp>
        <p:nvGrpSpPr>
          <p:cNvPr id="42" name="Group 41"/>
          <p:cNvGrpSpPr/>
          <p:nvPr/>
        </p:nvGrpSpPr>
        <p:grpSpPr>
          <a:xfrm>
            <a:off x="2819400" y="4191000"/>
            <a:ext cx="381000" cy="347663"/>
            <a:chOff x="457200" y="2590800"/>
            <a:chExt cx="381000" cy="347663"/>
          </a:xfrm>
          <a:noFill/>
        </p:grpSpPr>
        <p:sp>
          <p:nvSpPr>
            <p:cNvPr id="43" name="Oval 4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h</a:t>
              </a:r>
            </a:p>
          </p:txBody>
        </p:sp>
      </p:grpSp>
      <p:cxnSp>
        <p:nvCxnSpPr>
          <p:cNvPr id="45" name="Straight Arrow Connector 44"/>
          <p:cNvCxnSpPr>
            <a:stCxn id="19" idx="6"/>
            <a:endCxn id="40" idx="2"/>
          </p:cNvCxnSpPr>
          <p:nvPr/>
        </p:nvCxnSpPr>
        <p:spPr>
          <a:xfrm>
            <a:off x="1447800" y="5127625"/>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3"/>
            <a:endCxn id="29" idx="7"/>
          </p:cNvCxnSpPr>
          <p:nvPr/>
        </p:nvCxnSpPr>
        <p:spPr>
          <a:xfrm rot="5400000">
            <a:off x="2294732" y="3737769"/>
            <a:ext cx="439737" cy="4159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066800" y="3200400"/>
            <a:ext cx="2133600" cy="762000"/>
          </a:xfrm>
          <a:prstGeom prst="ellipse">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5500" name="TextBox 49"/>
          <p:cNvSpPr txBox="1">
            <a:spLocks noChangeArrowheads="1"/>
          </p:cNvSpPr>
          <p:nvPr/>
        </p:nvSpPr>
        <p:spPr bwMode="auto">
          <a:xfrm>
            <a:off x="1676400" y="3352800"/>
            <a:ext cx="304800" cy="400050"/>
          </a:xfrm>
          <a:prstGeom prst="rect">
            <a:avLst/>
          </a:prstGeom>
          <a:noFill/>
          <a:ln w="9525">
            <a:noFill/>
            <a:miter lim="800000"/>
            <a:headEnd/>
            <a:tailEnd/>
          </a:ln>
        </p:spPr>
        <p:txBody>
          <a:bodyPr>
            <a:spAutoFit/>
          </a:bodyPr>
          <a:lstStyle/>
          <a:p>
            <a:r>
              <a:rPr lang="en-US" sz="2000" b="1">
                <a:solidFill>
                  <a:srgbClr val="C00000"/>
                </a:solidFill>
              </a:rPr>
              <a:t>3</a:t>
            </a:r>
          </a:p>
        </p:txBody>
      </p:sp>
      <p:sp>
        <p:nvSpPr>
          <p:cNvPr id="105501" name="TextBox 50"/>
          <p:cNvSpPr txBox="1">
            <a:spLocks noChangeArrowheads="1"/>
          </p:cNvSpPr>
          <p:nvPr/>
        </p:nvSpPr>
        <p:spPr bwMode="auto">
          <a:xfrm>
            <a:off x="3124200" y="3376613"/>
            <a:ext cx="304800" cy="400050"/>
          </a:xfrm>
          <a:prstGeom prst="rect">
            <a:avLst/>
          </a:prstGeom>
          <a:noFill/>
          <a:ln w="9525">
            <a:noFill/>
            <a:miter lim="800000"/>
            <a:headEnd/>
            <a:tailEnd/>
          </a:ln>
        </p:spPr>
        <p:txBody>
          <a:bodyPr>
            <a:spAutoFit/>
          </a:bodyPr>
          <a:lstStyle/>
          <a:p>
            <a:r>
              <a:rPr lang="en-US" sz="2000" b="1">
                <a:solidFill>
                  <a:srgbClr val="C00000"/>
                </a:solidFill>
              </a:rPr>
              <a:t>4</a:t>
            </a:r>
          </a:p>
        </p:txBody>
      </p:sp>
      <p:sp>
        <p:nvSpPr>
          <p:cNvPr id="105502" name="TextBox 51"/>
          <p:cNvSpPr txBox="1">
            <a:spLocks noChangeArrowheads="1"/>
          </p:cNvSpPr>
          <p:nvPr/>
        </p:nvSpPr>
        <p:spPr bwMode="auto">
          <a:xfrm>
            <a:off x="304800" y="2540000"/>
            <a:ext cx="304800" cy="400050"/>
          </a:xfrm>
          <a:prstGeom prst="rect">
            <a:avLst/>
          </a:prstGeom>
          <a:noFill/>
          <a:ln w="9525">
            <a:noFill/>
            <a:miter lim="800000"/>
            <a:headEnd/>
            <a:tailEnd/>
          </a:ln>
        </p:spPr>
        <p:txBody>
          <a:bodyPr>
            <a:spAutoFit/>
          </a:bodyPr>
          <a:lstStyle/>
          <a:p>
            <a:r>
              <a:rPr lang="en-US" sz="2000" b="1">
                <a:solidFill>
                  <a:srgbClr val="C00000"/>
                </a:solidFill>
              </a:rPr>
              <a:t>1</a:t>
            </a:r>
          </a:p>
        </p:txBody>
      </p:sp>
      <p:sp>
        <p:nvSpPr>
          <p:cNvPr id="105503" name="TextBox 52"/>
          <p:cNvSpPr txBox="1">
            <a:spLocks noChangeArrowheads="1"/>
          </p:cNvSpPr>
          <p:nvPr/>
        </p:nvSpPr>
        <p:spPr bwMode="auto">
          <a:xfrm>
            <a:off x="2382838" y="2540000"/>
            <a:ext cx="304800" cy="400050"/>
          </a:xfrm>
          <a:prstGeom prst="rect">
            <a:avLst/>
          </a:prstGeom>
          <a:noFill/>
          <a:ln w="9525">
            <a:noFill/>
            <a:miter lim="800000"/>
            <a:headEnd/>
            <a:tailEnd/>
          </a:ln>
        </p:spPr>
        <p:txBody>
          <a:bodyPr>
            <a:spAutoFit/>
          </a:bodyPr>
          <a:lstStyle/>
          <a:p>
            <a:r>
              <a:rPr lang="en-US" sz="2000" b="1">
                <a:solidFill>
                  <a:srgbClr val="C00000"/>
                </a:solidFill>
              </a:rPr>
              <a:t>2</a:t>
            </a:r>
          </a:p>
        </p:txBody>
      </p:sp>
      <p:sp>
        <p:nvSpPr>
          <p:cNvPr id="105504" name="TextBox 53"/>
          <p:cNvSpPr txBox="1">
            <a:spLocks noChangeArrowheads="1"/>
          </p:cNvSpPr>
          <p:nvPr/>
        </p:nvSpPr>
        <p:spPr bwMode="auto">
          <a:xfrm>
            <a:off x="4191000" y="2362200"/>
            <a:ext cx="4495800" cy="2308225"/>
          </a:xfrm>
          <a:prstGeom prst="rect">
            <a:avLst/>
          </a:prstGeom>
          <a:noFill/>
          <a:ln w="9525">
            <a:noFill/>
            <a:miter lim="800000"/>
            <a:headEnd/>
            <a:tailEnd/>
          </a:ln>
        </p:spPr>
        <p:txBody>
          <a:bodyPr>
            <a:spAutoFit/>
          </a:bodyPr>
          <a:lstStyle/>
          <a:p>
            <a:pPr algn="l">
              <a:lnSpc>
                <a:spcPct val="150000"/>
              </a:lnSpc>
            </a:pPr>
            <a:r>
              <a:rPr lang="en-US">
                <a:latin typeface="Times New Roman" pitchFamily="18" charset="0"/>
                <a:cs typeface="Times New Roman" pitchFamily="18" charset="0"/>
              </a:rPr>
              <a:t>Đỉnh e và j có deg-(e)= deg-(j) = 0</a:t>
            </a:r>
          </a:p>
          <a:p>
            <a:pPr algn="l">
              <a:lnSpc>
                <a:spcPct val="150000"/>
              </a:lnSpc>
            </a:pPr>
            <a:r>
              <a:rPr lang="en-US">
                <a:latin typeface="Times New Roman" pitchFamily="18" charset="0"/>
                <a:cs typeface="Times New Roman" pitchFamily="18" charset="0"/>
              </a:rPr>
              <a:t>Đánh số e và j theo thứ tự tuỳ ý bởi 3 và 4</a:t>
            </a:r>
          </a:p>
          <a:p>
            <a:pPr algn="l">
              <a:lnSpc>
                <a:spcPct val="150000"/>
              </a:lnSpc>
            </a:pPr>
            <a:r>
              <a:rPr lang="en-US">
                <a:latin typeface="Times New Roman" pitchFamily="18" charset="0"/>
                <a:cs typeface="Times New Roman" pitchFamily="18" charset="0"/>
              </a:rPr>
              <a:t>Xoá các cung đi ra khỏi e và j</a:t>
            </a:r>
          </a:p>
        </p:txBody>
      </p:sp>
      <p:sp>
        <p:nvSpPr>
          <p:cNvPr id="53" name="Slide Number Placeholder 52"/>
          <p:cNvSpPr>
            <a:spLocks noGrp="1"/>
          </p:cNvSpPr>
          <p:nvPr>
            <p:ph type="sldNum" sz="quarter" idx="12"/>
          </p:nvPr>
        </p:nvSpPr>
        <p:spPr/>
        <p:txBody>
          <a:bodyPr/>
          <a:lstStyle/>
          <a:p>
            <a:pPr>
              <a:defRPr/>
            </a:pPr>
            <a:fld id="{ED5A391F-4F24-4894-8AF2-3A4F4931DDA7}" type="slidenum">
              <a:rPr lang="en-US" smtClean="0"/>
              <a:pPr>
                <a:defRPr/>
              </a:pPr>
              <a:t>90</a:t>
            </a:fld>
            <a:endParaRPr lang="en-US"/>
          </a:p>
        </p:txBody>
      </p:sp>
      <p:sp>
        <p:nvSpPr>
          <p:cNvPr id="54" name="Footer Placeholder 53"/>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smtClean="0">
                <a:latin typeface="Arial" charset="0"/>
                <a:cs typeface="Arial" charset="0"/>
              </a:rPr>
              <a:t>Thuật toán xoá dần đỉnh</a:t>
            </a:r>
          </a:p>
        </p:txBody>
      </p:sp>
      <p:cxnSp>
        <p:nvCxnSpPr>
          <p:cNvPr id="3" name="Straight Arrow Connector 2"/>
          <p:cNvCxnSpPr>
            <a:stCxn id="29" idx="6"/>
            <a:endCxn id="43" idx="2"/>
          </p:cNvCxnSpPr>
          <p:nvPr/>
        </p:nvCxnSpPr>
        <p:spPr>
          <a:xfrm>
            <a:off x="2362200" y="4289425"/>
            <a:ext cx="457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969963" y="2874963"/>
            <a:ext cx="990600" cy="1587"/>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192882" y="3636169"/>
            <a:ext cx="1174750" cy="1587"/>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09600" y="2700337"/>
            <a:ext cx="381000" cy="347663"/>
            <a:chOff x="457200" y="2590800"/>
            <a:chExt cx="381000" cy="347663"/>
          </a:xfrm>
          <a:noFill/>
        </p:grpSpPr>
        <p:sp>
          <p:nvSpPr>
            <p:cNvPr id="7" name="Oval 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a</a:t>
              </a:r>
            </a:p>
          </p:txBody>
        </p:sp>
      </p:grpSp>
      <p:grpSp>
        <p:nvGrpSpPr>
          <p:cNvPr id="9" name="Group 8"/>
          <p:cNvGrpSpPr/>
          <p:nvPr/>
        </p:nvGrpSpPr>
        <p:grpSpPr>
          <a:xfrm>
            <a:off x="1219200" y="3386137"/>
            <a:ext cx="381000" cy="347663"/>
            <a:chOff x="457200" y="2590800"/>
            <a:chExt cx="381000" cy="347663"/>
          </a:xfrm>
          <a:noFill/>
        </p:grpSpPr>
        <p:sp>
          <p:nvSpPr>
            <p:cNvPr id="10" name="Oval 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e</a:t>
              </a:r>
            </a:p>
          </p:txBody>
        </p:sp>
      </p:grpSp>
      <p:grpSp>
        <p:nvGrpSpPr>
          <p:cNvPr id="12" name="Group 11"/>
          <p:cNvGrpSpPr/>
          <p:nvPr/>
        </p:nvGrpSpPr>
        <p:grpSpPr>
          <a:xfrm>
            <a:off x="609600" y="4224337"/>
            <a:ext cx="381000" cy="347663"/>
            <a:chOff x="457200" y="2590800"/>
            <a:chExt cx="381000" cy="347663"/>
          </a:xfrm>
          <a:noFill/>
        </p:grpSpPr>
        <p:sp>
          <p:nvSpPr>
            <p:cNvPr id="13" name="Oval 1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i</a:t>
              </a:r>
            </a:p>
          </p:txBody>
        </p:sp>
      </p:grpSp>
      <p:grpSp>
        <p:nvGrpSpPr>
          <p:cNvPr id="15" name="Group 14"/>
          <p:cNvGrpSpPr/>
          <p:nvPr/>
        </p:nvGrpSpPr>
        <p:grpSpPr>
          <a:xfrm>
            <a:off x="228600" y="4953000"/>
            <a:ext cx="381000" cy="347663"/>
            <a:chOff x="457200" y="2590800"/>
            <a:chExt cx="381000" cy="347663"/>
          </a:xfrm>
          <a:noFill/>
        </p:grpSpPr>
        <p:sp>
          <p:nvSpPr>
            <p:cNvPr id="16" name="Oval 15"/>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7"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b</a:t>
              </a:r>
            </a:p>
          </p:txBody>
        </p:sp>
      </p:grpSp>
      <p:grpSp>
        <p:nvGrpSpPr>
          <p:cNvPr id="18" name="Group 17"/>
          <p:cNvGrpSpPr/>
          <p:nvPr/>
        </p:nvGrpSpPr>
        <p:grpSpPr>
          <a:xfrm>
            <a:off x="1066800" y="4953000"/>
            <a:ext cx="381000" cy="347663"/>
            <a:chOff x="457200" y="2590800"/>
            <a:chExt cx="381000" cy="347663"/>
          </a:xfrm>
          <a:noFill/>
        </p:grpSpPr>
        <p:sp>
          <p:nvSpPr>
            <p:cNvPr id="19" name="Oval 1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d</a:t>
              </a:r>
            </a:p>
          </p:txBody>
        </p:sp>
      </p:grpSp>
      <p:grpSp>
        <p:nvGrpSpPr>
          <p:cNvPr id="21" name="Group 20"/>
          <p:cNvGrpSpPr/>
          <p:nvPr/>
        </p:nvGrpSpPr>
        <p:grpSpPr>
          <a:xfrm>
            <a:off x="2667000" y="3429000"/>
            <a:ext cx="381000" cy="347663"/>
            <a:chOff x="457200" y="2590800"/>
            <a:chExt cx="381000" cy="347663"/>
          </a:xfrm>
          <a:noFill/>
        </p:grpSpPr>
        <p:sp>
          <p:nvSpPr>
            <p:cNvPr id="22" name="Oval 21"/>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3"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j</a:t>
              </a:r>
            </a:p>
          </p:txBody>
        </p:sp>
      </p:grpSp>
      <p:cxnSp>
        <p:nvCxnSpPr>
          <p:cNvPr id="24" name="Straight Arrow Connector 23"/>
          <p:cNvCxnSpPr/>
          <p:nvPr/>
        </p:nvCxnSpPr>
        <p:spPr>
          <a:xfrm rot="16200000" flipH="1">
            <a:off x="2252663" y="3030537"/>
            <a:ext cx="482600" cy="4159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550194" y="2971006"/>
            <a:ext cx="439738" cy="4921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788194" y="3809206"/>
            <a:ext cx="592138" cy="3397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a:endCxn id="19" idx="7"/>
          </p:cNvCxnSpPr>
          <p:nvPr/>
        </p:nvCxnSpPr>
        <p:spPr>
          <a:xfrm rot="5400000">
            <a:off x="1418432" y="4385469"/>
            <a:ext cx="592137" cy="644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981200" y="4114800"/>
            <a:ext cx="381000" cy="347663"/>
            <a:chOff x="457200" y="2590800"/>
            <a:chExt cx="381000" cy="347663"/>
          </a:xfrm>
          <a:noFill/>
        </p:grpSpPr>
        <p:sp>
          <p:nvSpPr>
            <p:cNvPr id="29" name="Oval 2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g</a:t>
              </a:r>
            </a:p>
          </p:txBody>
        </p:sp>
      </p:grpSp>
      <p:cxnSp>
        <p:nvCxnSpPr>
          <p:cNvPr id="31" name="Straight Arrow Connector 30"/>
          <p:cNvCxnSpPr/>
          <p:nvPr/>
        </p:nvCxnSpPr>
        <p:spPr>
          <a:xfrm rot="16200000" flipH="1">
            <a:off x="1636713" y="3562350"/>
            <a:ext cx="1066800" cy="381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6" idx="0"/>
          </p:cNvCxnSpPr>
          <p:nvPr/>
        </p:nvCxnSpPr>
        <p:spPr>
          <a:xfrm rot="5400000">
            <a:off x="326232" y="4614068"/>
            <a:ext cx="431800" cy="2460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1528763" y="3678237"/>
            <a:ext cx="482600" cy="4921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5"/>
            <a:endCxn id="19" idx="1"/>
          </p:cNvCxnSpPr>
          <p:nvPr/>
        </p:nvCxnSpPr>
        <p:spPr>
          <a:xfrm rot="16200000" flipH="1">
            <a:off x="787401" y="4668837"/>
            <a:ext cx="482600" cy="1873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3" idx="4"/>
            <a:endCxn id="40" idx="7"/>
          </p:cNvCxnSpPr>
          <p:nvPr/>
        </p:nvCxnSpPr>
        <p:spPr>
          <a:xfrm rot="5400000">
            <a:off x="2616200" y="4610101"/>
            <a:ext cx="465137" cy="322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981200" y="2700337"/>
            <a:ext cx="381000" cy="347663"/>
            <a:chOff x="457200" y="2590800"/>
            <a:chExt cx="381000" cy="347663"/>
          </a:xfrm>
          <a:noFill/>
        </p:grpSpPr>
        <p:sp>
          <p:nvSpPr>
            <p:cNvPr id="37" name="Oval 3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f</a:t>
              </a:r>
            </a:p>
          </p:txBody>
        </p:sp>
      </p:grpSp>
      <p:grpSp>
        <p:nvGrpSpPr>
          <p:cNvPr id="39" name="Group 38"/>
          <p:cNvGrpSpPr/>
          <p:nvPr/>
        </p:nvGrpSpPr>
        <p:grpSpPr>
          <a:xfrm>
            <a:off x="2362200" y="4953000"/>
            <a:ext cx="381000" cy="347663"/>
            <a:chOff x="457200" y="2590800"/>
            <a:chExt cx="381000" cy="347663"/>
          </a:xfrm>
          <a:noFill/>
        </p:grpSpPr>
        <p:sp>
          <p:nvSpPr>
            <p:cNvPr id="40" name="Oval 3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c</a:t>
              </a:r>
            </a:p>
          </p:txBody>
        </p:sp>
      </p:grpSp>
      <p:grpSp>
        <p:nvGrpSpPr>
          <p:cNvPr id="42" name="Group 41"/>
          <p:cNvGrpSpPr/>
          <p:nvPr/>
        </p:nvGrpSpPr>
        <p:grpSpPr>
          <a:xfrm>
            <a:off x="2819400" y="4191000"/>
            <a:ext cx="381000" cy="347663"/>
            <a:chOff x="457200" y="2590800"/>
            <a:chExt cx="381000" cy="347663"/>
          </a:xfrm>
          <a:noFill/>
        </p:grpSpPr>
        <p:sp>
          <p:nvSpPr>
            <p:cNvPr id="43" name="Oval 4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h</a:t>
              </a:r>
            </a:p>
          </p:txBody>
        </p:sp>
      </p:grpSp>
      <p:cxnSp>
        <p:nvCxnSpPr>
          <p:cNvPr id="45" name="Straight Arrow Connector 44"/>
          <p:cNvCxnSpPr>
            <a:stCxn id="19" idx="6"/>
            <a:endCxn id="40" idx="2"/>
          </p:cNvCxnSpPr>
          <p:nvPr/>
        </p:nvCxnSpPr>
        <p:spPr>
          <a:xfrm>
            <a:off x="1447800" y="5127625"/>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2274094" y="3737769"/>
            <a:ext cx="439737" cy="4159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57200" y="3962400"/>
            <a:ext cx="2133600" cy="7620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6524" name="TextBox 47"/>
          <p:cNvSpPr txBox="1">
            <a:spLocks noChangeArrowheads="1"/>
          </p:cNvSpPr>
          <p:nvPr/>
        </p:nvSpPr>
        <p:spPr bwMode="auto">
          <a:xfrm>
            <a:off x="304800" y="2540000"/>
            <a:ext cx="304800" cy="400050"/>
          </a:xfrm>
          <a:prstGeom prst="rect">
            <a:avLst/>
          </a:prstGeom>
          <a:noFill/>
          <a:ln w="9525">
            <a:noFill/>
            <a:miter lim="800000"/>
            <a:headEnd/>
            <a:tailEnd/>
          </a:ln>
        </p:spPr>
        <p:txBody>
          <a:bodyPr>
            <a:spAutoFit/>
          </a:bodyPr>
          <a:lstStyle/>
          <a:p>
            <a:r>
              <a:rPr lang="en-US" sz="2000" b="1">
                <a:solidFill>
                  <a:srgbClr val="C00000"/>
                </a:solidFill>
              </a:rPr>
              <a:t>1</a:t>
            </a:r>
          </a:p>
        </p:txBody>
      </p:sp>
      <p:sp>
        <p:nvSpPr>
          <p:cNvPr id="106525" name="TextBox 48"/>
          <p:cNvSpPr txBox="1">
            <a:spLocks noChangeArrowheads="1"/>
          </p:cNvSpPr>
          <p:nvPr/>
        </p:nvSpPr>
        <p:spPr bwMode="auto">
          <a:xfrm>
            <a:off x="2438400" y="2590800"/>
            <a:ext cx="304800" cy="400050"/>
          </a:xfrm>
          <a:prstGeom prst="rect">
            <a:avLst/>
          </a:prstGeom>
          <a:noFill/>
          <a:ln w="9525">
            <a:noFill/>
            <a:miter lim="800000"/>
            <a:headEnd/>
            <a:tailEnd/>
          </a:ln>
        </p:spPr>
        <p:txBody>
          <a:bodyPr>
            <a:spAutoFit/>
          </a:bodyPr>
          <a:lstStyle/>
          <a:p>
            <a:r>
              <a:rPr lang="en-US" sz="2000" b="1">
                <a:solidFill>
                  <a:srgbClr val="C00000"/>
                </a:solidFill>
              </a:rPr>
              <a:t>2</a:t>
            </a:r>
          </a:p>
        </p:txBody>
      </p:sp>
      <p:sp>
        <p:nvSpPr>
          <p:cNvPr id="106526" name="TextBox 49"/>
          <p:cNvSpPr txBox="1">
            <a:spLocks noChangeArrowheads="1"/>
          </p:cNvSpPr>
          <p:nvPr/>
        </p:nvSpPr>
        <p:spPr bwMode="auto">
          <a:xfrm>
            <a:off x="1676400" y="3352800"/>
            <a:ext cx="304800" cy="400050"/>
          </a:xfrm>
          <a:prstGeom prst="rect">
            <a:avLst/>
          </a:prstGeom>
          <a:noFill/>
          <a:ln w="9525">
            <a:noFill/>
            <a:miter lim="800000"/>
            <a:headEnd/>
            <a:tailEnd/>
          </a:ln>
        </p:spPr>
        <p:txBody>
          <a:bodyPr>
            <a:spAutoFit/>
          </a:bodyPr>
          <a:lstStyle/>
          <a:p>
            <a:r>
              <a:rPr lang="en-US" sz="2000" b="1">
                <a:solidFill>
                  <a:srgbClr val="C00000"/>
                </a:solidFill>
              </a:rPr>
              <a:t>3</a:t>
            </a:r>
          </a:p>
        </p:txBody>
      </p:sp>
      <p:sp>
        <p:nvSpPr>
          <p:cNvPr id="106527" name="TextBox 50"/>
          <p:cNvSpPr txBox="1">
            <a:spLocks noChangeArrowheads="1"/>
          </p:cNvSpPr>
          <p:nvPr/>
        </p:nvSpPr>
        <p:spPr bwMode="auto">
          <a:xfrm>
            <a:off x="3124200" y="3376613"/>
            <a:ext cx="304800" cy="400050"/>
          </a:xfrm>
          <a:prstGeom prst="rect">
            <a:avLst/>
          </a:prstGeom>
          <a:noFill/>
          <a:ln w="9525">
            <a:noFill/>
            <a:miter lim="800000"/>
            <a:headEnd/>
            <a:tailEnd/>
          </a:ln>
        </p:spPr>
        <p:txBody>
          <a:bodyPr>
            <a:spAutoFit/>
          </a:bodyPr>
          <a:lstStyle/>
          <a:p>
            <a:r>
              <a:rPr lang="en-US" sz="2000" b="1">
                <a:solidFill>
                  <a:srgbClr val="C00000"/>
                </a:solidFill>
              </a:rPr>
              <a:t>4</a:t>
            </a:r>
          </a:p>
        </p:txBody>
      </p:sp>
      <p:sp>
        <p:nvSpPr>
          <p:cNvPr id="106528" name="TextBox 55"/>
          <p:cNvSpPr txBox="1">
            <a:spLocks noChangeArrowheads="1"/>
          </p:cNvSpPr>
          <p:nvPr/>
        </p:nvSpPr>
        <p:spPr bwMode="auto">
          <a:xfrm>
            <a:off x="152400" y="4171950"/>
            <a:ext cx="304800" cy="400050"/>
          </a:xfrm>
          <a:prstGeom prst="rect">
            <a:avLst/>
          </a:prstGeom>
          <a:noFill/>
          <a:ln w="9525">
            <a:noFill/>
            <a:miter lim="800000"/>
            <a:headEnd/>
            <a:tailEnd/>
          </a:ln>
        </p:spPr>
        <p:txBody>
          <a:bodyPr>
            <a:spAutoFit/>
          </a:bodyPr>
          <a:lstStyle/>
          <a:p>
            <a:r>
              <a:rPr lang="en-US" sz="2000" b="1">
                <a:solidFill>
                  <a:srgbClr val="C00000"/>
                </a:solidFill>
              </a:rPr>
              <a:t>5</a:t>
            </a:r>
          </a:p>
        </p:txBody>
      </p:sp>
      <p:sp>
        <p:nvSpPr>
          <p:cNvPr id="106529" name="TextBox 56"/>
          <p:cNvSpPr txBox="1">
            <a:spLocks noChangeArrowheads="1"/>
          </p:cNvSpPr>
          <p:nvPr/>
        </p:nvSpPr>
        <p:spPr bwMode="auto">
          <a:xfrm>
            <a:off x="1600200" y="4095750"/>
            <a:ext cx="304800" cy="400050"/>
          </a:xfrm>
          <a:prstGeom prst="rect">
            <a:avLst/>
          </a:prstGeom>
          <a:noFill/>
          <a:ln w="9525">
            <a:noFill/>
            <a:miter lim="800000"/>
            <a:headEnd/>
            <a:tailEnd/>
          </a:ln>
        </p:spPr>
        <p:txBody>
          <a:bodyPr>
            <a:spAutoFit/>
          </a:bodyPr>
          <a:lstStyle/>
          <a:p>
            <a:r>
              <a:rPr lang="en-US" sz="2000" b="1">
                <a:solidFill>
                  <a:srgbClr val="C00000"/>
                </a:solidFill>
              </a:rPr>
              <a:t>6</a:t>
            </a:r>
          </a:p>
        </p:txBody>
      </p:sp>
      <p:sp>
        <p:nvSpPr>
          <p:cNvPr id="106530" name="TextBox 57"/>
          <p:cNvSpPr txBox="1">
            <a:spLocks noChangeArrowheads="1"/>
          </p:cNvSpPr>
          <p:nvPr/>
        </p:nvSpPr>
        <p:spPr bwMode="auto">
          <a:xfrm>
            <a:off x="4191000" y="2362200"/>
            <a:ext cx="4495800" cy="2308225"/>
          </a:xfrm>
          <a:prstGeom prst="rect">
            <a:avLst/>
          </a:prstGeom>
          <a:noFill/>
          <a:ln w="9525">
            <a:noFill/>
            <a:miter lim="800000"/>
            <a:headEnd/>
            <a:tailEnd/>
          </a:ln>
        </p:spPr>
        <p:txBody>
          <a:bodyPr>
            <a:spAutoFit/>
          </a:bodyPr>
          <a:lstStyle/>
          <a:p>
            <a:pPr algn="l">
              <a:lnSpc>
                <a:spcPct val="150000"/>
              </a:lnSpc>
            </a:pPr>
            <a:r>
              <a:rPr lang="en-US">
                <a:latin typeface="Times New Roman" pitchFamily="18" charset="0"/>
                <a:cs typeface="Times New Roman" pitchFamily="18" charset="0"/>
              </a:rPr>
              <a:t>Đỉnh i và g có deg-(i)= deg-(g) = 0</a:t>
            </a:r>
          </a:p>
          <a:p>
            <a:pPr algn="l">
              <a:lnSpc>
                <a:spcPct val="150000"/>
              </a:lnSpc>
            </a:pPr>
            <a:r>
              <a:rPr lang="en-US">
                <a:latin typeface="Times New Roman" pitchFamily="18" charset="0"/>
                <a:cs typeface="Times New Roman" pitchFamily="18" charset="0"/>
              </a:rPr>
              <a:t>Đánh số i và g theo thứ tự tuỳ ý bởi 5 và 6</a:t>
            </a:r>
          </a:p>
          <a:p>
            <a:pPr algn="l">
              <a:lnSpc>
                <a:spcPct val="150000"/>
              </a:lnSpc>
            </a:pPr>
            <a:r>
              <a:rPr lang="en-US">
                <a:latin typeface="Times New Roman" pitchFamily="18" charset="0"/>
                <a:cs typeface="Times New Roman" pitchFamily="18" charset="0"/>
              </a:rPr>
              <a:t>Xoá các cung đi ra khỏi i và g</a:t>
            </a:r>
          </a:p>
        </p:txBody>
      </p:sp>
      <p:sp>
        <p:nvSpPr>
          <p:cNvPr id="55" name="Slide Number Placeholder 54"/>
          <p:cNvSpPr>
            <a:spLocks noGrp="1"/>
          </p:cNvSpPr>
          <p:nvPr>
            <p:ph type="sldNum" sz="quarter" idx="12"/>
          </p:nvPr>
        </p:nvSpPr>
        <p:spPr/>
        <p:txBody>
          <a:bodyPr/>
          <a:lstStyle/>
          <a:p>
            <a:pPr>
              <a:defRPr/>
            </a:pPr>
            <a:fld id="{ED5A391F-4F24-4894-8AF2-3A4F4931DDA7}" type="slidenum">
              <a:rPr lang="en-US" smtClean="0"/>
              <a:pPr>
                <a:defRPr/>
              </a:pPr>
              <a:t>91</a:t>
            </a:fld>
            <a:endParaRPr lang="en-US"/>
          </a:p>
        </p:txBody>
      </p:sp>
      <p:sp>
        <p:nvSpPr>
          <p:cNvPr id="56" name="Footer Placeholder 55"/>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smtClean="0">
                <a:latin typeface="Arial" charset="0"/>
                <a:cs typeface="Arial" charset="0"/>
              </a:rPr>
              <a:t>Thuật toán xoá dần đỉnh</a:t>
            </a:r>
          </a:p>
        </p:txBody>
      </p:sp>
      <p:cxnSp>
        <p:nvCxnSpPr>
          <p:cNvPr id="3" name="Straight Arrow Connector 2"/>
          <p:cNvCxnSpPr>
            <a:stCxn id="29" idx="6"/>
            <a:endCxn id="43" idx="2"/>
          </p:cNvCxnSpPr>
          <p:nvPr/>
        </p:nvCxnSpPr>
        <p:spPr>
          <a:xfrm>
            <a:off x="2362200" y="4289425"/>
            <a:ext cx="457200" cy="762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7" idx="6"/>
            <a:endCxn id="37" idx="2"/>
          </p:cNvCxnSpPr>
          <p:nvPr/>
        </p:nvCxnSpPr>
        <p:spPr>
          <a:xfrm>
            <a:off x="990600" y="2874963"/>
            <a:ext cx="990600" cy="1587"/>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7" idx="4"/>
            <a:endCxn id="13" idx="0"/>
          </p:cNvCxnSpPr>
          <p:nvPr/>
        </p:nvCxnSpPr>
        <p:spPr>
          <a:xfrm rot="5400000">
            <a:off x="212725" y="3635375"/>
            <a:ext cx="1176338" cy="1588"/>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09600" y="2700337"/>
            <a:ext cx="381000" cy="347663"/>
            <a:chOff x="457200" y="2590800"/>
            <a:chExt cx="381000" cy="347663"/>
          </a:xfrm>
          <a:noFill/>
        </p:grpSpPr>
        <p:sp>
          <p:nvSpPr>
            <p:cNvPr id="7" name="Oval 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a</a:t>
              </a:r>
            </a:p>
          </p:txBody>
        </p:sp>
      </p:grpSp>
      <p:grpSp>
        <p:nvGrpSpPr>
          <p:cNvPr id="9" name="Group 8"/>
          <p:cNvGrpSpPr/>
          <p:nvPr/>
        </p:nvGrpSpPr>
        <p:grpSpPr>
          <a:xfrm>
            <a:off x="1219200" y="3386137"/>
            <a:ext cx="381000" cy="347663"/>
            <a:chOff x="457200" y="2590800"/>
            <a:chExt cx="381000" cy="347663"/>
          </a:xfrm>
          <a:noFill/>
        </p:grpSpPr>
        <p:sp>
          <p:nvSpPr>
            <p:cNvPr id="10" name="Oval 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e</a:t>
              </a:r>
            </a:p>
          </p:txBody>
        </p:sp>
      </p:grpSp>
      <p:grpSp>
        <p:nvGrpSpPr>
          <p:cNvPr id="12" name="Group 11"/>
          <p:cNvGrpSpPr/>
          <p:nvPr/>
        </p:nvGrpSpPr>
        <p:grpSpPr>
          <a:xfrm>
            <a:off x="609600" y="4224337"/>
            <a:ext cx="381000" cy="347663"/>
            <a:chOff x="457200" y="2590800"/>
            <a:chExt cx="381000" cy="347663"/>
          </a:xfrm>
          <a:noFill/>
        </p:grpSpPr>
        <p:sp>
          <p:nvSpPr>
            <p:cNvPr id="13" name="Oval 1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i</a:t>
              </a:r>
            </a:p>
          </p:txBody>
        </p:sp>
      </p:grpSp>
      <p:grpSp>
        <p:nvGrpSpPr>
          <p:cNvPr id="15" name="Group 14"/>
          <p:cNvGrpSpPr/>
          <p:nvPr/>
        </p:nvGrpSpPr>
        <p:grpSpPr>
          <a:xfrm>
            <a:off x="228600" y="4953000"/>
            <a:ext cx="381000" cy="347663"/>
            <a:chOff x="457200" y="2590800"/>
            <a:chExt cx="381000" cy="347663"/>
          </a:xfrm>
          <a:noFill/>
        </p:grpSpPr>
        <p:sp>
          <p:nvSpPr>
            <p:cNvPr id="16" name="Oval 15"/>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7"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b</a:t>
              </a:r>
            </a:p>
          </p:txBody>
        </p:sp>
      </p:grpSp>
      <p:grpSp>
        <p:nvGrpSpPr>
          <p:cNvPr id="18" name="Group 17"/>
          <p:cNvGrpSpPr/>
          <p:nvPr/>
        </p:nvGrpSpPr>
        <p:grpSpPr>
          <a:xfrm>
            <a:off x="1066800" y="4953000"/>
            <a:ext cx="381000" cy="347663"/>
            <a:chOff x="457200" y="2590800"/>
            <a:chExt cx="381000" cy="347663"/>
          </a:xfrm>
          <a:noFill/>
        </p:grpSpPr>
        <p:sp>
          <p:nvSpPr>
            <p:cNvPr id="19" name="Oval 1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d</a:t>
              </a:r>
            </a:p>
          </p:txBody>
        </p:sp>
      </p:grpSp>
      <p:grpSp>
        <p:nvGrpSpPr>
          <p:cNvPr id="21" name="Group 20"/>
          <p:cNvGrpSpPr/>
          <p:nvPr/>
        </p:nvGrpSpPr>
        <p:grpSpPr>
          <a:xfrm>
            <a:off x="2667000" y="3429000"/>
            <a:ext cx="381000" cy="347663"/>
            <a:chOff x="457200" y="2590800"/>
            <a:chExt cx="381000" cy="347663"/>
          </a:xfrm>
          <a:noFill/>
        </p:grpSpPr>
        <p:sp>
          <p:nvSpPr>
            <p:cNvPr id="22" name="Oval 21"/>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3"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j</a:t>
              </a:r>
            </a:p>
          </p:txBody>
        </p:sp>
      </p:grpSp>
      <p:cxnSp>
        <p:nvCxnSpPr>
          <p:cNvPr id="24" name="Straight Arrow Connector 23"/>
          <p:cNvCxnSpPr>
            <a:stCxn id="37" idx="5"/>
            <a:endCxn id="22" idx="1"/>
          </p:cNvCxnSpPr>
          <p:nvPr/>
        </p:nvCxnSpPr>
        <p:spPr>
          <a:xfrm rot="16200000" flipH="1">
            <a:off x="2273301" y="3030537"/>
            <a:ext cx="482600" cy="4159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7" idx="3"/>
            <a:endCxn id="10" idx="7"/>
          </p:cNvCxnSpPr>
          <p:nvPr/>
        </p:nvCxnSpPr>
        <p:spPr>
          <a:xfrm rot="5400000">
            <a:off x="1570832" y="2971006"/>
            <a:ext cx="439738" cy="4921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3" idx="7"/>
          </p:cNvCxnSpPr>
          <p:nvPr/>
        </p:nvCxnSpPr>
        <p:spPr>
          <a:xfrm rot="5400000">
            <a:off x="808832" y="3809206"/>
            <a:ext cx="592138" cy="3397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a:endCxn id="19" idx="7"/>
          </p:cNvCxnSpPr>
          <p:nvPr/>
        </p:nvCxnSpPr>
        <p:spPr>
          <a:xfrm rot="5400000">
            <a:off x="1418432" y="4385469"/>
            <a:ext cx="592137" cy="6445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981200" y="4114800"/>
            <a:ext cx="381000" cy="347663"/>
            <a:chOff x="457200" y="2590800"/>
            <a:chExt cx="381000" cy="347663"/>
          </a:xfrm>
          <a:noFill/>
        </p:grpSpPr>
        <p:sp>
          <p:nvSpPr>
            <p:cNvPr id="29" name="Oval 2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g</a:t>
              </a:r>
            </a:p>
          </p:txBody>
        </p:sp>
      </p:grpSp>
      <p:cxnSp>
        <p:nvCxnSpPr>
          <p:cNvPr id="31" name="Straight Arrow Connector 30"/>
          <p:cNvCxnSpPr>
            <a:stCxn id="37" idx="4"/>
            <a:endCxn id="30" idx="0"/>
          </p:cNvCxnSpPr>
          <p:nvPr/>
        </p:nvCxnSpPr>
        <p:spPr>
          <a:xfrm rot="16200000" flipH="1">
            <a:off x="1657350" y="3562350"/>
            <a:ext cx="1066800" cy="381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6" idx="0"/>
          </p:cNvCxnSpPr>
          <p:nvPr/>
        </p:nvCxnSpPr>
        <p:spPr>
          <a:xfrm rot="5400000">
            <a:off x="326232" y="4614068"/>
            <a:ext cx="431800" cy="24606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5"/>
            <a:endCxn id="29" idx="1"/>
          </p:cNvCxnSpPr>
          <p:nvPr/>
        </p:nvCxnSpPr>
        <p:spPr>
          <a:xfrm rot="16200000" flipH="1">
            <a:off x="1549401" y="3678237"/>
            <a:ext cx="482600" cy="4921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5"/>
            <a:endCxn id="19" idx="1"/>
          </p:cNvCxnSpPr>
          <p:nvPr/>
        </p:nvCxnSpPr>
        <p:spPr>
          <a:xfrm rot="16200000" flipH="1">
            <a:off x="787401" y="4668837"/>
            <a:ext cx="482600" cy="1873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3" idx="4"/>
            <a:endCxn id="40" idx="7"/>
          </p:cNvCxnSpPr>
          <p:nvPr/>
        </p:nvCxnSpPr>
        <p:spPr>
          <a:xfrm rot="5400000">
            <a:off x="2616200" y="4610101"/>
            <a:ext cx="465137" cy="322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981200" y="2700337"/>
            <a:ext cx="381000" cy="347663"/>
            <a:chOff x="457200" y="2590800"/>
            <a:chExt cx="381000" cy="347663"/>
          </a:xfrm>
          <a:noFill/>
        </p:grpSpPr>
        <p:sp>
          <p:nvSpPr>
            <p:cNvPr id="37" name="Oval 3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f</a:t>
              </a:r>
            </a:p>
          </p:txBody>
        </p:sp>
      </p:grpSp>
      <p:grpSp>
        <p:nvGrpSpPr>
          <p:cNvPr id="39" name="Group 38"/>
          <p:cNvGrpSpPr/>
          <p:nvPr/>
        </p:nvGrpSpPr>
        <p:grpSpPr>
          <a:xfrm>
            <a:off x="2362200" y="4953000"/>
            <a:ext cx="381000" cy="347663"/>
            <a:chOff x="457200" y="2590800"/>
            <a:chExt cx="381000" cy="347663"/>
          </a:xfrm>
          <a:noFill/>
        </p:grpSpPr>
        <p:sp>
          <p:nvSpPr>
            <p:cNvPr id="40" name="Oval 3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c</a:t>
              </a:r>
            </a:p>
          </p:txBody>
        </p:sp>
      </p:grpSp>
      <p:grpSp>
        <p:nvGrpSpPr>
          <p:cNvPr id="42" name="Group 41"/>
          <p:cNvGrpSpPr/>
          <p:nvPr/>
        </p:nvGrpSpPr>
        <p:grpSpPr>
          <a:xfrm>
            <a:off x="2819400" y="4191000"/>
            <a:ext cx="381000" cy="347663"/>
            <a:chOff x="457200" y="2590800"/>
            <a:chExt cx="381000" cy="347663"/>
          </a:xfrm>
          <a:noFill/>
        </p:grpSpPr>
        <p:sp>
          <p:nvSpPr>
            <p:cNvPr id="43" name="Oval 4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h</a:t>
              </a:r>
            </a:p>
          </p:txBody>
        </p:sp>
      </p:grpSp>
      <p:cxnSp>
        <p:nvCxnSpPr>
          <p:cNvPr id="45" name="Straight Arrow Connector 44"/>
          <p:cNvCxnSpPr>
            <a:stCxn id="19" idx="6"/>
            <a:endCxn id="40" idx="2"/>
          </p:cNvCxnSpPr>
          <p:nvPr/>
        </p:nvCxnSpPr>
        <p:spPr>
          <a:xfrm>
            <a:off x="1447800" y="5127625"/>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3"/>
            <a:endCxn id="29" idx="7"/>
          </p:cNvCxnSpPr>
          <p:nvPr/>
        </p:nvCxnSpPr>
        <p:spPr>
          <a:xfrm rot="5400000">
            <a:off x="2294732" y="3737769"/>
            <a:ext cx="439737" cy="4159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52400" y="4724400"/>
            <a:ext cx="1676400" cy="8382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Oval 47"/>
          <p:cNvSpPr/>
          <p:nvPr/>
        </p:nvSpPr>
        <p:spPr>
          <a:xfrm>
            <a:off x="2667000" y="4038600"/>
            <a:ext cx="838200" cy="7620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7549" name="TextBox 48"/>
          <p:cNvSpPr txBox="1">
            <a:spLocks noChangeArrowheads="1"/>
          </p:cNvSpPr>
          <p:nvPr/>
        </p:nvSpPr>
        <p:spPr bwMode="auto">
          <a:xfrm>
            <a:off x="304800" y="2540000"/>
            <a:ext cx="304800" cy="400050"/>
          </a:xfrm>
          <a:prstGeom prst="rect">
            <a:avLst/>
          </a:prstGeom>
          <a:noFill/>
          <a:ln w="9525">
            <a:noFill/>
            <a:miter lim="800000"/>
            <a:headEnd/>
            <a:tailEnd/>
          </a:ln>
        </p:spPr>
        <p:txBody>
          <a:bodyPr>
            <a:spAutoFit/>
          </a:bodyPr>
          <a:lstStyle/>
          <a:p>
            <a:r>
              <a:rPr lang="en-US" sz="2000" b="1">
                <a:solidFill>
                  <a:srgbClr val="C00000"/>
                </a:solidFill>
              </a:rPr>
              <a:t>1</a:t>
            </a:r>
          </a:p>
        </p:txBody>
      </p:sp>
      <p:sp>
        <p:nvSpPr>
          <p:cNvPr id="107550" name="TextBox 49"/>
          <p:cNvSpPr txBox="1">
            <a:spLocks noChangeArrowheads="1"/>
          </p:cNvSpPr>
          <p:nvPr/>
        </p:nvSpPr>
        <p:spPr bwMode="auto">
          <a:xfrm>
            <a:off x="2438400" y="2590800"/>
            <a:ext cx="304800" cy="400050"/>
          </a:xfrm>
          <a:prstGeom prst="rect">
            <a:avLst/>
          </a:prstGeom>
          <a:noFill/>
          <a:ln w="9525">
            <a:noFill/>
            <a:miter lim="800000"/>
            <a:headEnd/>
            <a:tailEnd/>
          </a:ln>
        </p:spPr>
        <p:txBody>
          <a:bodyPr>
            <a:spAutoFit/>
          </a:bodyPr>
          <a:lstStyle/>
          <a:p>
            <a:r>
              <a:rPr lang="en-US" sz="2000" b="1">
                <a:solidFill>
                  <a:srgbClr val="C00000"/>
                </a:solidFill>
              </a:rPr>
              <a:t>2</a:t>
            </a:r>
          </a:p>
        </p:txBody>
      </p:sp>
      <p:sp>
        <p:nvSpPr>
          <p:cNvPr id="107551" name="TextBox 50"/>
          <p:cNvSpPr txBox="1">
            <a:spLocks noChangeArrowheads="1"/>
          </p:cNvSpPr>
          <p:nvPr/>
        </p:nvSpPr>
        <p:spPr bwMode="auto">
          <a:xfrm>
            <a:off x="1676400" y="3352800"/>
            <a:ext cx="304800" cy="400050"/>
          </a:xfrm>
          <a:prstGeom prst="rect">
            <a:avLst/>
          </a:prstGeom>
          <a:noFill/>
          <a:ln w="9525">
            <a:noFill/>
            <a:miter lim="800000"/>
            <a:headEnd/>
            <a:tailEnd/>
          </a:ln>
        </p:spPr>
        <p:txBody>
          <a:bodyPr>
            <a:spAutoFit/>
          </a:bodyPr>
          <a:lstStyle/>
          <a:p>
            <a:r>
              <a:rPr lang="en-US" sz="2000" b="1">
                <a:solidFill>
                  <a:srgbClr val="C00000"/>
                </a:solidFill>
              </a:rPr>
              <a:t>3</a:t>
            </a:r>
          </a:p>
        </p:txBody>
      </p:sp>
      <p:sp>
        <p:nvSpPr>
          <p:cNvPr id="107552" name="TextBox 51"/>
          <p:cNvSpPr txBox="1">
            <a:spLocks noChangeArrowheads="1"/>
          </p:cNvSpPr>
          <p:nvPr/>
        </p:nvSpPr>
        <p:spPr bwMode="auto">
          <a:xfrm>
            <a:off x="3124200" y="3376613"/>
            <a:ext cx="304800" cy="400050"/>
          </a:xfrm>
          <a:prstGeom prst="rect">
            <a:avLst/>
          </a:prstGeom>
          <a:noFill/>
          <a:ln w="9525">
            <a:noFill/>
            <a:miter lim="800000"/>
            <a:headEnd/>
            <a:tailEnd/>
          </a:ln>
        </p:spPr>
        <p:txBody>
          <a:bodyPr>
            <a:spAutoFit/>
          </a:bodyPr>
          <a:lstStyle/>
          <a:p>
            <a:r>
              <a:rPr lang="en-US" sz="2000" b="1">
                <a:solidFill>
                  <a:srgbClr val="C00000"/>
                </a:solidFill>
              </a:rPr>
              <a:t>4</a:t>
            </a:r>
          </a:p>
        </p:txBody>
      </p:sp>
      <p:sp>
        <p:nvSpPr>
          <p:cNvPr id="107553" name="TextBox 52"/>
          <p:cNvSpPr txBox="1">
            <a:spLocks noChangeArrowheads="1"/>
          </p:cNvSpPr>
          <p:nvPr/>
        </p:nvSpPr>
        <p:spPr bwMode="auto">
          <a:xfrm>
            <a:off x="152400" y="4171950"/>
            <a:ext cx="304800" cy="400050"/>
          </a:xfrm>
          <a:prstGeom prst="rect">
            <a:avLst/>
          </a:prstGeom>
          <a:noFill/>
          <a:ln w="9525">
            <a:noFill/>
            <a:miter lim="800000"/>
            <a:headEnd/>
            <a:tailEnd/>
          </a:ln>
        </p:spPr>
        <p:txBody>
          <a:bodyPr>
            <a:spAutoFit/>
          </a:bodyPr>
          <a:lstStyle/>
          <a:p>
            <a:r>
              <a:rPr lang="en-US" sz="2000" b="1">
                <a:solidFill>
                  <a:srgbClr val="C00000"/>
                </a:solidFill>
              </a:rPr>
              <a:t>5</a:t>
            </a:r>
          </a:p>
        </p:txBody>
      </p:sp>
      <p:sp>
        <p:nvSpPr>
          <p:cNvPr id="107554" name="TextBox 53"/>
          <p:cNvSpPr txBox="1">
            <a:spLocks noChangeArrowheads="1"/>
          </p:cNvSpPr>
          <p:nvPr/>
        </p:nvSpPr>
        <p:spPr bwMode="auto">
          <a:xfrm>
            <a:off x="1600200" y="4095750"/>
            <a:ext cx="304800" cy="400050"/>
          </a:xfrm>
          <a:prstGeom prst="rect">
            <a:avLst/>
          </a:prstGeom>
          <a:noFill/>
          <a:ln w="9525">
            <a:noFill/>
            <a:miter lim="800000"/>
            <a:headEnd/>
            <a:tailEnd/>
          </a:ln>
        </p:spPr>
        <p:txBody>
          <a:bodyPr>
            <a:spAutoFit/>
          </a:bodyPr>
          <a:lstStyle/>
          <a:p>
            <a:r>
              <a:rPr lang="en-US" sz="2000" b="1">
                <a:solidFill>
                  <a:srgbClr val="C00000"/>
                </a:solidFill>
              </a:rPr>
              <a:t>6</a:t>
            </a:r>
          </a:p>
        </p:txBody>
      </p:sp>
      <p:sp>
        <p:nvSpPr>
          <p:cNvPr id="107555" name="TextBox 54"/>
          <p:cNvSpPr txBox="1">
            <a:spLocks noChangeArrowheads="1"/>
          </p:cNvSpPr>
          <p:nvPr/>
        </p:nvSpPr>
        <p:spPr bwMode="auto">
          <a:xfrm>
            <a:off x="3276600" y="4191000"/>
            <a:ext cx="304800" cy="400050"/>
          </a:xfrm>
          <a:prstGeom prst="rect">
            <a:avLst/>
          </a:prstGeom>
          <a:noFill/>
          <a:ln w="9525">
            <a:noFill/>
            <a:miter lim="800000"/>
            <a:headEnd/>
            <a:tailEnd/>
          </a:ln>
        </p:spPr>
        <p:txBody>
          <a:bodyPr>
            <a:spAutoFit/>
          </a:bodyPr>
          <a:lstStyle/>
          <a:p>
            <a:r>
              <a:rPr lang="en-US" sz="2000" b="1">
                <a:solidFill>
                  <a:srgbClr val="C00000"/>
                </a:solidFill>
              </a:rPr>
              <a:t>9</a:t>
            </a:r>
          </a:p>
        </p:txBody>
      </p:sp>
      <p:sp>
        <p:nvSpPr>
          <p:cNvPr id="107556" name="TextBox 55"/>
          <p:cNvSpPr txBox="1">
            <a:spLocks noChangeArrowheads="1"/>
          </p:cNvSpPr>
          <p:nvPr/>
        </p:nvSpPr>
        <p:spPr bwMode="auto">
          <a:xfrm>
            <a:off x="1066800" y="5314950"/>
            <a:ext cx="304800" cy="400050"/>
          </a:xfrm>
          <a:prstGeom prst="rect">
            <a:avLst/>
          </a:prstGeom>
          <a:noFill/>
          <a:ln w="9525">
            <a:noFill/>
            <a:miter lim="800000"/>
            <a:headEnd/>
            <a:tailEnd/>
          </a:ln>
        </p:spPr>
        <p:txBody>
          <a:bodyPr>
            <a:spAutoFit/>
          </a:bodyPr>
          <a:lstStyle/>
          <a:p>
            <a:r>
              <a:rPr lang="en-US" sz="2000" b="1">
                <a:solidFill>
                  <a:srgbClr val="C00000"/>
                </a:solidFill>
              </a:rPr>
              <a:t>8</a:t>
            </a:r>
          </a:p>
        </p:txBody>
      </p:sp>
      <p:sp>
        <p:nvSpPr>
          <p:cNvPr id="107557" name="TextBox 56"/>
          <p:cNvSpPr txBox="1">
            <a:spLocks noChangeArrowheads="1"/>
          </p:cNvSpPr>
          <p:nvPr/>
        </p:nvSpPr>
        <p:spPr bwMode="auto">
          <a:xfrm>
            <a:off x="152400" y="5362575"/>
            <a:ext cx="304800" cy="400050"/>
          </a:xfrm>
          <a:prstGeom prst="rect">
            <a:avLst/>
          </a:prstGeom>
          <a:noFill/>
          <a:ln w="9525">
            <a:noFill/>
            <a:miter lim="800000"/>
            <a:headEnd/>
            <a:tailEnd/>
          </a:ln>
        </p:spPr>
        <p:txBody>
          <a:bodyPr>
            <a:spAutoFit/>
          </a:bodyPr>
          <a:lstStyle/>
          <a:p>
            <a:r>
              <a:rPr lang="en-US" sz="2000" b="1">
                <a:solidFill>
                  <a:srgbClr val="C00000"/>
                </a:solidFill>
              </a:rPr>
              <a:t>7</a:t>
            </a:r>
          </a:p>
        </p:txBody>
      </p:sp>
      <p:sp>
        <p:nvSpPr>
          <p:cNvPr id="107558" name="TextBox 57"/>
          <p:cNvSpPr txBox="1">
            <a:spLocks noChangeArrowheads="1"/>
          </p:cNvSpPr>
          <p:nvPr/>
        </p:nvSpPr>
        <p:spPr bwMode="auto">
          <a:xfrm>
            <a:off x="4191000" y="2362200"/>
            <a:ext cx="4495800" cy="2862263"/>
          </a:xfrm>
          <a:prstGeom prst="rect">
            <a:avLst/>
          </a:prstGeom>
          <a:noFill/>
          <a:ln w="9525">
            <a:noFill/>
            <a:miter lim="800000"/>
            <a:headEnd/>
            <a:tailEnd/>
          </a:ln>
        </p:spPr>
        <p:txBody>
          <a:bodyPr>
            <a:spAutoFit/>
          </a:bodyPr>
          <a:lstStyle/>
          <a:p>
            <a:pPr algn="l">
              <a:lnSpc>
                <a:spcPct val="150000"/>
              </a:lnSpc>
            </a:pPr>
            <a:r>
              <a:rPr lang="en-US">
                <a:latin typeface="Times New Roman" pitchFamily="18" charset="0"/>
                <a:cs typeface="Times New Roman" pitchFamily="18" charset="0"/>
              </a:rPr>
              <a:t>Đỉnh b, d và h có deg-(b)= deg-(d) = deg(h) = 0</a:t>
            </a:r>
          </a:p>
          <a:p>
            <a:pPr algn="l">
              <a:lnSpc>
                <a:spcPct val="150000"/>
              </a:lnSpc>
            </a:pPr>
            <a:r>
              <a:rPr lang="en-US">
                <a:latin typeface="Times New Roman" pitchFamily="18" charset="0"/>
                <a:cs typeface="Times New Roman" pitchFamily="18" charset="0"/>
              </a:rPr>
              <a:t>Đánh số b, d và h theo thứ tự tuỳ ý bởi 7, 8 và 4</a:t>
            </a:r>
          </a:p>
          <a:p>
            <a:pPr algn="l">
              <a:lnSpc>
                <a:spcPct val="150000"/>
              </a:lnSpc>
            </a:pPr>
            <a:r>
              <a:rPr lang="en-US">
                <a:latin typeface="Times New Roman" pitchFamily="18" charset="0"/>
                <a:cs typeface="Times New Roman" pitchFamily="18" charset="0"/>
              </a:rPr>
              <a:t>Xoá các cung đi ra khỏi b, d và h</a:t>
            </a:r>
          </a:p>
        </p:txBody>
      </p:sp>
      <p:sp>
        <p:nvSpPr>
          <p:cNvPr id="59" name="Slide Number Placeholder 58"/>
          <p:cNvSpPr>
            <a:spLocks noGrp="1"/>
          </p:cNvSpPr>
          <p:nvPr>
            <p:ph type="sldNum" sz="quarter" idx="12"/>
          </p:nvPr>
        </p:nvSpPr>
        <p:spPr/>
        <p:txBody>
          <a:bodyPr/>
          <a:lstStyle/>
          <a:p>
            <a:pPr>
              <a:defRPr/>
            </a:pPr>
            <a:fld id="{ED5A391F-4F24-4894-8AF2-3A4F4931DDA7}" type="slidenum">
              <a:rPr lang="en-US" smtClean="0"/>
              <a:pPr>
                <a:defRPr/>
              </a:pPr>
              <a:t>92</a:t>
            </a:fld>
            <a:endParaRPr lang="en-US"/>
          </a:p>
        </p:txBody>
      </p:sp>
      <p:sp>
        <p:nvSpPr>
          <p:cNvPr id="60" name="Footer Placeholder 59"/>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smtClean="0">
                <a:latin typeface="Arial" charset="0"/>
                <a:cs typeface="Arial" charset="0"/>
              </a:rPr>
              <a:t>Thuật toán xoá dần đỉnh</a:t>
            </a:r>
          </a:p>
        </p:txBody>
      </p:sp>
      <p:cxnSp>
        <p:nvCxnSpPr>
          <p:cNvPr id="3" name="Straight Arrow Connector 2"/>
          <p:cNvCxnSpPr>
            <a:stCxn id="29" idx="6"/>
            <a:endCxn id="43" idx="2"/>
          </p:cNvCxnSpPr>
          <p:nvPr/>
        </p:nvCxnSpPr>
        <p:spPr>
          <a:xfrm>
            <a:off x="2362200" y="4289425"/>
            <a:ext cx="457200" cy="762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7" idx="6"/>
            <a:endCxn id="37" idx="2"/>
          </p:cNvCxnSpPr>
          <p:nvPr/>
        </p:nvCxnSpPr>
        <p:spPr>
          <a:xfrm>
            <a:off x="990600" y="2874963"/>
            <a:ext cx="990600" cy="1587"/>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7" idx="4"/>
            <a:endCxn id="13" idx="0"/>
          </p:cNvCxnSpPr>
          <p:nvPr/>
        </p:nvCxnSpPr>
        <p:spPr>
          <a:xfrm rot="5400000">
            <a:off x="212725" y="3635375"/>
            <a:ext cx="1176338" cy="1588"/>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09600" y="2700337"/>
            <a:ext cx="381000" cy="347663"/>
            <a:chOff x="457200" y="2590800"/>
            <a:chExt cx="381000" cy="347663"/>
          </a:xfrm>
          <a:noFill/>
        </p:grpSpPr>
        <p:sp>
          <p:nvSpPr>
            <p:cNvPr id="7" name="Oval 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a</a:t>
              </a:r>
            </a:p>
          </p:txBody>
        </p:sp>
      </p:grpSp>
      <p:grpSp>
        <p:nvGrpSpPr>
          <p:cNvPr id="9" name="Group 8"/>
          <p:cNvGrpSpPr/>
          <p:nvPr/>
        </p:nvGrpSpPr>
        <p:grpSpPr>
          <a:xfrm>
            <a:off x="1219200" y="3386137"/>
            <a:ext cx="381000" cy="347663"/>
            <a:chOff x="457200" y="2590800"/>
            <a:chExt cx="381000" cy="347663"/>
          </a:xfrm>
          <a:noFill/>
        </p:grpSpPr>
        <p:sp>
          <p:nvSpPr>
            <p:cNvPr id="10" name="Oval 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e</a:t>
              </a:r>
            </a:p>
          </p:txBody>
        </p:sp>
      </p:grpSp>
      <p:grpSp>
        <p:nvGrpSpPr>
          <p:cNvPr id="12" name="Group 11"/>
          <p:cNvGrpSpPr/>
          <p:nvPr/>
        </p:nvGrpSpPr>
        <p:grpSpPr>
          <a:xfrm>
            <a:off x="609600" y="4224337"/>
            <a:ext cx="381000" cy="347663"/>
            <a:chOff x="457200" y="2590800"/>
            <a:chExt cx="381000" cy="347663"/>
          </a:xfrm>
          <a:noFill/>
        </p:grpSpPr>
        <p:sp>
          <p:nvSpPr>
            <p:cNvPr id="13" name="Oval 1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i</a:t>
              </a:r>
            </a:p>
          </p:txBody>
        </p:sp>
      </p:grpSp>
      <p:grpSp>
        <p:nvGrpSpPr>
          <p:cNvPr id="15" name="Group 14"/>
          <p:cNvGrpSpPr/>
          <p:nvPr/>
        </p:nvGrpSpPr>
        <p:grpSpPr>
          <a:xfrm>
            <a:off x="228600" y="4953000"/>
            <a:ext cx="381000" cy="347663"/>
            <a:chOff x="457200" y="2590800"/>
            <a:chExt cx="381000" cy="347663"/>
          </a:xfrm>
          <a:noFill/>
        </p:grpSpPr>
        <p:sp>
          <p:nvSpPr>
            <p:cNvPr id="16" name="Oval 15"/>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17"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b</a:t>
              </a:r>
            </a:p>
          </p:txBody>
        </p:sp>
      </p:grpSp>
      <p:grpSp>
        <p:nvGrpSpPr>
          <p:cNvPr id="18" name="Group 17"/>
          <p:cNvGrpSpPr/>
          <p:nvPr/>
        </p:nvGrpSpPr>
        <p:grpSpPr>
          <a:xfrm>
            <a:off x="1066800" y="4953000"/>
            <a:ext cx="381000" cy="347663"/>
            <a:chOff x="457200" y="2590800"/>
            <a:chExt cx="381000" cy="347663"/>
          </a:xfrm>
          <a:noFill/>
        </p:grpSpPr>
        <p:sp>
          <p:nvSpPr>
            <p:cNvPr id="19" name="Oval 1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d</a:t>
              </a:r>
            </a:p>
          </p:txBody>
        </p:sp>
      </p:grpSp>
      <p:grpSp>
        <p:nvGrpSpPr>
          <p:cNvPr id="21" name="Group 20"/>
          <p:cNvGrpSpPr/>
          <p:nvPr/>
        </p:nvGrpSpPr>
        <p:grpSpPr>
          <a:xfrm>
            <a:off x="2667000" y="3429000"/>
            <a:ext cx="381000" cy="347663"/>
            <a:chOff x="457200" y="2590800"/>
            <a:chExt cx="381000" cy="347663"/>
          </a:xfrm>
          <a:noFill/>
        </p:grpSpPr>
        <p:sp>
          <p:nvSpPr>
            <p:cNvPr id="22" name="Oval 21"/>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23"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j</a:t>
              </a:r>
            </a:p>
          </p:txBody>
        </p:sp>
      </p:grpSp>
      <p:cxnSp>
        <p:nvCxnSpPr>
          <p:cNvPr id="24" name="Straight Arrow Connector 23"/>
          <p:cNvCxnSpPr>
            <a:stCxn id="37" idx="5"/>
            <a:endCxn id="22" idx="1"/>
          </p:cNvCxnSpPr>
          <p:nvPr/>
        </p:nvCxnSpPr>
        <p:spPr>
          <a:xfrm rot="16200000" flipH="1">
            <a:off x="2273301" y="3030537"/>
            <a:ext cx="482600" cy="4159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7" idx="3"/>
            <a:endCxn id="10" idx="7"/>
          </p:cNvCxnSpPr>
          <p:nvPr/>
        </p:nvCxnSpPr>
        <p:spPr>
          <a:xfrm rot="5400000">
            <a:off x="1570832" y="2971006"/>
            <a:ext cx="439738" cy="4921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3" idx="7"/>
          </p:cNvCxnSpPr>
          <p:nvPr/>
        </p:nvCxnSpPr>
        <p:spPr>
          <a:xfrm rot="5400000">
            <a:off x="808832" y="3809206"/>
            <a:ext cx="592138" cy="3397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a:endCxn id="19" idx="7"/>
          </p:cNvCxnSpPr>
          <p:nvPr/>
        </p:nvCxnSpPr>
        <p:spPr>
          <a:xfrm rot="5400000">
            <a:off x="1418432" y="4385469"/>
            <a:ext cx="592137" cy="6445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981200" y="4114800"/>
            <a:ext cx="381000" cy="347663"/>
            <a:chOff x="457200" y="2590800"/>
            <a:chExt cx="381000" cy="347663"/>
          </a:xfrm>
          <a:noFill/>
        </p:grpSpPr>
        <p:sp>
          <p:nvSpPr>
            <p:cNvPr id="29" name="Oval 28"/>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0"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g</a:t>
              </a:r>
            </a:p>
          </p:txBody>
        </p:sp>
      </p:grpSp>
      <p:cxnSp>
        <p:nvCxnSpPr>
          <p:cNvPr id="31" name="Straight Arrow Connector 30"/>
          <p:cNvCxnSpPr>
            <a:stCxn id="37" idx="4"/>
            <a:endCxn id="30" idx="0"/>
          </p:cNvCxnSpPr>
          <p:nvPr/>
        </p:nvCxnSpPr>
        <p:spPr>
          <a:xfrm rot="16200000" flipH="1">
            <a:off x="1657350" y="3562350"/>
            <a:ext cx="1066800" cy="381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6" idx="0"/>
          </p:cNvCxnSpPr>
          <p:nvPr/>
        </p:nvCxnSpPr>
        <p:spPr>
          <a:xfrm rot="5400000">
            <a:off x="326232" y="4614068"/>
            <a:ext cx="431800" cy="24606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5"/>
            <a:endCxn id="29" idx="1"/>
          </p:cNvCxnSpPr>
          <p:nvPr/>
        </p:nvCxnSpPr>
        <p:spPr>
          <a:xfrm rot="16200000" flipH="1">
            <a:off x="1549401" y="3678237"/>
            <a:ext cx="482600" cy="4921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5"/>
            <a:endCxn id="19" idx="1"/>
          </p:cNvCxnSpPr>
          <p:nvPr/>
        </p:nvCxnSpPr>
        <p:spPr>
          <a:xfrm rot="16200000" flipH="1">
            <a:off x="787401" y="4668837"/>
            <a:ext cx="482600" cy="1873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3" idx="4"/>
            <a:endCxn id="40" idx="7"/>
          </p:cNvCxnSpPr>
          <p:nvPr/>
        </p:nvCxnSpPr>
        <p:spPr>
          <a:xfrm rot="5400000">
            <a:off x="2616200" y="4610101"/>
            <a:ext cx="465137" cy="32226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981200" y="2700337"/>
            <a:ext cx="381000" cy="347663"/>
            <a:chOff x="457200" y="2590800"/>
            <a:chExt cx="381000" cy="347663"/>
          </a:xfrm>
          <a:noFill/>
        </p:grpSpPr>
        <p:sp>
          <p:nvSpPr>
            <p:cNvPr id="37" name="Oval 36"/>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38"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f</a:t>
              </a:r>
            </a:p>
          </p:txBody>
        </p:sp>
      </p:grpSp>
      <p:grpSp>
        <p:nvGrpSpPr>
          <p:cNvPr id="39" name="Group 38"/>
          <p:cNvGrpSpPr/>
          <p:nvPr/>
        </p:nvGrpSpPr>
        <p:grpSpPr>
          <a:xfrm>
            <a:off x="2362200" y="4953000"/>
            <a:ext cx="381000" cy="347663"/>
            <a:chOff x="457200" y="2590800"/>
            <a:chExt cx="381000" cy="347663"/>
          </a:xfrm>
          <a:noFill/>
        </p:grpSpPr>
        <p:sp>
          <p:nvSpPr>
            <p:cNvPr id="40" name="Oval 39"/>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1"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c</a:t>
              </a:r>
            </a:p>
          </p:txBody>
        </p:sp>
      </p:grpSp>
      <p:grpSp>
        <p:nvGrpSpPr>
          <p:cNvPr id="42" name="Group 41"/>
          <p:cNvGrpSpPr/>
          <p:nvPr/>
        </p:nvGrpSpPr>
        <p:grpSpPr>
          <a:xfrm>
            <a:off x="2819400" y="4191000"/>
            <a:ext cx="381000" cy="347663"/>
            <a:chOff x="457200" y="2590800"/>
            <a:chExt cx="381000" cy="347663"/>
          </a:xfrm>
          <a:noFill/>
        </p:grpSpPr>
        <p:sp>
          <p:nvSpPr>
            <p:cNvPr id="43" name="Oval 42"/>
            <p:cNvSpPr>
              <a:spLocks noChangeArrowheads="1"/>
            </p:cNvSpPr>
            <p:nvPr/>
          </p:nvSpPr>
          <p:spPr bwMode="auto">
            <a:xfrm>
              <a:off x="457200" y="2590800"/>
              <a:ext cx="381000" cy="347663"/>
            </a:xfrm>
            <a:prstGeom prst="ellipse">
              <a:avLst/>
            </a:prstGeom>
            <a:grpFill/>
            <a:ln w="28575">
              <a:solidFill>
                <a:srgbClr val="808000"/>
              </a:solidFill>
              <a:round/>
              <a:headEnd/>
              <a:tailEnd/>
            </a:ln>
            <a:effectLst/>
          </p:spPr>
          <p:txBody>
            <a:bodyPr wrap="none" anchor="ctr"/>
            <a:lstStyle/>
            <a:p>
              <a:pPr>
                <a:defRPr/>
              </a:pPr>
              <a:endParaRPr lang="en-US" sz="2000">
                <a:latin typeface="Times New Roman" pitchFamily="18" charset="0"/>
                <a:cs typeface="Times New Roman" pitchFamily="18" charset="0"/>
              </a:endParaRPr>
            </a:p>
          </p:txBody>
        </p:sp>
        <p:sp>
          <p:nvSpPr>
            <p:cNvPr id="44" name="Text Box 41"/>
            <p:cNvSpPr txBox="1">
              <a:spLocks noChangeArrowheads="1"/>
            </p:cNvSpPr>
            <p:nvPr/>
          </p:nvSpPr>
          <p:spPr bwMode="auto">
            <a:xfrm>
              <a:off x="609599" y="2590800"/>
              <a:ext cx="152401" cy="326243"/>
            </a:xfrm>
            <a:prstGeom prst="rect">
              <a:avLst/>
            </a:prstGeom>
            <a:grpFill/>
            <a:ln w="19050">
              <a:noFill/>
              <a:miter lim="800000"/>
              <a:headEnd/>
              <a:tailEnd/>
            </a:ln>
            <a:effectLst/>
          </p:spPr>
          <p:txBody>
            <a:bodyPr lIns="9144" tIns="9144" rIns="9144" bIns="9144">
              <a:spAutoFit/>
            </a:bodyPr>
            <a:lstStyle/>
            <a:p>
              <a:pPr>
                <a:defRPr/>
              </a:pPr>
              <a:r>
                <a:rPr lang="en-US" sz="2000" b="1">
                  <a:latin typeface="Times New Roman" pitchFamily="18" charset="0"/>
                  <a:cs typeface="Times New Roman" pitchFamily="18" charset="0"/>
                </a:rPr>
                <a:t>h</a:t>
              </a:r>
            </a:p>
          </p:txBody>
        </p:sp>
      </p:grpSp>
      <p:cxnSp>
        <p:nvCxnSpPr>
          <p:cNvPr id="45" name="Straight Arrow Connector 44"/>
          <p:cNvCxnSpPr>
            <a:stCxn id="19" idx="6"/>
            <a:endCxn id="40" idx="2"/>
          </p:cNvCxnSpPr>
          <p:nvPr/>
        </p:nvCxnSpPr>
        <p:spPr>
          <a:xfrm>
            <a:off x="1447800" y="5127625"/>
            <a:ext cx="914400" cy="1588"/>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3"/>
            <a:endCxn id="29" idx="7"/>
          </p:cNvCxnSpPr>
          <p:nvPr/>
        </p:nvCxnSpPr>
        <p:spPr>
          <a:xfrm rot="5400000">
            <a:off x="2294732" y="3737769"/>
            <a:ext cx="439737" cy="415925"/>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133600" y="4724400"/>
            <a:ext cx="990600" cy="914400"/>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8572" name="TextBox 47"/>
          <p:cNvSpPr txBox="1">
            <a:spLocks noChangeArrowheads="1"/>
          </p:cNvSpPr>
          <p:nvPr/>
        </p:nvSpPr>
        <p:spPr bwMode="auto">
          <a:xfrm>
            <a:off x="304800" y="2540000"/>
            <a:ext cx="304800" cy="400050"/>
          </a:xfrm>
          <a:prstGeom prst="rect">
            <a:avLst/>
          </a:prstGeom>
          <a:noFill/>
          <a:ln w="9525">
            <a:noFill/>
            <a:miter lim="800000"/>
            <a:headEnd/>
            <a:tailEnd/>
          </a:ln>
        </p:spPr>
        <p:txBody>
          <a:bodyPr>
            <a:spAutoFit/>
          </a:bodyPr>
          <a:lstStyle/>
          <a:p>
            <a:r>
              <a:rPr lang="en-US" sz="2000" b="1">
                <a:solidFill>
                  <a:srgbClr val="C00000"/>
                </a:solidFill>
              </a:rPr>
              <a:t>1</a:t>
            </a:r>
          </a:p>
        </p:txBody>
      </p:sp>
      <p:sp>
        <p:nvSpPr>
          <p:cNvPr id="108573" name="TextBox 48"/>
          <p:cNvSpPr txBox="1">
            <a:spLocks noChangeArrowheads="1"/>
          </p:cNvSpPr>
          <p:nvPr/>
        </p:nvSpPr>
        <p:spPr bwMode="auto">
          <a:xfrm>
            <a:off x="2438400" y="2590800"/>
            <a:ext cx="304800" cy="400050"/>
          </a:xfrm>
          <a:prstGeom prst="rect">
            <a:avLst/>
          </a:prstGeom>
          <a:noFill/>
          <a:ln w="9525">
            <a:noFill/>
            <a:miter lim="800000"/>
            <a:headEnd/>
            <a:tailEnd/>
          </a:ln>
        </p:spPr>
        <p:txBody>
          <a:bodyPr>
            <a:spAutoFit/>
          </a:bodyPr>
          <a:lstStyle/>
          <a:p>
            <a:r>
              <a:rPr lang="en-US" sz="2000" b="1">
                <a:solidFill>
                  <a:srgbClr val="C00000"/>
                </a:solidFill>
              </a:rPr>
              <a:t>2</a:t>
            </a:r>
          </a:p>
        </p:txBody>
      </p:sp>
      <p:sp>
        <p:nvSpPr>
          <p:cNvPr id="108574" name="TextBox 49"/>
          <p:cNvSpPr txBox="1">
            <a:spLocks noChangeArrowheads="1"/>
          </p:cNvSpPr>
          <p:nvPr/>
        </p:nvSpPr>
        <p:spPr bwMode="auto">
          <a:xfrm>
            <a:off x="1676400" y="3352800"/>
            <a:ext cx="304800" cy="400050"/>
          </a:xfrm>
          <a:prstGeom prst="rect">
            <a:avLst/>
          </a:prstGeom>
          <a:noFill/>
          <a:ln w="9525">
            <a:noFill/>
            <a:miter lim="800000"/>
            <a:headEnd/>
            <a:tailEnd/>
          </a:ln>
        </p:spPr>
        <p:txBody>
          <a:bodyPr>
            <a:spAutoFit/>
          </a:bodyPr>
          <a:lstStyle/>
          <a:p>
            <a:r>
              <a:rPr lang="en-US" sz="2000" b="1">
                <a:solidFill>
                  <a:srgbClr val="C00000"/>
                </a:solidFill>
              </a:rPr>
              <a:t>3</a:t>
            </a:r>
          </a:p>
        </p:txBody>
      </p:sp>
      <p:sp>
        <p:nvSpPr>
          <p:cNvPr id="108575" name="TextBox 50"/>
          <p:cNvSpPr txBox="1">
            <a:spLocks noChangeArrowheads="1"/>
          </p:cNvSpPr>
          <p:nvPr/>
        </p:nvSpPr>
        <p:spPr bwMode="auto">
          <a:xfrm>
            <a:off x="3124200" y="3376613"/>
            <a:ext cx="304800" cy="400050"/>
          </a:xfrm>
          <a:prstGeom prst="rect">
            <a:avLst/>
          </a:prstGeom>
          <a:noFill/>
          <a:ln w="9525">
            <a:noFill/>
            <a:miter lim="800000"/>
            <a:headEnd/>
            <a:tailEnd/>
          </a:ln>
        </p:spPr>
        <p:txBody>
          <a:bodyPr>
            <a:spAutoFit/>
          </a:bodyPr>
          <a:lstStyle/>
          <a:p>
            <a:r>
              <a:rPr lang="en-US" sz="2000" b="1">
                <a:solidFill>
                  <a:srgbClr val="C00000"/>
                </a:solidFill>
              </a:rPr>
              <a:t>4</a:t>
            </a:r>
          </a:p>
        </p:txBody>
      </p:sp>
      <p:sp>
        <p:nvSpPr>
          <p:cNvPr id="108576" name="TextBox 51"/>
          <p:cNvSpPr txBox="1">
            <a:spLocks noChangeArrowheads="1"/>
          </p:cNvSpPr>
          <p:nvPr/>
        </p:nvSpPr>
        <p:spPr bwMode="auto">
          <a:xfrm>
            <a:off x="152400" y="4171950"/>
            <a:ext cx="304800" cy="400050"/>
          </a:xfrm>
          <a:prstGeom prst="rect">
            <a:avLst/>
          </a:prstGeom>
          <a:noFill/>
          <a:ln w="9525">
            <a:noFill/>
            <a:miter lim="800000"/>
            <a:headEnd/>
            <a:tailEnd/>
          </a:ln>
        </p:spPr>
        <p:txBody>
          <a:bodyPr>
            <a:spAutoFit/>
          </a:bodyPr>
          <a:lstStyle/>
          <a:p>
            <a:r>
              <a:rPr lang="en-US" sz="2000" b="1">
                <a:solidFill>
                  <a:srgbClr val="C00000"/>
                </a:solidFill>
              </a:rPr>
              <a:t>5</a:t>
            </a:r>
          </a:p>
        </p:txBody>
      </p:sp>
      <p:sp>
        <p:nvSpPr>
          <p:cNvPr id="108577" name="TextBox 52"/>
          <p:cNvSpPr txBox="1">
            <a:spLocks noChangeArrowheads="1"/>
          </p:cNvSpPr>
          <p:nvPr/>
        </p:nvSpPr>
        <p:spPr bwMode="auto">
          <a:xfrm>
            <a:off x="1600200" y="4095750"/>
            <a:ext cx="304800" cy="400050"/>
          </a:xfrm>
          <a:prstGeom prst="rect">
            <a:avLst/>
          </a:prstGeom>
          <a:noFill/>
          <a:ln w="9525">
            <a:noFill/>
            <a:miter lim="800000"/>
            <a:headEnd/>
            <a:tailEnd/>
          </a:ln>
        </p:spPr>
        <p:txBody>
          <a:bodyPr>
            <a:spAutoFit/>
          </a:bodyPr>
          <a:lstStyle/>
          <a:p>
            <a:r>
              <a:rPr lang="en-US" sz="2000" b="1">
                <a:solidFill>
                  <a:srgbClr val="C00000"/>
                </a:solidFill>
              </a:rPr>
              <a:t>6</a:t>
            </a:r>
          </a:p>
        </p:txBody>
      </p:sp>
      <p:sp>
        <p:nvSpPr>
          <p:cNvPr id="108578" name="TextBox 53"/>
          <p:cNvSpPr txBox="1">
            <a:spLocks noChangeArrowheads="1"/>
          </p:cNvSpPr>
          <p:nvPr/>
        </p:nvSpPr>
        <p:spPr bwMode="auto">
          <a:xfrm>
            <a:off x="3276600" y="4191000"/>
            <a:ext cx="304800" cy="400050"/>
          </a:xfrm>
          <a:prstGeom prst="rect">
            <a:avLst/>
          </a:prstGeom>
          <a:noFill/>
          <a:ln w="9525">
            <a:noFill/>
            <a:miter lim="800000"/>
            <a:headEnd/>
            <a:tailEnd/>
          </a:ln>
        </p:spPr>
        <p:txBody>
          <a:bodyPr>
            <a:spAutoFit/>
          </a:bodyPr>
          <a:lstStyle/>
          <a:p>
            <a:r>
              <a:rPr lang="en-US" sz="2000" b="1">
                <a:solidFill>
                  <a:srgbClr val="C00000"/>
                </a:solidFill>
              </a:rPr>
              <a:t>9</a:t>
            </a:r>
          </a:p>
        </p:txBody>
      </p:sp>
      <p:sp>
        <p:nvSpPr>
          <p:cNvPr id="108579" name="TextBox 54"/>
          <p:cNvSpPr txBox="1">
            <a:spLocks noChangeArrowheads="1"/>
          </p:cNvSpPr>
          <p:nvPr/>
        </p:nvSpPr>
        <p:spPr bwMode="auto">
          <a:xfrm>
            <a:off x="1066800" y="5314950"/>
            <a:ext cx="304800" cy="400050"/>
          </a:xfrm>
          <a:prstGeom prst="rect">
            <a:avLst/>
          </a:prstGeom>
          <a:noFill/>
          <a:ln w="9525">
            <a:noFill/>
            <a:miter lim="800000"/>
            <a:headEnd/>
            <a:tailEnd/>
          </a:ln>
        </p:spPr>
        <p:txBody>
          <a:bodyPr>
            <a:spAutoFit/>
          </a:bodyPr>
          <a:lstStyle/>
          <a:p>
            <a:r>
              <a:rPr lang="en-US" sz="2000" b="1">
                <a:solidFill>
                  <a:srgbClr val="C00000"/>
                </a:solidFill>
              </a:rPr>
              <a:t>8</a:t>
            </a:r>
          </a:p>
        </p:txBody>
      </p:sp>
      <p:sp>
        <p:nvSpPr>
          <p:cNvPr id="108580" name="TextBox 55"/>
          <p:cNvSpPr txBox="1">
            <a:spLocks noChangeArrowheads="1"/>
          </p:cNvSpPr>
          <p:nvPr/>
        </p:nvSpPr>
        <p:spPr bwMode="auto">
          <a:xfrm>
            <a:off x="152400" y="5362575"/>
            <a:ext cx="304800" cy="400050"/>
          </a:xfrm>
          <a:prstGeom prst="rect">
            <a:avLst/>
          </a:prstGeom>
          <a:noFill/>
          <a:ln w="9525">
            <a:noFill/>
            <a:miter lim="800000"/>
            <a:headEnd/>
            <a:tailEnd/>
          </a:ln>
        </p:spPr>
        <p:txBody>
          <a:bodyPr>
            <a:spAutoFit/>
          </a:bodyPr>
          <a:lstStyle/>
          <a:p>
            <a:r>
              <a:rPr lang="en-US" sz="2000" b="1">
                <a:solidFill>
                  <a:srgbClr val="C00000"/>
                </a:solidFill>
              </a:rPr>
              <a:t>7</a:t>
            </a:r>
          </a:p>
        </p:txBody>
      </p:sp>
      <p:sp>
        <p:nvSpPr>
          <p:cNvPr id="108581" name="TextBox 56"/>
          <p:cNvSpPr txBox="1">
            <a:spLocks noChangeArrowheads="1"/>
          </p:cNvSpPr>
          <p:nvPr/>
        </p:nvSpPr>
        <p:spPr bwMode="auto">
          <a:xfrm>
            <a:off x="2324100" y="5257800"/>
            <a:ext cx="647700" cy="400050"/>
          </a:xfrm>
          <a:prstGeom prst="rect">
            <a:avLst/>
          </a:prstGeom>
          <a:noFill/>
          <a:ln w="9525">
            <a:noFill/>
            <a:miter lim="800000"/>
            <a:headEnd/>
            <a:tailEnd/>
          </a:ln>
        </p:spPr>
        <p:txBody>
          <a:bodyPr>
            <a:spAutoFit/>
          </a:bodyPr>
          <a:lstStyle/>
          <a:p>
            <a:r>
              <a:rPr lang="en-US" sz="2000" b="1">
                <a:solidFill>
                  <a:srgbClr val="C00000"/>
                </a:solidFill>
              </a:rPr>
              <a:t>10</a:t>
            </a:r>
          </a:p>
        </p:txBody>
      </p:sp>
      <p:sp>
        <p:nvSpPr>
          <p:cNvPr id="108582" name="TextBox 57"/>
          <p:cNvSpPr txBox="1">
            <a:spLocks noChangeArrowheads="1"/>
          </p:cNvSpPr>
          <p:nvPr/>
        </p:nvSpPr>
        <p:spPr bwMode="auto">
          <a:xfrm>
            <a:off x="4191000" y="2362200"/>
            <a:ext cx="4495800" cy="1754188"/>
          </a:xfrm>
          <a:prstGeom prst="rect">
            <a:avLst/>
          </a:prstGeom>
          <a:noFill/>
          <a:ln w="9525">
            <a:noFill/>
            <a:miter lim="800000"/>
            <a:headEnd/>
            <a:tailEnd/>
          </a:ln>
        </p:spPr>
        <p:txBody>
          <a:bodyPr>
            <a:spAutoFit/>
          </a:bodyPr>
          <a:lstStyle/>
          <a:p>
            <a:pPr algn="l">
              <a:lnSpc>
                <a:spcPct val="150000"/>
              </a:lnSpc>
            </a:pPr>
            <a:r>
              <a:rPr lang="en-US">
                <a:latin typeface="Times New Roman" pitchFamily="18" charset="0"/>
                <a:cs typeface="Times New Roman" pitchFamily="18" charset="0"/>
              </a:rPr>
              <a:t>Đỉnh c có deg-(c)= 0</a:t>
            </a:r>
          </a:p>
          <a:p>
            <a:pPr algn="l">
              <a:lnSpc>
                <a:spcPct val="150000"/>
              </a:lnSpc>
            </a:pPr>
            <a:r>
              <a:rPr lang="en-US">
                <a:latin typeface="Times New Roman" pitchFamily="18" charset="0"/>
                <a:cs typeface="Times New Roman" pitchFamily="18" charset="0"/>
              </a:rPr>
              <a:t>Đánh số c bởi 10</a:t>
            </a:r>
          </a:p>
          <a:p>
            <a:pPr algn="l">
              <a:lnSpc>
                <a:spcPct val="150000"/>
              </a:lnSpc>
            </a:pPr>
            <a:r>
              <a:rPr lang="en-US">
                <a:latin typeface="Times New Roman" pitchFamily="18" charset="0"/>
                <a:cs typeface="Times New Roman" pitchFamily="18" charset="0"/>
              </a:rPr>
              <a:t>Thuật toán kết thúc</a:t>
            </a:r>
          </a:p>
        </p:txBody>
      </p:sp>
      <p:sp>
        <p:nvSpPr>
          <p:cNvPr id="59" name="Slide Number Placeholder 58"/>
          <p:cNvSpPr>
            <a:spLocks noGrp="1"/>
          </p:cNvSpPr>
          <p:nvPr>
            <p:ph type="sldNum" sz="quarter" idx="12"/>
          </p:nvPr>
        </p:nvSpPr>
        <p:spPr/>
        <p:txBody>
          <a:bodyPr/>
          <a:lstStyle/>
          <a:p>
            <a:pPr>
              <a:defRPr/>
            </a:pPr>
            <a:fld id="{ED5A391F-4F24-4894-8AF2-3A4F4931DDA7}" type="slidenum">
              <a:rPr lang="en-US" smtClean="0"/>
              <a:pPr>
                <a:defRPr/>
              </a:pPr>
              <a:t>93</a:t>
            </a:fld>
            <a:endParaRPr lang="en-US"/>
          </a:p>
        </p:txBody>
      </p:sp>
      <p:sp>
        <p:nvSpPr>
          <p:cNvPr id="60" name="Footer Placeholder 59"/>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ctrTitle"/>
          </p:nvPr>
        </p:nvSpPr>
        <p:spPr/>
        <p:txBody>
          <a:bodyPr/>
          <a:lstStyle/>
          <a:p>
            <a:r>
              <a:rPr lang="en-US" smtClean="0"/>
              <a:t>BAO ĐÓNG TRUYỀN ỨNG</a:t>
            </a:r>
            <a:br>
              <a:rPr lang="en-US" smtClean="0"/>
            </a:br>
            <a:endParaRPr lang="en-US">
              <a:latin typeface="Monotype Corsiva" pitchFamily="66" charset="0"/>
            </a:endParaRPr>
          </a:p>
        </p:txBody>
      </p:sp>
      <p:sp>
        <p:nvSpPr>
          <p:cNvPr id="286723" name="Rectangle 3"/>
          <p:cNvSpPr>
            <a:spLocks noGrp="1" noChangeArrowheads="1"/>
          </p:cNvSpPr>
          <p:nvPr>
            <p:ph type="subTitle" idx="1"/>
          </p:nvPr>
        </p:nvSpPr>
        <p:spPr/>
        <p:txBody>
          <a:bodyPr/>
          <a:lstStyle/>
          <a:p>
            <a:r>
              <a:rPr lang="en-US" smtClean="0"/>
              <a:t>Transitive Closure</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9F152BD8-38D3-4816-86DA-BBD1D5B14E1E}" type="slidenum">
              <a:rPr lang="en-US"/>
              <a:pPr/>
              <a:t>95</a:t>
            </a:fld>
            <a:endParaRPr lang="en-US"/>
          </a:p>
        </p:txBody>
      </p:sp>
      <p:sp>
        <p:nvSpPr>
          <p:cNvPr id="381954" name="Rectangle 2"/>
          <p:cNvSpPr>
            <a:spLocks noGrp="1" noChangeArrowheads="1"/>
          </p:cNvSpPr>
          <p:nvPr>
            <p:ph type="title"/>
          </p:nvPr>
        </p:nvSpPr>
        <p:spPr/>
        <p:txBody>
          <a:bodyPr/>
          <a:lstStyle/>
          <a:p>
            <a:r>
              <a:rPr lang="en-US"/>
              <a:t>Transitive Closure</a:t>
            </a:r>
          </a:p>
        </p:txBody>
      </p:sp>
      <p:sp>
        <p:nvSpPr>
          <p:cNvPr id="381955" name="Rectangle 3"/>
          <p:cNvSpPr>
            <a:spLocks noGrp="1" noChangeArrowheads="1"/>
          </p:cNvSpPr>
          <p:nvPr>
            <p:ph type="body" idx="1"/>
          </p:nvPr>
        </p:nvSpPr>
        <p:spPr/>
        <p:txBody>
          <a:bodyPr/>
          <a:lstStyle/>
          <a:p>
            <a:pPr algn="just"/>
            <a:r>
              <a:rPr lang="en-US" sz="2400" b="1" smtClean="0">
                <a:latin typeface="Times New Roman" pitchFamily="18" charset="0"/>
                <a:cs typeface="Times New Roman" pitchFamily="18" charset="0"/>
              </a:rPr>
              <a:t>Định nghĩa. </a:t>
            </a:r>
            <a:r>
              <a:rPr lang="en-US" sz="2400" smtClean="0">
                <a:latin typeface="Times New Roman" pitchFamily="18" charset="0"/>
                <a:cs typeface="Times New Roman" pitchFamily="18" charset="0"/>
              </a:rPr>
              <a:t>Bao đóng truyền ứng của đồ thị có hướng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V,E</a:t>
            </a:r>
            <a:r>
              <a:rPr lang="en-US" sz="2400" smtClean="0">
                <a:latin typeface="Times New Roman" pitchFamily="18" charset="0"/>
                <a:cs typeface="Times New Roman" pitchFamily="18" charset="0"/>
              </a:rPr>
              <a:t>) là đồ thị có hướng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V,E</a:t>
            </a:r>
            <a:r>
              <a:rPr lang="en-US" sz="2400" smtClean="0">
                <a:latin typeface="Times New Roman" pitchFamily="18" charset="0"/>
                <a:cs typeface="Times New Roman" pitchFamily="18" charset="0"/>
              </a:rPr>
              <a:t>*) với tập đỉnh là tập đỉnh của đồ thị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 và tập cạnh </a:t>
            </a:r>
          </a:p>
          <a:p>
            <a:pPr algn="just">
              <a:buNone/>
            </a:pPr>
            <a:r>
              <a:rPr lang="en-US" sz="2400" i="1" smtClean="0">
                <a:latin typeface="Times New Roman" pitchFamily="18" charset="0"/>
                <a:cs typeface="Times New Roman" pitchFamily="18" charset="0"/>
              </a:rPr>
              <a:t>		E</a:t>
            </a:r>
            <a:r>
              <a:rPr lang="en-US" sz="2400" smtClean="0">
                <a:latin typeface="Times New Roman" pitchFamily="18" charset="0"/>
                <a:cs typeface="Times New Roman" pitchFamily="18" charset="0"/>
              </a:rPr>
              <a:t>* = {(</a:t>
            </a:r>
            <a:r>
              <a:rPr lang="en-US" sz="2400" i="1" smtClean="0">
                <a:latin typeface="Times New Roman" pitchFamily="18" charset="0"/>
                <a:cs typeface="Times New Roman" pitchFamily="18" charset="0"/>
              </a:rPr>
              <a:t>u,v</a:t>
            </a:r>
            <a:r>
              <a:rPr lang="en-US" sz="2400" smtClean="0">
                <a:latin typeface="Times New Roman" pitchFamily="18" charset="0"/>
                <a:cs typeface="Times New Roman" pitchFamily="18" charset="0"/>
              </a:rPr>
              <a:t>)| có đường đi từ </a:t>
            </a:r>
            <a:r>
              <a:rPr lang="en-US" sz="2400" i="1" smtClean="0">
                <a:latin typeface="Times New Roman" pitchFamily="18" charset="0"/>
                <a:cs typeface="Times New Roman" pitchFamily="18" charset="0"/>
              </a:rPr>
              <a:t>u</a:t>
            </a:r>
            <a:r>
              <a:rPr lang="en-US" sz="2400" smtClean="0">
                <a:latin typeface="Times New Roman" pitchFamily="18" charset="0"/>
                <a:cs typeface="Times New Roman" pitchFamily="18" charset="0"/>
              </a:rPr>
              <a:t> đến </a:t>
            </a:r>
            <a:r>
              <a:rPr lang="en-US" sz="2400" i="1" smtClean="0">
                <a:latin typeface="Times New Roman" pitchFamily="18" charset="0"/>
                <a:cs typeface="Times New Roman" pitchFamily="18" charset="0"/>
              </a:rPr>
              <a:t>v</a:t>
            </a:r>
            <a:r>
              <a:rPr lang="en-US" sz="2400" smtClean="0">
                <a:latin typeface="Times New Roman" pitchFamily="18" charset="0"/>
                <a:cs typeface="Times New Roman" pitchFamily="18" charset="0"/>
              </a:rPr>
              <a:t> trên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p>
          <a:p>
            <a:pPr algn="just">
              <a:buNone/>
            </a:pPr>
            <a:r>
              <a:rPr lang="en-US" sz="2400" b="1" smtClean="0">
                <a:latin typeface="Times New Roman" pitchFamily="18" charset="0"/>
                <a:cs typeface="Times New Roman" pitchFamily="18" charset="0"/>
              </a:rPr>
              <a:t>Bài toán: </a:t>
            </a:r>
            <a:r>
              <a:rPr lang="en-US" sz="2400" smtClean="0">
                <a:latin typeface="Times New Roman" pitchFamily="18" charset="0"/>
                <a:cs typeface="Times New Roman" pitchFamily="18" charset="0"/>
              </a:rPr>
              <a:t>Cho đồ thị có hướng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 tìm bao đóng truyền ứng </a:t>
            </a:r>
            <a:r>
              <a:rPr lang="en-US" sz="2400" i="1" smtClean="0">
                <a:latin typeface="Times New Roman" pitchFamily="18" charset="0"/>
                <a:cs typeface="Times New Roman" pitchFamily="18" charset="0"/>
              </a:rPr>
              <a:t>G</a:t>
            </a:r>
            <a:r>
              <a:rPr lang="en-US" sz="2400" smtClean="0">
                <a:latin typeface="Times New Roman" pitchFamily="18" charset="0"/>
                <a:cs typeface="Times New Roman" pitchFamily="18" charset="0"/>
              </a:rPr>
              <a:t>*</a:t>
            </a:r>
          </a:p>
        </p:txBody>
      </p:sp>
      <p:sp>
        <p:nvSpPr>
          <p:cNvPr id="381956" name="Oval 4"/>
          <p:cNvSpPr>
            <a:spLocks noChangeArrowheads="1"/>
          </p:cNvSpPr>
          <p:nvPr/>
        </p:nvSpPr>
        <p:spPr bwMode="auto">
          <a:xfrm>
            <a:off x="1295400" y="45720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0</a:t>
            </a:r>
          </a:p>
        </p:txBody>
      </p:sp>
      <p:sp>
        <p:nvSpPr>
          <p:cNvPr id="381957" name="Oval 5"/>
          <p:cNvSpPr>
            <a:spLocks noChangeArrowheads="1"/>
          </p:cNvSpPr>
          <p:nvPr/>
        </p:nvSpPr>
        <p:spPr bwMode="auto">
          <a:xfrm>
            <a:off x="1752600" y="38100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1</a:t>
            </a:r>
          </a:p>
        </p:txBody>
      </p:sp>
      <p:sp>
        <p:nvSpPr>
          <p:cNvPr id="381958" name="Oval 6"/>
          <p:cNvSpPr>
            <a:spLocks noChangeArrowheads="1"/>
          </p:cNvSpPr>
          <p:nvPr/>
        </p:nvSpPr>
        <p:spPr bwMode="auto">
          <a:xfrm>
            <a:off x="2667000" y="38100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2</a:t>
            </a:r>
          </a:p>
        </p:txBody>
      </p:sp>
      <p:sp>
        <p:nvSpPr>
          <p:cNvPr id="381959" name="Oval 7"/>
          <p:cNvSpPr>
            <a:spLocks noChangeArrowheads="1"/>
          </p:cNvSpPr>
          <p:nvPr/>
        </p:nvSpPr>
        <p:spPr bwMode="auto">
          <a:xfrm>
            <a:off x="3200400" y="44958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3</a:t>
            </a:r>
          </a:p>
        </p:txBody>
      </p:sp>
      <p:sp>
        <p:nvSpPr>
          <p:cNvPr id="381960" name="Oval 8"/>
          <p:cNvSpPr>
            <a:spLocks noChangeArrowheads="1"/>
          </p:cNvSpPr>
          <p:nvPr/>
        </p:nvSpPr>
        <p:spPr bwMode="auto">
          <a:xfrm>
            <a:off x="2667000" y="53340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4</a:t>
            </a:r>
          </a:p>
        </p:txBody>
      </p:sp>
      <p:sp>
        <p:nvSpPr>
          <p:cNvPr id="381961" name="Oval 9"/>
          <p:cNvSpPr>
            <a:spLocks noChangeArrowheads="1"/>
          </p:cNvSpPr>
          <p:nvPr/>
        </p:nvSpPr>
        <p:spPr bwMode="auto">
          <a:xfrm>
            <a:off x="1752600" y="53340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5</a:t>
            </a:r>
          </a:p>
        </p:txBody>
      </p:sp>
      <p:cxnSp>
        <p:nvCxnSpPr>
          <p:cNvPr id="381962" name="AutoShape 10"/>
          <p:cNvCxnSpPr>
            <a:cxnSpLocks noChangeShapeType="1"/>
            <a:stCxn id="381957" idx="3"/>
            <a:endCxn id="381956" idx="7"/>
          </p:cNvCxnSpPr>
          <p:nvPr/>
        </p:nvCxnSpPr>
        <p:spPr bwMode="auto">
          <a:xfrm rot="5400000">
            <a:off x="1610560" y="4455312"/>
            <a:ext cx="302954" cy="120565"/>
          </a:xfrm>
          <a:prstGeom prst="straightConnector1">
            <a:avLst/>
          </a:prstGeom>
          <a:noFill/>
          <a:ln w="9525">
            <a:solidFill>
              <a:schemeClr val="tx1"/>
            </a:solidFill>
            <a:round/>
            <a:headEnd/>
            <a:tailEnd type="triangle" w="med" len="med"/>
          </a:ln>
          <a:effectLst/>
        </p:spPr>
      </p:cxnSp>
      <p:cxnSp>
        <p:nvCxnSpPr>
          <p:cNvPr id="381963" name="AutoShape 11"/>
          <p:cNvCxnSpPr>
            <a:cxnSpLocks noChangeShapeType="1"/>
            <a:stCxn id="381958" idx="2"/>
            <a:endCxn id="381957" idx="6"/>
          </p:cNvCxnSpPr>
          <p:nvPr/>
        </p:nvCxnSpPr>
        <p:spPr bwMode="auto">
          <a:xfrm rot="10800000">
            <a:off x="2228674" y="4134594"/>
            <a:ext cx="438327" cy="1588"/>
          </a:xfrm>
          <a:prstGeom prst="straightConnector1">
            <a:avLst/>
          </a:prstGeom>
          <a:noFill/>
          <a:ln w="9525">
            <a:solidFill>
              <a:schemeClr val="tx1"/>
            </a:solidFill>
            <a:round/>
            <a:headEnd/>
            <a:tailEnd type="triangle" w="med" len="med"/>
          </a:ln>
          <a:effectLst/>
        </p:spPr>
      </p:cxnSp>
      <p:cxnSp>
        <p:nvCxnSpPr>
          <p:cNvPr id="381964" name="AutoShape 12"/>
          <p:cNvCxnSpPr>
            <a:cxnSpLocks noChangeShapeType="1"/>
            <a:stCxn id="381959" idx="1"/>
            <a:endCxn id="381958" idx="5"/>
          </p:cNvCxnSpPr>
          <p:nvPr/>
        </p:nvCxnSpPr>
        <p:spPr bwMode="auto">
          <a:xfrm rot="16200000" flipV="1">
            <a:off x="3058360" y="4379111"/>
            <a:ext cx="226754" cy="196765"/>
          </a:xfrm>
          <a:prstGeom prst="straightConnector1">
            <a:avLst/>
          </a:prstGeom>
          <a:noFill/>
          <a:ln w="9525">
            <a:solidFill>
              <a:schemeClr val="tx1"/>
            </a:solidFill>
            <a:round/>
            <a:headEnd/>
            <a:tailEnd type="triangle" w="med" len="med"/>
          </a:ln>
          <a:effectLst/>
        </p:spPr>
      </p:cxnSp>
      <p:cxnSp>
        <p:nvCxnSpPr>
          <p:cNvPr id="381965" name="AutoShape 13"/>
          <p:cNvCxnSpPr>
            <a:cxnSpLocks noChangeShapeType="1"/>
            <a:stCxn id="381959" idx="3"/>
            <a:endCxn id="381960" idx="7"/>
          </p:cNvCxnSpPr>
          <p:nvPr/>
        </p:nvCxnSpPr>
        <p:spPr bwMode="auto">
          <a:xfrm rot="5400000">
            <a:off x="2982160" y="5141112"/>
            <a:ext cx="379154" cy="196765"/>
          </a:xfrm>
          <a:prstGeom prst="straightConnector1">
            <a:avLst/>
          </a:prstGeom>
          <a:noFill/>
          <a:ln w="9525">
            <a:solidFill>
              <a:schemeClr val="tx1"/>
            </a:solidFill>
            <a:round/>
            <a:headEnd/>
            <a:tailEnd type="triangle" w="med" len="med"/>
          </a:ln>
          <a:effectLst/>
        </p:spPr>
      </p:cxnSp>
      <p:cxnSp>
        <p:nvCxnSpPr>
          <p:cNvPr id="381966" name="AutoShape 14"/>
          <p:cNvCxnSpPr>
            <a:cxnSpLocks noChangeShapeType="1"/>
            <a:stCxn id="381960" idx="2"/>
            <a:endCxn id="381961" idx="6"/>
          </p:cNvCxnSpPr>
          <p:nvPr/>
        </p:nvCxnSpPr>
        <p:spPr bwMode="auto">
          <a:xfrm rot="10800000">
            <a:off x="2228674" y="5658594"/>
            <a:ext cx="438327" cy="1588"/>
          </a:xfrm>
          <a:prstGeom prst="straightConnector1">
            <a:avLst/>
          </a:prstGeom>
          <a:noFill/>
          <a:ln w="9525">
            <a:solidFill>
              <a:schemeClr val="tx1"/>
            </a:solidFill>
            <a:round/>
            <a:headEnd/>
            <a:tailEnd type="triangle" w="med" len="med"/>
          </a:ln>
          <a:effectLst/>
        </p:spPr>
      </p:cxnSp>
      <p:cxnSp>
        <p:nvCxnSpPr>
          <p:cNvPr id="381967" name="AutoShape 15"/>
          <p:cNvCxnSpPr>
            <a:cxnSpLocks noChangeShapeType="1"/>
            <a:stCxn id="381961" idx="7"/>
            <a:endCxn id="381960" idx="1"/>
          </p:cNvCxnSpPr>
          <p:nvPr/>
        </p:nvCxnSpPr>
        <p:spPr bwMode="auto">
          <a:xfrm rot="5400000" flipH="1" flipV="1">
            <a:off x="2447836" y="5140189"/>
            <a:ext cx="1588" cy="577765"/>
          </a:xfrm>
          <a:prstGeom prst="straightConnector1">
            <a:avLst/>
          </a:prstGeom>
          <a:noFill/>
          <a:ln w="9525">
            <a:solidFill>
              <a:schemeClr val="tx1"/>
            </a:solidFill>
            <a:round/>
            <a:headEnd/>
            <a:tailEnd type="triangle" w="med" len="med"/>
          </a:ln>
          <a:effectLst/>
        </p:spPr>
      </p:cxnSp>
      <p:cxnSp>
        <p:nvCxnSpPr>
          <p:cNvPr id="381968" name="AutoShape 16"/>
          <p:cNvCxnSpPr>
            <a:cxnSpLocks noChangeShapeType="1"/>
            <a:stCxn id="381956" idx="5"/>
            <a:endCxn id="381961" idx="1"/>
          </p:cNvCxnSpPr>
          <p:nvPr/>
        </p:nvCxnSpPr>
        <p:spPr bwMode="auto">
          <a:xfrm rot="16200000" flipH="1">
            <a:off x="1610559" y="5217311"/>
            <a:ext cx="302954" cy="120565"/>
          </a:xfrm>
          <a:prstGeom prst="straightConnector1">
            <a:avLst/>
          </a:prstGeom>
          <a:noFill/>
          <a:ln w="9525">
            <a:solidFill>
              <a:schemeClr val="tx1"/>
            </a:solidFill>
            <a:round/>
            <a:headEnd/>
            <a:tailEnd type="triangle" w="med" len="med"/>
          </a:ln>
          <a:effectLst/>
        </p:spPr>
      </p:cxnSp>
      <p:cxnSp>
        <p:nvCxnSpPr>
          <p:cNvPr id="381969" name="AutoShape 17"/>
          <p:cNvCxnSpPr>
            <a:cxnSpLocks noChangeShapeType="1"/>
            <a:stCxn id="381956" idx="6"/>
            <a:endCxn id="381958" idx="3"/>
          </p:cNvCxnSpPr>
          <p:nvPr/>
        </p:nvCxnSpPr>
        <p:spPr bwMode="auto">
          <a:xfrm flipV="1">
            <a:off x="1771473" y="4364117"/>
            <a:ext cx="965246" cy="532477"/>
          </a:xfrm>
          <a:prstGeom prst="straightConnector1">
            <a:avLst/>
          </a:prstGeom>
          <a:noFill/>
          <a:ln w="9525">
            <a:solidFill>
              <a:schemeClr val="tx1"/>
            </a:solidFill>
            <a:round/>
            <a:headEnd/>
            <a:tailEnd type="triangle" w="med" len="med"/>
          </a:ln>
          <a:effectLst/>
        </p:spPr>
      </p:cxnSp>
      <p:sp>
        <p:nvSpPr>
          <p:cNvPr id="381970" name="Oval 18"/>
          <p:cNvSpPr>
            <a:spLocks noChangeArrowheads="1"/>
          </p:cNvSpPr>
          <p:nvPr/>
        </p:nvSpPr>
        <p:spPr bwMode="auto">
          <a:xfrm>
            <a:off x="4953000" y="44958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0</a:t>
            </a:r>
          </a:p>
        </p:txBody>
      </p:sp>
      <p:sp>
        <p:nvSpPr>
          <p:cNvPr id="381971" name="Oval 19"/>
          <p:cNvSpPr>
            <a:spLocks noChangeArrowheads="1"/>
          </p:cNvSpPr>
          <p:nvPr/>
        </p:nvSpPr>
        <p:spPr bwMode="auto">
          <a:xfrm>
            <a:off x="5410200" y="37338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1</a:t>
            </a:r>
          </a:p>
        </p:txBody>
      </p:sp>
      <p:sp>
        <p:nvSpPr>
          <p:cNvPr id="381972" name="Oval 20"/>
          <p:cNvSpPr>
            <a:spLocks noChangeArrowheads="1"/>
          </p:cNvSpPr>
          <p:nvPr/>
        </p:nvSpPr>
        <p:spPr bwMode="auto">
          <a:xfrm>
            <a:off x="6324600" y="37338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2</a:t>
            </a:r>
          </a:p>
        </p:txBody>
      </p:sp>
      <p:sp>
        <p:nvSpPr>
          <p:cNvPr id="381973" name="Oval 21"/>
          <p:cNvSpPr>
            <a:spLocks noChangeArrowheads="1"/>
          </p:cNvSpPr>
          <p:nvPr/>
        </p:nvSpPr>
        <p:spPr bwMode="auto">
          <a:xfrm>
            <a:off x="6858000" y="44196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3</a:t>
            </a:r>
          </a:p>
        </p:txBody>
      </p:sp>
      <p:sp>
        <p:nvSpPr>
          <p:cNvPr id="381974" name="Oval 22"/>
          <p:cNvSpPr>
            <a:spLocks noChangeArrowheads="1"/>
          </p:cNvSpPr>
          <p:nvPr/>
        </p:nvSpPr>
        <p:spPr bwMode="auto">
          <a:xfrm>
            <a:off x="6324600" y="52578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4</a:t>
            </a:r>
          </a:p>
        </p:txBody>
      </p:sp>
      <p:sp>
        <p:nvSpPr>
          <p:cNvPr id="381975" name="Oval 23"/>
          <p:cNvSpPr>
            <a:spLocks noChangeArrowheads="1"/>
          </p:cNvSpPr>
          <p:nvPr/>
        </p:nvSpPr>
        <p:spPr bwMode="auto">
          <a:xfrm>
            <a:off x="5410200" y="5257800"/>
            <a:ext cx="476073" cy="649188"/>
          </a:xfrm>
          <a:prstGeom prst="ellipse">
            <a:avLst/>
          </a:prstGeom>
          <a:noFill/>
          <a:ln w="9525" algn="ctr">
            <a:solidFill>
              <a:schemeClr val="tx1"/>
            </a:solidFill>
            <a:round/>
            <a:headEnd/>
            <a:tailEnd/>
          </a:ln>
          <a:effectLst/>
        </p:spPr>
        <p:txBody>
          <a:bodyPr wrap="none" anchor="ctr">
            <a:spAutoFit/>
          </a:bodyPr>
          <a:lstStyle/>
          <a:p>
            <a:pPr algn="ctr"/>
            <a:r>
              <a:rPr lang="en-US">
                <a:latin typeface="Times New Roman" pitchFamily="18" charset="0"/>
                <a:cs typeface="Times New Roman" pitchFamily="18" charset="0"/>
              </a:rPr>
              <a:t>5</a:t>
            </a:r>
          </a:p>
        </p:txBody>
      </p:sp>
      <p:cxnSp>
        <p:nvCxnSpPr>
          <p:cNvPr id="381976" name="AutoShape 24"/>
          <p:cNvCxnSpPr>
            <a:cxnSpLocks noChangeShapeType="1"/>
          </p:cNvCxnSpPr>
          <p:nvPr/>
        </p:nvCxnSpPr>
        <p:spPr bwMode="auto">
          <a:xfrm rot="5400000">
            <a:off x="5268160" y="4358395"/>
            <a:ext cx="302954" cy="120565"/>
          </a:xfrm>
          <a:prstGeom prst="straightConnector1">
            <a:avLst/>
          </a:prstGeom>
          <a:noFill/>
          <a:ln w="9525">
            <a:solidFill>
              <a:schemeClr val="tx1"/>
            </a:solidFill>
            <a:round/>
            <a:headEnd/>
            <a:tailEnd type="triangle" w="med" len="med"/>
          </a:ln>
          <a:effectLst/>
        </p:spPr>
      </p:cxnSp>
      <p:cxnSp>
        <p:nvCxnSpPr>
          <p:cNvPr id="381977" name="AutoShape 25"/>
          <p:cNvCxnSpPr>
            <a:cxnSpLocks noChangeShapeType="1"/>
            <a:stCxn id="381972" idx="2"/>
            <a:endCxn id="381971" idx="6"/>
          </p:cNvCxnSpPr>
          <p:nvPr/>
        </p:nvCxnSpPr>
        <p:spPr bwMode="auto">
          <a:xfrm rot="10800000">
            <a:off x="5886274" y="4058394"/>
            <a:ext cx="438327" cy="1588"/>
          </a:xfrm>
          <a:prstGeom prst="straightConnector1">
            <a:avLst/>
          </a:prstGeom>
          <a:noFill/>
          <a:ln w="9525">
            <a:solidFill>
              <a:schemeClr val="tx1"/>
            </a:solidFill>
            <a:round/>
            <a:headEnd/>
            <a:tailEnd type="triangle" w="med" len="med"/>
          </a:ln>
          <a:effectLst/>
        </p:spPr>
      </p:cxnSp>
      <p:cxnSp>
        <p:nvCxnSpPr>
          <p:cNvPr id="381978" name="AutoShape 26"/>
          <p:cNvCxnSpPr>
            <a:cxnSpLocks noChangeShapeType="1"/>
            <a:stCxn id="381973" idx="1"/>
            <a:endCxn id="381972" idx="5"/>
          </p:cNvCxnSpPr>
          <p:nvPr/>
        </p:nvCxnSpPr>
        <p:spPr bwMode="auto">
          <a:xfrm rot="16200000" flipV="1">
            <a:off x="6715960" y="4302911"/>
            <a:ext cx="226754" cy="196765"/>
          </a:xfrm>
          <a:prstGeom prst="straightConnector1">
            <a:avLst/>
          </a:prstGeom>
          <a:noFill/>
          <a:ln w="9525">
            <a:solidFill>
              <a:schemeClr val="tx1"/>
            </a:solidFill>
            <a:round/>
            <a:headEnd/>
            <a:tailEnd type="triangle" w="med" len="med"/>
          </a:ln>
          <a:effectLst/>
        </p:spPr>
      </p:cxnSp>
      <p:cxnSp>
        <p:nvCxnSpPr>
          <p:cNvPr id="381979" name="AutoShape 27"/>
          <p:cNvCxnSpPr>
            <a:cxnSpLocks noChangeShapeType="1"/>
            <a:stCxn id="381973" idx="3"/>
            <a:endCxn id="381974" idx="7"/>
          </p:cNvCxnSpPr>
          <p:nvPr/>
        </p:nvCxnSpPr>
        <p:spPr bwMode="auto">
          <a:xfrm rot="5400000">
            <a:off x="6639760" y="5064912"/>
            <a:ext cx="379154" cy="196765"/>
          </a:xfrm>
          <a:prstGeom prst="straightConnector1">
            <a:avLst/>
          </a:prstGeom>
          <a:noFill/>
          <a:ln w="9525">
            <a:solidFill>
              <a:schemeClr val="tx1"/>
            </a:solidFill>
            <a:round/>
            <a:headEnd/>
            <a:tailEnd type="triangle" w="med" len="med"/>
          </a:ln>
          <a:effectLst/>
        </p:spPr>
      </p:cxnSp>
      <p:cxnSp>
        <p:nvCxnSpPr>
          <p:cNvPr id="381980" name="AutoShape 28"/>
          <p:cNvCxnSpPr>
            <a:cxnSpLocks noChangeShapeType="1"/>
            <a:stCxn id="381974" idx="2"/>
            <a:endCxn id="381975" idx="6"/>
          </p:cNvCxnSpPr>
          <p:nvPr/>
        </p:nvCxnSpPr>
        <p:spPr bwMode="auto">
          <a:xfrm rot="10800000">
            <a:off x="5886274" y="5582394"/>
            <a:ext cx="438327" cy="1588"/>
          </a:xfrm>
          <a:prstGeom prst="straightConnector1">
            <a:avLst/>
          </a:prstGeom>
          <a:noFill/>
          <a:ln w="9525">
            <a:solidFill>
              <a:schemeClr val="tx1"/>
            </a:solidFill>
            <a:round/>
            <a:headEnd/>
            <a:tailEnd type="triangle" w="med" len="med"/>
          </a:ln>
          <a:effectLst/>
        </p:spPr>
      </p:cxnSp>
      <p:cxnSp>
        <p:nvCxnSpPr>
          <p:cNvPr id="381981" name="AutoShape 29"/>
          <p:cNvCxnSpPr>
            <a:cxnSpLocks noChangeShapeType="1"/>
            <a:stCxn id="381975" idx="7"/>
            <a:endCxn id="381974" idx="1"/>
          </p:cNvCxnSpPr>
          <p:nvPr/>
        </p:nvCxnSpPr>
        <p:spPr bwMode="auto">
          <a:xfrm rot="5400000" flipH="1" flipV="1">
            <a:off x="6105436" y="5063989"/>
            <a:ext cx="1588" cy="577765"/>
          </a:xfrm>
          <a:prstGeom prst="straightConnector1">
            <a:avLst/>
          </a:prstGeom>
          <a:noFill/>
          <a:ln w="9525">
            <a:solidFill>
              <a:schemeClr val="tx1"/>
            </a:solidFill>
            <a:round/>
            <a:headEnd/>
            <a:tailEnd type="triangle" w="med" len="med"/>
          </a:ln>
          <a:effectLst/>
        </p:spPr>
      </p:cxnSp>
      <p:cxnSp>
        <p:nvCxnSpPr>
          <p:cNvPr id="381982" name="AutoShape 30"/>
          <p:cNvCxnSpPr>
            <a:cxnSpLocks noChangeShapeType="1"/>
            <a:stCxn id="381970" idx="5"/>
            <a:endCxn id="381975" idx="1"/>
          </p:cNvCxnSpPr>
          <p:nvPr/>
        </p:nvCxnSpPr>
        <p:spPr bwMode="auto">
          <a:xfrm rot="16200000" flipH="1">
            <a:off x="5268159" y="5141111"/>
            <a:ext cx="302954" cy="120565"/>
          </a:xfrm>
          <a:prstGeom prst="straightConnector1">
            <a:avLst/>
          </a:prstGeom>
          <a:noFill/>
          <a:ln w="9525">
            <a:solidFill>
              <a:schemeClr val="tx1"/>
            </a:solidFill>
            <a:round/>
            <a:headEnd/>
            <a:tailEnd type="triangle" w="med" len="med"/>
          </a:ln>
          <a:effectLst/>
        </p:spPr>
      </p:cxnSp>
      <p:cxnSp>
        <p:nvCxnSpPr>
          <p:cNvPr id="381983" name="AutoShape 31"/>
          <p:cNvCxnSpPr>
            <a:cxnSpLocks noChangeShapeType="1"/>
            <a:stCxn id="381970" idx="6"/>
            <a:endCxn id="381972" idx="3"/>
          </p:cNvCxnSpPr>
          <p:nvPr/>
        </p:nvCxnSpPr>
        <p:spPr bwMode="auto">
          <a:xfrm flipV="1">
            <a:off x="5429073" y="4287917"/>
            <a:ext cx="965246" cy="532477"/>
          </a:xfrm>
          <a:prstGeom prst="straightConnector1">
            <a:avLst/>
          </a:prstGeom>
          <a:noFill/>
          <a:ln w="9525">
            <a:solidFill>
              <a:schemeClr val="tx1"/>
            </a:solidFill>
            <a:round/>
            <a:headEnd/>
            <a:tailEnd type="triangle" w="med" len="med"/>
          </a:ln>
          <a:effectLst/>
        </p:spPr>
      </p:cxnSp>
      <p:sp>
        <p:nvSpPr>
          <p:cNvPr id="381998" name="Text Box 46"/>
          <p:cNvSpPr txBox="1">
            <a:spLocks noChangeArrowheads="1"/>
          </p:cNvSpPr>
          <p:nvPr/>
        </p:nvSpPr>
        <p:spPr bwMode="auto">
          <a:xfrm>
            <a:off x="6003925" y="5791200"/>
            <a:ext cx="558166" cy="461665"/>
          </a:xfrm>
          <a:prstGeom prst="rect">
            <a:avLst/>
          </a:prstGeom>
          <a:noFill/>
          <a:ln w="9525" algn="ctr">
            <a:noFill/>
            <a:miter lim="800000"/>
            <a:headEnd/>
            <a:tailEnd/>
          </a:ln>
          <a:effectLst/>
        </p:spPr>
        <p:txBody>
          <a:bodyPr wrap="none">
            <a:spAutoFit/>
          </a:bodyPr>
          <a:lstStyle/>
          <a:p>
            <a:r>
              <a:rPr lang="en-US" i="1" smtClean="0">
                <a:latin typeface="Times New Roman" pitchFamily="18" charset="0"/>
                <a:cs typeface="Times New Roman" pitchFamily="18" charset="0"/>
              </a:rPr>
              <a:t>G*</a:t>
            </a:r>
            <a:endParaRPr lang="en-US" i="1">
              <a:latin typeface="Times New Roman" pitchFamily="18" charset="0"/>
              <a:cs typeface="Times New Roman" pitchFamily="18" charset="0"/>
            </a:endParaRPr>
          </a:p>
        </p:txBody>
      </p:sp>
      <p:sp>
        <p:nvSpPr>
          <p:cNvPr id="381999" name="Text Box 47"/>
          <p:cNvSpPr txBox="1">
            <a:spLocks noChangeArrowheads="1"/>
          </p:cNvSpPr>
          <p:nvPr/>
        </p:nvSpPr>
        <p:spPr bwMode="auto">
          <a:xfrm>
            <a:off x="2277150" y="5867400"/>
            <a:ext cx="407484" cy="461665"/>
          </a:xfrm>
          <a:prstGeom prst="rect">
            <a:avLst/>
          </a:prstGeom>
          <a:noFill/>
          <a:ln w="9525" algn="ctr">
            <a:noFill/>
            <a:miter lim="800000"/>
            <a:headEnd/>
            <a:tailEnd/>
          </a:ln>
          <a:effectLst/>
        </p:spPr>
        <p:txBody>
          <a:bodyPr wrap="none">
            <a:spAutoFit/>
          </a:bodyPr>
          <a:lstStyle/>
          <a:p>
            <a:r>
              <a:rPr lang="en-US" i="1" smtClean="0">
                <a:latin typeface="Times New Roman" pitchFamily="18" charset="0"/>
                <a:cs typeface="Times New Roman" pitchFamily="18" charset="0"/>
              </a:rPr>
              <a:t>G</a:t>
            </a:r>
            <a:endParaRPr lang="en-US" i="1">
              <a:latin typeface="Times New Roman" pitchFamily="18" charset="0"/>
              <a:cs typeface="Times New Roman" pitchFamily="18" charset="0"/>
            </a:endParaRPr>
          </a:p>
        </p:txBody>
      </p:sp>
      <p:grpSp>
        <p:nvGrpSpPr>
          <p:cNvPr id="57" name="Group 56"/>
          <p:cNvGrpSpPr/>
          <p:nvPr/>
        </p:nvGrpSpPr>
        <p:grpSpPr>
          <a:xfrm>
            <a:off x="5181600" y="4115725"/>
            <a:ext cx="1666965" cy="1294475"/>
            <a:chOff x="5181600" y="4115725"/>
            <a:chExt cx="1666965" cy="1294475"/>
          </a:xfrm>
        </p:grpSpPr>
        <p:cxnSp>
          <p:nvCxnSpPr>
            <p:cNvPr id="43" name="Straight Arrow Connector 42"/>
            <p:cNvCxnSpPr/>
            <p:nvPr/>
          </p:nvCxnSpPr>
          <p:spPr bwMode="auto">
            <a:xfrm rot="16200000" flipH="1">
              <a:off x="5704654" y="4456222"/>
              <a:ext cx="969883" cy="746083"/>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grpSp>
          <p:nvGrpSpPr>
            <p:cNvPr id="56" name="Group 55"/>
            <p:cNvGrpSpPr/>
            <p:nvPr/>
          </p:nvGrpSpPr>
          <p:grpSpPr>
            <a:xfrm>
              <a:off x="5181600" y="4115725"/>
              <a:ext cx="1666965" cy="1294475"/>
              <a:chOff x="5191036" y="4114801"/>
              <a:chExt cx="1666965" cy="1294475"/>
            </a:xfrm>
          </p:grpSpPr>
          <p:cxnSp>
            <p:nvCxnSpPr>
              <p:cNvPr id="37" name="Straight Arrow Connector 36"/>
              <p:cNvCxnSpPr/>
              <p:nvPr/>
            </p:nvCxnSpPr>
            <p:spPr bwMode="auto">
              <a:xfrm rot="5400000">
                <a:off x="5725914" y="4193399"/>
                <a:ext cx="590729" cy="108271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39" name="Straight Arrow Connector 38"/>
              <p:cNvCxnSpPr>
                <a:stCxn id="381972" idx="4"/>
                <a:endCxn id="381975" idx="0"/>
              </p:cNvCxnSpPr>
              <p:nvPr/>
            </p:nvCxnSpPr>
            <p:spPr bwMode="auto">
              <a:xfrm rot="5400000">
                <a:off x="5668031" y="4363194"/>
                <a:ext cx="874812" cy="91440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41" name="Straight Arrow Connector 40"/>
              <p:cNvCxnSpPr/>
              <p:nvPr/>
            </p:nvCxnSpPr>
            <p:spPr bwMode="auto">
              <a:xfrm rot="5400000">
                <a:off x="5210831" y="4876800"/>
                <a:ext cx="874812" cy="158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45" name="Straight Arrow Connector 44"/>
              <p:cNvCxnSpPr/>
              <p:nvPr/>
            </p:nvCxnSpPr>
            <p:spPr bwMode="auto">
              <a:xfrm rot="5400000">
                <a:off x="6125231" y="4876800"/>
                <a:ext cx="874812" cy="158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47" name="Straight Arrow Connector 46"/>
              <p:cNvCxnSpPr/>
              <p:nvPr/>
            </p:nvCxnSpPr>
            <p:spPr bwMode="auto">
              <a:xfrm rot="10800000">
                <a:off x="5816554" y="4344324"/>
                <a:ext cx="1041446" cy="456277"/>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49" name="Straight Arrow Connector 48"/>
              <p:cNvCxnSpPr>
                <a:stCxn id="381973" idx="2"/>
                <a:endCxn id="381970" idx="6"/>
              </p:cNvCxnSpPr>
              <p:nvPr/>
            </p:nvCxnSpPr>
            <p:spPr bwMode="auto">
              <a:xfrm rot="10800000" flipV="1">
                <a:off x="5429074" y="4744194"/>
                <a:ext cx="1428927" cy="76200"/>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51" name="Straight Arrow Connector 50"/>
              <p:cNvCxnSpPr/>
              <p:nvPr/>
            </p:nvCxnSpPr>
            <p:spPr bwMode="auto">
              <a:xfrm rot="10800000" flipV="1">
                <a:off x="5816554" y="4800599"/>
                <a:ext cx="1041446" cy="608677"/>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53" name="Straight Arrow Connector 52"/>
              <p:cNvCxnSpPr/>
              <p:nvPr/>
            </p:nvCxnSpPr>
            <p:spPr bwMode="auto">
              <a:xfrm rot="16200000" flipH="1">
                <a:off x="5857054" y="4608622"/>
                <a:ext cx="207883" cy="1203283"/>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cxnSp>
            <p:nvCxnSpPr>
              <p:cNvPr id="55" name="Straight Arrow Connector 54"/>
              <p:cNvCxnSpPr/>
              <p:nvPr/>
            </p:nvCxnSpPr>
            <p:spPr bwMode="auto">
              <a:xfrm rot="5400000" flipH="1" flipV="1">
                <a:off x="5081915" y="4223922"/>
                <a:ext cx="437406" cy="219163"/>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grpSp>
      </p:grpSp>
      <p:sp>
        <p:nvSpPr>
          <p:cNvPr id="48" name="Footer Placeholder 47"/>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133684-EC3D-4449-B410-DA2527FBCFA3}" type="slidenum">
              <a:rPr lang="en-US"/>
              <a:pPr/>
              <a:t>96</a:t>
            </a:fld>
            <a:endParaRPr lang="en-US"/>
          </a:p>
        </p:txBody>
      </p:sp>
      <p:sp>
        <p:nvSpPr>
          <p:cNvPr id="389122" name="Rectangle 2"/>
          <p:cNvSpPr>
            <a:spLocks noGrp="1" noChangeArrowheads="1"/>
          </p:cNvSpPr>
          <p:nvPr>
            <p:ph type="title"/>
          </p:nvPr>
        </p:nvSpPr>
        <p:spPr/>
        <p:txBody>
          <a:bodyPr/>
          <a:lstStyle/>
          <a:p>
            <a:r>
              <a:rPr lang="en-US" smtClean="0"/>
              <a:t>Thuật toán Warshall</a:t>
            </a:r>
            <a:endParaRPr lang="en-US"/>
          </a:p>
        </p:txBody>
      </p:sp>
      <p:sp>
        <p:nvSpPr>
          <p:cNvPr id="389123" name="Rectangle 3"/>
          <p:cNvSpPr>
            <a:spLocks noGrp="1" noChangeArrowheads="1"/>
          </p:cNvSpPr>
          <p:nvPr>
            <p:ph type="body" idx="1"/>
          </p:nvPr>
        </p:nvSpPr>
        <p:spPr>
          <a:xfrm>
            <a:off x="609600" y="1600200"/>
            <a:ext cx="8001000" cy="4876800"/>
          </a:xfrm>
        </p:spPr>
        <p:txBody>
          <a:bodyPr/>
          <a:lstStyle/>
          <a:p>
            <a:pPr>
              <a:buNone/>
            </a:pPr>
            <a:r>
              <a:rPr lang="en-US" sz="1800" smtClean="0">
                <a:latin typeface="Times New Roman" pitchFamily="18" charset="0"/>
                <a:cs typeface="Times New Roman" pitchFamily="18" charset="0"/>
              </a:rPr>
              <a:t>// </a:t>
            </a:r>
            <a:r>
              <a:rPr lang="en-US" sz="1800" i="1" smtClean="0">
                <a:latin typeface="Times New Roman" pitchFamily="18" charset="0"/>
                <a:cs typeface="Times New Roman" pitchFamily="18" charset="0"/>
              </a:rPr>
              <a:t>n</a:t>
            </a:r>
            <a:r>
              <a:rPr lang="en-US" sz="1800" smtClean="0">
                <a:latin typeface="Times New Roman" pitchFamily="18" charset="0"/>
                <a:cs typeface="Times New Roman" pitchFamily="18" charset="0"/>
              </a:rPr>
              <a:t> = |</a:t>
            </a:r>
            <a:r>
              <a:rPr lang="en-US" sz="1800" i="1" smtClean="0">
                <a:latin typeface="Times New Roman" pitchFamily="18" charset="0"/>
                <a:cs typeface="Times New Roman" pitchFamily="18" charset="0"/>
              </a:rPr>
              <a:t>V</a:t>
            </a:r>
            <a:r>
              <a:rPr lang="en-US" sz="1800" smtClean="0">
                <a:latin typeface="Times New Roman" pitchFamily="18" charset="0"/>
                <a:cs typeface="Times New Roman" pitchFamily="18" charset="0"/>
              </a:rPr>
              <a:t>|, Các đỉnh đánh số từ 0 đến </a:t>
            </a:r>
            <a:r>
              <a:rPr lang="en-US" sz="1800" i="1" smtClean="0">
                <a:latin typeface="Times New Roman" pitchFamily="18" charset="0"/>
                <a:cs typeface="Times New Roman" pitchFamily="18" charset="0"/>
              </a:rPr>
              <a:t>n</a:t>
            </a:r>
            <a:r>
              <a:rPr lang="en-US" sz="1800" smtClean="0">
                <a:latin typeface="Times New Roman" pitchFamily="18" charset="0"/>
                <a:cs typeface="Times New Roman" pitchFamily="18" charset="0"/>
              </a:rPr>
              <a:t>-1</a:t>
            </a:r>
          </a:p>
          <a:p>
            <a:pPr>
              <a:buFont typeface="Wingdings" pitchFamily="2" charset="2"/>
              <a:buNone/>
            </a:pPr>
            <a:r>
              <a:rPr lang="en-US" sz="1800" b="1" smtClean="0">
                <a:solidFill>
                  <a:srgbClr val="C00000"/>
                </a:solidFill>
                <a:latin typeface="Courier New" pitchFamily="49" charset="0"/>
              </a:rPr>
              <a:t>for</a:t>
            </a:r>
            <a:r>
              <a:rPr lang="en-US" sz="1800" smtClean="0">
                <a:solidFill>
                  <a:srgbClr val="C00000"/>
                </a:solidFill>
                <a:latin typeface="Courier New" pitchFamily="49" charset="0"/>
              </a:rPr>
              <a:t> </a:t>
            </a:r>
            <a:r>
              <a:rPr lang="en-US" sz="1800">
                <a:solidFill>
                  <a:srgbClr val="C00000"/>
                </a:solidFill>
                <a:latin typeface="Courier New" pitchFamily="49" charset="0"/>
              </a:rPr>
              <a:t>(i = 0; i &lt; </a:t>
            </a:r>
            <a:r>
              <a:rPr lang="en-US" sz="1800" smtClean="0">
                <a:solidFill>
                  <a:srgbClr val="C00000"/>
                </a:solidFill>
                <a:latin typeface="Courier New" pitchFamily="49" charset="0"/>
              </a:rPr>
              <a:t>n; </a:t>
            </a:r>
            <a:r>
              <a:rPr lang="en-US" sz="1800">
                <a:solidFill>
                  <a:srgbClr val="C00000"/>
                </a:solidFill>
                <a:latin typeface="Courier New" pitchFamily="49" charset="0"/>
              </a:rPr>
              <a:t>i++)</a:t>
            </a:r>
          </a:p>
          <a:p>
            <a:pPr>
              <a:buFont typeface="Wingdings" pitchFamily="2" charset="2"/>
              <a:buNone/>
            </a:pPr>
            <a:r>
              <a:rPr lang="en-US" sz="1800">
                <a:solidFill>
                  <a:srgbClr val="C00000"/>
                </a:solidFill>
                <a:latin typeface="Courier New" pitchFamily="49" charset="0"/>
              </a:rPr>
              <a:t>   </a:t>
            </a:r>
            <a:r>
              <a:rPr lang="en-US" sz="1800" b="1">
                <a:solidFill>
                  <a:srgbClr val="C00000"/>
                </a:solidFill>
                <a:latin typeface="Courier New" pitchFamily="49" charset="0"/>
              </a:rPr>
              <a:t>for</a:t>
            </a:r>
            <a:r>
              <a:rPr lang="en-US" sz="1800">
                <a:solidFill>
                  <a:srgbClr val="C00000"/>
                </a:solidFill>
                <a:latin typeface="Courier New" pitchFamily="49" charset="0"/>
              </a:rPr>
              <a:t> (s = 0; s &lt; </a:t>
            </a:r>
            <a:r>
              <a:rPr lang="en-US" sz="1800" smtClean="0">
                <a:solidFill>
                  <a:srgbClr val="C00000"/>
                </a:solidFill>
                <a:latin typeface="Courier New" pitchFamily="49" charset="0"/>
              </a:rPr>
              <a:t>n; </a:t>
            </a:r>
            <a:r>
              <a:rPr lang="en-US" sz="1800">
                <a:solidFill>
                  <a:srgbClr val="C00000"/>
                </a:solidFill>
                <a:latin typeface="Courier New" pitchFamily="49" charset="0"/>
              </a:rPr>
              <a:t>s++)</a:t>
            </a:r>
          </a:p>
          <a:p>
            <a:pPr>
              <a:buFont typeface="Wingdings" pitchFamily="2" charset="2"/>
              <a:buNone/>
            </a:pPr>
            <a:r>
              <a:rPr lang="en-US" sz="1800">
                <a:solidFill>
                  <a:srgbClr val="C00000"/>
                </a:solidFill>
                <a:latin typeface="Courier New" pitchFamily="49" charset="0"/>
              </a:rPr>
              <a:t>      </a:t>
            </a:r>
            <a:r>
              <a:rPr lang="en-US" sz="1800" b="1">
                <a:solidFill>
                  <a:srgbClr val="C00000"/>
                </a:solidFill>
                <a:latin typeface="Courier New" pitchFamily="49" charset="0"/>
              </a:rPr>
              <a:t>for</a:t>
            </a:r>
            <a:r>
              <a:rPr lang="en-US" sz="1800">
                <a:solidFill>
                  <a:srgbClr val="C00000"/>
                </a:solidFill>
                <a:latin typeface="Courier New" pitchFamily="49" charset="0"/>
              </a:rPr>
              <a:t> (t=0; t &lt; </a:t>
            </a:r>
            <a:r>
              <a:rPr lang="en-US" sz="1800" smtClean="0">
                <a:solidFill>
                  <a:srgbClr val="C00000"/>
                </a:solidFill>
                <a:latin typeface="Courier New" pitchFamily="49" charset="0"/>
              </a:rPr>
              <a:t>n; </a:t>
            </a:r>
            <a:r>
              <a:rPr lang="en-US" sz="1800">
                <a:solidFill>
                  <a:srgbClr val="C00000"/>
                </a:solidFill>
                <a:latin typeface="Courier New" pitchFamily="49" charset="0"/>
              </a:rPr>
              <a:t>t++)</a:t>
            </a:r>
          </a:p>
          <a:p>
            <a:pPr>
              <a:buFont typeface="Wingdings" pitchFamily="2" charset="2"/>
              <a:buNone/>
            </a:pPr>
            <a:r>
              <a:rPr lang="en-US" sz="1800">
                <a:solidFill>
                  <a:srgbClr val="C00000"/>
                </a:solidFill>
                <a:latin typeface="Courier New" pitchFamily="49" charset="0"/>
              </a:rPr>
              <a:t>         </a:t>
            </a:r>
            <a:r>
              <a:rPr lang="en-US" sz="1800" b="1">
                <a:solidFill>
                  <a:srgbClr val="C00000"/>
                </a:solidFill>
                <a:latin typeface="Courier New" pitchFamily="49" charset="0"/>
              </a:rPr>
              <a:t>if</a:t>
            </a:r>
            <a:r>
              <a:rPr lang="en-US" sz="1800">
                <a:solidFill>
                  <a:srgbClr val="C00000"/>
                </a:solidFill>
                <a:latin typeface="Courier New" pitchFamily="49" charset="0"/>
              </a:rPr>
              <a:t> (A[s][i] &amp;&amp; A[i][t])</a:t>
            </a:r>
          </a:p>
          <a:p>
            <a:pPr>
              <a:buFont typeface="Wingdings" pitchFamily="2" charset="2"/>
              <a:buNone/>
            </a:pPr>
            <a:r>
              <a:rPr lang="en-US" sz="1800">
                <a:solidFill>
                  <a:srgbClr val="C00000"/>
                </a:solidFill>
                <a:latin typeface="Courier New" pitchFamily="49" charset="0"/>
              </a:rPr>
              <a:t>            A[s][t] = 1;</a:t>
            </a:r>
          </a:p>
          <a:p>
            <a:r>
              <a:rPr lang="en-US" sz="1800" b="1" smtClean="0">
                <a:solidFill>
                  <a:srgbClr val="C00000"/>
                </a:solidFill>
                <a:latin typeface="Times New Roman" pitchFamily="18" charset="0"/>
                <a:cs typeface="Times New Roman" pitchFamily="18" charset="0"/>
              </a:rPr>
              <a:t>Mệnh đề. </a:t>
            </a:r>
            <a:r>
              <a:rPr lang="en-US" sz="1800" smtClean="0">
                <a:solidFill>
                  <a:srgbClr val="C00000"/>
                </a:solidFill>
                <a:latin typeface="Times New Roman" pitchFamily="18" charset="0"/>
                <a:cs typeface="Times New Roman" pitchFamily="18" charset="0"/>
              </a:rPr>
              <a:t>Thuật toán tìm được bao đóng truyền ứng với thời gian </a:t>
            </a:r>
            <a:r>
              <a:rPr lang="en-US" sz="1800" i="1" smtClean="0">
                <a:solidFill>
                  <a:srgbClr val="C00000"/>
                </a:solidFill>
                <a:latin typeface="Times New Roman" pitchFamily="18" charset="0"/>
                <a:cs typeface="Times New Roman" pitchFamily="18" charset="0"/>
              </a:rPr>
              <a:t>O</a:t>
            </a:r>
            <a:r>
              <a:rPr lang="en-US" sz="1800" smtClean="0">
                <a:solidFill>
                  <a:srgbClr val="C00000"/>
                </a:solidFill>
                <a:latin typeface="Times New Roman" pitchFamily="18" charset="0"/>
                <a:cs typeface="Times New Roman" pitchFamily="18" charset="0"/>
              </a:rPr>
              <a:t>(|</a:t>
            </a:r>
            <a:r>
              <a:rPr lang="en-US" sz="1800" i="1" smtClean="0">
                <a:solidFill>
                  <a:srgbClr val="C00000"/>
                </a:solidFill>
                <a:latin typeface="Times New Roman" pitchFamily="18" charset="0"/>
                <a:cs typeface="Times New Roman" pitchFamily="18" charset="0"/>
              </a:rPr>
              <a:t>V</a:t>
            </a:r>
            <a:r>
              <a:rPr lang="en-US" sz="1800" smtClean="0">
                <a:solidFill>
                  <a:srgbClr val="C00000"/>
                </a:solidFill>
                <a:latin typeface="Times New Roman" pitchFamily="18" charset="0"/>
                <a:cs typeface="Times New Roman" pitchFamily="18" charset="0"/>
              </a:rPr>
              <a:t>|</a:t>
            </a:r>
            <a:r>
              <a:rPr lang="en-US" sz="1800" baseline="30000" smtClean="0">
                <a:solidFill>
                  <a:srgbClr val="C00000"/>
                </a:solidFill>
                <a:latin typeface="Times New Roman" pitchFamily="18" charset="0"/>
                <a:cs typeface="Times New Roman" pitchFamily="18" charset="0"/>
              </a:rPr>
              <a:t>3</a:t>
            </a:r>
            <a:r>
              <a:rPr lang="en-US" sz="1800" smtClean="0">
                <a:solidFill>
                  <a:srgbClr val="C00000"/>
                </a:solidFill>
                <a:latin typeface="Times New Roman" pitchFamily="18" charset="0"/>
                <a:cs typeface="Times New Roman" pitchFamily="18" charset="0"/>
              </a:rPr>
              <a:t>).</a:t>
            </a:r>
            <a:endParaRPr lang="en-US" sz="1800" baseline="30000">
              <a:solidFill>
                <a:srgbClr val="C00000"/>
              </a:solidFill>
              <a:latin typeface="Times New Roman" pitchFamily="18" charset="0"/>
              <a:cs typeface="Times New Roman" pitchFamily="18" charset="0"/>
            </a:endParaRPr>
          </a:p>
          <a:p>
            <a:r>
              <a:rPr lang="en-US" sz="1800" b="1" smtClean="0">
                <a:latin typeface="Times New Roman" pitchFamily="18" charset="0"/>
                <a:cs typeface="Times New Roman" pitchFamily="18" charset="0"/>
              </a:rPr>
              <a:t>CM: </a:t>
            </a:r>
            <a:r>
              <a:rPr lang="en-US" sz="1800" smtClean="0">
                <a:latin typeface="Times New Roman" pitchFamily="18" charset="0"/>
                <a:cs typeface="Times New Roman" pitchFamily="18" charset="0"/>
              </a:rPr>
              <a:t>Ta chứng minh thuật toán tìm được bao đóng truyền ứng bằng qui nạp.</a:t>
            </a:r>
          </a:p>
          <a:p>
            <a:pPr lvl="1"/>
            <a:r>
              <a:rPr lang="en-US" sz="1600" smtClean="0">
                <a:latin typeface="Times New Roman" pitchFamily="18" charset="0"/>
                <a:cs typeface="Times New Roman" pitchFamily="18" charset="0"/>
              </a:rPr>
              <a:t>Lần lặp 1: Ma trận có 1 ở vị trí (</a:t>
            </a:r>
            <a:r>
              <a:rPr lang="en-US" sz="1600" i="1" smtClean="0">
                <a:latin typeface="Times New Roman" pitchFamily="18" charset="0"/>
                <a:cs typeface="Times New Roman" pitchFamily="18" charset="0"/>
              </a:rPr>
              <a:t>s</a:t>
            </a:r>
            <a:r>
              <a:rPr lang="en-US" sz="1600" smtClean="0">
                <a:latin typeface="Times New Roman" pitchFamily="18" charset="0"/>
                <a:cs typeface="Times New Roman" pitchFamily="18" charset="0"/>
              </a:rPr>
              <a:t>,</a:t>
            </a:r>
            <a:r>
              <a:rPr lang="en-US" sz="1600" i="1" smtClean="0">
                <a:latin typeface="Times New Roman" pitchFamily="18" charset="0"/>
                <a:cs typeface="Times New Roman" pitchFamily="18" charset="0"/>
              </a:rPr>
              <a:t>t</a:t>
            </a:r>
            <a:r>
              <a:rPr lang="en-US" sz="1600" smtClean="0">
                <a:latin typeface="Times New Roman" pitchFamily="18" charset="0"/>
                <a:cs typeface="Times New Roman" pitchFamily="18" charset="0"/>
              </a:rPr>
              <a:t>) </a:t>
            </a:r>
            <a:r>
              <a:rPr lang="en-US" sz="1600" b="1" i="1" smtClean="0">
                <a:latin typeface="Times New Roman" pitchFamily="18" charset="0"/>
                <a:cs typeface="Times New Roman" pitchFamily="18" charset="0"/>
              </a:rPr>
              <a:t>iff</a:t>
            </a:r>
            <a:r>
              <a:rPr lang="en-US" sz="1600" smtClean="0">
                <a:latin typeface="Times New Roman" pitchFamily="18" charset="0"/>
                <a:cs typeface="Times New Roman" pitchFamily="18" charset="0"/>
              </a:rPr>
              <a:t> có đường đi </a:t>
            </a:r>
            <a:r>
              <a:rPr lang="en-US" sz="1600" i="1">
                <a:latin typeface="Times New Roman" pitchFamily="18" charset="0"/>
                <a:cs typeface="Times New Roman" pitchFamily="18" charset="0"/>
              </a:rPr>
              <a:t>s</a:t>
            </a:r>
            <a:r>
              <a:rPr lang="en-US" sz="1600">
                <a:latin typeface="Times New Roman" pitchFamily="18" charset="0"/>
                <a:cs typeface="Times New Roman" pitchFamily="18" charset="0"/>
              </a:rPr>
              <a:t>-</a:t>
            </a:r>
            <a:r>
              <a:rPr lang="en-US" sz="1600" i="1">
                <a:latin typeface="Times New Roman" pitchFamily="18" charset="0"/>
                <a:cs typeface="Times New Roman" pitchFamily="18" charset="0"/>
              </a:rPr>
              <a:t>t</a:t>
            </a:r>
            <a:r>
              <a:rPr lang="en-US" sz="1600">
                <a:latin typeface="Times New Roman" pitchFamily="18" charset="0"/>
                <a:cs typeface="Times New Roman" pitchFamily="18" charset="0"/>
              </a:rPr>
              <a:t> </a:t>
            </a:r>
            <a:r>
              <a:rPr lang="en-US" sz="1600" smtClean="0">
                <a:latin typeface="Times New Roman" pitchFamily="18" charset="0"/>
                <a:cs typeface="Times New Roman" pitchFamily="18" charset="0"/>
              </a:rPr>
              <a:t>hoặc </a:t>
            </a:r>
            <a:r>
              <a:rPr lang="en-US" sz="1600" i="1">
                <a:latin typeface="Times New Roman" pitchFamily="18" charset="0"/>
                <a:cs typeface="Times New Roman" pitchFamily="18" charset="0"/>
              </a:rPr>
              <a:t>s</a:t>
            </a:r>
            <a:r>
              <a:rPr lang="en-US" sz="1600">
                <a:latin typeface="Times New Roman" pitchFamily="18" charset="0"/>
                <a:cs typeface="Times New Roman" pitchFamily="18" charset="0"/>
              </a:rPr>
              <a:t>-0-</a:t>
            </a:r>
            <a:r>
              <a:rPr lang="en-US" sz="1600" i="1">
                <a:latin typeface="Times New Roman" pitchFamily="18" charset="0"/>
                <a:cs typeface="Times New Roman" pitchFamily="18" charset="0"/>
              </a:rPr>
              <a:t>t</a:t>
            </a:r>
          </a:p>
          <a:p>
            <a:pPr lvl="1"/>
            <a:r>
              <a:rPr lang="en-US" sz="1700" smtClean="0">
                <a:latin typeface="Times New Roman" pitchFamily="18" charset="0"/>
                <a:cs typeface="Times New Roman" pitchFamily="18" charset="0"/>
              </a:rPr>
              <a:t>Lần lặp thứ </a:t>
            </a:r>
            <a:r>
              <a:rPr lang="en-US" sz="1700" i="1" smtClean="0">
                <a:latin typeface="Times New Roman" pitchFamily="18" charset="0"/>
                <a:cs typeface="Times New Roman" pitchFamily="18" charset="0"/>
              </a:rPr>
              <a:t>i</a:t>
            </a:r>
            <a:r>
              <a:rPr lang="en-US" sz="1700" smtClean="0">
                <a:latin typeface="Times New Roman" pitchFamily="18" charset="0"/>
                <a:cs typeface="Times New Roman" pitchFamily="18" charset="0"/>
              </a:rPr>
              <a:t>:  Gán phần tử ở vị trí (</a:t>
            </a:r>
            <a:r>
              <a:rPr lang="en-US" sz="1700" i="1" smtClean="0">
                <a:latin typeface="Times New Roman" pitchFamily="18" charset="0"/>
                <a:cs typeface="Times New Roman" pitchFamily="18" charset="0"/>
              </a:rPr>
              <a:t>s</a:t>
            </a:r>
            <a:r>
              <a:rPr lang="en-US" sz="1700" smtClean="0">
                <a:latin typeface="Times New Roman" pitchFamily="18" charset="0"/>
                <a:cs typeface="Times New Roman" pitchFamily="18" charset="0"/>
              </a:rPr>
              <a:t>,</a:t>
            </a:r>
            <a:r>
              <a:rPr lang="en-US" sz="1700" i="1" smtClean="0">
                <a:latin typeface="Times New Roman" pitchFamily="18" charset="0"/>
                <a:cs typeface="Times New Roman" pitchFamily="18" charset="0"/>
              </a:rPr>
              <a:t>t</a:t>
            </a:r>
            <a:r>
              <a:rPr lang="en-US" sz="1700" smtClean="0">
                <a:latin typeface="Times New Roman" pitchFamily="18" charset="0"/>
                <a:cs typeface="Times New Roman" pitchFamily="18" charset="0"/>
              </a:rPr>
              <a:t>) giá trị 1 </a:t>
            </a:r>
            <a:r>
              <a:rPr lang="en-US" sz="1700" b="1" i="1" smtClean="0">
                <a:latin typeface="Times New Roman" pitchFamily="18" charset="0"/>
                <a:cs typeface="Times New Roman" pitchFamily="18" charset="0"/>
              </a:rPr>
              <a:t>iff</a:t>
            </a:r>
            <a:r>
              <a:rPr lang="en-US" sz="1700" smtClean="0">
                <a:latin typeface="Times New Roman" pitchFamily="18" charset="0"/>
                <a:cs typeface="Times New Roman" pitchFamily="18" charset="0"/>
              </a:rPr>
              <a:t>  có đường đi từ </a:t>
            </a:r>
            <a:r>
              <a:rPr lang="en-US" sz="1700" i="1">
                <a:latin typeface="Times New Roman" pitchFamily="18" charset="0"/>
                <a:cs typeface="Times New Roman" pitchFamily="18" charset="0"/>
              </a:rPr>
              <a:t>s</a:t>
            </a:r>
            <a:r>
              <a:rPr lang="en-US" sz="1700">
                <a:latin typeface="Times New Roman" pitchFamily="18" charset="0"/>
                <a:cs typeface="Times New Roman" pitchFamily="18" charset="0"/>
              </a:rPr>
              <a:t> </a:t>
            </a:r>
            <a:r>
              <a:rPr lang="en-US" sz="1700" smtClean="0">
                <a:latin typeface="Times New Roman" pitchFamily="18" charset="0"/>
                <a:cs typeface="Times New Roman" pitchFamily="18" charset="0"/>
              </a:rPr>
              <a:t>đến </a:t>
            </a:r>
            <a:r>
              <a:rPr lang="en-US" sz="1700" i="1">
                <a:latin typeface="Times New Roman" pitchFamily="18" charset="0"/>
                <a:cs typeface="Times New Roman" pitchFamily="18" charset="0"/>
              </a:rPr>
              <a:t>t</a:t>
            </a:r>
            <a:r>
              <a:rPr lang="en-US" sz="1700">
                <a:latin typeface="Times New Roman" pitchFamily="18" charset="0"/>
                <a:cs typeface="Times New Roman" pitchFamily="18" charset="0"/>
              </a:rPr>
              <a:t> </a:t>
            </a:r>
            <a:r>
              <a:rPr lang="en-US" sz="1700" smtClean="0">
                <a:latin typeface="Times New Roman" pitchFamily="18" charset="0"/>
                <a:cs typeface="Times New Roman" pitchFamily="18" charset="0"/>
              </a:rPr>
              <a:t>trong đồ thị không chứa đỉnh với chỉ số lớn hơn </a:t>
            </a:r>
            <a:r>
              <a:rPr lang="en-US" sz="1700" i="1">
                <a:latin typeface="Times New Roman" pitchFamily="18" charset="0"/>
                <a:cs typeface="Times New Roman" pitchFamily="18" charset="0"/>
              </a:rPr>
              <a:t>i</a:t>
            </a:r>
            <a:r>
              <a:rPr lang="en-US" sz="1700">
                <a:latin typeface="Times New Roman" pitchFamily="18" charset="0"/>
                <a:cs typeface="Times New Roman" pitchFamily="18" charset="0"/>
              </a:rPr>
              <a:t> </a:t>
            </a:r>
            <a:r>
              <a:rPr lang="en-US" sz="1700" smtClean="0">
                <a:latin typeface="Times New Roman" pitchFamily="18" charset="0"/>
                <a:cs typeface="Times New Roman" pitchFamily="18" charset="0"/>
              </a:rPr>
              <a:t>(ngoại trừ hai mút)</a:t>
            </a:r>
            <a:endParaRPr lang="en-US" sz="1700">
              <a:latin typeface="Times New Roman" pitchFamily="18" charset="0"/>
              <a:cs typeface="Times New Roman" pitchFamily="18" charset="0"/>
            </a:endParaRPr>
          </a:p>
          <a:p>
            <a:pPr lvl="1"/>
            <a:r>
              <a:rPr lang="en-US" sz="1700" smtClean="0">
                <a:latin typeface="Times New Roman" pitchFamily="18" charset="0"/>
                <a:cs typeface="Times New Roman" pitchFamily="18" charset="0"/>
              </a:rPr>
              <a:t>Lần lặp thứ </a:t>
            </a:r>
            <a:r>
              <a:rPr lang="en-US" sz="1700" i="1" smtClean="0">
                <a:latin typeface="Times New Roman" pitchFamily="18" charset="0"/>
                <a:cs typeface="Times New Roman" pitchFamily="18" charset="0"/>
              </a:rPr>
              <a:t>i</a:t>
            </a:r>
            <a:r>
              <a:rPr lang="en-US" sz="1700" smtClean="0">
                <a:latin typeface="Times New Roman" pitchFamily="18" charset="0"/>
                <a:cs typeface="Times New Roman" pitchFamily="18" charset="0"/>
              </a:rPr>
              <a:t>+1  </a:t>
            </a:r>
            <a:endParaRPr lang="en-US" sz="1700">
              <a:latin typeface="Times New Roman" pitchFamily="18" charset="0"/>
              <a:cs typeface="Times New Roman" pitchFamily="18" charset="0"/>
            </a:endParaRPr>
          </a:p>
          <a:p>
            <a:pPr lvl="2"/>
            <a:r>
              <a:rPr lang="en-US" sz="1600" smtClean="0">
                <a:latin typeface="Times New Roman" pitchFamily="18" charset="0"/>
                <a:cs typeface="Times New Roman" pitchFamily="18" charset="0"/>
              </a:rPr>
              <a:t>Nếu có đường đi từ </a:t>
            </a:r>
            <a:r>
              <a:rPr lang="en-US" sz="1600">
                <a:latin typeface="Times New Roman" pitchFamily="18" charset="0"/>
                <a:cs typeface="Times New Roman" pitchFamily="18" charset="0"/>
              </a:rPr>
              <a:t>s </a:t>
            </a:r>
            <a:r>
              <a:rPr lang="en-US" sz="1600" smtClean="0">
                <a:latin typeface="Times New Roman" pitchFamily="18" charset="0"/>
                <a:cs typeface="Times New Roman" pitchFamily="18" charset="0"/>
              </a:rPr>
              <a:t>đến </a:t>
            </a:r>
            <a:r>
              <a:rPr lang="en-US" sz="1600">
                <a:latin typeface="Times New Roman" pitchFamily="18" charset="0"/>
                <a:cs typeface="Times New Roman" pitchFamily="18" charset="0"/>
              </a:rPr>
              <a:t>t </a:t>
            </a:r>
            <a:r>
              <a:rPr lang="en-US" sz="1600" smtClean="0">
                <a:latin typeface="Times New Roman" pitchFamily="18" charset="0"/>
                <a:cs typeface="Times New Roman" pitchFamily="18" charset="0"/>
              </a:rPr>
              <a:t>không chứa đỉnh có chỉ số lớn hơn </a:t>
            </a:r>
            <a:r>
              <a:rPr lang="en-US" sz="1600">
                <a:latin typeface="Times New Roman" pitchFamily="18" charset="0"/>
                <a:cs typeface="Times New Roman" pitchFamily="18" charset="0"/>
              </a:rPr>
              <a:t>i – </a:t>
            </a:r>
            <a:r>
              <a:rPr lang="en-US" sz="1600" smtClean="0">
                <a:latin typeface="Times New Roman" pitchFamily="18" charset="0"/>
                <a:cs typeface="Times New Roman" pitchFamily="18" charset="0"/>
              </a:rPr>
              <a:t>A[s,t</a:t>
            </a:r>
            <a:r>
              <a:rPr lang="en-US" sz="1600">
                <a:latin typeface="Times New Roman" pitchFamily="18" charset="0"/>
                <a:cs typeface="Times New Roman" pitchFamily="18" charset="0"/>
              </a:rPr>
              <a:t>] </a:t>
            </a:r>
            <a:r>
              <a:rPr lang="en-US" sz="1600" smtClean="0">
                <a:latin typeface="Times New Roman" pitchFamily="18" charset="0"/>
                <a:cs typeface="Times New Roman" pitchFamily="18" charset="0"/>
              </a:rPr>
              <a:t>đã có giá trị 1</a:t>
            </a:r>
            <a:endParaRPr lang="en-US" sz="1600">
              <a:latin typeface="Times New Roman" pitchFamily="18" charset="0"/>
              <a:cs typeface="Times New Roman" pitchFamily="18" charset="0"/>
            </a:endParaRPr>
          </a:p>
          <a:p>
            <a:pPr lvl="2"/>
            <a:r>
              <a:rPr lang="en-US" sz="1600" smtClean="0">
                <a:latin typeface="Times New Roman" pitchFamily="18" charset="0"/>
                <a:cs typeface="Times New Roman" pitchFamily="18" charset="0"/>
              </a:rPr>
              <a:t>Nếu có đường đi từ s đến </a:t>
            </a:r>
            <a:r>
              <a:rPr lang="en-US" sz="1600">
                <a:latin typeface="Times New Roman" pitchFamily="18" charset="0"/>
                <a:cs typeface="Times New Roman" pitchFamily="18" charset="0"/>
              </a:rPr>
              <a:t>i+1 </a:t>
            </a:r>
            <a:r>
              <a:rPr lang="en-US" sz="1600" smtClean="0">
                <a:latin typeface="Times New Roman" pitchFamily="18" charset="0"/>
                <a:cs typeface="Times New Roman" pitchFamily="18" charset="0"/>
              </a:rPr>
              <a:t>và đường đi từ </a:t>
            </a:r>
            <a:r>
              <a:rPr lang="en-US" sz="1600">
                <a:latin typeface="Times New Roman" pitchFamily="18" charset="0"/>
                <a:cs typeface="Times New Roman" pitchFamily="18" charset="0"/>
              </a:rPr>
              <a:t>i+1 </a:t>
            </a:r>
            <a:r>
              <a:rPr lang="en-US" sz="1600" smtClean="0">
                <a:latin typeface="Times New Roman" pitchFamily="18" charset="0"/>
                <a:cs typeface="Times New Roman" pitchFamily="18" charset="0"/>
              </a:rPr>
              <a:t>đến </a:t>
            </a:r>
            <a:r>
              <a:rPr lang="en-US" sz="1600">
                <a:latin typeface="Times New Roman" pitchFamily="18" charset="0"/>
                <a:cs typeface="Times New Roman" pitchFamily="18" charset="0"/>
              </a:rPr>
              <a:t>t, </a:t>
            </a:r>
            <a:r>
              <a:rPr lang="en-US" sz="1600" smtClean="0">
                <a:latin typeface="Times New Roman" pitchFamily="18" charset="0"/>
                <a:cs typeface="Times New Roman" pitchFamily="18" charset="0"/>
              </a:rPr>
              <a:t>và cả hai đều không chứa đỉnh với chỉ số lớn hơn </a:t>
            </a:r>
            <a:r>
              <a:rPr lang="en-US" sz="1600">
                <a:latin typeface="Times New Roman" pitchFamily="18" charset="0"/>
                <a:cs typeface="Times New Roman" pitchFamily="18" charset="0"/>
              </a:rPr>
              <a:t>i </a:t>
            </a:r>
            <a:r>
              <a:rPr lang="en-US" sz="1600" smtClean="0">
                <a:latin typeface="Times New Roman" pitchFamily="18" charset="0"/>
                <a:cs typeface="Times New Roman" pitchFamily="18" charset="0"/>
              </a:rPr>
              <a:t>(ngoại trừ hai mút) thì A[s,t</a:t>
            </a:r>
            <a:r>
              <a:rPr lang="en-US" sz="1600">
                <a:latin typeface="Times New Roman" pitchFamily="18" charset="0"/>
                <a:cs typeface="Times New Roman" pitchFamily="18" charset="0"/>
              </a:rPr>
              <a:t>] </a:t>
            </a:r>
            <a:r>
              <a:rPr lang="en-US" sz="1600" smtClean="0">
                <a:latin typeface="Times New Roman" pitchFamily="18" charset="0"/>
                <a:cs typeface="Times New Roman" pitchFamily="18" charset="0"/>
              </a:rPr>
              <a:t>được gán giá trị </a:t>
            </a:r>
            <a:r>
              <a:rPr lang="en-US" sz="1600">
                <a:latin typeface="Times New Roman" pitchFamily="18" charset="0"/>
                <a:cs typeface="Times New Roman" pitchFamily="18" charset="0"/>
              </a:rPr>
              <a:t>1</a:t>
            </a: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133684-EC3D-4449-B410-DA2527FBCFA3}" type="slidenum">
              <a:rPr lang="en-US"/>
              <a:pPr/>
              <a:t>97</a:t>
            </a:fld>
            <a:endParaRPr lang="en-US"/>
          </a:p>
        </p:txBody>
      </p:sp>
      <p:sp>
        <p:nvSpPr>
          <p:cNvPr id="389122" name="Rectangle 2"/>
          <p:cNvSpPr>
            <a:spLocks noGrp="1" noChangeArrowheads="1"/>
          </p:cNvSpPr>
          <p:nvPr>
            <p:ph type="title"/>
          </p:nvPr>
        </p:nvSpPr>
        <p:spPr/>
        <p:txBody>
          <a:bodyPr/>
          <a:lstStyle/>
          <a:p>
            <a:r>
              <a:rPr lang="en-US" smtClean="0"/>
              <a:t>Thuật toán Warshall cải tiến</a:t>
            </a:r>
            <a:endParaRPr lang="en-US"/>
          </a:p>
        </p:txBody>
      </p:sp>
      <p:sp>
        <p:nvSpPr>
          <p:cNvPr id="389123" name="Rectangle 3"/>
          <p:cNvSpPr>
            <a:spLocks noGrp="1" noChangeArrowheads="1"/>
          </p:cNvSpPr>
          <p:nvPr>
            <p:ph type="body" idx="1"/>
          </p:nvPr>
        </p:nvSpPr>
        <p:spPr>
          <a:xfrm>
            <a:off x="609600" y="1600200"/>
            <a:ext cx="8001000" cy="4876800"/>
          </a:xfrm>
        </p:spPr>
        <p:txBody>
          <a:bodyPr/>
          <a:lstStyle/>
          <a:p>
            <a:pPr>
              <a:buNone/>
            </a:pPr>
            <a:r>
              <a:rPr lang="en-US" sz="2400" smtClean="0">
                <a:latin typeface="Times New Roman" pitchFamily="18" charset="0"/>
                <a:cs typeface="Times New Roman" pitchFamily="18" charset="0"/>
              </a:rPr>
              <a:t>    Ta có thể cải tiến thuật toán bằng cách bổ sung thêm câu lệnh </a:t>
            </a:r>
            <a:r>
              <a:rPr lang="en-US" sz="2400" smtClean="0">
                <a:solidFill>
                  <a:srgbClr val="C00000"/>
                </a:solidFill>
                <a:latin typeface="Times New Roman" pitchFamily="18" charset="0"/>
                <a:cs typeface="Times New Roman" pitchFamily="18" charset="0"/>
              </a:rPr>
              <a:t>if  </a:t>
            </a:r>
            <a:r>
              <a:rPr lang="en-US" sz="2400" smtClean="0">
                <a:latin typeface="Times New Roman" pitchFamily="18" charset="0"/>
                <a:cs typeface="Times New Roman" pitchFamily="18" charset="0"/>
              </a:rPr>
              <a:t>trước vòng lặp </a:t>
            </a:r>
            <a:r>
              <a:rPr lang="en-US" sz="2400" smtClean="0">
                <a:solidFill>
                  <a:srgbClr val="C00000"/>
                </a:solidFill>
                <a:latin typeface="Times New Roman" pitchFamily="18" charset="0"/>
                <a:cs typeface="Times New Roman" pitchFamily="18" charset="0"/>
              </a:rPr>
              <a:t>for</a:t>
            </a:r>
            <a:r>
              <a:rPr lang="en-US" sz="2400" smtClean="0">
                <a:latin typeface="Times New Roman" pitchFamily="18" charset="0"/>
                <a:cs typeface="Times New Roman" pitchFamily="18" charset="0"/>
              </a:rPr>
              <a:t> trong cùng</a:t>
            </a:r>
          </a:p>
          <a:p>
            <a:pPr>
              <a:buNone/>
            </a:pPr>
            <a:r>
              <a:rPr lang="en-US" sz="1800" smtClean="0">
                <a:solidFill>
                  <a:srgbClr val="C00000"/>
                </a:solidFill>
                <a:latin typeface="Times New Roman" pitchFamily="18" charset="0"/>
                <a:cs typeface="Times New Roman" pitchFamily="18" charset="0"/>
              </a:rPr>
              <a:t>      // </a:t>
            </a:r>
            <a:r>
              <a:rPr lang="en-US" sz="1800" i="1" smtClean="0">
                <a:solidFill>
                  <a:srgbClr val="C00000"/>
                </a:solidFill>
                <a:latin typeface="Times New Roman" pitchFamily="18" charset="0"/>
                <a:cs typeface="Times New Roman" pitchFamily="18" charset="0"/>
              </a:rPr>
              <a:t>n</a:t>
            </a:r>
            <a:r>
              <a:rPr lang="en-US" sz="1800" smtClean="0">
                <a:solidFill>
                  <a:srgbClr val="C00000"/>
                </a:solidFill>
                <a:latin typeface="Times New Roman" pitchFamily="18" charset="0"/>
                <a:cs typeface="Times New Roman" pitchFamily="18" charset="0"/>
              </a:rPr>
              <a:t> = |</a:t>
            </a:r>
            <a:r>
              <a:rPr lang="en-US" sz="1800" i="1" smtClean="0">
                <a:solidFill>
                  <a:srgbClr val="C00000"/>
                </a:solidFill>
                <a:latin typeface="Times New Roman" pitchFamily="18" charset="0"/>
                <a:cs typeface="Times New Roman" pitchFamily="18" charset="0"/>
              </a:rPr>
              <a:t>V</a:t>
            </a:r>
            <a:r>
              <a:rPr lang="en-US" sz="1800" smtClean="0">
                <a:solidFill>
                  <a:srgbClr val="C00000"/>
                </a:solidFill>
                <a:latin typeface="Times New Roman" pitchFamily="18" charset="0"/>
                <a:cs typeface="Times New Roman" pitchFamily="18" charset="0"/>
              </a:rPr>
              <a:t>|, Các đỉnh đánh số từ 0 đến </a:t>
            </a:r>
            <a:r>
              <a:rPr lang="en-US" sz="1800" i="1" smtClean="0">
                <a:solidFill>
                  <a:srgbClr val="C00000"/>
                </a:solidFill>
                <a:latin typeface="Times New Roman" pitchFamily="18" charset="0"/>
                <a:cs typeface="Times New Roman" pitchFamily="18" charset="0"/>
              </a:rPr>
              <a:t>n</a:t>
            </a:r>
            <a:r>
              <a:rPr lang="en-US" sz="1800" smtClean="0">
                <a:solidFill>
                  <a:srgbClr val="C00000"/>
                </a:solidFill>
                <a:latin typeface="Times New Roman" pitchFamily="18" charset="0"/>
                <a:cs typeface="Times New Roman" pitchFamily="18" charset="0"/>
              </a:rPr>
              <a:t>-1</a:t>
            </a:r>
          </a:p>
          <a:p>
            <a:pPr>
              <a:buFont typeface="Wingdings" pitchFamily="2" charset="2"/>
              <a:buNone/>
            </a:pPr>
            <a:r>
              <a:rPr lang="en-US" sz="1800" b="1" smtClean="0">
                <a:solidFill>
                  <a:srgbClr val="C00000"/>
                </a:solidFill>
                <a:latin typeface="Courier New" pitchFamily="49" charset="0"/>
              </a:rPr>
              <a:t>  for</a:t>
            </a:r>
            <a:r>
              <a:rPr lang="en-US" sz="1800" smtClean="0">
                <a:solidFill>
                  <a:srgbClr val="C00000"/>
                </a:solidFill>
                <a:latin typeface="Courier New" pitchFamily="49" charset="0"/>
              </a:rPr>
              <a:t> </a:t>
            </a:r>
            <a:r>
              <a:rPr lang="en-US" sz="1800">
                <a:solidFill>
                  <a:srgbClr val="C00000"/>
                </a:solidFill>
                <a:latin typeface="Courier New" pitchFamily="49" charset="0"/>
              </a:rPr>
              <a:t>(i = 0; i &lt; </a:t>
            </a:r>
            <a:r>
              <a:rPr lang="en-US" sz="1800" smtClean="0">
                <a:solidFill>
                  <a:srgbClr val="C00000"/>
                </a:solidFill>
                <a:latin typeface="Courier New" pitchFamily="49" charset="0"/>
              </a:rPr>
              <a:t>n; </a:t>
            </a:r>
            <a:r>
              <a:rPr lang="en-US" sz="1800">
                <a:solidFill>
                  <a:srgbClr val="C00000"/>
                </a:solidFill>
                <a:latin typeface="Courier New" pitchFamily="49" charset="0"/>
              </a:rPr>
              <a:t>i++)</a:t>
            </a:r>
          </a:p>
          <a:p>
            <a:pPr>
              <a:buFont typeface="Wingdings" pitchFamily="2" charset="2"/>
              <a:buNone/>
            </a:pPr>
            <a:r>
              <a:rPr lang="en-US" sz="1800">
                <a:solidFill>
                  <a:srgbClr val="C00000"/>
                </a:solidFill>
                <a:latin typeface="Courier New" pitchFamily="49" charset="0"/>
              </a:rPr>
              <a:t>  </a:t>
            </a:r>
            <a:r>
              <a:rPr lang="en-US" sz="1800" smtClean="0">
                <a:solidFill>
                  <a:srgbClr val="C00000"/>
                </a:solidFill>
                <a:latin typeface="Courier New" pitchFamily="49" charset="0"/>
              </a:rPr>
              <a:t>   </a:t>
            </a:r>
            <a:r>
              <a:rPr lang="en-US" sz="1800" b="1">
                <a:solidFill>
                  <a:srgbClr val="C00000"/>
                </a:solidFill>
                <a:latin typeface="Courier New" pitchFamily="49" charset="0"/>
              </a:rPr>
              <a:t>for</a:t>
            </a:r>
            <a:r>
              <a:rPr lang="en-US" sz="1800">
                <a:solidFill>
                  <a:srgbClr val="C00000"/>
                </a:solidFill>
                <a:latin typeface="Courier New" pitchFamily="49" charset="0"/>
              </a:rPr>
              <a:t> (s = 0; s &lt; </a:t>
            </a:r>
            <a:r>
              <a:rPr lang="en-US" sz="1800" smtClean="0">
                <a:solidFill>
                  <a:srgbClr val="C00000"/>
                </a:solidFill>
                <a:latin typeface="Courier New" pitchFamily="49" charset="0"/>
              </a:rPr>
              <a:t>n; </a:t>
            </a:r>
            <a:r>
              <a:rPr lang="en-US" sz="1800">
                <a:solidFill>
                  <a:srgbClr val="C00000"/>
                </a:solidFill>
                <a:latin typeface="Courier New" pitchFamily="49" charset="0"/>
              </a:rPr>
              <a:t>s++)</a:t>
            </a:r>
          </a:p>
          <a:p>
            <a:pPr>
              <a:buNone/>
            </a:pPr>
            <a:r>
              <a:rPr lang="en-US" sz="1800">
                <a:solidFill>
                  <a:srgbClr val="C00000"/>
                </a:solidFill>
                <a:latin typeface="Courier New" pitchFamily="49" charset="0"/>
              </a:rPr>
              <a:t>    </a:t>
            </a:r>
            <a:r>
              <a:rPr lang="en-US" sz="1800" smtClean="0">
                <a:solidFill>
                  <a:srgbClr val="C00000"/>
                </a:solidFill>
                <a:latin typeface="Courier New" pitchFamily="49" charset="0"/>
              </a:rPr>
              <a:t>    </a:t>
            </a:r>
            <a:r>
              <a:rPr lang="en-US" sz="1800" b="1" smtClean="0">
                <a:solidFill>
                  <a:srgbClr val="C00000"/>
                </a:solidFill>
                <a:latin typeface="Courier New" pitchFamily="49" charset="0"/>
              </a:rPr>
              <a:t>if</a:t>
            </a:r>
            <a:r>
              <a:rPr lang="en-US" sz="1800" smtClean="0">
                <a:solidFill>
                  <a:srgbClr val="C00000"/>
                </a:solidFill>
                <a:latin typeface="Courier New" pitchFamily="49" charset="0"/>
              </a:rPr>
              <a:t> A[s][i]</a:t>
            </a:r>
          </a:p>
          <a:p>
            <a:pPr>
              <a:buFont typeface="Wingdings" pitchFamily="2" charset="2"/>
              <a:buNone/>
            </a:pPr>
            <a:r>
              <a:rPr lang="en-US" sz="1800" b="1" smtClean="0">
                <a:solidFill>
                  <a:srgbClr val="C00000"/>
                </a:solidFill>
                <a:latin typeface="Courier New" pitchFamily="49" charset="0"/>
              </a:rPr>
              <a:t>           for</a:t>
            </a:r>
            <a:r>
              <a:rPr lang="en-US" sz="1800" smtClean="0">
                <a:solidFill>
                  <a:srgbClr val="C00000"/>
                </a:solidFill>
                <a:latin typeface="Courier New" pitchFamily="49" charset="0"/>
              </a:rPr>
              <a:t> </a:t>
            </a:r>
            <a:r>
              <a:rPr lang="en-US" sz="1800">
                <a:solidFill>
                  <a:srgbClr val="C00000"/>
                </a:solidFill>
                <a:latin typeface="Courier New" pitchFamily="49" charset="0"/>
              </a:rPr>
              <a:t>(t=0; t &lt; </a:t>
            </a:r>
            <a:r>
              <a:rPr lang="en-US" sz="1800" smtClean="0">
                <a:solidFill>
                  <a:srgbClr val="C00000"/>
                </a:solidFill>
                <a:latin typeface="Courier New" pitchFamily="49" charset="0"/>
              </a:rPr>
              <a:t>n; </a:t>
            </a:r>
            <a:r>
              <a:rPr lang="en-US" sz="1800">
                <a:solidFill>
                  <a:srgbClr val="C00000"/>
                </a:solidFill>
                <a:latin typeface="Courier New" pitchFamily="49" charset="0"/>
              </a:rPr>
              <a:t>t++)</a:t>
            </a:r>
          </a:p>
          <a:p>
            <a:pPr>
              <a:buFont typeface="Wingdings" pitchFamily="2" charset="2"/>
              <a:buNone/>
            </a:pPr>
            <a:r>
              <a:rPr lang="en-US" sz="1800">
                <a:solidFill>
                  <a:srgbClr val="C00000"/>
                </a:solidFill>
                <a:latin typeface="Courier New" pitchFamily="49" charset="0"/>
              </a:rPr>
              <a:t>        </a:t>
            </a:r>
            <a:r>
              <a:rPr lang="en-US" sz="1800" smtClean="0">
                <a:solidFill>
                  <a:srgbClr val="C00000"/>
                </a:solidFill>
                <a:latin typeface="Courier New" pitchFamily="49" charset="0"/>
              </a:rPr>
              <a:t>      </a:t>
            </a:r>
            <a:r>
              <a:rPr lang="en-US" sz="1800" b="1" smtClean="0">
                <a:solidFill>
                  <a:srgbClr val="C00000"/>
                </a:solidFill>
                <a:latin typeface="Courier New" pitchFamily="49" charset="0"/>
              </a:rPr>
              <a:t>if</a:t>
            </a:r>
            <a:r>
              <a:rPr lang="en-US" sz="1800" smtClean="0">
                <a:solidFill>
                  <a:srgbClr val="C00000"/>
                </a:solidFill>
                <a:latin typeface="Courier New" pitchFamily="49" charset="0"/>
              </a:rPr>
              <a:t> A[i</a:t>
            </a:r>
            <a:r>
              <a:rPr lang="en-US" sz="1800">
                <a:solidFill>
                  <a:srgbClr val="C00000"/>
                </a:solidFill>
                <a:latin typeface="Courier New" pitchFamily="49" charset="0"/>
              </a:rPr>
              <a:t>][t</a:t>
            </a:r>
            <a:r>
              <a:rPr lang="en-US" sz="1800" smtClean="0">
                <a:solidFill>
                  <a:srgbClr val="C00000"/>
                </a:solidFill>
                <a:latin typeface="Courier New" pitchFamily="49" charset="0"/>
              </a:rPr>
              <a:t>]</a:t>
            </a:r>
            <a:endParaRPr lang="en-US" sz="1800">
              <a:solidFill>
                <a:srgbClr val="C00000"/>
              </a:solidFill>
              <a:latin typeface="Courier New" pitchFamily="49" charset="0"/>
            </a:endParaRPr>
          </a:p>
          <a:p>
            <a:pPr>
              <a:buFont typeface="Wingdings" pitchFamily="2" charset="2"/>
              <a:buNone/>
            </a:pPr>
            <a:r>
              <a:rPr lang="en-US" sz="1800">
                <a:solidFill>
                  <a:srgbClr val="C00000"/>
                </a:solidFill>
                <a:latin typeface="Courier New" pitchFamily="49" charset="0"/>
              </a:rPr>
              <a:t>          </a:t>
            </a:r>
            <a:r>
              <a:rPr lang="en-US" sz="1800" smtClean="0">
                <a:solidFill>
                  <a:srgbClr val="C00000"/>
                </a:solidFill>
                <a:latin typeface="Courier New" pitchFamily="49" charset="0"/>
              </a:rPr>
              <a:t>        A[s</a:t>
            </a:r>
            <a:r>
              <a:rPr lang="en-US" sz="1800">
                <a:solidFill>
                  <a:srgbClr val="C00000"/>
                </a:solidFill>
                <a:latin typeface="Courier New" pitchFamily="49" charset="0"/>
              </a:rPr>
              <a:t>][t] = 1</a:t>
            </a:r>
            <a:r>
              <a:rPr lang="en-US" sz="1800" smtClean="0">
                <a:solidFill>
                  <a:srgbClr val="C00000"/>
                </a:solidFill>
                <a:latin typeface="Courier New" pitchFamily="49" charset="0"/>
              </a:rPr>
              <a:t>;</a:t>
            </a:r>
          </a:p>
          <a:p>
            <a:pPr>
              <a:buFont typeface="Wingdings" pitchFamily="2" charset="2"/>
              <a:buNone/>
            </a:pPr>
            <a:endParaRPr lang="en-US" sz="1800" smtClean="0">
              <a:solidFill>
                <a:srgbClr val="C00000"/>
              </a:solidFill>
              <a:latin typeface="Courier New" pitchFamily="49" charset="0"/>
            </a:endParaRPr>
          </a:p>
          <a:p>
            <a:pPr>
              <a:buFont typeface="Wingdings" pitchFamily="2" charset="2"/>
              <a:buNone/>
            </a:pPr>
            <a:r>
              <a:rPr lang="en-US" sz="2400" smtClean="0">
                <a:solidFill>
                  <a:schemeClr val="accent4"/>
                </a:solidFill>
                <a:latin typeface="Times New Roman" pitchFamily="18" charset="0"/>
                <a:cs typeface="Times New Roman" pitchFamily="18" charset="0"/>
              </a:rPr>
              <a:t>    Cải tiến này chỉ có tác dụng tăng hiệu quả thực tế của thuật toán, mà không thay đổi được đánh giá thời gian tính trong tình huống tồi nhất của thuật toán</a:t>
            </a:r>
            <a:endParaRPr lang="en-US" sz="2400">
              <a:solidFill>
                <a:schemeClr val="accent4"/>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2E8D49D-F194-4714-9754-686A680BC0D6}" type="slidenum">
              <a:rPr lang="en-US"/>
              <a:pPr/>
              <a:t>98</a:t>
            </a:fld>
            <a:endParaRPr lang="en-US"/>
          </a:p>
        </p:txBody>
      </p:sp>
      <p:sp>
        <p:nvSpPr>
          <p:cNvPr id="391170" name="Rectangle 2"/>
          <p:cNvSpPr>
            <a:spLocks noGrp="1" noChangeArrowheads="1"/>
          </p:cNvSpPr>
          <p:nvPr>
            <p:ph type="title"/>
          </p:nvPr>
        </p:nvSpPr>
        <p:spPr/>
        <p:txBody>
          <a:bodyPr/>
          <a:lstStyle/>
          <a:p>
            <a:r>
              <a:rPr lang="en-US" smtClean="0"/>
              <a:t>Áp dụng DFS tìm bao đóng truyền ứng</a:t>
            </a:r>
            <a:endParaRPr lang="en-US"/>
          </a:p>
        </p:txBody>
      </p:sp>
      <p:sp>
        <p:nvSpPr>
          <p:cNvPr id="391171" name="Rectangle 3"/>
          <p:cNvSpPr>
            <a:spLocks noGrp="1" noChangeArrowheads="1"/>
          </p:cNvSpPr>
          <p:nvPr>
            <p:ph type="body" idx="1"/>
          </p:nvPr>
        </p:nvSpPr>
        <p:spPr/>
        <p:txBody>
          <a:bodyPr/>
          <a:lstStyle/>
          <a:p>
            <a:pPr algn="just"/>
            <a:r>
              <a:rPr lang="en-US" sz="2800" b="1" smtClean="0">
                <a:solidFill>
                  <a:srgbClr val="C00000"/>
                </a:solidFill>
                <a:latin typeface="Times New Roman" pitchFamily="18" charset="0"/>
                <a:cs typeface="Times New Roman" pitchFamily="18" charset="0"/>
              </a:rPr>
              <a:t>Mệnh đề.</a:t>
            </a:r>
            <a:r>
              <a:rPr lang="en-US" sz="2800" smtClean="0">
                <a:solidFill>
                  <a:srgbClr val="C00000"/>
                </a:solidFill>
                <a:latin typeface="Times New Roman" pitchFamily="18" charset="0"/>
                <a:cs typeface="Times New Roman" pitchFamily="18" charset="0"/>
              </a:rPr>
              <a:t> Sử dụng DFS ta có thể xác định bao đóng truyền ứng sau thời gian </a:t>
            </a:r>
            <a:r>
              <a:rPr lang="en-US" sz="2800" i="1" smtClean="0">
                <a:solidFill>
                  <a:srgbClr val="C00000"/>
                </a:solidFill>
                <a:latin typeface="Times New Roman" pitchFamily="18" charset="0"/>
                <a:cs typeface="Times New Roman" pitchFamily="18" charset="0"/>
              </a:rPr>
              <a:t>O</a:t>
            </a:r>
            <a:r>
              <a:rPr lang="en-US" sz="2800" smtClean="0">
                <a:solidFill>
                  <a:srgbClr val="C00000"/>
                </a:solidFill>
                <a:latin typeface="Times New Roman" pitchFamily="18" charset="0"/>
                <a:cs typeface="Times New Roman" pitchFamily="18" charset="0"/>
              </a:rPr>
              <a:t>(|</a:t>
            </a:r>
            <a:r>
              <a:rPr lang="en-US" sz="2800" i="1" smtClean="0">
                <a:solidFill>
                  <a:srgbClr val="C00000"/>
                </a:solidFill>
                <a:latin typeface="Times New Roman" pitchFamily="18" charset="0"/>
                <a:cs typeface="Times New Roman" pitchFamily="18" charset="0"/>
              </a:rPr>
              <a:t>V</a:t>
            </a:r>
            <a:r>
              <a:rPr lang="en-US" sz="2800" smtClean="0">
                <a:solidFill>
                  <a:srgbClr val="C00000"/>
                </a:solidFill>
                <a:latin typeface="Times New Roman" pitchFamily="18" charset="0"/>
                <a:cs typeface="Times New Roman" pitchFamily="18" charset="0"/>
              </a:rPr>
              <a:t>|*(|</a:t>
            </a:r>
            <a:r>
              <a:rPr lang="en-US" sz="2800" i="1" smtClean="0">
                <a:solidFill>
                  <a:srgbClr val="C00000"/>
                </a:solidFill>
                <a:latin typeface="Times New Roman" pitchFamily="18" charset="0"/>
                <a:cs typeface="Times New Roman" pitchFamily="18" charset="0"/>
              </a:rPr>
              <a:t>E</a:t>
            </a:r>
            <a:r>
              <a:rPr lang="en-US" sz="2800" smtClean="0">
                <a:solidFill>
                  <a:srgbClr val="C00000"/>
                </a:solidFill>
                <a:latin typeface="Times New Roman" pitchFamily="18" charset="0"/>
                <a:cs typeface="Times New Roman" pitchFamily="18" charset="0"/>
              </a:rPr>
              <a:t>|+|</a:t>
            </a:r>
            <a:r>
              <a:rPr lang="en-US" sz="2800" i="1" smtClean="0">
                <a:solidFill>
                  <a:srgbClr val="C00000"/>
                </a:solidFill>
                <a:latin typeface="Times New Roman" pitchFamily="18" charset="0"/>
                <a:cs typeface="Times New Roman" pitchFamily="18" charset="0"/>
              </a:rPr>
              <a:t>V</a:t>
            </a:r>
            <a:r>
              <a:rPr lang="en-US" sz="2800" smtClean="0">
                <a:solidFill>
                  <a:srgbClr val="C00000"/>
                </a:solidFill>
                <a:latin typeface="Times New Roman" pitchFamily="18" charset="0"/>
                <a:cs typeface="Times New Roman" pitchFamily="18" charset="0"/>
              </a:rPr>
              <a:t>|))</a:t>
            </a:r>
            <a:endParaRPr lang="en-US" sz="2800">
              <a:solidFill>
                <a:srgbClr val="C00000"/>
              </a:solidFill>
              <a:latin typeface="Times New Roman" pitchFamily="18" charset="0"/>
              <a:cs typeface="Times New Roman" pitchFamily="18" charset="0"/>
            </a:endParaRPr>
          </a:p>
          <a:p>
            <a:pPr algn="just"/>
            <a:r>
              <a:rPr lang="en-US" sz="2800" b="1" smtClean="0">
                <a:latin typeface="Times New Roman" pitchFamily="18" charset="0"/>
                <a:cs typeface="Times New Roman" pitchFamily="18" charset="0"/>
              </a:rPr>
              <a:t>Chứng minh</a:t>
            </a:r>
            <a:endParaRPr lang="en-US" sz="2800" b="1">
              <a:latin typeface="Times New Roman" pitchFamily="18" charset="0"/>
              <a:cs typeface="Times New Roman" pitchFamily="18" charset="0"/>
            </a:endParaRPr>
          </a:p>
          <a:p>
            <a:pPr lvl="1" algn="just"/>
            <a:r>
              <a:rPr lang="en-US">
                <a:latin typeface="Times New Roman" pitchFamily="18" charset="0"/>
                <a:cs typeface="Times New Roman" pitchFamily="18" charset="0"/>
              </a:rPr>
              <a:t>DFS </a:t>
            </a:r>
            <a:r>
              <a:rPr lang="en-US" smtClean="0">
                <a:latin typeface="Times New Roman" pitchFamily="18" charset="0"/>
                <a:cs typeface="Times New Roman" pitchFamily="18" charset="0"/>
              </a:rPr>
              <a:t>cho phép xác định tất cả các đỉnh đạt đến được từ một đỉnh cho trước </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sau thời gian </a:t>
            </a:r>
            <a:r>
              <a:rPr lang="en-US" i="1" smtClean="0">
                <a:latin typeface="Times New Roman" pitchFamily="18" charset="0"/>
                <a:cs typeface="Times New Roman" pitchFamily="18" charset="0"/>
              </a:rPr>
              <a:t>O</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E</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nếu ta sử dụng biểu diễn đồ thị bởi danh sách kề</a:t>
            </a:r>
            <a:endParaRPr lang="en-US">
              <a:latin typeface="Times New Roman" pitchFamily="18" charset="0"/>
              <a:cs typeface="Times New Roman" pitchFamily="18" charset="0"/>
            </a:endParaRPr>
          </a:p>
          <a:p>
            <a:pPr lvl="1" algn="just"/>
            <a:r>
              <a:rPr lang="en-US" smtClean="0">
                <a:latin typeface="Times New Roman" pitchFamily="18" charset="0"/>
                <a:cs typeface="Times New Roman" pitchFamily="18" charset="0"/>
              </a:rPr>
              <a:t>Do đó để xác định bao đóng truyền ứng ta thực hiện DFS với mỗi </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sym typeface="Symbol"/>
              </a:rPr>
              <a:t> </a:t>
            </a:r>
            <a:r>
              <a:rPr lang="en-US" i="1" smtClean="0">
                <a:latin typeface="Times New Roman" pitchFamily="18" charset="0"/>
                <a:cs typeface="Times New Roman" pitchFamily="18" charset="0"/>
                <a:sym typeface="Symbol"/>
              </a:rPr>
              <a:t>V</a:t>
            </a:r>
            <a:r>
              <a:rPr lang="en-US" smtClean="0">
                <a:latin typeface="Times New Roman" pitchFamily="18" charset="0"/>
                <a:cs typeface="Times New Roman" pitchFamily="18" charset="0"/>
                <a:sym typeface="Symbol"/>
              </a:rPr>
              <a:t> (</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 lần).</a:t>
            </a:r>
          </a:p>
          <a:p>
            <a:pPr lvl="1" algn="just"/>
            <a:r>
              <a:rPr lang="en-US" smtClean="0">
                <a:latin typeface="Times New Roman" pitchFamily="18" charset="0"/>
                <a:cs typeface="Times New Roman" pitchFamily="18" charset="0"/>
              </a:rPr>
              <a:t>Thời gian tính: </a:t>
            </a:r>
            <a:r>
              <a:rPr lang="en-US" i="1" smtClean="0">
                <a:latin typeface="Times New Roman" pitchFamily="18" charset="0"/>
                <a:cs typeface="Times New Roman" pitchFamily="18" charset="0"/>
              </a:rPr>
              <a:t>O</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E</a:t>
            </a: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V</a:t>
            </a:r>
            <a:r>
              <a:rPr lang="en-US" smtClean="0">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5"/>
          <p:cNvSpPr>
            <a:spLocks noGrp="1"/>
          </p:cNvSpPr>
          <p:nvPr>
            <p:ph type="sldNum" sz="quarter" idx="12"/>
          </p:nvPr>
        </p:nvSpPr>
        <p:spPr/>
        <p:txBody>
          <a:bodyPr/>
          <a:lstStyle/>
          <a:p>
            <a:fld id="{1388A318-30F5-420C-B59B-F31C0280DB31}" type="slidenum">
              <a:rPr lang="en-US"/>
              <a:pPr/>
              <a:t>99</a:t>
            </a:fld>
            <a:endParaRPr lang="en-US"/>
          </a:p>
        </p:txBody>
      </p:sp>
      <p:sp>
        <p:nvSpPr>
          <p:cNvPr id="394242" name="Rectangle 2"/>
          <p:cNvSpPr>
            <a:spLocks noGrp="1" noChangeArrowheads="1"/>
          </p:cNvSpPr>
          <p:nvPr>
            <p:ph type="title"/>
          </p:nvPr>
        </p:nvSpPr>
        <p:spPr/>
        <p:txBody>
          <a:bodyPr/>
          <a:lstStyle/>
          <a:p>
            <a:r>
              <a:rPr lang="en-US" smtClean="0"/>
              <a:t>Kinh nghiệm tính toán</a:t>
            </a:r>
            <a:endParaRPr lang="en-US"/>
          </a:p>
        </p:txBody>
      </p:sp>
      <p:graphicFrame>
        <p:nvGraphicFramePr>
          <p:cNvPr id="394585" name="Group 345"/>
          <p:cNvGraphicFramePr>
            <a:graphicFrameLocks noGrp="1"/>
          </p:cNvGraphicFramePr>
          <p:nvPr>
            <p:ph idx="1"/>
          </p:nvPr>
        </p:nvGraphicFramePr>
        <p:xfrm>
          <a:off x="914400" y="1600200"/>
          <a:ext cx="7772400" cy="2773680"/>
        </p:xfrm>
        <a:graphic>
          <a:graphicData uri="http://schemas.openxmlformats.org/drawingml/2006/table">
            <a:tbl>
              <a:tblPr/>
              <a:tblGrid>
                <a:gridCol w="685800"/>
                <a:gridCol w="868363"/>
                <a:gridCol w="777875"/>
                <a:gridCol w="776287"/>
                <a:gridCol w="473075"/>
                <a:gridCol w="1082675"/>
                <a:gridCol w="776288"/>
                <a:gridCol w="777875"/>
                <a:gridCol w="776287"/>
                <a:gridCol w="777875"/>
              </a:tblGrid>
              <a:tr h="34925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đồ thị thưa (|E|=10|V|)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đồ thị dày (250 đỉnh)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V</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W</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W*</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W</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W*</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L</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5000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289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177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23</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492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50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10000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214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184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4766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125</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25000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309</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226</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97</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4766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275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181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178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50000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315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232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218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337</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500</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2222</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1438</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1481</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54</a:t>
                      </a: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326</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246</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235</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rPr>
                        <a:t>784</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4586" name="Text Box 346"/>
          <p:cNvSpPr txBox="1">
            <a:spLocks noChangeArrowheads="1"/>
          </p:cNvSpPr>
          <p:nvPr/>
        </p:nvSpPr>
        <p:spPr bwMode="auto">
          <a:xfrm>
            <a:off x="1219200" y="4724400"/>
            <a:ext cx="4410182" cy="1323439"/>
          </a:xfrm>
          <a:prstGeom prst="rect">
            <a:avLst/>
          </a:prstGeom>
          <a:noFill/>
          <a:ln w="9525" algn="ctr">
            <a:noFill/>
            <a:miter lim="800000"/>
            <a:headEnd/>
            <a:tailEnd/>
          </a:ln>
          <a:effectLst/>
        </p:spPr>
        <p:txBody>
          <a:bodyPr wrap="none">
            <a:spAutoFit/>
          </a:bodyPr>
          <a:lstStyle/>
          <a:p>
            <a:pPr algn="l"/>
            <a:r>
              <a:rPr lang="en-US" sz="2000"/>
              <a:t>W	</a:t>
            </a:r>
            <a:r>
              <a:rPr lang="en-US" sz="2000" smtClean="0"/>
              <a:t>Thuật toán Warshall</a:t>
            </a:r>
            <a:endParaRPr lang="en-US" sz="2000"/>
          </a:p>
          <a:p>
            <a:pPr algn="l"/>
            <a:r>
              <a:rPr lang="en-US" sz="2000"/>
              <a:t>W*	</a:t>
            </a:r>
            <a:r>
              <a:rPr lang="en-US" sz="2000" smtClean="0"/>
              <a:t>Thuật toán Warshall cải tiến</a:t>
            </a:r>
            <a:endParaRPr lang="en-US" sz="2000"/>
          </a:p>
          <a:p>
            <a:pPr algn="l"/>
            <a:r>
              <a:rPr lang="en-US" sz="2000"/>
              <a:t>A 	</a:t>
            </a:r>
            <a:r>
              <a:rPr lang="en-US" sz="2000" smtClean="0"/>
              <a:t>DFS sử dụng ma trận kề</a:t>
            </a:r>
            <a:endParaRPr lang="en-US" sz="2000"/>
          </a:p>
          <a:p>
            <a:pPr algn="l"/>
            <a:r>
              <a:rPr lang="en-US" sz="2000"/>
              <a:t>L	</a:t>
            </a:r>
            <a:r>
              <a:rPr lang="en-US" sz="2000" smtClean="0"/>
              <a:t>DFS sử dụng danh sách kề </a:t>
            </a:r>
            <a:endParaRPr lang="en-US" sz="2000"/>
          </a:p>
        </p:txBody>
      </p:sp>
      <p:sp>
        <p:nvSpPr>
          <p:cNvPr id="6" name="Footer Placeholder 5"/>
          <p:cNvSpPr>
            <a:spLocks noGrp="1"/>
          </p:cNvSpPr>
          <p:nvPr>
            <p:ph type="ftr" sz="quarter" idx="11"/>
          </p:nvPr>
        </p:nvSpPr>
        <p:spPr/>
        <p:txBody>
          <a:bodyPr/>
          <a:lstStyle/>
          <a:p>
            <a:pPr>
              <a:defRPr/>
            </a:pPr>
            <a:r>
              <a:rPr lang="en-US" smtClean="0"/>
              <a:t>Nguyễn Đức Nghĩa - Bộ môn KHMT ĐHBKHN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10437</TotalTime>
  <Words>11405</Words>
  <Application>Microsoft PowerPoint</Application>
  <PresentationFormat>On-screen Show (4:3)</PresentationFormat>
  <Paragraphs>2125</Paragraphs>
  <Slides>140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42" baseType="lpstr">
      <vt:lpstr>Blueprint</vt:lpstr>
      <vt:lpstr>Equation</vt:lpstr>
      <vt:lpstr>Đồ thị và các thuật toán đồ thị</vt:lpstr>
      <vt:lpstr>NỘI DUNG</vt:lpstr>
      <vt:lpstr>1. Đồ thị</vt:lpstr>
      <vt:lpstr>Các kiểu cạnh</vt:lpstr>
      <vt:lpstr>Ứng dụng</vt:lpstr>
      <vt:lpstr>Thuật ngữ</vt:lpstr>
      <vt:lpstr>Thuật ngữ (tiếp tục)</vt:lpstr>
      <vt:lpstr>Thuật ngữ (tiếp tục)</vt:lpstr>
      <vt:lpstr>Thuật ngữ (tiếp)</vt:lpstr>
      <vt:lpstr>Tính chất</vt:lpstr>
      <vt:lpstr>Graph ADT</vt:lpstr>
      <vt:lpstr>Các bài toán xử lý đồ thị</vt:lpstr>
      <vt:lpstr>Slide 13</vt:lpstr>
      <vt:lpstr>2. Biểu diễn đồ thị</vt:lpstr>
      <vt:lpstr>Ma trận kề (Adjacency Matrix)</vt:lpstr>
      <vt:lpstr>Ma trận kề </vt:lpstr>
      <vt:lpstr>Ma trận trọng số</vt:lpstr>
      <vt:lpstr>Ma trận trọng số</vt:lpstr>
      <vt:lpstr>Danh sách kề (Adjacency List)</vt:lpstr>
      <vt:lpstr>Biểu diễn đồ thị bởi danh sách kề </vt:lpstr>
      <vt:lpstr>Biểu diễn đồ thị bởi danh sách kề </vt:lpstr>
      <vt:lpstr>Danh sách cạnh (Edge List)</vt:lpstr>
      <vt:lpstr>Danh sách cạnh</vt:lpstr>
      <vt:lpstr>Đánh giá thời gian thực hiện các thao tác</vt:lpstr>
      <vt:lpstr>Slide 25</vt:lpstr>
      <vt:lpstr>Duyệt đồ thị</vt:lpstr>
      <vt:lpstr>Ý tưởng chung</vt:lpstr>
      <vt:lpstr>Slide 28</vt:lpstr>
      <vt:lpstr>BFS</vt:lpstr>
      <vt:lpstr>Tìm kiếm theo chiều rộng từ đỉnh s</vt:lpstr>
      <vt:lpstr>Thuật toán tìm kiếm theo chiều rộng trên đồ thị G</vt:lpstr>
      <vt:lpstr>Ví dụ: Thực hiện BFS(A) </vt:lpstr>
      <vt:lpstr>Q = {A}</vt:lpstr>
      <vt:lpstr>Q = {B,F}</vt:lpstr>
      <vt:lpstr>Q = {F,C,J}</vt:lpstr>
      <vt:lpstr>Q = {C,J,E,I}</vt:lpstr>
      <vt:lpstr>Q = {J,E,I,H}</vt:lpstr>
      <vt:lpstr>Q = {E,I,H}</vt:lpstr>
      <vt:lpstr>Q = {I,H}</vt:lpstr>
      <vt:lpstr>Q = {H}</vt:lpstr>
      <vt:lpstr>Q = {}           Kết thúc BFS(A)</vt:lpstr>
      <vt:lpstr>Tính đúng đắn của BFS</vt:lpstr>
      <vt:lpstr>Cây tìm kiếm theo chiều rộng (Breadth-first Tree)</vt:lpstr>
      <vt:lpstr>Ví dụ: Cây BFS(A)</vt:lpstr>
      <vt:lpstr>Độ phức tạp của BFS</vt:lpstr>
      <vt:lpstr>Slide 46</vt:lpstr>
      <vt:lpstr>Tìm kiếm theo chiều sâu</vt:lpstr>
      <vt:lpstr>Thuật toán tìm kiếm theo chiều sâu  bắt đầu từ đỉnh u</vt:lpstr>
      <vt:lpstr>Thuật toán tìm kiếm theo chiều sâu trên đồ thị G</vt:lpstr>
      <vt:lpstr>Ví dụ</vt:lpstr>
      <vt:lpstr>DFS(u)</vt:lpstr>
      <vt:lpstr>DFS(v)</vt:lpstr>
      <vt:lpstr>DFS(y)</vt:lpstr>
      <vt:lpstr>DFS(x)</vt:lpstr>
      <vt:lpstr>DFS(x)</vt:lpstr>
      <vt:lpstr>DFS(y)</vt:lpstr>
      <vt:lpstr>DFS(v)</vt:lpstr>
      <vt:lpstr>DFS(u)</vt:lpstr>
      <vt:lpstr>DFS(w)</vt:lpstr>
      <vt:lpstr>DFS(z)</vt:lpstr>
      <vt:lpstr>DFS(z)</vt:lpstr>
      <vt:lpstr>DFS(w)</vt:lpstr>
      <vt:lpstr>DFS(G): Kết thúc</vt:lpstr>
      <vt:lpstr>Các tính chất của DFS</vt:lpstr>
      <vt:lpstr>Cấu trúc lồng nhau (parenthesis structure) </vt:lpstr>
      <vt:lpstr>Ví dụ</vt:lpstr>
      <vt:lpstr>Độ phức tạp của DFS</vt:lpstr>
      <vt:lpstr>Phân loại cạnh</vt:lpstr>
      <vt:lpstr>Nhận biết các loại cạnh</vt:lpstr>
      <vt:lpstr>DFS trên đồ thị vô hướng</vt:lpstr>
      <vt:lpstr>Slide 71</vt:lpstr>
      <vt:lpstr>Các ứng dụng của DFS và BFS</vt:lpstr>
      <vt:lpstr>Bài toán đường đi</vt:lpstr>
      <vt:lpstr>Bài toán liên thông</vt:lpstr>
      <vt:lpstr>Bài toán liên thông mạnh</vt:lpstr>
      <vt:lpstr>Đồ thị đảo hướng (đồ thị chuyển vị) </vt:lpstr>
      <vt:lpstr>Thuật toán kiểm tra tính liên thông mạnh</vt:lpstr>
      <vt:lpstr>Đồ thị không chứa chu trình </vt:lpstr>
      <vt:lpstr>Bài toán sắp xếp tôpô (Topological Sort)</vt:lpstr>
      <vt:lpstr>Cơ sở thuật toán</vt:lpstr>
      <vt:lpstr>Thuật toán sắp xếp tôpô</vt:lpstr>
      <vt:lpstr>Thuật toán sắp xếp tôpô</vt:lpstr>
      <vt:lpstr>Ví dụ</vt:lpstr>
      <vt:lpstr>Thuật toán xoá dần đỉnh</vt:lpstr>
      <vt:lpstr>Thuật toán xoá dần đỉnh</vt:lpstr>
      <vt:lpstr>Thuật toán xoá dần đỉnh</vt:lpstr>
      <vt:lpstr>Thuật toán xoá dần đỉnh</vt:lpstr>
      <vt:lpstr>Thuật toán xoá dần đỉnh</vt:lpstr>
      <vt:lpstr>Thuật toán xoá dần đỉnh</vt:lpstr>
      <vt:lpstr>Thuật toán xoá dần đỉnh</vt:lpstr>
      <vt:lpstr>Thuật toán xoá dần đỉnh</vt:lpstr>
      <vt:lpstr>Thuật toán xoá dần đỉnh</vt:lpstr>
      <vt:lpstr>Thuật toán xoá dần đỉnh</vt:lpstr>
      <vt:lpstr>BAO ĐÓNG TRUYỀN ỨNG </vt:lpstr>
      <vt:lpstr>Transitive Closure</vt:lpstr>
      <vt:lpstr>Thuật toán Warshall</vt:lpstr>
      <vt:lpstr>Thuật toán Warshall cải tiến</vt:lpstr>
      <vt:lpstr>Áp dụng DFS tìm bao đóng truyền ứng</vt:lpstr>
      <vt:lpstr>Kinh nghiệm tính toán</vt:lpstr>
      <vt:lpstr>Slide 100</vt:lpstr>
      <vt:lpstr>Phát biểu bài toán</vt:lpstr>
      <vt:lpstr>Ví dụ</vt:lpstr>
      <vt:lpstr>Thuật toán Kruskal</vt:lpstr>
      <vt:lpstr>Thuật toán Kruskal</vt:lpstr>
      <vt:lpstr>Cài đặt thuật toán Kruskal</vt:lpstr>
      <vt:lpstr>Chọn e là cạnh có độ dài nhỏ nhất trong E</vt:lpstr>
      <vt:lpstr>Kiểm tra: Tập ET  {e}  có chứa chu trình hay không?</vt:lpstr>
      <vt:lpstr>Cấu trúc dữ liệu cho thuật toán Kruskal</vt:lpstr>
      <vt:lpstr>Cấu trúc dữ liệu cho thuật toán Kruskal</vt:lpstr>
      <vt:lpstr>Cấu trúc dữ liệu cho thuật toán Kruskal</vt:lpstr>
      <vt:lpstr>Cấu trúc dữ liệu cho thuật toán Kruskal</vt:lpstr>
      <vt:lpstr>Cấu trúc dữ liệu các tập không giao nhau  (Disjoint-set Data Structures)</vt:lpstr>
      <vt:lpstr>Cấu trúc dữ liệu các tập không giao nhau  (Disjoint-set Data Structures)</vt:lpstr>
      <vt:lpstr>Cấu trúc dữ liệu các tập không giao nhau  (Disjoint-set Data Structures)</vt:lpstr>
      <vt:lpstr>Makeset(x) và FindSet</vt:lpstr>
      <vt:lpstr>Cấu trúc dữ liệu các tập không giao nhau  (Disjoint-set Data Structures)</vt:lpstr>
      <vt:lpstr>Ví dụ Union(x,y)</vt:lpstr>
      <vt:lpstr>Phân tích độ phức tạp</vt:lpstr>
      <vt:lpstr>Cấu trúc dữ liệu các tập không giao nhau </vt:lpstr>
      <vt:lpstr>MAKESET và Union cải tiến</vt:lpstr>
      <vt:lpstr>Cấu trúc dữ liệu các tập không giao nhau </vt:lpstr>
      <vt:lpstr>Thuật toán Kruskal sử dụng cấu trúc dữ liệu Union-Find</vt:lpstr>
      <vt:lpstr>Phân tích thời gian tính  Thuật toán Kruskal sử dụng cấu trúc dữ liệu Union-Find</vt:lpstr>
      <vt:lpstr>Slide 124</vt:lpstr>
      <vt:lpstr>Phát biểu bài toán</vt:lpstr>
      <vt:lpstr>Các dạng bài toán ĐĐNN</vt:lpstr>
      <vt:lpstr>Chu trình âm</vt:lpstr>
      <vt:lpstr>Chu trình âm</vt:lpstr>
      <vt:lpstr>Thuật toán Dijkstra</vt:lpstr>
      <vt:lpstr>Thuật toán Dijkstra</vt:lpstr>
      <vt:lpstr>Ví dụ</vt:lpstr>
      <vt:lpstr>Bảng tính toán theo thuật toán Dijkstra</vt:lpstr>
      <vt:lpstr>Kết quả thực hiện</vt:lpstr>
      <vt:lpstr>Cài đặt thuật toán với các cấu trúc dữ liệu</vt:lpstr>
      <vt:lpstr>Cài đặt trực tiếp</vt:lpstr>
      <vt:lpstr>Cài đặt thuật toán Dijkstra sử dụng hàng đợi có ưu tiên</vt:lpstr>
      <vt:lpstr>Cài đặt thuật toán Dijkstra sử dụng PQ: Khởi tạo</vt:lpstr>
      <vt:lpstr>Cài đặt thuật toán Dijkstra sử dụng PQ: Lặp</vt:lpstr>
      <vt:lpstr>Phân tích thời gian tính của thuật toán</vt:lpstr>
      <vt:lpstr>Slide 140</vt:lpstr>
    </vt:vector>
  </TitlesOfParts>
  <Company>Brown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NGHIAND</cp:lastModifiedBy>
  <cp:revision>1444</cp:revision>
  <dcterms:created xsi:type="dcterms:W3CDTF">2002-01-21T02:22:10Z</dcterms:created>
  <dcterms:modified xsi:type="dcterms:W3CDTF">2011-11-25T04:51:54Z</dcterms:modified>
</cp:coreProperties>
</file>