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6" r:id="rId2"/>
    <p:sldId id="257" r:id="rId3"/>
    <p:sldId id="258" r:id="rId4"/>
    <p:sldId id="283" r:id="rId5"/>
    <p:sldId id="284" r:id="rId6"/>
    <p:sldId id="285" r:id="rId7"/>
    <p:sldId id="360" r:id="rId8"/>
    <p:sldId id="292" r:id="rId9"/>
    <p:sldId id="294" r:id="rId10"/>
    <p:sldId id="296" r:id="rId11"/>
    <p:sldId id="314" r:id="rId12"/>
    <p:sldId id="297" r:id="rId13"/>
    <p:sldId id="298" r:id="rId14"/>
    <p:sldId id="299" r:id="rId15"/>
    <p:sldId id="300" r:id="rId16"/>
    <p:sldId id="301" r:id="rId17"/>
    <p:sldId id="343" r:id="rId18"/>
    <p:sldId id="344" r:id="rId19"/>
    <p:sldId id="345" r:id="rId20"/>
    <p:sldId id="349" r:id="rId21"/>
    <p:sldId id="346" r:id="rId22"/>
    <p:sldId id="36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33" r:id="rId46"/>
    <p:sldId id="334" r:id="rId47"/>
    <p:sldId id="335" r:id="rId48"/>
    <p:sldId id="336" r:id="rId49"/>
    <p:sldId id="337" r:id="rId50"/>
    <p:sldId id="27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6600"/>
    <a:srgbClr val="33CCCC"/>
    <a:srgbClr val="9942E0"/>
    <a:srgbClr val="FFCC66"/>
    <a:srgbClr val="63ECEF"/>
    <a:srgbClr val="00CC99"/>
    <a:srgbClr val="56B0CC"/>
    <a:srgbClr val="CCECFF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1965" autoAdjust="0"/>
    <p:restoredTop sz="90166" autoAdjust="0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135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F4294-C2E7-4AF8-AC18-5DE559121B68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6B8E1-D0B6-4F36-85CD-D43D54027E9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6433032-44AB-4807-8EE7-7833B072F26D}" type="parTrans" cxnId="{C47072AE-4A8D-40CD-B9B0-29A29782A496}">
      <dgm:prSet/>
      <dgm:spPr/>
      <dgm:t>
        <a:bodyPr/>
        <a:lstStyle/>
        <a:p>
          <a:endParaRPr lang="en-US"/>
        </a:p>
      </dgm:t>
    </dgm:pt>
    <dgm:pt modelId="{703CDE8E-802A-42C9-8B77-3E4895384964}" type="sibTrans" cxnId="{C47072AE-4A8D-40CD-B9B0-29A29782A496}">
      <dgm:prSet/>
      <dgm:spPr/>
      <dgm:t>
        <a:bodyPr/>
        <a:lstStyle/>
        <a:p>
          <a:endParaRPr lang="en-US"/>
        </a:p>
      </dgm:t>
    </dgm:pt>
    <dgm:pt modelId="{930A43FC-72B8-4BA0-925C-E40A6D8005C6}">
      <dgm:prSet phldrT="[Text]" custT="1"/>
      <dgm:spPr/>
      <dgm:t>
        <a:bodyPr/>
        <a:lstStyle/>
        <a:p>
          <a:r>
            <a:rPr lang="en-US" sz="2000" b="1" dirty="0" smtClean="0"/>
            <a:t>Using traditional methods to manage projects </a:t>
          </a:r>
          <a:endParaRPr lang="en-US" sz="2000" b="1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C8BC82B1-F9A6-4487-AD63-C3D04B6A3C71}" type="parTrans" cxnId="{CCF9AD4C-54E5-4C1B-B981-F97B5B3FCB51}">
      <dgm:prSet/>
      <dgm:spPr/>
      <dgm:t>
        <a:bodyPr/>
        <a:lstStyle/>
        <a:p>
          <a:endParaRPr lang="en-US"/>
        </a:p>
      </dgm:t>
    </dgm:pt>
    <dgm:pt modelId="{9A116922-2BB5-42D8-973E-534103EAA4B5}" type="sibTrans" cxnId="{CCF9AD4C-54E5-4C1B-B981-F97B5B3FCB51}">
      <dgm:prSet/>
      <dgm:spPr/>
      <dgm:t>
        <a:bodyPr/>
        <a:lstStyle/>
        <a:p>
          <a:endParaRPr lang="en-US"/>
        </a:p>
      </dgm:t>
    </dgm:pt>
    <dgm:pt modelId="{014A8ADD-32EB-41E6-926E-6BD5C22761B9}">
      <dgm:prSet phldrT="[Text]" custT="1"/>
      <dgm:spPr/>
      <dgm:t>
        <a:bodyPr/>
        <a:lstStyle/>
        <a:p>
          <a:r>
            <a:rPr lang="en-US" sz="2000" b="1" dirty="0" smtClean="0"/>
            <a:t>Difficulty to manage projects</a:t>
          </a:r>
          <a:endParaRPr lang="en-US" sz="2000" b="1" dirty="0">
            <a:solidFill>
              <a:schemeClr val="tx2"/>
            </a:solidFill>
          </a:endParaRPr>
        </a:p>
      </dgm:t>
    </dgm:pt>
    <dgm:pt modelId="{E3452AB2-B78D-4AA4-80BE-3CE193CF2923}" type="parTrans" cxnId="{2072EB8B-F44F-45D6-9862-24518839F49D}">
      <dgm:prSet/>
      <dgm:spPr/>
      <dgm:t>
        <a:bodyPr/>
        <a:lstStyle/>
        <a:p>
          <a:endParaRPr lang="en-US"/>
        </a:p>
      </dgm:t>
    </dgm:pt>
    <dgm:pt modelId="{B8F017B4-C870-4858-8961-E681D6D510CC}" type="sibTrans" cxnId="{2072EB8B-F44F-45D6-9862-24518839F49D}">
      <dgm:prSet/>
      <dgm:spPr/>
      <dgm:t>
        <a:bodyPr/>
        <a:lstStyle/>
        <a:p>
          <a:endParaRPr lang="en-US"/>
        </a:p>
      </dgm:t>
    </dgm:pt>
    <dgm:pt modelId="{3FA3EB76-B537-445E-BA8A-6DC1DE6509F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FE4A29B-80D8-4EB7-9746-323FD6AAA172}" type="parTrans" cxnId="{E06AEE77-B6D0-423A-914F-58BA9E0C77C1}">
      <dgm:prSet/>
      <dgm:spPr/>
      <dgm:t>
        <a:bodyPr/>
        <a:lstStyle/>
        <a:p>
          <a:endParaRPr lang="en-US"/>
        </a:p>
      </dgm:t>
    </dgm:pt>
    <dgm:pt modelId="{8AFFA842-238A-403C-B167-3D4C98AF3A1F}" type="sibTrans" cxnId="{E06AEE77-B6D0-423A-914F-58BA9E0C77C1}">
      <dgm:prSet/>
      <dgm:spPr/>
      <dgm:t>
        <a:bodyPr/>
        <a:lstStyle/>
        <a:p>
          <a:endParaRPr lang="en-US"/>
        </a:p>
      </dgm:t>
    </dgm:pt>
    <dgm:pt modelId="{8AAC5F6F-2F9B-40DD-B552-E0804403F1F0}">
      <dgm:prSet phldrT="[Text]" custT="1"/>
      <dgm:spPr/>
      <dgm:t>
        <a:bodyPr/>
        <a:lstStyle/>
        <a:p>
          <a:r>
            <a:rPr lang="en-US" sz="2000" b="1" dirty="0" smtClean="0"/>
            <a:t>Inconvenient and inefficient</a:t>
          </a:r>
          <a:endParaRPr lang="en-US" sz="2000" b="1" dirty="0">
            <a:solidFill>
              <a:schemeClr val="tx1"/>
            </a:solidFill>
          </a:endParaRPr>
        </a:p>
      </dgm:t>
    </dgm:pt>
    <dgm:pt modelId="{80CB0464-B50E-4832-89E3-5E2BA7E8E130}" type="parTrans" cxnId="{C85174AA-64FC-41FE-82A8-3C28C2DE694E}">
      <dgm:prSet/>
      <dgm:spPr/>
      <dgm:t>
        <a:bodyPr/>
        <a:lstStyle/>
        <a:p>
          <a:endParaRPr lang="en-US"/>
        </a:p>
      </dgm:t>
    </dgm:pt>
    <dgm:pt modelId="{56F8A29C-1FBC-4B57-A110-D71DB369BE26}" type="sibTrans" cxnId="{C85174AA-64FC-41FE-82A8-3C28C2DE694E}">
      <dgm:prSet/>
      <dgm:spPr/>
      <dgm:t>
        <a:bodyPr/>
        <a:lstStyle/>
        <a:p>
          <a:endParaRPr lang="en-US"/>
        </a:p>
      </dgm:t>
    </dgm:pt>
    <dgm:pt modelId="{04BB5A34-CC0A-40FD-A925-7EE31F0E670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892BA1-811F-4972-9037-7F2CF49293C9}" type="parTrans" cxnId="{22E7D5E9-7C2B-4BF1-84F0-78C7A9015371}">
      <dgm:prSet/>
      <dgm:spPr/>
      <dgm:t>
        <a:bodyPr/>
        <a:lstStyle/>
        <a:p>
          <a:endParaRPr lang="en-US"/>
        </a:p>
      </dgm:t>
    </dgm:pt>
    <dgm:pt modelId="{8A65DDA5-6E96-4FC8-BBC6-94DDC4D225FF}" type="sibTrans" cxnId="{22E7D5E9-7C2B-4BF1-84F0-78C7A9015371}">
      <dgm:prSet/>
      <dgm:spPr/>
      <dgm:t>
        <a:bodyPr/>
        <a:lstStyle/>
        <a:p>
          <a:endParaRPr lang="en-US"/>
        </a:p>
      </dgm:t>
    </dgm:pt>
    <dgm:pt modelId="{DF6295F3-18B0-4F69-9583-2BD0A46913F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3A76D8F-4B27-4078-80CD-C57D2C31D773}" type="sibTrans" cxnId="{43C48657-8B27-4C5E-9CCF-BACAE20DFA6B}">
      <dgm:prSet/>
      <dgm:spPr/>
      <dgm:t>
        <a:bodyPr/>
        <a:lstStyle/>
        <a:p>
          <a:endParaRPr lang="en-US"/>
        </a:p>
      </dgm:t>
    </dgm:pt>
    <dgm:pt modelId="{04BE974D-7DCA-43ED-9CA6-65A39D2B8472}" type="parTrans" cxnId="{43C48657-8B27-4C5E-9CCF-BACAE20DFA6B}">
      <dgm:prSet/>
      <dgm:spPr/>
      <dgm:t>
        <a:bodyPr/>
        <a:lstStyle/>
        <a:p>
          <a:endParaRPr lang="en-US"/>
        </a:p>
      </dgm:t>
    </dgm:pt>
    <dgm:pt modelId="{9E67EEE7-69C6-4F7A-9B4E-3FEF412DCF19}">
      <dgm:prSet phldrT="[Text]" custT="1"/>
      <dgm:spPr/>
      <dgm:t>
        <a:bodyPr/>
        <a:lstStyle/>
        <a:p>
          <a:r>
            <a:rPr lang="en-US" sz="2000" b="1" dirty="0" smtClean="0"/>
            <a:t>Behind schedule and expensive</a:t>
          </a:r>
          <a:endParaRPr lang="en-US" sz="2000" dirty="0">
            <a:solidFill>
              <a:schemeClr val="tx2"/>
            </a:solidFill>
          </a:endParaRPr>
        </a:p>
      </dgm:t>
    </dgm:pt>
    <dgm:pt modelId="{0D9E9F5E-F524-4068-B2F9-251B3C7B4FB0}" type="parTrans" cxnId="{A23CB554-6359-4B41-A378-21E1919B5165}">
      <dgm:prSet/>
      <dgm:spPr/>
      <dgm:t>
        <a:bodyPr/>
        <a:lstStyle/>
        <a:p>
          <a:endParaRPr lang="en-US"/>
        </a:p>
      </dgm:t>
    </dgm:pt>
    <dgm:pt modelId="{E37CAD37-EAFA-42E5-B372-92824DE4A8F4}" type="sibTrans" cxnId="{A23CB554-6359-4B41-A378-21E1919B5165}">
      <dgm:prSet/>
      <dgm:spPr/>
      <dgm:t>
        <a:bodyPr/>
        <a:lstStyle/>
        <a:p>
          <a:endParaRPr lang="en-US"/>
        </a:p>
      </dgm:t>
    </dgm:pt>
    <dgm:pt modelId="{B075843F-4435-4800-84B7-9776FF3EAC89}" type="pres">
      <dgm:prSet presAssocID="{76FF4294-C2E7-4AF8-AC18-5DE559121B6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CCFA50-5757-4172-9D8B-40AF808D5CB3}" type="pres">
      <dgm:prSet presAssocID="{3416B8E1-D0B6-4F36-85CD-D43D54027E9D}" presName="composite" presStyleCnt="0"/>
      <dgm:spPr/>
    </dgm:pt>
    <dgm:pt modelId="{F93AC07E-005E-46EC-8453-CA62879208F6}" type="pres">
      <dgm:prSet presAssocID="{3416B8E1-D0B6-4F36-85CD-D43D54027E9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C9858-C437-4761-8493-AFBC91EF0770}" type="pres">
      <dgm:prSet presAssocID="{3416B8E1-D0B6-4F36-85CD-D43D54027E9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B578-603D-4C98-90C0-7E3FE2736EDF}" type="pres">
      <dgm:prSet presAssocID="{703CDE8E-802A-42C9-8B77-3E4895384964}" presName="sp" presStyleCnt="0"/>
      <dgm:spPr/>
    </dgm:pt>
    <dgm:pt modelId="{253C414F-F597-465A-9C0E-44B7A9260B55}" type="pres">
      <dgm:prSet presAssocID="{DF6295F3-18B0-4F69-9583-2BD0A46913F5}" presName="composite" presStyleCnt="0"/>
      <dgm:spPr/>
    </dgm:pt>
    <dgm:pt modelId="{188C8CC1-D301-47AC-B839-7BF112C91815}" type="pres">
      <dgm:prSet presAssocID="{DF6295F3-18B0-4F69-9583-2BD0A46913F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8FA47-12CE-4B21-82D3-E89BBEBBE655}" type="pres">
      <dgm:prSet presAssocID="{DF6295F3-18B0-4F69-9583-2BD0A46913F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4B1C8-76EC-4019-B5FE-33F17CD2BD90}" type="pres">
      <dgm:prSet presAssocID="{A3A76D8F-4B27-4078-80CD-C57D2C31D773}" presName="sp" presStyleCnt="0"/>
      <dgm:spPr/>
    </dgm:pt>
    <dgm:pt modelId="{A3006704-2C0B-47E3-8437-134B4D7B2F01}" type="pres">
      <dgm:prSet presAssocID="{3FA3EB76-B537-445E-BA8A-6DC1DE6509F5}" presName="composite" presStyleCnt="0"/>
      <dgm:spPr/>
    </dgm:pt>
    <dgm:pt modelId="{8A30EABA-6001-4B56-87D5-521086F06A0C}" type="pres">
      <dgm:prSet presAssocID="{3FA3EB76-B537-445E-BA8A-6DC1DE6509F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8CD86-703A-4F18-A553-4A4219DD2BE8}" type="pres">
      <dgm:prSet presAssocID="{3FA3EB76-B537-445E-BA8A-6DC1DE6509F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2CE97-E776-49EA-887A-E8981C6C6F71}" type="pres">
      <dgm:prSet presAssocID="{8AFFA842-238A-403C-B167-3D4C98AF3A1F}" presName="sp" presStyleCnt="0"/>
      <dgm:spPr/>
    </dgm:pt>
    <dgm:pt modelId="{414F991F-5860-4B5B-86F2-2E27AE21CEF3}" type="pres">
      <dgm:prSet presAssocID="{04BB5A34-CC0A-40FD-A925-7EE31F0E6706}" presName="composite" presStyleCnt="0"/>
      <dgm:spPr/>
    </dgm:pt>
    <dgm:pt modelId="{287E5A55-D892-4DE0-8B97-0A89B5EAA5CE}" type="pres">
      <dgm:prSet presAssocID="{04BB5A34-CC0A-40FD-A925-7EE31F0E670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823-5E04-48A5-9DC0-E82C58611635}" type="pres">
      <dgm:prSet presAssocID="{04BB5A34-CC0A-40FD-A925-7EE31F0E670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C48657-8B27-4C5E-9CCF-BACAE20DFA6B}" srcId="{76FF4294-C2E7-4AF8-AC18-5DE559121B68}" destId="{DF6295F3-18B0-4F69-9583-2BD0A46913F5}" srcOrd="1" destOrd="0" parTransId="{04BE974D-7DCA-43ED-9CA6-65A39D2B8472}" sibTransId="{A3A76D8F-4B27-4078-80CD-C57D2C31D773}"/>
    <dgm:cxn modelId="{5D99D60F-BB6D-4866-B400-DCFD65FC7524}" type="presOf" srcId="{76FF4294-C2E7-4AF8-AC18-5DE559121B68}" destId="{B075843F-4435-4800-84B7-9776FF3EAC89}" srcOrd="0" destOrd="0" presId="urn:microsoft.com/office/officeart/2005/8/layout/chevron2"/>
    <dgm:cxn modelId="{C85174AA-64FC-41FE-82A8-3C28C2DE694E}" srcId="{3FA3EB76-B537-445E-BA8A-6DC1DE6509F5}" destId="{8AAC5F6F-2F9B-40DD-B552-E0804403F1F0}" srcOrd="0" destOrd="0" parTransId="{80CB0464-B50E-4832-89E3-5E2BA7E8E130}" sibTransId="{56F8A29C-1FBC-4B57-A110-D71DB369BE26}"/>
    <dgm:cxn modelId="{1DD4C4F5-6CDC-43C5-9AA8-1460E4EA1048}" type="presOf" srcId="{014A8ADD-32EB-41E6-926E-6BD5C22761B9}" destId="{0828FA47-12CE-4B21-82D3-E89BBEBBE655}" srcOrd="0" destOrd="0" presId="urn:microsoft.com/office/officeart/2005/8/layout/chevron2"/>
    <dgm:cxn modelId="{2072EB8B-F44F-45D6-9862-24518839F49D}" srcId="{DF6295F3-18B0-4F69-9583-2BD0A46913F5}" destId="{014A8ADD-32EB-41E6-926E-6BD5C22761B9}" srcOrd="0" destOrd="0" parTransId="{E3452AB2-B78D-4AA4-80BE-3CE193CF2923}" sibTransId="{B8F017B4-C870-4858-8961-E681D6D510CC}"/>
    <dgm:cxn modelId="{22E7D5E9-7C2B-4BF1-84F0-78C7A9015371}" srcId="{76FF4294-C2E7-4AF8-AC18-5DE559121B68}" destId="{04BB5A34-CC0A-40FD-A925-7EE31F0E6706}" srcOrd="3" destOrd="0" parTransId="{B9892BA1-811F-4972-9037-7F2CF49293C9}" sibTransId="{8A65DDA5-6E96-4FC8-BBC6-94DDC4D225FF}"/>
    <dgm:cxn modelId="{049E9BBE-A6EE-471F-B368-3C9343ACB9B2}" type="presOf" srcId="{04BB5A34-CC0A-40FD-A925-7EE31F0E6706}" destId="{287E5A55-D892-4DE0-8B97-0A89B5EAA5CE}" srcOrd="0" destOrd="0" presId="urn:microsoft.com/office/officeart/2005/8/layout/chevron2"/>
    <dgm:cxn modelId="{1E68C2F2-F577-4CAA-B76D-2784C326A5D9}" type="presOf" srcId="{9E67EEE7-69C6-4F7A-9B4E-3FEF412DCF19}" destId="{A806F823-5E04-48A5-9DC0-E82C58611635}" srcOrd="0" destOrd="0" presId="urn:microsoft.com/office/officeart/2005/8/layout/chevron2"/>
    <dgm:cxn modelId="{49043EDA-F09F-44ED-81EA-09670DE1C912}" type="presOf" srcId="{930A43FC-72B8-4BA0-925C-E40A6D8005C6}" destId="{D88C9858-C437-4761-8493-AFBC91EF0770}" srcOrd="0" destOrd="0" presId="urn:microsoft.com/office/officeart/2005/8/layout/chevron2"/>
    <dgm:cxn modelId="{C47072AE-4A8D-40CD-B9B0-29A29782A496}" srcId="{76FF4294-C2E7-4AF8-AC18-5DE559121B68}" destId="{3416B8E1-D0B6-4F36-85CD-D43D54027E9D}" srcOrd="0" destOrd="0" parTransId="{E6433032-44AB-4807-8EE7-7833B072F26D}" sibTransId="{703CDE8E-802A-42C9-8B77-3E4895384964}"/>
    <dgm:cxn modelId="{249E4FA7-3579-49E2-9B36-EED68E693509}" type="presOf" srcId="{DF6295F3-18B0-4F69-9583-2BD0A46913F5}" destId="{188C8CC1-D301-47AC-B839-7BF112C91815}" srcOrd="0" destOrd="0" presId="urn:microsoft.com/office/officeart/2005/8/layout/chevron2"/>
    <dgm:cxn modelId="{A23CB554-6359-4B41-A378-21E1919B5165}" srcId="{04BB5A34-CC0A-40FD-A925-7EE31F0E6706}" destId="{9E67EEE7-69C6-4F7A-9B4E-3FEF412DCF19}" srcOrd="0" destOrd="0" parTransId="{0D9E9F5E-F524-4068-B2F9-251B3C7B4FB0}" sibTransId="{E37CAD37-EAFA-42E5-B372-92824DE4A8F4}"/>
    <dgm:cxn modelId="{F02F0D8C-782C-44B2-86DA-0717E5168DB9}" type="presOf" srcId="{3FA3EB76-B537-445E-BA8A-6DC1DE6509F5}" destId="{8A30EABA-6001-4B56-87D5-521086F06A0C}" srcOrd="0" destOrd="0" presId="urn:microsoft.com/office/officeart/2005/8/layout/chevron2"/>
    <dgm:cxn modelId="{E06AEE77-B6D0-423A-914F-58BA9E0C77C1}" srcId="{76FF4294-C2E7-4AF8-AC18-5DE559121B68}" destId="{3FA3EB76-B537-445E-BA8A-6DC1DE6509F5}" srcOrd="2" destOrd="0" parTransId="{0FE4A29B-80D8-4EB7-9746-323FD6AAA172}" sibTransId="{8AFFA842-238A-403C-B167-3D4C98AF3A1F}"/>
    <dgm:cxn modelId="{D1DA4DC8-1EF7-47CB-87CE-7676FBEFC685}" type="presOf" srcId="{8AAC5F6F-2F9B-40DD-B552-E0804403F1F0}" destId="{B0E8CD86-703A-4F18-A553-4A4219DD2BE8}" srcOrd="0" destOrd="0" presId="urn:microsoft.com/office/officeart/2005/8/layout/chevron2"/>
    <dgm:cxn modelId="{40D0712E-793D-41B9-B940-ACCBC2AE687A}" type="presOf" srcId="{3416B8E1-D0B6-4F36-85CD-D43D54027E9D}" destId="{F93AC07E-005E-46EC-8453-CA62879208F6}" srcOrd="0" destOrd="0" presId="urn:microsoft.com/office/officeart/2005/8/layout/chevron2"/>
    <dgm:cxn modelId="{CCF9AD4C-54E5-4C1B-B981-F97B5B3FCB51}" srcId="{3416B8E1-D0B6-4F36-85CD-D43D54027E9D}" destId="{930A43FC-72B8-4BA0-925C-E40A6D8005C6}" srcOrd="0" destOrd="0" parTransId="{C8BC82B1-F9A6-4487-AD63-C3D04B6A3C71}" sibTransId="{9A116922-2BB5-42D8-973E-534103EAA4B5}"/>
    <dgm:cxn modelId="{5C4EDBF5-8141-453B-8B82-BD055C891EF1}" type="presParOf" srcId="{B075843F-4435-4800-84B7-9776FF3EAC89}" destId="{08CCFA50-5757-4172-9D8B-40AF808D5CB3}" srcOrd="0" destOrd="0" presId="urn:microsoft.com/office/officeart/2005/8/layout/chevron2"/>
    <dgm:cxn modelId="{AA2191CF-DFBB-4E19-A1FB-CD13D2A47677}" type="presParOf" srcId="{08CCFA50-5757-4172-9D8B-40AF808D5CB3}" destId="{F93AC07E-005E-46EC-8453-CA62879208F6}" srcOrd="0" destOrd="0" presId="urn:microsoft.com/office/officeart/2005/8/layout/chevron2"/>
    <dgm:cxn modelId="{99029F99-2746-4EA8-8795-48F7B3E757FB}" type="presParOf" srcId="{08CCFA50-5757-4172-9D8B-40AF808D5CB3}" destId="{D88C9858-C437-4761-8493-AFBC91EF0770}" srcOrd="1" destOrd="0" presId="urn:microsoft.com/office/officeart/2005/8/layout/chevron2"/>
    <dgm:cxn modelId="{F6E52299-E3AA-49F0-AF53-CED5D34642F1}" type="presParOf" srcId="{B075843F-4435-4800-84B7-9776FF3EAC89}" destId="{98FCB578-603D-4C98-90C0-7E3FE2736EDF}" srcOrd="1" destOrd="0" presId="urn:microsoft.com/office/officeart/2005/8/layout/chevron2"/>
    <dgm:cxn modelId="{7A613010-56C3-4E90-89AD-020EE07340CD}" type="presParOf" srcId="{B075843F-4435-4800-84B7-9776FF3EAC89}" destId="{253C414F-F597-465A-9C0E-44B7A9260B55}" srcOrd="2" destOrd="0" presId="urn:microsoft.com/office/officeart/2005/8/layout/chevron2"/>
    <dgm:cxn modelId="{5FFF51BC-032B-4959-A6BB-85521E0CA520}" type="presParOf" srcId="{253C414F-F597-465A-9C0E-44B7A9260B55}" destId="{188C8CC1-D301-47AC-B839-7BF112C91815}" srcOrd="0" destOrd="0" presId="urn:microsoft.com/office/officeart/2005/8/layout/chevron2"/>
    <dgm:cxn modelId="{3045A6D1-E25E-447D-9434-8F00D7D11370}" type="presParOf" srcId="{253C414F-F597-465A-9C0E-44B7A9260B55}" destId="{0828FA47-12CE-4B21-82D3-E89BBEBBE655}" srcOrd="1" destOrd="0" presId="urn:microsoft.com/office/officeart/2005/8/layout/chevron2"/>
    <dgm:cxn modelId="{1E046323-87A5-4B1D-809A-D09AA38B0316}" type="presParOf" srcId="{B075843F-4435-4800-84B7-9776FF3EAC89}" destId="{B854B1C8-76EC-4019-B5FE-33F17CD2BD90}" srcOrd="3" destOrd="0" presId="urn:microsoft.com/office/officeart/2005/8/layout/chevron2"/>
    <dgm:cxn modelId="{A1628696-BB22-4B0D-BA4D-61D2A8FB1F42}" type="presParOf" srcId="{B075843F-4435-4800-84B7-9776FF3EAC89}" destId="{A3006704-2C0B-47E3-8437-134B4D7B2F01}" srcOrd="4" destOrd="0" presId="urn:microsoft.com/office/officeart/2005/8/layout/chevron2"/>
    <dgm:cxn modelId="{AF1DC668-AB8F-4C92-9225-875857579709}" type="presParOf" srcId="{A3006704-2C0B-47E3-8437-134B4D7B2F01}" destId="{8A30EABA-6001-4B56-87D5-521086F06A0C}" srcOrd="0" destOrd="0" presId="urn:microsoft.com/office/officeart/2005/8/layout/chevron2"/>
    <dgm:cxn modelId="{CA40C15E-276F-4931-BFB1-43480680DCCC}" type="presParOf" srcId="{A3006704-2C0B-47E3-8437-134B4D7B2F01}" destId="{B0E8CD86-703A-4F18-A553-4A4219DD2BE8}" srcOrd="1" destOrd="0" presId="urn:microsoft.com/office/officeart/2005/8/layout/chevron2"/>
    <dgm:cxn modelId="{39DB4978-DB03-44E5-9581-E23CF0D469EB}" type="presParOf" srcId="{B075843F-4435-4800-84B7-9776FF3EAC89}" destId="{A532CE97-E776-49EA-887A-E8981C6C6F71}" srcOrd="5" destOrd="0" presId="urn:microsoft.com/office/officeart/2005/8/layout/chevron2"/>
    <dgm:cxn modelId="{9E115EAE-B212-434A-9890-EE4A06597181}" type="presParOf" srcId="{B075843F-4435-4800-84B7-9776FF3EAC89}" destId="{414F991F-5860-4B5B-86F2-2E27AE21CEF3}" srcOrd="6" destOrd="0" presId="urn:microsoft.com/office/officeart/2005/8/layout/chevron2"/>
    <dgm:cxn modelId="{57DE3B0B-90B7-4EA3-9947-02D0568B9E9E}" type="presParOf" srcId="{414F991F-5860-4B5B-86F2-2E27AE21CEF3}" destId="{287E5A55-D892-4DE0-8B97-0A89B5EAA5CE}" srcOrd="0" destOrd="0" presId="urn:microsoft.com/office/officeart/2005/8/layout/chevron2"/>
    <dgm:cxn modelId="{58A8296D-1B47-4D0E-8975-2F546772C660}" type="presParOf" srcId="{414F991F-5860-4B5B-86F2-2E27AE21CEF3}" destId="{A806F823-5E04-48A5-9DC0-E82C58611635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E5B5-A2A5-4ED6-BB05-DDD1AE0AF2DE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CFBC-8493-4583-86A4-7683F7ACF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97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1B-4FF2-40EE-BA78-1214EB70AD40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3774-B487-44A9-A248-EFB8A701A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315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979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98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98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Crow foot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92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30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EF5540B1-005F-43B1-B2AF-F72152DEBC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9" name="Picture 2" descr="C:\Users\iLucas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15000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9A2F6-D217-4625-9735-6BC0055B6F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3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89D44-F379-4877-8ADC-78A6AE3EC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069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0032829-79E9-45E3-A1EC-A2C8DD9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B2613-0DDF-4D0A-9BBF-F0F6A7D01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8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62D54-B48F-4493-BCAC-31417B415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0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6ADCA-D281-4183-B745-64B7196DD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7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6040A-052E-43BD-9D28-CA28233C0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20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B7D8-8E24-469E-AD5D-E0E7DACEE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7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25492-AEE5-454D-8632-7E9330B32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3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8F898-6729-461E-9807-E5A338DDFC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0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09E6B-E1EB-4A68-9C8F-DF9FC522CE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98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Thanh</a:t>
            </a:r>
            <a:r>
              <a:rPr lang="en-US" dirty="0" smtClean="0"/>
              <a:t> Long System</a:t>
            </a:r>
          </a:p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20817F-91C8-4ABF-930C-58FBF74CD6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" name="Picture 2" descr="C:\Users\iLucas\Desktop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15000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5540B1-005F-43B1-B2AF-F72152DEBC9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6400800" cy="682625"/>
          </a:xfrm>
        </p:spPr>
        <p:txBody>
          <a:bodyPr/>
          <a:lstStyle/>
          <a:p>
            <a:r>
              <a:rPr lang="en-US" sz="33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Long Company Business    Management System</a:t>
            </a:r>
            <a:endParaRPr 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91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1867812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34000" y="3657600"/>
            <a:ext cx="3581400" cy="2362200"/>
          </a:xfrm>
          <a:prstGeom prst="roundRect">
            <a:avLst>
              <a:gd name="adj" fmla="val 16667"/>
            </a:avLst>
          </a:prstGeom>
          <a:solidFill>
            <a:schemeClr val="bg1">
              <a:alpha val="83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5638800" y="42672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Students: </a:t>
            </a:r>
          </a:p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Khiêm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152400" indent="-1524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Thắng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34000" y="3810000"/>
            <a:ext cx="3352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Supervisor: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5562600" cy="685800"/>
          </a:xfrm>
        </p:spPr>
        <p:txBody>
          <a:bodyPr/>
          <a:lstStyle/>
          <a:p>
            <a:r>
              <a:rPr lang="en-US" dirty="0" smtClean="0"/>
              <a:t>Dev Environment Hardware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AutoShape 53"/>
          <p:cNvSpPr>
            <a:spLocks noChangeArrowheads="1"/>
          </p:cNvSpPr>
          <p:nvPr/>
        </p:nvSpPr>
        <p:spPr bwMode="gray">
          <a:xfrm>
            <a:off x="624773" y="195897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5"/>
          <p:cNvSpPr>
            <a:spLocks noChangeArrowheads="1"/>
          </p:cNvSpPr>
          <p:nvPr/>
        </p:nvSpPr>
        <p:spPr bwMode="gray">
          <a:xfrm>
            <a:off x="228600" y="1752601"/>
            <a:ext cx="6400800" cy="4114800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gray">
          <a:xfrm>
            <a:off x="1008063" y="4152900"/>
            <a:ext cx="1734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1600" dirty="0" smtClean="0">
                <a:solidFill>
                  <a:srgbClr val="FFFFFF"/>
                </a:solidFill>
              </a:rPr>
              <a:t>Server Hardware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704148" y="1981200"/>
            <a:ext cx="51632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CPU: Intel(R) Pentium3 2.0 GHz or better supported</a:t>
            </a: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RAM: 512MB RAM for Windows XP/Win7</a:t>
            </a: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Hard Drive: 2Gb of free space</a:t>
            </a: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Connect internet or USB 3G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051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0200"/>
            <a:ext cx="23622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Dev Environment Software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Picture 2" descr="http://techmix.net/blog/wp-content/uploads/2009/07/eclipse-galile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2895600" cy="2133600"/>
          </a:xfrm>
          <a:prstGeom prst="rect">
            <a:avLst/>
          </a:prstGeom>
          <a:noFill/>
        </p:spPr>
      </p:pic>
      <p:pic>
        <p:nvPicPr>
          <p:cNvPr id="13" name="Picture 6" descr="https://encrypted-tbn0.gstatic.com/images?q=tbn:ANd9GcTTpHJIxeIixeSwuoDSxJ9ggb1sks17RVpAxDm2xBWEUE4iEXdwF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10000"/>
            <a:ext cx="3276600" cy="2286000"/>
          </a:xfrm>
          <a:prstGeom prst="rect">
            <a:avLst/>
          </a:prstGeom>
          <a:noFill/>
        </p:spPr>
      </p:pic>
      <p:pic>
        <p:nvPicPr>
          <p:cNvPr id="48132" name="Picture 4" descr="http://db.apache.org/jdo/images/JDOx1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981200"/>
            <a:ext cx="1143000" cy="1133476"/>
          </a:xfrm>
          <a:prstGeom prst="rect">
            <a:avLst/>
          </a:prstGeom>
          <a:noFill/>
        </p:spPr>
      </p:pic>
      <p:pic>
        <p:nvPicPr>
          <p:cNvPr id="48134" name="Picture 6" descr="http://pathfindersoftware.com/wp-content/uploads/gwt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828800"/>
            <a:ext cx="2971800" cy="1704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85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6934200" cy="563562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Waterfall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http://upload.wikimedia.org/wikipedia/en/thumb/e/e2/Waterfall_model.svg/350px-Waterfall_model.svg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1628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6934200" cy="563562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0" y="1371600"/>
            <a:ext cx="9220200" cy="4648200"/>
            <a:chOff x="1609" y="3402"/>
            <a:chExt cx="8436" cy="5556"/>
          </a:xfrm>
        </p:grpSpPr>
        <p:sp>
          <p:nvSpPr>
            <p:cNvPr id="27674" name="AutoShape 26"/>
            <p:cNvSpPr>
              <a:spLocks noChangeArrowheads="1" noTextEdit="1"/>
            </p:cNvSpPr>
            <p:nvPr/>
          </p:nvSpPr>
          <p:spPr bwMode="auto">
            <a:xfrm>
              <a:off x="1609" y="3402"/>
              <a:ext cx="8436" cy="55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3" name="AutoShape 25"/>
            <p:cNvSpPr>
              <a:spLocks noChangeShapeType="1"/>
            </p:cNvSpPr>
            <p:nvPr/>
          </p:nvSpPr>
          <p:spPr bwMode="auto">
            <a:xfrm>
              <a:off x="5814" y="4666"/>
              <a:ext cx="1" cy="1296"/>
            </a:xfrm>
            <a:prstGeom prst="straightConnector1">
              <a:avLst/>
            </a:prstGeom>
            <a:noFill/>
            <a:ln w="28575">
              <a:solidFill>
                <a:srgbClr val="548DD4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2" name="AutoShape 24"/>
            <p:cNvSpPr>
              <a:spLocks noChangeShapeType="1"/>
            </p:cNvSpPr>
            <p:nvPr/>
          </p:nvSpPr>
          <p:spPr bwMode="auto">
            <a:xfrm>
              <a:off x="3740" y="5170"/>
              <a:ext cx="4236" cy="1"/>
            </a:xfrm>
            <a:prstGeom prst="straightConnector1">
              <a:avLst/>
            </a:prstGeom>
            <a:noFill/>
            <a:ln w="28575">
              <a:solidFill>
                <a:srgbClr val="548DD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1" name="AutoShape 23"/>
            <p:cNvSpPr>
              <a:spLocks noChangeShapeType="1"/>
            </p:cNvSpPr>
            <p:nvPr/>
          </p:nvSpPr>
          <p:spPr bwMode="auto">
            <a:xfrm>
              <a:off x="7975" y="5170"/>
              <a:ext cx="1" cy="792"/>
            </a:xfrm>
            <a:prstGeom prst="straightConnector1">
              <a:avLst/>
            </a:prstGeom>
            <a:noFill/>
            <a:ln w="28575">
              <a:solidFill>
                <a:srgbClr val="548DD4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AutoShape 22"/>
            <p:cNvSpPr>
              <a:spLocks noChangeShapeType="1"/>
            </p:cNvSpPr>
            <p:nvPr/>
          </p:nvSpPr>
          <p:spPr bwMode="auto">
            <a:xfrm>
              <a:off x="3739" y="5170"/>
              <a:ext cx="1" cy="792"/>
            </a:xfrm>
            <a:prstGeom prst="straightConnector1">
              <a:avLst/>
            </a:prstGeom>
            <a:noFill/>
            <a:ln w="28575">
              <a:solidFill>
                <a:srgbClr val="548DD4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4915" y="5962"/>
              <a:ext cx="1752" cy="369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Developer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055" y="5962"/>
              <a:ext cx="1404" cy="677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Analysis and design team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7063" y="5962"/>
              <a:ext cx="1752" cy="447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QA &amp; Tester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2299" y="6703"/>
              <a:ext cx="1224" cy="467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DucNM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2299" y="7255"/>
              <a:ext cx="1224" cy="504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KhiemNT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 rot="5400000">
              <a:off x="3516" y="6697"/>
              <a:ext cx="273" cy="208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 rot="5400000">
              <a:off x="3231" y="6982"/>
              <a:ext cx="843" cy="208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4375" y="6703"/>
              <a:ext cx="1260" cy="467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KhiemNT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AutoShape 13"/>
            <p:cNvSpPr>
              <a:spLocks noChangeShapeType="1"/>
            </p:cNvSpPr>
            <p:nvPr/>
          </p:nvSpPr>
          <p:spPr bwMode="auto">
            <a:xfrm rot="5400000">
              <a:off x="5487" y="6583"/>
              <a:ext cx="528" cy="180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4375" y="7255"/>
              <a:ext cx="1260" cy="504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DucNM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4363" y="8238"/>
              <a:ext cx="1260" cy="480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LinhNM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8" name="AutoShape 10"/>
            <p:cNvSpPr>
              <a:spLocks noChangeShapeType="1"/>
            </p:cNvSpPr>
            <p:nvPr/>
          </p:nvSpPr>
          <p:spPr bwMode="auto">
            <a:xfrm rot="5400000">
              <a:off x="5211" y="6781"/>
              <a:ext cx="1080" cy="180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AutoShape 9"/>
            <p:cNvSpPr>
              <a:spLocks noChangeShapeType="1"/>
            </p:cNvSpPr>
            <p:nvPr/>
          </p:nvSpPr>
          <p:spPr bwMode="auto">
            <a:xfrm rot="5400000">
              <a:off x="5223" y="7860"/>
              <a:ext cx="1057" cy="179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6574" y="6715"/>
              <a:ext cx="1248" cy="467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SonNM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5" name="AutoShape 7"/>
            <p:cNvSpPr>
              <a:spLocks noChangeShapeType="1"/>
            </p:cNvSpPr>
            <p:nvPr/>
          </p:nvSpPr>
          <p:spPr bwMode="auto">
            <a:xfrm rot="5400000">
              <a:off x="7622" y="6595"/>
              <a:ext cx="528" cy="180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535" y="7255"/>
              <a:ext cx="1260" cy="419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ThangNV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3" name="AutoShape 5"/>
            <p:cNvSpPr>
              <a:spLocks noChangeShapeType="1"/>
            </p:cNvSpPr>
            <p:nvPr/>
          </p:nvSpPr>
          <p:spPr bwMode="auto">
            <a:xfrm rot="5400000">
              <a:off x="7345" y="6781"/>
              <a:ext cx="1080" cy="180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 rot="5400000">
              <a:off x="5212" y="7374"/>
              <a:ext cx="1067" cy="193"/>
            </a:xfrm>
            <a:prstGeom prst="bentConnector2">
              <a:avLst/>
            </a:prstGeom>
            <a:noFill/>
            <a:ln w="28575">
              <a:solidFill>
                <a:srgbClr val="548DD4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4375" y="7770"/>
              <a:ext cx="1248" cy="468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SonNM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4915" y="3973"/>
              <a:ext cx="1877" cy="693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Project Manager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DucNM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79438"/>
            <a:ext cx="6934200" cy="563562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6172200" cy="44196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 Capstone Project requirements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Buffer: 20% (about 3 weeks)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“Consumed” buffer: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1.5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weeks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Submit all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reports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6625" name="Picture 1" descr="C:\Users\DK\Downloads\Always-On-Time-Guarant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057400"/>
            <a:ext cx="2743889" cy="2862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5638800" cy="838200"/>
          </a:xfrm>
        </p:spPr>
        <p:txBody>
          <a:bodyPr/>
          <a:lstStyle/>
          <a:p>
            <a:r>
              <a:rPr lang="en-US" dirty="0"/>
              <a:t>Part 3: </a:t>
            </a:r>
            <a:r>
              <a:rPr lang="en-US" dirty="0" smtClean="0"/>
              <a:t>System Requirement Specifications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User Requirements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133600" y="2514600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09800" y="3352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System Requirements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2133600" y="3505200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09800" y="43434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algn="ctr">
              <a:buNone/>
            </a:pPr>
            <a:r>
              <a:rPr lang="en-US" dirty="0" smtClean="0"/>
              <a:t>Non-functional requirements*</a:t>
            </a:r>
            <a:endParaRPr lang="en-US" dirty="0"/>
          </a:p>
        </p:txBody>
      </p: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2133600" y="4495800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gray">
          <a:xfrm>
            <a:off x="387691" y="183072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1481478" y="190500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Administration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387691" y="2727336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481478" y="2743200"/>
            <a:ext cx="9925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Director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gray">
          <a:xfrm>
            <a:off x="384516" y="3623945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1478303" y="3657600"/>
            <a:ext cx="3018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Human Resource Manager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387691" y="4522141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1481478" y="4572000"/>
            <a:ext cx="1095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Operator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" name="AutoShape 57"/>
          <p:cNvSpPr>
            <a:spLocks noChangeArrowheads="1"/>
          </p:cNvSpPr>
          <p:nvPr/>
        </p:nvSpPr>
        <p:spPr bwMode="gray">
          <a:xfrm>
            <a:off x="387691" y="5420337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auto">
          <a:xfrm>
            <a:off x="1481478" y="5486400"/>
            <a:ext cx="1941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Project Manager</a:t>
            </a:r>
            <a:endParaRPr lang="en-US" b="0" dirty="0">
              <a:solidFill>
                <a:srgbClr val="000000"/>
              </a:solidFill>
            </a:endParaRPr>
          </a:p>
        </p:txBody>
      </p:sp>
      <p:pic>
        <p:nvPicPr>
          <p:cNvPr id="29" name="Picture 2" descr="C:\Users\iLucas\Desktop\psn images\Requirements-Docu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50" y="1548967"/>
            <a:ext cx="3453949" cy="2480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Log in – log out, View General Information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/>
              <a:t>View list, add, update and search account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/>
              <a:t>View list, create, update, delete and search project space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/>
              <a:t>View list, view detail, add and search message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2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</a:t>
            </a:r>
            <a:br>
              <a:rPr lang="en-US" dirty="0" smtClean="0"/>
            </a:br>
            <a:r>
              <a:rPr lang="en-US" dirty="0" smtClean="0"/>
              <a:t>Director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Log in – log out, View General Information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View project list, search project, view task project detail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project report list, search project report, view project report detail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Human Resource Information, Decide Require Human Resource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list, view detail, add and search message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</a:t>
            </a:r>
            <a:br>
              <a:rPr lang="en-US" dirty="0" smtClean="0"/>
            </a:br>
            <a:r>
              <a:rPr lang="en-US" dirty="0" smtClean="0"/>
              <a:t>Human Resource Manager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Log in – log out, View General Information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/>
              <a:t>can view list, delete, add, update, search staff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list, delete, add, update, specialty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 of project, search project, view project detail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search staff and add resource to project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Human Resource Information, Decide Require Human Resource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list, view detail, add and search message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7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4572000" cy="563562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Contents</a:t>
            </a:r>
            <a:endParaRPr lang="en-US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  <a:cs typeface="Times New Roman" pitchFamily="18" charset="0"/>
              </a:rPr>
              <a:t>Thanh</a:t>
            </a:r>
            <a:r>
              <a:rPr lang="en-US" dirty="0" smtClean="0">
                <a:latin typeface="+mj-lt"/>
                <a:cs typeface="Times New Roman" pitchFamily="18" charset="0"/>
              </a:rPr>
              <a:t> Long System</a:t>
            </a:r>
          </a:p>
          <a:p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DCA-D281-4183-B745-64B7196DD557}" type="slidenum">
              <a:rPr lang="en-US" smtClean="0">
                <a:latin typeface="+mj-lt"/>
                <a:cs typeface="Times New Roman" pitchFamily="18" charset="0"/>
              </a:rPr>
              <a:pPr/>
              <a:t>2</a:t>
            </a:fld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1025" name="AutoShape 65"/>
          <p:cNvSpPr>
            <a:spLocks noChangeArrowheads="1"/>
          </p:cNvSpPr>
          <p:nvPr/>
        </p:nvSpPr>
        <p:spPr bwMode="auto">
          <a:xfrm>
            <a:off x="838200" y="1709744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dirty="0" smtClean="0">
                <a:latin typeface="+mj-lt"/>
                <a:cs typeface="Times New Roman" pitchFamily="18" charset="0"/>
              </a:rPr>
              <a:t>1.   Introduction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AutoShape 65"/>
          <p:cNvSpPr>
            <a:spLocks noChangeArrowheads="1"/>
          </p:cNvSpPr>
          <p:nvPr/>
        </p:nvSpPr>
        <p:spPr bwMode="auto">
          <a:xfrm>
            <a:off x="838200" y="2465075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dirty="0" smtClean="0">
                <a:latin typeface="+mj-lt"/>
                <a:cs typeface="Times New Roman" pitchFamily="18" charset="0"/>
              </a:rPr>
              <a:t>2.   Project </a:t>
            </a:r>
            <a:r>
              <a:rPr lang="en-US" dirty="0">
                <a:latin typeface="+mj-lt"/>
                <a:cs typeface="Times New Roman" pitchFamily="18" charset="0"/>
              </a:rPr>
              <a:t>Management Plan</a:t>
            </a:r>
          </a:p>
        </p:txBody>
      </p:sp>
      <p:sp>
        <p:nvSpPr>
          <p:cNvPr id="53" name="AutoShape 65"/>
          <p:cNvSpPr>
            <a:spLocks noChangeArrowheads="1"/>
          </p:cNvSpPr>
          <p:nvPr/>
        </p:nvSpPr>
        <p:spPr bwMode="auto">
          <a:xfrm>
            <a:off x="838200" y="3220406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dirty="0" smtClean="0">
                <a:latin typeface="+mj-lt"/>
                <a:cs typeface="Times New Roman" pitchFamily="18" charset="0"/>
              </a:rPr>
              <a:t>3.   Requirement </a:t>
            </a:r>
            <a:r>
              <a:rPr lang="en-US" dirty="0">
                <a:latin typeface="+mj-lt"/>
                <a:cs typeface="Times New Roman" pitchFamily="18" charset="0"/>
              </a:rPr>
              <a:t>Specifications</a:t>
            </a:r>
          </a:p>
        </p:txBody>
      </p:sp>
      <p:sp>
        <p:nvSpPr>
          <p:cNvPr id="61" name="AutoShape 65"/>
          <p:cNvSpPr>
            <a:spLocks noChangeArrowheads="1"/>
          </p:cNvSpPr>
          <p:nvPr/>
        </p:nvSpPr>
        <p:spPr bwMode="auto">
          <a:xfrm>
            <a:off x="838200" y="3975737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dirty="0" smtClean="0">
                <a:latin typeface="+mj-lt"/>
                <a:cs typeface="Times New Roman" pitchFamily="18" charset="0"/>
              </a:rPr>
              <a:t>4.   Design </a:t>
            </a:r>
            <a:r>
              <a:rPr lang="en-US" dirty="0">
                <a:latin typeface="+mj-lt"/>
                <a:cs typeface="Times New Roman" pitchFamily="18" charset="0"/>
              </a:rPr>
              <a:t>Description</a:t>
            </a:r>
          </a:p>
        </p:txBody>
      </p: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838200" y="4731068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5.   Test Documentation</a:t>
            </a:r>
          </a:p>
        </p:txBody>
      </p:sp>
      <p:sp>
        <p:nvSpPr>
          <p:cNvPr id="77" name="AutoShape 65"/>
          <p:cNvSpPr>
            <a:spLocks noChangeArrowheads="1"/>
          </p:cNvSpPr>
          <p:nvPr/>
        </p:nvSpPr>
        <p:spPr bwMode="auto">
          <a:xfrm>
            <a:off x="838200" y="54864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dirty="0" smtClean="0">
                <a:latin typeface="+mj-lt"/>
                <a:cs typeface="Times New Roman" pitchFamily="18" charset="0"/>
              </a:rPr>
              <a:t>6.   Demo, Q&amp;A 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User Requirements </a:t>
            </a:r>
            <a:br>
              <a:rPr lang="en-US" dirty="0"/>
            </a:br>
            <a:r>
              <a:rPr lang="en-US" dirty="0" smtClean="0"/>
              <a:t>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400" dirty="0" smtClean="0"/>
              <a:t>Log in – log out, View General Information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</a:pPr>
            <a:r>
              <a:rPr lang="en-US" sz="2400" dirty="0" smtClean="0"/>
              <a:t>View task list &amp; project information, view task detail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View list, view detail, create and search daily report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View list, view detail, add and search message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010400" cy="563562"/>
          </a:xfrm>
        </p:spPr>
        <p:txBody>
          <a:bodyPr/>
          <a:lstStyle/>
          <a:p>
            <a:pPr lvl="0"/>
            <a:r>
              <a:rPr lang="en-US" sz="2800" dirty="0"/>
              <a:t>User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 smtClean="0"/>
              <a:t>Project Manager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Log in – log out, View General Information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list, add, update, delete, require staff and search task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list,  search, assign task, confirm human resource, remove human resource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list, add, update, delete operator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require human resource information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view task information, change task status, manage task constraint, Create line chart, manage document task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589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010400" cy="563562"/>
          </a:xfrm>
        </p:spPr>
        <p:txBody>
          <a:bodyPr/>
          <a:lstStyle/>
          <a:p>
            <a:pPr lvl="0"/>
            <a:r>
              <a:rPr lang="en-US" sz="2800" dirty="0"/>
              <a:t>User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 smtClean="0"/>
              <a:t>Project Manager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/>
          <a:p>
            <a:fld id="{7B5B2613-0DDF-4D0A-9BBF-F0F6A7D01A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View project information &amp; task list, change project status, view projects’ documentations, Gantt-chart, update project's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project list, search project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list, view detail, update and search daily report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list, search, create, view detail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View list, view detail, add and search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4196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2"/>
                </a:solidFill>
              </a:rPr>
              <a:t>Document requirements for each use case</a:t>
            </a:r>
            <a:endParaRPr lang="en-US" sz="2400" dirty="0">
              <a:solidFill>
                <a:schemeClr val="tx2"/>
              </a:solidFill>
            </a:endParaRP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Each </a:t>
            </a:r>
            <a:r>
              <a:rPr lang="en-US" sz="2400" dirty="0" smtClean="0">
                <a:solidFill>
                  <a:schemeClr val="tx2"/>
                </a:solidFill>
              </a:rPr>
              <a:t>includes: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Use </a:t>
            </a:r>
            <a:r>
              <a:rPr lang="en-US" sz="2000" dirty="0">
                <a:solidFill>
                  <a:schemeClr val="tx2"/>
                </a:solidFill>
              </a:rPr>
              <a:t>case </a:t>
            </a:r>
            <a:r>
              <a:rPr lang="en-US" sz="2000" dirty="0" smtClean="0">
                <a:solidFill>
                  <a:schemeClr val="tx2"/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Preconditions</a:t>
            </a:r>
            <a:endParaRPr lang="en-US" sz="2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Alternative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Exceptions</a:t>
            </a:r>
            <a:endParaRPr lang="en-US" sz="2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Business </a:t>
            </a:r>
            <a:r>
              <a:rPr lang="en-US" sz="2000" dirty="0" smtClean="0">
                <a:solidFill>
                  <a:schemeClr val="tx2"/>
                </a:solidFill>
              </a:rPr>
              <a:t>rules</a:t>
            </a:r>
          </a:p>
        </p:txBody>
      </p: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3429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Data </a:t>
            </a:r>
            <a:r>
              <a:rPr lang="en-US" sz="2200" dirty="0">
                <a:solidFill>
                  <a:schemeClr val="tx2"/>
                </a:solidFill>
              </a:rPr>
              <a:t>Fields Definition: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Field name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Description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Read-only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Mandatory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Control type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Data type</a:t>
            </a:r>
          </a:p>
          <a:p>
            <a:r>
              <a:rPr lang="en-US" sz="2200" dirty="0">
                <a:solidFill>
                  <a:schemeClr val="tx2"/>
                </a:solidFill>
              </a:rPr>
              <a:t>Length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90" y="2057400"/>
            <a:ext cx="547411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Non-functional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57400" y="1524000"/>
            <a:ext cx="4800601" cy="4724400"/>
            <a:chOff x="1488" y="960"/>
            <a:chExt cx="2928" cy="2880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56" y="960"/>
              <a:ext cx="1192" cy="959"/>
              <a:chOff x="2356" y="960"/>
              <a:chExt cx="1192" cy="959"/>
            </a:xfrm>
          </p:grpSpPr>
          <p:grpSp>
            <p:nvGrpSpPr>
              <p:cNvPr id="44" name="Group 27"/>
              <p:cNvGrpSpPr>
                <a:grpSpLocks/>
              </p:cNvGrpSpPr>
              <p:nvPr/>
            </p:nvGrpSpPr>
            <p:grpSpPr bwMode="auto">
              <a:xfrm>
                <a:off x="2356" y="960"/>
                <a:ext cx="1192" cy="959"/>
                <a:chOff x="2057" y="862"/>
                <a:chExt cx="1549" cy="1351"/>
              </a:xfrm>
            </p:grpSpPr>
            <p:sp>
              <p:nvSpPr>
                <p:cNvPr id="46" name="AutoShape 28"/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29"/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utoShape 30"/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7262EC"/>
                    </a:gs>
                    <a:gs pos="100000">
                      <a:srgbClr val="2614AA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gray">
              <a:xfrm>
                <a:off x="2596" y="1285"/>
                <a:ext cx="70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Usability</a:t>
                </a:r>
                <a:endParaRPr lang="en-US" sz="1200" b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488" y="1438"/>
              <a:ext cx="1193" cy="959"/>
              <a:chOff x="1488" y="1438"/>
              <a:chExt cx="1193" cy="959"/>
            </a:xfrm>
          </p:grpSpPr>
          <p:grpSp>
            <p:nvGrpSpPr>
              <p:cNvPr id="39" name="Group 33"/>
              <p:cNvGrpSpPr>
                <a:grpSpLocks/>
              </p:cNvGrpSpPr>
              <p:nvPr/>
            </p:nvGrpSpPr>
            <p:grpSpPr bwMode="auto">
              <a:xfrm>
                <a:off x="1488" y="1438"/>
                <a:ext cx="1193" cy="959"/>
                <a:chOff x="1110" y="2656"/>
                <a:chExt cx="1549" cy="1351"/>
              </a:xfrm>
            </p:grpSpPr>
            <p:sp>
              <p:nvSpPr>
                <p:cNvPr id="41" name="AutoShape 3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AutoShape 3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AutoShape 3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9ACE3">
                        <a:gamma/>
                        <a:shade val="94118"/>
                        <a:invGamma/>
                      </a:srgbClr>
                    </a:gs>
                    <a:gs pos="100000">
                      <a:srgbClr val="49ACE3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gray">
              <a:xfrm>
                <a:off x="1674" y="1784"/>
                <a:ext cx="851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Availability</a:t>
                </a:r>
                <a:endParaRPr lang="en-US" sz="1200" b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5" name="Text Box 43"/>
            <p:cNvSpPr txBox="1">
              <a:spLocks noChangeArrowheads="1"/>
            </p:cNvSpPr>
            <p:nvPr/>
          </p:nvSpPr>
          <p:spPr bwMode="gray">
            <a:xfrm>
              <a:off x="2557" y="2258"/>
              <a:ext cx="79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FFFFFF"/>
                  </a:solidFill>
                </a:rPr>
                <a:t>Security</a:t>
              </a:r>
              <a:endParaRPr lang="en-US" sz="1400" b="0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3223" y="1438"/>
              <a:ext cx="1193" cy="959"/>
              <a:chOff x="3223" y="1438"/>
              <a:chExt cx="1193" cy="959"/>
            </a:xfrm>
          </p:grpSpPr>
          <p:grpSp>
            <p:nvGrpSpPr>
              <p:cNvPr id="29" name="Group 45"/>
              <p:cNvGrpSpPr>
                <a:grpSpLocks/>
              </p:cNvGrpSpPr>
              <p:nvPr/>
            </p:nvGrpSpPr>
            <p:grpSpPr bwMode="auto">
              <a:xfrm>
                <a:off x="3223" y="1438"/>
                <a:ext cx="1193" cy="959"/>
                <a:chOff x="2057" y="862"/>
                <a:chExt cx="1549" cy="1351"/>
              </a:xfrm>
            </p:grpSpPr>
            <p:sp>
              <p:nvSpPr>
                <p:cNvPr id="31" name="AutoShape 46"/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AutoShape 47"/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48"/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85B9C3">
                        <a:gamma/>
                        <a:shade val="46275"/>
                        <a:invGamma/>
                      </a:srgbClr>
                    </a:gs>
                    <a:gs pos="100000">
                      <a:srgbClr val="85B9C3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Text Box 49"/>
              <p:cNvSpPr txBox="1">
                <a:spLocks noChangeArrowheads="1"/>
              </p:cNvSpPr>
              <p:nvPr/>
            </p:nvSpPr>
            <p:spPr bwMode="gray">
              <a:xfrm>
                <a:off x="3446" y="1784"/>
                <a:ext cx="784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Reliability</a:t>
                </a:r>
                <a:endParaRPr lang="en-US" sz="1200" b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223" y="2400"/>
              <a:ext cx="1193" cy="959"/>
              <a:chOff x="3223" y="2400"/>
              <a:chExt cx="1193" cy="959"/>
            </a:xfrm>
          </p:grpSpPr>
          <p:grpSp>
            <p:nvGrpSpPr>
              <p:cNvPr id="24" name="Group 51"/>
              <p:cNvGrpSpPr>
                <a:grpSpLocks/>
              </p:cNvGrpSpPr>
              <p:nvPr/>
            </p:nvGrpSpPr>
            <p:grpSpPr bwMode="auto">
              <a:xfrm>
                <a:off x="3223" y="2400"/>
                <a:ext cx="1193" cy="959"/>
                <a:chOff x="3174" y="2656"/>
                <a:chExt cx="1549" cy="1351"/>
              </a:xfrm>
            </p:grpSpPr>
            <p:sp>
              <p:nvSpPr>
                <p:cNvPr id="26" name="AutoShape 52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utoShape 53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AutoShape 54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1D592">
                        <a:gamma/>
                        <a:shade val="51373"/>
                        <a:invGamma/>
                      </a:srgbClr>
                    </a:gs>
                    <a:gs pos="100000">
                      <a:srgbClr val="41D592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Text Box 55"/>
              <p:cNvSpPr txBox="1">
                <a:spLocks noChangeArrowheads="1"/>
              </p:cNvSpPr>
              <p:nvPr/>
            </p:nvSpPr>
            <p:spPr bwMode="gray">
              <a:xfrm>
                <a:off x="3347" y="2747"/>
                <a:ext cx="100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Performance</a:t>
                </a:r>
                <a:endParaRPr lang="en-US" sz="1200" b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1488" y="2400"/>
              <a:ext cx="1193" cy="959"/>
              <a:chOff x="1488" y="2400"/>
              <a:chExt cx="1193" cy="959"/>
            </a:xfrm>
          </p:grpSpPr>
          <p:grpSp>
            <p:nvGrpSpPr>
              <p:cNvPr id="19" name="Group 57"/>
              <p:cNvGrpSpPr>
                <a:grpSpLocks/>
              </p:cNvGrpSpPr>
              <p:nvPr/>
            </p:nvGrpSpPr>
            <p:grpSpPr bwMode="auto">
              <a:xfrm>
                <a:off x="1488" y="2400"/>
                <a:ext cx="1193" cy="959"/>
                <a:chOff x="3174" y="2656"/>
                <a:chExt cx="1549" cy="1351"/>
              </a:xfrm>
            </p:grpSpPr>
            <p:sp>
              <p:nvSpPr>
                <p:cNvPr id="21" name="AutoShape 58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AutoShape 59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AutoShape 60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0099CC">
                        <a:gamma/>
                        <a:shade val="84706"/>
                        <a:invGamma/>
                      </a:srgbClr>
                    </a:gs>
                    <a:gs pos="100000">
                      <a:srgbClr val="0099CC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gray">
              <a:xfrm>
                <a:off x="1740" y="2760"/>
                <a:ext cx="67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Security</a:t>
                </a:r>
                <a:endParaRPr lang="en-US" sz="1200" b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2356" y="2881"/>
              <a:ext cx="1192" cy="959"/>
              <a:chOff x="2356" y="2881"/>
              <a:chExt cx="1192" cy="959"/>
            </a:xfrm>
          </p:grpSpPr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2356" y="2881"/>
                <a:ext cx="1192" cy="959"/>
                <a:chOff x="3174" y="2656"/>
                <a:chExt cx="1549" cy="1351"/>
              </a:xfrm>
            </p:grpSpPr>
            <p:sp>
              <p:nvSpPr>
                <p:cNvPr id="16" name="AutoShape 64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AutoShape 65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AutoShape 66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100000">
                      <a:srgbClr val="33CCCC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Text Box 67"/>
              <p:cNvSpPr txBox="1">
                <a:spLocks noChangeArrowheads="1"/>
              </p:cNvSpPr>
              <p:nvPr/>
            </p:nvSpPr>
            <p:spPr bwMode="gray">
              <a:xfrm>
                <a:off x="2437" y="3243"/>
                <a:ext cx="110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FFFF"/>
                    </a:solidFill>
                  </a:rPr>
                  <a:t>Maintainability</a:t>
                </a:r>
                <a:endParaRPr lang="en-US" sz="1400" b="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</a:rPr>
              <a:t>Front-end language: Vietnamese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to use.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Clear and convenient user interface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305800" cy="27432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sz="2600" dirty="0" smtClean="0"/>
              <a:t>Database and files: backed up regularly</a:t>
            </a:r>
          </a:p>
          <a:p>
            <a:pPr lvl="0">
              <a:lnSpc>
                <a:spcPct val="200000"/>
              </a:lnSpc>
            </a:pPr>
            <a:r>
              <a:rPr lang="en-US" sz="2600" dirty="0" smtClean="0"/>
              <a:t>Easily upgrade to expanded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657600"/>
            <a:ext cx="1774616" cy="1834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sz="3600" dirty="0"/>
              <a:t>Availability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67" y="2819400"/>
            <a:ext cx="4643010" cy="223283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4672" y="1649625"/>
            <a:ext cx="5334000" cy="162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Run 24/7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71682" name="Picture 2" descr="C:\Users\DK\Downloads\24-7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600200"/>
            <a:ext cx="2895600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2002525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Privacy: protect user information</a:t>
            </a:r>
            <a:endParaRPr lang="en-US" sz="2200" dirty="0"/>
          </a:p>
          <a:p>
            <a:r>
              <a:rPr lang="en-US" sz="2200" dirty="0" smtClean="0">
                <a:solidFill>
                  <a:schemeClr val="tx2"/>
                </a:solidFill>
              </a:rPr>
              <a:t>User password must be invisible even to admin</a:t>
            </a:r>
          </a:p>
          <a:p>
            <a:r>
              <a:rPr lang="en-US" sz="2200" dirty="0" smtClean="0"/>
              <a:t>These pages are secured by SSL.</a:t>
            </a:r>
          </a:p>
          <a:p>
            <a:r>
              <a:rPr lang="en-US" sz="2200" dirty="0" smtClean="0"/>
              <a:t>All sensitive information is encrypted using DES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34290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17025"/>
            <a:ext cx="2508407" cy="169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5181600" cy="563562"/>
          </a:xfrm>
        </p:spPr>
        <p:txBody>
          <a:bodyPr/>
          <a:lstStyle/>
          <a:p>
            <a:r>
              <a:rPr lang="en-US" dirty="0" smtClean="0"/>
              <a:t>Part 1: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AutoShape 49"/>
          <p:cNvSpPr>
            <a:spLocks noChangeArrowheads="1"/>
          </p:cNvSpPr>
          <p:nvPr/>
        </p:nvSpPr>
        <p:spPr bwMode="auto">
          <a:xfrm>
            <a:off x="2209800" y="1752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The People</a:t>
            </a:r>
            <a:endParaRPr lang="en-US" dirty="0"/>
          </a:p>
        </p:txBody>
      </p: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2105025" y="1905000"/>
            <a:ext cx="333375" cy="304800"/>
            <a:chOff x="2078" y="1680"/>
            <a:chExt cx="1615" cy="1615"/>
          </a:xfrm>
        </p:grpSpPr>
        <p:sp>
          <p:nvSpPr>
            <p:cNvPr id="49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5" name="AutoShape 57"/>
          <p:cNvSpPr>
            <a:spLocks noChangeArrowheads="1"/>
          </p:cNvSpPr>
          <p:nvPr/>
        </p:nvSpPr>
        <p:spPr bwMode="auto">
          <a:xfrm>
            <a:off x="2209800" y="2514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Background</a:t>
            </a:r>
            <a:endParaRPr lang="en-US" dirty="0"/>
          </a:p>
        </p:txBody>
      </p: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2105025" y="2667000"/>
            <a:ext cx="333375" cy="304800"/>
            <a:chOff x="2078" y="1680"/>
            <a:chExt cx="1615" cy="1615"/>
          </a:xfrm>
        </p:grpSpPr>
        <p:sp>
          <p:nvSpPr>
            <p:cNvPr id="57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AutoShape 65"/>
          <p:cNvSpPr>
            <a:spLocks noChangeArrowheads="1"/>
          </p:cNvSpPr>
          <p:nvPr/>
        </p:nvSpPr>
        <p:spPr bwMode="auto">
          <a:xfrm>
            <a:off x="2209800" y="3276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Literature Review</a:t>
            </a:r>
            <a:endParaRPr lang="en-US" dirty="0"/>
          </a:p>
        </p:txBody>
      </p:sp>
      <p:grpSp>
        <p:nvGrpSpPr>
          <p:cNvPr id="64" name="Group 66"/>
          <p:cNvGrpSpPr>
            <a:grpSpLocks/>
          </p:cNvGrpSpPr>
          <p:nvPr/>
        </p:nvGrpSpPr>
        <p:grpSpPr bwMode="auto">
          <a:xfrm>
            <a:off x="2105025" y="3429000"/>
            <a:ext cx="333375" cy="304800"/>
            <a:chOff x="2078" y="1680"/>
            <a:chExt cx="1615" cy="1615"/>
          </a:xfrm>
        </p:grpSpPr>
        <p:sp>
          <p:nvSpPr>
            <p:cNvPr id="65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" name="AutoShape 73"/>
          <p:cNvSpPr>
            <a:spLocks noChangeArrowheads="1"/>
          </p:cNvSpPr>
          <p:nvPr/>
        </p:nvSpPr>
        <p:spPr bwMode="auto">
          <a:xfrm>
            <a:off x="2209800" y="4038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Our Proposal</a:t>
            </a:r>
            <a:endParaRPr lang="en-US" dirty="0"/>
          </a:p>
        </p:txBody>
      </p:sp>
      <p:grpSp>
        <p:nvGrpSpPr>
          <p:cNvPr id="72" name="Group 74"/>
          <p:cNvGrpSpPr>
            <a:grpSpLocks/>
          </p:cNvGrpSpPr>
          <p:nvPr/>
        </p:nvGrpSpPr>
        <p:grpSpPr bwMode="auto">
          <a:xfrm>
            <a:off x="2105025" y="4191000"/>
            <a:ext cx="333375" cy="304800"/>
            <a:chOff x="2078" y="1680"/>
            <a:chExt cx="1615" cy="1615"/>
          </a:xfrm>
        </p:grpSpPr>
        <p:sp>
          <p:nvSpPr>
            <p:cNvPr id="7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" name="AutoShape 81"/>
          <p:cNvSpPr>
            <a:spLocks noChangeArrowheads="1"/>
          </p:cNvSpPr>
          <p:nvPr/>
        </p:nvSpPr>
        <p:spPr bwMode="auto">
          <a:xfrm>
            <a:off x="2209800" y="4800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Products</a:t>
            </a:r>
            <a:endParaRPr lang="en-US" dirty="0"/>
          </a:p>
        </p:txBody>
      </p:sp>
      <p:grpSp>
        <p:nvGrpSpPr>
          <p:cNvPr id="80" name="Group 82"/>
          <p:cNvGrpSpPr>
            <a:grpSpLocks/>
          </p:cNvGrpSpPr>
          <p:nvPr/>
        </p:nvGrpSpPr>
        <p:grpSpPr bwMode="auto">
          <a:xfrm>
            <a:off x="2105025" y="4953000"/>
            <a:ext cx="333375" cy="304800"/>
            <a:chOff x="2078" y="1680"/>
            <a:chExt cx="1615" cy="1615"/>
          </a:xfrm>
        </p:grpSpPr>
        <p:sp>
          <p:nvSpPr>
            <p:cNvPr id="81" name="Oval 8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Oval 8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sz="3600" dirty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2"/>
                </a:solidFill>
              </a:rPr>
              <a:t>Follow </a:t>
            </a:r>
            <a:r>
              <a:rPr lang="en-US" sz="2400" dirty="0">
                <a:solidFill>
                  <a:schemeClr val="tx2"/>
                </a:solidFill>
              </a:rPr>
              <a:t>coding standard and naming conventions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Loosely coupled </a:t>
            </a:r>
            <a:r>
              <a:rPr lang="en-US" sz="2400" dirty="0" smtClean="0">
                <a:solidFill>
                  <a:schemeClr val="tx2"/>
                </a:solidFill>
              </a:rPr>
              <a:t>design</a:t>
            </a:r>
          </a:p>
          <a:p>
            <a:pPr lvl="0"/>
            <a:r>
              <a:rPr lang="en-US" sz="2400" dirty="0" smtClean="0">
                <a:solidFill>
                  <a:schemeClr val="tx2"/>
                </a:solidFill>
              </a:rPr>
              <a:t>Logging functionality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8609" name="Picture 1" descr="C:\Users\DK\Downloads\website-mainten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76600"/>
            <a:ext cx="3009900" cy="2619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47244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Load </a:t>
            </a:r>
            <a:r>
              <a:rPr lang="en-US" sz="2400" dirty="0">
                <a:solidFill>
                  <a:schemeClr val="tx2"/>
                </a:solidFill>
              </a:rPr>
              <a:t>time: average 1.5 </a:t>
            </a:r>
            <a:r>
              <a:rPr lang="en-US" sz="2400" dirty="0" smtClean="0">
                <a:solidFill>
                  <a:schemeClr val="tx2"/>
                </a:solidFill>
              </a:rPr>
              <a:t>second</a:t>
            </a:r>
            <a:endParaRPr lang="en-US" sz="2400" dirty="0">
              <a:solidFill>
                <a:schemeClr val="tx2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Caching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Frequently </a:t>
            </a:r>
            <a:r>
              <a:rPr lang="en-US" dirty="0">
                <a:solidFill>
                  <a:schemeClr val="tx2"/>
                </a:solidFill>
              </a:rPr>
              <a:t>accessed </a:t>
            </a:r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Reference </a:t>
            </a:r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5334000" cy="563562"/>
          </a:xfrm>
        </p:spPr>
        <p:txBody>
          <a:bodyPr/>
          <a:lstStyle/>
          <a:p>
            <a:r>
              <a:rPr lang="en-US" sz="2800" dirty="0"/>
              <a:t>Part 4: Software Design Description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Architectural design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296025" y="2590800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09800" y="30480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Detailed design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296025" y="3276600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09800" y="3733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Database design</a:t>
            </a: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296025" y="3962400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088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5257800" cy="563562"/>
          </a:xfrm>
        </p:spPr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0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 smtClean="0"/>
              <a:t>Overall design</a:t>
            </a:r>
            <a:endParaRPr lang="en-US" dirty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296025" y="2590800"/>
            <a:ext cx="333375" cy="304800"/>
            <a:chOff x="2078" y="1680"/>
            <a:chExt cx="1615" cy="1615"/>
          </a:xfrm>
        </p:grpSpPr>
        <p:sp>
          <p:nvSpPr>
            <p:cNvPr id="72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57"/>
          <p:cNvSpPr>
            <a:spLocks noChangeArrowheads="1"/>
          </p:cNvSpPr>
          <p:nvPr/>
        </p:nvSpPr>
        <p:spPr bwMode="auto">
          <a:xfrm>
            <a:off x="2209800" y="30480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 smtClean="0"/>
              <a:t>Components</a:t>
            </a:r>
            <a:endParaRPr lang="en-US" dirty="0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296025" y="3276600"/>
            <a:ext cx="333375" cy="304800"/>
            <a:chOff x="2078" y="1680"/>
            <a:chExt cx="1615" cy="1615"/>
          </a:xfrm>
        </p:grpSpPr>
        <p:sp>
          <p:nvSpPr>
            <p:cNvPr id="80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" name="AutoShape 65"/>
          <p:cNvSpPr>
            <a:spLocks noChangeArrowheads="1"/>
          </p:cNvSpPr>
          <p:nvPr/>
        </p:nvSpPr>
        <p:spPr bwMode="auto">
          <a:xfrm>
            <a:off x="2209800" y="3733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 smtClean="0"/>
              <a:t>Patterns</a:t>
            </a:r>
            <a:endParaRPr lang="en-US" dirty="0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6296025" y="3962400"/>
            <a:ext cx="333375" cy="304800"/>
            <a:chOff x="2078" y="1680"/>
            <a:chExt cx="1615" cy="1615"/>
          </a:xfrm>
        </p:grpSpPr>
        <p:sp>
          <p:nvSpPr>
            <p:cNvPr id="88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6934200" cy="563562"/>
          </a:xfrm>
        </p:spPr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C:\Users\LinhNM01264\Desktop\over view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715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5486400" cy="563562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998" y="1951822"/>
            <a:ext cx="7264203" cy="361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5334000" cy="563562"/>
          </a:xfrm>
        </p:spPr>
        <p:txBody>
          <a:bodyPr/>
          <a:lstStyle/>
          <a:p>
            <a:pPr lvl="0"/>
            <a:r>
              <a:rPr lang="en-US" dirty="0" smtClean="0"/>
              <a:t>Server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334000"/>
            <a:ext cx="4876800" cy="6096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Server </a:t>
            </a:r>
            <a:r>
              <a:rPr lang="en-US" sz="2200" dirty="0" smtClean="0">
                <a:solidFill>
                  <a:schemeClr val="tx2"/>
                </a:solidFill>
              </a:rPr>
              <a:t>Component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40257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227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5334000" cy="563562"/>
          </a:xfrm>
        </p:spPr>
        <p:txBody>
          <a:bodyPr/>
          <a:lstStyle/>
          <a:p>
            <a:r>
              <a:rPr lang="en-US" dirty="0" smtClean="0"/>
              <a:t>Client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5359400"/>
            <a:ext cx="4876800" cy="609600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Client Component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304738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745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Architectural </a:t>
            </a:r>
            <a:br>
              <a:rPr lang="en-US" dirty="0" smtClean="0"/>
            </a:b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3489" name="Picture 1" descr="C:\Users\LinhNM01264\Desktop\AnatomyOf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705600" cy="4192134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33800" y="5867400"/>
            <a:ext cx="3124200" cy="381000"/>
          </a:xfrm>
        </p:spPr>
        <p:txBody>
          <a:bodyPr/>
          <a:lstStyle/>
          <a:p>
            <a:pPr lvl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Client –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Architectural </a:t>
            </a:r>
            <a:br>
              <a:rPr lang="en-US" dirty="0" smtClean="0"/>
            </a:b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791200"/>
            <a:ext cx="9906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MVP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Thanh Long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 descr="C:\Users\Huyen\Desktop\đồ án\image\MVP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The people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6" name="Group 77"/>
          <p:cNvGrpSpPr>
            <a:grpSpLocks/>
          </p:cNvGrpSpPr>
          <p:nvPr/>
        </p:nvGrpSpPr>
        <p:grpSpPr bwMode="auto">
          <a:xfrm>
            <a:off x="228600" y="2581599"/>
            <a:ext cx="2159234" cy="1152534"/>
            <a:chOff x="3342" y="2656"/>
            <a:chExt cx="2418" cy="1230"/>
          </a:xfrm>
        </p:grpSpPr>
        <p:sp>
          <p:nvSpPr>
            <p:cNvPr id="37" name="Text Box 94"/>
            <p:cNvSpPr txBox="1">
              <a:spLocks noChangeArrowheads="1"/>
            </p:cNvSpPr>
            <p:nvPr/>
          </p:nvSpPr>
          <p:spPr bwMode="gray">
            <a:xfrm>
              <a:off x="3342" y="2656"/>
              <a:ext cx="241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FF6600"/>
                  </a:solidFill>
                </a:rPr>
                <a:t>Nguyễn</a:t>
              </a:r>
              <a:r>
                <a:rPr lang="en-US" b="1" dirty="0" smtClean="0">
                  <a:solidFill>
                    <a:srgbClr val="FF6600"/>
                  </a:solidFill>
                </a:rPr>
                <a:t> Minh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Đức</a:t>
              </a:r>
              <a:endParaRPr lang="en-US" b="1" dirty="0">
                <a:solidFill>
                  <a:srgbClr val="FF6600"/>
                </a:solidFill>
              </a:endParaRPr>
            </a:p>
          </p:txBody>
        </p:sp>
        <p:sp>
          <p:nvSpPr>
            <p:cNvPr id="38" name="Text Box 97"/>
            <p:cNvSpPr txBox="1">
              <a:spLocks noChangeArrowheads="1"/>
            </p:cNvSpPr>
            <p:nvPr/>
          </p:nvSpPr>
          <p:spPr bwMode="gray">
            <a:xfrm>
              <a:off x="3939" y="3328"/>
              <a:ext cx="134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 smtClean="0"/>
                <a:t>- Developer</a:t>
              </a:r>
            </a:p>
            <a:p>
              <a:pPr eaLnBrk="0" hangingPunct="0"/>
              <a:r>
                <a:rPr lang="en-US" sz="1400" dirty="0" smtClean="0"/>
                <a:t>- Designer </a:t>
              </a:r>
              <a:endParaRPr lang="en-US" sz="1400" dirty="0"/>
            </a:p>
          </p:txBody>
        </p:sp>
      </p:grpSp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3352800" y="1828800"/>
            <a:ext cx="2579828" cy="680273"/>
            <a:chOff x="3102" y="2481"/>
            <a:chExt cx="2889" cy="332"/>
          </a:xfrm>
        </p:grpSpPr>
        <p:sp>
          <p:nvSpPr>
            <p:cNvPr id="41" name="Text Box 94"/>
            <p:cNvSpPr txBox="1">
              <a:spLocks noChangeArrowheads="1"/>
            </p:cNvSpPr>
            <p:nvPr/>
          </p:nvSpPr>
          <p:spPr bwMode="gray">
            <a:xfrm>
              <a:off x="3102" y="2481"/>
              <a:ext cx="2889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FF6600"/>
                  </a:solidFill>
                </a:rPr>
                <a:t>Mr.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Phan</a:t>
              </a:r>
              <a:r>
                <a:rPr lang="en-US" b="1" dirty="0" smtClean="0">
                  <a:solidFill>
                    <a:srgbClr val="FF6600"/>
                  </a:solidFill>
                </a:rPr>
                <a:t>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Trường</a:t>
              </a:r>
              <a:r>
                <a:rPr lang="en-US" b="1" dirty="0" smtClean="0">
                  <a:solidFill>
                    <a:srgbClr val="FF6600"/>
                  </a:solidFill>
                </a:rPr>
                <a:t>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Lâm</a:t>
              </a:r>
              <a:endParaRPr lang="en-US" b="1" dirty="0">
                <a:solidFill>
                  <a:srgbClr val="FF6600"/>
                </a:solidFill>
              </a:endParaRP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gray">
            <a:xfrm>
              <a:off x="3830" y="2663"/>
              <a:ext cx="1344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 smtClean="0"/>
                <a:t>- </a:t>
              </a:r>
              <a:r>
                <a:rPr lang="en-US" sz="1400" b="1" dirty="0" smtClean="0">
                  <a:effectLst>
                    <a:glow rad="101600">
                      <a:schemeClr val="accent3">
                        <a:lumMod val="75000"/>
                        <a:alpha val="60000"/>
                      </a:schemeClr>
                    </a:glow>
                  </a:effectLst>
                </a:rPr>
                <a:t>Instructor</a:t>
              </a:r>
              <a:endParaRPr lang="en-US" sz="1400" b="1" dirty="0">
                <a:effectLst>
                  <a:glow rad="101600">
                    <a:schemeClr val="accent3">
                      <a:lumMod val="75000"/>
                      <a:alpha val="60000"/>
                    </a:schemeClr>
                  </a:glow>
                </a:effectLst>
              </a:endParaRPr>
            </a:p>
          </p:txBody>
        </p:sp>
      </p:grpSp>
      <p:grpSp>
        <p:nvGrpSpPr>
          <p:cNvPr id="47" name="Group 77"/>
          <p:cNvGrpSpPr>
            <a:grpSpLocks/>
          </p:cNvGrpSpPr>
          <p:nvPr/>
        </p:nvGrpSpPr>
        <p:grpSpPr bwMode="auto">
          <a:xfrm>
            <a:off x="798617" y="4419263"/>
            <a:ext cx="2249424" cy="898600"/>
            <a:chOff x="3738" y="2493"/>
            <a:chExt cx="2519" cy="959"/>
          </a:xfrm>
        </p:grpSpPr>
        <p:sp>
          <p:nvSpPr>
            <p:cNvPr id="48" name="Text Box 94"/>
            <p:cNvSpPr txBox="1">
              <a:spLocks noChangeArrowheads="1"/>
            </p:cNvSpPr>
            <p:nvPr/>
          </p:nvSpPr>
          <p:spPr bwMode="gray">
            <a:xfrm>
              <a:off x="3738" y="2493"/>
              <a:ext cx="2519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FF6600"/>
                  </a:solidFill>
                </a:rPr>
                <a:t>Nguyễn</a:t>
              </a:r>
              <a:r>
                <a:rPr lang="en-US" b="1" dirty="0" smtClean="0">
                  <a:solidFill>
                    <a:srgbClr val="FF6600"/>
                  </a:solidFill>
                </a:rPr>
                <a:t>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Mạnh</a:t>
              </a:r>
              <a:r>
                <a:rPr lang="en-US" b="1" dirty="0" smtClean="0">
                  <a:solidFill>
                    <a:srgbClr val="FF6600"/>
                  </a:solidFill>
                </a:rPr>
                <a:t> </a:t>
              </a:r>
              <a:r>
                <a:rPr lang="en-US" b="1" dirty="0" err="1" smtClean="0">
                  <a:solidFill>
                    <a:srgbClr val="FF6600"/>
                  </a:solidFill>
                </a:rPr>
                <a:t>Linh</a:t>
              </a:r>
              <a:endParaRPr lang="en-US" b="1" dirty="0">
                <a:solidFill>
                  <a:srgbClr val="FF6600"/>
                </a:solidFill>
              </a:endParaRPr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gray">
            <a:xfrm>
              <a:off x="4191" y="2894"/>
              <a:ext cx="134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 smtClean="0"/>
                <a:t>- Developer</a:t>
              </a:r>
            </a:p>
            <a:p>
              <a:pPr eaLnBrk="0" hangingPunct="0"/>
              <a:r>
                <a:rPr lang="en-US" sz="1400" dirty="0" smtClean="0"/>
                <a:t>- Technical</a:t>
              </a:r>
              <a:endParaRPr lang="en-US" sz="1400" dirty="0"/>
            </a:p>
          </p:txBody>
        </p:sp>
      </p:grpSp>
      <p:grpSp>
        <p:nvGrpSpPr>
          <p:cNvPr id="52" name="Group 77"/>
          <p:cNvGrpSpPr>
            <a:grpSpLocks/>
          </p:cNvGrpSpPr>
          <p:nvPr/>
        </p:nvGrpSpPr>
        <p:grpSpPr bwMode="auto">
          <a:xfrm>
            <a:off x="3336698" y="5181597"/>
            <a:ext cx="1844902" cy="898601"/>
            <a:chOff x="3172" y="2656"/>
            <a:chExt cx="2066" cy="959"/>
          </a:xfrm>
        </p:grpSpPr>
        <p:sp>
          <p:nvSpPr>
            <p:cNvPr id="53" name="Text Box 94"/>
            <p:cNvSpPr txBox="1">
              <a:spLocks noChangeArrowheads="1"/>
            </p:cNvSpPr>
            <p:nvPr/>
          </p:nvSpPr>
          <p:spPr bwMode="gray">
            <a:xfrm>
              <a:off x="3172" y="2656"/>
              <a:ext cx="199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700" b="1" dirty="0" err="1" smtClean="0">
                  <a:solidFill>
                    <a:srgbClr val="FF6600"/>
                  </a:solidFill>
                </a:rPr>
                <a:t>Ngô</a:t>
              </a:r>
              <a:r>
                <a:rPr lang="en-US" sz="1700" b="1" dirty="0" smtClean="0">
                  <a:solidFill>
                    <a:srgbClr val="FF6600"/>
                  </a:solidFill>
                </a:rPr>
                <a:t> </a:t>
              </a:r>
              <a:r>
                <a:rPr lang="en-US" sz="1700" b="1" dirty="0" err="1" smtClean="0">
                  <a:solidFill>
                    <a:srgbClr val="FF6600"/>
                  </a:solidFill>
                </a:rPr>
                <a:t>Văn</a:t>
              </a:r>
              <a:r>
                <a:rPr lang="en-US" sz="1700" b="1" dirty="0" smtClean="0">
                  <a:solidFill>
                    <a:srgbClr val="FF6600"/>
                  </a:solidFill>
                </a:rPr>
                <a:t> </a:t>
              </a:r>
              <a:r>
                <a:rPr lang="en-US" sz="1700" b="1" dirty="0" err="1" smtClean="0">
                  <a:solidFill>
                    <a:srgbClr val="FF6600"/>
                  </a:solidFill>
                </a:rPr>
                <a:t>Thắng</a:t>
              </a:r>
              <a:endParaRPr lang="en-US" sz="1700" b="1" dirty="0">
                <a:solidFill>
                  <a:srgbClr val="FF6600"/>
                </a:solidFill>
              </a:endParaRPr>
            </a:p>
          </p:txBody>
        </p:sp>
        <p:sp>
          <p:nvSpPr>
            <p:cNvPr id="54" name="Text Box 97"/>
            <p:cNvSpPr txBox="1">
              <a:spLocks noChangeArrowheads="1"/>
            </p:cNvSpPr>
            <p:nvPr/>
          </p:nvSpPr>
          <p:spPr bwMode="gray">
            <a:xfrm>
              <a:off x="3894" y="3057"/>
              <a:ext cx="134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b="1" dirty="0" smtClean="0">
                  <a:effectLst>
                    <a:glow rad="101600">
                      <a:schemeClr val="accent3">
                        <a:lumMod val="65000"/>
                        <a:alpha val="60000"/>
                      </a:schemeClr>
                    </a:glow>
                  </a:effectLst>
                </a:rPr>
                <a:t>Test Lead </a:t>
              </a:r>
              <a:r>
                <a:rPr lang="en-US" sz="1400" dirty="0" smtClean="0"/>
                <a:t>-Tester</a:t>
              </a:r>
              <a:endParaRPr lang="en-US" sz="1400" dirty="0"/>
            </a:p>
          </p:txBody>
        </p:sp>
      </p:grpSp>
      <p:grpSp>
        <p:nvGrpSpPr>
          <p:cNvPr id="55" name="Group 77"/>
          <p:cNvGrpSpPr>
            <a:grpSpLocks/>
          </p:cNvGrpSpPr>
          <p:nvPr/>
        </p:nvGrpSpPr>
        <p:grpSpPr bwMode="auto">
          <a:xfrm>
            <a:off x="5517025" y="4191000"/>
            <a:ext cx="2218171" cy="898602"/>
            <a:chOff x="3262" y="2656"/>
            <a:chExt cx="2484" cy="959"/>
          </a:xfrm>
        </p:grpSpPr>
        <p:sp>
          <p:nvSpPr>
            <p:cNvPr id="56" name="Text Box 94"/>
            <p:cNvSpPr txBox="1">
              <a:spLocks noChangeArrowheads="1"/>
            </p:cNvSpPr>
            <p:nvPr/>
          </p:nvSpPr>
          <p:spPr bwMode="gray">
            <a:xfrm>
              <a:off x="3262" y="2656"/>
              <a:ext cx="248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700" b="1" dirty="0" err="1" smtClean="0">
                  <a:solidFill>
                    <a:srgbClr val="FF6600"/>
                  </a:solidFill>
                </a:rPr>
                <a:t>Nguyễn</a:t>
              </a:r>
              <a:r>
                <a:rPr lang="en-US" sz="1700" b="1" dirty="0" smtClean="0">
                  <a:solidFill>
                    <a:srgbClr val="FF6600"/>
                  </a:solidFill>
                </a:rPr>
                <a:t> </a:t>
              </a:r>
              <a:r>
                <a:rPr lang="en-US" sz="1700" b="1" dirty="0" err="1" smtClean="0">
                  <a:solidFill>
                    <a:srgbClr val="FF6600"/>
                  </a:solidFill>
                </a:rPr>
                <a:t>Tiến</a:t>
              </a:r>
              <a:r>
                <a:rPr lang="en-US" sz="1700" b="1" dirty="0" smtClean="0">
                  <a:solidFill>
                    <a:srgbClr val="FF6600"/>
                  </a:solidFill>
                </a:rPr>
                <a:t> </a:t>
              </a:r>
              <a:r>
                <a:rPr lang="en-US" sz="1700" b="1" dirty="0" err="1" smtClean="0">
                  <a:solidFill>
                    <a:srgbClr val="FF6600"/>
                  </a:solidFill>
                </a:rPr>
                <a:t>Khiêm</a:t>
              </a:r>
              <a:endParaRPr lang="en-US" sz="1700" b="1" dirty="0">
                <a:solidFill>
                  <a:srgbClr val="FF6600"/>
                </a:solidFill>
              </a:endParaRPr>
            </a:p>
          </p:txBody>
        </p:sp>
        <p:sp>
          <p:nvSpPr>
            <p:cNvPr id="57" name="Text Box 97"/>
            <p:cNvSpPr txBox="1">
              <a:spLocks noChangeArrowheads="1"/>
            </p:cNvSpPr>
            <p:nvPr/>
          </p:nvSpPr>
          <p:spPr bwMode="gray">
            <a:xfrm>
              <a:off x="3894" y="3057"/>
              <a:ext cx="134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 smtClean="0"/>
                <a:t>- Developer</a:t>
              </a:r>
            </a:p>
            <a:p>
              <a:pPr eaLnBrk="0" hangingPunct="0"/>
              <a:r>
                <a:rPr lang="en-US" sz="1400" dirty="0" smtClean="0"/>
                <a:t>- Designer</a:t>
              </a:r>
              <a:endParaRPr lang="en-US" sz="1400" dirty="0"/>
            </a:p>
          </p:txBody>
        </p:sp>
      </p:grpSp>
      <p:grpSp>
        <p:nvGrpSpPr>
          <p:cNvPr id="58" name="Group 77"/>
          <p:cNvGrpSpPr>
            <a:grpSpLocks/>
          </p:cNvGrpSpPr>
          <p:nvPr/>
        </p:nvGrpSpPr>
        <p:grpSpPr bwMode="auto">
          <a:xfrm>
            <a:off x="6857999" y="2644102"/>
            <a:ext cx="2049395" cy="898602"/>
            <a:chOff x="3169" y="2656"/>
            <a:chExt cx="2295" cy="959"/>
          </a:xfrm>
        </p:grpSpPr>
        <p:sp>
          <p:nvSpPr>
            <p:cNvPr id="59" name="Text Box 94"/>
            <p:cNvSpPr txBox="1">
              <a:spLocks noChangeArrowheads="1"/>
            </p:cNvSpPr>
            <p:nvPr/>
          </p:nvSpPr>
          <p:spPr bwMode="gray">
            <a:xfrm>
              <a:off x="3169" y="2656"/>
              <a:ext cx="2295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700" b="1" dirty="0" smtClean="0">
                  <a:solidFill>
                    <a:srgbClr val="FF6600"/>
                  </a:solidFill>
                </a:rPr>
                <a:t>Nguyễn Minh </a:t>
              </a:r>
              <a:r>
                <a:rPr lang="en-US" sz="1700" b="1" dirty="0" err="1" smtClean="0">
                  <a:solidFill>
                    <a:srgbClr val="FF6600"/>
                  </a:solidFill>
                </a:rPr>
                <a:t>Sơn</a:t>
              </a:r>
              <a:endParaRPr lang="en-US" sz="1700" b="1" dirty="0">
                <a:solidFill>
                  <a:srgbClr val="FF6600"/>
                </a:solidFill>
              </a:endParaRPr>
            </a:p>
          </p:txBody>
        </p:sp>
        <p:sp>
          <p:nvSpPr>
            <p:cNvPr id="60" name="Text Box 97"/>
            <p:cNvSpPr txBox="1">
              <a:spLocks noChangeArrowheads="1"/>
            </p:cNvSpPr>
            <p:nvPr/>
          </p:nvSpPr>
          <p:spPr bwMode="gray">
            <a:xfrm>
              <a:off x="3894" y="3057"/>
              <a:ext cx="134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 smtClean="0"/>
                <a:t>- Developer</a:t>
              </a:r>
            </a:p>
            <a:p>
              <a:pPr eaLnBrk="0" hangingPunct="0"/>
              <a:r>
                <a:rPr lang="en-US" sz="1400" dirty="0" smtClean="0"/>
                <a:t>- Tester</a:t>
              </a:r>
              <a:endParaRPr lang="en-US" sz="1400" dirty="0"/>
            </a:p>
          </p:txBody>
        </p:sp>
      </p:grpSp>
      <p:sp>
        <p:nvSpPr>
          <p:cNvPr id="61" name="Text Box 97"/>
          <p:cNvSpPr txBox="1">
            <a:spLocks noChangeArrowheads="1"/>
          </p:cNvSpPr>
          <p:nvPr/>
        </p:nvSpPr>
        <p:spPr bwMode="gray">
          <a:xfrm>
            <a:off x="762000" y="2971800"/>
            <a:ext cx="17221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smtClean="0"/>
              <a:t>- </a:t>
            </a:r>
            <a:r>
              <a:rPr lang="en-US" sz="1400" b="1" dirty="0" smtClean="0">
                <a:effectLst>
                  <a:glow rad="101600">
                    <a:schemeClr val="accent3">
                      <a:lumMod val="75000"/>
                      <a:alpha val="60000"/>
                    </a:schemeClr>
                  </a:glow>
                </a:effectLst>
              </a:rPr>
              <a:t>Project Manager</a:t>
            </a:r>
            <a:endParaRPr lang="en-US" sz="1400" b="1" dirty="0">
              <a:effectLst>
                <a:glow rad="101600">
                  <a:schemeClr val="accent3">
                    <a:lumMod val="75000"/>
                    <a:alpha val="60000"/>
                  </a:schemeClr>
                </a:glow>
              </a:effectLst>
            </a:endParaRPr>
          </a:p>
        </p:txBody>
      </p:sp>
      <p:sp>
        <p:nvSpPr>
          <p:cNvPr id="62" name="Text Box 97"/>
          <p:cNvSpPr txBox="1">
            <a:spLocks noChangeArrowheads="1"/>
          </p:cNvSpPr>
          <p:nvPr/>
        </p:nvSpPr>
        <p:spPr bwMode="gray">
          <a:xfrm>
            <a:off x="6067703" y="4966194"/>
            <a:ext cx="22380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smtClean="0"/>
              <a:t>- 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Configuration Manager</a:t>
            </a:r>
            <a:endParaRPr lang="en-US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9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71800" y="6219825"/>
            <a:ext cx="3581400" cy="6858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Class diagram example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85800"/>
            <a:ext cx="7391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124200" y="61722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diagram example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4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19400" y="6019800"/>
            <a:ext cx="4267200" cy="6858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Sequence diagram exa</a:t>
            </a:r>
            <a:r>
              <a:rPr lang="en-US" sz="2400" dirty="0" smtClean="0"/>
              <a:t>mple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71800" y="6172200"/>
            <a:ext cx="426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diagram example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48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3434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Business tables.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Every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table has a primary key named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Id.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Max length and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null ability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strictly follow field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definitions.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"/>
            <a:ext cx="7162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581400" y="6324600"/>
            <a:ext cx="1828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b="1" dirty="0" smtClean="0"/>
              <a:t>ER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6720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sz="2800" dirty="0"/>
              <a:t>Part </a:t>
            </a:r>
            <a:r>
              <a:rPr lang="en-US" sz="2800" dirty="0" smtClean="0"/>
              <a:t>5: </a:t>
            </a:r>
            <a:r>
              <a:rPr lang="en-US" sz="2800" dirty="0"/>
              <a:t>Software Test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Documentation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Include: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Features to be tested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Features not to be tested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Check list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7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of test cases</a:t>
            </a:r>
            <a:r>
              <a:rPr lang="en-US" dirty="0"/>
              <a:t>: 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of passed cases: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of failed cases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of not tested cases: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7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Tested &amp; not tested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gray">
          <a:xfrm>
            <a:off x="304800" y="2063750"/>
            <a:ext cx="3810000" cy="2228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gray">
          <a:xfrm rot="5400000">
            <a:off x="3941762" y="3018472"/>
            <a:ext cx="346075" cy="3460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gray">
          <a:xfrm>
            <a:off x="609600" y="2197100"/>
            <a:ext cx="274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</a:rPr>
              <a:t>Unit test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</a:rPr>
              <a:t>Integration test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</a:rPr>
              <a:t>System test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4876800" y="2090420"/>
            <a:ext cx="3810000" cy="22021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5181600" y="2540000"/>
            <a:ext cx="3352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gray">
          <a:xfrm rot="5400000">
            <a:off x="4703762" y="3018472"/>
            <a:ext cx="346075" cy="3460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 descr="C:\Users\VuongNM\Downloads\1303585163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58" y="14808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uongNM\Downloads\1303585229_Delete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12954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17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3543300" y="3276600"/>
            <a:ext cx="20574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Demo </a:t>
            </a:r>
            <a:endParaRPr lang="en-US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2400"/>
            <a:ext cx="1867812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5540B1-005F-43B1-B2AF-F72152DEBC9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3543300" y="3276600"/>
            <a:ext cx="20574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Q&amp;A </a:t>
            </a:r>
            <a:endParaRPr lang="en-US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3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52400"/>
            <a:ext cx="1867812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5540B1-005F-43B1-B2AF-F72152DEBC9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4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6934200" cy="56356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39164697"/>
              </p:ext>
            </p:extLst>
          </p:nvPr>
        </p:nvGraphicFramePr>
        <p:xfrm>
          <a:off x="914400" y="1524000"/>
          <a:ext cx="7162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20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209800" y="32766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gray">
          <a:xfrm>
            <a:off x="2286000" y="4038600"/>
            <a:ext cx="495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52400"/>
            <a:ext cx="1867812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5540B1-005F-43B1-B2AF-F72152DEBC9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6934200" cy="563562"/>
          </a:xfrm>
        </p:spPr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7105" name="Picture 1" descr="C:\Users\DK\Downloads\hop_CSM_n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2608729" cy="2514600"/>
          </a:xfrm>
          <a:prstGeom prst="rect">
            <a:avLst/>
          </a:prstGeom>
          <a:noFill/>
        </p:spPr>
      </p:pic>
      <p:pic>
        <p:nvPicPr>
          <p:cNvPr id="47106" name="Picture 2" descr="C:\Users\DK\Download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43000"/>
            <a:ext cx="2743200" cy="2514600"/>
          </a:xfrm>
          <a:prstGeom prst="rect">
            <a:avLst/>
          </a:prstGeom>
          <a:noFill/>
        </p:spPr>
      </p:pic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700087" y="3143250"/>
            <a:ext cx="4786314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700087" y="1981200"/>
            <a:ext cx="4786313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gray">
          <a:xfrm rot="5400000">
            <a:off x="533401" y="2251075"/>
            <a:ext cx="346075" cy="3460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vert="vert270"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ltGray">
          <a:xfrm rot="5400000">
            <a:off x="533400" y="3413125"/>
            <a:ext cx="346075" cy="346075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vert="vert270"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1004888" y="2291897"/>
            <a:ext cx="4481514" cy="3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Expensive cost</a:t>
            </a:r>
            <a:endParaRPr lang="en-US" sz="2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1004887" y="3295650"/>
            <a:ext cx="448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400" dirty="0" smtClean="0">
                <a:solidFill>
                  <a:schemeClr val="tx2"/>
                </a:solidFill>
              </a:rPr>
              <a:t>Inconvenient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gray">
          <a:xfrm>
            <a:off x="700087" y="4286250"/>
            <a:ext cx="4786314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gray">
          <a:xfrm rot="5400000">
            <a:off x="539753" y="4572000"/>
            <a:ext cx="346075" cy="3460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vert="vert270"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gray">
          <a:xfrm>
            <a:off x="1066800" y="4495800"/>
            <a:ext cx="448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altLang="zh-CN" sz="2400" dirty="0" smtClean="0"/>
              <a:t>Unwieldy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6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dirty="0" smtClean="0"/>
              <a:t>Our proposals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Thanh Long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609600" y="1905000"/>
            <a:ext cx="3733800" cy="17557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4495800" y="1905000"/>
            <a:ext cx="4038600" cy="17557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09600" y="3806825"/>
            <a:ext cx="3733800" cy="18319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495800" y="3806825"/>
            <a:ext cx="4038600" cy="18319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2592388" y="2895600"/>
            <a:ext cx="1752600" cy="766763"/>
          </a:xfrm>
          <a:prstGeom prst="roundRect">
            <a:avLst>
              <a:gd name="adj" fmla="val 1977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486275" y="2895600"/>
            <a:ext cx="1752600" cy="766763"/>
          </a:xfrm>
          <a:prstGeom prst="roundRect">
            <a:avLst>
              <a:gd name="adj" fmla="val 20903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gray">
          <a:xfrm>
            <a:off x="2592388" y="3797300"/>
            <a:ext cx="1752600" cy="746125"/>
          </a:xfrm>
          <a:prstGeom prst="roundRect">
            <a:avLst>
              <a:gd name="adj" fmla="val 19773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hlink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4486275" y="3797300"/>
            <a:ext cx="1752600" cy="746125"/>
          </a:xfrm>
          <a:prstGeom prst="roundRect">
            <a:avLst>
              <a:gd name="adj" fmla="val 2090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folHlink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686050" y="3095625"/>
            <a:ext cx="1577975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Company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gray">
          <a:xfrm>
            <a:off x="4557713" y="3095625"/>
            <a:ext cx="1577975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Economic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gray">
          <a:xfrm>
            <a:off x="2686050" y="3973513"/>
            <a:ext cx="15779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Network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4495800" y="3962400"/>
            <a:ext cx="1681162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User Friendly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gray">
          <a:xfrm>
            <a:off x="609600" y="1985823"/>
            <a:ext cx="350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Thanh</a:t>
            </a:r>
            <a:r>
              <a:rPr lang="en-US" sz="1600" dirty="0" smtClean="0">
                <a:solidFill>
                  <a:schemeClr val="tx2"/>
                </a:solidFill>
              </a:rPr>
              <a:t> Long construction company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Small construction companies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gray">
          <a:xfrm>
            <a:off x="800100" y="4826681"/>
            <a:ext cx="3238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Using cloud computing</a:t>
            </a:r>
          </a:p>
          <a:p>
            <a:pPr lvl="0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More faster and safe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gray">
          <a:xfrm>
            <a:off x="4724400" y="1985823"/>
            <a:ext cx="3810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Reduce management cost</a:t>
            </a:r>
            <a:endParaRPr lang="en-US" sz="1600" b="0" dirty="0" smtClean="0">
              <a:solidFill>
                <a:srgbClr val="000000"/>
              </a:solidFill>
            </a:endParaRPr>
          </a:p>
          <a:p>
            <a:pPr lvl="0">
              <a:spcBef>
                <a:spcPct val="50000"/>
              </a:spcBef>
              <a:buFontTx/>
              <a:buChar char="•"/>
            </a:pPr>
            <a:r>
              <a:rPr lang="en-US" sz="1600" b="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Increase economic efficiency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gray">
          <a:xfrm>
            <a:off x="4724400" y="4684693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Make </a:t>
            </a:r>
            <a:r>
              <a:rPr lang="en-US" sz="1600" dirty="0">
                <a:solidFill>
                  <a:schemeClr val="tx2"/>
                </a:solidFill>
              </a:rPr>
              <a:t>the system </a:t>
            </a:r>
            <a:r>
              <a:rPr lang="en-US" sz="1600" dirty="0" smtClean="0">
                <a:solidFill>
                  <a:schemeClr val="tx2"/>
                </a:solidFill>
              </a:rPr>
              <a:t>user-friendly, Vietnamese and convenient.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Have </a:t>
            </a:r>
            <a:r>
              <a:rPr lang="en-US" sz="1600" dirty="0">
                <a:solidFill>
                  <a:schemeClr val="tx2"/>
                </a:solidFill>
              </a:rPr>
              <a:t>best performance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934200" cy="563562"/>
          </a:xfrm>
        </p:spPr>
        <p:txBody>
          <a:bodyPr/>
          <a:lstStyle/>
          <a:p>
            <a:r>
              <a:rPr lang="en-US" sz="2600" dirty="0"/>
              <a:t>Part 2: Software Project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Management </a:t>
            </a:r>
            <a:r>
              <a:rPr lang="en-US" sz="2600" dirty="0"/>
              <a:t>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51869" y="1752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 smtClean="0"/>
              <a:t>The proposed system and scope</a:t>
            </a:r>
            <a:endParaRPr lang="en-US" dirty="0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181225" y="1964267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51869" y="2633134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Development Environment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2181225" y="2844801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51869" y="3513668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Process</a:t>
            </a:r>
          </a:p>
        </p:txBody>
      </p: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2181225" y="3725335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AutoShape 73"/>
          <p:cNvSpPr>
            <a:spLocks noChangeArrowheads="1"/>
          </p:cNvSpPr>
          <p:nvPr/>
        </p:nvSpPr>
        <p:spPr bwMode="auto">
          <a:xfrm>
            <a:off x="2251869" y="4394202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Project organization</a:t>
            </a:r>
          </a:p>
        </p:txBody>
      </p:sp>
      <p:grpSp>
        <p:nvGrpSpPr>
          <p:cNvPr id="31" name="Group 74"/>
          <p:cNvGrpSpPr>
            <a:grpSpLocks/>
          </p:cNvGrpSpPr>
          <p:nvPr/>
        </p:nvGrpSpPr>
        <p:grpSpPr bwMode="auto">
          <a:xfrm>
            <a:off x="2181225" y="4605869"/>
            <a:ext cx="333375" cy="304800"/>
            <a:chOff x="2078" y="1680"/>
            <a:chExt cx="1615" cy="1615"/>
          </a:xfrm>
        </p:grpSpPr>
        <p:sp>
          <p:nvSpPr>
            <p:cNvPr id="3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AutoShape 81"/>
          <p:cNvSpPr>
            <a:spLocks noChangeArrowheads="1"/>
          </p:cNvSpPr>
          <p:nvPr/>
        </p:nvSpPr>
        <p:spPr bwMode="auto">
          <a:xfrm>
            <a:off x="2251869" y="5274736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Project Planning</a:t>
            </a:r>
          </a:p>
        </p:txBody>
      </p:sp>
      <p:grpSp>
        <p:nvGrpSpPr>
          <p:cNvPr id="39" name="Group 82"/>
          <p:cNvGrpSpPr>
            <a:grpSpLocks/>
          </p:cNvGrpSpPr>
          <p:nvPr/>
        </p:nvGrpSpPr>
        <p:grpSpPr bwMode="auto">
          <a:xfrm>
            <a:off x="2181225" y="5486400"/>
            <a:ext cx="333375" cy="304800"/>
            <a:chOff x="2078" y="1680"/>
            <a:chExt cx="1615" cy="1615"/>
          </a:xfrm>
        </p:grpSpPr>
        <p:sp>
          <p:nvSpPr>
            <p:cNvPr id="40" name="Oval 8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8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8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088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gray">
          <a:xfrm>
            <a:off x="0" y="609600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system &amp; scope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Long System 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/>
          <a:p>
            <a:fld id="{7B5B2613-0DDF-4D0A-9BBF-F0F6A7D01A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gray">
          <a:xfrm>
            <a:off x="609600" y="1981201"/>
            <a:ext cx="80772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Propose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 Providing tool to manage projects in individual construction company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2400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2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609600" y="3581400"/>
            <a:ext cx="44815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Scope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Manage project staffs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Manage project tasks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Manage reports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Manage message system</a:t>
            </a:r>
            <a:endParaRPr lang="en-US" sz="240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6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90l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1181</Words>
  <Application>Microsoft Office PowerPoint</Application>
  <PresentationFormat>On-screen Show (4:3)</PresentationFormat>
  <Paragraphs>377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cdb2004190l</vt:lpstr>
      <vt:lpstr>Thanh Long Company Business    Management System</vt:lpstr>
      <vt:lpstr>Contents</vt:lpstr>
      <vt:lpstr>Part 1: Introduction</vt:lpstr>
      <vt:lpstr>The people</vt:lpstr>
      <vt:lpstr>Background</vt:lpstr>
      <vt:lpstr>Literature review</vt:lpstr>
      <vt:lpstr>Our proposals</vt:lpstr>
      <vt:lpstr>Part 2: Software Project  Management Plan</vt:lpstr>
      <vt:lpstr>Slide 9</vt:lpstr>
      <vt:lpstr>Dev Environment Hardware</vt:lpstr>
      <vt:lpstr>Dev Environment Software</vt:lpstr>
      <vt:lpstr>Process</vt:lpstr>
      <vt:lpstr>Project Organization</vt:lpstr>
      <vt:lpstr>Project Planning</vt:lpstr>
      <vt:lpstr>Part 3: System Requirement Specifications</vt:lpstr>
      <vt:lpstr>User requirements</vt:lpstr>
      <vt:lpstr>User Requirements  Admin</vt:lpstr>
      <vt:lpstr>User Requirements  Director </vt:lpstr>
      <vt:lpstr>User Requirements  Human Resource Manager </vt:lpstr>
      <vt:lpstr>User Requirements  Operator</vt:lpstr>
      <vt:lpstr>User Requirements Project Manager </vt:lpstr>
      <vt:lpstr>User Requirements Project Manager </vt:lpstr>
      <vt:lpstr>System requirements</vt:lpstr>
      <vt:lpstr>System requirements</vt:lpstr>
      <vt:lpstr>Non-functional requirements</vt:lpstr>
      <vt:lpstr>Usability</vt:lpstr>
      <vt:lpstr>Reliability</vt:lpstr>
      <vt:lpstr>Availability</vt:lpstr>
      <vt:lpstr>Security</vt:lpstr>
      <vt:lpstr>Maintainability</vt:lpstr>
      <vt:lpstr>Performance</vt:lpstr>
      <vt:lpstr>Part 4: Software Design Description</vt:lpstr>
      <vt:lpstr>Architectural design</vt:lpstr>
      <vt:lpstr>Overall Design</vt:lpstr>
      <vt:lpstr>Components</vt:lpstr>
      <vt:lpstr>Server component</vt:lpstr>
      <vt:lpstr>Client component</vt:lpstr>
      <vt:lpstr>Architectural  Design patterns</vt:lpstr>
      <vt:lpstr>Architectural  Design patterns</vt:lpstr>
      <vt:lpstr>Detailed design</vt:lpstr>
      <vt:lpstr>Class Diagram</vt:lpstr>
      <vt:lpstr>Class Diagram</vt:lpstr>
      <vt:lpstr>Database design</vt:lpstr>
      <vt:lpstr>Slide 44</vt:lpstr>
      <vt:lpstr>Part 5: Software Test  Documentation</vt:lpstr>
      <vt:lpstr>Test result</vt:lpstr>
      <vt:lpstr>Tested &amp; not tested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iLucas</dc:creator>
  <cp:lastModifiedBy>khiemNT01031</cp:lastModifiedBy>
  <cp:revision>426</cp:revision>
  <dcterms:created xsi:type="dcterms:W3CDTF">2011-04-22T13:33:59Z</dcterms:created>
  <dcterms:modified xsi:type="dcterms:W3CDTF">2012-12-21T01:13:00Z</dcterms:modified>
</cp:coreProperties>
</file>