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1"/>
  </p:notesMasterIdLst>
  <p:handoutMasterIdLst>
    <p:handoutMasterId r:id="rId52"/>
  </p:handoutMasterIdLst>
  <p:sldIdLst>
    <p:sldId id="256" r:id="rId3"/>
    <p:sldId id="287" r:id="rId4"/>
    <p:sldId id="258" r:id="rId5"/>
    <p:sldId id="333" r:id="rId6"/>
    <p:sldId id="334" r:id="rId7"/>
    <p:sldId id="335" r:id="rId8"/>
    <p:sldId id="336" r:id="rId9"/>
    <p:sldId id="279" r:id="rId10"/>
    <p:sldId id="301" r:id="rId11"/>
    <p:sldId id="282" r:id="rId12"/>
    <p:sldId id="283" r:id="rId13"/>
    <p:sldId id="284" r:id="rId14"/>
    <p:sldId id="285" r:id="rId15"/>
    <p:sldId id="286" r:id="rId16"/>
    <p:sldId id="288" r:id="rId17"/>
    <p:sldId id="289" r:id="rId18"/>
    <p:sldId id="290" r:id="rId19"/>
    <p:sldId id="342" r:id="rId20"/>
    <p:sldId id="343" r:id="rId21"/>
    <p:sldId id="292" r:id="rId22"/>
    <p:sldId id="293" r:id="rId23"/>
    <p:sldId id="294" r:id="rId24"/>
    <p:sldId id="295" r:id="rId25"/>
    <p:sldId id="296" r:id="rId26"/>
    <p:sldId id="297" r:id="rId27"/>
    <p:sldId id="299" r:id="rId28"/>
    <p:sldId id="298" r:id="rId29"/>
    <p:sldId id="300" r:id="rId30"/>
    <p:sldId id="326" r:id="rId31"/>
    <p:sldId id="344" r:id="rId32"/>
    <p:sldId id="310" r:id="rId33"/>
    <p:sldId id="311" r:id="rId34"/>
    <p:sldId id="312" r:id="rId35"/>
    <p:sldId id="366" r:id="rId36"/>
    <p:sldId id="367" r:id="rId37"/>
    <p:sldId id="314" r:id="rId38"/>
    <p:sldId id="315" r:id="rId39"/>
    <p:sldId id="361" r:id="rId40"/>
    <p:sldId id="364" r:id="rId41"/>
    <p:sldId id="362" r:id="rId42"/>
    <p:sldId id="368" r:id="rId43"/>
    <p:sldId id="369" r:id="rId44"/>
    <p:sldId id="370" r:id="rId45"/>
    <p:sldId id="371" r:id="rId46"/>
    <p:sldId id="372" r:id="rId47"/>
    <p:sldId id="323" r:id="rId48"/>
    <p:sldId id="324" r:id="rId49"/>
    <p:sldId id="325" r:id="rId50"/>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3"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82238" autoAdjust="0"/>
  </p:normalViewPr>
  <p:slideViewPr>
    <p:cSldViewPr>
      <p:cViewPr>
        <p:scale>
          <a:sx n="80" d="100"/>
          <a:sy n="80" d="100"/>
        </p:scale>
        <p:origin x="-1230" y="192"/>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dirty="0" smtClean="0">
              <a:latin typeface="Century Gothic"/>
              <a:cs typeface="Century Gothic"/>
            </a:rPr>
            <a:t>Project Manager</a:t>
          </a:r>
        </a:p>
        <a:p>
          <a:r>
            <a:rPr lang="en-US" b="1" dirty="0" err="1" smtClean="0">
              <a:latin typeface="Century Gothic"/>
              <a:cs typeface="Century Gothic"/>
            </a:rPr>
            <a:t>NamNV</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dirty="0" smtClean="0">
              <a:latin typeface="Century Gothic"/>
              <a:cs typeface="Century Gothic"/>
            </a:rPr>
            <a:t>Tech Lead</a:t>
          </a:r>
          <a:endParaRPr lang="en-US" b="1" dirty="0" smtClean="0">
            <a:latin typeface="Century Gothic"/>
            <a:cs typeface="Century Gothic"/>
          </a:endParaRPr>
        </a:p>
        <a:p>
          <a:r>
            <a:rPr lang="en-US" b="1" dirty="0" err="1" smtClean="0">
              <a:latin typeface="Century Gothic"/>
              <a:cs typeface="Century Gothic"/>
            </a:rPr>
            <a:t>HungCQ</a:t>
          </a:r>
          <a:endParaRPr lang="en-US" b="1" dirty="0" smtClean="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dirty="0" smtClean="0">
              <a:latin typeface="Century Gothic"/>
              <a:cs typeface="Century Gothic"/>
            </a:rPr>
            <a:t>Developer</a:t>
          </a:r>
          <a:endParaRPr lang="en-US" b="1" dirty="0" smtClean="0">
            <a:latin typeface="Century Gothic"/>
            <a:cs typeface="Century Gothic"/>
          </a:endParaRPr>
        </a:p>
        <a:p>
          <a:r>
            <a:rPr lang="en-US" b="1" dirty="0" err="1" smtClean="0">
              <a:latin typeface="Century Gothic"/>
              <a:cs typeface="Century Gothic"/>
            </a:rPr>
            <a:t>ChungNT</a:t>
          </a:r>
          <a:endParaRPr lang="en-US" b="1" dirty="0" smtClean="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dirty="0" smtClean="0">
              <a:latin typeface="Century Gothic"/>
              <a:cs typeface="Century Gothic"/>
            </a:rPr>
            <a:t>Tester</a:t>
          </a:r>
          <a:endParaRPr lang="en-US" b="1" dirty="0" smtClean="0">
            <a:latin typeface="Century Gothic"/>
            <a:cs typeface="Century Gothic"/>
          </a:endParaRPr>
        </a:p>
        <a:p>
          <a:r>
            <a:rPr lang="en-US" b="1" dirty="0" err="1" smtClean="0">
              <a:latin typeface="Century Gothic"/>
              <a:cs typeface="Century Gothic"/>
            </a:rPr>
            <a:t>BichTT</a:t>
          </a:r>
          <a:endParaRPr lang="en-US" b="1" dirty="0" smtClean="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0" dirty="0" smtClean="0">
              <a:latin typeface="Century Gothic"/>
              <a:cs typeface="Century Gothic"/>
            </a:rPr>
            <a:t>Developer</a:t>
          </a:r>
          <a:endParaRPr lang="en-US" b="1" dirty="0" smtClean="0">
            <a:latin typeface="Century Gothic"/>
            <a:cs typeface="Century Gothic"/>
          </a:endParaRPr>
        </a:p>
        <a:p>
          <a:r>
            <a:rPr lang="en-US" b="1" dirty="0" err="1" smtClean="0">
              <a:latin typeface="Century Gothic"/>
              <a:cs typeface="Century Gothic"/>
            </a:rPr>
            <a:t>VietVH</a:t>
          </a:r>
          <a:endParaRPr lang="en-US" b="1" dirty="0" smtClean="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9D78A-219B-4546-9EC3-512C23B3D080}" type="doc">
      <dgm:prSet loTypeId="urn:microsoft.com/office/officeart/2005/8/layout/hProcess9" loCatId="process" qsTypeId="urn:microsoft.com/office/officeart/2005/8/quickstyle/simple1" qsCatId="simple" csTypeId="urn:microsoft.com/office/officeart/2005/8/colors/accent6_3" csCatId="accent6" phldr="1"/>
      <dgm:spPr/>
    </dgm:pt>
    <dgm:pt modelId="{BCADB0F8-F032-4221-8062-CB37FF614D83}">
      <dgm:prSet phldrT="[Text]"/>
      <dgm:spPr/>
      <dgm:t>
        <a:bodyPr/>
        <a:lstStyle/>
        <a:p>
          <a:r>
            <a:rPr lang="en-US" dirty="0" smtClean="0"/>
            <a:t>Planning &amp; preparation</a:t>
          </a:r>
          <a:endParaRPr lang="en-US" dirty="0"/>
        </a:p>
      </dgm:t>
    </dgm:pt>
    <dgm:pt modelId="{E57CAC6B-D133-4BDF-87B3-D193CB28D516}" type="parTrans" cxnId="{4137687E-DC1A-4739-85A0-753EA611532D}">
      <dgm:prSet/>
      <dgm:spPr/>
      <dgm:t>
        <a:bodyPr/>
        <a:lstStyle/>
        <a:p>
          <a:endParaRPr lang="en-US"/>
        </a:p>
      </dgm:t>
    </dgm:pt>
    <dgm:pt modelId="{6E4F62B9-AA61-4728-8C55-9A4A3C500D14}" type="sibTrans" cxnId="{4137687E-DC1A-4739-85A0-753EA611532D}">
      <dgm:prSet/>
      <dgm:spPr/>
      <dgm:t>
        <a:bodyPr/>
        <a:lstStyle/>
        <a:p>
          <a:endParaRPr lang="en-US"/>
        </a:p>
      </dgm:t>
    </dgm:pt>
    <dgm:pt modelId="{882D8DE3-B425-4584-9B62-C40C012F929F}">
      <dgm:prSet phldrT="[Text]"/>
      <dgm:spPr/>
      <dgm:t>
        <a:bodyPr/>
        <a:lstStyle/>
        <a:p>
          <a:r>
            <a:rPr lang="en-US" dirty="0" smtClean="0"/>
            <a:t>Execution</a:t>
          </a:r>
          <a:endParaRPr lang="en-US" dirty="0"/>
        </a:p>
      </dgm:t>
    </dgm:pt>
    <dgm:pt modelId="{6F3098AB-EEF7-4630-BA24-BD1907026687}" type="parTrans" cxnId="{B2E84443-4B81-418D-B19E-9558B908A06D}">
      <dgm:prSet/>
      <dgm:spPr/>
      <dgm:t>
        <a:bodyPr/>
        <a:lstStyle/>
        <a:p>
          <a:endParaRPr lang="en-US"/>
        </a:p>
      </dgm:t>
    </dgm:pt>
    <dgm:pt modelId="{139A682B-1D48-4E53-9F79-CE24187F4917}" type="sibTrans" cxnId="{B2E84443-4B81-418D-B19E-9558B908A06D}">
      <dgm:prSet/>
      <dgm:spPr/>
      <dgm:t>
        <a:bodyPr/>
        <a:lstStyle/>
        <a:p>
          <a:endParaRPr lang="en-US"/>
        </a:p>
      </dgm:t>
    </dgm:pt>
    <dgm:pt modelId="{76489D28-D323-46E2-AC48-A64220752C1A}">
      <dgm:prSet phldrT="[Text]"/>
      <dgm:spPr/>
      <dgm:t>
        <a:bodyPr/>
        <a:lstStyle/>
        <a:p>
          <a:r>
            <a:rPr lang="en-US" dirty="0" smtClean="0"/>
            <a:t>Test report</a:t>
          </a:r>
          <a:endParaRPr lang="en-US" dirty="0"/>
        </a:p>
      </dgm:t>
    </dgm:pt>
    <dgm:pt modelId="{2936A1D9-7DF9-4459-B9BF-7F2573E6C988}" type="parTrans" cxnId="{B1CD0464-5E3A-4D66-AF0C-7CAB11BC7064}">
      <dgm:prSet/>
      <dgm:spPr/>
      <dgm:t>
        <a:bodyPr/>
        <a:lstStyle/>
        <a:p>
          <a:endParaRPr lang="en-US"/>
        </a:p>
      </dgm:t>
    </dgm:pt>
    <dgm:pt modelId="{422013C5-C36F-467C-95DC-50E3B9BD6D96}" type="sibTrans" cxnId="{B1CD0464-5E3A-4D66-AF0C-7CAB11BC7064}">
      <dgm:prSet/>
      <dgm:spPr/>
      <dgm:t>
        <a:bodyPr/>
        <a:lstStyle/>
        <a:p>
          <a:endParaRPr lang="en-US"/>
        </a:p>
      </dgm:t>
    </dgm:pt>
    <dgm:pt modelId="{DFAEBC53-FB6D-4E7F-9A63-43CE02B91AE9}">
      <dgm:prSet phldrT="[Text]"/>
      <dgm:spPr/>
      <dgm:t>
        <a:bodyPr/>
        <a:lstStyle/>
        <a:p>
          <a:r>
            <a:rPr lang="en-US" dirty="0" smtClean="0"/>
            <a:t>Requirement analysis</a:t>
          </a:r>
          <a:endParaRPr lang="en-US" dirty="0"/>
        </a:p>
      </dgm:t>
    </dgm:pt>
    <dgm:pt modelId="{30562F6E-09F1-40E2-ADC5-65F8A110DD3C}" type="parTrans" cxnId="{2CF1154D-E9A0-49CC-99CC-C422700AE888}">
      <dgm:prSet/>
      <dgm:spPr/>
      <dgm:t>
        <a:bodyPr/>
        <a:lstStyle/>
        <a:p>
          <a:endParaRPr lang="en-US"/>
        </a:p>
      </dgm:t>
    </dgm:pt>
    <dgm:pt modelId="{EEE056DD-AEE3-40B9-B35E-BFC5CAFA3565}" type="sibTrans" cxnId="{2CF1154D-E9A0-49CC-99CC-C422700AE888}">
      <dgm:prSet/>
      <dgm:spPr/>
      <dgm:t>
        <a:bodyPr/>
        <a:lstStyle/>
        <a:p>
          <a:endParaRPr lang="en-US"/>
        </a:p>
      </dgm:t>
    </dgm:pt>
    <dgm:pt modelId="{E0A6BE40-5E8A-4A3D-8D6B-BA951BCC2DB0}" type="pres">
      <dgm:prSet presAssocID="{0D99D78A-219B-4546-9EC3-512C23B3D080}" presName="CompostProcess" presStyleCnt="0">
        <dgm:presLayoutVars>
          <dgm:dir/>
          <dgm:resizeHandles val="exact"/>
        </dgm:presLayoutVars>
      </dgm:prSet>
      <dgm:spPr/>
    </dgm:pt>
    <dgm:pt modelId="{700A3222-9FF4-4C31-BA64-E2347F536701}" type="pres">
      <dgm:prSet presAssocID="{0D99D78A-219B-4546-9EC3-512C23B3D080}" presName="arrow" presStyleLbl="bgShp" presStyleIdx="0" presStyleCnt="1" custLinFactNeighborX="0" custLinFactNeighborY="-625"/>
      <dgm:spPr/>
    </dgm:pt>
    <dgm:pt modelId="{F1185137-40DC-467A-AE30-6466985F4E13}" type="pres">
      <dgm:prSet presAssocID="{0D99D78A-219B-4546-9EC3-512C23B3D080}" presName="linearProcess" presStyleCnt="0"/>
      <dgm:spPr/>
    </dgm:pt>
    <dgm:pt modelId="{CD980DE4-5568-4CD6-9D13-28AC8553256B}" type="pres">
      <dgm:prSet presAssocID="{DFAEBC53-FB6D-4E7F-9A63-43CE02B91AE9}" presName="textNode" presStyleLbl="node1" presStyleIdx="0" presStyleCnt="4">
        <dgm:presLayoutVars>
          <dgm:bulletEnabled val="1"/>
        </dgm:presLayoutVars>
      </dgm:prSet>
      <dgm:spPr/>
      <dgm:t>
        <a:bodyPr/>
        <a:lstStyle/>
        <a:p>
          <a:endParaRPr lang="en-US"/>
        </a:p>
      </dgm:t>
    </dgm:pt>
    <dgm:pt modelId="{28903AD3-60B6-41A1-8C03-E2DC6B2F4821}" type="pres">
      <dgm:prSet presAssocID="{EEE056DD-AEE3-40B9-B35E-BFC5CAFA3565}" presName="sibTrans" presStyleCnt="0"/>
      <dgm:spPr/>
    </dgm:pt>
    <dgm:pt modelId="{492C6722-1AB3-4B79-8DF0-CAEECB4C1925}" type="pres">
      <dgm:prSet presAssocID="{BCADB0F8-F032-4221-8062-CB37FF614D83}" presName="textNode" presStyleLbl="node1" presStyleIdx="1" presStyleCnt="4" custLinFactNeighborX="-2118" custLinFactNeighborY="3125">
        <dgm:presLayoutVars>
          <dgm:bulletEnabled val="1"/>
        </dgm:presLayoutVars>
      </dgm:prSet>
      <dgm:spPr/>
      <dgm:t>
        <a:bodyPr/>
        <a:lstStyle/>
        <a:p>
          <a:endParaRPr lang="en-US"/>
        </a:p>
      </dgm:t>
    </dgm:pt>
    <dgm:pt modelId="{7A24EE0B-198B-4D27-BE5A-8BA864A7B28F}" type="pres">
      <dgm:prSet presAssocID="{6E4F62B9-AA61-4728-8C55-9A4A3C500D14}" presName="sibTrans" presStyleCnt="0"/>
      <dgm:spPr/>
    </dgm:pt>
    <dgm:pt modelId="{A61293DA-DDE5-471F-BD80-89EB1AE1C9AF}" type="pres">
      <dgm:prSet presAssocID="{882D8DE3-B425-4584-9B62-C40C012F929F}" presName="textNode" presStyleLbl="node1" presStyleIdx="2" presStyleCnt="4">
        <dgm:presLayoutVars>
          <dgm:bulletEnabled val="1"/>
        </dgm:presLayoutVars>
      </dgm:prSet>
      <dgm:spPr/>
      <dgm:t>
        <a:bodyPr/>
        <a:lstStyle/>
        <a:p>
          <a:endParaRPr lang="en-US"/>
        </a:p>
      </dgm:t>
    </dgm:pt>
    <dgm:pt modelId="{0D459D97-D743-4536-9957-49850F5C9DC8}" type="pres">
      <dgm:prSet presAssocID="{139A682B-1D48-4E53-9F79-CE24187F4917}" presName="sibTrans" presStyleCnt="0"/>
      <dgm:spPr/>
    </dgm:pt>
    <dgm:pt modelId="{CF340D2B-7A8C-404E-AFC9-B1A4AF1A7175}" type="pres">
      <dgm:prSet presAssocID="{76489D28-D323-46E2-AC48-A64220752C1A}" presName="textNode" presStyleLbl="node1" presStyleIdx="3" presStyleCnt="4">
        <dgm:presLayoutVars>
          <dgm:bulletEnabled val="1"/>
        </dgm:presLayoutVars>
      </dgm:prSet>
      <dgm:spPr/>
      <dgm:t>
        <a:bodyPr/>
        <a:lstStyle/>
        <a:p>
          <a:endParaRPr lang="en-US"/>
        </a:p>
      </dgm:t>
    </dgm:pt>
  </dgm:ptLst>
  <dgm:cxnLst>
    <dgm:cxn modelId="{1C596F5D-E6B9-48E7-91DC-14E32B16C660}" type="presOf" srcId="{BCADB0F8-F032-4221-8062-CB37FF614D83}" destId="{492C6722-1AB3-4B79-8DF0-CAEECB4C1925}" srcOrd="0" destOrd="0" presId="urn:microsoft.com/office/officeart/2005/8/layout/hProcess9"/>
    <dgm:cxn modelId="{2CF1154D-E9A0-49CC-99CC-C422700AE888}" srcId="{0D99D78A-219B-4546-9EC3-512C23B3D080}" destId="{DFAEBC53-FB6D-4E7F-9A63-43CE02B91AE9}" srcOrd="0" destOrd="0" parTransId="{30562F6E-09F1-40E2-ADC5-65F8A110DD3C}" sibTransId="{EEE056DD-AEE3-40B9-B35E-BFC5CAFA3565}"/>
    <dgm:cxn modelId="{A51DAE61-57DD-4C23-BC7A-8A4C71658AC2}" type="presOf" srcId="{882D8DE3-B425-4584-9B62-C40C012F929F}" destId="{A61293DA-DDE5-471F-BD80-89EB1AE1C9AF}" srcOrd="0" destOrd="0" presId="urn:microsoft.com/office/officeart/2005/8/layout/hProcess9"/>
    <dgm:cxn modelId="{D85516C6-936F-4C6B-A5A1-220A4990D1E1}" type="presOf" srcId="{0D99D78A-219B-4546-9EC3-512C23B3D080}" destId="{E0A6BE40-5E8A-4A3D-8D6B-BA951BCC2DB0}" srcOrd="0" destOrd="0" presId="urn:microsoft.com/office/officeart/2005/8/layout/hProcess9"/>
    <dgm:cxn modelId="{B2E84443-4B81-418D-B19E-9558B908A06D}" srcId="{0D99D78A-219B-4546-9EC3-512C23B3D080}" destId="{882D8DE3-B425-4584-9B62-C40C012F929F}" srcOrd="2" destOrd="0" parTransId="{6F3098AB-EEF7-4630-BA24-BD1907026687}" sibTransId="{139A682B-1D48-4E53-9F79-CE24187F4917}"/>
    <dgm:cxn modelId="{B1CD0464-5E3A-4D66-AF0C-7CAB11BC7064}" srcId="{0D99D78A-219B-4546-9EC3-512C23B3D080}" destId="{76489D28-D323-46E2-AC48-A64220752C1A}" srcOrd="3" destOrd="0" parTransId="{2936A1D9-7DF9-4459-B9BF-7F2573E6C988}" sibTransId="{422013C5-C36F-467C-95DC-50E3B9BD6D96}"/>
    <dgm:cxn modelId="{4137687E-DC1A-4739-85A0-753EA611532D}" srcId="{0D99D78A-219B-4546-9EC3-512C23B3D080}" destId="{BCADB0F8-F032-4221-8062-CB37FF614D83}" srcOrd="1" destOrd="0" parTransId="{E57CAC6B-D133-4BDF-87B3-D193CB28D516}" sibTransId="{6E4F62B9-AA61-4728-8C55-9A4A3C500D14}"/>
    <dgm:cxn modelId="{1763AC5E-55E1-4B8B-B334-A50AD0B8D9F4}" type="presOf" srcId="{DFAEBC53-FB6D-4E7F-9A63-43CE02B91AE9}" destId="{CD980DE4-5568-4CD6-9D13-28AC8553256B}" srcOrd="0" destOrd="0" presId="urn:microsoft.com/office/officeart/2005/8/layout/hProcess9"/>
    <dgm:cxn modelId="{654C4156-58E7-4090-AF81-1EE5C4757CA0}" type="presOf" srcId="{76489D28-D323-46E2-AC48-A64220752C1A}" destId="{CF340D2B-7A8C-404E-AFC9-B1A4AF1A7175}" srcOrd="0" destOrd="0" presId="urn:microsoft.com/office/officeart/2005/8/layout/hProcess9"/>
    <dgm:cxn modelId="{B05893B7-4AEC-4BD5-8888-C40BD6016C3D}" type="presParOf" srcId="{E0A6BE40-5E8A-4A3D-8D6B-BA951BCC2DB0}" destId="{700A3222-9FF4-4C31-BA64-E2347F536701}" srcOrd="0" destOrd="0" presId="urn:microsoft.com/office/officeart/2005/8/layout/hProcess9"/>
    <dgm:cxn modelId="{76EB6F19-C2A0-4009-9DCB-6AB47C53D487}" type="presParOf" srcId="{E0A6BE40-5E8A-4A3D-8D6B-BA951BCC2DB0}" destId="{F1185137-40DC-467A-AE30-6466985F4E13}" srcOrd="1" destOrd="0" presId="urn:microsoft.com/office/officeart/2005/8/layout/hProcess9"/>
    <dgm:cxn modelId="{946A503E-B6A2-4B9D-B0E7-CEC878254B9E}" type="presParOf" srcId="{F1185137-40DC-467A-AE30-6466985F4E13}" destId="{CD980DE4-5568-4CD6-9D13-28AC8553256B}" srcOrd="0" destOrd="0" presId="urn:microsoft.com/office/officeart/2005/8/layout/hProcess9"/>
    <dgm:cxn modelId="{536E33D8-6A86-457B-A104-DF78316596F9}" type="presParOf" srcId="{F1185137-40DC-467A-AE30-6466985F4E13}" destId="{28903AD3-60B6-41A1-8C03-E2DC6B2F4821}" srcOrd="1" destOrd="0" presId="urn:microsoft.com/office/officeart/2005/8/layout/hProcess9"/>
    <dgm:cxn modelId="{F5F0F5A1-7243-47D3-BE9A-ED6FDC546084}" type="presParOf" srcId="{F1185137-40DC-467A-AE30-6466985F4E13}" destId="{492C6722-1AB3-4B79-8DF0-CAEECB4C1925}" srcOrd="2" destOrd="0" presId="urn:microsoft.com/office/officeart/2005/8/layout/hProcess9"/>
    <dgm:cxn modelId="{7A3CD1CC-7891-4C6A-9CA2-F353BCE3E8A5}" type="presParOf" srcId="{F1185137-40DC-467A-AE30-6466985F4E13}" destId="{7A24EE0B-198B-4D27-BE5A-8BA864A7B28F}" srcOrd="3" destOrd="0" presId="urn:microsoft.com/office/officeart/2005/8/layout/hProcess9"/>
    <dgm:cxn modelId="{E34844D6-597D-44B3-BB96-0E0CDD8BD42A}" type="presParOf" srcId="{F1185137-40DC-467A-AE30-6466985F4E13}" destId="{A61293DA-DDE5-471F-BD80-89EB1AE1C9AF}" srcOrd="4" destOrd="0" presId="urn:microsoft.com/office/officeart/2005/8/layout/hProcess9"/>
    <dgm:cxn modelId="{63A8220B-0583-4029-B041-C821472F30D7}" type="presParOf" srcId="{F1185137-40DC-467A-AE30-6466985F4E13}" destId="{0D459D97-D743-4536-9957-49850F5C9DC8}" srcOrd="5" destOrd="0" presId="urn:microsoft.com/office/officeart/2005/8/layout/hProcess9"/>
    <dgm:cxn modelId="{0C8907D2-7311-4E92-BB5C-AB9192135541}" type="presParOf" srcId="{F1185137-40DC-467A-AE30-6466985F4E13}" destId="{CF340D2B-7A8C-404E-AFC9-B1A4AF1A717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Project Manager</a:t>
          </a:r>
        </a:p>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5EC2F-9609-7145-B868-645430020EE8}">
      <dsp:nvSpPr>
        <dsp:cNvPr id="0" name=""/>
        <dsp:cNvSpPr/>
      </dsp:nvSpPr>
      <dsp:spPr>
        <a:xfrm>
          <a:off x="6126547" y="2566770"/>
          <a:ext cx="91440" cy="676069"/>
        </a:xfrm>
        <a:custGeom>
          <a:avLst/>
          <a:gdLst/>
          <a:ahLst/>
          <a:cxnLst/>
          <a:rect l="0" t="0" r="0" b="0"/>
          <a:pathLst>
            <a:path>
              <a:moveTo>
                <a:pt x="52915" y="0"/>
              </a:moveTo>
              <a:lnTo>
                <a:pt x="52915" y="512686"/>
              </a:lnTo>
              <a:lnTo>
                <a:pt x="45720" y="512686"/>
              </a:lnTo>
              <a:lnTo>
                <a:pt x="45720" y="67606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D5FD5-3A06-0B45-BCDF-8B5F3D2F8149}">
      <dsp:nvSpPr>
        <dsp:cNvPr id="0" name=""/>
        <dsp:cNvSpPr/>
      </dsp:nvSpPr>
      <dsp:spPr>
        <a:xfrm>
          <a:off x="4212814" y="1120026"/>
          <a:ext cx="1966649" cy="326821"/>
        </a:xfrm>
        <a:custGeom>
          <a:avLst/>
          <a:gdLst/>
          <a:ahLst/>
          <a:cxnLst/>
          <a:rect l="0" t="0" r="0" b="0"/>
          <a:pathLst>
            <a:path>
              <a:moveTo>
                <a:pt x="0" y="0"/>
              </a:moveTo>
              <a:lnTo>
                <a:pt x="0" y="163438"/>
              </a:lnTo>
              <a:lnTo>
                <a:pt x="1966649" y="163438"/>
              </a:lnTo>
              <a:lnTo>
                <a:pt x="1966649"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2D5EE5-05B7-1343-A558-4AEA1E787A4F}">
      <dsp:nvSpPr>
        <dsp:cNvPr id="0" name=""/>
        <dsp:cNvSpPr/>
      </dsp:nvSpPr>
      <dsp:spPr>
        <a:xfrm>
          <a:off x="1754827" y="2566770"/>
          <a:ext cx="1220594" cy="699142"/>
        </a:xfrm>
        <a:custGeom>
          <a:avLst/>
          <a:gdLst/>
          <a:ahLst/>
          <a:cxnLst/>
          <a:rect l="0" t="0" r="0" b="0"/>
          <a:pathLst>
            <a:path>
              <a:moveTo>
                <a:pt x="0" y="0"/>
              </a:moveTo>
              <a:lnTo>
                <a:pt x="0" y="535759"/>
              </a:lnTo>
              <a:lnTo>
                <a:pt x="1220594" y="535759"/>
              </a:lnTo>
              <a:lnTo>
                <a:pt x="1220594"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58CC1-CF43-714B-9104-237906AE5F28}">
      <dsp:nvSpPr>
        <dsp:cNvPr id="0" name=""/>
        <dsp:cNvSpPr/>
      </dsp:nvSpPr>
      <dsp:spPr>
        <a:xfrm>
          <a:off x="685866" y="2566770"/>
          <a:ext cx="1068960" cy="699142"/>
        </a:xfrm>
        <a:custGeom>
          <a:avLst/>
          <a:gdLst/>
          <a:ahLst/>
          <a:cxnLst/>
          <a:rect l="0" t="0" r="0" b="0"/>
          <a:pathLst>
            <a:path>
              <a:moveTo>
                <a:pt x="1068960" y="0"/>
              </a:moveTo>
              <a:lnTo>
                <a:pt x="1068960" y="535759"/>
              </a:lnTo>
              <a:lnTo>
                <a:pt x="0" y="535759"/>
              </a:lnTo>
              <a:lnTo>
                <a:pt x="0"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7066-522E-1743-A961-1980D48371B2}">
      <dsp:nvSpPr>
        <dsp:cNvPr id="0" name=""/>
        <dsp:cNvSpPr/>
      </dsp:nvSpPr>
      <dsp:spPr>
        <a:xfrm>
          <a:off x="1754827" y="1120026"/>
          <a:ext cx="2457986" cy="326821"/>
        </a:xfrm>
        <a:custGeom>
          <a:avLst/>
          <a:gdLst/>
          <a:ahLst/>
          <a:cxnLst/>
          <a:rect l="0" t="0" r="0" b="0"/>
          <a:pathLst>
            <a:path>
              <a:moveTo>
                <a:pt x="2457986" y="0"/>
              </a:moveTo>
              <a:lnTo>
                <a:pt x="2457986" y="163438"/>
              </a:lnTo>
              <a:lnTo>
                <a:pt x="0" y="163438"/>
              </a:lnTo>
              <a:lnTo>
                <a:pt x="0"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C2EBD-AB7E-0340-B0C4-F8B33DB245F6}">
      <dsp:nvSpPr>
        <dsp:cNvPr id="0" name=""/>
        <dsp:cNvSpPr/>
      </dsp:nvSpPr>
      <dsp:spPr>
        <a:xfrm>
          <a:off x="3330985" y="10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58BEB-4729-DF4A-A460-58CD5DAA15C1}">
      <dsp:nvSpPr>
        <dsp:cNvPr id="0" name=""/>
        <dsp:cNvSpPr/>
      </dsp:nvSpPr>
      <dsp:spPr>
        <a:xfrm>
          <a:off x="3526947" y="18626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PM</a:t>
          </a:r>
          <a:endParaRPr lang="en-US" sz="1000" b="1" kern="1200" dirty="0">
            <a:latin typeface="Century Gothic"/>
            <a:cs typeface="Century Gothic"/>
          </a:endParaRPr>
        </a:p>
      </dsp:txBody>
      <dsp:txXfrm>
        <a:off x="3559748" y="219068"/>
        <a:ext cx="1698055" cy="1054320"/>
      </dsp:txXfrm>
    </dsp:sp>
    <dsp:sp modelId="{BF37AD63-5C93-8645-9ADE-8ABE9956EEFE}">
      <dsp:nvSpPr>
        <dsp:cNvPr id="0" name=""/>
        <dsp:cNvSpPr/>
      </dsp:nvSpPr>
      <dsp:spPr>
        <a:xfrm>
          <a:off x="872998"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E086E52-FF5C-924B-B838-BB7F2FCD6A9E}">
      <dsp:nvSpPr>
        <dsp:cNvPr id="0" name=""/>
        <dsp:cNvSpPr/>
      </dsp:nvSpPr>
      <dsp:spPr>
        <a:xfrm>
          <a:off x="1068960"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Cao Quoc Hung</a:t>
          </a:r>
        </a:p>
        <a:p>
          <a:pPr lvl="0" algn="ctr" defTabSz="622300">
            <a:lnSpc>
              <a:spcPct val="90000"/>
            </a:lnSpc>
            <a:spcBef>
              <a:spcPct val="0"/>
            </a:spcBef>
            <a:spcAft>
              <a:spcPct val="35000"/>
            </a:spcAft>
          </a:pPr>
          <a:r>
            <a:rPr lang="en-US" sz="1000" b="1" kern="1200" dirty="0" smtClean="0">
              <a:latin typeface="Century Gothic"/>
              <a:cs typeface="Century Gothic"/>
            </a:rPr>
            <a:t>Tech Lead, CM</a:t>
          </a:r>
          <a:endParaRPr lang="en-US" sz="1000" b="1" kern="1200" dirty="0">
            <a:latin typeface="Century Gothic"/>
            <a:cs typeface="Century Gothic"/>
          </a:endParaRPr>
        </a:p>
      </dsp:txBody>
      <dsp:txXfrm>
        <a:off x="1101761" y="1665812"/>
        <a:ext cx="1698055" cy="1054320"/>
      </dsp:txXfrm>
    </dsp:sp>
    <dsp:sp modelId="{5436F4B4-9770-5248-9D9D-E9E4F5ED7DED}">
      <dsp:nvSpPr>
        <dsp:cNvPr id="0" name=""/>
        <dsp:cNvSpPr/>
      </dsp:nvSpPr>
      <dsp:spPr>
        <a:xfrm>
          <a:off x="-195961"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2F87AA-0235-CB49-B234-2DE1E1F4F0C1}">
      <dsp:nvSpPr>
        <dsp:cNvPr id="0" name=""/>
        <dsp:cNvSpPr/>
      </dsp:nvSpPr>
      <dsp:spPr>
        <a:xfrm>
          <a:off x="0"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Designer</a:t>
          </a:r>
          <a:endParaRPr lang="en-US" sz="1000" b="1" kern="1200" dirty="0">
            <a:latin typeface="Century Gothic"/>
            <a:cs typeface="Century Gothic"/>
          </a:endParaRPr>
        </a:p>
      </dsp:txBody>
      <dsp:txXfrm>
        <a:off x="32801" y="3484878"/>
        <a:ext cx="1698055" cy="1054320"/>
      </dsp:txXfrm>
    </dsp:sp>
    <dsp:sp modelId="{188E7AF6-5FC0-E049-9DCF-DCC781994E02}">
      <dsp:nvSpPr>
        <dsp:cNvPr id="0" name=""/>
        <dsp:cNvSpPr/>
      </dsp:nvSpPr>
      <dsp:spPr>
        <a:xfrm>
          <a:off x="2093593"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C76779-FA22-3848-8124-6A4D7D2FDD6C}">
      <dsp:nvSpPr>
        <dsp:cNvPr id="0" name=""/>
        <dsp:cNvSpPr/>
      </dsp:nvSpPr>
      <dsp:spPr>
        <a:xfrm>
          <a:off x="2289555"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DEV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2322356" y="3484878"/>
        <a:ext cx="1698055" cy="1054320"/>
      </dsp:txXfrm>
    </dsp:sp>
    <dsp:sp modelId="{87A63437-C14A-0945-80D9-CF2A5BDEC031}">
      <dsp:nvSpPr>
        <dsp:cNvPr id="0" name=""/>
        <dsp:cNvSpPr/>
      </dsp:nvSpPr>
      <dsp:spPr>
        <a:xfrm>
          <a:off x="5297634"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C113E6F-09C3-FB4A-8918-50C5B9D557B4}">
      <dsp:nvSpPr>
        <dsp:cNvPr id="0" name=""/>
        <dsp:cNvSpPr/>
      </dsp:nvSpPr>
      <dsp:spPr>
        <a:xfrm>
          <a:off x="5493596"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Tran Thi Bich</a:t>
          </a:r>
        </a:p>
        <a:p>
          <a:pPr lvl="0" algn="ctr" defTabSz="622300">
            <a:lnSpc>
              <a:spcPct val="90000"/>
            </a:lnSpc>
            <a:spcBef>
              <a:spcPct val="0"/>
            </a:spcBef>
            <a:spcAft>
              <a:spcPct val="35000"/>
            </a:spcAft>
          </a:pPr>
          <a:r>
            <a:rPr lang="en-US" sz="1000" b="1" kern="1200" dirty="0" smtClean="0">
              <a:latin typeface="Century Gothic"/>
              <a:cs typeface="Century Gothic"/>
            </a:rPr>
            <a:t>Test Lead</a:t>
          </a:r>
          <a:endParaRPr lang="en-US" sz="1000" b="1" kern="1200" dirty="0">
            <a:latin typeface="Century Gothic"/>
            <a:cs typeface="Century Gothic"/>
          </a:endParaRPr>
        </a:p>
      </dsp:txBody>
      <dsp:txXfrm>
        <a:off x="5526397" y="1665812"/>
        <a:ext cx="1698055" cy="1054320"/>
      </dsp:txXfrm>
    </dsp:sp>
    <dsp:sp modelId="{0EEB99EE-745D-C34E-83F5-E097501839F1}">
      <dsp:nvSpPr>
        <dsp:cNvPr id="0" name=""/>
        <dsp:cNvSpPr/>
      </dsp:nvSpPr>
      <dsp:spPr>
        <a:xfrm>
          <a:off x="5290438" y="3242840"/>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F5BD11E-E39A-6E4A-A941-F6A951C76A85}">
      <dsp:nvSpPr>
        <dsp:cNvPr id="0" name=""/>
        <dsp:cNvSpPr/>
      </dsp:nvSpPr>
      <dsp:spPr>
        <a:xfrm>
          <a:off x="5486400" y="3429004"/>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TEST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Cao Quoc  Hung</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5519201" y="3461805"/>
        <a:ext cx="1698055" cy="105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A3222-9FF4-4C31-BA64-E2347F536701}">
      <dsp:nvSpPr>
        <dsp:cNvPr id="0" name=""/>
        <dsp:cNvSpPr/>
      </dsp:nvSpPr>
      <dsp:spPr>
        <a:xfrm>
          <a:off x="502920" y="0"/>
          <a:ext cx="5699760" cy="31750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80DE4-5568-4CD6-9D13-28AC8553256B}">
      <dsp:nvSpPr>
        <dsp:cNvPr id="0" name=""/>
        <dsp:cNvSpPr/>
      </dsp:nvSpPr>
      <dsp:spPr>
        <a:xfrm>
          <a:off x="3356" y="952500"/>
          <a:ext cx="1614189" cy="1270000"/>
        </a:xfrm>
        <a:prstGeom prst="roundRect">
          <a:avLst/>
        </a:prstGeom>
        <a:solidFill>
          <a:schemeClr val="accent6">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Requirement analysis</a:t>
          </a:r>
          <a:endParaRPr lang="en-US" sz="1800" kern="1200" dirty="0"/>
        </a:p>
      </dsp:txBody>
      <dsp:txXfrm>
        <a:off x="65352" y="1014496"/>
        <a:ext cx="1490197" cy="1146008"/>
      </dsp:txXfrm>
    </dsp:sp>
    <dsp:sp modelId="{492C6722-1AB3-4B79-8DF0-CAEECB4C1925}">
      <dsp:nvSpPr>
        <dsp:cNvPr id="0" name=""/>
        <dsp:cNvSpPr/>
      </dsp:nvSpPr>
      <dsp:spPr>
        <a:xfrm>
          <a:off x="1696545" y="992187"/>
          <a:ext cx="1614189" cy="1270000"/>
        </a:xfrm>
        <a:prstGeom prst="roundRect">
          <a:avLst/>
        </a:prstGeom>
        <a:solidFill>
          <a:schemeClr val="accent6">
            <a:shade val="80000"/>
            <a:hueOff val="157142"/>
            <a:satOff val="-15205"/>
            <a:lumOff val="1255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Planning &amp; preparation</a:t>
          </a:r>
          <a:endParaRPr lang="en-US" sz="1800" kern="1200" dirty="0"/>
        </a:p>
      </dsp:txBody>
      <dsp:txXfrm>
        <a:off x="1758541" y="1054183"/>
        <a:ext cx="1490197" cy="1146008"/>
      </dsp:txXfrm>
    </dsp:sp>
    <dsp:sp modelId="{A61293DA-DDE5-471F-BD80-89EB1AE1C9AF}">
      <dsp:nvSpPr>
        <dsp:cNvPr id="0" name=""/>
        <dsp:cNvSpPr/>
      </dsp:nvSpPr>
      <dsp:spPr>
        <a:xfrm>
          <a:off x="3393154" y="952500"/>
          <a:ext cx="1614189" cy="1270000"/>
        </a:xfrm>
        <a:prstGeom prst="roundRect">
          <a:avLst/>
        </a:prstGeom>
        <a:solidFill>
          <a:schemeClr val="accent6">
            <a:shade val="80000"/>
            <a:hueOff val="314283"/>
            <a:satOff val="-30411"/>
            <a:lumOff val="2511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Execution</a:t>
          </a:r>
          <a:endParaRPr lang="en-US" sz="1800" kern="1200" dirty="0"/>
        </a:p>
      </dsp:txBody>
      <dsp:txXfrm>
        <a:off x="3455150" y="1014496"/>
        <a:ext cx="1490197" cy="1146008"/>
      </dsp:txXfrm>
    </dsp:sp>
    <dsp:sp modelId="{CF340D2B-7A8C-404E-AFC9-B1A4AF1A7175}">
      <dsp:nvSpPr>
        <dsp:cNvPr id="0" name=""/>
        <dsp:cNvSpPr/>
      </dsp:nvSpPr>
      <dsp:spPr>
        <a:xfrm>
          <a:off x="5088054" y="952500"/>
          <a:ext cx="1614189" cy="1270000"/>
        </a:xfrm>
        <a:prstGeom prst="roundRect">
          <a:avLst/>
        </a:prstGeom>
        <a:solidFill>
          <a:schemeClr val="accent6">
            <a:shade val="80000"/>
            <a:hueOff val="471425"/>
            <a:satOff val="-45616"/>
            <a:lumOff val="376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 report</a:t>
          </a:r>
          <a:endParaRPr lang="en-US" sz="1800" kern="1200" dirty="0"/>
        </a:p>
      </dsp:txBody>
      <dsp:txXfrm>
        <a:off x="5150050" y="1014496"/>
        <a:ext cx="1490197" cy="114600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4/26/2013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4/26/2013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được</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a:t>
            </a:r>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đưa</a:t>
            </a:r>
            <a:r>
              <a:rPr lang="en-US" sz="2000" baseline="0" dirty="0" smtClean="0"/>
              <a:t> </a:t>
            </a:r>
            <a:r>
              <a:rPr lang="en-US" sz="2000" baseline="0" dirty="0" err="1" smtClean="0"/>
              <a:t>ra</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thân</a:t>
            </a:r>
            <a:r>
              <a:rPr lang="en-US" sz="2000" baseline="0" dirty="0" smtClean="0"/>
              <a:t> </a:t>
            </a:r>
            <a:r>
              <a:rPr lang="en-US" sz="2000" baseline="0" dirty="0" err="1" smtClean="0"/>
              <a:t>thiện</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website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hay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đảm</a:t>
            </a:r>
            <a:r>
              <a:rPr lang="en-US" sz="2000" baseline="0" dirty="0" smtClean="0"/>
              <a:t> </a:t>
            </a:r>
            <a:r>
              <a:rPr lang="en-US" sz="2000" baseline="0" dirty="0" err="1" smtClean="0"/>
              <a:t>bảo</a:t>
            </a:r>
            <a:r>
              <a:rPr lang="en-US" sz="2000" baseline="0" dirty="0" smtClean="0"/>
              <a:t> </a:t>
            </a:r>
            <a:r>
              <a:rPr lang="en-US" sz="2000" baseline="0" dirty="0" err="1" smtClean="0"/>
              <a:t>độ</a:t>
            </a:r>
            <a:r>
              <a:rPr lang="en-US" sz="2000" baseline="0" dirty="0" smtClean="0"/>
              <a:t> tin </a:t>
            </a:r>
            <a:r>
              <a:rPr lang="en-US" sz="2000" baseline="0" dirty="0" err="1" smtClean="0"/>
              <a:t>cậy</a:t>
            </a:r>
            <a:r>
              <a:rPr lang="en-US" sz="2000" baseline="0" dirty="0" smtClean="0"/>
              <a:t> </a:t>
            </a:r>
            <a:r>
              <a:rPr lang="en-US" sz="2000" baseline="0" dirty="0" err="1" smtClean="0"/>
              <a:t>với</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a:t>
            </a:r>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12</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21</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33</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39</a:t>
            </a:fld>
            <a:endParaRPr lang="en-US"/>
          </a:p>
        </p:txBody>
      </p:sp>
    </p:spTree>
    <p:extLst>
      <p:ext uri="{BB962C8B-B14F-4D97-AF65-F5344CB8AC3E}">
        <p14:creationId xmlns:p14="http://schemas.microsoft.com/office/powerpoint/2010/main" val="131463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2: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3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smtClean="0"/>
              <a:t>Ở </a:t>
            </a:r>
            <a:r>
              <a:rPr lang="en-US" baseline="0" dirty="0" err="1" smtClean="0"/>
              <a:t>phần</a:t>
            </a:r>
            <a:r>
              <a:rPr lang="en-US" baseline="0" dirty="0" smtClean="0"/>
              <a:t> 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Trong</a:t>
            </a:r>
            <a:r>
              <a:rPr lang="en-US" baseline="0" dirty="0" smtClean="0"/>
              <a:t> </a:t>
            </a:r>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ở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smtClean="0">
                <a:solidFill>
                  <a:srgbClr val="FF0000"/>
                </a:solidFill>
                <a:sym typeface="Wingdings"/>
              </a:rPr>
              <a:t> </a:t>
            </a:r>
          </a:p>
          <a:p>
            <a:endParaRPr lang="en-US" sz="2000" baseline="0" dirty="0" smtClean="0">
              <a:solidFill>
                <a:srgbClr val="FF0000"/>
              </a:solidFill>
              <a:sym typeface="Wingdings"/>
            </a:endParaRPr>
          </a:p>
          <a:p>
            <a:r>
              <a:rPr lang="en-US" sz="2000" baseline="0" dirty="0" err="1" smtClean="0">
                <a:solidFill>
                  <a:srgbClr val="FF0000"/>
                </a:solidFill>
                <a:sym typeface="Wingdings"/>
              </a:rPr>
              <a:t>Đối</a:t>
            </a:r>
            <a:r>
              <a:rPr lang="en-US" sz="2000" baseline="0" dirty="0" smtClean="0">
                <a:solidFill>
                  <a:srgbClr val="FF0000"/>
                </a:solidFill>
                <a:sym typeface="Wingdings"/>
              </a:rPr>
              <a:t> </a:t>
            </a:r>
            <a:r>
              <a:rPr lang="en-US" sz="2000" baseline="0" dirty="0" err="1" smtClean="0">
                <a:solidFill>
                  <a:srgbClr val="FF0000"/>
                </a:solidFill>
                <a:sym typeface="Wingdings"/>
              </a:rPr>
              <a:t>với</a:t>
            </a:r>
            <a:r>
              <a:rPr lang="en-US" sz="2000" baseline="0" dirty="0" smtClean="0">
                <a:solidFill>
                  <a:srgbClr val="FF0000"/>
                </a:solidFill>
                <a:sym typeface="Wingdings"/>
              </a:rPr>
              <a:t> </a:t>
            </a:r>
            <a:r>
              <a:rPr lang="en-US" sz="2000" baseline="0" dirty="0" err="1" smtClean="0">
                <a:solidFill>
                  <a:srgbClr val="FF0000"/>
                </a:solidFill>
                <a:sym typeface="Wingdings"/>
              </a:rPr>
              <a:t>những</a:t>
            </a:r>
            <a:r>
              <a:rPr lang="en-US" sz="2000" baseline="0" dirty="0" smtClean="0">
                <a:solidFill>
                  <a:srgbClr val="FF0000"/>
                </a:solidFill>
                <a:sym typeface="Wingdings"/>
              </a:rPr>
              <a:t> </a:t>
            </a:r>
            <a:r>
              <a:rPr lang="en-US" sz="2000" baseline="0" dirty="0" err="1" smtClean="0">
                <a:solidFill>
                  <a:srgbClr val="FF0000"/>
                </a:solidFill>
                <a:sym typeface="Wingdings"/>
              </a:rPr>
              <a:t>người</a:t>
            </a:r>
            <a:r>
              <a:rPr lang="en-US" sz="2000" baseline="0" dirty="0" smtClean="0">
                <a:solidFill>
                  <a:srgbClr val="FF0000"/>
                </a:solidFill>
                <a:sym typeface="Wingdings"/>
              </a:rPr>
              <a:t> </a:t>
            </a:r>
            <a:r>
              <a:rPr lang="en-US" sz="2000" baseline="0" dirty="0" err="1" smtClean="0">
                <a:solidFill>
                  <a:srgbClr val="FF0000"/>
                </a:solidFill>
                <a:sym typeface="Wingdings"/>
              </a:rPr>
              <a:t>nhập</a:t>
            </a:r>
            <a:r>
              <a:rPr lang="en-US" sz="2000" baseline="0" dirty="0" smtClean="0">
                <a:solidFill>
                  <a:srgbClr val="FF0000"/>
                </a:solidFill>
                <a:sym typeface="Wingdings"/>
              </a:rPr>
              <a:t> </a:t>
            </a:r>
            <a:r>
              <a:rPr lang="en-US" sz="2000" baseline="0" dirty="0" err="1" smtClean="0">
                <a:solidFill>
                  <a:srgbClr val="FF0000"/>
                </a:solidFill>
                <a:sym typeface="Wingdings"/>
              </a:rPr>
              <a:t>cư</a:t>
            </a:r>
            <a:r>
              <a:rPr lang="en-US" sz="2000" baseline="0" dirty="0" smtClean="0">
                <a:solidFill>
                  <a:srgbClr val="FF0000"/>
                </a:solidFill>
                <a:sym typeface="Wingdings"/>
              </a:rPr>
              <a:t>/ </a:t>
            </a:r>
            <a:r>
              <a:rPr lang="en-US" sz="2000" baseline="0" dirty="0" err="1" smtClean="0">
                <a:solidFill>
                  <a:srgbClr val="FF0000"/>
                </a:solidFill>
                <a:sym typeface="Wingdings"/>
              </a:rPr>
              <a:t>việc</a:t>
            </a:r>
            <a:r>
              <a:rPr lang="en-US" sz="2000" baseline="0" dirty="0" smtClean="0">
                <a:solidFill>
                  <a:srgbClr val="FF0000"/>
                </a:solidFill>
                <a:sym typeface="Wingdings"/>
              </a:rPr>
              <a:t> </a:t>
            </a:r>
            <a:r>
              <a:rPr lang="en-US" sz="2000" baseline="0" dirty="0" err="1" smtClean="0">
                <a:solidFill>
                  <a:srgbClr val="FF0000"/>
                </a:solidFill>
                <a:sym typeface="Wingdings"/>
              </a:rPr>
              <a:t>tìm</a:t>
            </a:r>
            <a:r>
              <a:rPr lang="en-US" sz="2000" baseline="0" dirty="0" smtClean="0">
                <a:solidFill>
                  <a:srgbClr val="FF0000"/>
                </a:solidFill>
                <a:sym typeface="Wingdings"/>
              </a:rPr>
              <a:t> </a:t>
            </a:r>
            <a:r>
              <a:rPr lang="en-US" sz="2000" baseline="0" dirty="0" err="1" smtClean="0">
                <a:solidFill>
                  <a:srgbClr val="FF0000"/>
                </a:solidFill>
                <a:sym typeface="Wingdings"/>
              </a:rPr>
              <a:t>kiếm</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ở </a:t>
            </a:r>
            <a:r>
              <a:rPr lang="en-US" sz="2000" baseline="0" dirty="0" err="1" smtClean="0">
                <a:solidFill>
                  <a:srgbClr val="FF0000"/>
                </a:solidFill>
                <a:sym typeface="Wingdings"/>
              </a:rPr>
              <a:t>mất</a:t>
            </a:r>
            <a:r>
              <a:rPr lang="en-US" sz="2000" baseline="0" dirty="0" smtClean="0">
                <a:solidFill>
                  <a:srgbClr val="FF0000"/>
                </a:solidFill>
                <a:sym typeface="Wingdings"/>
              </a:rPr>
              <a:t> </a:t>
            </a:r>
            <a:r>
              <a:rPr lang="en-US" sz="2000" baseline="0" dirty="0" err="1" smtClean="0">
                <a:solidFill>
                  <a:srgbClr val="FF0000"/>
                </a:solidFill>
                <a:sym typeface="Wingdings"/>
              </a:rPr>
              <a:t>rất</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thời</a:t>
            </a:r>
            <a:r>
              <a:rPr lang="en-US" sz="2000" baseline="0" dirty="0" smtClean="0">
                <a:solidFill>
                  <a:srgbClr val="FF0000"/>
                </a:solidFill>
                <a:sym typeface="Wingdings"/>
              </a:rPr>
              <a:t> </a:t>
            </a:r>
            <a:r>
              <a:rPr lang="en-US" sz="2000" baseline="0" dirty="0" err="1" smtClean="0">
                <a:solidFill>
                  <a:srgbClr val="FF0000"/>
                </a:solidFill>
                <a:sym typeface="Wingdings"/>
              </a:rPr>
              <a:t>gian</a:t>
            </a:r>
            <a:r>
              <a:rPr lang="en-US" sz="2000" baseline="0" dirty="0" smtClean="0">
                <a:solidFill>
                  <a:srgbClr val="FF0000"/>
                </a:solidFill>
                <a:sym typeface="Wingdings"/>
              </a:rPr>
              <a:t> / </a:t>
            </a:r>
            <a:r>
              <a:rPr lang="en-US" sz="2000" baseline="0" dirty="0" err="1" smtClean="0">
                <a:solidFill>
                  <a:srgbClr val="FF0000"/>
                </a:solidFill>
                <a:sym typeface="Wingdings"/>
              </a:rPr>
              <a:t>tiền</a:t>
            </a:r>
            <a:r>
              <a:rPr lang="en-US" sz="2000" baseline="0" dirty="0" smtClean="0">
                <a:solidFill>
                  <a:srgbClr val="FF0000"/>
                </a:solidFill>
                <a:sym typeface="Wingdings"/>
              </a:rPr>
              <a:t> </a:t>
            </a:r>
            <a:r>
              <a:rPr lang="en-US" sz="2000" baseline="0" dirty="0" err="1" smtClean="0">
                <a:solidFill>
                  <a:srgbClr val="FF0000"/>
                </a:solidFill>
                <a:sym typeface="Wingdings"/>
              </a:rPr>
              <a:t>bạc</a:t>
            </a:r>
            <a:r>
              <a:rPr lang="en-US" sz="2000" baseline="0" dirty="0" smtClean="0">
                <a:solidFill>
                  <a:srgbClr val="FF0000"/>
                </a:solidFill>
                <a:sym typeface="Wingdings"/>
              </a:rPr>
              <a:t>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công</a:t>
            </a:r>
            <a:r>
              <a:rPr lang="en-US" sz="2000" baseline="0" dirty="0" smtClean="0">
                <a:solidFill>
                  <a:srgbClr val="FF0000"/>
                </a:solidFill>
                <a:sym typeface="Wingdings"/>
              </a:rPr>
              <a:t> </a:t>
            </a:r>
            <a:r>
              <a:rPr lang="en-US" sz="2000" baseline="0" dirty="0" err="1" smtClean="0">
                <a:solidFill>
                  <a:srgbClr val="FF0000"/>
                </a:solidFill>
                <a:sym typeface="Wingdings"/>
              </a:rPr>
              <a:t>sức</a:t>
            </a:r>
            <a:r>
              <a:rPr lang="en-US" sz="2000" baseline="0" dirty="0" smtClean="0">
                <a:solidFill>
                  <a:srgbClr val="FF0000"/>
                </a:solidFill>
                <a:sym typeface="Wingdings"/>
              </a:rPr>
              <a:t>.</a:t>
            </a:r>
            <a:endParaRPr lang="en-US" sz="2000" dirty="0" smtClean="0">
              <a:solidFill>
                <a:schemeClr val="accent2">
                  <a:lumMod val="50000"/>
                </a:schemeClr>
              </a:solidFill>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việc</a:t>
            </a:r>
            <a:r>
              <a:rPr lang="en-US" sz="2000" baseline="0" dirty="0" smtClean="0"/>
              <a:t> </a:t>
            </a:r>
            <a:r>
              <a:rPr lang="en-US" sz="2000" baseline="0" dirty="0" err="1" smtClean="0"/>
              <a:t>tập</a:t>
            </a:r>
            <a:r>
              <a:rPr lang="en-US" sz="2000" baseline="0" dirty="0" smtClean="0"/>
              <a:t> </a:t>
            </a:r>
            <a:r>
              <a:rPr lang="en-US" sz="2000" baseline="0" dirty="0" err="1" smtClean="0"/>
              <a:t>trung</a:t>
            </a:r>
            <a:r>
              <a:rPr lang="en-US" sz="2000" baseline="0" dirty="0" smtClean="0"/>
              <a:t> </a:t>
            </a:r>
            <a:r>
              <a:rPr lang="en-US" sz="2000" baseline="0" dirty="0" err="1" smtClean="0"/>
              <a:t>quá</a:t>
            </a:r>
            <a:r>
              <a:rPr lang="en-US" sz="2000" baseline="0" dirty="0" smtClean="0"/>
              <a:t> </a:t>
            </a:r>
            <a:r>
              <a:rPr lang="en-US" sz="2000" baseline="0" dirty="0" err="1" smtClean="0"/>
              <a:t>nhiều</a:t>
            </a:r>
            <a:r>
              <a:rPr lang="en-US" sz="2000" baseline="0" dirty="0" smtClean="0"/>
              <a:t> </a:t>
            </a:r>
            <a:r>
              <a:rPr lang="en-US" sz="2000" baseline="0" dirty="0" err="1" smtClean="0"/>
              <a:t>trường</a:t>
            </a:r>
            <a:r>
              <a:rPr lang="en-US" sz="2000" baseline="0" dirty="0" smtClean="0"/>
              <a:t> ĐH </a:t>
            </a:r>
            <a:r>
              <a:rPr lang="en-US" sz="2000" baseline="0" dirty="0" err="1" smtClean="0"/>
              <a:t>tại</a:t>
            </a:r>
            <a:r>
              <a:rPr lang="en-US" sz="2000" baseline="0" dirty="0" smtClean="0"/>
              <a:t> </a:t>
            </a:r>
            <a:r>
              <a:rPr lang="en-US" sz="2000" baseline="0" dirty="0" err="1" smtClean="0"/>
              <a:t>trung</a:t>
            </a:r>
            <a:r>
              <a:rPr lang="en-US" sz="2000" baseline="0" dirty="0" smtClean="0"/>
              <a:t> </a:t>
            </a:r>
            <a:r>
              <a:rPr lang="en-US" sz="2000" baseline="0" dirty="0" err="1" smtClean="0"/>
              <a:t>tâm</a:t>
            </a:r>
            <a:r>
              <a:rPr lang="en-US" sz="2000" baseline="0" dirty="0" smtClean="0"/>
              <a:t> TP / </a:t>
            </a:r>
            <a:r>
              <a:rPr lang="en-US" sz="2000" baseline="0" dirty="0" err="1" smtClean="0"/>
              <a:t>dẫn</a:t>
            </a:r>
            <a:r>
              <a:rPr lang="en-US" sz="2000" baseline="0" dirty="0" smtClean="0"/>
              <a:t> </a:t>
            </a:r>
            <a:r>
              <a:rPr lang="en-US" sz="2000" baseline="0" dirty="0" err="1" smtClean="0"/>
              <a:t>tới</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ở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không</a:t>
            </a:r>
            <a:r>
              <a:rPr lang="en-US" sz="2000" baseline="0" dirty="0" smtClean="0"/>
              <a:t> </a:t>
            </a:r>
            <a:r>
              <a:rPr lang="en-US" sz="2000" baseline="0" dirty="0" err="1" smtClean="0"/>
              <a:t>thể</a:t>
            </a:r>
            <a:r>
              <a:rPr lang="en-US" sz="2000"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ở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nhu</a:t>
            </a:r>
            <a:r>
              <a:rPr lang="en-US" sz="2000" baseline="0" dirty="0" smtClean="0">
                <a:sym typeface="Wingdings"/>
              </a:rPr>
              <a:t> </a:t>
            </a:r>
            <a:r>
              <a:rPr lang="en-US" sz="2000" baseline="0" dirty="0" err="1" smtClean="0">
                <a:sym typeface="Wingdings"/>
              </a:rPr>
              <a:t>cầu</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với</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sự</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4/26/2013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4/26/2013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4/26/2013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4/26/2013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4/26/2013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4/26/2013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4/26/2013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4/26/2013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err="1" smtClean="0">
                <a:solidFill>
                  <a:schemeClr val="tx1">
                    <a:lumMod val="85000"/>
                    <a:lumOff val="15000"/>
                  </a:schemeClr>
                </a:solidFill>
                <a:latin typeface="Century Gothic"/>
                <a:cs typeface="Century Gothic"/>
              </a:rPr>
              <a:t>Phan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Trường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Lâm</a:t>
            </a:r>
            <a:endParaRPr lang="en-US" sz="1400" b="1"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a:t>
            </a:r>
            <a:r>
              <a:rPr lang="en-US" sz="1400" b="1" dirty="0" err="1" smtClean="0">
                <a:solidFill>
                  <a:schemeClr val="tx1">
                    <a:lumMod val="85000"/>
                    <a:lumOff val="15000"/>
                  </a:schemeClr>
                </a:solidFill>
                <a:latin typeface="Century Gothic"/>
                <a:cs typeface="Century Gothic"/>
              </a:rPr>
              <a:t>Quốc</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Hưng</a:t>
            </a:r>
            <a:r>
              <a:rPr lang="en-US" sz="1400" dirty="0" smtClean="0">
                <a:solidFill>
                  <a:schemeClr val="tx1">
                    <a:lumMod val="85000"/>
                    <a:lumOff val="15000"/>
                  </a:schemeClr>
                </a:solidFill>
                <a:latin typeface="Century Gothic"/>
                <a:cs typeface="Century Gothic"/>
              </a:rPr>
              <a:t> |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Võ</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Hoàng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Tiến</a:t>
            </a:r>
            <a:r>
              <a:rPr lang="en-US" sz="1400" b="1" dirty="0" smtClean="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Trần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Thị</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Bích</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planning</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0" name="Rectangle 9"/>
          <p:cNvSpPr/>
          <p:nvPr/>
        </p:nvSpPr>
        <p:spPr>
          <a:xfrm>
            <a:off x="1841665" y="27432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5865" y="25193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04" y="3452302"/>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51843" y="3680902"/>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0643" y="4570494"/>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68861" y="4678403"/>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843" y="4419600"/>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9643" y="4419600"/>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4" name="Rectangle 13"/>
          <p:cNvSpPr/>
          <p:nvPr/>
        </p:nvSpPr>
        <p:spPr>
          <a:xfrm>
            <a:off x="1828800" y="1905000"/>
            <a:ext cx="1330814" cy="400110"/>
          </a:xfrm>
          <a:prstGeom prst="rect">
            <a:avLst/>
          </a:prstGeom>
        </p:spPr>
        <p:txBody>
          <a:bodyPr wrap="none">
            <a:spAutoFit/>
          </a:bodyPr>
          <a:lstStyle/>
          <a:p>
            <a:r>
              <a:rPr lang="en-US" sz="2000" b="1" kern="1200" dirty="0" smtClean="0">
                <a:latin typeface="Century Gothic"/>
                <a:cs typeface="Century Gothic"/>
              </a:rPr>
              <a:t>UML Tool:</a:t>
            </a:r>
            <a:endParaRPr lang="en-US" sz="2000" b="1" kern="1200" dirty="0">
              <a:latin typeface="Century Gothic"/>
              <a:cs typeface="Century Gothic"/>
            </a:endParaRPr>
          </a:p>
        </p:txBody>
      </p:sp>
      <p:pic>
        <p:nvPicPr>
          <p:cNvPr id="1026" name="Picture 2" descr="Z:\Desktop\vpuml_title_1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1418" y="1804349"/>
            <a:ext cx="1720850" cy="41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Planning</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2.5 Team Management</a:t>
            </a:r>
            <a:endParaRPr lang="en-US" dirty="0">
              <a:solidFill>
                <a:schemeClr val="accent4">
                  <a:lumMod val="50000"/>
                </a:schemeClr>
              </a:solidFill>
              <a:latin typeface="Century Gothic"/>
              <a:cs typeface="Century Gothic"/>
            </a:endParaRPr>
          </a:p>
        </p:txBody>
      </p:sp>
      <p:sp>
        <p:nvSpPr>
          <p:cNvPr id="4" name="Content Placeholder 3"/>
          <p:cNvSpPr>
            <a:spLocks noGrp="1"/>
          </p:cNvSpPr>
          <p:nvPr>
            <p:ph idx="1"/>
          </p:nvPr>
        </p:nvSpPr>
        <p:spPr/>
        <p:txBody>
          <a:bodyPr/>
          <a:lstStyle/>
          <a:p>
            <a:r>
              <a:rPr lang="en-US" dirty="0">
                <a:latin typeface="Century Gothic" pitchFamily="34" charset="0"/>
              </a:rPr>
              <a:t>Work 8 hours per day and 5 days per week.</a:t>
            </a:r>
          </a:p>
          <a:p>
            <a:r>
              <a:rPr lang="en-US" dirty="0">
                <a:latin typeface="Century Gothic" pitchFamily="34" charset="0"/>
              </a:rPr>
              <a:t>Meeting: Every </a:t>
            </a:r>
            <a:r>
              <a:rPr lang="en-US" dirty="0" smtClean="0">
                <a:latin typeface="Century Gothic" pitchFamily="34" charset="0"/>
              </a:rPr>
              <a:t>Friday, </a:t>
            </a:r>
            <a:r>
              <a:rPr lang="en-US" dirty="0">
                <a:latin typeface="Century Gothic" pitchFamily="34" charset="0"/>
              </a:rPr>
              <a:t>from </a:t>
            </a:r>
            <a:r>
              <a:rPr lang="en-US" dirty="0" smtClean="0">
                <a:latin typeface="Century Gothic" pitchFamily="34" charset="0"/>
              </a:rPr>
              <a:t>10:00 </a:t>
            </a:r>
            <a:r>
              <a:rPr lang="en-US" dirty="0">
                <a:latin typeface="Century Gothic" pitchFamily="34" charset="0"/>
              </a:rPr>
              <a:t>to </a:t>
            </a:r>
            <a:r>
              <a:rPr lang="en-US" dirty="0" smtClean="0">
                <a:latin typeface="Century Gothic" pitchFamily="34" charset="0"/>
              </a:rPr>
              <a:t>11:30</a:t>
            </a:r>
            <a:r>
              <a:rPr lang="en-US" dirty="0">
                <a:latin typeface="Century Gothic" pitchFamily="34" charset="0"/>
              </a:rPr>
              <a:t>.</a:t>
            </a:r>
          </a:p>
          <a:p>
            <a:r>
              <a:rPr lang="en-US" dirty="0">
                <a:latin typeface="Century Gothic" pitchFamily="34" charset="0"/>
              </a:rPr>
              <a:t>Meeting place: FPT University</a:t>
            </a:r>
            <a:r>
              <a:rPr lang="en-US" dirty="0" smtClean="0">
                <a:latin typeface="Century Gothic" pitchFamily="34" charset="0"/>
              </a:rPr>
              <a:t>.</a:t>
            </a:r>
          </a:p>
          <a:p>
            <a:endParaRPr lang="en-US" dirty="0">
              <a:latin typeface="Century Gothic" pitchFamily="34" charset="0"/>
            </a:endParaRPr>
          </a:p>
          <a:p>
            <a:pPr marL="0" indent="0">
              <a:buNone/>
            </a:pPr>
            <a:endParaRPr lang="en-US" dirty="0">
              <a:latin typeface="Century Gothic" pitchFamily="34" charset="0"/>
            </a:endParaRPr>
          </a:p>
        </p:txBody>
      </p:sp>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spTree>
    <p:extLst>
      <p:ext uri="{BB962C8B-B14F-4D97-AF65-F5344CB8AC3E}">
        <p14:creationId xmlns:p14="http://schemas.microsoft.com/office/powerpoint/2010/main" val="5125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2.6 Risk Management</a:t>
            </a:r>
            <a:endParaRPr lang="en-US" dirty="0">
              <a:solidFill>
                <a:schemeClr val="accent4">
                  <a:lumMod val="50000"/>
                </a:schemeClr>
              </a:solidFill>
              <a:latin typeface="Century Gothic"/>
              <a:cs typeface="Century Gothic"/>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69675067"/>
              </p:ext>
            </p:extLst>
          </p:nvPr>
        </p:nvGraphicFramePr>
        <p:xfrm>
          <a:off x="228600" y="1600200"/>
          <a:ext cx="8686800" cy="4150360"/>
        </p:xfrm>
        <a:graphic>
          <a:graphicData uri="http://schemas.openxmlformats.org/drawingml/2006/table">
            <a:tbl>
              <a:tblPr firstRow="1" bandRow="1">
                <a:tableStyleId>{5C22544A-7EE6-4342-B048-85BDC9FD1C3A}</a:tableStyleId>
              </a:tblPr>
              <a:tblGrid>
                <a:gridCol w="2714626"/>
                <a:gridCol w="1247774"/>
                <a:gridCol w="2362200"/>
                <a:gridCol w="2362200"/>
              </a:tblGrid>
              <a:tr h="370840">
                <a:tc>
                  <a:txBody>
                    <a:bodyPr/>
                    <a:lstStyle/>
                    <a:p>
                      <a:r>
                        <a:rPr lang="en-US" sz="1600" dirty="0" smtClean="0">
                          <a:latin typeface="Century Gothic" pitchFamily="34" charset="0"/>
                        </a:rPr>
                        <a:t>Risk</a:t>
                      </a:r>
                      <a:r>
                        <a:rPr lang="en-US" sz="1600" baseline="0" dirty="0" smtClean="0">
                          <a:latin typeface="Century Gothic" pitchFamily="34" charset="0"/>
                        </a:rPr>
                        <a:t> description</a:t>
                      </a:r>
                      <a:endParaRPr lang="en-US" sz="1600" dirty="0">
                        <a:latin typeface="Century Gothic" pitchFamily="34" charset="0"/>
                      </a:endParaRPr>
                    </a:p>
                  </a:txBody>
                  <a:tcPr/>
                </a:tc>
                <a:tc>
                  <a:txBody>
                    <a:bodyPr/>
                    <a:lstStyle/>
                    <a:p>
                      <a:r>
                        <a:rPr lang="en-US" sz="1600" dirty="0" smtClean="0">
                          <a:latin typeface="Century Gothic" pitchFamily="34" charset="0"/>
                        </a:rPr>
                        <a:t>Type</a:t>
                      </a:r>
                      <a:endParaRPr lang="en-US" sz="1600" dirty="0">
                        <a:latin typeface="Century Gothic" pitchFamily="34" charset="0"/>
                      </a:endParaRPr>
                    </a:p>
                  </a:txBody>
                  <a:tcPr/>
                </a:tc>
                <a:tc>
                  <a:txBody>
                    <a:bodyPr/>
                    <a:lstStyle/>
                    <a:p>
                      <a:r>
                        <a:rPr lang="en-US" sz="1600" dirty="0" smtClean="0">
                          <a:latin typeface="Century Gothic" pitchFamily="34" charset="0"/>
                        </a:rPr>
                        <a:t>Strategy</a:t>
                      </a:r>
                      <a:endParaRPr lang="en-US" sz="1600" dirty="0">
                        <a:latin typeface="Century Gothic" pitchFamily="34" charset="0"/>
                      </a:endParaRPr>
                    </a:p>
                  </a:txBody>
                  <a:tcPr/>
                </a:tc>
                <a:tc>
                  <a:txBody>
                    <a:bodyPr/>
                    <a:lstStyle/>
                    <a:p>
                      <a:r>
                        <a:rPr lang="en-US" sz="1600" dirty="0" smtClean="0">
                          <a:latin typeface="Century Gothic" pitchFamily="34" charset="0"/>
                        </a:rPr>
                        <a:t>Fallback plan</a:t>
                      </a:r>
                      <a:endParaRPr lang="en-US" sz="1600" dirty="0">
                        <a:latin typeface="Century Gothic" pitchFamily="34" charset="0"/>
                      </a:endParaRPr>
                    </a:p>
                  </a:txBody>
                  <a:tcPr/>
                </a:tc>
              </a:tr>
              <a:tr h="370840">
                <a:tc>
                  <a:txBody>
                    <a:bodyPr/>
                    <a:lstStyle/>
                    <a:p>
                      <a:r>
                        <a:rPr lang="en-US" sz="1600" dirty="0" smtClean="0">
                          <a:latin typeface="Century Gothic" pitchFamily="34" charset="0"/>
                        </a:rPr>
                        <a:t>Inexperience</a:t>
                      </a:r>
                      <a:r>
                        <a:rPr lang="en-US" sz="1600" baseline="0" dirty="0" smtClean="0">
                          <a:latin typeface="Century Gothic" pitchFamily="34" charset="0"/>
                        </a:rPr>
                        <a:t> with project process, management</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Meeting</a:t>
                      </a:r>
                      <a:r>
                        <a:rPr lang="en-US" sz="1600" baseline="0" dirty="0" smtClean="0">
                          <a:latin typeface="Century Gothic" pitchFamily="34" charset="0"/>
                        </a:rPr>
                        <a:t> weekly with instructor to get advice</a:t>
                      </a:r>
                      <a:endParaRPr lang="en-US" sz="1600" dirty="0">
                        <a:latin typeface="Century Gothic" pitchFamily="34" charset="0"/>
                      </a:endParaRPr>
                    </a:p>
                  </a:txBody>
                  <a:tcPr/>
                </a:tc>
                <a:tc>
                  <a:txBody>
                    <a:bodyPr/>
                    <a:lstStyle/>
                    <a:p>
                      <a:r>
                        <a:rPr lang="en-US" sz="1600" dirty="0" smtClean="0">
                          <a:latin typeface="Century Gothic" pitchFamily="34" charset="0"/>
                        </a:rPr>
                        <a:t>Spend more</a:t>
                      </a:r>
                      <a:r>
                        <a:rPr lang="en-US" sz="1600" baseline="0" dirty="0" smtClean="0">
                          <a:latin typeface="Century Gothic" pitchFamily="34" charset="0"/>
                        </a:rPr>
                        <a:t> time at home study process</a:t>
                      </a:r>
                      <a:endParaRPr lang="en-US" sz="1600" dirty="0">
                        <a:latin typeface="Century Gothic" pitchFamily="34" charset="0"/>
                      </a:endParaRPr>
                    </a:p>
                  </a:txBody>
                  <a:tcPr/>
                </a:tc>
              </a:tr>
              <a:tr h="370840">
                <a:tc>
                  <a:txBody>
                    <a:bodyPr/>
                    <a:lstStyle/>
                    <a:p>
                      <a:r>
                        <a:rPr lang="en-US" sz="1600" dirty="0" smtClean="0">
                          <a:latin typeface="Century Gothic" pitchFamily="34" charset="0"/>
                        </a:rPr>
                        <a:t>Conflict</a:t>
                      </a:r>
                      <a:r>
                        <a:rPr lang="en-US" sz="1600" baseline="0" dirty="0" smtClean="0">
                          <a:latin typeface="Century Gothic" pitchFamily="34" charset="0"/>
                        </a:rPr>
                        <a:t> between member</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Respect</a:t>
                      </a:r>
                      <a:r>
                        <a:rPr lang="en-US" sz="1600" baseline="0" dirty="0" smtClean="0">
                          <a:latin typeface="Century Gothic" pitchFamily="34" charset="0"/>
                        </a:rPr>
                        <a:t> differences, keep open &amp; creative atmosphere. </a:t>
                      </a:r>
                    </a:p>
                    <a:p>
                      <a:r>
                        <a:rPr lang="en-US" sz="1600" baseline="0" dirty="0" smtClean="0">
                          <a:latin typeface="Century Gothic" pitchFamily="34" charset="0"/>
                        </a:rPr>
                        <a:t>Meeting and analysis each view point.</a:t>
                      </a:r>
                      <a:endParaRPr lang="en-US" sz="1600" dirty="0">
                        <a:latin typeface="Century Gothic" pitchFamily="34" charset="0"/>
                      </a:endParaRPr>
                    </a:p>
                  </a:txBody>
                  <a:tcPr/>
                </a:tc>
                <a:tc>
                  <a:txBody>
                    <a:bodyPr/>
                    <a:lstStyle/>
                    <a:p>
                      <a:r>
                        <a:rPr lang="en-US" sz="1600" dirty="0" smtClean="0">
                          <a:latin typeface="Century Gothic" pitchFamily="34" charset="0"/>
                        </a:rPr>
                        <a:t>Get advice from instructor to get</a:t>
                      </a:r>
                      <a:r>
                        <a:rPr lang="en-US" sz="1600" baseline="0" dirty="0" smtClean="0">
                          <a:latin typeface="Century Gothic" pitchFamily="34" charset="0"/>
                        </a:rPr>
                        <a:t> the final decision</a:t>
                      </a:r>
                      <a:endParaRPr lang="en-US" sz="1600" dirty="0">
                        <a:latin typeface="Century Gothic" pitchFamily="34" charset="0"/>
                      </a:endParaRPr>
                    </a:p>
                  </a:txBody>
                  <a:tcPr/>
                </a:tc>
              </a:tr>
              <a:tr h="370840">
                <a:tc>
                  <a:txBody>
                    <a:bodyPr/>
                    <a:lstStyle/>
                    <a:p>
                      <a:r>
                        <a:rPr lang="en-US" sz="1600" dirty="0" smtClean="0">
                          <a:latin typeface="Century Gothic" pitchFamily="34" charset="0"/>
                        </a:rPr>
                        <a:t>Failure to meet committed schedule</a:t>
                      </a:r>
                      <a:endParaRPr lang="en-US" sz="1600" dirty="0">
                        <a:latin typeface="Century Gothic" pitchFamily="34" charset="0"/>
                      </a:endParaRPr>
                    </a:p>
                  </a:txBody>
                  <a:tcPr/>
                </a:tc>
                <a:tc>
                  <a:txBody>
                    <a:bodyPr/>
                    <a:lstStyle/>
                    <a:p>
                      <a:r>
                        <a:rPr lang="en-US" sz="1600" smtClean="0">
                          <a:latin typeface="Century Gothic" pitchFamily="34" charset="0"/>
                        </a:rPr>
                        <a:t>Process</a:t>
                      </a:r>
                      <a:endParaRPr lang="en-US" sz="1600" dirty="0">
                        <a:latin typeface="Century Gothic" pitchFamily="34" charset="0"/>
                      </a:endParaRPr>
                    </a:p>
                  </a:txBody>
                  <a:tcPr/>
                </a:tc>
                <a:tc>
                  <a:txBody>
                    <a:bodyPr/>
                    <a:lstStyle/>
                    <a:p>
                      <a:r>
                        <a:rPr lang="en-US" sz="1600" dirty="0" smtClean="0">
                          <a:latin typeface="Century Gothic" pitchFamily="34" charset="0"/>
                        </a:rPr>
                        <a:t>Create</a:t>
                      </a:r>
                      <a:r>
                        <a:rPr lang="en-US" sz="1600" baseline="0" dirty="0" smtClean="0">
                          <a:latin typeface="Century Gothic" pitchFamily="34" charset="0"/>
                        </a:rPr>
                        <a:t> plan longer included buffer time</a:t>
                      </a:r>
                      <a:endParaRPr lang="en-US" sz="1600" dirty="0">
                        <a:latin typeface="Century Gothic" pitchFamily="34" charset="0"/>
                      </a:endParaRPr>
                    </a:p>
                  </a:txBody>
                  <a:tcPr/>
                </a:tc>
                <a:tc>
                  <a:txBody>
                    <a:bodyPr/>
                    <a:lstStyle/>
                    <a:p>
                      <a:r>
                        <a:rPr lang="en-US" sz="1600" dirty="0" smtClean="0">
                          <a:latin typeface="Century Gothic" pitchFamily="34" charset="0"/>
                        </a:rPr>
                        <a:t>More buffer</a:t>
                      </a:r>
                      <a:r>
                        <a:rPr lang="en-US" sz="1600" baseline="0" dirty="0" smtClean="0">
                          <a:latin typeface="Century Gothic" pitchFamily="34" charset="0"/>
                        </a:rPr>
                        <a:t> time: Saturday &amp; Sunday</a:t>
                      </a:r>
                      <a:endParaRPr lang="en-US" sz="1600" dirty="0">
                        <a:latin typeface="Century Gothic" pitchFamily="34" charset="0"/>
                      </a:endParaRPr>
                    </a:p>
                  </a:txBody>
                  <a:tcPr/>
                </a:tc>
              </a:tr>
              <a:tr h="370840">
                <a:tc>
                  <a:txBody>
                    <a:bodyPr/>
                    <a:lstStyle/>
                    <a:p>
                      <a:r>
                        <a:rPr lang="en-US" sz="1600" dirty="0" smtClean="0">
                          <a:latin typeface="Century Gothic" pitchFamily="34" charset="0"/>
                        </a:rPr>
                        <a:t>Google</a:t>
                      </a:r>
                      <a:r>
                        <a:rPr lang="en-US" sz="1600" baseline="0" dirty="0" smtClean="0">
                          <a:latin typeface="Century Gothic" pitchFamily="34" charset="0"/>
                        </a:rPr>
                        <a:t> map changes its configuration</a:t>
                      </a:r>
                      <a:endParaRPr lang="en-US" sz="1600" dirty="0">
                        <a:latin typeface="Century Gothic" pitchFamily="34" charset="0"/>
                      </a:endParaRPr>
                    </a:p>
                  </a:txBody>
                  <a:tcPr/>
                </a:tc>
                <a:tc>
                  <a:txBody>
                    <a:bodyPr/>
                    <a:lstStyle/>
                    <a:p>
                      <a:r>
                        <a:rPr lang="en-US" sz="1600" dirty="0" smtClean="0">
                          <a:latin typeface="Century Gothic" pitchFamily="34" charset="0"/>
                        </a:rPr>
                        <a:t>Technical</a:t>
                      </a:r>
                      <a:endParaRPr lang="en-US" sz="1600" dirty="0">
                        <a:latin typeface="Century Gothic" pitchFamily="34" charset="0"/>
                      </a:endParaRPr>
                    </a:p>
                  </a:txBody>
                  <a:tcPr/>
                </a:tc>
                <a:tc>
                  <a:txBody>
                    <a:bodyPr/>
                    <a:lstStyle/>
                    <a:p>
                      <a:r>
                        <a:rPr lang="en-US" sz="1600" dirty="0" smtClean="0">
                          <a:latin typeface="Century Gothic" pitchFamily="34" charset="0"/>
                        </a:rPr>
                        <a:t>Follow its</a:t>
                      </a:r>
                      <a:r>
                        <a:rPr lang="en-US" sz="1600" baseline="0" dirty="0" smtClean="0">
                          <a:latin typeface="Century Gothic" pitchFamily="34" charset="0"/>
                        </a:rPr>
                        <a:t> development progress to get update</a:t>
                      </a:r>
                      <a:endParaRPr lang="en-US" sz="1600" dirty="0">
                        <a:latin typeface="Century Gothic" pitchFamily="34" charset="0"/>
                      </a:endParaRPr>
                    </a:p>
                  </a:txBody>
                  <a:tcPr/>
                </a:tc>
                <a:tc>
                  <a:txBody>
                    <a:bodyPr/>
                    <a:lstStyle/>
                    <a:p>
                      <a:r>
                        <a:rPr lang="en-US" sz="1600" baseline="0" dirty="0" smtClean="0">
                          <a:latin typeface="Century Gothic" pitchFamily="34" charset="0"/>
                        </a:rPr>
                        <a:t>Use alternative: vietbando.com API</a:t>
                      </a:r>
                      <a:endParaRPr lang="en-US" sz="1600" dirty="0">
                        <a:latin typeface="Century Gothic" pitchFamily="34" charset="0"/>
                      </a:endParaRPr>
                    </a:p>
                  </a:txBody>
                  <a:tcPr/>
                </a:tc>
              </a:tr>
            </a:tbl>
          </a:graphicData>
        </a:graphic>
      </p:graphicFrame>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11478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039910830"/>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2"/>
            <a:r>
              <a:rPr lang="en-US" sz="1500" dirty="0">
                <a:latin typeface="Century Gothic"/>
                <a:cs typeface="Century Gothic"/>
              </a:rPr>
              <a:t>n</a:t>
            </a:r>
            <a:r>
              <a:rPr lang="en-US" sz="1500" dirty="0" smtClean="0">
                <a:latin typeface="Century Gothic"/>
                <a:cs typeface="Century Gothic"/>
              </a:rPr>
              <a:t>:	The number  of criteria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026" name="Picture 2" descr="Z:\Desktop\CodeCog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950" y="2561535"/>
            <a:ext cx="1644650" cy="71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30</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305450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a:t>
            </a:r>
            <a:r>
              <a:rPr lang="en-US" dirty="0" smtClean="0">
                <a:solidFill>
                  <a:schemeClr val="tx1">
                    <a:lumMod val="85000"/>
                    <a:lumOff val="15000"/>
                  </a:schemeClr>
                </a:solidFill>
                <a:latin typeface="Century Gothic"/>
                <a:cs typeface="Century Gothic"/>
              </a:rPr>
              <a:t>Design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ERD</a:t>
            </a: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31</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143000" y="1504950"/>
            <a:ext cx="6248400" cy="3905250"/>
          </a:xfrm>
        </p:spPr>
      </p:pic>
      <p:sp>
        <p:nvSpPr>
          <p:cNvPr id="6" name="Content Placeholder 5"/>
          <p:cNvSpPr txBox="1">
            <a:spLocks/>
          </p:cNvSpPr>
          <p:nvPr/>
        </p:nvSpPr>
        <p:spPr>
          <a:xfrm>
            <a:off x="2819400" y="5451764"/>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772275" cy="312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87" y="2057400"/>
            <a:ext cx="7256721"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40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81800" cy="34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7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652" y="762000"/>
            <a:ext cx="7315200" cy="4572000"/>
          </a:xfrm>
        </p:spPr>
        <p:txBody>
          <a:bodyPr/>
          <a:lstStyle/>
          <a:p>
            <a:r>
              <a:rPr lang="en-US" dirty="0" smtClean="0">
                <a:latin typeface="Century Gothic"/>
                <a:cs typeface="Century Gothic"/>
              </a:rPr>
              <a:t>Class diagram example</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7315200" cy="4572000"/>
          </a:xfrm>
        </p:spPr>
        <p:txBody>
          <a:bodyPr/>
          <a:lstStyle/>
          <a:p>
            <a:r>
              <a:rPr lang="en-US" dirty="0" smtClean="0">
                <a:latin typeface="Century Gothic"/>
                <a:cs typeface="Century Gothic"/>
              </a:rPr>
              <a:t>Sequence diagram example</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37</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43952"/>
            <a:ext cx="8415518" cy="5514048"/>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49951"/>
            <a:ext cx="7334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38</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Z:\Desktop\Preparation\4. Detail Design\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231477"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2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latin typeface="Century Gothic"/>
                <a:cs typeface="Century Gothic"/>
              </a:rPr>
              <a:t>Every table has a primary key named ‘Id’.</a:t>
            </a:r>
          </a:p>
          <a:p>
            <a:pPr lvl="1"/>
            <a:r>
              <a:rPr lang="en-US" dirty="0" smtClean="0">
                <a:latin typeface="Century Gothic"/>
                <a:cs typeface="Century Gothic"/>
              </a:rPr>
              <a:t>Max length and null ability strictly follow field definitions.</a:t>
            </a:r>
            <a:endParaRPr lang="en-US" dirty="0">
              <a:latin typeface="Century Gothic"/>
              <a:cs typeface="Century Gothic"/>
            </a:endParaRP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4.5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886200"/>
            <a:ext cx="2222500" cy="1778000"/>
          </a:xfrm>
          <a:prstGeom prst="rect">
            <a:avLst/>
          </a:prstGeom>
        </p:spPr>
      </p:pic>
    </p:spTree>
    <p:extLst>
      <p:ext uri="{BB962C8B-B14F-4D97-AF65-F5344CB8AC3E}">
        <p14:creationId xmlns:p14="http://schemas.microsoft.com/office/powerpoint/2010/main" val="21781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r>
              <a:rPr lang="en-US" sz="2000" b="1" dirty="0" smtClean="0">
                <a:solidFill>
                  <a:schemeClr val="tx1">
                    <a:lumMod val="85000"/>
                    <a:lumOff val="15000"/>
                  </a:schemeClr>
                </a:solidFill>
                <a:latin typeface="Century Gothic"/>
                <a:cs typeface="Century Gothic"/>
              </a:rPr>
              <a:t>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smtClean="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people/km2</a:t>
            </a:r>
            <a:r>
              <a:rPr lang="en-US" sz="1800" i="1" dirty="0" smtClean="0">
                <a:solidFill>
                  <a:schemeClr val="tx1">
                    <a:lumMod val="85000"/>
                    <a:lumOff val="15000"/>
                  </a:schemeClr>
                </a:solidFill>
                <a:latin typeface="Century Gothic"/>
                <a:cs typeface="Century Gothic"/>
              </a:rPr>
              <a:t>*</a:t>
            </a: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r>
              <a:rPr lang="en-US" sz="1000" i="1" dirty="0">
                <a:solidFill>
                  <a:schemeClr val="tx1">
                    <a:lumMod val="85000"/>
                    <a:lumOff val="15000"/>
                  </a:schemeClr>
                </a:solidFill>
                <a:latin typeface="Century Gothic"/>
                <a:cs typeface="Century Gothic"/>
              </a:rPr>
              <a:t>Ref: http://www.gso.gov.vn/default.aspx?tabid=387&amp;idmid=3&amp;ItemID=12875</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026" name="Picture 2" descr="C:\Users\Nambaby\Downloads\vinathuan_130382114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00399"/>
            <a:ext cx="3306761" cy="220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C:\Users\White Eagle\Desktop\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4608"/>
            <a:ext cx="6781800" cy="68433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66511"/>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5410200"/>
            <a:ext cx="1295399"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168" y="5830886"/>
            <a:ext cx="1295399" cy="10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1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447800"/>
            <a:ext cx="7315200" cy="5029200"/>
          </a:xfrm>
        </p:spPr>
        <p:txBody>
          <a:bodyPr/>
          <a:lstStyle/>
          <a:p>
            <a:r>
              <a:rPr lang="en-US" b="1" dirty="0" smtClean="0">
                <a:latin typeface="Century Gothic"/>
                <a:cs typeface="Century Gothic"/>
              </a:rPr>
              <a:t>Test model:</a:t>
            </a:r>
            <a:endParaRPr lang="en-US" b="1" dirty="0">
              <a:latin typeface="Century Gothic"/>
              <a:cs typeface="Century Gothic"/>
            </a:endParaRP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65" y="1905000"/>
            <a:ext cx="7620000" cy="3877109"/>
          </a:xfrm>
          <a:prstGeom prst="rect">
            <a:avLst/>
          </a:prstGeom>
        </p:spPr>
      </p:pic>
      <p:sp>
        <p:nvSpPr>
          <p:cNvPr id="4" name="TextBox 3"/>
          <p:cNvSpPr txBox="1"/>
          <p:nvPr/>
        </p:nvSpPr>
        <p:spPr>
          <a:xfrm>
            <a:off x="256050" y="6062582"/>
            <a:ext cx="4086632" cy="276999"/>
          </a:xfrm>
          <a:prstGeom prst="rect">
            <a:avLst/>
          </a:prstGeom>
          <a:noFill/>
        </p:spPr>
        <p:txBody>
          <a:bodyPr wrap="none" rtlCol="0">
            <a:spAutoFit/>
          </a:bodyPr>
          <a:lstStyle/>
          <a:p>
            <a:r>
              <a:rPr lang="en-US" sz="1200" i="1" dirty="0"/>
              <a:t>Source: http://swtmentorsite.appspot.com/sdlc/vmodel.php</a:t>
            </a:r>
          </a:p>
        </p:txBody>
      </p:sp>
    </p:spTree>
    <p:extLst>
      <p:ext uri="{BB962C8B-B14F-4D97-AF65-F5344CB8AC3E}">
        <p14:creationId xmlns:p14="http://schemas.microsoft.com/office/powerpoint/2010/main" val="171524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 Software Test Documentation</a:t>
            </a:r>
            <a:endParaRPr lang="en-US" dirty="0"/>
          </a:p>
        </p:txBody>
      </p:sp>
      <p:sp>
        <p:nvSpPr>
          <p:cNvPr id="3" name="Content Placeholder 2"/>
          <p:cNvSpPr>
            <a:spLocks noGrp="1"/>
          </p:cNvSpPr>
          <p:nvPr>
            <p:ph idx="1"/>
          </p:nvPr>
        </p:nvSpPr>
        <p:spPr/>
        <p:txBody>
          <a:bodyPr/>
          <a:lstStyle/>
          <a:p>
            <a:r>
              <a:rPr lang="en-US" b="1" dirty="0" smtClean="0">
                <a:latin typeface="Century Gothic" pitchFamily="34" charset="0"/>
              </a:rPr>
              <a:t>Test process:</a:t>
            </a: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42</a:t>
            </a:fld>
            <a:endParaRPr lang="en-US"/>
          </a:p>
        </p:txBody>
      </p:sp>
      <p:graphicFrame>
        <p:nvGraphicFramePr>
          <p:cNvPr id="5" name="Diagram 4"/>
          <p:cNvGraphicFramePr/>
          <p:nvPr>
            <p:extLst>
              <p:ext uri="{D42A27DB-BD31-4B8C-83A1-F6EECF244321}">
                <p14:modId xmlns:p14="http://schemas.microsoft.com/office/powerpoint/2010/main" val="1971216128"/>
              </p:ext>
            </p:extLst>
          </p:nvPr>
        </p:nvGraphicFramePr>
        <p:xfrm>
          <a:off x="1143000" y="2286000"/>
          <a:ext cx="67056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861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 Software Test Documentation</a:t>
            </a:r>
            <a:endParaRPr lang="en-US" dirty="0"/>
          </a:p>
        </p:txBody>
      </p:sp>
      <p:sp>
        <p:nvSpPr>
          <p:cNvPr id="3" name="Content Placeholder 2"/>
          <p:cNvSpPr>
            <a:spLocks noGrp="1"/>
          </p:cNvSpPr>
          <p:nvPr>
            <p:ph idx="1"/>
          </p:nvPr>
        </p:nvSpPr>
        <p:spPr>
          <a:xfrm>
            <a:off x="457200" y="1570037"/>
            <a:ext cx="8229600" cy="4754563"/>
          </a:xfrm>
        </p:spPr>
        <p:txBody>
          <a:bodyPr/>
          <a:lstStyle/>
          <a:p>
            <a:r>
              <a:rPr lang="en-US" b="1" dirty="0" smtClean="0">
                <a:latin typeface="Century Gothic" pitchFamily="34" charset="0"/>
              </a:rPr>
              <a:t>Tools:</a:t>
            </a:r>
          </a:p>
          <a:p>
            <a:pPr marL="0" indent="0">
              <a:buNone/>
            </a:pPr>
            <a:endParaRPr lang="en-US" dirty="0">
              <a:latin typeface="Century Gothic"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32147710"/>
              </p:ext>
            </p:extLst>
          </p:nvPr>
        </p:nvGraphicFramePr>
        <p:xfrm>
          <a:off x="838200" y="2209797"/>
          <a:ext cx="7696200" cy="2998250"/>
        </p:xfrm>
        <a:graphic>
          <a:graphicData uri="http://schemas.openxmlformats.org/drawingml/2006/table">
            <a:tbl>
              <a:tblPr/>
              <a:tblGrid>
                <a:gridCol w="2576310"/>
                <a:gridCol w="2104065"/>
                <a:gridCol w="2104065"/>
                <a:gridCol w="911760"/>
              </a:tblGrid>
              <a:tr h="406191">
                <a:tc>
                  <a:txBody>
                    <a:bodyPr/>
                    <a:lstStyle/>
                    <a:p>
                      <a:pPr marL="0" marR="0" algn="ctr">
                        <a:lnSpc>
                          <a:spcPct val="115000"/>
                        </a:lnSpc>
                        <a:spcBef>
                          <a:spcPts val="400"/>
                        </a:spcBef>
                        <a:spcAft>
                          <a:spcPts val="400"/>
                        </a:spcAft>
                      </a:pPr>
                      <a:r>
                        <a:rPr lang="en-US" sz="1600" b="1" dirty="0">
                          <a:solidFill>
                            <a:srgbClr val="6E2500"/>
                          </a:solidFill>
                          <a:effectLst/>
                          <a:latin typeface="Calibri"/>
                          <a:ea typeface="MS Mincho"/>
                        </a:rPr>
                        <a:t>Purpose</a:t>
                      </a:r>
                      <a:endParaRPr lang="en-US" sz="1600" b="1" dirty="0">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c>
                  <a:txBody>
                    <a:bodyPr/>
                    <a:lstStyle/>
                    <a:p>
                      <a:pPr marL="0" marR="0" algn="ctr">
                        <a:lnSpc>
                          <a:spcPct val="115000"/>
                        </a:lnSpc>
                        <a:spcBef>
                          <a:spcPts val="400"/>
                        </a:spcBef>
                        <a:spcAft>
                          <a:spcPts val="400"/>
                        </a:spcAft>
                      </a:pPr>
                      <a:r>
                        <a:rPr lang="en-US" sz="1600" b="1">
                          <a:solidFill>
                            <a:srgbClr val="6E2500"/>
                          </a:solidFill>
                          <a:effectLst/>
                          <a:latin typeface="Calibri"/>
                          <a:ea typeface="MS Mincho"/>
                        </a:rPr>
                        <a:t>Tool</a:t>
                      </a:r>
                      <a:endParaRPr lang="en-US" sz="1600" b="1">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c>
                  <a:txBody>
                    <a:bodyPr/>
                    <a:lstStyle/>
                    <a:p>
                      <a:pPr marL="0" marR="0" algn="ctr">
                        <a:lnSpc>
                          <a:spcPct val="115000"/>
                        </a:lnSpc>
                        <a:spcBef>
                          <a:spcPts val="400"/>
                        </a:spcBef>
                        <a:spcAft>
                          <a:spcPts val="400"/>
                        </a:spcAft>
                      </a:pPr>
                      <a:r>
                        <a:rPr lang="en-US" sz="1600" b="1">
                          <a:solidFill>
                            <a:srgbClr val="6E2500"/>
                          </a:solidFill>
                          <a:effectLst/>
                          <a:latin typeface="Calibri"/>
                          <a:ea typeface="MS Mincho"/>
                        </a:rPr>
                        <a:t>Vendor/In-house</a:t>
                      </a:r>
                      <a:endParaRPr lang="en-US" sz="1600" b="1">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c>
                  <a:txBody>
                    <a:bodyPr/>
                    <a:lstStyle/>
                    <a:p>
                      <a:pPr marL="0" marR="0" algn="ctr">
                        <a:lnSpc>
                          <a:spcPct val="115000"/>
                        </a:lnSpc>
                        <a:spcBef>
                          <a:spcPts val="400"/>
                        </a:spcBef>
                        <a:spcAft>
                          <a:spcPts val="400"/>
                        </a:spcAft>
                      </a:pPr>
                      <a:r>
                        <a:rPr lang="en-US" sz="1600" b="1">
                          <a:solidFill>
                            <a:srgbClr val="6E2500"/>
                          </a:solidFill>
                          <a:effectLst/>
                          <a:latin typeface="Calibri"/>
                          <a:ea typeface="MS Mincho"/>
                        </a:rPr>
                        <a:t>Version</a:t>
                      </a:r>
                      <a:endParaRPr lang="en-US" sz="1600" b="1">
                        <a:solidFill>
                          <a:srgbClr val="6E2500"/>
                        </a:solidFill>
                        <a:effectLst/>
                        <a:latin typeface="Tahoma"/>
                        <a:ea typeface="MS Mincho"/>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8E1"/>
                    </a:solidFill>
                  </a:tcPr>
                </a:tc>
              </a:tr>
              <a:tr h="406191">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Defect tracking</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MS Word, Excel</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2010</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06821">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Testing Effort tracking</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Microsoft Project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2010</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06191">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Documentation writing</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MS Word, Excel</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2010</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06191">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Performance Testing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err="1" smtClean="0">
                          <a:solidFill>
                            <a:srgbClr val="000000"/>
                          </a:solidFill>
                          <a:effectLst/>
                          <a:latin typeface="Calibri"/>
                          <a:ea typeface="MS Mincho"/>
                          <a:cs typeface="Arial"/>
                        </a:rPr>
                        <a:t>YSlow</a:t>
                      </a:r>
                      <a:endParaRPr lang="en-US" sz="1600" dirty="0">
                        <a:solidFill>
                          <a:srgbClr val="000000"/>
                        </a:solidFill>
                        <a:effectLst/>
                        <a:latin typeface="Calibri"/>
                        <a:ea typeface="MS Mincho"/>
                        <a:cs typeface="Arial"/>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Yahoo! </a:t>
                      </a:r>
                      <a:r>
                        <a:rPr lang="en-US" sz="1600" dirty="0" err="1">
                          <a:solidFill>
                            <a:srgbClr val="000000"/>
                          </a:solidFill>
                          <a:effectLst/>
                          <a:latin typeface="Calibri"/>
                          <a:ea typeface="MS Mincho"/>
                          <a:cs typeface="Arial"/>
                        </a:rPr>
                        <a:t>Inc</a:t>
                      </a:r>
                      <a:endParaRPr lang="en-US" sz="1600" dirty="0">
                        <a:solidFill>
                          <a:srgbClr val="000000"/>
                        </a:solidFill>
                        <a:effectLst/>
                        <a:latin typeface="Calibri"/>
                        <a:ea typeface="MS Mincho"/>
                        <a:cs typeface="Arial"/>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406191">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Database</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SQL Server</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Microsoft</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a:solidFill>
                            <a:srgbClr val="000000"/>
                          </a:solidFill>
                          <a:effectLst/>
                          <a:latin typeface="Calibri"/>
                          <a:ea typeface="MS Mincho"/>
                          <a:cs typeface="Arial"/>
                        </a:rPr>
                        <a:t>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r h="560474">
                <a:tc>
                  <a:txBody>
                    <a:bodyPr/>
                    <a:lstStyle/>
                    <a:p>
                      <a:pPr marL="0" marR="0">
                        <a:lnSpc>
                          <a:spcPct val="115000"/>
                        </a:lnSpc>
                        <a:spcBef>
                          <a:spcPts val="400"/>
                        </a:spcBef>
                        <a:spcAft>
                          <a:spcPts val="400"/>
                        </a:spcAft>
                      </a:pPr>
                      <a:r>
                        <a:rPr lang="en-GB" sz="1600" dirty="0">
                          <a:solidFill>
                            <a:srgbClr val="000000"/>
                          </a:solidFill>
                          <a:effectLst/>
                          <a:latin typeface="Calibri"/>
                          <a:ea typeface="MS Mincho"/>
                          <a:cs typeface="Arial"/>
                        </a:rPr>
                        <a:t>Project information tracking</a:t>
                      </a:r>
                      <a:endParaRPr lang="en-US" sz="1600" dirty="0">
                        <a:solidFill>
                          <a:srgbClr val="000000"/>
                        </a:solidFill>
                        <a:effectLst/>
                        <a:latin typeface="Calibri"/>
                        <a:ea typeface="MS Mincho"/>
                        <a:cs typeface="Arial"/>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err="1">
                          <a:solidFill>
                            <a:srgbClr val="000000"/>
                          </a:solidFill>
                          <a:effectLst/>
                          <a:latin typeface="Calibri"/>
                          <a:ea typeface="MS Mincho"/>
                          <a:cs typeface="Arial"/>
                        </a:rPr>
                        <a:t>TortoiseSVN</a:t>
                      </a:r>
                      <a:endParaRPr lang="en-US" sz="1600" dirty="0">
                        <a:solidFill>
                          <a:srgbClr val="000000"/>
                        </a:solidFill>
                        <a:effectLst/>
                        <a:latin typeface="Calibri"/>
                        <a:ea typeface="MS Mincho"/>
                        <a:cs typeface="Arial"/>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nSpc>
                          <a:spcPct val="115000"/>
                        </a:lnSpc>
                        <a:spcBef>
                          <a:spcPts val="400"/>
                        </a:spcBef>
                        <a:spcAft>
                          <a:spcPts val="400"/>
                        </a:spcAft>
                      </a:pPr>
                      <a:r>
                        <a:rPr lang="en-US" sz="1600" dirty="0">
                          <a:solidFill>
                            <a:srgbClr val="000000"/>
                          </a:solidFill>
                          <a:effectLst/>
                          <a:latin typeface="Calibri"/>
                          <a:ea typeface="MS Mincho"/>
                          <a:cs typeface="Arial"/>
                        </a:rPr>
                        <a:t> </a:t>
                      </a: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7991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524000"/>
            <a:ext cx="7315200" cy="5029200"/>
          </a:xfrm>
        </p:spPr>
        <p:txBody>
          <a:bodyPr/>
          <a:lstStyle/>
          <a:p>
            <a:r>
              <a:rPr lang="en-US" b="1" dirty="0" smtClean="0">
                <a:latin typeface="Century Gothic"/>
                <a:cs typeface="Century Gothic"/>
              </a:rPr>
              <a:t>Defect log sample</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5" y="2438399"/>
            <a:ext cx="7753206" cy="3200401"/>
          </a:xfrm>
          <a:prstGeom prst="rect">
            <a:avLst/>
          </a:prstGeom>
        </p:spPr>
      </p:pic>
    </p:spTree>
    <p:extLst>
      <p:ext uri="{BB962C8B-B14F-4D97-AF65-F5344CB8AC3E}">
        <p14:creationId xmlns:p14="http://schemas.microsoft.com/office/powerpoint/2010/main" val="288299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Report</a:t>
            </a:r>
          </a:p>
          <a:p>
            <a:pPr marL="0" indent="0">
              <a:buNone/>
            </a:pPr>
            <a:endParaRPr lang="en-US" b="1" dirty="0" smtClean="0">
              <a:latin typeface="Century Gothic"/>
              <a:cs typeface="Century Gothic"/>
            </a:endParaRPr>
          </a:p>
          <a:p>
            <a:pPr marL="1257300" lvl="2" indent="-457200">
              <a:buFont typeface="Wingdings" pitchFamily="2" charset="2"/>
              <a:buChar char="ü"/>
            </a:pPr>
            <a:r>
              <a:rPr lang="en-US" b="1" dirty="0" smtClean="0">
                <a:latin typeface="Century Gothic"/>
                <a:cs typeface="Century Gothic"/>
              </a:rPr>
              <a:t>Number of test cases: 310</a:t>
            </a:r>
          </a:p>
          <a:p>
            <a:pPr marL="1257300" lvl="2" indent="-457200">
              <a:buFont typeface="Wingdings" pitchFamily="2" charset="2"/>
              <a:buChar char="ü"/>
            </a:pPr>
            <a:r>
              <a:rPr lang="en-US" b="1" dirty="0" smtClean="0">
                <a:latin typeface="Century Gothic"/>
                <a:cs typeface="Century Gothic"/>
              </a:rPr>
              <a:t>Number of passed cases: 310</a:t>
            </a:r>
          </a:p>
          <a:p>
            <a:pPr marL="1257300" lvl="2" indent="-457200">
              <a:buFont typeface="Wingdings" pitchFamily="2" charset="2"/>
              <a:buChar char="ü"/>
            </a:pPr>
            <a:r>
              <a:rPr lang="en-US" b="1" dirty="0" smtClean="0">
                <a:latin typeface="Century Gothic"/>
                <a:cs typeface="Century Gothic"/>
              </a:rPr>
              <a:t>Number of failed cases: 18 (fixed all)</a:t>
            </a:r>
          </a:p>
          <a:p>
            <a:pPr marL="1257300" lvl="2" indent="-457200">
              <a:buFont typeface="Wingdings" pitchFamily="2" charset="2"/>
              <a:buChar char="ü"/>
            </a:pPr>
            <a:r>
              <a:rPr lang="en-US" b="1" dirty="0" smtClean="0">
                <a:latin typeface="Century Gothic"/>
                <a:cs typeface="Century Gothic"/>
              </a:rPr>
              <a:t>Number of not tested cases: 0 </a:t>
            </a: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Tree>
    <p:extLst>
      <p:ext uri="{BB962C8B-B14F-4D97-AF65-F5344CB8AC3E}">
        <p14:creationId xmlns:p14="http://schemas.microsoft.com/office/powerpoint/2010/main" val="116301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48</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1000" dirty="0" smtClean="0">
                <a:solidFill>
                  <a:schemeClr val="tx1">
                    <a:lumMod val="85000"/>
                    <a:lumOff val="15000"/>
                  </a:schemeClr>
                </a:solidFill>
                <a:latin typeface="Century Gothic"/>
                <a:cs typeface="Century Gothic"/>
              </a:rPr>
              <a:t>* </a:t>
            </a:r>
            <a:r>
              <a:rPr lang="en-US" sz="1000" dirty="0">
                <a:solidFill>
                  <a:schemeClr val="tx1">
                    <a:lumMod val="85000"/>
                    <a:lumOff val="15000"/>
                  </a:schemeClr>
                </a:solidFill>
                <a:latin typeface="Century Gothic"/>
                <a:cs typeface="Century Gothic"/>
              </a:rPr>
              <a:t>http</a:t>
            </a:r>
            <a:r>
              <a:rPr lang="en-US" sz="1000" dirty="0" smtClean="0">
                <a:solidFill>
                  <a:schemeClr val="tx1">
                    <a:lumMod val="85000"/>
                    <a:lumOff val="15000"/>
                  </a:schemeClr>
                </a:solidFill>
                <a:latin typeface="Century Gothic"/>
                <a:cs typeface="Century Gothic"/>
              </a:rPr>
              <a:t>://wikipedia.org/wiki/Ha_Noi</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2050" name="Picture 2" descr="C:\Users\Nambaby\Desktop\k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2523506"/>
            <a:ext cx="4153725" cy="311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2117</Words>
  <Application>Microsoft Office PowerPoint</Application>
  <PresentationFormat>On-screen Show (4:3)</PresentationFormat>
  <Paragraphs>492</Paragraphs>
  <Slides>48</Slides>
  <Notes>23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TS102787942</vt:lpstr>
      <vt:lpstr>Rental House Finding System</vt:lpstr>
      <vt:lpstr>The People</vt:lpstr>
      <vt:lpstr>CONTENTS</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Planning</vt:lpstr>
      <vt:lpstr>2.5 Team Management</vt:lpstr>
      <vt:lpstr>2.6 Risk Management</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4. Software Design Specification</vt:lpstr>
      <vt:lpstr>4.1 Overall System Architecture</vt:lpstr>
      <vt:lpstr>4.2 Web Application Design Pattern</vt:lpstr>
      <vt:lpstr>4.3 Detail Design</vt:lpstr>
      <vt:lpstr>4.3 Detail Design</vt:lpstr>
      <vt:lpstr>PowerPoint Presentation</vt:lpstr>
      <vt:lpstr>PowerPoint Presentation</vt:lpstr>
      <vt:lpstr>4.4 Database Design</vt:lpstr>
      <vt:lpstr>4.5 Database Design</vt:lpstr>
      <vt:lpstr>4.4 Database Design</vt:lpstr>
      <vt:lpstr>5. Software Test Documentation</vt:lpstr>
      <vt:lpstr>5. Software Test Documentation</vt:lpstr>
      <vt:lpstr>5. Software Test Documentation</vt:lpstr>
      <vt:lpstr>5. Software Test Documentation</vt:lpstr>
      <vt:lpstr>5. Software Test Documentation</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2013-04-25T23:34:39Z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