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324" r:id="rId3"/>
    <p:sldId id="257" r:id="rId4"/>
    <p:sldId id="259" r:id="rId5"/>
    <p:sldId id="260" r:id="rId6"/>
    <p:sldId id="309" r:id="rId7"/>
    <p:sldId id="310" r:id="rId8"/>
    <p:sldId id="311" r:id="rId9"/>
    <p:sldId id="312" r:id="rId10"/>
    <p:sldId id="348" r:id="rId11"/>
    <p:sldId id="313" r:id="rId12"/>
    <p:sldId id="317" r:id="rId13"/>
    <p:sldId id="320" r:id="rId14"/>
    <p:sldId id="319" r:id="rId15"/>
    <p:sldId id="355" r:id="rId16"/>
    <p:sldId id="318" r:id="rId17"/>
    <p:sldId id="356" r:id="rId18"/>
    <p:sldId id="357" r:id="rId19"/>
    <p:sldId id="358" r:id="rId20"/>
    <p:sldId id="360" r:id="rId21"/>
    <p:sldId id="359" r:id="rId22"/>
    <p:sldId id="332" r:id="rId23"/>
    <p:sldId id="322" r:id="rId24"/>
    <p:sldId id="265" r:id="rId25"/>
    <p:sldId id="335" r:id="rId26"/>
    <p:sldId id="337" r:id="rId27"/>
    <p:sldId id="349" r:id="rId28"/>
    <p:sldId id="341" r:id="rId29"/>
    <p:sldId id="338" r:id="rId30"/>
    <p:sldId id="344" r:id="rId31"/>
    <p:sldId id="347" r:id="rId32"/>
    <p:sldId id="303" r:id="rId33"/>
    <p:sldId id="346" r:id="rId34"/>
    <p:sldId id="302" r:id="rId35"/>
    <p:sldId id="343" r:id="rId36"/>
    <p:sldId id="308" r:id="rId37"/>
    <p:sldId id="30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8" autoAdjust="0"/>
    <p:restoredTop sz="90756" autoAdjust="0"/>
  </p:normalViewPr>
  <p:slideViewPr>
    <p:cSldViewPr>
      <p:cViewPr varScale="1">
        <p:scale>
          <a:sx n="67" d="100"/>
          <a:sy n="67" d="100"/>
        </p:scale>
        <p:origin x="-142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B5BAD-BE58-4A36-A4B1-3AB3A2F95DB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CD9AD9-AAEC-4037-BA16-693B4F18E6D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Lesson learnt</a:t>
          </a:r>
          <a:endParaRPr lang="en-US" dirty="0">
            <a:solidFill>
              <a:srgbClr val="FF0000"/>
            </a:solidFill>
          </a:endParaRPr>
        </a:p>
      </dgm:t>
    </dgm:pt>
    <dgm:pt modelId="{B24657C4-62DC-42C3-89FC-24D6CC6EA6F4}" type="parTrans" cxnId="{E37FA52A-A723-450B-B04F-F5341F0F15BD}">
      <dgm:prSet/>
      <dgm:spPr/>
      <dgm:t>
        <a:bodyPr/>
        <a:lstStyle/>
        <a:p>
          <a:endParaRPr lang="en-US"/>
        </a:p>
      </dgm:t>
    </dgm:pt>
    <dgm:pt modelId="{B82A9525-0BAE-473C-9D83-62314ECA1771}" type="sibTrans" cxnId="{E37FA52A-A723-450B-B04F-F5341F0F15BD}">
      <dgm:prSet/>
      <dgm:spPr/>
      <dgm:t>
        <a:bodyPr/>
        <a:lstStyle/>
        <a:p>
          <a:endParaRPr lang="en-US"/>
        </a:p>
      </dgm:t>
    </dgm:pt>
    <dgm:pt modelId="{81AD2C7C-9A52-404C-ADE0-F3ED55853816}">
      <dgm:prSet phldrT="[Text]"/>
      <dgm:spPr/>
      <dgm:t>
        <a:bodyPr/>
        <a:lstStyle/>
        <a:p>
          <a:r>
            <a:rPr lang="en-US" dirty="0" smtClean="0"/>
            <a:t>Software development process</a:t>
          </a:r>
          <a:endParaRPr lang="en-US" dirty="0"/>
        </a:p>
      </dgm:t>
    </dgm:pt>
    <dgm:pt modelId="{7F77110B-E728-4B83-ACE5-27FC8E424464}" type="parTrans" cxnId="{D1A26FFC-2897-40C1-AE9C-7B3C93DBF180}">
      <dgm:prSet/>
      <dgm:spPr/>
      <dgm:t>
        <a:bodyPr/>
        <a:lstStyle/>
        <a:p>
          <a:endParaRPr lang="en-US"/>
        </a:p>
      </dgm:t>
    </dgm:pt>
    <dgm:pt modelId="{14C24BD5-581D-46AC-A344-EA2E4CE709EB}" type="sibTrans" cxnId="{D1A26FFC-2897-40C1-AE9C-7B3C93DBF180}">
      <dgm:prSet/>
      <dgm:spPr/>
      <dgm:t>
        <a:bodyPr/>
        <a:lstStyle/>
        <a:p>
          <a:endParaRPr lang="en-US"/>
        </a:p>
      </dgm:t>
    </dgm:pt>
    <dgm:pt modelId="{7ACCA44B-7C13-4AC9-B871-F77B97DC3927}">
      <dgm:prSet phldrT="[Text]"/>
      <dgm:spPr/>
      <dgm:t>
        <a:bodyPr/>
        <a:lstStyle/>
        <a:p>
          <a:r>
            <a:rPr lang="en-US" dirty="0" smtClean="0"/>
            <a:t>Team communication</a:t>
          </a:r>
          <a:endParaRPr lang="en-US" dirty="0"/>
        </a:p>
      </dgm:t>
    </dgm:pt>
    <dgm:pt modelId="{D8590AF7-B1CE-45B9-B2E1-F291EA75D641}" type="parTrans" cxnId="{385A9EA1-5237-4C5B-AF36-7AA89C28831E}">
      <dgm:prSet/>
      <dgm:spPr/>
      <dgm:t>
        <a:bodyPr/>
        <a:lstStyle/>
        <a:p>
          <a:endParaRPr lang="en-US"/>
        </a:p>
      </dgm:t>
    </dgm:pt>
    <dgm:pt modelId="{8D4E7EAF-2BC2-4067-AE04-65B6D389A019}" type="sibTrans" cxnId="{385A9EA1-5237-4C5B-AF36-7AA89C28831E}">
      <dgm:prSet/>
      <dgm:spPr/>
      <dgm:t>
        <a:bodyPr/>
        <a:lstStyle/>
        <a:p>
          <a:endParaRPr lang="en-US"/>
        </a:p>
      </dgm:t>
    </dgm:pt>
    <dgm:pt modelId="{E0C303BB-B774-4BDE-8D42-53646D4DC73B}">
      <dgm:prSet phldrT="[Text]"/>
      <dgm:spPr/>
      <dgm:t>
        <a:bodyPr/>
        <a:lstStyle/>
        <a:p>
          <a:r>
            <a:rPr lang="en-US" dirty="0" smtClean="0"/>
            <a:t>Project management skills</a:t>
          </a:r>
          <a:endParaRPr lang="en-US" dirty="0"/>
        </a:p>
      </dgm:t>
    </dgm:pt>
    <dgm:pt modelId="{AF0268AE-E730-457D-8B85-1C433A15B06F}" type="parTrans" cxnId="{BD06415D-74A1-4D95-9C50-F5E0C2A09D02}">
      <dgm:prSet/>
      <dgm:spPr/>
      <dgm:t>
        <a:bodyPr/>
        <a:lstStyle/>
        <a:p>
          <a:endParaRPr lang="en-US"/>
        </a:p>
      </dgm:t>
    </dgm:pt>
    <dgm:pt modelId="{99CCC5BC-29F5-46C2-B61B-99E5FC2681B6}" type="sibTrans" cxnId="{BD06415D-74A1-4D95-9C50-F5E0C2A09D02}">
      <dgm:prSet/>
      <dgm:spPr/>
      <dgm:t>
        <a:bodyPr/>
        <a:lstStyle/>
        <a:p>
          <a:endParaRPr lang="en-US"/>
        </a:p>
      </dgm:t>
    </dgm:pt>
    <dgm:pt modelId="{791D4C04-E1B7-4C18-82EB-0A3AA22DB4A7}">
      <dgm:prSet phldrT="[Text]"/>
      <dgm:spPr/>
      <dgm:t>
        <a:bodyPr/>
        <a:lstStyle/>
        <a:p>
          <a:r>
            <a:rPr lang="en-US" dirty="0" smtClean="0"/>
            <a:t>Time management</a:t>
          </a:r>
          <a:endParaRPr lang="en-US" dirty="0"/>
        </a:p>
      </dgm:t>
    </dgm:pt>
    <dgm:pt modelId="{6B441E31-3F8A-432D-BA52-0DFB09A32360}" type="parTrans" cxnId="{B589F2C8-08C4-4BA2-9252-C8599A71DFB5}">
      <dgm:prSet/>
      <dgm:spPr/>
      <dgm:t>
        <a:bodyPr/>
        <a:lstStyle/>
        <a:p>
          <a:endParaRPr lang="en-US"/>
        </a:p>
      </dgm:t>
    </dgm:pt>
    <dgm:pt modelId="{8BC423F0-C5ED-4985-AD44-2E22BCC7A9DF}" type="sibTrans" cxnId="{B589F2C8-08C4-4BA2-9252-C8599A71DFB5}">
      <dgm:prSet/>
      <dgm:spPr/>
      <dgm:t>
        <a:bodyPr/>
        <a:lstStyle/>
        <a:p>
          <a:endParaRPr lang="en-US"/>
        </a:p>
      </dgm:t>
    </dgm:pt>
    <dgm:pt modelId="{1EDE86E2-7537-465C-9C49-B228C3A64325}" type="pres">
      <dgm:prSet presAssocID="{946B5BAD-BE58-4A36-A4B1-3AB3A2F95D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27537EA-6AB6-4EFF-8B30-0AF724EEF9CD}" type="pres">
      <dgm:prSet presAssocID="{BECD9AD9-AAEC-4037-BA16-693B4F18E6DB}" presName="thickLine" presStyleLbl="alignNode1" presStyleIdx="0" presStyleCnt="1"/>
      <dgm:spPr/>
    </dgm:pt>
    <dgm:pt modelId="{E028EB6E-2D1F-4A60-ACC6-E9BA7DC015F6}" type="pres">
      <dgm:prSet presAssocID="{BECD9AD9-AAEC-4037-BA16-693B4F18E6DB}" presName="horz1" presStyleCnt="0"/>
      <dgm:spPr/>
    </dgm:pt>
    <dgm:pt modelId="{69562A71-B9E8-488C-B39C-7C975B760F9E}" type="pres">
      <dgm:prSet presAssocID="{BECD9AD9-AAEC-4037-BA16-693B4F18E6DB}" presName="tx1" presStyleLbl="revTx" presStyleIdx="0" presStyleCnt="5" custScaleX="200000"/>
      <dgm:spPr/>
      <dgm:t>
        <a:bodyPr/>
        <a:lstStyle/>
        <a:p>
          <a:endParaRPr lang="en-US"/>
        </a:p>
      </dgm:t>
    </dgm:pt>
    <dgm:pt modelId="{04226219-481D-4DCB-9229-4667D98F1326}" type="pres">
      <dgm:prSet presAssocID="{BECD9AD9-AAEC-4037-BA16-693B4F18E6DB}" presName="vert1" presStyleCnt="0"/>
      <dgm:spPr/>
    </dgm:pt>
    <dgm:pt modelId="{F9F2538B-19B7-4C49-AD9E-A6F0674C673F}" type="pres">
      <dgm:prSet presAssocID="{81AD2C7C-9A52-404C-ADE0-F3ED55853816}" presName="vertSpace2a" presStyleCnt="0"/>
      <dgm:spPr/>
    </dgm:pt>
    <dgm:pt modelId="{E4268BFD-23B7-44C7-97AC-1B7308BFBEC0}" type="pres">
      <dgm:prSet presAssocID="{81AD2C7C-9A52-404C-ADE0-F3ED55853816}" presName="horz2" presStyleCnt="0"/>
      <dgm:spPr/>
    </dgm:pt>
    <dgm:pt modelId="{47CFA84B-AF39-4097-BD34-3855DEC04D62}" type="pres">
      <dgm:prSet presAssocID="{81AD2C7C-9A52-404C-ADE0-F3ED55853816}" presName="horzSpace2" presStyleCnt="0"/>
      <dgm:spPr/>
    </dgm:pt>
    <dgm:pt modelId="{B82016D5-36FA-474C-8766-A465649B5820}" type="pres">
      <dgm:prSet presAssocID="{81AD2C7C-9A52-404C-ADE0-F3ED55853816}" presName="tx2" presStyleLbl="revTx" presStyleIdx="1" presStyleCnt="5"/>
      <dgm:spPr/>
      <dgm:t>
        <a:bodyPr/>
        <a:lstStyle/>
        <a:p>
          <a:endParaRPr lang="en-US"/>
        </a:p>
      </dgm:t>
    </dgm:pt>
    <dgm:pt modelId="{0D45C2C9-4C43-4687-A61B-A3D2812793DD}" type="pres">
      <dgm:prSet presAssocID="{81AD2C7C-9A52-404C-ADE0-F3ED55853816}" presName="vert2" presStyleCnt="0"/>
      <dgm:spPr/>
    </dgm:pt>
    <dgm:pt modelId="{CD73BBBE-4BBB-4D4F-9FF8-5259730ADCD9}" type="pres">
      <dgm:prSet presAssocID="{81AD2C7C-9A52-404C-ADE0-F3ED55853816}" presName="thinLine2b" presStyleLbl="callout" presStyleIdx="0" presStyleCnt="4"/>
      <dgm:spPr/>
    </dgm:pt>
    <dgm:pt modelId="{BEFE668F-80F2-4151-9C2F-974174749E68}" type="pres">
      <dgm:prSet presAssocID="{81AD2C7C-9A52-404C-ADE0-F3ED55853816}" presName="vertSpace2b" presStyleCnt="0"/>
      <dgm:spPr/>
    </dgm:pt>
    <dgm:pt modelId="{45128FF0-9C01-4135-9618-751E3D84C6D1}" type="pres">
      <dgm:prSet presAssocID="{E0C303BB-B774-4BDE-8D42-53646D4DC73B}" presName="horz2" presStyleCnt="0"/>
      <dgm:spPr/>
    </dgm:pt>
    <dgm:pt modelId="{EB7E82EA-9167-47D3-A357-09417726586F}" type="pres">
      <dgm:prSet presAssocID="{E0C303BB-B774-4BDE-8D42-53646D4DC73B}" presName="horzSpace2" presStyleCnt="0"/>
      <dgm:spPr/>
    </dgm:pt>
    <dgm:pt modelId="{68CE9605-6093-4B23-8C94-98D8A9983657}" type="pres">
      <dgm:prSet presAssocID="{E0C303BB-B774-4BDE-8D42-53646D4DC73B}" presName="tx2" presStyleLbl="revTx" presStyleIdx="2" presStyleCnt="5"/>
      <dgm:spPr/>
      <dgm:t>
        <a:bodyPr/>
        <a:lstStyle/>
        <a:p>
          <a:endParaRPr lang="en-US"/>
        </a:p>
      </dgm:t>
    </dgm:pt>
    <dgm:pt modelId="{4B5A906D-092D-47C4-A25A-0B1ED273DC9C}" type="pres">
      <dgm:prSet presAssocID="{E0C303BB-B774-4BDE-8D42-53646D4DC73B}" presName="vert2" presStyleCnt="0"/>
      <dgm:spPr/>
    </dgm:pt>
    <dgm:pt modelId="{5EE937AB-AF89-4F2D-AD80-CAF6AB4187A6}" type="pres">
      <dgm:prSet presAssocID="{E0C303BB-B774-4BDE-8D42-53646D4DC73B}" presName="thinLine2b" presStyleLbl="callout" presStyleIdx="1" presStyleCnt="4"/>
      <dgm:spPr/>
    </dgm:pt>
    <dgm:pt modelId="{AAEF809C-D34B-4118-BC88-47C42C2C2FD8}" type="pres">
      <dgm:prSet presAssocID="{E0C303BB-B774-4BDE-8D42-53646D4DC73B}" presName="vertSpace2b" presStyleCnt="0"/>
      <dgm:spPr/>
    </dgm:pt>
    <dgm:pt modelId="{32C99C8A-7B0D-43E9-A043-0E3C93C7BDF5}" type="pres">
      <dgm:prSet presAssocID="{7ACCA44B-7C13-4AC9-B871-F77B97DC3927}" presName="horz2" presStyleCnt="0"/>
      <dgm:spPr/>
    </dgm:pt>
    <dgm:pt modelId="{23549E51-C464-48F8-9860-4E38D3ACCBE2}" type="pres">
      <dgm:prSet presAssocID="{7ACCA44B-7C13-4AC9-B871-F77B97DC3927}" presName="horzSpace2" presStyleCnt="0"/>
      <dgm:spPr/>
    </dgm:pt>
    <dgm:pt modelId="{B3E131FD-7CC0-4C3A-99F5-EC4129CB8A3B}" type="pres">
      <dgm:prSet presAssocID="{7ACCA44B-7C13-4AC9-B871-F77B97DC3927}" presName="tx2" presStyleLbl="revTx" presStyleIdx="3" presStyleCnt="5"/>
      <dgm:spPr/>
      <dgm:t>
        <a:bodyPr/>
        <a:lstStyle/>
        <a:p>
          <a:endParaRPr lang="en-US"/>
        </a:p>
      </dgm:t>
    </dgm:pt>
    <dgm:pt modelId="{384B2004-95CD-44D1-A2CE-7E31B3B1B9DE}" type="pres">
      <dgm:prSet presAssocID="{7ACCA44B-7C13-4AC9-B871-F77B97DC3927}" presName="vert2" presStyleCnt="0"/>
      <dgm:spPr/>
    </dgm:pt>
    <dgm:pt modelId="{B1CA6BB8-454F-4000-9E7D-D742546C032E}" type="pres">
      <dgm:prSet presAssocID="{7ACCA44B-7C13-4AC9-B871-F77B97DC3927}" presName="thinLine2b" presStyleLbl="callout" presStyleIdx="2" presStyleCnt="4"/>
      <dgm:spPr/>
    </dgm:pt>
    <dgm:pt modelId="{D31DBFDD-1ED7-4D40-A9B3-74C0BD7985EC}" type="pres">
      <dgm:prSet presAssocID="{7ACCA44B-7C13-4AC9-B871-F77B97DC3927}" presName="vertSpace2b" presStyleCnt="0"/>
      <dgm:spPr/>
    </dgm:pt>
    <dgm:pt modelId="{0D8540C1-1C22-4396-BA2A-7B76BC8D6C36}" type="pres">
      <dgm:prSet presAssocID="{791D4C04-E1B7-4C18-82EB-0A3AA22DB4A7}" presName="horz2" presStyleCnt="0"/>
      <dgm:spPr/>
    </dgm:pt>
    <dgm:pt modelId="{6E132ADC-88EE-4373-A469-2772DE46A57F}" type="pres">
      <dgm:prSet presAssocID="{791D4C04-E1B7-4C18-82EB-0A3AA22DB4A7}" presName="horzSpace2" presStyleCnt="0"/>
      <dgm:spPr/>
    </dgm:pt>
    <dgm:pt modelId="{54F44814-B823-4C0E-9EAF-7FA15A0E080B}" type="pres">
      <dgm:prSet presAssocID="{791D4C04-E1B7-4C18-82EB-0A3AA22DB4A7}" presName="tx2" presStyleLbl="revTx" presStyleIdx="4" presStyleCnt="5"/>
      <dgm:spPr/>
      <dgm:t>
        <a:bodyPr/>
        <a:lstStyle/>
        <a:p>
          <a:endParaRPr lang="en-US"/>
        </a:p>
      </dgm:t>
    </dgm:pt>
    <dgm:pt modelId="{D1D00794-4C3A-484E-BA5D-F3192ED1D366}" type="pres">
      <dgm:prSet presAssocID="{791D4C04-E1B7-4C18-82EB-0A3AA22DB4A7}" presName="vert2" presStyleCnt="0"/>
      <dgm:spPr/>
    </dgm:pt>
    <dgm:pt modelId="{69112009-69BA-4E53-9CF3-0DE4D9A872D5}" type="pres">
      <dgm:prSet presAssocID="{791D4C04-E1B7-4C18-82EB-0A3AA22DB4A7}" presName="thinLine2b" presStyleLbl="callout" presStyleIdx="3" presStyleCnt="4"/>
      <dgm:spPr/>
    </dgm:pt>
    <dgm:pt modelId="{D78CE858-91FD-4865-A040-CFFA4CBA78CC}" type="pres">
      <dgm:prSet presAssocID="{791D4C04-E1B7-4C18-82EB-0A3AA22DB4A7}" presName="vertSpace2b" presStyleCnt="0"/>
      <dgm:spPr/>
    </dgm:pt>
  </dgm:ptLst>
  <dgm:cxnLst>
    <dgm:cxn modelId="{DACFB6A5-9108-4296-B408-5B5269916FB6}" type="presOf" srcId="{946B5BAD-BE58-4A36-A4B1-3AB3A2F95DB5}" destId="{1EDE86E2-7537-465C-9C49-B228C3A64325}" srcOrd="0" destOrd="0" presId="urn:microsoft.com/office/officeart/2008/layout/LinedList"/>
    <dgm:cxn modelId="{840D585E-E415-49BF-B2B5-47BAEA029234}" type="presOf" srcId="{E0C303BB-B774-4BDE-8D42-53646D4DC73B}" destId="{68CE9605-6093-4B23-8C94-98D8A9983657}" srcOrd="0" destOrd="0" presId="urn:microsoft.com/office/officeart/2008/layout/LinedList"/>
    <dgm:cxn modelId="{FF47CA17-014E-4132-B9F0-3DB91BE46850}" type="presOf" srcId="{81AD2C7C-9A52-404C-ADE0-F3ED55853816}" destId="{B82016D5-36FA-474C-8766-A465649B5820}" srcOrd="0" destOrd="0" presId="urn:microsoft.com/office/officeart/2008/layout/LinedList"/>
    <dgm:cxn modelId="{BD06415D-74A1-4D95-9C50-F5E0C2A09D02}" srcId="{BECD9AD9-AAEC-4037-BA16-693B4F18E6DB}" destId="{E0C303BB-B774-4BDE-8D42-53646D4DC73B}" srcOrd="1" destOrd="0" parTransId="{AF0268AE-E730-457D-8B85-1C433A15B06F}" sibTransId="{99CCC5BC-29F5-46C2-B61B-99E5FC2681B6}"/>
    <dgm:cxn modelId="{EDF56ACC-BF47-4FF3-8519-9A8DDA90E536}" type="presOf" srcId="{791D4C04-E1B7-4C18-82EB-0A3AA22DB4A7}" destId="{54F44814-B823-4C0E-9EAF-7FA15A0E080B}" srcOrd="0" destOrd="0" presId="urn:microsoft.com/office/officeart/2008/layout/LinedList"/>
    <dgm:cxn modelId="{B589F2C8-08C4-4BA2-9252-C8599A71DFB5}" srcId="{BECD9AD9-AAEC-4037-BA16-693B4F18E6DB}" destId="{791D4C04-E1B7-4C18-82EB-0A3AA22DB4A7}" srcOrd="3" destOrd="0" parTransId="{6B441E31-3F8A-432D-BA52-0DFB09A32360}" sibTransId="{8BC423F0-C5ED-4985-AD44-2E22BCC7A9DF}"/>
    <dgm:cxn modelId="{385A9EA1-5237-4C5B-AF36-7AA89C28831E}" srcId="{BECD9AD9-AAEC-4037-BA16-693B4F18E6DB}" destId="{7ACCA44B-7C13-4AC9-B871-F77B97DC3927}" srcOrd="2" destOrd="0" parTransId="{D8590AF7-B1CE-45B9-B2E1-F291EA75D641}" sibTransId="{8D4E7EAF-2BC2-4067-AE04-65B6D389A019}"/>
    <dgm:cxn modelId="{E37FA52A-A723-450B-B04F-F5341F0F15BD}" srcId="{946B5BAD-BE58-4A36-A4B1-3AB3A2F95DB5}" destId="{BECD9AD9-AAEC-4037-BA16-693B4F18E6DB}" srcOrd="0" destOrd="0" parTransId="{B24657C4-62DC-42C3-89FC-24D6CC6EA6F4}" sibTransId="{B82A9525-0BAE-473C-9D83-62314ECA1771}"/>
    <dgm:cxn modelId="{7B2D6C6B-5849-4BD6-A0BF-10BAF6953B66}" type="presOf" srcId="{BECD9AD9-AAEC-4037-BA16-693B4F18E6DB}" destId="{69562A71-B9E8-488C-B39C-7C975B760F9E}" srcOrd="0" destOrd="0" presId="urn:microsoft.com/office/officeart/2008/layout/LinedList"/>
    <dgm:cxn modelId="{D1A26FFC-2897-40C1-AE9C-7B3C93DBF180}" srcId="{BECD9AD9-AAEC-4037-BA16-693B4F18E6DB}" destId="{81AD2C7C-9A52-404C-ADE0-F3ED55853816}" srcOrd="0" destOrd="0" parTransId="{7F77110B-E728-4B83-ACE5-27FC8E424464}" sibTransId="{14C24BD5-581D-46AC-A344-EA2E4CE709EB}"/>
    <dgm:cxn modelId="{D2A703F3-2F05-4B72-BF54-B6C777026C6F}" type="presOf" srcId="{7ACCA44B-7C13-4AC9-B871-F77B97DC3927}" destId="{B3E131FD-7CC0-4C3A-99F5-EC4129CB8A3B}" srcOrd="0" destOrd="0" presId="urn:microsoft.com/office/officeart/2008/layout/LinedList"/>
    <dgm:cxn modelId="{367016AE-A233-4099-989E-F5EFECB65012}" type="presParOf" srcId="{1EDE86E2-7537-465C-9C49-B228C3A64325}" destId="{827537EA-6AB6-4EFF-8B30-0AF724EEF9CD}" srcOrd="0" destOrd="0" presId="urn:microsoft.com/office/officeart/2008/layout/LinedList"/>
    <dgm:cxn modelId="{9397EC05-C752-4350-B6AF-592EBCF835EE}" type="presParOf" srcId="{1EDE86E2-7537-465C-9C49-B228C3A64325}" destId="{E028EB6E-2D1F-4A60-ACC6-E9BA7DC015F6}" srcOrd="1" destOrd="0" presId="urn:microsoft.com/office/officeart/2008/layout/LinedList"/>
    <dgm:cxn modelId="{5A1B1B88-5967-4D70-AFD6-69A4F458C015}" type="presParOf" srcId="{E028EB6E-2D1F-4A60-ACC6-E9BA7DC015F6}" destId="{69562A71-B9E8-488C-B39C-7C975B760F9E}" srcOrd="0" destOrd="0" presId="urn:microsoft.com/office/officeart/2008/layout/LinedList"/>
    <dgm:cxn modelId="{8364DA08-EF11-47F6-BE58-41E4DAD4912F}" type="presParOf" srcId="{E028EB6E-2D1F-4A60-ACC6-E9BA7DC015F6}" destId="{04226219-481D-4DCB-9229-4667D98F1326}" srcOrd="1" destOrd="0" presId="urn:microsoft.com/office/officeart/2008/layout/LinedList"/>
    <dgm:cxn modelId="{BD64E31B-44E2-4CC9-BBCB-F0F038CD54B7}" type="presParOf" srcId="{04226219-481D-4DCB-9229-4667D98F1326}" destId="{F9F2538B-19B7-4C49-AD9E-A6F0674C673F}" srcOrd="0" destOrd="0" presId="urn:microsoft.com/office/officeart/2008/layout/LinedList"/>
    <dgm:cxn modelId="{937BA6D1-C122-4F90-9326-CD81C8E952C4}" type="presParOf" srcId="{04226219-481D-4DCB-9229-4667D98F1326}" destId="{E4268BFD-23B7-44C7-97AC-1B7308BFBEC0}" srcOrd="1" destOrd="0" presId="urn:microsoft.com/office/officeart/2008/layout/LinedList"/>
    <dgm:cxn modelId="{BC035026-E175-43CD-AA81-1D138DC86A54}" type="presParOf" srcId="{E4268BFD-23B7-44C7-97AC-1B7308BFBEC0}" destId="{47CFA84B-AF39-4097-BD34-3855DEC04D62}" srcOrd="0" destOrd="0" presId="urn:microsoft.com/office/officeart/2008/layout/LinedList"/>
    <dgm:cxn modelId="{3F5EF528-0FC5-47BA-A439-0BBF4792EC79}" type="presParOf" srcId="{E4268BFD-23B7-44C7-97AC-1B7308BFBEC0}" destId="{B82016D5-36FA-474C-8766-A465649B5820}" srcOrd="1" destOrd="0" presId="urn:microsoft.com/office/officeart/2008/layout/LinedList"/>
    <dgm:cxn modelId="{F235132B-C725-4C10-A046-85352CC94BC0}" type="presParOf" srcId="{E4268BFD-23B7-44C7-97AC-1B7308BFBEC0}" destId="{0D45C2C9-4C43-4687-A61B-A3D2812793DD}" srcOrd="2" destOrd="0" presId="urn:microsoft.com/office/officeart/2008/layout/LinedList"/>
    <dgm:cxn modelId="{48149520-DA5B-4C0E-8525-F594E5E26E40}" type="presParOf" srcId="{04226219-481D-4DCB-9229-4667D98F1326}" destId="{CD73BBBE-4BBB-4D4F-9FF8-5259730ADCD9}" srcOrd="2" destOrd="0" presId="urn:microsoft.com/office/officeart/2008/layout/LinedList"/>
    <dgm:cxn modelId="{BE730E48-4547-4F32-9A49-3863FCF159AF}" type="presParOf" srcId="{04226219-481D-4DCB-9229-4667D98F1326}" destId="{BEFE668F-80F2-4151-9C2F-974174749E68}" srcOrd="3" destOrd="0" presId="urn:microsoft.com/office/officeart/2008/layout/LinedList"/>
    <dgm:cxn modelId="{A67F7AB5-AA81-498F-8E22-DBFD34E8FBD7}" type="presParOf" srcId="{04226219-481D-4DCB-9229-4667D98F1326}" destId="{45128FF0-9C01-4135-9618-751E3D84C6D1}" srcOrd="4" destOrd="0" presId="urn:microsoft.com/office/officeart/2008/layout/LinedList"/>
    <dgm:cxn modelId="{2A4FB36D-01F6-4821-9AF9-63EEAB8A1702}" type="presParOf" srcId="{45128FF0-9C01-4135-9618-751E3D84C6D1}" destId="{EB7E82EA-9167-47D3-A357-09417726586F}" srcOrd="0" destOrd="0" presId="urn:microsoft.com/office/officeart/2008/layout/LinedList"/>
    <dgm:cxn modelId="{BD2C4248-7E56-47FC-B798-575BCECCDF15}" type="presParOf" srcId="{45128FF0-9C01-4135-9618-751E3D84C6D1}" destId="{68CE9605-6093-4B23-8C94-98D8A9983657}" srcOrd="1" destOrd="0" presId="urn:microsoft.com/office/officeart/2008/layout/LinedList"/>
    <dgm:cxn modelId="{8B2F3D1F-A805-490C-883E-F2731A5C076D}" type="presParOf" srcId="{45128FF0-9C01-4135-9618-751E3D84C6D1}" destId="{4B5A906D-092D-47C4-A25A-0B1ED273DC9C}" srcOrd="2" destOrd="0" presId="urn:microsoft.com/office/officeart/2008/layout/LinedList"/>
    <dgm:cxn modelId="{A17AD0FF-6E15-4CC8-8CBB-65EC86BEDE22}" type="presParOf" srcId="{04226219-481D-4DCB-9229-4667D98F1326}" destId="{5EE937AB-AF89-4F2D-AD80-CAF6AB4187A6}" srcOrd="5" destOrd="0" presId="urn:microsoft.com/office/officeart/2008/layout/LinedList"/>
    <dgm:cxn modelId="{539B5F8C-98D9-40CB-B857-E092ABEE24C8}" type="presParOf" srcId="{04226219-481D-4DCB-9229-4667D98F1326}" destId="{AAEF809C-D34B-4118-BC88-47C42C2C2FD8}" srcOrd="6" destOrd="0" presId="urn:microsoft.com/office/officeart/2008/layout/LinedList"/>
    <dgm:cxn modelId="{7C1553C5-FC8C-4556-9AC6-D15B032C70F5}" type="presParOf" srcId="{04226219-481D-4DCB-9229-4667D98F1326}" destId="{32C99C8A-7B0D-43E9-A043-0E3C93C7BDF5}" srcOrd="7" destOrd="0" presId="urn:microsoft.com/office/officeart/2008/layout/LinedList"/>
    <dgm:cxn modelId="{B8EFA4DF-26F5-4B4B-A1F6-78CEA96C4AE1}" type="presParOf" srcId="{32C99C8A-7B0D-43E9-A043-0E3C93C7BDF5}" destId="{23549E51-C464-48F8-9860-4E38D3ACCBE2}" srcOrd="0" destOrd="0" presId="urn:microsoft.com/office/officeart/2008/layout/LinedList"/>
    <dgm:cxn modelId="{B65C03E0-5704-45CF-8308-F8D069E800CB}" type="presParOf" srcId="{32C99C8A-7B0D-43E9-A043-0E3C93C7BDF5}" destId="{B3E131FD-7CC0-4C3A-99F5-EC4129CB8A3B}" srcOrd="1" destOrd="0" presId="urn:microsoft.com/office/officeart/2008/layout/LinedList"/>
    <dgm:cxn modelId="{7C6A452E-B918-4FEC-B178-C30F55DE01B4}" type="presParOf" srcId="{32C99C8A-7B0D-43E9-A043-0E3C93C7BDF5}" destId="{384B2004-95CD-44D1-A2CE-7E31B3B1B9DE}" srcOrd="2" destOrd="0" presId="urn:microsoft.com/office/officeart/2008/layout/LinedList"/>
    <dgm:cxn modelId="{CAEBBCE7-1C9F-4B58-8491-8784C958C02B}" type="presParOf" srcId="{04226219-481D-4DCB-9229-4667D98F1326}" destId="{B1CA6BB8-454F-4000-9E7D-D742546C032E}" srcOrd="8" destOrd="0" presId="urn:microsoft.com/office/officeart/2008/layout/LinedList"/>
    <dgm:cxn modelId="{4FD84553-6C7F-42A9-A072-1A9ECAC594AF}" type="presParOf" srcId="{04226219-481D-4DCB-9229-4667D98F1326}" destId="{D31DBFDD-1ED7-4D40-A9B3-74C0BD7985EC}" srcOrd="9" destOrd="0" presId="urn:microsoft.com/office/officeart/2008/layout/LinedList"/>
    <dgm:cxn modelId="{9C6CD857-C74B-4EC5-A740-AC01C84F7FBE}" type="presParOf" srcId="{04226219-481D-4DCB-9229-4667D98F1326}" destId="{0D8540C1-1C22-4396-BA2A-7B76BC8D6C36}" srcOrd="10" destOrd="0" presId="urn:microsoft.com/office/officeart/2008/layout/LinedList"/>
    <dgm:cxn modelId="{E472E303-7C80-4732-AA5A-F120F6399A56}" type="presParOf" srcId="{0D8540C1-1C22-4396-BA2A-7B76BC8D6C36}" destId="{6E132ADC-88EE-4373-A469-2772DE46A57F}" srcOrd="0" destOrd="0" presId="urn:microsoft.com/office/officeart/2008/layout/LinedList"/>
    <dgm:cxn modelId="{CEC0719A-275B-4E2A-A40F-095F0ECF07FD}" type="presParOf" srcId="{0D8540C1-1C22-4396-BA2A-7B76BC8D6C36}" destId="{54F44814-B823-4C0E-9EAF-7FA15A0E080B}" srcOrd="1" destOrd="0" presId="urn:microsoft.com/office/officeart/2008/layout/LinedList"/>
    <dgm:cxn modelId="{6CB37940-75FB-429E-8E80-8A52BFD3EAFD}" type="presParOf" srcId="{0D8540C1-1C22-4396-BA2A-7B76BC8D6C36}" destId="{D1D00794-4C3A-484E-BA5D-F3192ED1D366}" srcOrd="2" destOrd="0" presId="urn:microsoft.com/office/officeart/2008/layout/LinedList"/>
    <dgm:cxn modelId="{A941E2C5-A939-43B1-A49D-D0D1464E1A94}" type="presParOf" srcId="{04226219-481D-4DCB-9229-4667D98F1326}" destId="{69112009-69BA-4E53-9CF3-0DE4D9A872D5}" srcOrd="11" destOrd="0" presId="urn:microsoft.com/office/officeart/2008/layout/LinedList"/>
    <dgm:cxn modelId="{9B44C1FC-C892-4A9E-A4A2-9F2B3509B731}" type="presParOf" srcId="{04226219-481D-4DCB-9229-4667D98F1326}" destId="{D78CE858-91FD-4865-A040-CFFA4CBA78C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537EA-6AB6-4EFF-8B30-0AF724EEF9CD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2A71-B9E8-488C-B39C-7C975B760F9E}">
      <dsp:nvSpPr>
        <dsp:cNvPr id="0" name=""/>
        <dsp:cNvSpPr/>
      </dsp:nvSpPr>
      <dsp:spPr>
        <a:xfrm>
          <a:off x="0" y="0"/>
          <a:ext cx="2031206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solidFill>
                <a:srgbClr val="FF0000"/>
              </a:solidFill>
            </a:rPr>
            <a:t>Lesson learnt</a:t>
          </a:r>
          <a:endParaRPr lang="en-US" sz="4700" kern="1200" dirty="0">
            <a:solidFill>
              <a:srgbClr val="FF0000"/>
            </a:solidFill>
          </a:endParaRPr>
        </a:p>
      </dsp:txBody>
      <dsp:txXfrm>
        <a:off x="0" y="0"/>
        <a:ext cx="2031206" cy="4064000"/>
      </dsp:txXfrm>
    </dsp:sp>
    <dsp:sp modelId="{B82016D5-36FA-474C-8766-A465649B5820}">
      <dsp:nvSpPr>
        <dsp:cNvPr id="0" name=""/>
        <dsp:cNvSpPr/>
      </dsp:nvSpPr>
      <dsp:spPr>
        <a:xfrm>
          <a:off x="2107376" y="47773"/>
          <a:ext cx="3986242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Software development process</a:t>
          </a:r>
          <a:endParaRPr lang="en-US" sz="2600" kern="1200" dirty="0"/>
        </a:p>
      </dsp:txBody>
      <dsp:txXfrm>
        <a:off x="2107376" y="47773"/>
        <a:ext cx="3986242" cy="955476"/>
      </dsp:txXfrm>
    </dsp:sp>
    <dsp:sp modelId="{CD73BBBE-4BBB-4D4F-9FF8-5259730ADCD9}">
      <dsp:nvSpPr>
        <dsp:cNvPr id="0" name=""/>
        <dsp:cNvSpPr/>
      </dsp:nvSpPr>
      <dsp:spPr>
        <a:xfrm>
          <a:off x="2031206" y="1003250"/>
          <a:ext cx="406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E9605-6093-4B23-8C94-98D8A9983657}">
      <dsp:nvSpPr>
        <dsp:cNvPr id="0" name=""/>
        <dsp:cNvSpPr/>
      </dsp:nvSpPr>
      <dsp:spPr>
        <a:xfrm>
          <a:off x="2107376" y="1051024"/>
          <a:ext cx="3986242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Project management skills</a:t>
          </a:r>
          <a:endParaRPr lang="en-US" sz="2600" kern="1200" dirty="0"/>
        </a:p>
      </dsp:txBody>
      <dsp:txXfrm>
        <a:off x="2107376" y="1051024"/>
        <a:ext cx="3986242" cy="955476"/>
      </dsp:txXfrm>
    </dsp:sp>
    <dsp:sp modelId="{5EE937AB-AF89-4F2D-AD80-CAF6AB4187A6}">
      <dsp:nvSpPr>
        <dsp:cNvPr id="0" name=""/>
        <dsp:cNvSpPr/>
      </dsp:nvSpPr>
      <dsp:spPr>
        <a:xfrm>
          <a:off x="2031206" y="2006500"/>
          <a:ext cx="406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131FD-7CC0-4C3A-99F5-EC4129CB8A3B}">
      <dsp:nvSpPr>
        <dsp:cNvPr id="0" name=""/>
        <dsp:cNvSpPr/>
      </dsp:nvSpPr>
      <dsp:spPr>
        <a:xfrm>
          <a:off x="2107376" y="2054274"/>
          <a:ext cx="3986242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Team communication</a:t>
          </a:r>
          <a:endParaRPr lang="en-US" sz="2600" kern="1200" dirty="0"/>
        </a:p>
      </dsp:txBody>
      <dsp:txXfrm>
        <a:off x="2107376" y="2054274"/>
        <a:ext cx="3986242" cy="955476"/>
      </dsp:txXfrm>
    </dsp:sp>
    <dsp:sp modelId="{B1CA6BB8-454F-4000-9E7D-D742546C032E}">
      <dsp:nvSpPr>
        <dsp:cNvPr id="0" name=""/>
        <dsp:cNvSpPr/>
      </dsp:nvSpPr>
      <dsp:spPr>
        <a:xfrm>
          <a:off x="2031206" y="3009751"/>
          <a:ext cx="406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44814-B823-4C0E-9EAF-7FA15A0E080B}">
      <dsp:nvSpPr>
        <dsp:cNvPr id="0" name=""/>
        <dsp:cNvSpPr/>
      </dsp:nvSpPr>
      <dsp:spPr>
        <a:xfrm>
          <a:off x="2107376" y="3057524"/>
          <a:ext cx="3986242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Time management</a:t>
          </a:r>
          <a:endParaRPr lang="en-US" sz="2600" kern="1200" dirty="0"/>
        </a:p>
      </dsp:txBody>
      <dsp:txXfrm>
        <a:off x="2107376" y="3057524"/>
        <a:ext cx="3986242" cy="955476"/>
      </dsp:txXfrm>
    </dsp:sp>
    <dsp:sp modelId="{69112009-69BA-4E53-9CF3-0DE4D9A872D5}">
      <dsp:nvSpPr>
        <dsp:cNvPr id="0" name=""/>
        <dsp:cNvSpPr/>
      </dsp:nvSpPr>
      <dsp:spPr>
        <a:xfrm>
          <a:off x="2031206" y="4013001"/>
          <a:ext cx="406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0FD11-5F92-4D0F-80A3-B47DBA080E92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22E9-CB9E-4B95-A406-0468E5C10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5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22E9-CB9E-4B95-A406-0468E5C10F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78A3-2A04-4AFF-835C-BF656210021C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5.jpeg"/><Relationship Id="rId9" Type="http://schemas.openxmlformats.org/officeDocument/2006/relationships/image" Target="../media/image27.jpe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5house.us/" TargetMode="Externa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53387"/>
            <a:ext cx="3276600" cy="25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12628" y="3419522"/>
            <a:ext cx="4842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FSH_Presentation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937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1: Introduction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399"/>
            <a:ext cx="5788025" cy="1030288"/>
            <a:chOff x="1248" y="1344"/>
            <a:chExt cx="3646" cy="64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465" y="1392"/>
              <a:ext cx="342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Our Proposal &amp; Products</a:t>
              </a:r>
            </a:p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 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185" y="2819400"/>
            <a:ext cx="1680864" cy="84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24403" y="3670433"/>
            <a:ext cx="3906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Only </a:t>
            </a:r>
            <a:r>
              <a:rPr lang="en-US" b="1" dirty="0"/>
              <a:t>information about house for lease</a:t>
            </a:r>
            <a:endParaRPr lang="en-US" dirty="0"/>
          </a:p>
        </p:txBody>
      </p:sp>
      <p:pic>
        <p:nvPicPr>
          <p:cNvPr id="3076" name="Picture 4" descr="http://www.allidown.com/data/development/icons/active-file-compare_ico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64" y="4284197"/>
            <a:ext cx="761999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usinessmarketingmastery.com/wp-content/uploads/2012/08/facebook_logo_fan_pages_large-1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34" y="4349077"/>
            <a:ext cx="1813804" cy="66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dministrator\Desktop\a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34" y="3940182"/>
            <a:ext cx="1044166" cy="11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45645" y="5209557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Support Google 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66034" y="5209557"/>
            <a:ext cx="1120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Fan Pages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6900" y="5209557"/>
            <a:ext cx="1049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Compare</a:t>
            </a:r>
            <a:endParaRPr lang="en-US" dirty="0"/>
          </a:p>
        </p:txBody>
      </p:sp>
      <p:pic>
        <p:nvPicPr>
          <p:cNvPr id="5122" name="Picture 2" descr="http://gentlehugs.files.wordpress.com/2010/06/favorites-ico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89" y="4207997"/>
            <a:ext cx="1264395" cy="101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2731648" y="5198597"/>
            <a:ext cx="955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Favorite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26729" y="1752600"/>
            <a:ext cx="29038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Advantages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3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7508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2: Software Project Management</a:t>
            </a:r>
          </a:p>
        </p:txBody>
      </p:sp>
      <p:grpSp>
        <p:nvGrpSpPr>
          <p:cNvPr id="70" name="Group 34"/>
          <p:cNvGrpSpPr>
            <a:grpSpLocks/>
          </p:cNvGrpSpPr>
          <p:nvPr/>
        </p:nvGrpSpPr>
        <p:grpSpPr bwMode="auto">
          <a:xfrm>
            <a:off x="838200" y="1019895"/>
            <a:ext cx="5410201" cy="665163"/>
            <a:chOff x="1248" y="1344"/>
            <a:chExt cx="3408" cy="419"/>
          </a:xfrm>
        </p:grpSpPr>
        <p:grpSp>
          <p:nvGrpSpPr>
            <p:cNvPr id="71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75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1966" y="1392"/>
              <a:ext cx="25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B050"/>
                  </a:solidFill>
                </a:rPr>
                <a:t>Development Environment</a:t>
              </a: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8" name="Group 35"/>
          <p:cNvGrpSpPr>
            <a:grpSpLocks/>
          </p:cNvGrpSpPr>
          <p:nvPr/>
        </p:nvGrpSpPr>
        <p:grpSpPr bwMode="auto">
          <a:xfrm>
            <a:off x="838200" y="1934295"/>
            <a:ext cx="5410200" cy="665163"/>
            <a:chOff x="1248" y="1920"/>
            <a:chExt cx="3408" cy="419"/>
          </a:xfrm>
        </p:grpSpPr>
        <p:grpSp>
          <p:nvGrpSpPr>
            <p:cNvPr id="79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83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1980" y="1945"/>
              <a:ext cx="8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00B050"/>
                  </a:solidFill>
                </a:rPr>
                <a:t>Process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86" name="Group 36"/>
          <p:cNvGrpSpPr>
            <a:grpSpLocks/>
          </p:cNvGrpSpPr>
          <p:nvPr/>
        </p:nvGrpSpPr>
        <p:grpSpPr bwMode="auto">
          <a:xfrm>
            <a:off x="838200" y="2848694"/>
            <a:ext cx="5410200" cy="1033463"/>
            <a:chOff x="1248" y="2480"/>
            <a:chExt cx="3408" cy="651"/>
          </a:xfrm>
        </p:grpSpPr>
        <p:sp>
          <p:nvSpPr>
            <p:cNvPr id="87" name="Line 16"/>
            <p:cNvSpPr>
              <a:spLocks noChangeShapeType="1"/>
            </p:cNvSpPr>
            <p:nvPr/>
          </p:nvSpPr>
          <p:spPr bwMode="auto">
            <a:xfrm>
              <a:off x="1632" y="286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17"/>
            <p:cNvSpPr txBox="1">
              <a:spLocks noChangeArrowheads="1"/>
            </p:cNvSpPr>
            <p:nvPr/>
          </p:nvSpPr>
          <p:spPr bwMode="auto">
            <a:xfrm>
              <a:off x="1831" y="2530"/>
              <a:ext cx="176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  </a:t>
              </a:r>
              <a:r>
                <a:rPr lang="en-US" sz="2800" dirty="0" smtClean="0">
                  <a:solidFill>
                    <a:srgbClr val="00B050"/>
                  </a:solidFill>
                </a:rPr>
                <a:t>Project </a:t>
              </a:r>
              <a:r>
                <a:rPr lang="en-US" sz="2800" dirty="0">
                  <a:solidFill>
                    <a:srgbClr val="00B050"/>
                  </a:solidFill>
                </a:rPr>
                <a:t>Planning</a:t>
              </a:r>
            </a:p>
            <a:p>
              <a:pPr algn="ctr" eaLnBrk="0" hangingPunct="0"/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89" name="Text Box 18"/>
            <p:cNvSpPr txBox="1">
              <a:spLocks noChangeArrowheads="1"/>
            </p:cNvSpPr>
            <p:nvPr/>
          </p:nvSpPr>
          <p:spPr bwMode="gray">
            <a:xfrm>
              <a:off x="1372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90" name="Group 24"/>
            <p:cNvGrpSpPr>
              <a:grpSpLocks/>
            </p:cNvGrpSpPr>
            <p:nvPr/>
          </p:nvGrpSpPr>
          <p:grpSpPr bwMode="auto">
            <a:xfrm>
              <a:off x="1248" y="2480"/>
              <a:ext cx="480" cy="419"/>
              <a:chOff x="1110" y="2656"/>
              <a:chExt cx="1549" cy="1351"/>
            </a:xfrm>
          </p:grpSpPr>
          <p:sp>
            <p:nvSpPr>
              <p:cNvPr id="92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28"/>
            <p:cNvSpPr txBox="1">
              <a:spLocks noChangeArrowheads="1"/>
            </p:cNvSpPr>
            <p:nvPr/>
          </p:nvSpPr>
          <p:spPr bwMode="gray">
            <a:xfrm>
              <a:off x="1372" y="25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6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7508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2: Software Project Management</a:t>
            </a:r>
          </a:p>
        </p:txBody>
      </p:sp>
      <p:sp>
        <p:nvSpPr>
          <p:cNvPr id="24" name="Freeform 4"/>
          <p:cNvSpPr>
            <a:spLocks/>
          </p:cNvSpPr>
          <p:nvPr/>
        </p:nvSpPr>
        <p:spPr bwMode="gray">
          <a:xfrm>
            <a:off x="1028700" y="3152775"/>
            <a:ext cx="201930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5"/>
          <p:cNvSpPr>
            <a:spLocks/>
          </p:cNvSpPr>
          <p:nvPr/>
        </p:nvSpPr>
        <p:spPr bwMode="gray">
          <a:xfrm rot="10800000">
            <a:off x="6096000" y="2201862"/>
            <a:ext cx="192405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gray">
          <a:xfrm>
            <a:off x="1208088" y="2390775"/>
            <a:ext cx="66294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en-US" sz="2800" b="1" dirty="0" smtClean="0">
                <a:solidFill>
                  <a:srgbClr val="00B050"/>
                </a:solidFill>
              </a:rPr>
              <a:t>Development Hardware</a:t>
            </a:r>
          </a:p>
          <a:p>
            <a:r>
              <a:rPr lang="en-US" dirty="0"/>
              <a:t>2 Gb of RAM</a:t>
            </a:r>
            <a:r>
              <a:rPr lang="en-US" dirty="0" smtClean="0"/>
              <a:t>,</a:t>
            </a:r>
          </a:p>
          <a:p>
            <a:r>
              <a:rPr lang="en-US" dirty="0" smtClean="0"/>
              <a:t>50 </a:t>
            </a:r>
            <a:r>
              <a:rPr lang="en-US" dirty="0"/>
              <a:t>Gb of hard </a:t>
            </a:r>
            <a:r>
              <a:rPr lang="en-US" dirty="0" smtClean="0"/>
              <a:t>disk</a:t>
            </a:r>
          </a:p>
          <a:p>
            <a:r>
              <a:rPr lang="en-US" dirty="0" smtClean="0"/>
              <a:t>Pentium </a:t>
            </a:r>
            <a:r>
              <a:rPr lang="en-US" dirty="0"/>
              <a:t>dual core 2.0 GHz.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Freeform 7"/>
          <p:cNvSpPr>
            <a:spLocks/>
          </p:cNvSpPr>
          <p:nvPr/>
        </p:nvSpPr>
        <p:spPr bwMode="gray">
          <a:xfrm>
            <a:off x="1047750" y="5286375"/>
            <a:ext cx="201930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8"/>
          <p:cNvSpPr>
            <a:spLocks/>
          </p:cNvSpPr>
          <p:nvPr/>
        </p:nvSpPr>
        <p:spPr bwMode="gray">
          <a:xfrm rot="10800000">
            <a:off x="6115050" y="4335462"/>
            <a:ext cx="192405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gray">
          <a:xfrm>
            <a:off x="1227138" y="4524375"/>
            <a:ext cx="66294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Server Hardware</a:t>
            </a:r>
          </a:p>
          <a:p>
            <a:r>
              <a:rPr lang="en-US" dirty="0" smtClean="0"/>
              <a:t>2 Gb of RAM</a:t>
            </a:r>
          </a:p>
          <a:p>
            <a:pPr lvl="0"/>
            <a:r>
              <a:rPr lang="en-US" dirty="0" smtClean="0"/>
              <a:t>50Gb </a:t>
            </a:r>
            <a:r>
              <a:rPr lang="en-US" dirty="0"/>
              <a:t>of hard </a:t>
            </a:r>
            <a:r>
              <a:rPr lang="en-US" dirty="0" smtClean="0"/>
              <a:t>disk</a:t>
            </a:r>
          </a:p>
          <a:p>
            <a:pPr lvl="0"/>
            <a:r>
              <a:rPr lang="en-US" dirty="0" smtClean="0"/>
              <a:t>Core </a:t>
            </a:r>
            <a:r>
              <a:rPr lang="en-US" dirty="0"/>
              <a:t>2 Duo 2.0 </a:t>
            </a:r>
            <a:r>
              <a:rPr lang="en-US" dirty="0" smtClean="0"/>
              <a:t>GHz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76775"/>
            <a:ext cx="2133600" cy="12192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68" y="2454454"/>
            <a:ext cx="1598296" cy="1396641"/>
          </a:xfrm>
          <a:prstGeom prst="rect">
            <a:avLst/>
          </a:prstGeom>
        </p:spPr>
      </p:pic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838200" y="1019895"/>
            <a:ext cx="5410201" cy="665163"/>
            <a:chOff x="1248" y="1344"/>
            <a:chExt cx="3408" cy="419"/>
          </a:xfrm>
        </p:grpSpPr>
        <p:grpSp>
          <p:nvGrpSpPr>
            <p:cNvPr id="26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3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966" y="1392"/>
              <a:ext cx="25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B050"/>
                  </a:solidFill>
                </a:rPr>
                <a:t>Development Environment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7508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2: Software Project Management</a:t>
            </a:r>
          </a:p>
        </p:txBody>
      </p:sp>
      <p:pic>
        <p:nvPicPr>
          <p:cNvPr id="2053" name="Picture 5" descr="C:\Users\Administrator\Desktop\FSH Project\Picture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26" y="4180238"/>
            <a:ext cx="1470939" cy="9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FSH Project\Picture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61" y="3574698"/>
            <a:ext cx="1112227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4497" y="1782740"/>
            <a:ext cx="1578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smtClean="0">
                <a:solidFill>
                  <a:srgbClr val="000000"/>
                </a:solidFill>
              </a:rPr>
              <a:t>Framework : 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59994" y="2495490"/>
            <a:ext cx="1740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smtClean="0"/>
              <a:t>Environment : </a:t>
            </a:r>
            <a:endParaRPr lang="en-US" sz="2000" b="1" dirty="0"/>
          </a:p>
        </p:txBody>
      </p:sp>
      <p:sp>
        <p:nvSpPr>
          <p:cNvPr id="37" name="Rectangle 36"/>
          <p:cNvSpPr/>
          <p:nvPr/>
        </p:nvSpPr>
        <p:spPr>
          <a:xfrm>
            <a:off x="457200" y="4572000"/>
            <a:ext cx="217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/>
              <a:t>Operating system: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9994" y="3181290"/>
            <a:ext cx="1547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/>
              <a:t>Web Server: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6249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DBMS: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848290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API: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497" y="3943290"/>
            <a:ext cx="1879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Source Control: </a:t>
            </a:r>
          </a:p>
        </p:txBody>
      </p:sp>
      <p:pic>
        <p:nvPicPr>
          <p:cNvPr id="2056" name="Picture 8" descr="C:\Users\Administrator\Desktop\FSH Project\Picture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67" y="5704362"/>
            <a:ext cx="1006105" cy="77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strator\Desktop\FSH Project\Picture1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09" y="5618607"/>
            <a:ext cx="1506145" cy="7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34"/>
          <p:cNvGrpSpPr>
            <a:grpSpLocks/>
          </p:cNvGrpSpPr>
          <p:nvPr/>
        </p:nvGrpSpPr>
        <p:grpSpPr bwMode="auto">
          <a:xfrm>
            <a:off x="838200" y="1019895"/>
            <a:ext cx="5410201" cy="665163"/>
            <a:chOff x="1248" y="1344"/>
            <a:chExt cx="3408" cy="419"/>
          </a:xfrm>
        </p:grpSpPr>
        <p:grpSp>
          <p:nvGrpSpPr>
            <p:cNvPr id="51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55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1966" y="1392"/>
              <a:ext cx="25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B050"/>
                  </a:solidFill>
                </a:rPr>
                <a:t>Development Environment</a:t>
              </a: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pic>
        <p:nvPicPr>
          <p:cNvPr id="1027" name="Picture 3" descr="C:\Users\White Eagle\Desktop\Untitl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001" y="1659665"/>
            <a:ext cx="1266825" cy="7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08" y="2932149"/>
            <a:ext cx="1340619" cy="964964"/>
          </a:xfrm>
          <a:prstGeom prst="rect">
            <a:avLst/>
          </a:prstGeom>
        </p:spPr>
      </p:pic>
      <p:pic>
        <p:nvPicPr>
          <p:cNvPr id="40" name="Picture 3" descr="C:\Users\iLucas\Desktop\psn images\VisualStudio201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2" y="1939895"/>
            <a:ext cx="1881789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8" y="4733925"/>
            <a:ext cx="2286000" cy="1287780"/>
          </a:xfrm>
          <a:prstGeom prst="rect">
            <a:avLst/>
          </a:prstGeom>
        </p:spPr>
      </p:pic>
      <p:pic>
        <p:nvPicPr>
          <p:cNvPr id="1028" name="Picture 4" descr="C:\Users\White Eagle\Desktop\openid-logo-wordmar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55" y="5745718"/>
            <a:ext cx="1363861" cy="5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/>
      <p:bldP spid="4" grpId="1"/>
      <p:bldP spid="4" grpId="2"/>
      <p:bldP spid="37" grpId="0"/>
      <p:bldP spid="37" grpId="1"/>
      <p:bldP spid="37" grpId="2"/>
      <p:bldP spid="38" grpId="0"/>
      <p:bldP spid="38" grpId="1"/>
      <p:bldP spid="38" grpId="2"/>
      <p:bldP spid="6" grpId="0"/>
      <p:bldP spid="6" grpId="1"/>
      <p:bldP spid="6" grpId="2"/>
      <p:bldP spid="8" grpId="0"/>
      <p:bldP spid="8" grpId="1"/>
      <p:bldP spid="8" grpId="2"/>
      <p:bldP spid="9" grpId="0"/>
      <p:bldP spid="9" grpId="1"/>
      <p:bldP spid="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7508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2: Software Project Management</a:t>
            </a:r>
          </a:p>
        </p:txBody>
      </p:sp>
      <p:sp>
        <p:nvSpPr>
          <p:cNvPr id="24" name="Content Placeholder 2"/>
          <p:cNvSpPr>
            <a:spLocks noGrp="1"/>
          </p:cNvSpPr>
          <p:nvPr/>
        </p:nvSpPr>
        <p:spPr bwMode="auto">
          <a:xfrm>
            <a:off x="1566080" y="1676400"/>
            <a:ext cx="6011839" cy="71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800" dirty="0" smtClean="0">
                <a:solidFill>
                  <a:srgbClr val="00B050"/>
                </a:solidFill>
              </a:rPr>
              <a:t>Follow </a:t>
            </a:r>
            <a:r>
              <a:rPr lang="en-US" sz="2800" dirty="0">
                <a:solidFill>
                  <a:srgbClr val="00B050"/>
                </a:solidFill>
              </a:rPr>
              <a:t>Waterfall model</a:t>
            </a:r>
          </a:p>
        </p:txBody>
      </p:sp>
      <p:grpSp>
        <p:nvGrpSpPr>
          <p:cNvPr id="18" name="Group 35"/>
          <p:cNvGrpSpPr>
            <a:grpSpLocks/>
          </p:cNvGrpSpPr>
          <p:nvPr/>
        </p:nvGrpSpPr>
        <p:grpSpPr bwMode="auto">
          <a:xfrm>
            <a:off x="838200" y="1039601"/>
            <a:ext cx="5410200" cy="665163"/>
            <a:chOff x="1248" y="1920"/>
            <a:chExt cx="3408" cy="419"/>
          </a:xfrm>
        </p:grpSpPr>
        <p:grpSp>
          <p:nvGrpSpPr>
            <p:cNvPr id="20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27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980" y="1945"/>
              <a:ext cx="8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00B050"/>
                  </a:solidFill>
                </a:rPr>
                <a:t>Process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pic>
        <p:nvPicPr>
          <p:cNvPr id="2" name="Picture 2" descr="C:\Users\White Eagle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862513" cy="40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 Sharing Network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7508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2: Software Project Management</a:t>
            </a:r>
          </a:p>
        </p:txBody>
      </p: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838200" y="1023937"/>
            <a:ext cx="5410200" cy="1033463"/>
            <a:chOff x="1248" y="2480"/>
            <a:chExt cx="3408" cy="651"/>
          </a:xfrm>
        </p:grpSpPr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632" y="286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831" y="2530"/>
              <a:ext cx="176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  </a:t>
              </a:r>
              <a:r>
                <a:rPr lang="en-US" sz="2800" dirty="0" smtClean="0">
                  <a:solidFill>
                    <a:srgbClr val="00B050"/>
                  </a:solidFill>
                </a:rPr>
                <a:t>Project </a:t>
              </a:r>
              <a:r>
                <a:rPr lang="en-US" sz="2800" dirty="0">
                  <a:solidFill>
                    <a:srgbClr val="00B050"/>
                  </a:solidFill>
                </a:rPr>
                <a:t>Planning</a:t>
              </a:r>
            </a:p>
            <a:p>
              <a:pPr algn="ctr" eaLnBrk="0" hangingPunct="0"/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gray">
            <a:xfrm>
              <a:off x="1372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1248" y="2480"/>
              <a:ext cx="480" cy="419"/>
              <a:chOff x="1110" y="2656"/>
              <a:chExt cx="1549" cy="1351"/>
            </a:xfrm>
          </p:grpSpPr>
          <p:sp>
            <p:nvSpPr>
              <p:cNvPr id="32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Text Box 28"/>
            <p:cNvSpPr txBox="1">
              <a:spLocks noChangeArrowheads="1"/>
            </p:cNvSpPr>
            <p:nvPr/>
          </p:nvSpPr>
          <p:spPr bwMode="gray">
            <a:xfrm>
              <a:off x="1372" y="25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pic>
        <p:nvPicPr>
          <p:cNvPr id="24" name="Picture 23" descr="C:\Users\Nambaby\Desktop\Untitled-1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12912"/>
            <a:ext cx="6566990" cy="4437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Part 3: System Requirement Specifications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 Sharing Network </a:t>
            </a:r>
            <a:endParaRPr lang="en-US" dirty="0" smtClean="0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209800" y="23622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User Requirements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296025" y="2590800"/>
            <a:ext cx="333375" cy="304800"/>
            <a:chOff x="2078" y="1680"/>
            <a:chExt cx="1615" cy="161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AutoShape 57"/>
          <p:cNvSpPr>
            <a:spLocks noChangeArrowheads="1"/>
          </p:cNvSpPr>
          <p:nvPr/>
        </p:nvSpPr>
        <p:spPr bwMode="auto">
          <a:xfrm>
            <a:off x="2209800" y="30480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/>
              <a:t>System Requirements</a:t>
            </a:r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6296025" y="3276600"/>
            <a:ext cx="333375" cy="304800"/>
            <a:chOff x="2078" y="1680"/>
            <a:chExt cx="1615" cy="1615"/>
          </a:xfrm>
        </p:grpSpPr>
        <p:sp>
          <p:nvSpPr>
            <p:cNvPr id="16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AutoShape 65"/>
          <p:cNvSpPr>
            <a:spLocks noChangeArrowheads="1"/>
          </p:cNvSpPr>
          <p:nvPr/>
        </p:nvSpPr>
        <p:spPr bwMode="auto">
          <a:xfrm>
            <a:off x="2209800" y="37338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 algn="ctr">
              <a:buNone/>
            </a:pPr>
            <a:r>
              <a:rPr lang="en-US" dirty="0" smtClean="0"/>
              <a:t>Non-functional requirements*</a:t>
            </a:r>
            <a:endParaRPr lang="en-US" dirty="0"/>
          </a:p>
        </p:txBody>
      </p: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6296025" y="3962400"/>
            <a:ext cx="333375" cy="304800"/>
            <a:chOff x="2078" y="1680"/>
            <a:chExt cx="1615" cy="1615"/>
          </a:xfrm>
        </p:grpSpPr>
        <p:sp>
          <p:nvSpPr>
            <p:cNvPr id="24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7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 Sharing Network </a:t>
            </a:r>
            <a:endParaRPr lang="en-US" dirty="0" smtClean="0"/>
          </a:p>
        </p:txBody>
      </p:sp>
      <p:pic>
        <p:nvPicPr>
          <p:cNvPr id="3074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1331913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iLucas\Desktop\psn images\Requirements-Docu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50" y="1548967"/>
            <a:ext cx="3453949" cy="24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" name="AutoShape 45"/>
          <p:cNvSpPr>
            <a:spLocks noChangeArrowheads="1"/>
          </p:cNvSpPr>
          <p:nvPr/>
        </p:nvSpPr>
        <p:spPr bwMode="gray">
          <a:xfrm>
            <a:off x="387691" y="172924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1481478" y="1797505"/>
            <a:ext cx="7883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Visitor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gray">
          <a:xfrm>
            <a:off x="387691" y="2394405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1481478" y="2462668"/>
            <a:ext cx="6174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User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5" name="AutoShape 49"/>
          <p:cNvSpPr>
            <a:spLocks noChangeArrowheads="1"/>
          </p:cNvSpPr>
          <p:nvPr/>
        </p:nvSpPr>
        <p:spPr bwMode="gray">
          <a:xfrm>
            <a:off x="384516" y="3053218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1478303" y="3121480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Administration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7" name="Oval 51"/>
          <p:cNvSpPr>
            <a:spLocks noChangeArrowheads="1"/>
          </p:cNvSpPr>
          <p:nvPr/>
        </p:nvSpPr>
        <p:spPr bwMode="gray">
          <a:xfrm>
            <a:off x="155916" y="1834018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52"/>
          <p:cNvSpPr>
            <a:spLocks noChangeArrowheads="1"/>
          </p:cNvSpPr>
          <p:nvPr/>
        </p:nvSpPr>
        <p:spPr bwMode="gray">
          <a:xfrm>
            <a:off x="167028" y="251188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53"/>
          <p:cNvSpPr>
            <a:spLocks noChangeArrowheads="1"/>
          </p:cNvSpPr>
          <p:nvPr/>
        </p:nvSpPr>
        <p:spPr bwMode="gray">
          <a:xfrm>
            <a:off x="167028" y="318339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1331913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" y="1993285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2647334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User Requirements </a:t>
            </a:r>
            <a:r>
              <a:rPr lang="en-US" dirty="0" smtClean="0"/>
              <a:t>– </a:t>
            </a:r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 Sharing Network </a:t>
            </a:r>
            <a:endParaRPr lang="en-US" dirty="0" smtClean="0"/>
          </a:p>
        </p:txBody>
      </p:sp>
      <p:sp>
        <p:nvSpPr>
          <p:cNvPr id="27" name="AutoShape 45"/>
          <p:cNvSpPr>
            <a:spLocks noChangeArrowheads="1"/>
          </p:cNvSpPr>
          <p:nvPr/>
        </p:nvSpPr>
        <p:spPr bwMode="gray">
          <a:xfrm>
            <a:off x="886509" y="143589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865871" y="1435893"/>
            <a:ext cx="2266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Create a new account 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gray">
          <a:xfrm>
            <a:off x="900797" y="2105026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880159" y="2105026"/>
            <a:ext cx="1594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Search for </a:t>
            </a:r>
            <a:r>
              <a:rPr lang="en-US" b="0" dirty="0" smtClean="0">
                <a:solidFill>
                  <a:srgbClr val="000000"/>
                </a:solidFill>
              </a:rPr>
              <a:t>post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gray">
          <a:xfrm>
            <a:off x="900797" y="2767012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880159" y="2767012"/>
            <a:ext cx="3351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Create ,edit , renew &amp; delete post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900797" y="3430545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880159" y="3430545"/>
            <a:ext cx="11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View </a:t>
            </a:r>
            <a:r>
              <a:rPr lang="en-US" b="0" dirty="0" smtClean="0">
                <a:solidFill>
                  <a:srgbClr val="000000"/>
                </a:solidFill>
              </a:rPr>
              <a:t>post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941388" y="4114800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920750" y="4114800"/>
            <a:ext cx="3500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View, upload images, 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smtClean="0">
                <a:solidFill>
                  <a:srgbClr val="000000"/>
                </a:solidFill>
              </a:rPr>
              <a:t>share .. </a:t>
            </a:r>
            <a:r>
              <a:rPr lang="en-US" b="0" dirty="0" smtClean="0">
                <a:solidFill>
                  <a:srgbClr val="000000"/>
                </a:solidFill>
              </a:rPr>
              <a:t>posts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1"/>
            <a:ext cx="3505200" cy="2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88" y="19050"/>
            <a:ext cx="186781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514600"/>
            <a:ext cx="9185848" cy="83099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Finding and sharing house for lease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3581400"/>
            <a:ext cx="632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 </a:t>
            </a:r>
            <a:r>
              <a:rPr lang="en-US" sz="3200" b="0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Tran </a:t>
            </a:r>
            <a:r>
              <a:rPr lang="en-US" sz="3200" b="0" i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Binh</a:t>
            </a:r>
            <a:r>
              <a:rPr lang="en-US" sz="3200" b="0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Duong</a:t>
            </a:r>
            <a:endParaRPr lang="en-US" sz="32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0" i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Students:</a:t>
            </a:r>
          </a:p>
          <a:p>
            <a:pPr lvl="1"/>
            <a:r>
              <a:rPr lang="en-US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</a:t>
            </a:r>
            <a:r>
              <a:rPr lang="en-US" sz="2400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Nguyen </a:t>
            </a:r>
            <a:r>
              <a:rPr lang="en-US" sz="2400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Duc</a:t>
            </a:r>
            <a:r>
              <a:rPr lang="en-US" sz="2400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Thuong</a:t>
            </a:r>
            <a:endParaRPr lang="en-US" sz="24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Duong Hong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Chu Minh Tung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Pham Van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Khanh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Pham Tuan </a:t>
            </a:r>
            <a:r>
              <a:rPr lang="en-US" sz="2400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Anh</a:t>
            </a:r>
            <a:endParaRPr lang="en-US" sz="2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87" y="1690898"/>
            <a:ext cx="1329413" cy="112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5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User Requirements </a:t>
            </a:r>
            <a:r>
              <a:rPr lang="en-US" dirty="0" smtClean="0"/>
              <a:t>–Users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 Sharing Network </a:t>
            </a:r>
            <a:endParaRPr lang="en-US" dirty="0" smtClean="0"/>
          </a:p>
        </p:txBody>
      </p:sp>
      <p:sp>
        <p:nvSpPr>
          <p:cNvPr id="27" name="AutoShape 45"/>
          <p:cNvSpPr>
            <a:spLocks noChangeArrowheads="1"/>
          </p:cNvSpPr>
          <p:nvPr/>
        </p:nvSpPr>
        <p:spPr bwMode="gray">
          <a:xfrm>
            <a:off x="886509" y="143589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865871" y="1435893"/>
            <a:ext cx="14430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Login Log out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gray">
          <a:xfrm>
            <a:off x="900797" y="2105026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880159" y="2105026"/>
            <a:ext cx="2035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Change User profile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gray">
          <a:xfrm>
            <a:off x="900797" y="2767012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880159" y="2767012"/>
            <a:ext cx="2513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Reset , Change password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900797" y="3430545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880159" y="3430545"/>
            <a:ext cx="31952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00000"/>
                </a:solidFill>
              </a:rPr>
              <a:t>Manage Post, Payment, Favorite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941388" y="4114800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920750" y="4114800"/>
            <a:ext cx="27067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Add , remove Favorite post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" name="AutoShape 45"/>
          <p:cNvSpPr>
            <a:spLocks noChangeArrowheads="1"/>
          </p:cNvSpPr>
          <p:nvPr/>
        </p:nvSpPr>
        <p:spPr bwMode="gray">
          <a:xfrm>
            <a:off x="920750" y="4844772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950913" y="4876800"/>
            <a:ext cx="12825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Report post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gray">
          <a:xfrm>
            <a:off x="886509" y="5638800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916672" y="5670828"/>
            <a:ext cx="2604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00000"/>
                </a:solidFill>
              </a:rPr>
              <a:t>Use All Function of Visitor</a:t>
            </a: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smtClean="0"/>
              <a:t>Requirements – 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200" dirty="0" smtClean="0"/>
              <a:t>Manage Categories</a:t>
            </a:r>
            <a:endParaRPr lang="en-US" sz="2200" dirty="0"/>
          </a:p>
          <a:p>
            <a:pPr lvl="0"/>
            <a:r>
              <a:rPr lang="en-US" sz="2200" dirty="0"/>
              <a:t>Manage </a:t>
            </a:r>
            <a:r>
              <a:rPr lang="en-US" sz="2200" dirty="0" smtClean="0"/>
              <a:t>R</a:t>
            </a:r>
            <a:r>
              <a:rPr lang="en-US" sz="2200" dirty="0" smtClean="0"/>
              <a:t>eports post</a:t>
            </a:r>
            <a:endParaRPr lang="en-US" sz="2200" dirty="0" smtClean="0"/>
          </a:p>
          <a:p>
            <a:pPr lvl="0"/>
            <a:r>
              <a:rPr lang="en-US" sz="2200" dirty="0"/>
              <a:t>Manage </a:t>
            </a:r>
            <a:r>
              <a:rPr lang="en-US" sz="2200" dirty="0" smtClean="0"/>
              <a:t>Posts</a:t>
            </a:r>
            <a:endParaRPr lang="en-US" sz="2200" dirty="0" smtClean="0"/>
          </a:p>
          <a:p>
            <a:pPr lvl="0"/>
            <a:r>
              <a:rPr lang="en-US" sz="2200" dirty="0" smtClean="0"/>
              <a:t>Manage Bad Post</a:t>
            </a:r>
            <a:endParaRPr lang="en-US" sz="2200" dirty="0" smtClean="0"/>
          </a:p>
          <a:p>
            <a:pPr lvl="0"/>
            <a:r>
              <a:rPr lang="en-US" sz="2200" dirty="0" smtClean="0"/>
              <a:t>Manage Provinces</a:t>
            </a:r>
          </a:p>
          <a:p>
            <a:pPr lvl="0"/>
            <a:r>
              <a:rPr lang="en-US" sz="2200" dirty="0" smtClean="0"/>
              <a:t>Manage Districts</a:t>
            </a:r>
          </a:p>
          <a:p>
            <a:pPr lvl="0"/>
            <a:r>
              <a:rPr lang="en-US" sz="2200" dirty="0" smtClean="0"/>
              <a:t>Manage Locations</a:t>
            </a:r>
          </a:p>
          <a:p>
            <a:pPr lvl="0"/>
            <a:r>
              <a:rPr lang="en-US" sz="2200" dirty="0" smtClean="0"/>
              <a:t>Manage Post Status</a:t>
            </a:r>
          </a:p>
          <a:p>
            <a:pPr lvl="0"/>
            <a:r>
              <a:rPr lang="en-US" sz="2200" dirty="0" smtClean="0"/>
              <a:t>Manage Roles</a:t>
            </a:r>
          </a:p>
          <a:p>
            <a:pPr lvl="0"/>
            <a:r>
              <a:rPr lang="en-US" sz="2200" dirty="0" smtClean="0"/>
              <a:t>Manage Payment</a:t>
            </a:r>
          </a:p>
          <a:p>
            <a:pPr lvl="0"/>
            <a:r>
              <a:rPr lang="en-US" sz="2200" dirty="0" smtClean="0"/>
              <a:t>Manage Bad Words</a:t>
            </a:r>
          </a:p>
          <a:p>
            <a:pPr lvl="0"/>
            <a:r>
              <a:rPr lang="en-US" sz="2200" dirty="0" smtClean="0"/>
              <a:t>Manage Bad Word Types</a:t>
            </a:r>
          </a:p>
          <a:p>
            <a:pPr lvl="0"/>
            <a:r>
              <a:rPr lang="en-US" sz="2200" dirty="0" smtClean="0"/>
              <a:t>Manage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</a:t>
            </a:r>
            <a:endParaRPr lang="en-US" sz="2200" dirty="0"/>
          </a:p>
          <a:p>
            <a:pPr lvl="0"/>
            <a:r>
              <a:rPr lang="en-US" sz="2200" dirty="0" smtClean="0"/>
              <a:t>Use </a:t>
            </a:r>
            <a:r>
              <a:rPr lang="en-US" sz="2200" dirty="0"/>
              <a:t>all functions in the </a:t>
            </a:r>
            <a:r>
              <a:rPr lang="en-US" sz="2200" dirty="0" smtClean="0"/>
              <a:t>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 Sharing Network </a:t>
            </a:r>
            <a:endParaRPr lang="en-US" dirty="0" smtClean="0"/>
          </a:p>
        </p:txBody>
      </p:sp>
      <p:pic>
        <p:nvPicPr>
          <p:cNvPr id="6" name="Picture 3" descr="C:\Users\iLucas\Desktop\psn images\5171542888_6e8eeef8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3009900" cy="226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2613-0DDF-4D0A-9BBF-F0F6A7D01A0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5789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8252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3: System Requirement Specifications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gray">
          <a:xfrm>
            <a:off x="2819400" y="990600"/>
            <a:ext cx="3843551" cy="4407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vl="0"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Functional Requirements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916331" y="2524840"/>
            <a:ext cx="7923034" cy="490180"/>
            <a:chOff x="1728" y="1472"/>
            <a:chExt cx="6554" cy="400"/>
          </a:xfrm>
        </p:grpSpPr>
        <p:grpSp>
          <p:nvGrpSpPr>
            <p:cNvPr id="57" name="Group 5"/>
            <p:cNvGrpSpPr>
              <a:grpSpLocks/>
            </p:cNvGrpSpPr>
            <p:nvPr/>
          </p:nvGrpSpPr>
          <p:grpSpPr bwMode="auto">
            <a:xfrm rot="-4423226">
              <a:off x="1676" y="1532"/>
              <a:ext cx="400" cy="280"/>
              <a:chOff x="1043" y="2596"/>
              <a:chExt cx="142" cy="99"/>
            </a:xfrm>
          </p:grpSpPr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1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6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1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2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3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25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26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7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8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1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3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4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5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6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8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9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0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1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42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43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44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45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46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47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48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49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50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51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52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53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54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55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56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57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V="1">
              <a:off x="1728" y="1776"/>
              <a:ext cx="6554" cy="48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168" y="1488"/>
              <a:ext cx="4371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r>
                <a:rPr lang="en-US" sz="2400" b="1" dirty="0" smtClean="0"/>
                <a:t>uto hide the </a:t>
              </a:r>
              <a:r>
                <a:rPr lang="en-US" sz="2400" b="1" dirty="0" smtClean="0"/>
                <a:t> post after </a:t>
              </a:r>
              <a:r>
                <a:rPr lang="en-US" sz="2400" b="1" dirty="0" smtClean="0"/>
                <a:t>30 days posted</a:t>
              </a:r>
              <a:endParaRPr lang="en-US" sz="2400" b="1" dirty="0"/>
            </a:p>
          </p:txBody>
        </p:sp>
      </p:grpSp>
      <p:grpSp>
        <p:nvGrpSpPr>
          <p:cNvPr id="429" name="Group 60"/>
          <p:cNvGrpSpPr>
            <a:grpSpLocks/>
          </p:cNvGrpSpPr>
          <p:nvPr/>
        </p:nvGrpSpPr>
        <p:grpSpPr bwMode="auto">
          <a:xfrm>
            <a:off x="916331" y="3231358"/>
            <a:ext cx="7923034" cy="850462"/>
            <a:chOff x="1728" y="2048"/>
            <a:chExt cx="6554" cy="694"/>
          </a:xfrm>
        </p:grpSpPr>
        <p:sp>
          <p:nvSpPr>
            <p:cNvPr id="430" name="Line 61"/>
            <p:cNvSpPr>
              <a:spLocks noChangeShapeType="1"/>
            </p:cNvSpPr>
            <p:nvPr/>
          </p:nvSpPr>
          <p:spPr bwMode="auto">
            <a:xfrm flipV="1">
              <a:off x="1728" y="2391"/>
              <a:ext cx="6554" cy="9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Text Box 62"/>
            <p:cNvSpPr txBox="1">
              <a:spLocks noChangeArrowheads="1"/>
            </p:cNvSpPr>
            <p:nvPr/>
          </p:nvSpPr>
          <p:spPr bwMode="auto">
            <a:xfrm>
              <a:off x="2168" y="2064"/>
              <a:ext cx="4104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r>
                <a:rPr lang="en-US" sz="2400" b="1" dirty="0" smtClean="0"/>
                <a:t>uto send </a:t>
              </a:r>
              <a:r>
                <a:rPr lang="en-US" sz="2400" b="1" dirty="0" err="1" smtClean="0"/>
                <a:t>sms</a:t>
              </a:r>
              <a:r>
                <a:rPr lang="en-US" sz="2400" b="1" dirty="0" smtClean="0"/>
                <a:t> to </a:t>
              </a:r>
              <a:r>
                <a:rPr lang="en-US" sz="2400" b="1" dirty="0" smtClean="0"/>
                <a:t>user to notification </a:t>
              </a:r>
            </a:p>
            <a:p>
              <a:r>
                <a:rPr lang="en-US" sz="2400" b="1" dirty="0" smtClean="0"/>
                <a:t>about the topic had </a:t>
              </a:r>
              <a:r>
                <a:rPr lang="en-US" sz="2400" b="1" dirty="0" smtClean="0"/>
                <a:t>Expire</a:t>
              </a:r>
              <a:endParaRPr lang="en-US" sz="2400" b="1" dirty="0"/>
            </a:p>
          </p:txBody>
        </p:sp>
        <p:grpSp>
          <p:nvGrpSpPr>
            <p:cNvPr id="432" name="Group 63"/>
            <p:cNvGrpSpPr>
              <a:grpSpLocks/>
            </p:cNvGrpSpPr>
            <p:nvPr/>
          </p:nvGrpSpPr>
          <p:grpSpPr bwMode="auto">
            <a:xfrm rot="-4423226">
              <a:off x="1668" y="2108"/>
              <a:ext cx="400" cy="280"/>
              <a:chOff x="1043" y="2596"/>
              <a:chExt cx="142" cy="99"/>
            </a:xfrm>
          </p:grpSpPr>
          <p:sp>
            <p:nvSpPr>
              <p:cNvPr id="433" name="Freeform 64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Freeform 65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Freeform 66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Freeform 67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Freeform 68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Freeform 69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Freeform 70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Freeform 71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Freeform 72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Freeform 73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Freeform 74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Freeform 75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Freeform 76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Freeform 77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Freeform 78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Freeform 79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80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Freeform 81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Freeform 82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Freeform 83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Freeform 84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Freeform 85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Freeform 86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Freeform 87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Freeform 88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Freeform 89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90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Freeform 91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Freeform 92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Freeform 93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Freeform 94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Freeform 95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Freeform 96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Freeform 97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Freeform 98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Freeform 99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Freeform 100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Freeform 101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Freeform 102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Freeform 103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Freeform 104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Freeform 105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106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Freeform 107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Freeform 108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Freeform 109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Freeform 110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Freeform 111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Freeform 112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Freeform 113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114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Freeform 115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0" name="Rectangle 16"/>
          <p:cNvSpPr>
            <a:spLocks noChangeArrowheads="1"/>
          </p:cNvSpPr>
          <p:nvPr/>
        </p:nvSpPr>
        <p:spPr bwMode="gray">
          <a:xfrm>
            <a:off x="2222292" y="1562981"/>
            <a:ext cx="5029200" cy="623888"/>
          </a:xfrm>
          <a:prstGeom prst="rect">
            <a:avLst/>
          </a:prstGeom>
          <a:gradFill rotWithShape="1">
            <a:gsLst>
              <a:gs pos="0">
                <a:srgbClr val="9EB0FE">
                  <a:gamma/>
                  <a:tint val="51373"/>
                  <a:invGamma/>
                </a:srgbClr>
              </a:gs>
              <a:gs pos="100000">
                <a:srgbClr val="9EB0FE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Rectangle 12"/>
          <p:cNvSpPr>
            <a:spLocks noChangeArrowheads="1"/>
          </p:cNvSpPr>
          <p:nvPr/>
        </p:nvSpPr>
        <p:spPr bwMode="gray">
          <a:xfrm>
            <a:off x="3906822" y="1661403"/>
            <a:ext cx="1455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System</a:t>
            </a:r>
            <a:endParaRPr lang="en-US" sz="2400" b="1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5789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8252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3: System Requirement Specifications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2514600" y="990600"/>
            <a:ext cx="4648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Non-functional requirements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8" name="Group 4"/>
          <p:cNvGrpSpPr>
            <a:grpSpLocks/>
          </p:cNvGrpSpPr>
          <p:nvPr/>
        </p:nvGrpSpPr>
        <p:grpSpPr bwMode="auto">
          <a:xfrm>
            <a:off x="2438400" y="1828800"/>
            <a:ext cx="3810000" cy="609600"/>
            <a:chOff x="1440" y="1296"/>
            <a:chExt cx="2400" cy="384"/>
          </a:xfrm>
        </p:grpSpPr>
        <p:grpSp>
          <p:nvGrpSpPr>
            <p:cNvPr id="79" name="Group 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82" name="Freeform 6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9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0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1968" y="1296"/>
              <a:ext cx="11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Reliability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4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" name="Group 15"/>
          <p:cNvGrpSpPr>
            <a:grpSpLocks/>
          </p:cNvGrpSpPr>
          <p:nvPr/>
        </p:nvGrpSpPr>
        <p:grpSpPr bwMode="auto">
          <a:xfrm>
            <a:off x="2438400" y="2514600"/>
            <a:ext cx="3810000" cy="609600"/>
            <a:chOff x="1440" y="1296"/>
            <a:chExt cx="2400" cy="384"/>
          </a:xfrm>
        </p:grpSpPr>
        <p:grpSp>
          <p:nvGrpSpPr>
            <p:cNvPr id="90" name="Group 16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93" name="Freeform 17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9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0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23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1968" y="1296"/>
              <a:ext cx="1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BA6F3"/>
                      </a:gs>
                      <a:gs pos="100000">
                        <a:srgbClr val="7BA6F3">
                          <a:gamma/>
                          <a:tint val="63529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Availability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92" name="Line 25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" name="Group 26"/>
          <p:cNvGrpSpPr>
            <a:grpSpLocks/>
          </p:cNvGrpSpPr>
          <p:nvPr/>
        </p:nvGrpSpPr>
        <p:grpSpPr bwMode="auto">
          <a:xfrm>
            <a:off x="2438400" y="3276600"/>
            <a:ext cx="3810000" cy="609600"/>
            <a:chOff x="1440" y="1296"/>
            <a:chExt cx="2400" cy="384"/>
          </a:xfrm>
        </p:grpSpPr>
        <p:grpSp>
          <p:nvGrpSpPr>
            <p:cNvPr id="101" name="Group 27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104" name="Freeform 28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9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0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1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2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4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Rectangle 35"/>
            <p:cNvSpPr>
              <a:spLocks noChangeArrowheads="1"/>
            </p:cNvSpPr>
            <p:nvPr/>
          </p:nvSpPr>
          <p:spPr bwMode="auto">
            <a:xfrm>
              <a:off x="1968" y="1296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Security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3" name="Line 36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48"/>
          <p:cNvGrpSpPr>
            <a:grpSpLocks/>
          </p:cNvGrpSpPr>
          <p:nvPr/>
        </p:nvGrpSpPr>
        <p:grpSpPr bwMode="auto">
          <a:xfrm>
            <a:off x="2438400" y="4800600"/>
            <a:ext cx="3810000" cy="609600"/>
            <a:chOff x="1440" y="1296"/>
            <a:chExt cx="2400" cy="384"/>
          </a:xfrm>
        </p:grpSpPr>
        <p:grpSp>
          <p:nvGrpSpPr>
            <p:cNvPr id="112" name="Group 49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115" name="Freeform 50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51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52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3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55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56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1968" y="1296"/>
              <a:ext cx="11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Portability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59"/>
          <p:cNvGrpSpPr>
            <a:grpSpLocks/>
          </p:cNvGrpSpPr>
          <p:nvPr/>
        </p:nvGrpSpPr>
        <p:grpSpPr bwMode="auto">
          <a:xfrm>
            <a:off x="2438400" y="4038600"/>
            <a:ext cx="3810000" cy="609600"/>
            <a:chOff x="1440" y="1296"/>
            <a:chExt cx="2400" cy="384"/>
          </a:xfrm>
        </p:grpSpPr>
        <p:grpSp>
          <p:nvGrpSpPr>
            <p:cNvPr id="123" name="Group 60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126" name="Freeform 61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62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63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64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65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66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67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1968" y="1296"/>
              <a:ext cx="16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BA6F3"/>
                      </a:gs>
                      <a:gs pos="100000">
                        <a:srgbClr val="7BA6F3">
                          <a:gamma/>
                          <a:tint val="63529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Maintainability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25" name="Line 69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48"/>
          <p:cNvGrpSpPr>
            <a:grpSpLocks/>
          </p:cNvGrpSpPr>
          <p:nvPr/>
        </p:nvGrpSpPr>
        <p:grpSpPr bwMode="auto">
          <a:xfrm>
            <a:off x="2438400" y="5655578"/>
            <a:ext cx="3810000" cy="609600"/>
            <a:chOff x="1440" y="1296"/>
            <a:chExt cx="2400" cy="384"/>
          </a:xfrm>
        </p:grpSpPr>
        <p:grpSp>
          <p:nvGrpSpPr>
            <p:cNvPr id="134" name="Group 49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137" name="Freeform 50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51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52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53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54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55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56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968" y="1296"/>
              <a:ext cx="1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Performance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06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5789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344"/>
            <a:chExt cx="3408" cy="41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966" y="1392"/>
              <a:ext cx="19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B050"/>
                  </a:solidFill>
                </a:rPr>
                <a:t>Architectural design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765914" y="1828800"/>
            <a:ext cx="5410200" cy="665163"/>
            <a:chOff x="1248" y="1920"/>
            <a:chExt cx="3408" cy="419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765914" y="2743200"/>
            <a:ext cx="5410200" cy="665163"/>
            <a:chOff x="1248" y="2480"/>
            <a:chExt cx="3408" cy="419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1632" y="286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825" y="2530"/>
              <a:ext cx="17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 </a:t>
              </a:r>
              <a:r>
                <a:rPr lang="en-US" sz="2800" dirty="0" smtClean="0">
                  <a:solidFill>
                    <a:srgbClr val="00B050"/>
                  </a:solidFill>
                </a:rPr>
                <a:t>Database design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gray">
            <a:xfrm>
              <a:off x="1372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1248" y="2480"/>
              <a:ext cx="480" cy="419"/>
              <a:chOff x="1110" y="2656"/>
              <a:chExt cx="1549" cy="1351"/>
            </a:xfrm>
          </p:grpSpPr>
          <p:sp>
            <p:nvSpPr>
              <p:cNvPr id="39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gray">
            <a:xfrm>
              <a:off x="1372" y="25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344"/>
            <a:chExt cx="3408" cy="41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966" y="1392"/>
              <a:ext cx="19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B050"/>
                  </a:solidFill>
                </a:rPr>
                <a:t>Architectural design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pic>
        <p:nvPicPr>
          <p:cNvPr id="25" name="Picture 24" descr="Macintosh HD:Users:Nambaby:Desktop:system archite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528851"/>
            <a:ext cx="5486400" cy="4690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895600" y="1538666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Component 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.png" descr="Image1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283439" y="2438400"/>
            <a:ext cx="6797751" cy="34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676400" y="1524000"/>
            <a:ext cx="6199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PostController</a:t>
            </a:r>
            <a:r>
              <a:rPr lang="en-US" sz="2400" b="1" dirty="0" smtClean="0">
                <a:solidFill>
                  <a:srgbClr val="FF0000"/>
                </a:solidFill>
              </a:rPr>
              <a:t>-Class </a:t>
            </a:r>
            <a:r>
              <a:rPr lang="en-US" sz="2400" b="1" dirty="0" smtClean="0">
                <a:solidFill>
                  <a:srgbClr val="FF0000"/>
                </a:solidFill>
              </a:rPr>
              <a:t>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7.png" descr="Image17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52599" y="2362200"/>
            <a:ext cx="5667375" cy="38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1600" y="1676400"/>
            <a:ext cx="4011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CreatePost</a:t>
            </a:r>
            <a:r>
              <a:rPr lang="en-US" sz="2400" b="1" dirty="0" smtClean="0">
                <a:solidFill>
                  <a:srgbClr val="FF0000"/>
                </a:solidFill>
              </a:rPr>
              <a:t>-Sequence </a:t>
            </a:r>
            <a:r>
              <a:rPr lang="en-US" sz="2400" b="1" dirty="0" smtClean="0">
                <a:solidFill>
                  <a:srgbClr val="FF0000"/>
                </a:solidFill>
              </a:rPr>
              <a:t>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.png" descr="Image1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385887" y="2209800"/>
            <a:ext cx="6923847" cy="40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2480"/>
            <a:chExt cx="3408" cy="419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1632" y="286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825" y="2530"/>
              <a:ext cx="17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 </a:t>
              </a:r>
              <a:r>
                <a:rPr lang="en-US" sz="2800" dirty="0" smtClean="0">
                  <a:solidFill>
                    <a:srgbClr val="00B050"/>
                  </a:solidFill>
                </a:rPr>
                <a:t>Database design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gray">
            <a:xfrm>
              <a:off x="1372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1248" y="2480"/>
              <a:ext cx="480" cy="419"/>
              <a:chOff x="1110" y="2656"/>
              <a:chExt cx="1549" cy="1351"/>
            </a:xfrm>
          </p:grpSpPr>
          <p:sp>
            <p:nvSpPr>
              <p:cNvPr id="39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gray">
            <a:xfrm>
              <a:off x="1372" y="25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1896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Contents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-2341849" y="914400"/>
            <a:ext cx="4908611" cy="4892471"/>
          </a:xfrm>
          <a:prstGeom prst="arc">
            <a:avLst>
              <a:gd name="adj1" fmla="val 16010176"/>
              <a:gd name="adj2" fmla="val 55885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972367" y="990600"/>
            <a:ext cx="4742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rgbClr val="FF0000"/>
                </a:solidFill>
              </a:rPr>
              <a:t>1.   Introduction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1603672" y="1625025"/>
            <a:ext cx="60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rgbClr val="009ED6"/>
                </a:solidFill>
              </a:rPr>
              <a:t>2.   Project Management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2043998" y="2387025"/>
            <a:ext cx="664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rgbClr val="00B050"/>
                </a:solidFill>
              </a:rPr>
              <a:t>3.   Requirement Specifications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2150286" y="3225225"/>
            <a:ext cx="531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rgbClr val="FF0000"/>
                </a:solidFill>
              </a:rPr>
              <a:t>4.   Design Description</a:t>
            </a:r>
          </a:p>
        </p:txBody>
      </p:sp>
      <p:sp>
        <p:nvSpPr>
          <p:cNvPr id="43" name="Oval 42"/>
          <p:cNvSpPr/>
          <p:nvPr/>
        </p:nvSpPr>
        <p:spPr>
          <a:xfrm flipV="1">
            <a:off x="1277167" y="1025987"/>
            <a:ext cx="533400" cy="4977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97658" y="1614525"/>
            <a:ext cx="544214" cy="5319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266093" y="2385777"/>
            <a:ext cx="566669" cy="5098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65485" y="3225225"/>
            <a:ext cx="525704" cy="5267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Arc 46"/>
          <p:cNvSpPr/>
          <p:nvPr/>
        </p:nvSpPr>
        <p:spPr>
          <a:xfrm>
            <a:off x="-1371600" y="2345157"/>
            <a:ext cx="2804307" cy="2303043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" name="Group 24"/>
          <p:cNvGrpSpPr/>
          <p:nvPr/>
        </p:nvGrpSpPr>
        <p:grpSpPr>
          <a:xfrm rot="5400000">
            <a:off x="-1901342" y="3133716"/>
            <a:ext cx="4013012" cy="210331"/>
            <a:chOff x="-3200400" y="3314700"/>
            <a:chExt cx="5311087" cy="228609"/>
          </a:xfrm>
        </p:grpSpPr>
        <p:sp>
          <p:nvSpPr>
            <p:cNvPr id="49" name="Rounded Rectangle 48"/>
            <p:cNvSpPr/>
            <p:nvPr/>
          </p:nvSpPr>
          <p:spPr>
            <a:xfrm rot="5400000">
              <a:off x="863851" y="2296474"/>
              <a:ext cx="228603" cy="2265068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 flipH="1">
            <a:off x="1931872" y="4038600"/>
            <a:ext cx="530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>
                <a:solidFill>
                  <a:srgbClr val="00B050"/>
                </a:solidFill>
              </a:rPr>
              <a:t>5</a:t>
            </a:r>
            <a:r>
              <a:rPr lang="en-US" sz="3200" dirty="0" smtClean="0">
                <a:solidFill>
                  <a:srgbClr val="00B050"/>
                </a:solidFill>
              </a:rPr>
              <a:t>.   Test Documentation</a:t>
            </a:r>
          </a:p>
        </p:txBody>
      </p:sp>
      <p:sp>
        <p:nvSpPr>
          <p:cNvPr id="54" name="Oval 53"/>
          <p:cNvSpPr/>
          <p:nvPr/>
        </p:nvSpPr>
        <p:spPr>
          <a:xfrm>
            <a:off x="2147071" y="4038600"/>
            <a:ext cx="525704" cy="5267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1391519" y="4724400"/>
            <a:ext cx="43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>
                <a:solidFill>
                  <a:srgbClr val="FF0000"/>
                </a:solidFill>
              </a:rPr>
              <a:t>6</a:t>
            </a:r>
            <a:r>
              <a:rPr lang="en-US" sz="3200" dirty="0" smtClean="0">
                <a:solidFill>
                  <a:srgbClr val="FF0000"/>
                </a:solidFill>
              </a:rPr>
              <a:t>.   Summary</a:t>
            </a:r>
          </a:p>
        </p:txBody>
      </p:sp>
      <p:sp>
        <p:nvSpPr>
          <p:cNvPr id="56" name="Oval 55"/>
          <p:cNvSpPr/>
          <p:nvPr/>
        </p:nvSpPr>
        <p:spPr>
          <a:xfrm>
            <a:off x="1606718" y="4753639"/>
            <a:ext cx="525704" cy="5267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705719" y="5334000"/>
            <a:ext cx="43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>
                <a:solidFill>
                  <a:srgbClr val="009ED6"/>
                </a:solidFill>
              </a:rPr>
              <a:t>7</a:t>
            </a:r>
            <a:r>
              <a:rPr lang="en-US" sz="3200" dirty="0" smtClean="0">
                <a:solidFill>
                  <a:srgbClr val="009ED6"/>
                </a:solidFill>
              </a:rPr>
              <a:t>.   Demo &amp; Q&amp;A</a:t>
            </a:r>
          </a:p>
        </p:txBody>
      </p:sp>
      <p:sp>
        <p:nvSpPr>
          <p:cNvPr id="58" name="Oval 57"/>
          <p:cNvSpPr/>
          <p:nvPr/>
        </p:nvSpPr>
        <p:spPr>
          <a:xfrm>
            <a:off x="954039" y="5257800"/>
            <a:ext cx="525704" cy="5267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8700000">
                                      <p:cBhvr>
                                        <p:cTn id="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9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50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0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61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7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53" grpId="0"/>
      <p:bldP spid="55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Database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37" y="0"/>
            <a:ext cx="5274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2133600" y="2209800"/>
            <a:ext cx="4876800" cy="457200"/>
            <a:chOff x="1344" y="1392"/>
            <a:chExt cx="3072" cy="288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68D8F2">
                    <a:gamma/>
                    <a:tint val="36471"/>
                    <a:invGamma/>
                  </a:srgbClr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68D8F2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4D98E3">
                    <a:gamma/>
                    <a:shade val="51373"/>
                    <a:invGamma/>
                  </a:srgbClr>
                </a:gs>
                <a:gs pos="50000">
                  <a:srgbClr val="4D98E3"/>
                </a:gs>
                <a:gs pos="100000">
                  <a:srgbClr val="4D98E3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4D98E3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1</a:t>
              </a: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2133600" y="2895600"/>
            <a:ext cx="4876800" cy="457200"/>
            <a:chOff x="1344" y="1872"/>
            <a:chExt cx="3072" cy="288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9EB0FE">
                    <a:gamma/>
                    <a:tint val="36471"/>
                    <a:invGamma/>
                  </a:srgbClr>
                </a:gs>
                <a:gs pos="100000">
                  <a:srgbClr val="9EB0FE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9EB0FE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gray">
            <a:xfrm>
              <a:off x="1344" y="187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A971ED">
                    <a:gamma/>
                    <a:shade val="51373"/>
                    <a:invGamma/>
                  </a:srgbClr>
                </a:gs>
                <a:gs pos="50000">
                  <a:srgbClr val="A971ED"/>
                </a:gs>
                <a:gs pos="100000">
                  <a:srgbClr val="A971ED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A971E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819400" y="223520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Unit </a:t>
            </a:r>
            <a:r>
              <a:rPr lang="en-US" sz="2400" b="1" dirty="0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2819400" y="2909888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Integration Testing</a:t>
            </a:r>
          </a:p>
        </p:txBody>
      </p:sp>
      <p:grpSp>
        <p:nvGrpSpPr>
          <p:cNvPr id="41" name="Group 28"/>
          <p:cNvGrpSpPr>
            <a:grpSpLocks/>
          </p:cNvGrpSpPr>
          <p:nvPr/>
        </p:nvGrpSpPr>
        <p:grpSpPr bwMode="auto">
          <a:xfrm>
            <a:off x="2133600" y="3581402"/>
            <a:ext cx="4876800" cy="487363"/>
            <a:chOff x="1440" y="1488"/>
            <a:chExt cx="3072" cy="307"/>
          </a:xfrm>
        </p:grpSpPr>
        <p:sp>
          <p:nvSpPr>
            <p:cNvPr id="42" name="Rectangle 29"/>
            <p:cNvSpPr>
              <a:spLocks noChangeArrowheads="1"/>
            </p:cNvSpPr>
            <p:nvPr/>
          </p:nvSpPr>
          <p:spPr bwMode="gray">
            <a:xfrm>
              <a:off x="1776" y="1488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C9AA5D"/>
                </a:gs>
                <a:gs pos="50000">
                  <a:srgbClr val="C9AA5D">
                    <a:gamma/>
                    <a:tint val="36471"/>
                    <a:invGamma/>
                  </a:srgbClr>
                </a:gs>
                <a:gs pos="100000">
                  <a:srgbClr val="C9AA5D"/>
                </a:gs>
              </a:gsLst>
              <a:lin ang="2700000" scaled="1"/>
            </a:gradFill>
            <a:ln>
              <a:noFill/>
            </a:ln>
            <a:effectLst>
              <a:prstShdw prst="shdw17" dist="63500" dir="5400000">
                <a:srgbClr val="C9AA5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gray">
            <a:xfrm>
              <a:off x="1440" y="1488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C9AA5D">
                    <a:gamma/>
                    <a:shade val="51373"/>
                    <a:invGamma/>
                  </a:srgbClr>
                </a:gs>
                <a:gs pos="50000">
                  <a:srgbClr val="C9AA5D"/>
                </a:gs>
                <a:gs pos="100000">
                  <a:srgbClr val="C9AA5D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C9AA5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gray">
            <a:xfrm>
              <a:off x="1872" y="1504"/>
              <a:ext cx="2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System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9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53771" y="1600200"/>
            <a:ext cx="31242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Test result: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669465"/>
              </p:ext>
            </p:extLst>
          </p:nvPr>
        </p:nvGraphicFramePr>
        <p:xfrm>
          <a:off x="2207032" y="990600"/>
          <a:ext cx="6851840" cy="5539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7190"/>
                <a:gridCol w="796339"/>
                <a:gridCol w="796339"/>
                <a:gridCol w="796339"/>
                <a:gridCol w="1675633"/>
              </a:tblGrid>
              <a:tr h="35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Module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Untested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Test case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Login-Logout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manage Owner profile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manage favorite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View list created topics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View topics detail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Edit topics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Hide topics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Refresh topics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topic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Rate topic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Report topic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Compare topics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topic to favorite list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Manage recent topics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 new/share topic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Search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&lt;Admin&gt; Manage user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&lt;Admin&gt; Manage locations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&lt;Admin&gt; Manage topics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3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&lt;Admin</a:t>
                      </a:r>
                      <a:r>
                        <a:rPr lang="en-US" sz="1400" dirty="0">
                          <a:effectLst/>
                        </a:rPr>
                        <a:t>&gt; Manage report topics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  <a:tr h="2665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</a:rPr>
                        <a:t>331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331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94" marR="61494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65137" y="764106"/>
            <a:ext cx="7054863" cy="68369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Test Logs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3" name="Content Placeholder 3" descr="TC.JP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6200" y="1295400"/>
            <a:ext cx="8922534" cy="4876800"/>
          </a:xfrm>
        </p:spPr>
      </p:pic>
    </p:spTree>
    <p:extLst>
      <p:ext uri="{BB962C8B-B14F-4D97-AF65-F5344CB8AC3E}">
        <p14:creationId xmlns:p14="http://schemas.microsoft.com/office/powerpoint/2010/main" val="426694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369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6: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691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00B050"/>
                </a:solidFill>
              </a:rPr>
              <a:t>Capstone Project: </a:t>
            </a:r>
            <a:r>
              <a:rPr lang="en-US" sz="4000" b="1" dirty="0" smtClean="0"/>
              <a:t>completed</a:t>
            </a:r>
          </a:p>
          <a:p>
            <a:pPr lvl="0"/>
            <a:endParaRPr lang="en-US" sz="4000" b="1" dirty="0" smtClean="0"/>
          </a:p>
          <a:p>
            <a:pPr lvl="0"/>
            <a:r>
              <a:rPr lang="en-US" sz="4000" b="1" dirty="0" smtClean="0">
                <a:solidFill>
                  <a:srgbClr val="00B050"/>
                </a:solidFill>
              </a:rPr>
              <a:t>Future:</a:t>
            </a:r>
            <a:endParaRPr lang="en-US" sz="4000" b="1" dirty="0">
              <a:solidFill>
                <a:srgbClr val="00B050"/>
              </a:solidFill>
            </a:endParaRPr>
          </a:p>
          <a:p>
            <a:pPr marL="571500" lvl="0" indent="-571500">
              <a:buFont typeface="Wingdings" pitchFamily="2" charset="2"/>
              <a:buChar char="§"/>
            </a:pPr>
            <a:r>
              <a:rPr lang="en-US" sz="4000" b="1" dirty="0"/>
              <a:t>Continue </a:t>
            </a:r>
            <a:r>
              <a:rPr lang="en-US" sz="4000" b="1" dirty="0" smtClean="0"/>
              <a:t>developing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b="1" dirty="0"/>
              <a:t>D</a:t>
            </a:r>
            <a:r>
              <a:rPr lang="en-US" sz="4000" b="1" dirty="0" smtClean="0"/>
              <a:t>eploy to </a:t>
            </a:r>
            <a:r>
              <a:rPr lang="en-US" sz="4000" b="1" dirty="0" smtClean="0">
                <a:hlinkClick r:id="rId5"/>
              </a:rPr>
              <a:t>http</a:t>
            </a:r>
            <a:r>
              <a:rPr lang="en-US" sz="4000" b="1" dirty="0">
                <a:hlinkClick r:id="rId5"/>
              </a:rPr>
              <a:t>://</a:t>
            </a:r>
            <a:r>
              <a:rPr lang="en-US" sz="4000" b="1" dirty="0" smtClean="0">
                <a:hlinkClick r:id="rId5"/>
              </a:rPr>
              <a:t>www.5house.us/</a:t>
            </a:r>
            <a:endParaRPr lang="en-US" sz="4000" b="1" dirty="0"/>
          </a:p>
          <a:p>
            <a:pPr marL="571500" lvl="0" indent="-571500">
              <a:buFont typeface="Wingdings" pitchFamily="2" charset="2"/>
              <a:buChar char="§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369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6: Summary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57883477"/>
              </p:ext>
            </p:extLst>
          </p:nvPr>
        </p:nvGraphicFramePr>
        <p:xfrm>
          <a:off x="16002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142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414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7: Demo &amp; Q&amp;A</a:t>
            </a:r>
          </a:p>
        </p:txBody>
      </p:sp>
      <p:pic>
        <p:nvPicPr>
          <p:cNvPr id="13" name="Picture 2" descr="http://all-things-andy-gavin.com/wp-content/uploads/2012/02/question-answer-software-cm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55" y="2952749"/>
            <a:ext cx="4572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000124"/>
            <a:ext cx="619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http://www.gcld.org/sites/default/files/thank-y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27" y="1143000"/>
            <a:ext cx="4876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371600" y="685800"/>
            <a:ext cx="77724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937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1: Introduction</a:t>
            </a:r>
          </a:p>
        </p:txBody>
      </p:sp>
      <p:grpSp>
        <p:nvGrpSpPr>
          <p:cNvPr id="31" name="Group 34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344"/>
            <a:chExt cx="3408" cy="419"/>
          </a:xfrm>
        </p:grpSpPr>
        <p:grpSp>
          <p:nvGrpSpPr>
            <p:cNvPr id="32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36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1966" y="1392"/>
              <a:ext cx="11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B050"/>
                  </a:solidFill>
                </a:rPr>
                <a:t>The People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765914" y="1828800"/>
            <a:ext cx="5410200" cy="665163"/>
            <a:chOff x="1248" y="1920"/>
            <a:chExt cx="3408" cy="419"/>
          </a:xfrm>
        </p:grpSpPr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44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1835" y="1968"/>
              <a:ext cx="13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  Background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7" name="Group 36"/>
          <p:cNvGrpSpPr>
            <a:grpSpLocks/>
          </p:cNvGrpSpPr>
          <p:nvPr/>
        </p:nvGrpSpPr>
        <p:grpSpPr bwMode="auto">
          <a:xfrm>
            <a:off x="765914" y="2743200"/>
            <a:ext cx="5410200" cy="665163"/>
            <a:chOff x="1248" y="2480"/>
            <a:chExt cx="3408" cy="419"/>
          </a:xfrm>
        </p:grpSpPr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1632" y="286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1775" y="2530"/>
              <a:ext cx="18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   Literature Review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gray">
            <a:xfrm>
              <a:off x="1372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24"/>
            <p:cNvGrpSpPr>
              <a:grpSpLocks/>
            </p:cNvGrpSpPr>
            <p:nvPr/>
          </p:nvGrpSpPr>
          <p:grpSpPr bwMode="auto">
            <a:xfrm>
              <a:off x="1248" y="2480"/>
              <a:ext cx="480" cy="419"/>
              <a:chOff x="1110" y="2656"/>
              <a:chExt cx="1549" cy="1351"/>
            </a:xfrm>
          </p:grpSpPr>
          <p:sp>
            <p:nvSpPr>
              <p:cNvPr id="53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28"/>
            <p:cNvSpPr txBox="1">
              <a:spLocks noChangeArrowheads="1"/>
            </p:cNvSpPr>
            <p:nvPr/>
          </p:nvSpPr>
          <p:spPr bwMode="gray">
            <a:xfrm>
              <a:off x="1372" y="25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6" name="Group 37"/>
          <p:cNvGrpSpPr>
            <a:grpSpLocks/>
          </p:cNvGrpSpPr>
          <p:nvPr/>
        </p:nvGrpSpPr>
        <p:grpSpPr bwMode="auto">
          <a:xfrm>
            <a:off x="765914" y="3657600"/>
            <a:ext cx="5410200" cy="957263"/>
            <a:chOff x="1248" y="3056"/>
            <a:chExt cx="3408" cy="603"/>
          </a:xfrm>
        </p:grpSpPr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1632" y="344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1781" y="3058"/>
              <a:ext cx="243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  Our Proposal &amp;Products</a:t>
              </a:r>
            </a:p>
            <a:p>
              <a:pPr algn="ctr" eaLnBrk="0" hangingPunct="0"/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gray">
            <a:xfrm>
              <a:off x="1372" y="312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60" name="Group 29"/>
            <p:cNvGrpSpPr>
              <a:grpSpLocks/>
            </p:cNvGrpSpPr>
            <p:nvPr/>
          </p:nvGrpSpPr>
          <p:grpSpPr bwMode="auto">
            <a:xfrm>
              <a:off x="1248" y="3056"/>
              <a:ext cx="480" cy="419"/>
              <a:chOff x="3174" y="2656"/>
              <a:chExt cx="1549" cy="1351"/>
            </a:xfrm>
          </p:grpSpPr>
          <p:sp>
            <p:nvSpPr>
              <p:cNvPr id="62" name="AutoShape 3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3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3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 Box 33"/>
            <p:cNvSpPr txBox="1">
              <a:spLocks noChangeArrowheads="1"/>
            </p:cNvSpPr>
            <p:nvPr/>
          </p:nvSpPr>
          <p:spPr bwMode="gray">
            <a:xfrm>
              <a:off x="1372" y="3120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937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1: Introduction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344"/>
            <a:chExt cx="3408" cy="41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966" y="1392"/>
              <a:ext cx="11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B050"/>
                  </a:solidFill>
                </a:rPr>
                <a:t>The People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pic>
        <p:nvPicPr>
          <p:cNvPr id="4098" name="Picture 2" descr="C:\Users\Administrator\Desktop\377774_2797041483698_1764605784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14" y="1600200"/>
            <a:ext cx="1515306" cy="19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351389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Mr. Tran </a:t>
            </a:r>
            <a:r>
              <a:rPr lang="en-US" sz="2000" dirty="0" err="1" smtClean="0">
                <a:solidFill>
                  <a:srgbClr val="FF0000"/>
                </a:solidFill>
              </a:rPr>
              <a:t>Binh</a:t>
            </a:r>
            <a:r>
              <a:rPr lang="en-US" sz="2000" dirty="0" smtClean="0">
                <a:solidFill>
                  <a:srgbClr val="FF0000"/>
                </a:solidFill>
              </a:rPr>
              <a:t> Duong</a:t>
            </a:r>
          </a:p>
          <a:p>
            <a:pPr algn="ctr"/>
            <a:r>
              <a:rPr lang="en-US" b="1" dirty="0"/>
              <a:t>Supervisor</a:t>
            </a:r>
          </a:p>
        </p:txBody>
      </p:sp>
      <p:pic>
        <p:nvPicPr>
          <p:cNvPr id="4100" name="Picture 4" descr="D:\EN\New folder\Snapshot_20121212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14" y="4343400"/>
            <a:ext cx="1574622" cy="157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583846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Duong Hong </a:t>
            </a:r>
            <a:r>
              <a:rPr lang="en-US" dirty="0" err="1" smtClean="0">
                <a:solidFill>
                  <a:srgbClr val="FF0000"/>
                </a:solidFill>
              </a:rPr>
              <a:t>Loc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/>
              <a:t>Quality Assurance</a:t>
            </a:r>
          </a:p>
          <a:p>
            <a:pPr algn="ctr"/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-490492" y="37248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Nguyen </a:t>
            </a:r>
            <a:r>
              <a:rPr lang="en-US" dirty="0" err="1" smtClean="0">
                <a:solidFill>
                  <a:srgbClr val="FF0000"/>
                </a:solidFill>
              </a:rPr>
              <a:t>Duc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Thuong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/>
              <a:t>Project Manager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02754" y="36486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Chu Minh Tung</a:t>
            </a:r>
          </a:p>
          <a:p>
            <a:pPr algn="ctr"/>
            <a:r>
              <a:rPr lang="en-US" b="1" dirty="0" smtClean="0"/>
              <a:t>Technical Leader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490527" y="5867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Pham Van </a:t>
            </a:r>
            <a:r>
              <a:rPr lang="en-US" dirty="0" err="1" smtClean="0">
                <a:solidFill>
                  <a:srgbClr val="FF0000"/>
                </a:solidFill>
              </a:rPr>
              <a:t>Khanh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/>
              <a:t>Tester Leader</a:t>
            </a:r>
          </a:p>
          <a:p>
            <a:pPr algn="ctr"/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092739" y="57811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Pham Tuan </a:t>
            </a:r>
            <a:r>
              <a:rPr lang="en-US" dirty="0" err="1" smtClean="0">
                <a:solidFill>
                  <a:srgbClr val="FF0000"/>
                </a:solidFill>
              </a:rPr>
              <a:t>Anh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/>
              <a:t>Designer</a:t>
            </a:r>
          </a:p>
        </p:txBody>
      </p:sp>
      <p:pic>
        <p:nvPicPr>
          <p:cNvPr id="4101" name="Picture 5" descr="C:\Users\Administrator\Desktop\Untitled43455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" y="1994809"/>
            <a:ext cx="1656887" cy="172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dministrator\Desktop\282564_531297243547149_503450031_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49" y="4315473"/>
            <a:ext cx="1421179" cy="15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5158" y="4371201"/>
            <a:ext cx="1253182" cy="15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Untitleda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3" y="2027013"/>
            <a:ext cx="1677082" cy="16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26" grpId="0"/>
      <p:bldP spid="26" grpId="1"/>
      <p:bldP spid="28" grpId="0"/>
      <p:bldP spid="28" grpId="1"/>
      <p:bldP spid="30" grpId="0"/>
      <p:bldP spid="30" grpId="1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937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1: Introduction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344"/>
            <a:chExt cx="3408" cy="41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932" y="1392"/>
              <a:ext cx="12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Background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838200" y="267968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/>
              <a:t>The need of finding and sharing house for lease </a:t>
            </a:r>
            <a:r>
              <a:rPr lang="en-US" sz="2400" b="1" dirty="0" smtClean="0"/>
              <a:t>is </a:t>
            </a:r>
            <a:r>
              <a:rPr lang="en-US" sz="2400" b="1" dirty="0"/>
              <a:t>very </a:t>
            </a:r>
            <a:r>
              <a:rPr lang="en-US" sz="2400" b="1" dirty="0" smtClean="0"/>
              <a:t>popular.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/>
              <a:t>Students spend lots of time for asking friends or going to somewhere to find a suitable house for lease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/>
              <a:t>Sometime, you want to share your house, or introduce for someone about house for lease, but you do not know how to </a:t>
            </a:r>
            <a:r>
              <a:rPr lang="en-US" sz="2400" b="1" dirty="0" smtClean="0"/>
              <a:t>share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057400" y="1568239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Student in Ha </a:t>
            </a:r>
            <a:r>
              <a:rPr lang="en-US" sz="2400" b="1" dirty="0" err="1" smtClean="0">
                <a:solidFill>
                  <a:srgbClr val="FF0000"/>
                </a:solidFill>
              </a:rPr>
              <a:t>Noi</a:t>
            </a:r>
            <a:r>
              <a:rPr lang="en-US" sz="2400" b="1" dirty="0" smtClean="0">
                <a:solidFill>
                  <a:srgbClr val="FF0000"/>
                </a:solidFill>
              </a:rPr>
              <a:t>  : 690,276 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vi-VN" sz="2000" b="1" dirty="0" smtClean="0">
                <a:solidFill>
                  <a:srgbClr val="FF0000"/>
                </a:solidFill>
              </a:rPr>
              <a:t>2011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6114" y="2012580"/>
            <a:ext cx="241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</a:t>
            </a:r>
            <a:r>
              <a:rPr lang="en-US" b="1" dirty="0" smtClean="0"/>
              <a:t>://www.gso.gov.vn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2"/>
      <p:bldP spid="33" grpId="3"/>
      <p:bldP spid="2" grpId="2"/>
      <p:bldP spid="2" grpId="3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937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1: Introduction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344"/>
            <a:chExt cx="3408" cy="41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379" y="1392"/>
              <a:ext cx="23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		Literature Review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pic>
        <p:nvPicPr>
          <p:cNvPr id="25" name="Picture 24" descr="C:\Users\Administrator\Pictures\xtr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93" y="1854958"/>
            <a:ext cx="3307307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35357" y="1676400"/>
            <a:ext cx="52558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</a:rPr>
              <a:t>This site supports good find house for lease. But there are some functions do not support users as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The website has not function compare between many topics together.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This site have support Google map but does not support the display of the surrounding services such as bus stations, universities, markets, parks</a:t>
            </a:r>
            <a:r>
              <a:rPr lang="en-US" sz="2000" dirty="0" smtClean="0"/>
              <a:t>.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Not support user can rate others the topics, favorite list.</a:t>
            </a:r>
          </a:p>
        </p:txBody>
      </p:sp>
      <p:pic>
        <p:nvPicPr>
          <p:cNvPr id="5122" name="Picture 2" descr="C:\Users\Administrator\Desktop\x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322388"/>
            <a:ext cx="22288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937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1: Introduction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344"/>
            <a:chExt cx="3408" cy="41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384" y="1392"/>
              <a:ext cx="23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	</a:t>
              </a:r>
              <a:r>
                <a:rPr lang="en-US" sz="2800" dirty="0" smtClean="0">
                  <a:solidFill>
                    <a:srgbClr val="00B050"/>
                  </a:solidFill>
                </a:rPr>
                <a:t>	Literature Review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pic>
        <p:nvPicPr>
          <p:cNvPr id="6146" name="Picture 2" descr="C:\Users\Administrator\Desktop\t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45911"/>
            <a:ext cx="32575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C:\Users\Administrator\Pictures\tpt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59053"/>
            <a:ext cx="3984179" cy="38417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06775" y="1676400"/>
            <a:ext cx="42728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This site is only supported in Ho Chi Minh City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 smtClean="0">
              <a:effectLst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This website does not support location in Google map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 smtClean="0">
              <a:effectLst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The website has not function compare between many topics together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 smtClean="0">
              <a:effectLst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Not support user can rate others the topics, favorite list.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06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83058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8200" y="152400"/>
            <a:ext cx="8220672" cy="578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876181" y="6477000"/>
            <a:ext cx="582019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FSH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strator\Desktop\Team-10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538614"/>
            <a:ext cx="600672" cy="3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aaaa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0"/>
            <a:ext cx="765914" cy="7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8200" y="115669"/>
            <a:ext cx="3937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1: Introduction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399"/>
            <a:ext cx="5788025" cy="1030288"/>
            <a:chOff x="1248" y="1344"/>
            <a:chExt cx="3646" cy="64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465" y="1392"/>
              <a:ext cx="342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Our Proposal &amp; Products</a:t>
              </a:r>
            </a:p>
            <a:p>
              <a:pPr algn="ctr" eaLnBrk="0" hangingPunct="0"/>
              <a:r>
                <a:rPr lang="en-US" sz="2800" dirty="0" smtClean="0">
                  <a:solidFill>
                    <a:srgbClr val="00B050"/>
                  </a:solidFill>
                </a:rPr>
                <a:t> 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pic>
        <p:nvPicPr>
          <p:cNvPr id="25" name="Picture 24" descr="C:\Users\Administrator\Desktop\1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18" y="1752600"/>
            <a:ext cx="411699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32394" y="4114800"/>
            <a:ext cx="36886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Web application for finding and sharing house for lease.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Our website will help people to find and share house for lease easily and efficiently.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1003</Words>
  <Application>Microsoft Office PowerPoint</Application>
  <PresentationFormat>On-screen Show (4:3)</PresentationFormat>
  <Paragraphs>395</Paragraphs>
  <Slides>37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Organization</vt:lpstr>
      <vt:lpstr>PowerPoint Presentation</vt:lpstr>
      <vt:lpstr>Part 3: System Requirement Specifications</vt:lpstr>
      <vt:lpstr>User requirements</vt:lpstr>
      <vt:lpstr>User Requirements – Visitor</vt:lpstr>
      <vt:lpstr>User Requirements –Users</vt:lpstr>
      <vt:lpstr>User Requirements – Admin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result: </vt:lpstr>
      <vt:lpstr>Test Logs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locdh01284</dc:creator>
  <cp:lastModifiedBy>White Eagle</cp:lastModifiedBy>
  <cp:revision>174</cp:revision>
  <dcterms:created xsi:type="dcterms:W3CDTF">2012-12-13T07:17:44Z</dcterms:created>
  <dcterms:modified xsi:type="dcterms:W3CDTF">2013-04-17T08:26:28Z</dcterms:modified>
</cp:coreProperties>
</file>