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2" r:id="rId4"/>
    <p:sldId id="259" r:id="rId5"/>
    <p:sldId id="261" r:id="rId6"/>
    <p:sldId id="275" r:id="rId7"/>
    <p:sldId id="277" r:id="rId8"/>
    <p:sldId id="278" r:id="rId9"/>
    <p:sldId id="271" r:id="rId10"/>
    <p:sldId id="272" r:id="rId11"/>
    <p:sldId id="273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" userDrawn="1">
          <p15:clr>
            <a:srgbClr val="A4A3A4"/>
          </p15:clr>
        </p15:guide>
        <p15:guide id="2" pos="1202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5" orient="horz" pos="31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B34"/>
    <a:srgbClr val="FFD53B"/>
    <a:srgbClr val="F6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84" y="132"/>
      </p:cViewPr>
      <p:guideLst>
        <p:guide orient="horz" pos="55"/>
        <p:guide pos="1202"/>
        <p:guide pos="5602"/>
        <p:guide orient="horz" pos="316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59322-6C85-4127-9E81-7F8BF0D70E1A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A76D6-C0AA-410F-9DDC-526F0CB07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184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2472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874380" y="453374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2945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739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729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4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EFF940-8976-4FD3-B6C0-C5119E122C3C}"/>
              </a:ext>
            </a:extLst>
          </p:cNvPr>
          <p:cNvSpPr/>
          <p:nvPr userDrawn="1"/>
        </p:nvSpPr>
        <p:spPr>
          <a:xfrm>
            <a:off x="178308" y="249174"/>
            <a:ext cx="8787384" cy="4645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7808C2C-12D8-49E5-A767-E2D2FD52F0C8}"/>
              </a:ext>
            </a:extLst>
          </p:cNvPr>
          <p:cNvCxnSpPr>
            <a:cxnSpLocks/>
          </p:cNvCxnSpPr>
          <p:nvPr userDrawn="1"/>
        </p:nvCxnSpPr>
        <p:spPr>
          <a:xfrm>
            <a:off x="388823" y="407418"/>
            <a:ext cx="0" cy="5495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2A1F05D5-6AF2-485F-90D3-0D200AD3D2C8}"/>
              </a:ext>
            </a:extLst>
          </p:cNvPr>
          <p:cNvGrpSpPr/>
          <p:nvPr userDrawn="1"/>
        </p:nvGrpSpPr>
        <p:grpSpPr>
          <a:xfrm>
            <a:off x="7904665" y="61196"/>
            <a:ext cx="692443" cy="692443"/>
            <a:chOff x="3963053" y="796069"/>
            <a:chExt cx="1445741" cy="1445741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67B22CB-8808-414D-A143-BD5ED12B2D12}"/>
                </a:ext>
              </a:extLst>
            </p:cNvPr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6A7779CB-C061-4F57-9C73-4B712E01C6D3}"/>
                </a:ext>
              </a:extLst>
            </p:cNvPr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10" name="AutoShape 43">
                <a:extLst>
                  <a:ext uri="{FF2B5EF4-FFF2-40B4-BE49-F238E27FC236}">
                    <a16:creationId xmlns:a16="http://schemas.microsoft.com/office/drawing/2014/main" id="{A4EBCCF3-1011-4C4E-AC09-1FD9508596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11" name="AutoShape 44">
                <a:extLst>
                  <a:ext uri="{FF2B5EF4-FFF2-40B4-BE49-F238E27FC236}">
                    <a16:creationId xmlns:a16="http://schemas.microsoft.com/office/drawing/2014/main" id="{5DEEC6ED-5F8A-497E-87B3-5EC42B6EF4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12" name="AutoShape 45">
                <a:extLst>
                  <a:ext uri="{FF2B5EF4-FFF2-40B4-BE49-F238E27FC236}">
                    <a16:creationId xmlns:a16="http://schemas.microsoft.com/office/drawing/2014/main" id="{EBCBDC78-519F-4DCF-9701-737C2E2998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22346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EFF940-8976-4FD3-B6C0-C5119E122C3C}"/>
              </a:ext>
            </a:extLst>
          </p:cNvPr>
          <p:cNvSpPr/>
          <p:nvPr userDrawn="1"/>
        </p:nvSpPr>
        <p:spPr>
          <a:xfrm>
            <a:off x="178308" y="249174"/>
            <a:ext cx="8787384" cy="4645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676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5906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465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40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22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32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20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449F7-5D90-411E-B63D-8723CE855B03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33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2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22351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08687F-5083-4900-B884-1ED108CE6C82}"/>
              </a:ext>
            </a:extLst>
          </p:cNvPr>
          <p:cNvSpPr txBox="1"/>
          <p:nvPr/>
        </p:nvSpPr>
        <p:spPr>
          <a:xfrm>
            <a:off x="2756437" y="2464415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accent1"/>
                </a:solidFill>
              </a:rPr>
              <a:t>混合功能计算器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3952E80-526F-44CB-8C16-C6E50D239736}"/>
              </a:ext>
            </a:extLst>
          </p:cNvPr>
          <p:cNvGrpSpPr/>
          <p:nvPr/>
        </p:nvGrpSpPr>
        <p:grpSpPr>
          <a:xfrm>
            <a:off x="3835940" y="848674"/>
            <a:ext cx="1445741" cy="1445741"/>
            <a:chOff x="3963053" y="796069"/>
            <a:chExt cx="1445741" cy="1445741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4E5A175-3149-405F-9145-7535715A381B}"/>
                </a:ext>
              </a:extLst>
            </p:cNvPr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9E5B9E45-F93C-4A06-BA66-41DF7365FA50}"/>
                </a:ext>
              </a:extLst>
            </p:cNvPr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17" name="AutoShape 43">
                <a:extLst>
                  <a:ext uri="{FF2B5EF4-FFF2-40B4-BE49-F238E27FC236}">
                    <a16:creationId xmlns:a16="http://schemas.microsoft.com/office/drawing/2014/main" id="{96F486C0-B983-41F9-81CB-6C1B1A8DC5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8" name="AutoShape 44">
                <a:extLst>
                  <a:ext uri="{FF2B5EF4-FFF2-40B4-BE49-F238E27FC236}">
                    <a16:creationId xmlns:a16="http://schemas.microsoft.com/office/drawing/2014/main" id="{BF50BDB9-1337-4389-911A-562AACE0FB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9" name="AutoShape 45">
                <a:extLst>
                  <a:ext uri="{FF2B5EF4-FFF2-40B4-BE49-F238E27FC236}">
                    <a16:creationId xmlns:a16="http://schemas.microsoft.com/office/drawing/2014/main" id="{1A5323F7-E69F-4BEF-A706-7DF4426CA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</p:grp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81315CB3-1490-479A-880F-0D1C623254E2}"/>
              </a:ext>
            </a:extLst>
          </p:cNvPr>
          <p:cNvSpPr txBox="1"/>
          <p:nvPr/>
        </p:nvSpPr>
        <p:spPr>
          <a:xfrm>
            <a:off x="3365321" y="3974918"/>
            <a:ext cx="2657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accent1"/>
                </a:solidFill>
              </a:rPr>
              <a:t>汇报时间：</a:t>
            </a:r>
            <a:r>
              <a:rPr lang="en-US" altLang="zh-CN" sz="1400" dirty="0">
                <a:solidFill>
                  <a:schemeClr val="accent1"/>
                </a:solidFill>
              </a:rPr>
              <a:t>2021</a:t>
            </a:r>
            <a:r>
              <a:rPr lang="zh-CN" altLang="en-US" sz="1400" dirty="0">
                <a:solidFill>
                  <a:schemeClr val="accent1"/>
                </a:solidFill>
              </a:rPr>
              <a:t>年</a:t>
            </a:r>
            <a:r>
              <a:rPr lang="en-US" altLang="zh-CN" sz="1400" dirty="0">
                <a:solidFill>
                  <a:schemeClr val="accent1"/>
                </a:solidFill>
              </a:rPr>
              <a:t>9</a:t>
            </a:r>
            <a:r>
              <a:rPr lang="zh-CN" altLang="en-US" sz="1400" dirty="0">
                <a:solidFill>
                  <a:schemeClr val="accent1"/>
                </a:solidFill>
              </a:rPr>
              <a:t>月</a:t>
            </a:r>
            <a:r>
              <a:rPr lang="en-US" altLang="zh-CN" sz="1400" dirty="0">
                <a:solidFill>
                  <a:schemeClr val="accent1"/>
                </a:solidFill>
              </a:rPr>
              <a:t>28</a:t>
            </a:r>
            <a:r>
              <a:rPr lang="zh-CN" altLang="en-US" sz="1400" dirty="0">
                <a:solidFill>
                  <a:schemeClr val="accent1"/>
                </a:solidFill>
              </a:rPr>
              <a:t>日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95E45D2-4F7B-4220-B1CA-9BBB51D684F4}"/>
              </a:ext>
            </a:extLst>
          </p:cNvPr>
          <p:cNvSpPr txBox="1"/>
          <p:nvPr/>
        </p:nvSpPr>
        <p:spPr>
          <a:xfrm>
            <a:off x="3563755" y="3654994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accent1"/>
                </a:solidFill>
              </a:rPr>
              <a:t>汇报组：每天都被饿死组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44EA276-324F-46D1-84EF-132808518A55}"/>
              </a:ext>
            </a:extLst>
          </p:cNvPr>
          <p:cNvSpPr txBox="1"/>
          <p:nvPr/>
        </p:nvSpPr>
        <p:spPr>
          <a:xfrm>
            <a:off x="3525878" y="3117022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/>
                </a:solidFill>
                <a:latin typeface="+mj-lt"/>
              </a:rPr>
              <a:t>以金融计算器为主</a:t>
            </a:r>
          </a:p>
        </p:txBody>
      </p:sp>
    </p:spTree>
    <p:extLst>
      <p:ext uri="{BB962C8B-B14F-4D97-AF65-F5344CB8AC3E}">
        <p14:creationId xmlns:p14="http://schemas.microsoft.com/office/powerpoint/2010/main" val="1706347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进度安排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8226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Schedule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76CCE28B-FAE8-4E45-B027-9AE0F6FDD740}"/>
              </a:ext>
            </a:extLst>
          </p:cNvPr>
          <p:cNvSpPr>
            <a:spLocks/>
          </p:cNvSpPr>
          <p:nvPr/>
        </p:nvSpPr>
        <p:spPr bwMode="auto">
          <a:xfrm>
            <a:off x="526187" y="3257622"/>
            <a:ext cx="2146447" cy="517987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/>
          <a:lstStyle/>
          <a:p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Freeform 12">
            <a:extLst>
              <a:ext uri="{FF2B5EF4-FFF2-40B4-BE49-F238E27FC236}">
                <a16:creationId xmlns:a16="http://schemas.microsoft.com/office/drawing/2014/main" id="{5E97AAEC-9069-437C-ADA1-E758369A72D8}"/>
              </a:ext>
            </a:extLst>
          </p:cNvPr>
          <p:cNvSpPr>
            <a:spLocks/>
          </p:cNvSpPr>
          <p:nvPr/>
        </p:nvSpPr>
        <p:spPr bwMode="auto">
          <a:xfrm>
            <a:off x="3497143" y="1357929"/>
            <a:ext cx="2149714" cy="517987"/>
          </a:xfrm>
          <a:custGeom>
            <a:avLst/>
            <a:gdLst>
              <a:gd name="T0" fmla="*/ 856 w 879"/>
              <a:gd name="T1" fmla="*/ 0 h 210"/>
              <a:gd name="T2" fmla="*/ 23 w 879"/>
              <a:gd name="T3" fmla="*/ 0 h 210"/>
              <a:gd name="T4" fmla="*/ 0 w 879"/>
              <a:gd name="T5" fmla="*/ 23 h 210"/>
              <a:gd name="T6" fmla="*/ 0 w 879"/>
              <a:gd name="T7" fmla="*/ 154 h 210"/>
              <a:gd name="T8" fmla="*/ 23 w 879"/>
              <a:gd name="T9" fmla="*/ 177 h 210"/>
              <a:gd name="T10" fmla="*/ 397 w 879"/>
              <a:gd name="T11" fmla="*/ 177 h 210"/>
              <a:gd name="T12" fmla="*/ 418 w 879"/>
              <a:gd name="T13" fmla="*/ 210 h 210"/>
              <a:gd name="T14" fmla="*/ 440 w 879"/>
              <a:gd name="T15" fmla="*/ 177 h 210"/>
              <a:gd name="T16" fmla="*/ 856 w 879"/>
              <a:gd name="T17" fmla="*/ 177 h 210"/>
              <a:gd name="T18" fmla="*/ 879 w 879"/>
              <a:gd name="T19" fmla="*/ 154 h 210"/>
              <a:gd name="T20" fmla="*/ 879 w 879"/>
              <a:gd name="T21" fmla="*/ 23 h 210"/>
              <a:gd name="T22" fmla="*/ 856 w 879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9" h="210">
                <a:moveTo>
                  <a:pt x="85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3" y="177"/>
                </a:cubicBezTo>
                <a:cubicBezTo>
                  <a:pt x="397" y="177"/>
                  <a:pt x="397" y="177"/>
                  <a:pt x="397" y="177"/>
                </a:cubicBezTo>
                <a:cubicBezTo>
                  <a:pt x="418" y="210"/>
                  <a:pt x="418" y="210"/>
                  <a:pt x="418" y="210"/>
                </a:cubicBezTo>
                <a:cubicBezTo>
                  <a:pt x="440" y="177"/>
                  <a:pt x="440" y="177"/>
                  <a:pt x="440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9" y="177"/>
                  <a:pt x="879" y="167"/>
                  <a:pt x="879" y="154"/>
                </a:cubicBezTo>
                <a:cubicBezTo>
                  <a:pt x="879" y="23"/>
                  <a:pt x="879" y="23"/>
                  <a:pt x="879" y="23"/>
                </a:cubicBezTo>
                <a:cubicBezTo>
                  <a:pt x="879" y="10"/>
                  <a:pt x="869" y="0"/>
                  <a:pt x="856" y="0"/>
                </a:cubicBezTo>
                <a:close/>
              </a:path>
            </a:pathLst>
          </a:custGeo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id="{CE8F69A0-1FF3-485C-B278-BD033048388F}"/>
              </a:ext>
            </a:extLst>
          </p:cNvPr>
          <p:cNvSpPr>
            <a:spLocks/>
          </p:cNvSpPr>
          <p:nvPr/>
        </p:nvSpPr>
        <p:spPr bwMode="auto">
          <a:xfrm>
            <a:off x="6418488" y="3257621"/>
            <a:ext cx="2144813" cy="517987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237959A-D7AD-41A7-A218-E549BB189D7E}"/>
              </a:ext>
            </a:extLst>
          </p:cNvPr>
          <p:cNvSpPr/>
          <p:nvPr/>
        </p:nvSpPr>
        <p:spPr>
          <a:xfrm>
            <a:off x="1129929" y="3375498"/>
            <a:ext cx="7344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9.29</a:t>
            </a:r>
            <a:endParaRPr lang="zh-CN" altLang="en-US" sz="2000" b="1" kern="1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CE6AFD7-581C-4CD9-A78D-1F9FC6FE4AA5}"/>
              </a:ext>
            </a:extLst>
          </p:cNvPr>
          <p:cNvSpPr/>
          <p:nvPr/>
        </p:nvSpPr>
        <p:spPr>
          <a:xfrm>
            <a:off x="4164787" y="1370422"/>
            <a:ext cx="7344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>
                <a:solidFill>
                  <a:srgbClr val="222B34"/>
                </a:solidFill>
                <a:latin typeface="+mn-ea"/>
                <a:cs typeface="Times New Roman" panose="02020603050405020304" pitchFamily="18" charset="0"/>
              </a:rPr>
              <a:t>10.8</a:t>
            </a:r>
            <a:endParaRPr lang="zh-CN" altLang="en-US" sz="2000" b="1" kern="100" dirty="0">
              <a:solidFill>
                <a:srgbClr val="222B34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CB21E63-CDFF-451B-A815-DDF76A11D637}"/>
              </a:ext>
            </a:extLst>
          </p:cNvPr>
          <p:cNvSpPr/>
          <p:nvPr/>
        </p:nvSpPr>
        <p:spPr>
          <a:xfrm>
            <a:off x="6992511" y="3375498"/>
            <a:ext cx="8931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10.11</a:t>
            </a:r>
            <a:endParaRPr lang="zh-CN" altLang="en-US" sz="2000" b="1" kern="1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3" name="矩形 22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:a16="http://schemas.microsoft.com/office/drawing/2014/main" id="{209A3912-92EB-4CA8-8745-1148298E2830}"/>
              </a:ext>
            </a:extLst>
          </p:cNvPr>
          <p:cNvSpPr/>
          <p:nvPr/>
        </p:nvSpPr>
        <p:spPr>
          <a:xfrm>
            <a:off x="734146" y="1701489"/>
            <a:ext cx="1730529" cy="15561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二人各自进行：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 algn="ctr">
              <a:lnSpc>
                <a:spcPct val="150000"/>
              </a:lnSpc>
              <a:buFont typeface="+mj-lt"/>
              <a:buAutoNum type="romanUcPeriod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代码编写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 algn="ctr">
              <a:lnSpc>
                <a:spcPct val="150000"/>
              </a:lnSpc>
              <a:buFont typeface="+mj-lt"/>
              <a:buAutoNum type="romanUcPeriod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初步调试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矩形 23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:a16="http://schemas.microsoft.com/office/drawing/2014/main" id="{16104896-CC54-4287-BC6F-037ACD09CF7F}"/>
              </a:ext>
            </a:extLst>
          </p:cNvPr>
          <p:cNvSpPr/>
          <p:nvPr/>
        </p:nvSpPr>
        <p:spPr>
          <a:xfrm>
            <a:off x="2994942" y="1963037"/>
            <a:ext cx="3215587" cy="129458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marL="400050" indent="-400050" algn="ctr">
              <a:lnSpc>
                <a:spcPct val="150000"/>
              </a:lnSpc>
              <a:buFont typeface="+mj-lt"/>
              <a:buAutoNum type="romanUcPeriod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代码合并调整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00050" indent="-400050" algn="ctr">
              <a:lnSpc>
                <a:spcPct val="150000"/>
              </a:lnSpc>
              <a:buFont typeface="+mj-lt"/>
              <a:buAutoNum type="romanUcPeriod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测试并优化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00050" indent="-400050" algn="ctr">
              <a:lnSpc>
                <a:spcPct val="150000"/>
              </a:lnSpc>
              <a:buFont typeface="+mj-lt"/>
              <a:buAutoNum type="romanUcPeriod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（若有余力则制作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UI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界面）</a:t>
            </a:r>
          </a:p>
        </p:txBody>
      </p:sp>
      <p:sp>
        <p:nvSpPr>
          <p:cNvPr id="25" name="矩形 24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:a16="http://schemas.microsoft.com/office/drawing/2014/main" id="{12606651-715A-4752-AC34-42408296CB2C}"/>
              </a:ext>
            </a:extLst>
          </p:cNvPr>
          <p:cNvSpPr/>
          <p:nvPr/>
        </p:nvSpPr>
        <p:spPr>
          <a:xfrm>
            <a:off x="6532837" y="2378535"/>
            <a:ext cx="1730529" cy="463588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打包封装</a:t>
            </a:r>
          </a:p>
        </p:txBody>
      </p:sp>
    </p:spTree>
    <p:extLst>
      <p:ext uri="{BB962C8B-B14F-4D97-AF65-F5344CB8AC3E}">
        <p14:creationId xmlns:p14="http://schemas.microsoft.com/office/powerpoint/2010/main" val="2334760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08687F-5083-4900-B884-1ED108CE6C82}"/>
              </a:ext>
            </a:extLst>
          </p:cNvPr>
          <p:cNvSpPr txBox="1"/>
          <p:nvPr/>
        </p:nvSpPr>
        <p:spPr>
          <a:xfrm>
            <a:off x="1901672" y="2439683"/>
            <a:ext cx="51882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4000" dirty="0">
                <a:solidFill>
                  <a:srgbClr val="222B34"/>
                </a:solidFill>
              </a:rPr>
              <a:t>感谢各位批评指正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3952E80-526F-44CB-8C16-C6E50D239736}"/>
              </a:ext>
            </a:extLst>
          </p:cNvPr>
          <p:cNvGrpSpPr/>
          <p:nvPr/>
        </p:nvGrpSpPr>
        <p:grpSpPr>
          <a:xfrm>
            <a:off x="3835940" y="848674"/>
            <a:ext cx="1445741" cy="1445741"/>
            <a:chOff x="3963053" y="796069"/>
            <a:chExt cx="1445741" cy="1445741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4E5A175-3149-405F-9145-7535715A381B}"/>
                </a:ext>
              </a:extLst>
            </p:cNvPr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endParaRP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9E5B9E45-F93C-4A06-BA66-41DF7365FA50}"/>
                </a:ext>
              </a:extLst>
            </p:cNvPr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17" name="AutoShape 43">
                <a:extLst>
                  <a:ext uri="{FF2B5EF4-FFF2-40B4-BE49-F238E27FC236}">
                    <a16:creationId xmlns:a16="http://schemas.microsoft.com/office/drawing/2014/main" id="{96F486C0-B983-41F9-81CB-6C1B1A8DC5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18" name="AutoShape 44">
                <a:extLst>
                  <a:ext uri="{FF2B5EF4-FFF2-40B4-BE49-F238E27FC236}">
                    <a16:creationId xmlns:a16="http://schemas.microsoft.com/office/drawing/2014/main" id="{BF50BDB9-1337-4389-911A-562AACE0FB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19" name="AutoShape 45">
                <a:extLst>
                  <a:ext uri="{FF2B5EF4-FFF2-40B4-BE49-F238E27FC236}">
                    <a16:creationId xmlns:a16="http://schemas.microsoft.com/office/drawing/2014/main" id="{1A5323F7-E69F-4BEF-A706-7DF4426CA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</p:grp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81315CB3-1490-479A-880F-0D1C623254E2}"/>
              </a:ext>
            </a:extLst>
          </p:cNvPr>
          <p:cNvSpPr txBox="1"/>
          <p:nvPr/>
        </p:nvSpPr>
        <p:spPr>
          <a:xfrm>
            <a:off x="2909696" y="4006794"/>
            <a:ext cx="3877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400" dirty="0">
                <a:solidFill>
                  <a:srgbClr val="222B34"/>
                </a:solidFill>
              </a:rPr>
              <a:t>汇报人：谭雅丹         汇报时间：</a:t>
            </a:r>
            <a:r>
              <a:rPr lang="en-US" altLang="zh-CN" sz="1400" dirty="0">
                <a:solidFill>
                  <a:srgbClr val="222B34"/>
                </a:solidFill>
              </a:rPr>
              <a:t>2021</a:t>
            </a:r>
            <a:r>
              <a:rPr lang="zh-CN" altLang="en-US" sz="1400" dirty="0">
                <a:solidFill>
                  <a:srgbClr val="222B34"/>
                </a:solidFill>
              </a:rPr>
              <a:t>年</a:t>
            </a:r>
            <a:r>
              <a:rPr lang="en-US" altLang="zh-CN" sz="1400" dirty="0">
                <a:solidFill>
                  <a:srgbClr val="222B34"/>
                </a:solidFill>
              </a:rPr>
              <a:t>9</a:t>
            </a:r>
            <a:r>
              <a:rPr lang="zh-CN" altLang="en-US" sz="1400" dirty="0">
                <a:solidFill>
                  <a:srgbClr val="222B34"/>
                </a:solidFill>
              </a:rPr>
              <a:t>月</a:t>
            </a:r>
            <a:r>
              <a:rPr lang="en-US" altLang="zh-CN" sz="1400" dirty="0">
                <a:solidFill>
                  <a:srgbClr val="222B34"/>
                </a:solidFill>
              </a:rPr>
              <a:t>28</a:t>
            </a:r>
            <a:r>
              <a:rPr lang="zh-CN" altLang="en-US" sz="1400" dirty="0">
                <a:solidFill>
                  <a:srgbClr val="222B34"/>
                </a:solidFill>
              </a:rPr>
              <a:t>日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222B34"/>
              </a:solidFill>
              <a:effectLst/>
              <a:uLnTx/>
              <a:uFillTx/>
              <a:latin typeface="Calibri Light"/>
              <a:ea typeface="微软雅黑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95E45D2-4F7B-4220-B1CA-9BBB51D684F4}"/>
              </a:ext>
            </a:extLst>
          </p:cNvPr>
          <p:cNvSpPr txBox="1"/>
          <p:nvPr/>
        </p:nvSpPr>
        <p:spPr>
          <a:xfrm>
            <a:off x="3866828" y="3691269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22B34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rPr>
              <a:t>每天都被饿死组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44EA276-324F-46D1-84EF-132808518A55}"/>
              </a:ext>
            </a:extLst>
          </p:cNvPr>
          <p:cNvSpPr txBox="1"/>
          <p:nvPr/>
        </p:nvSpPr>
        <p:spPr>
          <a:xfrm>
            <a:off x="2165058" y="3044295"/>
            <a:ext cx="479182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2600">
                <a:solidFill>
                  <a:srgbClr val="222B34"/>
                </a:solidFill>
                <a:latin typeface="Arial"/>
              </a:rPr>
              <a:t>THANK YOU FOR WATCHING</a:t>
            </a:r>
          </a:p>
        </p:txBody>
      </p:sp>
    </p:spTree>
    <p:extLst>
      <p:ext uri="{BB962C8B-B14F-4D97-AF65-F5344CB8AC3E}">
        <p14:creationId xmlns:p14="http://schemas.microsoft.com/office/powerpoint/2010/main" val="1181911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DA22EB-20CE-408C-85B4-8B6AF0706B36}"/>
              </a:ext>
            </a:extLst>
          </p:cNvPr>
          <p:cNvSpPr txBox="1"/>
          <p:nvPr/>
        </p:nvSpPr>
        <p:spPr>
          <a:xfrm>
            <a:off x="210032" y="336563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>
                <a:solidFill>
                  <a:schemeClr val="accent1"/>
                </a:solidFill>
              </a:rPr>
              <a:t>目录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0A0F34D-04C9-4B6F-9537-C4B94B15C82E}"/>
              </a:ext>
            </a:extLst>
          </p:cNvPr>
          <p:cNvCxnSpPr/>
          <p:nvPr/>
        </p:nvCxnSpPr>
        <p:spPr>
          <a:xfrm flipH="1">
            <a:off x="466344" y="690506"/>
            <a:ext cx="1325880" cy="626230"/>
          </a:xfrm>
          <a:prstGeom prst="line">
            <a:avLst/>
          </a:prstGeom>
          <a:ln w="19050">
            <a:solidFill>
              <a:srgbClr val="222B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A28BF9B-EF97-4747-AD9D-72C93554A059}"/>
              </a:ext>
            </a:extLst>
          </p:cNvPr>
          <p:cNvSpPr txBox="1"/>
          <p:nvPr/>
        </p:nvSpPr>
        <p:spPr>
          <a:xfrm>
            <a:off x="949810" y="1044449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+mj-lt"/>
              </a:rPr>
              <a:t>CONTENTS</a:t>
            </a:r>
            <a:endParaRPr lang="zh-CN" altLang="en-US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CB3FFBD-331E-42F6-83E7-4E7290D02507}"/>
              </a:ext>
            </a:extLst>
          </p:cNvPr>
          <p:cNvSpPr/>
          <p:nvPr/>
        </p:nvSpPr>
        <p:spPr>
          <a:xfrm>
            <a:off x="1537252" y="1850706"/>
            <a:ext cx="1308849" cy="131159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697FF0D-B812-4518-824F-8AF2AC26DB85}"/>
              </a:ext>
            </a:extLst>
          </p:cNvPr>
          <p:cNvSpPr/>
          <p:nvPr/>
        </p:nvSpPr>
        <p:spPr>
          <a:xfrm>
            <a:off x="1563942" y="3254167"/>
            <a:ext cx="12645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2000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小组简介</a:t>
            </a:r>
            <a:endParaRPr lang="en-US" altLang="zh-CN" sz="2000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1AD739D-6B1B-41EA-8079-419F27465730}"/>
              </a:ext>
            </a:extLst>
          </p:cNvPr>
          <p:cNvSpPr/>
          <p:nvPr/>
        </p:nvSpPr>
        <p:spPr>
          <a:xfrm>
            <a:off x="3881492" y="1850706"/>
            <a:ext cx="1260351" cy="123960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E39C0C3-772E-4B36-B074-9A7345360EAE}"/>
              </a:ext>
            </a:extLst>
          </p:cNvPr>
          <p:cNvSpPr/>
          <p:nvPr/>
        </p:nvSpPr>
        <p:spPr>
          <a:xfrm>
            <a:off x="3752702" y="3205603"/>
            <a:ext cx="1466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2000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计算器功能</a:t>
            </a:r>
            <a:endParaRPr lang="zh-CN" altLang="zh-CN" sz="2000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45FF37A-03C7-4681-8C7A-BB81B7A4E0AF}"/>
              </a:ext>
            </a:extLst>
          </p:cNvPr>
          <p:cNvSpPr/>
          <p:nvPr/>
        </p:nvSpPr>
        <p:spPr>
          <a:xfrm>
            <a:off x="6346397" y="1850706"/>
            <a:ext cx="1260351" cy="123960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F5E705C-613F-431D-9818-5CD0BE8539EB}"/>
              </a:ext>
            </a:extLst>
          </p:cNvPr>
          <p:cNvSpPr/>
          <p:nvPr/>
        </p:nvSpPr>
        <p:spPr>
          <a:xfrm>
            <a:off x="6364008" y="3205603"/>
            <a:ext cx="12626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2000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进度安排</a:t>
            </a:r>
            <a:endParaRPr lang="zh-CN" altLang="zh-CN" sz="2000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5B809C4-5FEA-410E-B945-C8E99E3168E7}"/>
              </a:ext>
            </a:extLst>
          </p:cNvPr>
          <p:cNvSpPr txBox="1"/>
          <p:nvPr/>
        </p:nvSpPr>
        <p:spPr>
          <a:xfrm>
            <a:off x="1740136" y="2103715"/>
            <a:ext cx="950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+mj-lt"/>
              </a:rPr>
              <a:t>01</a:t>
            </a:r>
            <a:endParaRPr lang="zh-CN" altLang="en-US" sz="4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75C41DC-A784-4EED-9C7A-DDA83A9D9C79}"/>
              </a:ext>
            </a:extLst>
          </p:cNvPr>
          <p:cNvSpPr txBox="1"/>
          <p:nvPr/>
        </p:nvSpPr>
        <p:spPr>
          <a:xfrm>
            <a:off x="4037353" y="2103715"/>
            <a:ext cx="914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+mj-lt"/>
              </a:rPr>
              <a:t>02</a:t>
            </a:r>
            <a:endParaRPr lang="zh-CN" altLang="en-US" sz="4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4B8F62E-2895-474D-8436-CCA11BEA2F3F}"/>
              </a:ext>
            </a:extLst>
          </p:cNvPr>
          <p:cNvSpPr txBox="1"/>
          <p:nvPr/>
        </p:nvSpPr>
        <p:spPr>
          <a:xfrm>
            <a:off x="6489041" y="2080699"/>
            <a:ext cx="914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latin typeface="+mj-lt"/>
              </a:rPr>
              <a:t>03</a:t>
            </a:r>
            <a:endParaRPr lang="zh-CN" altLang="en-US" sz="4000" b="1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95602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85802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531982" y="1555946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小组简介</a:t>
            </a:r>
            <a:endParaRPr lang="en-US" altLang="zh-CN" sz="3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31" name="Group 13">
            <a:extLst>
              <a:ext uri="{FF2B5EF4-FFF2-40B4-BE49-F238E27FC236}">
                <a16:creationId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70429" y="2570189"/>
            <a:ext cx="311304" cy="310564"/>
            <a:chOff x="3665" y="2074"/>
            <a:chExt cx="421" cy="420"/>
          </a:xfrm>
          <a:solidFill>
            <a:schemeClr val="accent1"/>
          </a:solidFill>
        </p:grpSpPr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3499742" y="2509604"/>
            <a:ext cx="272382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200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组名：每天都被饿死</a:t>
            </a:r>
            <a:endParaRPr lang="en-US" altLang="zh-CN" sz="2200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35" name="Group 13">
            <a:extLst>
              <a:ext uri="{FF2B5EF4-FFF2-40B4-BE49-F238E27FC236}">
                <a16:creationId xmlns:a16="http://schemas.microsoft.com/office/drawing/2014/main" id="{693906BC-7735-4725-8309-72D620A681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70429" y="3169299"/>
            <a:ext cx="311304" cy="310564"/>
            <a:chOff x="3665" y="2074"/>
            <a:chExt cx="421" cy="420"/>
          </a:xfrm>
          <a:solidFill>
            <a:schemeClr val="accent1"/>
          </a:solidFill>
        </p:grpSpPr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5A080266-FD71-491A-94E3-45981DDCA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06855B9F-A534-49BD-8C81-1FC504DFE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9C36F1F9-0132-4F64-A577-185FEC85B26A}"/>
              </a:ext>
            </a:extLst>
          </p:cNvPr>
          <p:cNvSpPr/>
          <p:nvPr/>
        </p:nvSpPr>
        <p:spPr>
          <a:xfrm>
            <a:off x="3481732" y="3109137"/>
            <a:ext cx="313579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200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组员：李怡娴 </a:t>
            </a:r>
            <a:r>
              <a:rPr lang="en-US" altLang="zh-CN" sz="2200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&amp; </a:t>
            </a:r>
            <a:r>
              <a:rPr lang="zh-CN" altLang="en-US" sz="2200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谭雅丹</a:t>
            </a:r>
            <a:endParaRPr lang="en-US" altLang="zh-CN" sz="2200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ED84EDF-6D20-40CB-82F4-D0D8A54B63CC}"/>
              </a:ext>
            </a:extLst>
          </p:cNvPr>
          <p:cNvGrpSpPr/>
          <p:nvPr/>
        </p:nvGrpSpPr>
        <p:grpSpPr>
          <a:xfrm>
            <a:off x="1392603" y="1961831"/>
            <a:ext cx="1115661" cy="1115661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16" name="AutoShape 126">
              <a:extLst>
                <a:ext uri="{FF2B5EF4-FFF2-40B4-BE49-F238E27FC236}">
                  <a16:creationId xmlns:a16="http://schemas.microsoft.com/office/drawing/2014/main" id="{47CF404B-B45D-4987-B666-AF99E1CE0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7" name="AutoShape 127">
              <a:extLst>
                <a:ext uri="{FF2B5EF4-FFF2-40B4-BE49-F238E27FC236}">
                  <a16:creationId xmlns:a16="http://schemas.microsoft.com/office/drawing/2014/main" id="{C365FB4B-28E1-46C2-A223-FEF89539A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27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3221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518608" y="1312027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计算器功能</a:t>
            </a:r>
          </a:p>
        </p:txBody>
      </p:sp>
      <p:grpSp>
        <p:nvGrpSpPr>
          <p:cNvPr id="31" name="Group 13">
            <a:extLst>
              <a:ext uri="{FF2B5EF4-FFF2-40B4-BE49-F238E27FC236}">
                <a16:creationId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750726" y="2270685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4184225" y="211927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400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基础功能</a:t>
            </a:r>
            <a:endParaRPr lang="en-US" altLang="zh-CN" sz="2400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35" name="Group 13">
            <a:extLst>
              <a:ext uri="{FF2B5EF4-FFF2-40B4-BE49-F238E27FC236}">
                <a16:creationId xmlns:a16="http://schemas.microsoft.com/office/drawing/2014/main" id="{693906BC-7735-4725-8309-72D620A681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750727" y="2857918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5A080266-FD71-491A-94E3-45981DDCA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06855B9F-A534-49BD-8C81-1FC504DFE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9C36F1F9-0132-4F64-A577-185FEC85B26A}"/>
              </a:ext>
            </a:extLst>
          </p:cNvPr>
          <p:cNvSpPr/>
          <p:nvPr/>
        </p:nvSpPr>
        <p:spPr>
          <a:xfrm>
            <a:off x="4051821" y="2727163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400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金融计算器</a:t>
            </a:r>
            <a:endParaRPr lang="en-US" altLang="zh-CN" sz="2400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8" name="Group 69">
            <a:extLst>
              <a:ext uri="{FF2B5EF4-FFF2-40B4-BE49-F238E27FC236}">
                <a16:creationId xmlns:a16="http://schemas.microsoft.com/office/drawing/2014/main" id="{0C0D9A6B-42F3-4578-ABEA-AEFCCC2C6BF2}"/>
              </a:ext>
            </a:extLst>
          </p:cNvPr>
          <p:cNvGrpSpPr/>
          <p:nvPr/>
        </p:nvGrpSpPr>
        <p:grpSpPr>
          <a:xfrm>
            <a:off x="1604335" y="2195509"/>
            <a:ext cx="706108" cy="662656"/>
            <a:chOff x="10074275" y="1647825"/>
            <a:chExt cx="464344" cy="435769"/>
          </a:xfrm>
          <a:solidFill>
            <a:sysClr val="window" lastClr="FFFFFF"/>
          </a:solidFill>
        </p:grpSpPr>
        <p:sp>
          <p:nvSpPr>
            <p:cNvPr id="19" name="AutoShape 69">
              <a:extLst>
                <a:ext uri="{FF2B5EF4-FFF2-40B4-BE49-F238E27FC236}">
                  <a16:creationId xmlns:a16="http://schemas.microsoft.com/office/drawing/2014/main" id="{808B1BF4-E407-4CF4-9389-8625003A8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4275" y="1647825"/>
              <a:ext cx="464344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223" y="5760"/>
                  </a:moveTo>
                  <a:lnTo>
                    <a:pt x="17548" y="5760"/>
                  </a:lnTo>
                  <a:cubicBezTo>
                    <a:pt x="16804" y="5760"/>
                    <a:pt x="16198" y="5114"/>
                    <a:pt x="16198" y="4320"/>
                  </a:cubicBezTo>
                  <a:lnTo>
                    <a:pt x="16200" y="4320"/>
                  </a:lnTo>
                  <a:lnTo>
                    <a:pt x="16200" y="1440"/>
                  </a:lnTo>
                  <a:lnTo>
                    <a:pt x="20250" y="5760"/>
                  </a:lnTo>
                  <a:cubicBezTo>
                    <a:pt x="20250" y="5760"/>
                    <a:pt x="18223" y="5760"/>
                    <a:pt x="18223" y="5760"/>
                  </a:cubicBezTo>
                  <a:close/>
                  <a:moveTo>
                    <a:pt x="20250" y="19440"/>
                  </a:moveTo>
                  <a:cubicBezTo>
                    <a:pt x="20250" y="19837"/>
                    <a:pt x="19948" y="20160"/>
                    <a:pt x="19575" y="20160"/>
                  </a:cubicBezTo>
                  <a:lnTo>
                    <a:pt x="2024" y="20160"/>
                  </a:lnTo>
                  <a:cubicBezTo>
                    <a:pt x="1651" y="20160"/>
                    <a:pt x="1349" y="19837"/>
                    <a:pt x="1349" y="19440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5525" y="1440"/>
                  </a:lnTo>
                  <a:lnTo>
                    <a:pt x="15525" y="4320"/>
                  </a:lnTo>
                  <a:lnTo>
                    <a:pt x="15523" y="4320"/>
                  </a:lnTo>
                  <a:cubicBezTo>
                    <a:pt x="15523" y="5513"/>
                    <a:pt x="16430" y="6480"/>
                    <a:pt x="17548" y="6480"/>
                  </a:cubicBezTo>
                  <a:lnTo>
                    <a:pt x="18223" y="6480"/>
                  </a:lnTo>
                  <a:lnTo>
                    <a:pt x="20250" y="6480"/>
                  </a:lnTo>
                  <a:cubicBezTo>
                    <a:pt x="20250" y="6480"/>
                    <a:pt x="20250" y="19440"/>
                    <a:pt x="20250" y="19440"/>
                  </a:cubicBezTo>
                  <a:close/>
                  <a:moveTo>
                    <a:pt x="21204" y="4741"/>
                  </a:moveTo>
                  <a:lnTo>
                    <a:pt x="17154" y="421"/>
                  </a:lnTo>
                  <a:cubicBezTo>
                    <a:pt x="16901" y="151"/>
                    <a:pt x="16557" y="0"/>
                    <a:pt x="16200" y="0"/>
                  </a:cubicBezTo>
                  <a:lnTo>
                    <a:pt x="2024" y="0"/>
                  </a:lnTo>
                  <a:cubicBezTo>
                    <a:pt x="908" y="0"/>
                    <a:pt x="0" y="968"/>
                    <a:pt x="0" y="2160"/>
                  </a:cubicBezTo>
                  <a:lnTo>
                    <a:pt x="0" y="19440"/>
                  </a:lnTo>
                  <a:cubicBezTo>
                    <a:pt x="0" y="20631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599" y="20631"/>
                    <a:pt x="21599" y="19440"/>
                  </a:cubicBezTo>
                  <a:lnTo>
                    <a:pt x="21599" y="5760"/>
                  </a:lnTo>
                  <a:cubicBezTo>
                    <a:pt x="21599" y="5378"/>
                    <a:pt x="21457" y="5011"/>
                    <a:pt x="21204" y="474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70">
              <a:extLst>
                <a:ext uri="{FF2B5EF4-FFF2-40B4-BE49-F238E27FC236}">
                  <a16:creationId xmlns:a16="http://schemas.microsoft.com/office/drawing/2014/main" id="{37E1F46E-AE97-4B1A-A7EE-33CFD9277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734344"/>
              <a:ext cx="873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71">
              <a:extLst>
                <a:ext uri="{FF2B5EF4-FFF2-40B4-BE49-F238E27FC236}">
                  <a16:creationId xmlns:a16="http://schemas.microsoft.com/office/drawing/2014/main" id="{E4714992-6D51-4BE9-AD0D-211B5E995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778000"/>
              <a:ext cx="87313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2" name="AutoShape 72">
              <a:extLst>
                <a:ext uri="{FF2B5EF4-FFF2-40B4-BE49-F238E27FC236}">
                  <a16:creationId xmlns:a16="http://schemas.microsoft.com/office/drawing/2014/main" id="{8CB74BEB-A976-4CD8-8061-4946EBFDF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821657"/>
              <a:ext cx="1889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9"/>
                    <a:pt x="369" y="21599"/>
                    <a:pt x="830" y="21599"/>
                  </a:cubicBezTo>
                  <a:lnTo>
                    <a:pt x="20769" y="21599"/>
                  </a:lnTo>
                  <a:cubicBezTo>
                    <a:pt x="21226" y="21599"/>
                    <a:pt x="21600" y="16769"/>
                    <a:pt x="21600" y="10800"/>
                  </a:cubicBezTo>
                  <a:cubicBezTo>
                    <a:pt x="21600" y="4830"/>
                    <a:pt x="21226" y="0"/>
                    <a:pt x="20769" y="0"/>
                  </a:cubicBezTo>
                  <a:lnTo>
                    <a:pt x="830" y="0"/>
                  </a:lnTo>
                  <a:cubicBezTo>
                    <a:pt x="369" y="0"/>
                    <a:pt x="0" y="4830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4" name="AutoShape 73">
              <a:extLst>
                <a:ext uri="{FF2B5EF4-FFF2-40B4-BE49-F238E27FC236}">
                  <a16:creationId xmlns:a16="http://schemas.microsoft.com/office/drawing/2014/main" id="{F4C9D249-032C-475A-8DD4-7133757C6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08969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5" name="AutoShape 74">
              <a:extLst>
                <a:ext uri="{FF2B5EF4-FFF2-40B4-BE49-F238E27FC236}">
                  <a16:creationId xmlns:a16="http://schemas.microsoft.com/office/drawing/2014/main" id="{FD06EE78-DB9C-4147-A792-1A1651C56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52625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6" name="AutoShape 75">
              <a:extLst>
                <a:ext uri="{FF2B5EF4-FFF2-40B4-BE49-F238E27FC236}">
                  <a16:creationId xmlns:a16="http://schemas.microsoft.com/office/drawing/2014/main" id="{215CB5EA-D210-42AC-9249-48C0507C3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96282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7" name="AutoShape 76">
              <a:extLst>
                <a:ext uri="{FF2B5EF4-FFF2-40B4-BE49-F238E27FC236}">
                  <a16:creationId xmlns:a16="http://schemas.microsoft.com/office/drawing/2014/main" id="{2CBFB27D-BCA6-4B68-AE6C-561D9E126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865313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69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69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8" name="AutoShape 77">
              <a:extLst>
                <a:ext uri="{FF2B5EF4-FFF2-40B4-BE49-F238E27FC236}">
                  <a16:creationId xmlns:a16="http://schemas.microsoft.com/office/drawing/2014/main" id="{86B979D6-CB09-4658-9DE3-B08511D49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720057"/>
              <a:ext cx="130969" cy="1166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5400"/>
                  </a:moveTo>
                  <a:lnTo>
                    <a:pt x="16800" y="5400"/>
                  </a:lnTo>
                  <a:lnTo>
                    <a:pt x="16800" y="16200"/>
                  </a:lnTo>
                  <a:lnTo>
                    <a:pt x="4799" y="16200"/>
                  </a:lnTo>
                  <a:cubicBezTo>
                    <a:pt x="4799" y="16200"/>
                    <a:pt x="4799" y="5400"/>
                    <a:pt x="4799" y="5400"/>
                  </a:cubicBezTo>
                  <a:close/>
                  <a:moveTo>
                    <a:pt x="2399" y="21599"/>
                  </a:moveTo>
                  <a:lnTo>
                    <a:pt x="19200" y="21599"/>
                  </a:lnTo>
                  <a:cubicBezTo>
                    <a:pt x="20526" y="21599"/>
                    <a:pt x="21599" y="20392"/>
                    <a:pt x="21599" y="18900"/>
                  </a:cubicBezTo>
                  <a:lnTo>
                    <a:pt x="21599" y="2700"/>
                  </a:lnTo>
                  <a:cubicBezTo>
                    <a:pt x="21599" y="1207"/>
                    <a:pt x="20526" y="0"/>
                    <a:pt x="19200" y="0"/>
                  </a:cubicBezTo>
                  <a:lnTo>
                    <a:pt x="2399" y="0"/>
                  </a:lnTo>
                  <a:cubicBezTo>
                    <a:pt x="1073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073" y="21599"/>
                    <a:pt x="2399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8997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67880" y="475756"/>
            <a:ext cx="67329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基础功能</a:t>
            </a:r>
            <a:r>
              <a:rPr lang="en-US" altLang="zh-CN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——</a:t>
            </a:r>
            <a:r>
              <a:rPr lang="zh-CN" altLang="en-US" sz="2000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四则运算 </a:t>
            </a:r>
            <a:r>
              <a:rPr lang="en-US" altLang="zh-CN" sz="2000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&amp; </a:t>
            </a:r>
            <a:r>
              <a:rPr lang="zh-CN" altLang="en-US" sz="2000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三角函数 </a:t>
            </a:r>
            <a:r>
              <a:rPr lang="en-US" altLang="zh-CN" sz="2000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&amp; </a:t>
            </a:r>
            <a:r>
              <a:rPr lang="zh-CN" altLang="en-US" sz="2000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进制转换 </a:t>
            </a:r>
            <a:r>
              <a:rPr lang="en-US" altLang="zh-CN" sz="2000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&amp; </a:t>
            </a:r>
            <a:r>
              <a:rPr lang="zh-CN" altLang="en-US" sz="2000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解方程</a:t>
            </a:r>
            <a:endParaRPr lang="en-US" altLang="zh-CN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E10450C-9C9B-41A8-8B83-4C36E9532438}"/>
              </a:ext>
            </a:extLst>
          </p:cNvPr>
          <p:cNvSpPr/>
          <p:nvPr/>
        </p:nvSpPr>
        <p:spPr>
          <a:xfrm>
            <a:off x="495947" y="1449091"/>
            <a:ext cx="1022888" cy="1022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AF9D752-0B17-4E23-9925-82839F70EC8D}"/>
              </a:ext>
            </a:extLst>
          </p:cNvPr>
          <p:cNvSpPr/>
          <p:nvPr/>
        </p:nvSpPr>
        <p:spPr>
          <a:xfrm>
            <a:off x="1738871" y="1451535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基础四则运算</a:t>
            </a:r>
            <a:endParaRPr lang="en-US" altLang="zh-CN" sz="20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B860AC1-6E66-4E6F-87EF-D7AF0A0FADCB}"/>
              </a:ext>
            </a:extLst>
          </p:cNvPr>
          <p:cNvSpPr/>
          <p:nvPr/>
        </p:nvSpPr>
        <p:spPr>
          <a:xfrm>
            <a:off x="1721006" y="1880889"/>
            <a:ext cx="2853230" cy="63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Input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：中缀表达式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Output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：计算结果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D3BA20D-4426-4E60-A325-7F7F52FC7B9E}"/>
              </a:ext>
            </a:extLst>
          </p:cNvPr>
          <p:cNvSpPr/>
          <p:nvPr/>
        </p:nvSpPr>
        <p:spPr>
          <a:xfrm>
            <a:off x="4592101" y="1449091"/>
            <a:ext cx="1022888" cy="1022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420253E-7BF7-408D-8FF2-DEC4CF1BE876}"/>
              </a:ext>
            </a:extLst>
          </p:cNvPr>
          <p:cNvSpPr/>
          <p:nvPr/>
        </p:nvSpPr>
        <p:spPr>
          <a:xfrm>
            <a:off x="5835025" y="1451535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三角函数</a:t>
            </a:r>
            <a:endParaRPr lang="en-US" altLang="zh-CN" sz="20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BF4AE5F-819F-4502-93E0-A5DCD044BD55}"/>
              </a:ext>
            </a:extLst>
          </p:cNvPr>
          <p:cNvSpPr/>
          <p:nvPr/>
        </p:nvSpPr>
        <p:spPr>
          <a:xfrm>
            <a:off x="5835025" y="1791830"/>
            <a:ext cx="2853230" cy="63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Input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：角度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Output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：三角函数值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52881E8-682A-44A4-AB1A-964E6ECCB854}"/>
              </a:ext>
            </a:extLst>
          </p:cNvPr>
          <p:cNvSpPr/>
          <p:nvPr/>
        </p:nvSpPr>
        <p:spPr>
          <a:xfrm>
            <a:off x="495947" y="3045204"/>
            <a:ext cx="1022888" cy="1022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7CE0687-0AC7-4615-90C3-01EC8259BB58}"/>
              </a:ext>
            </a:extLst>
          </p:cNvPr>
          <p:cNvSpPr/>
          <p:nvPr/>
        </p:nvSpPr>
        <p:spPr>
          <a:xfrm>
            <a:off x="1738871" y="3068712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进制转换</a:t>
            </a:r>
            <a:endParaRPr lang="en-US" altLang="zh-CN" sz="20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A937DE2-2DC5-49C9-BCFF-F37C0430AAA1}"/>
              </a:ext>
            </a:extLst>
          </p:cNvPr>
          <p:cNvSpPr/>
          <p:nvPr/>
        </p:nvSpPr>
        <p:spPr>
          <a:xfrm>
            <a:off x="1693925" y="3468822"/>
            <a:ext cx="2853230" cy="313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支持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2~36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进制之间任意转换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E89C1E5-557C-4559-8ABD-87C8571668B2}"/>
              </a:ext>
            </a:extLst>
          </p:cNvPr>
          <p:cNvSpPr/>
          <p:nvPr/>
        </p:nvSpPr>
        <p:spPr>
          <a:xfrm>
            <a:off x="4592101" y="3045204"/>
            <a:ext cx="1022888" cy="1022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16859CB-8478-4DC1-92C5-7E7E7254BF5A}"/>
              </a:ext>
            </a:extLst>
          </p:cNvPr>
          <p:cNvSpPr/>
          <p:nvPr/>
        </p:nvSpPr>
        <p:spPr>
          <a:xfrm>
            <a:off x="5963265" y="2845149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解方程</a:t>
            </a:r>
            <a:endParaRPr lang="en-US" altLang="zh-CN" sz="20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67A3DEB-B2D5-45F6-9291-2775B74701E5}"/>
              </a:ext>
            </a:extLst>
          </p:cNvPr>
          <p:cNvSpPr/>
          <p:nvPr/>
        </p:nvSpPr>
        <p:spPr>
          <a:xfrm>
            <a:off x="5820220" y="3234054"/>
            <a:ext cx="2853230" cy="94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解一元一次方程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解二元一次方程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解一元二次方程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AutoShape 112">
            <a:extLst>
              <a:ext uri="{FF2B5EF4-FFF2-40B4-BE49-F238E27FC236}">
                <a16:creationId xmlns:a16="http://schemas.microsoft.com/office/drawing/2014/main" id="{8EACCD8E-F7F5-438A-8A22-7CC39479F4B3}"/>
              </a:ext>
            </a:extLst>
          </p:cNvPr>
          <p:cNvSpPr>
            <a:spLocks/>
          </p:cNvSpPr>
          <p:nvPr/>
        </p:nvSpPr>
        <p:spPr bwMode="auto">
          <a:xfrm>
            <a:off x="4751508" y="3234054"/>
            <a:ext cx="628124" cy="628122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08AF2725-52EC-4D91-9269-F7892BCC1FCA}"/>
              </a:ext>
            </a:extLst>
          </p:cNvPr>
          <p:cNvGrpSpPr/>
          <p:nvPr/>
        </p:nvGrpSpPr>
        <p:grpSpPr>
          <a:xfrm>
            <a:off x="812230" y="3242831"/>
            <a:ext cx="430561" cy="627634"/>
            <a:chOff x="2528974" y="2863357"/>
            <a:chExt cx="246811" cy="359779"/>
          </a:xfrm>
          <a:solidFill>
            <a:schemeClr val="bg1"/>
          </a:solidFill>
        </p:grpSpPr>
        <p:sp>
          <p:nvSpPr>
            <p:cNvPr id="24" name="AutoShape 113">
              <a:extLst>
                <a:ext uri="{FF2B5EF4-FFF2-40B4-BE49-F238E27FC236}">
                  <a16:creationId xmlns:a16="http://schemas.microsoft.com/office/drawing/2014/main" id="{72536BB5-E4FF-4F2C-9DD9-D1E912EF9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5" name="AutoShape 114">
              <a:extLst>
                <a:ext uri="{FF2B5EF4-FFF2-40B4-BE49-F238E27FC236}">
                  <a16:creationId xmlns:a16="http://schemas.microsoft.com/office/drawing/2014/main" id="{3AF59223-5E17-404B-984D-6280C14C5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AA2C3D01-B364-431C-AFBB-7DBDBA5D9D46}"/>
              </a:ext>
            </a:extLst>
          </p:cNvPr>
          <p:cNvGrpSpPr/>
          <p:nvPr/>
        </p:nvGrpSpPr>
        <p:grpSpPr>
          <a:xfrm>
            <a:off x="4790263" y="1637941"/>
            <a:ext cx="626564" cy="626564"/>
            <a:chOff x="3191434" y="2145028"/>
            <a:chExt cx="359165" cy="359165"/>
          </a:xfrm>
          <a:solidFill>
            <a:schemeClr val="bg1"/>
          </a:solidFill>
        </p:grpSpPr>
        <p:sp>
          <p:nvSpPr>
            <p:cNvPr id="27" name="AutoShape 123">
              <a:extLst>
                <a:ext uri="{FF2B5EF4-FFF2-40B4-BE49-F238E27FC236}">
                  <a16:creationId xmlns:a16="http://schemas.microsoft.com/office/drawing/2014/main" id="{8FFAAB3B-565B-4B6E-929B-C9DC1EA0D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143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8" name="AutoShape 124">
              <a:extLst>
                <a:ext uri="{FF2B5EF4-FFF2-40B4-BE49-F238E27FC236}">
                  <a16:creationId xmlns:a16="http://schemas.microsoft.com/office/drawing/2014/main" id="{23EE37BC-E06F-46E0-9A58-B8E7E9453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2736" y="2245717"/>
              <a:ext cx="157173" cy="15717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9" name="AutoShape 125">
              <a:extLst>
                <a:ext uri="{FF2B5EF4-FFF2-40B4-BE49-F238E27FC236}">
                  <a16:creationId xmlns:a16="http://schemas.microsoft.com/office/drawing/2014/main" id="{D27CE1DF-9683-4F93-8892-ECF940291B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5891" y="2279484"/>
              <a:ext cx="90253" cy="9025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1852231-DBA4-4459-A525-9D6F0328D398}"/>
              </a:ext>
            </a:extLst>
          </p:cNvPr>
          <p:cNvGrpSpPr/>
          <p:nvPr/>
        </p:nvGrpSpPr>
        <p:grpSpPr>
          <a:xfrm>
            <a:off x="699771" y="1647253"/>
            <a:ext cx="626564" cy="626564"/>
            <a:chOff x="2473104" y="2145028"/>
            <a:chExt cx="359165" cy="359165"/>
          </a:xfrm>
          <a:solidFill>
            <a:schemeClr val="bg1"/>
          </a:solidFill>
        </p:grpSpPr>
        <p:sp>
          <p:nvSpPr>
            <p:cNvPr id="31" name="AutoShape 126">
              <a:extLst>
                <a:ext uri="{FF2B5EF4-FFF2-40B4-BE49-F238E27FC236}">
                  <a16:creationId xmlns:a16="http://schemas.microsoft.com/office/drawing/2014/main" id="{3A999974-19D3-44F7-BF39-C052E0153F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32" name="AutoShape 127">
              <a:extLst>
                <a:ext uri="{FF2B5EF4-FFF2-40B4-BE49-F238E27FC236}">
                  <a16:creationId xmlns:a16="http://schemas.microsoft.com/office/drawing/2014/main" id="{AA83F5E9-B885-450C-9308-5D18FF3B7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6347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419281" y="488678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金融计算器</a:t>
            </a: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73084343-2799-445B-B759-EFC6EAE38533}"/>
              </a:ext>
            </a:extLst>
          </p:cNvPr>
          <p:cNvSpPr/>
          <p:nvPr/>
        </p:nvSpPr>
        <p:spPr>
          <a:xfrm>
            <a:off x="917249" y="1168071"/>
            <a:ext cx="901533" cy="9015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BCD2B3CC-3858-4463-8607-1A02323512F4}"/>
              </a:ext>
            </a:extLst>
          </p:cNvPr>
          <p:cNvSpPr/>
          <p:nvPr/>
        </p:nvSpPr>
        <p:spPr>
          <a:xfrm>
            <a:off x="781195" y="1070730"/>
            <a:ext cx="7582619" cy="1096214"/>
          </a:xfrm>
          <a:prstGeom prst="roundRect">
            <a:avLst>
              <a:gd name="adj" fmla="val 5000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46AEE037-07A3-4383-9253-AE0E904AF3D5}"/>
              </a:ext>
            </a:extLst>
          </p:cNvPr>
          <p:cNvSpPr/>
          <p:nvPr/>
        </p:nvSpPr>
        <p:spPr>
          <a:xfrm>
            <a:off x="916744" y="2446227"/>
            <a:ext cx="901533" cy="9015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AB0588ED-15DA-4F08-9A76-591E697396C3}"/>
              </a:ext>
            </a:extLst>
          </p:cNvPr>
          <p:cNvSpPr/>
          <p:nvPr/>
        </p:nvSpPr>
        <p:spPr>
          <a:xfrm>
            <a:off x="780690" y="2348886"/>
            <a:ext cx="7582619" cy="1096214"/>
          </a:xfrm>
          <a:prstGeom prst="roundRect">
            <a:avLst>
              <a:gd name="adj" fmla="val 5000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DF635A64-F7E9-418B-8EA0-610EA9677B25}"/>
              </a:ext>
            </a:extLst>
          </p:cNvPr>
          <p:cNvSpPr/>
          <p:nvPr/>
        </p:nvSpPr>
        <p:spPr>
          <a:xfrm>
            <a:off x="916744" y="3721513"/>
            <a:ext cx="901533" cy="9015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DD1F0660-E0E6-4D1E-A789-BD9C75548B2C}"/>
              </a:ext>
            </a:extLst>
          </p:cNvPr>
          <p:cNvSpPr/>
          <p:nvPr/>
        </p:nvSpPr>
        <p:spPr>
          <a:xfrm>
            <a:off x="780690" y="3624172"/>
            <a:ext cx="7582619" cy="1096214"/>
          </a:xfrm>
          <a:prstGeom prst="roundRect">
            <a:avLst>
              <a:gd name="adj" fmla="val 5000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17DE5808-A425-4D3A-8D7F-57C5727C7CE5}"/>
              </a:ext>
            </a:extLst>
          </p:cNvPr>
          <p:cNvSpPr/>
          <p:nvPr/>
        </p:nvSpPr>
        <p:spPr>
          <a:xfrm>
            <a:off x="1886349" y="1294523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400" b="1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货币汇率转换器</a:t>
            </a:r>
            <a:endParaRPr lang="en-US" altLang="zh-CN" sz="2400" b="1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EC89490A-C4C2-490E-B13A-DB5F6B556A95}"/>
              </a:ext>
            </a:extLst>
          </p:cNvPr>
          <p:cNvSpPr/>
          <p:nvPr/>
        </p:nvSpPr>
        <p:spPr>
          <a:xfrm>
            <a:off x="1928299" y="1673581"/>
            <a:ext cx="6325998" cy="348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实现人民币、美元、欧元、英镑、日元等常用货币之间的转换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C4A89255-24BC-4C07-9332-1BE68FD832A8}"/>
              </a:ext>
            </a:extLst>
          </p:cNvPr>
          <p:cNvSpPr/>
          <p:nvPr/>
        </p:nvSpPr>
        <p:spPr>
          <a:xfrm>
            <a:off x="1953151" y="2685453"/>
            <a:ext cx="2316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400" b="1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人民币大写转换</a:t>
            </a:r>
            <a:endParaRPr lang="en-US" altLang="zh-CN" sz="2400" b="1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82D435E7-C670-4529-A477-208C9BA3B11C}"/>
              </a:ext>
            </a:extLst>
          </p:cNvPr>
          <p:cNvSpPr/>
          <p:nvPr/>
        </p:nvSpPr>
        <p:spPr>
          <a:xfrm>
            <a:off x="5031703" y="2497739"/>
            <a:ext cx="2732431" cy="7823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Eg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Input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110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Output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：壹佰壹拾元整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F8C1606B-8340-408E-82FE-AFC6D58E2694}"/>
              </a:ext>
            </a:extLst>
          </p:cNvPr>
          <p:cNvSpPr/>
          <p:nvPr/>
        </p:nvSpPr>
        <p:spPr>
          <a:xfrm>
            <a:off x="1865590" y="3967994"/>
            <a:ext cx="33810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PMT</a:t>
            </a:r>
            <a:r>
              <a:rPr lang="zh-CN" altLang="en-US" sz="2400" b="1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（计算月供</a:t>
            </a:r>
            <a:r>
              <a:rPr lang="en-US" altLang="zh-CN" sz="2400" b="1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/</a:t>
            </a:r>
            <a:r>
              <a:rPr lang="zh-CN" altLang="en-US" sz="2400" b="1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年供）</a:t>
            </a:r>
            <a:endParaRPr lang="en-US" altLang="zh-CN" sz="2400" b="1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E9DAC4F0-6E8E-4F95-94DF-12FA19568EBA}"/>
              </a:ext>
            </a:extLst>
          </p:cNvPr>
          <p:cNvSpPr/>
          <p:nvPr/>
        </p:nvSpPr>
        <p:spPr>
          <a:xfrm>
            <a:off x="5031703" y="3637199"/>
            <a:ext cx="2816897" cy="9858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Input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：待还金额；（月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年）利率；  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还款期数（月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年）；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Output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：月供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年供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C6A49FF-0A6B-46E5-81B5-BB168028FAA7}"/>
              </a:ext>
            </a:extLst>
          </p:cNvPr>
          <p:cNvSpPr txBox="1"/>
          <p:nvPr/>
        </p:nvSpPr>
        <p:spPr>
          <a:xfrm>
            <a:off x="869433" y="1262841"/>
            <a:ext cx="950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+mj-lt"/>
              </a:rPr>
              <a:t>1</a:t>
            </a:r>
            <a:endParaRPr lang="zh-CN" altLang="en-US" sz="4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D5BC90C-477A-4EA7-9A76-22F3B0926B87}"/>
              </a:ext>
            </a:extLst>
          </p:cNvPr>
          <p:cNvSpPr txBox="1"/>
          <p:nvPr/>
        </p:nvSpPr>
        <p:spPr>
          <a:xfrm>
            <a:off x="869432" y="2541615"/>
            <a:ext cx="950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+mj-lt"/>
              </a:rPr>
              <a:t>2</a:t>
            </a:r>
            <a:endParaRPr lang="zh-CN" altLang="en-US" sz="4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E17AAD5-74D8-4D6B-8570-A6AACAFF06C9}"/>
              </a:ext>
            </a:extLst>
          </p:cNvPr>
          <p:cNvSpPr txBox="1"/>
          <p:nvPr/>
        </p:nvSpPr>
        <p:spPr>
          <a:xfrm>
            <a:off x="869431" y="3818336"/>
            <a:ext cx="950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+mj-lt"/>
              </a:rPr>
              <a:t>3</a:t>
            </a:r>
            <a:endParaRPr lang="zh-CN" altLang="en-US" sz="4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3386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419281" y="488678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金融计算器</a:t>
            </a: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73084343-2799-445B-B759-EFC6EAE38533}"/>
              </a:ext>
            </a:extLst>
          </p:cNvPr>
          <p:cNvSpPr/>
          <p:nvPr/>
        </p:nvSpPr>
        <p:spPr>
          <a:xfrm>
            <a:off x="917249" y="1168071"/>
            <a:ext cx="901533" cy="9015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BCD2B3CC-3858-4463-8607-1A02323512F4}"/>
              </a:ext>
            </a:extLst>
          </p:cNvPr>
          <p:cNvSpPr/>
          <p:nvPr/>
        </p:nvSpPr>
        <p:spPr>
          <a:xfrm>
            <a:off x="781195" y="1070730"/>
            <a:ext cx="7582619" cy="1096214"/>
          </a:xfrm>
          <a:prstGeom prst="roundRect">
            <a:avLst>
              <a:gd name="adj" fmla="val 5000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46AEE037-07A3-4383-9253-AE0E904AF3D5}"/>
              </a:ext>
            </a:extLst>
          </p:cNvPr>
          <p:cNvSpPr/>
          <p:nvPr/>
        </p:nvSpPr>
        <p:spPr>
          <a:xfrm>
            <a:off x="916744" y="2446227"/>
            <a:ext cx="901533" cy="9015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AB0588ED-15DA-4F08-9A76-591E697396C3}"/>
              </a:ext>
            </a:extLst>
          </p:cNvPr>
          <p:cNvSpPr/>
          <p:nvPr/>
        </p:nvSpPr>
        <p:spPr>
          <a:xfrm>
            <a:off x="780690" y="2348886"/>
            <a:ext cx="7582619" cy="1096214"/>
          </a:xfrm>
          <a:prstGeom prst="roundRect">
            <a:avLst>
              <a:gd name="adj" fmla="val 5000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DF635A64-F7E9-418B-8EA0-610EA9677B25}"/>
              </a:ext>
            </a:extLst>
          </p:cNvPr>
          <p:cNvSpPr/>
          <p:nvPr/>
        </p:nvSpPr>
        <p:spPr>
          <a:xfrm>
            <a:off x="916744" y="3721513"/>
            <a:ext cx="901533" cy="9015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DD1F0660-E0E6-4D1E-A789-BD9C75548B2C}"/>
              </a:ext>
            </a:extLst>
          </p:cNvPr>
          <p:cNvSpPr/>
          <p:nvPr/>
        </p:nvSpPr>
        <p:spPr>
          <a:xfrm>
            <a:off x="780690" y="3624172"/>
            <a:ext cx="7582619" cy="1096214"/>
          </a:xfrm>
          <a:prstGeom prst="roundRect">
            <a:avLst>
              <a:gd name="adj" fmla="val 5000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17DE5808-A425-4D3A-8D7F-57C5727C7CE5}"/>
              </a:ext>
            </a:extLst>
          </p:cNvPr>
          <p:cNvSpPr/>
          <p:nvPr/>
        </p:nvSpPr>
        <p:spPr>
          <a:xfrm>
            <a:off x="1886349" y="1306833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期货无风险套利计算器</a:t>
            </a:r>
            <a:endParaRPr lang="en-US" altLang="zh-CN" sz="2400" b="1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EC89490A-C4C2-490E-B13A-DB5F6B556A95}"/>
              </a:ext>
            </a:extLst>
          </p:cNvPr>
          <p:cNvSpPr/>
          <p:nvPr/>
        </p:nvSpPr>
        <p:spPr>
          <a:xfrm>
            <a:off x="1866598" y="1683659"/>
            <a:ext cx="6325998" cy="348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计算出欧式看跌看涨期权（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European option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）无风险套利操作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C4A89255-24BC-4C07-9332-1BE68FD832A8}"/>
              </a:ext>
            </a:extLst>
          </p:cNvPr>
          <p:cNvSpPr/>
          <p:nvPr/>
        </p:nvSpPr>
        <p:spPr>
          <a:xfrm>
            <a:off x="1908197" y="2571750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政治经济学问题计算器</a:t>
            </a:r>
            <a:endParaRPr lang="en-US" altLang="zh-CN" sz="2400" b="1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82D435E7-C670-4529-A477-208C9BA3B11C}"/>
              </a:ext>
            </a:extLst>
          </p:cNvPr>
          <p:cNvSpPr/>
          <p:nvPr/>
        </p:nvSpPr>
        <p:spPr>
          <a:xfrm>
            <a:off x="5650346" y="2581145"/>
            <a:ext cx="2233246" cy="6288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Eg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：计算商品的社会价值，失业人口，平均利润率等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F8C1606B-8340-408E-82FE-AFC6D58E2694}"/>
              </a:ext>
            </a:extLst>
          </p:cNvPr>
          <p:cNvSpPr/>
          <p:nvPr/>
        </p:nvSpPr>
        <p:spPr>
          <a:xfrm>
            <a:off x="1886349" y="3931889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线性回归问题计算器</a:t>
            </a:r>
            <a:endParaRPr lang="en-US" altLang="zh-CN" sz="2400" b="1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E9DAC4F0-6E8E-4F95-94DF-12FA19568EBA}"/>
              </a:ext>
            </a:extLst>
          </p:cNvPr>
          <p:cNvSpPr/>
          <p:nvPr/>
        </p:nvSpPr>
        <p:spPr>
          <a:xfrm>
            <a:off x="5029597" y="3649985"/>
            <a:ext cx="3197659" cy="9821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Input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：待拟合的一串数字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Output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：线性回归函数以及相关系数、方差分析、回归参数、残差分析等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C6A49FF-0A6B-46E5-81B5-BB168028FAA7}"/>
              </a:ext>
            </a:extLst>
          </p:cNvPr>
          <p:cNvSpPr txBox="1"/>
          <p:nvPr/>
        </p:nvSpPr>
        <p:spPr>
          <a:xfrm>
            <a:off x="869433" y="1262841"/>
            <a:ext cx="950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+mj-lt"/>
              </a:rPr>
              <a:t>4</a:t>
            </a:r>
            <a:endParaRPr lang="zh-CN" altLang="en-US" sz="4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D5BC90C-477A-4EA7-9A76-22F3B0926B87}"/>
              </a:ext>
            </a:extLst>
          </p:cNvPr>
          <p:cNvSpPr txBox="1"/>
          <p:nvPr/>
        </p:nvSpPr>
        <p:spPr>
          <a:xfrm>
            <a:off x="869432" y="2541615"/>
            <a:ext cx="950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+mj-lt"/>
              </a:rPr>
              <a:t>5</a:t>
            </a:r>
            <a:endParaRPr lang="zh-CN" altLang="en-US" sz="4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E17AAD5-74D8-4D6B-8570-A6AACAFF06C9}"/>
              </a:ext>
            </a:extLst>
          </p:cNvPr>
          <p:cNvSpPr txBox="1"/>
          <p:nvPr/>
        </p:nvSpPr>
        <p:spPr>
          <a:xfrm>
            <a:off x="869431" y="3818336"/>
            <a:ext cx="950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+mj-lt"/>
              </a:rPr>
              <a:t>6</a:t>
            </a:r>
            <a:endParaRPr lang="zh-CN" altLang="en-US" sz="4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CCC407-4B0D-426F-9E2E-39FB8D9FAAEB}"/>
              </a:ext>
            </a:extLst>
          </p:cNvPr>
          <p:cNvSpPr/>
          <p:nvPr/>
        </p:nvSpPr>
        <p:spPr>
          <a:xfrm>
            <a:off x="1908197" y="2978158"/>
            <a:ext cx="3445385" cy="348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实现政治经济学计算题的各种题型的计算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531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419281" y="488678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金融计算器</a:t>
            </a: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73084343-2799-445B-B759-EFC6EAE38533}"/>
              </a:ext>
            </a:extLst>
          </p:cNvPr>
          <p:cNvSpPr/>
          <p:nvPr/>
        </p:nvSpPr>
        <p:spPr>
          <a:xfrm>
            <a:off x="917249" y="1168071"/>
            <a:ext cx="901533" cy="9015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BCD2B3CC-3858-4463-8607-1A02323512F4}"/>
              </a:ext>
            </a:extLst>
          </p:cNvPr>
          <p:cNvSpPr/>
          <p:nvPr/>
        </p:nvSpPr>
        <p:spPr>
          <a:xfrm>
            <a:off x="781195" y="1070730"/>
            <a:ext cx="7582619" cy="1096214"/>
          </a:xfrm>
          <a:prstGeom prst="roundRect">
            <a:avLst>
              <a:gd name="adj" fmla="val 5000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46AEE037-07A3-4383-9253-AE0E904AF3D5}"/>
              </a:ext>
            </a:extLst>
          </p:cNvPr>
          <p:cNvSpPr/>
          <p:nvPr/>
        </p:nvSpPr>
        <p:spPr>
          <a:xfrm>
            <a:off x="916744" y="2446227"/>
            <a:ext cx="901533" cy="9015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AB0588ED-15DA-4F08-9A76-591E697396C3}"/>
              </a:ext>
            </a:extLst>
          </p:cNvPr>
          <p:cNvSpPr/>
          <p:nvPr/>
        </p:nvSpPr>
        <p:spPr>
          <a:xfrm>
            <a:off x="780690" y="2348886"/>
            <a:ext cx="7582619" cy="1096214"/>
          </a:xfrm>
          <a:prstGeom prst="roundRect">
            <a:avLst>
              <a:gd name="adj" fmla="val 5000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17DE5808-A425-4D3A-8D7F-57C5727C7CE5}"/>
              </a:ext>
            </a:extLst>
          </p:cNvPr>
          <p:cNvSpPr/>
          <p:nvPr/>
        </p:nvSpPr>
        <p:spPr>
          <a:xfrm>
            <a:off x="1907696" y="1285192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400" b="1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货币金融学计算器</a:t>
            </a:r>
            <a:endParaRPr lang="en-US" altLang="zh-CN" sz="2400" b="1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C4A89255-24BC-4C07-9332-1BE68FD832A8}"/>
              </a:ext>
            </a:extLst>
          </p:cNvPr>
          <p:cNvSpPr/>
          <p:nvPr/>
        </p:nvSpPr>
        <p:spPr>
          <a:xfrm>
            <a:off x="1950791" y="2571750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400" b="1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二叉树期权定价模型</a:t>
            </a:r>
            <a:endParaRPr lang="en-US" altLang="zh-CN" sz="2400" b="1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82D435E7-C670-4529-A477-208C9BA3B11C}"/>
              </a:ext>
            </a:extLst>
          </p:cNvPr>
          <p:cNvSpPr/>
          <p:nvPr/>
        </p:nvSpPr>
        <p:spPr>
          <a:xfrm>
            <a:off x="1951971" y="2997984"/>
            <a:ext cx="6325998" cy="349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计算出合理期权定价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C6A49FF-0A6B-46E5-81B5-BB168028FAA7}"/>
              </a:ext>
            </a:extLst>
          </p:cNvPr>
          <p:cNvSpPr txBox="1"/>
          <p:nvPr/>
        </p:nvSpPr>
        <p:spPr>
          <a:xfrm>
            <a:off x="869433" y="1262841"/>
            <a:ext cx="950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+mj-lt"/>
              </a:rPr>
              <a:t>7</a:t>
            </a:r>
            <a:endParaRPr lang="zh-CN" altLang="en-US" sz="4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D5BC90C-477A-4EA7-9A76-22F3B0926B87}"/>
              </a:ext>
            </a:extLst>
          </p:cNvPr>
          <p:cNvSpPr txBox="1"/>
          <p:nvPr/>
        </p:nvSpPr>
        <p:spPr>
          <a:xfrm>
            <a:off x="869432" y="2541615"/>
            <a:ext cx="950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+mj-lt"/>
              </a:rPr>
              <a:t>8</a:t>
            </a:r>
            <a:endParaRPr lang="zh-CN" altLang="en-US" sz="4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C7D177B-D7A2-4F70-B394-A8C4CA1CF78B}"/>
              </a:ext>
            </a:extLst>
          </p:cNvPr>
          <p:cNvSpPr/>
          <p:nvPr/>
        </p:nvSpPr>
        <p:spPr>
          <a:xfrm>
            <a:off x="1886349" y="1801771"/>
            <a:ext cx="63259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可以评估投资项目，计算回归交易、购回价格，计算股票收益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099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144264" y="2110758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6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进度安排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08EDB90-29AC-41EE-8404-B98F5C9941E8}"/>
              </a:ext>
            </a:extLst>
          </p:cNvPr>
          <p:cNvSpPr/>
          <p:nvPr/>
        </p:nvSpPr>
        <p:spPr>
          <a:xfrm>
            <a:off x="3144264" y="2733086"/>
            <a:ext cx="1470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Schedule</a:t>
            </a:r>
          </a:p>
        </p:txBody>
      </p:sp>
      <p:sp>
        <p:nvSpPr>
          <p:cNvPr id="6" name="AutoShape 59">
            <a:extLst>
              <a:ext uri="{FF2B5EF4-FFF2-40B4-BE49-F238E27FC236}">
                <a16:creationId xmlns:a16="http://schemas.microsoft.com/office/drawing/2014/main" id="{65296ADF-6826-4E74-AAC1-75AE73C7BE4D}"/>
              </a:ext>
            </a:extLst>
          </p:cNvPr>
          <p:cNvSpPr>
            <a:spLocks/>
          </p:cNvSpPr>
          <p:nvPr/>
        </p:nvSpPr>
        <p:spPr bwMode="auto">
          <a:xfrm>
            <a:off x="1518296" y="2047541"/>
            <a:ext cx="779757" cy="772764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608206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沉稳简约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2B34"/>
      </a:accent1>
      <a:accent2>
        <a:srgbClr val="F6F4F7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2392</TotalTime>
  <Words>352</Words>
  <Application>Microsoft Office PowerPoint</Application>
  <PresentationFormat>全屏显示(16:9)</PresentationFormat>
  <Paragraphs>80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Gill Sans</vt:lpstr>
      <vt:lpstr>微软雅黑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开题报告</dc:title>
  <dc:creator>第一PPT</dc:creator>
  <cp:keywords>www.1ppt.com</cp:keywords>
  <dc:description>www.1ppt.com</dc:description>
  <cp:lastModifiedBy>li xian</cp:lastModifiedBy>
  <cp:revision>99</cp:revision>
  <dcterms:created xsi:type="dcterms:W3CDTF">2017-10-30T02:36:03Z</dcterms:created>
  <dcterms:modified xsi:type="dcterms:W3CDTF">2021-10-11T14:41:02Z</dcterms:modified>
</cp:coreProperties>
</file>