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0"/>
  </p:notesMasterIdLst>
  <p:sldIdLst>
    <p:sldId id="256" r:id="rId2"/>
    <p:sldId id="259" r:id="rId3"/>
    <p:sldId id="258" r:id="rId4"/>
    <p:sldId id="261"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5" autoAdjust="0"/>
    <p:restoredTop sz="86386" autoAdjust="0"/>
  </p:normalViewPr>
  <p:slideViewPr>
    <p:cSldViewPr snapToGrid="0">
      <p:cViewPr varScale="1">
        <p:scale>
          <a:sx n="126" d="100"/>
          <a:sy n="126" d="100"/>
        </p:scale>
        <p:origin x="162" y="4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298E5-ECF0-4084-8636-1749D5C32E97}"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57641-8ABF-4FFE-A856-B1BEAA8EA091}" type="slidenum">
              <a:rPr lang="en-US" smtClean="0"/>
              <a:t>‹#›</a:t>
            </a:fld>
            <a:endParaRPr lang="en-US"/>
          </a:p>
        </p:txBody>
      </p:sp>
    </p:spTree>
    <p:extLst>
      <p:ext uri="{BB962C8B-B14F-4D97-AF65-F5344CB8AC3E}">
        <p14:creationId xmlns:p14="http://schemas.microsoft.com/office/powerpoint/2010/main" val="283544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my project I created an automated stock analysis tool.</a:t>
            </a:r>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1</a:t>
            </a:fld>
            <a:endParaRPr lang="en-US"/>
          </a:p>
        </p:txBody>
      </p:sp>
    </p:spTree>
    <p:extLst>
      <p:ext uri="{BB962C8B-B14F-4D97-AF65-F5344CB8AC3E}">
        <p14:creationId xmlns:p14="http://schemas.microsoft.com/office/powerpoint/2010/main" val="1341589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got the idea while working on a project for my seminar in investments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found analysis steps such as downloading data, calculating beta, sharp ratios, and market covariance etc., to be a bit arduous and repetitive.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Additionally, since I was manually repeating these tasks, I was exposed to more errors and ended up having to replicate work unnecessarily.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Tasks like this tend to be lend themselves towards automation.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Lastly, existing tools are locked behind prohibitively expensive paywalls and can be tricky to interpret.</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2</a:t>
            </a:fld>
            <a:endParaRPr lang="en-US"/>
          </a:p>
        </p:txBody>
      </p:sp>
    </p:spTree>
    <p:extLst>
      <p:ext uri="{BB962C8B-B14F-4D97-AF65-F5344CB8AC3E}">
        <p14:creationId xmlns:p14="http://schemas.microsoft.com/office/powerpoint/2010/main" val="415137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since I had to make a project for this class, I decided to create my own tool.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overarching goal being to make a tool that retrieved stock data, automate the analysis of the data and to help the user make investment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For this project to make any sense it had to be able to handle more than one security at a time and automate the analysis to prevent manual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Lastly, the tool had to have an accessible GUI that presented the data in an understandable way to prevent errors in interpretation of the data.</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3</a:t>
            </a:fld>
            <a:endParaRPr lang="en-US"/>
          </a:p>
        </p:txBody>
      </p:sp>
    </p:spTree>
    <p:extLst>
      <p:ext uri="{BB962C8B-B14F-4D97-AF65-F5344CB8AC3E}">
        <p14:creationId xmlns:p14="http://schemas.microsoft.com/office/powerpoint/2010/main" val="117357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decided to name this tool </a:t>
            </a:r>
            <a:r>
              <a:rPr lang="en-US" sz="1200" kern="1200" dirty="0" err="1">
                <a:solidFill>
                  <a:schemeClr val="tx1"/>
                </a:solidFill>
                <a:effectLst/>
                <a:latin typeface="+mn-lt"/>
                <a:ea typeface="+mn-ea"/>
                <a:cs typeface="+mn-cs"/>
              </a:rPr>
              <a:t>Stonker</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it is still very much in the “Alpha” stage of development I believe I’m well on the way to accomplishing these goals.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Currently </a:t>
            </a:r>
            <a:r>
              <a:rPr lang="en-US" sz="1200" kern="1200" dirty="0" err="1">
                <a:solidFill>
                  <a:schemeClr val="tx1"/>
                </a:solidFill>
                <a:effectLst/>
                <a:latin typeface="+mn-lt"/>
                <a:ea typeface="+mn-ea"/>
                <a:cs typeface="+mn-cs"/>
              </a:rPr>
              <a:t>Stonker</a:t>
            </a:r>
            <a:r>
              <a:rPr lang="en-US" sz="1200" kern="1200" dirty="0">
                <a:solidFill>
                  <a:schemeClr val="tx1"/>
                </a:solidFill>
                <a:effectLst/>
                <a:latin typeface="+mn-lt"/>
                <a:ea typeface="+mn-ea"/>
                <a:cs typeface="+mn-cs"/>
              </a:rPr>
              <a:t> uses the Alpha Vantage API to retrieve the history of returns a user requested.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of right now, that only allows for over 20 years of data to be returned for any ticker symbol.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It then successfully consolidates, analyzes and displays the data in tables and graphs.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Users can change the tickers being analyzed, weight of each ticker in the portfolio and their own risk aversion level. </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4</a:t>
            </a:fld>
            <a:endParaRPr lang="en-US"/>
          </a:p>
        </p:txBody>
      </p:sp>
    </p:spTree>
    <p:extLst>
      <p:ext uri="{BB962C8B-B14F-4D97-AF65-F5344CB8AC3E}">
        <p14:creationId xmlns:p14="http://schemas.microsoft.com/office/powerpoint/2010/main" val="392302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this is going great so far, there have been several challenges developing this tool. The largest so far has been learning how to work with the Dash framework developed by </a:t>
            </a:r>
            <a:r>
              <a:rPr lang="en-US" sz="1200" kern="1200" dirty="0" err="1">
                <a:solidFill>
                  <a:schemeClr val="tx1"/>
                </a:solidFill>
                <a:effectLst/>
                <a:latin typeface="+mn-lt"/>
                <a:ea typeface="+mn-ea"/>
                <a:cs typeface="+mn-cs"/>
              </a:rPr>
              <a:t>Plotly</a:t>
            </a:r>
            <a:r>
              <a:rPr lang="en-US" sz="1200" kern="1200" dirty="0">
                <a:solidFill>
                  <a:schemeClr val="tx1"/>
                </a:solidFill>
                <a:effectLst/>
                <a:latin typeface="+mn-lt"/>
                <a:ea typeface="+mn-ea"/>
                <a:cs typeface="+mn-cs"/>
              </a:rPr>
              <a:t>. Dash is the engine that creates a local server and displays all the GUI elements. It does this by translating python code into HTML and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all while integrating a separate </a:t>
            </a:r>
            <a:r>
              <a:rPr lang="en-US" sz="1200" kern="1200" dirty="0" err="1">
                <a:solidFill>
                  <a:schemeClr val="tx1"/>
                </a:solidFill>
                <a:effectLst/>
                <a:latin typeface="+mn-lt"/>
                <a:ea typeface="+mn-ea"/>
                <a:cs typeface="+mn-cs"/>
              </a:rPr>
              <a:t>css</a:t>
            </a:r>
            <a:r>
              <a:rPr lang="en-US" sz="1200" kern="1200" dirty="0">
                <a:solidFill>
                  <a:schemeClr val="tx1"/>
                </a:solidFill>
                <a:effectLst/>
                <a:latin typeface="+mn-lt"/>
                <a:ea typeface="+mn-ea"/>
                <a:cs typeface="+mn-cs"/>
              </a:rPr>
              <a:t> file and your python project files. It also automatically deploys a flask application.</a:t>
            </a:r>
          </a:p>
          <a:p>
            <a:r>
              <a:rPr lang="en-US" sz="1200" kern="1200" dirty="0">
                <a:solidFill>
                  <a:schemeClr val="tx1"/>
                </a:solidFill>
                <a:effectLst/>
                <a:latin typeface="+mn-lt"/>
                <a:ea typeface="+mn-ea"/>
                <a:cs typeface="+mn-cs"/>
              </a:rPr>
              <a:t>	While this is all great, the logic behind dash is a bit unintuitive and it seems to be a bit buggy with hit and miss documentation. I chose it because it’s a framework purpose built for creating dashboards in python, which is essentially what this project is. </a:t>
            </a:r>
          </a:p>
          <a:p>
            <a:r>
              <a:rPr lang="en-US" sz="1200" kern="1200" dirty="0">
                <a:solidFill>
                  <a:schemeClr val="tx1"/>
                </a:solidFill>
                <a:effectLst/>
                <a:latin typeface="+mn-lt"/>
                <a:ea typeface="+mn-ea"/>
                <a:cs typeface="+mn-cs"/>
              </a:rPr>
              <a:t>	The other large challenge to overcome occurred about halfway through my project. I changed my approach from a linear mindset that was a chain of functions to an object-oriented approach. I did this because the code was becoming unwieldly, and integration with dash seemed like it was going to be even more complicated than it already was. While this change I believe ultimately paid off, it did cause me to rewrite about half of my code and wrap my head around new logic.</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5</a:t>
            </a:fld>
            <a:endParaRPr lang="en-US"/>
          </a:p>
        </p:txBody>
      </p:sp>
    </p:spTree>
    <p:extLst>
      <p:ext uri="{BB962C8B-B14F-4D97-AF65-F5344CB8AC3E}">
        <p14:creationId xmlns:p14="http://schemas.microsoft.com/office/powerpoint/2010/main" val="356219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think the interactivity of </a:t>
            </a:r>
            <a:r>
              <a:rPr lang="en-US" sz="1200" kern="1200" dirty="0" err="1">
                <a:solidFill>
                  <a:schemeClr val="tx1"/>
                </a:solidFill>
                <a:effectLst/>
                <a:latin typeface="+mn-lt"/>
                <a:ea typeface="+mn-ea"/>
                <a:cs typeface="+mn-cs"/>
              </a:rPr>
              <a:t>Stonker</a:t>
            </a:r>
            <a:r>
              <a:rPr lang="en-US" sz="1200" kern="1200" dirty="0">
                <a:solidFill>
                  <a:schemeClr val="tx1"/>
                </a:solidFill>
                <a:effectLst/>
                <a:latin typeface="+mn-lt"/>
                <a:ea typeface="+mn-ea"/>
                <a:cs typeface="+mn-cs"/>
              </a:rPr>
              <a:t> is one of the bigger highlights.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Ability to change your risk aversion level and the weights of each security is somewhat unique in the market.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Additionally, the ability to download all the data already formatted and accessible is unique likely due to licensing issues.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tool is entirely written in Python and CSS which makes it easy to modify. Lastly, thanks to Dash, it is easily distributable and deployable to other people if need be.</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6</a:t>
            </a:fld>
            <a:endParaRPr lang="en-US"/>
          </a:p>
        </p:txBody>
      </p:sp>
    </p:spTree>
    <p:extLst>
      <p:ext uri="{BB962C8B-B14F-4D97-AF65-F5344CB8AC3E}">
        <p14:creationId xmlns:p14="http://schemas.microsoft.com/office/powerpoint/2010/main" val="129289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all of that being said, there are still more things I’d like to accomplish and just did not have time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Namely, more graphs and more analysis such as the efficiency frontier and recommended risk weighted weights for each portfolio.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also some GUI tweaks such as selecting tables via dropdown vs the long scroll that exists currently.</a:t>
            </a:r>
          </a:p>
          <a:p>
            <a:endParaRPr lang="en-US" dirty="0"/>
          </a:p>
        </p:txBody>
      </p:sp>
      <p:sp>
        <p:nvSpPr>
          <p:cNvPr id="4" name="Slide Number Placeholder 3"/>
          <p:cNvSpPr>
            <a:spLocks noGrp="1"/>
          </p:cNvSpPr>
          <p:nvPr>
            <p:ph type="sldNum" sz="quarter" idx="5"/>
          </p:nvPr>
        </p:nvSpPr>
        <p:spPr/>
        <p:txBody>
          <a:bodyPr/>
          <a:lstStyle/>
          <a:p>
            <a:fld id="{78B57641-8ABF-4FFE-A856-B1BEAA8EA091}" type="slidenum">
              <a:rPr lang="en-US" smtClean="0"/>
              <a:t>7</a:t>
            </a:fld>
            <a:endParaRPr lang="en-US"/>
          </a:p>
        </p:txBody>
      </p:sp>
    </p:spTree>
    <p:extLst>
      <p:ext uri="{BB962C8B-B14F-4D97-AF65-F5344CB8AC3E}">
        <p14:creationId xmlns:p14="http://schemas.microsoft.com/office/powerpoint/2010/main" val="1823482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C477478-D055-4756-AD33-690D44793A5C}" type="datetimeFigureOut">
              <a:rPr lang="en-US" smtClean="0"/>
              <a:t>12/6/2023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58608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89814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248950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806B0F-EFA5-4C36-AB97-A4D1424579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9985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2929197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477478-D055-4756-AD33-690D44793A5C}"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310289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477478-D055-4756-AD33-690D44793A5C}"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3051893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77478-D055-4756-AD33-690D44793A5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223986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C477478-D055-4756-AD33-690D44793A5C}" type="datetimeFigureOut">
              <a:rPr lang="en-US" smtClean="0"/>
              <a:t>12/6/2023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10658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77478-D055-4756-AD33-690D44793A5C}"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68385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C477478-D055-4756-AD33-690D44793A5C}" type="datetimeFigureOut">
              <a:rPr lang="en-US" smtClean="0"/>
              <a:t>12/6/2023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101588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65508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477478-D055-4756-AD33-690D44793A5C}"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36733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477478-D055-4756-AD33-690D44793A5C}"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136873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77478-D055-4756-AD33-690D44793A5C}"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141290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214083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77478-D055-4756-AD33-690D44793A5C}"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06B0F-EFA5-4C36-AB97-A4D14245792F}" type="slidenum">
              <a:rPr lang="en-US" smtClean="0"/>
              <a:t>‹#›</a:t>
            </a:fld>
            <a:endParaRPr lang="en-US"/>
          </a:p>
        </p:txBody>
      </p:sp>
    </p:spTree>
    <p:extLst>
      <p:ext uri="{BB962C8B-B14F-4D97-AF65-F5344CB8AC3E}">
        <p14:creationId xmlns:p14="http://schemas.microsoft.com/office/powerpoint/2010/main" val="267905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477478-D055-4756-AD33-690D44793A5C}" type="datetimeFigureOut">
              <a:rPr lang="en-US" smtClean="0"/>
              <a:t>12/6/2023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806B0F-EFA5-4C36-AB97-A4D14245792F}" type="slidenum">
              <a:rPr lang="en-US" smtClean="0"/>
              <a:t>‹#›</a:t>
            </a:fld>
            <a:endParaRPr lang="en-US"/>
          </a:p>
        </p:txBody>
      </p:sp>
    </p:spTree>
    <p:extLst>
      <p:ext uri="{BB962C8B-B14F-4D97-AF65-F5344CB8AC3E}">
        <p14:creationId xmlns:p14="http://schemas.microsoft.com/office/powerpoint/2010/main" val="244576449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38/s41592-019-0686-2" TargetMode="External"/><Relationship Id="rId2" Type="http://schemas.openxmlformats.org/officeDocument/2006/relationships/hyperlink" Target="https://plot.l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1E1E-3F71-6688-62F6-E6E6FF0B8B37}"/>
              </a:ext>
            </a:extLst>
          </p:cNvPr>
          <p:cNvSpPr>
            <a:spLocks noGrp="1"/>
          </p:cNvSpPr>
          <p:nvPr>
            <p:ph type="ctrTitle"/>
          </p:nvPr>
        </p:nvSpPr>
        <p:spPr/>
        <p:txBody>
          <a:bodyPr/>
          <a:lstStyle/>
          <a:p>
            <a:pPr algn="ctr"/>
            <a:r>
              <a:rPr lang="en-US" dirty="0"/>
              <a:t>Automated stock analysis</a:t>
            </a:r>
          </a:p>
        </p:txBody>
      </p:sp>
      <p:sp>
        <p:nvSpPr>
          <p:cNvPr id="3" name="Subtitle 2">
            <a:extLst>
              <a:ext uri="{FF2B5EF4-FFF2-40B4-BE49-F238E27FC236}">
                <a16:creationId xmlns:a16="http://schemas.microsoft.com/office/drawing/2014/main" id="{B6A640C3-31CF-6462-A4DF-433803901550}"/>
              </a:ext>
            </a:extLst>
          </p:cNvPr>
          <p:cNvSpPr>
            <a:spLocks noGrp="1"/>
          </p:cNvSpPr>
          <p:nvPr>
            <p:ph type="subTitle" idx="1"/>
          </p:nvPr>
        </p:nvSpPr>
        <p:spPr/>
        <p:txBody>
          <a:bodyPr>
            <a:normAutofit fontScale="47500" lnSpcReduction="20000"/>
          </a:bodyPr>
          <a:lstStyle/>
          <a:p>
            <a:r>
              <a:rPr lang="en-US" dirty="0"/>
              <a:t>12/4/23</a:t>
            </a:r>
          </a:p>
          <a:p>
            <a:r>
              <a:rPr lang="en-US" dirty="0"/>
              <a:t>Buck Osegueda</a:t>
            </a:r>
          </a:p>
          <a:p>
            <a:r>
              <a:rPr lang="en-US" dirty="0"/>
              <a:t>MIS695 Business Systems Analysis and Design</a:t>
            </a:r>
          </a:p>
        </p:txBody>
      </p:sp>
    </p:spTree>
    <p:extLst>
      <p:ext uri="{BB962C8B-B14F-4D97-AF65-F5344CB8AC3E}">
        <p14:creationId xmlns:p14="http://schemas.microsoft.com/office/powerpoint/2010/main" val="139007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AFFC-3E90-4EFC-8719-AEDC4818BC9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C659DF9D-CB11-48A4-8C99-EC31A97819D0}"/>
              </a:ext>
            </a:extLst>
          </p:cNvPr>
          <p:cNvSpPr>
            <a:spLocks noGrp="1"/>
          </p:cNvSpPr>
          <p:nvPr>
            <p:ph idx="1"/>
          </p:nvPr>
        </p:nvSpPr>
        <p:spPr>
          <a:xfrm>
            <a:off x="685800" y="2194560"/>
            <a:ext cx="10512631" cy="2246811"/>
          </a:xfrm>
        </p:spPr>
        <p:txBody>
          <a:bodyPr/>
          <a:lstStyle/>
          <a:p>
            <a:r>
              <a:rPr lang="en-US" dirty="0"/>
              <a:t>Current analysis tools are locked behind paywalls.</a:t>
            </a:r>
          </a:p>
          <a:p>
            <a:r>
              <a:rPr lang="en-US" dirty="0"/>
              <a:t>Current analysis is a multi-step arduous process.</a:t>
            </a:r>
          </a:p>
          <a:p>
            <a:r>
              <a:rPr lang="en-US" dirty="0"/>
              <a:t>Current analysis can lead to errors.</a:t>
            </a:r>
          </a:p>
          <a:p>
            <a:pPr lvl="1"/>
            <a:r>
              <a:rPr lang="en-US" dirty="0"/>
              <a:t>Not automated</a:t>
            </a:r>
          </a:p>
          <a:p>
            <a:r>
              <a:rPr lang="en-US" dirty="0"/>
              <a:t>Current analysis can be tricky to understand.</a:t>
            </a:r>
          </a:p>
        </p:txBody>
      </p:sp>
      <p:pic>
        <p:nvPicPr>
          <p:cNvPr id="4" name="Picture 3">
            <a:extLst>
              <a:ext uri="{FF2B5EF4-FFF2-40B4-BE49-F238E27FC236}">
                <a16:creationId xmlns:a16="http://schemas.microsoft.com/office/drawing/2014/main" id="{92EDE038-36AB-419A-B736-FDFC795617FF}"/>
              </a:ext>
            </a:extLst>
          </p:cNvPr>
          <p:cNvPicPr>
            <a:picLocks noChangeAspect="1"/>
          </p:cNvPicPr>
          <p:nvPr/>
        </p:nvPicPr>
        <p:blipFill>
          <a:blip r:embed="rId3"/>
          <a:stretch>
            <a:fillRect/>
          </a:stretch>
        </p:blipFill>
        <p:spPr>
          <a:xfrm>
            <a:off x="1022887" y="4514988"/>
            <a:ext cx="4396353" cy="1951274"/>
          </a:xfrm>
          <a:prstGeom prst="rect">
            <a:avLst/>
          </a:prstGeom>
        </p:spPr>
      </p:pic>
      <p:pic>
        <p:nvPicPr>
          <p:cNvPr id="5" name="Picture 4">
            <a:extLst>
              <a:ext uri="{FF2B5EF4-FFF2-40B4-BE49-F238E27FC236}">
                <a16:creationId xmlns:a16="http://schemas.microsoft.com/office/drawing/2014/main" id="{AB2A66A4-6978-45A3-81BC-F2D8F9B9B59D}"/>
              </a:ext>
            </a:extLst>
          </p:cNvPr>
          <p:cNvPicPr>
            <a:picLocks noChangeAspect="1"/>
          </p:cNvPicPr>
          <p:nvPr/>
        </p:nvPicPr>
        <p:blipFill>
          <a:blip r:embed="rId4"/>
          <a:stretch>
            <a:fillRect/>
          </a:stretch>
        </p:blipFill>
        <p:spPr>
          <a:xfrm>
            <a:off x="5942115" y="4496774"/>
            <a:ext cx="4612486" cy="1987701"/>
          </a:xfrm>
          <a:prstGeom prst="rect">
            <a:avLst/>
          </a:prstGeom>
        </p:spPr>
      </p:pic>
      <p:pic>
        <p:nvPicPr>
          <p:cNvPr id="6" name="Picture 5">
            <a:extLst>
              <a:ext uri="{FF2B5EF4-FFF2-40B4-BE49-F238E27FC236}">
                <a16:creationId xmlns:a16="http://schemas.microsoft.com/office/drawing/2014/main" id="{3D64213A-5ED5-4E35-BAEC-9C8522F2B7EA}"/>
              </a:ext>
            </a:extLst>
          </p:cNvPr>
          <p:cNvPicPr>
            <a:picLocks noChangeAspect="1"/>
          </p:cNvPicPr>
          <p:nvPr/>
        </p:nvPicPr>
        <p:blipFill>
          <a:blip r:embed="rId5"/>
          <a:stretch>
            <a:fillRect/>
          </a:stretch>
        </p:blipFill>
        <p:spPr>
          <a:xfrm>
            <a:off x="8883366" y="2139157"/>
            <a:ext cx="2662667" cy="650538"/>
          </a:xfrm>
          <a:prstGeom prst="rect">
            <a:avLst/>
          </a:prstGeom>
        </p:spPr>
      </p:pic>
      <p:pic>
        <p:nvPicPr>
          <p:cNvPr id="7" name="Picture 6">
            <a:extLst>
              <a:ext uri="{FF2B5EF4-FFF2-40B4-BE49-F238E27FC236}">
                <a16:creationId xmlns:a16="http://schemas.microsoft.com/office/drawing/2014/main" id="{89D43D98-2326-4F8B-8C81-ED85C7AD5CD5}"/>
              </a:ext>
            </a:extLst>
          </p:cNvPr>
          <p:cNvPicPr>
            <a:picLocks noChangeAspect="1"/>
          </p:cNvPicPr>
          <p:nvPr/>
        </p:nvPicPr>
        <p:blipFill>
          <a:blip r:embed="rId6"/>
          <a:stretch>
            <a:fillRect/>
          </a:stretch>
        </p:blipFill>
        <p:spPr>
          <a:xfrm>
            <a:off x="8958856" y="3109347"/>
            <a:ext cx="2413376" cy="639305"/>
          </a:xfrm>
          <a:prstGeom prst="rect">
            <a:avLst/>
          </a:prstGeom>
        </p:spPr>
      </p:pic>
    </p:spTree>
    <p:extLst>
      <p:ext uri="{BB962C8B-B14F-4D97-AF65-F5344CB8AC3E}">
        <p14:creationId xmlns:p14="http://schemas.microsoft.com/office/powerpoint/2010/main" val="422051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7F98-BFD5-41CB-886E-D3D16CA5702D}"/>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D6B94279-5DDE-4669-98DD-B87845EAC45F}"/>
              </a:ext>
            </a:extLst>
          </p:cNvPr>
          <p:cNvSpPr>
            <a:spLocks noGrp="1"/>
          </p:cNvSpPr>
          <p:nvPr>
            <p:ph idx="1"/>
          </p:nvPr>
        </p:nvSpPr>
        <p:spPr/>
        <p:txBody>
          <a:bodyPr/>
          <a:lstStyle/>
          <a:p>
            <a:r>
              <a:rPr lang="en-US" dirty="0"/>
              <a:t>Create a tool that can provide insight into stock and portfolio performance.</a:t>
            </a:r>
          </a:p>
          <a:p>
            <a:r>
              <a:rPr lang="en-US" dirty="0"/>
              <a:t>Requirements:</a:t>
            </a:r>
          </a:p>
          <a:p>
            <a:pPr lvl="1"/>
            <a:r>
              <a:rPr lang="en-US" dirty="0"/>
              <a:t>Must have a GUI for greater accessibility</a:t>
            </a:r>
          </a:p>
          <a:p>
            <a:pPr lvl="1"/>
            <a:r>
              <a:rPr lang="en-US" dirty="0"/>
              <a:t>Must be able to analyze more than one security</a:t>
            </a:r>
          </a:p>
          <a:p>
            <a:pPr lvl="1"/>
            <a:r>
              <a:rPr lang="en-US" dirty="0"/>
              <a:t>Must automate the analysis</a:t>
            </a:r>
          </a:p>
          <a:p>
            <a:pPr lvl="1"/>
            <a:r>
              <a:rPr lang="en-US" dirty="0"/>
              <a:t>Present data in an understandable and appealing way</a:t>
            </a:r>
          </a:p>
        </p:txBody>
      </p:sp>
    </p:spTree>
    <p:extLst>
      <p:ext uri="{BB962C8B-B14F-4D97-AF65-F5344CB8AC3E}">
        <p14:creationId xmlns:p14="http://schemas.microsoft.com/office/powerpoint/2010/main" val="59719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C991-D15D-4A10-A2C0-EDA003B6C954}"/>
              </a:ext>
            </a:extLst>
          </p:cNvPr>
          <p:cNvSpPr>
            <a:spLocks noGrp="1"/>
          </p:cNvSpPr>
          <p:nvPr>
            <p:ph type="title"/>
          </p:nvPr>
        </p:nvSpPr>
        <p:spPr/>
        <p:txBody>
          <a:bodyPr/>
          <a:lstStyle/>
          <a:p>
            <a:r>
              <a:rPr lang="en-US" dirty="0" err="1"/>
              <a:t>Stonker</a:t>
            </a:r>
            <a:r>
              <a:rPr lang="en-US" dirty="0"/>
              <a:t> capabilities</a:t>
            </a:r>
          </a:p>
        </p:txBody>
      </p:sp>
      <p:sp>
        <p:nvSpPr>
          <p:cNvPr id="3" name="Content Placeholder 2">
            <a:extLst>
              <a:ext uri="{FF2B5EF4-FFF2-40B4-BE49-F238E27FC236}">
                <a16:creationId xmlns:a16="http://schemas.microsoft.com/office/drawing/2014/main" id="{6D5386DF-61F3-48D1-9183-8910E6E7793E}"/>
              </a:ext>
            </a:extLst>
          </p:cNvPr>
          <p:cNvSpPr>
            <a:spLocks noGrp="1"/>
          </p:cNvSpPr>
          <p:nvPr>
            <p:ph idx="1"/>
          </p:nvPr>
        </p:nvSpPr>
        <p:spPr>
          <a:xfrm>
            <a:off x="685800" y="2194560"/>
            <a:ext cx="10820400" cy="2769326"/>
          </a:xfrm>
        </p:spPr>
        <p:txBody>
          <a:bodyPr/>
          <a:lstStyle/>
          <a:p>
            <a:r>
              <a:rPr lang="en-US" dirty="0"/>
              <a:t>Retrieve up to 20 years of adjusted monthly returns on anything with a ticker.</a:t>
            </a:r>
          </a:p>
          <a:p>
            <a:r>
              <a:rPr lang="en-US" dirty="0"/>
              <a:t>Consolidate all requested information and provide portfolio returns.</a:t>
            </a:r>
          </a:p>
          <a:p>
            <a:r>
              <a:rPr lang="en-US" dirty="0"/>
              <a:t>Provide summary statistics on all tickers and the portfolio.</a:t>
            </a:r>
          </a:p>
          <a:p>
            <a:r>
              <a:rPr lang="en-US" dirty="0"/>
              <a:t>Provide Terminal wealth and price over time graphs of all data.</a:t>
            </a:r>
          </a:p>
          <a:p>
            <a:r>
              <a:rPr lang="en-US" dirty="0"/>
              <a:t>Conduct historic performance analysis using the CAPM, and </a:t>
            </a:r>
            <a:r>
              <a:rPr lang="en-US" dirty="0" err="1"/>
              <a:t>Fama</a:t>
            </a:r>
            <a:r>
              <a:rPr lang="en-US" dirty="0"/>
              <a:t> French 3 and factor methods.</a:t>
            </a:r>
          </a:p>
        </p:txBody>
      </p:sp>
      <p:pic>
        <p:nvPicPr>
          <p:cNvPr id="5" name="Picture 4">
            <a:extLst>
              <a:ext uri="{FF2B5EF4-FFF2-40B4-BE49-F238E27FC236}">
                <a16:creationId xmlns:a16="http://schemas.microsoft.com/office/drawing/2014/main" id="{0FF9EB99-BA67-41A9-6914-3C495AEA53F8}"/>
              </a:ext>
            </a:extLst>
          </p:cNvPr>
          <p:cNvPicPr>
            <a:picLocks noChangeAspect="1"/>
          </p:cNvPicPr>
          <p:nvPr/>
        </p:nvPicPr>
        <p:blipFill>
          <a:blip r:embed="rId3"/>
          <a:stretch>
            <a:fillRect/>
          </a:stretch>
        </p:blipFill>
        <p:spPr>
          <a:xfrm>
            <a:off x="482601" y="92365"/>
            <a:ext cx="4089978" cy="1879468"/>
          </a:xfrm>
          <a:prstGeom prst="rect">
            <a:avLst/>
          </a:prstGeom>
        </p:spPr>
      </p:pic>
      <p:pic>
        <p:nvPicPr>
          <p:cNvPr id="9" name="Picture 8">
            <a:extLst>
              <a:ext uri="{FF2B5EF4-FFF2-40B4-BE49-F238E27FC236}">
                <a16:creationId xmlns:a16="http://schemas.microsoft.com/office/drawing/2014/main" id="{90E7C5C1-8EE6-5EB2-9046-0FB032EBDE77}"/>
              </a:ext>
            </a:extLst>
          </p:cNvPr>
          <p:cNvPicPr>
            <a:picLocks noChangeAspect="1"/>
          </p:cNvPicPr>
          <p:nvPr/>
        </p:nvPicPr>
        <p:blipFill>
          <a:blip r:embed="rId4"/>
          <a:stretch>
            <a:fillRect/>
          </a:stretch>
        </p:blipFill>
        <p:spPr>
          <a:xfrm>
            <a:off x="4174836" y="4701306"/>
            <a:ext cx="6730422" cy="1772644"/>
          </a:xfrm>
          <a:prstGeom prst="rect">
            <a:avLst/>
          </a:prstGeom>
        </p:spPr>
      </p:pic>
    </p:spTree>
    <p:extLst>
      <p:ext uri="{BB962C8B-B14F-4D97-AF65-F5344CB8AC3E}">
        <p14:creationId xmlns:p14="http://schemas.microsoft.com/office/powerpoint/2010/main" val="305462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8107-1DAA-4314-AB2D-1B6B5165B7B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0A1EF6D-5BDC-4389-8DFA-93C3322E0F48}"/>
              </a:ext>
            </a:extLst>
          </p:cNvPr>
          <p:cNvSpPr>
            <a:spLocks noGrp="1"/>
          </p:cNvSpPr>
          <p:nvPr>
            <p:ph idx="1"/>
          </p:nvPr>
        </p:nvSpPr>
        <p:spPr/>
        <p:txBody>
          <a:bodyPr>
            <a:normAutofit/>
          </a:bodyPr>
          <a:lstStyle/>
          <a:p>
            <a:r>
              <a:rPr lang="en-US" dirty="0"/>
              <a:t>Learning how to use Dash by </a:t>
            </a:r>
            <a:r>
              <a:rPr lang="en-US" dirty="0" err="1"/>
              <a:t>Plotly</a:t>
            </a:r>
            <a:r>
              <a:rPr lang="en-US" dirty="0"/>
              <a:t>.</a:t>
            </a:r>
          </a:p>
          <a:p>
            <a:pPr lvl="1"/>
            <a:r>
              <a:rPr lang="en-US" dirty="0"/>
              <a:t>Dash is a python framework which displays the GUI.</a:t>
            </a:r>
          </a:p>
          <a:p>
            <a:pPr lvl="1"/>
            <a:r>
              <a:rPr lang="en-US" dirty="0"/>
              <a:t>Dash is built on top of flask and translates python commands into JavaScript and HTML.</a:t>
            </a:r>
          </a:p>
          <a:p>
            <a:pPr lvl="1"/>
            <a:r>
              <a:rPr lang="en-US" dirty="0"/>
              <a:t>Has a unique syntax for displaying the results of function calls that had to be learned.</a:t>
            </a:r>
          </a:p>
          <a:p>
            <a:r>
              <a:rPr lang="en-US" dirty="0"/>
              <a:t>Integrating OOP</a:t>
            </a:r>
          </a:p>
          <a:p>
            <a:pPr lvl="1"/>
            <a:r>
              <a:rPr lang="en-US" dirty="0"/>
              <a:t>Early on, I moved from just a chain of functions to custom classes with built in methods.</a:t>
            </a:r>
          </a:p>
          <a:p>
            <a:pPr lvl="1"/>
            <a:r>
              <a:rPr lang="en-US" dirty="0"/>
              <a:t>While this replicated some work, ultimately it made things easier and more automated.</a:t>
            </a:r>
          </a:p>
        </p:txBody>
      </p:sp>
    </p:spTree>
    <p:extLst>
      <p:ext uri="{BB962C8B-B14F-4D97-AF65-F5344CB8AC3E}">
        <p14:creationId xmlns:p14="http://schemas.microsoft.com/office/powerpoint/2010/main" val="404652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173F-8BB2-448B-9F12-5B20903B39B2}"/>
              </a:ext>
            </a:extLst>
          </p:cNvPr>
          <p:cNvSpPr>
            <a:spLocks noGrp="1"/>
          </p:cNvSpPr>
          <p:nvPr>
            <p:ph type="title"/>
          </p:nvPr>
        </p:nvSpPr>
        <p:spPr/>
        <p:txBody>
          <a:bodyPr/>
          <a:lstStyle/>
          <a:p>
            <a:r>
              <a:rPr lang="en-US" dirty="0"/>
              <a:t>Highlights</a:t>
            </a:r>
          </a:p>
        </p:txBody>
      </p:sp>
      <p:sp>
        <p:nvSpPr>
          <p:cNvPr id="3" name="Content Placeholder 2">
            <a:extLst>
              <a:ext uri="{FF2B5EF4-FFF2-40B4-BE49-F238E27FC236}">
                <a16:creationId xmlns:a16="http://schemas.microsoft.com/office/drawing/2014/main" id="{542BFC33-1B35-488E-B4CD-B45967A698CF}"/>
              </a:ext>
            </a:extLst>
          </p:cNvPr>
          <p:cNvSpPr>
            <a:spLocks noGrp="1"/>
          </p:cNvSpPr>
          <p:nvPr>
            <p:ph idx="1"/>
          </p:nvPr>
        </p:nvSpPr>
        <p:spPr/>
        <p:txBody>
          <a:bodyPr/>
          <a:lstStyle/>
          <a:p>
            <a:r>
              <a:rPr lang="en-US" dirty="0"/>
              <a:t>Ability to change risk aversion.</a:t>
            </a:r>
          </a:p>
          <a:p>
            <a:r>
              <a:rPr lang="en-US" dirty="0"/>
              <a:t>Ability to customize weights of securities in your portfolio.</a:t>
            </a:r>
          </a:p>
          <a:p>
            <a:r>
              <a:rPr lang="en-US" dirty="0"/>
              <a:t>Download provides not only the statistics, but all the returns and other data that has been computed.</a:t>
            </a:r>
          </a:p>
          <a:p>
            <a:r>
              <a:rPr lang="en-US" dirty="0"/>
              <a:t>Really simple to use.</a:t>
            </a:r>
          </a:p>
          <a:p>
            <a:r>
              <a:rPr lang="en-US" dirty="0"/>
              <a:t>Written entirely in Python and CSS.</a:t>
            </a:r>
          </a:p>
          <a:p>
            <a:r>
              <a:rPr lang="en-US" dirty="0"/>
              <a:t>Is distributable.</a:t>
            </a:r>
          </a:p>
        </p:txBody>
      </p:sp>
      <p:pic>
        <p:nvPicPr>
          <p:cNvPr id="5" name="Picture 4">
            <a:extLst>
              <a:ext uri="{FF2B5EF4-FFF2-40B4-BE49-F238E27FC236}">
                <a16:creationId xmlns:a16="http://schemas.microsoft.com/office/drawing/2014/main" id="{463467EC-C44C-F1AA-42DD-B3854B99B369}"/>
              </a:ext>
            </a:extLst>
          </p:cNvPr>
          <p:cNvPicPr>
            <a:picLocks noChangeAspect="1"/>
          </p:cNvPicPr>
          <p:nvPr/>
        </p:nvPicPr>
        <p:blipFill>
          <a:blip r:embed="rId3"/>
          <a:stretch>
            <a:fillRect/>
          </a:stretch>
        </p:blipFill>
        <p:spPr>
          <a:xfrm>
            <a:off x="6245952" y="3816638"/>
            <a:ext cx="5584530" cy="2097247"/>
          </a:xfrm>
          <a:prstGeom prst="rect">
            <a:avLst/>
          </a:prstGeom>
        </p:spPr>
      </p:pic>
    </p:spTree>
    <p:extLst>
      <p:ext uri="{BB962C8B-B14F-4D97-AF65-F5344CB8AC3E}">
        <p14:creationId xmlns:p14="http://schemas.microsoft.com/office/powerpoint/2010/main" val="222133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ABAF-466A-4081-AA5D-59FCDC1D8B0C}"/>
              </a:ext>
            </a:extLst>
          </p:cNvPr>
          <p:cNvSpPr>
            <a:spLocks noGrp="1"/>
          </p:cNvSpPr>
          <p:nvPr>
            <p:ph type="title"/>
          </p:nvPr>
        </p:nvSpPr>
        <p:spPr/>
        <p:txBody>
          <a:bodyPr/>
          <a:lstStyle/>
          <a:p>
            <a:r>
              <a:rPr lang="en-US" dirty="0"/>
              <a:t>opportunities</a:t>
            </a:r>
          </a:p>
        </p:txBody>
      </p:sp>
      <p:sp>
        <p:nvSpPr>
          <p:cNvPr id="3" name="Content Placeholder 2">
            <a:extLst>
              <a:ext uri="{FF2B5EF4-FFF2-40B4-BE49-F238E27FC236}">
                <a16:creationId xmlns:a16="http://schemas.microsoft.com/office/drawing/2014/main" id="{733B2218-42A6-4DD0-9B88-C86129C5B70A}"/>
              </a:ext>
            </a:extLst>
          </p:cNvPr>
          <p:cNvSpPr>
            <a:spLocks noGrp="1"/>
          </p:cNvSpPr>
          <p:nvPr>
            <p:ph idx="1"/>
          </p:nvPr>
        </p:nvSpPr>
        <p:spPr>
          <a:xfrm>
            <a:off x="685800" y="2194560"/>
            <a:ext cx="10820400" cy="2959331"/>
          </a:xfrm>
        </p:spPr>
        <p:txBody>
          <a:bodyPr/>
          <a:lstStyle/>
          <a:p>
            <a:r>
              <a:rPr lang="en-US" dirty="0"/>
              <a:t>Add in an efficiency frontier graph with capital allocation line.</a:t>
            </a:r>
          </a:p>
          <a:p>
            <a:r>
              <a:rPr lang="en-US" dirty="0"/>
              <a:t>Add in a table of suggested weights based on maximizing the Sharp ratio of selected stocks.</a:t>
            </a:r>
          </a:p>
          <a:p>
            <a:r>
              <a:rPr lang="en-US" dirty="0"/>
              <a:t>Make my tables and graphs selectable via a drop-down.</a:t>
            </a:r>
          </a:p>
          <a:p>
            <a:r>
              <a:rPr lang="en-US" dirty="0"/>
              <a:t>Add tool-tips with explanatory information.</a:t>
            </a:r>
          </a:p>
          <a:p>
            <a:r>
              <a:rPr lang="en-US" dirty="0"/>
              <a:t>More efficiently store portfolio data in between calls.</a:t>
            </a:r>
          </a:p>
          <a:p>
            <a:r>
              <a:rPr lang="en-US" dirty="0"/>
              <a:t>Deploy to a website.</a:t>
            </a:r>
          </a:p>
        </p:txBody>
      </p:sp>
      <p:pic>
        <p:nvPicPr>
          <p:cNvPr id="5" name="Picture 4">
            <a:extLst>
              <a:ext uri="{FF2B5EF4-FFF2-40B4-BE49-F238E27FC236}">
                <a16:creationId xmlns:a16="http://schemas.microsoft.com/office/drawing/2014/main" id="{83BF940C-375C-BE7D-8FD7-612E4250DE07}"/>
              </a:ext>
            </a:extLst>
          </p:cNvPr>
          <p:cNvPicPr>
            <a:picLocks noChangeAspect="1"/>
          </p:cNvPicPr>
          <p:nvPr/>
        </p:nvPicPr>
        <p:blipFill>
          <a:blip r:embed="rId3"/>
          <a:stretch>
            <a:fillRect/>
          </a:stretch>
        </p:blipFill>
        <p:spPr>
          <a:xfrm>
            <a:off x="8219065" y="4719348"/>
            <a:ext cx="3802912" cy="2138652"/>
          </a:xfrm>
          <a:prstGeom prst="rect">
            <a:avLst/>
          </a:prstGeom>
        </p:spPr>
      </p:pic>
    </p:spTree>
    <p:extLst>
      <p:ext uri="{BB962C8B-B14F-4D97-AF65-F5344CB8AC3E}">
        <p14:creationId xmlns:p14="http://schemas.microsoft.com/office/powerpoint/2010/main" val="133674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25AC-0BE0-4B34-91D0-9018B35D70A2}"/>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4463D3DD-7EC7-4505-825A-FA7932E1749D}"/>
              </a:ext>
            </a:extLst>
          </p:cNvPr>
          <p:cNvSpPr>
            <a:spLocks noGrp="1"/>
          </p:cNvSpPr>
          <p:nvPr>
            <p:ph idx="1"/>
          </p:nvPr>
        </p:nvSpPr>
        <p:spPr/>
        <p:txBody>
          <a:bodyPr>
            <a:normAutofit fontScale="92500" lnSpcReduction="20000"/>
          </a:bodyPr>
          <a:lstStyle/>
          <a:p>
            <a:r>
              <a:rPr lang="en-US" dirty="0"/>
              <a:t>Chandra, R. V., &amp; Varanasi, B. S. (2015). </a:t>
            </a:r>
            <a:r>
              <a:rPr lang="en-US" i="1" dirty="0"/>
              <a:t>Python requests essentials</a:t>
            </a:r>
            <a:r>
              <a:rPr lang="en-US" dirty="0"/>
              <a:t>. </a:t>
            </a:r>
            <a:r>
              <a:rPr lang="en-US" dirty="0" err="1"/>
              <a:t>Packt</a:t>
            </a:r>
            <a:r>
              <a:rPr lang="en-US" dirty="0"/>
              <a:t> Publishing Ltd.</a:t>
            </a:r>
          </a:p>
          <a:p>
            <a:r>
              <a:rPr lang="en-US" dirty="0"/>
              <a:t>Harris, C. R., </a:t>
            </a:r>
            <a:r>
              <a:rPr lang="en-US" dirty="0" err="1"/>
              <a:t>Millman</a:t>
            </a:r>
            <a:r>
              <a:rPr lang="en-US" dirty="0"/>
              <a:t>, K. J., van der Walt, S. J., </a:t>
            </a:r>
            <a:r>
              <a:rPr lang="en-US" dirty="0" err="1"/>
              <a:t>Gommers</a:t>
            </a:r>
            <a:r>
              <a:rPr lang="en-US" dirty="0"/>
              <a:t>, R., Virtanen, P., </a:t>
            </a:r>
            <a:r>
              <a:rPr lang="en-US" dirty="0" err="1"/>
              <a:t>Cournapeau</a:t>
            </a:r>
            <a:r>
              <a:rPr lang="en-US" dirty="0"/>
              <a:t>, D., … Oliphant, T. E. (2020). Array programming with NumPy. </a:t>
            </a:r>
            <a:r>
              <a:rPr lang="en-US" i="1" dirty="0"/>
              <a:t>Nature</a:t>
            </a:r>
            <a:r>
              <a:rPr lang="en-US" dirty="0"/>
              <a:t>, </a:t>
            </a:r>
            <a:r>
              <a:rPr lang="en-US" i="1" dirty="0"/>
              <a:t>585</a:t>
            </a:r>
            <a:r>
              <a:rPr lang="en-US" dirty="0"/>
              <a:t>, 357–362. https://doi.org/10.1038/s41586-020-2649-2</a:t>
            </a:r>
          </a:p>
          <a:p>
            <a:r>
              <a:rPr lang="en-US" dirty="0"/>
              <a:t>Inc., P. T. (2015). Collaborative data science. Montreal, QC: </a:t>
            </a:r>
            <a:r>
              <a:rPr lang="en-US" dirty="0" err="1"/>
              <a:t>Plotly</a:t>
            </a:r>
            <a:r>
              <a:rPr lang="en-US" dirty="0"/>
              <a:t> Technologies Inc. Retrieved from </a:t>
            </a:r>
            <a:r>
              <a:rPr lang="en-US" dirty="0">
                <a:hlinkClick r:id="rId2"/>
              </a:rPr>
              <a:t>https://plot.ly</a:t>
            </a:r>
            <a:endParaRPr lang="en-US" dirty="0"/>
          </a:p>
          <a:p>
            <a:r>
              <a:rPr lang="en-US" dirty="0"/>
              <a:t>McKinney, W., &amp; others. (2010). Data structures for statistical computing in python. In </a:t>
            </a:r>
            <a:r>
              <a:rPr lang="en-US" i="1" dirty="0"/>
              <a:t>Proceedings of the 9th Python in Science Conference</a:t>
            </a:r>
            <a:r>
              <a:rPr lang="en-US" dirty="0"/>
              <a:t> (Vol. 445, pp. 51–56).</a:t>
            </a:r>
          </a:p>
          <a:p>
            <a:r>
              <a:rPr lang="en-US" dirty="0" err="1"/>
              <a:t>Seabold</a:t>
            </a:r>
            <a:r>
              <a:rPr lang="en-US" dirty="0"/>
              <a:t>, S., &amp; </a:t>
            </a:r>
            <a:r>
              <a:rPr lang="en-US" dirty="0" err="1"/>
              <a:t>Perktold</a:t>
            </a:r>
            <a:r>
              <a:rPr lang="en-US" dirty="0"/>
              <a:t>, J. (2010). </a:t>
            </a:r>
            <a:r>
              <a:rPr lang="en-US" dirty="0" err="1"/>
              <a:t>statsmodels</a:t>
            </a:r>
            <a:r>
              <a:rPr lang="en-US" dirty="0"/>
              <a:t>: Econometric and statistical modeling with python. In </a:t>
            </a:r>
            <a:r>
              <a:rPr lang="en-US" i="1" dirty="0"/>
              <a:t>9th Python in Science Conference</a:t>
            </a:r>
            <a:r>
              <a:rPr lang="en-US" dirty="0"/>
              <a:t>.</a:t>
            </a:r>
          </a:p>
          <a:p>
            <a:r>
              <a:rPr lang="en-US" dirty="0"/>
              <a:t>Virtanen, P., </a:t>
            </a:r>
            <a:r>
              <a:rPr lang="en-US" dirty="0" err="1"/>
              <a:t>Gommers</a:t>
            </a:r>
            <a:r>
              <a:rPr lang="en-US" dirty="0"/>
              <a:t>, R., Oliphant, T. E., </a:t>
            </a:r>
            <a:r>
              <a:rPr lang="en-US" dirty="0" err="1"/>
              <a:t>Haberland</a:t>
            </a:r>
            <a:r>
              <a:rPr lang="en-US" dirty="0"/>
              <a:t>, M., Reddy, T., </a:t>
            </a:r>
            <a:r>
              <a:rPr lang="en-US" dirty="0" err="1"/>
              <a:t>Cournapeau</a:t>
            </a:r>
            <a:r>
              <a:rPr lang="en-US" dirty="0"/>
              <a:t>, D., … SciPy 1.0 Contributors. (2020). SciPy 1.0: Fundamental Algorithms for Scientific Computing in Python. </a:t>
            </a:r>
            <a:r>
              <a:rPr lang="en-US" i="1" dirty="0"/>
              <a:t>Nature Methods</a:t>
            </a:r>
            <a:r>
              <a:rPr lang="en-US" dirty="0"/>
              <a:t>, </a:t>
            </a:r>
            <a:r>
              <a:rPr lang="en-US" i="1" dirty="0"/>
              <a:t>17</a:t>
            </a:r>
            <a:r>
              <a:rPr lang="en-US" dirty="0"/>
              <a:t>, 261–272. </a:t>
            </a:r>
            <a:r>
              <a:rPr lang="en-US" dirty="0">
                <a:hlinkClick r:id="rId3"/>
              </a:rPr>
              <a:t>https://doi.org/10.1038/s41592-019-0686-2</a:t>
            </a:r>
            <a:endParaRPr lang="en-US" dirty="0"/>
          </a:p>
        </p:txBody>
      </p:sp>
    </p:spTree>
    <p:extLst>
      <p:ext uri="{BB962C8B-B14F-4D97-AF65-F5344CB8AC3E}">
        <p14:creationId xmlns:p14="http://schemas.microsoft.com/office/powerpoint/2010/main" val="4973431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140</TotalTime>
  <Words>1308</Words>
  <Application>Microsoft Office PowerPoint</Application>
  <PresentationFormat>Widescreen</PresentationFormat>
  <Paragraphs>85</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Automated stock analysis</vt:lpstr>
      <vt:lpstr>Problems</vt:lpstr>
      <vt:lpstr>Project Goals</vt:lpstr>
      <vt:lpstr>Stonker capabilities</vt:lpstr>
      <vt:lpstr>challenges</vt:lpstr>
      <vt:lpstr>Highlights</vt:lpstr>
      <vt:lpstr>opportunities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Buck Osegueda</dc:creator>
  <cp:lastModifiedBy>Buck Osegueda</cp:lastModifiedBy>
  <cp:revision>10</cp:revision>
  <dcterms:created xsi:type="dcterms:W3CDTF">2023-12-04T05:55:10Z</dcterms:created>
  <dcterms:modified xsi:type="dcterms:W3CDTF">2023-12-07T02:36:31Z</dcterms:modified>
</cp:coreProperties>
</file>