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37AC400-9353-AAE6-6466-7B823D7E8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0F7C7-2889-FDD7-B3B8-4D732E9B11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96D31-0282-458D-99ED-5E78D302220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51F5E-99B4-78F7-77A0-BDC42B85C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50453-79A8-2E77-0BD3-37C5BA2262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1D04-ED45-4258-829A-1572E35F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0C08-EDD3-4F89-B75E-6DE131B2C689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6AB-67F6-499F-AACC-81A26C89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51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5C25-5FE1-1ECE-ACCE-F3F01FE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FCE95-0DE8-2499-39B2-F6AD36FB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DE32C-8580-81E3-2B42-35E63E9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61BC-28E1-424F-8888-450A177475D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F562B-A4CF-91CD-9DBA-453015F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F518A-8121-C2EA-0A79-F000DD1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9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7BC0-C88A-7AC1-7019-E9C9357D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6D2D-ABB3-386D-C112-4D3FF14A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7EC9-D33D-D950-05AF-5C56052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DE4-F311-48BA-A486-9C2FEA4780D9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3BCD-F324-D138-08F9-86E5C80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D0B8-708C-5CC0-109C-F644056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5F53F-077F-D843-579F-20D5E727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E946A-2A56-CAB7-FDAB-E73F7526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3B07-688B-D4D7-AF97-AF6DA64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2D29-658C-43CA-BF8C-F3AA574F2D4A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D4AB-EC9D-6508-A070-FB486A3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CAD0-5F7C-2B6B-811F-31FF7B50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99A3-EE92-0671-2671-922D47B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BFDF2-2594-63F5-8B84-BC53B08E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304F0-3126-6C0E-50C7-37C869D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BC77-185A-4A2C-B92B-226A61F7B651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92539-11B9-22BF-1516-EB7C3B4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3EFCD-C706-F23A-9A5A-B42F9D5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1295-F343-C811-5B06-6D7CF446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9586B-1933-0BA7-FC76-4DFDA39C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1DAA-CA4C-2735-BF56-619B31F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C62B-827B-40E7-BEC1-186972F4D2A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8ABF-D44A-018D-0376-9990B9E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0DFE-BA50-CB57-96A8-8761B7B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9DCE-7887-96C2-7869-9A0889F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282F-53E4-8701-9FAB-FAE429CA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AC81F-0DB1-472D-CA12-1C4F1D47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91B07-82D4-1942-0472-631E65B7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3C8-13B0-48C5-8CC1-9E9CA33424E9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B0309-1042-E7CC-F168-BD87D0D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64C9-400B-212C-B77C-31E5D35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9BE8-35E7-B36F-6BC7-7ED54B01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29E07-13C5-D170-0435-0D6EDFED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9737C-D328-6528-3F01-C7D596E3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36BB7-8081-1CC3-3118-68CD14B0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E505-DFA8-853E-351D-158D370EA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DBDA9-262E-A1DA-4C32-E6773D8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AD32-AB18-41AB-B6A8-F9575228C5A9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3A7A1-C7DB-EE4D-8044-D3713237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6248E-18ED-2537-022E-FE22085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4C5D-1CF7-EA2B-36BA-A34D7A2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836E8-AFD5-D532-DCD1-500333C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728-4FAE-4FEC-8546-795DA3879214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F5A17-056A-0DD0-8BDE-A906648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B6C48-7749-5F20-D592-AB4C47E4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48FAC-D585-E9DD-968A-5B8A4F5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CDE-79BC-44BE-9885-60DABCD797B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8CA7-49B7-B37A-08C7-C9AF439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AB51F-8335-DB18-90C5-C1D3EDD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6A5E0-9724-5A0D-CA90-CE57964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3F9A6-683E-6091-6F0E-A4702A08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9698A-9305-0515-09BF-0442562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8F1C1-F99B-1603-540D-F544CD7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903-0E16-4F45-B538-5E04BF5D9968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634D4-0FFE-D9B6-B0D2-6079BB44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9A46-E27B-4098-6A6C-8523AB7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CC682-C8A4-78B0-FAEA-E0C64E5E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36B51-8F42-9F69-E72F-FF21419F7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50CE-72CF-CCA8-8148-06426B6C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1648-38CA-FA5E-8BA5-4EE2F95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9E9-4635-4A27-8F41-5693F8905850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649FE-CFA5-BF26-054F-8194CA7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0FA63-E196-0013-84CE-7FF8B24E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D8710-EC66-1BFD-AD67-46FA92C4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40234-27AD-1A6A-D42D-0AB0F49C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714DA-5E40-4211-FC45-503AC37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3CCD-7BA0-4C8C-8C5A-33D4EB86E247}" type="datetime1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8388-AB46-D0E4-D453-BBA06AC8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67EE-820A-1527-76D0-C9518C0C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B8842-526E-4006-2DAB-4F679E67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0" y="1026124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DD9FC-0F0F-2649-7B9A-1463B1BF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596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Vision Modeling Lab</a:t>
            </a: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과제수행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10</a:t>
            </a:r>
            <a:r>
              <a:rPr lang="ko-KR" altLang="en-US" sz="24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회차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24.02.14</a:t>
            </a:r>
            <a:endParaRPr lang="ko-KR" altLang="en-US" sz="24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DB84-8456-D846-4922-3070940F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960" y="5246874"/>
            <a:ext cx="9144000" cy="90551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ICT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융합학부 이찬영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2019098068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641DC-9DB2-9F78-88BF-E8646DD3681E}"/>
              </a:ext>
            </a:extLst>
          </p:cNvPr>
          <p:cNvSpPr/>
          <p:nvPr/>
        </p:nvSpPr>
        <p:spPr>
          <a:xfrm>
            <a:off x="1992598" y="2778372"/>
            <a:ext cx="820680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E8868-45FD-9601-FA14-3DACDD368212}"/>
              </a:ext>
            </a:extLst>
          </p:cNvPr>
          <p:cNvSpPr txBox="1"/>
          <p:nvPr/>
        </p:nvSpPr>
        <p:spPr>
          <a:xfrm>
            <a:off x="4899206" y="3933567"/>
            <a:ext cx="239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[Age regression]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F1FC0-E636-942C-4A17-5121A87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테스트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6AF49D-4923-AC90-0F8F-AD3C80CD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8" y="1505280"/>
            <a:ext cx="6208411" cy="3290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9A875E-AF7E-4756-4926-38ADB260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56" y="437787"/>
            <a:ext cx="5115639" cy="3048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212992-2521-4847-BF98-ED2FFF2E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13" y="3669566"/>
            <a:ext cx="5580289" cy="29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84F1D683-E024-DAA2-01FF-2680CEBF4C64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데이터셋 재구성하기 </a:t>
            </a:r>
            <a:r>
              <a:rPr lang="en-US" altLang="ko-KR" sz="3600" b="1" dirty="0"/>
              <a:t>(crop2)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C123C-475A-2816-706D-3CE66B4D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4" y="1198199"/>
            <a:ext cx="5628943" cy="550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B7C6F9-78E6-9143-03E1-8B3B5363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42942" y="1198199"/>
            <a:ext cx="5158416" cy="24098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64877A-22C1-2F54-CEEB-91461FB2B902}"/>
              </a:ext>
            </a:extLst>
          </p:cNvPr>
          <p:cNvSpPr/>
          <p:nvPr/>
        </p:nvSpPr>
        <p:spPr>
          <a:xfrm rot="5400000">
            <a:off x="8792883" y="4072936"/>
            <a:ext cx="658533" cy="416459"/>
          </a:xfrm>
          <a:prstGeom prst="rightArrow">
            <a:avLst>
              <a:gd name="adj1" fmla="val 3327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159C26-064D-8281-FA5F-EBA41E5DD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55" r="26584" b="88797"/>
          <a:stretch/>
        </p:blipFill>
        <p:spPr>
          <a:xfrm flipH="1">
            <a:off x="7271547" y="4934526"/>
            <a:ext cx="1136996" cy="1313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163FEC-FC66-C07A-B92E-2036DF23D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04" t="28392" r="8682" b="61464"/>
          <a:stretch/>
        </p:blipFill>
        <p:spPr>
          <a:xfrm flipH="1">
            <a:off x="8540880" y="4934526"/>
            <a:ext cx="1376127" cy="13269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4F8FC6-7350-EEF4-C9FD-816E57AA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89" t="45766" r="17623" b="41836"/>
          <a:stretch/>
        </p:blipFill>
        <p:spPr>
          <a:xfrm flipH="1">
            <a:off x="10049344" y="4934526"/>
            <a:ext cx="995882" cy="1314577"/>
          </a:xfrm>
          <a:prstGeom prst="rect">
            <a:avLst/>
          </a:prstGeom>
        </p:spPr>
      </p:pic>
      <p:sp>
        <p:nvSpPr>
          <p:cNvPr id="13" name="십자형 12">
            <a:extLst>
              <a:ext uri="{FF2B5EF4-FFF2-40B4-BE49-F238E27FC236}">
                <a16:creationId xmlns:a16="http://schemas.microsoft.com/office/drawing/2014/main" id="{F7D3C480-2ADC-C599-2BF1-FACEDAB8C9BC}"/>
              </a:ext>
            </a:extLst>
          </p:cNvPr>
          <p:cNvSpPr/>
          <p:nvPr/>
        </p:nvSpPr>
        <p:spPr>
          <a:xfrm rot="2795503">
            <a:off x="8776525" y="5119223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841F1057-60CC-FCB9-2D90-791D0F755926}"/>
              </a:ext>
            </a:extLst>
          </p:cNvPr>
          <p:cNvSpPr/>
          <p:nvPr/>
        </p:nvSpPr>
        <p:spPr>
          <a:xfrm rot="2795503">
            <a:off x="7438578" y="5156284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635331D9-74DF-B292-0D5D-668FB8F8D07D}"/>
              </a:ext>
            </a:extLst>
          </p:cNvPr>
          <p:cNvSpPr/>
          <p:nvPr/>
        </p:nvSpPr>
        <p:spPr>
          <a:xfrm rot="2795503">
            <a:off x="10094867" y="5156284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8C050-A075-D664-CD01-0D488C8AE2D4}"/>
              </a:ext>
            </a:extLst>
          </p:cNvPr>
          <p:cNvSpPr txBox="1"/>
          <p:nvPr/>
        </p:nvSpPr>
        <p:spPr>
          <a:xfrm>
            <a:off x="10671488" y="633626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17990</a:t>
            </a:r>
            <a:r>
              <a:rPr lang="ko-KR" altLang="en-US" dirty="0"/>
              <a:t>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07AD3-C7E5-F36C-7EC7-CE98FF5DD8DA}"/>
              </a:ext>
            </a:extLst>
          </p:cNvPr>
          <p:cNvSpPr txBox="1"/>
          <p:nvPr/>
        </p:nvSpPr>
        <p:spPr>
          <a:xfrm>
            <a:off x="10613431" y="3669025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19906</a:t>
            </a:r>
            <a:r>
              <a:rPr lang="ko-KR" altLang="en-US" dirty="0"/>
              <a:t>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C262CD-CD8D-C202-A2A7-304FCDF53E33}"/>
              </a:ext>
            </a:extLst>
          </p:cNvPr>
          <p:cNvSpPr/>
          <p:nvPr/>
        </p:nvSpPr>
        <p:spPr>
          <a:xfrm>
            <a:off x="575914" y="1846217"/>
            <a:ext cx="2750760" cy="46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0D5EBA-9A55-BB77-DA5F-331979435E1D}"/>
              </a:ext>
            </a:extLst>
          </p:cNvPr>
          <p:cNvSpPr/>
          <p:nvPr/>
        </p:nvSpPr>
        <p:spPr>
          <a:xfrm>
            <a:off x="984783" y="4811485"/>
            <a:ext cx="2750760" cy="46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C773A0-90DA-010A-D8D5-976B50F0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314325"/>
            <a:ext cx="10515600" cy="89820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</a:t>
            </a:r>
            <a:endParaRPr lang="ko-KR" altLang="en-US" sz="36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1C8F6-1BF2-C4D5-AEF2-C431B03EB733}"/>
              </a:ext>
            </a:extLst>
          </p:cNvPr>
          <p:cNvSpPr txBox="1"/>
          <p:nvPr/>
        </p:nvSpPr>
        <p:spPr>
          <a:xfrm>
            <a:off x="273377" y="1652408"/>
            <a:ext cx="116703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#1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--------------------------------------------------- 3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#2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--------------------------------------------------- 5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#3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--------------------------------------------------- 7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#4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테스트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AA3B3-2A82-C650-89BC-96FC540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D3AA8FD6-560C-BDFD-9CA3-DB9819D30057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48E1A-0CFD-2B00-7EBC-184E7659EA15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On the effect of age perception biases for real age regression (2019)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A8F38-E894-CD9C-5C28-065FBF469527}"/>
              </a:ext>
            </a:extLst>
          </p:cNvPr>
          <p:cNvSpPr txBox="1"/>
          <p:nvPr/>
        </p:nvSpPr>
        <p:spPr>
          <a:xfrm>
            <a:off x="269966" y="1582828"/>
            <a:ext cx="11299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실제 나이가 아닌 겉보기 나이 라벨을 사용하는 것이 전반적인 실제 나이 추정을 향상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시킴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en-US" altLang="ko-KR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18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dirty="0"/>
              <a:t>얼굴 속성으로부터 얻은 겉보기 연령 레이블은 실제 연령 레이블을 사용한 훈련보다 실제 연령 회귀에 대해 더 나은 성능을 달성하는 것으로 입증됨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3F183-2320-343B-01DE-E604F8CB8793}"/>
              </a:ext>
            </a:extLst>
          </p:cNvPr>
          <p:cNvSpPr txBox="1"/>
          <p:nvPr/>
        </p:nvSpPr>
        <p:spPr>
          <a:xfrm>
            <a:off x="5420360" y="4146374"/>
            <a:ext cx="6383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ImageNet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사전 교육된 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VGG16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기반으로 했으며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이것은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대부분의 얼굴 분석 벤치마크에서 사용되는 고용</a:t>
            </a:r>
            <a:r>
              <a:rPr lang="ko-KR" altLang="en-US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량 </a:t>
            </a:r>
            <a:endParaRPr lang="en-US" altLang="ko-KR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네트워크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86E73-FE0C-3000-A495-82FCD04509C1}"/>
              </a:ext>
            </a:extLst>
          </p:cNvPr>
          <p:cNvSpPr txBox="1"/>
          <p:nvPr/>
        </p:nvSpPr>
        <p:spPr>
          <a:xfrm>
            <a:off x="5420360" y="2907678"/>
            <a:ext cx="6083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겉보기 연령 예측을 개선하고 이를 속성과 함께 사용하여 실제 연령 추정을 개선하는 </a:t>
            </a:r>
            <a:r>
              <a:rPr lang="en-US" altLang="ko-KR" b="1" dirty="0"/>
              <a:t>End-to-end learning </a:t>
            </a:r>
            <a:r>
              <a:rPr lang="ko-KR" altLang="en-US" b="1" dirty="0"/>
              <a:t>방식 </a:t>
            </a:r>
            <a:r>
              <a:rPr lang="en-US" altLang="ko-KR" dirty="0"/>
              <a:t>(</a:t>
            </a:r>
            <a:r>
              <a:rPr lang="ko-KR" altLang="en-US" b="0" i="0" dirty="0">
                <a:effectLst/>
                <a:latin typeface="-apple-system"/>
              </a:rPr>
              <a:t>입력에서 출력까지 파이프라인 네트워크 없이 신경망으로 한 번에 처리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r>
              <a:rPr lang="ko-KR" altLang="en-US" b="1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추천함</a:t>
            </a:r>
            <a:endParaRPr lang="ko-KR" altLang="en-US" dirty="0"/>
          </a:p>
        </p:txBody>
      </p:sp>
      <p:pic>
        <p:nvPicPr>
          <p:cNvPr id="3" name="그림 2" descr="인간의 얼굴, 사람, 스크린샷, 텍스트이(가) 표시된 사진&#10;&#10;자동 생성된 설명">
            <a:extLst>
              <a:ext uri="{FF2B5EF4-FFF2-40B4-BE49-F238E27FC236}">
                <a16:creationId xmlns:a16="http://schemas.microsoft.com/office/drawing/2014/main" id="{01EE6E29-C39F-CCAF-DE59-BED42492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948966"/>
            <a:ext cx="4878057" cy="37566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03B86B-B5D4-4906-2D41-06B67D51F0AC}"/>
              </a:ext>
            </a:extLst>
          </p:cNvPr>
          <p:cNvSpPr/>
          <p:nvPr/>
        </p:nvSpPr>
        <p:spPr>
          <a:xfrm>
            <a:off x="951722" y="6316824"/>
            <a:ext cx="1129005" cy="205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F9D8F-CE51-CA4A-806A-3B4747592E7E}"/>
              </a:ext>
            </a:extLst>
          </p:cNvPr>
          <p:cNvSpPr txBox="1"/>
          <p:nvPr/>
        </p:nvSpPr>
        <p:spPr>
          <a:xfrm>
            <a:off x="5486400" y="5228272"/>
            <a:ext cx="60835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“</a:t>
            </a:r>
            <a:r>
              <a:rPr lang="ko-KR" altLang="en-US" dirty="0"/>
              <a:t>남성의 경우 나이가 좀 더 잘 예측됨</a:t>
            </a:r>
            <a:r>
              <a:rPr lang="en-US" altLang="ko-KR" dirty="0"/>
              <a:t>, </a:t>
            </a:r>
            <a:r>
              <a:rPr lang="ko-KR" altLang="en-US" dirty="0"/>
              <a:t>아프리카계 미국인이 가장 높은 오차를 얻었으며</a:t>
            </a:r>
            <a:r>
              <a:rPr lang="en-US" altLang="ko-KR" dirty="0"/>
              <a:t>, </a:t>
            </a:r>
            <a:r>
              <a:rPr lang="ko-KR" altLang="en-US" dirty="0"/>
              <a:t>백인과 아시아인이 그 뒤를 이음</a:t>
            </a:r>
            <a:r>
              <a:rPr lang="en-US" altLang="ko-KR" dirty="0"/>
              <a:t>,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행복감의 존재는 실제 나이 추정에 부정적인 영향을 미침</a:t>
            </a:r>
            <a:r>
              <a:rPr lang="en-US" altLang="ko-KR" dirty="0"/>
              <a:t>, </a:t>
            </a:r>
            <a:r>
              <a:rPr lang="ko-KR" altLang="en-US" dirty="0"/>
              <a:t>화장의 부재는 더 정확한 나이 예측을 할 수 있도록 해 줌</a:t>
            </a:r>
            <a:r>
              <a:rPr lang="en-US" altLang="ko-KR" dirty="0"/>
              <a:t>” (APPA-REAL </a:t>
            </a:r>
            <a:r>
              <a:rPr lang="ko-KR" altLang="en-US" dirty="0"/>
              <a:t>데이터셋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62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4DC49D67-1159-4B52-8C21-DAEF31075C5A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pic>
        <p:nvPicPr>
          <p:cNvPr id="4" name="그림 3" descr="텍스트, 번호, 영수증, 폰트이(가) 표시된 사진&#10;&#10;자동 생성된 설명">
            <a:extLst>
              <a:ext uri="{FF2B5EF4-FFF2-40B4-BE49-F238E27FC236}">
                <a16:creationId xmlns:a16="http://schemas.microsoft.com/office/drawing/2014/main" id="{1C1422C2-84E2-FBD6-5DB1-D387BB65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23" y="1417725"/>
            <a:ext cx="4065346" cy="5232939"/>
          </a:xfrm>
          <a:prstGeom prst="rect">
            <a:avLst/>
          </a:prstGeom>
        </p:spPr>
      </p:pic>
      <p:pic>
        <p:nvPicPr>
          <p:cNvPr id="5" name="그림 4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11526B9B-CF64-E45F-DD45-FE20A163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79" y="3207800"/>
            <a:ext cx="3119144" cy="1469085"/>
          </a:xfrm>
          <a:prstGeom prst="rect">
            <a:avLst/>
          </a:prstGeom>
        </p:spPr>
      </p:pic>
      <p:pic>
        <p:nvPicPr>
          <p:cNvPr id="6" name="그림 5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3116E5B8-6833-D8D7-49DF-257A61D5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11" y="4956315"/>
            <a:ext cx="3119143" cy="1694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70338-DE0F-6FC3-96F5-F504EE0B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5" y="1328388"/>
            <a:ext cx="7124171" cy="1510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3A8736-DA9E-44F1-FF26-1DF1FD92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534149"/>
            <a:ext cx="3899420" cy="247870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FC1DF-BF7B-6D18-C327-5C44593721A1}"/>
              </a:ext>
            </a:extLst>
          </p:cNvPr>
          <p:cNvCxnSpPr>
            <a:cxnSpLocks/>
          </p:cNvCxnSpPr>
          <p:nvPr/>
        </p:nvCxnSpPr>
        <p:spPr>
          <a:xfrm flipH="1">
            <a:off x="2692924" y="2388637"/>
            <a:ext cx="3403076" cy="14176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649B9-ACAB-9A4D-1EB6-5B23DD6D8FEE}"/>
              </a:ext>
            </a:extLst>
          </p:cNvPr>
          <p:cNvSpPr/>
          <p:nvPr/>
        </p:nvSpPr>
        <p:spPr>
          <a:xfrm>
            <a:off x="4740898" y="4254758"/>
            <a:ext cx="2910204" cy="289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1ED4A-5EBD-9989-F6ED-F30717AADCEE}"/>
              </a:ext>
            </a:extLst>
          </p:cNvPr>
          <p:cNvSpPr/>
          <p:nvPr/>
        </p:nvSpPr>
        <p:spPr>
          <a:xfrm>
            <a:off x="5131837" y="6092889"/>
            <a:ext cx="2202024" cy="17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64BAC-B6C4-C1CA-B0FC-CF907BA476F7}"/>
              </a:ext>
            </a:extLst>
          </p:cNvPr>
          <p:cNvSpPr/>
          <p:nvPr/>
        </p:nvSpPr>
        <p:spPr>
          <a:xfrm>
            <a:off x="11520699" y="6012850"/>
            <a:ext cx="429208" cy="121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6C94E3-2892-DE73-0964-6D67A7D14C45}"/>
              </a:ext>
            </a:extLst>
          </p:cNvPr>
          <p:cNvSpPr/>
          <p:nvPr/>
        </p:nvSpPr>
        <p:spPr>
          <a:xfrm>
            <a:off x="11557261" y="2733772"/>
            <a:ext cx="356084" cy="618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954-D28F-7CC2-EAB0-6D1219ECFFA3}"/>
              </a:ext>
            </a:extLst>
          </p:cNvPr>
          <p:cNvSpPr txBox="1"/>
          <p:nvPr/>
        </p:nvSpPr>
        <p:spPr>
          <a:xfrm>
            <a:off x="162560" y="2982970"/>
            <a:ext cx="2988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인종</a:t>
            </a:r>
            <a:r>
              <a:rPr lang="en-US" altLang="ko-KR" dirty="0"/>
              <a:t>, </a:t>
            </a:r>
            <a:r>
              <a:rPr lang="ko-KR" altLang="en-US" dirty="0"/>
              <a:t>행복도 및 화장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112CEE-616B-1A10-1B9C-83DCA04CEB9B}"/>
              </a:ext>
            </a:extLst>
          </p:cNvPr>
          <p:cNvCxnSpPr>
            <a:cxnSpLocks/>
          </p:cNvCxnSpPr>
          <p:nvPr/>
        </p:nvCxnSpPr>
        <p:spPr>
          <a:xfrm>
            <a:off x="1038519" y="3352302"/>
            <a:ext cx="0" cy="374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B9D2BB-D2B6-5A4D-E63E-F46CE8C3F804}"/>
              </a:ext>
            </a:extLst>
          </p:cNvPr>
          <p:cNvSpPr txBox="1"/>
          <p:nvPr/>
        </p:nvSpPr>
        <p:spPr>
          <a:xfrm>
            <a:off x="162560" y="6109465"/>
            <a:ext cx="451816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점선 화살표는 겉보기와 실제 나이 정보를 모두 융합하는 역할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00BB5-7EE1-C526-A906-831202E3B516}"/>
              </a:ext>
            </a:extLst>
          </p:cNvPr>
          <p:cNvSpPr txBox="1"/>
          <p:nvPr/>
        </p:nvSpPr>
        <p:spPr>
          <a:xfrm>
            <a:off x="4325587" y="4669322"/>
            <a:ext cx="36139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예측된 겉보기 나이는 실제 나이 추정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  <a:r>
              <a:rPr lang="ko-KR" altLang="en-US" dirty="0"/>
              <a:t>을 지원하는데 사용됨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1191CE-D27C-6999-D10B-53D0B01A3B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053526" y="4992487"/>
            <a:ext cx="2720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5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1AA-2DB8-55BF-4964-71AC7392665A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Deep Regression Forests for Age Estimation (2017)</a:t>
            </a:r>
          </a:p>
        </p:txBody>
      </p:sp>
      <p:sp>
        <p:nvSpPr>
          <p:cNvPr id="4" name="제목 8">
            <a:extLst>
              <a:ext uri="{FF2B5EF4-FFF2-40B4-BE49-F238E27FC236}">
                <a16:creationId xmlns:a16="http://schemas.microsoft.com/office/drawing/2014/main" id="{8058D489-71BA-52D6-3477-60B0B4D95000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382A7-A023-4F66-599F-21FAE519B3A5}"/>
              </a:ext>
            </a:extLst>
          </p:cNvPr>
          <p:cNvSpPr txBox="1"/>
          <p:nvPr/>
        </p:nvSpPr>
        <p:spPr>
          <a:xfrm>
            <a:off x="269966" y="1582828"/>
            <a:ext cx="1163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논문에서는 정확한 연령 회귀에 초점을 맞추고 있으며</a:t>
            </a:r>
            <a:r>
              <a:rPr lang="en-US" altLang="ko-KR" dirty="0"/>
              <a:t>, </a:t>
            </a:r>
            <a:r>
              <a:rPr lang="ko-KR" altLang="en-US" dirty="0"/>
              <a:t>이 문제를 해결하기 위해서 얼굴 이미지 특징과 실제 연대기적 연령 간의 </a:t>
            </a:r>
            <a:r>
              <a:rPr lang="ko-KR" altLang="en-US" dirty="0">
                <a:solidFill>
                  <a:srgbClr val="FF0000"/>
                </a:solidFill>
              </a:rPr>
              <a:t>비선형 매핑 기능을 학습하는 것이 핵심임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C639-2245-F5F2-3BC0-7B8D83E8EC8B}"/>
              </a:ext>
            </a:extLst>
          </p:cNvPr>
          <p:cNvSpPr txBox="1"/>
          <p:nvPr/>
        </p:nvSpPr>
        <p:spPr>
          <a:xfrm>
            <a:off x="269965" y="2392047"/>
            <a:ext cx="1163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동일한 연령의 사람들 사이에 얼굴 외모는 큰 차이가 있으며</a:t>
            </a:r>
            <a:r>
              <a:rPr lang="en-US" altLang="ko-KR" dirty="0"/>
              <a:t>, </a:t>
            </a:r>
            <a:r>
              <a:rPr lang="ko-KR" altLang="en-US" dirty="0"/>
              <a:t>이것은 얼굴 특징 공간을 이질적으로 만듦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08443-E212-1517-9560-FB9EA4081EFC}"/>
              </a:ext>
            </a:extLst>
          </p:cNvPr>
          <p:cNvSpPr txBox="1"/>
          <p:nvPr/>
        </p:nvSpPr>
        <p:spPr>
          <a:xfrm>
            <a:off x="277956" y="3061626"/>
            <a:ext cx="11636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기존의 연령 추정 방법은 </a:t>
            </a:r>
            <a:r>
              <a:rPr lang="en-US" altLang="ko-KR" b="1" dirty="0"/>
              <a:t>kernel (</a:t>
            </a:r>
            <a:r>
              <a:rPr lang="ko-KR" altLang="en-US" b="1" dirty="0"/>
              <a:t>이미지의 특징을 찾아내기 위해 가지고 있는 파라미터</a:t>
            </a:r>
            <a:r>
              <a:rPr lang="en-US" altLang="ko-KR" b="1" dirty="0"/>
              <a:t>) </a:t>
            </a:r>
            <a:r>
              <a:rPr lang="ko-KR" altLang="en-US" b="1" dirty="0"/>
              <a:t>기반 글로벌 비선형 매핑을 찾는 방식이지만</a:t>
            </a:r>
            <a:r>
              <a:rPr lang="en-US" altLang="ko-KR" b="1" dirty="0"/>
              <a:t>, </a:t>
            </a:r>
            <a:r>
              <a:rPr lang="ko-KR" altLang="en-US" b="1" dirty="0"/>
              <a:t>과적합이 쉽게 발생</a:t>
            </a:r>
            <a:r>
              <a:rPr lang="ko-KR" altLang="en-US" dirty="0"/>
              <a:t>할 수 있음</a:t>
            </a:r>
            <a:r>
              <a:rPr lang="en-US" altLang="ko-KR" dirty="0"/>
              <a:t>, </a:t>
            </a:r>
            <a:r>
              <a:rPr lang="ko-KR" altLang="en-US" dirty="0"/>
              <a:t>또한 사람마다 그 특징이 굉장히 다양하여 동질적인 하위 집합을 찾지 못할 수도 있기 때문에 </a:t>
            </a:r>
            <a:r>
              <a:rPr lang="ko-KR" altLang="en-US" dirty="0">
                <a:solidFill>
                  <a:srgbClr val="FF0000"/>
                </a:solidFill>
              </a:rPr>
              <a:t>연령 추정을 위한 차별화 가능한 </a:t>
            </a:r>
            <a:r>
              <a:rPr lang="en-US" altLang="ko-KR" dirty="0">
                <a:solidFill>
                  <a:srgbClr val="FF0000"/>
                </a:solidFill>
              </a:rPr>
              <a:t>Deep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Regression Forests (DRFs)</a:t>
            </a:r>
            <a:r>
              <a:rPr lang="ko-KR" altLang="en-US" dirty="0">
                <a:solidFill>
                  <a:srgbClr val="FF0000"/>
                </a:solidFill>
              </a:rPr>
              <a:t>를 제안함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en-US" altLang="ko-KR" dirty="0">
                <a:solidFill>
                  <a:srgbClr val="FF0000"/>
                </a:solidFill>
              </a:rPr>
              <a:t>								(end-to-end </a:t>
            </a:r>
            <a:r>
              <a:rPr lang="ko-KR" altLang="en-US" dirty="0">
                <a:solidFill>
                  <a:srgbClr val="FF0000"/>
                </a:solidFill>
              </a:rPr>
              <a:t>방식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B10BEA-F76C-6AA1-6DDF-3F053359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7" y="4098106"/>
            <a:ext cx="5427843" cy="2607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1C7FA-64B8-BF06-C384-2AE9A0D2EC2E}"/>
              </a:ext>
            </a:extLst>
          </p:cNvPr>
          <p:cNvSpPr txBox="1"/>
          <p:nvPr/>
        </p:nvSpPr>
        <p:spPr>
          <a:xfrm>
            <a:off x="5891753" y="4536508"/>
            <a:ext cx="5946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Söhne"/>
              </a:rPr>
              <a:t>다수의 결정 트리로 이루어져 있는 기계학습 방식인 </a:t>
            </a:r>
            <a:r>
              <a:rPr lang="ko-KR" altLang="en-US" b="1" i="0" dirty="0">
                <a:effectLst/>
                <a:latin typeface="Söhne"/>
              </a:rPr>
              <a:t>랜덤 </a:t>
            </a:r>
            <a:r>
              <a:rPr lang="ko-KR" altLang="en-US" b="1" i="0" dirty="0" err="1">
                <a:effectLst/>
                <a:latin typeface="Söhne"/>
              </a:rPr>
              <a:t>포레스트</a:t>
            </a:r>
            <a:r>
              <a:rPr lang="ko-KR" altLang="en-US" b="0" i="0" dirty="0" err="1">
                <a:effectLst/>
                <a:latin typeface="Söhne"/>
              </a:rPr>
              <a:t>와</a:t>
            </a:r>
            <a:r>
              <a:rPr lang="ko-KR" altLang="en-US" b="0" i="0" dirty="0">
                <a:effectLst/>
                <a:latin typeface="Söhne"/>
              </a:rPr>
              <a:t> 각 분할 노드에서 소프트 분할 함수를 정의하여 결정 트리가 미분 가능하게 만들어 딥 네트워크와 </a:t>
            </a:r>
            <a:r>
              <a:rPr lang="ko-KR" altLang="en-US" dirty="0">
                <a:latin typeface="Söhne"/>
              </a:rPr>
              <a:t>공동 학습이 가능하도록 하는 </a:t>
            </a:r>
            <a:r>
              <a:rPr lang="en-US" altLang="ko-KR" b="1" dirty="0">
                <a:latin typeface="Söhne"/>
              </a:rPr>
              <a:t>Deep Neural Decision Forests (</a:t>
            </a:r>
            <a:r>
              <a:rPr lang="en-US" altLang="ko-KR" b="1" dirty="0" err="1">
                <a:latin typeface="Söhne"/>
              </a:rPr>
              <a:t>dNDFs</a:t>
            </a:r>
            <a:r>
              <a:rPr lang="en-US" altLang="ko-KR" b="1" dirty="0">
                <a:latin typeface="Söhne"/>
              </a:rPr>
              <a:t>)</a:t>
            </a:r>
            <a:r>
              <a:rPr lang="ko-KR" altLang="en-US" dirty="0">
                <a:latin typeface="Söhne"/>
              </a:rPr>
              <a:t> 로부터 영감을 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5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폰트, 번호, 영수증이(가) 표시된 사진&#10;&#10;자동 생성된 설명">
            <a:extLst>
              <a:ext uri="{FF2B5EF4-FFF2-40B4-BE49-F238E27FC236}">
                <a16:creationId xmlns:a16="http://schemas.microsoft.com/office/drawing/2014/main" id="{67803471-8926-4F72-1568-75CD3B7F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87"/>
          <a:stretch/>
        </p:blipFill>
        <p:spPr>
          <a:xfrm>
            <a:off x="320020" y="3589991"/>
            <a:ext cx="3394141" cy="3155830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84D-0672-73D0-74FE-5A1FE54B97BB}"/>
              </a:ext>
            </a:extLst>
          </p:cNvPr>
          <p:cNvSpPr txBox="1"/>
          <p:nvPr/>
        </p:nvSpPr>
        <p:spPr>
          <a:xfrm>
            <a:off x="162559" y="1449074"/>
            <a:ext cx="1131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최근 딥 러닝 기반 연령 추정 방법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[44]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제안된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DRF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CNN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부분으로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VGG-16 Net[49]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DC5CA-932A-A467-5CC5-6CBA18112AEE}"/>
              </a:ext>
            </a:extLst>
          </p:cNvPr>
          <p:cNvSpPr txBox="1"/>
          <p:nvPr/>
        </p:nvSpPr>
        <p:spPr>
          <a:xfrm>
            <a:off x="162558" y="2066983"/>
            <a:ext cx="11941457" cy="144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연령 추정의 성능은 누적 점수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(CS)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평균 절대 오차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(MAE)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평가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시험 세트에 대한 평균 절대 오차이며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점수는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CS(l) = Kl / K 100%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계산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총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test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이미지 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Kl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추정된 나이와 지상 진리 나이 사이의 절대 오차가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년보다 크지 않은 시험 얼굴 이미지 수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5E8BDF-EB35-D97C-0883-E972B7326E4F}"/>
              </a:ext>
            </a:extLst>
          </p:cNvPr>
          <p:cNvSpPr/>
          <p:nvPr/>
        </p:nvSpPr>
        <p:spPr>
          <a:xfrm>
            <a:off x="684953" y="6102413"/>
            <a:ext cx="2664273" cy="187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FD328-6DF5-A68F-7E23-1E38A5CDE82A}"/>
              </a:ext>
            </a:extLst>
          </p:cNvPr>
          <p:cNvSpPr txBox="1"/>
          <p:nvPr/>
        </p:nvSpPr>
        <p:spPr>
          <a:xfrm>
            <a:off x="3996817" y="3589991"/>
            <a:ext cx="7692270" cy="30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MORPH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데이터셋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13,000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명의 다른 인종들의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55,000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이상의 이미지를 포함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얼굴 이미지에는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적혀져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얼굴 이미지의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96 %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이상이 아프리카 또는 유럽인 출신이기 때문에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MORPH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민족성은 매우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불균형</a:t>
            </a:r>
            <a:r>
              <a:rPr lang="ko-KR" altLang="en-US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MOR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모든 이미지는 훈련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(80%/20%)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세트로 무작위로 분할</a:t>
            </a:r>
            <a:r>
              <a:rPr lang="ko-KR" altLang="en-US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75409-D085-3232-3904-70CC8AD21CB9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</a:t>
            </a:r>
            <a:r>
              <a:rPr lang="en-US" altLang="ko-KR" dirty="0" err="1"/>
              <a:t>MiVOLO</a:t>
            </a:r>
            <a:r>
              <a:rPr lang="en-US" altLang="ko-KR" dirty="0"/>
              <a:t> : Multi-input Transformer for Age and Gender Estimation (2023)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6BC8F-66FB-2C1D-F193-9FE5DB1ACCBA}"/>
              </a:ext>
            </a:extLst>
          </p:cNvPr>
          <p:cNvSpPr txBox="1"/>
          <p:nvPr/>
        </p:nvSpPr>
        <p:spPr>
          <a:xfrm>
            <a:off x="7433131" y="1703936"/>
            <a:ext cx="4699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본 논문에서는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최신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트랜스포머를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이용한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연령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추정을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간단한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접근법인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MiVOLO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(Multi Input VOLO)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800" dirty="0"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제시</a:t>
            </a:r>
            <a:r>
              <a:rPr lang="ko-KR" altLang="en-US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ECEFD-810D-FD66-CD61-4E1FF6624620}"/>
              </a:ext>
            </a:extLst>
          </p:cNvPr>
          <p:cNvSpPr txBox="1"/>
          <p:nvPr/>
        </p:nvSpPr>
        <p:spPr>
          <a:xfrm>
            <a:off x="7433131" y="2847180"/>
            <a:ext cx="4642603" cy="184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보이지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않는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상황에서도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나이와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성별을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동시에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인식할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간단하고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쉬운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방법을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</a:t>
            </a:r>
            <a:r>
              <a:rPr lang="ko-KR" altLang="en-US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목표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임</a:t>
            </a:r>
            <a:r>
              <a:rPr lang="en-US" altLang="ko-KR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따라서 </a:t>
            </a:r>
            <a:r>
              <a:rPr lang="en-US" altLang="ko-KR" kern="100" dirty="0" err="1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MiVOLO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 사용하면 </a:t>
            </a:r>
            <a:r>
              <a:rPr lang="ko-KR" altLang="en-US" kern="100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얼굴과 신체 특징을 모두 통합하여 나이와 성별을 동시에 예측할 수 있음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620ADD-6E65-4E43-65FE-676CB50D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1495425"/>
            <a:ext cx="7029450" cy="521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452FCA-9E20-5F70-281C-3D5E91D257A3}"/>
              </a:ext>
            </a:extLst>
          </p:cNvPr>
          <p:cNvSpPr txBox="1"/>
          <p:nvPr/>
        </p:nvSpPr>
        <p:spPr>
          <a:xfrm>
            <a:off x="7461410" y="4928411"/>
            <a:ext cx="4642603" cy="13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UTKFace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0" i="0" dirty="0">
                <a:effectLst/>
                <a:latin typeface="Söhne"/>
              </a:rPr>
              <a:t>하위 집합에서 나이는 </a:t>
            </a:r>
            <a:r>
              <a:rPr lang="en-US" altLang="ko-KR" b="0" i="0" dirty="0">
                <a:effectLst/>
                <a:latin typeface="Söhne"/>
              </a:rPr>
              <a:t>[21, 60] </a:t>
            </a:r>
            <a:r>
              <a:rPr lang="ko-KR" altLang="en-US" b="0" i="0" dirty="0">
                <a:effectLst/>
                <a:latin typeface="Söhne"/>
              </a:rPr>
              <a:t>범위에 있으며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이로 인해 </a:t>
            </a:r>
            <a:r>
              <a:rPr lang="en-US" altLang="ko-KR" b="0" i="0" dirty="0">
                <a:effectLst/>
                <a:latin typeface="Söhne"/>
              </a:rPr>
              <a:t>13,144</a:t>
            </a:r>
            <a:r>
              <a:rPr lang="ko-KR" altLang="en-US" b="0" i="0" dirty="0">
                <a:effectLst/>
                <a:latin typeface="Söhne"/>
              </a:rPr>
              <a:t>개의 교육 이미지와 </a:t>
            </a:r>
            <a:r>
              <a:rPr lang="en-US" altLang="ko-KR" b="0" i="0" dirty="0">
                <a:effectLst/>
                <a:latin typeface="Söhne"/>
              </a:rPr>
              <a:t>3,287</a:t>
            </a:r>
            <a:r>
              <a:rPr lang="ko-KR" altLang="en-US" b="0" i="0" dirty="0">
                <a:effectLst/>
                <a:latin typeface="Söhne"/>
              </a:rPr>
              <a:t>개의 테스트 이미지</a:t>
            </a:r>
            <a:r>
              <a:rPr lang="ko-KR" altLang="en-US" b="0" i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b="0" i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AC056ABC-FCA4-10A7-F5FD-5066E03B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9" y="1159742"/>
            <a:ext cx="8118977" cy="29647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3DE09C-A3B0-488D-BC2D-D1029D784C9A}"/>
              </a:ext>
            </a:extLst>
          </p:cNvPr>
          <p:cNvSpPr/>
          <p:nvPr/>
        </p:nvSpPr>
        <p:spPr>
          <a:xfrm>
            <a:off x="6468894" y="3428999"/>
            <a:ext cx="1741251" cy="598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62CA8F-D301-C011-9ED5-859E381FCC9B}"/>
              </a:ext>
            </a:extLst>
          </p:cNvPr>
          <p:cNvSpPr/>
          <p:nvPr/>
        </p:nvSpPr>
        <p:spPr>
          <a:xfrm>
            <a:off x="6468894" y="1468877"/>
            <a:ext cx="1741251" cy="39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85BB-0567-D0B4-52E9-3433AE0A7986}"/>
              </a:ext>
            </a:extLst>
          </p:cNvPr>
          <p:cNvSpPr txBox="1"/>
          <p:nvPr/>
        </p:nvSpPr>
        <p:spPr>
          <a:xfrm>
            <a:off x="8512403" y="1666672"/>
            <a:ext cx="3525625" cy="20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결과는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모든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벤치마크에서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얼굴과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몸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작물을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모두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사용함으로써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최고의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발휘한다는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나타</a:t>
            </a:r>
            <a:r>
              <a:rPr lang="ko-KR" altLang="en-US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solidFill>
                <a:srgbClr val="000000"/>
              </a:solidFill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학습률</a:t>
            </a:r>
            <a:r>
              <a:rPr lang="ko-KR" altLang="en-US" kern="1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1e-5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ED1F0-FA81-186A-8E9B-1F76B3BE172F}"/>
              </a:ext>
            </a:extLst>
          </p:cNvPr>
          <p:cNvSpPr txBox="1"/>
          <p:nvPr/>
        </p:nvSpPr>
        <p:spPr>
          <a:xfrm>
            <a:off x="162559" y="5764819"/>
            <a:ext cx="1164922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확실히 매우 균형 잡힌 데이터 세트에서도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약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이상의 높은 연령대의 데이터가 부족</a:t>
            </a:r>
            <a:r>
              <a:rPr lang="ko-KR" altLang="en-US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우리가 보여준 것처럼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달성된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MAE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가장 큰 기여는 이 범위에서 발생하므로 향후 작업에서 해결해야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3D871-2960-BF96-1DB8-259CD31282F5}"/>
              </a:ext>
            </a:extLst>
          </p:cNvPr>
          <p:cNvSpPr txBox="1"/>
          <p:nvPr/>
        </p:nvSpPr>
        <p:spPr>
          <a:xfrm>
            <a:off x="162559" y="4207385"/>
            <a:ext cx="11875469" cy="66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신체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크롭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이미지는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비율을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유지하기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패딩이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레터박스를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크기를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조정한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Imagenet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원본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값을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RGB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채널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Z-score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정규화를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수행</a:t>
            </a:r>
            <a:r>
              <a:rPr lang="ko-KR" alt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72F06-EC29-D587-A956-1DF651A7F3BC}"/>
              </a:ext>
            </a:extLst>
          </p:cNvPr>
          <p:cNvSpPr txBox="1"/>
          <p:nvPr/>
        </p:nvSpPr>
        <p:spPr>
          <a:xfrm>
            <a:off x="162559" y="4994501"/>
            <a:ext cx="11780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우리는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추가적으로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400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epoch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훈련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시켰으며</a:t>
            </a:r>
            <a:r>
              <a:rPr lang="en-US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0.1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확률의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신체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무작위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dropout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과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0.5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확률의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무작위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dropout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통합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1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테스트 정리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181336-4115-3F3E-BD51-94491FDC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1975"/>
              </p:ext>
            </p:extLst>
          </p:nvPr>
        </p:nvGraphicFramePr>
        <p:xfrm>
          <a:off x="1111827" y="1880755"/>
          <a:ext cx="10214264" cy="4343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14264">
                  <a:extLst>
                    <a:ext uri="{9D8B030D-6E8A-4147-A177-3AD203B41FA5}">
                      <a16:colId xmlns:a16="http://schemas.microsoft.com/office/drawing/2014/main" val="3900078428"/>
                    </a:ext>
                  </a:extLst>
                </a:gridCol>
              </a:tblGrid>
              <a:tr h="434340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00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3567A3-5378-B041-DC4E-45B5870F9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13443"/>
              </p:ext>
            </p:extLst>
          </p:nvPr>
        </p:nvGraphicFramePr>
        <p:xfrm>
          <a:off x="162560" y="1647626"/>
          <a:ext cx="117906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76">
                  <a:extLst>
                    <a:ext uri="{9D8B030D-6E8A-4147-A177-3AD203B41FA5}">
                      <a16:colId xmlns:a16="http://schemas.microsoft.com/office/drawing/2014/main" val="2128859240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466588262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84225016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167012905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34280684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524049356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42101253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2242764834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18053850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Resnet152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4240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985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9094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361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batch_size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76819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Trainset rate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80:10:10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79216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13.71045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7.87735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14.69832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7.57665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8.06610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7.36536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7.07650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8.61764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816338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CA6FC6-0DB5-83F9-838D-4DC544C9D57A}"/>
              </a:ext>
            </a:extLst>
          </p:cNvPr>
          <p:cNvCxnSpPr/>
          <p:nvPr/>
        </p:nvCxnSpPr>
        <p:spPr>
          <a:xfrm>
            <a:off x="6708617" y="669956"/>
            <a:ext cx="0" cy="5948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812</Words>
  <Application>Microsoft Office PowerPoint</Application>
  <PresentationFormat>와이드스크린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G마켓 산스 TTF Bold</vt:lpstr>
      <vt:lpstr>Söhne</vt:lpstr>
      <vt:lpstr>맑은 고딕</vt:lpstr>
      <vt:lpstr>아리따-돋움(TTF)-SemiBold</vt:lpstr>
      <vt:lpstr>Arial</vt:lpstr>
      <vt:lpstr>Helvetica</vt:lpstr>
      <vt:lpstr>Office 테마</vt:lpstr>
      <vt:lpstr>Vision Modeling Lab  과제수행 10회차 24.02.14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Modeling Lab  과제수행 1주차</dc:title>
  <dc:creator>이찬영</dc:creator>
  <cp:lastModifiedBy>CHANYOUNG LEE</cp:lastModifiedBy>
  <cp:revision>274</cp:revision>
  <dcterms:created xsi:type="dcterms:W3CDTF">2023-09-13T04:48:15Z</dcterms:created>
  <dcterms:modified xsi:type="dcterms:W3CDTF">2024-02-14T01:00:10Z</dcterms:modified>
</cp:coreProperties>
</file>