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58" r:id="rId5"/>
    <p:sldId id="259" r:id="rId6"/>
    <p:sldId id="260" r:id="rId7"/>
    <p:sldId id="261" r:id="rId8"/>
    <p:sldId id="262" r:id="rId9"/>
    <p:sldId id="263" r:id="rId10"/>
    <p:sldId id="266"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1EDE-6C49-4AF6-900F-39EE6357F8DC}" type="datetimeFigureOut">
              <a:rPr lang="en-US" smtClean="0"/>
              <a:t>5/17/2022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70D63-A711-4CE8-B2F0-7DE45B313B8C}" type="slidenum">
              <a:rPr lang="en-US" smtClean="0"/>
              <a:t>‹#›</a:t>
            </a:fld>
            <a:endParaRPr lang="en-US"/>
          </a:p>
        </p:txBody>
      </p:sp>
    </p:spTree>
    <p:extLst>
      <p:ext uri="{BB962C8B-B14F-4D97-AF65-F5344CB8AC3E}">
        <p14:creationId xmlns:p14="http://schemas.microsoft.com/office/powerpoint/2010/main" val="415344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570D63-A711-4CE8-B2F0-7DE45B313B8C}" type="slidenum">
              <a:rPr lang="en-US" smtClean="0"/>
              <a:t>5</a:t>
            </a:fld>
            <a:endParaRPr lang="en-US"/>
          </a:p>
        </p:txBody>
      </p:sp>
    </p:spTree>
    <p:extLst>
      <p:ext uri="{BB962C8B-B14F-4D97-AF65-F5344CB8AC3E}">
        <p14:creationId xmlns:p14="http://schemas.microsoft.com/office/powerpoint/2010/main" val="216188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62792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5219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32395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84611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56495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9926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16006C-70A8-41DE-96C7-7ED80B909A9A}"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27363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6006C-70A8-41DE-96C7-7ED80B909A9A}"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75143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6006C-70A8-41DE-96C7-7ED80B909A9A}"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9120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16664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464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6006C-70A8-41DE-96C7-7ED80B909A9A}" type="datetimeFigureOut">
              <a:rPr lang="en-US" smtClean="0"/>
              <a:t>5/17/2022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48E76-6192-4FBD-A424-81CFC8666FDE}" type="slidenum">
              <a:rPr lang="en-US" smtClean="0"/>
              <a:t>‹#›</a:t>
            </a:fld>
            <a:endParaRPr lang="en-US"/>
          </a:p>
        </p:txBody>
      </p:sp>
    </p:spTree>
    <p:extLst>
      <p:ext uri="{BB962C8B-B14F-4D97-AF65-F5344CB8AC3E}">
        <p14:creationId xmlns:p14="http://schemas.microsoft.com/office/powerpoint/2010/main" val="81938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42"/>
            <a:ext cx="9144000" cy="6904560"/>
          </a:xfrm>
          <a:prstGeom prst="rect">
            <a:avLst/>
          </a:prstGeom>
        </p:spPr>
      </p:pic>
      <p:sp>
        <p:nvSpPr>
          <p:cNvPr id="5" name="TextBox 4"/>
          <p:cNvSpPr txBox="1"/>
          <p:nvPr/>
        </p:nvSpPr>
        <p:spPr>
          <a:xfrm>
            <a:off x="2514600" y="1600200"/>
            <a:ext cx="4495800" cy="584775"/>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BÁO CÁO MÔN HỌC</a:t>
            </a:r>
            <a:endParaRPr lang="en-US" sz="3200" b="1" dirty="0">
              <a:latin typeface="Arial" panose="020B0604020202020204" pitchFamily="34" charset="0"/>
              <a:cs typeface="Arial" panose="020B0604020202020204" pitchFamily="34" charset="0"/>
            </a:endParaRPr>
          </a:p>
        </p:txBody>
      </p:sp>
      <p:sp>
        <p:nvSpPr>
          <p:cNvPr id="6" name="TextBox 5"/>
          <p:cNvSpPr txBox="1"/>
          <p:nvPr/>
        </p:nvSpPr>
        <p:spPr>
          <a:xfrm>
            <a:off x="495300" y="3581400"/>
            <a:ext cx="8382000" cy="1077218"/>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ĐỀ TÀI: XÂY DỰNG PHẦN MỀM QUẢN LÝ VÀ KINH DOANH CỬA HÀNG CÀ PHÊ</a:t>
            </a:r>
            <a:endParaRPr lang="en-US" sz="3200" b="1" dirty="0">
              <a:latin typeface="Arial" panose="020B0604020202020204" pitchFamily="34" charset="0"/>
              <a:cs typeface="Arial" panose="020B0604020202020204" pitchFamily="34" charset="0"/>
            </a:endParaRPr>
          </a:p>
        </p:txBody>
      </p:sp>
      <p:sp>
        <p:nvSpPr>
          <p:cNvPr id="7" name="TextBox 6"/>
          <p:cNvSpPr txBox="1"/>
          <p:nvPr/>
        </p:nvSpPr>
        <p:spPr>
          <a:xfrm>
            <a:off x="990600" y="2527293"/>
            <a:ext cx="7543800" cy="584775"/>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HỌC PHẦN: CÔNG NGHỆ PHẦN MỀM</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53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117600" y="347702"/>
            <a:ext cx="6636327"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III. Tổng quan mô hình thác nước</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61922" y="914400"/>
            <a:ext cx="8729678" cy="5563061"/>
          </a:xfrm>
          <a:prstGeom prst="rect">
            <a:avLst/>
          </a:prstGeom>
          <a:noFill/>
        </p:spPr>
        <p:txBody>
          <a:bodyPr wrap="square" rtlCol="0">
            <a:spAutoFit/>
          </a:bodyPr>
          <a:lstStyle/>
          <a:p>
            <a:pPr algn="just">
              <a:lnSpc>
                <a:spcPct val="150000"/>
              </a:lnSpc>
            </a:pPr>
            <a:r>
              <a:rPr lang="vi-VN" sz="2400">
                <a:latin typeface="Arial" panose="020B0604020202020204" pitchFamily="34" charset="0"/>
                <a:cs typeface="Arial" panose="020B0604020202020204" pitchFamily="34" charset="0"/>
              </a:rPr>
              <a:t>Mô hình thác nước được chia thành 5 giai đoạn:</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1. Phân tích yêu cầu (Requirements definition)</a:t>
            </a:r>
          </a:p>
          <a:p>
            <a:pPr lvl="0" algn="just">
              <a:lnSpc>
                <a:spcPct val="150000"/>
              </a:lnSpc>
            </a:pPr>
            <a:r>
              <a:rPr lang="vi-VN" sz="2400">
                <a:latin typeface="Arial" panose="020B0604020202020204" pitchFamily="34" charset="0"/>
                <a:cs typeface="Arial" panose="020B0604020202020204" pitchFamily="34" charset="0"/>
              </a:rPr>
              <a:t>2. Thiết kế hệ thống và phần mềm (System and software design)</a:t>
            </a:r>
          </a:p>
          <a:p>
            <a:pPr lvl="0" algn="just">
              <a:lnSpc>
                <a:spcPct val="150000"/>
              </a:lnSpc>
            </a:pPr>
            <a:r>
              <a:rPr lang="vi-VN" sz="2400">
                <a:latin typeface="Arial" panose="020B0604020202020204" pitchFamily="34" charset="0"/>
                <a:cs typeface="Arial" panose="020B0604020202020204" pitchFamily="34" charset="0"/>
              </a:rPr>
              <a:t>3. Hiện thực và kiểm tra modul</a:t>
            </a:r>
            <a:r>
              <a:rPr lang="en-US" sz="2400">
                <a:latin typeface="Arial" panose="020B0604020202020204" pitchFamily="34" charset="0"/>
                <a:cs typeface="Arial" panose="020B0604020202020204" pitchFamily="34" charset="0"/>
              </a:rPr>
              <a:t>e</a:t>
            </a:r>
            <a:r>
              <a:rPr lang="vi-VN" sz="2400">
                <a:latin typeface="Arial" panose="020B0604020202020204" pitchFamily="34" charset="0"/>
                <a:cs typeface="Arial" panose="020B0604020202020204" pitchFamily="34" charset="0"/>
              </a:rPr>
              <a:t>s (Implementation and unit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4. Tích hợp và kiểm tra hệ thống (Integration and system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5. Chuyển giao và bảo trì (Operation and maintenance)</a:t>
            </a:r>
            <a:endParaRPr lang="en-US" sz="2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3010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1905000" y="698500"/>
            <a:ext cx="4986322"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IV. Các công cụ sử dụng</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861611" y="1524000"/>
            <a:ext cx="8305800" cy="4060663"/>
          </a:xfrm>
          <a:prstGeom prst="rect">
            <a:avLst/>
          </a:prstGeom>
          <a:noFill/>
        </p:spPr>
        <p:txBody>
          <a:bodyPr wrap="square" rtlCol="0">
            <a:spAutoFit/>
          </a:bodyPr>
          <a:lstStyle/>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Apache</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NetBeans</a:t>
            </a:r>
            <a:r>
              <a:rPr lang="vi-VN" sz="2500" dirty="0">
                <a:latin typeface="Arial" panose="020B0604020202020204" pitchFamily="34" charset="0"/>
                <a:cs typeface="Arial" panose="020B0604020202020204" pitchFamily="34" charset="0"/>
              </a:rPr>
              <a:t> ID</a:t>
            </a:r>
            <a:r>
              <a:rPr lang="en-US" sz="2500" dirty="0">
                <a:latin typeface="Arial" panose="020B0604020202020204" pitchFamily="34" charset="0"/>
                <a:cs typeface="Arial" panose="020B0604020202020204" pitchFamily="34" charset="0"/>
              </a:rPr>
              <a:t>E</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SQL Server</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Github</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Draw.io </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Photoshop CS6</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Trello</a:t>
            </a:r>
          </a:p>
          <a:p>
            <a:pPr marL="457200" indent="-457200" algn="just">
              <a:lnSpc>
                <a:spcPct val="150000"/>
              </a:lnSpc>
              <a:buAutoNum type="arabicPeriod"/>
            </a:pP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 Google meet, Messenger,...</a:t>
            </a:r>
            <a:endParaRPr lang="vi-V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2443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2370122" y="206756"/>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92913" y="609600"/>
            <a:ext cx="8774883" cy="6117829"/>
          </a:xfrm>
          <a:prstGeom prst="rect">
            <a:avLst/>
          </a:prstGeom>
          <a:noFill/>
        </p:spPr>
        <p:txBody>
          <a:bodyPr wrap="square" rtlCol="0">
            <a:spAutoFit/>
          </a:bodyPr>
          <a:lstStyle/>
          <a:p>
            <a:pPr algn="just">
              <a:lnSpc>
                <a:spcPct val="150000"/>
              </a:lnSpc>
            </a:pPr>
            <a:r>
              <a:rPr lang="vi-VN" sz="2400" b="1">
                <a:latin typeface="Arial" panose="020B0604020202020204" pitchFamily="34" charset="0"/>
                <a:cs typeface="Arial" panose="020B0604020202020204" pitchFamily="34" charset="0"/>
              </a:rPr>
              <a:t>1.  Bên trong:</a:t>
            </a:r>
          </a:p>
          <a:p>
            <a:pPr algn="just">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nhận dự án, bên bộ phận triển khai chỉ cần quan tâm đến những phạm vi nghiệp vụ mà bên cửa hàng đề ra như sau:</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Đăng nhập, đăng xuất.</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Quản lý thể loại sản phẩm, sản phẩm, món thêm, đơn hàng, nhân viên, tài khoản đăng nhập.</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mang đi, thanh toán và xuất hóa đơn.</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Thống kê báo cáo sản phẩm, món thêm, doanh thu theo giời gian.</a:t>
            </a:r>
          </a:p>
          <a:p>
            <a:pPr algn="just">
              <a:lnSpc>
                <a:spcPct val="150000"/>
              </a:lnSpc>
            </a:pPr>
            <a:endParaRPr lang="vi-VN"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68025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2395522" y="492020"/>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78672" y="1088364"/>
            <a:ext cx="8536727" cy="5214826"/>
          </a:xfrm>
          <a:prstGeom prst="rect">
            <a:avLst/>
          </a:prstGeom>
          <a:noFill/>
        </p:spPr>
        <p:txBody>
          <a:bodyPr wrap="square" rtlCol="0">
            <a:spAutoFit/>
          </a:bodyPr>
          <a:lstStyle/>
          <a:p>
            <a:pPr algn="just">
              <a:lnSpc>
                <a:spcPct val="150000"/>
              </a:lnSpc>
            </a:pPr>
            <a:r>
              <a:rPr lang="vi-VN" sz="2500" b="1" dirty="0">
                <a:latin typeface="Arial" panose="020B0604020202020204" pitchFamily="34" charset="0"/>
                <a:cs typeface="Arial" panose="020B0604020202020204" pitchFamily="34" charset="0"/>
              </a:rPr>
              <a:t>2. Bên </a:t>
            </a:r>
            <a:r>
              <a:rPr lang="vi-VN" sz="2500" b="1" dirty="0" err="1">
                <a:latin typeface="Arial" panose="020B0604020202020204" pitchFamily="34" charset="0"/>
                <a:cs typeface="Arial" panose="020B0604020202020204" pitchFamily="34" charset="0"/>
              </a:rPr>
              <a:t>ngoài</a:t>
            </a:r>
            <a:r>
              <a:rPr lang="vi-VN" sz="2500" b="1" dirty="0">
                <a:latin typeface="Arial" panose="020B0604020202020204" pitchFamily="34" charset="0"/>
                <a:cs typeface="Arial" panose="020B0604020202020204" pitchFamily="34" charset="0"/>
              </a:rPr>
              <a:t>:</a:t>
            </a:r>
          </a:p>
          <a:p>
            <a:pPr algn="just">
              <a:lnSpc>
                <a:spcPct val="150000"/>
              </a:lnSpc>
            </a:pPr>
            <a:r>
              <a:rPr lang="vi-VN"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cửa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chưa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cần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hóa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phạm</a:t>
            </a:r>
            <a:r>
              <a:rPr lang="en-US" sz="2500" dirty="0">
                <a:latin typeface="Arial" panose="020B0604020202020204" pitchFamily="34" charset="0"/>
                <a:cs typeface="Arial" panose="020B0604020202020204" pitchFamily="34" charset="0"/>
              </a:rPr>
              <a:t> vi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sau</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kho</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Thanh </a:t>
            </a:r>
            <a:r>
              <a:rPr lang="en-US" sz="2500" dirty="0" err="1">
                <a:latin typeface="Arial" panose="020B0604020202020204" pitchFamily="34" charset="0"/>
                <a:cs typeface="Arial" panose="020B0604020202020204" pitchFamily="34" charset="0"/>
              </a:rPr>
              <a:t>toán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bằng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hình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thức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ngoài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tiền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ví</a:t>
            </a:r>
            <a:r>
              <a:rPr lang="vi-VN"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thẻ</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qua </a:t>
            </a:r>
            <a:r>
              <a:rPr lang="en-US" sz="2500" dirty="0" err="1">
                <a:latin typeface="Arial" panose="020B0604020202020204" pitchFamily="34" charset="0"/>
                <a:cs typeface="Arial" panose="020B0604020202020204" pitchFamily="34" charset="0"/>
              </a:rPr>
              <a:t>các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ứng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grap</a:t>
            </a:r>
            <a:r>
              <a:rPr lang="en-US" sz="2500" dirty="0">
                <a:latin typeface="Arial" panose="020B0604020202020204" pitchFamily="34" charset="0"/>
                <a:cs typeface="Arial" panose="020B0604020202020204" pitchFamily="34" charset="0"/>
              </a:rPr>
              <a:t> food, go food, </a:t>
            </a:r>
            <a:r>
              <a:rPr lang="en-US" sz="2500" dirty="0" err="1">
                <a:latin typeface="Arial" panose="020B0604020202020204" pitchFamily="34" charset="0"/>
                <a:cs typeface="Arial" panose="020B0604020202020204" pitchFamily="34" charset="0"/>
              </a:rPr>
              <a:t>beamin</a:t>
            </a:r>
            <a:r>
              <a:rPr lang="en-US" sz="2500" dirty="0">
                <a:latin typeface="Arial" panose="020B0604020202020204" pitchFamily="34" charset="0"/>
                <a:cs typeface="Arial" panose="020B0604020202020204" pitchFamily="34" charset="0"/>
              </a:rPr>
              <a:t>, foody,...</a:t>
            </a:r>
          </a:p>
          <a:p>
            <a:pPr lvl="0" algn="just">
              <a:lnSpc>
                <a:spcPct val="150000"/>
              </a:lnSpc>
            </a:pPr>
            <a:r>
              <a:rPr lang="en-US"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một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phạm</a:t>
            </a:r>
            <a:r>
              <a:rPr lang="en-US" sz="2500" dirty="0">
                <a:latin typeface="Arial" panose="020B0604020202020204" pitchFamily="34" charset="0"/>
                <a:cs typeface="Arial" panose="020B0604020202020204" pitchFamily="34" charset="0"/>
              </a:rPr>
              <a:t> vi </a:t>
            </a: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33060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0600" y="554825"/>
            <a:ext cx="69389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52117" y="1108823"/>
            <a:ext cx="8536727" cy="5286062"/>
          </a:xfrm>
          <a:prstGeom prst="rect">
            <a:avLst/>
          </a:prstGeom>
          <a:noFill/>
        </p:spPr>
        <p:txBody>
          <a:bodyPr wrap="square" rtlCol="0">
            <a:spAutoFit/>
          </a:bodyPr>
          <a:lstStyle/>
          <a:p>
            <a:pPr lvl="0" algn="just">
              <a:lnSpc>
                <a:spcPct val="150000"/>
              </a:lnSpc>
            </a:pPr>
            <a:r>
              <a:rPr lang="vi-VN" sz="2500" b="1">
                <a:latin typeface="Arial" panose="020B0604020202020204" pitchFamily="34" charset="0"/>
                <a:cs typeface="Arial" panose="020B0604020202020204" pitchFamily="34" charset="0"/>
              </a:rPr>
              <a:t>1.  Yêu cầu chức năng: </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nhập.</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xuất.</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thể loại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món thêm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đơn hàng (tìm kiếm, xóa, in).</a:t>
            </a:r>
            <a:endParaRPr lang="vi-VN" sz="2500">
              <a:latin typeface="Arial" panose="020B0604020202020204" pitchFamily="34" charset="0"/>
              <a:cs typeface="Arial" panose="020B0604020202020204" pitchFamily="34" charset="0"/>
            </a:endParaRP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nhân viên (tìm kiếm, thêm, sửa, xóa).</a:t>
            </a:r>
          </a:p>
          <a:p>
            <a:pPr lvl="0" algn="just">
              <a:lnSpc>
                <a:spcPct val="150000"/>
              </a:lnSpc>
            </a:pPr>
            <a:r>
              <a:rPr lang="en-US" sz="25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73979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2989" y="563642"/>
            <a:ext cx="71675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64818" y="1108915"/>
            <a:ext cx="8536727" cy="5863144"/>
          </a:xfrm>
          <a:prstGeom prst="rect">
            <a:avLst/>
          </a:prstGeom>
          <a:noFill/>
        </p:spPr>
        <p:txBody>
          <a:bodyPr wrap="square" rtlCol="0">
            <a:spAutoFit/>
          </a:bodyPr>
          <a:lstStyle/>
          <a:p>
            <a:pPr lvl="0" algn="just">
              <a:lnSpc>
                <a:spcPct val="150000"/>
              </a:lnSpc>
            </a:pPr>
            <a:r>
              <a:rPr lang="vi-VN" sz="2500" b="1" dirty="0">
                <a:latin typeface="Arial" panose="020B0604020202020204" pitchFamily="34" charset="0"/>
                <a:cs typeface="Arial" panose="020B0604020202020204" pitchFamily="34" charset="0"/>
              </a:rPr>
              <a:t>1.  Yêu </a:t>
            </a:r>
            <a:r>
              <a:rPr lang="vi-VN" sz="2500" b="1" dirty="0" err="1">
                <a:latin typeface="Arial" panose="020B0604020202020204" pitchFamily="34" charset="0"/>
                <a:cs typeface="Arial" panose="020B0604020202020204" pitchFamily="34" charset="0"/>
              </a:rPr>
              <a:t>cầu</a:t>
            </a:r>
            <a:r>
              <a:rPr lang="vi-VN" sz="2500" b="1" dirty="0">
                <a:latin typeface="Arial" panose="020B0604020202020204" pitchFamily="34" charset="0"/>
                <a:cs typeface="Arial" panose="020B0604020202020204" pitchFamily="34" charset="0"/>
              </a:rPr>
              <a:t> </a:t>
            </a:r>
            <a:r>
              <a:rPr lang="vi-VN" sz="2500" b="1" dirty="0" err="1">
                <a:latin typeface="Arial" panose="020B0604020202020204" pitchFamily="34" charset="0"/>
                <a:cs typeface="Arial" panose="020B0604020202020204" pitchFamily="34" charset="0"/>
              </a:rPr>
              <a:t>chức</a:t>
            </a:r>
            <a:r>
              <a:rPr lang="vi-VN" sz="2500" b="1" dirty="0">
                <a:latin typeface="Arial" panose="020B0604020202020204" pitchFamily="34" charset="0"/>
                <a:cs typeface="Arial" panose="020B0604020202020204" pitchFamily="34" charset="0"/>
              </a:rPr>
              <a:t> năng: </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khoản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đăng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tìm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kiếm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thêm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sửa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xóa</a:t>
            </a:r>
            <a:r>
              <a:rPr lang="en-US" sz="2500" dirty="0">
                <a:latin typeface="Arial" panose="020B0604020202020204" pitchFamily="34" charset="0"/>
                <a:cs typeface="Arial" panose="020B0604020202020204" pitchFamily="34" charset="0"/>
              </a:rPr>
              <a:t>).</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Lập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dùng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bàn</a:t>
            </a:r>
            <a:r>
              <a:rPr lang="en-US" sz="2500" dirty="0">
                <a:latin typeface="Arial" panose="020B0604020202020204" pitchFamily="34" charset="0"/>
                <a:cs typeface="Arial" panose="020B0604020202020204" pitchFamily="34" charset="0"/>
              </a:rPr>
              <a:t>.</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Lập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dùng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mang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về</a:t>
            </a:r>
            <a:r>
              <a:rPr lang="en-US" sz="2500" dirty="0">
                <a:latin typeface="Arial" panose="020B0604020202020204" pitchFamily="34" charset="0"/>
                <a:cs typeface="Arial" panose="020B0604020202020204" pitchFamily="34" charset="0"/>
              </a:rPr>
              <a:t>.</a:t>
            </a:r>
            <a:endParaRPr lang="vi-VN" sz="2500" dirty="0">
              <a:latin typeface="Arial" panose="020B0604020202020204" pitchFamily="34" charset="0"/>
              <a:cs typeface="Arial" panose="020B0604020202020204" pitchFamily="34" charset="0"/>
            </a:endParaRP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Thanh </a:t>
            </a:r>
            <a:r>
              <a:rPr lang="en-US" sz="2500" dirty="0" err="1">
                <a:latin typeface="Arial" panose="020B0604020202020204" pitchFamily="34" charset="0"/>
                <a:cs typeface="Arial" panose="020B0604020202020204" pitchFamily="34" charset="0"/>
              </a:rPr>
              <a:t>toán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tại</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bàn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xuất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hóa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món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thêm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5407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1069189" y="554825"/>
            <a:ext cx="70151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7" name="TextBox 6"/>
          <p:cNvSpPr txBox="1"/>
          <p:nvPr/>
        </p:nvSpPr>
        <p:spPr>
          <a:xfrm>
            <a:off x="357891" y="1108823"/>
            <a:ext cx="8536727" cy="3554819"/>
          </a:xfrm>
          <a:prstGeom prst="rect">
            <a:avLst/>
          </a:prstGeom>
          <a:noFill/>
        </p:spPr>
        <p:txBody>
          <a:bodyPr wrap="square" rtlCol="0">
            <a:spAutoFit/>
          </a:bodyPr>
          <a:lstStyle/>
          <a:p>
            <a:pPr lvl="0" algn="just">
              <a:lnSpc>
                <a:spcPct val="150000"/>
              </a:lnSpc>
            </a:pPr>
            <a:r>
              <a:rPr lang="vi-VN" sz="2500" b="1" dirty="0">
                <a:latin typeface="Arial" panose="020B0604020202020204" pitchFamily="34" charset="0"/>
                <a:cs typeface="Arial" panose="020B0604020202020204" pitchFamily="34" charset="0"/>
              </a:rPr>
              <a:t>2.  Yêu </a:t>
            </a:r>
            <a:r>
              <a:rPr lang="vi-VN" sz="2500" b="1" dirty="0" err="1">
                <a:latin typeface="Arial" panose="020B0604020202020204" pitchFamily="34" charset="0"/>
                <a:cs typeface="Arial" panose="020B0604020202020204" pitchFamily="34" charset="0"/>
              </a:rPr>
              <a:t>cầu</a:t>
            </a:r>
            <a:r>
              <a:rPr lang="vi-VN" sz="2500" b="1" dirty="0">
                <a:latin typeface="Arial" panose="020B0604020202020204" pitchFamily="34" charset="0"/>
                <a:cs typeface="Arial" panose="020B0604020202020204" pitchFamily="34" charset="0"/>
              </a:rPr>
              <a:t> phi </a:t>
            </a:r>
            <a:r>
              <a:rPr lang="vi-VN" sz="2500" b="1" dirty="0" err="1">
                <a:latin typeface="Arial" panose="020B0604020202020204" pitchFamily="34" charset="0"/>
                <a:cs typeface="Arial" panose="020B0604020202020204" pitchFamily="34" charset="0"/>
              </a:rPr>
              <a:t>chức</a:t>
            </a:r>
            <a:r>
              <a:rPr lang="vi-VN" sz="2500" b="1" dirty="0">
                <a:latin typeface="Arial" panose="020B0604020202020204" pitchFamily="34" charset="0"/>
                <a:cs typeface="Arial" panose="020B0604020202020204" pitchFamily="34" charset="0"/>
              </a:rPr>
              <a:t> năng: </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Giao </a:t>
            </a:r>
            <a:r>
              <a:rPr lang="en-US" sz="2500" dirty="0" err="1">
                <a:latin typeface="Arial" panose="020B0604020202020204" pitchFamily="34" charset="0"/>
                <a:cs typeface="Arial" panose="020B0604020202020204" pitchFamily="34" charset="0"/>
              </a:rPr>
              <a:t>diện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đẹp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mắt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dễ</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Phân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quyền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giữa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Tốc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độ</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ổn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định</a:t>
            </a:r>
            <a:r>
              <a:rPr lang="en-US" sz="2500" dirty="0">
                <a:latin typeface="Arial" panose="020B0604020202020204" pitchFamily="34" charset="0"/>
                <a:cs typeface="Arial" panose="020B0604020202020204" pitchFamily="34" charset="0"/>
              </a:rPr>
              <a:t>.</a:t>
            </a:r>
          </a:p>
          <a:p>
            <a:pPr lvl="0" algn="just">
              <a:lnSpc>
                <a:spcPct val="150000"/>
              </a:lnSpc>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49640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366822" y="2712997"/>
            <a:ext cx="6400800" cy="1200329"/>
          </a:xfrm>
          <a:prstGeom prst="rect">
            <a:avLst/>
          </a:prstGeom>
          <a:noFill/>
        </p:spPr>
        <p:txBody>
          <a:bodyPr wrap="square" rtlCol="0">
            <a:spAutoFit/>
          </a:bodyPr>
          <a:lstStyle/>
          <a:p>
            <a:pPr lvl="0" algn="ctr"/>
            <a:r>
              <a:rPr lang="vi-VN" sz="3600" b="1" dirty="0" err="1">
                <a:latin typeface="Arial" panose="020B0604020202020204" pitchFamily="34" charset="0"/>
                <a:cs typeface="Arial" panose="020B0604020202020204" pitchFamily="34" charset="0"/>
              </a:rPr>
              <a:t>Cảm</a:t>
            </a:r>
            <a:r>
              <a:rPr lang="vi-VN" sz="3600" b="1" dirty="0">
                <a:latin typeface="Arial" panose="020B0604020202020204" pitchFamily="34" charset="0"/>
                <a:cs typeface="Arial" panose="020B0604020202020204" pitchFamily="34" charset="0"/>
              </a:rPr>
              <a:t> ơn </a:t>
            </a:r>
            <a:r>
              <a:rPr lang="vi-VN" sz="3600" b="1" dirty="0" err="1">
                <a:latin typeface="Arial" panose="020B0604020202020204" pitchFamily="34" charset="0"/>
                <a:cs typeface="Arial" panose="020B0604020202020204" pitchFamily="34" charset="0"/>
              </a:rPr>
              <a:t>thầy</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và</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các</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bạn</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đã</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lắng</a:t>
            </a:r>
            <a:r>
              <a:rPr lang="vi-VN" sz="3600" b="1" dirty="0">
                <a:latin typeface="Arial" panose="020B0604020202020204" pitchFamily="34" charset="0"/>
                <a:cs typeface="Arial" panose="020B0604020202020204" pitchFamily="34" charset="0"/>
              </a:rPr>
              <a:t> nghe</a:t>
            </a:r>
            <a:r>
              <a:rPr lang="en-US" sz="3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474197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6" y="7153"/>
            <a:ext cx="9206345" cy="6850847"/>
          </a:xfrm>
          <a:prstGeom prst="rect">
            <a:avLst/>
          </a:prstGeom>
        </p:spPr>
      </p:pic>
      <p:sp>
        <p:nvSpPr>
          <p:cNvPr id="5" name="TextBox 4"/>
          <p:cNvSpPr txBox="1"/>
          <p:nvPr/>
        </p:nvSpPr>
        <p:spPr>
          <a:xfrm>
            <a:off x="1524000" y="1222200"/>
            <a:ext cx="6096000" cy="523220"/>
          </a:xfrm>
          <a:prstGeom prst="rect">
            <a:avLst/>
          </a:prstGeom>
          <a:noFill/>
        </p:spPr>
        <p:txBody>
          <a:bodyPr wrap="square" rtlCol="0">
            <a:spAutoFit/>
          </a:bodyPr>
          <a:lstStyle/>
          <a:p>
            <a:pPr algn="ctr"/>
            <a:r>
              <a:rPr lang="vi-VN" sz="2800" b="1" dirty="0">
                <a:latin typeface="Arial" panose="020B0604020202020204" pitchFamily="34" charset="0"/>
                <a:cs typeface="Arial" panose="020B0604020202020204" pitchFamily="34" charset="0"/>
              </a:rPr>
              <a:t>THÀNH VIÊN</a:t>
            </a:r>
            <a:endParaRPr lang="en-US" sz="2800" b="1" dirty="0">
              <a:latin typeface="Arial" panose="020B0604020202020204" pitchFamily="34" charset="0"/>
              <a:cs typeface="Arial" panose="020B0604020202020204" pitchFamily="34" charset="0"/>
            </a:endParaRPr>
          </a:p>
        </p:txBody>
      </p:sp>
      <p:sp>
        <p:nvSpPr>
          <p:cNvPr id="6" name="TextBox 5"/>
          <p:cNvSpPr txBox="1"/>
          <p:nvPr/>
        </p:nvSpPr>
        <p:spPr>
          <a:xfrm>
            <a:off x="921326" y="2057400"/>
            <a:ext cx="5250874" cy="2862322"/>
          </a:xfrm>
          <a:prstGeom prst="rect">
            <a:avLst/>
          </a:prstGeom>
          <a:noFill/>
        </p:spPr>
        <p:txBody>
          <a:bodyPr wrap="square" rtlCol="0">
            <a:spAutoFit/>
          </a:bodyPr>
          <a:lstStyle/>
          <a:p>
            <a:pPr>
              <a:lnSpc>
                <a:spcPct val="150000"/>
              </a:lnSpc>
            </a:pPr>
            <a:r>
              <a:rPr lang="vi-VN" sz="2400" dirty="0">
                <a:latin typeface="Arial" panose="020B0604020202020204" pitchFamily="34" charset="0"/>
                <a:cs typeface="Arial" panose="020B0604020202020204" pitchFamily="34" charset="0"/>
              </a:rPr>
              <a:t>VÕ VĂN HÙNG </a:t>
            </a:r>
          </a:p>
          <a:p>
            <a:pPr>
              <a:lnSpc>
                <a:spcPct val="150000"/>
              </a:lnSpc>
            </a:pPr>
            <a:r>
              <a:rPr lang="vi-VN" sz="2400" dirty="0">
                <a:latin typeface="Arial" panose="020B0604020202020204" pitchFamily="34" charset="0"/>
                <a:cs typeface="Arial" panose="020B0604020202020204" pitchFamily="34" charset="0"/>
              </a:rPr>
              <a:t>LỘC GIA PHÚC</a:t>
            </a:r>
          </a:p>
          <a:p>
            <a:pPr>
              <a:lnSpc>
                <a:spcPct val="150000"/>
              </a:lnSpc>
            </a:pPr>
            <a:r>
              <a:rPr lang="vi-VN" sz="2400" dirty="0">
                <a:latin typeface="Arial" panose="020B0604020202020204" pitchFamily="34" charset="0"/>
                <a:cs typeface="Arial" panose="020B0604020202020204" pitchFamily="34" charset="0"/>
              </a:rPr>
              <a:t>ĐOÀN THÀNH LỢI</a:t>
            </a:r>
          </a:p>
          <a:p>
            <a:pPr>
              <a:lnSpc>
                <a:spcPct val="150000"/>
              </a:lnSpc>
            </a:pPr>
            <a:r>
              <a:rPr lang="vi-VN" sz="2400" dirty="0">
                <a:latin typeface="Arial" panose="020B0604020202020204" pitchFamily="34" charset="0"/>
                <a:cs typeface="Arial" panose="020B0604020202020204" pitchFamily="34" charset="0"/>
              </a:rPr>
              <a:t>THIỀU VIỆT HOÀNG</a:t>
            </a:r>
          </a:p>
          <a:p>
            <a:pPr>
              <a:lnSpc>
                <a:spcPct val="150000"/>
              </a:lnSpc>
            </a:pPr>
            <a:r>
              <a:rPr lang="vi-VN" sz="2400" dirty="0">
                <a:latin typeface="Arial" panose="020B0604020202020204" pitchFamily="34" charset="0"/>
                <a:cs typeface="Arial" panose="020B0604020202020204" pitchFamily="34" charset="0"/>
              </a:rPr>
              <a:t>NGUYỄN HOÀNG GIANG TRƯỜNG</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6324600" y="2071967"/>
            <a:ext cx="2286000" cy="2862322"/>
          </a:xfrm>
          <a:prstGeom prst="rect">
            <a:avLst/>
          </a:prstGeom>
          <a:noFill/>
        </p:spPr>
        <p:txBody>
          <a:bodyPr wrap="square" rtlCol="0">
            <a:spAutoFit/>
          </a:bodyPr>
          <a:lstStyle/>
          <a:p>
            <a:pPr>
              <a:lnSpc>
                <a:spcPct val="150000"/>
              </a:lnSpc>
            </a:pPr>
            <a:r>
              <a:rPr lang="vi-VN" sz="2400">
                <a:latin typeface="Arial" panose="020B0604020202020204" pitchFamily="34" charset="0"/>
                <a:cs typeface="Arial" panose="020B0604020202020204" pitchFamily="34" charset="0"/>
              </a:rPr>
              <a:t>3120560031</a:t>
            </a:r>
          </a:p>
          <a:p>
            <a:pPr>
              <a:lnSpc>
                <a:spcPct val="150000"/>
              </a:lnSpc>
            </a:pPr>
            <a:r>
              <a:rPr lang="vi-VN" sz="2400">
                <a:latin typeface="Arial" panose="020B0604020202020204" pitchFamily="34" charset="0"/>
                <a:cs typeface="Arial" panose="020B0604020202020204" pitchFamily="34" charset="0"/>
              </a:rPr>
              <a:t>3116410093</a:t>
            </a:r>
          </a:p>
          <a:p>
            <a:pPr>
              <a:lnSpc>
                <a:spcPct val="150000"/>
              </a:lnSpc>
            </a:pPr>
            <a:r>
              <a:rPr lang="vi-VN" sz="2400">
                <a:latin typeface="Arial" panose="020B0604020202020204" pitchFamily="34" charset="0"/>
                <a:cs typeface="Arial" panose="020B0604020202020204" pitchFamily="34" charset="0"/>
              </a:rPr>
              <a:t>3120410300</a:t>
            </a:r>
          </a:p>
          <a:p>
            <a:pPr>
              <a:lnSpc>
                <a:spcPct val="150000"/>
              </a:lnSpc>
            </a:pPr>
            <a:r>
              <a:rPr lang="vi-VN" sz="2400">
                <a:latin typeface="Arial" panose="020B0604020202020204" pitchFamily="34" charset="0"/>
                <a:cs typeface="Arial" panose="020B0604020202020204" pitchFamily="34" charset="0"/>
              </a:rPr>
              <a:t>3120560030</a:t>
            </a:r>
          </a:p>
          <a:p>
            <a:pPr>
              <a:lnSpc>
                <a:spcPct val="150000"/>
              </a:lnSpc>
            </a:pPr>
            <a:r>
              <a:rPr lang="vi-VN" sz="2400">
                <a:latin typeface="Arial" panose="020B0604020202020204" pitchFamily="34" charset="0"/>
                <a:cs typeface="Arial" panose="020B0604020202020204" pitchFamily="34" charset="0"/>
              </a:rPr>
              <a:t>3120410572</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0313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444013" y="576519"/>
            <a:ext cx="4191000" cy="553998"/>
          </a:xfrm>
          <a:prstGeom prst="rect">
            <a:avLst/>
          </a:prstGeom>
          <a:noFill/>
        </p:spPr>
        <p:txBody>
          <a:bodyPr wrap="square" rtlCol="0">
            <a:spAutoFit/>
          </a:bodyPr>
          <a:lstStyle/>
          <a:p>
            <a:pPr algn="ctr"/>
            <a:r>
              <a:rPr lang="vi-VN" sz="3000" b="1">
                <a:cs typeface="Times New Roman" panose="02020603050405020304" pitchFamily="18" charset="0"/>
              </a:rPr>
              <a:t>I. Lý do chọn đề tài</a:t>
            </a:r>
            <a:endParaRPr lang="en-US" sz="3000" b="1">
              <a:cs typeface="Times New Roman" panose="02020603050405020304" pitchFamily="18" charset="0"/>
            </a:endParaRPr>
          </a:p>
        </p:txBody>
      </p:sp>
      <p:sp>
        <p:nvSpPr>
          <p:cNvPr id="6" name="TextBox 5"/>
          <p:cNvSpPr txBox="1"/>
          <p:nvPr/>
        </p:nvSpPr>
        <p:spPr>
          <a:xfrm>
            <a:off x="609600" y="1351508"/>
            <a:ext cx="8305800" cy="4524315"/>
          </a:xfrm>
          <a:prstGeom prst="rect">
            <a:avLst/>
          </a:prstGeom>
          <a:noFill/>
        </p:spPr>
        <p:txBody>
          <a:bodyPr wrap="square" rtlCol="0">
            <a:spAutoFit/>
          </a:bodyPr>
          <a:lstStyle/>
          <a:p>
            <a:pPr algn="just"/>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Ngày nay</a:t>
            </a:r>
            <a:r>
              <a:rPr lang="vi-VN" sz="2400">
                <a:latin typeface="Arial" panose="020B0604020202020204" pitchFamily="34" charset="0"/>
                <a:cs typeface="Arial" panose="020B0604020202020204" pitchFamily="34" charset="0"/>
              </a:rPr>
              <a:t> với sự phát triển của xã hội, các dịch vụ kinh doanh ăn uống mọc lên ở nhiều nơi, đặc biệt là các cửa hàng cà phê, trà sữa,...Theo thời gian các dịch vụ này đang ngày càng mở rộng quy mô kinh doanh để thu được nhiều lợi nhuận hơn. Quy mô càng lớn việc quản lý kinh doanh cửa hàng càng gặp nhiều khó khăn. Do đó đòi hỏi cần phải có sự hỗ trợ của công nghệ thông tin để giúp cho việc quản lý và điều hành cửa hàng trở nên dễ dàng hơn.</a:t>
            </a:r>
          </a:p>
          <a:p>
            <a:pPr algn="just"/>
            <a:endParaRPr lang="vi-VN" sz="2400">
              <a:latin typeface="Arial" panose="020B0604020202020204" pitchFamily="34" charset="0"/>
              <a:cs typeface="Arial" panose="020B0604020202020204" pitchFamily="34" charset="0"/>
            </a:endParaRPr>
          </a:p>
          <a:p>
            <a:pPr algn="just"/>
            <a:r>
              <a:rPr lang="vi-VN" sz="2400">
                <a:latin typeface="Arial" panose="020B0604020202020204" pitchFamily="34" charset="0"/>
                <a:cs typeface="Arial" panose="020B0604020202020204" pitchFamily="34" charset="0"/>
              </a:rPr>
              <a:t>      Chính vì vậy </a:t>
            </a:r>
            <a:r>
              <a:rPr lang="en-US" sz="2400">
                <a:latin typeface="Arial" panose="020B0604020202020204" pitchFamily="34" charset="0"/>
                <a:cs typeface="Arial" panose="020B0604020202020204" pitchFamily="34" charset="0"/>
              </a:rPr>
              <a:t>nhóm chúng em quyết định chọn đề tài “Xây dựng phần mềm quản lý và kinh doanh cửa hàng cà phê” để triển khai nhằm giải quyết vấn đề nan giải đó. </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9821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34636"/>
            <a:ext cx="9144000" cy="6900430"/>
          </a:xfrm>
          <a:prstGeom prst="rect">
            <a:avLst/>
          </a:prstGeom>
        </p:spPr>
      </p:pic>
      <p:sp>
        <p:nvSpPr>
          <p:cNvPr id="5" name="TextBox 4"/>
          <p:cNvSpPr txBox="1"/>
          <p:nvPr/>
        </p:nvSpPr>
        <p:spPr>
          <a:xfrm>
            <a:off x="3084368"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692727" y="1057557"/>
            <a:ext cx="7924800" cy="4455835"/>
          </a:xfrm>
          <a:prstGeom prst="rect">
            <a:avLst/>
          </a:prstGeom>
          <a:noFill/>
        </p:spPr>
        <p:txBody>
          <a:bodyPr wrap="square" rtlCol="0">
            <a:spAutoFit/>
          </a:bodyPr>
          <a:lstStyle/>
          <a:p>
            <a:pPr algn="just" fontAlgn="base">
              <a:lnSpc>
                <a:spcPct val="150000"/>
              </a:lnSpc>
            </a:pPr>
            <a:r>
              <a:rPr lang="vi-VN" sz="2400" b="1">
                <a:latin typeface="Arial" panose="020B0604020202020204" pitchFamily="34" charset="0"/>
                <a:cs typeface="Arial" panose="020B0604020202020204" pitchFamily="34" charset="0"/>
              </a:rPr>
              <a:t>1.  </a:t>
            </a:r>
            <a:r>
              <a:rPr lang="en-US" sz="2400" b="1">
                <a:latin typeface="Arial" panose="020B0604020202020204" pitchFamily="34" charset="0"/>
                <a:cs typeface="Arial" panose="020B0604020202020204" pitchFamily="34" charset="0"/>
              </a:rPr>
              <a:t>Bàn</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Trong cửa hàng có nhiều bàn được đánh số thứ tự theo cách sắp xếp của quản lý. Có 3 loại bàn theo số chỗ ngồi: 2, 4 và 8 chỗ. Khách hàng không được tự ý chuyển chỗ bàn ghế.</a:t>
            </a:r>
          </a:p>
          <a:p>
            <a:pPr algn="just" fontAlgn="base">
              <a:lnSpc>
                <a:spcPct val="150000"/>
              </a:lnSpc>
            </a:pPr>
            <a:r>
              <a:rPr lang="vi-VN" sz="2400" b="1">
                <a:latin typeface="Arial" panose="020B0604020202020204" pitchFamily="34" charset="0"/>
                <a:cs typeface="Arial" panose="020B0604020202020204" pitchFamily="34" charset="0"/>
              </a:rPr>
              <a:t>2.  </a:t>
            </a:r>
            <a:r>
              <a:rPr lang="en-US" sz="2400" b="1">
                <a:latin typeface="Arial" panose="020B0604020202020204" pitchFamily="34" charset="0"/>
                <a:cs typeface="Arial" panose="020B0604020202020204" pitchFamily="34" charset="0"/>
              </a:rPr>
              <a:t>Thực đơn của quán </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Thực đơn của quán bao gồm 5 loại thức uống chính: trà sữa, cà phê, sữa chua, nước trái cây và đá xay.</a:t>
            </a:r>
          </a:p>
        </p:txBody>
      </p:sp>
    </p:spTree>
    <p:extLst>
      <p:ext uri="{BB962C8B-B14F-4D97-AF65-F5344CB8AC3E}">
        <p14:creationId xmlns:p14="http://schemas.microsoft.com/office/powerpoint/2010/main" val="15439436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7180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70164" y="1011198"/>
            <a:ext cx="8686800" cy="520572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3.  </a:t>
            </a:r>
            <a:r>
              <a:rPr lang="en-US" sz="2500" b="1">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loại nước uống có nhiều lựa chọn gọi là sản phẩm của quán. Ví dụ trà sữa có trà sữa truyền thống, trà sữa thạch kim cương đen, trà sữa trân châu hoàng kim, hồng trà sữa tươi, trà đào, trà chanh,... Sữa chua có sữa chua xoài, sữa chua việt quốc, sữa chua tắc chanh dây,...</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a:t>
            </a:r>
            <a:r>
              <a:rPr lang="vi-VN" sz="2500">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sẽ có </a:t>
            </a:r>
            <a:r>
              <a:rPr lang="vi-VN" sz="2500">
                <a:latin typeface="Arial" panose="020B0604020202020204" pitchFamily="34" charset="0"/>
                <a:cs typeface="Arial" panose="020B0604020202020204" pitchFamily="34" charset="0"/>
              </a:rPr>
              <a:t>3</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cỡ ( size ):</a:t>
            </a:r>
            <a:r>
              <a:rPr lang="en-US" sz="2500">
                <a:latin typeface="Arial" panose="020B0604020202020204" pitchFamily="34" charset="0"/>
                <a:cs typeface="Arial" panose="020B0604020202020204" pitchFamily="34" charset="0"/>
              </a:rPr>
              <a:t> S, M, L.</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sản phẩm có giá riêng tùy vào kích cỡ.</a:t>
            </a:r>
          </a:p>
          <a:p>
            <a:pPr>
              <a:lnSpc>
                <a:spcPct val="150000"/>
              </a:lnSpc>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9683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6" name="TextBox 5"/>
          <p:cNvSpPr txBox="1"/>
          <p:nvPr/>
        </p:nvSpPr>
        <p:spPr>
          <a:xfrm>
            <a:off x="2971800" y="620645"/>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457200" y="1295400"/>
            <a:ext cx="8153400" cy="393954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4.  </a:t>
            </a:r>
            <a:r>
              <a:rPr lang="en-US" sz="2500" b="1">
                <a:latin typeface="Arial" panose="020B0604020202020204" pitchFamily="34" charset="0"/>
                <a:cs typeface="Arial" panose="020B0604020202020204" pitchFamily="34" charset="0"/>
              </a:rPr>
              <a:t>Đơn hàng</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hàng gồm hai loại:</a:t>
            </a:r>
            <a:r>
              <a:rPr lang="en-US" sz="2500" b="1">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dùng tại </a:t>
            </a:r>
            <a:r>
              <a:rPr lang="vi-VN" sz="2500">
                <a:latin typeface="Arial" panose="020B0604020202020204" pitchFamily="34" charset="0"/>
                <a:cs typeface="Arial" panose="020B0604020202020204" pitchFamily="34" charset="0"/>
              </a:rPr>
              <a:t>bàn</a:t>
            </a:r>
            <a:r>
              <a:rPr lang="en-US" sz="2500">
                <a:latin typeface="Arial" panose="020B0604020202020204" pitchFamily="34" charset="0"/>
                <a:cs typeface="Arial" panose="020B0604020202020204" pitchFamily="34" charset="0"/>
              </a:rPr>
              <a:t> và đơn mua mang đi.</a:t>
            </a:r>
          </a:p>
          <a:p>
            <a:pPr algn="just" fontAlgn="base">
              <a:lnSpc>
                <a:spcPct val="150000"/>
              </a:lnSpc>
            </a:pPr>
            <a:r>
              <a:rPr lang="vi-VN" sz="2500" b="1">
                <a:latin typeface="Arial" panose="020B0604020202020204" pitchFamily="34" charset="0"/>
                <a:cs typeface="Arial" panose="020B0604020202020204" pitchFamily="34" charset="0"/>
              </a:rPr>
              <a:t>5.  </a:t>
            </a:r>
            <a:r>
              <a:rPr lang="en-US" sz="2500" b="1">
                <a:latin typeface="Arial" panose="020B0604020202020204" pitchFamily="34" charset="0"/>
                <a:cs typeface="Arial" panose="020B0604020202020204" pitchFamily="34" charset="0"/>
              </a:rPr>
              <a:t>Nhân viên</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Nhân viên bao gồm: nhân viên </a:t>
            </a:r>
            <a:r>
              <a:rPr lang="vi-VN" sz="2500">
                <a:latin typeface="Arial" panose="020B0604020202020204" pitchFamily="34" charset="0"/>
                <a:cs typeface="Arial" panose="020B0604020202020204" pitchFamily="34" charset="0"/>
              </a:rPr>
              <a:t>bán</a:t>
            </a:r>
            <a:r>
              <a:rPr lang="en-US" sz="2500">
                <a:latin typeface="Arial" panose="020B0604020202020204" pitchFamily="34" charset="0"/>
                <a:cs typeface="Arial" panose="020B0604020202020204" pitchFamily="34" charset="0"/>
              </a:rPr>
              <a:t> hàng và nhân viên quản lý.</a:t>
            </a:r>
          </a:p>
          <a:p>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0960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310515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81000" y="1011198"/>
            <a:ext cx="8610600" cy="6001643"/>
          </a:xfrm>
          <a:prstGeom prst="rect">
            <a:avLst/>
          </a:prstGeom>
          <a:noFill/>
        </p:spPr>
        <p:txBody>
          <a:bodyPr wrap="square" rtlCol="0">
            <a:spAutoFit/>
          </a:bodyPr>
          <a:lstStyle/>
          <a:p>
            <a:pPr algn="just" fontAlgn="base"/>
            <a:r>
              <a:rPr lang="vi-VN" sz="2400" b="1">
                <a:latin typeface="Arial" panose="020B0604020202020204" pitchFamily="34" charset="0"/>
                <a:cs typeface="Arial" panose="020B0604020202020204" pitchFamily="34" charset="0"/>
              </a:rPr>
              <a:t>6.</a:t>
            </a:r>
            <a:r>
              <a:rPr lang="en-US" sz="2400" b="1">
                <a:latin typeface="Arial" panose="020B0604020202020204" pitchFamily="34" charset="0"/>
                <a:cs typeface="Arial" panose="020B0604020202020204" pitchFamily="34" charset="0"/>
              </a:rPr>
              <a:t> </a:t>
            </a:r>
            <a:r>
              <a:rPr lang="vi-VN" sz="2400" b="1">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Đặt đơn và tính tiền</a:t>
            </a:r>
            <a:r>
              <a:rPr lang="en-US" sz="2400">
                <a:latin typeface="Arial" panose="020B0604020202020204" pitchFamily="34" charset="0"/>
                <a:cs typeface="Arial" panose="020B0604020202020204" pitchFamily="34" charset="0"/>
              </a:rPr>
              <a:t> </a:t>
            </a:r>
          </a:p>
          <a:p>
            <a:pPr lvl="0" algn="just" fontAlgn="base"/>
            <a:r>
              <a:rPr lang="en-US" sz="2400" i="1">
                <a:latin typeface="Arial" panose="020B0604020202020204" pitchFamily="34" charset="0"/>
                <a:cs typeface="Arial" panose="020B0604020202020204" pitchFamily="34" charset="0"/>
              </a:rPr>
              <a:t>Bước 1: Xác định khách dùng tại </a:t>
            </a:r>
            <a:r>
              <a:rPr lang="vi-VN" sz="2400" i="1">
                <a:latin typeface="Arial" panose="020B0604020202020204" pitchFamily="34" charset="0"/>
                <a:cs typeface="Arial" panose="020B0604020202020204" pitchFamily="34" charset="0"/>
              </a:rPr>
              <a:t>bàn</a:t>
            </a:r>
            <a:r>
              <a:rPr lang="en-US" sz="2400" i="1">
                <a:latin typeface="Arial" panose="020B0604020202020204" pitchFamily="34" charset="0"/>
                <a:cs typeface="Arial" panose="020B0604020202020204" pitchFamily="34" charset="0"/>
              </a:rPr>
              <a:t> hay mang đi.</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khách hàng đến, nhân viên sẽ hỏi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hay mang đi, nếu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thì hỏi số lượng khách hàng và chọn bàn phù hợp.</a:t>
            </a:r>
          </a:p>
          <a:p>
            <a:pPr lvl="0" algn="just" fontAlgn="base"/>
            <a:r>
              <a:rPr lang="en-US" sz="2400" i="1">
                <a:latin typeface="Arial" panose="020B0604020202020204" pitchFamily="34" charset="0"/>
                <a:cs typeface="Arial" panose="020B0604020202020204" pitchFamily="34" charset="0"/>
              </a:rPr>
              <a:t>Bước 2: Đặt đơn.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sẽ tiến hành đặt đơn cho khách thông qua ứng dụng, do đó việc thay đổi nước uống chỉ được thực hiện trong quá trình đặt đơn của nhân viên, và sau đó khi bấm thanh toán thì không thể điều chỉnh được nữa.</a:t>
            </a:r>
            <a:endParaRPr lang="vi-VN" sz="2400">
              <a:latin typeface="Arial" panose="020B0604020202020204" pitchFamily="34" charset="0"/>
              <a:cs typeface="Arial" panose="020B0604020202020204" pitchFamily="34" charset="0"/>
            </a:endParaRPr>
          </a:p>
          <a:p>
            <a:pPr lvl="0" algn="just" fontAlgn="base"/>
            <a:r>
              <a:rPr lang="en-US" sz="2400" i="1">
                <a:latin typeface="Arial" panose="020B0604020202020204" pitchFamily="34" charset="0"/>
                <a:cs typeface="Arial" panose="020B0604020202020204" pitchFamily="34" charset="0"/>
              </a:rPr>
              <a:t>Bước 3. Tính tiền.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tính tiền và xuất hóa đơn cho khách bao gồm ngày lập hóa đơn, chi tiết hóa đơn, tổng tiền, nhân viên lập hóa đơn.</a:t>
            </a:r>
          </a:p>
          <a:p>
            <a:pPr algn="just" fontAlgn="base"/>
            <a:endParaRPr lang="en-US" sz="240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8326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2971800" y="584081"/>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15636" y="1174264"/>
            <a:ext cx="8312727" cy="5093702"/>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7.  </a:t>
            </a:r>
            <a:r>
              <a:rPr lang="en-US" sz="2500" b="1">
                <a:latin typeface="Arial" panose="020B0604020202020204" pitchFamily="34" charset="0"/>
                <a:cs typeface="Arial" panose="020B0604020202020204" pitchFamily="34" charset="0"/>
              </a:rPr>
              <a:t>Món thêm</a:t>
            </a:r>
            <a:endParaRPr lang="vi-VN"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Quán có bán kèm các món thêm như thạch dừa, trân châu thủy tinh, bánh cookie, pudding,... và tùy theo từng sản phẩm mới có. Ví dụ hồng trà sữa tươi có món thêm là kem, trân châu, pudding và khách hàng có thể chọn thêm 1 hoặc cả 3 món thêm cùng lúc. Tuy nhiên, cà phê đen thì không có món thêm nào. Mỗi loại món thêm có 1 giá riêng.</a:t>
            </a:r>
          </a:p>
          <a:p>
            <a:pPr algn="just"/>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2834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90850" y="56225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57200" y="1176169"/>
            <a:ext cx="8534400" cy="4637744"/>
          </a:xfrm>
          <a:prstGeom prst="rect">
            <a:avLst/>
          </a:prstGeom>
          <a:noFill/>
        </p:spPr>
        <p:txBody>
          <a:bodyPr wrap="square" rtlCol="0">
            <a:spAutoFit/>
          </a:bodyPr>
          <a:lstStyle/>
          <a:p>
            <a:pPr algn="just" fontAlgn="base">
              <a:lnSpc>
                <a:spcPct val="150000"/>
              </a:lnSpc>
            </a:pPr>
            <a:r>
              <a:rPr lang="vi-VN" sz="2500" b="1" dirty="0">
                <a:latin typeface="Arial" panose="020B0604020202020204" pitchFamily="34" charset="0"/>
                <a:cs typeface="Arial" panose="020B0604020202020204" pitchFamily="34" charset="0"/>
              </a:rPr>
              <a:t>8.  </a:t>
            </a:r>
            <a:r>
              <a:rPr lang="en-US" sz="2500" b="1" dirty="0" err="1">
                <a:latin typeface="Arial" panose="020B0604020202020204" pitchFamily="34" charset="0"/>
                <a:cs typeface="Arial" panose="020B0604020202020204" pitchFamily="34" charset="0"/>
              </a:rPr>
              <a:t>Thống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kê</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và</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báo</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cáo</a:t>
            </a:r>
            <a:r>
              <a:rPr lang="en-US" sz="2500" b="1" dirty="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algn="just" fontAlgn="base">
              <a:lnSpc>
                <a:spcPct val="150000"/>
              </a:lnSpc>
            </a:pPr>
            <a:r>
              <a:rPr lang="vi-VN" sz="2500" dirty="0">
                <a:latin typeface="Arial" panose="020B0604020202020204" pitchFamily="34" charset="0"/>
                <a:cs typeface="Arial" panose="020B0604020202020204" pitchFamily="34" charset="0"/>
              </a:rPr>
              <a:t>     H</a:t>
            </a:r>
            <a:r>
              <a:rPr lang="en-US" sz="2500" dirty="0" err="1">
                <a:latin typeface="Arial" panose="020B0604020202020204" pitchFamily="34" charset="0"/>
                <a:cs typeface="Arial" panose="020B0604020202020204" pitchFamily="34" charset="0"/>
              </a:rPr>
              <a:t>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ngày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phải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thực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việc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ngày</a:t>
            </a:r>
            <a:r>
              <a:rPr lang="en-US" sz="2500" dirty="0">
                <a:latin typeface="Arial" panose="020B0604020202020204" pitchFamily="34" charset="0"/>
                <a:cs typeface="Arial" panose="020B0604020202020204" pitchFamily="34" charset="0"/>
              </a:rPr>
              <a:t>.</a:t>
            </a:r>
          </a:p>
          <a:p>
            <a:pPr algn="just" fontAlgn="base">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H</a:t>
            </a:r>
            <a:r>
              <a:rPr lang="en-US" sz="2500" dirty="0" err="1">
                <a:latin typeface="Arial" panose="020B0604020202020204" pitchFamily="34" charset="0"/>
                <a:cs typeface="Arial" panose="020B0604020202020204" pitchFamily="34" charset="0"/>
              </a:rPr>
              <a:t>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thực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việc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lượng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lượng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mỗi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được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biết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được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nào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chạy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nào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không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chạy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kế</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hoạch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kinh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phù</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hợp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sau</a:t>
            </a:r>
            <a:r>
              <a:rPr lang="en-US" sz="2500" dirty="0">
                <a:latin typeface="Arial" panose="020B0604020202020204" pitchFamily="34" charset="0"/>
                <a:cs typeface="Arial" panose="020B0604020202020204" pitchFamily="34" charset="0"/>
              </a:rPr>
              <a:t>.</a:t>
            </a:r>
            <a:endParaRPr lang="vi-V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49001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1386</Words>
  <Application>Microsoft Office PowerPoint</Application>
  <PresentationFormat>On-screen Show (4:3)</PresentationFormat>
  <Paragraphs>103</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Hùng Văn</cp:lastModifiedBy>
  <cp:revision>25</cp:revision>
  <dcterms:created xsi:type="dcterms:W3CDTF">2022-05-15T14:27:13Z</dcterms:created>
  <dcterms:modified xsi:type="dcterms:W3CDTF">2022-05-17T02:38:58Z</dcterms:modified>
</cp:coreProperties>
</file>