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7" r:id="rId4"/>
    <p:sldId id="258" r:id="rId5"/>
    <p:sldId id="259" r:id="rId6"/>
    <p:sldId id="260" r:id="rId7"/>
    <p:sldId id="261" r:id="rId8"/>
    <p:sldId id="262" r:id="rId9"/>
    <p:sldId id="263" r:id="rId10"/>
    <p:sldId id="266" r:id="rId11"/>
    <p:sldId id="268" r:id="rId12"/>
    <p:sldId id="269" r:id="rId13"/>
    <p:sldId id="270" r:id="rId14"/>
    <p:sldId id="271"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4F1EDE-6C49-4AF6-900F-39EE6357F8DC}" type="datetimeFigureOut">
              <a:rPr lang="en-US" smtClean="0"/>
              <a:t>5/16/2022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570D63-A711-4CE8-B2F0-7DE45B313B8C}" type="slidenum">
              <a:rPr lang="en-US" smtClean="0"/>
              <a:t>‹#›</a:t>
            </a:fld>
            <a:endParaRPr lang="en-US"/>
          </a:p>
        </p:txBody>
      </p:sp>
    </p:spTree>
    <p:extLst>
      <p:ext uri="{BB962C8B-B14F-4D97-AF65-F5344CB8AC3E}">
        <p14:creationId xmlns:p14="http://schemas.microsoft.com/office/powerpoint/2010/main" val="4153448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570D63-A711-4CE8-B2F0-7DE45B313B8C}" type="slidenum">
              <a:rPr lang="en-US" smtClean="0"/>
              <a:t>5</a:t>
            </a:fld>
            <a:endParaRPr lang="en-US"/>
          </a:p>
        </p:txBody>
      </p:sp>
    </p:spTree>
    <p:extLst>
      <p:ext uri="{BB962C8B-B14F-4D97-AF65-F5344CB8AC3E}">
        <p14:creationId xmlns:p14="http://schemas.microsoft.com/office/powerpoint/2010/main" val="2161885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16006C-70A8-41DE-96C7-7ED80B909A9A}"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48E76-6192-4FBD-A424-81CFC8666FDE}" type="slidenum">
              <a:rPr lang="en-US" smtClean="0"/>
              <a:t>‹#›</a:t>
            </a:fld>
            <a:endParaRPr lang="en-US"/>
          </a:p>
        </p:txBody>
      </p:sp>
    </p:spTree>
    <p:extLst>
      <p:ext uri="{BB962C8B-B14F-4D97-AF65-F5344CB8AC3E}">
        <p14:creationId xmlns:p14="http://schemas.microsoft.com/office/powerpoint/2010/main" val="627923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16006C-70A8-41DE-96C7-7ED80B909A9A}"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48E76-6192-4FBD-A424-81CFC8666FDE}" type="slidenum">
              <a:rPr lang="en-US" smtClean="0"/>
              <a:t>‹#›</a:t>
            </a:fld>
            <a:endParaRPr lang="en-US"/>
          </a:p>
        </p:txBody>
      </p:sp>
    </p:spTree>
    <p:extLst>
      <p:ext uri="{BB962C8B-B14F-4D97-AF65-F5344CB8AC3E}">
        <p14:creationId xmlns:p14="http://schemas.microsoft.com/office/powerpoint/2010/main" val="252193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16006C-70A8-41DE-96C7-7ED80B909A9A}"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48E76-6192-4FBD-A424-81CFC8666FDE}" type="slidenum">
              <a:rPr lang="en-US" smtClean="0"/>
              <a:t>‹#›</a:t>
            </a:fld>
            <a:endParaRPr lang="en-US"/>
          </a:p>
        </p:txBody>
      </p:sp>
    </p:spTree>
    <p:extLst>
      <p:ext uri="{BB962C8B-B14F-4D97-AF65-F5344CB8AC3E}">
        <p14:creationId xmlns:p14="http://schemas.microsoft.com/office/powerpoint/2010/main" val="3323957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16006C-70A8-41DE-96C7-7ED80B909A9A}"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48E76-6192-4FBD-A424-81CFC8666FDE}" type="slidenum">
              <a:rPr lang="en-US" smtClean="0"/>
              <a:t>‹#›</a:t>
            </a:fld>
            <a:endParaRPr lang="en-US"/>
          </a:p>
        </p:txBody>
      </p:sp>
    </p:spTree>
    <p:extLst>
      <p:ext uri="{BB962C8B-B14F-4D97-AF65-F5344CB8AC3E}">
        <p14:creationId xmlns:p14="http://schemas.microsoft.com/office/powerpoint/2010/main" val="3846110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16006C-70A8-41DE-96C7-7ED80B909A9A}"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48E76-6192-4FBD-A424-81CFC8666FDE}" type="slidenum">
              <a:rPr lang="en-US" smtClean="0"/>
              <a:t>‹#›</a:t>
            </a:fld>
            <a:endParaRPr lang="en-US"/>
          </a:p>
        </p:txBody>
      </p:sp>
    </p:spTree>
    <p:extLst>
      <p:ext uri="{BB962C8B-B14F-4D97-AF65-F5344CB8AC3E}">
        <p14:creationId xmlns:p14="http://schemas.microsoft.com/office/powerpoint/2010/main" val="564952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16006C-70A8-41DE-96C7-7ED80B909A9A}"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A48E76-6192-4FBD-A424-81CFC8666FDE}" type="slidenum">
              <a:rPr lang="en-US" smtClean="0"/>
              <a:t>‹#›</a:t>
            </a:fld>
            <a:endParaRPr lang="en-US"/>
          </a:p>
        </p:txBody>
      </p:sp>
    </p:spTree>
    <p:extLst>
      <p:ext uri="{BB962C8B-B14F-4D97-AF65-F5344CB8AC3E}">
        <p14:creationId xmlns:p14="http://schemas.microsoft.com/office/powerpoint/2010/main" val="2992631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16006C-70A8-41DE-96C7-7ED80B909A9A}" type="datetimeFigureOut">
              <a:rPr lang="en-US" smtClean="0"/>
              <a:t>5/16/2022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A48E76-6192-4FBD-A424-81CFC8666FDE}" type="slidenum">
              <a:rPr lang="en-US" smtClean="0"/>
              <a:t>‹#›</a:t>
            </a:fld>
            <a:endParaRPr lang="en-US"/>
          </a:p>
        </p:txBody>
      </p:sp>
    </p:spTree>
    <p:extLst>
      <p:ext uri="{BB962C8B-B14F-4D97-AF65-F5344CB8AC3E}">
        <p14:creationId xmlns:p14="http://schemas.microsoft.com/office/powerpoint/2010/main" val="1273637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16006C-70A8-41DE-96C7-7ED80B909A9A}" type="datetimeFigureOut">
              <a:rPr lang="en-US" smtClean="0"/>
              <a:t>5/16/2022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A48E76-6192-4FBD-A424-81CFC8666FDE}" type="slidenum">
              <a:rPr lang="en-US" smtClean="0"/>
              <a:t>‹#›</a:t>
            </a:fld>
            <a:endParaRPr lang="en-US"/>
          </a:p>
        </p:txBody>
      </p:sp>
    </p:spTree>
    <p:extLst>
      <p:ext uri="{BB962C8B-B14F-4D97-AF65-F5344CB8AC3E}">
        <p14:creationId xmlns:p14="http://schemas.microsoft.com/office/powerpoint/2010/main" val="1751431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16006C-70A8-41DE-96C7-7ED80B909A9A}" type="datetimeFigureOut">
              <a:rPr lang="en-US" smtClean="0"/>
              <a:t>5/16/2022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A48E76-6192-4FBD-A424-81CFC8666FDE}" type="slidenum">
              <a:rPr lang="en-US" smtClean="0"/>
              <a:t>‹#›</a:t>
            </a:fld>
            <a:endParaRPr lang="en-US"/>
          </a:p>
        </p:txBody>
      </p:sp>
    </p:spTree>
    <p:extLst>
      <p:ext uri="{BB962C8B-B14F-4D97-AF65-F5344CB8AC3E}">
        <p14:creationId xmlns:p14="http://schemas.microsoft.com/office/powerpoint/2010/main" val="3691204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16006C-70A8-41DE-96C7-7ED80B909A9A}"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A48E76-6192-4FBD-A424-81CFC8666FDE}" type="slidenum">
              <a:rPr lang="en-US" smtClean="0"/>
              <a:t>‹#›</a:t>
            </a:fld>
            <a:endParaRPr lang="en-US"/>
          </a:p>
        </p:txBody>
      </p:sp>
    </p:spTree>
    <p:extLst>
      <p:ext uri="{BB962C8B-B14F-4D97-AF65-F5344CB8AC3E}">
        <p14:creationId xmlns:p14="http://schemas.microsoft.com/office/powerpoint/2010/main" val="3166648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16006C-70A8-41DE-96C7-7ED80B909A9A}"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A48E76-6192-4FBD-A424-81CFC8666FDE}" type="slidenum">
              <a:rPr lang="en-US" smtClean="0"/>
              <a:t>‹#›</a:t>
            </a:fld>
            <a:endParaRPr lang="en-US"/>
          </a:p>
        </p:txBody>
      </p:sp>
    </p:spTree>
    <p:extLst>
      <p:ext uri="{BB962C8B-B14F-4D97-AF65-F5344CB8AC3E}">
        <p14:creationId xmlns:p14="http://schemas.microsoft.com/office/powerpoint/2010/main" val="364648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16006C-70A8-41DE-96C7-7ED80B909A9A}" type="datetimeFigureOut">
              <a:rPr lang="en-US" smtClean="0"/>
              <a:t>5/16/2022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A48E76-6192-4FBD-A424-81CFC8666FDE}" type="slidenum">
              <a:rPr lang="en-US" smtClean="0"/>
              <a:t>‹#›</a:t>
            </a:fld>
            <a:endParaRPr lang="en-US"/>
          </a:p>
        </p:txBody>
      </p:sp>
    </p:spTree>
    <p:extLst>
      <p:ext uri="{BB962C8B-B14F-4D97-AF65-F5344CB8AC3E}">
        <p14:creationId xmlns:p14="http://schemas.microsoft.com/office/powerpoint/2010/main" val="819385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342"/>
            <a:ext cx="9144000" cy="6904560"/>
          </a:xfrm>
          <a:prstGeom prst="rect">
            <a:avLst/>
          </a:prstGeom>
        </p:spPr>
      </p:pic>
      <p:sp>
        <p:nvSpPr>
          <p:cNvPr id="5" name="TextBox 4"/>
          <p:cNvSpPr txBox="1"/>
          <p:nvPr/>
        </p:nvSpPr>
        <p:spPr>
          <a:xfrm>
            <a:off x="2514600" y="1600200"/>
            <a:ext cx="4114800" cy="584775"/>
          </a:xfrm>
          <a:prstGeom prst="rect">
            <a:avLst/>
          </a:prstGeom>
          <a:noFill/>
        </p:spPr>
        <p:txBody>
          <a:bodyPr wrap="square" rtlCol="0">
            <a:spAutoFit/>
          </a:bodyPr>
          <a:lstStyle/>
          <a:p>
            <a:r>
              <a:rPr lang="vi-VN" sz="3200">
                <a:latin typeface="Arial" panose="020B0604020202020204" pitchFamily="34" charset="0"/>
                <a:cs typeface="Arial" panose="020B0604020202020204" pitchFamily="34" charset="0"/>
              </a:rPr>
              <a:t>BÁO CÁO MÔN HỌC</a:t>
            </a:r>
            <a:endParaRPr lang="en-US" sz="3200">
              <a:latin typeface="Arial" panose="020B0604020202020204" pitchFamily="34" charset="0"/>
              <a:cs typeface="Arial" panose="020B0604020202020204" pitchFamily="34" charset="0"/>
            </a:endParaRPr>
          </a:p>
        </p:txBody>
      </p:sp>
      <p:sp>
        <p:nvSpPr>
          <p:cNvPr id="6" name="TextBox 5"/>
          <p:cNvSpPr txBox="1"/>
          <p:nvPr/>
        </p:nvSpPr>
        <p:spPr>
          <a:xfrm>
            <a:off x="495300" y="3581400"/>
            <a:ext cx="8382000" cy="1077218"/>
          </a:xfrm>
          <a:prstGeom prst="rect">
            <a:avLst/>
          </a:prstGeom>
          <a:noFill/>
        </p:spPr>
        <p:txBody>
          <a:bodyPr wrap="square" rtlCol="0">
            <a:spAutoFit/>
          </a:bodyPr>
          <a:lstStyle/>
          <a:p>
            <a:pPr algn="ctr"/>
            <a:r>
              <a:rPr lang="vi-VN" sz="3200">
                <a:latin typeface="Arial" panose="020B0604020202020204" pitchFamily="34" charset="0"/>
                <a:cs typeface="Arial" panose="020B0604020202020204" pitchFamily="34" charset="0"/>
              </a:rPr>
              <a:t>ĐỀ TÀI: XÂY DỰNG PHẦN MỀM QUẢN LÝ VÀ KINH DOANH CỬA HÀNG CÀ PHÊ</a:t>
            </a:r>
            <a:endParaRPr lang="en-US" sz="3200">
              <a:latin typeface="Arial" panose="020B0604020202020204" pitchFamily="34" charset="0"/>
              <a:cs typeface="Arial" panose="020B0604020202020204" pitchFamily="34" charset="0"/>
            </a:endParaRPr>
          </a:p>
        </p:txBody>
      </p:sp>
      <p:sp>
        <p:nvSpPr>
          <p:cNvPr id="7" name="TextBox 6"/>
          <p:cNvSpPr txBox="1"/>
          <p:nvPr/>
        </p:nvSpPr>
        <p:spPr>
          <a:xfrm>
            <a:off x="990600" y="2527293"/>
            <a:ext cx="7391400" cy="584775"/>
          </a:xfrm>
          <a:prstGeom prst="rect">
            <a:avLst/>
          </a:prstGeom>
          <a:noFill/>
        </p:spPr>
        <p:txBody>
          <a:bodyPr wrap="square" rtlCol="0">
            <a:spAutoFit/>
          </a:bodyPr>
          <a:lstStyle/>
          <a:p>
            <a:r>
              <a:rPr lang="vi-VN" sz="3200">
                <a:latin typeface="Arial" panose="020B0604020202020204" pitchFamily="34" charset="0"/>
                <a:cs typeface="Arial" panose="020B0604020202020204" pitchFamily="34" charset="0"/>
              </a:rPr>
              <a:t>HỌC PHẦN: CÔNG NGHỆ PHẦN MỀM</a:t>
            </a:r>
            <a:endParaRPr lang="en-US" sz="3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153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6" y="0"/>
            <a:ext cx="9153556" cy="6858000"/>
          </a:xfrm>
          <a:prstGeom prst="rect">
            <a:avLst/>
          </a:prstGeom>
        </p:spPr>
      </p:pic>
      <p:sp>
        <p:nvSpPr>
          <p:cNvPr id="5" name="TextBox 4"/>
          <p:cNvSpPr txBox="1"/>
          <p:nvPr/>
        </p:nvSpPr>
        <p:spPr>
          <a:xfrm>
            <a:off x="1117600" y="347702"/>
            <a:ext cx="6636327" cy="553998"/>
          </a:xfrm>
          <a:prstGeom prst="rect">
            <a:avLst/>
          </a:prstGeom>
          <a:noFill/>
        </p:spPr>
        <p:txBody>
          <a:bodyPr wrap="square" rtlCol="0">
            <a:spAutoFit/>
          </a:bodyPr>
          <a:lstStyle/>
          <a:p>
            <a:pPr algn="ctr"/>
            <a:r>
              <a:rPr lang="vi-VN" sz="3000" b="1">
                <a:latin typeface="Arial" panose="020B0604020202020204" pitchFamily="34" charset="0"/>
                <a:cs typeface="Arial" panose="020B0604020202020204" pitchFamily="34" charset="0"/>
              </a:rPr>
              <a:t>III. Tổng quan mô hình thác nước</a:t>
            </a:r>
            <a:endParaRPr lang="en-US" sz="3000" b="1">
              <a:latin typeface="Arial" panose="020B0604020202020204" pitchFamily="34" charset="0"/>
              <a:cs typeface="Arial" panose="020B0604020202020204" pitchFamily="34" charset="0"/>
            </a:endParaRPr>
          </a:p>
        </p:txBody>
      </p:sp>
      <p:sp>
        <p:nvSpPr>
          <p:cNvPr id="7" name="TextBox 6"/>
          <p:cNvSpPr txBox="1"/>
          <p:nvPr/>
        </p:nvSpPr>
        <p:spPr>
          <a:xfrm>
            <a:off x="261922" y="914400"/>
            <a:ext cx="8729678" cy="5563061"/>
          </a:xfrm>
          <a:prstGeom prst="rect">
            <a:avLst/>
          </a:prstGeom>
          <a:noFill/>
        </p:spPr>
        <p:txBody>
          <a:bodyPr wrap="square" rtlCol="0">
            <a:spAutoFit/>
          </a:bodyPr>
          <a:lstStyle/>
          <a:p>
            <a:pPr algn="just">
              <a:lnSpc>
                <a:spcPct val="150000"/>
              </a:lnSpc>
            </a:pPr>
            <a:r>
              <a:rPr lang="vi-VN" sz="2400">
                <a:latin typeface="Arial" panose="020B0604020202020204" pitchFamily="34" charset="0"/>
                <a:cs typeface="Arial" panose="020B0604020202020204" pitchFamily="34" charset="0"/>
              </a:rPr>
              <a:t>Mô hình thác nước được chia thành 5 giai đoạn:</a:t>
            </a:r>
            <a:endParaRPr lang="en-US" sz="2400">
              <a:latin typeface="Arial" panose="020B0604020202020204" pitchFamily="34" charset="0"/>
              <a:cs typeface="Arial" panose="020B0604020202020204" pitchFamily="34" charset="0"/>
            </a:endParaRPr>
          </a:p>
          <a:p>
            <a:pPr lvl="0" algn="just">
              <a:lnSpc>
                <a:spcPct val="150000"/>
              </a:lnSpc>
            </a:pPr>
            <a:r>
              <a:rPr lang="vi-VN" sz="2400">
                <a:latin typeface="Arial" panose="020B0604020202020204" pitchFamily="34" charset="0"/>
                <a:cs typeface="Arial" panose="020B0604020202020204" pitchFamily="34" charset="0"/>
              </a:rPr>
              <a:t>1. Phân tích yêu cầu (Requirements definition)</a:t>
            </a:r>
          </a:p>
          <a:p>
            <a:pPr lvl="0" algn="just">
              <a:lnSpc>
                <a:spcPct val="150000"/>
              </a:lnSpc>
            </a:pPr>
            <a:r>
              <a:rPr lang="vi-VN" sz="2400">
                <a:latin typeface="Arial" panose="020B0604020202020204" pitchFamily="34" charset="0"/>
                <a:cs typeface="Arial" panose="020B0604020202020204" pitchFamily="34" charset="0"/>
              </a:rPr>
              <a:t>2. Thiết kế hệ thống và phần mềm (System and software design)</a:t>
            </a:r>
          </a:p>
          <a:p>
            <a:pPr lvl="0" algn="just">
              <a:lnSpc>
                <a:spcPct val="150000"/>
              </a:lnSpc>
            </a:pPr>
            <a:r>
              <a:rPr lang="vi-VN" sz="2400">
                <a:latin typeface="Arial" panose="020B0604020202020204" pitchFamily="34" charset="0"/>
                <a:cs typeface="Arial" panose="020B0604020202020204" pitchFamily="34" charset="0"/>
              </a:rPr>
              <a:t>3. Hiện thực và kiểm tra modul</a:t>
            </a:r>
            <a:r>
              <a:rPr lang="en-US" sz="2400">
                <a:latin typeface="Arial" panose="020B0604020202020204" pitchFamily="34" charset="0"/>
                <a:cs typeface="Arial" panose="020B0604020202020204" pitchFamily="34" charset="0"/>
              </a:rPr>
              <a:t>e</a:t>
            </a:r>
            <a:r>
              <a:rPr lang="vi-VN" sz="2400">
                <a:latin typeface="Arial" panose="020B0604020202020204" pitchFamily="34" charset="0"/>
                <a:cs typeface="Arial" panose="020B0604020202020204" pitchFamily="34" charset="0"/>
              </a:rPr>
              <a:t>s (Implementation and unit testing)</a:t>
            </a:r>
            <a:endParaRPr lang="en-US" sz="2400">
              <a:latin typeface="Arial" panose="020B0604020202020204" pitchFamily="34" charset="0"/>
              <a:cs typeface="Arial" panose="020B0604020202020204" pitchFamily="34" charset="0"/>
            </a:endParaRPr>
          </a:p>
          <a:p>
            <a:pPr lvl="0" algn="just">
              <a:lnSpc>
                <a:spcPct val="150000"/>
              </a:lnSpc>
            </a:pPr>
            <a:r>
              <a:rPr lang="vi-VN" sz="2400">
                <a:latin typeface="Arial" panose="020B0604020202020204" pitchFamily="34" charset="0"/>
                <a:cs typeface="Arial" panose="020B0604020202020204" pitchFamily="34" charset="0"/>
              </a:rPr>
              <a:t>4. Tích hợp và kiểm tra hệ thống (Integration and system testing)</a:t>
            </a:r>
            <a:endParaRPr lang="en-US" sz="2400">
              <a:latin typeface="Arial" panose="020B0604020202020204" pitchFamily="34" charset="0"/>
              <a:cs typeface="Arial" panose="020B0604020202020204" pitchFamily="34" charset="0"/>
            </a:endParaRPr>
          </a:p>
          <a:p>
            <a:pPr lvl="0" algn="just">
              <a:lnSpc>
                <a:spcPct val="150000"/>
              </a:lnSpc>
            </a:pPr>
            <a:r>
              <a:rPr lang="vi-VN" sz="2400">
                <a:latin typeface="Arial" panose="020B0604020202020204" pitchFamily="34" charset="0"/>
                <a:cs typeface="Arial" panose="020B0604020202020204" pitchFamily="34" charset="0"/>
              </a:rPr>
              <a:t>5. Chuyển giao và bảo trì (Operation and maintenance)</a:t>
            </a:r>
            <a:endParaRPr lang="en-US" sz="240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230100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55"/>
            <a:ext cx="9153556" cy="6858000"/>
          </a:xfrm>
          <a:prstGeom prst="rect">
            <a:avLst/>
          </a:prstGeom>
        </p:spPr>
      </p:pic>
      <p:sp>
        <p:nvSpPr>
          <p:cNvPr id="5" name="TextBox 4"/>
          <p:cNvSpPr txBox="1"/>
          <p:nvPr/>
        </p:nvSpPr>
        <p:spPr>
          <a:xfrm>
            <a:off x="1905000" y="698500"/>
            <a:ext cx="4986322" cy="553998"/>
          </a:xfrm>
          <a:prstGeom prst="rect">
            <a:avLst/>
          </a:prstGeom>
          <a:noFill/>
        </p:spPr>
        <p:txBody>
          <a:bodyPr wrap="square" rtlCol="0">
            <a:spAutoFit/>
          </a:bodyPr>
          <a:lstStyle/>
          <a:p>
            <a:pPr algn="ctr"/>
            <a:r>
              <a:rPr lang="vi-VN" sz="3000" b="1">
                <a:latin typeface="Arial" panose="020B0604020202020204" pitchFamily="34" charset="0"/>
                <a:cs typeface="Arial" panose="020B0604020202020204" pitchFamily="34" charset="0"/>
              </a:rPr>
              <a:t>IV. Các công cụ sử dụng</a:t>
            </a:r>
            <a:endParaRPr lang="en-US" sz="3000" b="1">
              <a:latin typeface="Arial" panose="020B0604020202020204" pitchFamily="34" charset="0"/>
              <a:cs typeface="Arial" panose="020B0604020202020204" pitchFamily="34" charset="0"/>
            </a:endParaRPr>
          </a:p>
        </p:txBody>
      </p:sp>
      <p:sp>
        <p:nvSpPr>
          <p:cNvPr id="6" name="TextBox 5"/>
          <p:cNvSpPr txBox="1"/>
          <p:nvPr/>
        </p:nvSpPr>
        <p:spPr>
          <a:xfrm>
            <a:off x="861611" y="1524000"/>
            <a:ext cx="8305800" cy="4060663"/>
          </a:xfrm>
          <a:prstGeom prst="rect">
            <a:avLst/>
          </a:prstGeom>
          <a:noFill/>
        </p:spPr>
        <p:txBody>
          <a:bodyPr wrap="square" rtlCol="0">
            <a:spAutoFit/>
          </a:bodyPr>
          <a:lstStyle/>
          <a:p>
            <a:pPr marL="457200" indent="-457200" algn="just">
              <a:lnSpc>
                <a:spcPct val="150000"/>
              </a:lnSpc>
              <a:buAutoNum type="arabicPeriod"/>
            </a:pPr>
            <a:r>
              <a:rPr lang="vi-VN" sz="2500" dirty="0" err="1">
                <a:latin typeface="Arial" panose="020B0604020202020204" pitchFamily="34" charset="0"/>
                <a:cs typeface="Arial" panose="020B0604020202020204" pitchFamily="34" charset="0"/>
              </a:rPr>
              <a:t>Apache</a:t>
            </a:r>
            <a:r>
              <a:rPr lang="vi-VN" sz="2500" dirty="0">
                <a:latin typeface="Arial" panose="020B0604020202020204" pitchFamily="34" charset="0"/>
                <a:cs typeface="Arial" panose="020B0604020202020204" pitchFamily="34" charset="0"/>
              </a:rPr>
              <a:t> </a:t>
            </a:r>
            <a:r>
              <a:rPr lang="vi-VN" sz="2500" dirty="0" err="1">
                <a:latin typeface="Arial" panose="020B0604020202020204" pitchFamily="34" charset="0"/>
                <a:cs typeface="Arial" panose="020B0604020202020204" pitchFamily="34" charset="0"/>
              </a:rPr>
              <a:t>NetBeans</a:t>
            </a:r>
            <a:r>
              <a:rPr lang="vi-VN" sz="2500" dirty="0">
                <a:latin typeface="Arial" panose="020B0604020202020204" pitchFamily="34" charset="0"/>
                <a:cs typeface="Arial" panose="020B0604020202020204" pitchFamily="34" charset="0"/>
              </a:rPr>
              <a:t> IDE 12.6</a:t>
            </a:r>
          </a:p>
          <a:p>
            <a:pPr marL="457200" indent="-457200" algn="just">
              <a:lnSpc>
                <a:spcPct val="150000"/>
              </a:lnSpc>
              <a:buAutoNum type="arabicPeriod"/>
            </a:pPr>
            <a:r>
              <a:rPr lang="en-US" sz="2500" dirty="0">
                <a:latin typeface="Arial" panose="020B0604020202020204" pitchFamily="34" charset="0"/>
                <a:cs typeface="Arial" panose="020B0604020202020204" pitchFamily="34" charset="0"/>
              </a:rPr>
              <a:t>SQL Server</a:t>
            </a:r>
            <a:endParaRPr lang="vi-VN" sz="2500" dirty="0">
              <a:latin typeface="Arial" panose="020B0604020202020204" pitchFamily="34" charset="0"/>
              <a:cs typeface="Arial" panose="020B0604020202020204" pitchFamily="34" charset="0"/>
            </a:endParaRPr>
          </a:p>
          <a:p>
            <a:pPr marL="457200" indent="-457200" algn="just">
              <a:lnSpc>
                <a:spcPct val="150000"/>
              </a:lnSpc>
              <a:buAutoNum type="arabicPeriod"/>
            </a:pPr>
            <a:r>
              <a:rPr lang="vi-VN" sz="2500" dirty="0" err="1">
                <a:latin typeface="Arial" panose="020B0604020202020204" pitchFamily="34" charset="0"/>
                <a:cs typeface="Arial" panose="020B0604020202020204" pitchFamily="34" charset="0"/>
              </a:rPr>
              <a:t>Github</a:t>
            </a:r>
            <a:endParaRPr lang="vi-VN" sz="2500" dirty="0">
              <a:latin typeface="Arial" panose="020B0604020202020204" pitchFamily="34" charset="0"/>
              <a:cs typeface="Arial" panose="020B0604020202020204" pitchFamily="34" charset="0"/>
            </a:endParaRPr>
          </a:p>
          <a:p>
            <a:pPr marL="457200" indent="-457200" algn="just">
              <a:lnSpc>
                <a:spcPct val="150000"/>
              </a:lnSpc>
              <a:buAutoNum type="arabicPeriod"/>
            </a:pPr>
            <a:r>
              <a:rPr lang="en-US" sz="2500" dirty="0">
                <a:latin typeface="Arial" panose="020B0604020202020204" pitchFamily="34" charset="0"/>
                <a:cs typeface="Arial" panose="020B0604020202020204" pitchFamily="34" charset="0"/>
              </a:rPr>
              <a:t>Draw.io </a:t>
            </a:r>
            <a:endParaRPr lang="vi-VN" sz="2500" dirty="0">
              <a:latin typeface="Arial" panose="020B0604020202020204" pitchFamily="34" charset="0"/>
              <a:cs typeface="Arial" panose="020B0604020202020204" pitchFamily="34" charset="0"/>
            </a:endParaRPr>
          </a:p>
          <a:p>
            <a:pPr marL="457200" indent="-457200" algn="just">
              <a:lnSpc>
                <a:spcPct val="150000"/>
              </a:lnSpc>
              <a:buAutoNum type="arabicPeriod"/>
            </a:pPr>
            <a:r>
              <a:rPr lang="en-US" sz="2500" dirty="0">
                <a:latin typeface="Arial" panose="020B0604020202020204" pitchFamily="34" charset="0"/>
                <a:cs typeface="Arial" panose="020B0604020202020204" pitchFamily="34" charset="0"/>
              </a:rPr>
              <a:t>Photoshop CS6</a:t>
            </a:r>
            <a:endParaRPr lang="vi-VN" sz="2500" dirty="0">
              <a:latin typeface="Arial" panose="020B0604020202020204" pitchFamily="34" charset="0"/>
              <a:cs typeface="Arial" panose="020B0604020202020204" pitchFamily="34" charset="0"/>
            </a:endParaRPr>
          </a:p>
          <a:p>
            <a:pPr marL="457200" indent="-457200" algn="just">
              <a:lnSpc>
                <a:spcPct val="150000"/>
              </a:lnSpc>
              <a:buAutoNum type="arabicPeriod"/>
            </a:pPr>
            <a:r>
              <a:rPr lang="en-US" sz="2500" dirty="0">
                <a:latin typeface="Arial" panose="020B0604020202020204" pitchFamily="34" charset="0"/>
                <a:cs typeface="Arial" panose="020B0604020202020204" pitchFamily="34" charset="0"/>
              </a:rPr>
              <a:t>Trello</a:t>
            </a:r>
          </a:p>
          <a:p>
            <a:pPr marL="457200" indent="-457200" algn="just">
              <a:lnSpc>
                <a:spcPct val="150000"/>
              </a:lnSpc>
              <a:buAutoNum type="arabicPeriod"/>
            </a:pPr>
            <a:r>
              <a:rPr lang="en-US" sz="2500" dirty="0" err="1">
                <a:latin typeface="Arial" panose="020B0604020202020204" pitchFamily="34" charset="0"/>
                <a:cs typeface="Arial" panose="020B0604020202020204" pitchFamily="34" charset="0"/>
              </a:rPr>
              <a:t>Khác</a:t>
            </a:r>
            <a:r>
              <a:rPr lang="en-US" sz="2500" dirty="0">
                <a:latin typeface="Arial" panose="020B0604020202020204" pitchFamily="34" charset="0"/>
                <a:cs typeface="Arial" panose="020B0604020202020204" pitchFamily="34" charset="0"/>
              </a:rPr>
              <a:t>: Google meet, Messenger, </a:t>
            </a:r>
            <a:r>
              <a:rPr lang="en-US" sz="2500" dirty="0" err="1">
                <a:latin typeface="Arial" panose="020B0604020202020204" pitchFamily="34" charset="0"/>
                <a:cs typeface="Arial" panose="020B0604020202020204" pitchFamily="34" charset="0"/>
              </a:rPr>
              <a:t>Zalo</a:t>
            </a:r>
            <a:r>
              <a:rPr lang="en-US" sz="2500" dirty="0">
                <a:latin typeface="Arial" panose="020B0604020202020204" pitchFamily="34" charset="0"/>
                <a:cs typeface="Arial" panose="020B0604020202020204" pitchFamily="34" charset="0"/>
              </a:rPr>
              <a:t>,...</a:t>
            </a:r>
            <a:endParaRPr lang="vi-V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124430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55"/>
            <a:ext cx="9153556" cy="6858000"/>
          </a:xfrm>
          <a:prstGeom prst="rect">
            <a:avLst/>
          </a:prstGeom>
        </p:spPr>
      </p:pic>
      <p:sp>
        <p:nvSpPr>
          <p:cNvPr id="6" name="TextBox 5"/>
          <p:cNvSpPr txBox="1"/>
          <p:nvPr/>
        </p:nvSpPr>
        <p:spPr>
          <a:xfrm>
            <a:off x="2370122" y="206756"/>
            <a:ext cx="4191000" cy="553998"/>
          </a:xfrm>
          <a:prstGeom prst="rect">
            <a:avLst/>
          </a:prstGeom>
          <a:noFill/>
        </p:spPr>
        <p:txBody>
          <a:bodyPr wrap="square" rtlCol="0">
            <a:spAutoFit/>
          </a:bodyPr>
          <a:lstStyle/>
          <a:p>
            <a:pPr algn="ctr"/>
            <a:r>
              <a:rPr lang="vi-VN" sz="3000" b="1">
                <a:latin typeface="Arial" panose="020B0604020202020204" pitchFamily="34" charset="0"/>
                <a:cs typeface="Arial" panose="020B0604020202020204" pitchFamily="34" charset="0"/>
              </a:rPr>
              <a:t>V. Phạm vi dự án</a:t>
            </a:r>
            <a:endParaRPr lang="en-US" sz="3000" b="1">
              <a:latin typeface="Arial" panose="020B0604020202020204" pitchFamily="34" charset="0"/>
              <a:cs typeface="Arial" panose="020B0604020202020204" pitchFamily="34" charset="0"/>
            </a:endParaRPr>
          </a:p>
        </p:txBody>
      </p:sp>
      <p:sp>
        <p:nvSpPr>
          <p:cNvPr id="7" name="TextBox 6"/>
          <p:cNvSpPr txBox="1"/>
          <p:nvPr/>
        </p:nvSpPr>
        <p:spPr>
          <a:xfrm>
            <a:off x="292913" y="609600"/>
            <a:ext cx="8774883" cy="6117829"/>
          </a:xfrm>
          <a:prstGeom prst="rect">
            <a:avLst/>
          </a:prstGeom>
          <a:noFill/>
        </p:spPr>
        <p:txBody>
          <a:bodyPr wrap="square" rtlCol="0">
            <a:spAutoFit/>
          </a:bodyPr>
          <a:lstStyle/>
          <a:p>
            <a:pPr algn="just">
              <a:lnSpc>
                <a:spcPct val="150000"/>
              </a:lnSpc>
            </a:pPr>
            <a:r>
              <a:rPr lang="vi-VN" sz="2400" b="1">
                <a:latin typeface="Arial" panose="020B0604020202020204" pitchFamily="34" charset="0"/>
                <a:cs typeface="Arial" panose="020B0604020202020204" pitchFamily="34" charset="0"/>
              </a:rPr>
              <a:t>1.  Bên trong:</a:t>
            </a:r>
          </a:p>
          <a:p>
            <a:pPr algn="just">
              <a:lnSpc>
                <a:spcPct val="150000"/>
              </a:lnSpc>
            </a:pPr>
            <a:r>
              <a:rPr lang="vi-VN"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Khi nhận dự án, bên bộ phận triển khai chỉ cần quan tâm đến những phạm vi nghiệp vụ mà bên cửa hàng đề ra như sau:</a:t>
            </a:r>
          </a:p>
          <a:p>
            <a:pPr lvl="0" algn="just">
              <a:lnSpc>
                <a:spcPct val="150000"/>
              </a:lnSpc>
            </a:pPr>
            <a:r>
              <a:rPr lang="vi-VN" sz="2400">
                <a:latin typeface="Arial" panose="020B0604020202020204" pitchFamily="34" charset="0"/>
                <a:cs typeface="Arial" panose="020B0604020202020204" pitchFamily="34" charset="0"/>
              </a:rPr>
              <a:t>     - </a:t>
            </a:r>
            <a:r>
              <a:rPr lang="en-US" sz="2400">
                <a:latin typeface="Arial" panose="020B0604020202020204" pitchFamily="34" charset="0"/>
                <a:cs typeface="Arial" panose="020B0604020202020204" pitchFamily="34" charset="0"/>
              </a:rPr>
              <a:t>Đăng nhập, đăng xuất.</a:t>
            </a:r>
          </a:p>
          <a:p>
            <a:pPr lvl="0" algn="just">
              <a:lnSpc>
                <a:spcPct val="150000"/>
              </a:lnSpc>
            </a:pPr>
            <a:r>
              <a:rPr lang="vi-VN" sz="2400">
                <a:latin typeface="Arial" panose="020B0604020202020204" pitchFamily="34" charset="0"/>
                <a:cs typeface="Arial" panose="020B0604020202020204" pitchFamily="34" charset="0"/>
              </a:rPr>
              <a:t>     - </a:t>
            </a:r>
            <a:r>
              <a:rPr lang="en-US" sz="2400">
                <a:latin typeface="Arial" panose="020B0604020202020204" pitchFamily="34" charset="0"/>
                <a:cs typeface="Arial" panose="020B0604020202020204" pitchFamily="34" charset="0"/>
              </a:rPr>
              <a:t>Quản lý thể loại sản phẩm, sản phẩm, món thêm, đơn hàng, nhân viên, tài khoản đăng nhập.</a:t>
            </a:r>
          </a:p>
          <a:p>
            <a:pPr lvl="0" algn="just">
              <a:lnSpc>
                <a:spcPct val="150000"/>
              </a:lnSpc>
            </a:pPr>
            <a:r>
              <a:rPr lang="vi-VN" sz="2400">
                <a:latin typeface="Arial" panose="020B0604020202020204" pitchFamily="34" charset="0"/>
                <a:cs typeface="Arial" panose="020B0604020202020204" pitchFamily="34" charset="0"/>
              </a:rPr>
              <a:t>     - </a:t>
            </a:r>
            <a:r>
              <a:rPr lang="en-US" sz="2400">
                <a:latin typeface="Arial" panose="020B0604020202020204" pitchFamily="34" charset="0"/>
                <a:cs typeface="Arial" panose="020B0604020202020204" pitchFamily="34" charset="0"/>
              </a:rPr>
              <a:t>Xử lý </a:t>
            </a:r>
            <a:r>
              <a:rPr lang="vi-VN" sz="2400">
                <a:latin typeface="Arial" panose="020B0604020202020204" pitchFamily="34" charset="0"/>
                <a:cs typeface="Arial" panose="020B0604020202020204" pitchFamily="34" charset="0"/>
              </a:rPr>
              <a:t>đơn hàng </a:t>
            </a:r>
            <a:r>
              <a:rPr lang="en-US" sz="2400">
                <a:latin typeface="Arial" panose="020B0604020202020204" pitchFamily="34" charset="0"/>
                <a:cs typeface="Arial" panose="020B0604020202020204" pitchFamily="34" charset="0"/>
              </a:rPr>
              <a:t>cho khách dùng tại </a:t>
            </a:r>
            <a:r>
              <a:rPr lang="vi-VN" sz="2400">
                <a:latin typeface="Arial" panose="020B0604020202020204" pitchFamily="34" charset="0"/>
                <a:cs typeface="Arial" panose="020B0604020202020204" pitchFamily="34" charset="0"/>
              </a:rPr>
              <a:t>bàn</a:t>
            </a:r>
            <a:r>
              <a:rPr lang="en-US" sz="2400">
                <a:latin typeface="Arial" panose="020B0604020202020204" pitchFamily="34" charset="0"/>
                <a:cs typeface="Arial" panose="020B0604020202020204" pitchFamily="34" charset="0"/>
              </a:rPr>
              <a:t>, xử lý </a:t>
            </a:r>
            <a:r>
              <a:rPr lang="vi-VN" sz="2400">
                <a:latin typeface="Arial" panose="020B0604020202020204" pitchFamily="34" charset="0"/>
                <a:cs typeface="Arial" panose="020B0604020202020204" pitchFamily="34" charset="0"/>
              </a:rPr>
              <a:t>đơn hàng </a:t>
            </a:r>
            <a:r>
              <a:rPr lang="en-US" sz="2400">
                <a:latin typeface="Arial" panose="020B0604020202020204" pitchFamily="34" charset="0"/>
                <a:cs typeface="Arial" panose="020B0604020202020204" pitchFamily="34" charset="0"/>
              </a:rPr>
              <a:t>cho khách dùng mang đi, thanh toán và xuất hóa đơn.</a:t>
            </a:r>
          </a:p>
          <a:p>
            <a:pPr lvl="0" algn="just">
              <a:lnSpc>
                <a:spcPct val="150000"/>
              </a:lnSpc>
            </a:pPr>
            <a:r>
              <a:rPr lang="vi-VN" sz="2400">
                <a:latin typeface="Arial" panose="020B0604020202020204" pitchFamily="34" charset="0"/>
                <a:cs typeface="Arial" panose="020B0604020202020204" pitchFamily="34" charset="0"/>
              </a:rPr>
              <a:t>     - </a:t>
            </a:r>
            <a:r>
              <a:rPr lang="en-US" sz="2400">
                <a:latin typeface="Arial" panose="020B0604020202020204" pitchFamily="34" charset="0"/>
                <a:cs typeface="Arial" panose="020B0604020202020204" pitchFamily="34" charset="0"/>
              </a:rPr>
              <a:t>Thống kê báo cáo sản phẩm, món thêm, doanh thu theo giời gian.</a:t>
            </a:r>
          </a:p>
          <a:p>
            <a:pPr algn="just">
              <a:lnSpc>
                <a:spcPct val="150000"/>
              </a:lnSpc>
            </a:pPr>
            <a:endParaRPr lang="vi-VN" sz="24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268025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55"/>
            <a:ext cx="9153556" cy="6858000"/>
          </a:xfrm>
          <a:prstGeom prst="rect">
            <a:avLst/>
          </a:prstGeom>
        </p:spPr>
      </p:pic>
      <p:sp>
        <p:nvSpPr>
          <p:cNvPr id="5" name="TextBox 4"/>
          <p:cNvSpPr txBox="1"/>
          <p:nvPr/>
        </p:nvSpPr>
        <p:spPr>
          <a:xfrm>
            <a:off x="2395522" y="492020"/>
            <a:ext cx="4191000" cy="553998"/>
          </a:xfrm>
          <a:prstGeom prst="rect">
            <a:avLst/>
          </a:prstGeom>
          <a:noFill/>
        </p:spPr>
        <p:txBody>
          <a:bodyPr wrap="square" rtlCol="0">
            <a:spAutoFit/>
          </a:bodyPr>
          <a:lstStyle/>
          <a:p>
            <a:pPr algn="ctr"/>
            <a:r>
              <a:rPr lang="vi-VN" sz="3000" b="1">
                <a:latin typeface="Arial" panose="020B0604020202020204" pitchFamily="34" charset="0"/>
                <a:cs typeface="Arial" panose="020B0604020202020204" pitchFamily="34" charset="0"/>
              </a:rPr>
              <a:t>V. Phạm vi dự án</a:t>
            </a:r>
            <a:endParaRPr lang="en-US" sz="3000" b="1">
              <a:latin typeface="Arial" panose="020B0604020202020204" pitchFamily="34" charset="0"/>
              <a:cs typeface="Arial" panose="020B0604020202020204" pitchFamily="34" charset="0"/>
            </a:endParaRPr>
          </a:p>
        </p:txBody>
      </p:sp>
      <p:sp>
        <p:nvSpPr>
          <p:cNvPr id="6" name="TextBox 5"/>
          <p:cNvSpPr txBox="1"/>
          <p:nvPr/>
        </p:nvSpPr>
        <p:spPr>
          <a:xfrm>
            <a:off x="378672" y="1088364"/>
            <a:ext cx="8536727" cy="4708981"/>
          </a:xfrm>
          <a:prstGeom prst="rect">
            <a:avLst/>
          </a:prstGeom>
          <a:noFill/>
        </p:spPr>
        <p:txBody>
          <a:bodyPr wrap="square" rtlCol="0">
            <a:spAutoFit/>
          </a:bodyPr>
          <a:lstStyle/>
          <a:p>
            <a:pPr algn="just">
              <a:lnSpc>
                <a:spcPct val="150000"/>
              </a:lnSpc>
            </a:pPr>
            <a:r>
              <a:rPr lang="vi-VN" sz="2500" b="1">
                <a:latin typeface="Arial" panose="020B0604020202020204" pitchFamily="34" charset="0"/>
                <a:cs typeface="Arial" panose="020B0604020202020204" pitchFamily="34" charset="0"/>
              </a:rPr>
              <a:t>2. Bên ngoài:</a:t>
            </a:r>
          </a:p>
          <a:p>
            <a:pPr algn="just">
              <a:lnSpc>
                <a:spcPct val="150000"/>
              </a:lnSpc>
            </a:pPr>
            <a:r>
              <a:rPr lang="vi-VN" sz="2500">
                <a:latin typeface="Arial" panose="020B0604020202020204" pitchFamily="34" charset="0"/>
                <a:cs typeface="Arial" panose="020B0604020202020204" pitchFamily="34" charset="0"/>
              </a:rPr>
              <a:t>    </a:t>
            </a:r>
            <a:r>
              <a:rPr lang="en-US" sz="2500">
                <a:latin typeface="Arial" panose="020B0604020202020204" pitchFamily="34" charset="0"/>
                <a:cs typeface="Arial" panose="020B0604020202020204" pitchFamily="34" charset="0"/>
              </a:rPr>
              <a:t>Hiện tại cửa hàng chưa cần số hóa những phạm vi như sau:</a:t>
            </a:r>
          </a:p>
          <a:p>
            <a:pPr lvl="0" algn="just">
              <a:lnSpc>
                <a:spcPct val="150000"/>
              </a:lnSpc>
            </a:pP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Quản lý kho.</a:t>
            </a:r>
          </a:p>
          <a:p>
            <a:pPr lvl="0" algn="just">
              <a:lnSpc>
                <a:spcPct val="150000"/>
              </a:lnSpc>
            </a:pP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Thanh toán bằng các hình thức khác ngoài tiền mặt như ví</a:t>
            </a:r>
            <a:r>
              <a:rPr lang="vi-VN" sz="2500">
                <a:latin typeface="Arial" panose="020B0604020202020204" pitchFamily="34" charset="0"/>
                <a:cs typeface="Arial" panose="020B0604020202020204" pitchFamily="34" charset="0"/>
              </a:rPr>
              <a:t> </a:t>
            </a:r>
            <a:r>
              <a:rPr lang="en-US" sz="2500">
                <a:latin typeface="Arial" panose="020B0604020202020204" pitchFamily="34" charset="0"/>
                <a:cs typeface="Arial" panose="020B0604020202020204" pitchFamily="34" charset="0"/>
              </a:rPr>
              <a:t>điện thử, thẻ ngân hàng,...</a:t>
            </a:r>
          </a:p>
          <a:p>
            <a:pPr lvl="0" algn="just">
              <a:lnSpc>
                <a:spcPct val="150000"/>
              </a:lnSpc>
            </a:pP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Bán hàng qua các ứng dụng điện tử như grap food, go food, beamin, foody,...</a:t>
            </a:r>
          </a:p>
        </p:txBody>
      </p:sp>
    </p:spTree>
    <p:extLst>
      <p:ext uri="{BB962C8B-B14F-4D97-AF65-F5344CB8AC3E}">
        <p14:creationId xmlns:p14="http://schemas.microsoft.com/office/powerpoint/2010/main" val="53306066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55"/>
            <a:ext cx="9153556" cy="6858000"/>
          </a:xfrm>
          <a:prstGeom prst="rect">
            <a:avLst/>
          </a:prstGeom>
        </p:spPr>
      </p:pic>
      <p:sp>
        <p:nvSpPr>
          <p:cNvPr id="5" name="TextBox 4"/>
          <p:cNvSpPr txBox="1"/>
          <p:nvPr/>
        </p:nvSpPr>
        <p:spPr>
          <a:xfrm>
            <a:off x="990600" y="554825"/>
            <a:ext cx="6938978" cy="553998"/>
          </a:xfrm>
          <a:prstGeom prst="rect">
            <a:avLst/>
          </a:prstGeom>
          <a:noFill/>
        </p:spPr>
        <p:txBody>
          <a:bodyPr wrap="square" rtlCol="0">
            <a:spAutoFit/>
          </a:bodyPr>
          <a:lstStyle/>
          <a:p>
            <a:pPr lvl="0"/>
            <a:r>
              <a:rPr lang="vi-VN" sz="3000" b="1">
                <a:latin typeface="Arial" panose="020B0604020202020204" pitchFamily="34" charset="0"/>
                <a:cs typeface="Arial" panose="020B0604020202020204" pitchFamily="34" charset="0"/>
              </a:rPr>
              <a:t>VI. </a:t>
            </a:r>
            <a:r>
              <a:rPr lang="en-US" sz="3000" b="1">
                <a:latin typeface="Arial" panose="020B0604020202020204" pitchFamily="34" charset="0"/>
                <a:cs typeface="Arial" panose="020B0604020202020204" pitchFamily="34" charset="0"/>
              </a:rPr>
              <a:t>Tổng quan các yêu cầu nghiệp vụ</a:t>
            </a:r>
            <a:endParaRPr lang="en-US" sz="3000">
              <a:latin typeface="Arial" panose="020B0604020202020204" pitchFamily="34" charset="0"/>
              <a:cs typeface="Arial" panose="020B0604020202020204" pitchFamily="34" charset="0"/>
            </a:endParaRPr>
          </a:p>
        </p:txBody>
      </p:sp>
      <p:sp>
        <p:nvSpPr>
          <p:cNvPr id="6" name="TextBox 5"/>
          <p:cNvSpPr txBox="1"/>
          <p:nvPr/>
        </p:nvSpPr>
        <p:spPr>
          <a:xfrm>
            <a:off x="352117" y="1108823"/>
            <a:ext cx="8536727" cy="5286062"/>
          </a:xfrm>
          <a:prstGeom prst="rect">
            <a:avLst/>
          </a:prstGeom>
          <a:noFill/>
        </p:spPr>
        <p:txBody>
          <a:bodyPr wrap="square" rtlCol="0">
            <a:spAutoFit/>
          </a:bodyPr>
          <a:lstStyle/>
          <a:p>
            <a:pPr lvl="0" algn="just">
              <a:lnSpc>
                <a:spcPct val="150000"/>
              </a:lnSpc>
            </a:pPr>
            <a:r>
              <a:rPr lang="vi-VN" sz="2500" b="1">
                <a:latin typeface="Arial" panose="020B0604020202020204" pitchFamily="34" charset="0"/>
                <a:cs typeface="Arial" panose="020B0604020202020204" pitchFamily="34" charset="0"/>
              </a:rPr>
              <a:t>1.  Yêu cầu chức năng: </a:t>
            </a:r>
          </a:p>
          <a:p>
            <a:pPr lvl="0" algn="just">
              <a:lnSpc>
                <a:spcPct val="150000"/>
              </a:lnSpc>
            </a:pP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Đăng nhập.</a:t>
            </a:r>
          </a:p>
          <a:p>
            <a:pPr lvl="0" algn="just">
              <a:lnSpc>
                <a:spcPct val="150000"/>
              </a:lnSpc>
            </a:pP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Đăng xuất.</a:t>
            </a:r>
          </a:p>
          <a:p>
            <a:pPr lvl="0" algn="just">
              <a:lnSpc>
                <a:spcPct val="150000"/>
              </a:lnSpc>
            </a:pP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Quản lý thể loại sản phẩm (tìm kiếm, thêm, sửa).</a:t>
            </a:r>
          </a:p>
          <a:p>
            <a:pPr lvl="0" algn="just">
              <a:lnSpc>
                <a:spcPct val="150000"/>
              </a:lnSpc>
            </a:pP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Quản lý sản phẩm (tìm kiếm, thêm, sửa).</a:t>
            </a:r>
          </a:p>
          <a:p>
            <a:pPr lvl="0" algn="just">
              <a:lnSpc>
                <a:spcPct val="150000"/>
              </a:lnSpc>
            </a:pP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Quản lý món thêm (tìm kiếm, thêm, sửa).</a:t>
            </a:r>
          </a:p>
          <a:p>
            <a:pPr lvl="0" algn="just">
              <a:lnSpc>
                <a:spcPct val="150000"/>
              </a:lnSpc>
            </a:pP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Quản lý đơn hàng (tìm kiếm, xóa, in).</a:t>
            </a:r>
            <a:endParaRPr lang="vi-VN" sz="2500">
              <a:latin typeface="Arial" panose="020B0604020202020204" pitchFamily="34" charset="0"/>
              <a:cs typeface="Arial" panose="020B0604020202020204" pitchFamily="34" charset="0"/>
            </a:endParaRPr>
          </a:p>
          <a:p>
            <a:pPr lvl="0" algn="just">
              <a:lnSpc>
                <a:spcPct val="150000"/>
              </a:lnSpc>
            </a:pP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Quản lý nhân viên (tìm kiếm, thêm, sửa, xóa).</a:t>
            </a:r>
          </a:p>
          <a:p>
            <a:pPr lvl="0" algn="just">
              <a:lnSpc>
                <a:spcPct val="150000"/>
              </a:lnSpc>
            </a:pPr>
            <a:r>
              <a:rPr lang="en-US" sz="250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739796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55"/>
            <a:ext cx="9153556" cy="6858000"/>
          </a:xfrm>
          <a:prstGeom prst="rect">
            <a:avLst/>
          </a:prstGeom>
        </p:spPr>
      </p:pic>
      <p:sp>
        <p:nvSpPr>
          <p:cNvPr id="5" name="TextBox 4"/>
          <p:cNvSpPr txBox="1"/>
          <p:nvPr/>
        </p:nvSpPr>
        <p:spPr>
          <a:xfrm>
            <a:off x="992989" y="563642"/>
            <a:ext cx="7167578" cy="553998"/>
          </a:xfrm>
          <a:prstGeom prst="rect">
            <a:avLst/>
          </a:prstGeom>
          <a:noFill/>
        </p:spPr>
        <p:txBody>
          <a:bodyPr wrap="square" rtlCol="0">
            <a:spAutoFit/>
          </a:bodyPr>
          <a:lstStyle/>
          <a:p>
            <a:pPr lvl="0"/>
            <a:r>
              <a:rPr lang="vi-VN" sz="3000" b="1">
                <a:latin typeface="Arial" panose="020B0604020202020204" pitchFamily="34" charset="0"/>
                <a:cs typeface="Arial" panose="020B0604020202020204" pitchFamily="34" charset="0"/>
              </a:rPr>
              <a:t>VI. </a:t>
            </a:r>
            <a:r>
              <a:rPr lang="en-US" sz="3000" b="1">
                <a:latin typeface="Arial" panose="020B0604020202020204" pitchFamily="34" charset="0"/>
                <a:cs typeface="Arial" panose="020B0604020202020204" pitchFamily="34" charset="0"/>
              </a:rPr>
              <a:t>Tổng quan các yêu cầu nghiệp vụ</a:t>
            </a:r>
            <a:endParaRPr lang="en-US" sz="3000">
              <a:latin typeface="Arial" panose="020B0604020202020204" pitchFamily="34" charset="0"/>
              <a:cs typeface="Arial" panose="020B0604020202020204" pitchFamily="34" charset="0"/>
            </a:endParaRPr>
          </a:p>
        </p:txBody>
      </p:sp>
      <p:sp>
        <p:nvSpPr>
          <p:cNvPr id="6" name="TextBox 5"/>
          <p:cNvSpPr txBox="1"/>
          <p:nvPr/>
        </p:nvSpPr>
        <p:spPr>
          <a:xfrm>
            <a:off x="364818" y="1108915"/>
            <a:ext cx="8536727" cy="5863144"/>
          </a:xfrm>
          <a:prstGeom prst="rect">
            <a:avLst/>
          </a:prstGeom>
          <a:noFill/>
        </p:spPr>
        <p:txBody>
          <a:bodyPr wrap="square" rtlCol="0">
            <a:spAutoFit/>
          </a:bodyPr>
          <a:lstStyle/>
          <a:p>
            <a:pPr lvl="0" algn="just">
              <a:lnSpc>
                <a:spcPct val="150000"/>
              </a:lnSpc>
            </a:pPr>
            <a:r>
              <a:rPr lang="vi-VN" sz="2500" b="1">
                <a:latin typeface="Arial" panose="020B0604020202020204" pitchFamily="34" charset="0"/>
                <a:cs typeface="Arial" panose="020B0604020202020204" pitchFamily="34" charset="0"/>
              </a:rPr>
              <a:t>1.  Yêu cầu chức năng: </a:t>
            </a:r>
          </a:p>
          <a:p>
            <a:pPr lvl="0" algn="just">
              <a:lnSpc>
                <a:spcPct val="150000"/>
              </a:lnSpc>
            </a:pPr>
            <a:r>
              <a:rPr lang="en-US" sz="2500">
                <a:latin typeface="Arial" panose="020B0604020202020204" pitchFamily="34" charset="0"/>
                <a:cs typeface="Arial" panose="020B0604020202020204" pitchFamily="34" charset="0"/>
              </a:rPr>
              <a:t> </a:t>
            </a: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Quản lý tài khoản đăng nhập (tìm kiếm, thêm, sửa, xóa).</a:t>
            </a:r>
          </a:p>
          <a:p>
            <a:pPr lvl="0" algn="just">
              <a:lnSpc>
                <a:spcPct val="150000"/>
              </a:lnSpc>
            </a:pPr>
            <a:r>
              <a:rPr lang="en-US" sz="2500">
                <a:latin typeface="Arial" panose="020B0604020202020204" pitchFamily="34" charset="0"/>
                <a:cs typeface="Arial" panose="020B0604020202020204" pitchFamily="34" charset="0"/>
              </a:rPr>
              <a:t> </a:t>
            </a: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Lập đơn hàng cho khách dùng tại bàn.</a:t>
            </a:r>
          </a:p>
          <a:p>
            <a:pPr lvl="0" algn="just">
              <a:lnSpc>
                <a:spcPct val="150000"/>
              </a:lnSpc>
            </a:pPr>
            <a:r>
              <a:rPr lang="en-US" sz="2500">
                <a:latin typeface="Arial" panose="020B0604020202020204" pitchFamily="34" charset="0"/>
                <a:cs typeface="Arial" panose="020B0604020202020204" pitchFamily="34" charset="0"/>
              </a:rPr>
              <a:t> </a:t>
            </a: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Lập đơn hàng cho khách dùng mang về.</a:t>
            </a:r>
            <a:endParaRPr lang="vi-VN" sz="2500">
              <a:latin typeface="Arial" panose="020B0604020202020204" pitchFamily="34" charset="0"/>
              <a:cs typeface="Arial" panose="020B0604020202020204" pitchFamily="34" charset="0"/>
            </a:endParaRPr>
          </a:p>
          <a:p>
            <a:pPr lvl="0" algn="just">
              <a:lnSpc>
                <a:spcPct val="150000"/>
              </a:lnSpc>
            </a:pPr>
            <a:r>
              <a:rPr lang="vi-VN" sz="2500">
                <a:latin typeface="Arial" panose="020B0604020202020204" pitchFamily="34" charset="0"/>
                <a:cs typeface="Arial" panose="020B0604020202020204" pitchFamily="34" charset="0"/>
              </a:rPr>
              <a:t> </a:t>
            </a:r>
            <a:r>
              <a:rPr lang="en-US" sz="2500">
                <a:latin typeface="Arial" panose="020B0604020202020204" pitchFamily="34" charset="0"/>
                <a:cs typeface="Arial" panose="020B0604020202020204" pitchFamily="34" charset="0"/>
              </a:rPr>
              <a:t> </a:t>
            </a: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Thanh toán đơn hàng</a:t>
            </a:r>
            <a:r>
              <a:rPr lang="vi-VN" sz="2500">
                <a:latin typeface="Arial" panose="020B0604020202020204" pitchFamily="34" charset="0"/>
                <a:cs typeface="Arial" panose="020B0604020202020204" pitchFamily="34" charset="0"/>
              </a:rPr>
              <a:t> tại bàn</a:t>
            </a:r>
            <a:r>
              <a:rPr lang="en-US" sz="2500">
                <a:latin typeface="Arial" panose="020B0604020202020204" pitchFamily="34" charset="0"/>
                <a:cs typeface="Arial" panose="020B0604020202020204" pitchFamily="34" charset="0"/>
              </a:rPr>
              <a:t> và xuất hóa đơn.</a:t>
            </a:r>
          </a:p>
          <a:p>
            <a:pPr lvl="0" algn="just">
              <a:lnSpc>
                <a:spcPct val="150000"/>
              </a:lnSpc>
            </a:pPr>
            <a:r>
              <a:rPr lang="vi-VN" sz="2500">
                <a:latin typeface="Arial" panose="020B0604020202020204" pitchFamily="34" charset="0"/>
                <a:cs typeface="Arial" panose="020B0604020202020204" pitchFamily="34" charset="0"/>
              </a:rPr>
              <a:t> </a:t>
            </a:r>
            <a:r>
              <a:rPr lang="en-US" sz="2500">
                <a:latin typeface="Arial" panose="020B0604020202020204" pitchFamily="34" charset="0"/>
                <a:cs typeface="Arial" panose="020B0604020202020204" pitchFamily="34" charset="0"/>
              </a:rPr>
              <a:t> </a:t>
            </a: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Thống kê sản phẩm theo thời gian.</a:t>
            </a:r>
          </a:p>
          <a:p>
            <a:pPr lvl="0" algn="just">
              <a:lnSpc>
                <a:spcPct val="150000"/>
              </a:lnSpc>
            </a:pPr>
            <a:r>
              <a:rPr lang="vi-VN" sz="2500">
                <a:latin typeface="Arial" panose="020B0604020202020204" pitchFamily="34" charset="0"/>
                <a:cs typeface="Arial" panose="020B0604020202020204" pitchFamily="34" charset="0"/>
              </a:rPr>
              <a:t> </a:t>
            </a:r>
            <a:r>
              <a:rPr lang="en-US" sz="2500">
                <a:latin typeface="Arial" panose="020B0604020202020204" pitchFamily="34" charset="0"/>
                <a:cs typeface="Arial" panose="020B0604020202020204" pitchFamily="34" charset="0"/>
              </a:rPr>
              <a:t> </a:t>
            </a: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Thống kê món thêm theo thời gian.</a:t>
            </a:r>
          </a:p>
          <a:p>
            <a:pPr lvl="0" algn="just">
              <a:lnSpc>
                <a:spcPct val="150000"/>
              </a:lnSpc>
            </a:pPr>
            <a:r>
              <a:rPr lang="vi-VN" sz="2500">
                <a:latin typeface="Arial" panose="020B0604020202020204" pitchFamily="34" charset="0"/>
                <a:cs typeface="Arial" panose="020B0604020202020204" pitchFamily="34" charset="0"/>
              </a:rPr>
              <a:t> </a:t>
            </a:r>
            <a:r>
              <a:rPr lang="en-US" sz="2500">
                <a:latin typeface="Arial" panose="020B0604020202020204" pitchFamily="34" charset="0"/>
                <a:cs typeface="Arial" panose="020B0604020202020204" pitchFamily="34" charset="0"/>
              </a:rPr>
              <a:t> </a:t>
            </a: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Thống kê doanh thu theo thời gian.</a:t>
            </a:r>
          </a:p>
          <a:p>
            <a:pPr lvl="0" algn="just">
              <a:lnSpc>
                <a:spcPct val="150000"/>
              </a:lnSpc>
            </a:pPr>
            <a:endParaRPr lang="en-US" sz="25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854075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55"/>
            <a:ext cx="9153556" cy="6858000"/>
          </a:xfrm>
          <a:prstGeom prst="rect">
            <a:avLst/>
          </a:prstGeom>
        </p:spPr>
      </p:pic>
      <p:sp>
        <p:nvSpPr>
          <p:cNvPr id="6" name="TextBox 5"/>
          <p:cNvSpPr txBox="1"/>
          <p:nvPr/>
        </p:nvSpPr>
        <p:spPr>
          <a:xfrm>
            <a:off x="1069189" y="554825"/>
            <a:ext cx="7015178" cy="553998"/>
          </a:xfrm>
          <a:prstGeom prst="rect">
            <a:avLst/>
          </a:prstGeom>
          <a:noFill/>
        </p:spPr>
        <p:txBody>
          <a:bodyPr wrap="square" rtlCol="0">
            <a:spAutoFit/>
          </a:bodyPr>
          <a:lstStyle/>
          <a:p>
            <a:pPr lvl="0"/>
            <a:r>
              <a:rPr lang="vi-VN" sz="3000" b="1">
                <a:latin typeface="Arial" panose="020B0604020202020204" pitchFamily="34" charset="0"/>
                <a:cs typeface="Arial" panose="020B0604020202020204" pitchFamily="34" charset="0"/>
              </a:rPr>
              <a:t>VI. </a:t>
            </a:r>
            <a:r>
              <a:rPr lang="en-US" sz="3000" b="1">
                <a:latin typeface="Arial" panose="020B0604020202020204" pitchFamily="34" charset="0"/>
                <a:cs typeface="Arial" panose="020B0604020202020204" pitchFamily="34" charset="0"/>
              </a:rPr>
              <a:t>Tổng quan các yêu cầu nghiệp vụ</a:t>
            </a:r>
            <a:endParaRPr lang="en-US" sz="3000">
              <a:latin typeface="Arial" panose="020B0604020202020204" pitchFamily="34" charset="0"/>
              <a:cs typeface="Arial" panose="020B0604020202020204" pitchFamily="34" charset="0"/>
            </a:endParaRPr>
          </a:p>
        </p:txBody>
      </p:sp>
      <p:sp>
        <p:nvSpPr>
          <p:cNvPr id="7" name="TextBox 6"/>
          <p:cNvSpPr txBox="1"/>
          <p:nvPr/>
        </p:nvSpPr>
        <p:spPr>
          <a:xfrm>
            <a:off x="357891" y="1108823"/>
            <a:ext cx="8536727" cy="3554819"/>
          </a:xfrm>
          <a:prstGeom prst="rect">
            <a:avLst/>
          </a:prstGeom>
          <a:noFill/>
        </p:spPr>
        <p:txBody>
          <a:bodyPr wrap="square" rtlCol="0">
            <a:spAutoFit/>
          </a:bodyPr>
          <a:lstStyle/>
          <a:p>
            <a:pPr lvl="0" algn="just">
              <a:lnSpc>
                <a:spcPct val="150000"/>
              </a:lnSpc>
            </a:pPr>
            <a:r>
              <a:rPr lang="vi-VN" sz="2500" b="1">
                <a:latin typeface="Arial" panose="020B0604020202020204" pitchFamily="34" charset="0"/>
                <a:cs typeface="Arial" panose="020B0604020202020204" pitchFamily="34" charset="0"/>
              </a:rPr>
              <a:t>2.  Yêu cầu phi chức năng: </a:t>
            </a:r>
          </a:p>
          <a:p>
            <a:pPr lvl="0" algn="just">
              <a:lnSpc>
                <a:spcPct val="150000"/>
              </a:lnSpc>
            </a:pP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Giao diện đẹp mắt, dễ sử dụng.</a:t>
            </a:r>
          </a:p>
          <a:p>
            <a:pPr lvl="0" algn="just">
              <a:lnSpc>
                <a:spcPct val="150000"/>
              </a:lnSpc>
            </a:pP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Phân quyền chặt chẽ giữa nhân viên quản lý và nhân viên bán hàng.</a:t>
            </a:r>
          </a:p>
          <a:p>
            <a:pPr lvl="0" algn="just">
              <a:lnSpc>
                <a:spcPct val="150000"/>
              </a:lnSpc>
            </a:pP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Tốc độ xử lý nhanh và ổn định.</a:t>
            </a:r>
          </a:p>
          <a:p>
            <a:pPr lvl="0" algn="just">
              <a:lnSpc>
                <a:spcPct val="150000"/>
              </a:lnSpc>
            </a:pPr>
            <a:endParaRPr lang="en-US" sz="25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849640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6" y="0"/>
            <a:ext cx="9153556" cy="6858000"/>
          </a:xfrm>
          <a:prstGeom prst="rect">
            <a:avLst/>
          </a:prstGeom>
        </p:spPr>
      </p:pic>
      <p:sp>
        <p:nvSpPr>
          <p:cNvPr id="5" name="TextBox 4"/>
          <p:cNvSpPr txBox="1"/>
          <p:nvPr/>
        </p:nvSpPr>
        <p:spPr>
          <a:xfrm>
            <a:off x="1366822" y="2712997"/>
            <a:ext cx="6400800" cy="1200329"/>
          </a:xfrm>
          <a:prstGeom prst="rect">
            <a:avLst/>
          </a:prstGeom>
          <a:noFill/>
        </p:spPr>
        <p:txBody>
          <a:bodyPr wrap="square" rtlCol="0">
            <a:spAutoFit/>
          </a:bodyPr>
          <a:lstStyle/>
          <a:p>
            <a:pPr lvl="0" algn="ctr"/>
            <a:r>
              <a:rPr lang="vi-VN" sz="3600" b="1" dirty="0" err="1">
                <a:latin typeface="Arial" panose="020B0604020202020204" pitchFamily="34" charset="0"/>
                <a:cs typeface="Arial" panose="020B0604020202020204" pitchFamily="34" charset="0"/>
              </a:rPr>
              <a:t>Cảm</a:t>
            </a:r>
            <a:r>
              <a:rPr lang="vi-VN" sz="3600" b="1" dirty="0">
                <a:latin typeface="Arial" panose="020B0604020202020204" pitchFamily="34" charset="0"/>
                <a:cs typeface="Arial" panose="020B0604020202020204" pitchFamily="34" charset="0"/>
              </a:rPr>
              <a:t> ơn </a:t>
            </a:r>
            <a:r>
              <a:rPr lang="vi-VN" sz="3600" b="1" dirty="0" err="1">
                <a:latin typeface="Arial" panose="020B0604020202020204" pitchFamily="34" charset="0"/>
                <a:cs typeface="Arial" panose="020B0604020202020204" pitchFamily="34" charset="0"/>
              </a:rPr>
              <a:t>thầy</a:t>
            </a:r>
            <a:r>
              <a:rPr lang="vi-VN" sz="3600" b="1" dirty="0">
                <a:latin typeface="Arial" panose="020B0604020202020204" pitchFamily="34" charset="0"/>
                <a:cs typeface="Arial" panose="020B0604020202020204" pitchFamily="34" charset="0"/>
              </a:rPr>
              <a:t> </a:t>
            </a:r>
            <a:r>
              <a:rPr lang="vi-VN" sz="3600" b="1" dirty="0" err="1">
                <a:latin typeface="Arial" panose="020B0604020202020204" pitchFamily="34" charset="0"/>
                <a:cs typeface="Arial" panose="020B0604020202020204" pitchFamily="34" charset="0"/>
              </a:rPr>
              <a:t>và</a:t>
            </a:r>
            <a:r>
              <a:rPr lang="vi-VN" sz="3600" b="1" dirty="0">
                <a:latin typeface="Arial" panose="020B0604020202020204" pitchFamily="34" charset="0"/>
                <a:cs typeface="Arial" panose="020B0604020202020204" pitchFamily="34" charset="0"/>
              </a:rPr>
              <a:t> </a:t>
            </a:r>
            <a:r>
              <a:rPr lang="vi-VN" sz="3600" b="1" dirty="0" err="1">
                <a:latin typeface="Arial" panose="020B0604020202020204" pitchFamily="34" charset="0"/>
                <a:cs typeface="Arial" panose="020B0604020202020204" pitchFamily="34" charset="0"/>
              </a:rPr>
              <a:t>các</a:t>
            </a:r>
            <a:r>
              <a:rPr lang="vi-VN" sz="3600" b="1" dirty="0">
                <a:latin typeface="Arial" panose="020B0604020202020204" pitchFamily="34" charset="0"/>
                <a:cs typeface="Arial" panose="020B0604020202020204" pitchFamily="34" charset="0"/>
              </a:rPr>
              <a:t> </a:t>
            </a:r>
            <a:r>
              <a:rPr lang="vi-VN" sz="3600" b="1" dirty="0" err="1">
                <a:latin typeface="Arial" panose="020B0604020202020204" pitchFamily="34" charset="0"/>
                <a:cs typeface="Arial" panose="020B0604020202020204" pitchFamily="34" charset="0"/>
              </a:rPr>
              <a:t>bạn</a:t>
            </a:r>
            <a:r>
              <a:rPr lang="vi-VN" sz="3600" b="1" dirty="0">
                <a:latin typeface="Arial" panose="020B0604020202020204" pitchFamily="34" charset="0"/>
                <a:cs typeface="Arial" panose="020B0604020202020204" pitchFamily="34" charset="0"/>
              </a:rPr>
              <a:t> </a:t>
            </a:r>
            <a:r>
              <a:rPr lang="vi-VN" sz="3600" b="1" dirty="0" err="1">
                <a:latin typeface="Arial" panose="020B0604020202020204" pitchFamily="34" charset="0"/>
                <a:cs typeface="Arial" panose="020B0604020202020204" pitchFamily="34" charset="0"/>
              </a:rPr>
              <a:t>đã</a:t>
            </a:r>
            <a:r>
              <a:rPr lang="vi-VN" sz="3600" b="1" dirty="0">
                <a:latin typeface="Arial" panose="020B0604020202020204" pitchFamily="34" charset="0"/>
                <a:cs typeface="Arial" panose="020B0604020202020204" pitchFamily="34" charset="0"/>
              </a:rPr>
              <a:t> </a:t>
            </a:r>
            <a:r>
              <a:rPr lang="vi-VN" sz="3600" b="1" dirty="0" err="1">
                <a:latin typeface="Arial" panose="020B0604020202020204" pitchFamily="34" charset="0"/>
                <a:cs typeface="Arial" panose="020B0604020202020204" pitchFamily="34" charset="0"/>
              </a:rPr>
              <a:t>lắng</a:t>
            </a:r>
            <a:r>
              <a:rPr lang="vi-VN" sz="3600" b="1" dirty="0">
                <a:latin typeface="Arial" panose="020B0604020202020204" pitchFamily="34" charset="0"/>
                <a:cs typeface="Arial" panose="020B0604020202020204" pitchFamily="34" charset="0"/>
              </a:rPr>
              <a:t> nghe</a:t>
            </a:r>
            <a:r>
              <a:rPr lang="en-US" sz="3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4741979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6" y="7153"/>
            <a:ext cx="9206345" cy="6850847"/>
          </a:xfrm>
          <a:prstGeom prst="rect">
            <a:avLst/>
          </a:prstGeom>
        </p:spPr>
      </p:pic>
      <p:sp>
        <p:nvSpPr>
          <p:cNvPr id="5" name="TextBox 4"/>
          <p:cNvSpPr txBox="1"/>
          <p:nvPr/>
        </p:nvSpPr>
        <p:spPr>
          <a:xfrm>
            <a:off x="1524000" y="1222200"/>
            <a:ext cx="6096000" cy="523220"/>
          </a:xfrm>
          <a:prstGeom prst="rect">
            <a:avLst/>
          </a:prstGeom>
          <a:noFill/>
        </p:spPr>
        <p:txBody>
          <a:bodyPr wrap="square" rtlCol="0">
            <a:spAutoFit/>
          </a:bodyPr>
          <a:lstStyle/>
          <a:p>
            <a:pPr algn="ctr"/>
            <a:r>
              <a:rPr lang="vi-VN" sz="2800">
                <a:latin typeface="Arial" panose="020B0604020202020204" pitchFamily="34" charset="0"/>
                <a:cs typeface="Arial" panose="020B0604020202020204" pitchFamily="34" charset="0"/>
              </a:rPr>
              <a:t>THÀNH VIÊN</a:t>
            </a:r>
            <a:endParaRPr lang="en-US" sz="2800">
              <a:latin typeface="Arial" panose="020B0604020202020204" pitchFamily="34" charset="0"/>
              <a:cs typeface="Arial" panose="020B0604020202020204" pitchFamily="34" charset="0"/>
            </a:endParaRPr>
          </a:p>
        </p:txBody>
      </p:sp>
      <p:sp>
        <p:nvSpPr>
          <p:cNvPr id="6" name="TextBox 5"/>
          <p:cNvSpPr txBox="1"/>
          <p:nvPr/>
        </p:nvSpPr>
        <p:spPr>
          <a:xfrm>
            <a:off x="921326" y="2057400"/>
            <a:ext cx="5250874" cy="2862322"/>
          </a:xfrm>
          <a:prstGeom prst="rect">
            <a:avLst/>
          </a:prstGeom>
          <a:noFill/>
        </p:spPr>
        <p:txBody>
          <a:bodyPr wrap="square" rtlCol="0">
            <a:spAutoFit/>
          </a:bodyPr>
          <a:lstStyle/>
          <a:p>
            <a:pPr>
              <a:lnSpc>
                <a:spcPct val="150000"/>
              </a:lnSpc>
            </a:pPr>
            <a:r>
              <a:rPr lang="vi-VN" sz="2400">
                <a:latin typeface="Arial" panose="020B0604020202020204" pitchFamily="34" charset="0"/>
                <a:cs typeface="Arial" panose="020B0604020202020204" pitchFamily="34" charset="0"/>
              </a:rPr>
              <a:t>VÕ VĂN HÙNG </a:t>
            </a:r>
          </a:p>
          <a:p>
            <a:pPr>
              <a:lnSpc>
                <a:spcPct val="150000"/>
              </a:lnSpc>
            </a:pPr>
            <a:r>
              <a:rPr lang="vi-VN" sz="2400">
                <a:latin typeface="Arial" panose="020B0604020202020204" pitchFamily="34" charset="0"/>
                <a:cs typeface="Arial" panose="020B0604020202020204" pitchFamily="34" charset="0"/>
              </a:rPr>
              <a:t>LỘC GIA PHÚC</a:t>
            </a:r>
          </a:p>
          <a:p>
            <a:pPr>
              <a:lnSpc>
                <a:spcPct val="150000"/>
              </a:lnSpc>
            </a:pPr>
            <a:r>
              <a:rPr lang="vi-VN" sz="2400">
                <a:latin typeface="Arial" panose="020B0604020202020204" pitchFamily="34" charset="0"/>
                <a:cs typeface="Arial" panose="020B0604020202020204" pitchFamily="34" charset="0"/>
              </a:rPr>
              <a:t>ĐOÀN THÀNH LỢI</a:t>
            </a:r>
          </a:p>
          <a:p>
            <a:pPr>
              <a:lnSpc>
                <a:spcPct val="150000"/>
              </a:lnSpc>
            </a:pPr>
            <a:r>
              <a:rPr lang="vi-VN" sz="2400">
                <a:latin typeface="Arial" panose="020B0604020202020204" pitchFamily="34" charset="0"/>
                <a:cs typeface="Arial" panose="020B0604020202020204" pitchFamily="34" charset="0"/>
              </a:rPr>
              <a:t>THIỀU VIỆT HOÀNG</a:t>
            </a:r>
          </a:p>
          <a:p>
            <a:pPr>
              <a:lnSpc>
                <a:spcPct val="150000"/>
              </a:lnSpc>
            </a:pPr>
            <a:r>
              <a:rPr lang="vi-VN" sz="2400">
                <a:latin typeface="Arial" panose="020B0604020202020204" pitchFamily="34" charset="0"/>
                <a:cs typeface="Arial" panose="020B0604020202020204" pitchFamily="34" charset="0"/>
              </a:rPr>
              <a:t>NGUYỄN HOÀNG GIANG TRƯỜNG</a:t>
            </a:r>
            <a:endParaRPr lang="en-US" sz="2400">
              <a:latin typeface="Arial" panose="020B0604020202020204" pitchFamily="34" charset="0"/>
              <a:cs typeface="Arial" panose="020B0604020202020204" pitchFamily="34" charset="0"/>
            </a:endParaRPr>
          </a:p>
        </p:txBody>
      </p:sp>
      <p:sp>
        <p:nvSpPr>
          <p:cNvPr id="7" name="TextBox 6"/>
          <p:cNvSpPr txBox="1"/>
          <p:nvPr/>
        </p:nvSpPr>
        <p:spPr>
          <a:xfrm>
            <a:off x="6324600" y="2071967"/>
            <a:ext cx="2286000" cy="2862322"/>
          </a:xfrm>
          <a:prstGeom prst="rect">
            <a:avLst/>
          </a:prstGeom>
          <a:noFill/>
        </p:spPr>
        <p:txBody>
          <a:bodyPr wrap="square" rtlCol="0">
            <a:spAutoFit/>
          </a:bodyPr>
          <a:lstStyle/>
          <a:p>
            <a:pPr>
              <a:lnSpc>
                <a:spcPct val="150000"/>
              </a:lnSpc>
            </a:pPr>
            <a:r>
              <a:rPr lang="vi-VN" sz="2400">
                <a:latin typeface="Arial" panose="020B0604020202020204" pitchFamily="34" charset="0"/>
                <a:cs typeface="Arial" panose="020B0604020202020204" pitchFamily="34" charset="0"/>
              </a:rPr>
              <a:t>3120560031</a:t>
            </a:r>
          </a:p>
          <a:p>
            <a:pPr>
              <a:lnSpc>
                <a:spcPct val="150000"/>
              </a:lnSpc>
            </a:pPr>
            <a:r>
              <a:rPr lang="vi-VN" sz="2400">
                <a:latin typeface="Arial" panose="020B0604020202020204" pitchFamily="34" charset="0"/>
                <a:cs typeface="Arial" panose="020B0604020202020204" pitchFamily="34" charset="0"/>
              </a:rPr>
              <a:t>3116410093</a:t>
            </a:r>
          </a:p>
          <a:p>
            <a:pPr>
              <a:lnSpc>
                <a:spcPct val="150000"/>
              </a:lnSpc>
            </a:pPr>
            <a:r>
              <a:rPr lang="vi-VN" sz="2400">
                <a:latin typeface="Arial" panose="020B0604020202020204" pitchFamily="34" charset="0"/>
                <a:cs typeface="Arial" panose="020B0604020202020204" pitchFamily="34" charset="0"/>
              </a:rPr>
              <a:t>3120410300</a:t>
            </a:r>
          </a:p>
          <a:p>
            <a:pPr>
              <a:lnSpc>
                <a:spcPct val="150000"/>
              </a:lnSpc>
            </a:pPr>
            <a:r>
              <a:rPr lang="vi-VN" sz="2400">
                <a:latin typeface="Arial" panose="020B0604020202020204" pitchFamily="34" charset="0"/>
                <a:cs typeface="Arial" panose="020B0604020202020204" pitchFamily="34" charset="0"/>
              </a:rPr>
              <a:t>3120560030</a:t>
            </a:r>
          </a:p>
          <a:p>
            <a:pPr>
              <a:lnSpc>
                <a:spcPct val="150000"/>
              </a:lnSpc>
            </a:pPr>
            <a:r>
              <a:rPr lang="vi-VN" sz="2400">
                <a:latin typeface="Arial" panose="020B0604020202020204" pitchFamily="34" charset="0"/>
                <a:cs typeface="Arial" panose="020B0604020202020204" pitchFamily="34" charset="0"/>
              </a:rPr>
              <a:t>3120410572</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0313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6" y="0"/>
            <a:ext cx="9153556" cy="6858000"/>
          </a:xfrm>
          <a:prstGeom prst="rect">
            <a:avLst/>
          </a:prstGeom>
        </p:spPr>
      </p:pic>
      <p:sp>
        <p:nvSpPr>
          <p:cNvPr id="5" name="TextBox 4"/>
          <p:cNvSpPr txBox="1"/>
          <p:nvPr/>
        </p:nvSpPr>
        <p:spPr>
          <a:xfrm>
            <a:off x="2444013" y="576519"/>
            <a:ext cx="4191000" cy="553998"/>
          </a:xfrm>
          <a:prstGeom prst="rect">
            <a:avLst/>
          </a:prstGeom>
          <a:noFill/>
        </p:spPr>
        <p:txBody>
          <a:bodyPr wrap="square" rtlCol="0">
            <a:spAutoFit/>
          </a:bodyPr>
          <a:lstStyle/>
          <a:p>
            <a:pPr algn="ctr"/>
            <a:r>
              <a:rPr lang="vi-VN" sz="3000" b="1">
                <a:cs typeface="Times New Roman" panose="02020603050405020304" pitchFamily="18" charset="0"/>
              </a:rPr>
              <a:t>I. Lý do chọn đề tài</a:t>
            </a:r>
            <a:endParaRPr lang="en-US" sz="3000" b="1">
              <a:cs typeface="Times New Roman" panose="02020603050405020304" pitchFamily="18" charset="0"/>
            </a:endParaRPr>
          </a:p>
        </p:txBody>
      </p:sp>
      <p:sp>
        <p:nvSpPr>
          <p:cNvPr id="6" name="TextBox 5"/>
          <p:cNvSpPr txBox="1"/>
          <p:nvPr/>
        </p:nvSpPr>
        <p:spPr>
          <a:xfrm>
            <a:off x="609600" y="1351508"/>
            <a:ext cx="8305800" cy="4524315"/>
          </a:xfrm>
          <a:prstGeom prst="rect">
            <a:avLst/>
          </a:prstGeom>
          <a:noFill/>
        </p:spPr>
        <p:txBody>
          <a:bodyPr wrap="square" rtlCol="0">
            <a:spAutoFit/>
          </a:bodyPr>
          <a:lstStyle/>
          <a:p>
            <a:pPr algn="just"/>
            <a:r>
              <a:rPr lang="vi-VN"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Ngày nay</a:t>
            </a:r>
            <a:r>
              <a:rPr lang="vi-VN" sz="2400">
                <a:latin typeface="Arial" panose="020B0604020202020204" pitchFamily="34" charset="0"/>
                <a:cs typeface="Arial" panose="020B0604020202020204" pitchFamily="34" charset="0"/>
              </a:rPr>
              <a:t> với sự phát triển của xã hội, các dịch vụ kinh doanh ăn uống mọc lên ở nhiều nơi, đặc biệt là các cửa hàng cà phê, trà sữa,...Theo thời gian các dịch vụ này đang ngày càng mở rộng quy mô kinh doanh để thu được nhiều lợi nhuận hơn. Quy mô càng lớn việc quản lý kinh doanh cửa hàng càng gặp nhiều khó khăn. Do đó đòi hỏi cần phải có sự hỗ trợ của công nghệ thông tin để giúp cho việc quản lý và điều hành cửa hàng trở nên dễ dàng hơn.</a:t>
            </a:r>
          </a:p>
          <a:p>
            <a:pPr algn="just"/>
            <a:endParaRPr lang="vi-VN" sz="2400">
              <a:latin typeface="Arial" panose="020B0604020202020204" pitchFamily="34" charset="0"/>
              <a:cs typeface="Arial" panose="020B0604020202020204" pitchFamily="34" charset="0"/>
            </a:endParaRPr>
          </a:p>
          <a:p>
            <a:pPr algn="just"/>
            <a:r>
              <a:rPr lang="vi-VN" sz="2400">
                <a:latin typeface="Arial" panose="020B0604020202020204" pitchFamily="34" charset="0"/>
                <a:cs typeface="Arial" panose="020B0604020202020204" pitchFamily="34" charset="0"/>
              </a:rPr>
              <a:t>      Chính vì vậy </a:t>
            </a:r>
            <a:r>
              <a:rPr lang="en-US" sz="2400">
                <a:latin typeface="Arial" panose="020B0604020202020204" pitchFamily="34" charset="0"/>
                <a:cs typeface="Arial" panose="020B0604020202020204" pitchFamily="34" charset="0"/>
              </a:rPr>
              <a:t>nhóm chúng em quyết định chọn đề tài “Xây dựng phần mềm quản lý và kinh doanh cửa hàng cà phê” để triển khai nhằm giải quyết vấn đề nan giải đó. </a:t>
            </a:r>
            <a:endParaRPr lang="vi-VN"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698212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2" y="-34636"/>
            <a:ext cx="9144000" cy="6900430"/>
          </a:xfrm>
          <a:prstGeom prst="rect">
            <a:avLst/>
          </a:prstGeom>
        </p:spPr>
      </p:pic>
      <p:sp>
        <p:nvSpPr>
          <p:cNvPr id="5" name="TextBox 4"/>
          <p:cNvSpPr txBox="1"/>
          <p:nvPr/>
        </p:nvSpPr>
        <p:spPr>
          <a:xfrm>
            <a:off x="3084368" y="457200"/>
            <a:ext cx="2933700" cy="553998"/>
          </a:xfrm>
          <a:prstGeom prst="rect">
            <a:avLst/>
          </a:prstGeom>
          <a:noFill/>
        </p:spPr>
        <p:txBody>
          <a:bodyPr wrap="square" rtlCol="0">
            <a:spAutoFit/>
          </a:bodyPr>
          <a:lstStyle/>
          <a:p>
            <a:pPr algn="ctr"/>
            <a:r>
              <a:rPr lang="vi-VN" sz="3000" b="1">
                <a:latin typeface="Arial" panose="020B0604020202020204" pitchFamily="34" charset="0"/>
                <a:cs typeface="Arial" panose="020B0604020202020204" pitchFamily="34" charset="0"/>
              </a:rPr>
              <a:t>II. Mô tả đề tài</a:t>
            </a:r>
            <a:endParaRPr lang="en-US" sz="3000" b="1">
              <a:latin typeface="Arial" panose="020B0604020202020204" pitchFamily="34" charset="0"/>
              <a:cs typeface="Arial" panose="020B0604020202020204" pitchFamily="34" charset="0"/>
            </a:endParaRPr>
          </a:p>
        </p:txBody>
      </p:sp>
      <p:sp>
        <p:nvSpPr>
          <p:cNvPr id="6" name="TextBox 5"/>
          <p:cNvSpPr txBox="1"/>
          <p:nvPr/>
        </p:nvSpPr>
        <p:spPr>
          <a:xfrm>
            <a:off x="692727" y="1057557"/>
            <a:ext cx="7924800" cy="4455835"/>
          </a:xfrm>
          <a:prstGeom prst="rect">
            <a:avLst/>
          </a:prstGeom>
          <a:noFill/>
        </p:spPr>
        <p:txBody>
          <a:bodyPr wrap="square" rtlCol="0">
            <a:spAutoFit/>
          </a:bodyPr>
          <a:lstStyle/>
          <a:p>
            <a:pPr algn="just" fontAlgn="base">
              <a:lnSpc>
                <a:spcPct val="150000"/>
              </a:lnSpc>
            </a:pPr>
            <a:r>
              <a:rPr lang="vi-VN" sz="2400" b="1">
                <a:latin typeface="Arial" panose="020B0604020202020204" pitchFamily="34" charset="0"/>
                <a:cs typeface="Arial" panose="020B0604020202020204" pitchFamily="34" charset="0"/>
              </a:rPr>
              <a:t>1.  </a:t>
            </a:r>
            <a:r>
              <a:rPr lang="en-US" sz="2400" b="1">
                <a:latin typeface="Arial" panose="020B0604020202020204" pitchFamily="34" charset="0"/>
                <a:cs typeface="Arial" panose="020B0604020202020204" pitchFamily="34" charset="0"/>
              </a:rPr>
              <a:t>Bàn</a:t>
            </a:r>
            <a:endParaRPr lang="en-US" sz="2400">
              <a:latin typeface="Arial" panose="020B0604020202020204" pitchFamily="34" charset="0"/>
              <a:cs typeface="Arial" panose="020B0604020202020204" pitchFamily="34" charset="0"/>
            </a:endParaRPr>
          </a:p>
          <a:p>
            <a:pPr algn="just" fontAlgn="base">
              <a:lnSpc>
                <a:spcPct val="150000"/>
              </a:lnSpc>
            </a:pPr>
            <a:r>
              <a:rPr lang="vi-VN"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Trong cửa hàng có nhiều bàn được đánh số thứ tự theo cách sắp xếp của quản lý. Có 3 loại bàn theo số chỗ ngồi: 2, 4 và 8 chỗ. Khách hàng không được tự ý chuyển chỗ bàn ghế.</a:t>
            </a:r>
          </a:p>
          <a:p>
            <a:pPr algn="just" fontAlgn="base">
              <a:lnSpc>
                <a:spcPct val="150000"/>
              </a:lnSpc>
            </a:pPr>
            <a:r>
              <a:rPr lang="vi-VN" sz="2400" b="1">
                <a:latin typeface="Arial" panose="020B0604020202020204" pitchFamily="34" charset="0"/>
                <a:cs typeface="Arial" panose="020B0604020202020204" pitchFamily="34" charset="0"/>
              </a:rPr>
              <a:t>2.  </a:t>
            </a:r>
            <a:r>
              <a:rPr lang="en-US" sz="2400" b="1">
                <a:latin typeface="Arial" panose="020B0604020202020204" pitchFamily="34" charset="0"/>
                <a:cs typeface="Arial" panose="020B0604020202020204" pitchFamily="34" charset="0"/>
              </a:rPr>
              <a:t>Thực đơn của quán </a:t>
            </a:r>
            <a:endParaRPr lang="en-US" sz="2400">
              <a:latin typeface="Arial" panose="020B0604020202020204" pitchFamily="34" charset="0"/>
              <a:cs typeface="Arial" panose="020B0604020202020204" pitchFamily="34" charset="0"/>
            </a:endParaRPr>
          </a:p>
          <a:p>
            <a:pPr algn="just" fontAlgn="base">
              <a:lnSpc>
                <a:spcPct val="150000"/>
              </a:lnSpc>
            </a:pPr>
            <a:r>
              <a:rPr lang="vi-VN"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Thực đơn của quán bao gồm 5 loại thức uống chính: trà sữa, cà phê, sữa chua, nước trái cây và đá xay.</a:t>
            </a:r>
          </a:p>
        </p:txBody>
      </p:sp>
    </p:spTree>
    <p:extLst>
      <p:ext uri="{BB962C8B-B14F-4D97-AF65-F5344CB8AC3E}">
        <p14:creationId xmlns:p14="http://schemas.microsoft.com/office/powerpoint/2010/main" val="154394365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6" y="0"/>
            <a:ext cx="9153556" cy="6858000"/>
          </a:xfrm>
          <a:prstGeom prst="rect">
            <a:avLst/>
          </a:prstGeom>
        </p:spPr>
      </p:pic>
      <p:sp>
        <p:nvSpPr>
          <p:cNvPr id="5" name="TextBox 4"/>
          <p:cNvSpPr txBox="1"/>
          <p:nvPr/>
        </p:nvSpPr>
        <p:spPr>
          <a:xfrm>
            <a:off x="2971800" y="457200"/>
            <a:ext cx="2933700" cy="553998"/>
          </a:xfrm>
          <a:prstGeom prst="rect">
            <a:avLst/>
          </a:prstGeom>
          <a:noFill/>
        </p:spPr>
        <p:txBody>
          <a:bodyPr wrap="square" rtlCol="0">
            <a:spAutoFit/>
          </a:bodyPr>
          <a:lstStyle/>
          <a:p>
            <a:pPr algn="ctr"/>
            <a:r>
              <a:rPr lang="vi-VN" sz="3000" b="1">
                <a:latin typeface="Arial" panose="020B0604020202020204" pitchFamily="34" charset="0"/>
                <a:cs typeface="Arial" panose="020B0604020202020204" pitchFamily="34" charset="0"/>
              </a:rPr>
              <a:t>II. Mô tả đề tài</a:t>
            </a:r>
            <a:endParaRPr lang="en-US" sz="3000" b="1">
              <a:latin typeface="Arial" panose="020B0604020202020204" pitchFamily="34" charset="0"/>
              <a:cs typeface="Arial" panose="020B0604020202020204" pitchFamily="34" charset="0"/>
            </a:endParaRPr>
          </a:p>
        </p:txBody>
      </p:sp>
      <p:sp>
        <p:nvSpPr>
          <p:cNvPr id="7" name="TextBox 6"/>
          <p:cNvSpPr txBox="1"/>
          <p:nvPr/>
        </p:nvSpPr>
        <p:spPr>
          <a:xfrm>
            <a:off x="270164" y="1011198"/>
            <a:ext cx="8686800" cy="5205720"/>
          </a:xfrm>
          <a:prstGeom prst="rect">
            <a:avLst/>
          </a:prstGeom>
          <a:noFill/>
        </p:spPr>
        <p:txBody>
          <a:bodyPr wrap="square" rtlCol="0">
            <a:spAutoFit/>
          </a:bodyPr>
          <a:lstStyle/>
          <a:p>
            <a:pPr algn="just" fontAlgn="base">
              <a:lnSpc>
                <a:spcPct val="150000"/>
              </a:lnSpc>
            </a:pPr>
            <a:r>
              <a:rPr lang="vi-VN" sz="2500" b="1">
                <a:latin typeface="Arial" panose="020B0604020202020204" pitchFamily="34" charset="0"/>
                <a:cs typeface="Arial" panose="020B0604020202020204" pitchFamily="34" charset="0"/>
              </a:rPr>
              <a:t>3.  </a:t>
            </a:r>
            <a:r>
              <a:rPr lang="en-US" sz="2500" b="1">
                <a:latin typeface="Arial" panose="020B0604020202020204" pitchFamily="34" charset="0"/>
                <a:cs typeface="Arial" panose="020B0604020202020204" pitchFamily="34" charset="0"/>
              </a:rPr>
              <a:t>Sản phẩm:</a:t>
            </a:r>
            <a:r>
              <a:rPr lang="en-US" sz="2500">
                <a:latin typeface="Arial" panose="020B0604020202020204" pitchFamily="34" charset="0"/>
                <a:cs typeface="Arial" panose="020B0604020202020204" pitchFamily="34" charset="0"/>
              </a:rPr>
              <a:t> </a:t>
            </a:r>
          </a:p>
          <a:p>
            <a:pPr lvl="0" algn="just" fontAlgn="base">
              <a:lnSpc>
                <a:spcPct val="150000"/>
              </a:lnSpc>
            </a:pPr>
            <a:r>
              <a:rPr lang="vi-VN" sz="2500">
                <a:latin typeface="Arial" panose="020B0604020202020204" pitchFamily="34" charset="0"/>
                <a:cs typeface="Arial" panose="020B0604020202020204" pitchFamily="34" charset="0"/>
              </a:rPr>
              <a:t>     </a:t>
            </a:r>
            <a:r>
              <a:rPr lang="en-US" sz="2500">
                <a:latin typeface="Arial" panose="020B0604020202020204" pitchFamily="34" charset="0"/>
                <a:cs typeface="Arial" panose="020B0604020202020204" pitchFamily="34" charset="0"/>
              </a:rPr>
              <a:t>Mỗi loại nước uống có nhiều lựa chọn gọi là sản phẩm của quán. Ví dụ trà sữa có trà sữa truyền thống, trà sữa thạch kim cương đen, trà sữa trân châu hoàng kim, hồng trà sữa tươi, trà đào, trà chanh,... Sữa chua có sữa chua xoài, sữa chua việt quốc, sữa chua tắc chanh dây,...</a:t>
            </a:r>
          </a:p>
          <a:p>
            <a:pPr lvl="0" algn="just" fontAlgn="base">
              <a:lnSpc>
                <a:spcPct val="150000"/>
              </a:lnSpc>
            </a:pPr>
            <a:r>
              <a:rPr lang="vi-VN" sz="2500">
                <a:latin typeface="Arial" panose="020B0604020202020204" pitchFamily="34" charset="0"/>
                <a:cs typeface="Arial" panose="020B0604020202020204" pitchFamily="34" charset="0"/>
              </a:rPr>
              <a:t>     </a:t>
            </a:r>
            <a:r>
              <a:rPr lang="en-US" sz="2500">
                <a:latin typeface="Arial" panose="020B0604020202020204" pitchFamily="34" charset="0"/>
                <a:cs typeface="Arial" panose="020B0604020202020204" pitchFamily="34" charset="0"/>
              </a:rPr>
              <a:t>Mỗi </a:t>
            </a:r>
            <a:r>
              <a:rPr lang="vi-VN" sz="2500">
                <a:latin typeface="Arial" panose="020B0604020202020204" pitchFamily="34" charset="0"/>
                <a:cs typeface="Arial" panose="020B0604020202020204" pitchFamily="34" charset="0"/>
              </a:rPr>
              <a:t>sản phẩm</a:t>
            </a:r>
            <a:r>
              <a:rPr lang="en-US" sz="2500">
                <a:latin typeface="Arial" panose="020B0604020202020204" pitchFamily="34" charset="0"/>
                <a:cs typeface="Arial" panose="020B0604020202020204" pitchFamily="34" charset="0"/>
              </a:rPr>
              <a:t> sẽ có </a:t>
            </a:r>
            <a:r>
              <a:rPr lang="vi-VN" sz="2500">
                <a:latin typeface="Arial" panose="020B0604020202020204" pitchFamily="34" charset="0"/>
                <a:cs typeface="Arial" panose="020B0604020202020204" pitchFamily="34" charset="0"/>
              </a:rPr>
              <a:t>3</a:t>
            </a:r>
            <a:r>
              <a:rPr lang="en-US" sz="2500">
                <a:latin typeface="Arial" panose="020B0604020202020204" pitchFamily="34" charset="0"/>
                <a:cs typeface="Arial" panose="020B0604020202020204" pitchFamily="34" charset="0"/>
              </a:rPr>
              <a:t> </a:t>
            </a:r>
            <a:r>
              <a:rPr lang="vi-VN" sz="2500">
                <a:latin typeface="Arial" panose="020B0604020202020204" pitchFamily="34" charset="0"/>
                <a:cs typeface="Arial" panose="020B0604020202020204" pitchFamily="34" charset="0"/>
              </a:rPr>
              <a:t>cỡ ( size ):</a:t>
            </a:r>
            <a:r>
              <a:rPr lang="en-US" sz="2500">
                <a:latin typeface="Arial" panose="020B0604020202020204" pitchFamily="34" charset="0"/>
                <a:cs typeface="Arial" panose="020B0604020202020204" pitchFamily="34" charset="0"/>
              </a:rPr>
              <a:t> S, M, L.</a:t>
            </a:r>
          </a:p>
          <a:p>
            <a:pPr lvl="0" algn="just" fontAlgn="base">
              <a:lnSpc>
                <a:spcPct val="150000"/>
              </a:lnSpc>
            </a:pPr>
            <a:r>
              <a:rPr lang="vi-VN" sz="2500">
                <a:latin typeface="Arial" panose="020B0604020202020204" pitchFamily="34" charset="0"/>
                <a:cs typeface="Arial" panose="020B0604020202020204" pitchFamily="34" charset="0"/>
              </a:rPr>
              <a:t>     </a:t>
            </a:r>
            <a:r>
              <a:rPr lang="en-US" sz="2500">
                <a:latin typeface="Arial" panose="020B0604020202020204" pitchFamily="34" charset="0"/>
                <a:cs typeface="Arial" panose="020B0604020202020204" pitchFamily="34" charset="0"/>
              </a:rPr>
              <a:t>Mỗi sản phẩm có giá riêng tùy vào kích cỡ.</a:t>
            </a:r>
          </a:p>
          <a:p>
            <a:pPr>
              <a:lnSpc>
                <a:spcPct val="150000"/>
              </a:lnSpc>
            </a:pP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796833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52"/>
            <a:ext cx="9144000" cy="6850847"/>
          </a:xfrm>
          <a:prstGeom prst="rect">
            <a:avLst/>
          </a:prstGeom>
        </p:spPr>
      </p:pic>
      <p:sp>
        <p:nvSpPr>
          <p:cNvPr id="6" name="TextBox 5"/>
          <p:cNvSpPr txBox="1"/>
          <p:nvPr/>
        </p:nvSpPr>
        <p:spPr>
          <a:xfrm>
            <a:off x="2971800" y="620645"/>
            <a:ext cx="2933700" cy="553998"/>
          </a:xfrm>
          <a:prstGeom prst="rect">
            <a:avLst/>
          </a:prstGeom>
          <a:noFill/>
        </p:spPr>
        <p:txBody>
          <a:bodyPr wrap="square" rtlCol="0">
            <a:spAutoFit/>
          </a:bodyPr>
          <a:lstStyle/>
          <a:p>
            <a:pPr algn="ctr"/>
            <a:r>
              <a:rPr lang="vi-VN" sz="3000" b="1">
                <a:latin typeface="Arial" panose="020B0604020202020204" pitchFamily="34" charset="0"/>
                <a:cs typeface="Arial" panose="020B0604020202020204" pitchFamily="34" charset="0"/>
              </a:rPr>
              <a:t>II. Mô tả đề tài</a:t>
            </a:r>
            <a:endParaRPr lang="en-US" sz="3000" b="1">
              <a:latin typeface="Arial" panose="020B0604020202020204" pitchFamily="34" charset="0"/>
              <a:cs typeface="Arial" panose="020B0604020202020204" pitchFamily="34" charset="0"/>
            </a:endParaRPr>
          </a:p>
        </p:txBody>
      </p:sp>
      <p:sp>
        <p:nvSpPr>
          <p:cNvPr id="7" name="TextBox 6"/>
          <p:cNvSpPr txBox="1"/>
          <p:nvPr/>
        </p:nvSpPr>
        <p:spPr>
          <a:xfrm>
            <a:off x="457200" y="1295400"/>
            <a:ext cx="8153400" cy="3939540"/>
          </a:xfrm>
          <a:prstGeom prst="rect">
            <a:avLst/>
          </a:prstGeom>
          <a:noFill/>
        </p:spPr>
        <p:txBody>
          <a:bodyPr wrap="square" rtlCol="0">
            <a:spAutoFit/>
          </a:bodyPr>
          <a:lstStyle/>
          <a:p>
            <a:pPr algn="just" fontAlgn="base">
              <a:lnSpc>
                <a:spcPct val="150000"/>
              </a:lnSpc>
            </a:pPr>
            <a:r>
              <a:rPr lang="vi-VN" sz="2500" b="1">
                <a:latin typeface="Arial" panose="020B0604020202020204" pitchFamily="34" charset="0"/>
                <a:cs typeface="Arial" panose="020B0604020202020204" pitchFamily="34" charset="0"/>
              </a:rPr>
              <a:t>4.  </a:t>
            </a:r>
            <a:r>
              <a:rPr lang="en-US" sz="2500" b="1">
                <a:latin typeface="Arial" panose="020B0604020202020204" pitchFamily="34" charset="0"/>
                <a:cs typeface="Arial" panose="020B0604020202020204" pitchFamily="34" charset="0"/>
              </a:rPr>
              <a:t>Đơn hàng</a:t>
            </a:r>
            <a:endParaRPr lang="en-US" sz="2500">
              <a:latin typeface="Arial" panose="020B0604020202020204" pitchFamily="34" charset="0"/>
              <a:cs typeface="Arial" panose="020B0604020202020204" pitchFamily="34" charset="0"/>
            </a:endParaRPr>
          </a:p>
          <a:p>
            <a:pPr algn="just" fontAlgn="base">
              <a:lnSpc>
                <a:spcPct val="150000"/>
              </a:lnSpc>
            </a:pPr>
            <a:r>
              <a:rPr lang="vi-VN" sz="2500">
                <a:latin typeface="Arial" panose="020B0604020202020204" pitchFamily="34" charset="0"/>
                <a:cs typeface="Arial" panose="020B0604020202020204" pitchFamily="34" charset="0"/>
              </a:rPr>
              <a:t>     </a:t>
            </a:r>
            <a:r>
              <a:rPr lang="en-US" sz="2500">
                <a:latin typeface="Arial" panose="020B0604020202020204" pitchFamily="34" charset="0"/>
                <a:cs typeface="Arial" panose="020B0604020202020204" pitchFamily="34" charset="0"/>
              </a:rPr>
              <a:t>Đơn hàng gồm hai loại:</a:t>
            </a:r>
            <a:r>
              <a:rPr lang="en-US" sz="2500" b="1">
                <a:latin typeface="Arial" panose="020B0604020202020204" pitchFamily="34" charset="0"/>
                <a:cs typeface="Arial" panose="020B0604020202020204" pitchFamily="34" charset="0"/>
              </a:rPr>
              <a:t> </a:t>
            </a:r>
            <a:r>
              <a:rPr lang="en-US" sz="2500">
                <a:latin typeface="Arial" panose="020B0604020202020204" pitchFamily="34" charset="0"/>
                <a:cs typeface="Arial" panose="020B0604020202020204" pitchFamily="34" charset="0"/>
              </a:rPr>
              <a:t>đơn dùng tại </a:t>
            </a:r>
            <a:r>
              <a:rPr lang="vi-VN" sz="2500">
                <a:latin typeface="Arial" panose="020B0604020202020204" pitchFamily="34" charset="0"/>
                <a:cs typeface="Arial" panose="020B0604020202020204" pitchFamily="34" charset="0"/>
              </a:rPr>
              <a:t>bàn</a:t>
            </a:r>
            <a:r>
              <a:rPr lang="en-US" sz="2500">
                <a:latin typeface="Arial" panose="020B0604020202020204" pitchFamily="34" charset="0"/>
                <a:cs typeface="Arial" panose="020B0604020202020204" pitchFamily="34" charset="0"/>
              </a:rPr>
              <a:t> và đơn mua mang đi.</a:t>
            </a:r>
          </a:p>
          <a:p>
            <a:pPr algn="just" fontAlgn="base">
              <a:lnSpc>
                <a:spcPct val="150000"/>
              </a:lnSpc>
            </a:pPr>
            <a:r>
              <a:rPr lang="vi-VN" sz="2500" b="1">
                <a:latin typeface="Arial" panose="020B0604020202020204" pitchFamily="34" charset="0"/>
                <a:cs typeface="Arial" panose="020B0604020202020204" pitchFamily="34" charset="0"/>
              </a:rPr>
              <a:t>5.  </a:t>
            </a:r>
            <a:r>
              <a:rPr lang="en-US" sz="2500" b="1">
                <a:latin typeface="Arial" panose="020B0604020202020204" pitchFamily="34" charset="0"/>
                <a:cs typeface="Arial" panose="020B0604020202020204" pitchFamily="34" charset="0"/>
              </a:rPr>
              <a:t>Nhân viên</a:t>
            </a:r>
            <a:endParaRPr lang="en-US" sz="2500">
              <a:latin typeface="Arial" panose="020B0604020202020204" pitchFamily="34" charset="0"/>
              <a:cs typeface="Arial" panose="020B0604020202020204" pitchFamily="34" charset="0"/>
            </a:endParaRPr>
          </a:p>
          <a:p>
            <a:pPr algn="just" fontAlgn="base">
              <a:lnSpc>
                <a:spcPct val="150000"/>
              </a:lnSpc>
            </a:pPr>
            <a:r>
              <a:rPr lang="vi-VN" sz="2500">
                <a:latin typeface="Arial" panose="020B0604020202020204" pitchFamily="34" charset="0"/>
                <a:cs typeface="Arial" panose="020B0604020202020204" pitchFamily="34" charset="0"/>
              </a:rPr>
              <a:t>     </a:t>
            </a:r>
            <a:r>
              <a:rPr lang="en-US" sz="2500">
                <a:latin typeface="Arial" panose="020B0604020202020204" pitchFamily="34" charset="0"/>
                <a:cs typeface="Arial" panose="020B0604020202020204" pitchFamily="34" charset="0"/>
              </a:rPr>
              <a:t>Nhân viên bao gồm: nhân viên </a:t>
            </a:r>
            <a:r>
              <a:rPr lang="vi-VN" sz="2500">
                <a:latin typeface="Arial" panose="020B0604020202020204" pitchFamily="34" charset="0"/>
                <a:cs typeface="Arial" panose="020B0604020202020204" pitchFamily="34" charset="0"/>
              </a:rPr>
              <a:t>bán</a:t>
            </a:r>
            <a:r>
              <a:rPr lang="en-US" sz="2500">
                <a:latin typeface="Arial" panose="020B0604020202020204" pitchFamily="34" charset="0"/>
                <a:cs typeface="Arial" panose="020B0604020202020204" pitchFamily="34" charset="0"/>
              </a:rPr>
              <a:t> hàng và nhân viên quản lý.</a:t>
            </a:r>
          </a:p>
          <a:p>
            <a:endParaRPr lang="en-US" sz="25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409602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52"/>
            <a:ext cx="9144000" cy="6850847"/>
          </a:xfrm>
          <a:prstGeom prst="rect">
            <a:avLst/>
          </a:prstGeom>
        </p:spPr>
      </p:pic>
      <p:sp>
        <p:nvSpPr>
          <p:cNvPr id="5" name="TextBox 4"/>
          <p:cNvSpPr txBox="1"/>
          <p:nvPr/>
        </p:nvSpPr>
        <p:spPr>
          <a:xfrm>
            <a:off x="3105150" y="457200"/>
            <a:ext cx="2933700" cy="553998"/>
          </a:xfrm>
          <a:prstGeom prst="rect">
            <a:avLst/>
          </a:prstGeom>
          <a:noFill/>
        </p:spPr>
        <p:txBody>
          <a:bodyPr wrap="square" rtlCol="0">
            <a:spAutoFit/>
          </a:bodyPr>
          <a:lstStyle/>
          <a:p>
            <a:pPr algn="ctr"/>
            <a:r>
              <a:rPr lang="vi-VN" sz="3000" b="1">
                <a:latin typeface="Arial" panose="020B0604020202020204" pitchFamily="34" charset="0"/>
                <a:cs typeface="Arial" panose="020B0604020202020204" pitchFamily="34" charset="0"/>
              </a:rPr>
              <a:t>II. Mô tả đề tài</a:t>
            </a:r>
            <a:endParaRPr lang="en-US" sz="3000" b="1">
              <a:latin typeface="Arial" panose="020B0604020202020204" pitchFamily="34" charset="0"/>
              <a:cs typeface="Arial" panose="020B0604020202020204" pitchFamily="34" charset="0"/>
            </a:endParaRPr>
          </a:p>
        </p:txBody>
      </p:sp>
      <p:sp>
        <p:nvSpPr>
          <p:cNvPr id="6" name="TextBox 5"/>
          <p:cNvSpPr txBox="1"/>
          <p:nvPr/>
        </p:nvSpPr>
        <p:spPr>
          <a:xfrm>
            <a:off x="381000" y="1011198"/>
            <a:ext cx="8610600" cy="6001643"/>
          </a:xfrm>
          <a:prstGeom prst="rect">
            <a:avLst/>
          </a:prstGeom>
          <a:noFill/>
        </p:spPr>
        <p:txBody>
          <a:bodyPr wrap="square" rtlCol="0">
            <a:spAutoFit/>
          </a:bodyPr>
          <a:lstStyle/>
          <a:p>
            <a:pPr algn="just" fontAlgn="base"/>
            <a:r>
              <a:rPr lang="vi-VN" sz="2400" b="1">
                <a:latin typeface="Arial" panose="020B0604020202020204" pitchFamily="34" charset="0"/>
                <a:cs typeface="Arial" panose="020B0604020202020204" pitchFamily="34" charset="0"/>
              </a:rPr>
              <a:t>6.</a:t>
            </a:r>
            <a:r>
              <a:rPr lang="en-US" sz="2400" b="1">
                <a:latin typeface="Arial" panose="020B0604020202020204" pitchFamily="34" charset="0"/>
                <a:cs typeface="Arial" panose="020B0604020202020204" pitchFamily="34" charset="0"/>
              </a:rPr>
              <a:t> </a:t>
            </a:r>
            <a:r>
              <a:rPr lang="vi-VN" sz="2400" b="1">
                <a:latin typeface="Arial" panose="020B0604020202020204" pitchFamily="34" charset="0"/>
                <a:cs typeface="Arial" panose="020B0604020202020204" pitchFamily="34" charset="0"/>
              </a:rPr>
              <a:t> </a:t>
            </a:r>
            <a:r>
              <a:rPr lang="en-US" sz="2400" b="1">
                <a:latin typeface="Arial" panose="020B0604020202020204" pitchFamily="34" charset="0"/>
                <a:cs typeface="Arial" panose="020B0604020202020204" pitchFamily="34" charset="0"/>
              </a:rPr>
              <a:t>Đặt đơn và tính tiền</a:t>
            </a:r>
            <a:r>
              <a:rPr lang="en-US" sz="2400">
                <a:latin typeface="Arial" panose="020B0604020202020204" pitchFamily="34" charset="0"/>
                <a:cs typeface="Arial" panose="020B0604020202020204" pitchFamily="34" charset="0"/>
              </a:rPr>
              <a:t> </a:t>
            </a:r>
          </a:p>
          <a:p>
            <a:pPr lvl="0" algn="just" fontAlgn="base"/>
            <a:r>
              <a:rPr lang="en-US" sz="2400" i="1">
                <a:latin typeface="Arial" panose="020B0604020202020204" pitchFamily="34" charset="0"/>
                <a:cs typeface="Arial" panose="020B0604020202020204" pitchFamily="34" charset="0"/>
              </a:rPr>
              <a:t>Bước 1: Xác định khách dùng tại </a:t>
            </a:r>
            <a:r>
              <a:rPr lang="vi-VN" sz="2400" i="1">
                <a:latin typeface="Arial" panose="020B0604020202020204" pitchFamily="34" charset="0"/>
                <a:cs typeface="Arial" panose="020B0604020202020204" pitchFamily="34" charset="0"/>
              </a:rPr>
              <a:t>bàn</a:t>
            </a:r>
            <a:r>
              <a:rPr lang="en-US" sz="2400" i="1">
                <a:latin typeface="Arial" panose="020B0604020202020204" pitchFamily="34" charset="0"/>
                <a:cs typeface="Arial" panose="020B0604020202020204" pitchFamily="34" charset="0"/>
              </a:rPr>
              <a:t> hay mang đi.</a:t>
            </a:r>
            <a:r>
              <a:rPr lang="en-US" sz="2400">
                <a:latin typeface="Arial" panose="020B0604020202020204" pitchFamily="34" charset="0"/>
                <a:cs typeface="Arial" panose="020B0604020202020204" pitchFamily="34" charset="0"/>
              </a:rPr>
              <a:t> </a:t>
            </a:r>
          </a:p>
          <a:p>
            <a:pPr algn="just" fontAlgn="base"/>
            <a:r>
              <a:rPr lang="vi-VN"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Khi khách hàng đến, nhân viên sẽ hỏi khách dùng tại </a:t>
            </a:r>
            <a:r>
              <a:rPr lang="vi-VN" sz="2400">
                <a:latin typeface="Arial" panose="020B0604020202020204" pitchFamily="34" charset="0"/>
                <a:cs typeface="Arial" panose="020B0604020202020204" pitchFamily="34" charset="0"/>
              </a:rPr>
              <a:t>bàn</a:t>
            </a:r>
            <a:r>
              <a:rPr lang="en-US" sz="2400">
                <a:latin typeface="Arial" panose="020B0604020202020204" pitchFamily="34" charset="0"/>
                <a:cs typeface="Arial" panose="020B0604020202020204" pitchFamily="34" charset="0"/>
              </a:rPr>
              <a:t> hay mang đi, nếu khách dùng tại </a:t>
            </a:r>
            <a:r>
              <a:rPr lang="vi-VN" sz="2400">
                <a:latin typeface="Arial" panose="020B0604020202020204" pitchFamily="34" charset="0"/>
                <a:cs typeface="Arial" panose="020B0604020202020204" pitchFamily="34" charset="0"/>
              </a:rPr>
              <a:t>bàn</a:t>
            </a:r>
            <a:r>
              <a:rPr lang="en-US" sz="2400">
                <a:latin typeface="Arial" panose="020B0604020202020204" pitchFamily="34" charset="0"/>
                <a:cs typeface="Arial" panose="020B0604020202020204" pitchFamily="34" charset="0"/>
              </a:rPr>
              <a:t> thì hỏi số lượng khách hàng và chọn bàn phù hợp.</a:t>
            </a:r>
          </a:p>
          <a:p>
            <a:pPr lvl="0" algn="just" fontAlgn="base"/>
            <a:r>
              <a:rPr lang="en-US" sz="2400" i="1">
                <a:latin typeface="Arial" panose="020B0604020202020204" pitchFamily="34" charset="0"/>
                <a:cs typeface="Arial" panose="020B0604020202020204" pitchFamily="34" charset="0"/>
              </a:rPr>
              <a:t>Bước 2: Đặt đơn.</a:t>
            </a:r>
            <a:r>
              <a:rPr lang="en-US" sz="2400">
                <a:latin typeface="Arial" panose="020B0604020202020204" pitchFamily="34" charset="0"/>
                <a:cs typeface="Arial" panose="020B0604020202020204" pitchFamily="34" charset="0"/>
              </a:rPr>
              <a:t> </a:t>
            </a:r>
          </a:p>
          <a:p>
            <a:pPr algn="just" fontAlgn="base"/>
            <a:r>
              <a:rPr lang="vi-VN"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Nhân viên sẽ tiến hành đặt đơn cho khách thông qua ứng dụng, do đó việc thay đổi nước uống chỉ được thực hiện trong quá trình đặt đơn của nhân viên, và sau đó khi bấm thanh toán thì không thể điều chỉnh được nữa.</a:t>
            </a:r>
            <a:endParaRPr lang="vi-VN" sz="2400">
              <a:latin typeface="Arial" panose="020B0604020202020204" pitchFamily="34" charset="0"/>
              <a:cs typeface="Arial" panose="020B0604020202020204" pitchFamily="34" charset="0"/>
            </a:endParaRPr>
          </a:p>
          <a:p>
            <a:pPr lvl="0" algn="just" fontAlgn="base"/>
            <a:r>
              <a:rPr lang="en-US" sz="2400" i="1">
                <a:latin typeface="Arial" panose="020B0604020202020204" pitchFamily="34" charset="0"/>
                <a:cs typeface="Arial" panose="020B0604020202020204" pitchFamily="34" charset="0"/>
              </a:rPr>
              <a:t>Bước 3. Tính tiền.</a:t>
            </a:r>
            <a:r>
              <a:rPr lang="en-US" sz="2400">
                <a:latin typeface="Arial" panose="020B0604020202020204" pitchFamily="34" charset="0"/>
                <a:cs typeface="Arial" panose="020B0604020202020204" pitchFamily="34" charset="0"/>
              </a:rPr>
              <a:t> </a:t>
            </a:r>
          </a:p>
          <a:p>
            <a:pPr algn="just" fontAlgn="base"/>
            <a:r>
              <a:rPr lang="vi-VN"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Nhân viên tính tiền và xuất hóa đơn cho khách bao gồm ngày lập hóa đơn, chi tiết hóa đơn, tổng tiền, nhân viên lập hóa đơn.</a:t>
            </a:r>
          </a:p>
          <a:p>
            <a:pPr algn="just" fontAlgn="base"/>
            <a:endParaRPr lang="en-US" sz="240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683262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52"/>
            <a:ext cx="9144000" cy="6850847"/>
          </a:xfrm>
          <a:prstGeom prst="rect">
            <a:avLst/>
          </a:prstGeom>
        </p:spPr>
      </p:pic>
      <p:sp>
        <p:nvSpPr>
          <p:cNvPr id="5" name="TextBox 4"/>
          <p:cNvSpPr txBox="1"/>
          <p:nvPr/>
        </p:nvSpPr>
        <p:spPr>
          <a:xfrm>
            <a:off x="2971800" y="584081"/>
            <a:ext cx="2933700" cy="553998"/>
          </a:xfrm>
          <a:prstGeom prst="rect">
            <a:avLst/>
          </a:prstGeom>
          <a:noFill/>
        </p:spPr>
        <p:txBody>
          <a:bodyPr wrap="square" rtlCol="0">
            <a:spAutoFit/>
          </a:bodyPr>
          <a:lstStyle/>
          <a:p>
            <a:pPr algn="ctr"/>
            <a:r>
              <a:rPr lang="vi-VN" sz="3000" b="1">
                <a:latin typeface="Arial" panose="020B0604020202020204" pitchFamily="34" charset="0"/>
                <a:cs typeface="Arial" panose="020B0604020202020204" pitchFamily="34" charset="0"/>
              </a:rPr>
              <a:t>II. Mô tả đề tài</a:t>
            </a:r>
            <a:endParaRPr lang="en-US" sz="3000" b="1">
              <a:latin typeface="Arial" panose="020B0604020202020204" pitchFamily="34" charset="0"/>
              <a:cs typeface="Arial" panose="020B0604020202020204" pitchFamily="34" charset="0"/>
            </a:endParaRPr>
          </a:p>
        </p:txBody>
      </p:sp>
      <p:sp>
        <p:nvSpPr>
          <p:cNvPr id="6" name="TextBox 5"/>
          <p:cNvSpPr txBox="1"/>
          <p:nvPr/>
        </p:nvSpPr>
        <p:spPr>
          <a:xfrm>
            <a:off x="415636" y="1174264"/>
            <a:ext cx="8312727" cy="5093702"/>
          </a:xfrm>
          <a:prstGeom prst="rect">
            <a:avLst/>
          </a:prstGeom>
          <a:noFill/>
        </p:spPr>
        <p:txBody>
          <a:bodyPr wrap="square" rtlCol="0">
            <a:spAutoFit/>
          </a:bodyPr>
          <a:lstStyle/>
          <a:p>
            <a:pPr algn="just" fontAlgn="base">
              <a:lnSpc>
                <a:spcPct val="150000"/>
              </a:lnSpc>
            </a:pPr>
            <a:r>
              <a:rPr lang="vi-VN" sz="2500" b="1">
                <a:latin typeface="Arial" panose="020B0604020202020204" pitchFamily="34" charset="0"/>
                <a:cs typeface="Arial" panose="020B0604020202020204" pitchFamily="34" charset="0"/>
              </a:rPr>
              <a:t>7.  </a:t>
            </a:r>
            <a:r>
              <a:rPr lang="en-US" sz="2500" b="1">
                <a:latin typeface="Arial" panose="020B0604020202020204" pitchFamily="34" charset="0"/>
                <a:cs typeface="Arial" panose="020B0604020202020204" pitchFamily="34" charset="0"/>
              </a:rPr>
              <a:t>Món thêm</a:t>
            </a:r>
            <a:endParaRPr lang="vi-VN" sz="2500">
              <a:latin typeface="Arial" panose="020B0604020202020204" pitchFamily="34" charset="0"/>
              <a:cs typeface="Arial" panose="020B0604020202020204" pitchFamily="34" charset="0"/>
            </a:endParaRPr>
          </a:p>
          <a:p>
            <a:pPr algn="just" fontAlgn="base">
              <a:lnSpc>
                <a:spcPct val="150000"/>
              </a:lnSpc>
            </a:pPr>
            <a:r>
              <a:rPr lang="vi-VN" sz="2500">
                <a:latin typeface="Arial" panose="020B0604020202020204" pitchFamily="34" charset="0"/>
                <a:cs typeface="Arial" panose="020B0604020202020204" pitchFamily="34" charset="0"/>
              </a:rPr>
              <a:t>     </a:t>
            </a:r>
            <a:r>
              <a:rPr lang="en-US" sz="2500">
                <a:latin typeface="Arial" panose="020B0604020202020204" pitchFamily="34" charset="0"/>
                <a:cs typeface="Arial" panose="020B0604020202020204" pitchFamily="34" charset="0"/>
              </a:rPr>
              <a:t>Quán có bán kèm các món thêm như thạch dừa, trân châu thủy tinh, bánh cookie, pudding,... và tùy theo từng sản phẩm mới có. Ví dụ hồng trà sữa tươi có món thêm là kem, trân châu, pudding và khách hàng có thể chọn thêm 1 hoặc cả 3 món thêm cùng lúc. Tuy nhiên, cà phê đen thì không có món thêm nào. Mỗi loại món thêm có 1 giá riêng.</a:t>
            </a:r>
          </a:p>
          <a:p>
            <a:pPr algn="just"/>
            <a:endParaRPr lang="en-US" sz="25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828349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6" y="0"/>
            <a:ext cx="9153556" cy="6858000"/>
          </a:xfrm>
          <a:prstGeom prst="rect">
            <a:avLst/>
          </a:prstGeom>
        </p:spPr>
      </p:pic>
      <p:sp>
        <p:nvSpPr>
          <p:cNvPr id="5" name="TextBox 4"/>
          <p:cNvSpPr txBox="1"/>
          <p:nvPr/>
        </p:nvSpPr>
        <p:spPr>
          <a:xfrm>
            <a:off x="2990850" y="562250"/>
            <a:ext cx="2933700" cy="553998"/>
          </a:xfrm>
          <a:prstGeom prst="rect">
            <a:avLst/>
          </a:prstGeom>
          <a:noFill/>
        </p:spPr>
        <p:txBody>
          <a:bodyPr wrap="square" rtlCol="0">
            <a:spAutoFit/>
          </a:bodyPr>
          <a:lstStyle/>
          <a:p>
            <a:pPr algn="ctr"/>
            <a:r>
              <a:rPr lang="vi-VN" sz="3000" b="1">
                <a:latin typeface="Arial" panose="020B0604020202020204" pitchFamily="34" charset="0"/>
                <a:cs typeface="Arial" panose="020B0604020202020204" pitchFamily="34" charset="0"/>
              </a:rPr>
              <a:t>II. Mô tả đề tài</a:t>
            </a:r>
            <a:endParaRPr lang="en-US" sz="3000" b="1">
              <a:latin typeface="Arial" panose="020B0604020202020204" pitchFamily="34" charset="0"/>
              <a:cs typeface="Arial" panose="020B0604020202020204" pitchFamily="34" charset="0"/>
            </a:endParaRPr>
          </a:p>
        </p:txBody>
      </p:sp>
      <p:sp>
        <p:nvSpPr>
          <p:cNvPr id="6" name="TextBox 5"/>
          <p:cNvSpPr txBox="1"/>
          <p:nvPr/>
        </p:nvSpPr>
        <p:spPr>
          <a:xfrm>
            <a:off x="457200" y="1176169"/>
            <a:ext cx="8534400" cy="5093702"/>
          </a:xfrm>
          <a:prstGeom prst="rect">
            <a:avLst/>
          </a:prstGeom>
          <a:noFill/>
        </p:spPr>
        <p:txBody>
          <a:bodyPr wrap="square" rtlCol="0">
            <a:spAutoFit/>
          </a:bodyPr>
          <a:lstStyle/>
          <a:p>
            <a:pPr algn="just" fontAlgn="base">
              <a:lnSpc>
                <a:spcPct val="150000"/>
              </a:lnSpc>
            </a:pPr>
            <a:r>
              <a:rPr lang="vi-VN" sz="2500" b="1">
                <a:latin typeface="Arial" panose="020B0604020202020204" pitchFamily="34" charset="0"/>
                <a:cs typeface="Arial" panose="020B0604020202020204" pitchFamily="34" charset="0"/>
              </a:rPr>
              <a:t>8.  </a:t>
            </a:r>
            <a:r>
              <a:rPr lang="en-US" sz="2500" b="1">
                <a:latin typeface="Arial" panose="020B0604020202020204" pitchFamily="34" charset="0"/>
                <a:cs typeface="Arial" panose="020B0604020202020204" pitchFamily="34" charset="0"/>
              </a:rPr>
              <a:t>Thống kê và báo cáo:</a:t>
            </a:r>
            <a:endParaRPr lang="en-US" sz="2500">
              <a:latin typeface="Arial" panose="020B0604020202020204" pitchFamily="34" charset="0"/>
              <a:cs typeface="Arial" panose="020B0604020202020204" pitchFamily="34" charset="0"/>
            </a:endParaRPr>
          </a:p>
          <a:p>
            <a:pPr algn="just" fontAlgn="base">
              <a:lnSpc>
                <a:spcPct val="150000"/>
              </a:lnSpc>
            </a:pPr>
            <a:r>
              <a:rPr lang="vi-VN" sz="2500">
                <a:latin typeface="Arial" panose="020B0604020202020204" pitchFamily="34" charset="0"/>
                <a:cs typeface="Arial" panose="020B0604020202020204" pitchFamily="34" charset="0"/>
              </a:rPr>
              <a:t>     H</a:t>
            </a:r>
            <a:r>
              <a:rPr lang="en-US" sz="2500">
                <a:latin typeface="Arial" panose="020B0604020202020204" pitchFamily="34" charset="0"/>
                <a:cs typeface="Arial" panose="020B0604020202020204" pitchFamily="34" charset="0"/>
              </a:rPr>
              <a:t>àng tháng nhân viên quản lý sẽ thực hiện việc thống kê và báo số số lượng đơn hàng, doanh thu, số lượng mỗi sản phẩm bán được, để có thể biết được sản phẩm nào bán chạy, sản phẩm nào bán không chạy từ đó có những kế hoạch kinh doanh phù hợp cho những tháng sau.</a:t>
            </a:r>
            <a:endParaRPr lang="vi-VN" sz="2500">
              <a:latin typeface="Arial" panose="020B0604020202020204" pitchFamily="34" charset="0"/>
              <a:cs typeface="Arial" panose="020B0604020202020204" pitchFamily="34" charset="0"/>
            </a:endParaRPr>
          </a:p>
          <a:p>
            <a:pPr algn="just" fontAlgn="base">
              <a:lnSpc>
                <a:spcPct val="150000"/>
              </a:lnSpc>
            </a:pPr>
            <a:r>
              <a:rPr lang="vi-VN" sz="2500">
                <a:latin typeface="Arial" panose="020B0604020202020204" pitchFamily="34" charset="0"/>
                <a:cs typeface="Arial" panose="020B0604020202020204" pitchFamily="34" charset="0"/>
              </a:rPr>
              <a:t>     H</a:t>
            </a:r>
            <a:r>
              <a:rPr lang="en-US" sz="2500">
                <a:latin typeface="Arial" panose="020B0604020202020204" pitchFamily="34" charset="0"/>
                <a:cs typeface="Arial" panose="020B0604020202020204" pitchFamily="34" charset="0"/>
              </a:rPr>
              <a:t>àng ngày nhân viên bán hàng phải thực hiện việc thống kê báo cáo theo ngày</a:t>
            </a:r>
          </a:p>
          <a:p>
            <a:endParaRPr lang="en-US" sz="25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490016"/>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1378</Words>
  <Application>Microsoft Office PowerPoint</Application>
  <PresentationFormat>On-screen Show (4:3)</PresentationFormat>
  <Paragraphs>102</Paragraphs>
  <Slides>17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Hùng Văn</cp:lastModifiedBy>
  <cp:revision>23</cp:revision>
  <dcterms:created xsi:type="dcterms:W3CDTF">2022-05-15T14:27:13Z</dcterms:created>
  <dcterms:modified xsi:type="dcterms:W3CDTF">2022-05-16T14:23:12Z</dcterms:modified>
</cp:coreProperties>
</file>