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7" r:id="rId4"/>
    <p:sldId id="258" r:id="rId5"/>
    <p:sldId id="259" r:id="rId6"/>
    <p:sldId id="260" r:id="rId7"/>
    <p:sldId id="261" r:id="rId8"/>
    <p:sldId id="262" r:id="rId9"/>
    <p:sldId id="263" r:id="rId10"/>
    <p:sldId id="266" r:id="rId11"/>
    <p:sldId id="268" r:id="rId12"/>
    <p:sldId id="269" r:id="rId13"/>
    <p:sldId id="270" r:id="rId14"/>
    <p:sldId id="271" r:id="rId15"/>
    <p:sldId id="272" r:id="rId16"/>
    <p:sldId id="273" r:id="rId17"/>
    <p:sldId id="281" r:id="rId18"/>
    <p:sldId id="275" r:id="rId19"/>
    <p:sldId id="280" r:id="rId20"/>
    <p:sldId id="276" r:id="rId21"/>
    <p:sldId id="277" r:id="rId22"/>
    <p:sldId id="278" r:id="rId23"/>
    <p:sldId id="279" r:id="rId24"/>
    <p:sldId id="282" r:id="rId25"/>
    <p:sldId id="27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4F1EDE-6C49-4AF6-900F-39EE6357F8DC}" type="datetimeFigureOut">
              <a:rPr lang="en-US" smtClean="0"/>
              <a:t>5/17/2022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570D63-A711-4CE8-B2F0-7DE45B313B8C}" type="slidenum">
              <a:rPr lang="en-US" smtClean="0"/>
              <a:t>‹#›</a:t>
            </a:fld>
            <a:endParaRPr lang="en-US"/>
          </a:p>
        </p:txBody>
      </p:sp>
    </p:spTree>
    <p:extLst>
      <p:ext uri="{BB962C8B-B14F-4D97-AF65-F5344CB8AC3E}">
        <p14:creationId xmlns:p14="http://schemas.microsoft.com/office/powerpoint/2010/main" val="4153448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570D63-A711-4CE8-B2F0-7DE45B313B8C}" type="slidenum">
              <a:rPr lang="en-US" smtClean="0"/>
              <a:t>5</a:t>
            </a:fld>
            <a:endParaRPr lang="en-US"/>
          </a:p>
        </p:txBody>
      </p:sp>
    </p:spTree>
    <p:extLst>
      <p:ext uri="{BB962C8B-B14F-4D97-AF65-F5344CB8AC3E}">
        <p14:creationId xmlns:p14="http://schemas.microsoft.com/office/powerpoint/2010/main" val="216188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16006C-70A8-41DE-96C7-7ED80B909A9A}"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62792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16006C-70A8-41DE-96C7-7ED80B909A9A}"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25219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16006C-70A8-41DE-96C7-7ED80B909A9A}"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3323957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16006C-70A8-41DE-96C7-7ED80B909A9A}"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384611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6006C-70A8-41DE-96C7-7ED80B909A9A}"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56495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16006C-70A8-41DE-96C7-7ED80B909A9A}"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299263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16006C-70A8-41DE-96C7-7ED80B909A9A}" type="datetimeFigureOut">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127363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16006C-70A8-41DE-96C7-7ED80B909A9A}" type="datetimeFigureOut">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175143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6006C-70A8-41DE-96C7-7ED80B909A9A}" type="datetimeFigureOut">
              <a:rPr lang="en-US" smtClean="0"/>
              <a:t>5/17/2022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369120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16006C-70A8-41DE-96C7-7ED80B909A9A}"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316664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16006C-70A8-41DE-96C7-7ED80B909A9A}"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48E76-6192-4FBD-A424-81CFC8666FDE}" type="slidenum">
              <a:rPr lang="en-US" smtClean="0"/>
              <a:t>‹#›</a:t>
            </a:fld>
            <a:endParaRPr lang="en-US"/>
          </a:p>
        </p:txBody>
      </p:sp>
    </p:spTree>
    <p:extLst>
      <p:ext uri="{BB962C8B-B14F-4D97-AF65-F5344CB8AC3E}">
        <p14:creationId xmlns:p14="http://schemas.microsoft.com/office/powerpoint/2010/main" val="364648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6006C-70A8-41DE-96C7-7ED80B909A9A}" type="datetimeFigureOut">
              <a:rPr lang="en-US" smtClean="0"/>
              <a:t>5/17/2022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48E76-6192-4FBD-A424-81CFC8666FDE}" type="slidenum">
              <a:rPr lang="en-US" smtClean="0"/>
              <a:t>‹#›</a:t>
            </a:fld>
            <a:endParaRPr lang="en-US"/>
          </a:p>
        </p:txBody>
      </p:sp>
    </p:spTree>
    <p:extLst>
      <p:ext uri="{BB962C8B-B14F-4D97-AF65-F5344CB8AC3E}">
        <p14:creationId xmlns:p14="http://schemas.microsoft.com/office/powerpoint/2010/main" val="819385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342"/>
            <a:ext cx="9144000" cy="6904560"/>
          </a:xfrm>
          <a:prstGeom prst="rect">
            <a:avLst/>
          </a:prstGeom>
        </p:spPr>
      </p:pic>
      <p:sp>
        <p:nvSpPr>
          <p:cNvPr id="5" name="TextBox 4"/>
          <p:cNvSpPr txBox="1"/>
          <p:nvPr/>
        </p:nvSpPr>
        <p:spPr>
          <a:xfrm>
            <a:off x="2514600" y="1600200"/>
            <a:ext cx="4495800" cy="584775"/>
          </a:xfrm>
          <a:prstGeom prst="rect">
            <a:avLst/>
          </a:prstGeom>
          <a:noFill/>
        </p:spPr>
        <p:txBody>
          <a:bodyPr wrap="square" rtlCol="0">
            <a:spAutoFit/>
          </a:bodyPr>
          <a:lstStyle/>
          <a:p>
            <a:pPr algn="ctr"/>
            <a:r>
              <a:rPr lang="vi-VN" sz="3200" b="1" dirty="0">
                <a:latin typeface="Arial" panose="020B0604020202020204" pitchFamily="34" charset="0"/>
                <a:cs typeface="Arial" panose="020B0604020202020204" pitchFamily="34" charset="0"/>
              </a:rPr>
              <a:t>BÁO CÁO MÔN HỌC</a:t>
            </a:r>
            <a:endParaRPr lang="en-US" sz="3200" b="1" dirty="0">
              <a:latin typeface="Arial" panose="020B0604020202020204" pitchFamily="34" charset="0"/>
              <a:cs typeface="Arial" panose="020B0604020202020204" pitchFamily="34" charset="0"/>
            </a:endParaRPr>
          </a:p>
        </p:txBody>
      </p:sp>
      <p:sp>
        <p:nvSpPr>
          <p:cNvPr id="6" name="TextBox 5"/>
          <p:cNvSpPr txBox="1"/>
          <p:nvPr/>
        </p:nvSpPr>
        <p:spPr>
          <a:xfrm>
            <a:off x="495300" y="3581400"/>
            <a:ext cx="8382000" cy="1077218"/>
          </a:xfrm>
          <a:prstGeom prst="rect">
            <a:avLst/>
          </a:prstGeom>
          <a:noFill/>
        </p:spPr>
        <p:txBody>
          <a:bodyPr wrap="square" rtlCol="0">
            <a:spAutoFit/>
          </a:bodyPr>
          <a:lstStyle/>
          <a:p>
            <a:pPr algn="ctr"/>
            <a:r>
              <a:rPr lang="vi-VN" sz="3200" b="1" dirty="0">
                <a:latin typeface="Arial" panose="020B0604020202020204" pitchFamily="34" charset="0"/>
                <a:cs typeface="Arial" panose="020B0604020202020204" pitchFamily="34" charset="0"/>
              </a:rPr>
              <a:t>ĐỀ TÀI: XÂY DỰNG PHẦN MỀM QUẢN LÝ VÀ KINH DOANH CỬA HÀNG CÀ PHÊ</a:t>
            </a:r>
            <a:endParaRPr lang="en-US" sz="3200" b="1" dirty="0">
              <a:latin typeface="Arial" panose="020B0604020202020204" pitchFamily="34" charset="0"/>
              <a:cs typeface="Arial" panose="020B0604020202020204" pitchFamily="34" charset="0"/>
            </a:endParaRPr>
          </a:p>
        </p:txBody>
      </p:sp>
      <p:sp>
        <p:nvSpPr>
          <p:cNvPr id="7" name="TextBox 6"/>
          <p:cNvSpPr txBox="1"/>
          <p:nvPr/>
        </p:nvSpPr>
        <p:spPr>
          <a:xfrm>
            <a:off x="990600" y="2527293"/>
            <a:ext cx="7543800" cy="584775"/>
          </a:xfrm>
          <a:prstGeom prst="rect">
            <a:avLst/>
          </a:prstGeom>
          <a:noFill/>
        </p:spPr>
        <p:txBody>
          <a:bodyPr wrap="square" rtlCol="0">
            <a:spAutoFit/>
          </a:bodyPr>
          <a:lstStyle/>
          <a:p>
            <a:pPr algn="ctr"/>
            <a:r>
              <a:rPr lang="vi-VN" sz="3200" b="1" dirty="0">
                <a:latin typeface="Arial" panose="020B0604020202020204" pitchFamily="34" charset="0"/>
                <a:cs typeface="Arial" panose="020B0604020202020204" pitchFamily="34" charset="0"/>
              </a:rPr>
              <a:t>HỌC PHẦN: CÔNG NGHỆ PHẦN MỀM</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153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sp>
        <p:nvSpPr>
          <p:cNvPr id="5" name="TextBox 4"/>
          <p:cNvSpPr txBox="1"/>
          <p:nvPr/>
        </p:nvSpPr>
        <p:spPr>
          <a:xfrm>
            <a:off x="1117600" y="347702"/>
            <a:ext cx="6636327"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III. Tổng quan mô hình thác nước</a:t>
            </a:r>
            <a:endParaRPr lang="en-US" sz="3000" b="1">
              <a:latin typeface="Arial" panose="020B0604020202020204" pitchFamily="34" charset="0"/>
              <a:cs typeface="Arial" panose="020B0604020202020204" pitchFamily="34" charset="0"/>
            </a:endParaRPr>
          </a:p>
        </p:txBody>
      </p:sp>
      <p:sp>
        <p:nvSpPr>
          <p:cNvPr id="7" name="TextBox 6"/>
          <p:cNvSpPr txBox="1"/>
          <p:nvPr/>
        </p:nvSpPr>
        <p:spPr>
          <a:xfrm>
            <a:off x="261922" y="914400"/>
            <a:ext cx="8729678" cy="5563061"/>
          </a:xfrm>
          <a:prstGeom prst="rect">
            <a:avLst/>
          </a:prstGeom>
          <a:noFill/>
        </p:spPr>
        <p:txBody>
          <a:bodyPr wrap="square" rtlCol="0">
            <a:spAutoFit/>
          </a:bodyPr>
          <a:lstStyle/>
          <a:p>
            <a:pPr algn="just">
              <a:lnSpc>
                <a:spcPct val="150000"/>
              </a:lnSpc>
            </a:pPr>
            <a:r>
              <a:rPr lang="vi-VN" sz="2400">
                <a:latin typeface="Arial" panose="020B0604020202020204" pitchFamily="34" charset="0"/>
                <a:cs typeface="Arial" panose="020B0604020202020204" pitchFamily="34" charset="0"/>
              </a:rPr>
              <a:t>Mô hình thác nước được chia thành 5 giai đoạn:</a:t>
            </a:r>
            <a:endParaRPr lang="en-US" sz="2400">
              <a:latin typeface="Arial" panose="020B0604020202020204" pitchFamily="34" charset="0"/>
              <a:cs typeface="Arial" panose="020B0604020202020204" pitchFamily="34" charset="0"/>
            </a:endParaRPr>
          </a:p>
          <a:p>
            <a:pPr lvl="0" algn="just">
              <a:lnSpc>
                <a:spcPct val="150000"/>
              </a:lnSpc>
            </a:pPr>
            <a:r>
              <a:rPr lang="vi-VN" sz="2400">
                <a:latin typeface="Arial" panose="020B0604020202020204" pitchFamily="34" charset="0"/>
                <a:cs typeface="Arial" panose="020B0604020202020204" pitchFamily="34" charset="0"/>
              </a:rPr>
              <a:t>1. Phân tích yêu cầu (Requirements definition)</a:t>
            </a:r>
          </a:p>
          <a:p>
            <a:pPr lvl="0" algn="just">
              <a:lnSpc>
                <a:spcPct val="150000"/>
              </a:lnSpc>
            </a:pPr>
            <a:r>
              <a:rPr lang="vi-VN" sz="2400">
                <a:latin typeface="Arial" panose="020B0604020202020204" pitchFamily="34" charset="0"/>
                <a:cs typeface="Arial" panose="020B0604020202020204" pitchFamily="34" charset="0"/>
              </a:rPr>
              <a:t>2. Thiết kế hệ thống và phần mềm (System and software design)</a:t>
            </a:r>
          </a:p>
          <a:p>
            <a:pPr lvl="0" algn="just">
              <a:lnSpc>
                <a:spcPct val="150000"/>
              </a:lnSpc>
            </a:pPr>
            <a:r>
              <a:rPr lang="vi-VN" sz="2400">
                <a:latin typeface="Arial" panose="020B0604020202020204" pitchFamily="34" charset="0"/>
                <a:cs typeface="Arial" panose="020B0604020202020204" pitchFamily="34" charset="0"/>
              </a:rPr>
              <a:t>3. Hiện thực và kiểm tra modul</a:t>
            </a:r>
            <a:r>
              <a:rPr lang="en-US" sz="2400">
                <a:latin typeface="Arial" panose="020B0604020202020204" pitchFamily="34" charset="0"/>
                <a:cs typeface="Arial" panose="020B0604020202020204" pitchFamily="34" charset="0"/>
              </a:rPr>
              <a:t>e</a:t>
            </a:r>
            <a:r>
              <a:rPr lang="vi-VN" sz="2400">
                <a:latin typeface="Arial" panose="020B0604020202020204" pitchFamily="34" charset="0"/>
                <a:cs typeface="Arial" panose="020B0604020202020204" pitchFamily="34" charset="0"/>
              </a:rPr>
              <a:t>s (Implementation and unit testing)</a:t>
            </a:r>
            <a:endParaRPr lang="en-US" sz="2400">
              <a:latin typeface="Arial" panose="020B0604020202020204" pitchFamily="34" charset="0"/>
              <a:cs typeface="Arial" panose="020B0604020202020204" pitchFamily="34" charset="0"/>
            </a:endParaRPr>
          </a:p>
          <a:p>
            <a:pPr lvl="0" algn="just">
              <a:lnSpc>
                <a:spcPct val="150000"/>
              </a:lnSpc>
            </a:pPr>
            <a:r>
              <a:rPr lang="vi-VN" sz="2400">
                <a:latin typeface="Arial" panose="020B0604020202020204" pitchFamily="34" charset="0"/>
                <a:cs typeface="Arial" panose="020B0604020202020204" pitchFamily="34" charset="0"/>
              </a:rPr>
              <a:t>4. Tích hợp và kiểm tra hệ thống (Integration and system testing)</a:t>
            </a:r>
            <a:endParaRPr lang="en-US" sz="2400">
              <a:latin typeface="Arial" panose="020B0604020202020204" pitchFamily="34" charset="0"/>
              <a:cs typeface="Arial" panose="020B0604020202020204" pitchFamily="34" charset="0"/>
            </a:endParaRPr>
          </a:p>
          <a:p>
            <a:pPr lvl="0" algn="just">
              <a:lnSpc>
                <a:spcPct val="150000"/>
              </a:lnSpc>
            </a:pPr>
            <a:r>
              <a:rPr lang="vi-VN" sz="2400">
                <a:latin typeface="Arial" panose="020B0604020202020204" pitchFamily="34" charset="0"/>
                <a:cs typeface="Arial" panose="020B0604020202020204" pitchFamily="34" charset="0"/>
              </a:rPr>
              <a:t>5. Chuyển giao và bảo trì (Operation and maintenance)</a:t>
            </a:r>
            <a:endParaRPr lang="en-US" sz="240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230100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53556" cy="6858000"/>
          </a:xfrm>
          <a:prstGeom prst="rect">
            <a:avLst/>
          </a:prstGeom>
        </p:spPr>
      </p:pic>
      <p:sp>
        <p:nvSpPr>
          <p:cNvPr id="5" name="TextBox 4"/>
          <p:cNvSpPr txBox="1"/>
          <p:nvPr/>
        </p:nvSpPr>
        <p:spPr>
          <a:xfrm>
            <a:off x="1905000" y="698500"/>
            <a:ext cx="4986322"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IV. Các công cụ sử dụng</a:t>
            </a:r>
            <a:endParaRPr lang="en-US" sz="3000" b="1">
              <a:latin typeface="Arial" panose="020B0604020202020204" pitchFamily="34" charset="0"/>
              <a:cs typeface="Arial" panose="020B0604020202020204" pitchFamily="34" charset="0"/>
            </a:endParaRPr>
          </a:p>
        </p:txBody>
      </p:sp>
      <p:sp>
        <p:nvSpPr>
          <p:cNvPr id="6" name="TextBox 5"/>
          <p:cNvSpPr txBox="1"/>
          <p:nvPr/>
        </p:nvSpPr>
        <p:spPr>
          <a:xfrm>
            <a:off x="861611" y="1524000"/>
            <a:ext cx="8305800" cy="4060663"/>
          </a:xfrm>
          <a:prstGeom prst="rect">
            <a:avLst/>
          </a:prstGeom>
          <a:noFill/>
        </p:spPr>
        <p:txBody>
          <a:bodyPr wrap="square" rtlCol="0">
            <a:spAutoFit/>
          </a:bodyPr>
          <a:lstStyle/>
          <a:p>
            <a:pPr marL="457200" indent="-457200" algn="just">
              <a:lnSpc>
                <a:spcPct val="150000"/>
              </a:lnSpc>
              <a:buAutoNum type="arabicPeriod"/>
            </a:pPr>
            <a:r>
              <a:rPr lang="vi-VN" sz="2500" dirty="0" err="1">
                <a:latin typeface="Arial" panose="020B0604020202020204" pitchFamily="34" charset="0"/>
                <a:cs typeface="Arial" panose="020B0604020202020204" pitchFamily="34" charset="0"/>
              </a:rPr>
              <a:t>Apache</a:t>
            </a:r>
            <a:r>
              <a:rPr lang="vi-VN" sz="2500" dirty="0">
                <a:latin typeface="Arial" panose="020B0604020202020204" pitchFamily="34" charset="0"/>
                <a:cs typeface="Arial" panose="020B0604020202020204" pitchFamily="34" charset="0"/>
              </a:rPr>
              <a:t> </a:t>
            </a:r>
            <a:r>
              <a:rPr lang="vi-VN" sz="2500" dirty="0" err="1">
                <a:latin typeface="Arial" panose="020B0604020202020204" pitchFamily="34" charset="0"/>
                <a:cs typeface="Arial" panose="020B0604020202020204" pitchFamily="34" charset="0"/>
              </a:rPr>
              <a:t>NetBeans</a:t>
            </a:r>
            <a:r>
              <a:rPr lang="vi-VN" sz="2500" dirty="0">
                <a:latin typeface="Arial" panose="020B0604020202020204" pitchFamily="34" charset="0"/>
                <a:cs typeface="Arial" panose="020B0604020202020204" pitchFamily="34" charset="0"/>
              </a:rPr>
              <a:t> ID</a:t>
            </a:r>
            <a:r>
              <a:rPr lang="en-US" sz="2500" dirty="0">
                <a:latin typeface="Arial" panose="020B0604020202020204" pitchFamily="34" charset="0"/>
                <a:cs typeface="Arial" panose="020B0604020202020204" pitchFamily="34" charset="0"/>
              </a:rPr>
              <a:t>E</a:t>
            </a:r>
            <a:endParaRPr lang="vi-VN" sz="2500" dirty="0">
              <a:latin typeface="Arial" panose="020B0604020202020204" pitchFamily="34" charset="0"/>
              <a:cs typeface="Arial" panose="020B0604020202020204" pitchFamily="34" charset="0"/>
            </a:endParaRPr>
          </a:p>
          <a:p>
            <a:pPr marL="457200" indent="-457200" algn="just">
              <a:lnSpc>
                <a:spcPct val="150000"/>
              </a:lnSpc>
              <a:buAutoNum type="arabicPeriod"/>
            </a:pPr>
            <a:r>
              <a:rPr lang="en-US" sz="2500" dirty="0">
                <a:latin typeface="Arial" panose="020B0604020202020204" pitchFamily="34" charset="0"/>
                <a:cs typeface="Arial" panose="020B0604020202020204" pitchFamily="34" charset="0"/>
              </a:rPr>
              <a:t>SQL Server</a:t>
            </a:r>
            <a:endParaRPr lang="vi-VN" sz="2500" dirty="0">
              <a:latin typeface="Arial" panose="020B0604020202020204" pitchFamily="34" charset="0"/>
              <a:cs typeface="Arial" panose="020B0604020202020204" pitchFamily="34" charset="0"/>
            </a:endParaRPr>
          </a:p>
          <a:p>
            <a:pPr marL="457200" indent="-457200" algn="just">
              <a:lnSpc>
                <a:spcPct val="150000"/>
              </a:lnSpc>
              <a:buAutoNum type="arabicPeriod"/>
            </a:pPr>
            <a:r>
              <a:rPr lang="vi-VN" sz="2500" dirty="0" err="1">
                <a:latin typeface="Arial" panose="020B0604020202020204" pitchFamily="34" charset="0"/>
                <a:cs typeface="Arial" panose="020B0604020202020204" pitchFamily="34" charset="0"/>
              </a:rPr>
              <a:t>Github</a:t>
            </a:r>
            <a:endParaRPr lang="vi-VN" sz="2500" dirty="0">
              <a:latin typeface="Arial" panose="020B0604020202020204" pitchFamily="34" charset="0"/>
              <a:cs typeface="Arial" panose="020B0604020202020204" pitchFamily="34" charset="0"/>
            </a:endParaRPr>
          </a:p>
          <a:p>
            <a:pPr marL="457200" indent="-457200" algn="just">
              <a:lnSpc>
                <a:spcPct val="150000"/>
              </a:lnSpc>
              <a:buAutoNum type="arabicPeriod"/>
            </a:pPr>
            <a:r>
              <a:rPr lang="en-US" sz="2500" dirty="0">
                <a:latin typeface="Arial" panose="020B0604020202020204" pitchFamily="34" charset="0"/>
                <a:cs typeface="Arial" panose="020B0604020202020204" pitchFamily="34" charset="0"/>
              </a:rPr>
              <a:t>Draw.io </a:t>
            </a:r>
            <a:endParaRPr lang="vi-VN" sz="2500" dirty="0">
              <a:latin typeface="Arial" panose="020B0604020202020204" pitchFamily="34" charset="0"/>
              <a:cs typeface="Arial" panose="020B0604020202020204" pitchFamily="34" charset="0"/>
            </a:endParaRPr>
          </a:p>
          <a:p>
            <a:pPr marL="457200" indent="-457200" algn="just">
              <a:lnSpc>
                <a:spcPct val="150000"/>
              </a:lnSpc>
              <a:buAutoNum type="arabicPeriod"/>
            </a:pPr>
            <a:r>
              <a:rPr lang="en-US" sz="2500" dirty="0">
                <a:latin typeface="Arial" panose="020B0604020202020204" pitchFamily="34" charset="0"/>
                <a:cs typeface="Arial" panose="020B0604020202020204" pitchFamily="34" charset="0"/>
              </a:rPr>
              <a:t>Photoshop CS6</a:t>
            </a:r>
            <a:endParaRPr lang="vi-VN" sz="2500" dirty="0">
              <a:latin typeface="Arial" panose="020B0604020202020204" pitchFamily="34" charset="0"/>
              <a:cs typeface="Arial" panose="020B0604020202020204" pitchFamily="34" charset="0"/>
            </a:endParaRPr>
          </a:p>
          <a:p>
            <a:pPr marL="457200" indent="-457200" algn="just">
              <a:lnSpc>
                <a:spcPct val="150000"/>
              </a:lnSpc>
              <a:buAutoNum type="arabicPeriod"/>
            </a:pPr>
            <a:r>
              <a:rPr lang="en-US" sz="2500" dirty="0">
                <a:latin typeface="Arial" panose="020B0604020202020204" pitchFamily="34" charset="0"/>
                <a:cs typeface="Arial" panose="020B0604020202020204" pitchFamily="34" charset="0"/>
              </a:rPr>
              <a:t>Trello</a:t>
            </a:r>
          </a:p>
          <a:p>
            <a:pPr marL="457200" indent="-457200" algn="just">
              <a:lnSpc>
                <a:spcPct val="150000"/>
              </a:lnSpc>
              <a:buAutoNum type="arabicPeriod"/>
            </a:pPr>
            <a:r>
              <a:rPr lang="en-US" sz="2500" dirty="0" err="1">
                <a:latin typeface="Arial" panose="020B0604020202020204" pitchFamily="34" charset="0"/>
                <a:cs typeface="Arial" panose="020B0604020202020204" pitchFamily="34" charset="0"/>
              </a:rPr>
              <a:t>Khác</a:t>
            </a:r>
            <a:r>
              <a:rPr lang="en-US" sz="2500" dirty="0">
                <a:latin typeface="Arial" panose="020B0604020202020204" pitchFamily="34" charset="0"/>
                <a:cs typeface="Arial" panose="020B0604020202020204" pitchFamily="34" charset="0"/>
              </a:rPr>
              <a:t>: Google meet, Messenger,...</a:t>
            </a:r>
            <a:endParaRPr lang="vi-V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124430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53556" cy="6858000"/>
          </a:xfrm>
          <a:prstGeom prst="rect">
            <a:avLst/>
          </a:prstGeom>
        </p:spPr>
      </p:pic>
      <p:sp>
        <p:nvSpPr>
          <p:cNvPr id="6" name="TextBox 5"/>
          <p:cNvSpPr txBox="1"/>
          <p:nvPr/>
        </p:nvSpPr>
        <p:spPr>
          <a:xfrm>
            <a:off x="2370122" y="206756"/>
            <a:ext cx="41910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V. Phạm vi dự án</a:t>
            </a:r>
            <a:endParaRPr lang="en-US" sz="3000" b="1">
              <a:latin typeface="Arial" panose="020B0604020202020204" pitchFamily="34" charset="0"/>
              <a:cs typeface="Arial" panose="020B0604020202020204" pitchFamily="34" charset="0"/>
            </a:endParaRPr>
          </a:p>
        </p:txBody>
      </p:sp>
      <p:sp>
        <p:nvSpPr>
          <p:cNvPr id="7" name="TextBox 6"/>
          <p:cNvSpPr txBox="1"/>
          <p:nvPr/>
        </p:nvSpPr>
        <p:spPr>
          <a:xfrm>
            <a:off x="292913" y="609600"/>
            <a:ext cx="8774883" cy="6117829"/>
          </a:xfrm>
          <a:prstGeom prst="rect">
            <a:avLst/>
          </a:prstGeom>
          <a:noFill/>
        </p:spPr>
        <p:txBody>
          <a:bodyPr wrap="square" rtlCol="0">
            <a:spAutoFit/>
          </a:bodyPr>
          <a:lstStyle/>
          <a:p>
            <a:pPr algn="just">
              <a:lnSpc>
                <a:spcPct val="150000"/>
              </a:lnSpc>
            </a:pPr>
            <a:r>
              <a:rPr lang="vi-VN" sz="2400" b="1">
                <a:latin typeface="Arial" panose="020B0604020202020204" pitchFamily="34" charset="0"/>
                <a:cs typeface="Arial" panose="020B0604020202020204" pitchFamily="34" charset="0"/>
              </a:rPr>
              <a:t>1.  Bên trong:</a:t>
            </a:r>
          </a:p>
          <a:p>
            <a:pPr algn="just">
              <a:lnSpc>
                <a:spcPct val="150000"/>
              </a:lnSpc>
            </a:pPr>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Khi nhận dự án, bên bộ phận triển khai chỉ cần quan tâm đến những phạm vi nghiệp vụ mà bên cửa hàng đề ra như sau:</a:t>
            </a:r>
          </a:p>
          <a:p>
            <a:pPr lvl="0" algn="just">
              <a:lnSpc>
                <a:spcPct val="150000"/>
              </a:lnSpc>
            </a:pPr>
            <a:r>
              <a:rPr lang="vi-VN" sz="2400">
                <a:latin typeface="Arial" panose="020B0604020202020204" pitchFamily="34" charset="0"/>
                <a:cs typeface="Arial" panose="020B0604020202020204" pitchFamily="34" charset="0"/>
              </a:rPr>
              <a:t>     - </a:t>
            </a:r>
            <a:r>
              <a:rPr lang="en-US" sz="2400">
                <a:latin typeface="Arial" panose="020B0604020202020204" pitchFamily="34" charset="0"/>
                <a:cs typeface="Arial" panose="020B0604020202020204" pitchFamily="34" charset="0"/>
              </a:rPr>
              <a:t>Đăng nhập, đăng xuất.</a:t>
            </a:r>
          </a:p>
          <a:p>
            <a:pPr lvl="0" algn="just">
              <a:lnSpc>
                <a:spcPct val="150000"/>
              </a:lnSpc>
            </a:pPr>
            <a:r>
              <a:rPr lang="vi-VN" sz="2400">
                <a:latin typeface="Arial" panose="020B0604020202020204" pitchFamily="34" charset="0"/>
                <a:cs typeface="Arial" panose="020B0604020202020204" pitchFamily="34" charset="0"/>
              </a:rPr>
              <a:t>     - </a:t>
            </a:r>
            <a:r>
              <a:rPr lang="en-US" sz="2400">
                <a:latin typeface="Arial" panose="020B0604020202020204" pitchFamily="34" charset="0"/>
                <a:cs typeface="Arial" panose="020B0604020202020204" pitchFamily="34" charset="0"/>
              </a:rPr>
              <a:t>Quản lý thể loại sản phẩm, sản phẩm, món thêm, đơn hàng, nhân viên, tài khoản đăng nhập.</a:t>
            </a:r>
          </a:p>
          <a:p>
            <a:pPr lvl="0" algn="just">
              <a:lnSpc>
                <a:spcPct val="150000"/>
              </a:lnSpc>
            </a:pPr>
            <a:r>
              <a:rPr lang="vi-VN" sz="2400">
                <a:latin typeface="Arial" panose="020B0604020202020204" pitchFamily="34" charset="0"/>
                <a:cs typeface="Arial" panose="020B0604020202020204" pitchFamily="34" charset="0"/>
              </a:rPr>
              <a:t>     - </a:t>
            </a:r>
            <a:r>
              <a:rPr lang="en-US" sz="2400">
                <a:latin typeface="Arial" panose="020B0604020202020204" pitchFamily="34" charset="0"/>
                <a:cs typeface="Arial" panose="020B0604020202020204" pitchFamily="34" charset="0"/>
              </a:rPr>
              <a:t>Xử lý </a:t>
            </a:r>
            <a:r>
              <a:rPr lang="vi-VN" sz="2400">
                <a:latin typeface="Arial" panose="020B0604020202020204" pitchFamily="34" charset="0"/>
                <a:cs typeface="Arial" panose="020B0604020202020204" pitchFamily="34" charset="0"/>
              </a:rPr>
              <a:t>đơn hàng </a:t>
            </a:r>
            <a:r>
              <a:rPr lang="en-US" sz="2400">
                <a:latin typeface="Arial" panose="020B0604020202020204" pitchFamily="34" charset="0"/>
                <a:cs typeface="Arial" panose="020B0604020202020204" pitchFamily="34" charset="0"/>
              </a:rPr>
              <a:t>cho khách dùng tại </a:t>
            </a:r>
            <a:r>
              <a:rPr lang="vi-VN" sz="2400">
                <a:latin typeface="Arial" panose="020B0604020202020204" pitchFamily="34" charset="0"/>
                <a:cs typeface="Arial" panose="020B0604020202020204" pitchFamily="34" charset="0"/>
              </a:rPr>
              <a:t>bàn</a:t>
            </a:r>
            <a:r>
              <a:rPr lang="en-US" sz="2400">
                <a:latin typeface="Arial" panose="020B0604020202020204" pitchFamily="34" charset="0"/>
                <a:cs typeface="Arial" panose="020B0604020202020204" pitchFamily="34" charset="0"/>
              </a:rPr>
              <a:t>, xử lý </a:t>
            </a:r>
            <a:r>
              <a:rPr lang="vi-VN" sz="2400">
                <a:latin typeface="Arial" panose="020B0604020202020204" pitchFamily="34" charset="0"/>
                <a:cs typeface="Arial" panose="020B0604020202020204" pitchFamily="34" charset="0"/>
              </a:rPr>
              <a:t>đơn hàng </a:t>
            </a:r>
            <a:r>
              <a:rPr lang="en-US" sz="2400">
                <a:latin typeface="Arial" panose="020B0604020202020204" pitchFamily="34" charset="0"/>
                <a:cs typeface="Arial" panose="020B0604020202020204" pitchFamily="34" charset="0"/>
              </a:rPr>
              <a:t>cho khách dùng mang đi, thanh toán và xuất hóa đơn.</a:t>
            </a:r>
          </a:p>
          <a:p>
            <a:pPr lvl="0" algn="just">
              <a:lnSpc>
                <a:spcPct val="150000"/>
              </a:lnSpc>
            </a:pPr>
            <a:r>
              <a:rPr lang="vi-VN" sz="2400">
                <a:latin typeface="Arial" panose="020B0604020202020204" pitchFamily="34" charset="0"/>
                <a:cs typeface="Arial" panose="020B0604020202020204" pitchFamily="34" charset="0"/>
              </a:rPr>
              <a:t>     - </a:t>
            </a:r>
            <a:r>
              <a:rPr lang="en-US" sz="2400">
                <a:latin typeface="Arial" panose="020B0604020202020204" pitchFamily="34" charset="0"/>
                <a:cs typeface="Arial" panose="020B0604020202020204" pitchFamily="34" charset="0"/>
              </a:rPr>
              <a:t>Thống kê báo cáo sản phẩm, món thêm, doanh thu theo giời gian.</a:t>
            </a:r>
          </a:p>
          <a:p>
            <a:pPr algn="just">
              <a:lnSpc>
                <a:spcPct val="150000"/>
              </a:lnSpc>
            </a:pPr>
            <a:endParaRPr lang="vi-VN"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268025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53556" cy="6858000"/>
          </a:xfrm>
          <a:prstGeom prst="rect">
            <a:avLst/>
          </a:prstGeom>
        </p:spPr>
      </p:pic>
      <p:sp>
        <p:nvSpPr>
          <p:cNvPr id="5" name="TextBox 4"/>
          <p:cNvSpPr txBox="1"/>
          <p:nvPr/>
        </p:nvSpPr>
        <p:spPr>
          <a:xfrm>
            <a:off x="2395522" y="492020"/>
            <a:ext cx="41910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V. Phạm vi dự án</a:t>
            </a:r>
            <a:endParaRPr lang="en-US" sz="3000" b="1">
              <a:latin typeface="Arial" panose="020B0604020202020204" pitchFamily="34" charset="0"/>
              <a:cs typeface="Arial" panose="020B0604020202020204" pitchFamily="34" charset="0"/>
            </a:endParaRPr>
          </a:p>
        </p:txBody>
      </p:sp>
      <p:sp>
        <p:nvSpPr>
          <p:cNvPr id="6" name="TextBox 5"/>
          <p:cNvSpPr txBox="1"/>
          <p:nvPr/>
        </p:nvSpPr>
        <p:spPr>
          <a:xfrm>
            <a:off x="378672" y="1088364"/>
            <a:ext cx="8536727" cy="5214826"/>
          </a:xfrm>
          <a:prstGeom prst="rect">
            <a:avLst/>
          </a:prstGeom>
          <a:noFill/>
        </p:spPr>
        <p:txBody>
          <a:bodyPr wrap="square" rtlCol="0">
            <a:spAutoFit/>
          </a:bodyPr>
          <a:lstStyle/>
          <a:p>
            <a:pPr algn="just">
              <a:lnSpc>
                <a:spcPct val="150000"/>
              </a:lnSpc>
            </a:pPr>
            <a:r>
              <a:rPr lang="vi-VN" sz="2500" b="1" dirty="0">
                <a:latin typeface="Arial" panose="020B0604020202020204" pitchFamily="34" charset="0"/>
                <a:cs typeface="Arial" panose="020B0604020202020204" pitchFamily="34" charset="0"/>
              </a:rPr>
              <a:t>2. Bên </a:t>
            </a:r>
            <a:r>
              <a:rPr lang="vi-VN" sz="2500" b="1" dirty="0" err="1">
                <a:latin typeface="Arial" panose="020B0604020202020204" pitchFamily="34" charset="0"/>
                <a:cs typeface="Arial" panose="020B0604020202020204" pitchFamily="34" charset="0"/>
              </a:rPr>
              <a:t>ngoài</a:t>
            </a:r>
            <a:r>
              <a:rPr lang="vi-VN" sz="2500" b="1" dirty="0">
                <a:latin typeface="Arial" panose="020B0604020202020204" pitchFamily="34" charset="0"/>
                <a:cs typeface="Arial" panose="020B0604020202020204" pitchFamily="34" charset="0"/>
              </a:rPr>
              <a:t>:</a:t>
            </a:r>
          </a:p>
          <a:p>
            <a:pPr algn="just">
              <a:lnSpc>
                <a:spcPct val="150000"/>
              </a:lnSpc>
            </a:pPr>
            <a:r>
              <a:rPr lang="vi-VN"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Hiện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tại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cửa</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hàng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chưa</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cần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số</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hóa</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những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phạm</a:t>
            </a:r>
            <a:r>
              <a:rPr lang="en-US" sz="2500" dirty="0">
                <a:latin typeface="Arial" panose="020B0604020202020204" pitchFamily="34" charset="0"/>
                <a:cs typeface="Arial" panose="020B0604020202020204" pitchFamily="34" charset="0"/>
              </a:rPr>
              <a:t> vi </a:t>
            </a:r>
            <a:r>
              <a:rPr lang="en-US" sz="2500" dirty="0" err="1">
                <a:latin typeface="Arial" panose="020B0604020202020204" pitchFamily="34" charset="0"/>
                <a:cs typeface="Arial" panose="020B0604020202020204" pitchFamily="34" charset="0"/>
              </a:rPr>
              <a:t>như</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sau</a:t>
            </a:r>
            <a:r>
              <a:rPr lang="en-US" sz="2500" dirty="0">
                <a:latin typeface="Arial" panose="020B0604020202020204" pitchFamily="34" charset="0"/>
                <a:cs typeface="Arial" panose="020B0604020202020204" pitchFamily="34" charset="0"/>
              </a:rPr>
              <a:t>:</a:t>
            </a:r>
          </a:p>
          <a:p>
            <a:pPr lvl="0" algn="just">
              <a:lnSpc>
                <a:spcPct val="150000"/>
              </a:lnSpc>
            </a:pP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Quản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lý</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kho</a:t>
            </a:r>
            <a:r>
              <a:rPr lang="en-US" sz="2500" dirty="0">
                <a:latin typeface="Arial" panose="020B0604020202020204" pitchFamily="34" charset="0"/>
                <a:cs typeface="Arial" panose="020B0604020202020204" pitchFamily="34" charset="0"/>
              </a:rPr>
              <a:t>.</a:t>
            </a:r>
          </a:p>
          <a:p>
            <a:pPr lvl="0" algn="just">
              <a:lnSpc>
                <a:spcPct val="150000"/>
              </a:lnSpc>
            </a:pPr>
            <a:r>
              <a:rPr lang="vi-VN" sz="2500" dirty="0">
                <a:latin typeface="Arial" panose="020B0604020202020204" pitchFamily="34" charset="0"/>
                <a:cs typeface="Arial" panose="020B0604020202020204" pitchFamily="34" charset="0"/>
              </a:rPr>
              <a:t>    - </a:t>
            </a:r>
            <a:r>
              <a:rPr lang="en-US" sz="2500" dirty="0">
                <a:latin typeface="Arial" panose="020B0604020202020204" pitchFamily="34" charset="0"/>
                <a:cs typeface="Arial" panose="020B0604020202020204" pitchFamily="34" charset="0"/>
              </a:rPr>
              <a:t>Thanh </a:t>
            </a:r>
            <a:r>
              <a:rPr lang="en-US" sz="2500" dirty="0" err="1">
                <a:latin typeface="Arial" panose="020B0604020202020204" pitchFamily="34" charset="0"/>
                <a:cs typeface="Arial" panose="020B0604020202020204" pitchFamily="34" charset="0"/>
              </a:rPr>
              <a:t>toán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bằng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các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hình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thức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khác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ngoài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tiền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mặt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như</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ví</a:t>
            </a:r>
            <a:r>
              <a:rPr lang="vi-VN"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điện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thử</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thẻ</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ngân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hàng</a:t>
            </a:r>
            <a:r>
              <a:rPr lang="en-US" sz="2500" dirty="0">
                <a:latin typeface="Arial" panose="020B0604020202020204" pitchFamily="34" charset="0"/>
                <a:cs typeface="Arial" panose="020B0604020202020204" pitchFamily="34" charset="0"/>
              </a:rPr>
              <a:t>,...</a:t>
            </a:r>
          </a:p>
          <a:p>
            <a:pPr lvl="0" algn="just">
              <a:lnSpc>
                <a:spcPct val="150000"/>
              </a:lnSpc>
            </a:pP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Bán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hàng</a:t>
            </a:r>
            <a:r>
              <a:rPr lang="en-US" sz="2500" dirty="0">
                <a:latin typeface="Arial" panose="020B0604020202020204" pitchFamily="34" charset="0"/>
                <a:cs typeface="Arial" panose="020B0604020202020204" pitchFamily="34" charset="0"/>
              </a:rPr>
              <a:t> qua </a:t>
            </a:r>
            <a:r>
              <a:rPr lang="en-US" sz="2500" dirty="0" err="1">
                <a:latin typeface="Arial" panose="020B0604020202020204" pitchFamily="34" charset="0"/>
                <a:cs typeface="Arial" panose="020B0604020202020204" pitchFamily="34" charset="0"/>
              </a:rPr>
              <a:t>các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ứng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dụng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điện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tử</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như</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grap</a:t>
            </a:r>
            <a:r>
              <a:rPr lang="en-US" sz="2500" dirty="0">
                <a:latin typeface="Arial" panose="020B0604020202020204" pitchFamily="34" charset="0"/>
                <a:cs typeface="Arial" panose="020B0604020202020204" pitchFamily="34" charset="0"/>
              </a:rPr>
              <a:t> food, go food, </a:t>
            </a:r>
            <a:r>
              <a:rPr lang="en-US" sz="2500" dirty="0" err="1">
                <a:latin typeface="Arial" panose="020B0604020202020204" pitchFamily="34" charset="0"/>
                <a:cs typeface="Arial" panose="020B0604020202020204" pitchFamily="34" charset="0"/>
              </a:rPr>
              <a:t>beamin</a:t>
            </a:r>
            <a:r>
              <a:rPr lang="en-US" sz="2500" dirty="0">
                <a:latin typeface="Arial" panose="020B0604020202020204" pitchFamily="34" charset="0"/>
                <a:cs typeface="Arial" panose="020B0604020202020204" pitchFamily="34" charset="0"/>
              </a:rPr>
              <a:t>, foody,...</a:t>
            </a:r>
          </a:p>
          <a:p>
            <a:pPr lvl="0" algn="just">
              <a:lnSpc>
                <a:spcPct val="150000"/>
              </a:lnSpc>
            </a:pPr>
            <a:r>
              <a:rPr lang="en-US"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Và</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một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số</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phạm</a:t>
            </a:r>
            <a:r>
              <a:rPr lang="en-US" sz="2500" dirty="0">
                <a:latin typeface="Arial" panose="020B0604020202020204" pitchFamily="34" charset="0"/>
                <a:cs typeface="Arial" panose="020B0604020202020204" pitchFamily="34" charset="0"/>
              </a:rPr>
              <a:t> vi </a:t>
            </a:r>
            <a:r>
              <a:rPr lang="en-US" sz="2500" dirty="0" err="1">
                <a:latin typeface="Arial" panose="020B0604020202020204" pitchFamily="34" charset="0"/>
                <a:cs typeface="Arial" panose="020B0604020202020204" pitchFamily="34" charset="0"/>
              </a:rPr>
              <a:t>khác</a:t>
            </a:r>
            <a:r>
              <a:rPr lang="en-US" sz="25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3306066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53556" cy="6858000"/>
          </a:xfrm>
          <a:prstGeom prst="rect">
            <a:avLst/>
          </a:prstGeom>
        </p:spPr>
      </p:pic>
      <p:sp>
        <p:nvSpPr>
          <p:cNvPr id="5" name="TextBox 4"/>
          <p:cNvSpPr txBox="1"/>
          <p:nvPr/>
        </p:nvSpPr>
        <p:spPr>
          <a:xfrm>
            <a:off x="990600" y="554825"/>
            <a:ext cx="6938978" cy="553998"/>
          </a:xfrm>
          <a:prstGeom prst="rect">
            <a:avLst/>
          </a:prstGeom>
          <a:noFill/>
        </p:spPr>
        <p:txBody>
          <a:bodyPr wrap="square" rtlCol="0">
            <a:spAutoFit/>
          </a:bodyPr>
          <a:lstStyle/>
          <a:p>
            <a:pPr lvl="0"/>
            <a:r>
              <a:rPr lang="vi-VN" sz="3000" b="1">
                <a:latin typeface="Arial" panose="020B0604020202020204" pitchFamily="34" charset="0"/>
                <a:cs typeface="Arial" panose="020B0604020202020204" pitchFamily="34" charset="0"/>
              </a:rPr>
              <a:t>VI. </a:t>
            </a:r>
            <a:r>
              <a:rPr lang="en-US" sz="3000" b="1">
                <a:latin typeface="Arial" panose="020B0604020202020204" pitchFamily="34" charset="0"/>
                <a:cs typeface="Arial" panose="020B0604020202020204" pitchFamily="34" charset="0"/>
              </a:rPr>
              <a:t>Tổng quan các yêu cầu nghiệp vụ</a:t>
            </a:r>
            <a:endParaRPr lang="en-US" sz="3000">
              <a:latin typeface="Arial" panose="020B0604020202020204" pitchFamily="34" charset="0"/>
              <a:cs typeface="Arial" panose="020B0604020202020204" pitchFamily="34" charset="0"/>
            </a:endParaRPr>
          </a:p>
        </p:txBody>
      </p:sp>
      <p:sp>
        <p:nvSpPr>
          <p:cNvPr id="6" name="TextBox 5"/>
          <p:cNvSpPr txBox="1"/>
          <p:nvPr/>
        </p:nvSpPr>
        <p:spPr>
          <a:xfrm>
            <a:off x="352117" y="1108823"/>
            <a:ext cx="8536727" cy="5286062"/>
          </a:xfrm>
          <a:prstGeom prst="rect">
            <a:avLst/>
          </a:prstGeom>
          <a:noFill/>
        </p:spPr>
        <p:txBody>
          <a:bodyPr wrap="square" rtlCol="0">
            <a:spAutoFit/>
          </a:bodyPr>
          <a:lstStyle/>
          <a:p>
            <a:pPr lvl="0" algn="just">
              <a:lnSpc>
                <a:spcPct val="150000"/>
              </a:lnSpc>
            </a:pPr>
            <a:r>
              <a:rPr lang="vi-VN" sz="2500" b="1">
                <a:latin typeface="Arial" panose="020B0604020202020204" pitchFamily="34" charset="0"/>
                <a:cs typeface="Arial" panose="020B0604020202020204" pitchFamily="34" charset="0"/>
              </a:rPr>
              <a:t>1.  Yêu cầu chức năng: </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Đăng nhập.</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Đăng xuất.</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Quản lý thể loại sản phẩm (tìm kiếm, thêm, sửa).</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Quản lý sản phẩm (tìm kiếm, thêm, sửa).</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Quản lý món thêm (tìm kiếm, thêm, sửa).</a:t>
            </a: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Quản lý đơn hàng (tìm kiếm, xóa, in).</a:t>
            </a:r>
            <a:endParaRPr lang="vi-VN" sz="2500">
              <a:latin typeface="Arial" panose="020B0604020202020204" pitchFamily="34" charset="0"/>
              <a:cs typeface="Arial" panose="020B0604020202020204" pitchFamily="34" charset="0"/>
            </a:endParaRPr>
          </a:p>
          <a:p>
            <a:pPr lvl="0" algn="just">
              <a:lnSpc>
                <a:spcPct val="150000"/>
              </a:lnSpc>
            </a:pPr>
            <a:r>
              <a:rPr lang="vi-VN" sz="2500">
                <a:latin typeface="Arial" panose="020B0604020202020204" pitchFamily="34" charset="0"/>
                <a:cs typeface="Arial" panose="020B0604020202020204" pitchFamily="34" charset="0"/>
              </a:rPr>
              <a:t>   - </a:t>
            </a:r>
            <a:r>
              <a:rPr lang="en-US" sz="2500">
                <a:latin typeface="Arial" panose="020B0604020202020204" pitchFamily="34" charset="0"/>
                <a:cs typeface="Arial" panose="020B0604020202020204" pitchFamily="34" charset="0"/>
              </a:rPr>
              <a:t>Quản lý nhân viên (tìm kiếm, thêm, sửa, xóa).</a:t>
            </a:r>
          </a:p>
          <a:p>
            <a:pPr lvl="0" algn="just">
              <a:lnSpc>
                <a:spcPct val="150000"/>
              </a:lnSpc>
            </a:pPr>
            <a:r>
              <a:rPr lang="en-US" sz="25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739796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53556" cy="6858000"/>
          </a:xfrm>
          <a:prstGeom prst="rect">
            <a:avLst/>
          </a:prstGeom>
        </p:spPr>
      </p:pic>
      <p:sp>
        <p:nvSpPr>
          <p:cNvPr id="5" name="TextBox 4"/>
          <p:cNvSpPr txBox="1"/>
          <p:nvPr/>
        </p:nvSpPr>
        <p:spPr>
          <a:xfrm>
            <a:off x="992989" y="563642"/>
            <a:ext cx="7167578" cy="553998"/>
          </a:xfrm>
          <a:prstGeom prst="rect">
            <a:avLst/>
          </a:prstGeom>
          <a:noFill/>
        </p:spPr>
        <p:txBody>
          <a:bodyPr wrap="square" rtlCol="0">
            <a:spAutoFit/>
          </a:bodyPr>
          <a:lstStyle/>
          <a:p>
            <a:pPr lvl="0"/>
            <a:r>
              <a:rPr lang="vi-VN" sz="3000" b="1">
                <a:latin typeface="Arial" panose="020B0604020202020204" pitchFamily="34" charset="0"/>
                <a:cs typeface="Arial" panose="020B0604020202020204" pitchFamily="34" charset="0"/>
              </a:rPr>
              <a:t>VI. </a:t>
            </a:r>
            <a:r>
              <a:rPr lang="en-US" sz="3000" b="1">
                <a:latin typeface="Arial" panose="020B0604020202020204" pitchFamily="34" charset="0"/>
                <a:cs typeface="Arial" panose="020B0604020202020204" pitchFamily="34" charset="0"/>
              </a:rPr>
              <a:t>Tổng quan các yêu cầu nghiệp vụ</a:t>
            </a:r>
            <a:endParaRPr lang="en-US" sz="3000">
              <a:latin typeface="Arial" panose="020B0604020202020204" pitchFamily="34" charset="0"/>
              <a:cs typeface="Arial" panose="020B0604020202020204" pitchFamily="34" charset="0"/>
            </a:endParaRPr>
          </a:p>
        </p:txBody>
      </p:sp>
      <p:sp>
        <p:nvSpPr>
          <p:cNvPr id="6" name="TextBox 5"/>
          <p:cNvSpPr txBox="1"/>
          <p:nvPr/>
        </p:nvSpPr>
        <p:spPr>
          <a:xfrm>
            <a:off x="364818" y="1108915"/>
            <a:ext cx="8536727" cy="5863144"/>
          </a:xfrm>
          <a:prstGeom prst="rect">
            <a:avLst/>
          </a:prstGeom>
          <a:noFill/>
        </p:spPr>
        <p:txBody>
          <a:bodyPr wrap="square" rtlCol="0">
            <a:spAutoFit/>
          </a:bodyPr>
          <a:lstStyle/>
          <a:p>
            <a:pPr lvl="0" algn="just">
              <a:lnSpc>
                <a:spcPct val="150000"/>
              </a:lnSpc>
            </a:pPr>
            <a:r>
              <a:rPr lang="vi-VN" sz="2500" b="1" dirty="0">
                <a:latin typeface="Arial" panose="020B0604020202020204" pitchFamily="34" charset="0"/>
                <a:cs typeface="Arial" panose="020B0604020202020204" pitchFamily="34" charset="0"/>
              </a:rPr>
              <a:t>1.  Yêu </a:t>
            </a:r>
            <a:r>
              <a:rPr lang="vi-VN" sz="2500" b="1" dirty="0" err="1">
                <a:latin typeface="Arial" panose="020B0604020202020204" pitchFamily="34" charset="0"/>
                <a:cs typeface="Arial" panose="020B0604020202020204" pitchFamily="34" charset="0"/>
              </a:rPr>
              <a:t>cầu</a:t>
            </a:r>
            <a:r>
              <a:rPr lang="vi-VN" sz="2500" b="1" dirty="0">
                <a:latin typeface="Arial" panose="020B0604020202020204" pitchFamily="34" charset="0"/>
                <a:cs typeface="Arial" panose="020B0604020202020204" pitchFamily="34" charset="0"/>
              </a:rPr>
              <a:t> </a:t>
            </a:r>
            <a:r>
              <a:rPr lang="vi-VN" sz="2500" b="1" dirty="0" err="1">
                <a:latin typeface="Arial" panose="020B0604020202020204" pitchFamily="34" charset="0"/>
                <a:cs typeface="Arial" panose="020B0604020202020204" pitchFamily="34" charset="0"/>
              </a:rPr>
              <a:t>chức</a:t>
            </a:r>
            <a:r>
              <a:rPr lang="vi-VN" sz="2500" b="1" dirty="0">
                <a:latin typeface="Arial" panose="020B0604020202020204" pitchFamily="34" charset="0"/>
                <a:cs typeface="Arial" panose="020B0604020202020204" pitchFamily="34" charset="0"/>
              </a:rPr>
              <a:t> năng: </a:t>
            </a:r>
          </a:p>
          <a:p>
            <a:pPr lvl="0" algn="just">
              <a:lnSpc>
                <a:spcPct val="150000"/>
              </a:lnSpc>
            </a:pP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Quản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lý</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tài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khoản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đăng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nhập</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tìm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kiếm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thêm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sửa</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xóa</a:t>
            </a:r>
            <a:r>
              <a:rPr lang="en-US" sz="2500" dirty="0">
                <a:latin typeface="Arial" panose="020B0604020202020204" pitchFamily="34" charset="0"/>
                <a:cs typeface="Arial" panose="020B0604020202020204" pitchFamily="34" charset="0"/>
              </a:rPr>
              <a:t>).</a:t>
            </a:r>
          </a:p>
          <a:p>
            <a:pPr lvl="0" algn="just">
              <a:lnSpc>
                <a:spcPct val="150000"/>
              </a:lnSpc>
            </a:pP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Lập</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hàng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cho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khách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dùng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tại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bàn</a:t>
            </a:r>
            <a:r>
              <a:rPr lang="en-US" sz="2500" dirty="0">
                <a:latin typeface="Arial" panose="020B0604020202020204" pitchFamily="34" charset="0"/>
                <a:cs typeface="Arial" panose="020B0604020202020204" pitchFamily="34" charset="0"/>
              </a:rPr>
              <a:t>.</a:t>
            </a:r>
          </a:p>
          <a:p>
            <a:pPr lvl="0" algn="just">
              <a:lnSpc>
                <a:spcPct val="150000"/>
              </a:lnSpc>
            </a:pP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Lập</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hàng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cho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khách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dùng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mang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về</a:t>
            </a:r>
            <a:r>
              <a:rPr lang="en-US" sz="2500" dirty="0">
                <a:latin typeface="Arial" panose="020B0604020202020204" pitchFamily="34" charset="0"/>
                <a:cs typeface="Arial" panose="020B0604020202020204" pitchFamily="34" charset="0"/>
              </a:rPr>
              <a:t>.</a:t>
            </a:r>
            <a:endParaRPr lang="vi-VN" sz="2500" dirty="0">
              <a:latin typeface="Arial" panose="020B0604020202020204" pitchFamily="34" charset="0"/>
              <a:cs typeface="Arial" panose="020B0604020202020204" pitchFamily="34" charset="0"/>
            </a:endParaRPr>
          </a:p>
          <a:p>
            <a:pPr lvl="0" algn="just">
              <a:lnSpc>
                <a:spcPct val="150000"/>
              </a:lnSpc>
            </a:pPr>
            <a:r>
              <a:rPr lang="vi-VN" sz="25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 - </a:t>
            </a:r>
            <a:r>
              <a:rPr lang="en-US" sz="2500" dirty="0">
                <a:latin typeface="Arial" panose="020B0604020202020204" pitchFamily="34" charset="0"/>
                <a:cs typeface="Arial" panose="020B0604020202020204" pitchFamily="34" charset="0"/>
              </a:rPr>
              <a:t>Thanh </a:t>
            </a:r>
            <a:r>
              <a:rPr lang="en-US" sz="2500" dirty="0" err="1">
                <a:latin typeface="Arial" panose="020B0604020202020204" pitchFamily="34" charset="0"/>
                <a:cs typeface="Arial" panose="020B0604020202020204" pitchFamily="34" charset="0"/>
              </a:rPr>
              <a:t>toán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hàng</a:t>
            </a:r>
            <a:r>
              <a:rPr lang="vi-VN" sz="2500" dirty="0">
                <a:latin typeface="Arial" panose="020B0604020202020204" pitchFamily="34" charset="0"/>
                <a:cs typeface="Arial" panose="020B0604020202020204" pitchFamily="34" charset="0"/>
              </a:rPr>
              <a:t> </a:t>
            </a:r>
            <a:r>
              <a:rPr lang="vi-VN" sz="2500" dirty="0" err="1">
                <a:latin typeface="Arial" panose="020B0604020202020204" pitchFamily="34" charset="0"/>
                <a:cs typeface="Arial" panose="020B0604020202020204" pitchFamily="34" charset="0"/>
              </a:rPr>
              <a:t>tại</a:t>
            </a:r>
            <a:r>
              <a:rPr lang="vi-VN" sz="2500" dirty="0">
                <a:latin typeface="Arial" panose="020B0604020202020204" pitchFamily="34" charset="0"/>
                <a:cs typeface="Arial" panose="020B0604020202020204" pitchFamily="34" charset="0"/>
              </a:rPr>
              <a:t> </a:t>
            </a:r>
            <a:r>
              <a:rPr lang="vi-VN" sz="2500" dirty="0" err="1">
                <a:latin typeface="Arial" panose="020B0604020202020204" pitchFamily="34" charset="0"/>
                <a:cs typeface="Arial" panose="020B0604020202020204" pitchFamily="34" charset="0"/>
              </a:rPr>
              <a:t>bàn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và</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xuất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hóa</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đơn</a:t>
            </a:r>
            <a:r>
              <a:rPr lang="en-US" sz="2500" dirty="0">
                <a:latin typeface="Arial" panose="020B0604020202020204" pitchFamily="34" charset="0"/>
                <a:cs typeface="Arial" panose="020B0604020202020204" pitchFamily="34" charset="0"/>
              </a:rPr>
              <a:t>.</a:t>
            </a:r>
          </a:p>
          <a:p>
            <a:pPr lvl="0" algn="just">
              <a:lnSpc>
                <a:spcPct val="150000"/>
              </a:lnSpc>
            </a:pPr>
            <a:r>
              <a:rPr lang="vi-VN" sz="25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Thống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kê</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sản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phẩm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theo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thời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gian</a:t>
            </a:r>
            <a:r>
              <a:rPr lang="en-US" sz="2500" dirty="0">
                <a:latin typeface="Arial" panose="020B0604020202020204" pitchFamily="34" charset="0"/>
                <a:cs typeface="Arial" panose="020B0604020202020204" pitchFamily="34" charset="0"/>
              </a:rPr>
              <a:t>.</a:t>
            </a:r>
          </a:p>
          <a:p>
            <a:pPr lvl="0" algn="just">
              <a:lnSpc>
                <a:spcPct val="150000"/>
              </a:lnSpc>
            </a:pPr>
            <a:r>
              <a:rPr lang="vi-VN" sz="25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Thống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kê</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món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thêm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theo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thời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gian</a:t>
            </a:r>
            <a:r>
              <a:rPr lang="en-US" sz="2500" dirty="0">
                <a:latin typeface="Arial" panose="020B0604020202020204" pitchFamily="34" charset="0"/>
                <a:cs typeface="Arial" panose="020B0604020202020204" pitchFamily="34" charset="0"/>
              </a:rPr>
              <a:t>.</a:t>
            </a:r>
          </a:p>
          <a:p>
            <a:pPr lvl="0" algn="just">
              <a:lnSpc>
                <a:spcPct val="150000"/>
              </a:lnSpc>
            </a:pPr>
            <a:r>
              <a:rPr lang="vi-VN" sz="25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Thống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kê</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doanh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thu</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theo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thời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gian</a:t>
            </a:r>
            <a:r>
              <a:rPr lang="en-US" sz="2500" dirty="0">
                <a:latin typeface="Arial" panose="020B0604020202020204" pitchFamily="34" charset="0"/>
                <a:cs typeface="Arial" panose="020B0604020202020204" pitchFamily="34" charset="0"/>
              </a:rPr>
              <a:t>.</a:t>
            </a:r>
          </a:p>
          <a:p>
            <a:pPr lvl="0" algn="just">
              <a:lnSpc>
                <a:spcPct val="150000"/>
              </a:lnSpc>
            </a:pPr>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854075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5"/>
            <a:ext cx="9153556" cy="6858000"/>
          </a:xfrm>
          <a:prstGeom prst="rect">
            <a:avLst/>
          </a:prstGeom>
        </p:spPr>
      </p:pic>
      <p:sp>
        <p:nvSpPr>
          <p:cNvPr id="6" name="TextBox 5"/>
          <p:cNvSpPr txBox="1"/>
          <p:nvPr/>
        </p:nvSpPr>
        <p:spPr>
          <a:xfrm>
            <a:off x="1069189" y="554825"/>
            <a:ext cx="7015178" cy="553998"/>
          </a:xfrm>
          <a:prstGeom prst="rect">
            <a:avLst/>
          </a:prstGeom>
          <a:noFill/>
        </p:spPr>
        <p:txBody>
          <a:bodyPr wrap="square" rtlCol="0">
            <a:spAutoFit/>
          </a:bodyPr>
          <a:lstStyle/>
          <a:p>
            <a:pPr lvl="0"/>
            <a:r>
              <a:rPr lang="vi-VN" sz="3000" b="1">
                <a:latin typeface="Arial" panose="020B0604020202020204" pitchFamily="34" charset="0"/>
                <a:cs typeface="Arial" panose="020B0604020202020204" pitchFamily="34" charset="0"/>
              </a:rPr>
              <a:t>VI. </a:t>
            </a:r>
            <a:r>
              <a:rPr lang="en-US" sz="3000" b="1">
                <a:latin typeface="Arial" panose="020B0604020202020204" pitchFamily="34" charset="0"/>
                <a:cs typeface="Arial" panose="020B0604020202020204" pitchFamily="34" charset="0"/>
              </a:rPr>
              <a:t>Tổng quan các yêu cầu nghiệp vụ</a:t>
            </a:r>
            <a:endParaRPr lang="en-US" sz="3000">
              <a:latin typeface="Arial" panose="020B0604020202020204" pitchFamily="34" charset="0"/>
              <a:cs typeface="Arial" panose="020B0604020202020204" pitchFamily="34" charset="0"/>
            </a:endParaRPr>
          </a:p>
        </p:txBody>
      </p:sp>
      <p:sp>
        <p:nvSpPr>
          <p:cNvPr id="7" name="TextBox 6"/>
          <p:cNvSpPr txBox="1"/>
          <p:nvPr/>
        </p:nvSpPr>
        <p:spPr>
          <a:xfrm>
            <a:off x="357891" y="1108823"/>
            <a:ext cx="8536727" cy="3554819"/>
          </a:xfrm>
          <a:prstGeom prst="rect">
            <a:avLst/>
          </a:prstGeom>
          <a:noFill/>
        </p:spPr>
        <p:txBody>
          <a:bodyPr wrap="square" rtlCol="0">
            <a:spAutoFit/>
          </a:bodyPr>
          <a:lstStyle/>
          <a:p>
            <a:pPr lvl="0" algn="just">
              <a:lnSpc>
                <a:spcPct val="150000"/>
              </a:lnSpc>
            </a:pPr>
            <a:r>
              <a:rPr lang="vi-VN" sz="2500" b="1" dirty="0">
                <a:latin typeface="Arial" panose="020B0604020202020204" pitchFamily="34" charset="0"/>
                <a:cs typeface="Arial" panose="020B0604020202020204" pitchFamily="34" charset="0"/>
              </a:rPr>
              <a:t>2.  Yêu </a:t>
            </a:r>
            <a:r>
              <a:rPr lang="vi-VN" sz="2500" b="1" dirty="0" err="1">
                <a:latin typeface="Arial" panose="020B0604020202020204" pitchFamily="34" charset="0"/>
                <a:cs typeface="Arial" panose="020B0604020202020204" pitchFamily="34" charset="0"/>
              </a:rPr>
              <a:t>cầu</a:t>
            </a:r>
            <a:r>
              <a:rPr lang="vi-VN" sz="2500" b="1" dirty="0">
                <a:latin typeface="Arial" panose="020B0604020202020204" pitchFamily="34" charset="0"/>
                <a:cs typeface="Arial" panose="020B0604020202020204" pitchFamily="34" charset="0"/>
              </a:rPr>
              <a:t> phi </a:t>
            </a:r>
            <a:r>
              <a:rPr lang="vi-VN" sz="2500" b="1" dirty="0" err="1">
                <a:latin typeface="Arial" panose="020B0604020202020204" pitchFamily="34" charset="0"/>
                <a:cs typeface="Arial" panose="020B0604020202020204" pitchFamily="34" charset="0"/>
              </a:rPr>
              <a:t>chức</a:t>
            </a:r>
            <a:r>
              <a:rPr lang="vi-VN" sz="2500" b="1" dirty="0">
                <a:latin typeface="Arial" panose="020B0604020202020204" pitchFamily="34" charset="0"/>
                <a:cs typeface="Arial" panose="020B0604020202020204" pitchFamily="34" charset="0"/>
              </a:rPr>
              <a:t> năng: </a:t>
            </a:r>
          </a:p>
          <a:p>
            <a:pPr lvl="0" algn="just">
              <a:lnSpc>
                <a:spcPct val="150000"/>
              </a:lnSpc>
            </a:pPr>
            <a:r>
              <a:rPr lang="vi-VN" sz="2500" dirty="0">
                <a:latin typeface="Arial" panose="020B0604020202020204" pitchFamily="34" charset="0"/>
                <a:cs typeface="Arial" panose="020B0604020202020204" pitchFamily="34" charset="0"/>
              </a:rPr>
              <a:t>   - </a:t>
            </a:r>
            <a:r>
              <a:rPr lang="en-US" sz="2500" dirty="0">
                <a:latin typeface="Arial" panose="020B0604020202020204" pitchFamily="34" charset="0"/>
                <a:cs typeface="Arial" panose="020B0604020202020204" pitchFamily="34" charset="0"/>
              </a:rPr>
              <a:t>Giao </a:t>
            </a:r>
            <a:r>
              <a:rPr lang="en-US" sz="2500" dirty="0" err="1">
                <a:latin typeface="Arial" panose="020B0604020202020204" pitchFamily="34" charset="0"/>
                <a:cs typeface="Arial" panose="020B0604020202020204" pitchFamily="34" charset="0"/>
              </a:rPr>
              <a:t>diện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đẹp</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mắt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dễ</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sử</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dụng</a:t>
            </a:r>
            <a:r>
              <a:rPr lang="en-US" sz="2500" dirty="0">
                <a:latin typeface="Arial" panose="020B0604020202020204" pitchFamily="34" charset="0"/>
                <a:cs typeface="Arial" panose="020B0604020202020204" pitchFamily="34" charset="0"/>
              </a:rPr>
              <a:t>.</a:t>
            </a:r>
          </a:p>
          <a:p>
            <a:pPr lvl="0" algn="just">
              <a:lnSpc>
                <a:spcPct val="150000"/>
              </a:lnSpc>
            </a:pP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Phân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quyền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chặt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chẽ</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giữa</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nhân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viên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quản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lý</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và</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nhân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viên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hàng</a:t>
            </a:r>
            <a:r>
              <a:rPr lang="en-US" sz="2500" dirty="0">
                <a:latin typeface="Arial" panose="020B0604020202020204" pitchFamily="34" charset="0"/>
                <a:cs typeface="Arial" panose="020B0604020202020204" pitchFamily="34" charset="0"/>
              </a:rPr>
              <a:t>.</a:t>
            </a:r>
          </a:p>
          <a:p>
            <a:pPr lvl="0" algn="just">
              <a:lnSpc>
                <a:spcPct val="150000"/>
              </a:lnSpc>
            </a:pPr>
            <a:r>
              <a:rPr lang="vi-VN" sz="2500" dirty="0">
                <a:latin typeface="Arial" panose="020B0604020202020204" pitchFamily="34" charset="0"/>
                <a:cs typeface="Arial" panose="020B0604020202020204" pitchFamily="34" charset="0"/>
              </a:rPr>
              <a:t>   - </a:t>
            </a:r>
            <a:r>
              <a:rPr lang="en-US" sz="2500" dirty="0" err="1">
                <a:latin typeface="Arial" panose="020B0604020202020204" pitchFamily="34" charset="0"/>
                <a:cs typeface="Arial" panose="020B0604020202020204" pitchFamily="34" charset="0"/>
              </a:rPr>
              <a:t>Tốc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độ</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xử</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lý</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nhanh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và</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ổn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định</a:t>
            </a:r>
            <a:r>
              <a:rPr lang="en-US" sz="2500" dirty="0">
                <a:latin typeface="Arial" panose="020B0604020202020204" pitchFamily="34" charset="0"/>
                <a:cs typeface="Arial" panose="020B0604020202020204" pitchFamily="34" charset="0"/>
              </a:rPr>
              <a:t>.</a:t>
            </a:r>
          </a:p>
          <a:p>
            <a:pPr lvl="0" algn="just">
              <a:lnSpc>
                <a:spcPct val="150000"/>
              </a:lnSpc>
            </a:pPr>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849640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sp>
        <p:nvSpPr>
          <p:cNvPr id="5" name="TextBox 4"/>
          <p:cNvSpPr txBox="1"/>
          <p:nvPr/>
        </p:nvSpPr>
        <p:spPr>
          <a:xfrm>
            <a:off x="1366822" y="2712997"/>
            <a:ext cx="6710378" cy="646331"/>
          </a:xfrm>
          <a:prstGeom prst="rect">
            <a:avLst/>
          </a:prstGeom>
          <a:noFill/>
        </p:spPr>
        <p:txBody>
          <a:bodyPr wrap="square" rtlCol="0">
            <a:spAutoFit/>
          </a:bodyPr>
          <a:lstStyle/>
          <a:p>
            <a:pPr lvl="0" algn="ctr"/>
            <a:r>
              <a:rPr lang="vi-VN" sz="3600" b="1">
                <a:latin typeface="Arial" panose="020B0604020202020204" pitchFamily="34" charset="0"/>
                <a:cs typeface="Arial" panose="020B0604020202020204" pitchFamily="34" charset="0"/>
              </a:rPr>
              <a:t>VII. Bảng phân chia công việc</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33033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771897793"/>
              </p:ext>
            </p:extLst>
          </p:nvPr>
        </p:nvGraphicFramePr>
        <p:xfrm>
          <a:off x="533400" y="990600"/>
          <a:ext cx="8229599" cy="3663192"/>
        </p:xfrm>
        <a:graphic>
          <a:graphicData uri="http://schemas.openxmlformats.org/drawingml/2006/table">
            <a:tbl>
              <a:tblPr firstRow="1" firstCol="1" bandRow="1">
                <a:tableStyleId>{5C22544A-7EE6-4342-B048-85BDC9FD1C3A}</a:tableStyleId>
              </a:tblPr>
              <a:tblGrid>
                <a:gridCol w="1681178">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gridCol w="1366821">
                  <a:extLst>
                    <a:ext uri="{9D8B030D-6E8A-4147-A177-3AD203B41FA5}">
                      <a16:colId xmlns:a16="http://schemas.microsoft.com/office/drawing/2014/main" val="20002"/>
                    </a:ext>
                  </a:extLst>
                </a:gridCol>
              </a:tblGrid>
              <a:tr h="207716">
                <a:tc>
                  <a:txBody>
                    <a:bodyPr/>
                    <a:lstStyle/>
                    <a:p>
                      <a:pPr marL="0" marR="0" algn="ctr">
                        <a:lnSpc>
                          <a:spcPct val="150000"/>
                        </a:lnSpc>
                        <a:spcBef>
                          <a:spcPts val="0"/>
                        </a:spcBef>
                        <a:spcAft>
                          <a:spcPts val="0"/>
                        </a:spcAft>
                      </a:pPr>
                      <a:r>
                        <a:rPr lang="en-US" sz="2000">
                          <a:effectLst/>
                          <a:latin typeface="Arial" panose="020B0604020202020204" pitchFamily="34" charset="0"/>
                          <a:cs typeface="Arial" panose="020B0604020202020204" pitchFamily="34" charset="0"/>
                        </a:rPr>
                        <a:t>Chương</a:t>
                      </a:r>
                      <a:endParaRPr lang="en-US" sz="2000">
                        <a:effectLst/>
                        <a:latin typeface="Arial" panose="020B0604020202020204" pitchFamily="34" charset="0"/>
                        <a:ea typeface="Calibri"/>
                        <a:cs typeface="Arial" panose="020B0604020202020204" pitchFamily="34" charset="0"/>
                      </a:endParaRPr>
                    </a:p>
                  </a:txBody>
                  <a:tcPr marL="67206" marR="67206" marT="0" marB="0"/>
                </a:tc>
                <a:tc>
                  <a:txBody>
                    <a:bodyPr/>
                    <a:lstStyle/>
                    <a:p>
                      <a:pPr marL="0" marR="0" algn="ctr">
                        <a:lnSpc>
                          <a:spcPct val="150000"/>
                        </a:lnSpc>
                        <a:spcBef>
                          <a:spcPts val="0"/>
                        </a:spcBef>
                        <a:spcAft>
                          <a:spcPts val="0"/>
                        </a:spcAft>
                      </a:pPr>
                      <a:r>
                        <a:rPr lang="en-US" sz="2000">
                          <a:effectLst/>
                          <a:latin typeface="Arial" panose="020B0604020202020204" pitchFamily="34" charset="0"/>
                          <a:cs typeface="Arial" panose="020B0604020202020204" pitchFamily="34" charset="0"/>
                        </a:rPr>
                        <a:t>Công việc</a:t>
                      </a:r>
                      <a:endParaRPr lang="en-US" sz="2000">
                        <a:effectLst/>
                        <a:latin typeface="Arial" panose="020B0604020202020204" pitchFamily="34" charset="0"/>
                        <a:ea typeface="Calibri"/>
                        <a:cs typeface="Arial" panose="020B0604020202020204" pitchFamily="34" charset="0"/>
                      </a:endParaRPr>
                    </a:p>
                  </a:txBody>
                  <a:tcPr marL="67206" marR="67206" marT="0" marB="0"/>
                </a:tc>
                <a:tc>
                  <a:txBody>
                    <a:bodyPr/>
                    <a:lstStyle/>
                    <a:p>
                      <a:pPr marL="0" marR="0" algn="ctr">
                        <a:lnSpc>
                          <a:spcPct val="150000"/>
                        </a:lnSpc>
                        <a:spcBef>
                          <a:spcPts val="0"/>
                        </a:spcBef>
                        <a:spcAft>
                          <a:spcPts val="0"/>
                        </a:spcAft>
                      </a:pPr>
                      <a:r>
                        <a:rPr lang="vi-VN" sz="2000">
                          <a:effectLst/>
                          <a:latin typeface="Arial" panose="020B0604020202020204" pitchFamily="34" charset="0"/>
                          <a:cs typeface="Arial" panose="020B0604020202020204" pitchFamily="34" charset="0"/>
                        </a:rPr>
                        <a:t>T</a:t>
                      </a:r>
                      <a:r>
                        <a:rPr lang="en-US" sz="2000">
                          <a:effectLst/>
                          <a:latin typeface="Arial" panose="020B0604020202020204" pitchFamily="34" charset="0"/>
                          <a:cs typeface="Arial" panose="020B0604020202020204" pitchFamily="34" charset="0"/>
                        </a:rPr>
                        <a:t>hực hiện</a:t>
                      </a:r>
                      <a:endParaRPr lang="en-US" sz="2000">
                        <a:effectLst/>
                        <a:latin typeface="Arial" panose="020B0604020202020204" pitchFamily="34" charset="0"/>
                        <a:ea typeface="Calibri"/>
                        <a:cs typeface="Arial" panose="020B0604020202020204" pitchFamily="34" charset="0"/>
                      </a:endParaRPr>
                    </a:p>
                  </a:txBody>
                  <a:tcPr marL="67206" marR="67206" marT="0" marB="0"/>
                </a:tc>
                <a:extLst>
                  <a:ext uri="{0D108BD9-81ED-4DB2-BD59-A6C34878D82A}">
                    <a16:rowId xmlns:a16="http://schemas.microsoft.com/office/drawing/2014/main" val="10000"/>
                  </a:ext>
                </a:extLst>
              </a:tr>
              <a:tr h="207716">
                <a:tc rowSpan="7">
                  <a:txBody>
                    <a:bodyPr/>
                    <a:lstStyle/>
                    <a:p>
                      <a:pPr marL="0" marR="0" algn="ctr">
                        <a:lnSpc>
                          <a:spcPct val="150000"/>
                        </a:lnSpc>
                        <a:spcBef>
                          <a:spcPts val="0"/>
                        </a:spcBef>
                        <a:spcAft>
                          <a:spcPts val="0"/>
                        </a:spcAft>
                      </a:pPr>
                      <a:r>
                        <a:rPr lang="en-US" sz="2000">
                          <a:effectLst/>
                          <a:latin typeface="Arial" panose="020B0604020202020204" pitchFamily="34" charset="0"/>
                          <a:cs typeface="Arial" panose="020B0604020202020204" pitchFamily="34" charset="0"/>
                        </a:rPr>
                        <a:t>1. Tổng quan đồ án</a:t>
                      </a:r>
                      <a:endParaRPr lang="en-US" sz="2000">
                        <a:effectLst/>
                        <a:latin typeface="Arial" panose="020B0604020202020204" pitchFamily="34" charset="0"/>
                        <a:ea typeface="Calibri"/>
                        <a:cs typeface="Arial" panose="020B0604020202020204" pitchFamily="34" charset="0"/>
                      </a:endParaRPr>
                    </a:p>
                  </a:txBody>
                  <a:tcPr marL="67206" marR="67206" marT="0" marB="0" anchor="ctr"/>
                </a:tc>
                <a:tc>
                  <a:txBody>
                    <a:bodyPr/>
                    <a:lstStyle/>
                    <a:p>
                      <a:pPr marL="457200" marR="0" indent="-457200" algn="just">
                        <a:lnSpc>
                          <a:spcPct val="150000"/>
                        </a:lnSpc>
                        <a:spcBef>
                          <a:spcPts val="0"/>
                        </a:spcBef>
                        <a:spcAft>
                          <a:spcPts val="0"/>
                        </a:spcAft>
                      </a:pPr>
                      <a:r>
                        <a:rPr lang="en-US" sz="2000">
                          <a:effectLst/>
                          <a:latin typeface="Arial" panose="020B0604020202020204" pitchFamily="34" charset="0"/>
                          <a:cs typeface="Arial" panose="020B0604020202020204" pitchFamily="34" charset="0"/>
                        </a:rPr>
                        <a:t>Tìm hiểu quy trình thác nước.</a:t>
                      </a:r>
                      <a:endParaRPr lang="en-US" sz="2000">
                        <a:effectLst/>
                        <a:latin typeface="Arial" panose="020B0604020202020204" pitchFamily="34" charset="0"/>
                        <a:ea typeface="Calibri"/>
                        <a:cs typeface="Arial" panose="020B0604020202020204" pitchFamily="34" charset="0"/>
                      </a:endParaRPr>
                    </a:p>
                  </a:txBody>
                  <a:tcPr marL="67206" marR="67206" marT="0" marB="0"/>
                </a:tc>
                <a:tc>
                  <a:txBody>
                    <a:bodyPr/>
                    <a:lstStyle/>
                    <a:p>
                      <a:pPr marL="0" marR="0" algn="just">
                        <a:lnSpc>
                          <a:spcPct val="150000"/>
                        </a:lnSpc>
                        <a:spcBef>
                          <a:spcPts val="0"/>
                        </a:spcBef>
                        <a:spcAft>
                          <a:spcPts val="0"/>
                        </a:spcAft>
                      </a:pPr>
                      <a:r>
                        <a:rPr lang="en-US" sz="2000">
                          <a:effectLst/>
                          <a:latin typeface="Arial" panose="020B0604020202020204" pitchFamily="34" charset="0"/>
                          <a:cs typeface="Arial" panose="020B0604020202020204" pitchFamily="34" charset="0"/>
                        </a:rPr>
                        <a:t>Tất cả</a:t>
                      </a:r>
                      <a:endParaRPr lang="en-US" sz="2000">
                        <a:effectLst/>
                        <a:latin typeface="Arial" panose="020B0604020202020204" pitchFamily="34" charset="0"/>
                        <a:ea typeface="Calibri"/>
                        <a:cs typeface="Arial" panose="020B0604020202020204" pitchFamily="34" charset="0"/>
                      </a:endParaRPr>
                    </a:p>
                  </a:txBody>
                  <a:tcPr marL="67206" marR="67206" marT="0" marB="0"/>
                </a:tc>
                <a:extLst>
                  <a:ext uri="{0D108BD9-81ED-4DB2-BD59-A6C34878D82A}">
                    <a16:rowId xmlns:a16="http://schemas.microsoft.com/office/drawing/2014/main" val="10001"/>
                  </a:ext>
                </a:extLst>
              </a:tr>
              <a:tr h="207716">
                <a:tc vMerge="1">
                  <a:txBody>
                    <a:bodyPr/>
                    <a:lstStyle/>
                    <a:p>
                      <a:endParaRPr lang="en-US"/>
                    </a:p>
                  </a:txBody>
                  <a:tcPr/>
                </a:tc>
                <a:tc>
                  <a:txBody>
                    <a:bodyPr/>
                    <a:lstStyle/>
                    <a:p>
                      <a:pPr marL="0" marR="0" algn="just">
                        <a:lnSpc>
                          <a:spcPct val="150000"/>
                        </a:lnSpc>
                        <a:spcBef>
                          <a:spcPts val="0"/>
                        </a:spcBef>
                        <a:spcAft>
                          <a:spcPts val="0"/>
                        </a:spcAft>
                      </a:pPr>
                      <a:r>
                        <a:rPr lang="en-US" sz="2000">
                          <a:effectLst/>
                          <a:latin typeface="Arial" panose="020B0604020202020204" pitchFamily="34" charset="0"/>
                          <a:cs typeface="Arial" panose="020B0604020202020204" pitchFamily="34" charset="0"/>
                        </a:rPr>
                        <a:t>Thiết kế bìa.</a:t>
                      </a:r>
                      <a:endParaRPr lang="en-US" sz="2000">
                        <a:effectLst/>
                        <a:latin typeface="Arial" panose="020B0604020202020204" pitchFamily="34" charset="0"/>
                        <a:ea typeface="Calibri"/>
                        <a:cs typeface="Arial" panose="020B0604020202020204" pitchFamily="34" charset="0"/>
                      </a:endParaRPr>
                    </a:p>
                  </a:txBody>
                  <a:tcPr marL="67206" marR="67206" marT="0" marB="0"/>
                </a:tc>
                <a:tc>
                  <a:txBody>
                    <a:bodyPr/>
                    <a:lstStyle/>
                    <a:p>
                      <a:pPr marL="0" marR="0" algn="just">
                        <a:lnSpc>
                          <a:spcPct val="150000"/>
                        </a:lnSpc>
                        <a:spcBef>
                          <a:spcPts val="0"/>
                        </a:spcBef>
                        <a:spcAft>
                          <a:spcPts val="0"/>
                        </a:spcAft>
                      </a:pPr>
                      <a:r>
                        <a:rPr lang="en-US" sz="2000">
                          <a:effectLst/>
                          <a:latin typeface="Arial" panose="020B0604020202020204" pitchFamily="34" charset="0"/>
                          <a:cs typeface="Arial" panose="020B0604020202020204" pitchFamily="34" charset="0"/>
                        </a:rPr>
                        <a:t>Trường</a:t>
                      </a:r>
                      <a:endParaRPr lang="en-US" sz="2000">
                        <a:effectLst/>
                        <a:latin typeface="Arial" panose="020B0604020202020204" pitchFamily="34" charset="0"/>
                        <a:ea typeface="Calibri"/>
                        <a:cs typeface="Arial" panose="020B0604020202020204" pitchFamily="34" charset="0"/>
                      </a:endParaRPr>
                    </a:p>
                  </a:txBody>
                  <a:tcPr marL="67206" marR="67206" marT="0" marB="0"/>
                </a:tc>
                <a:extLst>
                  <a:ext uri="{0D108BD9-81ED-4DB2-BD59-A6C34878D82A}">
                    <a16:rowId xmlns:a16="http://schemas.microsoft.com/office/drawing/2014/main" val="10002"/>
                  </a:ext>
                </a:extLst>
              </a:tr>
              <a:tr h="207716">
                <a:tc vMerge="1">
                  <a:txBody>
                    <a:bodyPr/>
                    <a:lstStyle/>
                    <a:p>
                      <a:endParaRPr lang="en-US"/>
                    </a:p>
                  </a:txBody>
                  <a:tcPr/>
                </a:tc>
                <a:tc>
                  <a:txBody>
                    <a:bodyPr/>
                    <a:lstStyle/>
                    <a:p>
                      <a:pPr marL="0" marR="0" algn="just">
                        <a:lnSpc>
                          <a:spcPct val="150000"/>
                        </a:lnSpc>
                        <a:spcBef>
                          <a:spcPts val="0"/>
                        </a:spcBef>
                        <a:spcAft>
                          <a:spcPts val="0"/>
                        </a:spcAft>
                      </a:pPr>
                      <a:r>
                        <a:rPr lang="en-US" sz="2000">
                          <a:effectLst/>
                          <a:latin typeface="Arial" panose="020B0604020202020204" pitchFamily="34" charset="0"/>
                          <a:cs typeface="Arial" panose="020B0604020202020204" pitchFamily="34" charset="0"/>
                        </a:rPr>
                        <a:t>Mô tả đề tài + lý do chọn đề tài.</a:t>
                      </a:r>
                      <a:endParaRPr lang="en-US" sz="2000">
                        <a:effectLst/>
                        <a:latin typeface="Arial" panose="020B0604020202020204" pitchFamily="34" charset="0"/>
                        <a:ea typeface="Calibri"/>
                        <a:cs typeface="Arial" panose="020B0604020202020204" pitchFamily="34" charset="0"/>
                      </a:endParaRPr>
                    </a:p>
                  </a:txBody>
                  <a:tcPr marL="67206" marR="67206" marT="0" marB="0"/>
                </a:tc>
                <a:tc>
                  <a:txBody>
                    <a:bodyPr/>
                    <a:lstStyle/>
                    <a:p>
                      <a:pPr marL="0" marR="0" algn="just">
                        <a:lnSpc>
                          <a:spcPct val="150000"/>
                        </a:lnSpc>
                        <a:spcBef>
                          <a:spcPts val="0"/>
                        </a:spcBef>
                        <a:spcAft>
                          <a:spcPts val="0"/>
                        </a:spcAft>
                      </a:pPr>
                      <a:r>
                        <a:rPr lang="en-US" sz="2000">
                          <a:effectLst/>
                          <a:latin typeface="Arial" panose="020B0604020202020204" pitchFamily="34" charset="0"/>
                          <a:cs typeface="Arial" panose="020B0604020202020204" pitchFamily="34" charset="0"/>
                        </a:rPr>
                        <a:t>Hùng</a:t>
                      </a:r>
                      <a:endParaRPr lang="en-US" sz="2000">
                        <a:effectLst/>
                        <a:latin typeface="Arial" panose="020B0604020202020204" pitchFamily="34" charset="0"/>
                        <a:ea typeface="Calibri"/>
                        <a:cs typeface="Arial" panose="020B0604020202020204" pitchFamily="34" charset="0"/>
                      </a:endParaRPr>
                    </a:p>
                  </a:txBody>
                  <a:tcPr marL="67206" marR="67206" marT="0" marB="0"/>
                </a:tc>
                <a:extLst>
                  <a:ext uri="{0D108BD9-81ED-4DB2-BD59-A6C34878D82A}">
                    <a16:rowId xmlns:a16="http://schemas.microsoft.com/office/drawing/2014/main" val="10003"/>
                  </a:ext>
                </a:extLst>
              </a:tr>
              <a:tr h="207716">
                <a:tc vMerge="1">
                  <a:txBody>
                    <a:bodyPr/>
                    <a:lstStyle/>
                    <a:p>
                      <a:endParaRPr lang="en-US"/>
                    </a:p>
                  </a:txBody>
                  <a:tcPr/>
                </a:tc>
                <a:tc>
                  <a:txBody>
                    <a:bodyPr/>
                    <a:lstStyle/>
                    <a:p>
                      <a:pPr marL="0" marR="0" algn="just">
                        <a:lnSpc>
                          <a:spcPct val="150000"/>
                        </a:lnSpc>
                        <a:spcBef>
                          <a:spcPts val="0"/>
                        </a:spcBef>
                        <a:spcAft>
                          <a:spcPts val="0"/>
                        </a:spcAft>
                      </a:pPr>
                      <a:r>
                        <a:rPr lang="en-US" sz="2000">
                          <a:effectLst/>
                          <a:latin typeface="Arial" panose="020B0604020202020204" pitchFamily="34" charset="0"/>
                          <a:cs typeface="Arial" panose="020B0604020202020204" pitchFamily="34" charset="0"/>
                        </a:rPr>
                        <a:t>Mục tiêu + phạm vi + ý nghĩa của đề tài.</a:t>
                      </a:r>
                      <a:endParaRPr lang="en-US" sz="2000">
                        <a:effectLst/>
                        <a:latin typeface="Arial" panose="020B0604020202020204" pitchFamily="34" charset="0"/>
                        <a:ea typeface="Calibri"/>
                        <a:cs typeface="Arial" panose="020B0604020202020204" pitchFamily="34" charset="0"/>
                      </a:endParaRPr>
                    </a:p>
                  </a:txBody>
                  <a:tcPr marL="67206" marR="67206" marT="0" marB="0"/>
                </a:tc>
                <a:tc>
                  <a:txBody>
                    <a:bodyPr/>
                    <a:lstStyle/>
                    <a:p>
                      <a:pPr marL="0" marR="0" algn="just">
                        <a:lnSpc>
                          <a:spcPct val="150000"/>
                        </a:lnSpc>
                        <a:spcBef>
                          <a:spcPts val="0"/>
                        </a:spcBef>
                        <a:spcAft>
                          <a:spcPts val="0"/>
                        </a:spcAft>
                      </a:pPr>
                      <a:r>
                        <a:rPr lang="en-US" sz="2000">
                          <a:effectLst/>
                          <a:latin typeface="Arial" panose="020B0604020202020204" pitchFamily="34" charset="0"/>
                          <a:cs typeface="Arial" panose="020B0604020202020204" pitchFamily="34" charset="0"/>
                        </a:rPr>
                        <a:t>Hoàng</a:t>
                      </a:r>
                      <a:endParaRPr lang="en-US" sz="2000">
                        <a:effectLst/>
                        <a:latin typeface="Arial" panose="020B0604020202020204" pitchFamily="34" charset="0"/>
                        <a:ea typeface="Calibri"/>
                        <a:cs typeface="Arial" panose="020B0604020202020204" pitchFamily="34" charset="0"/>
                      </a:endParaRPr>
                    </a:p>
                  </a:txBody>
                  <a:tcPr marL="67206" marR="67206" marT="0" marB="0"/>
                </a:tc>
                <a:extLst>
                  <a:ext uri="{0D108BD9-81ED-4DB2-BD59-A6C34878D82A}">
                    <a16:rowId xmlns:a16="http://schemas.microsoft.com/office/drawing/2014/main" val="10004"/>
                  </a:ext>
                </a:extLst>
              </a:tr>
              <a:tr h="207716">
                <a:tc vMerge="1">
                  <a:txBody>
                    <a:bodyPr/>
                    <a:lstStyle/>
                    <a:p>
                      <a:endParaRPr lang="en-US"/>
                    </a:p>
                  </a:txBody>
                  <a:tcPr/>
                </a:tc>
                <a:tc>
                  <a:txBody>
                    <a:bodyPr/>
                    <a:lstStyle/>
                    <a:p>
                      <a:pPr marL="0" marR="0" algn="just">
                        <a:lnSpc>
                          <a:spcPct val="150000"/>
                        </a:lnSpc>
                        <a:spcBef>
                          <a:spcPts val="0"/>
                        </a:spcBef>
                        <a:spcAft>
                          <a:spcPts val="0"/>
                        </a:spcAft>
                      </a:pPr>
                      <a:r>
                        <a:rPr lang="en-US" sz="2000">
                          <a:effectLst/>
                          <a:latin typeface="Arial" panose="020B0604020202020204" pitchFamily="34" charset="0"/>
                          <a:cs typeface="Arial" panose="020B0604020202020204" pitchFamily="34" charset="0"/>
                        </a:rPr>
                        <a:t>Tổng quan quy trình thác nước.</a:t>
                      </a:r>
                      <a:endParaRPr lang="en-US" sz="2000">
                        <a:effectLst/>
                        <a:latin typeface="Arial" panose="020B0604020202020204" pitchFamily="34" charset="0"/>
                        <a:ea typeface="Calibri"/>
                        <a:cs typeface="Arial" panose="020B0604020202020204" pitchFamily="34" charset="0"/>
                      </a:endParaRPr>
                    </a:p>
                  </a:txBody>
                  <a:tcPr marL="67206" marR="67206" marT="0" marB="0"/>
                </a:tc>
                <a:tc>
                  <a:txBody>
                    <a:bodyPr/>
                    <a:lstStyle/>
                    <a:p>
                      <a:pPr marL="0" marR="0" algn="just">
                        <a:lnSpc>
                          <a:spcPct val="150000"/>
                        </a:lnSpc>
                        <a:spcBef>
                          <a:spcPts val="0"/>
                        </a:spcBef>
                        <a:spcAft>
                          <a:spcPts val="0"/>
                        </a:spcAft>
                      </a:pPr>
                      <a:r>
                        <a:rPr lang="en-US" sz="2000">
                          <a:effectLst/>
                          <a:latin typeface="Arial" panose="020B0604020202020204" pitchFamily="34" charset="0"/>
                          <a:cs typeface="Arial" panose="020B0604020202020204" pitchFamily="34" charset="0"/>
                        </a:rPr>
                        <a:t>Lợi, Phúc</a:t>
                      </a:r>
                      <a:endParaRPr lang="en-US" sz="2000">
                        <a:effectLst/>
                        <a:latin typeface="Arial" panose="020B0604020202020204" pitchFamily="34" charset="0"/>
                        <a:ea typeface="Calibri"/>
                        <a:cs typeface="Arial" panose="020B0604020202020204" pitchFamily="34" charset="0"/>
                      </a:endParaRPr>
                    </a:p>
                  </a:txBody>
                  <a:tcPr marL="67206" marR="67206" marT="0" marB="0"/>
                </a:tc>
                <a:extLst>
                  <a:ext uri="{0D108BD9-81ED-4DB2-BD59-A6C34878D82A}">
                    <a16:rowId xmlns:a16="http://schemas.microsoft.com/office/drawing/2014/main" val="10005"/>
                  </a:ext>
                </a:extLst>
              </a:tr>
              <a:tr h="207716">
                <a:tc vMerge="1">
                  <a:txBody>
                    <a:bodyPr/>
                    <a:lstStyle/>
                    <a:p>
                      <a:endParaRPr lang="en-US"/>
                    </a:p>
                  </a:txBody>
                  <a:tcPr/>
                </a:tc>
                <a:tc>
                  <a:txBody>
                    <a:bodyPr/>
                    <a:lstStyle/>
                    <a:p>
                      <a:pPr marL="0" marR="0" algn="just">
                        <a:lnSpc>
                          <a:spcPct val="150000"/>
                        </a:lnSpc>
                        <a:spcBef>
                          <a:spcPts val="0"/>
                        </a:spcBef>
                        <a:spcAft>
                          <a:spcPts val="0"/>
                        </a:spcAft>
                      </a:pPr>
                      <a:r>
                        <a:rPr lang="en-US" sz="2000">
                          <a:effectLst/>
                          <a:latin typeface="Arial" panose="020B0604020202020204" pitchFamily="34" charset="0"/>
                          <a:cs typeface="Arial" panose="020B0604020202020204" pitchFamily="34" charset="0"/>
                        </a:rPr>
                        <a:t>Tổng quan các công cụ.</a:t>
                      </a:r>
                      <a:endParaRPr lang="en-US" sz="2000">
                        <a:effectLst/>
                        <a:latin typeface="Arial" panose="020B0604020202020204" pitchFamily="34" charset="0"/>
                        <a:ea typeface="Calibri"/>
                        <a:cs typeface="Arial" panose="020B0604020202020204" pitchFamily="34" charset="0"/>
                      </a:endParaRPr>
                    </a:p>
                  </a:txBody>
                  <a:tcPr marL="67206" marR="67206" marT="0" marB="0"/>
                </a:tc>
                <a:tc>
                  <a:txBody>
                    <a:bodyPr/>
                    <a:lstStyle/>
                    <a:p>
                      <a:pPr marL="0" marR="0" algn="just">
                        <a:lnSpc>
                          <a:spcPct val="150000"/>
                        </a:lnSpc>
                        <a:spcBef>
                          <a:spcPts val="0"/>
                        </a:spcBef>
                        <a:spcAft>
                          <a:spcPts val="0"/>
                        </a:spcAft>
                      </a:pPr>
                      <a:r>
                        <a:rPr lang="en-US" sz="2000">
                          <a:effectLst/>
                          <a:latin typeface="Arial" panose="020B0604020202020204" pitchFamily="34" charset="0"/>
                          <a:cs typeface="Arial" panose="020B0604020202020204" pitchFamily="34" charset="0"/>
                        </a:rPr>
                        <a:t>Lợi, Phúc</a:t>
                      </a:r>
                      <a:endParaRPr lang="en-US" sz="2000">
                        <a:effectLst/>
                        <a:latin typeface="Arial" panose="020B0604020202020204" pitchFamily="34" charset="0"/>
                        <a:ea typeface="Calibri"/>
                        <a:cs typeface="Arial" panose="020B0604020202020204" pitchFamily="34" charset="0"/>
                      </a:endParaRPr>
                    </a:p>
                  </a:txBody>
                  <a:tcPr marL="67206" marR="67206" marT="0" marB="0"/>
                </a:tc>
                <a:extLst>
                  <a:ext uri="{0D108BD9-81ED-4DB2-BD59-A6C34878D82A}">
                    <a16:rowId xmlns:a16="http://schemas.microsoft.com/office/drawing/2014/main" val="10006"/>
                  </a:ext>
                </a:extLst>
              </a:tr>
              <a:tr h="207716">
                <a:tc vMerge="1">
                  <a:txBody>
                    <a:bodyPr/>
                    <a:lstStyle/>
                    <a:p>
                      <a:endParaRPr lang="en-US"/>
                    </a:p>
                  </a:txBody>
                  <a:tcPr/>
                </a:tc>
                <a:tc>
                  <a:txBody>
                    <a:bodyPr/>
                    <a:lstStyle/>
                    <a:p>
                      <a:pPr marL="0" marR="0" algn="just">
                        <a:lnSpc>
                          <a:spcPct val="150000"/>
                        </a:lnSpc>
                        <a:spcBef>
                          <a:spcPts val="0"/>
                        </a:spcBef>
                        <a:spcAft>
                          <a:spcPts val="0"/>
                        </a:spcAft>
                      </a:pPr>
                      <a:r>
                        <a:rPr lang="en-US" sz="2000">
                          <a:effectLst/>
                          <a:latin typeface="Arial" panose="020B0604020202020204" pitchFamily="34" charset="0"/>
                          <a:cs typeface="Arial" panose="020B0604020202020204" pitchFamily="34" charset="0"/>
                        </a:rPr>
                        <a:t>Lập activity bar chart.</a:t>
                      </a:r>
                      <a:endParaRPr lang="en-US" sz="2000">
                        <a:effectLst/>
                        <a:latin typeface="Arial" panose="020B0604020202020204" pitchFamily="34" charset="0"/>
                        <a:ea typeface="Calibri"/>
                        <a:cs typeface="Arial" panose="020B0604020202020204" pitchFamily="34" charset="0"/>
                      </a:endParaRPr>
                    </a:p>
                  </a:txBody>
                  <a:tcPr marL="67206" marR="67206" marT="0" marB="0"/>
                </a:tc>
                <a:tc>
                  <a:txBody>
                    <a:bodyPr/>
                    <a:lstStyle/>
                    <a:p>
                      <a:pPr marL="0" marR="0" algn="just">
                        <a:lnSpc>
                          <a:spcPct val="150000"/>
                        </a:lnSpc>
                        <a:spcBef>
                          <a:spcPts val="0"/>
                        </a:spcBef>
                        <a:spcAft>
                          <a:spcPts val="0"/>
                        </a:spcAft>
                      </a:pPr>
                      <a:r>
                        <a:rPr lang="en-US" sz="2000">
                          <a:effectLst/>
                          <a:latin typeface="Arial" panose="020B0604020202020204" pitchFamily="34" charset="0"/>
                          <a:cs typeface="Arial" panose="020B0604020202020204" pitchFamily="34" charset="0"/>
                        </a:rPr>
                        <a:t>Hùng, Hoàng</a:t>
                      </a:r>
                      <a:endParaRPr lang="en-US" sz="2000">
                        <a:effectLst/>
                        <a:latin typeface="Arial" panose="020B0604020202020204" pitchFamily="34" charset="0"/>
                        <a:ea typeface="Calibri"/>
                        <a:cs typeface="Arial" panose="020B0604020202020204" pitchFamily="34" charset="0"/>
                      </a:endParaRPr>
                    </a:p>
                  </a:txBody>
                  <a:tcPr marL="67206" marR="67206"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6042851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4230856646"/>
              </p:ext>
            </p:extLst>
          </p:nvPr>
        </p:nvGraphicFramePr>
        <p:xfrm>
          <a:off x="533400" y="533400"/>
          <a:ext cx="8229599" cy="5833494"/>
        </p:xfrm>
        <a:graphic>
          <a:graphicData uri="http://schemas.openxmlformats.org/drawingml/2006/table">
            <a:tbl>
              <a:tblPr firstRow="1" firstCol="1" bandRow="1">
                <a:tableStyleId>{5C22544A-7EE6-4342-B048-85BDC9FD1C3A}</a:tableStyleId>
              </a:tblPr>
              <a:tblGrid>
                <a:gridCol w="1452578">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gridCol w="1366821">
                  <a:extLst>
                    <a:ext uri="{9D8B030D-6E8A-4147-A177-3AD203B41FA5}">
                      <a16:colId xmlns:a16="http://schemas.microsoft.com/office/drawing/2014/main" val="20002"/>
                    </a:ext>
                  </a:extLst>
                </a:gridCol>
              </a:tblGrid>
              <a:tr h="685800">
                <a:tc>
                  <a:txBody>
                    <a:bodyPr/>
                    <a:lstStyle/>
                    <a:p>
                      <a:pPr marL="0" marR="0" algn="ctr">
                        <a:lnSpc>
                          <a:spcPct val="100000"/>
                        </a:lnSpc>
                        <a:spcBef>
                          <a:spcPts val="0"/>
                        </a:spcBef>
                        <a:spcAft>
                          <a:spcPts val="0"/>
                        </a:spcAft>
                      </a:pPr>
                      <a:r>
                        <a:rPr lang="en-US" sz="2000">
                          <a:effectLst/>
                          <a:latin typeface="Arial" panose="020B0604020202020204" pitchFamily="34" charset="0"/>
                          <a:cs typeface="Arial" panose="020B0604020202020204" pitchFamily="34" charset="0"/>
                        </a:rPr>
                        <a:t>Chương</a:t>
                      </a:r>
                      <a:endParaRPr lang="en-US" sz="2000">
                        <a:effectLst/>
                        <a:latin typeface="Arial" panose="020B0604020202020204" pitchFamily="34" charset="0"/>
                        <a:ea typeface="Calibri"/>
                        <a:cs typeface="Arial" panose="020B0604020202020204" pitchFamily="34" charset="0"/>
                      </a:endParaRPr>
                    </a:p>
                  </a:txBody>
                  <a:tcPr marL="67206" marR="67206" marT="0" marB="0"/>
                </a:tc>
                <a:tc>
                  <a:txBody>
                    <a:bodyPr/>
                    <a:lstStyle/>
                    <a:p>
                      <a:pPr marL="0" marR="0" algn="ctr">
                        <a:lnSpc>
                          <a:spcPct val="100000"/>
                        </a:lnSpc>
                        <a:spcBef>
                          <a:spcPts val="0"/>
                        </a:spcBef>
                        <a:spcAft>
                          <a:spcPts val="0"/>
                        </a:spcAft>
                      </a:pPr>
                      <a:r>
                        <a:rPr lang="en-US" sz="2000">
                          <a:effectLst/>
                          <a:latin typeface="Arial" panose="020B0604020202020204" pitchFamily="34" charset="0"/>
                          <a:cs typeface="Arial" panose="020B0604020202020204" pitchFamily="34" charset="0"/>
                        </a:rPr>
                        <a:t>Công việc</a:t>
                      </a:r>
                      <a:endParaRPr lang="en-US" sz="2000">
                        <a:effectLst/>
                        <a:latin typeface="Arial" panose="020B0604020202020204" pitchFamily="34" charset="0"/>
                        <a:ea typeface="Calibri"/>
                        <a:cs typeface="Arial" panose="020B0604020202020204" pitchFamily="34" charset="0"/>
                      </a:endParaRPr>
                    </a:p>
                  </a:txBody>
                  <a:tcPr marL="67206" marR="67206" marT="0" marB="0"/>
                </a:tc>
                <a:tc>
                  <a:txBody>
                    <a:bodyPr/>
                    <a:lstStyle/>
                    <a:p>
                      <a:pPr marL="0" marR="0" algn="ctr">
                        <a:lnSpc>
                          <a:spcPct val="100000"/>
                        </a:lnSpc>
                        <a:spcBef>
                          <a:spcPts val="0"/>
                        </a:spcBef>
                        <a:spcAft>
                          <a:spcPts val="0"/>
                        </a:spcAft>
                      </a:pPr>
                      <a:r>
                        <a:rPr lang="vi-VN" sz="2000">
                          <a:effectLst/>
                          <a:latin typeface="Arial" panose="020B0604020202020204" pitchFamily="34" charset="0"/>
                          <a:cs typeface="Arial" panose="020B0604020202020204" pitchFamily="34" charset="0"/>
                        </a:rPr>
                        <a:t>T</a:t>
                      </a:r>
                      <a:r>
                        <a:rPr lang="en-US" sz="2000">
                          <a:effectLst/>
                          <a:latin typeface="Arial" panose="020B0604020202020204" pitchFamily="34" charset="0"/>
                          <a:cs typeface="Arial" panose="020B0604020202020204" pitchFamily="34" charset="0"/>
                        </a:rPr>
                        <a:t>hực hiện</a:t>
                      </a:r>
                      <a:endParaRPr lang="en-US" sz="2000">
                        <a:effectLst/>
                        <a:latin typeface="Arial" panose="020B0604020202020204" pitchFamily="34" charset="0"/>
                        <a:ea typeface="Calibri"/>
                        <a:cs typeface="Arial" panose="020B0604020202020204" pitchFamily="34" charset="0"/>
                      </a:endParaRPr>
                    </a:p>
                  </a:txBody>
                  <a:tcPr marL="67206" marR="67206" marT="0" marB="0"/>
                </a:tc>
                <a:extLst>
                  <a:ext uri="{0D108BD9-81ED-4DB2-BD59-A6C34878D82A}">
                    <a16:rowId xmlns:a16="http://schemas.microsoft.com/office/drawing/2014/main" val="10000"/>
                  </a:ext>
                </a:extLst>
              </a:tr>
              <a:tr h="207716">
                <a:tc rowSpan="6">
                  <a:txBody>
                    <a:bodyPr/>
                    <a:lstStyle/>
                    <a:p>
                      <a:pPr marL="0" marR="0" algn="ctr">
                        <a:lnSpc>
                          <a:spcPct val="100000"/>
                        </a:lnSpc>
                        <a:spcBef>
                          <a:spcPts val="0"/>
                        </a:spcBef>
                        <a:spcAft>
                          <a:spcPts val="0"/>
                        </a:spcAft>
                      </a:pPr>
                      <a:r>
                        <a:rPr lang="en-US" sz="2000">
                          <a:effectLst/>
                          <a:latin typeface="Arial" panose="020B0604020202020204" pitchFamily="34" charset="0"/>
                          <a:ea typeface="Calibri"/>
                          <a:cs typeface="Arial" panose="020B0604020202020204" pitchFamily="34" charset="0"/>
                        </a:rPr>
                        <a:t>2. Xác định và thu thập yêu cầu</a:t>
                      </a:r>
                    </a:p>
                  </a:txBody>
                  <a:tcPr marL="68580" marR="68580" marT="0" marB="0" anchor="ctr"/>
                </a:tc>
                <a:tc>
                  <a:txBody>
                    <a:bodyPr/>
                    <a:lstStyle/>
                    <a:p>
                      <a:pPr marL="0" marR="0" algn="just">
                        <a:lnSpc>
                          <a:spcPct val="150000"/>
                        </a:lnSpc>
                        <a:spcBef>
                          <a:spcPts val="0"/>
                        </a:spcBef>
                        <a:spcAft>
                          <a:spcPts val="0"/>
                        </a:spcAft>
                      </a:pPr>
                      <a:r>
                        <a:rPr lang="en-US" sz="2000">
                          <a:effectLst/>
                          <a:latin typeface="Arial" panose="020B0604020202020204" pitchFamily="34" charset="0"/>
                          <a:ea typeface="Calibri"/>
                          <a:cs typeface="Arial" panose="020B0604020202020204" pitchFamily="34" charset="0"/>
                        </a:rPr>
                        <a:t>Khảo sát hiện trạng.</a:t>
                      </a:r>
                    </a:p>
                  </a:txBody>
                  <a:tcPr marL="68580" marR="68580" marT="0" marB="0"/>
                </a:tc>
                <a:tc>
                  <a:txBody>
                    <a:bodyPr/>
                    <a:lstStyle/>
                    <a:p>
                      <a:pPr marL="0" marR="0" algn="just">
                        <a:lnSpc>
                          <a:spcPct val="150000"/>
                        </a:lnSpc>
                        <a:spcBef>
                          <a:spcPts val="0"/>
                        </a:spcBef>
                        <a:spcAft>
                          <a:spcPts val="0"/>
                        </a:spcAft>
                      </a:pPr>
                      <a:r>
                        <a:rPr lang="en-US" sz="2000">
                          <a:effectLst/>
                          <a:latin typeface="Arial" panose="020B0604020202020204" pitchFamily="34" charset="0"/>
                          <a:ea typeface="Calibri"/>
                          <a:cs typeface="Arial" panose="020B0604020202020204" pitchFamily="34" charset="0"/>
                        </a:rPr>
                        <a:t>Lợi</a:t>
                      </a:r>
                    </a:p>
                  </a:txBody>
                  <a:tcPr marL="68580" marR="68580" marT="0" marB="0"/>
                </a:tc>
                <a:extLst>
                  <a:ext uri="{0D108BD9-81ED-4DB2-BD59-A6C34878D82A}">
                    <a16:rowId xmlns:a16="http://schemas.microsoft.com/office/drawing/2014/main" val="10001"/>
                  </a:ext>
                </a:extLst>
              </a:tr>
              <a:tr h="207716">
                <a:tc vMerge="1">
                  <a:txBody>
                    <a:bodyPr/>
                    <a:lstStyle/>
                    <a:p>
                      <a:endParaRPr lang="en-US"/>
                    </a:p>
                  </a:txBody>
                  <a:tcPr/>
                </a:tc>
                <a:tc>
                  <a:txBody>
                    <a:bodyPr/>
                    <a:lstStyle/>
                    <a:p>
                      <a:pPr marL="0" marR="0" algn="just">
                        <a:lnSpc>
                          <a:spcPct val="150000"/>
                        </a:lnSpc>
                        <a:spcBef>
                          <a:spcPts val="0"/>
                        </a:spcBef>
                        <a:spcAft>
                          <a:spcPts val="0"/>
                        </a:spcAft>
                      </a:pPr>
                      <a:r>
                        <a:rPr lang="en-US" sz="2000">
                          <a:effectLst/>
                          <a:latin typeface="Arial" panose="020B0604020202020204" pitchFamily="34" charset="0"/>
                          <a:ea typeface="Calibri"/>
                          <a:cs typeface="Arial" panose="020B0604020202020204" pitchFamily="34" charset="0"/>
                        </a:rPr>
                        <a:t>Xác định yêu cầu chức năng và phi chức năng.</a:t>
                      </a:r>
                    </a:p>
                  </a:txBody>
                  <a:tcPr marL="68580" marR="68580" marT="0" marB="0"/>
                </a:tc>
                <a:tc>
                  <a:txBody>
                    <a:bodyPr/>
                    <a:lstStyle/>
                    <a:p>
                      <a:pPr marL="0" marR="0" algn="just">
                        <a:lnSpc>
                          <a:spcPct val="150000"/>
                        </a:lnSpc>
                        <a:spcBef>
                          <a:spcPts val="0"/>
                        </a:spcBef>
                        <a:spcAft>
                          <a:spcPts val="0"/>
                        </a:spcAft>
                      </a:pPr>
                      <a:r>
                        <a:rPr lang="en-US" sz="2000">
                          <a:effectLst/>
                          <a:latin typeface="Arial" panose="020B0604020202020204" pitchFamily="34" charset="0"/>
                          <a:ea typeface="Calibri"/>
                          <a:cs typeface="Arial" panose="020B0604020202020204" pitchFamily="34" charset="0"/>
                        </a:rPr>
                        <a:t>Tất cả</a:t>
                      </a:r>
                    </a:p>
                  </a:txBody>
                  <a:tcPr marL="68580" marR="68580" marT="0" marB="0"/>
                </a:tc>
                <a:extLst>
                  <a:ext uri="{0D108BD9-81ED-4DB2-BD59-A6C34878D82A}">
                    <a16:rowId xmlns:a16="http://schemas.microsoft.com/office/drawing/2014/main" val="10002"/>
                  </a:ext>
                </a:extLst>
              </a:tr>
              <a:tr h="207716">
                <a:tc vMerge="1">
                  <a:txBody>
                    <a:bodyPr/>
                    <a:lstStyle/>
                    <a:p>
                      <a:endParaRPr lang="en-US"/>
                    </a:p>
                  </a:txBody>
                  <a:tcPr/>
                </a:tc>
                <a:tc>
                  <a:txBody>
                    <a:bodyPr/>
                    <a:lstStyle/>
                    <a:p>
                      <a:pPr marL="0" marR="0" algn="just">
                        <a:lnSpc>
                          <a:spcPct val="150000"/>
                        </a:lnSpc>
                        <a:spcBef>
                          <a:spcPts val="0"/>
                        </a:spcBef>
                        <a:spcAft>
                          <a:spcPts val="0"/>
                        </a:spcAft>
                      </a:pPr>
                      <a:r>
                        <a:rPr lang="en-US" sz="2000">
                          <a:effectLst/>
                          <a:latin typeface="Arial" panose="020B0604020202020204" pitchFamily="34" charset="0"/>
                          <a:ea typeface="Calibri"/>
                          <a:cs typeface="Arial" panose="020B0604020202020204" pitchFamily="34" charset="0"/>
                        </a:rPr>
                        <a:t>BRD, PRD chức năng đăng nhập, đăng xuất, chức năng bán hàng, chức năng thống kê báo cáo theo thời gian.</a:t>
                      </a:r>
                    </a:p>
                  </a:txBody>
                  <a:tcPr marL="68580" marR="68580" marT="0" marB="0"/>
                </a:tc>
                <a:tc>
                  <a:txBody>
                    <a:bodyPr/>
                    <a:lstStyle/>
                    <a:p>
                      <a:pPr marL="0" marR="0" algn="just">
                        <a:lnSpc>
                          <a:spcPct val="150000"/>
                        </a:lnSpc>
                        <a:spcBef>
                          <a:spcPts val="0"/>
                        </a:spcBef>
                        <a:spcAft>
                          <a:spcPts val="0"/>
                        </a:spcAft>
                      </a:pPr>
                      <a:r>
                        <a:rPr lang="en-US" sz="2000">
                          <a:effectLst/>
                          <a:latin typeface="Arial" panose="020B0604020202020204" pitchFamily="34" charset="0"/>
                          <a:ea typeface="Calibri"/>
                          <a:cs typeface="Arial" panose="020B0604020202020204" pitchFamily="34" charset="0"/>
                        </a:rPr>
                        <a:t>Hùng</a:t>
                      </a:r>
                    </a:p>
                  </a:txBody>
                  <a:tcPr marL="68580" marR="68580" marT="0" marB="0"/>
                </a:tc>
                <a:extLst>
                  <a:ext uri="{0D108BD9-81ED-4DB2-BD59-A6C34878D82A}">
                    <a16:rowId xmlns:a16="http://schemas.microsoft.com/office/drawing/2014/main" val="10003"/>
                  </a:ext>
                </a:extLst>
              </a:tr>
              <a:tr h="207716">
                <a:tc vMerge="1">
                  <a:txBody>
                    <a:bodyPr/>
                    <a:lstStyle/>
                    <a:p>
                      <a:endParaRPr lang="en-US"/>
                    </a:p>
                  </a:txBody>
                  <a:tcPr/>
                </a:tc>
                <a:tc>
                  <a:txBody>
                    <a:bodyPr/>
                    <a:lstStyle/>
                    <a:p>
                      <a:pPr marL="0" marR="0" algn="just">
                        <a:lnSpc>
                          <a:spcPct val="150000"/>
                        </a:lnSpc>
                        <a:spcBef>
                          <a:spcPts val="0"/>
                        </a:spcBef>
                        <a:spcAft>
                          <a:spcPts val="0"/>
                        </a:spcAft>
                      </a:pPr>
                      <a:r>
                        <a:rPr lang="en-US" sz="2000">
                          <a:effectLst/>
                          <a:latin typeface="Arial" panose="020B0604020202020204" pitchFamily="34" charset="0"/>
                          <a:ea typeface="Calibri"/>
                          <a:cs typeface="Arial" panose="020B0604020202020204" pitchFamily="34" charset="0"/>
                        </a:rPr>
                        <a:t>BRD, PRD chức năng quản lý thể loại thể sản phẩm, quản lý sản phẩm.</a:t>
                      </a:r>
                    </a:p>
                  </a:txBody>
                  <a:tcPr marL="68580" marR="68580" marT="0" marB="0"/>
                </a:tc>
                <a:tc>
                  <a:txBody>
                    <a:bodyPr/>
                    <a:lstStyle/>
                    <a:p>
                      <a:pPr marL="0" marR="0" algn="just">
                        <a:lnSpc>
                          <a:spcPct val="150000"/>
                        </a:lnSpc>
                        <a:spcBef>
                          <a:spcPts val="0"/>
                        </a:spcBef>
                        <a:spcAft>
                          <a:spcPts val="0"/>
                        </a:spcAft>
                      </a:pPr>
                      <a:r>
                        <a:rPr lang="en-US" sz="2000">
                          <a:effectLst/>
                          <a:latin typeface="Arial" panose="020B0604020202020204" pitchFamily="34" charset="0"/>
                          <a:ea typeface="Calibri"/>
                          <a:cs typeface="Arial" panose="020B0604020202020204" pitchFamily="34" charset="0"/>
                        </a:rPr>
                        <a:t>Lợi</a:t>
                      </a:r>
                    </a:p>
                  </a:txBody>
                  <a:tcPr marL="68580" marR="68580" marT="0" marB="0"/>
                </a:tc>
                <a:extLst>
                  <a:ext uri="{0D108BD9-81ED-4DB2-BD59-A6C34878D82A}">
                    <a16:rowId xmlns:a16="http://schemas.microsoft.com/office/drawing/2014/main" val="10004"/>
                  </a:ext>
                </a:extLst>
              </a:tr>
              <a:tr h="207716">
                <a:tc vMerge="1">
                  <a:txBody>
                    <a:bodyPr/>
                    <a:lstStyle/>
                    <a:p>
                      <a:endParaRPr lang="en-US"/>
                    </a:p>
                  </a:txBody>
                  <a:tcPr/>
                </a:tc>
                <a:tc>
                  <a:txBody>
                    <a:bodyPr/>
                    <a:lstStyle/>
                    <a:p>
                      <a:pPr marL="0" marR="0" algn="just">
                        <a:lnSpc>
                          <a:spcPct val="150000"/>
                        </a:lnSpc>
                        <a:spcBef>
                          <a:spcPts val="0"/>
                        </a:spcBef>
                        <a:spcAft>
                          <a:spcPts val="0"/>
                        </a:spcAft>
                      </a:pPr>
                      <a:r>
                        <a:rPr lang="en-US" sz="2000">
                          <a:effectLst/>
                          <a:latin typeface="Arial" panose="020B0604020202020204" pitchFamily="34" charset="0"/>
                          <a:ea typeface="Calibri"/>
                          <a:cs typeface="Arial" panose="020B0604020202020204" pitchFamily="34" charset="0"/>
                        </a:rPr>
                        <a:t>BRD, PRD chức năng quản lý món thêm, quản lý nhân viên.</a:t>
                      </a:r>
                    </a:p>
                  </a:txBody>
                  <a:tcPr marL="68580" marR="68580" marT="0" marB="0"/>
                </a:tc>
                <a:tc>
                  <a:txBody>
                    <a:bodyPr/>
                    <a:lstStyle/>
                    <a:p>
                      <a:pPr marL="0" marR="0" algn="just">
                        <a:lnSpc>
                          <a:spcPct val="150000"/>
                        </a:lnSpc>
                        <a:spcBef>
                          <a:spcPts val="0"/>
                        </a:spcBef>
                        <a:spcAft>
                          <a:spcPts val="0"/>
                        </a:spcAft>
                      </a:pPr>
                      <a:r>
                        <a:rPr lang="en-US" sz="2000">
                          <a:effectLst/>
                          <a:latin typeface="Arial" panose="020B0604020202020204" pitchFamily="34" charset="0"/>
                          <a:ea typeface="Calibri"/>
                          <a:cs typeface="Arial" panose="020B0604020202020204" pitchFamily="34" charset="0"/>
                        </a:rPr>
                        <a:t>Hoàng</a:t>
                      </a:r>
                    </a:p>
                  </a:txBody>
                  <a:tcPr marL="68580" marR="68580" marT="0" marB="0"/>
                </a:tc>
                <a:extLst>
                  <a:ext uri="{0D108BD9-81ED-4DB2-BD59-A6C34878D82A}">
                    <a16:rowId xmlns:a16="http://schemas.microsoft.com/office/drawing/2014/main" val="10005"/>
                  </a:ext>
                </a:extLst>
              </a:tr>
              <a:tr h="207716">
                <a:tc vMerge="1">
                  <a:txBody>
                    <a:bodyPr/>
                    <a:lstStyle/>
                    <a:p>
                      <a:endParaRPr lang="en-US"/>
                    </a:p>
                  </a:txBody>
                  <a:tcPr/>
                </a:tc>
                <a:tc>
                  <a:txBody>
                    <a:bodyPr/>
                    <a:lstStyle/>
                    <a:p>
                      <a:pPr marL="0" marR="0" algn="just">
                        <a:lnSpc>
                          <a:spcPct val="150000"/>
                        </a:lnSpc>
                        <a:spcBef>
                          <a:spcPts val="0"/>
                        </a:spcBef>
                        <a:spcAft>
                          <a:spcPts val="0"/>
                        </a:spcAft>
                      </a:pPr>
                      <a:r>
                        <a:rPr lang="en-US" sz="2000">
                          <a:effectLst/>
                          <a:latin typeface="Arial" panose="020B0604020202020204" pitchFamily="34" charset="0"/>
                          <a:ea typeface="Calibri"/>
                          <a:cs typeface="Arial" panose="020B0604020202020204" pitchFamily="34" charset="0"/>
                        </a:rPr>
                        <a:t>BRD, PRD chức năng quản lý tài khoản đăng nhập, quản lý đơn hàng.</a:t>
                      </a:r>
                    </a:p>
                  </a:txBody>
                  <a:tcPr marL="68580" marR="68580" marT="0" marB="0"/>
                </a:tc>
                <a:tc>
                  <a:txBody>
                    <a:bodyPr/>
                    <a:lstStyle/>
                    <a:p>
                      <a:pPr marL="0" marR="0" algn="just">
                        <a:lnSpc>
                          <a:spcPct val="150000"/>
                        </a:lnSpc>
                        <a:spcBef>
                          <a:spcPts val="0"/>
                        </a:spcBef>
                        <a:spcAft>
                          <a:spcPts val="0"/>
                        </a:spcAft>
                      </a:pPr>
                      <a:r>
                        <a:rPr lang="en-US" sz="2000">
                          <a:effectLst/>
                          <a:latin typeface="Arial" panose="020B0604020202020204" pitchFamily="34" charset="0"/>
                          <a:ea typeface="Calibri"/>
                          <a:cs typeface="Arial" panose="020B0604020202020204" pitchFamily="34" charset="0"/>
                        </a:rPr>
                        <a:t>Trường</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6923466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6" y="7153"/>
            <a:ext cx="9206345" cy="6850847"/>
          </a:xfrm>
          <a:prstGeom prst="rect">
            <a:avLst/>
          </a:prstGeom>
        </p:spPr>
      </p:pic>
      <p:sp>
        <p:nvSpPr>
          <p:cNvPr id="5" name="TextBox 4"/>
          <p:cNvSpPr txBox="1"/>
          <p:nvPr/>
        </p:nvSpPr>
        <p:spPr>
          <a:xfrm>
            <a:off x="1524000" y="1222200"/>
            <a:ext cx="6096000" cy="523220"/>
          </a:xfrm>
          <a:prstGeom prst="rect">
            <a:avLst/>
          </a:prstGeom>
          <a:noFill/>
        </p:spPr>
        <p:txBody>
          <a:bodyPr wrap="square" rtlCol="0">
            <a:spAutoFit/>
          </a:bodyPr>
          <a:lstStyle/>
          <a:p>
            <a:pPr algn="ctr"/>
            <a:r>
              <a:rPr lang="vi-VN" sz="2800" b="1" dirty="0">
                <a:latin typeface="Arial" panose="020B0604020202020204" pitchFamily="34" charset="0"/>
                <a:cs typeface="Arial" panose="020B0604020202020204" pitchFamily="34" charset="0"/>
              </a:rPr>
              <a:t>THÀNH VIÊN</a:t>
            </a:r>
            <a:endParaRPr lang="en-US" sz="2800" b="1" dirty="0">
              <a:latin typeface="Arial" panose="020B0604020202020204" pitchFamily="34" charset="0"/>
              <a:cs typeface="Arial" panose="020B0604020202020204" pitchFamily="34" charset="0"/>
            </a:endParaRPr>
          </a:p>
        </p:txBody>
      </p:sp>
      <p:sp>
        <p:nvSpPr>
          <p:cNvPr id="6" name="TextBox 5"/>
          <p:cNvSpPr txBox="1"/>
          <p:nvPr/>
        </p:nvSpPr>
        <p:spPr>
          <a:xfrm>
            <a:off x="921326" y="2057400"/>
            <a:ext cx="5250874" cy="2862322"/>
          </a:xfrm>
          <a:prstGeom prst="rect">
            <a:avLst/>
          </a:prstGeom>
          <a:noFill/>
        </p:spPr>
        <p:txBody>
          <a:bodyPr wrap="square" rtlCol="0">
            <a:spAutoFit/>
          </a:bodyPr>
          <a:lstStyle/>
          <a:p>
            <a:pPr>
              <a:lnSpc>
                <a:spcPct val="150000"/>
              </a:lnSpc>
            </a:pPr>
            <a:r>
              <a:rPr lang="vi-VN" sz="2400" dirty="0">
                <a:latin typeface="Arial" panose="020B0604020202020204" pitchFamily="34" charset="0"/>
                <a:cs typeface="Arial" panose="020B0604020202020204" pitchFamily="34" charset="0"/>
              </a:rPr>
              <a:t>VÕ VĂN HÙNG </a:t>
            </a:r>
          </a:p>
          <a:p>
            <a:pPr>
              <a:lnSpc>
                <a:spcPct val="150000"/>
              </a:lnSpc>
            </a:pPr>
            <a:r>
              <a:rPr lang="vi-VN" sz="2400" dirty="0">
                <a:latin typeface="Arial" panose="020B0604020202020204" pitchFamily="34" charset="0"/>
                <a:cs typeface="Arial" panose="020B0604020202020204" pitchFamily="34" charset="0"/>
              </a:rPr>
              <a:t>LỘC GIA PHÚC</a:t>
            </a:r>
          </a:p>
          <a:p>
            <a:pPr>
              <a:lnSpc>
                <a:spcPct val="150000"/>
              </a:lnSpc>
            </a:pPr>
            <a:r>
              <a:rPr lang="vi-VN" sz="2400" dirty="0">
                <a:latin typeface="Arial" panose="020B0604020202020204" pitchFamily="34" charset="0"/>
                <a:cs typeface="Arial" panose="020B0604020202020204" pitchFamily="34" charset="0"/>
              </a:rPr>
              <a:t>ĐOÀN THÀNH LỢI</a:t>
            </a:r>
          </a:p>
          <a:p>
            <a:pPr>
              <a:lnSpc>
                <a:spcPct val="150000"/>
              </a:lnSpc>
            </a:pPr>
            <a:r>
              <a:rPr lang="vi-VN" sz="2400" dirty="0">
                <a:latin typeface="Arial" panose="020B0604020202020204" pitchFamily="34" charset="0"/>
                <a:cs typeface="Arial" panose="020B0604020202020204" pitchFamily="34" charset="0"/>
              </a:rPr>
              <a:t>THIỀU VIỆT HOÀNG</a:t>
            </a:r>
          </a:p>
          <a:p>
            <a:pPr>
              <a:lnSpc>
                <a:spcPct val="150000"/>
              </a:lnSpc>
            </a:pPr>
            <a:r>
              <a:rPr lang="vi-VN" sz="2400" dirty="0">
                <a:latin typeface="Arial" panose="020B0604020202020204" pitchFamily="34" charset="0"/>
                <a:cs typeface="Arial" panose="020B0604020202020204" pitchFamily="34" charset="0"/>
              </a:rPr>
              <a:t>NGUYỄN HOÀNG GIANG TRƯỜNG</a:t>
            </a:r>
            <a:endParaRPr lang="en-US" sz="2400" dirty="0">
              <a:latin typeface="Arial" panose="020B0604020202020204" pitchFamily="34" charset="0"/>
              <a:cs typeface="Arial" panose="020B0604020202020204" pitchFamily="34" charset="0"/>
            </a:endParaRPr>
          </a:p>
        </p:txBody>
      </p:sp>
      <p:sp>
        <p:nvSpPr>
          <p:cNvPr id="7" name="TextBox 6"/>
          <p:cNvSpPr txBox="1"/>
          <p:nvPr/>
        </p:nvSpPr>
        <p:spPr>
          <a:xfrm>
            <a:off x="6324600" y="2071967"/>
            <a:ext cx="2286000" cy="2862322"/>
          </a:xfrm>
          <a:prstGeom prst="rect">
            <a:avLst/>
          </a:prstGeom>
          <a:noFill/>
        </p:spPr>
        <p:txBody>
          <a:bodyPr wrap="square" rtlCol="0">
            <a:spAutoFit/>
          </a:bodyPr>
          <a:lstStyle/>
          <a:p>
            <a:pPr>
              <a:lnSpc>
                <a:spcPct val="150000"/>
              </a:lnSpc>
            </a:pPr>
            <a:r>
              <a:rPr lang="vi-VN" sz="2400">
                <a:latin typeface="Arial" panose="020B0604020202020204" pitchFamily="34" charset="0"/>
                <a:cs typeface="Arial" panose="020B0604020202020204" pitchFamily="34" charset="0"/>
              </a:rPr>
              <a:t>3120560031</a:t>
            </a:r>
          </a:p>
          <a:p>
            <a:pPr>
              <a:lnSpc>
                <a:spcPct val="150000"/>
              </a:lnSpc>
            </a:pPr>
            <a:r>
              <a:rPr lang="vi-VN" sz="2400">
                <a:latin typeface="Arial" panose="020B0604020202020204" pitchFamily="34" charset="0"/>
                <a:cs typeface="Arial" panose="020B0604020202020204" pitchFamily="34" charset="0"/>
              </a:rPr>
              <a:t>3116410093</a:t>
            </a:r>
          </a:p>
          <a:p>
            <a:pPr>
              <a:lnSpc>
                <a:spcPct val="150000"/>
              </a:lnSpc>
            </a:pPr>
            <a:r>
              <a:rPr lang="vi-VN" sz="2400">
                <a:latin typeface="Arial" panose="020B0604020202020204" pitchFamily="34" charset="0"/>
                <a:cs typeface="Arial" panose="020B0604020202020204" pitchFamily="34" charset="0"/>
              </a:rPr>
              <a:t>3120410300</a:t>
            </a:r>
          </a:p>
          <a:p>
            <a:pPr>
              <a:lnSpc>
                <a:spcPct val="150000"/>
              </a:lnSpc>
            </a:pPr>
            <a:r>
              <a:rPr lang="vi-VN" sz="2400">
                <a:latin typeface="Arial" panose="020B0604020202020204" pitchFamily="34" charset="0"/>
                <a:cs typeface="Arial" panose="020B0604020202020204" pitchFamily="34" charset="0"/>
              </a:rPr>
              <a:t>3120560030</a:t>
            </a:r>
          </a:p>
          <a:p>
            <a:pPr>
              <a:lnSpc>
                <a:spcPct val="150000"/>
              </a:lnSpc>
            </a:pPr>
            <a:r>
              <a:rPr lang="vi-VN" sz="2400">
                <a:latin typeface="Arial" panose="020B0604020202020204" pitchFamily="34" charset="0"/>
                <a:cs typeface="Arial" panose="020B0604020202020204" pitchFamily="34" charset="0"/>
              </a:rPr>
              <a:t>3120410572</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03136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2458018577"/>
              </p:ext>
            </p:extLst>
          </p:nvPr>
        </p:nvGraphicFramePr>
        <p:xfrm>
          <a:off x="152401" y="247173"/>
          <a:ext cx="8686800" cy="5897880"/>
        </p:xfrm>
        <a:graphic>
          <a:graphicData uri="http://schemas.openxmlformats.org/drawingml/2006/table">
            <a:tbl>
              <a:tblPr firstRow="1" bandRow="1">
                <a:tableStyleId>{5C22544A-7EE6-4342-B048-85BDC9FD1C3A}</a:tableStyleId>
              </a:tblPr>
              <a:tblGrid>
                <a:gridCol w="1142999">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gridCol w="990601">
                  <a:extLst>
                    <a:ext uri="{9D8B030D-6E8A-4147-A177-3AD203B41FA5}">
                      <a16:colId xmlns:a16="http://schemas.microsoft.com/office/drawing/2014/main" val="20002"/>
                    </a:ext>
                  </a:extLst>
                </a:gridCol>
              </a:tblGrid>
              <a:tr h="516240">
                <a:tc>
                  <a:txBody>
                    <a:bodyPr/>
                    <a:lstStyle/>
                    <a:p>
                      <a:pPr marL="0" marR="0" algn="ctr">
                        <a:lnSpc>
                          <a:spcPct val="100000"/>
                        </a:lnSpc>
                        <a:spcBef>
                          <a:spcPts val="0"/>
                        </a:spcBef>
                        <a:spcAft>
                          <a:spcPts val="0"/>
                        </a:spcAft>
                      </a:pPr>
                      <a:r>
                        <a:rPr lang="en-US" sz="1800" b="1">
                          <a:effectLst/>
                          <a:latin typeface="Arial" panose="020B0604020202020204" pitchFamily="34" charset="0"/>
                          <a:ea typeface="Calibri"/>
                          <a:cs typeface="Arial" panose="020B0604020202020204" pitchFamily="34" charset="0"/>
                        </a:rPr>
                        <a:t>Chương</a:t>
                      </a:r>
                      <a:endParaRPr lang="en-US" sz="180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gn="ctr">
                        <a:lnSpc>
                          <a:spcPct val="100000"/>
                        </a:lnSpc>
                        <a:spcBef>
                          <a:spcPts val="0"/>
                        </a:spcBef>
                        <a:spcAft>
                          <a:spcPts val="0"/>
                        </a:spcAft>
                      </a:pPr>
                      <a:r>
                        <a:rPr lang="en-US" sz="1800" b="1">
                          <a:effectLst/>
                          <a:latin typeface="Arial" panose="020B0604020202020204" pitchFamily="34" charset="0"/>
                          <a:ea typeface="Calibri"/>
                          <a:cs typeface="Arial" panose="020B0604020202020204" pitchFamily="34" charset="0"/>
                        </a:rPr>
                        <a:t>Công việc</a:t>
                      </a:r>
                      <a:endParaRPr lang="en-US" sz="180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gn="ctr">
                        <a:lnSpc>
                          <a:spcPct val="100000"/>
                        </a:lnSpc>
                        <a:spcBef>
                          <a:spcPts val="0"/>
                        </a:spcBef>
                        <a:spcAft>
                          <a:spcPts val="0"/>
                        </a:spcAft>
                      </a:pPr>
                      <a:r>
                        <a:rPr lang="vi-VN" sz="1800" b="1">
                          <a:effectLst/>
                          <a:latin typeface="Arial" panose="020B0604020202020204" pitchFamily="34" charset="0"/>
                          <a:ea typeface="Calibri"/>
                          <a:cs typeface="Arial" panose="020B0604020202020204" pitchFamily="34" charset="0"/>
                        </a:rPr>
                        <a:t>T</a:t>
                      </a:r>
                      <a:r>
                        <a:rPr lang="en-US" sz="1800" b="1">
                          <a:effectLst/>
                          <a:latin typeface="Arial" panose="020B0604020202020204" pitchFamily="34" charset="0"/>
                          <a:ea typeface="Calibri"/>
                          <a:cs typeface="Arial" panose="020B0604020202020204" pitchFamily="34" charset="0"/>
                        </a:rPr>
                        <a:t>hực hiện</a:t>
                      </a:r>
                      <a:endParaRPr lang="en-US" sz="180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0"/>
                  </a:ext>
                </a:extLst>
              </a:tr>
              <a:tr h="380710">
                <a:tc rowSpan="5">
                  <a:txBody>
                    <a:bodyPr/>
                    <a:lstStyle/>
                    <a:p>
                      <a:pPr algn="ctr">
                        <a:lnSpc>
                          <a:spcPct val="100000"/>
                        </a:lnSpc>
                      </a:pPr>
                      <a:endParaRPr lang="vi-VN" sz="1800" kern="1200">
                        <a:solidFill>
                          <a:schemeClr val="dk1"/>
                        </a:solidFill>
                        <a:effectLst/>
                        <a:latin typeface="+mn-lt"/>
                        <a:ea typeface="+mn-ea"/>
                        <a:cs typeface="+mn-cs"/>
                      </a:endParaRPr>
                    </a:p>
                    <a:p>
                      <a:pPr algn="ctr">
                        <a:lnSpc>
                          <a:spcPct val="100000"/>
                        </a:lnSpc>
                      </a:pPr>
                      <a:endParaRPr lang="vi-VN" sz="1800" kern="1200">
                        <a:solidFill>
                          <a:schemeClr val="dk1"/>
                        </a:solidFill>
                        <a:effectLst/>
                        <a:latin typeface="+mn-lt"/>
                        <a:ea typeface="+mn-ea"/>
                        <a:cs typeface="+mn-cs"/>
                      </a:endParaRPr>
                    </a:p>
                    <a:p>
                      <a:pPr algn="ctr">
                        <a:lnSpc>
                          <a:spcPct val="100000"/>
                        </a:lnSpc>
                      </a:pPr>
                      <a:endParaRPr lang="vi-VN" sz="1800" kern="1200">
                        <a:solidFill>
                          <a:schemeClr val="dk1"/>
                        </a:solidFill>
                        <a:effectLst/>
                        <a:latin typeface="+mn-lt"/>
                        <a:ea typeface="+mn-ea"/>
                        <a:cs typeface="+mn-cs"/>
                      </a:endParaRPr>
                    </a:p>
                    <a:p>
                      <a:pPr algn="ctr">
                        <a:lnSpc>
                          <a:spcPct val="100000"/>
                        </a:lnSpc>
                      </a:pPr>
                      <a:endParaRPr lang="vi-VN" sz="1800" kern="1200">
                        <a:solidFill>
                          <a:schemeClr val="dk1"/>
                        </a:solidFill>
                        <a:effectLst/>
                        <a:latin typeface="+mn-lt"/>
                        <a:ea typeface="+mn-ea"/>
                        <a:cs typeface="+mn-cs"/>
                      </a:endParaRPr>
                    </a:p>
                    <a:p>
                      <a:pPr algn="ctr">
                        <a:lnSpc>
                          <a:spcPct val="100000"/>
                        </a:lnSpc>
                      </a:pPr>
                      <a:endParaRPr lang="vi-VN" sz="1800" kern="1200">
                        <a:solidFill>
                          <a:schemeClr val="dk1"/>
                        </a:solidFill>
                        <a:effectLst/>
                        <a:latin typeface="+mn-lt"/>
                        <a:ea typeface="+mn-ea"/>
                        <a:cs typeface="+mn-cs"/>
                      </a:endParaRPr>
                    </a:p>
                    <a:p>
                      <a:pPr algn="ctr">
                        <a:lnSpc>
                          <a:spcPct val="100000"/>
                        </a:lnSpc>
                      </a:pPr>
                      <a:endParaRPr lang="vi-VN" sz="1800" kern="1200">
                        <a:solidFill>
                          <a:schemeClr val="dk1"/>
                        </a:solidFill>
                        <a:effectLst/>
                        <a:latin typeface="+mn-lt"/>
                        <a:ea typeface="+mn-ea"/>
                        <a:cs typeface="+mn-cs"/>
                      </a:endParaRPr>
                    </a:p>
                    <a:p>
                      <a:pPr algn="ctr">
                        <a:lnSpc>
                          <a:spcPct val="100000"/>
                        </a:lnSpc>
                      </a:pPr>
                      <a:endParaRPr lang="vi-VN" sz="1800" kern="1200">
                        <a:solidFill>
                          <a:schemeClr val="dk1"/>
                        </a:solidFill>
                        <a:effectLst/>
                        <a:latin typeface="Arial" panose="020B0604020202020204" pitchFamily="34" charset="0"/>
                        <a:ea typeface="+mn-ea"/>
                        <a:cs typeface="Arial" panose="020B0604020202020204" pitchFamily="34" charset="0"/>
                      </a:endParaRPr>
                    </a:p>
                    <a:p>
                      <a:pPr algn="ctr">
                        <a:lnSpc>
                          <a:spcPct val="100000"/>
                        </a:lnSpc>
                      </a:pPr>
                      <a:r>
                        <a:rPr lang="en-US" sz="1800" kern="1200">
                          <a:solidFill>
                            <a:schemeClr val="dk1"/>
                          </a:solidFill>
                          <a:effectLst/>
                          <a:latin typeface="Arial" panose="020B0604020202020204" pitchFamily="34" charset="0"/>
                          <a:ea typeface="+mn-ea"/>
                          <a:cs typeface="Arial" panose="020B0604020202020204" pitchFamily="34" charset="0"/>
                        </a:rPr>
                        <a:t>3. Phân tích thiết kế</a:t>
                      </a:r>
                      <a:endParaRPr lang="en-US" sz="18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BFD.</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Hùng</a:t>
                      </a:r>
                    </a:p>
                  </a:txBody>
                  <a:tcPr marL="68580" marR="68580" marT="0" marB="0"/>
                </a:tc>
                <a:extLst>
                  <a:ext uri="{0D108BD9-81ED-4DB2-BD59-A6C34878D82A}">
                    <a16:rowId xmlns:a16="http://schemas.microsoft.com/office/drawing/2014/main" val="10001"/>
                  </a:ext>
                </a:extLst>
              </a:tr>
              <a:tr h="419433">
                <a:tc vMerge="1">
                  <a:txBody>
                    <a:bodyPr/>
                    <a:lstStyle/>
                    <a:p>
                      <a:endParaRPr lang="en-US" sz="16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DFD tổng quát</a:t>
                      </a:r>
                      <a:r>
                        <a:rPr lang="vi-VN" sz="1800">
                          <a:effectLst/>
                          <a:latin typeface="Arial" panose="020B0604020202020204" pitchFamily="34" charset="0"/>
                          <a:ea typeface="Calibri"/>
                          <a:cs typeface="Arial" panose="020B0604020202020204" pitchFamily="34" charset="0"/>
                        </a:rPr>
                        <a:t> </a:t>
                      </a:r>
                      <a:r>
                        <a:rPr lang="en-US" sz="1800">
                          <a:effectLst/>
                          <a:latin typeface="Arial" panose="020B0604020202020204" pitchFamily="34" charset="0"/>
                          <a:ea typeface="Calibri"/>
                          <a:cs typeface="Arial" panose="020B0604020202020204" pitchFamily="34" charset="0"/>
                        </a:rPr>
                        <a:t>từng chức năng tìm kiếm, thêm, sửa thể loại sản phẩm, sản phẩm.</a:t>
                      </a:r>
                      <a:endParaRPr lang="vi-VN" sz="1800">
                        <a:effectLst/>
                        <a:latin typeface="Arial" panose="020B0604020202020204" pitchFamily="34" charset="0"/>
                        <a:ea typeface="Calibri"/>
                        <a:cs typeface="Arial" panose="020B0604020202020204" pitchFamily="34" charset="0"/>
                      </a:endParaRPr>
                    </a:p>
                    <a:p>
                      <a:pPr marL="0" marR="0" indent="0" algn="just" defTabSz="914400" rtl="0" eaLnBrk="1" fontAlgn="auto" latinLnBrk="0" hangingPunct="1">
                        <a:lnSpc>
                          <a:spcPct val="150000"/>
                        </a:lnSpc>
                        <a:spcBef>
                          <a:spcPts val="0"/>
                        </a:spcBef>
                        <a:spcAft>
                          <a:spcPts val="0"/>
                        </a:spcAft>
                        <a:buClrTx/>
                        <a:buSzTx/>
                        <a:buFontTx/>
                        <a:buNone/>
                        <a:tabLst/>
                        <a:defRPr/>
                      </a:pPr>
                      <a:r>
                        <a:rPr lang="en-US" sz="1800">
                          <a:effectLst/>
                          <a:latin typeface="Arial" panose="020B0604020202020204" pitchFamily="34" charset="0"/>
                          <a:ea typeface="Calibri"/>
                          <a:cs typeface="Arial" panose="020B0604020202020204" pitchFamily="34" charset="0"/>
                        </a:rPr>
                        <a:t>DFD mức 2, 3 quản lý thể loại sản phẩm, quản lý sản phẩm.</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Lợi</a:t>
                      </a:r>
                    </a:p>
                  </a:txBody>
                  <a:tcPr marL="68580" marR="68580" marT="0" marB="0"/>
                </a:tc>
                <a:extLst>
                  <a:ext uri="{0D108BD9-81ED-4DB2-BD59-A6C34878D82A}">
                    <a16:rowId xmlns:a16="http://schemas.microsoft.com/office/drawing/2014/main" val="10002"/>
                  </a:ext>
                </a:extLst>
              </a:tr>
              <a:tr h="637037">
                <a:tc vMerge="1">
                  <a:txBody>
                    <a:bodyPr/>
                    <a:lstStyle/>
                    <a:p>
                      <a:endParaRPr lang="en-US" sz="16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DFD tổng quát từng chức năng tìm kiếm, thêm, sửa món thêm, và tìm kiếm thêm, xóa, sửa, nhân viên.</a:t>
                      </a:r>
                      <a:endParaRPr lang="vi-VN" sz="1800">
                        <a:effectLst/>
                        <a:latin typeface="Arial" panose="020B0604020202020204" pitchFamily="34" charset="0"/>
                        <a:ea typeface="Calibri"/>
                        <a:cs typeface="Arial" panose="020B0604020202020204" pitchFamily="34" charset="0"/>
                      </a:endParaRPr>
                    </a:p>
                    <a:p>
                      <a:pPr marL="0" marR="0" indent="0" algn="just" defTabSz="914400" rtl="0" eaLnBrk="1" fontAlgn="auto" latinLnBrk="0" hangingPunct="1">
                        <a:lnSpc>
                          <a:spcPct val="150000"/>
                        </a:lnSpc>
                        <a:spcBef>
                          <a:spcPts val="0"/>
                        </a:spcBef>
                        <a:spcAft>
                          <a:spcPts val="0"/>
                        </a:spcAft>
                        <a:buClrTx/>
                        <a:buSzTx/>
                        <a:buFontTx/>
                        <a:buNone/>
                        <a:tabLst/>
                        <a:defRPr/>
                      </a:pPr>
                      <a:r>
                        <a:rPr lang="en-US" sz="1800">
                          <a:effectLst/>
                          <a:latin typeface="Arial" panose="020B0604020202020204" pitchFamily="34" charset="0"/>
                          <a:ea typeface="Calibri"/>
                          <a:cs typeface="Arial" panose="020B0604020202020204" pitchFamily="34" charset="0"/>
                        </a:rPr>
                        <a:t>DFD mức 2, 3 quản lý món thêm, quản lý nhân viên.</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Hoàng</a:t>
                      </a:r>
                    </a:p>
                  </a:txBody>
                  <a:tcPr marL="68580" marR="68580" marT="0" marB="0"/>
                </a:tc>
                <a:extLst>
                  <a:ext uri="{0D108BD9-81ED-4DB2-BD59-A6C34878D82A}">
                    <a16:rowId xmlns:a16="http://schemas.microsoft.com/office/drawing/2014/main" val="10003"/>
                  </a:ext>
                </a:extLst>
              </a:tr>
              <a:tr h="637037">
                <a:tc vMerge="1">
                  <a:txBody>
                    <a:bodyPr/>
                    <a:lstStyle/>
                    <a:p>
                      <a:endParaRPr lang="en-US" sz="16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DFD tổng quát từng chức năng tìm kiếm, thêm, sửa, xóa tài khoản, và tìm kiếm, xóa, in đơn hàng.</a:t>
                      </a:r>
                      <a:endParaRPr lang="vi-VN" sz="1800">
                        <a:effectLst/>
                        <a:latin typeface="Arial" panose="020B0604020202020204" pitchFamily="34" charset="0"/>
                        <a:ea typeface="Calibri"/>
                        <a:cs typeface="Arial" panose="020B0604020202020204" pitchFamily="34" charset="0"/>
                      </a:endParaRPr>
                    </a:p>
                    <a:p>
                      <a:pPr marL="0" marR="0" indent="0" algn="just" defTabSz="914400" rtl="0" eaLnBrk="1" fontAlgn="auto" latinLnBrk="0" hangingPunct="1">
                        <a:lnSpc>
                          <a:spcPct val="150000"/>
                        </a:lnSpc>
                        <a:spcBef>
                          <a:spcPts val="0"/>
                        </a:spcBef>
                        <a:spcAft>
                          <a:spcPts val="0"/>
                        </a:spcAft>
                        <a:buClrTx/>
                        <a:buSzTx/>
                        <a:buFontTx/>
                        <a:buNone/>
                        <a:tabLst/>
                        <a:defRPr/>
                      </a:pPr>
                      <a:r>
                        <a:rPr lang="en-US" sz="1800">
                          <a:effectLst/>
                          <a:latin typeface="Arial" panose="020B0604020202020204" pitchFamily="34" charset="0"/>
                          <a:ea typeface="Calibri"/>
                          <a:cs typeface="Arial" panose="020B0604020202020204" pitchFamily="34" charset="0"/>
                        </a:rPr>
                        <a:t>DFD mức 2, 3 quản lý tài khoản đăng nhập, quản lý đơn hàng.</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Trường</a:t>
                      </a:r>
                    </a:p>
                  </a:txBody>
                  <a:tcPr marL="68580" marR="68580" marT="0" marB="0"/>
                </a:tc>
                <a:extLst>
                  <a:ext uri="{0D108BD9-81ED-4DB2-BD59-A6C34878D82A}">
                    <a16:rowId xmlns:a16="http://schemas.microsoft.com/office/drawing/2014/main" val="10004"/>
                  </a:ext>
                </a:extLst>
              </a:tr>
              <a:tr h="854641">
                <a:tc vMerge="1">
                  <a:txBody>
                    <a:bodyPr/>
                    <a:lstStyle/>
                    <a:p>
                      <a:endParaRPr lang="en-US" sz="16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DFD tổng quát từng chức năng thống kê sản phẩm, thống kê món thêm, thống kê doanh thu, lập đơn hàng tại bàn, lập đơn hàng mang về, thanh toán đơn hàng tại bàn.</a:t>
                      </a:r>
                      <a:endParaRPr lang="vi-VN" sz="180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Hùng</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0281498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805552548"/>
              </p:ext>
            </p:extLst>
          </p:nvPr>
        </p:nvGraphicFramePr>
        <p:xfrm>
          <a:off x="223822" y="203371"/>
          <a:ext cx="8686799" cy="6451257"/>
        </p:xfrm>
        <a:graphic>
          <a:graphicData uri="http://schemas.openxmlformats.org/drawingml/2006/table">
            <a:tbl>
              <a:tblPr firstRow="1" bandRow="1">
                <a:tableStyleId>{5C22544A-7EE6-4342-B048-85BDC9FD1C3A}</a:tableStyleId>
              </a:tblPr>
              <a:tblGrid>
                <a:gridCol w="1066799">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516240">
                <a:tc>
                  <a:txBody>
                    <a:bodyPr/>
                    <a:lstStyle/>
                    <a:p>
                      <a:pPr marL="0" marR="0" algn="ctr">
                        <a:lnSpc>
                          <a:spcPct val="150000"/>
                        </a:lnSpc>
                        <a:spcBef>
                          <a:spcPts val="0"/>
                        </a:spcBef>
                        <a:spcAft>
                          <a:spcPts val="0"/>
                        </a:spcAft>
                      </a:pPr>
                      <a:r>
                        <a:rPr lang="en-US" sz="1800" b="1">
                          <a:effectLst/>
                          <a:latin typeface="Arial" panose="020B0604020202020204" pitchFamily="34" charset="0"/>
                          <a:ea typeface="Calibri"/>
                          <a:cs typeface="Arial" panose="020B0604020202020204" pitchFamily="34" charset="0"/>
                        </a:rPr>
                        <a:t>Chương</a:t>
                      </a:r>
                      <a:endParaRPr lang="en-US" sz="180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b="1">
                          <a:effectLst/>
                          <a:latin typeface="Arial" panose="020B0604020202020204" pitchFamily="34" charset="0"/>
                          <a:ea typeface="Calibri"/>
                          <a:cs typeface="Arial" panose="020B0604020202020204" pitchFamily="34" charset="0"/>
                        </a:rPr>
                        <a:t>Công việc</a:t>
                      </a:r>
                      <a:endParaRPr lang="en-US" sz="180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vi-VN" sz="1800" b="1">
                          <a:effectLst/>
                          <a:latin typeface="Arial" panose="020B0604020202020204" pitchFamily="34" charset="0"/>
                          <a:ea typeface="Calibri"/>
                          <a:cs typeface="Arial" panose="020B0604020202020204" pitchFamily="34" charset="0"/>
                        </a:rPr>
                        <a:t>T</a:t>
                      </a:r>
                      <a:r>
                        <a:rPr lang="en-US" sz="1800" b="1">
                          <a:effectLst/>
                          <a:latin typeface="Arial" panose="020B0604020202020204" pitchFamily="34" charset="0"/>
                          <a:ea typeface="Calibri"/>
                          <a:cs typeface="Arial" panose="020B0604020202020204" pitchFamily="34" charset="0"/>
                        </a:rPr>
                        <a:t>hực hiện</a:t>
                      </a:r>
                      <a:endParaRPr lang="en-US" sz="180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0"/>
                  </a:ext>
                </a:extLst>
              </a:tr>
              <a:tr h="380710">
                <a:tc rowSpan="9">
                  <a:txBody>
                    <a:bodyPr/>
                    <a:lstStyle/>
                    <a:p>
                      <a:pPr algn="ctr">
                        <a:lnSpc>
                          <a:spcPct val="150000"/>
                        </a:lnSpc>
                      </a:pPr>
                      <a:endParaRPr lang="vi-VN" sz="1800" kern="1200">
                        <a:solidFill>
                          <a:schemeClr val="dk1"/>
                        </a:solidFill>
                        <a:effectLst/>
                        <a:latin typeface="+mn-lt"/>
                        <a:ea typeface="+mn-ea"/>
                        <a:cs typeface="+mn-cs"/>
                      </a:endParaRPr>
                    </a:p>
                    <a:p>
                      <a:pPr algn="ctr">
                        <a:lnSpc>
                          <a:spcPct val="150000"/>
                        </a:lnSpc>
                      </a:pPr>
                      <a:endParaRPr lang="vi-VN" sz="1800" kern="1200">
                        <a:solidFill>
                          <a:schemeClr val="dk1"/>
                        </a:solidFill>
                        <a:effectLst/>
                        <a:latin typeface="+mn-lt"/>
                        <a:ea typeface="+mn-ea"/>
                        <a:cs typeface="+mn-cs"/>
                      </a:endParaRPr>
                    </a:p>
                    <a:p>
                      <a:pPr algn="ctr">
                        <a:lnSpc>
                          <a:spcPct val="150000"/>
                        </a:lnSpc>
                      </a:pPr>
                      <a:endParaRPr lang="vi-VN" sz="1800" kern="1200">
                        <a:solidFill>
                          <a:schemeClr val="dk1"/>
                        </a:solidFill>
                        <a:effectLst/>
                        <a:latin typeface="+mn-lt"/>
                        <a:ea typeface="+mn-ea"/>
                        <a:cs typeface="+mn-cs"/>
                      </a:endParaRPr>
                    </a:p>
                    <a:p>
                      <a:pPr algn="ctr">
                        <a:lnSpc>
                          <a:spcPct val="150000"/>
                        </a:lnSpc>
                      </a:pPr>
                      <a:endParaRPr lang="vi-VN" sz="1800" kern="1200">
                        <a:solidFill>
                          <a:schemeClr val="dk1"/>
                        </a:solidFill>
                        <a:effectLst/>
                        <a:latin typeface="+mn-lt"/>
                        <a:ea typeface="+mn-ea"/>
                        <a:cs typeface="+mn-cs"/>
                      </a:endParaRPr>
                    </a:p>
                    <a:p>
                      <a:pPr algn="ctr">
                        <a:lnSpc>
                          <a:spcPct val="150000"/>
                        </a:lnSpc>
                      </a:pPr>
                      <a:endParaRPr lang="vi-VN" sz="1800" kern="1200">
                        <a:solidFill>
                          <a:schemeClr val="dk1"/>
                        </a:solidFill>
                        <a:effectLst/>
                        <a:latin typeface="Arial" panose="020B0604020202020204" pitchFamily="34" charset="0"/>
                        <a:ea typeface="+mn-ea"/>
                        <a:cs typeface="Arial" panose="020B0604020202020204" pitchFamily="34" charset="0"/>
                      </a:endParaRPr>
                    </a:p>
                    <a:p>
                      <a:pPr algn="ctr">
                        <a:lnSpc>
                          <a:spcPct val="150000"/>
                        </a:lnSpc>
                      </a:pPr>
                      <a:r>
                        <a:rPr lang="en-US" sz="1800" kern="1200">
                          <a:solidFill>
                            <a:schemeClr val="dk1"/>
                          </a:solidFill>
                          <a:effectLst/>
                          <a:latin typeface="Arial" panose="020B0604020202020204" pitchFamily="34" charset="0"/>
                          <a:ea typeface="+mn-ea"/>
                          <a:cs typeface="Arial" panose="020B0604020202020204" pitchFamily="34" charset="0"/>
                        </a:rPr>
                        <a:t>3. Phân tích thiết kế</a:t>
                      </a:r>
                      <a:endParaRPr lang="en-US" sz="18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Usecase và đặc tả chức năng quản lý thể loại sản phẩm, quản lý sản phẩm.</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Lợi, Phúc</a:t>
                      </a:r>
                    </a:p>
                  </a:txBody>
                  <a:tcPr marL="68580" marR="68580" marT="0" marB="0"/>
                </a:tc>
                <a:extLst>
                  <a:ext uri="{0D108BD9-81ED-4DB2-BD59-A6C34878D82A}">
                    <a16:rowId xmlns:a16="http://schemas.microsoft.com/office/drawing/2014/main" val="10001"/>
                  </a:ext>
                </a:extLst>
              </a:tr>
              <a:tr h="419433">
                <a:tc vMerge="1">
                  <a:txBody>
                    <a:bodyPr/>
                    <a:lstStyle/>
                    <a:p>
                      <a:endParaRPr lang="en-US" sz="16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Usecase và đặc tả chức năng quản lý món thêm, quản lý nhân viên.</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Hoàng, Phúc</a:t>
                      </a:r>
                    </a:p>
                  </a:txBody>
                  <a:tcPr marL="68580" marR="68580" marT="0" marB="0"/>
                </a:tc>
                <a:extLst>
                  <a:ext uri="{0D108BD9-81ED-4DB2-BD59-A6C34878D82A}">
                    <a16:rowId xmlns:a16="http://schemas.microsoft.com/office/drawing/2014/main" val="10002"/>
                  </a:ext>
                </a:extLst>
              </a:tr>
              <a:tr h="637037">
                <a:tc vMerge="1">
                  <a:txBody>
                    <a:bodyPr/>
                    <a:lstStyle/>
                    <a:p>
                      <a:endParaRPr lang="en-US" sz="16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Usecase và đặc tả chức năng quản lý đơn hàng, tài khoản đăng nhập.</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Trường</a:t>
                      </a:r>
                    </a:p>
                  </a:txBody>
                  <a:tcPr marL="68580" marR="68580" marT="0" marB="0"/>
                </a:tc>
                <a:extLst>
                  <a:ext uri="{0D108BD9-81ED-4DB2-BD59-A6C34878D82A}">
                    <a16:rowId xmlns:a16="http://schemas.microsoft.com/office/drawing/2014/main" val="10003"/>
                  </a:ext>
                </a:extLst>
              </a:tr>
              <a:tr h="637037">
                <a:tc vMerge="1">
                  <a:txBody>
                    <a:bodyPr/>
                    <a:lstStyle/>
                    <a:p>
                      <a:endParaRPr lang="en-US" sz="16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Usecase và đặc tả chức năng bán hàng, thống kê báo cáo, đăng nhập, đăng xuất. Usecase tổng quát.</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Hùng</a:t>
                      </a:r>
                    </a:p>
                  </a:txBody>
                  <a:tcPr marL="68580" marR="68580" marT="0" marB="0"/>
                </a:tc>
                <a:extLst>
                  <a:ext uri="{0D108BD9-81ED-4DB2-BD59-A6C34878D82A}">
                    <a16:rowId xmlns:a16="http://schemas.microsoft.com/office/drawing/2014/main" val="10004"/>
                  </a:ext>
                </a:extLst>
              </a:tr>
              <a:tr h="854641">
                <a:tc vMerge="1">
                  <a:txBody>
                    <a:bodyPr/>
                    <a:lstStyle/>
                    <a:p>
                      <a:endParaRPr lang="en-US" sz="16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Sequence chức năng quản lý thể loại sản phẩm, quản lý sản phẩm.</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Lợi</a:t>
                      </a:r>
                    </a:p>
                  </a:txBody>
                  <a:tcPr marL="68580" marR="68580" marT="0" marB="0"/>
                </a:tc>
                <a:extLst>
                  <a:ext uri="{0D108BD9-81ED-4DB2-BD59-A6C34878D82A}">
                    <a16:rowId xmlns:a16="http://schemas.microsoft.com/office/drawing/2014/main" val="10005"/>
                  </a:ext>
                </a:extLst>
              </a:tr>
              <a:tr h="380710">
                <a:tc vMerge="1">
                  <a:txBody>
                    <a:bodyPr/>
                    <a:lstStyle/>
                    <a:p>
                      <a:endParaRPr lang="en-US" sz="16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Sequence chức năng quản lý món thêm, quản lý nhân viên.</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Hoàng</a:t>
                      </a:r>
                    </a:p>
                  </a:txBody>
                  <a:tcPr marL="68580" marR="68580" marT="0" marB="0"/>
                </a:tc>
                <a:extLst>
                  <a:ext uri="{0D108BD9-81ED-4DB2-BD59-A6C34878D82A}">
                    <a16:rowId xmlns:a16="http://schemas.microsoft.com/office/drawing/2014/main" val="10006"/>
                  </a:ext>
                </a:extLst>
              </a:tr>
              <a:tr h="419433">
                <a:tc vMerge="1">
                  <a:txBody>
                    <a:bodyPr/>
                    <a:lstStyle/>
                    <a:p>
                      <a:endParaRPr lang="en-US" sz="16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Sequence chức năng quản lý đơn hàng, tài khoản đăng nhập.</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Trường</a:t>
                      </a:r>
                    </a:p>
                  </a:txBody>
                  <a:tcPr marL="68580" marR="68580" marT="0" marB="0"/>
                </a:tc>
                <a:extLst>
                  <a:ext uri="{0D108BD9-81ED-4DB2-BD59-A6C34878D82A}">
                    <a16:rowId xmlns:a16="http://schemas.microsoft.com/office/drawing/2014/main" val="10007"/>
                  </a:ext>
                </a:extLst>
              </a:tr>
              <a:tr h="419433">
                <a:tc vMerge="1">
                  <a:txBody>
                    <a:bodyPr/>
                    <a:lstStyle/>
                    <a:p>
                      <a:endParaRPr lang="en-US" sz="16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Sequence chức năng bán hàng, đăng nhập.</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Hùng</a:t>
                      </a:r>
                    </a:p>
                  </a:txBody>
                  <a:tcPr marL="68580" marR="68580" marT="0" marB="0"/>
                </a:tc>
                <a:extLst>
                  <a:ext uri="{0D108BD9-81ED-4DB2-BD59-A6C34878D82A}">
                    <a16:rowId xmlns:a16="http://schemas.microsoft.com/office/drawing/2014/main" val="10008"/>
                  </a:ext>
                </a:extLst>
              </a:tr>
              <a:tr h="419433">
                <a:tc vMerge="1">
                  <a:txBody>
                    <a:bodyPr/>
                    <a:lstStyle/>
                    <a:p>
                      <a:endParaRPr lang="en-US" sz="16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Sequence chức năng thống kê báo cáo</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Phúc</a:t>
                      </a: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2413429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842435331"/>
              </p:ext>
            </p:extLst>
          </p:nvPr>
        </p:nvGraphicFramePr>
        <p:xfrm>
          <a:off x="452422" y="152400"/>
          <a:ext cx="8229600" cy="6316594"/>
        </p:xfrm>
        <a:graphic>
          <a:graphicData uri="http://schemas.openxmlformats.org/drawingml/2006/table">
            <a:tbl>
              <a:tblPr firstRow="1" bandRow="1">
                <a:tableStyleId>{5C22544A-7EE6-4342-B048-85BDC9FD1C3A}</a:tableStyleId>
              </a:tblPr>
              <a:tblGrid>
                <a:gridCol w="1147778">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2205022">
                  <a:extLst>
                    <a:ext uri="{9D8B030D-6E8A-4147-A177-3AD203B41FA5}">
                      <a16:colId xmlns:a16="http://schemas.microsoft.com/office/drawing/2014/main" val="20002"/>
                    </a:ext>
                  </a:extLst>
                </a:gridCol>
              </a:tblGrid>
              <a:tr h="516240">
                <a:tc>
                  <a:txBody>
                    <a:bodyPr/>
                    <a:lstStyle/>
                    <a:p>
                      <a:pPr marL="0" marR="0" algn="ctr">
                        <a:lnSpc>
                          <a:spcPct val="150000"/>
                        </a:lnSpc>
                        <a:spcBef>
                          <a:spcPts val="0"/>
                        </a:spcBef>
                        <a:spcAft>
                          <a:spcPts val="0"/>
                        </a:spcAft>
                      </a:pPr>
                      <a:r>
                        <a:rPr lang="en-US" sz="1800" b="1">
                          <a:effectLst/>
                          <a:latin typeface="Arial" panose="020B0604020202020204" pitchFamily="34" charset="0"/>
                          <a:ea typeface="Calibri"/>
                          <a:cs typeface="Arial" panose="020B0604020202020204" pitchFamily="34" charset="0"/>
                        </a:rPr>
                        <a:t>Chương</a:t>
                      </a:r>
                      <a:endParaRPr lang="en-US" sz="180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b="1">
                          <a:effectLst/>
                          <a:latin typeface="Arial" panose="020B0604020202020204" pitchFamily="34" charset="0"/>
                          <a:ea typeface="Calibri"/>
                          <a:cs typeface="Arial" panose="020B0604020202020204" pitchFamily="34" charset="0"/>
                        </a:rPr>
                        <a:t>Công việc</a:t>
                      </a:r>
                      <a:endParaRPr lang="en-US" sz="180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vi-VN" sz="1800" b="1">
                          <a:effectLst/>
                          <a:latin typeface="Arial" panose="020B0604020202020204" pitchFamily="34" charset="0"/>
                          <a:ea typeface="Calibri"/>
                          <a:cs typeface="Arial" panose="020B0604020202020204" pitchFamily="34" charset="0"/>
                        </a:rPr>
                        <a:t>T</a:t>
                      </a:r>
                      <a:r>
                        <a:rPr lang="en-US" sz="1800" b="1">
                          <a:effectLst/>
                          <a:latin typeface="Arial" panose="020B0604020202020204" pitchFamily="34" charset="0"/>
                          <a:ea typeface="Calibri"/>
                          <a:cs typeface="Arial" panose="020B0604020202020204" pitchFamily="34" charset="0"/>
                        </a:rPr>
                        <a:t>hực hiện</a:t>
                      </a:r>
                      <a:endParaRPr lang="en-US" sz="180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0"/>
                  </a:ext>
                </a:extLst>
              </a:tr>
              <a:tr h="380710">
                <a:tc rowSpan="8">
                  <a:txBody>
                    <a:bodyPr/>
                    <a:lstStyle/>
                    <a:p>
                      <a:pPr algn="ctr">
                        <a:lnSpc>
                          <a:spcPct val="150000"/>
                        </a:lnSpc>
                      </a:pPr>
                      <a:endParaRPr lang="vi-VN" sz="1800" kern="1200">
                        <a:solidFill>
                          <a:schemeClr val="dk1"/>
                        </a:solidFill>
                        <a:effectLst/>
                        <a:latin typeface="Arial" panose="020B0604020202020204" pitchFamily="34" charset="0"/>
                        <a:ea typeface="+mn-ea"/>
                        <a:cs typeface="Arial" panose="020B0604020202020204" pitchFamily="34" charset="0"/>
                      </a:endParaRPr>
                    </a:p>
                    <a:p>
                      <a:pPr algn="ctr">
                        <a:lnSpc>
                          <a:spcPct val="150000"/>
                        </a:lnSpc>
                      </a:pPr>
                      <a:endParaRPr lang="vi-VN" sz="1800" kern="1200">
                        <a:solidFill>
                          <a:schemeClr val="dk1"/>
                        </a:solidFill>
                        <a:effectLst/>
                        <a:latin typeface="Arial" panose="020B0604020202020204" pitchFamily="34" charset="0"/>
                        <a:ea typeface="+mn-ea"/>
                        <a:cs typeface="Arial" panose="020B0604020202020204" pitchFamily="34" charset="0"/>
                      </a:endParaRPr>
                    </a:p>
                    <a:p>
                      <a:pPr algn="ctr">
                        <a:lnSpc>
                          <a:spcPct val="150000"/>
                        </a:lnSpc>
                      </a:pPr>
                      <a:endParaRPr lang="vi-VN" sz="1800" kern="1200">
                        <a:solidFill>
                          <a:schemeClr val="dk1"/>
                        </a:solidFill>
                        <a:effectLst/>
                        <a:latin typeface="Arial" panose="020B0604020202020204" pitchFamily="34" charset="0"/>
                        <a:ea typeface="+mn-ea"/>
                        <a:cs typeface="Arial" panose="020B0604020202020204" pitchFamily="34" charset="0"/>
                      </a:endParaRPr>
                    </a:p>
                    <a:p>
                      <a:pPr algn="ctr">
                        <a:lnSpc>
                          <a:spcPct val="150000"/>
                        </a:lnSpc>
                      </a:pPr>
                      <a:endParaRPr lang="vi-VN" sz="1800" kern="1200">
                        <a:solidFill>
                          <a:schemeClr val="dk1"/>
                        </a:solidFill>
                        <a:effectLst/>
                        <a:latin typeface="Arial" panose="020B0604020202020204" pitchFamily="34" charset="0"/>
                        <a:ea typeface="+mn-ea"/>
                        <a:cs typeface="Arial" panose="020B0604020202020204" pitchFamily="34" charset="0"/>
                      </a:endParaRPr>
                    </a:p>
                    <a:p>
                      <a:pPr algn="ctr">
                        <a:lnSpc>
                          <a:spcPct val="150000"/>
                        </a:lnSpc>
                      </a:pPr>
                      <a:endParaRPr lang="vi-VN" sz="1800" kern="1200">
                        <a:solidFill>
                          <a:schemeClr val="dk1"/>
                        </a:solidFill>
                        <a:effectLst/>
                        <a:latin typeface="Arial" panose="020B0604020202020204" pitchFamily="34" charset="0"/>
                        <a:ea typeface="+mn-ea"/>
                        <a:cs typeface="Arial" panose="020B0604020202020204" pitchFamily="34" charset="0"/>
                      </a:endParaRPr>
                    </a:p>
                    <a:p>
                      <a:pPr algn="ctr">
                        <a:lnSpc>
                          <a:spcPct val="150000"/>
                        </a:lnSpc>
                      </a:pPr>
                      <a:r>
                        <a:rPr lang="en-US" sz="1800" kern="1200">
                          <a:solidFill>
                            <a:schemeClr val="dk1"/>
                          </a:solidFill>
                          <a:effectLst/>
                          <a:latin typeface="Arial" panose="020B0604020202020204" pitchFamily="34" charset="0"/>
                          <a:ea typeface="+mn-ea"/>
                          <a:cs typeface="Arial" panose="020B0604020202020204" pitchFamily="34" charset="0"/>
                        </a:rPr>
                        <a:t>3. Phân tích thiết kế</a:t>
                      </a:r>
                      <a:endParaRPr lang="en-US" sz="18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Sơ đồ class</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Hùng, Lợi</a:t>
                      </a:r>
                    </a:p>
                  </a:txBody>
                  <a:tcPr marL="68580" marR="68580" marT="0" marB="0"/>
                </a:tc>
                <a:extLst>
                  <a:ext uri="{0D108BD9-81ED-4DB2-BD59-A6C34878D82A}">
                    <a16:rowId xmlns:a16="http://schemas.microsoft.com/office/drawing/2014/main" val="10001"/>
                  </a:ext>
                </a:extLst>
              </a:tr>
              <a:tr h="419433">
                <a:tc vMerge="1">
                  <a:txBody>
                    <a:bodyPr/>
                    <a:lstStyle/>
                    <a:p>
                      <a:endParaRPr lang="en-US" sz="16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Phân tích, thiết kế cơ sở dữ liệu (ERD, lược đồ cơ sở dữ liệu)</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Hùng</a:t>
                      </a:r>
                    </a:p>
                  </a:txBody>
                  <a:tcPr marL="68580" marR="68580" marT="0" marB="0"/>
                </a:tc>
                <a:extLst>
                  <a:ext uri="{0D108BD9-81ED-4DB2-BD59-A6C34878D82A}">
                    <a16:rowId xmlns:a16="http://schemas.microsoft.com/office/drawing/2014/main" val="10002"/>
                  </a:ext>
                </a:extLst>
              </a:tr>
              <a:tr h="637037">
                <a:tc vMerge="1">
                  <a:txBody>
                    <a:bodyPr/>
                    <a:lstStyle/>
                    <a:p>
                      <a:endParaRPr lang="en-US" sz="16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Thiết kế giao diện đăng nhập, menu chọn chức năng.</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Hùng</a:t>
                      </a:r>
                    </a:p>
                  </a:txBody>
                  <a:tcPr marL="68580" marR="68580" marT="0" marB="0"/>
                </a:tc>
                <a:extLst>
                  <a:ext uri="{0D108BD9-81ED-4DB2-BD59-A6C34878D82A}">
                    <a16:rowId xmlns:a16="http://schemas.microsoft.com/office/drawing/2014/main" val="10003"/>
                  </a:ext>
                </a:extLst>
              </a:tr>
              <a:tr h="637037">
                <a:tc vMerge="1">
                  <a:txBody>
                    <a:bodyPr/>
                    <a:lstStyle/>
                    <a:p>
                      <a:endParaRPr lang="en-US" sz="16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Thiết kế giao diện chức năng quản lý sản phẩm, thể loại sản phẩm.</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Lợi</a:t>
                      </a:r>
                    </a:p>
                  </a:txBody>
                  <a:tcPr marL="68580" marR="68580" marT="0" marB="0"/>
                </a:tc>
                <a:extLst>
                  <a:ext uri="{0D108BD9-81ED-4DB2-BD59-A6C34878D82A}">
                    <a16:rowId xmlns:a16="http://schemas.microsoft.com/office/drawing/2014/main" val="10004"/>
                  </a:ext>
                </a:extLst>
              </a:tr>
              <a:tr h="854641">
                <a:tc vMerge="1">
                  <a:txBody>
                    <a:bodyPr/>
                    <a:lstStyle/>
                    <a:p>
                      <a:endParaRPr lang="en-US" sz="16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Thiết kế giao diện chức năng quản lý đơn hàng, tài khoản đăng nhập.</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Trường</a:t>
                      </a:r>
                    </a:p>
                  </a:txBody>
                  <a:tcPr marL="68580" marR="68580" marT="0" marB="0"/>
                </a:tc>
                <a:extLst>
                  <a:ext uri="{0D108BD9-81ED-4DB2-BD59-A6C34878D82A}">
                    <a16:rowId xmlns:a16="http://schemas.microsoft.com/office/drawing/2014/main" val="10005"/>
                  </a:ext>
                </a:extLst>
              </a:tr>
              <a:tr h="380710">
                <a:tc vMerge="1">
                  <a:txBody>
                    <a:bodyPr/>
                    <a:lstStyle/>
                    <a:p>
                      <a:endParaRPr lang="en-US" sz="16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Thiết kế giao diện chức năng quản lý món thêm, nhân viên.</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Hoàng</a:t>
                      </a:r>
                    </a:p>
                  </a:txBody>
                  <a:tcPr marL="68580" marR="68580" marT="0" marB="0"/>
                </a:tc>
                <a:extLst>
                  <a:ext uri="{0D108BD9-81ED-4DB2-BD59-A6C34878D82A}">
                    <a16:rowId xmlns:a16="http://schemas.microsoft.com/office/drawing/2014/main" val="10006"/>
                  </a:ext>
                </a:extLst>
              </a:tr>
              <a:tr h="419433">
                <a:tc vMerge="1">
                  <a:txBody>
                    <a:bodyPr/>
                    <a:lstStyle/>
                    <a:p>
                      <a:endParaRPr lang="en-US" sz="16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Thiết kế giao diện chức năng bán hàng, thống kê sản phẩm, món thêm và doanh thu.</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Hùng</a:t>
                      </a:r>
                    </a:p>
                  </a:txBody>
                  <a:tcPr marL="68580" marR="68580" marT="0" marB="0"/>
                </a:tc>
                <a:extLst>
                  <a:ext uri="{0D108BD9-81ED-4DB2-BD59-A6C34878D82A}">
                    <a16:rowId xmlns:a16="http://schemas.microsoft.com/office/drawing/2014/main" val="10007"/>
                  </a:ext>
                </a:extLst>
              </a:tr>
              <a:tr h="419433">
                <a:tc vMerge="1">
                  <a:txBody>
                    <a:bodyPr/>
                    <a:lstStyle/>
                    <a:p>
                      <a:endParaRPr lang="en-US" sz="1600">
                        <a:latin typeface="Arial" panose="020B0604020202020204" pitchFamily="34" charset="0"/>
                        <a:cs typeface="Arial" panose="020B0604020202020204" pitchFamily="34" charset="0"/>
                      </a:endParaRPr>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Mô tả giao diện, lập bảng xử lý, các hàm.</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Hùng, Phúc, Hoàng</a:t>
                      </a: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9899198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484616185"/>
              </p:ext>
            </p:extLst>
          </p:nvPr>
        </p:nvGraphicFramePr>
        <p:xfrm>
          <a:off x="185722" y="533400"/>
          <a:ext cx="8763000" cy="4840231"/>
        </p:xfrm>
        <a:graphic>
          <a:graphicData uri="http://schemas.openxmlformats.org/drawingml/2006/table">
            <a:tbl>
              <a:tblPr firstRow="1" bandRow="1">
                <a:tableStyleId>{5C22544A-7EE6-4342-B048-85BDC9FD1C3A}</a:tableStyleId>
              </a:tblPr>
              <a:tblGrid>
                <a:gridCol w="1643078">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gridCol w="1557322">
                  <a:extLst>
                    <a:ext uri="{9D8B030D-6E8A-4147-A177-3AD203B41FA5}">
                      <a16:colId xmlns:a16="http://schemas.microsoft.com/office/drawing/2014/main" val="20002"/>
                    </a:ext>
                  </a:extLst>
                </a:gridCol>
              </a:tblGrid>
              <a:tr h="516240">
                <a:tc>
                  <a:txBody>
                    <a:bodyPr/>
                    <a:lstStyle/>
                    <a:p>
                      <a:pPr marL="0" marR="0" algn="ctr">
                        <a:lnSpc>
                          <a:spcPct val="150000"/>
                        </a:lnSpc>
                        <a:spcBef>
                          <a:spcPts val="0"/>
                        </a:spcBef>
                        <a:spcAft>
                          <a:spcPts val="0"/>
                        </a:spcAft>
                      </a:pPr>
                      <a:r>
                        <a:rPr lang="en-US" sz="1600" b="1">
                          <a:effectLst/>
                          <a:latin typeface="Arial" panose="020B0604020202020204" pitchFamily="34" charset="0"/>
                          <a:ea typeface="Calibri"/>
                          <a:cs typeface="Arial" panose="020B0604020202020204" pitchFamily="34" charset="0"/>
                        </a:rPr>
                        <a:t>Chương</a:t>
                      </a:r>
                      <a:endParaRPr lang="en-US" sz="160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600" b="1">
                          <a:effectLst/>
                          <a:latin typeface="Arial" panose="020B0604020202020204" pitchFamily="34" charset="0"/>
                          <a:ea typeface="Calibri"/>
                          <a:cs typeface="Arial" panose="020B0604020202020204" pitchFamily="34" charset="0"/>
                        </a:rPr>
                        <a:t>Công việc</a:t>
                      </a:r>
                      <a:endParaRPr lang="en-US" sz="160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vi-VN" sz="1600" b="1">
                          <a:effectLst/>
                          <a:latin typeface="Arial" panose="020B0604020202020204" pitchFamily="34" charset="0"/>
                          <a:ea typeface="Calibri"/>
                          <a:cs typeface="Arial" panose="020B0604020202020204" pitchFamily="34" charset="0"/>
                        </a:rPr>
                        <a:t>T</a:t>
                      </a:r>
                      <a:r>
                        <a:rPr lang="en-US" sz="1600" b="1">
                          <a:effectLst/>
                          <a:latin typeface="Arial" panose="020B0604020202020204" pitchFamily="34" charset="0"/>
                          <a:ea typeface="Calibri"/>
                          <a:cs typeface="Arial" panose="020B0604020202020204" pitchFamily="34" charset="0"/>
                        </a:rPr>
                        <a:t>hực hiện</a:t>
                      </a:r>
                      <a:endParaRPr lang="en-US" sz="160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0"/>
                  </a:ext>
                </a:extLst>
              </a:tr>
              <a:tr h="380710">
                <a:tc rowSpan="2">
                  <a:txBody>
                    <a:bodyPr/>
                    <a:lstStyle/>
                    <a:p>
                      <a:pPr marL="0" marR="0" algn="ctr">
                        <a:lnSpc>
                          <a:spcPct val="150000"/>
                        </a:lnSpc>
                        <a:spcBef>
                          <a:spcPts val="0"/>
                        </a:spcBef>
                        <a:spcAft>
                          <a:spcPts val="0"/>
                        </a:spcAft>
                      </a:pPr>
                      <a:r>
                        <a:rPr lang="en-US" sz="1800" kern="1200">
                          <a:solidFill>
                            <a:schemeClr val="dk1"/>
                          </a:solidFill>
                          <a:effectLst/>
                          <a:latin typeface="Arial" panose="020B0604020202020204" pitchFamily="34" charset="0"/>
                          <a:ea typeface="+mn-ea"/>
                          <a:cs typeface="Arial" panose="020B0604020202020204" pitchFamily="34" charset="0"/>
                        </a:rPr>
                        <a:t>3. Phân tích thiết kế</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DFD mức 2 bán hàng</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Hùng</a:t>
                      </a:r>
                    </a:p>
                  </a:txBody>
                  <a:tcPr marL="68580" marR="68580" marT="0" marB="0"/>
                </a:tc>
                <a:extLst>
                  <a:ext uri="{0D108BD9-81ED-4DB2-BD59-A6C34878D82A}">
                    <a16:rowId xmlns:a16="http://schemas.microsoft.com/office/drawing/2014/main" val="10001"/>
                  </a:ext>
                </a:extLst>
              </a:tr>
              <a:tr h="380710">
                <a:tc vMerge="1">
                  <a:txBody>
                    <a:bodyPr/>
                    <a:lstStyle/>
                    <a:p>
                      <a:pPr marL="0" marR="0">
                        <a:lnSpc>
                          <a:spcPct val="150000"/>
                        </a:lnSpc>
                        <a:spcBef>
                          <a:spcPts val="0"/>
                        </a:spcBef>
                        <a:spcAft>
                          <a:spcPts val="0"/>
                        </a:spcAft>
                      </a:pP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DFD mức ngữ cảnh, mức 0, mức 1</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Hùng, Hoàng</a:t>
                      </a:r>
                    </a:p>
                  </a:txBody>
                  <a:tcPr marL="68580" marR="68580" marT="0" marB="0"/>
                </a:tc>
                <a:extLst>
                  <a:ext uri="{0D108BD9-81ED-4DB2-BD59-A6C34878D82A}">
                    <a16:rowId xmlns:a16="http://schemas.microsoft.com/office/drawing/2014/main" val="10002"/>
                  </a:ext>
                </a:extLst>
              </a:tr>
              <a:tr h="380710">
                <a:tc rowSpan="5">
                  <a:txBody>
                    <a:bodyPr/>
                    <a:lstStyle/>
                    <a:p>
                      <a:pPr marL="0" marR="0" algn="ctr">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4. Lập trình và kiểm thử</a:t>
                      </a:r>
                    </a:p>
                  </a:txBody>
                  <a:tcPr marL="68580" marR="68580" marT="0" marB="0" anchor="ct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Cài đặt cơ sở dữ liệu.</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Hùng</a:t>
                      </a:r>
                    </a:p>
                  </a:txBody>
                  <a:tcPr marL="68580" marR="68580" marT="0" marB="0"/>
                </a:tc>
                <a:extLst>
                  <a:ext uri="{0D108BD9-81ED-4DB2-BD59-A6C34878D82A}">
                    <a16:rowId xmlns:a16="http://schemas.microsoft.com/office/drawing/2014/main" val="10003"/>
                  </a:ext>
                </a:extLst>
              </a:tr>
              <a:tr h="611520">
                <a:tc vMerge="1">
                  <a:txBody>
                    <a:bodyPr/>
                    <a:lstStyle/>
                    <a:p>
                      <a:endParaRPr lang="en-US"/>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Lập trình giao diện đăng nhập, menu chọn chức năng.</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Hùng, Trường</a:t>
                      </a:r>
                    </a:p>
                  </a:txBody>
                  <a:tcPr marL="68580" marR="68580" marT="0" marB="0"/>
                </a:tc>
                <a:extLst>
                  <a:ext uri="{0D108BD9-81ED-4DB2-BD59-A6C34878D82A}">
                    <a16:rowId xmlns:a16="http://schemas.microsoft.com/office/drawing/2014/main" val="10004"/>
                  </a:ext>
                </a:extLst>
              </a:tr>
              <a:tr h="637037">
                <a:tc vMerge="1">
                  <a:txBody>
                    <a:bodyPr/>
                    <a:lstStyle/>
                    <a:p>
                      <a:endParaRPr lang="en-US"/>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Lập trình giao diện nhân viên, món thêm, tài khoản đăng nhập, thể loại sản phẩm, đơn hàng.</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Hoàng</a:t>
                      </a:r>
                    </a:p>
                  </a:txBody>
                  <a:tcPr marL="68580" marR="68580" marT="0" marB="0"/>
                </a:tc>
                <a:extLst>
                  <a:ext uri="{0D108BD9-81ED-4DB2-BD59-A6C34878D82A}">
                    <a16:rowId xmlns:a16="http://schemas.microsoft.com/office/drawing/2014/main" val="10005"/>
                  </a:ext>
                </a:extLst>
              </a:tr>
              <a:tr h="637037">
                <a:tc vMerge="1">
                  <a:txBody>
                    <a:bodyPr/>
                    <a:lstStyle/>
                    <a:p>
                      <a:endParaRPr lang="en-US"/>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Lập trình giao diện bán hàng, sản phẩm, thống kê sản phẩm, thống kê món thêm, thống kê doanh thu.</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Hùng</a:t>
                      </a:r>
                    </a:p>
                  </a:txBody>
                  <a:tcPr marL="68580" marR="68580" marT="0" marB="0"/>
                </a:tc>
                <a:extLst>
                  <a:ext uri="{0D108BD9-81ED-4DB2-BD59-A6C34878D82A}">
                    <a16:rowId xmlns:a16="http://schemas.microsoft.com/office/drawing/2014/main" val="10006"/>
                  </a:ext>
                </a:extLst>
              </a:tr>
              <a:tr h="854641">
                <a:tc vMerge="1">
                  <a:txBody>
                    <a:bodyPr/>
                    <a:lstStyle/>
                    <a:p>
                      <a:endParaRPr lang="en-US"/>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Lập trình xử lý chức năng bán hàng, thống kê, quản lý sản phẩm, quản lý đơn hàng và đăng nhập.</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Hùng</a:t>
                      </a: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6933019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397217750"/>
              </p:ext>
            </p:extLst>
          </p:nvPr>
        </p:nvGraphicFramePr>
        <p:xfrm>
          <a:off x="185722" y="533400"/>
          <a:ext cx="8763000" cy="3596640"/>
        </p:xfrm>
        <a:graphic>
          <a:graphicData uri="http://schemas.openxmlformats.org/drawingml/2006/table">
            <a:tbl>
              <a:tblPr firstRow="1" bandRow="1">
                <a:tableStyleId>{5C22544A-7EE6-4342-B048-85BDC9FD1C3A}</a:tableStyleId>
              </a:tblPr>
              <a:tblGrid>
                <a:gridCol w="1643078">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gridCol w="1557322">
                  <a:extLst>
                    <a:ext uri="{9D8B030D-6E8A-4147-A177-3AD203B41FA5}">
                      <a16:colId xmlns:a16="http://schemas.microsoft.com/office/drawing/2014/main" val="20002"/>
                    </a:ext>
                  </a:extLst>
                </a:gridCol>
              </a:tblGrid>
              <a:tr h="516240">
                <a:tc>
                  <a:txBody>
                    <a:bodyPr/>
                    <a:lstStyle/>
                    <a:p>
                      <a:pPr marL="0" marR="0" algn="ctr">
                        <a:lnSpc>
                          <a:spcPct val="150000"/>
                        </a:lnSpc>
                        <a:spcBef>
                          <a:spcPts val="0"/>
                        </a:spcBef>
                        <a:spcAft>
                          <a:spcPts val="0"/>
                        </a:spcAft>
                      </a:pPr>
                      <a:r>
                        <a:rPr lang="en-US" sz="1600" b="1">
                          <a:effectLst/>
                          <a:latin typeface="Arial" panose="020B0604020202020204" pitchFamily="34" charset="0"/>
                          <a:ea typeface="Calibri"/>
                          <a:cs typeface="Arial" panose="020B0604020202020204" pitchFamily="34" charset="0"/>
                        </a:rPr>
                        <a:t>Chương</a:t>
                      </a:r>
                      <a:endParaRPr lang="en-US" sz="160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600" b="1">
                          <a:effectLst/>
                          <a:latin typeface="Arial" panose="020B0604020202020204" pitchFamily="34" charset="0"/>
                          <a:ea typeface="Calibri"/>
                          <a:cs typeface="Arial" panose="020B0604020202020204" pitchFamily="34" charset="0"/>
                        </a:rPr>
                        <a:t>Công việc</a:t>
                      </a:r>
                      <a:endParaRPr lang="en-US" sz="160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vi-VN" sz="1600" b="1">
                          <a:effectLst/>
                          <a:latin typeface="Arial" panose="020B0604020202020204" pitchFamily="34" charset="0"/>
                          <a:ea typeface="Calibri"/>
                          <a:cs typeface="Arial" panose="020B0604020202020204" pitchFamily="34" charset="0"/>
                        </a:rPr>
                        <a:t>T</a:t>
                      </a:r>
                      <a:r>
                        <a:rPr lang="en-US" sz="1600" b="1">
                          <a:effectLst/>
                          <a:latin typeface="Arial" panose="020B0604020202020204" pitchFamily="34" charset="0"/>
                          <a:ea typeface="Calibri"/>
                          <a:cs typeface="Arial" panose="020B0604020202020204" pitchFamily="34" charset="0"/>
                        </a:rPr>
                        <a:t>hực hiện</a:t>
                      </a:r>
                      <a:endParaRPr lang="en-US" sz="160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0"/>
                  </a:ext>
                </a:extLst>
              </a:tr>
              <a:tr h="380710">
                <a:tc rowSpan="3">
                  <a:txBody>
                    <a:bodyPr/>
                    <a:lstStyle/>
                    <a:p>
                      <a:pPr marL="0" marR="0" algn="ctr">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4. Lập trình và kiếm thử</a:t>
                      </a:r>
                    </a:p>
                  </a:txBody>
                  <a:tcPr marL="68580" marR="68580" marT="0" marB="0" anchor="ct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Lập trình xử lý chức năng quản lý nhân viên, quản lý thể loại sản phẩm.</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Hoàng</a:t>
                      </a:r>
                    </a:p>
                  </a:txBody>
                  <a:tcPr marL="68580" marR="68580" marT="0" marB="0"/>
                </a:tc>
                <a:extLst>
                  <a:ext uri="{0D108BD9-81ED-4DB2-BD59-A6C34878D82A}">
                    <a16:rowId xmlns:a16="http://schemas.microsoft.com/office/drawing/2014/main" val="10001"/>
                  </a:ext>
                </a:extLst>
              </a:tr>
              <a:tr h="380710">
                <a:tc vMerge="1">
                  <a:txBody>
                    <a:bodyPr/>
                    <a:lstStyle/>
                    <a:p>
                      <a:pPr marL="0" marR="0">
                        <a:lnSpc>
                          <a:spcPct val="150000"/>
                        </a:lnSpc>
                        <a:spcBef>
                          <a:spcPts val="0"/>
                        </a:spcBef>
                        <a:spcAft>
                          <a:spcPts val="0"/>
                        </a:spcAft>
                      </a:pP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Lập trình xử lý chức năng quản lý tài khoản đăng nhập, quản lý món thêm.</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Trường</a:t>
                      </a:r>
                    </a:p>
                  </a:txBody>
                  <a:tcPr marL="68580" marR="68580" marT="0" marB="0"/>
                </a:tc>
                <a:extLst>
                  <a:ext uri="{0D108BD9-81ED-4DB2-BD59-A6C34878D82A}">
                    <a16:rowId xmlns:a16="http://schemas.microsoft.com/office/drawing/2014/main" val="10002"/>
                  </a:ext>
                </a:extLst>
              </a:tr>
              <a:tr h="380710">
                <a:tc vMerge="1">
                  <a:txBody>
                    <a:bodyPr/>
                    <a:lstStyle/>
                    <a:p>
                      <a:pPr marL="0" marR="0">
                        <a:lnSpc>
                          <a:spcPct val="150000"/>
                        </a:lnSpc>
                        <a:spcBef>
                          <a:spcPts val="0"/>
                        </a:spcBef>
                        <a:spcAft>
                          <a:spcPts val="0"/>
                        </a:spcAft>
                      </a:pP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Kiểm thử phần mềm</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Tất cả</a:t>
                      </a:r>
                    </a:p>
                  </a:txBody>
                  <a:tcPr marL="68580" marR="68580" marT="0" marB="0"/>
                </a:tc>
                <a:extLst>
                  <a:ext uri="{0D108BD9-81ED-4DB2-BD59-A6C34878D82A}">
                    <a16:rowId xmlns:a16="http://schemas.microsoft.com/office/drawing/2014/main" val="10003"/>
                  </a:ext>
                </a:extLst>
              </a:tr>
              <a:tr h="380710">
                <a:tc rowSpan="2">
                  <a:txBody>
                    <a:bodyPr/>
                    <a:lstStyle/>
                    <a:p>
                      <a:pPr marL="0" marR="0" algn="ctr">
                        <a:lnSpc>
                          <a:spcPct val="150000"/>
                        </a:lnSpc>
                        <a:spcBef>
                          <a:spcPts val="0"/>
                        </a:spcBef>
                        <a:spcAft>
                          <a:spcPts val="0"/>
                        </a:spcAft>
                      </a:pPr>
                      <a:r>
                        <a:rPr lang="en-US" sz="1800" kern="1200">
                          <a:solidFill>
                            <a:schemeClr val="dk1"/>
                          </a:solidFill>
                          <a:effectLst/>
                          <a:latin typeface="Arial" panose="020B0604020202020204" pitchFamily="34" charset="0"/>
                          <a:ea typeface="+mn-ea"/>
                          <a:cs typeface="Arial" panose="020B0604020202020204" pitchFamily="34" charset="0"/>
                        </a:rPr>
                        <a:t>Viết tài liệu </a:t>
                      </a:r>
                      <a:endParaRPr lang="en-US" sz="1800">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Tổng hợp tài liệu</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Hùng, Hoàng</a:t>
                      </a:r>
                    </a:p>
                  </a:txBody>
                  <a:tcPr marL="68580" marR="68580" marT="0" marB="0"/>
                </a:tc>
                <a:extLst>
                  <a:ext uri="{0D108BD9-81ED-4DB2-BD59-A6C34878D82A}">
                    <a16:rowId xmlns:a16="http://schemas.microsoft.com/office/drawing/2014/main" val="10004"/>
                  </a:ext>
                </a:extLst>
              </a:tr>
              <a:tr h="611520">
                <a:tc vMerge="1">
                  <a:txBody>
                    <a:bodyPr/>
                    <a:lstStyle/>
                    <a:p>
                      <a:endParaRPr lang="en-US"/>
                    </a:p>
                  </a:txBody>
                  <a:tcPr/>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Thiết kế slide thuyết trình</a:t>
                      </a:r>
                    </a:p>
                  </a:txBody>
                  <a:tcPr marL="68580" marR="68580" marT="0" marB="0"/>
                </a:tc>
                <a:tc>
                  <a:txBody>
                    <a:bodyPr/>
                    <a:lstStyle/>
                    <a:p>
                      <a:pPr marL="0" marR="0" algn="just">
                        <a:lnSpc>
                          <a:spcPct val="150000"/>
                        </a:lnSpc>
                        <a:spcBef>
                          <a:spcPts val="0"/>
                        </a:spcBef>
                        <a:spcAft>
                          <a:spcPts val="0"/>
                        </a:spcAft>
                      </a:pPr>
                      <a:r>
                        <a:rPr lang="en-US" sz="1800">
                          <a:effectLst/>
                          <a:latin typeface="Arial" panose="020B0604020202020204" pitchFamily="34" charset="0"/>
                          <a:ea typeface="Calibri"/>
                          <a:cs typeface="Arial" panose="020B0604020202020204" pitchFamily="34" charset="0"/>
                        </a:rPr>
                        <a:t>Lợi</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866060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sp>
        <p:nvSpPr>
          <p:cNvPr id="5" name="TextBox 4"/>
          <p:cNvSpPr txBox="1"/>
          <p:nvPr/>
        </p:nvSpPr>
        <p:spPr>
          <a:xfrm>
            <a:off x="1366822" y="2712997"/>
            <a:ext cx="6400800" cy="1200329"/>
          </a:xfrm>
          <a:prstGeom prst="rect">
            <a:avLst/>
          </a:prstGeom>
          <a:noFill/>
        </p:spPr>
        <p:txBody>
          <a:bodyPr wrap="square" rtlCol="0">
            <a:spAutoFit/>
          </a:bodyPr>
          <a:lstStyle/>
          <a:p>
            <a:pPr lvl="0" algn="ctr"/>
            <a:r>
              <a:rPr lang="vi-VN" sz="3600" b="1" dirty="0" err="1">
                <a:latin typeface="Arial" panose="020B0604020202020204" pitchFamily="34" charset="0"/>
                <a:cs typeface="Arial" panose="020B0604020202020204" pitchFamily="34" charset="0"/>
              </a:rPr>
              <a:t>Cảm</a:t>
            </a:r>
            <a:r>
              <a:rPr lang="vi-VN" sz="3600" b="1" dirty="0">
                <a:latin typeface="Arial" panose="020B0604020202020204" pitchFamily="34" charset="0"/>
                <a:cs typeface="Arial" panose="020B0604020202020204" pitchFamily="34" charset="0"/>
              </a:rPr>
              <a:t> ơn </a:t>
            </a:r>
            <a:r>
              <a:rPr lang="vi-VN" sz="3600" b="1" dirty="0" err="1">
                <a:latin typeface="Arial" panose="020B0604020202020204" pitchFamily="34" charset="0"/>
                <a:cs typeface="Arial" panose="020B0604020202020204" pitchFamily="34" charset="0"/>
              </a:rPr>
              <a:t>thầy</a:t>
            </a:r>
            <a:r>
              <a:rPr lang="vi-VN" sz="3600" b="1" dirty="0">
                <a:latin typeface="Arial" panose="020B0604020202020204" pitchFamily="34" charset="0"/>
                <a:cs typeface="Arial" panose="020B0604020202020204" pitchFamily="34" charset="0"/>
              </a:rPr>
              <a:t> </a:t>
            </a:r>
            <a:r>
              <a:rPr lang="vi-VN" sz="3600" b="1" dirty="0" err="1">
                <a:latin typeface="Arial" panose="020B0604020202020204" pitchFamily="34" charset="0"/>
                <a:cs typeface="Arial" panose="020B0604020202020204" pitchFamily="34" charset="0"/>
              </a:rPr>
              <a:t>và</a:t>
            </a:r>
            <a:r>
              <a:rPr lang="vi-VN" sz="3600" b="1" dirty="0">
                <a:latin typeface="Arial" panose="020B0604020202020204" pitchFamily="34" charset="0"/>
                <a:cs typeface="Arial" panose="020B0604020202020204" pitchFamily="34" charset="0"/>
              </a:rPr>
              <a:t> </a:t>
            </a:r>
            <a:r>
              <a:rPr lang="vi-VN" sz="3600" b="1" dirty="0" err="1">
                <a:latin typeface="Arial" panose="020B0604020202020204" pitchFamily="34" charset="0"/>
                <a:cs typeface="Arial" panose="020B0604020202020204" pitchFamily="34" charset="0"/>
              </a:rPr>
              <a:t>các</a:t>
            </a:r>
            <a:r>
              <a:rPr lang="vi-VN" sz="3600" b="1" dirty="0">
                <a:latin typeface="Arial" panose="020B0604020202020204" pitchFamily="34" charset="0"/>
                <a:cs typeface="Arial" panose="020B0604020202020204" pitchFamily="34" charset="0"/>
              </a:rPr>
              <a:t> </a:t>
            </a:r>
            <a:r>
              <a:rPr lang="vi-VN" sz="3600" b="1" dirty="0" err="1">
                <a:latin typeface="Arial" panose="020B0604020202020204" pitchFamily="34" charset="0"/>
                <a:cs typeface="Arial" panose="020B0604020202020204" pitchFamily="34" charset="0"/>
              </a:rPr>
              <a:t>bạn</a:t>
            </a:r>
            <a:r>
              <a:rPr lang="vi-VN" sz="3600" b="1" dirty="0">
                <a:latin typeface="Arial" panose="020B0604020202020204" pitchFamily="34" charset="0"/>
                <a:cs typeface="Arial" panose="020B0604020202020204" pitchFamily="34" charset="0"/>
              </a:rPr>
              <a:t> </a:t>
            </a:r>
            <a:r>
              <a:rPr lang="vi-VN" sz="3600" b="1" dirty="0" err="1">
                <a:latin typeface="Arial" panose="020B0604020202020204" pitchFamily="34" charset="0"/>
                <a:cs typeface="Arial" panose="020B0604020202020204" pitchFamily="34" charset="0"/>
              </a:rPr>
              <a:t>đã</a:t>
            </a:r>
            <a:r>
              <a:rPr lang="vi-VN" sz="3600" b="1" dirty="0">
                <a:latin typeface="Arial" panose="020B0604020202020204" pitchFamily="34" charset="0"/>
                <a:cs typeface="Arial" panose="020B0604020202020204" pitchFamily="34" charset="0"/>
              </a:rPr>
              <a:t> </a:t>
            </a:r>
            <a:r>
              <a:rPr lang="vi-VN" sz="3600" b="1" dirty="0" err="1">
                <a:latin typeface="Arial" panose="020B0604020202020204" pitchFamily="34" charset="0"/>
                <a:cs typeface="Arial" panose="020B0604020202020204" pitchFamily="34" charset="0"/>
              </a:rPr>
              <a:t>lắng</a:t>
            </a:r>
            <a:r>
              <a:rPr lang="vi-VN" sz="3600" b="1" dirty="0">
                <a:latin typeface="Arial" panose="020B0604020202020204" pitchFamily="34" charset="0"/>
                <a:cs typeface="Arial" panose="020B0604020202020204" pitchFamily="34" charset="0"/>
              </a:rPr>
              <a:t> nghe</a:t>
            </a:r>
            <a:r>
              <a:rPr lang="en-US" sz="3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4741979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sp>
        <p:nvSpPr>
          <p:cNvPr id="5" name="TextBox 4"/>
          <p:cNvSpPr txBox="1"/>
          <p:nvPr/>
        </p:nvSpPr>
        <p:spPr>
          <a:xfrm>
            <a:off x="2444013" y="576519"/>
            <a:ext cx="4191000" cy="553998"/>
          </a:xfrm>
          <a:prstGeom prst="rect">
            <a:avLst/>
          </a:prstGeom>
          <a:noFill/>
        </p:spPr>
        <p:txBody>
          <a:bodyPr wrap="square" rtlCol="0">
            <a:spAutoFit/>
          </a:bodyPr>
          <a:lstStyle/>
          <a:p>
            <a:pPr algn="ctr"/>
            <a:r>
              <a:rPr lang="vi-VN" sz="3000" b="1">
                <a:cs typeface="Times New Roman" panose="02020603050405020304" pitchFamily="18" charset="0"/>
              </a:rPr>
              <a:t>I. Lý do chọn đề tài</a:t>
            </a:r>
            <a:endParaRPr lang="en-US" sz="3000" b="1">
              <a:cs typeface="Times New Roman" panose="02020603050405020304" pitchFamily="18" charset="0"/>
            </a:endParaRPr>
          </a:p>
        </p:txBody>
      </p:sp>
      <p:sp>
        <p:nvSpPr>
          <p:cNvPr id="6" name="TextBox 5"/>
          <p:cNvSpPr txBox="1"/>
          <p:nvPr/>
        </p:nvSpPr>
        <p:spPr>
          <a:xfrm>
            <a:off x="609600" y="1351508"/>
            <a:ext cx="8305800" cy="4524315"/>
          </a:xfrm>
          <a:prstGeom prst="rect">
            <a:avLst/>
          </a:prstGeom>
          <a:noFill/>
        </p:spPr>
        <p:txBody>
          <a:bodyPr wrap="square" rtlCol="0">
            <a:spAutoFit/>
          </a:bodyPr>
          <a:lstStyle/>
          <a:p>
            <a:pPr algn="just"/>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Ngày nay</a:t>
            </a:r>
            <a:r>
              <a:rPr lang="vi-VN" sz="2400">
                <a:latin typeface="Arial" panose="020B0604020202020204" pitchFamily="34" charset="0"/>
                <a:cs typeface="Arial" panose="020B0604020202020204" pitchFamily="34" charset="0"/>
              </a:rPr>
              <a:t> với sự phát triển của xã hội, các dịch vụ kinh doanh ăn uống mọc lên ở nhiều nơi, đặc biệt là các cửa hàng cà phê, trà sữa,...Theo thời gian các dịch vụ này đang ngày càng mở rộng quy mô kinh doanh để thu được nhiều lợi nhuận hơn. Quy mô càng lớn việc quản lý kinh doanh cửa hàng càng gặp nhiều khó khăn. Do đó đòi hỏi cần phải có sự hỗ trợ của công nghệ thông tin để giúp cho việc quản lý và điều hành cửa hàng trở nên dễ dàng hơn.</a:t>
            </a:r>
          </a:p>
          <a:p>
            <a:pPr algn="just"/>
            <a:endParaRPr lang="vi-VN" sz="2400">
              <a:latin typeface="Arial" panose="020B0604020202020204" pitchFamily="34" charset="0"/>
              <a:cs typeface="Arial" panose="020B0604020202020204" pitchFamily="34" charset="0"/>
            </a:endParaRPr>
          </a:p>
          <a:p>
            <a:pPr algn="just"/>
            <a:r>
              <a:rPr lang="vi-VN" sz="2400">
                <a:latin typeface="Arial" panose="020B0604020202020204" pitchFamily="34" charset="0"/>
                <a:cs typeface="Arial" panose="020B0604020202020204" pitchFamily="34" charset="0"/>
              </a:rPr>
              <a:t>      Chính vì vậy </a:t>
            </a:r>
            <a:r>
              <a:rPr lang="en-US" sz="2400">
                <a:latin typeface="Arial" panose="020B0604020202020204" pitchFamily="34" charset="0"/>
                <a:cs typeface="Arial" panose="020B0604020202020204" pitchFamily="34" charset="0"/>
              </a:rPr>
              <a:t>nhóm chúng em quyết định chọn đề tài “Xây dựng phần mềm quản lý và kinh doanh cửa hàng cà phê” để triển khai nhằm giải quyết vấn đề nan giải đó. </a:t>
            </a:r>
            <a:endParaRPr lang="vi-VN"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698212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2" y="-34636"/>
            <a:ext cx="9144000" cy="6900430"/>
          </a:xfrm>
          <a:prstGeom prst="rect">
            <a:avLst/>
          </a:prstGeom>
        </p:spPr>
      </p:pic>
      <p:sp>
        <p:nvSpPr>
          <p:cNvPr id="5" name="TextBox 4"/>
          <p:cNvSpPr txBox="1"/>
          <p:nvPr/>
        </p:nvSpPr>
        <p:spPr>
          <a:xfrm>
            <a:off x="3084368" y="457200"/>
            <a:ext cx="29337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 Mô tả đề tài</a:t>
            </a:r>
            <a:endParaRPr lang="en-US" sz="3000" b="1">
              <a:latin typeface="Arial" panose="020B0604020202020204" pitchFamily="34" charset="0"/>
              <a:cs typeface="Arial" panose="020B0604020202020204" pitchFamily="34" charset="0"/>
            </a:endParaRPr>
          </a:p>
        </p:txBody>
      </p:sp>
      <p:sp>
        <p:nvSpPr>
          <p:cNvPr id="6" name="TextBox 5"/>
          <p:cNvSpPr txBox="1"/>
          <p:nvPr/>
        </p:nvSpPr>
        <p:spPr>
          <a:xfrm>
            <a:off x="692727" y="1057557"/>
            <a:ext cx="7924800" cy="4455835"/>
          </a:xfrm>
          <a:prstGeom prst="rect">
            <a:avLst/>
          </a:prstGeom>
          <a:noFill/>
        </p:spPr>
        <p:txBody>
          <a:bodyPr wrap="square" rtlCol="0">
            <a:spAutoFit/>
          </a:bodyPr>
          <a:lstStyle/>
          <a:p>
            <a:pPr algn="just" fontAlgn="base">
              <a:lnSpc>
                <a:spcPct val="150000"/>
              </a:lnSpc>
            </a:pPr>
            <a:r>
              <a:rPr lang="vi-VN" sz="2400" b="1">
                <a:latin typeface="Arial" panose="020B0604020202020204" pitchFamily="34" charset="0"/>
                <a:cs typeface="Arial" panose="020B0604020202020204" pitchFamily="34" charset="0"/>
              </a:rPr>
              <a:t>1.  </a:t>
            </a:r>
            <a:r>
              <a:rPr lang="en-US" sz="2400" b="1">
                <a:latin typeface="Arial" panose="020B0604020202020204" pitchFamily="34" charset="0"/>
                <a:cs typeface="Arial" panose="020B0604020202020204" pitchFamily="34" charset="0"/>
              </a:rPr>
              <a:t>Bàn</a:t>
            </a:r>
            <a:endParaRPr lang="en-US" sz="2400">
              <a:latin typeface="Arial" panose="020B0604020202020204" pitchFamily="34" charset="0"/>
              <a:cs typeface="Arial" panose="020B0604020202020204" pitchFamily="34" charset="0"/>
            </a:endParaRPr>
          </a:p>
          <a:p>
            <a:pPr algn="just" fontAlgn="base">
              <a:lnSpc>
                <a:spcPct val="150000"/>
              </a:lnSpc>
            </a:pPr>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Trong cửa hàng có nhiều bàn được đánh số thứ tự theo cách sắp xếp của quản lý. Có 3 loại bàn theo số chỗ ngồi: 2, 4 và 8 chỗ. Khách hàng không được tự ý chuyển chỗ bàn ghế.</a:t>
            </a:r>
          </a:p>
          <a:p>
            <a:pPr algn="just" fontAlgn="base">
              <a:lnSpc>
                <a:spcPct val="150000"/>
              </a:lnSpc>
            </a:pPr>
            <a:r>
              <a:rPr lang="vi-VN" sz="2400" b="1">
                <a:latin typeface="Arial" panose="020B0604020202020204" pitchFamily="34" charset="0"/>
                <a:cs typeface="Arial" panose="020B0604020202020204" pitchFamily="34" charset="0"/>
              </a:rPr>
              <a:t>2.  </a:t>
            </a:r>
            <a:r>
              <a:rPr lang="en-US" sz="2400" b="1">
                <a:latin typeface="Arial" panose="020B0604020202020204" pitchFamily="34" charset="0"/>
                <a:cs typeface="Arial" panose="020B0604020202020204" pitchFamily="34" charset="0"/>
              </a:rPr>
              <a:t>Thực đơn của quán </a:t>
            </a:r>
            <a:endParaRPr lang="en-US" sz="2400">
              <a:latin typeface="Arial" panose="020B0604020202020204" pitchFamily="34" charset="0"/>
              <a:cs typeface="Arial" panose="020B0604020202020204" pitchFamily="34" charset="0"/>
            </a:endParaRPr>
          </a:p>
          <a:p>
            <a:pPr algn="just" fontAlgn="base">
              <a:lnSpc>
                <a:spcPct val="150000"/>
              </a:lnSpc>
            </a:pPr>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Thực đơn của quán bao gồm 5 loại thức uống chính: trà sữa, cà phê, sữa chua, nước trái cây và đá xay.</a:t>
            </a:r>
          </a:p>
        </p:txBody>
      </p:sp>
    </p:spTree>
    <p:extLst>
      <p:ext uri="{BB962C8B-B14F-4D97-AF65-F5344CB8AC3E}">
        <p14:creationId xmlns:p14="http://schemas.microsoft.com/office/powerpoint/2010/main" val="154394365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sp>
        <p:nvSpPr>
          <p:cNvPr id="5" name="TextBox 4"/>
          <p:cNvSpPr txBox="1"/>
          <p:nvPr/>
        </p:nvSpPr>
        <p:spPr>
          <a:xfrm>
            <a:off x="2971800" y="457200"/>
            <a:ext cx="29337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 Mô tả đề tài</a:t>
            </a:r>
            <a:endParaRPr lang="en-US" sz="3000" b="1">
              <a:latin typeface="Arial" panose="020B0604020202020204" pitchFamily="34" charset="0"/>
              <a:cs typeface="Arial" panose="020B0604020202020204" pitchFamily="34" charset="0"/>
            </a:endParaRPr>
          </a:p>
        </p:txBody>
      </p:sp>
      <p:sp>
        <p:nvSpPr>
          <p:cNvPr id="7" name="TextBox 6"/>
          <p:cNvSpPr txBox="1"/>
          <p:nvPr/>
        </p:nvSpPr>
        <p:spPr>
          <a:xfrm>
            <a:off x="270164" y="1011198"/>
            <a:ext cx="8686800" cy="5205720"/>
          </a:xfrm>
          <a:prstGeom prst="rect">
            <a:avLst/>
          </a:prstGeom>
          <a:noFill/>
        </p:spPr>
        <p:txBody>
          <a:bodyPr wrap="square" rtlCol="0">
            <a:spAutoFit/>
          </a:bodyPr>
          <a:lstStyle/>
          <a:p>
            <a:pPr algn="just" fontAlgn="base">
              <a:lnSpc>
                <a:spcPct val="150000"/>
              </a:lnSpc>
            </a:pPr>
            <a:r>
              <a:rPr lang="vi-VN" sz="2500" b="1">
                <a:latin typeface="Arial" panose="020B0604020202020204" pitchFamily="34" charset="0"/>
                <a:cs typeface="Arial" panose="020B0604020202020204" pitchFamily="34" charset="0"/>
              </a:rPr>
              <a:t>3.  </a:t>
            </a:r>
            <a:r>
              <a:rPr lang="en-US" sz="2500" b="1">
                <a:latin typeface="Arial" panose="020B0604020202020204" pitchFamily="34" charset="0"/>
                <a:cs typeface="Arial" panose="020B0604020202020204" pitchFamily="34" charset="0"/>
              </a:rPr>
              <a:t>Sản phẩm:</a:t>
            </a:r>
            <a:r>
              <a:rPr lang="en-US" sz="2500">
                <a:latin typeface="Arial" panose="020B0604020202020204" pitchFamily="34" charset="0"/>
                <a:cs typeface="Arial" panose="020B0604020202020204" pitchFamily="34" charset="0"/>
              </a:rPr>
              <a:t> </a:t>
            </a:r>
          </a:p>
          <a:p>
            <a:pPr lvl="0" algn="just" fontAlgn="base">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Mỗi loại nước uống có nhiều lựa chọn gọi là sản phẩm của quán. Ví dụ trà sữa có trà sữa truyền thống, trà sữa thạch kim cương đen, trà sữa trân châu hoàng kim, hồng trà sữa tươi, trà đào, trà chanh,... Sữa chua có sữa chua xoài, sữa chua việt quốc, sữa chua tắc chanh dây,...</a:t>
            </a:r>
          </a:p>
          <a:p>
            <a:pPr lvl="0" algn="just" fontAlgn="base">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Mỗi </a:t>
            </a:r>
            <a:r>
              <a:rPr lang="vi-VN" sz="2500">
                <a:latin typeface="Arial" panose="020B0604020202020204" pitchFamily="34" charset="0"/>
                <a:cs typeface="Arial" panose="020B0604020202020204" pitchFamily="34" charset="0"/>
              </a:rPr>
              <a:t>sản phẩm</a:t>
            </a:r>
            <a:r>
              <a:rPr lang="en-US" sz="2500">
                <a:latin typeface="Arial" panose="020B0604020202020204" pitchFamily="34" charset="0"/>
                <a:cs typeface="Arial" panose="020B0604020202020204" pitchFamily="34" charset="0"/>
              </a:rPr>
              <a:t> sẽ có </a:t>
            </a:r>
            <a:r>
              <a:rPr lang="vi-VN" sz="2500">
                <a:latin typeface="Arial" panose="020B0604020202020204" pitchFamily="34" charset="0"/>
                <a:cs typeface="Arial" panose="020B0604020202020204" pitchFamily="34" charset="0"/>
              </a:rPr>
              <a:t>3</a:t>
            </a:r>
            <a:r>
              <a:rPr lang="en-US" sz="2500">
                <a:latin typeface="Arial" panose="020B0604020202020204" pitchFamily="34" charset="0"/>
                <a:cs typeface="Arial" panose="020B0604020202020204" pitchFamily="34" charset="0"/>
              </a:rPr>
              <a:t> </a:t>
            </a:r>
            <a:r>
              <a:rPr lang="vi-VN" sz="2500">
                <a:latin typeface="Arial" panose="020B0604020202020204" pitchFamily="34" charset="0"/>
                <a:cs typeface="Arial" panose="020B0604020202020204" pitchFamily="34" charset="0"/>
              </a:rPr>
              <a:t>cỡ ( size ):</a:t>
            </a:r>
            <a:r>
              <a:rPr lang="en-US" sz="2500">
                <a:latin typeface="Arial" panose="020B0604020202020204" pitchFamily="34" charset="0"/>
                <a:cs typeface="Arial" panose="020B0604020202020204" pitchFamily="34" charset="0"/>
              </a:rPr>
              <a:t> S, M, L.</a:t>
            </a:r>
          </a:p>
          <a:p>
            <a:pPr lvl="0" algn="just" fontAlgn="base">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Mỗi sản phẩm có giá riêng tùy vào kích cỡ.</a:t>
            </a:r>
          </a:p>
          <a:p>
            <a:pPr>
              <a:lnSpc>
                <a:spcPct val="150000"/>
              </a:lnSpc>
            </a:pP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796833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52"/>
            <a:ext cx="9144000" cy="6850847"/>
          </a:xfrm>
          <a:prstGeom prst="rect">
            <a:avLst/>
          </a:prstGeom>
        </p:spPr>
      </p:pic>
      <p:sp>
        <p:nvSpPr>
          <p:cNvPr id="6" name="TextBox 5"/>
          <p:cNvSpPr txBox="1"/>
          <p:nvPr/>
        </p:nvSpPr>
        <p:spPr>
          <a:xfrm>
            <a:off x="2971800" y="620645"/>
            <a:ext cx="29337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 Mô tả đề tài</a:t>
            </a:r>
            <a:endParaRPr lang="en-US" sz="3000" b="1">
              <a:latin typeface="Arial" panose="020B0604020202020204" pitchFamily="34" charset="0"/>
              <a:cs typeface="Arial" panose="020B0604020202020204" pitchFamily="34" charset="0"/>
            </a:endParaRPr>
          </a:p>
        </p:txBody>
      </p:sp>
      <p:sp>
        <p:nvSpPr>
          <p:cNvPr id="7" name="TextBox 6"/>
          <p:cNvSpPr txBox="1"/>
          <p:nvPr/>
        </p:nvSpPr>
        <p:spPr>
          <a:xfrm>
            <a:off x="457200" y="1295400"/>
            <a:ext cx="8153400" cy="3939540"/>
          </a:xfrm>
          <a:prstGeom prst="rect">
            <a:avLst/>
          </a:prstGeom>
          <a:noFill/>
        </p:spPr>
        <p:txBody>
          <a:bodyPr wrap="square" rtlCol="0">
            <a:spAutoFit/>
          </a:bodyPr>
          <a:lstStyle/>
          <a:p>
            <a:pPr algn="just" fontAlgn="base">
              <a:lnSpc>
                <a:spcPct val="150000"/>
              </a:lnSpc>
            </a:pPr>
            <a:r>
              <a:rPr lang="vi-VN" sz="2500" b="1">
                <a:latin typeface="Arial" panose="020B0604020202020204" pitchFamily="34" charset="0"/>
                <a:cs typeface="Arial" panose="020B0604020202020204" pitchFamily="34" charset="0"/>
              </a:rPr>
              <a:t>4.  </a:t>
            </a:r>
            <a:r>
              <a:rPr lang="en-US" sz="2500" b="1">
                <a:latin typeface="Arial" panose="020B0604020202020204" pitchFamily="34" charset="0"/>
                <a:cs typeface="Arial" panose="020B0604020202020204" pitchFamily="34" charset="0"/>
              </a:rPr>
              <a:t>Đơn hàng</a:t>
            </a:r>
            <a:endParaRPr lang="en-US" sz="2500">
              <a:latin typeface="Arial" panose="020B0604020202020204" pitchFamily="34" charset="0"/>
              <a:cs typeface="Arial" panose="020B0604020202020204" pitchFamily="34" charset="0"/>
            </a:endParaRPr>
          </a:p>
          <a:p>
            <a:pPr algn="just" fontAlgn="base">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Đơn hàng gồm hai loại:</a:t>
            </a:r>
            <a:r>
              <a:rPr lang="en-US" sz="2500" b="1">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đơn dùng tại </a:t>
            </a:r>
            <a:r>
              <a:rPr lang="vi-VN" sz="2500">
                <a:latin typeface="Arial" panose="020B0604020202020204" pitchFamily="34" charset="0"/>
                <a:cs typeface="Arial" panose="020B0604020202020204" pitchFamily="34" charset="0"/>
              </a:rPr>
              <a:t>bàn</a:t>
            </a:r>
            <a:r>
              <a:rPr lang="en-US" sz="2500">
                <a:latin typeface="Arial" panose="020B0604020202020204" pitchFamily="34" charset="0"/>
                <a:cs typeface="Arial" panose="020B0604020202020204" pitchFamily="34" charset="0"/>
              </a:rPr>
              <a:t> và đơn mua mang đi.</a:t>
            </a:r>
          </a:p>
          <a:p>
            <a:pPr algn="just" fontAlgn="base">
              <a:lnSpc>
                <a:spcPct val="150000"/>
              </a:lnSpc>
            </a:pPr>
            <a:r>
              <a:rPr lang="vi-VN" sz="2500" b="1">
                <a:latin typeface="Arial" panose="020B0604020202020204" pitchFamily="34" charset="0"/>
                <a:cs typeface="Arial" panose="020B0604020202020204" pitchFamily="34" charset="0"/>
              </a:rPr>
              <a:t>5.  </a:t>
            </a:r>
            <a:r>
              <a:rPr lang="en-US" sz="2500" b="1">
                <a:latin typeface="Arial" panose="020B0604020202020204" pitchFamily="34" charset="0"/>
                <a:cs typeface="Arial" panose="020B0604020202020204" pitchFamily="34" charset="0"/>
              </a:rPr>
              <a:t>Nhân viên</a:t>
            </a:r>
            <a:endParaRPr lang="en-US" sz="2500">
              <a:latin typeface="Arial" panose="020B0604020202020204" pitchFamily="34" charset="0"/>
              <a:cs typeface="Arial" panose="020B0604020202020204" pitchFamily="34" charset="0"/>
            </a:endParaRPr>
          </a:p>
          <a:p>
            <a:pPr algn="just" fontAlgn="base">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Nhân viên bao gồm: nhân viên </a:t>
            </a:r>
            <a:r>
              <a:rPr lang="vi-VN" sz="2500">
                <a:latin typeface="Arial" panose="020B0604020202020204" pitchFamily="34" charset="0"/>
                <a:cs typeface="Arial" panose="020B0604020202020204" pitchFamily="34" charset="0"/>
              </a:rPr>
              <a:t>bán</a:t>
            </a:r>
            <a:r>
              <a:rPr lang="en-US" sz="2500">
                <a:latin typeface="Arial" panose="020B0604020202020204" pitchFamily="34" charset="0"/>
                <a:cs typeface="Arial" panose="020B0604020202020204" pitchFamily="34" charset="0"/>
              </a:rPr>
              <a:t> hàng và nhân viên quản lý.</a:t>
            </a:r>
          </a:p>
          <a:p>
            <a:endParaRPr lang="en-US" sz="25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409602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52"/>
            <a:ext cx="9144000" cy="6850847"/>
          </a:xfrm>
          <a:prstGeom prst="rect">
            <a:avLst/>
          </a:prstGeom>
        </p:spPr>
      </p:pic>
      <p:sp>
        <p:nvSpPr>
          <p:cNvPr id="5" name="TextBox 4"/>
          <p:cNvSpPr txBox="1"/>
          <p:nvPr/>
        </p:nvSpPr>
        <p:spPr>
          <a:xfrm>
            <a:off x="3105150" y="457200"/>
            <a:ext cx="29337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 Mô tả đề tài</a:t>
            </a:r>
            <a:endParaRPr lang="en-US" sz="3000" b="1">
              <a:latin typeface="Arial" panose="020B0604020202020204" pitchFamily="34" charset="0"/>
              <a:cs typeface="Arial" panose="020B0604020202020204" pitchFamily="34" charset="0"/>
            </a:endParaRPr>
          </a:p>
        </p:txBody>
      </p:sp>
      <p:sp>
        <p:nvSpPr>
          <p:cNvPr id="6" name="TextBox 5"/>
          <p:cNvSpPr txBox="1"/>
          <p:nvPr/>
        </p:nvSpPr>
        <p:spPr>
          <a:xfrm>
            <a:off x="381000" y="1011198"/>
            <a:ext cx="8610600" cy="6001643"/>
          </a:xfrm>
          <a:prstGeom prst="rect">
            <a:avLst/>
          </a:prstGeom>
          <a:noFill/>
        </p:spPr>
        <p:txBody>
          <a:bodyPr wrap="square" rtlCol="0">
            <a:spAutoFit/>
          </a:bodyPr>
          <a:lstStyle/>
          <a:p>
            <a:pPr algn="just" fontAlgn="base"/>
            <a:r>
              <a:rPr lang="vi-VN" sz="2400" b="1">
                <a:latin typeface="Arial" panose="020B0604020202020204" pitchFamily="34" charset="0"/>
                <a:cs typeface="Arial" panose="020B0604020202020204" pitchFamily="34" charset="0"/>
              </a:rPr>
              <a:t>6.</a:t>
            </a:r>
            <a:r>
              <a:rPr lang="en-US" sz="2400" b="1">
                <a:latin typeface="Arial" panose="020B0604020202020204" pitchFamily="34" charset="0"/>
                <a:cs typeface="Arial" panose="020B0604020202020204" pitchFamily="34" charset="0"/>
              </a:rPr>
              <a:t> </a:t>
            </a:r>
            <a:r>
              <a:rPr lang="vi-VN" sz="2400" b="1">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Đặt đơn và tính tiền</a:t>
            </a:r>
            <a:r>
              <a:rPr lang="en-US" sz="2400">
                <a:latin typeface="Arial" panose="020B0604020202020204" pitchFamily="34" charset="0"/>
                <a:cs typeface="Arial" panose="020B0604020202020204" pitchFamily="34" charset="0"/>
              </a:rPr>
              <a:t> </a:t>
            </a:r>
          </a:p>
          <a:p>
            <a:pPr lvl="0" algn="just" fontAlgn="base"/>
            <a:r>
              <a:rPr lang="en-US" sz="2400" i="1">
                <a:latin typeface="Arial" panose="020B0604020202020204" pitchFamily="34" charset="0"/>
                <a:cs typeface="Arial" panose="020B0604020202020204" pitchFamily="34" charset="0"/>
              </a:rPr>
              <a:t>Bước 1: Xác định khách dùng tại </a:t>
            </a:r>
            <a:r>
              <a:rPr lang="vi-VN" sz="2400" i="1">
                <a:latin typeface="Arial" panose="020B0604020202020204" pitchFamily="34" charset="0"/>
                <a:cs typeface="Arial" panose="020B0604020202020204" pitchFamily="34" charset="0"/>
              </a:rPr>
              <a:t>bàn</a:t>
            </a:r>
            <a:r>
              <a:rPr lang="en-US" sz="2400" i="1">
                <a:latin typeface="Arial" panose="020B0604020202020204" pitchFamily="34" charset="0"/>
                <a:cs typeface="Arial" panose="020B0604020202020204" pitchFamily="34" charset="0"/>
              </a:rPr>
              <a:t> hay mang đi.</a:t>
            </a:r>
            <a:r>
              <a:rPr lang="en-US" sz="2400">
                <a:latin typeface="Arial" panose="020B0604020202020204" pitchFamily="34" charset="0"/>
                <a:cs typeface="Arial" panose="020B0604020202020204" pitchFamily="34" charset="0"/>
              </a:rPr>
              <a:t> </a:t>
            </a:r>
          </a:p>
          <a:p>
            <a:pPr algn="just" fontAlgn="base"/>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Khi khách hàng đến, nhân viên sẽ hỏi khách dùng tại </a:t>
            </a:r>
            <a:r>
              <a:rPr lang="vi-VN" sz="2400">
                <a:latin typeface="Arial" panose="020B0604020202020204" pitchFamily="34" charset="0"/>
                <a:cs typeface="Arial" panose="020B0604020202020204" pitchFamily="34" charset="0"/>
              </a:rPr>
              <a:t>bàn</a:t>
            </a:r>
            <a:r>
              <a:rPr lang="en-US" sz="2400">
                <a:latin typeface="Arial" panose="020B0604020202020204" pitchFamily="34" charset="0"/>
                <a:cs typeface="Arial" panose="020B0604020202020204" pitchFamily="34" charset="0"/>
              </a:rPr>
              <a:t> hay mang đi, nếu khách dùng tại </a:t>
            </a:r>
            <a:r>
              <a:rPr lang="vi-VN" sz="2400">
                <a:latin typeface="Arial" panose="020B0604020202020204" pitchFamily="34" charset="0"/>
                <a:cs typeface="Arial" panose="020B0604020202020204" pitchFamily="34" charset="0"/>
              </a:rPr>
              <a:t>bàn</a:t>
            </a:r>
            <a:r>
              <a:rPr lang="en-US" sz="2400">
                <a:latin typeface="Arial" panose="020B0604020202020204" pitchFamily="34" charset="0"/>
                <a:cs typeface="Arial" panose="020B0604020202020204" pitchFamily="34" charset="0"/>
              </a:rPr>
              <a:t> thì hỏi số lượng khách hàng và chọn bàn phù hợp.</a:t>
            </a:r>
          </a:p>
          <a:p>
            <a:pPr lvl="0" algn="just" fontAlgn="base"/>
            <a:r>
              <a:rPr lang="en-US" sz="2400" i="1">
                <a:latin typeface="Arial" panose="020B0604020202020204" pitchFamily="34" charset="0"/>
                <a:cs typeface="Arial" panose="020B0604020202020204" pitchFamily="34" charset="0"/>
              </a:rPr>
              <a:t>Bước 2: Đặt đơn.</a:t>
            </a:r>
            <a:r>
              <a:rPr lang="en-US" sz="2400">
                <a:latin typeface="Arial" panose="020B0604020202020204" pitchFamily="34" charset="0"/>
                <a:cs typeface="Arial" panose="020B0604020202020204" pitchFamily="34" charset="0"/>
              </a:rPr>
              <a:t> </a:t>
            </a:r>
          </a:p>
          <a:p>
            <a:pPr algn="just" fontAlgn="base"/>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Nhân viên sẽ tiến hành đặt đơn cho khách thông qua ứng dụng, do đó việc thay đổi nước uống chỉ được thực hiện trong quá trình đặt đơn của nhân viên, và sau đó khi bấm thanh toán thì không thể điều chỉnh được nữa.</a:t>
            </a:r>
            <a:endParaRPr lang="vi-VN" sz="2400">
              <a:latin typeface="Arial" panose="020B0604020202020204" pitchFamily="34" charset="0"/>
              <a:cs typeface="Arial" panose="020B0604020202020204" pitchFamily="34" charset="0"/>
            </a:endParaRPr>
          </a:p>
          <a:p>
            <a:pPr lvl="0" algn="just" fontAlgn="base"/>
            <a:r>
              <a:rPr lang="en-US" sz="2400" i="1">
                <a:latin typeface="Arial" panose="020B0604020202020204" pitchFamily="34" charset="0"/>
                <a:cs typeface="Arial" panose="020B0604020202020204" pitchFamily="34" charset="0"/>
              </a:rPr>
              <a:t>Bước 3. Tính tiền.</a:t>
            </a:r>
            <a:r>
              <a:rPr lang="en-US" sz="2400">
                <a:latin typeface="Arial" panose="020B0604020202020204" pitchFamily="34" charset="0"/>
                <a:cs typeface="Arial" panose="020B0604020202020204" pitchFamily="34" charset="0"/>
              </a:rPr>
              <a:t> </a:t>
            </a:r>
          </a:p>
          <a:p>
            <a:pPr algn="just" fontAlgn="base"/>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Nhân viên tính tiền và xuất hóa đơn cho khách bao gồm ngày lập hóa đơn, chi tiết hóa đơn, tổng tiền, nhân viên lập hóa đơn.</a:t>
            </a:r>
          </a:p>
          <a:p>
            <a:pPr algn="just" fontAlgn="base"/>
            <a:endParaRPr lang="en-US" sz="240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683262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52"/>
            <a:ext cx="9144000" cy="6850847"/>
          </a:xfrm>
          <a:prstGeom prst="rect">
            <a:avLst/>
          </a:prstGeom>
        </p:spPr>
      </p:pic>
      <p:sp>
        <p:nvSpPr>
          <p:cNvPr id="5" name="TextBox 4"/>
          <p:cNvSpPr txBox="1"/>
          <p:nvPr/>
        </p:nvSpPr>
        <p:spPr>
          <a:xfrm>
            <a:off x="2971800" y="584081"/>
            <a:ext cx="29337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 Mô tả đề tài</a:t>
            </a:r>
            <a:endParaRPr lang="en-US" sz="3000" b="1">
              <a:latin typeface="Arial" panose="020B0604020202020204" pitchFamily="34" charset="0"/>
              <a:cs typeface="Arial" panose="020B0604020202020204" pitchFamily="34" charset="0"/>
            </a:endParaRPr>
          </a:p>
        </p:txBody>
      </p:sp>
      <p:sp>
        <p:nvSpPr>
          <p:cNvPr id="6" name="TextBox 5"/>
          <p:cNvSpPr txBox="1"/>
          <p:nvPr/>
        </p:nvSpPr>
        <p:spPr>
          <a:xfrm>
            <a:off x="415636" y="1174264"/>
            <a:ext cx="8312727" cy="5093702"/>
          </a:xfrm>
          <a:prstGeom prst="rect">
            <a:avLst/>
          </a:prstGeom>
          <a:noFill/>
        </p:spPr>
        <p:txBody>
          <a:bodyPr wrap="square" rtlCol="0">
            <a:spAutoFit/>
          </a:bodyPr>
          <a:lstStyle/>
          <a:p>
            <a:pPr algn="just" fontAlgn="base">
              <a:lnSpc>
                <a:spcPct val="150000"/>
              </a:lnSpc>
            </a:pPr>
            <a:r>
              <a:rPr lang="vi-VN" sz="2500" b="1">
                <a:latin typeface="Arial" panose="020B0604020202020204" pitchFamily="34" charset="0"/>
                <a:cs typeface="Arial" panose="020B0604020202020204" pitchFamily="34" charset="0"/>
              </a:rPr>
              <a:t>7.  </a:t>
            </a:r>
            <a:r>
              <a:rPr lang="en-US" sz="2500" b="1">
                <a:latin typeface="Arial" panose="020B0604020202020204" pitchFamily="34" charset="0"/>
                <a:cs typeface="Arial" panose="020B0604020202020204" pitchFamily="34" charset="0"/>
              </a:rPr>
              <a:t>Món thêm</a:t>
            </a:r>
            <a:endParaRPr lang="vi-VN" sz="2500">
              <a:latin typeface="Arial" panose="020B0604020202020204" pitchFamily="34" charset="0"/>
              <a:cs typeface="Arial" panose="020B0604020202020204" pitchFamily="34" charset="0"/>
            </a:endParaRPr>
          </a:p>
          <a:p>
            <a:pPr algn="just" fontAlgn="base">
              <a:lnSpc>
                <a:spcPct val="150000"/>
              </a:lnSpc>
            </a:pPr>
            <a:r>
              <a:rPr lang="vi-VN" sz="2500">
                <a:latin typeface="Arial" panose="020B0604020202020204" pitchFamily="34" charset="0"/>
                <a:cs typeface="Arial" panose="020B0604020202020204" pitchFamily="34" charset="0"/>
              </a:rPr>
              <a:t>     </a:t>
            </a:r>
            <a:r>
              <a:rPr lang="en-US" sz="2500">
                <a:latin typeface="Arial" panose="020B0604020202020204" pitchFamily="34" charset="0"/>
                <a:cs typeface="Arial" panose="020B0604020202020204" pitchFamily="34" charset="0"/>
              </a:rPr>
              <a:t>Quán có bán kèm các món thêm như thạch dừa, trân châu thủy tinh, bánh cookie, pudding,... và tùy theo từng sản phẩm mới có. Ví dụ hồng trà sữa tươi có món thêm là kem, trân châu, pudding và khách hàng có thể chọn thêm 1 hoặc cả 3 món thêm cùng lúc. Tuy nhiên, cà phê đen thì không có món thêm nào. Mỗi loại món thêm có 1 giá riêng.</a:t>
            </a:r>
          </a:p>
          <a:p>
            <a:pPr algn="just"/>
            <a:endParaRPr lang="en-US" sz="25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828349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6" y="0"/>
            <a:ext cx="9153556" cy="6858000"/>
          </a:xfrm>
          <a:prstGeom prst="rect">
            <a:avLst/>
          </a:prstGeom>
        </p:spPr>
      </p:pic>
      <p:sp>
        <p:nvSpPr>
          <p:cNvPr id="5" name="TextBox 4"/>
          <p:cNvSpPr txBox="1"/>
          <p:nvPr/>
        </p:nvSpPr>
        <p:spPr>
          <a:xfrm>
            <a:off x="2990850" y="562250"/>
            <a:ext cx="2933700" cy="553998"/>
          </a:xfrm>
          <a:prstGeom prst="rect">
            <a:avLst/>
          </a:prstGeom>
          <a:noFill/>
        </p:spPr>
        <p:txBody>
          <a:bodyPr wrap="square" rtlCol="0">
            <a:spAutoFit/>
          </a:bodyPr>
          <a:lstStyle/>
          <a:p>
            <a:pPr algn="ctr"/>
            <a:r>
              <a:rPr lang="vi-VN" sz="3000" b="1">
                <a:latin typeface="Arial" panose="020B0604020202020204" pitchFamily="34" charset="0"/>
                <a:cs typeface="Arial" panose="020B0604020202020204" pitchFamily="34" charset="0"/>
              </a:rPr>
              <a:t>II. Mô tả đề tài</a:t>
            </a:r>
            <a:endParaRPr lang="en-US" sz="3000" b="1">
              <a:latin typeface="Arial" panose="020B0604020202020204" pitchFamily="34" charset="0"/>
              <a:cs typeface="Arial" panose="020B0604020202020204" pitchFamily="34" charset="0"/>
            </a:endParaRPr>
          </a:p>
        </p:txBody>
      </p:sp>
      <p:sp>
        <p:nvSpPr>
          <p:cNvPr id="6" name="TextBox 5"/>
          <p:cNvSpPr txBox="1"/>
          <p:nvPr/>
        </p:nvSpPr>
        <p:spPr>
          <a:xfrm>
            <a:off x="457200" y="1176169"/>
            <a:ext cx="8534400" cy="4637744"/>
          </a:xfrm>
          <a:prstGeom prst="rect">
            <a:avLst/>
          </a:prstGeom>
          <a:noFill/>
        </p:spPr>
        <p:txBody>
          <a:bodyPr wrap="square" rtlCol="0">
            <a:spAutoFit/>
          </a:bodyPr>
          <a:lstStyle/>
          <a:p>
            <a:pPr algn="just" fontAlgn="base">
              <a:lnSpc>
                <a:spcPct val="150000"/>
              </a:lnSpc>
            </a:pPr>
            <a:r>
              <a:rPr lang="vi-VN" sz="2500" b="1" dirty="0">
                <a:latin typeface="Arial" panose="020B0604020202020204" pitchFamily="34" charset="0"/>
                <a:cs typeface="Arial" panose="020B0604020202020204" pitchFamily="34" charset="0"/>
              </a:rPr>
              <a:t>8.  </a:t>
            </a:r>
            <a:r>
              <a:rPr lang="en-US" sz="2500" b="1" dirty="0" err="1">
                <a:latin typeface="Arial" panose="020B0604020202020204" pitchFamily="34" charset="0"/>
                <a:cs typeface="Arial" panose="020B0604020202020204" pitchFamily="34" charset="0"/>
              </a:rPr>
              <a:t>Thống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kê</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và</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báo</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cáo</a:t>
            </a:r>
            <a:r>
              <a:rPr lang="en-US" sz="2500" b="1" dirty="0">
                <a:latin typeface="Arial" panose="020B0604020202020204" pitchFamily="34" charset="0"/>
                <a:cs typeface="Arial" panose="020B0604020202020204" pitchFamily="34" charset="0"/>
              </a:rPr>
              <a:t>:</a:t>
            </a:r>
            <a:endParaRPr lang="en-US" sz="2500" dirty="0">
              <a:latin typeface="Arial" panose="020B0604020202020204" pitchFamily="34" charset="0"/>
              <a:cs typeface="Arial" panose="020B0604020202020204" pitchFamily="34" charset="0"/>
            </a:endParaRPr>
          </a:p>
          <a:p>
            <a:pPr algn="just" fontAlgn="base">
              <a:lnSpc>
                <a:spcPct val="150000"/>
              </a:lnSpc>
            </a:pPr>
            <a:r>
              <a:rPr lang="vi-VN" sz="2500" dirty="0">
                <a:latin typeface="Arial" panose="020B0604020202020204" pitchFamily="34" charset="0"/>
                <a:cs typeface="Arial" panose="020B0604020202020204" pitchFamily="34" charset="0"/>
              </a:rPr>
              <a:t>     H</a:t>
            </a:r>
            <a:r>
              <a:rPr lang="en-US" sz="2500" dirty="0" err="1">
                <a:latin typeface="Arial" panose="020B0604020202020204" pitchFamily="34" charset="0"/>
                <a:cs typeface="Arial" panose="020B0604020202020204" pitchFamily="34" charset="0"/>
              </a:rPr>
              <a:t>àng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ngày</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nhân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viên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hàng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phải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thực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hiện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việc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thống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kê</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báo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cáo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theo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ngày</a:t>
            </a:r>
            <a:r>
              <a:rPr lang="en-US" sz="2500" dirty="0">
                <a:latin typeface="Arial" panose="020B0604020202020204" pitchFamily="34" charset="0"/>
                <a:cs typeface="Arial" panose="020B0604020202020204" pitchFamily="34" charset="0"/>
              </a:rPr>
              <a:t>.</a:t>
            </a:r>
          </a:p>
          <a:p>
            <a:pPr algn="just" fontAlgn="base">
              <a:lnSpc>
                <a:spcPct val="150000"/>
              </a:lnSpc>
            </a:pP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H</a:t>
            </a:r>
            <a:r>
              <a:rPr lang="en-US" sz="2500" dirty="0" err="1">
                <a:latin typeface="Arial" panose="020B0604020202020204" pitchFamily="34" charset="0"/>
                <a:cs typeface="Arial" panose="020B0604020202020204" pitchFamily="34" charset="0"/>
              </a:rPr>
              <a:t>àng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tháng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nhân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viên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quản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lý</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sẽ</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thực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hiện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việc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thống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kê</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và</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báo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số</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số</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lượng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hàng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doanh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thu</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số</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lượng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mỗi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sản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phẩm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được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để</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có</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thể</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biết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được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sản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phẩm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nào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chạy</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sản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phẩm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nào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bán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không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chạy</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từ</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đó</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có</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những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kế</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hoạch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kinh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doanh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phù</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hợp</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cho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những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tháng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sau</a:t>
            </a:r>
            <a:r>
              <a:rPr lang="en-US" sz="2500" dirty="0">
                <a:latin typeface="Arial" panose="020B0604020202020204" pitchFamily="34" charset="0"/>
                <a:cs typeface="Arial" panose="020B0604020202020204" pitchFamily="34" charset="0"/>
              </a:rPr>
              <a:t>.</a:t>
            </a:r>
            <a:endParaRPr lang="vi-V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490016"/>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2272</Words>
  <Application>Microsoft Office PowerPoint</Application>
  <PresentationFormat>On-screen Show (4:3)</PresentationFormat>
  <Paragraphs>248</Paragraphs>
  <Slides>25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Hùng Văn</cp:lastModifiedBy>
  <cp:revision>36</cp:revision>
  <dcterms:created xsi:type="dcterms:W3CDTF">2022-05-15T14:27:13Z</dcterms:created>
  <dcterms:modified xsi:type="dcterms:W3CDTF">2022-05-17T10:48:53Z</dcterms:modified>
</cp:coreProperties>
</file>