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56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FFCCFF"/>
    <a:srgbClr val="FF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80" d="100"/>
          <a:sy n="80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20491;&#20154;&#25991;&#20214;\ruby\&#23567;&#35542;&#25991;\&#30331;&#38761;&#29105;\by_year\_sum2_are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713888888888887"/>
          <c:y val="8.3333333333333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總表!$H$1</c:f>
              <c:strCache>
                <c:ptCount val="1"/>
                <c:pt idx="0">
                  <c:v>布氏指數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總表!$H$2:$H$1048478</c:f>
              <c:numCache>
                <c:formatCode>General</c:formatCode>
                <c:ptCount val="98"/>
                <c:pt idx="0">
                  <c:v>6.1302681992337167</c:v>
                </c:pt>
                <c:pt idx="1">
                  <c:v>8.5409252669039137</c:v>
                </c:pt>
                <c:pt idx="2">
                  <c:v>1.6638935108153079</c:v>
                </c:pt>
                <c:pt idx="3">
                  <c:v>9.9009900990099009</c:v>
                </c:pt>
                <c:pt idx="4">
                  <c:v>5.9760956175298805</c:v>
                </c:pt>
                <c:pt idx="5">
                  <c:v>1.8148820326678765</c:v>
                </c:pt>
                <c:pt idx="6">
                  <c:v>2.9411764705882355</c:v>
                </c:pt>
                <c:pt idx="7">
                  <c:v>2.7272727272727271</c:v>
                </c:pt>
                <c:pt idx="8">
                  <c:v>2.6869682042095837</c:v>
                </c:pt>
                <c:pt idx="9">
                  <c:v>2.2401433691756272</c:v>
                </c:pt>
                <c:pt idx="10">
                  <c:v>0.91365920511649157</c:v>
                </c:pt>
                <c:pt idx="11">
                  <c:v>3.420752565564424</c:v>
                </c:pt>
                <c:pt idx="12">
                  <c:v>5.8555627846454135</c:v>
                </c:pt>
                <c:pt idx="13">
                  <c:v>2.2209883398112158</c:v>
                </c:pt>
                <c:pt idx="14">
                  <c:v>1.2714558169103625</c:v>
                </c:pt>
                <c:pt idx="15">
                  <c:v>1.4064697609001406</c:v>
                </c:pt>
                <c:pt idx="16">
                  <c:v>2.6028110359187924</c:v>
                </c:pt>
                <c:pt idx="17">
                  <c:v>3.9273441335297004</c:v>
                </c:pt>
                <c:pt idx="18">
                  <c:v>1.0432968179447053</c:v>
                </c:pt>
                <c:pt idx="19">
                  <c:v>9.9337748344370862</c:v>
                </c:pt>
                <c:pt idx="20">
                  <c:v>13.039117352056168</c:v>
                </c:pt>
                <c:pt idx="21">
                  <c:v>11.164274322169058</c:v>
                </c:pt>
                <c:pt idx="22">
                  <c:v>8.9503661513425552</c:v>
                </c:pt>
                <c:pt idx="23">
                  <c:v>10.989010989010989</c:v>
                </c:pt>
                <c:pt idx="24">
                  <c:v>13.107591480065539</c:v>
                </c:pt>
                <c:pt idx="25">
                  <c:v>18.114011720831112</c:v>
                </c:pt>
                <c:pt idx="26">
                  <c:v>10.852713178294573</c:v>
                </c:pt>
                <c:pt idx="27">
                  <c:v>11.2</c:v>
                </c:pt>
                <c:pt idx="28">
                  <c:v>7.482629609834313</c:v>
                </c:pt>
                <c:pt idx="29">
                  <c:v>14.513788098693759</c:v>
                </c:pt>
                <c:pt idx="30">
                  <c:v>13.556618819776714</c:v>
                </c:pt>
                <c:pt idx="31">
                  <c:v>17.301038062283737</c:v>
                </c:pt>
                <c:pt idx="32">
                  <c:v>17.10376282782212</c:v>
                </c:pt>
                <c:pt idx="33">
                  <c:v>13.320647002854423</c:v>
                </c:pt>
                <c:pt idx="34">
                  <c:v>2.6490066225165565</c:v>
                </c:pt>
                <c:pt idx="35">
                  <c:v>12.635379061371841</c:v>
                </c:pt>
                <c:pt idx="36">
                  <c:v>15.600624024960998</c:v>
                </c:pt>
                <c:pt idx="37">
                  <c:v>8.8888888888888893</c:v>
                </c:pt>
                <c:pt idx="38">
                  <c:v>11.816838995568686</c:v>
                </c:pt>
                <c:pt idx="39">
                  <c:v>2.8571428571428572</c:v>
                </c:pt>
                <c:pt idx="40">
                  <c:v>1.733102253032929</c:v>
                </c:pt>
                <c:pt idx="41">
                  <c:v>6.7064083457526085</c:v>
                </c:pt>
                <c:pt idx="42">
                  <c:v>6.0034305317324188</c:v>
                </c:pt>
                <c:pt idx="43">
                  <c:v>10.156971375807942</c:v>
                </c:pt>
                <c:pt idx="44">
                  <c:v>10.967098703888334</c:v>
                </c:pt>
                <c:pt idx="45">
                  <c:v>10.727969348659004</c:v>
                </c:pt>
                <c:pt idx="46">
                  <c:v>9.9564405724953335</c:v>
                </c:pt>
                <c:pt idx="47">
                  <c:v>9.9188458070333638</c:v>
                </c:pt>
                <c:pt idx="48">
                  <c:v>9.3945720250521916</c:v>
                </c:pt>
                <c:pt idx="49">
                  <c:v>3.9808917197452227</c:v>
                </c:pt>
                <c:pt idx="50">
                  <c:v>5.550416281221092</c:v>
                </c:pt>
                <c:pt idx="51">
                  <c:v>2.1261516654854713</c:v>
                </c:pt>
                <c:pt idx="52">
                  <c:v>2.1276595744680851</c:v>
                </c:pt>
                <c:pt idx="53">
                  <c:v>1.5267175572519085</c:v>
                </c:pt>
                <c:pt idx="54">
                  <c:v>4.9710024855012431</c:v>
                </c:pt>
                <c:pt idx="55">
                  <c:v>1.467351430667645</c:v>
                </c:pt>
                <c:pt idx="56">
                  <c:v>5.2576235541535228</c:v>
                </c:pt>
                <c:pt idx="57">
                  <c:v>1.5360983102918586</c:v>
                </c:pt>
                <c:pt idx="58">
                  <c:v>2.347417840375587</c:v>
                </c:pt>
                <c:pt idx="59">
                  <c:v>5.833333333333333</c:v>
                </c:pt>
                <c:pt idx="60">
                  <c:v>2.3961661341853033</c:v>
                </c:pt>
                <c:pt idx="61">
                  <c:v>0.86805555555555558</c:v>
                </c:pt>
                <c:pt idx="62">
                  <c:v>0.90826521344232514</c:v>
                </c:pt>
                <c:pt idx="63">
                  <c:v>1.7699115044247788</c:v>
                </c:pt>
                <c:pt idx="64">
                  <c:v>1</c:v>
                </c:pt>
                <c:pt idx="65">
                  <c:v>3.8095238095238093</c:v>
                </c:pt>
                <c:pt idx="66">
                  <c:v>2.8517110266159698</c:v>
                </c:pt>
                <c:pt idx="67">
                  <c:v>2.6019080659150045</c:v>
                </c:pt>
                <c:pt idx="68">
                  <c:v>3.1136481577581732</c:v>
                </c:pt>
                <c:pt idx="69">
                  <c:v>3.6458333333333335</c:v>
                </c:pt>
                <c:pt idx="70">
                  <c:v>3.7735849056603774</c:v>
                </c:pt>
                <c:pt idx="71">
                  <c:v>4.6875</c:v>
                </c:pt>
                <c:pt idx="72">
                  <c:v>14.971927635683095</c:v>
                </c:pt>
                <c:pt idx="73">
                  <c:v>5.1136363636363633</c:v>
                </c:pt>
                <c:pt idx="74">
                  <c:v>5.4347826086956523</c:v>
                </c:pt>
                <c:pt idx="75">
                  <c:v>8.8449531737773146</c:v>
                </c:pt>
                <c:pt idx="76">
                  <c:v>5.1652892561983474</c:v>
                </c:pt>
                <c:pt idx="77">
                  <c:v>10.869565217391305</c:v>
                </c:pt>
                <c:pt idx="78">
                  <c:v>4.5454545454545459</c:v>
                </c:pt>
                <c:pt idx="79">
                  <c:v>9.2140921409214087</c:v>
                </c:pt>
                <c:pt idx="80">
                  <c:v>10.227272727272727</c:v>
                </c:pt>
                <c:pt idx="81">
                  <c:v>4.4932601098352469</c:v>
                </c:pt>
                <c:pt idx="82">
                  <c:v>8.695652173913043</c:v>
                </c:pt>
                <c:pt idx="83">
                  <c:v>4.8173424327579282</c:v>
                </c:pt>
                <c:pt idx="84">
                  <c:v>4.166666666666667</c:v>
                </c:pt>
                <c:pt idx="85">
                  <c:v>7.5</c:v>
                </c:pt>
                <c:pt idx="86">
                  <c:v>5.9488399762046402</c:v>
                </c:pt>
                <c:pt idx="87">
                  <c:v>6.5181966322650737</c:v>
                </c:pt>
                <c:pt idx="88">
                  <c:v>6.25</c:v>
                </c:pt>
                <c:pt idx="89">
                  <c:v>4.3478260869565215</c:v>
                </c:pt>
                <c:pt idx="90">
                  <c:v>2.2727272727272729</c:v>
                </c:pt>
                <c:pt idx="91">
                  <c:v>3.1847133757961785</c:v>
                </c:pt>
                <c:pt idx="92">
                  <c:v>1.6538037486218302</c:v>
                </c:pt>
                <c:pt idx="93">
                  <c:v>3.125</c:v>
                </c:pt>
                <c:pt idx="94">
                  <c:v>2.0408163265306123</c:v>
                </c:pt>
                <c:pt idx="95">
                  <c:v>1.5625</c:v>
                </c:pt>
                <c:pt idx="96">
                  <c:v>1.9230769230769231</c:v>
                </c:pt>
                <c:pt idx="97">
                  <c:v>3.125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83304"/>
        <c:axId val="155083696"/>
      </c:lineChart>
      <c:catAx>
        <c:axId val="155083304"/>
        <c:scaling>
          <c:orientation val="minMax"/>
        </c:scaling>
        <c:delete val="1"/>
        <c:axPos val="b"/>
        <c:majorTickMark val="none"/>
        <c:minorTickMark val="none"/>
        <c:tickLblPos val="nextTo"/>
        <c:crossAx val="155083696"/>
        <c:crosses val="autoZero"/>
        <c:auto val="1"/>
        <c:lblAlgn val="ctr"/>
        <c:lblOffset val="100"/>
        <c:noMultiLvlLbl val="0"/>
      </c:catAx>
      <c:valAx>
        <c:axId val="15508369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5083304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049300087489062"/>
          <c:y val="7.8703703703703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總表!$I$1</c:f>
              <c:strCache>
                <c:ptCount val="1"/>
                <c:pt idx="0">
                  <c:v>陽性率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總表!$I$2:$I$1048478</c:f>
              <c:numCache>
                <c:formatCode>0.00%</c:formatCode>
                <c:ptCount val="98"/>
                <c:pt idx="0">
                  <c:v>6.4799999999999996E-2</c:v>
                </c:pt>
                <c:pt idx="1">
                  <c:v>8.6999999999999994E-2</c:v>
                </c:pt>
                <c:pt idx="2">
                  <c:v>6.1100000000000002E-2</c:v>
                </c:pt>
                <c:pt idx="3">
                  <c:v>5.74E-2</c:v>
                </c:pt>
                <c:pt idx="4">
                  <c:v>9.6299999999999997E-2</c:v>
                </c:pt>
                <c:pt idx="5">
                  <c:v>1.8499999999999999E-2</c:v>
                </c:pt>
                <c:pt idx="6">
                  <c:v>4.6300000000000001E-2</c:v>
                </c:pt>
                <c:pt idx="7">
                  <c:v>7.7799999999999994E-2</c:v>
                </c:pt>
                <c:pt idx="8">
                  <c:v>7.7799999999999994E-2</c:v>
                </c:pt>
                <c:pt idx="9">
                  <c:v>0.1222</c:v>
                </c:pt>
                <c:pt idx="10">
                  <c:v>0.113</c:v>
                </c:pt>
                <c:pt idx="11">
                  <c:v>9.4399999999999998E-2</c:v>
                </c:pt>
                <c:pt idx="12">
                  <c:v>0.13519999999999999</c:v>
                </c:pt>
                <c:pt idx="13">
                  <c:v>0.21110000000000001</c:v>
                </c:pt>
                <c:pt idx="14">
                  <c:v>0.1537</c:v>
                </c:pt>
                <c:pt idx="15">
                  <c:v>0.13150000000000001</c:v>
                </c:pt>
                <c:pt idx="16">
                  <c:v>0.2074</c:v>
                </c:pt>
                <c:pt idx="17">
                  <c:v>0.2611</c:v>
                </c:pt>
                <c:pt idx="18">
                  <c:v>0.2722</c:v>
                </c:pt>
                <c:pt idx="19">
                  <c:v>0.25559999999999999</c:v>
                </c:pt>
                <c:pt idx="20">
                  <c:v>0.2056</c:v>
                </c:pt>
                <c:pt idx="21">
                  <c:v>0.19259999999999999</c:v>
                </c:pt>
                <c:pt idx="22">
                  <c:v>0.29070000000000001</c:v>
                </c:pt>
                <c:pt idx="23">
                  <c:v>0.3574</c:v>
                </c:pt>
                <c:pt idx="24">
                  <c:v>0.35</c:v>
                </c:pt>
                <c:pt idx="25">
                  <c:v>0.48699999999999999</c:v>
                </c:pt>
                <c:pt idx="26">
                  <c:v>0.37590000000000001</c:v>
                </c:pt>
                <c:pt idx="27">
                  <c:v>0.3407</c:v>
                </c:pt>
                <c:pt idx="28">
                  <c:v>0.40560000000000002</c:v>
                </c:pt>
                <c:pt idx="29">
                  <c:v>0.37780000000000002</c:v>
                </c:pt>
                <c:pt idx="30">
                  <c:v>0.35560000000000003</c:v>
                </c:pt>
                <c:pt idx="31">
                  <c:v>0.3241</c:v>
                </c:pt>
                <c:pt idx="32">
                  <c:v>0.39439999999999997</c:v>
                </c:pt>
                <c:pt idx="33">
                  <c:v>0.46110000000000001</c:v>
                </c:pt>
                <c:pt idx="34">
                  <c:v>0.41670000000000001</c:v>
                </c:pt>
                <c:pt idx="35">
                  <c:v>0.35370000000000001</c:v>
                </c:pt>
                <c:pt idx="36">
                  <c:v>0.46850000000000003</c:v>
                </c:pt>
                <c:pt idx="37">
                  <c:v>0.46110000000000001</c:v>
                </c:pt>
                <c:pt idx="38">
                  <c:v>0.35930000000000001</c:v>
                </c:pt>
                <c:pt idx="39">
                  <c:v>0.38700000000000001</c:v>
                </c:pt>
                <c:pt idx="40">
                  <c:v>0.35189999999999999</c:v>
                </c:pt>
                <c:pt idx="41">
                  <c:v>0.28889999999999999</c:v>
                </c:pt>
                <c:pt idx="42">
                  <c:v>0.27589999999999998</c:v>
                </c:pt>
                <c:pt idx="43">
                  <c:v>0.24629999999999999</c:v>
                </c:pt>
                <c:pt idx="44">
                  <c:v>0.24809999999999999</c:v>
                </c:pt>
                <c:pt idx="45">
                  <c:v>0.16669999999999999</c:v>
                </c:pt>
                <c:pt idx="46">
                  <c:v>0.19439999999999999</c:v>
                </c:pt>
                <c:pt idx="47">
                  <c:v>0.37219999999999998</c:v>
                </c:pt>
                <c:pt idx="48">
                  <c:v>0.33889999999999998</c:v>
                </c:pt>
                <c:pt idx="49">
                  <c:v>0.23150000000000001</c:v>
                </c:pt>
                <c:pt idx="50">
                  <c:v>0.187</c:v>
                </c:pt>
                <c:pt idx="51">
                  <c:v>0.1</c:v>
                </c:pt>
                <c:pt idx="52">
                  <c:v>3.5200000000000002E-2</c:v>
                </c:pt>
                <c:pt idx="53">
                  <c:v>3.8899999999999997E-2</c:v>
                </c:pt>
                <c:pt idx="54">
                  <c:v>5.9299999999999999E-2</c:v>
                </c:pt>
                <c:pt idx="55">
                  <c:v>4.6300000000000001E-2</c:v>
                </c:pt>
                <c:pt idx="56">
                  <c:v>8.5199999999999998E-2</c:v>
                </c:pt>
                <c:pt idx="57">
                  <c:v>6.3E-2</c:v>
                </c:pt>
                <c:pt idx="58">
                  <c:v>0.113</c:v>
                </c:pt>
                <c:pt idx="59">
                  <c:v>0.17960000000000001</c:v>
                </c:pt>
                <c:pt idx="60">
                  <c:v>0.14630000000000001</c:v>
                </c:pt>
                <c:pt idx="61">
                  <c:v>0.113</c:v>
                </c:pt>
                <c:pt idx="62">
                  <c:v>0.20369999999999999</c:v>
                </c:pt>
                <c:pt idx="63">
                  <c:v>0.23150000000000001</c:v>
                </c:pt>
                <c:pt idx="64">
                  <c:v>0.2167</c:v>
                </c:pt>
                <c:pt idx="65">
                  <c:v>0.18329999999999999</c:v>
                </c:pt>
                <c:pt idx="66">
                  <c:v>0.17780000000000001</c:v>
                </c:pt>
                <c:pt idx="67">
                  <c:v>0.34439999999999998</c:v>
                </c:pt>
                <c:pt idx="68">
                  <c:v>0.35189999999999999</c:v>
                </c:pt>
                <c:pt idx="69">
                  <c:v>0.26669999999999999</c:v>
                </c:pt>
                <c:pt idx="70">
                  <c:v>0.23150000000000001</c:v>
                </c:pt>
                <c:pt idx="71">
                  <c:v>0.13150000000000001</c:v>
                </c:pt>
                <c:pt idx="72">
                  <c:v>0.37959999999999999</c:v>
                </c:pt>
                <c:pt idx="73">
                  <c:v>0.30559999999999998</c:v>
                </c:pt>
                <c:pt idx="74">
                  <c:v>0.30740000000000001</c:v>
                </c:pt>
                <c:pt idx="75">
                  <c:v>0.51670000000000005</c:v>
                </c:pt>
                <c:pt idx="76">
                  <c:v>0.49809999999999999</c:v>
                </c:pt>
                <c:pt idx="77">
                  <c:v>0.43330000000000002</c:v>
                </c:pt>
                <c:pt idx="78">
                  <c:v>0.45929999999999999</c:v>
                </c:pt>
                <c:pt idx="79">
                  <c:v>0.30370000000000003</c:v>
                </c:pt>
                <c:pt idx="80">
                  <c:v>0.24440000000000001</c:v>
                </c:pt>
                <c:pt idx="81">
                  <c:v>0.52959999999999996</c:v>
                </c:pt>
                <c:pt idx="82">
                  <c:v>0.53149999999999997</c:v>
                </c:pt>
                <c:pt idx="83">
                  <c:v>0.42409999999999998</c:v>
                </c:pt>
                <c:pt idx="84">
                  <c:v>0.38700000000000001</c:v>
                </c:pt>
                <c:pt idx="85">
                  <c:v>0.40739999999999998</c:v>
                </c:pt>
                <c:pt idx="86">
                  <c:v>0.44069999999999998</c:v>
                </c:pt>
                <c:pt idx="87">
                  <c:v>0.38890000000000002</c:v>
                </c:pt>
                <c:pt idx="88">
                  <c:v>0.38700000000000001</c:v>
                </c:pt>
                <c:pt idx="89">
                  <c:v>0.33889999999999998</c:v>
                </c:pt>
                <c:pt idx="90">
                  <c:v>0.2944</c:v>
                </c:pt>
                <c:pt idx="91">
                  <c:v>0.2944</c:v>
                </c:pt>
                <c:pt idx="92">
                  <c:v>0.31850000000000001</c:v>
                </c:pt>
                <c:pt idx="93">
                  <c:v>0.25929999999999997</c:v>
                </c:pt>
                <c:pt idx="94">
                  <c:v>0.19070000000000001</c:v>
                </c:pt>
                <c:pt idx="95">
                  <c:v>0.2</c:v>
                </c:pt>
                <c:pt idx="96">
                  <c:v>0.13519999999999999</c:v>
                </c:pt>
                <c:pt idx="97">
                  <c:v>0.1222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084480"/>
        <c:axId val="155084872"/>
      </c:lineChart>
      <c:catAx>
        <c:axId val="155084480"/>
        <c:scaling>
          <c:orientation val="minMax"/>
        </c:scaling>
        <c:delete val="1"/>
        <c:axPos val="b"/>
        <c:majorTickMark val="none"/>
        <c:minorTickMark val="none"/>
        <c:tickLblPos val="nextTo"/>
        <c:crossAx val="155084872"/>
        <c:crosses val="autoZero"/>
        <c:auto val="1"/>
        <c:lblAlgn val="ctr"/>
        <c:lblOffset val="100"/>
        <c:noMultiLvlLbl val="0"/>
      </c:catAx>
      <c:valAx>
        <c:axId val="1550848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155084480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2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21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27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21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74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1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8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87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35CF-46E8-4B78-9172-E70D6DBF6270}" type="datetimeFigureOut">
              <a:rPr lang="zh-TW" altLang="en-US" smtClean="0"/>
              <a:t>2023/3/9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CC07C-B097-4622-9D4A-4AECEF3A63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/>
          <p:cNvSpPr txBox="1"/>
          <p:nvPr/>
        </p:nvSpPr>
        <p:spPr>
          <a:xfrm>
            <a:off x="1629461" y="359532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zh-TW" altLang="en-US" dirty="0" smtClean="0"/>
              <a:t>：誘卵桶指數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296167" y="1672309"/>
            <a:ext cx="3864484" cy="3218520"/>
            <a:chOff x="3296167" y="1672309"/>
            <a:chExt cx="3864484" cy="3218520"/>
          </a:xfrm>
        </p:grpSpPr>
        <p:grpSp>
          <p:nvGrpSpPr>
            <p:cNvPr id="3" name="群組 2"/>
            <p:cNvGrpSpPr/>
            <p:nvPr/>
          </p:nvGrpSpPr>
          <p:grpSpPr>
            <a:xfrm>
              <a:off x="3345625" y="1745744"/>
              <a:ext cx="3815026" cy="3145085"/>
              <a:chOff x="3345625" y="1745744"/>
              <a:chExt cx="3815026" cy="3145085"/>
            </a:xfrm>
          </p:grpSpPr>
          <p:cxnSp>
            <p:nvCxnSpPr>
              <p:cNvPr id="20" name="直線接點 19"/>
              <p:cNvCxnSpPr/>
              <p:nvPr/>
            </p:nvCxnSpPr>
            <p:spPr>
              <a:xfrm flipH="1">
                <a:off x="4157731" y="1750388"/>
                <a:ext cx="8584" cy="4207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 flipH="1">
                <a:off x="7053328" y="1750388"/>
                <a:ext cx="8584" cy="4207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5203061" y="1745744"/>
                <a:ext cx="960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陽性率</a:t>
                </a:r>
                <a:r>
                  <a:rPr lang="en-US" altLang="zh-TW" sz="1400" dirty="0" smtClean="0"/>
                  <a:t>(%)</a:t>
                </a:r>
                <a:endParaRPr lang="zh-TW" altLang="en-US" sz="1400" dirty="0"/>
              </a:p>
            </p:txBody>
          </p:sp>
          <p:grpSp>
            <p:nvGrpSpPr>
              <p:cNvPr id="2" name="群組 1"/>
              <p:cNvGrpSpPr/>
              <p:nvPr/>
            </p:nvGrpSpPr>
            <p:grpSpPr>
              <a:xfrm>
                <a:off x="3345625" y="2019353"/>
                <a:ext cx="3815026" cy="2871476"/>
                <a:chOff x="3345625" y="2019353"/>
                <a:chExt cx="3815026" cy="287147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159876" y="2395470"/>
                  <a:ext cx="965915" cy="79849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4157731" y="3189666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4166315" y="3988157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121496" y="3193958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5130083" y="3992450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6091705" y="3992451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095995" y="3189665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6091706" y="2395469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125791" y="2395469"/>
                  <a:ext cx="965915" cy="7984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" name="橢圓 12"/>
                <p:cNvSpPr/>
                <p:nvPr/>
              </p:nvSpPr>
              <p:spPr>
                <a:xfrm>
                  <a:off x="4256466" y="2395469"/>
                  <a:ext cx="785611" cy="79419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優</a:t>
                  </a:r>
                  <a:r>
                    <a:rPr lang="zh-TW" altLang="en-US" dirty="0">
                      <a:solidFill>
                        <a:schemeClr val="tx1"/>
                      </a:solidFill>
                    </a:rPr>
                    <a:t>先</a:t>
                  </a:r>
                </a:p>
              </p:txBody>
            </p:sp>
            <p:sp>
              <p:nvSpPr>
                <p:cNvPr id="14" name="橢圓 13"/>
                <p:cNvSpPr/>
                <p:nvPr/>
              </p:nvSpPr>
              <p:spPr>
                <a:xfrm>
                  <a:off x="4241444" y="4011767"/>
                  <a:ext cx="785611" cy="79419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注意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橢圓 14"/>
                <p:cNvSpPr/>
                <p:nvPr/>
              </p:nvSpPr>
              <p:spPr>
                <a:xfrm>
                  <a:off x="4241445" y="3189665"/>
                  <a:ext cx="785611" cy="79419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注意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橢圓 15"/>
                <p:cNvSpPr/>
                <p:nvPr/>
              </p:nvSpPr>
              <p:spPr>
                <a:xfrm>
                  <a:off x="6181858" y="2391174"/>
                  <a:ext cx="785611" cy="79419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注意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橢圓 16"/>
                <p:cNvSpPr/>
                <p:nvPr/>
              </p:nvSpPr>
              <p:spPr>
                <a:xfrm>
                  <a:off x="5203065" y="2395465"/>
                  <a:ext cx="785611" cy="794196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注意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文字方塊 24"/>
                <p:cNvSpPr txBox="1"/>
                <p:nvPr/>
              </p:nvSpPr>
              <p:spPr>
                <a:xfrm>
                  <a:off x="5910147" y="2131534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/>
                    <a:t>30</a:t>
                  </a:r>
                  <a:endParaRPr lang="zh-TW" altLang="en-US" sz="1400" b="1" dirty="0"/>
                </a:p>
              </p:txBody>
            </p:sp>
            <p:sp>
              <p:nvSpPr>
                <p:cNvPr id="26" name="文字方塊 25"/>
                <p:cNvSpPr txBox="1"/>
                <p:nvPr/>
              </p:nvSpPr>
              <p:spPr>
                <a:xfrm>
                  <a:off x="4954963" y="2129389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zh-TW" sz="1400" b="1" dirty="0" smtClean="0">
                      <a:solidFill>
                        <a:srgbClr val="FF0000"/>
                      </a:solidFill>
                    </a:rPr>
                    <a:t>0</a:t>
                  </a:r>
                  <a:endParaRPr lang="zh-TW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" name="文字方塊 26"/>
                <p:cNvSpPr txBox="1"/>
                <p:nvPr/>
              </p:nvSpPr>
              <p:spPr>
                <a:xfrm>
                  <a:off x="4034125" y="2133105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rgbClr val="FF0000"/>
                      </a:solidFill>
                    </a:rPr>
                    <a:t>100</a:t>
                  </a:r>
                  <a:endParaRPr lang="zh-TW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" name="文字方塊 27"/>
                <p:cNvSpPr txBox="1"/>
                <p:nvPr/>
              </p:nvSpPr>
              <p:spPr>
                <a:xfrm>
                  <a:off x="6884613" y="2131534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/>
                    <a:t>0</a:t>
                  </a:r>
                  <a:endParaRPr lang="zh-TW" altLang="en-US" sz="1400" b="1" dirty="0"/>
                </a:p>
              </p:txBody>
            </p:sp>
            <p:cxnSp>
              <p:nvCxnSpPr>
                <p:cNvPr id="30" name="直線接點 29"/>
                <p:cNvCxnSpPr/>
                <p:nvPr/>
              </p:nvCxnSpPr>
              <p:spPr>
                <a:xfrm>
                  <a:off x="4153436" y="2019353"/>
                  <a:ext cx="290847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文字方塊 31"/>
                <p:cNvSpPr txBox="1"/>
                <p:nvPr/>
              </p:nvSpPr>
              <p:spPr>
                <a:xfrm>
                  <a:off x="3744028" y="3028919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rgbClr val="FF0000"/>
                      </a:solidFill>
                    </a:rPr>
                    <a:t>500</a:t>
                  </a:r>
                  <a:endParaRPr lang="zh-TW" altLang="en-US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3" name="文字方塊 32"/>
                <p:cNvSpPr txBox="1"/>
                <p:nvPr/>
              </p:nvSpPr>
              <p:spPr>
                <a:xfrm>
                  <a:off x="3740807" y="3814953"/>
                  <a:ext cx="4587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/>
                    <a:t>250</a:t>
                  </a:r>
                  <a:endParaRPr lang="zh-TW" altLang="en-US" sz="1400" b="1" dirty="0"/>
                </a:p>
              </p:txBody>
            </p:sp>
            <p:sp>
              <p:nvSpPr>
                <p:cNvPr id="34" name="文字方塊 33"/>
                <p:cNvSpPr txBox="1"/>
                <p:nvPr/>
              </p:nvSpPr>
              <p:spPr>
                <a:xfrm>
                  <a:off x="3911923" y="458305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/>
                    <a:t>0</a:t>
                  </a:r>
                  <a:endParaRPr lang="zh-TW" altLang="en-US" sz="1400" b="1" dirty="0"/>
                </a:p>
              </p:txBody>
            </p:sp>
            <p:cxnSp>
              <p:nvCxnSpPr>
                <p:cNvPr id="35" name="直線接點 34"/>
                <p:cNvCxnSpPr/>
                <p:nvPr/>
              </p:nvCxnSpPr>
              <p:spPr>
                <a:xfrm flipH="1">
                  <a:off x="3751013" y="2437166"/>
                  <a:ext cx="9620" cy="23954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 flipH="1">
                  <a:off x="3411776" y="2428662"/>
                  <a:ext cx="500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>
                <a:xfrm flipH="1">
                  <a:off x="3411775" y="4832640"/>
                  <a:ext cx="5001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字方塊 39"/>
                <p:cNvSpPr txBox="1"/>
                <p:nvPr/>
              </p:nvSpPr>
              <p:spPr>
                <a:xfrm>
                  <a:off x="3345625" y="2527683"/>
                  <a:ext cx="367408" cy="2246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400" dirty="0" smtClean="0"/>
                    <a:t>每</a:t>
                  </a:r>
                  <a:endParaRPr lang="en-US" altLang="zh-TW" sz="1400" dirty="0" smtClean="0"/>
                </a:p>
                <a:p>
                  <a:r>
                    <a:rPr lang="en-US" altLang="zh-TW" sz="1400" dirty="0" smtClean="0"/>
                    <a:t>10</a:t>
                  </a:r>
                </a:p>
                <a:p>
                  <a:r>
                    <a:rPr lang="zh-TW" altLang="en-US" sz="1400" dirty="0" smtClean="0"/>
                    <a:t>個</a:t>
                  </a:r>
                  <a:endParaRPr lang="en-US" altLang="zh-TW" sz="1400" dirty="0" smtClean="0"/>
                </a:p>
                <a:p>
                  <a:r>
                    <a:rPr lang="zh-TW" altLang="en-US" sz="1400" dirty="0" smtClean="0"/>
                    <a:t>誘</a:t>
                  </a:r>
                  <a:endParaRPr lang="en-US" altLang="zh-TW" sz="1400" dirty="0" smtClean="0"/>
                </a:p>
                <a:p>
                  <a:r>
                    <a:rPr lang="zh-TW" altLang="en-US" sz="1400" dirty="0" smtClean="0"/>
                    <a:t>卵</a:t>
                  </a:r>
                  <a:endParaRPr lang="en-US" altLang="zh-TW" sz="1400" dirty="0"/>
                </a:p>
                <a:p>
                  <a:r>
                    <a:rPr lang="zh-TW" altLang="en-US" sz="1400" dirty="0" smtClean="0"/>
                    <a:t>桶</a:t>
                  </a:r>
                  <a:endParaRPr lang="en-US" altLang="zh-TW" sz="1400" dirty="0" smtClean="0"/>
                </a:p>
                <a:p>
                  <a:r>
                    <a:rPr lang="zh-TW" altLang="en-US" sz="1400" dirty="0" smtClean="0"/>
                    <a:t>總</a:t>
                  </a:r>
                  <a:endParaRPr lang="en-US" altLang="zh-TW" sz="1400" dirty="0" smtClean="0"/>
                </a:p>
                <a:p>
                  <a:r>
                    <a:rPr lang="zh-TW" altLang="en-US" sz="1400" dirty="0" smtClean="0"/>
                    <a:t>卵</a:t>
                  </a:r>
                  <a:endParaRPr lang="en-US" altLang="zh-TW" sz="1400" dirty="0"/>
                </a:p>
                <a:p>
                  <a:r>
                    <a:rPr lang="zh-TW" altLang="en-US" sz="1400" dirty="0" smtClean="0"/>
                    <a:t>粒</a:t>
                  </a:r>
                  <a:endParaRPr lang="en-US" altLang="zh-TW" sz="1400" dirty="0" smtClean="0"/>
                </a:p>
                <a:p>
                  <a:r>
                    <a:rPr lang="zh-TW" altLang="en-US" sz="1400" dirty="0" smtClean="0"/>
                    <a:t>數</a:t>
                  </a:r>
                  <a:endParaRPr lang="zh-TW" altLang="en-US" sz="1400" dirty="0"/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3296167" y="1672309"/>
              <a:ext cx="3864483" cy="32185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42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949793" y="184999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</a:t>
            </a:r>
            <a:r>
              <a:rPr lang="zh-TW" altLang="en-US" dirty="0" smtClean="0"/>
              <a:t>七：布氏指數</a:t>
            </a:r>
            <a:r>
              <a:rPr lang="en-US" altLang="zh-TW" dirty="0" smtClean="0"/>
              <a:t>(y)</a:t>
            </a:r>
            <a:r>
              <a:rPr lang="zh-TW" altLang="en-US" dirty="0" smtClean="0"/>
              <a:t>及陽性率</a:t>
            </a:r>
            <a:r>
              <a:rPr lang="en-US" altLang="zh-TW" dirty="0" smtClean="0"/>
              <a:t>(x)</a:t>
            </a:r>
            <a:r>
              <a:rPr lang="zh-TW" altLang="en-US" dirty="0" smtClean="0"/>
              <a:t>迴歸分析結果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214562"/>
            <a:ext cx="62388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2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852612"/>
            <a:ext cx="6172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237580" y="1701884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圖六：布氏指數</a:t>
            </a:r>
            <a:r>
              <a:rPr lang="en-US" altLang="zh-TW" dirty="0" smtClean="0"/>
              <a:t>(&lt;75)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812570" y="1701884"/>
            <a:ext cx="426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七</a:t>
            </a:r>
            <a:r>
              <a:rPr lang="zh-TW" altLang="en-US" dirty="0" smtClean="0"/>
              <a:t>：誘卵桶陽性率</a:t>
            </a:r>
            <a:r>
              <a:rPr lang="en-US" altLang="zh-TW" dirty="0" smtClean="0"/>
              <a:t>(&lt;60%)</a:t>
            </a:r>
            <a:r>
              <a:rPr lang="zh-TW" altLang="en-US" dirty="0" smtClean="0"/>
              <a:t>分布圖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80" y="2057802"/>
            <a:ext cx="4629150" cy="32575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80" y="2071216"/>
            <a:ext cx="4610100" cy="3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使用誘卵桶監測，風險高的里別請動員落實孶清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657600"/>
            <a:ext cx="4723327" cy="629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146331" y="1198179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資料</a:t>
            </a:r>
            <a:r>
              <a:rPr lang="zh-TW" altLang="en-US" b="1" dirty="0" smtClean="0"/>
              <a:t>收集</a:t>
            </a:r>
            <a:endParaRPr lang="zh-TW" altLang="en-US" b="1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098034" y="2394446"/>
            <a:ext cx="10022208" cy="1598005"/>
            <a:chOff x="1098034" y="2394446"/>
            <a:chExt cx="10022208" cy="1598005"/>
          </a:xfrm>
        </p:grpSpPr>
        <p:sp>
          <p:nvSpPr>
            <p:cNvPr id="3" name="矩形 2"/>
            <p:cNvSpPr/>
            <p:nvPr/>
          </p:nvSpPr>
          <p:spPr>
            <a:xfrm>
              <a:off x="1098034" y="2394446"/>
              <a:ext cx="10022208" cy="159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82412" y="2798379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病媒蚊密度指數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solidFill>
                    <a:schemeClr val="tx1"/>
                  </a:solidFill>
                </a:rPr>
                <a:t>誘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卵桶指數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人口密度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74822" y="2396358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收集</a:t>
              </a:r>
              <a:endParaRPr lang="zh-TW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52192" y="2794556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資料筆</a:t>
              </a:r>
              <a:r>
                <a:rPr lang="zh-TW" altLang="en-US" dirty="0">
                  <a:solidFill>
                    <a:schemeClr val="tx1"/>
                  </a:solidFill>
                </a:rPr>
                <a:t>數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不對稱處理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以人口密度分類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116244" y="2394446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前處</a:t>
              </a:r>
              <a:r>
                <a:rPr lang="zh-TW" altLang="en-US" b="1" dirty="0"/>
                <a:t>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321972" y="2798378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關聯度分析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>
                  <a:solidFill>
                    <a:schemeClr val="tx1"/>
                  </a:solidFill>
                </a:rPr>
                <a:t>迴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歸分析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敏感度分析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814382" y="2394446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資料</a:t>
              </a:r>
              <a:r>
                <a:rPr lang="zh-TW" altLang="en-US" b="1" dirty="0" smtClean="0"/>
                <a:t>分</a:t>
              </a:r>
              <a:r>
                <a:rPr lang="zh-TW" altLang="en-US" b="1" dirty="0"/>
                <a:t>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8866264" y="2794556"/>
              <a:ext cx="2144112" cy="1024759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分析結果解讀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提出分析結論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TW" altLang="en-US" dirty="0" smtClean="0">
                  <a:solidFill>
                    <a:schemeClr val="tx1"/>
                  </a:solidFill>
                </a:rPr>
                <a:t>建議</a:t>
              </a:r>
              <a:endParaRPr lang="en-US" altLang="zh-TW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098149" y="23944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結論及</a:t>
              </a:r>
              <a:r>
                <a:rPr lang="zh-TW" altLang="en-US" sz="2000" b="1" dirty="0"/>
                <a:t>建議</a:t>
              </a:r>
              <a:endParaRPr lang="zh-TW" altLang="en-US" b="1" dirty="0"/>
            </a:p>
          </p:txBody>
        </p:sp>
        <p:cxnSp>
          <p:nvCxnSpPr>
            <p:cNvPr id="15" name="直線單箭頭接點 14"/>
            <p:cNvCxnSpPr>
              <a:endCxn id="8" idx="1"/>
            </p:cNvCxnSpPr>
            <p:nvPr/>
          </p:nvCxnSpPr>
          <p:spPr>
            <a:xfrm>
              <a:off x="3326524" y="3306935"/>
              <a:ext cx="425668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1"/>
            </p:cNvCxnSpPr>
            <p:nvPr/>
          </p:nvCxnSpPr>
          <p:spPr>
            <a:xfrm>
              <a:off x="5896304" y="3306936"/>
              <a:ext cx="425668" cy="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8466084" y="3306935"/>
              <a:ext cx="425668" cy="382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2" y="4853869"/>
            <a:ext cx="6286500" cy="122872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14400" y="704976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圖三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：研究架構及流程 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自製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8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圖: 文件 5"/>
          <p:cNvSpPr/>
          <p:nvPr/>
        </p:nvSpPr>
        <p:spPr>
          <a:xfrm>
            <a:off x="700228" y="2287136"/>
            <a:ext cx="1119352" cy="1355833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病媒蚊密度指數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Data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流程圖: 文件 6"/>
          <p:cNvSpPr/>
          <p:nvPr/>
        </p:nvSpPr>
        <p:spPr>
          <a:xfrm>
            <a:off x="568179" y="3814931"/>
            <a:ext cx="1119352" cy="993227"/>
          </a:xfrm>
          <a:prstGeom prst="flowChart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ea"/>
              </a:rPr>
              <a:t>誘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卵桶指數</a:t>
            </a:r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Data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流程圖: 文件 7"/>
          <p:cNvSpPr/>
          <p:nvPr/>
        </p:nvSpPr>
        <p:spPr>
          <a:xfrm>
            <a:off x="1035913" y="4808158"/>
            <a:ext cx="1119352" cy="1755226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病媒蚊密度指數 </a:t>
            </a:r>
            <a:r>
              <a:rPr lang="en-US" altLang="zh-TW" dirty="0" smtClean="0">
                <a:solidFill>
                  <a:schemeClr val="tx1"/>
                </a:solidFill>
              </a:rPr>
              <a:t>+ </a:t>
            </a:r>
            <a:r>
              <a:rPr lang="zh-TW" altLang="en-US" dirty="0" smtClean="0">
                <a:solidFill>
                  <a:schemeClr val="tx1"/>
                </a:solidFill>
              </a:rPr>
              <a:t>誘卵桶</a:t>
            </a:r>
            <a:r>
              <a:rPr lang="zh-TW" altLang="en-US" dirty="0">
                <a:solidFill>
                  <a:schemeClr val="tx1"/>
                </a:solidFill>
              </a:rPr>
              <a:t>指數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流程圖: 文件 20"/>
          <p:cNvSpPr/>
          <p:nvPr/>
        </p:nvSpPr>
        <p:spPr>
          <a:xfrm>
            <a:off x="9223155" y="2777650"/>
            <a:ext cx="1119352" cy="8858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高密度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流程圖: 文件 21"/>
          <p:cNvSpPr/>
          <p:nvPr/>
        </p:nvSpPr>
        <p:spPr>
          <a:xfrm>
            <a:off x="9271123" y="4311544"/>
            <a:ext cx="1119352" cy="88580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低</a:t>
            </a:r>
            <a:r>
              <a:rPr lang="zh-TW" altLang="en-US" dirty="0" smtClean="0">
                <a:solidFill>
                  <a:schemeClr val="tx1"/>
                </a:solidFill>
              </a:rPr>
              <a:t>密度</a:t>
            </a:r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1701510" y="511489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圖四：資料處理流程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6" name="群組 45"/>
          <p:cNvGrpSpPr/>
          <p:nvPr/>
        </p:nvGrpSpPr>
        <p:grpSpPr>
          <a:xfrm>
            <a:off x="2083068" y="1653910"/>
            <a:ext cx="6135576" cy="2789604"/>
            <a:chOff x="2083068" y="1653910"/>
            <a:chExt cx="6135576" cy="2789604"/>
          </a:xfrm>
        </p:grpSpPr>
        <p:sp>
          <p:nvSpPr>
            <p:cNvPr id="2" name="矩形 1"/>
            <p:cNvSpPr/>
            <p:nvPr/>
          </p:nvSpPr>
          <p:spPr>
            <a:xfrm>
              <a:off x="2097434" y="1653910"/>
              <a:ext cx="6121210" cy="27896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24" idx="3"/>
            </p:cNvCxnSpPr>
            <p:nvPr/>
          </p:nvCxnSpPr>
          <p:spPr>
            <a:xfrm flipV="1">
              <a:off x="3297792" y="3522231"/>
              <a:ext cx="1174530" cy="3247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333946" y="2724812"/>
              <a:ext cx="1129856" cy="314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649744" y="2537936"/>
              <a:ext cx="64633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小計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刪除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endParaRPr lang="en-US" altLang="zh-TW" dirty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整併</a:t>
              </a:r>
              <a:endParaRPr lang="zh-TW" altLang="en-US" dirty="0">
                <a:latin typeface="+mj-ea"/>
                <a:ea typeface="+mj-ea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083068" y="1783469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原始資料集</a:t>
              </a:r>
              <a:endParaRPr lang="zh-TW" altLang="en-US" b="1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27994" y="1995585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待分析資料集 </a:t>
              </a:r>
              <a:r>
                <a:rPr lang="en-US" altLang="zh-TW" b="1" dirty="0" smtClean="0"/>
                <a:t>1</a:t>
              </a:r>
              <a:endParaRPr lang="zh-TW" altLang="en-US" b="1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26166" y="1903219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 smtClean="0"/>
                <a:t>待分析資料集  </a:t>
              </a:r>
              <a:r>
                <a:rPr lang="en-US" altLang="zh-TW" b="1" dirty="0" smtClean="0"/>
                <a:t>2</a:t>
              </a:r>
              <a:endParaRPr lang="zh-TW" altLang="en-US" b="1" dirty="0"/>
            </a:p>
          </p:txBody>
        </p:sp>
        <p:cxnSp>
          <p:nvCxnSpPr>
            <p:cNvPr id="25" name="直線單箭頭接點 24"/>
            <p:cNvCxnSpPr>
              <a:endCxn id="41" idx="1"/>
            </p:cNvCxnSpPr>
            <p:nvPr/>
          </p:nvCxnSpPr>
          <p:spPr>
            <a:xfrm flipV="1">
              <a:off x="5533697" y="2722357"/>
              <a:ext cx="1224993" cy="2518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43" idx="1"/>
            </p:cNvCxnSpPr>
            <p:nvPr/>
          </p:nvCxnSpPr>
          <p:spPr>
            <a:xfrm>
              <a:off x="5533697" y="3663458"/>
              <a:ext cx="1224993" cy="53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5907407" y="2791029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+mj-ea"/>
                  <a:ea typeface="+mj-ea"/>
                </a:rPr>
                <a:t>依照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人口</a:t>
              </a:r>
              <a:endParaRPr lang="en-US" altLang="zh-TW" dirty="0" smtClean="0">
                <a:latin typeface="+mj-ea"/>
                <a:ea typeface="+mj-ea"/>
              </a:endParaRPr>
            </a:p>
            <a:p>
              <a:r>
                <a:rPr lang="zh-TW" altLang="en-US" dirty="0" smtClean="0">
                  <a:latin typeface="+mj-ea"/>
                  <a:ea typeface="+mj-ea"/>
                </a:rPr>
                <a:t>密</a:t>
              </a:r>
              <a:r>
                <a:rPr lang="zh-TW" altLang="en-US" dirty="0">
                  <a:latin typeface="+mj-ea"/>
                  <a:ea typeface="+mj-ea"/>
                </a:rPr>
                <a:t>度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207172" y="2196929"/>
              <a:ext cx="1090620" cy="1055765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病媒蚊密度</a:t>
              </a:r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指數數</a:t>
              </a:r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據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2207172" y="3340951"/>
              <a:ext cx="1090620" cy="1012057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誘卵桶</a:t>
              </a:r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指數數</a:t>
              </a:r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據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443077" y="2506037"/>
              <a:ext cx="1090620" cy="1509227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病媒蚊密度</a:t>
              </a:r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指數數</a:t>
              </a:r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據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6758690" y="2302268"/>
              <a:ext cx="1090620" cy="8401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高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密度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數</a:t>
              </a:r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據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758690" y="3296653"/>
              <a:ext cx="1090620" cy="8401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低密度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dirty="0" smtClean="0">
                  <a:solidFill>
                    <a:schemeClr val="tx1"/>
                  </a:solidFill>
                  <a:latin typeface="+mn-ea"/>
                </a:rPr>
                <a:t>數</a:t>
              </a:r>
              <a:r>
                <a:rPr lang="zh-TW" altLang="en-US" dirty="0">
                  <a:solidFill>
                    <a:schemeClr val="tx1"/>
                  </a:solidFill>
                  <a:latin typeface="+mn-ea"/>
                </a:rPr>
                <a:t>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2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6" y="2487635"/>
            <a:ext cx="3829050" cy="2114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06" y="2487635"/>
            <a:ext cx="3848100" cy="21240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206" y="2492397"/>
            <a:ext cx="3829050" cy="21050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14782" y="2160294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圖五：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提供的資料分析工具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58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99695" y="0"/>
            <a:ext cx="11056884" cy="5044966"/>
            <a:chOff x="199695" y="0"/>
            <a:chExt cx="9716815" cy="4672509"/>
          </a:xfrm>
        </p:grpSpPr>
        <p:grpSp>
          <p:nvGrpSpPr>
            <p:cNvPr id="6" name="群組 5"/>
            <p:cNvGrpSpPr/>
            <p:nvPr/>
          </p:nvGrpSpPr>
          <p:grpSpPr>
            <a:xfrm>
              <a:off x="199695" y="239586"/>
              <a:ext cx="5486400" cy="4257036"/>
              <a:chOff x="656896" y="2165467"/>
              <a:chExt cx="5486400" cy="411265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6896" y="2534799"/>
                <a:ext cx="5486400" cy="3743325"/>
              </a:xfrm>
              <a:prstGeom prst="rect">
                <a:avLst/>
              </a:prstGeom>
            </p:spPr>
          </p:pic>
          <p:sp>
            <p:nvSpPr>
              <p:cNvPr id="5" name="文字方塊 4"/>
              <p:cNvSpPr txBox="1"/>
              <p:nvPr/>
            </p:nvSpPr>
            <p:spPr>
              <a:xfrm>
                <a:off x="656896" y="2165467"/>
                <a:ext cx="3185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表三：彙整後的資料母體摘要</a:t>
                </a:r>
                <a:endParaRPr lang="zh-TW" altLang="en-US" dirty="0"/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317" y="0"/>
              <a:ext cx="3909193" cy="4672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61761" y="1053541"/>
            <a:ext cx="5524500" cy="4260872"/>
            <a:chOff x="3333750" y="1092178"/>
            <a:chExt cx="5524500" cy="42608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3750" y="1504950"/>
              <a:ext cx="5524500" cy="3848100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333750" y="1092178"/>
              <a:ext cx="3624805" cy="412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表三：彙整後的資料母體摘要</a:t>
              </a:r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02" y="2526741"/>
            <a:ext cx="3876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2533650"/>
            <a:ext cx="99345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5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70958"/>
              </p:ext>
            </p:extLst>
          </p:nvPr>
        </p:nvGraphicFramePr>
        <p:xfrm>
          <a:off x="830317" y="24830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981694"/>
              </p:ext>
            </p:extLst>
          </p:nvPr>
        </p:nvGraphicFramePr>
        <p:xfrm>
          <a:off x="5339256" y="24988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71694" y="1121568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zh-TW" altLang="en-US" dirty="0"/>
              <a:t>五</a:t>
            </a:r>
            <a:r>
              <a:rPr lang="zh-TW" altLang="en-US" dirty="0" smtClean="0"/>
              <a:t>：臺南市</a:t>
            </a:r>
            <a:r>
              <a:rPr lang="en-US" altLang="zh-TW" dirty="0" smtClean="0"/>
              <a:t>109,110</a:t>
            </a:r>
            <a:r>
              <a:rPr lang="zh-TW" altLang="en-US" dirty="0" smtClean="0"/>
              <a:t>年布氏指數及陽性率趨勢圖 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自製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" name="直線接點 2"/>
          <p:cNvCxnSpPr/>
          <p:nvPr/>
        </p:nvCxnSpPr>
        <p:spPr>
          <a:xfrm>
            <a:off x="3030279" y="2987749"/>
            <a:ext cx="913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7609268" y="2987749"/>
            <a:ext cx="14276" cy="2086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828800" y="5074276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2020                                       2021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2446" y="5074275"/>
            <a:ext cx="2653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2020                                       2021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44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274</Words>
  <Application>Microsoft Office PowerPoint</Application>
  <PresentationFormat>寬螢幕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Innolux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hungtai.chen 陳鴻泰</dc:creator>
  <cp:lastModifiedBy>hungtai.chen 陳鴻泰</cp:lastModifiedBy>
  <cp:revision>46</cp:revision>
  <dcterms:created xsi:type="dcterms:W3CDTF">2022-09-01T08:17:23Z</dcterms:created>
  <dcterms:modified xsi:type="dcterms:W3CDTF">2023-03-09T07:15:31Z</dcterms:modified>
</cp:coreProperties>
</file>