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56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100" d="100"/>
          <a:sy n="100" d="100"/>
        </p:scale>
        <p:origin x="72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491;&#20154;&#25991;&#20214;\ruby\&#23567;&#35542;&#25991;\&#30331;&#38761;&#29105;\by_year\_sum2_are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491;&#20154;&#25991;&#20214;\ruby\&#23567;&#35542;&#25991;\&#30331;&#38761;&#29105;\by_year\_sum2_are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713888888888887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總表!$H$1</c:f>
              <c:strCache>
                <c:ptCount val="1"/>
                <c:pt idx="0">
                  <c:v>布氏指數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總表!$H$2:$H$1048478</c:f>
              <c:numCache>
                <c:formatCode>General</c:formatCode>
                <c:ptCount val="98"/>
                <c:pt idx="0">
                  <c:v>6.1302681992337167</c:v>
                </c:pt>
                <c:pt idx="1">
                  <c:v>8.5409252669039137</c:v>
                </c:pt>
                <c:pt idx="2">
                  <c:v>1.6638935108153079</c:v>
                </c:pt>
                <c:pt idx="3">
                  <c:v>9.9009900990099009</c:v>
                </c:pt>
                <c:pt idx="4">
                  <c:v>5.9760956175298805</c:v>
                </c:pt>
                <c:pt idx="5">
                  <c:v>1.8148820326678765</c:v>
                </c:pt>
                <c:pt idx="6">
                  <c:v>2.9411764705882355</c:v>
                </c:pt>
                <c:pt idx="7">
                  <c:v>2.7272727272727271</c:v>
                </c:pt>
                <c:pt idx="8">
                  <c:v>2.6869682042095837</c:v>
                </c:pt>
                <c:pt idx="9">
                  <c:v>2.2401433691756272</c:v>
                </c:pt>
                <c:pt idx="10">
                  <c:v>0.91365920511649157</c:v>
                </c:pt>
                <c:pt idx="11">
                  <c:v>3.420752565564424</c:v>
                </c:pt>
                <c:pt idx="12">
                  <c:v>5.8555627846454135</c:v>
                </c:pt>
                <c:pt idx="13">
                  <c:v>2.2209883398112158</c:v>
                </c:pt>
                <c:pt idx="14">
                  <c:v>1.2714558169103625</c:v>
                </c:pt>
                <c:pt idx="15">
                  <c:v>1.4064697609001406</c:v>
                </c:pt>
                <c:pt idx="16">
                  <c:v>2.6028110359187924</c:v>
                </c:pt>
                <c:pt idx="17">
                  <c:v>3.9273441335297004</c:v>
                </c:pt>
                <c:pt idx="18">
                  <c:v>1.0432968179447053</c:v>
                </c:pt>
                <c:pt idx="19">
                  <c:v>9.9337748344370862</c:v>
                </c:pt>
                <c:pt idx="20">
                  <c:v>13.039117352056168</c:v>
                </c:pt>
                <c:pt idx="21">
                  <c:v>11.164274322169058</c:v>
                </c:pt>
                <c:pt idx="22">
                  <c:v>8.9503661513425552</c:v>
                </c:pt>
                <c:pt idx="23">
                  <c:v>10.989010989010989</c:v>
                </c:pt>
                <c:pt idx="24">
                  <c:v>13.107591480065539</c:v>
                </c:pt>
                <c:pt idx="25">
                  <c:v>18.114011720831112</c:v>
                </c:pt>
                <c:pt idx="26">
                  <c:v>10.852713178294573</c:v>
                </c:pt>
                <c:pt idx="27">
                  <c:v>11.2</c:v>
                </c:pt>
                <c:pt idx="28">
                  <c:v>7.482629609834313</c:v>
                </c:pt>
                <c:pt idx="29">
                  <c:v>14.513788098693759</c:v>
                </c:pt>
                <c:pt idx="30">
                  <c:v>13.556618819776714</c:v>
                </c:pt>
                <c:pt idx="31">
                  <c:v>17.301038062283737</c:v>
                </c:pt>
                <c:pt idx="32">
                  <c:v>17.10376282782212</c:v>
                </c:pt>
                <c:pt idx="33">
                  <c:v>13.320647002854423</c:v>
                </c:pt>
                <c:pt idx="34">
                  <c:v>2.6490066225165565</c:v>
                </c:pt>
                <c:pt idx="35">
                  <c:v>12.635379061371841</c:v>
                </c:pt>
                <c:pt idx="36">
                  <c:v>15.600624024960998</c:v>
                </c:pt>
                <c:pt idx="37">
                  <c:v>8.8888888888888893</c:v>
                </c:pt>
                <c:pt idx="38">
                  <c:v>11.816838995568686</c:v>
                </c:pt>
                <c:pt idx="39">
                  <c:v>2.8571428571428572</c:v>
                </c:pt>
                <c:pt idx="40">
                  <c:v>1.733102253032929</c:v>
                </c:pt>
                <c:pt idx="41">
                  <c:v>6.7064083457526085</c:v>
                </c:pt>
                <c:pt idx="42">
                  <c:v>6.0034305317324188</c:v>
                </c:pt>
                <c:pt idx="43">
                  <c:v>10.156971375807942</c:v>
                </c:pt>
                <c:pt idx="44">
                  <c:v>10.967098703888334</c:v>
                </c:pt>
                <c:pt idx="45">
                  <c:v>10.727969348659004</c:v>
                </c:pt>
                <c:pt idx="46">
                  <c:v>9.9564405724953335</c:v>
                </c:pt>
                <c:pt idx="47">
                  <c:v>9.9188458070333638</c:v>
                </c:pt>
                <c:pt idx="48">
                  <c:v>9.3945720250521916</c:v>
                </c:pt>
                <c:pt idx="49">
                  <c:v>3.9808917197452227</c:v>
                </c:pt>
                <c:pt idx="50">
                  <c:v>5.550416281221092</c:v>
                </c:pt>
                <c:pt idx="51">
                  <c:v>2.1261516654854713</c:v>
                </c:pt>
                <c:pt idx="52">
                  <c:v>2.1276595744680851</c:v>
                </c:pt>
                <c:pt idx="53">
                  <c:v>1.5267175572519085</c:v>
                </c:pt>
                <c:pt idx="54">
                  <c:v>4.9710024855012431</c:v>
                </c:pt>
                <c:pt idx="55">
                  <c:v>1.467351430667645</c:v>
                </c:pt>
                <c:pt idx="56">
                  <c:v>5.2576235541535228</c:v>
                </c:pt>
                <c:pt idx="57">
                  <c:v>1.5360983102918586</c:v>
                </c:pt>
                <c:pt idx="58">
                  <c:v>2.347417840375587</c:v>
                </c:pt>
                <c:pt idx="59">
                  <c:v>5.833333333333333</c:v>
                </c:pt>
                <c:pt idx="60">
                  <c:v>2.3961661341853033</c:v>
                </c:pt>
                <c:pt idx="61">
                  <c:v>0.86805555555555558</c:v>
                </c:pt>
                <c:pt idx="62">
                  <c:v>0.90826521344232514</c:v>
                </c:pt>
                <c:pt idx="63">
                  <c:v>1.7699115044247788</c:v>
                </c:pt>
                <c:pt idx="64">
                  <c:v>1</c:v>
                </c:pt>
                <c:pt idx="65">
                  <c:v>3.8095238095238093</c:v>
                </c:pt>
                <c:pt idx="66">
                  <c:v>2.8517110266159698</c:v>
                </c:pt>
                <c:pt idx="67">
                  <c:v>2.6019080659150045</c:v>
                </c:pt>
                <c:pt idx="68">
                  <c:v>3.1136481577581732</c:v>
                </c:pt>
                <c:pt idx="69">
                  <c:v>3.6458333333333335</c:v>
                </c:pt>
                <c:pt idx="70">
                  <c:v>3.7735849056603774</c:v>
                </c:pt>
                <c:pt idx="71">
                  <c:v>4.6875</c:v>
                </c:pt>
                <c:pt idx="72">
                  <c:v>14.971927635683095</c:v>
                </c:pt>
                <c:pt idx="73">
                  <c:v>5.1136363636363633</c:v>
                </c:pt>
                <c:pt idx="74">
                  <c:v>5.4347826086956523</c:v>
                </c:pt>
                <c:pt idx="75">
                  <c:v>8.8449531737773146</c:v>
                </c:pt>
                <c:pt idx="76">
                  <c:v>5.1652892561983474</c:v>
                </c:pt>
                <c:pt idx="77">
                  <c:v>10.869565217391305</c:v>
                </c:pt>
                <c:pt idx="78">
                  <c:v>4.5454545454545459</c:v>
                </c:pt>
                <c:pt idx="79">
                  <c:v>9.2140921409214087</c:v>
                </c:pt>
                <c:pt idx="80">
                  <c:v>10.227272727272727</c:v>
                </c:pt>
                <c:pt idx="81">
                  <c:v>4.4932601098352469</c:v>
                </c:pt>
                <c:pt idx="82">
                  <c:v>8.695652173913043</c:v>
                </c:pt>
                <c:pt idx="83">
                  <c:v>4.8173424327579282</c:v>
                </c:pt>
                <c:pt idx="84">
                  <c:v>4.166666666666667</c:v>
                </c:pt>
                <c:pt idx="85">
                  <c:v>7.5</c:v>
                </c:pt>
                <c:pt idx="86">
                  <c:v>5.9488399762046402</c:v>
                </c:pt>
                <c:pt idx="87">
                  <c:v>6.5181966322650737</c:v>
                </c:pt>
                <c:pt idx="88">
                  <c:v>6.25</c:v>
                </c:pt>
                <c:pt idx="89">
                  <c:v>4.3478260869565215</c:v>
                </c:pt>
                <c:pt idx="90">
                  <c:v>2.2727272727272729</c:v>
                </c:pt>
                <c:pt idx="91">
                  <c:v>3.1847133757961785</c:v>
                </c:pt>
                <c:pt idx="92">
                  <c:v>1.6538037486218302</c:v>
                </c:pt>
                <c:pt idx="93">
                  <c:v>3.125</c:v>
                </c:pt>
                <c:pt idx="94">
                  <c:v>2.0408163265306123</c:v>
                </c:pt>
                <c:pt idx="95">
                  <c:v>1.5625</c:v>
                </c:pt>
                <c:pt idx="96">
                  <c:v>1.9230769230769231</c:v>
                </c:pt>
                <c:pt idx="97">
                  <c:v>3.125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209904"/>
        <c:axId val="152208728"/>
      </c:lineChart>
      <c:catAx>
        <c:axId val="1522099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2208728"/>
        <c:crosses val="autoZero"/>
        <c:auto val="1"/>
        <c:lblAlgn val="ctr"/>
        <c:lblOffset val="100"/>
        <c:noMultiLvlLbl val="0"/>
      </c:catAx>
      <c:valAx>
        <c:axId val="1522087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220990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049300087489062"/>
          <c:y val="7.8703703703703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總表!$I$1</c:f>
              <c:strCache>
                <c:ptCount val="1"/>
                <c:pt idx="0">
                  <c:v>陽性率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總表!$I$2:$I$1048478</c:f>
              <c:numCache>
                <c:formatCode>0.00%</c:formatCode>
                <c:ptCount val="98"/>
                <c:pt idx="0">
                  <c:v>6.4799999999999996E-2</c:v>
                </c:pt>
                <c:pt idx="1">
                  <c:v>8.6999999999999994E-2</c:v>
                </c:pt>
                <c:pt idx="2">
                  <c:v>6.1100000000000002E-2</c:v>
                </c:pt>
                <c:pt idx="3">
                  <c:v>5.74E-2</c:v>
                </c:pt>
                <c:pt idx="4">
                  <c:v>9.6299999999999997E-2</c:v>
                </c:pt>
                <c:pt idx="5">
                  <c:v>1.8499999999999999E-2</c:v>
                </c:pt>
                <c:pt idx="6">
                  <c:v>4.6300000000000001E-2</c:v>
                </c:pt>
                <c:pt idx="7">
                  <c:v>7.7799999999999994E-2</c:v>
                </c:pt>
                <c:pt idx="8">
                  <c:v>7.7799999999999994E-2</c:v>
                </c:pt>
                <c:pt idx="9">
                  <c:v>0.1222</c:v>
                </c:pt>
                <c:pt idx="10">
                  <c:v>0.113</c:v>
                </c:pt>
                <c:pt idx="11">
                  <c:v>9.4399999999999998E-2</c:v>
                </c:pt>
                <c:pt idx="12">
                  <c:v>0.13519999999999999</c:v>
                </c:pt>
                <c:pt idx="13">
                  <c:v>0.21110000000000001</c:v>
                </c:pt>
                <c:pt idx="14">
                  <c:v>0.1537</c:v>
                </c:pt>
                <c:pt idx="15">
                  <c:v>0.13150000000000001</c:v>
                </c:pt>
                <c:pt idx="16">
                  <c:v>0.2074</c:v>
                </c:pt>
                <c:pt idx="17">
                  <c:v>0.2611</c:v>
                </c:pt>
                <c:pt idx="18">
                  <c:v>0.2722</c:v>
                </c:pt>
                <c:pt idx="19">
                  <c:v>0.25559999999999999</c:v>
                </c:pt>
                <c:pt idx="20">
                  <c:v>0.2056</c:v>
                </c:pt>
                <c:pt idx="21">
                  <c:v>0.19259999999999999</c:v>
                </c:pt>
                <c:pt idx="22">
                  <c:v>0.29070000000000001</c:v>
                </c:pt>
                <c:pt idx="23">
                  <c:v>0.3574</c:v>
                </c:pt>
                <c:pt idx="24">
                  <c:v>0.35</c:v>
                </c:pt>
                <c:pt idx="25">
                  <c:v>0.48699999999999999</c:v>
                </c:pt>
                <c:pt idx="26">
                  <c:v>0.37590000000000001</c:v>
                </c:pt>
                <c:pt idx="27">
                  <c:v>0.3407</c:v>
                </c:pt>
                <c:pt idx="28">
                  <c:v>0.40560000000000002</c:v>
                </c:pt>
                <c:pt idx="29">
                  <c:v>0.37780000000000002</c:v>
                </c:pt>
                <c:pt idx="30">
                  <c:v>0.35560000000000003</c:v>
                </c:pt>
                <c:pt idx="31">
                  <c:v>0.3241</c:v>
                </c:pt>
                <c:pt idx="32">
                  <c:v>0.39439999999999997</c:v>
                </c:pt>
                <c:pt idx="33">
                  <c:v>0.46110000000000001</c:v>
                </c:pt>
                <c:pt idx="34">
                  <c:v>0.41670000000000001</c:v>
                </c:pt>
                <c:pt idx="35">
                  <c:v>0.35370000000000001</c:v>
                </c:pt>
                <c:pt idx="36">
                  <c:v>0.46850000000000003</c:v>
                </c:pt>
                <c:pt idx="37">
                  <c:v>0.46110000000000001</c:v>
                </c:pt>
                <c:pt idx="38">
                  <c:v>0.35930000000000001</c:v>
                </c:pt>
                <c:pt idx="39">
                  <c:v>0.38700000000000001</c:v>
                </c:pt>
                <c:pt idx="40">
                  <c:v>0.35189999999999999</c:v>
                </c:pt>
                <c:pt idx="41">
                  <c:v>0.28889999999999999</c:v>
                </c:pt>
                <c:pt idx="42">
                  <c:v>0.27589999999999998</c:v>
                </c:pt>
                <c:pt idx="43">
                  <c:v>0.24629999999999999</c:v>
                </c:pt>
                <c:pt idx="44">
                  <c:v>0.24809999999999999</c:v>
                </c:pt>
                <c:pt idx="45">
                  <c:v>0.16669999999999999</c:v>
                </c:pt>
                <c:pt idx="46">
                  <c:v>0.19439999999999999</c:v>
                </c:pt>
                <c:pt idx="47">
                  <c:v>0.37219999999999998</c:v>
                </c:pt>
                <c:pt idx="48">
                  <c:v>0.33889999999999998</c:v>
                </c:pt>
                <c:pt idx="49">
                  <c:v>0.23150000000000001</c:v>
                </c:pt>
                <c:pt idx="50">
                  <c:v>0.187</c:v>
                </c:pt>
                <c:pt idx="51">
                  <c:v>0.1</c:v>
                </c:pt>
                <c:pt idx="52">
                  <c:v>3.5200000000000002E-2</c:v>
                </c:pt>
                <c:pt idx="53">
                  <c:v>3.8899999999999997E-2</c:v>
                </c:pt>
                <c:pt idx="54">
                  <c:v>5.9299999999999999E-2</c:v>
                </c:pt>
                <c:pt idx="55">
                  <c:v>4.6300000000000001E-2</c:v>
                </c:pt>
                <c:pt idx="56">
                  <c:v>8.5199999999999998E-2</c:v>
                </c:pt>
                <c:pt idx="57">
                  <c:v>6.3E-2</c:v>
                </c:pt>
                <c:pt idx="58">
                  <c:v>0.113</c:v>
                </c:pt>
                <c:pt idx="59">
                  <c:v>0.17960000000000001</c:v>
                </c:pt>
                <c:pt idx="60">
                  <c:v>0.14630000000000001</c:v>
                </c:pt>
                <c:pt idx="61">
                  <c:v>0.113</c:v>
                </c:pt>
                <c:pt idx="62">
                  <c:v>0.20369999999999999</c:v>
                </c:pt>
                <c:pt idx="63">
                  <c:v>0.23150000000000001</c:v>
                </c:pt>
                <c:pt idx="64">
                  <c:v>0.2167</c:v>
                </c:pt>
                <c:pt idx="65">
                  <c:v>0.18329999999999999</c:v>
                </c:pt>
                <c:pt idx="66">
                  <c:v>0.17780000000000001</c:v>
                </c:pt>
                <c:pt idx="67">
                  <c:v>0.34439999999999998</c:v>
                </c:pt>
                <c:pt idx="68">
                  <c:v>0.35189999999999999</c:v>
                </c:pt>
                <c:pt idx="69">
                  <c:v>0.26669999999999999</c:v>
                </c:pt>
                <c:pt idx="70">
                  <c:v>0.23150000000000001</c:v>
                </c:pt>
                <c:pt idx="71">
                  <c:v>0.13150000000000001</c:v>
                </c:pt>
                <c:pt idx="72">
                  <c:v>0.37959999999999999</c:v>
                </c:pt>
                <c:pt idx="73">
                  <c:v>0.30559999999999998</c:v>
                </c:pt>
                <c:pt idx="74">
                  <c:v>0.30740000000000001</c:v>
                </c:pt>
                <c:pt idx="75">
                  <c:v>0.51670000000000005</c:v>
                </c:pt>
                <c:pt idx="76">
                  <c:v>0.49809999999999999</c:v>
                </c:pt>
                <c:pt idx="77">
                  <c:v>0.43330000000000002</c:v>
                </c:pt>
                <c:pt idx="78">
                  <c:v>0.45929999999999999</c:v>
                </c:pt>
                <c:pt idx="79">
                  <c:v>0.30370000000000003</c:v>
                </c:pt>
                <c:pt idx="80">
                  <c:v>0.24440000000000001</c:v>
                </c:pt>
                <c:pt idx="81">
                  <c:v>0.52959999999999996</c:v>
                </c:pt>
                <c:pt idx="82">
                  <c:v>0.53149999999999997</c:v>
                </c:pt>
                <c:pt idx="83">
                  <c:v>0.42409999999999998</c:v>
                </c:pt>
                <c:pt idx="84">
                  <c:v>0.38700000000000001</c:v>
                </c:pt>
                <c:pt idx="85">
                  <c:v>0.40739999999999998</c:v>
                </c:pt>
                <c:pt idx="86">
                  <c:v>0.44069999999999998</c:v>
                </c:pt>
                <c:pt idx="87">
                  <c:v>0.38890000000000002</c:v>
                </c:pt>
                <c:pt idx="88">
                  <c:v>0.38700000000000001</c:v>
                </c:pt>
                <c:pt idx="89">
                  <c:v>0.33889999999999998</c:v>
                </c:pt>
                <c:pt idx="90">
                  <c:v>0.2944</c:v>
                </c:pt>
                <c:pt idx="91">
                  <c:v>0.2944</c:v>
                </c:pt>
                <c:pt idx="92">
                  <c:v>0.31850000000000001</c:v>
                </c:pt>
                <c:pt idx="93">
                  <c:v>0.25929999999999997</c:v>
                </c:pt>
                <c:pt idx="94">
                  <c:v>0.19070000000000001</c:v>
                </c:pt>
                <c:pt idx="95">
                  <c:v>0.2</c:v>
                </c:pt>
                <c:pt idx="96">
                  <c:v>0.13519999999999999</c:v>
                </c:pt>
                <c:pt idx="97">
                  <c:v>0.1222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202456"/>
        <c:axId val="152209512"/>
      </c:lineChart>
      <c:catAx>
        <c:axId val="15220245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2209512"/>
        <c:crosses val="autoZero"/>
        <c:auto val="1"/>
        <c:lblAlgn val="ctr"/>
        <c:lblOffset val="100"/>
        <c:noMultiLvlLbl val="0"/>
      </c:catAx>
      <c:valAx>
        <c:axId val="1522095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522024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62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1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21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1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74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1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35CF-46E8-4B78-9172-E70D6DBF6270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1629461" y="35953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zh-TW" altLang="en-US" dirty="0" smtClean="0"/>
              <a:t>：誘卵桶指數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3345625" y="1745744"/>
            <a:ext cx="3815026" cy="3145085"/>
            <a:chOff x="3345625" y="1745744"/>
            <a:chExt cx="3815026" cy="3145085"/>
          </a:xfrm>
        </p:grpSpPr>
        <p:cxnSp>
          <p:nvCxnSpPr>
            <p:cNvPr id="20" name="直線接點 19"/>
            <p:cNvCxnSpPr/>
            <p:nvPr/>
          </p:nvCxnSpPr>
          <p:spPr>
            <a:xfrm flipH="1">
              <a:off x="4157731" y="1750388"/>
              <a:ext cx="8584" cy="420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7053328" y="1750388"/>
              <a:ext cx="8584" cy="4207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5203061" y="1745744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 smtClean="0"/>
                <a:t>陽性率</a:t>
              </a:r>
              <a:r>
                <a:rPr lang="en-US" altLang="zh-TW" sz="1400" dirty="0" smtClean="0"/>
                <a:t>(%)</a:t>
              </a:r>
              <a:endParaRPr lang="zh-TW" altLang="en-US" sz="1400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3345625" y="2019353"/>
              <a:ext cx="3815026" cy="2871476"/>
              <a:chOff x="3345625" y="2019353"/>
              <a:chExt cx="3815026" cy="287147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159876" y="2395470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157731" y="3189666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166315" y="3988157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21496" y="3193958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130083" y="3992450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091705" y="3992451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95995" y="3189665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091706" y="2395469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25791" y="2395469"/>
                <a:ext cx="965915" cy="798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4256466" y="2395469"/>
                <a:ext cx="785611" cy="79419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/>
                  <a:t>優</a:t>
                </a:r>
                <a:r>
                  <a:rPr lang="zh-TW" altLang="en-US" dirty="0"/>
                  <a:t>先</a:t>
                </a:r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4241444" y="4011767"/>
                <a:ext cx="785611" cy="7941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注意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4241445" y="3189665"/>
                <a:ext cx="785611" cy="7941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注意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6181858" y="2391174"/>
                <a:ext cx="785611" cy="7941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注意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5203065" y="2395465"/>
                <a:ext cx="785611" cy="79419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注意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5910147" y="2131534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30</a:t>
                </a:r>
                <a:endParaRPr lang="zh-TW" altLang="en-US" sz="1400" b="1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4954963" y="2129389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rgbClr val="FF0000"/>
                    </a:solidFill>
                  </a:rPr>
                  <a:t>6</a:t>
                </a:r>
                <a:r>
                  <a:rPr lang="en-US" altLang="zh-TW" sz="1400" b="1" dirty="0" smtClean="0">
                    <a:solidFill>
                      <a:srgbClr val="FF0000"/>
                    </a:solidFill>
                  </a:rPr>
                  <a:t>0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034125" y="213310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F0000"/>
                    </a:solidFill>
                  </a:rPr>
                  <a:t>100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6884613" y="2131534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0</a:t>
                </a:r>
                <a:endParaRPr lang="zh-TW" altLang="en-US" sz="1400" b="1" dirty="0"/>
              </a:p>
            </p:txBody>
          </p:sp>
          <p:cxnSp>
            <p:nvCxnSpPr>
              <p:cNvPr id="30" name="直線接點 29"/>
              <p:cNvCxnSpPr/>
              <p:nvPr/>
            </p:nvCxnSpPr>
            <p:spPr>
              <a:xfrm>
                <a:off x="4153436" y="2019353"/>
                <a:ext cx="290847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字方塊 31"/>
              <p:cNvSpPr txBox="1"/>
              <p:nvPr/>
            </p:nvSpPr>
            <p:spPr>
              <a:xfrm>
                <a:off x="3744028" y="3028919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solidFill>
                      <a:srgbClr val="FF0000"/>
                    </a:solidFill>
                  </a:rPr>
                  <a:t>500</a:t>
                </a:r>
                <a:endParaRPr lang="zh-TW" altLang="en-US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3740807" y="3814953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250</a:t>
                </a:r>
                <a:endParaRPr lang="zh-TW" altLang="en-US" sz="1400" b="1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911923" y="458305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/>
                  <a:t>0</a:t>
                </a:r>
                <a:endParaRPr lang="zh-TW" altLang="en-US" sz="1400" b="1" dirty="0"/>
              </a:p>
            </p:txBody>
          </p:sp>
          <p:cxnSp>
            <p:nvCxnSpPr>
              <p:cNvPr id="35" name="直線接點 34"/>
              <p:cNvCxnSpPr/>
              <p:nvPr/>
            </p:nvCxnSpPr>
            <p:spPr>
              <a:xfrm flipH="1">
                <a:off x="3751013" y="2437166"/>
                <a:ext cx="9620" cy="23954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 flipH="1">
                <a:off x="3411776" y="2428662"/>
                <a:ext cx="500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 flipH="1">
                <a:off x="3411775" y="4832640"/>
                <a:ext cx="5001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字方塊 39"/>
              <p:cNvSpPr txBox="1"/>
              <p:nvPr/>
            </p:nvSpPr>
            <p:spPr>
              <a:xfrm>
                <a:off x="3345625" y="2527683"/>
                <a:ext cx="367408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/>
                  <a:t>每</a:t>
                </a:r>
                <a:endParaRPr lang="en-US" altLang="zh-TW" sz="1400" dirty="0" smtClean="0"/>
              </a:p>
              <a:p>
                <a:r>
                  <a:rPr lang="en-US" altLang="zh-TW" sz="1400" dirty="0" smtClean="0"/>
                  <a:t>10</a:t>
                </a:r>
              </a:p>
              <a:p>
                <a:r>
                  <a:rPr lang="zh-TW" altLang="en-US" sz="1400" dirty="0" smtClean="0"/>
                  <a:t>個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誘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卵</a:t>
                </a:r>
                <a:endParaRPr lang="en-US" altLang="zh-TW" sz="1400" dirty="0"/>
              </a:p>
              <a:p>
                <a:r>
                  <a:rPr lang="zh-TW" altLang="en-US" sz="1400" dirty="0" smtClean="0"/>
                  <a:t>桶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總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卵</a:t>
                </a:r>
                <a:endParaRPr lang="en-US" altLang="zh-TW" sz="1400" dirty="0"/>
              </a:p>
              <a:p>
                <a:r>
                  <a:rPr lang="zh-TW" altLang="en-US" sz="1400" dirty="0" smtClean="0"/>
                  <a:t>粒</a:t>
                </a:r>
                <a:endParaRPr lang="en-US" altLang="zh-TW" sz="1400" dirty="0" smtClean="0"/>
              </a:p>
              <a:p>
                <a:r>
                  <a:rPr lang="zh-TW" altLang="en-US" sz="1400" dirty="0" smtClean="0"/>
                  <a:t>數</a:t>
                </a:r>
                <a:endParaRPr lang="zh-TW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42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949793" y="1849993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</a:t>
            </a:r>
            <a:r>
              <a:rPr lang="zh-TW" altLang="en-US" dirty="0" smtClean="0"/>
              <a:t>七：布氏指數</a:t>
            </a:r>
            <a:r>
              <a:rPr lang="en-US" altLang="zh-TW" dirty="0" smtClean="0"/>
              <a:t>(y)</a:t>
            </a:r>
            <a:r>
              <a:rPr lang="zh-TW" altLang="en-US" dirty="0" smtClean="0"/>
              <a:t>及陽性率</a:t>
            </a:r>
            <a:r>
              <a:rPr lang="en-US" altLang="zh-TW" dirty="0" smtClean="0"/>
              <a:t>(x)</a:t>
            </a:r>
            <a:r>
              <a:rPr lang="zh-TW" altLang="en-US" dirty="0" smtClean="0"/>
              <a:t>迴歸分析結果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214562"/>
            <a:ext cx="6238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852612"/>
            <a:ext cx="617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2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37580" y="1701884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圖六：布氏指數</a:t>
            </a:r>
            <a:r>
              <a:rPr lang="en-US" altLang="zh-TW" dirty="0" smtClean="0"/>
              <a:t>(&lt;75)</a:t>
            </a:r>
            <a:r>
              <a:rPr lang="zh-TW" altLang="en-US" dirty="0" smtClean="0"/>
              <a:t>分布圖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12570" y="1701884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七</a:t>
            </a:r>
            <a:r>
              <a:rPr lang="zh-TW" altLang="en-US" dirty="0" smtClean="0"/>
              <a:t>：誘卵桶陽性率</a:t>
            </a:r>
            <a:r>
              <a:rPr lang="en-US" altLang="zh-TW" dirty="0" smtClean="0"/>
              <a:t>(&lt;60%)</a:t>
            </a:r>
            <a:r>
              <a:rPr lang="zh-TW" altLang="en-US" dirty="0" smtClean="0"/>
              <a:t>分布圖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80" y="2057802"/>
            <a:ext cx="4629150" cy="32575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80" y="2071216"/>
            <a:ext cx="4610100" cy="3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使用誘卵桶監測，風險高的里別請動員落實孶清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7600"/>
            <a:ext cx="4723327" cy="629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4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914400" y="2394446"/>
            <a:ext cx="10294884" cy="1546934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82412" y="2798379"/>
            <a:ext cx="2144112" cy="10247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病媒蚊密度指數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誘</a:t>
            </a:r>
            <a:r>
              <a:rPr lang="zh-TW" altLang="en-US" dirty="0" smtClean="0">
                <a:solidFill>
                  <a:schemeClr val="tx1"/>
                </a:solidFill>
              </a:rPr>
              <a:t>卵桶指數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人口密度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46331" y="119817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資料</a:t>
            </a:r>
            <a:r>
              <a:rPr lang="zh-TW" altLang="en-US" b="1" dirty="0" smtClean="0"/>
              <a:t>收集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74822" y="239635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資料</a:t>
            </a:r>
            <a:r>
              <a:rPr lang="zh-TW" altLang="en-US" b="1" dirty="0" smtClean="0"/>
              <a:t>收集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752192" y="2794556"/>
            <a:ext cx="2144112" cy="10247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資料筆</a:t>
            </a:r>
            <a:r>
              <a:rPr lang="zh-TW" altLang="en-US" dirty="0">
                <a:solidFill>
                  <a:schemeClr val="tx1"/>
                </a:solidFill>
              </a:rPr>
              <a:t>數</a:t>
            </a:r>
            <a:r>
              <a:rPr lang="zh-TW" altLang="en-US" dirty="0" smtClean="0">
                <a:solidFill>
                  <a:schemeClr val="tx1"/>
                </a:solidFill>
              </a:rPr>
              <a:t>不對稱處理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以人口密度分類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16244" y="2394446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資料</a:t>
            </a:r>
            <a:r>
              <a:rPr lang="zh-TW" altLang="en-US" b="1" dirty="0" smtClean="0"/>
              <a:t>前處</a:t>
            </a:r>
            <a:r>
              <a:rPr lang="zh-TW" altLang="en-US" b="1" dirty="0"/>
              <a:t>理</a:t>
            </a:r>
          </a:p>
        </p:txBody>
      </p:sp>
      <p:sp>
        <p:nvSpPr>
          <p:cNvPr id="10" name="矩形 9"/>
          <p:cNvSpPr/>
          <p:nvPr/>
        </p:nvSpPr>
        <p:spPr>
          <a:xfrm>
            <a:off x="6321972" y="2798378"/>
            <a:ext cx="2144112" cy="10247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關聯度分析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</a:rPr>
              <a:t>迴</a:t>
            </a:r>
            <a:r>
              <a:rPr lang="zh-TW" altLang="en-US" dirty="0" smtClean="0">
                <a:solidFill>
                  <a:schemeClr val="tx1"/>
                </a:solidFill>
              </a:rPr>
              <a:t>歸分析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敏感度分析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814382" y="239444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資料</a:t>
            </a:r>
            <a:r>
              <a:rPr lang="zh-TW" altLang="en-US" b="1" dirty="0" smtClean="0"/>
              <a:t>分</a:t>
            </a:r>
            <a:r>
              <a:rPr lang="zh-TW" altLang="en-US" b="1" dirty="0"/>
              <a:t>析</a:t>
            </a:r>
          </a:p>
        </p:txBody>
      </p:sp>
      <p:sp>
        <p:nvSpPr>
          <p:cNvPr id="12" name="矩形 11"/>
          <p:cNvSpPr/>
          <p:nvPr/>
        </p:nvSpPr>
        <p:spPr>
          <a:xfrm>
            <a:off x="8866264" y="2794556"/>
            <a:ext cx="2144112" cy="1024759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分析結果解讀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提出分析結論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>
                <a:solidFill>
                  <a:schemeClr val="tx1"/>
                </a:solidFill>
              </a:rPr>
              <a:t>建議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098149" y="239444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結論及</a:t>
            </a:r>
            <a:r>
              <a:rPr lang="zh-TW" altLang="en-US" sz="2000" b="1" dirty="0"/>
              <a:t>建議</a:t>
            </a:r>
            <a:endParaRPr lang="zh-TW" altLang="en-US" b="1" dirty="0"/>
          </a:p>
        </p:txBody>
      </p:sp>
      <p:cxnSp>
        <p:nvCxnSpPr>
          <p:cNvPr id="15" name="直線單箭頭接點 14"/>
          <p:cNvCxnSpPr>
            <a:endCxn id="8" idx="1"/>
          </p:cNvCxnSpPr>
          <p:nvPr/>
        </p:nvCxnSpPr>
        <p:spPr>
          <a:xfrm>
            <a:off x="3326524" y="3306935"/>
            <a:ext cx="42566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10" idx="1"/>
          </p:cNvCxnSpPr>
          <p:nvPr/>
        </p:nvCxnSpPr>
        <p:spPr>
          <a:xfrm>
            <a:off x="5896304" y="3306936"/>
            <a:ext cx="425668" cy="3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8466084" y="3306935"/>
            <a:ext cx="425668" cy="3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52" y="4853869"/>
            <a:ext cx="6286500" cy="122872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14400" y="704976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圖三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：研究架構及流程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自製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8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818289" y="1653020"/>
            <a:ext cx="6400355" cy="2790494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文件 5"/>
          <p:cNvSpPr/>
          <p:nvPr/>
        </p:nvSpPr>
        <p:spPr>
          <a:xfrm>
            <a:off x="2207172" y="2065283"/>
            <a:ext cx="1119352" cy="1355833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病媒蚊密度指數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Data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流程圖: 文件 6"/>
          <p:cNvSpPr/>
          <p:nvPr/>
        </p:nvSpPr>
        <p:spPr>
          <a:xfrm>
            <a:off x="2217709" y="3450287"/>
            <a:ext cx="1119352" cy="993227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ea"/>
              </a:rPr>
              <a:t>誘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卵桶指數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Data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流程圖: 文件 7"/>
          <p:cNvSpPr/>
          <p:nvPr/>
        </p:nvSpPr>
        <p:spPr>
          <a:xfrm>
            <a:off x="4619296" y="2398987"/>
            <a:ext cx="1119352" cy="1755226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病媒蚊密度指數 </a:t>
            </a:r>
            <a:r>
              <a:rPr lang="en-US" altLang="zh-TW" dirty="0" smtClean="0">
                <a:solidFill>
                  <a:schemeClr val="tx1"/>
                </a:solidFill>
              </a:rPr>
              <a:t>+ </a:t>
            </a:r>
            <a:r>
              <a:rPr lang="zh-TW" altLang="en-US" dirty="0" smtClean="0">
                <a:solidFill>
                  <a:schemeClr val="tx1"/>
                </a:solidFill>
              </a:rPr>
              <a:t>誘卵桶</a:t>
            </a:r>
            <a:r>
              <a:rPr lang="zh-TW" altLang="en-US" dirty="0">
                <a:solidFill>
                  <a:schemeClr val="tx1"/>
                </a:solidFill>
              </a:rPr>
              <a:t>指數</a:t>
            </a:r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7" idx="3"/>
            <a:endCxn id="8" idx="1"/>
          </p:cNvCxnSpPr>
          <p:nvPr/>
        </p:nvCxnSpPr>
        <p:spPr>
          <a:xfrm flipV="1">
            <a:off x="3337061" y="3276600"/>
            <a:ext cx="1282235" cy="670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8" idx="1"/>
          </p:cNvCxnSpPr>
          <p:nvPr/>
        </p:nvCxnSpPr>
        <p:spPr>
          <a:xfrm>
            <a:off x="3326524" y="2743199"/>
            <a:ext cx="1292772" cy="533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649744" y="2537936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小計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刪除</a:t>
            </a:r>
            <a:endParaRPr lang="en-US" altLang="zh-TW" dirty="0" smtClean="0">
              <a:latin typeface="+mj-ea"/>
              <a:ea typeface="+mj-ea"/>
            </a:endParaRP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整併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097434" y="1653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原始資料集</a:t>
            </a:r>
            <a:endParaRPr lang="zh-TW" altLang="en-US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376765" y="19032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待分析資料集 </a:t>
            </a:r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1" name="流程圖: 文件 20"/>
          <p:cNvSpPr/>
          <p:nvPr/>
        </p:nvSpPr>
        <p:spPr>
          <a:xfrm>
            <a:off x="6708227" y="2287136"/>
            <a:ext cx="1119352" cy="88580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高密度</a:t>
            </a:r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流程圖: 文件 21"/>
          <p:cNvSpPr/>
          <p:nvPr/>
        </p:nvSpPr>
        <p:spPr>
          <a:xfrm>
            <a:off x="6708227" y="3425737"/>
            <a:ext cx="1119352" cy="885808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低</a:t>
            </a:r>
            <a:r>
              <a:rPr lang="zh-TW" altLang="en-US" dirty="0" smtClean="0">
                <a:solidFill>
                  <a:schemeClr val="tx1"/>
                </a:solidFill>
              </a:rPr>
              <a:t>密度</a:t>
            </a:r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26166" y="1903219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待分析資料集  </a:t>
            </a:r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endCxn id="21" idx="1"/>
          </p:cNvCxnSpPr>
          <p:nvPr/>
        </p:nvCxnSpPr>
        <p:spPr>
          <a:xfrm flipV="1">
            <a:off x="5738648" y="2730040"/>
            <a:ext cx="969579" cy="546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8" idx="3"/>
            <a:endCxn id="22" idx="1"/>
          </p:cNvCxnSpPr>
          <p:nvPr/>
        </p:nvCxnSpPr>
        <p:spPr>
          <a:xfrm>
            <a:off x="5738648" y="3276600"/>
            <a:ext cx="969579" cy="592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975158" y="260830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依照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人口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密</a:t>
            </a:r>
            <a:r>
              <a:rPr lang="zh-TW" altLang="en-US" dirty="0">
                <a:latin typeface="+mj-ea"/>
                <a:ea typeface="+mj-ea"/>
              </a:rPr>
              <a:t>度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1701510" y="511489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圖四：資料處理流程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2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6" y="2487635"/>
            <a:ext cx="3829050" cy="2114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06" y="2487635"/>
            <a:ext cx="3848100" cy="2124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06" y="2492397"/>
            <a:ext cx="3829050" cy="21050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4782" y="2160294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圖五：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提供的資料分析工具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58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99695" y="0"/>
            <a:ext cx="11056884" cy="5044966"/>
            <a:chOff x="199695" y="0"/>
            <a:chExt cx="9716815" cy="4672509"/>
          </a:xfrm>
        </p:grpSpPr>
        <p:grpSp>
          <p:nvGrpSpPr>
            <p:cNvPr id="6" name="群組 5"/>
            <p:cNvGrpSpPr/>
            <p:nvPr/>
          </p:nvGrpSpPr>
          <p:grpSpPr>
            <a:xfrm>
              <a:off x="199695" y="239586"/>
              <a:ext cx="5486400" cy="4257036"/>
              <a:chOff x="656896" y="2165467"/>
              <a:chExt cx="5486400" cy="4112657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6896" y="2534799"/>
                <a:ext cx="5486400" cy="3743325"/>
              </a:xfrm>
              <a:prstGeom prst="rect">
                <a:avLst/>
              </a:prstGeom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656896" y="2165467"/>
                <a:ext cx="318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表三：彙整後的資料母體摘要</a:t>
                </a:r>
                <a:endParaRPr lang="zh-TW" altLang="en-US" dirty="0"/>
              </a:p>
            </p:txBody>
          </p:sp>
        </p:grp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7317" y="0"/>
              <a:ext cx="3909193" cy="4672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8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61761" y="1053541"/>
            <a:ext cx="5524500" cy="4260872"/>
            <a:chOff x="3333750" y="1092178"/>
            <a:chExt cx="5524500" cy="42608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50" y="1504950"/>
              <a:ext cx="5524500" cy="384810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333750" y="1092178"/>
              <a:ext cx="3624805" cy="412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表三：彙整後的資料母體摘要</a:t>
              </a:r>
              <a:endParaRPr lang="zh-TW" altLang="en-US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02" y="2526741"/>
            <a:ext cx="3876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533650"/>
            <a:ext cx="9934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195461"/>
              </p:ext>
            </p:extLst>
          </p:nvPr>
        </p:nvGraphicFramePr>
        <p:xfrm>
          <a:off x="830317" y="24830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495759"/>
              </p:ext>
            </p:extLst>
          </p:nvPr>
        </p:nvGraphicFramePr>
        <p:xfrm>
          <a:off x="5339256" y="2498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1694" y="1121568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五</a:t>
            </a:r>
            <a:r>
              <a:rPr lang="zh-TW" altLang="en-US" dirty="0" smtClean="0"/>
              <a:t>：臺南市</a:t>
            </a:r>
            <a:r>
              <a:rPr lang="en-US" altLang="zh-TW" dirty="0" smtClean="0"/>
              <a:t>109,110</a:t>
            </a:r>
            <a:r>
              <a:rPr lang="zh-TW" altLang="en-US" dirty="0" smtClean="0"/>
              <a:t>年布氏指數及陽性率趨勢圖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030279" y="2987749"/>
            <a:ext cx="9136" cy="208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7609268" y="2987749"/>
            <a:ext cx="14276" cy="208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28800" y="5074276"/>
            <a:ext cx="2656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109                                              110</a:t>
            </a:r>
            <a:endParaRPr lang="zh-TW" altLang="en-US" sz="1400" i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91275" y="5074276"/>
            <a:ext cx="2656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i="1" dirty="0" smtClean="0"/>
              <a:t>109                                              110</a:t>
            </a:r>
            <a:endParaRPr lang="zh-TW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80444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254</Words>
  <Application>Microsoft Office PowerPoint</Application>
  <PresentationFormat>寬螢幕</PresentationFormat>
  <Paragraphs>69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hungtai.chen 陳鴻泰</dc:creator>
  <cp:lastModifiedBy>hungtai.chen 陳鴻泰</cp:lastModifiedBy>
  <cp:revision>38</cp:revision>
  <dcterms:created xsi:type="dcterms:W3CDTF">2022-09-01T08:17:23Z</dcterms:created>
  <dcterms:modified xsi:type="dcterms:W3CDTF">2023-03-06T01:55:45Z</dcterms:modified>
</cp:coreProperties>
</file>