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8"/>
  </p:notesMasterIdLst>
  <p:handoutMasterIdLst>
    <p:handoutMasterId r:id="rId19"/>
  </p:handoutMasterIdLst>
  <p:sldIdLst>
    <p:sldId id="256" r:id="rId5"/>
    <p:sldId id="288" r:id="rId6"/>
    <p:sldId id="276" r:id="rId7"/>
    <p:sldId id="277" r:id="rId8"/>
    <p:sldId id="278" r:id="rId9"/>
    <p:sldId id="279" r:id="rId10"/>
    <p:sldId id="289" r:id="rId11"/>
    <p:sldId id="290" r:id="rId12"/>
    <p:sldId id="291" r:id="rId13"/>
    <p:sldId id="292" r:id="rId14"/>
    <p:sldId id="293" r:id="rId15"/>
    <p:sldId id="294"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48" d="100"/>
          <a:sy n="48" d="100"/>
        </p:scale>
        <p:origin x="67" y="80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10/21/2025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169DF-9FB9-1897-C93C-ACA8D69264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21D4AD-4DEC-6242-855E-81BB102992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10ACC5-07FE-82AE-0993-2F22BE2734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D5F768-8775-0C8F-EC46-0666E575D26A}"/>
              </a:ext>
            </a:extLst>
          </p:cNvPr>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049383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03B4D-E169-C585-59D4-7F0568DB77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2243FE-F592-746D-F3B9-2D805B620B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F8FA5B-C98B-4AF5-EFEC-454F8E78F4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3C6C5A-F290-1829-E025-5B13D465AF86}"/>
              </a:ext>
            </a:extLst>
          </p:cNvPr>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445733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99224-0B6B-9267-82C2-D8DD618C08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3B25AD-6733-030B-4AEC-281268884F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A7DEBA-99F5-34E8-F3C1-E88A5413AD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39E6E9-034F-3F30-4583-1928FEE5F998}"/>
              </a:ext>
            </a:extLst>
          </p:cNvPr>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958280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76F0C-07D3-DDA4-EBF9-F7A261A00E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EF775F-0863-6CDC-0AC4-C4F9CF87E8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CC0FB7-3EFA-E7CD-4D87-2EF3C26CE3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44AB06-F043-C3F9-A944-082424D3C519}"/>
              </a:ext>
            </a:extLst>
          </p:cNvPr>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865026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92891-F27E-DC6C-CF98-40E98BE20E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C8B1F2-F96A-B4BA-A96B-1A9DD2BEC8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1F62A0-B5F6-CF1A-EEAB-7D564AB301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B27143-C7F1-E2FF-0F20-D99AD56F7D93}"/>
              </a:ext>
            </a:extLst>
          </p:cNvPr>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87615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6C4C9-6252-4170-B7E9-6514946856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F948B1-F080-DEA7-EEEE-56E5112733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320E14-430A-4B1F-158F-20DB35E9D5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EAA246-3172-CCF1-4A4F-C242EABDE095}"/>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143306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DA1498-92C7-4E4B-8045-C9195F453964}"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A1498-92C7-4E4B-8045-C9195F453964}"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A1498-92C7-4E4B-8045-C9195F453964}"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A1498-92C7-4E4B-8045-C9195F453964}"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DA1498-92C7-4E4B-8045-C9195F453964}"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DA1498-92C7-4E4B-8045-C9195F453964}" type="datetimeFigureOut">
              <a:rPr lang="en-US" smtClean="0"/>
              <a:t>10/21/2025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DA1498-92C7-4E4B-8045-C9195F453964}" type="datetimeFigureOut">
              <a:rPr lang="en-US" smtClean="0"/>
              <a:t>10/21/2025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10/21/2025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10/21/2025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70987" y="3429000"/>
            <a:ext cx="9144000" cy="1661993"/>
          </a:xfrm>
        </p:spPr>
        <p:txBody>
          <a:bodyPr lIns="0" tIns="0" rIns="0" bIns="0" anchor="t">
            <a:spAutoFit/>
          </a:bodyPr>
          <a:lstStyle/>
          <a:p>
            <a:r>
              <a:rPr lang="en-US" sz="4000" b="1" dirty="0">
                <a:solidFill>
                  <a:schemeClr val="bg1"/>
                </a:solidFill>
              </a:rPr>
              <a:t>PHÂN TÍCH DỮ LIỆU</a:t>
            </a:r>
            <a:br>
              <a:rPr lang="en-US" sz="4000" b="1" dirty="0">
                <a:solidFill>
                  <a:schemeClr val="bg1"/>
                </a:solidFill>
              </a:rPr>
            </a:br>
            <a:r>
              <a:rPr lang="en-US" sz="4000" b="1" dirty="0">
                <a:solidFill>
                  <a:schemeClr val="bg1"/>
                </a:solidFill>
              </a:rPr>
              <a:t>US BABY NAMES 1880-2010</a:t>
            </a:r>
            <a:br>
              <a:rPr lang="en-US" sz="4000" b="1"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p:cNvGrpSpPr/>
          <p:nvPr/>
        </p:nvGrpSpPr>
        <p:grpSpPr>
          <a:xfrm>
            <a:off x="5851020" y="2580709"/>
            <a:ext cx="489958" cy="492680"/>
            <a:chOff x="2025650" y="4786313"/>
            <a:chExt cx="285750" cy="287338"/>
          </a:xfrm>
          <a:solidFill>
            <a:schemeClr val="bg1"/>
          </a:solidFill>
        </p:grpSpPr>
        <p:sp>
          <p:nvSpPr>
            <p:cNvPr id="8" name="Freeform 565"/>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566"/>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6AA45-D52A-FCAE-BD9A-443BCDD15DA3}"/>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AF4AA7E6-1C41-3B51-4293-0216F906987B}"/>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74CABCF4-93C7-9B7C-AE91-BB0976EF6551}"/>
              </a:ext>
            </a:extLst>
          </p:cNvPr>
          <p:cNvCxnSpPr>
            <a:cxnSpLocks/>
          </p:cNvCxnSpPr>
          <p:nvPr/>
        </p:nvCxnSpPr>
        <p:spPr>
          <a:xfrm>
            <a:off x="10002416" y="522898"/>
            <a:ext cx="218958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3E8AF75-BBB1-AC85-8B7C-F58807297904}"/>
              </a:ext>
            </a:extLst>
          </p:cNvPr>
          <p:cNvSpPr txBox="1"/>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6. </a:t>
            </a:r>
            <a:r>
              <a:rPr lang="en-US" sz="2800" b="1" dirty="0" err="1">
                <a:latin typeface="Times New Roman" panose="02020603050405020304" pitchFamily="18" charset="0"/>
                <a:cs typeface="Times New Roman" panose="02020603050405020304" pitchFamily="18" charset="0"/>
              </a:rPr>
              <a:t>Cuộc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mạng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cuối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cùng</a:t>
            </a:r>
            <a:r>
              <a:rPr lang="en-US" sz="2800" b="1" dirty="0">
                <a:latin typeface="Times New Roman" panose="02020603050405020304" pitchFamily="18" charset="0"/>
                <a:cs typeface="Times New Roman" panose="02020603050405020304" pitchFamily="18" charset="0"/>
              </a:rPr>
              <a:t>”</a:t>
            </a: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DC8343C6-61C9-B6CD-79DA-7857DCA1E5A9}"/>
              </a:ext>
            </a:extLst>
          </p:cNvPr>
          <p:cNvCxnSpPr>
            <a:cxnSpLocks/>
          </p:cNvCxnSpPr>
          <p:nvPr/>
        </p:nvCxnSpPr>
        <p:spPr>
          <a:xfrm>
            <a:off x="0" y="522898"/>
            <a:ext cx="230466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282D8824-6E93-D642-365E-5785BABB39C5}"/>
              </a:ext>
            </a:extLst>
          </p:cNvPr>
          <p:cNvGrpSpPr/>
          <p:nvPr/>
        </p:nvGrpSpPr>
        <p:grpSpPr>
          <a:xfrm>
            <a:off x="228600" y="640498"/>
            <a:ext cx="7565119" cy="5755423"/>
            <a:chOff x="228600" y="640498"/>
            <a:chExt cx="7565119" cy="5755423"/>
          </a:xfrm>
        </p:grpSpPr>
        <p:pic>
          <p:nvPicPr>
            <p:cNvPr id="5122" name="Picture 2">
              <a:extLst>
                <a:ext uri="{FF2B5EF4-FFF2-40B4-BE49-F238E27FC236}">
                  <a16:creationId xmlns:a16="http://schemas.microsoft.com/office/drawing/2014/main" id="{4DC8F957-E11C-29B2-2640-30432CDAD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40498"/>
              <a:ext cx="7565119" cy="54784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319F18A-D550-7AD8-2B58-35A815399166}"/>
                </a:ext>
              </a:extLst>
            </p:cNvPr>
            <p:cNvSpPr txBox="1"/>
            <p:nvPr/>
          </p:nvSpPr>
          <p:spPr>
            <a:xfrm>
              <a:off x="2304661" y="6118922"/>
              <a:ext cx="5234473" cy="276999"/>
            </a:xfrm>
            <a:prstGeom prst="rect">
              <a:avLst/>
            </a:prstGeom>
            <a:noFill/>
          </p:spPr>
          <p:txBody>
            <a:bodyPr wrap="square" rtlCol="0">
              <a:spAutoFit/>
            </a:bodyPr>
            <a:lstStyle/>
            <a:p>
              <a:r>
                <a:rPr lang="en-US" sz="1200" i="1" dirty="0" err="1">
                  <a:latin typeface="Times New Roman" panose="02020603050405020304" pitchFamily="18" charset="0"/>
                  <a:cs typeface="Times New Roman" panose="02020603050405020304" pitchFamily="18" charset="0"/>
                </a:rPr>
                <a:t>Hình</a:t>
              </a:r>
              <a:r>
                <a:rPr lang="en-US" sz="1200" i="1" dirty="0">
                  <a:latin typeface="Times New Roman" panose="02020603050405020304" pitchFamily="18" charset="0"/>
                  <a:cs typeface="Times New Roman" panose="02020603050405020304" pitchFamily="18" charset="0"/>
                </a:rPr>
                <a:t> 6.0 </a:t>
              </a:r>
              <a:r>
                <a:rPr lang="en-US" sz="1200" i="1" dirty="0" err="1">
                  <a:latin typeface="Times New Roman" panose="02020603050405020304" pitchFamily="18" charset="0"/>
                  <a:cs typeface="Times New Roman" panose="02020603050405020304" pitchFamily="18" charset="0"/>
                </a:rPr>
                <a:t>Biểu</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đồ</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tỷ</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lệ</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chữ</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cái</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cuối</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dựa</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trên</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giới</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tính</a:t>
              </a:r>
              <a:endParaRPr lang="en-US" sz="1200" i="1" dirty="0">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3968F2CB-FE17-72E7-B56D-A3C850C02327}"/>
              </a:ext>
            </a:extLst>
          </p:cNvPr>
          <p:cNvSpPr txBox="1"/>
          <p:nvPr/>
        </p:nvSpPr>
        <p:spPr>
          <a:xfrm>
            <a:off x="8472196" y="951722"/>
            <a:ext cx="3491204" cy="2862322"/>
          </a:xfrm>
          <a:prstGeom prst="rect">
            <a:avLst/>
          </a:prstGeom>
          <a:noFill/>
        </p:spPr>
        <p:txBody>
          <a:bodyPr wrap="square" rtlCol="0">
            <a:spAutoFit/>
          </a:bodyPr>
          <a:lstStyle/>
          <a:p>
            <a:r>
              <a:rPr lang="vi-VN" sz="1200" dirty="0">
                <a:latin typeface="Times New Roman" panose="02020603050405020304" pitchFamily="18" charset="0"/>
                <a:cs typeface="Times New Roman" panose="02020603050405020304" pitchFamily="18" charset="0"/>
              </a:rPr>
              <a:t>Nhận xét chính:</a:t>
            </a:r>
            <a:endParaRPr lang="en-US" sz="1200" dirty="0">
              <a:latin typeface="Times New Roman" panose="02020603050405020304" pitchFamily="18" charset="0"/>
              <a:cs typeface="Times New Roman" panose="02020603050405020304" pitchFamily="18" charset="0"/>
            </a:endParaRPr>
          </a:p>
          <a:p>
            <a:endParaRPr lang="vi-VN"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200" b="1" dirty="0">
                <a:latin typeface="Times New Roman" panose="02020603050405020304" pitchFamily="18" charset="0"/>
                <a:cs typeface="Times New Roman" panose="02020603050405020304" pitchFamily="18" charset="0"/>
              </a:rPr>
              <a:t>Nữ (Biểu đồ dưới):</a:t>
            </a:r>
            <a:r>
              <a:rPr lang="vi-VN" sz="1200" dirty="0">
                <a:latin typeface="Times New Roman" panose="02020603050405020304" pitchFamily="18" charset="0"/>
                <a:cs typeface="Times New Roman" panose="02020603050405020304" pitchFamily="18" charset="0"/>
              </a:rPr>
              <a:t> Có sự thay đổi rõ rệt. Tên kết thúc bằng 'e' rất phổ biến vào năm 1910 (khoảng 34%) nhưng đã giảm mạnh. Ngược lại, tên kết thúc bằng 'a' đã tăng vọt, trở nên chiếm ưu thế tuyệt đối vào năm 2010 (gần 40%).</a:t>
            </a:r>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vi-VN"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200" b="1" dirty="0">
                <a:latin typeface="Times New Roman" panose="02020603050405020304" pitchFamily="18" charset="0"/>
                <a:cs typeface="Times New Roman" panose="02020603050405020304" pitchFamily="18" charset="0"/>
              </a:rPr>
              <a:t>Nam (Biểu đồ trên):</a:t>
            </a:r>
            <a:r>
              <a:rPr lang="vi-VN" sz="1200" dirty="0">
                <a:latin typeface="Times New Roman" panose="02020603050405020304" pitchFamily="18" charset="0"/>
                <a:cs typeface="Times New Roman" panose="02020603050405020304" pitchFamily="18" charset="0"/>
              </a:rPr>
              <a:t> Xu hướng nổi bật nhất là sự gia tăng đột biến của các tên kết thúc bằng 'n' vào năm 2010 (lên đến hơn 35%), vượt xa tất cả các chữ cái khác. Trong khi đó, các chữ cái từng phổ biến như 'd', 'e', 'r', 's' đã giảm tỷ lệ.</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14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AE756-7038-BCB7-84C7-00C5094EA3AE}"/>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6CB52C87-7E0F-4991-FE41-294EF961D053}"/>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F5EBC8DC-D408-87CB-9B0B-F51FFE913FDE}"/>
              </a:ext>
            </a:extLst>
          </p:cNvPr>
          <p:cNvCxnSpPr>
            <a:cxnSpLocks/>
          </p:cNvCxnSpPr>
          <p:nvPr/>
        </p:nvCxnSpPr>
        <p:spPr>
          <a:xfrm>
            <a:off x="10189029" y="522898"/>
            <a:ext cx="200297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71B4AF9-E686-CA11-1A76-83657CE2B24E}"/>
              </a:ext>
            </a:extLst>
          </p:cNvPr>
          <p:cNvSpPr txBox="1"/>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7. </a:t>
            </a:r>
            <a:r>
              <a:rPr lang="en-US" sz="2800" b="1" dirty="0" err="1">
                <a:latin typeface="Times New Roman" panose="02020603050405020304" pitchFamily="18" charset="0"/>
                <a:cs typeface="Times New Roman" panose="02020603050405020304" pitchFamily="18" charset="0"/>
              </a:rPr>
              <a:t>Tỷ</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bé</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trai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sinh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ra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có</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thúc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bằng</a:t>
            </a:r>
            <a:r>
              <a:rPr lang="en-US" sz="2800" b="1" dirty="0">
                <a:latin typeface="Times New Roman" panose="02020603050405020304" pitchFamily="18" charset="0"/>
                <a:cs typeface="Times New Roman" panose="02020603050405020304" pitchFamily="18" charset="0"/>
              </a:rPr>
              <a:t> d/n/y</a:t>
            </a: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9A270A3A-CF35-E8D9-A07A-C40465F068F0}"/>
              </a:ext>
            </a:extLst>
          </p:cNvPr>
          <p:cNvCxnSpPr>
            <a:cxnSpLocks/>
          </p:cNvCxnSpPr>
          <p:nvPr/>
        </p:nvCxnSpPr>
        <p:spPr>
          <a:xfrm>
            <a:off x="0" y="522898"/>
            <a:ext cx="215537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10F1E8C-44D2-7973-4827-45D9CCC87D5C}"/>
              </a:ext>
            </a:extLst>
          </p:cNvPr>
          <p:cNvSpPr txBox="1"/>
          <p:nvPr/>
        </p:nvSpPr>
        <p:spPr>
          <a:xfrm>
            <a:off x="8472196" y="951722"/>
            <a:ext cx="3491204" cy="3970318"/>
          </a:xfrm>
          <a:prstGeom prst="rect">
            <a:avLst/>
          </a:prstGeom>
          <a:noFill/>
        </p:spPr>
        <p:txBody>
          <a:bodyPr wrap="square" rtlCol="0">
            <a:spAutoFit/>
          </a:bodyPr>
          <a:lstStyle/>
          <a:p>
            <a:r>
              <a:rPr lang="vi-VN" sz="1400" b="1" dirty="0">
                <a:latin typeface="Times New Roman" panose="02020603050405020304" pitchFamily="18" charset="0"/>
                <a:cs typeface="Times New Roman" panose="02020603050405020304" pitchFamily="18" charset="0"/>
              </a:rPr>
              <a:t>nhận xét ngắn gọn về biểu đồ</a:t>
            </a:r>
            <a:r>
              <a:rPr lang="en-US" sz="1400" b="1" dirty="0">
                <a:latin typeface="Times New Roman" panose="02020603050405020304" pitchFamily="18" charset="0"/>
                <a:cs typeface="Times New Roman" panose="02020603050405020304" pitchFamily="18" charset="0"/>
              </a:rPr>
              <a:t>:</a:t>
            </a:r>
            <a:br>
              <a:rPr lang="vi-VN" sz="1400" dirty="0">
                <a:latin typeface="Times New Roman" panose="02020603050405020304" pitchFamily="18" charset="0"/>
                <a:cs typeface="Times New Roman" panose="02020603050405020304" pitchFamily="18" charset="0"/>
              </a:rPr>
            </a:b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Xu hướng chính:</a:t>
            </a:r>
            <a:r>
              <a:rPr lang="vi-VN" sz="1400" dirty="0">
                <a:latin typeface="Times New Roman" panose="02020603050405020304" pitchFamily="18" charset="0"/>
                <a:cs typeface="Times New Roman" panose="02020603050405020304" pitchFamily="18" charset="0"/>
              </a:rPr>
              <a:t> Sự thay đổi lớn nhất là sự gia tăng mạnh mẽ của các tên kết thúc bằng chữ 'n' (màu cam), bắt đầu từ khoảng những năm 1940 và tiếp tục tăng vọt, trở thành phổ biến nhất trong ba loại này vào cuối biểu đồ.</a:t>
            </a:r>
          </a:p>
          <a:p>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Chữ 'd' (màu xanh dương):</a:t>
            </a:r>
            <a:r>
              <a:rPr lang="vi-VN" sz="1400" dirty="0">
                <a:latin typeface="Times New Roman" panose="02020603050405020304" pitchFamily="18" charset="0"/>
                <a:cs typeface="Times New Roman" panose="02020603050405020304" pitchFamily="18" charset="0"/>
              </a:rPr>
              <a:t> Từng phổ biến hơn 'y', đạt đỉnh vào khoảng năm 1940, nhưng sau đó đã giảm sút liên tục và trở nên ít phổ biến nhất.</a:t>
            </a:r>
          </a:p>
          <a:p>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Chữ 'y' (màu xanh lá):</a:t>
            </a:r>
            <a:r>
              <a:rPr lang="vi-VN" sz="1400" dirty="0">
                <a:latin typeface="Times New Roman" panose="02020603050405020304" pitchFamily="18" charset="0"/>
                <a:cs typeface="Times New Roman" panose="02020603050405020304" pitchFamily="18" charset="0"/>
              </a:rPr>
              <a:t> Có một giai đoạn phổ biến vào giữa thế kỷ 20 (đạt đỉnh quanh năm 1960), nhưng sau đó cũng có xu hướng giảm dần.</a:t>
            </a:r>
          </a:p>
        </p:txBody>
      </p:sp>
      <p:grpSp>
        <p:nvGrpSpPr>
          <p:cNvPr id="10" name="Group 9">
            <a:extLst>
              <a:ext uri="{FF2B5EF4-FFF2-40B4-BE49-F238E27FC236}">
                <a16:creationId xmlns:a16="http://schemas.microsoft.com/office/drawing/2014/main" id="{C01AAC95-B898-9054-2097-51A848EC72F3}"/>
              </a:ext>
            </a:extLst>
          </p:cNvPr>
          <p:cNvGrpSpPr/>
          <p:nvPr/>
        </p:nvGrpSpPr>
        <p:grpSpPr>
          <a:xfrm>
            <a:off x="592882" y="855297"/>
            <a:ext cx="7300816" cy="5271023"/>
            <a:chOff x="592882" y="855297"/>
            <a:chExt cx="7300816" cy="5271023"/>
          </a:xfrm>
        </p:grpSpPr>
        <p:pic>
          <p:nvPicPr>
            <p:cNvPr id="6146" name="Picture 2">
              <a:extLst>
                <a:ext uri="{FF2B5EF4-FFF2-40B4-BE49-F238E27FC236}">
                  <a16:creationId xmlns:a16="http://schemas.microsoft.com/office/drawing/2014/main" id="{1B83FABD-C8D8-200E-B09C-8045FD177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882" y="855297"/>
              <a:ext cx="7300816" cy="47586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E4663C2-FF73-2A63-C604-2BA0CF9AE009}"/>
                </a:ext>
              </a:extLst>
            </p:cNvPr>
            <p:cNvSpPr txBox="1"/>
            <p:nvPr/>
          </p:nvSpPr>
          <p:spPr>
            <a:xfrm>
              <a:off x="1623526" y="5756988"/>
              <a:ext cx="5747657" cy="369332"/>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Hình</a:t>
              </a:r>
              <a:r>
                <a:rPr lang="en-US" i="1" dirty="0">
                  <a:latin typeface="Times New Roman" panose="02020603050405020304" pitchFamily="18" charset="0"/>
                  <a:cs typeface="Times New Roman" panose="02020603050405020304" pitchFamily="18" charset="0"/>
                </a:rPr>
                <a:t> 7.0 </a:t>
              </a:r>
              <a:r>
                <a:rPr lang="en-US" i="1" dirty="0" err="1">
                  <a:latin typeface="Times New Roman" panose="02020603050405020304" pitchFamily="18" charset="0"/>
                  <a:cs typeface="Times New Roman" panose="02020603050405020304" pitchFamily="18" charset="0"/>
                </a:rPr>
                <a:t>Tỷ</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bé</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trai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sinh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có</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kết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thúc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bằng</a:t>
              </a:r>
              <a:r>
                <a:rPr lang="en-US" i="1" dirty="0">
                  <a:latin typeface="Times New Roman" panose="02020603050405020304" pitchFamily="18" charset="0"/>
                  <a:cs typeface="Times New Roman" panose="02020603050405020304" pitchFamily="18" charset="0"/>
                </a:rPr>
                <a:t> d/n/y</a:t>
              </a:r>
            </a:p>
          </p:txBody>
        </p:sp>
      </p:grpSp>
    </p:spTree>
    <p:extLst>
      <p:ext uri="{BB962C8B-B14F-4D97-AF65-F5344CB8AC3E}">
        <p14:creationId xmlns:p14="http://schemas.microsoft.com/office/powerpoint/2010/main" val="175928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FCE0D-CCED-9C0A-FE57-08550040A209}"/>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A45B7BD9-45FB-7351-FC0F-D85A49875B38}"/>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83878F48-A63E-DDC5-7E95-ABD064313B2D}"/>
              </a:ext>
            </a:extLst>
          </p:cNvPr>
          <p:cNvCxnSpPr>
            <a:cxnSpLocks/>
          </p:cNvCxnSpPr>
          <p:nvPr/>
        </p:nvCxnSpPr>
        <p:spPr>
          <a:xfrm>
            <a:off x="10254343" y="522898"/>
            <a:ext cx="19376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52BF7A1-1449-9729-5C59-BFA697F2C9D6}"/>
              </a:ext>
            </a:extLst>
          </p:cNvPr>
          <p:cNvSpPr txBox="1"/>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8.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Tỷ</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lệ</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tên</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giống</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Lesly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theo</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giới</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theo</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thời</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gian</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CDF692FB-B682-8785-F89D-1BA26140B871}"/>
              </a:ext>
            </a:extLst>
          </p:cNvPr>
          <p:cNvCxnSpPr>
            <a:cxnSpLocks/>
          </p:cNvCxnSpPr>
          <p:nvPr/>
        </p:nvCxnSpPr>
        <p:spPr>
          <a:xfrm>
            <a:off x="0" y="522898"/>
            <a:ext cx="20340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26CA959-C062-3B7B-C851-74776ADCD2FF}"/>
              </a:ext>
            </a:extLst>
          </p:cNvPr>
          <p:cNvSpPr txBox="1"/>
          <p:nvPr/>
        </p:nvSpPr>
        <p:spPr>
          <a:xfrm>
            <a:off x="8472196" y="629995"/>
            <a:ext cx="3491204" cy="6124754"/>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N</a:t>
            </a:r>
            <a:r>
              <a:rPr lang="vi-VN" sz="1400" b="1" dirty="0">
                <a:latin typeface="Times New Roman" panose="02020603050405020304" pitchFamily="18" charset="0"/>
                <a:cs typeface="Times New Roman" panose="02020603050405020304" pitchFamily="18" charset="0"/>
              </a:rPr>
              <a:t>hận xét về biểu đồ:</a:t>
            </a:r>
            <a:endParaRPr lang="vi-VN" sz="1400" dirty="0">
              <a:latin typeface="Times New Roman" panose="02020603050405020304" pitchFamily="18" charset="0"/>
              <a:cs typeface="Times New Roman" panose="02020603050405020304" pitchFamily="18" charset="0"/>
            </a:endParaRPr>
          </a:p>
          <a:p>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Chuyển đổi giới tính rõ rệt:</a:t>
            </a:r>
            <a:r>
              <a:rPr lang="vi-VN" sz="1400" dirty="0">
                <a:latin typeface="Times New Roman" panose="02020603050405020304" pitchFamily="18" charset="0"/>
                <a:cs typeface="Times New Roman" panose="02020603050405020304" pitchFamily="18" charset="0"/>
              </a:rPr>
              <a:t> Biểu đồ minh họa một sự thay đổi ngoạn mục trong cách các tên chứa "Lesl" (như Leslie, Lesley) được sử dụng cho nam và nữ theo thời gian.</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Quá khứ:</a:t>
            </a:r>
            <a:r>
              <a:rPr lang="vi-VN" sz="1400" dirty="0">
                <a:latin typeface="Times New Roman" panose="02020603050405020304" pitchFamily="18" charset="0"/>
                <a:cs typeface="Times New Roman" panose="02020603050405020304" pitchFamily="18" charset="0"/>
              </a:rPr>
              <a:t> Ban đầu (cuối thế kỷ 19, đầu thế kỷ 20), các tên này chủ yếu được đặt cho bé trai (đường liền 'M' ở mức cao, gần 90%).</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Giai đoạn chuyển tiếp:</a:t>
            </a:r>
            <a:r>
              <a:rPr lang="vi-VN" sz="1400" dirty="0">
                <a:latin typeface="Times New Roman" panose="02020603050405020304" pitchFamily="18" charset="0"/>
                <a:cs typeface="Times New Roman" panose="02020603050405020304" pitchFamily="18" charset="0"/>
              </a:rPr>
              <a:t> Khoảng những năm 1940, có một sự giao thoa nhanh chóng, tỷ lệ đặt tên cho bé gái (đường đứt 'F') tăng vọt trong khi tỷ lệ cho bé trai giảm mạnh.</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Hiện tại:</a:t>
            </a:r>
            <a:r>
              <a:rPr lang="vi-VN" sz="1400" dirty="0">
                <a:latin typeface="Times New Roman" panose="02020603050405020304" pitchFamily="18" charset="0"/>
                <a:cs typeface="Times New Roman" panose="02020603050405020304" pitchFamily="18" charset="0"/>
              </a:rPr>
              <a:t> Từ giữa thế kỷ 20 trở đi, các tên này trở nên gần như độc quyền cho bé gái, với tỷ lệ 'F' tiến gần đến 100% vào cuối giai đoạn.</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Kết luận: </a:t>
            </a:r>
            <a:r>
              <a:rPr lang="vi-VN" sz="1400" dirty="0">
                <a:latin typeface="Times New Roman" panose="02020603050405020304" pitchFamily="18" charset="0"/>
                <a:cs typeface="Times New Roman" panose="02020603050405020304" pitchFamily="18" charset="0"/>
              </a:rPr>
              <a:t>Đây là một ví dụ điển hình về một cái tên ban đầu phổ biến cho nam giới đã dần dần trở thành một cái tên chủ yếu dành cho nữ giới.</a:t>
            </a:r>
          </a:p>
        </p:txBody>
      </p:sp>
      <p:grpSp>
        <p:nvGrpSpPr>
          <p:cNvPr id="7" name="Group 6">
            <a:extLst>
              <a:ext uri="{FF2B5EF4-FFF2-40B4-BE49-F238E27FC236}">
                <a16:creationId xmlns:a16="http://schemas.microsoft.com/office/drawing/2014/main" id="{3027195B-100A-C414-D761-10DCC1DDE200}"/>
              </a:ext>
            </a:extLst>
          </p:cNvPr>
          <p:cNvGrpSpPr/>
          <p:nvPr/>
        </p:nvGrpSpPr>
        <p:grpSpPr>
          <a:xfrm>
            <a:off x="228600" y="855298"/>
            <a:ext cx="7718847" cy="5653577"/>
            <a:chOff x="228600" y="855298"/>
            <a:chExt cx="7718847" cy="5653577"/>
          </a:xfrm>
        </p:grpSpPr>
        <p:pic>
          <p:nvPicPr>
            <p:cNvPr id="7170" name="Picture 2">
              <a:extLst>
                <a:ext uri="{FF2B5EF4-FFF2-40B4-BE49-F238E27FC236}">
                  <a16:creationId xmlns:a16="http://schemas.microsoft.com/office/drawing/2014/main" id="{5A036982-A44F-F8C2-DB44-08E44802B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55298"/>
              <a:ext cx="7718847" cy="51629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38C2F4-4C46-879D-3264-68BBFAB3BEEB}"/>
                </a:ext>
              </a:extLst>
            </p:cNvPr>
            <p:cNvSpPr txBox="1"/>
            <p:nvPr/>
          </p:nvSpPr>
          <p:spPr>
            <a:xfrm>
              <a:off x="1623527" y="6139543"/>
              <a:ext cx="5831632" cy="369332"/>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Hình</a:t>
              </a:r>
              <a:r>
                <a:rPr lang="en-US" i="1" dirty="0">
                  <a:latin typeface="Times New Roman" panose="02020603050405020304" pitchFamily="18" charset="0"/>
                  <a:cs typeface="Times New Roman" panose="02020603050405020304" pitchFamily="18" charset="0"/>
                </a:rPr>
                <a:t> 8.0 </a:t>
              </a:r>
              <a:r>
                <a:rPr lang="en-US" i="1" dirty="0" err="1">
                  <a:latin typeface="Times New Roman" panose="02020603050405020304" pitchFamily="18" charset="0"/>
                  <a:cs typeface="Times New Roman" panose="02020603050405020304" pitchFamily="18" charset="0"/>
                </a:rPr>
                <a:t>Tỷ</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giống</a:t>
              </a:r>
              <a:r>
                <a:rPr lang="en-US" i="1" dirty="0">
                  <a:latin typeface="Times New Roman" panose="02020603050405020304" pitchFamily="18" charset="0"/>
                  <a:cs typeface="Times New Roman" panose="02020603050405020304" pitchFamily="18" charset="0"/>
                </a:rPr>
                <a:t> Lesly </a:t>
              </a:r>
              <a:r>
                <a:rPr lang="en-US" i="1" dirty="0" err="1">
                  <a:latin typeface="Times New Roman" panose="02020603050405020304" pitchFamily="18" charset="0"/>
                  <a:cs typeface="Times New Roman" panose="02020603050405020304" pitchFamily="18" charset="0"/>
                </a:rPr>
                <a:t>theo</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giới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tính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theo</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thời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gian</a:t>
              </a:r>
              <a:r>
                <a:rPr lang="en-US" i="1" dirty="0">
                  <a:latin typeface="Times New Roman" panose="02020603050405020304" pitchFamily="18" charset="0"/>
                  <a:cs typeface="Times New Roman" panose="02020603050405020304" pitchFamily="18" charset="0"/>
                </a:rPr>
                <a:t> </a:t>
              </a:r>
            </a:p>
          </p:txBody>
        </p:sp>
      </p:grpSp>
    </p:spTree>
    <p:extLst>
      <p:ext uri="{BB962C8B-B14F-4D97-AF65-F5344CB8AC3E}">
        <p14:creationId xmlns:p14="http://schemas.microsoft.com/office/powerpoint/2010/main" val="4149586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p:cNvGrpSpPr/>
          <p:nvPr/>
        </p:nvGrpSpPr>
        <p:grpSpPr>
          <a:xfrm>
            <a:off x="4325258" y="1544068"/>
            <a:ext cx="3541486" cy="3769865"/>
            <a:chOff x="4325258" y="1229517"/>
            <a:chExt cx="3541486" cy="3769865"/>
          </a:xfrm>
        </p:grpSpPr>
        <p:sp>
          <p:nvSpPr>
            <p:cNvPr id="12" name="Diamond 11"/>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p:cNvPr>
          <p:cNvPicPr>
            <a:picLocks noChangeAspect="1"/>
          </p:cNvPicPr>
          <p:nvPr/>
        </p:nvPicPr>
        <p:blipFill>
          <a:blip r:embed="rId4"/>
          <a:stretch>
            <a:fillRect/>
          </a:stretch>
        </p:blipFill>
        <p:spPr>
          <a:xfrm>
            <a:off x="5360332" y="5919419"/>
            <a:ext cx="1471335" cy="420363"/>
          </a:xfrm>
          <a:prstGeom prst="rect">
            <a:avLst/>
          </a:prstGeom>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p:cNvSpPr txBox="1"/>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Thành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viên</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tham</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gia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5" name="Straight Connector 4"/>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78504" y="1103012"/>
            <a:ext cx="9657184"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Lê Nguyễn Quốc </a:t>
            </a:r>
            <a:r>
              <a:rPr lang="en-US" sz="3600" dirty="0" err="1">
                <a:latin typeface="Times New Roman" panose="02020603050405020304" pitchFamily="18" charset="0"/>
                <a:cs typeface="Times New Roman" panose="02020603050405020304" pitchFamily="18" charset="0"/>
              </a:rPr>
              <a:t>Hưng</a:t>
            </a:r>
            <a:r>
              <a:rPr lang="en-US" sz="3600" dirty="0">
                <a:latin typeface="Times New Roman" panose="02020603050405020304" pitchFamily="18" charset="0"/>
                <a:cs typeface="Times New Roman" panose="02020603050405020304" pitchFamily="18" charset="0"/>
              </a:rPr>
              <a:t> - 3121410240</a:t>
            </a:r>
          </a:p>
        </p:txBody>
      </p:sp>
      <p:sp>
        <p:nvSpPr>
          <p:cNvPr id="8" name="TextBox 7"/>
          <p:cNvSpPr txBox="1"/>
          <p:nvPr/>
        </p:nvSpPr>
        <p:spPr>
          <a:xfrm>
            <a:off x="1478504" y="1835942"/>
            <a:ext cx="9657184" cy="646331"/>
          </a:xfrm>
          <a:prstGeom prst="rect">
            <a:avLst/>
          </a:prstGeom>
          <a:noFill/>
        </p:spPr>
        <p:txBody>
          <a:bodyPr wrap="square" rtlCol="0">
            <a:spAutoFit/>
          </a:bodyPr>
          <a:lstStyle/>
          <a:p>
            <a:pPr algn="ctr"/>
            <a:r>
              <a:rPr lang="en-US" sz="3600" dirty="0" err="1">
                <a:latin typeface="Times New Roman" panose="02020603050405020304" pitchFamily="18" charset="0"/>
                <a:cs typeface="Times New Roman" panose="02020603050405020304" pitchFamily="18" charset="0"/>
              </a:rPr>
              <a:t>Trần</a:t>
            </a:r>
            <a:r>
              <a:rPr lang="en-US" sz="3600" dirty="0">
                <a:latin typeface="Times New Roman" panose="02020603050405020304" pitchFamily="18" charset="0"/>
                <a:cs typeface="Times New Roman" panose="02020603050405020304" pitchFamily="18" charset="0"/>
              </a:rPr>
              <a:t> Bá Tiên - 3122410410</a:t>
            </a:r>
          </a:p>
        </p:txBody>
      </p:sp>
      <p:sp>
        <p:nvSpPr>
          <p:cNvPr id="9" name="TextBox 8"/>
          <p:cNvSpPr txBox="1"/>
          <p:nvPr/>
        </p:nvSpPr>
        <p:spPr>
          <a:xfrm>
            <a:off x="1571810" y="2568872"/>
            <a:ext cx="9657184"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Bùi Thành Công- 3122410042</a:t>
            </a:r>
          </a:p>
        </p:txBody>
      </p:sp>
      <p:sp>
        <p:nvSpPr>
          <p:cNvPr id="10" name="TextBox 9"/>
          <p:cNvSpPr txBox="1"/>
          <p:nvPr/>
        </p:nvSpPr>
        <p:spPr>
          <a:xfrm>
            <a:off x="1571810" y="3352118"/>
            <a:ext cx="9657184"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Bùi Huỳnh Gia- 3121410167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err="1">
                <a:solidFill>
                  <a:schemeClr val="tx1">
                    <a:lumMod val="75000"/>
                    <a:lumOff val="25000"/>
                  </a:schemeClr>
                </a:solidFill>
                <a:latin typeface="Times New Roman" panose="02020603050405020304" pitchFamily="18" charset="0"/>
                <a:cs typeface="Times New Roman" panose="02020603050405020304" pitchFamily="18" charset="0"/>
              </a:rPr>
              <a:t>Mục</a:t>
            </a:r>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3200" b="1" dirty="0" err="1">
                <a:solidFill>
                  <a:schemeClr val="tx1">
                    <a:lumMod val="75000"/>
                    <a:lumOff val="25000"/>
                  </a:schemeClr>
                </a:solidFill>
                <a:latin typeface="Times New Roman" panose="02020603050405020304" pitchFamily="18" charset="0"/>
                <a:cs typeface="Times New Roman" panose="02020603050405020304" pitchFamily="18" charset="0"/>
              </a:rPr>
              <a:t>lục</a:t>
            </a:r>
            <a:b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US BABY NAMES 1880-2010</a:t>
            </a:r>
          </a:p>
        </p:txBody>
      </p:sp>
      <p:sp>
        <p:nvSpPr>
          <p:cNvPr id="16" name="Rectangle: Rounded Corners 15"/>
          <p:cNvSpPr/>
          <p:nvPr/>
        </p:nvSpPr>
        <p:spPr>
          <a:xfrm>
            <a:off x="6485406" y="1088423"/>
            <a:ext cx="3660775" cy="81546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top 50%</a:t>
            </a:r>
          </a:p>
          <a:p>
            <a:pPr algn="ctr"/>
            <a:endParaRPr lang="en-US" sz="1600" dirty="0"/>
          </a:p>
        </p:txBody>
      </p:sp>
      <p:sp>
        <p:nvSpPr>
          <p:cNvPr id="15" name="Oval 14"/>
          <p:cNvSpPr/>
          <p:nvPr/>
        </p:nvSpPr>
        <p:spPr>
          <a:xfrm>
            <a:off x="5736106" y="1042433"/>
            <a:ext cx="939800" cy="99166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p:cNvSpPr/>
          <p:nvPr/>
        </p:nvSpPr>
        <p:spPr>
          <a:xfrm>
            <a:off x="7978776" y="221806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top 50%</a:t>
            </a:r>
          </a:p>
          <a:p>
            <a:pPr algn="ctr"/>
            <a:endParaRPr lang="en-US" sz="1600" dirty="0"/>
          </a:p>
        </p:txBody>
      </p:sp>
      <p:sp>
        <p:nvSpPr>
          <p:cNvPr id="22" name="Oval 21"/>
          <p:cNvSpPr/>
          <p:nvPr/>
        </p:nvSpPr>
        <p:spPr>
          <a:xfrm>
            <a:off x="7242177" y="212974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 Định nghĩa vấn đề</a:t>
            </a:r>
          </a:p>
        </p:txBody>
      </p:sp>
      <p:sp>
        <p:nvSpPr>
          <p:cNvPr id="26" name="Oval 25"/>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p:cNvSpPr/>
          <p:nvPr/>
        </p:nvSpPr>
        <p:spPr>
          <a:xfrm>
            <a:off x="259082" y="2776316"/>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2. </a:t>
            </a:r>
            <a:r>
              <a:rPr lang="vi-VN" dirty="0">
                <a:latin typeface="Times New Roman" panose="02020603050405020304" pitchFamily="18" charset="0"/>
                <a:cs typeface="Times New Roman" panose="02020603050405020304" pitchFamily="18" charset="0"/>
              </a:rPr>
              <a:t>Phân tích các xu hướng đặt tên</a:t>
            </a:r>
          </a:p>
          <a:p>
            <a:pPr algn="ctr"/>
            <a:endParaRPr lang="en-US" dirty="0">
              <a:latin typeface="Times New Roman" panose="02020603050405020304" pitchFamily="18" charset="0"/>
              <a:cs typeface="Times New Roman" panose="02020603050405020304" pitchFamily="18" charset="0"/>
            </a:endParaRPr>
          </a:p>
        </p:txBody>
      </p:sp>
      <p:sp>
        <p:nvSpPr>
          <p:cNvPr id="28" name="Oval 27"/>
          <p:cNvSpPr/>
          <p:nvPr/>
        </p:nvSpPr>
        <p:spPr>
          <a:xfrm>
            <a:off x="3623795" y="267691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p:cNvSpPr/>
          <p:nvPr/>
        </p:nvSpPr>
        <p:spPr>
          <a:xfrm>
            <a:off x="212726" y="3823089"/>
            <a:ext cx="3660775" cy="83164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3. </a:t>
            </a:r>
            <a:r>
              <a:rPr lang="vi-VN" dirty="0">
                <a:latin typeface="Times New Roman" panose="02020603050405020304" pitchFamily="18" charset="0"/>
                <a:cs typeface="Times New Roman" panose="02020603050405020304" pitchFamily="18" charset="0"/>
              </a:rPr>
              <a:t>Đo lường sự tăng đa dạng trong đặt tên</a:t>
            </a:r>
          </a:p>
          <a:p>
            <a:pPr algn="ctr"/>
            <a:endParaRPr lang="en-US" dirty="0">
              <a:latin typeface="Times New Roman" panose="02020603050405020304" pitchFamily="18" charset="0"/>
              <a:cs typeface="Times New Roman" panose="02020603050405020304" pitchFamily="18" charset="0"/>
            </a:endParaRPr>
          </a:p>
        </p:txBody>
      </p:sp>
      <p:sp>
        <p:nvSpPr>
          <p:cNvPr id="30" name="Oval 29"/>
          <p:cNvSpPr/>
          <p:nvPr/>
        </p:nvSpPr>
        <p:spPr>
          <a:xfrm>
            <a:off x="3729506" y="382308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p:cNvGrpSpPr/>
          <p:nvPr/>
        </p:nvGrpSpPr>
        <p:grpSpPr>
          <a:xfrm>
            <a:off x="4715661" y="1810536"/>
            <a:ext cx="347679" cy="347679"/>
            <a:chOff x="4319588" y="2492375"/>
            <a:chExt cx="287338" cy="287338"/>
          </a:xfrm>
          <a:solidFill>
            <a:schemeClr val="bg1"/>
          </a:solidFill>
        </p:grpSpPr>
        <p:sp>
          <p:nvSpPr>
            <p:cNvPr id="32" name="Freeform 372"/>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3" name="Freeform 373"/>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34" name="Freeform 1676" descr="Icon of check box. "/>
          <p:cNvSpPr>
            <a:spLocks noEditPoints="1"/>
          </p:cNvSpPr>
          <p:nvPr/>
        </p:nvSpPr>
        <p:spPr bwMode="auto">
          <a:xfrm>
            <a:off x="6033127" y="139131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35" name="Freeform 4665" descr="Icon of graph. "/>
          <p:cNvSpPr/>
          <p:nvPr/>
        </p:nvSpPr>
        <p:spPr bwMode="auto">
          <a:xfrm>
            <a:off x="7565029" y="244091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lstStyle/>
          <a:p>
            <a:endParaRPr lang="en-US" dirty="0"/>
          </a:p>
        </p:txBody>
      </p:sp>
      <p:grpSp>
        <p:nvGrpSpPr>
          <p:cNvPr id="36" name="Group 35" descr="Icon of human being and gear. "/>
          <p:cNvGrpSpPr/>
          <p:nvPr/>
        </p:nvGrpSpPr>
        <p:grpSpPr>
          <a:xfrm>
            <a:off x="7133464" y="5355478"/>
            <a:ext cx="338073" cy="339996"/>
            <a:chOff x="6450013" y="5349875"/>
            <a:chExt cx="279399" cy="280988"/>
          </a:xfrm>
          <a:solidFill>
            <a:schemeClr val="bg1"/>
          </a:solidFill>
        </p:grpSpPr>
        <p:sp>
          <p:nvSpPr>
            <p:cNvPr id="37" name="Freeform 3673"/>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8" name="Freeform 3674"/>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9" name="Group 38" descr="Icon of gears. "/>
          <p:cNvGrpSpPr/>
          <p:nvPr/>
        </p:nvGrpSpPr>
        <p:grpSpPr>
          <a:xfrm>
            <a:off x="4027488" y="4121071"/>
            <a:ext cx="343837" cy="343837"/>
            <a:chOff x="7613650" y="1387475"/>
            <a:chExt cx="284163" cy="284163"/>
          </a:xfrm>
          <a:solidFill>
            <a:schemeClr val="bg1"/>
          </a:solidFill>
        </p:grpSpPr>
        <p:sp>
          <p:nvSpPr>
            <p:cNvPr id="40" name="Freeform 4359"/>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1" name="Freeform 4360"/>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42" name="Freeform 4346" descr="Icon of box and whisker chart. "/>
          <p:cNvSpPr>
            <a:spLocks noEditPoints="1"/>
          </p:cNvSpPr>
          <p:nvPr/>
        </p:nvSpPr>
        <p:spPr bwMode="auto">
          <a:xfrm>
            <a:off x="3920816" y="2973935"/>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2" name="Rectangle: Rounded Corners 1">
            <a:extLst>
              <a:ext uri="{FF2B5EF4-FFF2-40B4-BE49-F238E27FC236}">
                <a16:creationId xmlns:a16="http://schemas.microsoft.com/office/drawing/2014/main" id="{4EAC6504-7AC8-D726-C7BC-88053B3AB40C}"/>
              </a:ext>
            </a:extLst>
          </p:cNvPr>
          <p:cNvSpPr/>
          <p:nvPr/>
        </p:nvSpPr>
        <p:spPr>
          <a:xfrm>
            <a:off x="1133829" y="5029891"/>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endParaRPr lang="en-US"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C10A0193-D39D-9B58-F634-958A28309C2A}"/>
              </a:ext>
            </a:extLst>
          </p:cNvPr>
          <p:cNvSpPr/>
          <p:nvPr/>
        </p:nvSpPr>
        <p:spPr>
          <a:xfrm>
            <a:off x="4498542" y="4930489"/>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4346" descr="Icon of box and whisker chart. ">
            <a:extLst>
              <a:ext uri="{FF2B5EF4-FFF2-40B4-BE49-F238E27FC236}">
                <a16:creationId xmlns:a16="http://schemas.microsoft.com/office/drawing/2014/main" id="{30D091CB-A30C-9F0E-8CF0-1F0DC58E468A}"/>
              </a:ext>
            </a:extLst>
          </p:cNvPr>
          <p:cNvSpPr>
            <a:spLocks noEditPoints="1"/>
          </p:cNvSpPr>
          <p:nvPr/>
        </p:nvSpPr>
        <p:spPr bwMode="auto">
          <a:xfrm>
            <a:off x="4795563" y="5227510"/>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10" name="Rectangle: Rounded Corners 9">
            <a:extLst>
              <a:ext uri="{FF2B5EF4-FFF2-40B4-BE49-F238E27FC236}">
                <a16:creationId xmlns:a16="http://schemas.microsoft.com/office/drawing/2014/main" id="{C1195AA6-7573-D47E-068C-95983F0D1480}"/>
              </a:ext>
              <a:ext uri="{C183D7F6-B498-43B3-948B-1728B52AA6E4}">
                <adec:decorative xmlns:adec="http://schemas.microsoft.com/office/drawing/2017/decorative" val="1"/>
              </a:ext>
            </a:extLst>
          </p:cNvPr>
          <p:cNvSpPr/>
          <p:nvPr/>
        </p:nvSpPr>
        <p:spPr>
          <a:xfrm>
            <a:off x="8019946" y="3268572"/>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a:t>
            </a:r>
          </a:p>
          <a:p>
            <a:pPr algn="ctr"/>
            <a:endParaRPr lang="en-US" sz="1600" dirty="0"/>
          </a:p>
        </p:txBody>
      </p:sp>
      <p:sp>
        <p:nvSpPr>
          <p:cNvPr id="12" name="Oval 11">
            <a:extLst>
              <a:ext uri="{FF2B5EF4-FFF2-40B4-BE49-F238E27FC236}">
                <a16:creationId xmlns:a16="http://schemas.microsoft.com/office/drawing/2014/main" id="{2293B267-E085-E1E6-C6EE-09584AB40CC3}"/>
              </a:ext>
              <a:ext uri="{C183D7F6-B498-43B3-948B-1728B52AA6E4}">
                <adec:decorative xmlns:adec="http://schemas.microsoft.com/office/drawing/2017/decorative" val="1"/>
              </a:ext>
            </a:extLst>
          </p:cNvPr>
          <p:cNvSpPr/>
          <p:nvPr/>
        </p:nvSpPr>
        <p:spPr>
          <a:xfrm>
            <a:off x="7312105" y="3195614"/>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4665" descr="Icon of graph. ">
            <a:extLst>
              <a:ext uri="{FF2B5EF4-FFF2-40B4-BE49-F238E27FC236}">
                <a16:creationId xmlns:a16="http://schemas.microsoft.com/office/drawing/2014/main" id="{1149FB58-8918-33FB-3FF6-DF9D70AB7FD1}"/>
              </a:ext>
            </a:extLst>
          </p:cNvPr>
          <p:cNvSpPr>
            <a:spLocks/>
          </p:cNvSpPr>
          <p:nvPr/>
        </p:nvSpPr>
        <p:spPr bwMode="auto">
          <a:xfrm>
            <a:off x="7632273" y="3491674"/>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Rounded Corners 17">
            <a:extLst>
              <a:ext uri="{FF2B5EF4-FFF2-40B4-BE49-F238E27FC236}">
                <a16:creationId xmlns:a16="http://schemas.microsoft.com/office/drawing/2014/main" id="{13E924AE-E71E-D009-4C8C-EF844A78ADC5}"/>
              </a:ext>
            </a:extLst>
          </p:cNvPr>
          <p:cNvSpPr/>
          <p:nvPr/>
        </p:nvSpPr>
        <p:spPr>
          <a:xfrm>
            <a:off x="8061405" y="4265337"/>
            <a:ext cx="3882441" cy="81546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Times New Roman" panose="02020603050405020304" pitchFamily="18" charset="0"/>
                <a:cs typeface="Times New Roman" panose="02020603050405020304" pitchFamily="18" charset="0"/>
              </a:rPr>
              <a:t>8. </a:t>
            </a:r>
            <a:r>
              <a:rPr lang="en-US" dirty="0" err="1">
                <a:latin typeface="Times New Roman" panose="02020603050405020304" pitchFamily="18" charset="0"/>
                <a:cs typeface="Times New Roman" panose="02020603050405020304" pitchFamily="18" charset="0"/>
              </a:rPr>
              <a:t>Tỷ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d/n/y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endParaRPr lang="en-US" dirty="0">
              <a:latin typeface="Times New Roman" panose="02020603050405020304" pitchFamily="18" charset="0"/>
              <a:cs typeface="Times New Roman" panose="02020603050405020304" pitchFamily="18" charset="0"/>
            </a:endParaRPr>
          </a:p>
          <a:p>
            <a:pPr algn="ctr"/>
            <a:endParaRPr lang="en-US" sz="1600" dirty="0"/>
          </a:p>
        </p:txBody>
      </p:sp>
      <p:sp>
        <p:nvSpPr>
          <p:cNvPr id="19" name="Oval 18">
            <a:extLst>
              <a:ext uri="{FF2B5EF4-FFF2-40B4-BE49-F238E27FC236}">
                <a16:creationId xmlns:a16="http://schemas.microsoft.com/office/drawing/2014/main" id="{719F31AD-6824-19B2-E983-F3D6D7D7451A}"/>
              </a:ext>
            </a:extLst>
          </p:cNvPr>
          <p:cNvSpPr/>
          <p:nvPr/>
        </p:nvSpPr>
        <p:spPr>
          <a:xfrm>
            <a:off x="7312105" y="4219347"/>
            <a:ext cx="939800" cy="99166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676" descr="Icon of check box. ">
            <a:extLst>
              <a:ext uri="{FF2B5EF4-FFF2-40B4-BE49-F238E27FC236}">
                <a16:creationId xmlns:a16="http://schemas.microsoft.com/office/drawing/2014/main" id="{FCD78A67-945B-F6C6-D6B5-1E1CBC8A7CA8}"/>
              </a:ext>
            </a:extLst>
          </p:cNvPr>
          <p:cNvSpPr>
            <a:spLocks noEditPoints="1"/>
          </p:cNvSpPr>
          <p:nvPr/>
        </p:nvSpPr>
        <p:spPr bwMode="auto">
          <a:xfrm>
            <a:off x="7609126" y="4568231"/>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24" name="Rectangle: Rounded Corners 23">
            <a:extLst>
              <a:ext uri="{FF2B5EF4-FFF2-40B4-BE49-F238E27FC236}">
                <a16:creationId xmlns:a16="http://schemas.microsoft.com/office/drawing/2014/main" id="{44BE567F-FFE1-CE0F-6FB4-E3CCC63FC6E0}"/>
              </a:ext>
              <a:ext uri="{C183D7F6-B498-43B3-948B-1728B52AA6E4}">
                <adec:decorative xmlns:adec="http://schemas.microsoft.com/office/drawing/2017/decorative" val="1"/>
              </a:ext>
            </a:extLst>
          </p:cNvPr>
          <p:cNvSpPr/>
          <p:nvPr/>
        </p:nvSpPr>
        <p:spPr>
          <a:xfrm>
            <a:off x="6622001" y="5449024"/>
            <a:ext cx="3982501"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Times New Roman" panose="02020603050405020304" pitchFamily="18" charset="0"/>
                <a:cs typeface="Times New Roman" panose="02020603050405020304" pitchFamily="18" charset="0"/>
              </a:rPr>
              <a:t>9. </a:t>
            </a:r>
            <a:r>
              <a:rPr lang="en-US" dirty="0" err="1">
                <a:latin typeface="Times New Roman" panose="02020603050405020304" pitchFamily="18" charset="0"/>
                <a:cs typeface="Times New Roman" panose="02020603050405020304" pitchFamily="18" charset="0"/>
              </a:rPr>
              <a:t>Tỷ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Lesley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nam</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endParaRPr lang="en-US" dirty="0">
              <a:latin typeface="Times New Roman" panose="02020603050405020304" pitchFamily="18" charset="0"/>
              <a:cs typeface="Times New Roman" panose="02020603050405020304" pitchFamily="18" charset="0"/>
            </a:endParaRPr>
          </a:p>
          <a:p>
            <a:pPr algn="ctr"/>
            <a:endParaRPr lang="en-US" sz="1600" dirty="0"/>
          </a:p>
        </p:txBody>
      </p:sp>
      <p:sp>
        <p:nvSpPr>
          <p:cNvPr id="43" name="Oval 42">
            <a:extLst>
              <a:ext uri="{FF2B5EF4-FFF2-40B4-BE49-F238E27FC236}">
                <a16:creationId xmlns:a16="http://schemas.microsoft.com/office/drawing/2014/main" id="{CAB2EA7F-D511-1A18-B4E6-A1FEB01509D0}"/>
              </a:ext>
              <a:ext uri="{C183D7F6-B498-43B3-948B-1728B52AA6E4}">
                <adec:decorative xmlns:adec="http://schemas.microsoft.com/office/drawing/2017/decorative" val="1"/>
              </a:ext>
            </a:extLst>
          </p:cNvPr>
          <p:cNvSpPr/>
          <p:nvPr/>
        </p:nvSpPr>
        <p:spPr>
          <a:xfrm>
            <a:off x="5825258" y="5386037"/>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descr="Icons of bar chart and line graph.">
            <a:extLst>
              <a:ext uri="{FF2B5EF4-FFF2-40B4-BE49-F238E27FC236}">
                <a16:creationId xmlns:a16="http://schemas.microsoft.com/office/drawing/2014/main" id="{FED1C008-17AB-AA92-B964-41700E425230}"/>
              </a:ext>
            </a:extLst>
          </p:cNvPr>
          <p:cNvGrpSpPr/>
          <p:nvPr/>
        </p:nvGrpSpPr>
        <p:grpSpPr>
          <a:xfrm>
            <a:off x="6121318" y="5621104"/>
            <a:ext cx="347679" cy="347679"/>
            <a:chOff x="4319588" y="2492375"/>
            <a:chExt cx="287338" cy="287338"/>
          </a:xfrm>
          <a:solidFill>
            <a:schemeClr val="bg1"/>
          </a:solidFill>
        </p:grpSpPr>
        <p:sp>
          <p:nvSpPr>
            <p:cNvPr id="46" name="Freeform 372">
              <a:extLst>
                <a:ext uri="{FF2B5EF4-FFF2-40B4-BE49-F238E27FC236}">
                  <a16:creationId xmlns:a16="http://schemas.microsoft.com/office/drawing/2014/main" id="{238ADA9D-69D5-7435-0DEC-38A91E8182FE}"/>
                </a:ext>
              </a:extLst>
            </p:cNvPr>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373">
              <a:extLst>
                <a:ext uri="{FF2B5EF4-FFF2-40B4-BE49-F238E27FC236}">
                  <a16:creationId xmlns:a16="http://schemas.microsoft.com/office/drawing/2014/main" id="{7E8393B2-2F73-4630-DBB2-06E3FAA85CDF}"/>
                </a:ext>
              </a:extLst>
            </p:cNvPr>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1. Định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nghĩa</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vấn</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đề</a:t>
            </a:r>
            <a:b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57" name="Freeform 4344" descr="Icon of wrench. "/>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lstStyle/>
          <a:p>
            <a:endParaRPr lang="en-US" dirty="0"/>
          </a:p>
        </p:txBody>
      </p:sp>
      <p:grpSp>
        <p:nvGrpSpPr>
          <p:cNvPr id="58" name="Group 57" descr="Icon of money. "/>
          <p:cNvGrpSpPr/>
          <p:nvPr/>
        </p:nvGrpSpPr>
        <p:grpSpPr>
          <a:xfrm>
            <a:off x="5905833" y="2296118"/>
            <a:ext cx="380334" cy="382447"/>
            <a:chOff x="3746500" y="1344613"/>
            <a:chExt cx="285750" cy="287338"/>
          </a:xfrm>
          <a:solidFill>
            <a:schemeClr val="bg1"/>
          </a:solidFill>
        </p:grpSpPr>
        <p:sp>
          <p:nvSpPr>
            <p:cNvPr id="59" name="Freeform 497"/>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0" name="Freeform 498"/>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1" name="Freeform 499"/>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2" name="Freeform 500"/>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3" name="Freeform 501"/>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4" name="Freeform 502"/>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5" name="Freeform 503"/>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6" name="Freeform 504"/>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67" name="Group 66" descr="Icon of abacus. "/>
          <p:cNvGrpSpPr/>
          <p:nvPr/>
        </p:nvGrpSpPr>
        <p:grpSpPr>
          <a:xfrm>
            <a:off x="8071577" y="2296118"/>
            <a:ext cx="382447" cy="382447"/>
            <a:chOff x="877888" y="771525"/>
            <a:chExt cx="287338" cy="287338"/>
          </a:xfrm>
          <a:solidFill>
            <a:schemeClr val="bg1"/>
          </a:solidFill>
        </p:grpSpPr>
        <p:sp>
          <p:nvSpPr>
            <p:cNvPr id="68" name="Freeform 324"/>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9" name="Freeform 325"/>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0" name="Freeform 326"/>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1" name="Freeform 327"/>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72" name="Freeform 2319" descr="Icon of leaf. "/>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3" name="TextBox 2">
            <a:extLst>
              <a:ext uri="{FF2B5EF4-FFF2-40B4-BE49-F238E27FC236}">
                <a16:creationId xmlns:a16="http://schemas.microsoft.com/office/drawing/2014/main" id="{D336B0E6-9394-191B-4DAE-08E51322C103}"/>
              </a:ext>
            </a:extLst>
          </p:cNvPr>
          <p:cNvSpPr txBox="1"/>
          <p:nvPr/>
        </p:nvSpPr>
        <p:spPr>
          <a:xfrm>
            <a:off x="4766725" y="721124"/>
            <a:ext cx="7209785" cy="5170646"/>
          </a:xfrm>
          <a:prstGeom prst="rect">
            <a:avLst/>
          </a:prstGeom>
          <a:noFill/>
        </p:spPr>
        <p:txBody>
          <a:bodyPr wrap="square" rtlCol="0">
            <a:spAutoFit/>
          </a:bodyPr>
          <a:lstStyle/>
          <a:p>
            <a:r>
              <a:rPr lang="vi-VN" sz="1600" b="1" dirty="0">
                <a:latin typeface="Times New Roman" panose="02020603050405020304" pitchFamily="18" charset="0"/>
                <a:cs typeface="Times New Roman" panose="02020603050405020304" pitchFamily="18" charset="0"/>
              </a:rPr>
              <a:t>1. Nguồn gốc</a:t>
            </a:r>
          </a:p>
          <a:p>
            <a:r>
              <a:rPr lang="vi-VN" sz="1600" dirty="0">
                <a:latin typeface="Times New Roman" panose="02020603050405020304" pitchFamily="18" charset="0"/>
                <a:cs typeface="Times New Roman" panose="02020603050405020304" pitchFamily="18" charset="0"/>
              </a:rPr>
              <a:t>Dữ liệu được thu thập và công bố bởi </a:t>
            </a:r>
            <a:r>
              <a:rPr lang="vi-VN" sz="1600" b="1" dirty="0">
                <a:latin typeface="Times New Roman" panose="02020603050405020304" pitchFamily="18" charset="0"/>
                <a:cs typeface="Times New Roman" panose="02020603050405020304" pitchFamily="18" charset="0"/>
              </a:rPr>
              <a:t>Cục An sinh Xã hội Hoa Kỳ (Social Security Administration - SSA)</a:t>
            </a:r>
            <a:r>
              <a:rPr lang="vi-VN" sz="1600" dirty="0">
                <a:latin typeface="Times New Roman" panose="02020603050405020304" pitchFamily="18" charset="0"/>
                <a:cs typeface="Times New Roman" panose="02020603050405020304" pitchFamily="18" charset="0"/>
              </a:rPr>
              <a:t>. Nó dựa trên đơn đăng ký thẻ An sinh Xã hội cho các ca sinh tại Hoa Kỳ.</a:t>
            </a:r>
            <a:endParaRPr lang="en-US"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2. Phạm vi dữ liệu</a:t>
            </a:r>
          </a:p>
          <a:p>
            <a:r>
              <a:rPr lang="vi-VN" sz="1600" dirty="0">
                <a:latin typeface="Times New Roman" panose="02020603050405020304" pitchFamily="18" charset="0"/>
                <a:cs typeface="Times New Roman" panose="02020603050405020304" pitchFamily="18" charset="0"/>
              </a:rPr>
              <a:t>Bộ dữ liệu này chứa danh sách tên trẻ em sinh ra tại Hoa Kỳ trong khoảng thời gian </a:t>
            </a:r>
            <a:r>
              <a:rPr lang="vi-VN" sz="1600" b="1" dirty="0">
                <a:latin typeface="Times New Roman" panose="02020603050405020304" pitchFamily="18" charset="0"/>
                <a:cs typeface="Times New Roman" panose="02020603050405020304" pitchFamily="18" charset="0"/>
              </a:rPr>
              <a:t>từ năm 1880 đến năm 2010</a:t>
            </a:r>
            <a:r>
              <a:rPr lang="vi-VN" sz="1600" dirty="0">
                <a:latin typeface="Times New Roman" panose="02020603050405020304" pitchFamily="18" charset="0"/>
                <a:cs typeface="Times New Roman" panose="02020603050405020304" pitchFamily="18" charset="0"/>
              </a:rPr>
              <a:t>. (Hiện nay đã có các phiên bản cập nhật đến những năm gần đây hơn).</a:t>
            </a:r>
            <a:endParaRPr lang="en-US"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3. Cấu trúc dữ liệu</a:t>
            </a:r>
          </a:p>
          <a:p>
            <a:r>
              <a:rPr lang="vi-VN" sz="1600" dirty="0">
                <a:latin typeface="Times New Roman" panose="02020603050405020304" pitchFamily="18" charset="0"/>
                <a:cs typeface="Times New Roman" panose="02020603050405020304" pitchFamily="18" charset="0"/>
              </a:rPr>
              <a:t>Bộ dữ liệu gốc thường được cung cấp dưới dạng một tập hợp các tệp văn bản (</a:t>
            </a:r>
            <a:r>
              <a:rPr lang="vi-VN" dirty="0">
                <a:latin typeface="Times New Roman" panose="02020603050405020304" pitchFamily="18" charset="0"/>
                <a:cs typeface="Times New Roman" panose="02020603050405020304" pitchFamily="18" charset="0"/>
              </a:rPr>
              <a:t>.txt</a:t>
            </a:r>
            <a:r>
              <a:rPr lang="vi-VN" sz="1600" dirty="0">
                <a:latin typeface="Times New Roman" panose="02020603050405020304" pitchFamily="18" charset="0"/>
                <a:cs typeface="Times New Roman" panose="02020603050405020304" pitchFamily="18" charset="0"/>
              </a:rPr>
              <a:t>), </a:t>
            </a:r>
            <a:r>
              <a:rPr lang="vi-VN" sz="1600" b="1" dirty="0">
                <a:latin typeface="Times New Roman" panose="02020603050405020304" pitchFamily="18" charset="0"/>
                <a:cs typeface="Times New Roman" panose="02020603050405020304" pitchFamily="18" charset="0"/>
              </a:rPr>
              <a:t>mỗi tệp đại diện cho một năm</a:t>
            </a:r>
            <a:r>
              <a:rPr lang="vi-VN" sz="1600" dirty="0">
                <a:latin typeface="Times New Roman" panose="02020603050405020304" pitchFamily="18" charset="0"/>
                <a:cs typeface="Times New Roman" panose="02020603050405020304" pitchFamily="18" charset="0"/>
              </a:rPr>
              <a:t> (ví dụ: </a:t>
            </a:r>
            <a:r>
              <a:rPr lang="vi-VN" dirty="0">
                <a:latin typeface="Times New Roman" panose="02020603050405020304" pitchFamily="18" charset="0"/>
                <a:cs typeface="Times New Roman" panose="02020603050405020304" pitchFamily="18" charset="0"/>
              </a:rPr>
              <a:t>yob1880.txt</a:t>
            </a:r>
            <a:r>
              <a:rPr lang="vi-VN" sz="1600"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yob1881.txt</a:t>
            </a:r>
            <a:r>
              <a:rPr lang="vi-VN" sz="1600" dirty="0">
                <a:latin typeface="Times New Roman" panose="02020603050405020304" pitchFamily="18" charset="0"/>
                <a:cs typeface="Times New Roman" panose="02020603050405020304" pitchFamily="18" charset="0"/>
              </a:rPr>
              <a:t>,... cho đến </a:t>
            </a:r>
            <a:r>
              <a:rPr lang="vi-VN" dirty="0">
                <a:latin typeface="Times New Roman" panose="02020603050405020304" pitchFamily="18" charset="0"/>
                <a:cs typeface="Times New Roman" panose="02020603050405020304" pitchFamily="18" charset="0"/>
              </a:rPr>
              <a:t>yob2010.txt</a:t>
            </a:r>
            <a:r>
              <a:rPr lang="vi-V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Bên trong mỗi tệp, mỗi dòng dữ liệu có cấu trúc rất đơn giản, bao gồm 3 trường (cột) được phân tách bằng dấu phẩy:</a:t>
            </a:r>
          </a:p>
          <a:p>
            <a:r>
              <a:rPr lang="vi-VN" sz="1600" b="1" dirty="0">
                <a:latin typeface="Times New Roman" panose="02020603050405020304" pitchFamily="18" charset="0"/>
                <a:cs typeface="Times New Roman" panose="02020603050405020304" pitchFamily="18" charset="0"/>
              </a:rPr>
              <a:t>Tên (Name)</a:t>
            </a:r>
            <a:r>
              <a:rPr lang="vi-VN" sz="1600" dirty="0">
                <a:latin typeface="Times New Roman" panose="02020603050405020304" pitchFamily="18" charset="0"/>
                <a:cs typeface="Times New Roman" panose="02020603050405020304" pitchFamily="18" charset="0"/>
              </a:rPr>
              <a:t>: Ví dụ: </a:t>
            </a:r>
            <a:r>
              <a:rPr lang="vi-VN" dirty="0">
                <a:latin typeface="Times New Roman" panose="02020603050405020304" pitchFamily="18" charset="0"/>
                <a:cs typeface="Times New Roman" panose="02020603050405020304" pitchFamily="18" charset="0"/>
              </a:rPr>
              <a:t>Mary</a:t>
            </a:r>
            <a:r>
              <a:rPr lang="vi-VN" sz="1600"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John</a:t>
            </a:r>
            <a:r>
              <a:rPr lang="vi-VN" sz="1600" dirty="0">
                <a:latin typeface="Times New Roman" panose="02020603050405020304" pitchFamily="18" charset="0"/>
                <a:cs typeface="Times New Roman" panose="02020603050405020304" pitchFamily="18" charset="0"/>
              </a:rPr>
              <a:t>.</a:t>
            </a:r>
          </a:p>
          <a:p>
            <a:r>
              <a:rPr lang="vi-VN" sz="1600" b="1" dirty="0">
                <a:latin typeface="Times New Roman" panose="02020603050405020304" pitchFamily="18" charset="0"/>
                <a:cs typeface="Times New Roman" panose="02020603050405020304" pitchFamily="18" charset="0"/>
              </a:rPr>
              <a:t>Giới tính (Sex)</a:t>
            </a:r>
            <a:r>
              <a:rPr lang="vi-VN" sz="1600"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F</a:t>
            </a:r>
            <a:r>
              <a:rPr lang="vi-VN" sz="1600" dirty="0">
                <a:latin typeface="Times New Roman" panose="02020603050405020304" pitchFamily="18" charset="0"/>
                <a:cs typeface="Times New Roman" panose="02020603050405020304" pitchFamily="18" charset="0"/>
              </a:rPr>
              <a:t> (cho Nữ - Female) hoặc </a:t>
            </a:r>
            <a:r>
              <a:rPr lang="vi-VN" dirty="0">
                <a:latin typeface="Times New Roman" panose="02020603050405020304" pitchFamily="18" charset="0"/>
                <a:cs typeface="Times New Roman" panose="02020603050405020304" pitchFamily="18" charset="0"/>
              </a:rPr>
              <a:t>M</a:t>
            </a:r>
            <a:r>
              <a:rPr lang="vi-VN" sz="1600" dirty="0">
                <a:latin typeface="Times New Roman" panose="02020603050405020304" pitchFamily="18" charset="0"/>
                <a:cs typeface="Times New Roman" panose="02020603050405020304" pitchFamily="18" charset="0"/>
              </a:rPr>
              <a:t> (cho Nam - Male).</a:t>
            </a:r>
          </a:p>
          <a:p>
            <a:r>
              <a:rPr lang="vi-VN" sz="1600" b="1" dirty="0">
                <a:latin typeface="Times New Roman" panose="02020603050405020304" pitchFamily="18" charset="0"/>
                <a:cs typeface="Times New Roman" panose="02020603050405020304" pitchFamily="18" charset="0"/>
              </a:rPr>
              <a:t>Số lượng (Count)</a:t>
            </a:r>
            <a:r>
              <a:rPr lang="vi-VN" sz="1600" dirty="0">
                <a:latin typeface="Times New Roman" panose="02020603050405020304" pitchFamily="18" charset="0"/>
                <a:cs typeface="Times New Roman" panose="02020603050405020304" pitchFamily="18" charset="0"/>
              </a:rPr>
              <a:t>: Tổng số trẻ sinh ra trong năm đó có tên và giới tính tương ứng.</a:t>
            </a:r>
          </a:p>
        </p:txBody>
      </p:sp>
      <p:grpSp>
        <p:nvGrpSpPr>
          <p:cNvPr id="23" name="Group 22">
            <a:extLst>
              <a:ext uri="{FF2B5EF4-FFF2-40B4-BE49-F238E27FC236}">
                <a16:creationId xmlns:a16="http://schemas.microsoft.com/office/drawing/2014/main" id="{3A55E735-D06D-106F-5459-077CBB636673}"/>
              </a:ext>
            </a:extLst>
          </p:cNvPr>
          <p:cNvGrpSpPr/>
          <p:nvPr/>
        </p:nvGrpSpPr>
        <p:grpSpPr>
          <a:xfrm>
            <a:off x="419878" y="797500"/>
            <a:ext cx="3549491" cy="5251887"/>
            <a:chOff x="419878" y="797500"/>
            <a:chExt cx="3549491" cy="5251887"/>
          </a:xfrm>
        </p:grpSpPr>
        <p:sp>
          <p:nvSpPr>
            <p:cNvPr id="19" name="TextBox 18">
              <a:extLst>
                <a:ext uri="{FF2B5EF4-FFF2-40B4-BE49-F238E27FC236}">
                  <a16:creationId xmlns:a16="http://schemas.microsoft.com/office/drawing/2014/main" id="{02701275-91BF-8851-B4DC-1076864DFBFC}"/>
                </a:ext>
              </a:extLst>
            </p:cNvPr>
            <p:cNvSpPr txBox="1"/>
            <p:nvPr/>
          </p:nvSpPr>
          <p:spPr>
            <a:xfrm>
              <a:off x="419878" y="5095280"/>
              <a:ext cx="2416628" cy="954107"/>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1.0 </a:t>
              </a:r>
              <a:r>
                <a:rPr lang="en-US" sz="1400" i="1" dirty="0" err="1">
                  <a:latin typeface="Times New Roman" panose="02020603050405020304" pitchFamily="18" charset="0"/>
                  <a:cs typeface="Times New Roman" panose="02020603050405020304" pitchFamily="18" charset="0"/>
                </a:rPr>
                <a:t>Mô</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tả</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dữ</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liệu</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trích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từ</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tập</a:t>
              </a:r>
              <a:r>
                <a:rPr lang="en-US" sz="1400" i="1" dirty="0">
                  <a:latin typeface="Times New Roman" panose="02020603050405020304" pitchFamily="18" charset="0"/>
                  <a:cs typeface="Times New Roman" panose="02020603050405020304" pitchFamily="18" charset="0"/>
                </a:rPr>
                <a:t> dataset </a:t>
              </a:r>
              <a:r>
                <a:rPr lang="en-US" sz="1400" i="1" dirty="0" err="1">
                  <a:latin typeface="Times New Roman" panose="02020603050405020304" pitchFamily="18" charset="0"/>
                  <a:cs typeface="Times New Roman" panose="02020603050405020304" pitchFamily="18" charset="0"/>
                </a:rPr>
                <a:t>liên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kết</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với</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các</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năm</a:t>
              </a:r>
              <a:r>
                <a:rPr lang="en-US" sz="1400" i="1" dirty="0">
                  <a:latin typeface="Times New Roman" panose="02020603050405020304" pitchFamily="18" charset="0"/>
                  <a:cs typeface="Times New Roman" panose="02020603050405020304" pitchFamily="18" charset="0"/>
                </a:rPr>
                <a:t> 1880 - 2010 </a:t>
              </a:r>
              <a:r>
                <a:rPr lang="en-US" sz="1400" i="1" dirty="0" err="1">
                  <a:latin typeface="Times New Roman" panose="02020603050405020304" pitchFamily="18" charset="0"/>
                  <a:cs typeface="Times New Roman" panose="02020603050405020304" pitchFamily="18" charset="0"/>
                </a:rPr>
                <a:t>trong</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bộ</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dữ</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liệu</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dạng</a:t>
              </a:r>
              <a:r>
                <a:rPr lang="en-US" sz="1400" i="1">
                  <a:latin typeface="Times New Roman" panose="02020603050405020304" pitchFamily="18" charset="0"/>
                  <a:cs typeface="Times New Roman" panose="02020603050405020304" pitchFamily="18" charset="0"/>
                </a:rPr>
                <a:t> txt</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cho</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trước</a:t>
              </a:r>
              <a:endParaRPr lang="en-US" sz="1400" i="1"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27B58EFF-6846-434C-C5F4-95484C9FDE56}"/>
                </a:ext>
              </a:extLst>
            </p:cNvPr>
            <p:cNvPicPr>
              <a:picLocks noChangeAspect="1"/>
            </p:cNvPicPr>
            <p:nvPr/>
          </p:nvPicPr>
          <p:blipFill>
            <a:blip r:embed="rId3"/>
            <a:stretch>
              <a:fillRect/>
            </a:stretch>
          </p:blipFill>
          <p:spPr>
            <a:xfrm>
              <a:off x="443327" y="797500"/>
              <a:ext cx="3526042" cy="4073814"/>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1. Định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nghĩa</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vấn</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đề</a:t>
            </a:r>
            <a:b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5" name="Rectangle 84"/>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asks</a:t>
            </a:r>
          </a:p>
        </p:txBody>
      </p:sp>
      <p:sp>
        <p:nvSpPr>
          <p:cNvPr id="86" name="Rectangle 85"/>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graphicFrame>
        <p:nvGraphicFramePr>
          <p:cNvPr id="2" name="Table 1">
            <a:extLst>
              <a:ext uri="{FF2B5EF4-FFF2-40B4-BE49-F238E27FC236}">
                <a16:creationId xmlns:a16="http://schemas.microsoft.com/office/drawing/2014/main" id="{9B5EBBD9-8BBF-4945-BE52-4517EAF76087}"/>
              </a:ext>
            </a:extLst>
          </p:cNvPr>
          <p:cNvGraphicFramePr>
            <a:graphicFrameLocks noGrp="1"/>
          </p:cNvGraphicFramePr>
          <p:nvPr>
            <p:extLst>
              <p:ext uri="{D42A27DB-BD31-4B8C-83A1-F6EECF244321}">
                <p14:modId xmlns:p14="http://schemas.microsoft.com/office/powerpoint/2010/main" val="2209209358"/>
              </p:ext>
            </p:extLst>
          </p:nvPr>
        </p:nvGraphicFramePr>
        <p:xfrm>
          <a:off x="1194318" y="768960"/>
          <a:ext cx="9767596" cy="5915148"/>
        </p:xfrm>
        <a:graphic>
          <a:graphicData uri="http://schemas.openxmlformats.org/drawingml/2006/table">
            <a:tbl>
              <a:tblPr firstRow="1" bandRow="1">
                <a:tableStyleId>{5C22544A-7EE6-4342-B048-85BDC9FD1C3A}</a:tableStyleId>
              </a:tblPr>
              <a:tblGrid>
                <a:gridCol w="3279710">
                  <a:extLst>
                    <a:ext uri="{9D8B030D-6E8A-4147-A177-3AD203B41FA5}">
                      <a16:colId xmlns:a16="http://schemas.microsoft.com/office/drawing/2014/main" val="2476310538"/>
                    </a:ext>
                  </a:extLst>
                </a:gridCol>
                <a:gridCol w="3243943">
                  <a:extLst>
                    <a:ext uri="{9D8B030D-6E8A-4147-A177-3AD203B41FA5}">
                      <a16:colId xmlns:a16="http://schemas.microsoft.com/office/drawing/2014/main" val="2769611133"/>
                    </a:ext>
                  </a:extLst>
                </a:gridCol>
                <a:gridCol w="3243943">
                  <a:extLst>
                    <a:ext uri="{9D8B030D-6E8A-4147-A177-3AD203B41FA5}">
                      <a16:colId xmlns:a16="http://schemas.microsoft.com/office/drawing/2014/main" val="3338879329"/>
                    </a:ext>
                  </a:extLst>
                </a:gridCol>
              </a:tblGrid>
              <a:tr h="755334">
                <a:tc>
                  <a:txBody>
                    <a:bodyPr/>
                    <a:lstStyle/>
                    <a:p>
                      <a:pPr algn="ctr">
                        <a:lnSpc>
                          <a:spcPct val="200000"/>
                        </a:lnSpc>
                      </a:pPr>
                      <a:r>
                        <a:rPr lang="en-US" sz="1400" dirty="0" err="1">
                          <a:latin typeface="Times New Roman" panose="02020603050405020304" pitchFamily="18" charset="0"/>
                          <a:cs typeface="Times New Roman" panose="02020603050405020304" pitchFamily="18" charset="0"/>
                        </a:rPr>
                        <a:t>Mục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tiêu</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lnSpc>
                          <a:spcPct val="200000"/>
                        </a:lnSpc>
                      </a:pPr>
                      <a:r>
                        <a:rPr lang="en-US" sz="1400" dirty="0" err="1">
                          <a:solidFill>
                            <a:schemeClr val="bg1"/>
                          </a:solidFill>
                          <a:latin typeface="Times New Roman" panose="02020603050405020304" pitchFamily="18" charset="0"/>
                          <a:cs typeface="Times New Roman" panose="02020603050405020304" pitchFamily="18" charset="0"/>
                        </a:rPr>
                        <a:t>Đầu</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vào</a:t>
                      </a:r>
                      <a:r>
                        <a:rPr lang="en-US" sz="1400" dirty="0">
                          <a:solidFill>
                            <a:schemeClr val="bg1"/>
                          </a:solidFill>
                          <a:latin typeface="Times New Roman" panose="02020603050405020304" pitchFamily="18" charset="0"/>
                          <a:cs typeface="Times New Roman" panose="02020603050405020304" pitchFamily="18" charset="0"/>
                        </a:rPr>
                        <a:t> (Input)</a:t>
                      </a:r>
                    </a:p>
                  </a:txBody>
                  <a:tcPr/>
                </a:tc>
                <a:tc>
                  <a:txBody>
                    <a:bodyPr/>
                    <a:lstStyle/>
                    <a:p>
                      <a:pPr algn="ctr">
                        <a:lnSpc>
                          <a:spcPct val="200000"/>
                        </a:lnSpc>
                      </a:pPr>
                      <a:r>
                        <a:rPr lang="en-US" sz="1400" dirty="0" err="1">
                          <a:solidFill>
                            <a:schemeClr val="bg1"/>
                          </a:solidFill>
                          <a:latin typeface="Times New Roman" panose="02020603050405020304" pitchFamily="18" charset="0"/>
                          <a:cs typeface="Times New Roman" panose="02020603050405020304" pitchFamily="18" charset="0"/>
                        </a:rPr>
                        <a:t>Đầu</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ra</a:t>
                      </a:r>
                      <a:r>
                        <a:rPr lang="en-US" sz="1400" dirty="0">
                          <a:solidFill>
                            <a:schemeClr val="bg1"/>
                          </a:solidFill>
                          <a:latin typeface="Times New Roman" panose="02020603050405020304" pitchFamily="18" charset="0"/>
                          <a:cs typeface="Times New Roman" panose="02020603050405020304" pitchFamily="18" charset="0"/>
                        </a:rPr>
                        <a:t> (Output)</a:t>
                      </a:r>
                    </a:p>
                  </a:txBody>
                  <a:tcPr/>
                </a:tc>
                <a:extLst>
                  <a:ext uri="{0D108BD9-81ED-4DB2-BD59-A6C34878D82A}">
                    <a16:rowId xmlns:a16="http://schemas.microsoft.com/office/drawing/2014/main" val="93371320"/>
                  </a:ext>
                </a:extLst>
              </a:tr>
              <a:tr h="910243">
                <a:tc>
                  <a:txBody>
                    <a:bodyPr/>
                    <a:lstStyle/>
                    <a:p>
                      <a:pPr algn="ctr">
                        <a:lnSpc>
                          <a:spcPct val="200000"/>
                        </a:lnSpc>
                      </a:pPr>
                      <a:r>
                        <a:rPr lang="en-US" sz="1400" dirty="0" err="1">
                          <a:latin typeface="Times New Roman" panose="02020603050405020304" pitchFamily="18" charset="0"/>
                          <a:cs typeface="Times New Roman" panose="02020603050405020304" pitchFamily="18" charset="0"/>
                        </a:rPr>
                        <a:t>Thống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kê</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mô</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tả</a:t>
                      </a:r>
                      <a:r>
                        <a:rPr lang="en-US" sz="1400" dirty="0">
                          <a:latin typeface="Times New Roman" panose="02020603050405020304" pitchFamily="18" charset="0"/>
                          <a:cs typeface="Times New Roman" panose="02020603050405020304" pitchFamily="18" charset="0"/>
                        </a:rPr>
                        <a:t> EDA</a:t>
                      </a:r>
                    </a:p>
                  </a:txBody>
                  <a:tcPr/>
                </a:tc>
                <a:tc>
                  <a:txBody>
                    <a:bodyPr/>
                    <a:lstStyle/>
                    <a:p>
                      <a:pPr>
                        <a:lnSpc>
                          <a:spcPct val="200000"/>
                        </a:lnSpc>
                      </a:pP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cột</a:t>
                      </a:r>
                      <a:r>
                        <a:rPr lang="en-US" sz="1400" dirty="0">
                          <a:latin typeface="Times New Roman" panose="02020603050405020304" pitchFamily="18" charset="0"/>
                          <a:cs typeface="Times New Roman" panose="02020603050405020304" pitchFamily="18" charset="0"/>
                        </a:rPr>
                        <a:t> ‘name’,  ‘sex’, ‘births’(</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chia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năm</a:t>
                      </a:r>
                      <a:r>
                        <a:rPr lang="en-US" sz="1400" dirty="0">
                          <a:latin typeface="Times New Roman" panose="02020603050405020304" pitchFamily="18" charset="0"/>
                          <a:cs typeface="Times New Roman" panose="02020603050405020304" pitchFamily="18" charset="0"/>
                        </a:rPr>
                        <a:t>)</a:t>
                      </a:r>
                    </a:p>
                  </a:txBody>
                  <a:tcPr/>
                </a:tc>
                <a:tc>
                  <a:txBody>
                    <a:bodyPr/>
                    <a:lstStyle/>
                    <a:p>
                      <a:pPr>
                        <a:lnSpc>
                          <a:spcPct val="200000"/>
                        </a:lnSpc>
                      </a:pPr>
                      <a:r>
                        <a:rPr lang="en-US" sz="1400" dirty="0">
                          <a:latin typeface="Times New Roman" panose="02020603050405020304" pitchFamily="18" charset="0"/>
                          <a:cs typeface="Times New Roman" panose="02020603050405020304" pitchFamily="18" charset="0"/>
                        </a:rPr>
                        <a:t>Xu </a:t>
                      </a:r>
                      <a:r>
                        <a:rPr lang="en-US" sz="1400" dirty="0" err="1">
                          <a:latin typeface="Times New Roman" panose="02020603050405020304" pitchFamily="18" charset="0"/>
                          <a:cs typeface="Times New Roman" panose="02020603050405020304" pitchFamily="18" charset="0"/>
                        </a:rPr>
                        <a:t>hướng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đặt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p>
                    <a:p>
                      <a:pPr>
                        <a:lnSpc>
                          <a:spcPct val="200000"/>
                        </a:lnSpc>
                      </a:pPr>
                      <a:r>
                        <a:rPr lang="en-US" sz="1400" dirty="0">
                          <a:latin typeface="Times New Roman" panose="02020603050405020304" pitchFamily="18" charset="0"/>
                          <a:cs typeface="Times New Roman" panose="02020603050405020304" pitchFamily="18" charset="0"/>
                        </a:rPr>
                        <a:t>Xu </a:t>
                      </a:r>
                      <a:r>
                        <a:rPr lang="en-US" sz="1400" dirty="0" err="1">
                          <a:latin typeface="Times New Roman" panose="02020603050405020304" pitchFamily="18" charset="0"/>
                          <a:cs typeface="Times New Roman" panose="02020603050405020304" pitchFamily="18" charset="0"/>
                        </a:rPr>
                        <a:t>hướng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tính</a:t>
                      </a:r>
                      <a:endParaRPr lang="en-US" sz="1400" dirty="0">
                        <a:latin typeface="Times New Roman" panose="02020603050405020304" pitchFamily="18" charset="0"/>
                        <a:cs typeface="Times New Roman" panose="02020603050405020304" pitchFamily="18" charset="0"/>
                      </a:endParaRPr>
                    </a:p>
                    <a:p>
                      <a:pPr>
                        <a:lnSpc>
                          <a:spcPct val="200000"/>
                        </a:lnSpc>
                      </a:pP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phổ</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theo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thời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8250252"/>
                  </a:ext>
                </a:extLst>
              </a:tr>
              <a:tr h="668390">
                <a:tc>
                  <a:txBody>
                    <a:bodyPr/>
                    <a:lstStyle/>
                    <a:p>
                      <a:pPr algn="ctr">
                        <a:lnSpc>
                          <a:spcPct val="200000"/>
                        </a:lnSpc>
                      </a:pPr>
                      <a:r>
                        <a:rPr lang="en-US" sz="1400" dirty="0" err="1">
                          <a:latin typeface="Times New Roman" panose="02020603050405020304" pitchFamily="18" charset="0"/>
                          <a:cs typeface="Times New Roman" panose="02020603050405020304" pitchFamily="18" charset="0"/>
                        </a:rPr>
                        <a:t>Phân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tích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tính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theo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tên</a:t>
                      </a:r>
                      <a:endParaRPr lang="en-US" sz="1400" dirty="0">
                        <a:latin typeface="Times New Roman" panose="02020603050405020304" pitchFamily="18" charset="0"/>
                        <a:cs typeface="Times New Roman" panose="02020603050405020304" pitchFamily="18" charset="0"/>
                      </a:endParaRPr>
                    </a:p>
                  </a:txBody>
                  <a:tcPr/>
                </a:tc>
                <a:tc>
                  <a:txBody>
                    <a:bodyPr/>
                    <a:lstStyle/>
                    <a:p>
                      <a:pPr>
                        <a:lnSpc>
                          <a:spcPct val="200000"/>
                        </a:lnSpc>
                      </a:pPr>
                      <a:r>
                        <a:rPr lang="en-US" sz="1400" dirty="0" err="1">
                          <a:latin typeface="Times New Roman" panose="02020603050405020304" pitchFamily="18" charset="0"/>
                          <a:cs typeface="Times New Roman" panose="02020603050405020304" pitchFamily="18" charset="0"/>
                        </a:rPr>
                        <a:t>Dự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name’,’sex’,’year</a:t>
                      </a:r>
                      <a:r>
                        <a:rPr lang="en-US" sz="1400" dirty="0">
                          <a:latin typeface="Times New Roman" panose="02020603050405020304" pitchFamily="18" charset="0"/>
                          <a:cs typeface="Times New Roman" panose="02020603050405020304" pitchFamily="18" charset="0"/>
                        </a:rPr>
                        <a:t>’</a:t>
                      </a:r>
                    </a:p>
                  </a:txBody>
                  <a:tcPr/>
                </a:tc>
                <a:tc>
                  <a:txBody>
                    <a:bodyPr/>
                    <a:lstStyle/>
                    <a:p>
                      <a:pPr>
                        <a:lnSpc>
                          <a:spcPct val="200000"/>
                        </a:lnSpc>
                      </a:pPr>
                      <a:r>
                        <a:rPr lang="en-US" sz="1400" dirty="0" err="1">
                          <a:latin typeface="Times New Roman" panose="02020603050405020304" pitchFamily="18" charset="0"/>
                          <a:cs typeface="Times New Roman" panose="02020603050405020304" pitchFamily="18" charset="0"/>
                        </a:rPr>
                        <a:t>Dự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đoán</a:t>
                      </a:r>
                      <a:r>
                        <a:rPr lang="en-US" sz="1400" dirty="0">
                          <a:latin typeface="Times New Roman" panose="02020603050405020304" pitchFamily="18" charset="0"/>
                          <a:cs typeface="Times New Roman" panose="02020603050405020304" pitchFamily="18" charset="0"/>
                        </a:rPr>
                        <a:t> xu </a:t>
                      </a:r>
                      <a:r>
                        <a:rPr lang="en-US" sz="1400" dirty="0" err="1">
                          <a:latin typeface="Times New Roman" panose="02020603050405020304" pitchFamily="18" charset="0"/>
                          <a:cs typeface="Times New Roman" panose="02020603050405020304" pitchFamily="18" charset="0"/>
                        </a:rPr>
                        <a:t>hướng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sinh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đoạn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0613441"/>
                  </a:ext>
                </a:extLst>
              </a:tr>
              <a:tr h="786694">
                <a:tc>
                  <a:txBody>
                    <a:bodyPr/>
                    <a:lstStyle/>
                    <a:p>
                      <a:pPr algn="ctr">
                        <a:lnSpc>
                          <a:spcPct val="200000"/>
                        </a:lnSpc>
                      </a:pPr>
                      <a:r>
                        <a:rPr lang="en-US" sz="1400" dirty="0" err="1">
                          <a:latin typeface="Times New Roman" panose="02020603050405020304" pitchFamily="18" charset="0"/>
                          <a:cs typeface="Times New Roman" panose="02020603050405020304" pitchFamily="18" charset="0"/>
                        </a:rPr>
                        <a:t>Phân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tích</a:t>
                      </a:r>
                      <a:r>
                        <a:rPr lang="en-US" sz="1400" dirty="0">
                          <a:latin typeface="Times New Roman" panose="02020603050405020304" pitchFamily="18" charset="0"/>
                          <a:cs typeface="Times New Roman" panose="02020603050405020304" pitchFamily="18" charset="0"/>
                        </a:rPr>
                        <a:t> xu </a:t>
                      </a:r>
                      <a:r>
                        <a:rPr lang="en-US" sz="1400" dirty="0" err="1">
                          <a:latin typeface="Times New Roman" panose="02020603050405020304" pitchFamily="18" charset="0"/>
                          <a:cs typeface="Times New Roman" panose="02020603050405020304" pitchFamily="18" charset="0"/>
                        </a:rPr>
                        <a:t>hướng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thời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gian</a:t>
                      </a:r>
                      <a:endParaRPr lang="en-US" sz="1400" dirty="0">
                        <a:latin typeface="Times New Roman" panose="02020603050405020304" pitchFamily="18" charset="0"/>
                        <a:cs typeface="Times New Roman" panose="02020603050405020304" pitchFamily="18" charset="0"/>
                      </a:endParaRPr>
                    </a:p>
                  </a:txBody>
                  <a:tcPr/>
                </a:tc>
                <a:tc>
                  <a:txBody>
                    <a:bodyPr/>
                    <a:lstStyle/>
                    <a:p>
                      <a:pPr>
                        <a:lnSpc>
                          <a:spcPct val="200000"/>
                        </a:lnSpc>
                      </a:pP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year’,’name</a:t>
                      </a:r>
                      <a:r>
                        <a:rPr lang="en-US" sz="1400" dirty="0">
                          <a:latin typeface="Times New Roman" panose="02020603050405020304" pitchFamily="18" charset="0"/>
                          <a:cs typeface="Times New Roman" panose="02020603050405020304" pitchFamily="18" charset="0"/>
                        </a:rPr>
                        <a:t>’</a:t>
                      </a:r>
                    </a:p>
                  </a:txBody>
                  <a:tcPr/>
                </a:tc>
                <a:tc>
                  <a:txBody>
                    <a:bodyPr/>
                    <a:lstStyle/>
                    <a:p>
                      <a:pPr>
                        <a:lnSpc>
                          <a:spcPct val="200000"/>
                        </a:lnSpc>
                      </a:pPr>
                      <a:r>
                        <a:rPr lang="en-US" sz="1400" dirty="0">
                          <a:latin typeface="Times New Roman" panose="02020603050405020304" pitchFamily="18" charset="0"/>
                          <a:cs typeface="Times New Roman" panose="02020603050405020304" pitchFamily="18" charset="0"/>
                        </a:rPr>
                        <a:t>Xu </a:t>
                      </a:r>
                      <a:r>
                        <a:rPr lang="en-US" sz="1400" dirty="0" err="1">
                          <a:latin typeface="Times New Roman" panose="02020603050405020304" pitchFamily="18" charset="0"/>
                          <a:cs typeface="Times New Roman" panose="02020603050405020304" pitchFamily="18" charset="0"/>
                        </a:rPr>
                        <a:t>hướng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đặt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theo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thời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gian</a:t>
                      </a:r>
                      <a:r>
                        <a:rPr lang="en-US" sz="14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815917523"/>
                  </a:ext>
                </a:extLst>
              </a:tr>
              <a:tr h="755334">
                <a:tc>
                  <a:txBody>
                    <a:bodyPr/>
                    <a:lstStyle/>
                    <a:p>
                      <a:pPr algn="ctr">
                        <a:lnSpc>
                          <a:spcPct val="200000"/>
                        </a:lnSpc>
                      </a:pPr>
                      <a:r>
                        <a:rPr lang="en-US" sz="1400" dirty="0" err="1">
                          <a:latin typeface="Times New Roman" panose="02020603050405020304" pitchFamily="18" charset="0"/>
                          <a:cs typeface="Times New Roman" panose="02020603050405020304" pitchFamily="18" charset="0"/>
                        </a:rPr>
                        <a:t>Tổng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hợp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p>
                  </a:txBody>
                  <a:tcPr/>
                </a:tc>
                <a:tc>
                  <a:txBody>
                    <a:bodyPr/>
                    <a:lstStyle/>
                    <a:p>
                      <a:pPr>
                        <a:lnSpc>
                          <a:spcPct val="200000"/>
                        </a:lnSpc>
                      </a:pP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thô</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nhóm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theo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năm</a:t>
                      </a:r>
                      <a:r>
                        <a:rPr lang="en-US" sz="1400" dirty="0">
                          <a:latin typeface="Times New Roman" panose="02020603050405020304" pitchFamily="18" charset="0"/>
                          <a:cs typeface="Times New Roman" panose="02020603050405020304" pitchFamily="18" charset="0"/>
                        </a:rPr>
                        <a:t>(yob1880txt, …)</a:t>
                      </a:r>
                    </a:p>
                  </a:txBody>
                  <a:tcPr/>
                </a:tc>
                <a:tc>
                  <a:txBody>
                    <a:bodyPr/>
                    <a:lstStyle/>
                    <a:p>
                      <a:pPr>
                        <a:lnSpc>
                          <a:spcPct val="200000"/>
                        </a:lnSpc>
                      </a:pPr>
                      <a:r>
                        <a:rPr lang="en-US" sz="1400" dirty="0" err="1">
                          <a:latin typeface="Times New Roman" panose="02020603050405020304" pitchFamily="18" charset="0"/>
                          <a:cs typeface="Times New Roman" panose="02020603050405020304" pitchFamily="18" charset="0"/>
                        </a:rPr>
                        <a:t>Hợp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vào</a:t>
                      </a:r>
                      <a:r>
                        <a:rPr lang="en-US" sz="1400" dirty="0">
                          <a:latin typeface="Times New Roman" panose="02020603050405020304" pitchFamily="18" charset="0"/>
                          <a:cs typeface="Times New Roman" panose="02020603050405020304" pitchFamily="18" charset="0"/>
                        </a:rPr>
                        <a:t> dataset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đoạn</a:t>
                      </a:r>
                      <a:r>
                        <a:rPr lang="en-US" sz="1400" dirty="0">
                          <a:latin typeface="Times New Roman" panose="02020603050405020304" pitchFamily="18" charset="0"/>
                          <a:cs typeface="Times New Roman" panose="02020603050405020304" pitchFamily="18" charset="0"/>
                        </a:rPr>
                        <a:t> 1880 - 2010</a:t>
                      </a:r>
                    </a:p>
                  </a:txBody>
                  <a:tcPr/>
                </a:tc>
                <a:extLst>
                  <a:ext uri="{0D108BD9-81ED-4DB2-BD59-A6C34878D82A}">
                    <a16:rowId xmlns:a16="http://schemas.microsoft.com/office/drawing/2014/main" val="2809697246"/>
                  </a:ext>
                </a:extLst>
              </a:tr>
              <a:tr h="755334">
                <a:tc>
                  <a:txBody>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Trực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hóa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endParaRPr lang="en-US" sz="1400" dirty="0">
                        <a:latin typeface="Times New Roman" panose="02020603050405020304" pitchFamily="18" charset="0"/>
                        <a:cs typeface="Times New Roman" panose="02020603050405020304" pitchFamily="18" charset="0"/>
                      </a:endParaRPr>
                    </a:p>
                    <a:p>
                      <a:pPr algn="ctr">
                        <a:lnSpc>
                          <a:spcPct val="200000"/>
                        </a:lnSpc>
                      </a:pP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cột</a:t>
                      </a:r>
                      <a:r>
                        <a:rPr lang="en-US" sz="1400" dirty="0">
                          <a:latin typeface="Times New Roman" panose="02020603050405020304" pitchFamily="18" charset="0"/>
                          <a:cs typeface="Times New Roman" panose="02020603050405020304" pitchFamily="18" charset="0"/>
                        </a:rPr>
                        <a:t> ‘name’, ‘sex’, ‘</a:t>
                      </a:r>
                      <a:r>
                        <a:rPr lang="en-US" sz="1400" dirty="0" err="1">
                          <a:latin typeface="Times New Roman" panose="02020603050405020304" pitchFamily="18" charset="0"/>
                          <a:cs typeface="Times New Roman" panose="02020603050405020304" pitchFamily="18" charset="0"/>
                        </a:rPr>
                        <a:t>births’,’year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a:t>
                      </a:r>
                    </a:p>
                    <a:p>
                      <a:pPr>
                        <a:lnSpc>
                          <a:spcPct val="200000"/>
                        </a:lnSpc>
                      </a:pP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Biểu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đồ</a:t>
                      </a:r>
                      <a:r>
                        <a:rPr lang="en-US" sz="1400" dirty="0">
                          <a:latin typeface="Times New Roman" panose="02020603050405020304" pitchFamily="18" charset="0"/>
                          <a:cs typeface="Times New Roman" panose="02020603050405020304" pitchFamily="18" charset="0"/>
                        </a:rPr>
                        <a:t> line chart, </a:t>
                      </a:r>
                      <a:r>
                        <a:rPr lang="en-US" sz="1400" dirty="0" err="1">
                          <a:latin typeface="Times New Roman" panose="02020603050405020304" pitchFamily="18" charset="0"/>
                          <a:cs typeface="Times New Roman" panose="02020603050405020304" pitchFamily="18" charset="0"/>
                        </a:rPr>
                        <a:t>barchart</a:t>
                      </a:r>
                      <a:endParaRPr lang="en-US" sz="1400" dirty="0">
                        <a:latin typeface="Times New Roman" panose="02020603050405020304" pitchFamily="18" charset="0"/>
                        <a:cs typeface="Times New Roman" panose="02020603050405020304" pitchFamily="18" charset="0"/>
                      </a:endParaRPr>
                    </a:p>
                    <a:p>
                      <a:pPr>
                        <a:lnSpc>
                          <a:spcPct val="200000"/>
                        </a:lnSpc>
                      </a:pP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202319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p:cNvCxnSpPr>
            <a:cxnSpLocks/>
          </p:cNvCxnSpPr>
          <p:nvPr/>
        </p:nvCxnSpPr>
        <p:spPr>
          <a:xfrm>
            <a:off x="8817429" y="522898"/>
            <a:ext cx="337457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2</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Phân tích các xu hướng đặt tên</a:t>
            </a:r>
          </a:p>
          <a:p>
            <a:pPr algn="ctr"/>
            <a:r>
              <a:rPr lang="en-US" sz="2800" b="1" dirty="0">
                <a:solidFill>
                  <a:schemeClr val="tx1">
                    <a:lumMod val="75000"/>
                    <a:lumOff val="25000"/>
                  </a:schemeClr>
                </a:solidFill>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p:cNvCxnSpPr>
            <a:cxnSpLocks/>
          </p:cNvCxnSpPr>
          <p:nvPr/>
        </p:nvCxnSpPr>
        <p:spPr>
          <a:xfrm>
            <a:off x="0" y="522898"/>
            <a:ext cx="333102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441F0B3-8DAF-B588-7F81-FA2D311DAA12}"/>
              </a:ext>
            </a:extLst>
          </p:cNvPr>
          <p:cNvGrpSpPr/>
          <p:nvPr/>
        </p:nvGrpSpPr>
        <p:grpSpPr>
          <a:xfrm>
            <a:off x="301106" y="648669"/>
            <a:ext cx="7372350" cy="5809543"/>
            <a:chOff x="301106" y="648669"/>
            <a:chExt cx="7372350" cy="5809543"/>
          </a:xfrm>
        </p:grpSpPr>
        <p:pic>
          <p:nvPicPr>
            <p:cNvPr id="1026" name="Picture 2">
              <a:extLst>
                <a:ext uri="{FF2B5EF4-FFF2-40B4-BE49-F238E27FC236}">
                  <a16:creationId xmlns:a16="http://schemas.microsoft.com/office/drawing/2014/main" id="{DA5A69FD-1B04-F5D6-4433-C13556D35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06" y="648669"/>
              <a:ext cx="7372350" cy="55606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3BA95CE-2566-B634-D391-5FC1808CA95B}"/>
                </a:ext>
              </a:extLst>
            </p:cNvPr>
            <p:cNvSpPr txBox="1"/>
            <p:nvPr/>
          </p:nvSpPr>
          <p:spPr>
            <a:xfrm>
              <a:off x="1687285" y="6150435"/>
              <a:ext cx="4945224" cy="307777"/>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2.0 </a:t>
              </a:r>
              <a:r>
                <a:rPr lang="en-US" sz="1400" i="1" dirty="0" err="1">
                  <a:latin typeface="Times New Roman" panose="02020603050405020304" pitchFamily="18" charset="0"/>
                  <a:cs typeface="Times New Roman" panose="02020603050405020304" pitchFamily="18" charset="0"/>
                </a:rPr>
                <a:t>Số</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lượng</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sinh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mỗi</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năm</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dựa</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vào</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tên</a:t>
              </a:r>
              <a:r>
                <a:rPr lang="en-US" sz="1400" i="1" dirty="0">
                  <a:latin typeface="Times New Roman" panose="02020603050405020304" pitchFamily="18" charset="0"/>
                  <a:cs typeface="Times New Roman" panose="02020603050405020304" pitchFamily="18" charset="0"/>
                </a:rPr>
                <a:t> )</a:t>
              </a:r>
            </a:p>
          </p:txBody>
        </p:sp>
      </p:grpSp>
      <p:sp>
        <p:nvSpPr>
          <p:cNvPr id="13" name="TextBox 12">
            <a:extLst>
              <a:ext uri="{FF2B5EF4-FFF2-40B4-BE49-F238E27FC236}">
                <a16:creationId xmlns:a16="http://schemas.microsoft.com/office/drawing/2014/main" id="{6A5ADCB8-8BC6-17A4-6E82-C69B9E858ADB}"/>
              </a:ext>
            </a:extLst>
          </p:cNvPr>
          <p:cNvSpPr txBox="1"/>
          <p:nvPr/>
        </p:nvSpPr>
        <p:spPr>
          <a:xfrm>
            <a:off x="8294914" y="672012"/>
            <a:ext cx="3480319" cy="5693866"/>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N</a:t>
            </a:r>
            <a:r>
              <a:rPr lang="vi-VN" sz="1400" b="1" dirty="0">
                <a:latin typeface="Times New Roman" panose="02020603050405020304" pitchFamily="18" charset="0"/>
                <a:cs typeface="Times New Roman" panose="02020603050405020304" pitchFamily="18" charset="0"/>
              </a:rPr>
              <a:t>hận xét về biểu đồ:</a:t>
            </a:r>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dirty="0">
                <a:latin typeface="Times New Roman" panose="02020603050405020304" pitchFamily="18" charset="0"/>
                <a:cs typeface="Times New Roman" panose="02020603050405020304" pitchFamily="18" charset="0"/>
              </a:rPr>
              <a:t>Xu hướng biến động: Biểu đồ cho thấy sự thay đổi rõ rệt về mức độ phổ biến (số lượng sinh tuyệt đối) của bốn tên ("John", "Harry", "Mary", "Marilyn") trong giai đoạn 1880-2010.</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dirty="0">
                <a:latin typeface="Times New Roman" panose="02020603050405020304" pitchFamily="18" charset="0"/>
                <a:cs typeface="Times New Roman" panose="02020603050405020304" pitchFamily="18" charset="0"/>
              </a:rPr>
              <a:t>Ảnh hưởng Baby Boom:</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Các tên "John" và "Mary" đạt đỉnh cao phổ biến rõ rệt trong thời kỳ Baby Boom (khoảng 1945-1960). "Harry" cũng có một đỉnh nhỏ hơn trong giai đoạn này.</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dirty="0">
                <a:latin typeface="Times New Roman" panose="02020603050405020304" pitchFamily="18" charset="0"/>
                <a:cs typeface="Times New Roman" panose="02020603050405020304" pitchFamily="18" charset="0"/>
              </a:rPr>
              <a:t>Ảnh hưởng văn hóa: Tên "Marilyn" gần như không xuất hiện cho đến những năm 1920, sau đó tăng vọt và đạt đỉnh vào những năm 1950 (trùng với thời kỳ nổi tiếng đỉnh cao của Marilyn Monroe), rồi giảm nhanh chóng. Điều này cho thấy ảnh hưởng mạnh mẽ của văn hóa đại chúng lên việc đặt tên.</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dirty="0">
                <a:latin typeface="Times New Roman" panose="02020603050405020304" pitchFamily="18" charset="0"/>
                <a:cs typeface="Times New Roman" panose="02020603050405020304" pitchFamily="18" charset="0"/>
              </a:rPr>
              <a:t>Suy giảm gần đây: Cả bốn tên đều cho thấy xu hướng giảm đáng kể về số lượng tuyệt đối vào cuối giai đoạn (từ khoảng 1960 trở đi), phản ánh sự đa dạng hóa ngày càng tăng trong việc lựa chọn tên cho trẻ em. </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A3D3D-EC09-E772-5597-789CDFC2AB8C}"/>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F5F4ED1E-854E-B42C-C4E1-2D92194DDAB1}"/>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E337BB0D-17F3-9F41-BCF0-57A677124264}"/>
              </a:ext>
            </a:extLst>
          </p:cNvPr>
          <p:cNvCxnSpPr>
            <a:cxnSpLocks/>
          </p:cNvCxnSpPr>
          <p:nvPr/>
        </p:nvCxnSpPr>
        <p:spPr>
          <a:xfrm>
            <a:off x="9489233" y="522898"/>
            <a:ext cx="270276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B230266-E01B-98FA-0689-557A4D5DA717}"/>
              </a:ext>
            </a:extLst>
          </p:cNvPr>
          <p:cNvSpPr txBox="1"/>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3. </a:t>
            </a:r>
            <a:r>
              <a:rPr lang="vi-VN" sz="2800" b="1" dirty="0">
                <a:latin typeface="Times New Roman" panose="02020603050405020304" pitchFamily="18" charset="0"/>
                <a:cs typeface="Times New Roman" panose="02020603050405020304" pitchFamily="18" charset="0"/>
              </a:rPr>
              <a:t>Đo lường sự tăng đa dạng trong đặt tên</a:t>
            </a:r>
          </a:p>
          <a:p>
            <a:pPr algn="ctr"/>
            <a:r>
              <a:rPr lang="en-US" sz="2800" b="1" dirty="0">
                <a:solidFill>
                  <a:schemeClr val="tx1">
                    <a:lumMod val="75000"/>
                    <a:lumOff val="25000"/>
                  </a:schemeClr>
                </a:solidFill>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A3CA0CE-59D3-26FC-57F5-2F0DB648D7EB}"/>
              </a:ext>
            </a:extLst>
          </p:cNvPr>
          <p:cNvCxnSpPr>
            <a:cxnSpLocks/>
          </p:cNvCxnSpPr>
          <p:nvPr/>
        </p:nvCxnSpPr>
        <p:spPr>
          <a:xfrm>
            <a:off x="0" y="522898"/>
            <a:ext cx="278052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D5682FC-5689-21C4-E15A-DE29606D78BE}"/>
              </a:ext>
            </a:extLst>
          </p:cNvPr>
          <p:cNvSpPr txBox="1"/>
          <p:nvPr/>
        </p:nvSpPr>
        <p:spPr>
          <a:xfrm>
            <a:off x="8430208" y="689788"/>
            <a:ext cx="3480319" cy="5047536"/>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N</a:t>
            </a:r>
            <a:r>
              <a:rPr lang="vi-VN" sz="1400" b="1" dirty="0">
                <a:latin typeface="Times New Roman" panose="02020603050405020304" pitchFamily="18" charset="0"/>
                <a:cs typeface="Times New Roman" panose="02020603050405020304" pitchFamily="18" charset="0"/>
              </a:rPr>
              <a:t>hận xét về biểu đồ:</a:t>
            </a:r>
            <a:endParaRPr lang="vi-VN" sz="1400" dirty="0">
              <a:latin typeface="Times New Roman" panose="02020603050405020304" pitchFamily="18" charset="0"/>
              <a:cs typeface="Times New Roman" panose="02020603050405020304" pitchFamily="18" charset="0"/>
            </a:endParaRPr>
          </a:p>
          <a:p>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Xu hướng chính:</a:t>
            </a:r>
            <a:r>
              <a:rPr lang="vi-VN" sz="1400" dirty="0">
                <a:latin typeface="Times New Roman" panose="02020603050405020304" pitchFamily="18" charset="0"/>
                <a:cs typeface="Times New Roman" panose="02020603050405020304" pitchFamily="18" charset="0"/>
              </a:rPr>
              <a:t> Biểu đồ cho thấy rõ ràng rằng sự đa dạng trong việc đặt tên ngày càng tăng theo thời gian cho cả hai giới tính.</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Quá khứ:</a:t>
            </a:r>
            <a:r>
              <a:rPr lang="vi-VN" sz="1400" dirty="0">
                <a:latin typeface="Times New Roman" panose="02020603050405020304" pitchFamily="18" charset="0"/>
                <a:cs typeface="Times New Roman" panose="02020603050405020304" pitchFamily="18" charset="0"/>
              </a:rPr>
              <a:t> Vào cuối thế kỷ 19 (khoảng 1880), 1000 tên phổ biến nhất chiếm gần như toàn bộ (gần 100%) số lượng trẻ em được sinh ra, cho thấy sự tập trung cao độ vào các tên thông thường.</a:t>
            </a:r>
            <a:br>
              <a:rPr lang="vi-VN" sz="1400" dirty="0">
                <a:latin typeface="Times New Roman" panose="02020603050405020304" pitchFamily="18" charset="0"/>
                <a:cs typeface="Times New Roman" panose="02020603050405020304" pitchFamily="18" charset="0"/>
              </a:rPr>
            </a:b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Hiện tại:</a:t>
            </a:r>
            <a:r>
              <a:rPr lang="vi-VN" sz="1400" dirty="0">
                <a:latin typeface="Times New Roman" panose="02020603050405020304" pitchFamily="18" charset="0"/>
                <a:cs typeface="Times New Roman" panose="02020603050405020304" pitchFamily="18" charset="0"/>
              </a:rPr>
              <a:t> Tỷ lệ này giảm dần, đặc biệt là từ giữa thế kỷ 20 trở đi. Đến năm 2010, 1000 tên phổ biến nhất chỉ chiếm khoảng 75% số bé gái và khoảng 85% số bé trai.</a:t>
            </a:r>
            <a:br>
              <a:rPr lang="vi-VN" sz="1400" dirty="0">
                <a:latin typeface="Times New Roman" panose="02020603050405020304" pitchFamily="18" charset="0"/>
                <a:cs typeface="Times New Roman" panose="02020603050405020304" pitchFamily="18" charset="0"/>
              </a:rPr>
            </a:b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Khác biệt giới tính:</a:t>
            </a:r>
            <a:r>
              <a:rPr lang="vi-VN" sz="1400" dirty="0">
                <a:latin typeface="Times New Roman" panose="02020603050405020304" pitchFamily="18" charset="0"/>
                <a:cs typeface="Times New Roman" panose="02020603050405020304" pitchFamily="18" charset="0"/>
              </a:rPr>
              <a:t> Xu hướng đa dạng hóa tên gọi mạnh mẽ hơn ở bé gái so với bé trai, thể hiện qua đường biểu đồ ('F') dốc xuống nhanh hơn đường ('M') trong những thập kỷ gần đây.</a:t>
            </a:r>
          </a:p>
        </p:txBody>
      </p:sp>
      <p:grpSp>
        <p:nvGrpSpPr>
          <p:cNvPr id="6" name="Group 5">
            <a:extLst>
              <a:ext uri="{FF2B5EF4-FFF2-40B4-BE49-F238E27FC236}">
                <a16:creationId xmlns:a16="http://schemas.microsoft.com/office/drawing/2014/main" id="{5027D997-5736-8549-0B1A-727DBBA5C7F9}"/>
              </a:ext>
            </a:extLst>
          </p:cNvPr>
          <p:cNvGrpSpPr/>
          <p:nvPr/>
        </p:nvGrpSpPr>
        <p:grpSpPr>
          <a:xfrm>
            <a:off x="74645" y="567026"/>
            <a:ext cx="8201608" cy="6063198"/>
            <a:chOff x="74645" y="567026"/>
            <a:chExt cx="8201608" cy="6063198"/>
          </a:xfrm>
        </p:grpSpPr>
        <p:pic>
          <p:nvPicPr>
            <p:cNvPr id="2050" name="Picture 2">
              <a:extLst>
                <a:ext uri="{FF2B5EF4-FFF2-40B4-BE49-F238E27FC236}">
                  <a16:creationId xmlns:a16="http://schemas.microsoft.com/office/drawing/2014/main" id="{818BDA08-0B95-AAE4-A056-C7E4076AC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5" y="567026"/>
              <a:ext cx="8201608" cy="56938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17CDF9-1847-B8A7-C624-90FA6A21B22C}"/>
                </a:ext>
              </a:extLst>
            </p:cNvPr>
            <p:cNvSpPr txBox="1"/>
            <p:nvPr/>
          </p:nvSpPr>
          <p:spPr>
            <a:xfrm>
              <a:off x="970384" y="6260892"/>
              <a:ext cx="7184571"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3.0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1000 </a:t>
              </a:r>
              <a:r>
                <a:rPr lang="en-US" dirty="0" err="1">
                  <a:latin typeface="Times New Roman" panose="02020603050405020304" pitchFamily="18" charset="0"/>
                  <a:cs typeface="Times New Roman" panose="02020603050405020304" pitchFamily="18" charset="0"/>
                </a:rPr>
                <a:t>cái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41695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C0324-1714-5671-F9EC-216F92C2FC48}"/>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BFB0F853-C64C-581B-FC20-D6123B946560}"/>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4E801FFC-F08B-8F34-3564-593EE8DAD847}"/>
              </a:ext>
            </a:extLst>
          </p:cNvPr>
          <p:cNvCxnSpPr>
            <a:cxnSpLocks/>
          </p:cNvCxnSpPr>
          <p:nvPr/>
        </p:nvCxnSpPr>
        <p:spPr>
          <a:xfrm>
            <a:off x="10002416" y="522898"/>
            <a:ext cx="218958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C188BC-B9D6-09FB-7B26-A19AA63ACC62}"/>
              </a:ext>
            </a:extLst>
          </p:cNvPr>
          <p:cNvSpPr txBox="1"/>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4. </a:t>
            </a:r>
            <a:r>
              <a:rPr lang="en-US" sz="2800" b="1" dirty="0" err="1">
                <a:latin typeface="Times New Roman" panose="02020603050405020304" pitchFamily="18" charset="0"/>
                <a:cs typeface="Times New Roman" panose="02020603050405020304" pitchFamily="18" charset="0"/>
              </a:rPr>
              <a:t>Tổng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hợp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theo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cấp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độ</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nămvà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tính</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B526FEB-1B33-8FB3-AC9F-BE4E7A7B7994}"/>
              </a:ext>
            </a:extLst>
          </p:cNvPr>
          <p:cNvCxnSpPr>
            <a:cxnSpLocks/>
          </p:cNvCxnSpPr>
          <p:nvPr/>
        </p:nvCxnSpPr>
        <p:spPr>
          <a:xfrm>
            <a:off x="0" y="522898"/>
            <a:ext cx="230466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700D455-DAB0-0634-D195-D6EA816708F9}"/>
              </a:ext>
            </a:extLst>
          </p:cNvPr>
          <p:cNvSpPr txBox="1"/>
          <p:nvPr/>
        </p:nvSpPr>
        <p:spPr>
          <a:xfrm>
            <a:off x="5982867" y="1146988"/>
            <a:ext cx="5814527" cy="2246769"/>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N</a:t>
            </a:r>
            <a:r>
              <a:rPr lang="vi-VN" sz="1400" b="1" dirty="0">
                <a:latin typeface="Times New Roman" panose="02020603050405020304" pitchFamily="18" charset="0"/>
                <a:cs typeface="Times New Roman" panose="02020603050405020304" pitchFamily="18" charset="0"/>
              </a:rPr>
              <a:t>hận xét về biểu đồ:</a:t>
            </a:r>
            <a:endParaRPr lang="en-US" sz="1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dirty="0">
                <a:latin typeface="Times New Roman" panose="02020603050405020304" pitchFamily="18" charset="0"/>
                <a:cs typeface="Times New Roman" panose="02020603050405020304" pitchFamily="18" charset="0"/>
              </a:rPr>
              <a:t>Xu hướng sinh tăng dần từ 1880 đến 2010.</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dirty="0">
                <a:latin typeface="Times New Roman" panose="02020603050405020304" pitchFamily="18" charset="0"/>
                <a:cs typeface="Times New Roman" panose="02020603050405020304" pitchFamily="18" charset="0"/>
              </a:rPr>
              <a:t>Có một đợt bùng nổ sinh (baby boom) rõ rệt đạt đỉnh vào khoảng năm 1960.</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dirty="0">
                <a:latin typeface="Times New Roman" panose="02020603050405020304" pitchFamily="18" charset="0"/>
                <a:cs typeface="Times New Roman" panose="02020603050405020304" pitchFamily="18" charset="0"/>
              </a:rPr>
              <a:t>Một quan sát thú vị là đường 'M' (Nam) luôn nằm trên đường 'F' (Nữ), cho thấy số lượng bé trai sinh ra hàng năm luôn cao hơn một chút so với bé gái.</a:t>
            </a:r>
          </a:p>
        </p:txBody>
      </p:sp>
      <p:grpSp>
        <p:nvGrpSpPr>
          <p:cNvPr id="9" name="Group 8">
            <a:extLst>
              <a:ext uri="{FF2B5EF4-FFF2-40B4-BE49-F238E27FC236}">
                <a16:creationId xmlns:a16="http://schemas.microsoft.com/office/drawing/2014/main" id="{F7B99029-DB6C-71B7-C9F9-5E435BDED105}"/>
              </a:ext>
            </a:extLst>
          </p:cNvPr>
          <p:cNvGrpSpPr/>
          <p:nvPr/>
        </p:nvGrpSpPr>
        <p:grpSpPr>
          <a:xfrm>
            <a:off x="500646" y="855297"/>
            <a:ext cx="6189403" cy="4550523"/>
            <a:chOff x="500646" y="855297"/>
            <a:chExt cx="6189403" cy="4550523"/>
          </a:xfrm>
        </p:grpSpPr>
        <p:pic>
          <p:nvPicPr>
            <p:cNvPr id="3074" name="Picture 2">
              <a:extLst>
                <a:ext uri="{FF2B5EF4-FFF2-40B4-BE49-F238E27FC236}">
                  <a16:creationId xmlns:a16="http://schemas.microsoft.com/office/drawing/2014/main" id="{C5B798AD-75CF-38CF-4B85-754F7AB8B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46" y="855297"/>
              <a:ext cx="5210175" cy="43338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01A72B4-BEF9-CF28-E57B-DE1F5E3F8B32}"/>
                </a:ext>
              </a:extLst>
            </p:cNvPr>
            <p:cNvSpPr txBox="1"/>
            <p:nvPr/>
          </p:nvSpPr>
          <p:spPr>
            <a:xfrm>
              <a:off x="1284417" y="5036488"/>
              <a:ext cx="5405632" cy="369332"/>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Hình</a:t>
              </a:r>
              <a:r>
                <a:rPr lang="en-US" i="1" dirty="0">
                  <a:latin typeface="Times New Roman" panose="02020603050405020304" pitchFamily="18" charset="0"/>
                  <a:cs typeface="Times New Roman" panose="02020603050405020304" pitchFamily="18" charset="0"/>
                </a:rPr>
                <a:t> 4.0 </a:t>
              </a:r>
              <a:r>
                <a:rPr lang="en-US" i="1" dirty="0" err="1">
                  <a:latin typeface="Times New Roman" panose="02020603050405020304" pitchFamily="18" charset="0"/>
                  <a:cs typeface="Times New Roman" panose="02020603050405020304" pitchFamily="18" charset="0"/>
                </a:rPr>
                <a:t>Tổng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số</a:t>
              </a:r>
              <a:r>
                <a:rPr lang="en-US" i="1" dirty="0">
                  <a:latin typeface="Times New Roman" panose="02020603050405020304" pitchFamily="18" charset="0"/>
                  <a:cs typeface="Times New Roman" panose="02020603050405020304" pitchFamily="18" charset="0"/>
                </a:rPr>
                <a:t> ca </a:t>
              </a:r>
              <a:r>
                <a:rPr lang="en-US" i="1" dirty="0" err="1">
                  <a:latin typeface="Times New Roman" panose="02020603050405020304" pitchFamily="18" charset="0"/>
                  <a:cs typeface="Times New Roman" panose="02020603050405020304" pitchFamily="18" charset="0"/>
                </a:rPr>
                <a:t>sinh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sau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mỗi</a:t>
              </a:r>
              <a:r>
                <a:rPr lang="en-US" i="1" dirty="0">
                  <a:latin typeface="Times New Roman" panose="02020603050405020304" pitchFamily="18" charset="0"/>
                  <a:cs typeface="Times New Roman" panose="02020603050405020304" pitchFamily="18" charset="0"/>
                </a:rPr>
                <a:t> 10 </a:t>
              </a:r>
              <a:r>
                <a:rPr lang="en-US" i="1" dirty="0" err="1">
                  <a:latin typeface="Times New Roman" panose="02020603050405020304" pitchFamily="18" charset="0"/>
                  <a:cs typeface="Times New Roman" panose="02020603050405020304" pitchFamily="18" charset="0"/>
                </a:rPr>
                <a:t>năm</a:t>
              </a:r>
              <a:endParaRPr lang="en-US"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3405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D1D38-2AC9-5623-8738-515A37E2326B}"/>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58DA9DE8-EECF-0301-A6F3-9BFD1670D8FF}"/>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8A57A074-242C-AA37-2127-FC7B40D3D28E}"/>
              </a:ext>
            </a:extLst>
          </p:cNvPr>
          <p:cNvCxnSpPr>
            <a:cxnSpLocks/>
          </p:cNvCxnSpPr>
          <p:nvPr/>
        </p:nvCxnSpPr>
        <p:spPr>
          <a:xfrm>
            <a:off x="10002416" y="522898"/>
            <a:ext cx="218958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9A3D6D6-F1FB-BD63-85D8-2CE380537E10}"/>
              </a:ext>
            </a:extLst>
          </p:cNvPr>
          <p:cNvSpPr txBox="1"/>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5. </a:t>
            </a:r>
            <a:r>
              <a:rPr lang="en-US" sz="2800" b="1" dirty="0" err="1">
                <a:latin typeface="Times New Roman" panose="02020603050405020304" pitchFamily="18" charset="0"/>
                <a:cs typeface="Times New Roman" panose="02020603050405020304" pitchFamily="18" charset="0"/>
              </a:rPr>
              <a:t>Số</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lượng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phổ</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top 50%</a:t>
            </a: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AE963B-AAB5-E5C0-FE2D-011A30D46015}"/>
              </a:ext>
            </a:extLst>
          </p:cNvPr>
          <p:cNvCxnSpPr>
            <a:cxnSpLocks/>
          </p:cNvCxnSpPr>
          <p:nvPr/>
        </p:nvCxnSpPr>
        <p:spPr>
          <a:xfrm>
            <a:off x="0" y="522898"/>
            <a:ext cx="230466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5B75A0E-06A9-B4F9-7A02-11F1D438447B}"/>
              </a:ext>
            </a:extLst>
          </p:cNvPr>
          <p:cNvSpPr txBox="1"/>
          <p:nvPr/>
        </p:nvSpPr>
        <p:spPr>
          <a:xfrm>
            <a:off x="6522098" y="1146988"/>
            <a:ext cx="5275296" cy="4185761"/>
          </a:xfrm>
          <a:prstGeom prst="rect">
            <a:avLst/>
          </a:prstGeom>
          <a:noFill/>
        </p:spPr>
        <p:txBody>
          <a:bodyPr wrap="square" rtlCol="0">
            <a:spAutoFit/>
          </a:bodyPr>
          <a:lstStyle/>
          <a:p>
            <a:r>
              <a:rPr lang="vi-VN" sz="1400" b="1" dirty="0">
                <a:latin typeface="Times New Roman" panose="02020603050405020304" pitchFamily="18" charset="0"/>
                <a:cs typeface="Times New Roman" panose="02020603050405020304" pitchFamily="18" charset="0"/>
              </a:rPr>
              <a:t>nhận xét về biểu đồ:</a:t>
            </a: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Xác nhận xu hướng:</a:t>
            </a:r>
            <a:r>
              <a:rPr lang="vi-VN" sz="1400" dirty="0">
                <a:latin typeface="Times New Roman" panose="02020603050405020304" pitchFamily="18" charset="0"/>
                <a:cs typeface="Times New Roman" panose="02020603050405020304" pitchFamily="18" charset="0"/>
              </a:rPr>
              <a:t> Biểu đồ này xác nhận mạnh mẽ rằng sự đa dạng trong việc đặt tên đang tăng lên đáng kể theo thời gian cho cả hai giới.</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Ý nghĩa:</a:t>
            </a:r>
            <a:r>
              <a:rPr lang="vi-VN" sz="1400" dirty="0">
                <a:latin typeface="Times New Roman" panose="02020603050405020304" pitchFamily="18" charset="0"/>
                <a:cs typeface="Times New Roman" panose="02020603050405020304" pitchFamily="18" charset="0"/>
              </a:rPr>
              <a:t> Cần ngày càng nhiều tên hơn để chiếm được 50% tổng số trẻ em sinh ra. Điều này có nghĩa là sự phổ biến không còn tập trung vào một số ít tên như trước đây nữa.</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Quá khứ:</a:t>
            </a:r>
            <a:r>
              <a:rPr lang="vi-VN" sz="1400" dirty="0">
                <a:latin typeface="Times New Roman" panose="02020603050405020304" pitchFamily="18" charset="0"/>
                <a:cs typeface="Times New Roman" panose="02020603050405020304" pitchFamily="18" charset="0"/>
              </a:rPr>
              <a:t> Vào năm 1880, chỉ cần khoảng 14 tên bé trai và 38 tên bé gái là đã chiếm 50% số lượng sinh.</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Hiện tại:</a:t>
            </a:r>
            <a:r>
              <a:rPr lang="en-US" sz="1400" b="1"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Đến năm 2010, con số này đã tăng vọt lên khoảng 120 tên bé trai và gần 250 tên bé gái.</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Khác biệt giới tính rõ rệt:</a:t>
            </a:r>
            <a:r>
              <a:rPr lang="vi-VN" sz="1400" dirty="0">
                <a:latin typeface="Times New Roman" panose="02020603050405020304" pitchFamily="18" charset="0"/>
                <a:cs typeface="Times New Roman" panose="02020603050405020304" pitchFamily="18" charset="0"/>
              </a:rPr>
              <a:t> Sự gia tăng đa dạng tên gọi diễn ra mạnh mẽ hơn nhiều ở bé gái so với bé trai, đặc biệt là từ khoảng năm 1980 trở đi</a:t>
            </a:r>
          </a:p>
        </p:txBody>
      </p:sp>
      <p:grpSp>
        <p:nvGrpSpPr>
          <p:cNvPr id="3" name="Group 2">
            <a:extLst>
              <a:ext uri="{FF2B5EF4-FFF2-40B4-BE49-F238E27FC236}">
                <a16:creationId xmlns:a16="http://schemas.microsoft.com/office/drawing/2014/main" id="{CF1478E2-F52E-4FFB-C514-88F38FD7F751}"/>
              </a:ext>
            </a:extLst>
          </p:cNvPr>
          <p:cNvGrpSpPr/>
          <p:nvPr/>
        </p:nvGrpSpPr>
        <p:grpSpPr>
          <a:xfrm>
            <a:off x="123048" y="772197"/>
            <a:ext cx="5965372" cy="4893027"/>
            <a:chOff x="123048" y="772197"/>
            <a:chExt cx="5965372" cy="4893027"/>
          </a:xfrm>
        </p:grpSpPr>
        <p:pic>
          <p:nvPicPr>
            <p:cNvPr id="4098" name="Picture 2">
              <a:extLst>
                <a:ext uri="{FF2B5EF4-FFF2-40B4-BE49-F238E27FC236}">
                  <a16:creationId xmlns:a16="http://schemas.microsoft.com/office/drawing/2014/main" id="{8236AA42-4E0D-3C85-1BE2-CF164C1DC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48" y="772197"/>
              <a:ext cx="5965372" cy="46160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BA69DD-7F7D-AAAD-9D8F-FCA944F19A4F}"/>
                </a:ext>
              </a:extLst>
            </p:cNvPr>
            <p:cNvSpPr txBox="1"/>
            <p:nvPr/>
          </p:nvSpPr>
          <p:spPr>
            <a:xfrm>
              <a:off x="1343608" y="5388225"/>
              <a:ext cx="4124131" cy="276999"/>
            </a:xfrm>
            <a:prstGeom prst="rect">
              <a:avLst/>
            </a:prstGeom>
            <a:noFill/>
          </p:spPr>
          <p:txBody>
            <a:bodyPr wrap="square" rtlCol="0">
              <a:spAutoFit/>
            </a:bodyPr>
            <a:lstStyle/>
            <a:p>
              <a:r>
                <a:rPr lang="en-US" sz="1200" i="1" dirty="0" err="1">
                  <a:latin typeface="Times New Roman" panose="02020603050405020304" pitchFamily="18" charset="0"/>
                  <a:cs typeface="Times New Roman" panose="02020603050405020304" pitchFamily="18" charset="0"/>
                </a:rPr>
                <a:t>Hình</a:t>
              </a:r>
              <a:r>
                <a:rPr lang="en-US" sz="1200" i="1" dirty="0">
                  <a:latin typeface="Times New Roman" panose="02020603050405020304" pitchFamily="18" charset="0"/>
                  <a:cs typeface="Times New Roman" panose="02020603050405020304" pitchFamily="18" charset="0"/>
                </a:rPr>
                <a:t> 5.0 </a:t>
              </a:r>
              <a:r>
                <a:rPr lang="en-US" sz="1200" i="1" dirty="0" err="1">
                  <a:latin typeface="Times New Roman" panose="02020603050405020304" pitchFamily="18" charset="0"/>
                  <a:cs typeface="Times New Roman" panose="02020603050405020304" pitchFamily="18" charset="0"/>
                </a:rPr>
                <a:t>Số</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lượng</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tên</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phổ</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biến</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trong</a:t>
              </a:r>
              <a:r>
                <a:rPr lang="en-US" sz="1200" i="1" dirty="0">
                  <a:latin typeface="Times New Roman" panose="02020603050405020304" pitchFamily="18" charset="0"/>
                  <a:cs typeface="Times New Roman" panose="02020603050405020304" pitchFamily="18" charset="0"/>
                </a:rPr>
                <a:t> top 50%</a:t>
              </a:r>
            </a:p>
          </p:txBody>
        </p:sp>
      </p:grpSp>
    </p:spTree>
    <p:extLst>
      <p:ext uri="{BB962C8B-B14F-4D97-AF65-F5344CB8AC3E}">
        <p14:creationId xmlns:p14="http://schemas.microsoft.com/office/powerpoint/2010/main" val="2358035997"/>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datastoreItem>
</file>

<file path=customXml/itemProps2.xml><?xml version="1.0" encoding="utf-8"?>
<ds:datastoreItem xmlns:ds="http://schemas.openxmlformats.org/officeDocument/2006/customXml" ds:itemID="{61A00BBF-EEBB-4E18-B8CB-F926EAAC48F7}">
  <ds:schemaRefs/>
</ds:datastoreItem>
</file>

<file path=customXml/itemProps3.xml><?xml version="1.0" encoding="utf-8"?>
<ds:datastoreItem xmlns:ds="http://schemas.openxmlformats.org/officeDocument/2006/customXml" ds:itemID="{2FD05317-60D6-4B3A-8545-888496D1A8EC}">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295</TotalTime>
  <Words>2065</Words>
  <Application>Microsoft Office PowerPoint</Application>
  <PresentationFormat>Widescreen</PresentationFormat>
  <Paragraphs>164</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Segoe UI</vt:lpstr>
      <vt:lpstr>Segoe UI Light</vt:lpstr>
      <vt:lpstr>Times New Roman</vt:lpstr>
      <vt:lpstr>Wingdings</vt:lpstr>
      <vt:lpstr>Office Theme</vt:lpstr>
      <vt:lpstr>PHÂN TÍCH DỮ LIỆU US BABY NAMES 1880-2010 Presentation</vt:lpstr>
      <vt:lpstr>PowerPoint Presentation</vt:lpstr>
      <vt:lpstr>Project analysis slide 2</vt:lpstr>
      <vt:lpstr>Project analysis slide 3</vt:lpstr>
      <vt:lpstr>Project analysis slide 4</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hung</dc:creator>
  <cp:lastModifiedBy>le hung</cp:lastModifiedBy>
  <cp:revision>136</cp:revision>
  <dcterms:created xsi:type="dcterms:W3CDTF">2025-10-19T02:19:00Z</dcterms:created>
  <dcterms:modified xsi:type="dcterms:W3CDTF">2025-10-21T02:37:57Z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E87545449F55473F90CFD6D79D67F062_12</vt:lpwstr>
  </property>
  <property fmtid="{D5CDD505-2E9C-101B-9397-08002B2CF9AE}" pid="4" name="KSOProductBuildVer">
    <vt:lpwstr>1033-12.2.0.22549</vt:lpwstr>
  </property>
</Properties>
</file>