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5"/>
  </p:notesMasterIdLst>
  <p:sldIdLst>
    <p:sldId id="259" r:id="rId2"/>
    <p:sldId id="334" r:id="rId3"/>
    <p:sldId id="285" r:id="rId4"/>
    <p:sldId id="283" r:id="rId5"/>
    <p:sldId id="282" r:id="rId6"/>
    <p:sldId id="281" r:id="rId7"/>
    <p:sldId id="280" r:id="rId8"/>
    <p:sldId id="279" r:id="rId9"/>
    <p:sldId id="278" r:id="rId10"/>
    <p:sldId id="277" r:id="rId11"/>
    <p:sldId id="276" r:id="rId12"/>
    <p:sldId id="286" r:id="rId13"/>
    <p:sldId id="275" r:id="rId14"/>
    <p:sldId id="274" r:id="rId15"/>
    <p:sldId id="342" r:id="rId16"/>
    <p:sldId id="344" r:id="rId17"/>
    <p:sldId id="273" r:id="rId18"/>
    <p:sldId id="272" r:id="rId19"/>
    <p:sldId id="335" r:id="rId20"/>
    <p:sldId id="271" r:id="rId21"/>
    <p:sldId id="343" r:id="rId22"/>
    <p:sldId id="337" r:id="rId23"/>
    <p:sldId id="270" r:id="rId24"/>
    <p:sldId id="287" r:id="rId25"/>
    <p:sldId id="269" r:id="rId26"/>
    <p:sldId id="338" r:id="rId27"/>
    <p:sldId id="268" r:id="rId28"/>
    <p:sldId id="267" r:id="rId29"/>
    <p:sldId id="339" r:id="rId30"/>
    <p:sldId id="266" r:id="rId31"/>
    <p:sldId id="265" r:id="rId32"/>
    <p:sldId id="264" r:id="rId33"/>
    <p:sldId id="263" r:id="rId34"/>
    <p:sldId id="262" r:id="rId35"/>
    <p:sldId id="296" r:id="rId36"/>
    <p:sldId id="261" r:id="rId37"/>
    <p:sldId id="260" r:id="rId38"/>
    <p:sldId id="295" r:id="rId39"/>
    <p:sldId id="294" r:id="rId40"/>
    <p:sldId id="341" r:id="rId41"/>
    <p:sldId id="347" r:id="rId42"/>
    <p:sldId id="293" r:id="rId43"/>
    <p:sldId id="292" r:id="rId44"/>
    <p:sldId id="291" r:id="rId45"/>
    <p:sldId id="290" r:id="rId46"/>
    <p:sldId id="340" r:id="rId47"/>
    <p:sldId id="289" r:id="rId48"/>
    <p:sldId id="288" r:id="rId49"/>
    <p:sldId id="258" r:id="rId50"/>
    <p:sldId id="299" r:id="rId51"/>
    <p:sldId id="298" r:id="rId52"/>
    <p:sldId id="297" r:id="rId53"/>
    <p:sldId id="257" r:id="rId54"/>
    <p:sldId id="306" r:id="rId55"/>
    <p:sldId id="305" r:id="rId56"/>
    <p:sldId id="345" r:id="rId57"/>
    <p:sldId id="304" r:id="rId58"/>
    <p:sldId id="302" r:id="rId59"/>
    <p:sldId id="301" r:id="rId60"/>
    <p:sldId id="309" r:id="rId61"/>
    <p:sldId id="314" r:id="rId62"/>
    <p:sldId id="313" r:id="rId63"/>
    <p:sldId id="348" r:id="rId64"/>
    <p:sldId id="346" r:id="rId65"/>
    <p:sldId id="352" r:id="rId66"/>
    <p:sldId id="349" r:id="rId67"/>
    <p:sldId id="350" r:id="rId68"/>
    <p:sldId id="351" r:id="rId69"/>
    <p:sldId id="353" r:id="rId70"/>
    <p:sldId id="312" r:id="rId71"/>
    <p:sldId id="311" r:id="rId72"/>
    <p:sldId id="308" r:id="rId73"/>
    <p:sldId id="307"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54" r:id="rId87"/>
    <p:sldId id="327" r:id="rId88"/>
    <p:sldId id="328" r:id="rId89"/>
    <p:sldId id="329" r:id="rId90"/>
    <p:sldId id="330" r:id="rId91"/>
    <p:sldId id="331" r:id="rId92"/>
    <p:sldId id="332" r:id="rId93"/>
    <p:sldId id="333"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9" autoAdjust="0"/>
    <p:restoredTop sz="94660"/>
  </p:normalViewPr>
  <p:slideViewPr>
    <p:cSldViewPr>
      <p:cViewPr varScale="1">
        <p:scale>
          <a:sx n="96" d="100"/>
          <a:sy n="96" d="100"/>
        </p:scale>
        <p:origin x="1068" y="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E0D5C-A186-40A3-8892-F83B45082040}" type="datetimeFigureOut">
              <a:rPr lang="en-US" smtClean="0"/>
              <a:pPr/>
              <a:t>10/28/2020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CDEE8-9F8F-42E9-9880-E49CA3DBF62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BCDEE8-9F8F-42E9-9880-E49CA3DBF62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Gets a value indicating whether the client is an America Online (AOL) browse </a:t>
            </a:r>
            <a:endParaRPr lang="en-US"/>
          </a:p>
        </p:txBody>
      </p:sp>
      <p:sp>
        <p:nvSpPr>
          <p:cNvPr id="4" name="Slide Number Placeholder 3"/>
          <p:cNvSpPr>
            <a:spLocks noGrp="1"/>
          </p:cNvSpPr>
          <p:nvPr>
            <p:ph type="sldNum" sz="quarter" idx="10"/>
          </p:nvPr>
        </p:nvSpPr>
        <p:spPr/>
        <p:txBody>
          <a:bodyPr/>
          <a:lstStyle/>
          <a:p>
            <a:fld id="{60BCDEE8-9F8F-42E9-9880-E49CA3DBF629}" type="slidenum">
              <a:rPr lang="en-US" smtClean="0"/>
              <a:pPr/>
              <a:t>52</a:t>
            </a:fld>
            <a:endParaRPr lang="en-US"/>
          </a:p>
        </p:txBody>
      </p:sp>
    </p:spTree>
    <p:extLst>
      <p:ext uri="{BB962C8B-B14F-4D97-AF65-F5344CB8AC3E}">
        <p14:creationId xmlns:p14="http://schemas.microsoft.com/office/powerpoint/2010/main" val="193118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F73F9F24-2905-4E36-9A40-3509CD6ADC52}" type="datetime1">
              <a:rPr lang="en-US" smtClean="0"/>
              <a:pPr/>
              <a:t>10/28/2020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B97843-3F8C-411B-9A57-2756FC710EC4}" type="datetime1">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0F2724-E2B8-4CDA-9147-1EFDB9EAEC79}" type="datetime1">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DA90B4-6692-44AA-9C67-6C3B25ED0DA0}" type="datetime1">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475025" y="6526443"/>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4EAA184F-9834-454F-A67F-996459637001}" type="datetime1">
              <a:rPr lang="en-US" smtClean="0"/>
              <a:pPr/>
              <a:t>10/28/2020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752DB67-9851-42B5-B1A5-F23F864E119F}" type="datetime1">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D56023A-1F6B-427D-86DF-6CE4B177B293}" type="datetime1">
              <a:rPr lang="en-US" smtClean="0"/>
              <a:pPr/>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16446EC-1F54-4D95-9169-5F03377A983D}" type="datetime1">
              <a:rPr lang="en-US" smtClean="0"/>
              <a:pPr/>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2ED6F-1A70-4806-989C-AD373AEC670E}" type="datetime1">
              <a:rPr lang="en-US" smtClean="0"/>
              <a:pPr/>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5755F06C-09ED-4547-B3E8-6872DDB59B05}" type="datetime1">
              <a:rPr lang="en-US" smtClean="0"/>
              <a:pPr/>
              <a:t>10/28/2020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4AEC9C8-8FCC-44EB-8E20-FE1D8B3A85E3}" type="datetime1">
              <a:rPr lang="en-US" smtClean="0"/>
              <a:pPr/>
              <a:t>10/28/2020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60F330D-34CC-4EE7-A806-273D59BAFFA1}" type="datetime1">
              <a:rPr lang="en-US" smtClean="0"/>
              <a:pPr/>
              <a:t>10/28/2020</a:t>
            </a:fld>
            <a:endParaRPr lang="en-US"/>
          </a:p>
        </p:txBody>
      </p:sp>
      <p:sp>
        <p:nvSpPr>
          <p:cNvPr id="23" name="Slide Number Placeholder 22"/>
          <p:cNvSpPr>
            <a:spLocks noGrp="1"/>
          </p:cNvSpPr>
          <p:nvPr>
            <p:ph type="sldNum" sz="quarter" idx="4"/>
          </p:nvPr>
        </p:nvSpPr>
        <p:spPr>
          <a:xfrm>
            <a:off x="8475025" y="6526443"/>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8" name="TextBox 7"/>
          <p:cNvSpPr txBox="1"/>
          <p:nvPr userDrawn="1"/>
        </p:nvSpPr>
        <p:spPr>
          <a:xfrm>
            <a:off x="8752125" y="6531425"/>
            <a:ext cx="458780" cy="307777"/>
          </a:xfrm>
          <a:prstGeom prst="rect">
            <a:avLst/>
          </a:prstGeom>
          <a:noFill/>
        </p:spPr>
        <p:txBody>
          <a:bodyPr wrap="none" rtlCol="0">
            <a:spAutoFit/>
          </a:bodyPr>
          <a:lstStyle/>
          <a:p>
            <a:r>
              <a:rPr lang="en-US" sz="1400" dirty="0"/>
              <a:t>/76</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microsoft.com/" TargetMode="External"/><Relationship Id="rId5" Type="http://schemas.openxmlformats.org/officeDocument/2006/relationships/image" Target="../media/image19.wmf"/><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w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7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8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 &amp; .NET Framework</a:t>
            </a:r>
            <a:endParaRPr lang="en-US" dirty="0"/>
          </a:p>
        </p:txBody>
      </p:sp>
      <p:sp>
        <p:nvSpPr>
          <p:cNvPr id="4" name="Rectangle 3"/>
          <p:cNvSpPr>
            <a:spLocks noGrp="1" noChangeArrowheads="1"/>
          </p:cNvSpPr>
          <p:nvPr>
            <p:ph idx="1"/>
          </p:nvPr>
        </p:nvSpPr>
        <p:spPr>
          <a:xfrm>
            <a:off x="609600" y="1905000"/>
            <a:ext cx="8229600" cy="4526280"/>
          </a:xfrm>
        </p:spPr>
        <p:txBody>
          <a:bodyPr>
            <a:normAutofit/>
          </a:bodyPr>
          <a:lstStyle/>
          <a:p>
            <a:pPr algn="ctr" eaLnBrk="1" hangingPunct="1"/>
            <a:endParaRPr lang="en-US" sz="3600" dirty="0"/>
          </a:p>
          <a:p>
            <a:pPr algn="ctr">
              <a:buNone/>
            </a:pPr>
            <a:r>
              <a:rPr lang="en-US" sz="3600" dirty="0"/>
              <a:t>Chapter 23: </a:t>
            </a:r>
          </a:p>
          <a:p>
            <a:pPr algn="ctr">
              <a:buNone/>
            </a:pPr>
            <a:r>
              <a:rPr lang="en-US" sz="3600" dirty="0"/>
              <a:t>ASP.NET 2.0 Web Pages and Web Controls</a:t>
            </a:r>
          </a:p>
          <a:p>
            <a:pPr algn="ctr" eaLnBrk="1" hangingPunct="1"/>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is8.png"/>
          <p:cNvPicPr>
            <a:picLocks noChangeAspect="1"/>
          </p:cNvPicPr>
          <p:nvPr/>
        </p:nvPicPr>
        <p:blipFill>
          <a:blip r:embed="rId2"/>
          <a:stretch>
            <a:fillRect/>
          </a:stretch>
        </p:blipFill>
        <p:spPr>
          <a:xfrm>
            <a:off x="4191000" y="2819400"/>
            <a:ext cx="4571429" cy="3590476"/>
          </a:xfrm>
          <a:prstGeom prst="rect">
            <a:avLst/>
          </a:prstGeom>
        </p:spPr>
      </p:pic>
      <p:pic>
        <p:nvPicPr>
          <p:cNvPr id="5" name="Picture 4" descr="iis7.png"/>
          <p:cNvPicPr>
            <a:picLocks noChangeAspect="1"/>
          </p:cNvPicPr>
          <p:nvPr/>
        </p:nvPicPr>
        <p:blipFill>
          <a:blip r:embed="rId3"/>
          <a:stretch>
            <a:fillRect/>
          </a:stretch>
        </p:blipFill>
        <p:spPr>
          <a:xfrm>
            <a:off x="457200" y="381000"/>
            <a:ext cx="4552381" cy="3600000"/>
          </a:xfrm>
          <a:prstGeom prst="rect">
            <a:avLst/>
          </a:prstGeom>
        </p:spPr>
      </p:pic>
      <p:sp>
        <p:nvSpPr>
          <p:cNvPr id="6" name="Oval 5"/>
          <p:cNvSpPr/>
          <p:nvPr/>
        </p:nvSpPr>
        <p:spPr>
          <a:xfrm>
            <a:off x="4191000" y="12954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7" name="Oval 6"/>
          <p:cNvSpPr/>
          <p:nvPr/>
        </p:nvSpPr>
        <p:spPr>
          <a:xfrm>
            <a:off x="7467600" y="5334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a:t>The Role of HTML</a:t>
            </a:r>
            <a:endParaRPr lang="en-US" dirty="0"/>
          </a:p>
        </p:txBody>
      </p:sp>
      <p:sp>
        <p:nvSpPr>
          <p:cNvPr id="3" name="Content Placeholder 2"/>
          <p:cNvSpPr>
            <a:spLocks noGrp="1"/>
          </p:cNvSpPr>
          <p:nvPr>
            <p:ph idx="1"/>
          </p:nvPr>
        </p:nvSpPr>
        <p:spPr/>
        <p:txBody>
          <a:bodyPr>
            <a:normAutofit lnSpcReduction="10000"/>
          </a:bodyPr>
          <a:lstStyle/>
          <a:p>
            <a:pPr algn="just">
              <a:spcBef>
                <a:spcPct val="0"/>
              </a:spcBef>
              <a:buFontTx/>
              <a:buChar char="•"/>
            </a:pPr>
            <a:r>
              <a:rPr lang="en-US" dirty="0">
                <a:latin typeface="Times New Roman" pitchFamily="18" charset="0"/>
                <a:cs typeface="Times New Roman" pitchFamily="18" charset="0"/>
              </a:rPr>
              <a:t>HTML is a language for describing web pages.</a:t>
            </a:r>
          </a:p>
          <a:p>
            <a:pPr lvl="1" algn="just"/>
            <a:r>
              <a:rPr lang="en-US" dirty="0">
                <a:latin typeface="Times New Roman" pitchFamily="18" charset="0"/>
                <a:cs typeface="Times New Roman" pitchFamily="18" charset="0"/>
              </a:rPr>
              <a:t>HTML stands for </a:t>
            </a:r>
            <a:r>
              <a:rPr lang="en-US" u="sng" dirty="0">
                <a:latin typeface="Times New Roman" pitchFamily="18" charset="0"/>
                <a:cs typeface="Times New Roman" pitchFamily="18" charset="0"/>
              </a:rPr>
              <a:t>H</a:t>
            </a:r>
            <a:r>
              <a:rPr lang="en-US" dirty="0">
                <a:latin typeface="Times New Roman" pitchFamily="18" charset="0"/>
                <a:cs typeface="Times New Roman" pitchFamily="18" charset="0"/>
              </a:rPr>
              <a:t>yper </a:t>
            </a:r>
            <a:r>
              <a:rPr lang="en-US" u="sng" dirty="0">
                <a:latin typeface="Times New Roman" pitchFamily="18" charset="0"/>
                <a:cs typeface="Times New Roman" pitchFamily="18" charset="0"/>
              </a:rPr>
              <a:t>T</a:t>
            </a:r>
            <a:r>
              <a:rPr lang="en-US" dirty="0">
                <a:latin typeface="Times New Roman" pitchFamily="18" charset="0"/>
                <a:cs typeface="Times New Roman" pitchFamily="18" charset="0"/>
              </a:rPr>
              <a:t>ext </a:t>
            </a:r>
            <a:r>
              <a:rPr lang="en-US" u="sng" dirty="0">
                <a:latin typeface="Times New Roman" pitchFamily="18" charset="0"/>
                <a:cs typeface="Times New Roman" pitchFamily="18" charset="0"/>
              </a:rPr>
              <a:t>M</a:t>
            </a:r>
            <a:r>
              <a:rPr lang="en-US" dirty="0">
                <a:latin typeface="Times New Roman" pitchFamily="18" charset="0"/>
                <a:cs typeface="Times New Roman" pitchFamily="18" charset="0"/>
              </a:rPr>
              <a:t>arkup </a:t>
            </a:r>
            <a:r>
              <a:rPr lang="en-US" u="sng" dirty="0">
                <a:latin typeface="Times New Roman" pitchFamily="18" charset="0"/>
                <a:cs typeface="Times New Roman" pitchFamily="18" charset="0"/>
              </a:rPr>
              <a:t>L</a:t>
            </a:r>
            <a:r>
              <a:rPr lang="en-US" dirty="0">
                <a:latin typeface="Times New Roman" pitchFamily="18" charset="0"/>
                <a:cs typeface="Times New Roman" pitchFamily="18" charset="0"/>
              </a:rPr>
              <a:t>anguage</a:t>
            </a:r>
          </a:p>
          <a:p>
            <a:pPr lvl="1" algn="just"/>
            <a:r>
              <a:rPr lang="en-US" dirty="0">
                <a:latin typeface="Times New Roman" pitchFamily="18" charset="0"/>
                <a:cs typeface="Times New Roman" pitchFamily="18" charset="0"/>
              </a:rPr>
              <a:t>HTML is not a programming language, it is a markup language</a:t>
            </a:r>
          </a:p>
          <a:p>
            <a:pPr lvl="1" algn="just"/>
            <a:r>
              <a:rPr lang="en-US" dirty="0">
                <a:latin typeface="Times New Roman" pitchFamily="18" charset="0"/>
                <a:cs typeface="Times New Roman" pitchFamily="18" charset="0"/>
              </a:rPr>
              <a:t>A markup language is a set of markup tags</a:t>
            </a:r>
          </a:p>
          <a:p>
            <a:pPr lvl="1" algn="just"/>
            <a:r>
              <a:rPr lang="en-US" dirty="0">
                <a:latin typeface="Times New Roman" pitchFamily="18" charset="0"/>
                <a:cs typeface="Times New Roman" pitchFamily="18" charset="0"/>
              </a:rPr>
              <a:t>HTML uses markup tags to describe web pages</a:t>
            </a:r>
          </a:p>
          <a:p>
            <a:pPr algn="just"/>
            <a:r>
              <a:rPr lang="en-US" dirty="0">
                <a:latin typeface="Times New Roman" pitchFamily="18" charset="0"/>
                <a:cs typeface="Times New Roman" pitchFamily="18" charset="0"/>
              </a:rPr>
              <a:t>HTML Documents = Web Pages</a:t>
            </a:r>
          </a:p>
          <a:p>
            <a:pPr lvl="1"/>
            <a:r>
              <a:rPr lang="en-US" dirty="0">
                <a:latin typeface="Times New Roman" pitchFamily="18" charset="0"/>
                <a:cs typeface="Times New Roman" pitchFamily="18" charset="0"/>
              </a:rPr>
              <a:t>HTML documents describe web pages </a:t>
            </a:r>
          </a:p>
          <a:p>
            <a:pPr lvl="1"/>
            <a:r>
              <a:rPr lang="en-US" dirty="0">
                <a:latin typeface="Times New Roman" pitchFamily="18" charset="0"/>
                <a:cs typeface="Times New Roman" pitchFamily="18" charset="0"/>
              </a:rPr>
              <a:t>HTML documents contain HTML </a:t>
            </a:r>
            <a:r>
              <a:rPr lang="en-US" b="1" dirty="0">
                <a:latin typeface="Times New Roman" pitchFamily="18" charset="0"/>
                <a:cs typeface="Times New Roman" pitchFamily="18" charset="0"/>
              </a:rPr>
              <a:t>tags</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plain text</a:t>
            </a:r>
            <a:r>
              <a:rPr lang="en-US" dirty="0">
                <a:latin typeface="Times New Roman" pitchFamily="18" charset="0"/>
                <a:cs typeface="Times New Roman" pitchFamily="18" charset="0"/>
              </a:rPr>
              <a:t> </a:t>
            </a:r>
          </a:p>
          <a:p>
            <a:pPr lvl="1"/>
            <a:r>
              <a:rPr lang="en-US" dirty="0">
                <a:latin typeface="Times New Roman" pitchFamily="18" charset="0"/>
                <a:cs typeface="Times New Roman" pitchFamily="18" charset="0"/>
              </a:rPr>
              <a:t>HTML documents are also called web pages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Role of HTML</a:t>
            </a:r>
            <a:endParaRPr lang="en-US" dirty="0"/>
          </a:p>
        </p:txBody>
      </p:sp>
      <p:sp>
        <p:nvSpPr>
          <p:cNvPr id="3" name="Content Placeholder 2"/>
          <p:cNvSpPr>
            <a:spLocks noGrp="1"/>
          </p:cNvSpPr>
          <p:nvPr>
            <p:ph idx="1"/>
          </p:nvPr>
        </p:nvSpPr>
        <p:spPr/>
        <p:txBody>
          <a:bodyPr>
            <a:normAutofit lnSpcReduction="10000"/>
          </a:bodyPr>
          <a:lstStyle/>
          <a:p>
            <a:pPr algn="just"/>
            <a:r>
              <a:rPr lang="en-US" sz="2800" dirty="0">
                <a:latin typeface="Times New Roman" pitchFamily="18" charset="0"/>
                <a:cs typeface="Times New Roman" pitchFamily="18" charset="0"/>
              </a:rPr>
              <a:t>HTML markup tags are usually called HTML tags</a:t>
            </a:r>
          </a:p>
          <a:p>
            <a:pPr lvl="1" algn="just"/>
            <a:r>
              <a:rPr lang="en-US" sz="2400" dirty="0">
                <a:latin typeface="Times New Roman" pitchFamily="18" charset="0"/>
                <a:cs typeface="Times New Roman" pitchFamily="18" charset="0"/>
              </a:rPr>
              <a:t>HTML tags are keywords surrounded by </a:t>
            </a:r>
            <a:r>
              <a:rPr lang="en-US" sz="2400" b="1" dirty="0">
                <a:latin typeface="Times New Roman" pitchFamily="18" charset="0"/>
                <a:cs typeface="Times New Roman" pitchFamily="18" charset="0"/>
              </a:rPr>
              <a:t>angle brackets, that </a:t>
            </a:r>
            <a:r>
              <a:rPr lang="en-US" sz="2400" dirty="0">
                <a:latin typeface="Times New Roman" pitchFamily="18" charset="0"/>
                <a:cs typeface="Times New Roman" pitchFamily="18" charset="0"/>
              </a:rPr>
              <a:t>begin</a:t>
            </a:r>
            <a:r>
              <a:rPr lang="en-US" sz="2400" b="1" dirty="0">
                <a:latin typeface="Times New Roman" pitchFamily="18" charset="0"/>
                <a:cs typeface="Times New Roman" pitchFamily="18" charset="0"/>
              </a:rPr>
              <a:t> “&lt;” </a:t>
            </a:r>
            <a:r>
              <a:rPr lang="en-US" sz="2400" dirty="0">
                <a:latin typeface="Times New Roman" pitchFamily="18" charset="0"/>
                <a:cs typeface="Times New Roman" pitchFamily="18" charset="0"/>
              </a:rPr>
              <a:t>and finish with “&gt;”,</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like &lt;html&gt;</a:t>
            </a:r>
          </a:p>
          <a:p>
            <a:pPr lvl="1" algn="just"/>
            <a:r>
              <a:rPr lang="en-US" sz="2400" dirty="0">
                <a:latin typeface="Times New Roman" pitchFamily="18" charset="0"/>
                <a:cs typeface="Times New Roman" pitchFamily="18" charset="0"/>
              </a:rPr>
              <a:t>HTML tags normally come in pairs like &lt;b&gt; and &lt;/b&gt;</a:t>
            </a:r>
          </a:p>
          <a:p>
            <a:pPr lvl="2" algn="just"/>
            <a:r>
              <a:rPr lang="en-US" sz="2000" dirty="0">
                <a:latin typeface="Times New Roman" pitchFamily="18" charset="0"/>
                <a:cs typeface="Times New Roman" pitchFamily="18" charset="0"/>
              </a:rPr>
              <a:t>The first tag in a pair is the </a:t>
            </a:r>
            <a:r>
              <a:rPr lang="en-US" sz="2000" b="1" dirty="0">
                <a:latin typeface="Times New Roman" pitchFamily="18" charset="0"/>
                <a:cs typeface="Times New Roman" pitchFamily="18" charset="0"/>
              </a:rPr>
              <a:t>start tag,</a:t>
            </a:r>
            <a:r>
              <a:rPr lang="en-US" sz="2000" dirty="0">
                <a:latin typeface="Times New Roman" pitchFamily="18" charset="0"/>
                <a:cs typeface="Times New Roman" pitchFamily="18" charset="0"/>
              </a:rPr>
              <a:t> the second tag is the </a:t>
            </a:r>
            <a:r>
              <a:rPr lang="en-US" sz="2000" b="1" dirty="0">
                <a:latin typeface="Times New Roman" pitchFamily="18" charset="0"/>
                <a:cs typeface="Times New Roman" pitchFamily="18" charset="0"/>
              </a:rPr>
              <a:t>end tag</a:t>
            </a:r>
            <a:endParaRPr lang="en-US" sz="2000" dirty="0">
              <a:latin typeface="Times New Roman" pitchFamily="18" charset="0"/>
              <a:cs typeface="Times New Roman" pitchFamily="18" charset="0"/>
            </a:endParaRPr>
          </a:p>
          <a:p>
            <a:pPr lvl="2" algn="just"/>
            <a:r>
              <a:rPr lang="en-US" sz="2000" dirty="0">
                <a:latin typeface="Times New Roman" pitchFamily="18" charset="0"/>
                <a:cs typeface="Times New Roman" pitchFamily="18" charset="0"/>
              </a:rPr>
              <a:t>Start and end tags are also called </a:t>
            </a:r>
            <a:r>
              <a:rPr lang="en-US" sz="2000" b="1" dirty="0">
                <a:latin typeface="Times New Roman" pitchFamily="18" charset="0"/>
                <a:cs typeface="Times New Roman" pitchFamily="18" charset="0"/>
              </a:rPr>
              <a:t>opening tags</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closing tags</a:t>
            </a:r>
            <a:r>
              <a:rPr lang="en-US" sz="20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Web Browser</a:t>
            </a:r>
          </a:p>
          <a:p>
            <a:pPr lvl="1" algn="just"/>
            <a:r>
              <a:rPr lang="en-US" sz="2400" dirty="0">
                <a:latin typeface="Times New Roman" pitchFamily="18" charset="0"/>
                <a:cs typeface="Times New Roman" pitchFamily="18" charset="0"/>
              </a:rPr>
              <a:t>The purpose of a web browser (like Internet Explorer, or Firefox, etc) is to read HTML documents and display them as web pages. </a:t>
            </a:r>
          </a:p>
          <a:p>
            <a:pPr lvl="1" algn="just"/>
            <a:r>
              <a:rPr lang="en-US" sz="2400" dirty="0">
                <a:latin typeface="Times New Roman" pitchFamily="18" charset="0"/>
                <a:cs typeface="Times New Roman" pitchFamily="18" charset="0"/>
              </a:rPr>
              <a:t>The browser does not display the HTML tags, but uses the tags to </a:t>
            </a:r>
            <a:r>
              <a:rPr lang="en-US" sz="2400" b="1" u="sng" dirty="0">
                <a:latin typeface="Times New Roman" pitchFamily="18" charset="0"/>
                <a:cs typeface="Times New Roman" pitchFamily="18" charset="0"/>
              </a:rPr>
              <a:t>interpret</a:t>
            </a:r>
            <a:r>
              <a:rPr lang="en-US" sz="2400" dirty="0">
                <a:latin typeface="Times New Roman" pitchFamily="18" charset="0"/>
                <a:cs typeface="Times New Roman" pitchFamily="18" charset="0"/>
              </a:rPr>
              <a:t> the content of the page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lstStyle/>
          <a:p>
            <a:pPr algn="ctr"/>
            <a:r>
              <a:rPr lang="en-US" b="1" dirty="0"/>
              <a:t>The Role of HTML</a:t>
            </a:r>
            <a:endParaRPr lang="en-US" dirty="0"/>
          </a:p>
        </p:txBody>
      </p:sp>
      <p:sp>
        <p:nvSpPr>
          <p:cNvPr id="3" name="Content Placeholder 2"/>
          <p:cNvSpPr>
            <a:spLocks noGrp="1"/>
          </p:cNvSpPr>
          <p:nvPr>
            <p:ph idx="1"/>
          </p:nvPr>
        </p:nvSpPr>
        <p:spPr/>
        <p:txBody>
          <a:bodyPr/>
          <a:lstStyle/>
          <a:p>
            <a:r>
              <a:rPr lang="en-US" sz="2800" b="1" dirty="0"/>
              <a:t>HTML Document Structure</a:t>
            </a:r>
            <a:endParaRPr lang="en-US" sz="2800" dirty="0"/>
          </a:p>
          <a:p>
            <a:pPr lvl="1"/>
            <a:r>
              <a:rPr lang="en-US" dirty="0"/>
              <a:t>An HTML file consists of a set of tags that describe the look and feel of a given web page.</a:t>
            </a:r>
          </a:p>
          <a:p>
            <a:pPr lvl="1"/>
            <a:r>
              <a:rPr lang="en-US" dirty="0"/>
              <a:t>&lt;html&gt; and &lt;/html&gt;</a:t>
            </a:r>
          </a:p>
          <a:p>
            <a:pPr lvl="1"/>
            <a:r>
              <a:rPr lang="en-US" dirty="0"/>
              <a:t>&lt;body&gt; and &lt;/body&gt;</a:t>
            </a:r>
          </a:p>
          <a:p>
            <a:endParaRPr lang="en-US" dirty="0"/>
          </a:p>
        </p:txBody>
      </p:sp>
      <p:sp>
        <p:nvSpPr>
          <p:cNvPr id="4" name="TextBox 6"/>
          <p:cNvSpPr txBox="1">
            <a:spLocks noChangeArrowheads="1"/>
          </p:cNvSpPr>
          <p:nvPr/>
        </p:nvSpPr>
        <p:spPr bwMode="auto">
          <a:xfrm>
            <a:off x="990600" y="4038600"/>
            <a:ext cx="6705600" cy="2586038"/>
          </a:xfrm>
          <a:prstGeom prst="rect">
            <a:avLst/>
          </a:prstGeom>
          <a:noFill/>
          <a:ln w="9525">
            <a:solidFill>
              <a:schemeClr val="accent1"/>
            </a:solidFill>
            <a:miter lim="800000"/>
            <a:headEnd/>
            <a:tailEnd/>
          </a:ln>
        </p:spPr>
        <p:txBody>
          <a:bodyPr>
            <a:spAutoFit/>
          </a:bodyPr>
          <a:lstStyle/>
          <a:p>
            <a:r>
              <a:rPr lang="en-US" dirty="0"/>
              <a:t>&lt;</a:t>
            </a:r>
            <a:r>
              <a:rPr lang="en-US" dirty="0">
                <a:solidFill>
                  <a:srgbClr val="FFFF00"/>
                </a:solidFill>
              </a:rPr>
              <a:t>html</a:t>
            </a:r>
            <a:r>
              <a:rPr lang="en-US" dirty="0"/>
              <a:t>&gt;</a:t>
            </a:r>
          </a:p>
          <a:p>
            <a:pPr lvl="1"/>
            <a:r>
              <a:rPr lang="en-US" dirty="0"/>
              <a:t>&lt;</a:t>
            </a:r>
            <a:r>
              <a:rPr lang="en-US" dirty="0">
                <a:solidFill>
                  <a:srgbClr val="FFFF00"/>
                </a:solidFill>
              </a:rPr>
              <a:t>head</a:t>
            </a:r>
            <a:r>
              <a:rPr lang="en-US" dirty="0"/>
              <a:t>&gt;</a:t>
            </a:r>
          </a:p>
          <a:p>
            <a:pPr lvl="1"/>
            <a:r>
              <a:rPr lang="en-US" dirty="0"/>
              <a:t>	&lt;</a:t>
            </a:r>
            <a:r>
              <a:rPr lang="en-US" dirty="0">
                <a:solidFill>
                  <a:srgbClr val="FFFF00"/>
                </a:solidFill>
              </a:rPr>
              <a:t>title</a:t>
            </a:r>
            <a:r>
              <a:rPr lang="en-US" dirty="0"/>
              <a:t>&gt;This Is the Cars Website&lt;</a:t>
            </a:r>
            <a:r>
              <a:rPr lang="en-US" dirty="0">
                <a:solidFill>
                  <a:srgbClr val="FFFF00"/>
                </a:solidFill>
              </a:rPr>
              <a:t>/title</a:t>
            </a:r>
            <a:r>
              <a:rPr lang="en-US" dirty="0"/>
              <a:t>&gt;</a:t>
            </a:r>
          </a:p>
          <a:p>
            <a:pPr lvl="1"/>
            <a:r>
              <a:rPr lang="en-US" dirty="0"/>
              <a:t>&lt;</a:t>
            </a:r>
            <a:r>
              <a:rPr lang="en-US" dirty="0">
                <a:solidFill>
                  <a:srgbClr val="FFFF00"/>
                </a:solidFill>
              </a:rPr>
              <a:t>/head</a:t>
            </a:r>
            <a:r>
              <a:rPr lang="en-US" dirty="0"/>
              <a:t>&gt;</a:t>
            </a:r>
          </a:p>
          <a:p>
            <a:pPr lvl="1"/>
            <a:endParaRPr lang="en-US" dirty="0"/>
          </a:p>
          <a:p>
            <a:pPr lvl="1"/>
            <a:r>
              <a:rPr lang="en-US" dirty="0"/>
              <a:t>&lt;</a:t>
            </a:r>
            <a:r>
              <a:rPr lang="en-US" dirty="0">
                <a:solidFill>
                  <a:srgbClr val="FFFF00"/>
                </a:solidFill>
              </a:rPr>
              <a:t>body</a:t>
            </a:r>
            <a:r>
              <a:rPr lang="en-US" dirty="0"/>
              <a:t>&gt;</a:t>
            </a:r>
          </a:p>
          <a:p>
            <a:pPr lvl="1"/>
            <a:r>
              <a:rPr lang="en-US" dirty="0"/>
              <a:t>	……</a:t>
            </a:r>
          </a:p>
          <a:p>
            <a:pPr lvl="1"/>
            <a:r>
              <a:rPr lang="en-US" dirty="0"/>
              <a:t>&lt;</a:t>
            </a:r>
            <a:r>
              <a:rPr lang="en-US" dirty="0">
                <a:solidFill>
                  <a:srgbClr val="FFFF00"/>
                </a:solidFill>
              </a:rPr>
              <a:t>/body</a:t>
            </a:r>
            <a:r>
              <a:rPr lang="en-US" dirty="0"/>
              <a:t>&gt;</a:t>
            </a:r>
          </a:p>
          <a:p>
            <a:r>
              <a:rPr lang="en-US" dirty="0"/>
              <a:t>&lt;</a:t>
            </a:r>
            <a:r>
              <a:rPr lang="en-US" dirty="0">
                <a:solidFill>
                  <a:srgbClr val="FFFF00"/>
                </a:solidFill>
              </a:rPr>
              <a:t>/html</a:t>
            </a:r>
            <a:r>
              <a:rPr lang="en-US" dirty="0"/>
              <a:t>&gt;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b="1" dirty="0"/>
              <a:t>The Role of HTML</a:t>
            </a:r>
            <a:endParaRPr lang="en-US" dirty="0"/>
          </a:p>
        </p:txBody>
      </p:sp>
      <p:sp>
        <p:nvSpPr>
          <p:cNvPr id="3" name="Content Placeholder 2"/>
          <p:cNvSpPr>
            <a:spLocks noGrp="1"/>
          </p:cNvSpPr>
          <p:nvPr>
            <p:ph idx="1"/>
          </p:nvPr>
        </p:nvSpPr>
        <p:spPr>
          <a:xfrm>
            <a:off x="457200" y="1447800"/>
            <a:ext cx="8229600" cy="4526280"/>
          </a:xfrm>
        </p:spPr>
        <p:txBody>
          <a:bodyPr/>
          <a:lstStyle/>
          <a:p>
            <a:r>
              <a:rPr lang="en-US" dirty="0"/>
              <a:t>HTML Form Development</a:t>
            </a:r>
          </a:p>
          <a:p>
            <a:pPr lvl="1"/>
            <a:r>
              <a:rPr lang="en-US" sz="2400" dirty="0"/>
              <a:t>The real action of an *.htm file occurs within the scope of the &lt;form&gt; elements. </a:t>
            </a:r>
          </a:p>
          <a:p>
            <a:pPr lvl="1"/>
            <a:r>
              <a:rPr lang="en-US" sz="2400" dirty="0"/>
              <a:t>An </a:t>
            </a:r>
            <a:r>
              <a:rPr lang="en-US" sz="2400" dirty="0">
                <a:solidFill>
                  <a:srgbClr val="FFFF00"/>
                </a:solidFill>
              </a:rPr>
              <a:t>HTML form </a:t>
            </a:r>
            <a:r>
              <a:rPr lang="en-US" sz="2400" dirty="0"/>
              <a:t>is simply a named group of related UI elements used to gather user input, which is then transmitted to the web application via HTTP.</a:t>
            </a:r>
          </a:p>
          <a:p>
            <a:endParaRPr lang="en-US" dirty="0"/>
          </a:p>
          <a:p>
            <a:endParaRPr lang="en-US" dirty="0"/>
          </a:p>
        </p:txBody>
      </p:sp>
      <p:sp>
        <p:nvSpPr>
          <p:cNvPr id="4" name="TextBox 6"/>
          <p:cNvSpPr txBox="1">
            <a:spLocks noChangeArrowheads="1"/>
          </p:cNvSpPr>
          <p:nvPr/>
        </p:nvSpPr>
        <p:spPr bwMode="auto">
          <a:xfrm>
            <a:off x="1219200" y="3810000"/>
            <a:ext cx="7239000" cy="2862263"/>
          </a:xfrm>
          <a:prstGeom prst="rect">
            <a:avLst/>
          </a:prstGeom>
          <a:noFill/>
          <a:ln w="9525">
            <a:noFill/>
            <a:miter lim="800000"/>
            <a:headEnd/>
            <a:tailEnd/>
          </a:ln>
        </p:spPr>
        <p:txBody>
          <a:bodyPr>
            <a:spAutoFit/>
          </a:bodyPr>
          <a:lstStyle/>
          <a:p>
            <a:r>
              <a:rPr lang="en-US" dirty="0"/>
              <a:t>&lt;html&gt;</a:t>
            </a:r>
          </a:p>
          <a:p>
            <a:r>
              <a:rPr lang="en-US" dirty="0"/>
              <a:t>&lt;head&gt;</a:t>
            </a:r>
          </a:p>
          <a:p>
            <a:r>
              <a:rPr lang="en-US" dirty="0"/>
              <a:t>&lt;title&gt;This Is the Cars Web Site&lt;/title&gt;</a:t>
            </a:r>
          </a:p>
          <a:p>
            <a:r>
              <a:rPr lang="en-US" dirty="0"/>
              <a:t>&lt;/head&gt;</a:t>
            </a:r>
          </a:p>
          <a:p>
            <a:r>
              <a:rPr lang="en-US" dirty="0"/>
              <a:t>&lt;body&gt;</a:t>
            </a:r>
          </a:p>
          <a:p>
            <a:pPr lvl="1"/>
            <a:r>
              <a:rPr lang="en-US" dirty="0">
                <a:solidFill>
                  <a:srgbClr val="FFFF00"/>
                </a:solidFill>
              </a:rPr>
              <a:t>&lt;form id="</a:t>
            </a:r>
            <a:r>
              <a:rPr lang="en-US" dirty="0" err="1">
                <a:solidFill>
                  <a:srgbClr val="FFFF00"/>
                </a:solidFill>
              </a:rPr>
              <a:t>defaultPage</a:t>
            </a:r>
            <a:r>
              <a:rPr lang="en-US" dirty="0">
                <a:solidFill>
                  <a:srgbClr val="FFFF00"/>
                </a:solidFill>
              </a:rPr>
              <a:t>"  name="</a:t>
            </a:r>
            <a:r>
              <a:rPr lang="en-US" dirty="0" err="1">
                <a:solidFill>
                  <a:srgbClr val="FFFF00"/>
                </a:solidFill>
              </a:rPr>
              <a:t>defaultPage</a:t>
            </a:r>
            <a:r>
              <a:rPr lang="en-US" dirty="0">
                <a:solidFill>
                  <a:srgbClr val="FFFF00"/>
                </a:solidFill>
              </a:rPr>
              <a:t>"&gt;</a:t>
            </a:r>
          </a:p>
          <a:p>
            <a:pPr lvl="1"/>
            <a:r>
              <a:rPr lang="en-US" dirty="0">
                <a:solidFill>
                  <a:srgbClr val="FFFF00"/>
                </a:solidFill>
              </a:rPr>
              <a:t>	&lt;!-- Insert web content here -&gt;</a:t>
            </a:r>
          </a:p>
          <a:p>
            <a:pPr lvl="1"/>
            <a:r>
              <a:rPr lang="en-US" dirty="0">
                <a:solidFill>
                  <a:srgbClr val="FFFF00"/>
                </a:solidFill>
              </a:rPr>
              <a:t>&lt;/form&gt;</a:t>
            </a:r>
          </a:p>
          <a:p>
            <a:r>
              <a:rPr lang="en-US" dirty="0"/>
              <a:t>&lt;/body&gt;</a:t>
            </a:r>
          </a:p>
          <a:p>
            <a:r>
              <a:rPr lang="en-US" dirty="0"/>
              <a:t>&lt;/html&gt;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7412F0-EDB2-40EA-B78A-B0F0B17C9D12}"/>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5" name="Title 1">
            <a:extLst>
              <a:ext uri="{FF2B5EF4-FFF2-40B4-BE49-F238E27FC236}">
                <a16:creationId xmlns:a16="http://schemas.microsoft.com/office/drawing/2014/main" id="{7A250BC4-4C2E-4367-B88A-A0F7FE80B1C6}"/>
              </a:ext>
            </a:extLst>
          </p:cNvPr>
          <p:cNvSpPr>
            <a:spLocks noGrp="1"/>
          </p:cNvSpPr>
          <p:nvPr>
            <p:ph type="title"/>
          </p:nvPr>
        </p:nvSpPr>
        <p:spPr>
          <a:xfrm>
            <a:off x="-228600" y="533400"/>
            <a:ext cx="8305800" cy="508464"/>
          </a:xfrm>
        </p:spPr>
        <p:txBody>
          <a:bodyPr>
            <a:noAutofit/>
          </a:bodyPr>
          <a:lstStyle/>
          <a:p>
            <a:r>
              <a:rPr lang="en-US" sz="3200"/>
              <a:t>Create ASP.NET WebForm Application</a:t>
            </a:r>
            <a:endParaRPr lang="en-US" sz="3200" dirty="0"/>
          </a:p>
        </p:txBody>
      </p:sp>
      <p:pic>
        <p:nvPicPr>
          <p:cNvPr id="8" name="Picture 7">
            <a:extLst>
              <a:ext uri="{FF2B5EF4-FFF2-40B4-BE49-F238E27FC236}">
                <a16:creationId xmlns:a16="http://schemas.microsoft.com/office/drawing/2014/main" id="{2BF4CAC4-842D-4248-8D1F-76561880DA3F}"/>
              </a:ext>
            </a:extLst>
          </p:cNvPr>
          <p:cNvPicPr>
            <a:picLocks noChangeAspect="1"/>
          </p:cNvPicPr>
          <p:nvPr/>
        </p:nvPicPr>
        <p:blipFill>
          <a:blip r:embed="rId2"/>
          <a:stretch>
            <a:fillRect/>
          </a:stretch>
        </p:blipFill>
        <p:spPr>
          <a:xfrm>
            <a:off x="2057400" y="2019300"/>
            <a:ext cx="4086225" cy="495300"/>
          </a:xfrm>
          <a:prstGeom prst="rect">
            <a:avLst/>
          </a:prstGeom>
        </p:spPr>
      </p:pic>
      <p:pic>
        <p:nvPicPr>
          <p:cNvPr id="9" name="Picture 8">
            <a:extLst>
              <a:ext uri="{FF2B5EF4-FFF2-40B4-BE49-F238E27FC236}">
                <a16:creationId xmlns:a16="http://schemas.microsoft.com/office/drawing/2014/main" id="{048BCD38-FE25-449B-9BE1-935B17D46CBD}"/>
              </a:ext>
            </a:extLst>
          </p:cNvPr>
          <p:cNvPicPr>
            <a:picLocks noChangeAspect="1"/>
          </p:cNvPicPr>
          <p:nvPr/>
        </p:nvPicPr>
        <p:blipFill>
          <a:blip r:embed="rId3"/>
          <a:stretch>
            <a:fillRect/>
          </a:stretch>
        </p:blipFill>
        <p:spPr>
          <a:xfrm>
            <a:off x="2057400" y="2514600"/>
            <a:ext cx="4943475" cy="3352800"/>
          </a:xfrm>
          <a:prstGeom prst="rect">
            <a:avLst/>
          </a:prstGeom>
        </p:spPr>
      </p:pic>
      <p:sp>
        <p:nvSpPr>
          <p:cNvPr id="11" name="Rectangle 10">
            <a:extLst>
              <a:ext uri="{FF2B5EF4-FFF2-40B4-BE49-F238E27FC236}">
                <a16:creationId xmlns:a16="http://schemas.microsoft.com/office/drawing/2014/main" id="{07745C76-7E54-4AA2-820F-8B5706B98841}"/>
              </a:ext>
            </a:extLst>
          </p:cNvPr>
          <p:cNvSpPr/>
          <p:nvPr/>
        </p:nvSpPr>
        <p:spPr>
          <a:xfrm>
            <a:off x="2209800" y="5257800"/>
            <a:ext cx="4419600" cy="5084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65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7412F0-EDB2-40EA-B78A-B0F0B17C9D12}"/>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5" name="Title 1">
            <a:extLst>
              <a:ext uri="{FF2B5EF4-FFF2-40B4-BE49-F238E27FC236}">
                <a16:creationId xmlns:a16="http://schemas.microsoft.com/office/drawing/2014/main" id="{7A250BC4-4C2E-4367-B88A-A0F7FE80B1C6}"/>
              </a:ext>
            </a:extLst>
          </p:cNvPr>
          <p:cNvSpPr>
            <a:spLocks noGrp="1"/>
          </p:cNvSpPr>
          <p:nvPr>
            <p:ph type="title"/>
          </p:nvPr>
        </p:nvSpPr>
        <p:spPr>
          <a:xfrm>
            <a:off x="-228600" y="533400"/>
            <a:ext cx="8305800" cy="508464"/>
          </a:xfrm>
        </p:spPr>
        <p:txBody>
          <a:bodyPr>
            <a:noAutofit/>
          </a:bodyPr>
          <a:lstStyle/>
          <a:p>
            <a:r>
              <a:rPr lang="en-US" sz="3200"/>
              <a:t>Create ASP.NET WebForm Application</a:t>
            </a:r>
            <a:endParaRPr lang="en-US" sz="3200" dirty="0"/>
          </a:p>
        </p:txBody>
      </p:sp>
      <p:grpSp>
        <p:nvGrpSpPr>
          <p:cNvPr id="14" name="Group 13">
            <a:extLst>
              <a:ext uri="{FF2B5EF4-FFF2-40B4-BE49-F238E27FC236}">
                <a16:creationId xmlns:a16="http://schemas.microsoft.com/office/drawing/2014/main" id="{257D6526-C858-419E-9BAB-28B931CEEC80}"/>
              </a:ext>
            </a:extLst>
          </p:cNvPr>
          <p:cNvGrpSpPr/>
          <p:nvPr/>
        </p:nvGrpSpPr>
        <p:grpSpPr>
          <a:xfrm>
            <a:off x="291192" y="1143000"/>
            <a:ext cx="8505825" cy="4257675"/>
            <a:chOff x="291192" y="1143000"/>
            <a:chExt cx="8505825" cy="4257675"/>
          </a:xfrm>
        </p:grpSpPr>
        <p:pic>
          <p:nvPicPr>
            <p:cNvPr id="2" name="Picture 1">
              <a:extLst>
                <a:ext uri="{FF2B5EF4-FFF2-40B4-BE49-F238E27FC236}">
                  <a16:creationId xmlns:a16="http://schemas.microsoft.com/office/drawing/2014/main" id="{FD493E9B-4D8D-4AC3-90E0-1836D9FC4972}"/>
                </a:ext>
              </a:extLst>
            </p:cNvPr>
            <p:cNvPicPr>
              <a:picLocks noChangeAspect="1"/>
            </p:cNvPicPr>
            <p:nvPr/>
          </p:nvPicPr>
          <p:blipFill>
            <a:blip r:embed="rId2"/>
            <a:stretch>
              <a:fillRect/>
            </a:stretch>
          </p:blipFill>
          <p:spPr>
            <a:xfrm>
              <a:off x="291192" y="1143000"/>
              <a:ext cx="8505825" cy="4257675"/>
            </a:xfrm>
            <a:prstGeom prst="rect">
              <a:avLst/>
            </a:prstGeom>
          </p:spPr>
        </p:pic>
        <p:sp>
          <p:nvSpPr>
            <p:cNvPr id="3" name="Rectangle 2">
              <a:extLst>
                <a:ext uri="{FF2B5EF4-FFF2-40B4-BE49-F238E27FC236}">
                  <a16:creationId xmlns:a16="http://schemas.microsoft.com/office/drawing/2014/main" id="{85755ACA-BE71-4458-BD14-2C956DCBD451}"/>
                </a:ext>
              </a:extLst>
            </p:cNvPr>
            <p:cNvSpPr/>
            <p:nvPr/>
          </p:nvSpPr>
          <p:spPr>
            <a:xfrm>
              <a:off x="440872" y="1541418"/>
              <a:ext cx="1447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F447F3-1C8A-428C-8671-B2E4DB6F03A8}"/>
                </a:ext>
              </a:extLst>
            </p:cNvPr>
            <p:cNvSpPr/>
            <p:nvPr/>
          </p:nvSpPr>
          <p:spPr>
            <a:xfrm>
              <a:off x="6172200" y="4191000"/>
              <a:ext cx="1447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FEFC73-D96C-41CE-9BC8-C817F3C53D6D}"/>
                </a:ext>
              </a:extLst>
            </p:cNvPr>
            <p:cNvSpPr/>
            <p:nvPr/>
          </p:nvSpPr>
          <p:spPr>
            <a:xfrm>
              <a:off x="6019800" y="2805608"/>
              <a:ext cx="1447800" cy="2596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80EF6B00-83CF-4C7B-8CDC-402342E269A3}"/>
              </a:ext>
            </a:extLst>
          </p:cNvPr>
          <p:cNvPicPr>
            <a:picLocks noChangeAspect="1"/>
          </p:cNvPicPr>
          <p:nvPr/>
        </p:nvPicPr>
        <p:blipFill>
          <a:blip r:embed="rId3"/>
          <a:stretch>
            <a:fillRect/>
          </a:stretch>
        </p:blipFill>
        <p:spPr>
          <a:xfrm>
            <a:off x="291192" y="2729778"/>
            <a:ext cx="2457450" cy="3933825"/>
          </a:xfrm>
          <a:prstGeom prst="rect">
            <a:avLst/>
          </a:prstGeom>
          <a:solidFill>
            <a:schemeClr val="accent1"/>
          </a:solidFill>
        </p:spPr>
      </p:pic>
    </p:spTree>
    <p:extLst>
      <p:ext uri="{BB962C8B-B14F-4D97-AF65-F5344CB8AC3E}">
        <p14:creationId xmlns:p14="http://schemas.microsoft.com/office/powerpoint/2010/main" val="395103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600" y="228600"/>
            <a:ext cx="3733800" cy="508464"/>
          </a:xfrm>
        </p:spPr>
        <p:txBody>
          <a:bodyPr>
            <a:noAutofit/>
          </a:bodyPr>
          <a:lstStyle/>
          <a:p>
            <a:r>
              <a:rPr lang="en-US" sz="3200" dirty="0"/>
              <a:t>HTML - Example</a:t>
            </a:r>
          </a:p>
        </p:txBody>
      </p:sp>
      <p:pic>
        <p:nvPicPr>
          <p:cNvPr id="4" name="Picture 3" descr="html.png"/>
          <p:cNvPicPr>
            <a:picLocks noChangeAspect="1"/>
          </p:cNvPicPr>
          <p:nvPr/>
        </p:nvPicPr>
        <p:blipFill>
          <a:blip r:embed="rId2"/>
          <a:stretch>
            <a:fillRect/>
          </a:stretch>
        </p:blipFill>
        <p:spPr>
          <a:xfrm>
            <a:off x="304800" y="685800"/>
            <a:ext cx="5285715" cy="4019048"/>
          </a:xfrm>
          <a:prstGeom prst="rect">
            <a:avLst/>
          </a:prstGeom>
        </p:spPr>
      </p:pic>
      <p:pic>
        <p:nvPicPr>
          <p:cNvPr id="5" name="Picture 4" descr="html1.png"/>
          <p:cNvPicPr>
            <a:picLocks noChangeAspect="1"/>
          </p:cNvPicPr>
          <p:nvPr/>
        </p:nvPicPr>
        <p:blipFill>
          <a:blip r:embed="rId3"/>
          <a:stretch>
            <a:fillRect/>
          </a:stretch>
        </p:blipFill>
        <p:spPr>
          <a:xfrm>
            <a:off x="5257800" y="1524000"/>
            <a:ext cx="3628572" cy="2704762"/>
          </a:xfrm>
          <a:prstGeom prst="rect">
            <a:avLst/>
          </a:prstGeom>
        </p:spPr>
      </p:pic>
      <p:sp>
        <p:nvSpPr>
          <p:cNvPr id="6" name="Rectangle 5"/>
          <p:cNvSpPr/>
          <p:nvPr/>
        </p:nvSpPr>
        <p:spPr>
          <a:xfrm>
            <a:off x="533400" y="2514600"/>
            <a:ext cx="44196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57200" y="4876800"/>
            <a:ext cx="8077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run this page, copy this page (index.html) to the directory pointed by the virtual directory created in previous slides. Then, open any web browser, and type: </a:t>
            </a:r>
            <a:r>
              <a:rPr lang="en-US" dirty="0">
                <a:solidFill>
                  <a:srgbClr val="FFFF00"/>
                </a:solidFill>
              </a:rPr>
              <a:t>http://localhost/name_of_virtual_directory/index.html</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200" dirty="0"/>
              <a:t>HTTP protocol/HTML page/Web Server</a:t>
            </a:r>
          </a:p>
        </p:txBody>
      </p:sp>
      <p:sp>
        <p:nvSpPr>
          <p:cNvPr id="4" name="Rectangle 3"/>
          <p:cNvSpPr txBox="1">
            <a:spLocks/>
          </p:cNvSpPr>
          <p:nvPr/>
        </p:nvSpPr>
        <p:spPr>
          <a:xfrm>
            <a:off x="265113" y="5346700"/>
            <a:ext cx="8878887" cy="1511300"/>
          </a:xfrm>
          <a:prstGeom prst="rect">
            <a:avLst/>
          </a:prstGeom>
        </p:spPr>
        <p:txBody>
          <a:bodyPr>
            <a:normAutofit/>
          </a:bodyPr>
          <a:lstStyle/>
          <a:p>
            <a:pPr marL="292100" marR="0" lvl="0" indent="-292100" algn="just"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a:ln>
                  <a:noFill/>
                </a:ln>
                <a:solidFill>
                  <a:schemeClr val="tx1"/>
                </a:solidFill>
                <a:effectLst/>
                <a:uLnTx/>
                <a:uFillTx/>
                <a:latin typeface="Times New Roman" pitchFamily="18" charset="0"/>
                <a:ea typeface="+mn-ea"/>
                <a:cs typeface="+mn-cs"/>
              </a:rPr>
              <a:t>Request – Response pairs</a:t>
            </a:r>
          </a:p>
          <a:p>
            <a:pPr marL="292100" marR="0" lvl="0" indent="-292100" algn="just"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a:ln>
                  <a:noFill/>
                </a:ln>
                <a:solidFill>
                  <a:schemeClr val="tx1"/>
                </a:solidFill>
                <a:effectLst/>
                <a:uLnTx/>
                <a:uFillTx/>
                <a:latin typeface="Times New Roman" pitchFamily="18" charset="0"/>
                <a:ea typeface="+mn-ea"/>
                <a:cs typeface="+mn-cs"/>
              </a:rPr>
              <a:t>Stateless</a:t>
            </a:r>
          </a:p>
          <a:p>
            <a:pPr marL="292100" marR="0" lvl="0" indent="-292100" algn="just" defTabSz="914400" rtl="0" eaLnBrk="1" fontAlgn="auto" latinLnBrk="0" hangingPunct="1">
              <a:lnSpc>
                <a:spcPct val="90000"/>
              </a:lnSpc>
              <a:spcBef>
                <a:spcPts val="0"/>
              </a:spcBef>
              <a:spcAft>
                <a:spcPts val="0"/>
              </a:spcAft>
              <a:buClr>
                <a:schemeClr val="accent1"/>
              </a:buClr>
              <a:buSzPct val="70000"/>
              <a:buFont typeface="Wingdings 2"/>
              <a:buChar char=""/>
              <a:tabLst/>
              <a:defRPr/>
            </a:pPr>
            <a:r>
              <a:rPr kumimoji="0" lang="en-US" sz="2800" b="0" i="0" u="none" strike="noStrike" kern="1200" cap="none" spc="0" normalizeH="0" baseline="0" noProof="0">
                <a:ln>
                  <a:noFill/>
                </a:ln>
                <a:solidFill>
                  <a:schemeClr val="tx1"/>
                </a:solidFill>
                <a:effectLst/>
                <a:uLnTx/>
                <a:uFillTx/>
                <a:latin typeface="Times New Roman" pitchFamily="18" charset="0"/>
                <a:ea typeface="+mn-ea"/>
                <a:cs typeface="+mn-cs"/>
              </a:rPr>
              <a:t>Port 80 is default</a:t>
            </a:r>
          </a:p>
        </p:txBody>
      </p:sp>
      <p:graphicFrame>
        <p:nvGraphicFramePr>
          <p:cNvPr id="5" name="Object 10"/>
          <p:cNvGraphicFramePr>
            <a:graphicFrameLocks noChangeAspect="1"/>
          </p:cNvGraphicFramePr>
          <p:nvPr/>
        </p:nvGraphicFramePr>
        <p:xfrm>
          <a:off x="455613" y="1717675"/>
          <a:ext cx="2447925" cy="1835150"/>
        </p:xfrm>
        <a:graphic>
          <a:graphicData uri="http://schemas.openxmlformats.org/presentationml/2006/ole">
            <mc:AlternateContent xmlns:mc="http://schemas.openxmlformats.org/markup-compatibility/2006">
              <mc:Choice xmlns:v="urn:schemas-microsoft-com:vml" Requires="v">
                <p:oleObj spid="_x0000_s1069" name="Photo Editor Photo" r:id="rId3" imgW="7621064" imgH="5714286" progId="">
                  <p:embed/>
                </p:oleObj>
              </mc:Choice>
              <mc:Fallback>
                <p:oleObj name="Photo Editor Photo" r:id="rId3" imgW="7621064" imgH="5714286"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13" y="1717675"/>
                        <a:ext cx="2447925"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descr="Comp058"/>
          <p:cNvPicPr>
            <a:picLocks noChangeAspect="1" noChangeArrowheads="1"/>
          </p:cNvPicPr>
          <p:nvPr/>
        </p:nvPicPr>
        <p:blipFill>
          <a:blip r:embed="rId5"/>
          <a:srcRect/>
          <a:stretch>
            <a:fillRect/>
          </a:stretch>
        </p:blipFill>
        <p:spPr bwMode="auto">
          <a:xfrm>
            <a:off x="7369175" y="1573213"/>
            <a:ext cx="1374775" cy="2238375"/>
          </a:xfrm>
          <a:prstGeom prst="rect">
            <a:avLst/>
          </a:prstGeom>
          <a:noFill/>
          <a:ln w="9525">
            <a:noFill/>
            <a:miter lim="800000"/>
            <a:headEnd/>
            <a:tailEnd/>
          </a:ln>
        </p:spPr>
      </p:pic>
      <p:sp>
        <p:nvSpPr>
          <p:cNvPr id="7" name="Text Box 12"/>
          <p:cNvSpPr txBox="1">
            <a:spLocks noChangeArrowheads="1"/>
          </p:cNvSpPr>
          <p:nvPr/>
        </p:nvSpPr>
        <p:spPr bwMode="auto">
          <a:xfrm>
            <a:off x="7153275" y="4021138"/>
            <a:ext cx="1800225" cy="366712"/>
          </a:xfrm>
          <a:prstGeom prst="rect">
            <a:avLst/>
          </a:prstGeom>
          <a:noFill/>
          <a:ln w="9525">
            <a:noFill/>
            <a:miter lim="800000"/>
            <a:headEnd/>
            <a:tailEnd/>
          </a:ln>
        </p:spPr>
        <p:txBody>
          <a:bodyPr>
            <a:spAutoFit/>
          </a:bodyPr>
          <a:lstStyle/>
          <a:p>
            <a:pPr algn="ctr">
              <a:spcBef>
                <a:spcPct val="50000"/>
              </a:spcBef>
            </a:pPr>
            <a:r>
              <a:rPr lang="vi-VN" b="1">
                <a:latin typeface="Times New Roman" pitchFamily="18" charset="0"/>
                <a:cs typeface="Arial" charset="0"/>
              </a:rPr>
              <a:t>192.168.54.3:80</a:t>
            </a:r>
          </a:p>
        </p:txBody>
      </p:sp>
      <p:sp>
        <p:nvSpPr>
          <p:cNvPr id="8" name="Text Box 13"/>
          <p:cNvSpPr txBox="1">
            <a:spLocks noChangeArrowheads="1"/>
          </p:cNvSpPr>
          <p:nvPr/>
        </p:nvSpPr>
        <p:spPr bwMode="auto">
          <a:xfrm>
            <a:off x="239713" y="3733800"/>
            <a:ext cx="3529012" cy="366713"/>
          </a:xfrm>
          <a:prstGeom prst="rect">
            <a:avLst/>
          </a:prstGeom>
          <a:noFill/>
          <a:ln w="9525">
            <a:noFill/>
            <a:miter lim="800000"/>
            <a:headEnd/>
            <a:tailEnd/>
          </a:ln>
        </p:spPr>
        <p:txBody>
          <a:bodyPr>
            <a:spAutoFit/>
          </a:bodyPr>
          <a:lstStyle/>
          <a:p>
            <a:pPr algn="ctr">
              <a:spcBef>
                <a:spcPct val="50000"/>
              </a:spcBef>
            </a:pPr>
            <a:r>
              <a:rPr lang="vi-VN" b="1">
                <a:latin typeface="Times New Roman" pitchFamily="18" charset="0"/>
                <a:cs typeface="Arial" charset="0"/>
              </a:rPr>
              <a:t>http://microsoft.com/index.html</a:t>
            </a:r>
          </a:p>
        </p:txBody>
      </p:sp>
      <p:sp>
        <p:nvSpPr>
          <p:cNvPr id="9" name="AutoShape 14"/>
          <p:cNvSpPr>
            <a:spLocks noChangeArrowheads="1"/>
          </p:cNvSpPr>
          <p:nvPr/>
        </p:nvSpPr>
        <p:spPr bwMode="auto">
          <a:xfrm>
            <a:off x="3048000" y="1862138"/>
            <a:ext cx="4321175" cy="35877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66"/>
          </a:solidFill>
          <a:ln w="9525">
            <a:solidFill>
              <a:schemeClr val="tx1"/>
            </a:solidFill>
            <a:miter lim="800000"/>
            <a:headEnd/>
            <a:tailEnd/>
          </a:ln>
        </p:spPr>
        <p:txBody>
          <a:bodyPr wrap="none" anchor="ctr"/>
          <a:lstStyle/>
          <a:p>
            <a:pPr algn="ctr"/>
            <a:r>
              <a:rPr lang="vi-VN" dirty="0">
                <a:solidFill>
                  <a:srgbClr val="0070C0"/>
                </a:solidFill>
                <a:latin typeface="Times New Roman" pitchFamily="18" charset="0"/>
                <a:cs typeface="Arial" charset="0"/>
              </a:rPr>
              <a:t>Connect</a:t>
            </a:r>
          </a:p>
        </p:txBody>
      </p:sp>
      <p:sp>
        <p:nvSpPr>
          <p:cNvPr id="10" name="Text Box 15"/>
          <p:cNvSpPr txBox="1">
            <a:spLocks noChangeArrowheads="1"/>
          </p:cNvSpPr>
          <p:nvPr/>
        </p:nvSpPr>
        <p:spPr bwMode="auto">
          <a:xfrm>
            <a:off x="1679575" y="1212850"/>
            <a:ext cx="6048375" cy="366713"/>
          </a:xfrm>
          <a:prstGeom prst="rect">
            <a:avLst/>
          </a:prstGeom>
          <a:noFill/>
          <a:ln w="9525">
            <a:noFill/>
            <a:miter lim="800000"/>
            <a:headEnd/>
            <a:tailEnd/>
          </a:ln>
        </p:spPr>
        <p:txBody>
          <a:bodyPr>
            <a:spAutoFit/>
          </a:bodyPr>
          <a:lstStyle/>
          <a:p>
            <a:pPr algn="ctr">
              <a:spcBef>
                <a:spcPct val="50000"/>
              </a:spcBef>
            </a:pPr>
            <a:r>
              <a:rPr lang="vi-VN" b="1" dirty="0">
                <a:solidFill>
                  <a:srgbClr val="FFFF00"/>
                </a:solidFill>
                <a:latin typeface="Times New Roman" pitchFamily="18" charset="0"/>
                <a:cs typeface="Arial" charset="0"/>
              </a:rPr>
              <a:t>1.</a:t>
            </a:r>
            <a:r>
              <a:rPr lang="vi-VN" b="1" dirty="0">
                <a:latin typeface="Times New Roman" pitchFamily="18" charset="0"/>
                <a:cs typeface="Arial" charset="0"/>
              </a:rPr>
              <a:t> Convert </a:t>
            </a:r>
            <a:r>
              <a:rPr lang="vi-VN" b="1" dirty="0">
                <a:latin typeface="Times New Roman" pitchFamily="18" charset="0"/>
                <a:cs typeface="Arial" charset="0"/>
                <a:hlinkClick r:id="rId6"/>
              </a:rPr>
              <a:t>http://microsoft.com/</a:t>
            </a:r>
            <a:r>
              <a:rPr lang="vi-VN" b="1" dirty="0">
                <a:latin typeface="Times New Roman" pitchFamily="18" charset="0"/>
                <a:cs typeface="Arial" charset="0"/>
              </a:rPr>
              <a:t> to 192.168.54.3:80</a:t>
            </a:r>
          </a:p>
        </p:txBody>
      </p:sp>
      <p:grpSp>
        <p:nvGrpSpPr>
          <p:cNvPr id="11" name="Group 16"/>
          <p:cNvGrpSpPr>
            <a:grpSpLocks/>
          </p:cNvGrpSpPr>
          <p:nvPr/>
        </p:nvGrpSpPr>
        <p:grpSpPr bwMode="auto">
          <a:xfrm>
            <a:off x="2111375" y="2293938"/>
            <a:ext cx="6048375" cy="431800"/>
            <a:chOff x="1292" y="1752"/>
            <a:chExt cx="3810" cy="272"/>
          </a:xfrm>
        </p:grpSpPr>
        <p:sp>
          <p:nvSpPr>
            <p:cNvPr id="12" name="Text Box 17"/>
            <p:cNvSpPr txBox="1">
              <a:spLocks noChangeArrowheads="1"/>
            </p:cNvSpPr>
            <p:nvPr/>
          </p:nvSpPr>
          <p:spPr bwMode="auto">
            <a:xfrm>
              <a:off x="1292" y="1752"/>
              <a:ext cx="3810" cy="231"/>
            </a:xfrm>
            <a:prstGeom prst="rect">
              <a:avLst/>
            </a:prstGeom>
            <a:noFill/>
            <a:ln w="9525">
              <a:noFill/>
              <a:miter lim="800000"/>
              <a:headEnd/>
              <a:tailEnd/>
            </a:ln>
          </p:spPr>
          <p:txBody>
            <a:bodyPr>
              <a:spAutoFit/>
            </a:bodyPr>
            <a:lstStyle/>
            <a:p>
              <a:pPr algn="ctr">
                <a:spcBef>
                  <a:spcPct val="50000"/>
                </a:spcBef>
              </a:pPr>
              <a:r>
                <a:rPr lang="vi-VN" b="1" dirty="0">
                  <a:solidFill>
                    <a:srgbClr val="FFFF00"/>
                  </a:solidFill>
                  <a:latin typeface="Times New Roman" pitchFamily="18" charset="0"/>
                  <a:cs typeface="Arial" charset="0"/>
                </a:rPr>
                <a:t>2.</a:t>
              </a:r>
              <a:r>
                <a:rPr lang="vi-VN" b="1" dirty="0">
                  <a:latin typeface="Times New Roman" pitchFamily="18" charset="0"/>
                  <a:cs typeface="Arial" charset="0"/>
                </a:rPr>
                <a:t> Send a request to Web Server (index.html)</a:t>
              </a:r>
            </a:p>
          </p:txBody>
        </p:sp>
        <p:sp>
          <p:nvSpPr>
            <p:cNvPr id="13" name="Line 18"/>
            <p:cNvSpPr>
              <a:spLocks noChangeShapeType="1"/>
            </p:cNvSpPr>
            <p:nvPr/>
          </p:nvSpPr>
          <p:spPr bwMode="auto">
            <a:xfrm>
              <a:off x="1791" y="2024"/>
              <a:ext cx="2813" cy="0"/>
            </a:xfrm>
            <a:prstGeom prst="line">
              <a:avLst/>
            </a:prstGeom>
            <a:noFill/>
            <a:ln w="9525">
              <a:solidFill>
                <a:schemeClr val="tx1"/>
              </a:solidFill>
              <a:round/>
              <a:headEnd/>
              <a:tailEnd type="triangle" w="med" len="med"/>
            </a:ln>
          </p:spPr>
          <p:txBody>
            <a:bodyPr/>
            <a:lstStyle/>
            <a:p>
              <a:endParaRPr lang="en-US"/>
            </a:p>
          </p:txBody>
        </p:sp>
      </p:grpSp>
      <p:sp>
        <p:nvSpPr>
          <p:cNvPr id="14" name="Text Box 19"/>
          <p:cNvSpPr txBox="1">
            <a:spLocks noChangeArrowheads="1"/>
          </p:cNvSpPr>
          <p:nvPr/>
        </p:nvSpPr>
        <p:spPr bwMode="auto">
          <a:xfrm>
            <a:off x="6650038" y="4221163"/>
            <a:ext cx="2303462" cy="1465262"/>
          </a:xfrm>
          <a:prstGeom prst="rect">
            <a:avLst/>
          </a:prstGeom>
          <a:noFill/>
          <a:ln w="9525">
            <a:noFill/>
            <a:miter lim="800000"/>
            <a:headEnd/>
            <a:tailEnd/>
          </a:ln>
        </p:spPr>
        <p:txBody>
          <a:bodyPr>
            <a:spAutoFit/>
          </a:bodyPr>
          <a:lstStyle/>
          <a:p>
            <a:pPr algn="just">
              <a:spcBef>
                <a:spcPct val="50000"/>
              </a:spcBef>
            </a:pPr>
            <a:r>
              <a:rPr lang="vi-VN" b="1" dirty="0">
                <a:solidFill>
                  <a:srgbClr val="FFFF00"/>
                </a:solidFill>
                <a:latin typeface="Times New Roman" pitchFamily="18" charset="0"/>
                <a:cs typeface="Arial" charset="0"/>
              </a:rPr>
              <a:t>3.</a:t>
            </a:r>
            <a:r>
              <a:rPr lang="vi-VN" b="1" dirty="0">
                <a:latin typeface="Times New Roman" pitchFamily="18" charset="0"/>
                <a:cs typeface="Arial" charset="0"/>
              </a:rPr>
              <a:t> Web Server processes a request</a:t>
            </a:r>
            <a:r>
              <a:rPr lang="en-US" b="1" dirty="0">
                <a:latin typeface="Times New Roman" pitchFamily="18" charset="0"/>
                <a:cs typeface="Arial" charset="0"/>
              </a:rPr>
              <a:t> (connecting DB, calculating, call service …)</a:t>
            </a:r>
            <a:endParaRPr lang="vi-VN" b="1" dirty="0">
              <a:latin typeface="Times New Roman" pitchFamily="18" charset="0"/>
              <a:cs typeface="Arial" charset="0"/>
            </a:endParaRPr>
          </a:p>
        </p:txBody>
      </p:sp>
      <p:grpSp>
        <p:nvGrpSpPr>
          <p:cNvPr id="15" name="Group 20"/>
          <p:cNvGrpSpPr>
            <a:grpSpLocks/>
          </p:cNvGrpSpPr>
          <p:nvPr/>
        </p:nvGrpSpPr>
        <p:grpSpPr bwMode="auto">
          <a:xfrm>
            <a:off x="2111375" y="2725738"/>
            <a:ext cx="6048375" cy="431800"/>
            <a:chOff x="1292" y="2024"/>
            <a:chExt cx="3810" cy="272"/>
          </a:xfrm>
        </p:grpSpPr>
        <p:sp>
          <p:nvSpPr>
            <p:cNvPr id="16" name="Text Box 21"/>
            <p:cNvSpPr txBox="1">
              <a:spLocks noChangeArrowheads="1"/>
            </p:cNvSpPr>
            <p:nvPr/>
          </p:nvSpPr>
          <p:spPr bwMode="auto">
            <a:xfrm>
              <a:off x="1292" y="2024"/>
              <a:ext cx="3810" cy="231"/>
            </a:xfrm>
            <a:prstGeom prst="rect">
              <a:avLst/>
            </a:prstGeom>
            <a:noFill/>
            <a:ln w="9525">
              <a:noFill/>
              <a:miter lim="800000"/>
              <a:headEnd/>
              <a:tailEnd/>
            </a:ln>
          </p:spPr>
          <p:txBody>
            <a:bodyPr>
              <a:spAutoFit/>
            </a:bodyPr>
            <a:lstStyle/>
            <a:p>
              <a:pPr algn="ctr">
                <a:spcBef>
                  <a:spcPct val="50000"/>
                </a:spcBef>
              </a:pPr>
              <a:r>
                <a:rPr lang="vi-VN" b="1" dirty="0">
                  <a:solidFill>
                    <a:srgbClr val="FFFF00"/>
                  </a:solidFill>
                  <a:latin typeface="Times New Roman" pitchFamily="18" charset="0"/>
                  <a:cs typeface="Arial" charset="0"/>
                </a:rPr>
                <a:t>4.</a:t>
              </a:r>
              <a:r>
                <a:rPr lang="vi-VN" b="1" dirty="0">
                  <a:latin typeface="Times New Roman" pitchFamily="18" charset="0"/>
                  <a:cs typeface="Arial" charset="0"/>
                </a:rPr>
                <a:t> The result is responsed to Browser</a:t>
              </a:r>
            </a:p>
          </p:txBody>
        </p:sp>
        <p:sp>
          <p:nvSpPr>
            <p:cNvPr id="17" name="Line 22"/>
            <p:cNvSpPr>
              <a:spLocks noChangeShapeType="1"/>
            </p:cNvSpPr>
            <p:nvPr/>
          </p:nvSpPr>
          <p:spPr bwMode="auto">
            <a:xfrm>
              <a:off x="1791" y="2296"/>
              <a:ext cx="2813" cy="0"/>
            </a:xfrm>
            <a:prstGeom prst="line">
              <a:avLst/>
            </a:prstGeom>
            <a:noFill/>
            <a:ln w="9525">
              <a:solidFill>
                <a:schemeClr val="tx1"/>
              </a:solidFill>
              <a:round/>
              <a:headEnd type="triangle" w="med" len="med"/>
              <a:tailEnd/>
            </a:ln>
          </p:spPr>
          <p:txBody>
            <a:bodyPr/>
            <a:lstStyle/>
            <a:p>
              <a:endParaRPr lang="en-US"/>
            </a:p>
          </p:txBody>
        </p:sp>
      </p:grpSp>
      <p:sp>
        <p:nvSpPr>
          <p:cNvPr id="18" name="Text Box 23"/>
          <p:cNvSpPr txBox="1">
            <a:spLocks noChangeArrowheads="1"/>
          </p:cNvSpPr>
          <p:nvPr/>
        </p:nvSpPr>
        <p:spPr bwMode="auto">
          <a:xfrm>
            <a:off x="455613" y="4165600"/>
            <a:ext cx="2592387" cy="1190625"/>
          </a:xfrm>
          <a:prstGeom prst="rect">
            <a:avLst/>
          </a:prstGeom>
          <a:noFill/>
          <a:ln w="9525">
            <a:noFill/>
            <a:miter lim="800000"/>
            <a:headEnd/>
            <a:tailEnd/>
          </a:ln>
        </p:spPr>
        <p:txBody>
          <a:bodyPr>
            <a:spAutoFit/>
          </a:bodyPr>
          <a:lstStyle/>
          <a:p>
            <a:pPr algn="just">
              <a:spcBef>
                <a:spcPct val="50000"/>
              </a:spcBef>
            </a:pPr>
            <a:r>
              <a:rPr lang="vi-VN" b="1" dirty="0">
                <a:solidFill>
                  <a:srgbClr val="FFFF00"/>
                </a:solidFill>
                <a:latin typeface="Times New Roman" pitchFamily="18" charset="0"/>
                <a:cs typeface="Arial" charset="0"/>
              </a:rPr>
              <a:t>5.</a:t>
            </a:r>
            <a:r>
              <a:rPr lang="vi-VN" b="1" dirty="0">
                <a:latin typeface="Times New Roman" pitchFamily="18" charset="0"/>
                <a:cs typeface="Arial" charset="0"/>
              </a:rPr>
              <a:t> Web Browser views the result which contains a markup language</a:t>
            </a:r>
          </a:p>
        </p:txBody>
      </p:sp>
      <p:sp>
        <p:nvSpPr>
          <p:cNvPr id="19" name="Slide Number Placeholder 18"/>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9"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ppt_x</p:attrName>
                                        </p:attrNameLst>
                                      </p:cBhvr>
                                      <p:tavLst>
                                        <p:tav tm="0">
                                          <p:val>
                                            <p:strVal val="#ppt_x-.2"/>
                                          </p:val>
                                        </p:tav>
                                        <p:tav tm="100000">
                                          <p:val>
                                            <p:strVal val="#ppt_x"/>
                                          </p:val>
                                        </p:tav>
                                      </p:tavLst>
                                    </p:anim>
                                    <p:anim calcmode="lin" valueType="num">
                                      <p:cBhvr>
                                        <p:cTn id="39"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40" dur="10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9"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1000" fill="hold"/>
                                        <p:tgtEl>
                                          <p:spTgt spid="11"/>
                                        </p:tgtEl>
                                        <p:attrNameLst>
                                          <p:attrName>ppt_x</p:attrName>
                                        </p:attrNameLst>
                                      </p:cBhvr>
                                      <p:tavLst>
                                        <p:tav tm="0">
                                          <p:val>
                                            <p:strVal val="#ppt_x-.2"/>
                                          </p:val>
                                        </p:tav>
                                        <p:tav tm="100000">
                                          <p:val>
                                            <p:strVal val="#ppt_x"/>
                                          </p:val>
                                        </p:tav>
                                      </p:tavLst>
                                    </p:anim>
                                    <p:anim calcmode="lin" valueType="num">
                                      <p:cBhvr>
                                        <p:cTn id="46"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47" dur="1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strips(downLeft)">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47"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4">
                                            <p:txEl>
                                              <p:pRg st="0" end="0"/>
                                            </p:txEl>
                                          </p:spTgt>
                                        </p:tgtEl>
                                        <p:attrNameLst>
                                          <p:attrName>style.visibility</p:attrName>
                                        </p:attrNameLst>
                                      </p:cBhvr>
                                      <p:to>
                                        <p:strVal val="visible"/>
                                      </p:to>
                                    </p:set>
                                    <p:animEffect transition="in" filter="box(in)">
                                      <p:cBhvr>
                                        <p:cTn id="71" dur="500"/>
                                        <p:tgtEl>
                                          <p:spTgt spid="4">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4">
                                            <p:txEl>
                                              <p:pRg st="1" end="1"/>
                                            </p:txEl>
                                          </p:spTgt>
                                        </p:tgtEl>
                                        <p:attrNameLst>
                                          <p:attrName>style.visibility</p:attrName>
                                        </p:attrNameLst>
                                      </p:cBhvr>
                                      <p:to>
                                        <p:strVal val="visible"/>
                                      </p:to>
                                    </p:set>
                                    <p:animEffect transition="in" filter="box(in)">
                                      <p:cBhvr>
                                        <p:cTn id="76" dur="500"/>
                                        <p:tgtEl>
                                          <p:spTgt spid="4">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box(in)">
                                      <p:cBhvr>
                                        <p:cTn id="8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P spid="9" grpId="0" animBg="1"/>
      <p:bldP spid="10" grpId="0"/>
      <p:bldP spid="14"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4684"/>
            <a:ext cx="8229600" cy="660864"/>
          </a:xfrm>
        </p:spPr>
        <p:txBody>
          <a:bodyPr>
            <a:normAutofit/>
          </a:bodyPr>
          <a:lstStyle/>
          <a:p>
            <a:pPr algn="ctr"/>
            <a:r>
              <a:rPr lang="en-US" sz="3200" dirty="0">
                <a:solidFill>
                  <a:srgbClr val="FF0000"/>
                </a:solidFill>
              </a:rPr>
              <a:t>GET</a:t>
            </a:r>
            <a:r>
              <a:rPr lang="en-US" sz="3200" dirty="0"/>
              <a:t> / POST</a:t>
            </a:r>
          </a:p>
        </p:txBody>
      </p:sp>
      <p:pic>
        <p:nvPicPr>
          <p:cNvPr id="3" name="Picture 2">
            <a:extLst>
              <a:ext uri="{FF2B5EF4-FFF2-40B4-BE49-F238E27FC236}">
                <a16:creationId xmlns:a16="http://schemas.microsoft.com/office/drawing/2014/main" id="{953A80F0-570A-47DD-BCA7-7571308717B8}"/>
              </a:ext>
            </a:extLst>
          </p:cNvPr>
          <p:cNvPicPr>
            <a:picLocks noChangeAspect="1"/>
          </p:cNvPicPr>
          <p:nvPr/>
        </p:nvPicPr>
        <p:blipFill>
          <a:blip r:embed="rId2"/>
          <a:stretch>
            <a:fillRect/>
          </a:stretch>
        </p:blipFill>
        <p:spPr>
          <a:xfrm>
            <a:off x="0" y="562826"/>
            <a:ext cx="5736771" cy="3433370"/>
          </a:xfrm>
          <a:prstGeom prst="rect">
            <a:avLst/>
          </a:prstGeom>
        </p:spPr>
      </p:pic>
      <p:grpSp>
        <p:nvGrpSpPr>
          <p:cNvPr id="8" name="Group 7">
            <a:extLst>
              <a:ext uri="{FF2B5EF4-FFF2-40B4-BE49-F238E27FC236}">
                <a16:creationId xmlns:a16="http://schemas.microsoft.com/office/drawing/2014/main" id="{F4D228B0-CD49-4A94-8171-9E2AC41C2281}"/>
              </a:ext>
            </a:extLst>
          </p:cNvPr>
          <p:cNvGrpSpPr/>
          <p:nvPr/>
        </p:nvGrpSpPr>
        <p:grpSpPr>
          <a:xfrm>
            <a:off x="2721" y="3996196"/>
            <a:ext cx="7928696" cy="2831677"/>
            <a:chOff x="2721" y="3996196"/>
            <a:chExt cx="7928696" cy="2831677"/>
          </a:xfrm>
        </p:grpSpPr>
        <p:pic>
          <p:nvPicPr>
            <p:cNvPr id="2" name="Picture 1">
              <a:extLst>
                <a:ext uri="{FF2B5EF4-FFF2-40B4-BE49-F238E27FC236}">
                  <a16:creationId xmlns:a16="http://schemas.microsoft.com/office/drawing/2014/main" id="{9F2CE43D-5122-4C35-8269-4720FC9E5278}"/>
                </a:ext>
              </a:extLst>
            </p:cNvPr>
            <p:cNvPicPr>
              <a:picLocks noChangeAspect="1"/>
            </p:cNvPicPr>
            <p:nvPr/>
          </p:nvPicPr>
          <p:blipFill>
            <a:blip r:embed="rId3"/>
            <a:stretch>
              <a:fillRect/>
            </a:stretch>
          </p:blipFill>
          <p:spPr>
            <a:xfrm>
              <a:off x="2721" y="3996196"/>
              <a:ext cx="7928696" cy="2831677"/>
            </a:xfrm>
            <a:prstGeom prst="rect">
              <a:avLst/>
            </a:prstGeom>
          </p:spPr>
        </p:pic>
        <p:pic>
          <p:nvPicPr>
            <p:cNvPr id="4" name="Picture 3">
              <a:extLst>
                <a:ext uri="{FF2B5EF4-FFF2-40B4-BE49-F238E27FC236}">
                  <a16:creationId xmlns:a16="http://schemas.microsoft.com/office/drawing/2014/main" id="{FB6901E5-E4C2-4489-9550-AC94A1814481}"/>
                </a:ext>
              </a:extLst>
            </p:cNvPr>
            <p:cNvPicPr>
              <a:picLocks noChangeAspect="1"/>
            </p:cNvPicPr>
            <p:nvPr/>
          </p:nvPicPr>
          <p:blipFill>
            <a:blip r:embed="rId4"/>
            <a:stretch>
              <a:fillRect/>
            </a:stretch>
          </p:blipFill>
          <p:spPr>
            <a:xfrm>
              <a:off x="4724400" y="4303604"/>
              <a:ext cx="3102242" cy="304800"/>
            </a:xfrm>
            <a:prstGeom prst="rect">
              <a:avLst/>
            </a:prstGeom>
          </p:spPr>
        </p:pic>
      </p:grpSp>
      <p:grpSp>
        <p:nvGrpSpPr>
          <p:cNvPr id="19" name="Group 18">
            <a:extLst>
              <a:ext uri="{FF2B5EF4-FFF2-40B4-BE49-F238E27FC236}">
                <a16:creationId xmlns:a16="http://schemas.microsoft.com/office/drawing/2014/main" id="{64080585-5B8A-4013-98EA-DF8402A96140}"/>
              </a:ext>
            </a:extLst>
          </p:cNvPr>
          <p:cNvGrpSpPr/>
          <p:nvPr/>
        </p:nvGrpSpPr>
        <p:grpSpPr>
          <a:xfrm>
            <a:off x="5995308" y="636302"/>
            <a:ext cx="2828925" cy="3152775"/>
            <a:chOff x="5943600" y="136071"/>
            <a:chExt cx="2828925" cy="3152775"/>
          </a:xfrm>
        </p:grpSpPr>
        <p:pic>
          <p:nvPicPr>
            <p:cNvPr id="20" name="Picture 19">
              <a:extLst>
                <a:ext uri="{FF2B5EF4-FFF2-40B4-BE49-F238E27FC236}">
                  <a16:creationId xmlns:a16="http://schemas.microsoft.com/office/drawing/2014/main" id="{E7A34D94-9B43-4F48-A0C8-A8C0DB91C459}"/>
                </a:ext>
              </a:extLst>
            </p:cNvPr>
            <p:cNvPicPr>
              <a:picLocks noChangeAspect="1"/>
            </p:cNvPicPr>
            <p:nvPr/>
          </p:nvPicPr>
          <p:blipFill>
            <a:blip r:embed="rId5"/>
            <a:stretch>
              <a:fillRect/>
            </a:stretch>
          </p:blipFill>
          <p:spPr>
            <a:xfrm>
              <a:off x="5943600" y="136071"/>
              <a:ext cx="2828925" cy="3152775"/>
            </a:xfrm>
            <a:prstGeom prst="rect">
              <a:avLst/>
            </a:prstGeom>
          </p:spPr>
        </p:pic>
        <p:sp>
          <p:nvSpPr>
            <p:cNvPr id="21" name="Rectangle 20">
              <a:extLst>
                <a:ext uri="{FF2B5EF4-FFF2-40B4-BE49-F238E27FC236}">
                  <a16:creationId xmlns:a16="http://schemas.microsoft.com/office/drawing/2014/main" id="{89B397CB-9002-4A47-9844-91571B5F140B}"/>
                </a:ext>
              </a:extLst>
            </p:cNvPr>
            <p:cNvSpPr/>
            <p:nvPr/>
          </p:nvSpPr>
          <p:spPr>
            <a:xfrm>
              <a:off x="6477000" y="1810072"/>
              <a:ext cx="964842" cy="254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4440B35-9545-4AF6-91C9-69389F9278F2}"/>
                </a:ext>
              </a:extLst>
            </p:cNvPr>
            <p:cNvSpPr/>
            <p:nvPr/>
          </p:nvSpPr>
          <p:spPr>
            <a:xfrm>
              <a:off x="6564086" y="2451374"/>
              <a:ext cx="1436914" cy="4442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0BE54E2E-03F3-483B-AF92-06E3C437BF17}"/>
              </a:ext>
            </a:extLst>
          </p:cNvPr>
          <p:cNvSpPr/>
          <p:nvPr/>
        </p:nvSpPr>
        <p:spPr>
          <a:xfrm>
            <a:off x="4629148" y="4253743"/>
            <a:ext cx="3262032" cy="354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Review</a:t>
            </a:r>
          </a:p>
        </p:txBody>
      </p:sp>
      <p:sp>
        <p:nvSpPr>
          <p:cNvPr id="3" name="Content Placeholder 2"/>
          <p:cNvSpPr>
            <a:spLocks noGrp="1"/>
          </p:cNvSpPr>
          <p:nvPr>
            <p:ph idx="1"/>
          </p:nvPr>
        </p:nvSpPr>
        <p:spPr/>
        <p:txBody>
          <a:bodyPr>
            <a:normAutofit fontScale="92500"/>
          </a:bodyPr>
          <a:lstStyle/>
          <a:p>
            <a:pPr>
              <a:lnSpc>
                <a:spcPct val="120000"/>
              </a:lnSpc>
            </a:pPr>
            <a:r>
              <a:rPr lang="en-US" dirty="0">
                <a:latin typeface="Calibri" pitchFamily="34" charset="0"/>
              </a:rPr>
              <a:t>ADO </a:t>
            </a:r>
            <a:r>
              <a:rPr lang="en-US" dirty="0" err="1">
                <a:latin typeface="Calibri" pitchFamily="34" charset="0"/>
              </a:rPr>
              <a:t>vs</a:t>
            </a:r>
            <a:r>
              <a:rPr lang="en-US" dirty="0">
                <a:latin typeface="Calibri" pitchFamily="34" charset="0"/>
              </a:rPr>
              <a:t> ADO .NET</a:t>
            </a:r>
          </a:p>
          <a:p>
            <a:pPr>
              <a:lnSpc>
                <a:spcPct val="120000"/>
              </a:lnSpc>
            </a:pPr>
            <a:r>
              <a:rPr lang="en-US" dirty="0">
                <a:latin typeface="Calibri" pitchFamily="34" charset="0"/>
              </a:rPr>
              <a:t>The .NET 2.0 Provider Factory Model</a:t>
            </a:r>
          </a:p>
          <a:p>
            <a:pPr>
              <a:lnSpc>
                <a:spcPct val="120000"/>
              </a:lnSpc>
            </a:pPr>
            <a:r>
              <a:rPr lang="en-US" dirty="0">
                <a:latin typeface="Calibri" pitchFamily="34" charset="0"/>
              </a:rPr>
              <a:t>Understanding the Connected Layer of ADO.NET</a:t>
            </a:r>
          </a:p>
          <a:p>
            <a:pPr>
              <a:lnSpc>
                <a:spcPct val="120000"/>
              </a:lnSpc>
            </a:pPr>
            <a:r>
              <a:rPr lang="en-US" dirty="0">
                <a:latin typeface="Calibri" pitchFamily="34" charset="0"/>
              </a:rPr>
              <a:t>Working with Parameterized Command Objects</a:t>
            </a:r>
          </a:p>
          <a:p>
            <a:pPr>
              <a:lnSpc>
                <a:spcPct val="120000"/>
              </a:lnSpc>
            </a:pPr>
            <a:r>
              <a:rPr lang="en-US" dirty="0">
                <a:latin typeface="Calibri" pitchFamily="34" charset="0"/>
              </a:rPr>
              <a:t>Understanding the Disconnected Layer of ADO.NET: </a:t>
            </a:r>
            <a:r>
              <a:rPr lang="en-US" dirty="0" err="1">
                <a:latin typeface="Calibri" pitchFamily="34" charset="0"/>
              </a:rPr>
              <a:t>DataAdapter</a:t>
            </a:r>
            <a:r>
              <a:rPr lang="en-US" dirty="0">
                <a:latin typeface="Calibri" pitchFamily="34" charset="0"/>
              </a:rPr>
              <a:t> / </a:t>
            </a:r>
            <a:r>
              <a:rPr lang="en-US" dirty="0" err="1">
                <a:latin typeface="Calibri" pitchFamily="34" charset="0"/>
              </a:rPr>
              <a:t>DataSet</a:t>
            </a:r>
            <a:endParaRPr lang="en-US" dirty="0">
              <a:latin typeface="Calibri" pitchFamily="34" charset="0"/>
            </a:endParaRPr>
          </a:p>
          <a:p>
            <a:pPr>
              <a:lnSpc>
                <a:spcPct val="120000"/>
              </a:lnSpc>
            </a:pPr>
            <a:r>
              <a:rPr lang="en-US" dirty="0">
                <a:latin typeface="Calibri" pitchFamily="34" charset="0"/>
              </a:rPr>
              <a:t>Binding </a:t>
            </a:r>
            <a:r>
              <a:rPr lang="en-US" dirty="0" err="1">
                <a:latin typeface="Calibri" pitchFamily="34" charset="0"/>
              </a:rPr>
              <a:t>DataTables</a:t>
            </a:r>
            <a:r>
              <a:rPr lang="en-US" dirty="0">
                <a:latin typeface="Calibri" pitchFamily="34" charset="0"/>
              </a:rPr>
              <a:t> to User Interfaces.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200" dirty="0">
                <a:solidFill>
                  <a:srgbClr val="FF0000"/>
                </a:solidFill>
              </a:rPr>
              <a:t>GET</a:t>
            </a:r>
            <a:r>
              <a:rPr lang="en-US" sz="3200" dirty="0"/>
              <a:t> / POST</a:t>
            </a:r>
          </a:p>
        </p:txBody>
      </p:sp>
      <p:pic>
        <p:nvPicPr>
          <p:cNvPr id="7" name="Picture 86" descr="Comp058"/>
          <p:cNvPicPr>
            <a:picLocks noChangeAspect="1" noChangeArrowheads="1"/>
          </p:cNvPicPr>
          <p:nvPr/>
        </p:nvPicPr>
        <p:blipFill>
          <a:blip r:embed="rId2"/>
          <a:srcRect/>
          <a:stretch>
            <a:fillRect/>
          </a:stretch>
        </p:blipFill>
        <p:spPr bwMode="auto">
          <a:xfrm>
            <a:off x="7482401" y="990600"/>
            <a:ext cx="1374775" cy="2238375"/>
          </a:xfrm>
          <a:prstGeom prst="rect">
            <a:avLst/>
          </a:prstGeom>
          <a:noFill/>
          <a:ln w="9525">
            <a:noFill/>
            <a:miter lim="800000"/>
            <a:headEnd/>
            <a:tailEnd/>
          </a:ln>
        </p:spPr>
      </p:pic>
      <p:sp>
        <p:nvSpPr>
          <p:cNvPr id="8" name="Line 87"/>
          <p:cNvSpPr>
            <a:spLocks noChangeShapeType="1"/>
          </p:cNvSpPr>
          <p:nvPr/>
        </p:nvSpPr>
        <p:spPr bwMode="auto">
          <a:xfrm flipH="1">
            <a:off x="2586551" y="1493838"/>
            <a:ext cx="4968875" cy="0"/>
          </a:xfrm>
          <a:prstGeom prst="line">
            <a:avLst/>
          </a:prstGeom>
          <a:noFill/>
          <a:ln w="57150">
            <a:solidFill>
              <a:srgbClr val="C0C0C0"/>
            </a:solidFill>
            <a:prstDash val="sysDot"/>
            <a:round/>
            <a:headEnd/>
            <a:tailEnd type="triangle" w="med" len="med"/>
          </a:ln>
        </p:spPr>
        <p:txBody>
          <a:bodyPr/>
          <a:lstStyle/>
          <a:p>
            <a:endParaRPr lang="en-US"/>
          </a:p>
        </p:txBody>
      </p:sp>
      <p:grpSp>
        <p:nvGrpSpPr>
          <p:cNvPr id="9" name="Group 20"/>
          <p:cNvGrpSpPr>
            <a:grpSpLocks/>
          </p:cNvGrpSpPr>
          <p:nvPr/>
        </p:nvGrpSpPr>
        <p:grpSpPr bwMode="auto">
          <a:xfrm>
            <a:off x="2657989" y="1566863"/>
            <a:ext cx="4751387" cy="863600"/>
            <a:chOff x="1723" y="897"/>
            <a:chExt cx="2993" cy="544"/>
          </a:xfrm>
        </p:grpSpPr>
        <p:sp>
          <p:nvSpPr>
            <p:cNvPr id="10" name="AutoShape 89"/>
            <p:cNvSpPr>
              <a:spLocks noChangeArrowheads="1"/>
            </p:cNvSpPr>
            <p:nvPr/>
          </p:nvSpPr>
          <p:spPr bwMode="auto">
            <a:xfrm>
              <a:off x="1723" y="1305"/>
              <a:ext cx="299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1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wrap="none" anchor="ctr"/>
            <a:lstStyle/>
            <a:p>
              <a:endParaRPr lang="en-US">
                <a:latin typeface="Times New Roman" pitchFamily="18" charset="0"/>
                <a:cs typeface="Arial" charset="0"/>
              </a:endParaRPr>
            </a:p>
          </p:txBody>
        </p:sp>
        <p:sp>
          <p:nvSpPr>
            <p:cNvPr id="11" name="Text Box 90"/>
            <p:cNvSpPr txBox="1">
              <a:spLocks noChangeArrowheads="1"/>
            </p:cNvSpPr>
            <p:nvPr/>
          </p:nvSpPr>
          <p:spPr bwMode="auto">
            <a:xfrm>
              <a:off x="1723" y="897"/>
              <a:ext cx="2903" cy="442"/>
            </a:xfrm>
            <a:prstGeom prst="rect">
              <a:avLst/>
            </a:prstGeom>
            <a:noFill/>
            <a:ln w="9525">
              <a:noFill/>
              <a:miter lim="800000"/>
              <a:headEnd/>
              <a:tailEnd/>
            </a:ln>
          </p:spPr>
          <p:txBody>
            <a:bodyPr>
              <a:spAutoFit/>
            </a:bodyPr>
            <a:lstStyle/>
            <a:p>
              <a:pPr algn="just">
                <a:spcBef>
                  <a:spcPct val="50000"/>
                </a:spcBef>
              </a:pPr>
              <a:r>
                <a:rPr lang="vi-VN" sz="2000" b="1" dirty="0">
                  <a:latin typeface="Times New Roman" pitchFamily="18" charset="0"/>
                  <a:cs typeface="Arial" charset="0"/>
                </a:rPr>
                <a:t>1. Form’s information is sent to Web Server using </a:t>
              </a:r>
              <a:r>
                <a:rPr lang="vi-VN" sz="2000" b="1" dirty="0">
                  <a:solidFill>
                    <a:srgbClr val="FFFF00"/>
                  </a:solidFill>
                  <a:latin typeface="Times New Roman" pitchFamily="18" charset="0"/>
                  <a:cs typeface="Arial" charset="0"/>
                </a:rPr>
                <a:t>request</a:t>
              </a:r>
              <a:r>
                <a:rPr lang="en-US" sz="2000" b="1" dirty="0">
                  <a:latin typeface="Times New Roman" pitchFamily="18" charset="0"/>
                  <a:cs typeface="Arial" charset="0"/>
                </a:rPr>
                <a:t> parameter</a:t>
              </a:r>
              <a:r>
                <a:rPr lang="vi-VN" sz="2000" b="1" dirty="0">
                  <a:latin typeface="Times New Roman" pitchFamily="18" charset="0"/>
                  <a:cs typeface="Arial" charset="0"/>
                </a:rPr>
                <a:t>.</a:t>
              </a:r>
            </a:p>
          </p:txBody>
        </p:sp>
      </p:grpSp>
      <p:sp>
        <p:nvSpPr>
          <p:cNvPr id="12" name="Text Box 91"/>
          <p:cNvSpPr txBox="1">
            <a:spLocks noChangeArrowheads="1"/>
          </p:cNvSpPr>
          <p:nvPr/>
        </p:nvSpPr>
        <p:spPr bwMode="auto">
          <a:xfrm>
            <a:off x="6318764" y="3324225"/>
            <a:ext cx="1908175" cy="1465263"/>
          </a:xfrm>
          <a:prstGeom prst="rect">
            <a:avLst/>
          </a:prstGeom>
          <a:noFill/>
          <a:ln w="9525">
            <a:noFill/>
            <a:miter lim="800000"/>
            <a:headEnd/>
            <a:tailEnd/>
          </a:ln>
        </p:spPr>
        <p:txBody>
          <a:bodyPr>
            <a:spAutoFit/>
          </a:bodyPr>
          <a:lstStyle/>
          <a:p>
            <a:pPr algn="just">
              <a:spcBef>
                <a:spcPct val="50000"/>
              </a:spcBef>
            </a:pPr>
            <a:r>
              <a:rPr lang="vi-VN" b="1" dirty="0">
                <a:latin typeface="Times New Roman" pitchFamily="18" charset="0"/>
                <a:cs typeface="Arial" charset="0"/>
              </a:rPr>
              <a:t>2. Server process requested client (server script – Server Side), connect DB ...</a:t>
            </a:r>
          </a:p>
        </p:txBody>
      </p:sp>
      <p:sp>
        <p:nvSpPr>
          <p:cNvPr id="16" name="AutoShape 95"/>
          <p:cNvSpPr>
            <a:spLocks noChangeArrowheads="1"/>
          </p:cNvSpPr>
          <p:nvPr/>
        </p:nvSpPr>
        <p:spPr bwMode="auto">
          <a:xfrm>
            <a:off x="8274564" y="3294063"/>
            <a:ext cx="576262" cy="1727200"/>
          </a:xfrm>
          <a:prstGeom prst="upDownArrow">
            <a:avLst>
              <a:gd name="adj1" fmla="val 50000"/>
              <a:gd name="adj2" fmla="val 59945"/>
            </a:avLst>
          </a:prstGeom>
          <a:solidFill>
            <a:srgbClr val="00FFFF"/>
          </a:solidFill>
          <a:ln w="9525">
            <a:solidFill>
              <a:schemeClr val="tx1"/>
            </a:solidFill>
            <a:miter lim="800000"/>
            <a:headEnd/>
            <a:tailEnd/>
          </a:ln>
        </p:spPr>
        <p:txBody>
          <a:bodyPr vert="eaVert" wrap="none" anchor="ctr"/>
          <a:lstStyle/>
          <a:p>
            <a:pPr algn="ctr"/>
            <a:r>
              <a:rPr lang="vi-VN" b="1" dirty="0">
                <a:latin typeface="Times New Roman" pitchFamily="18" charset="0"/>
                <a:cs typeface="Arial" charset="0"/>
              </a:rPr>
              <a:t>3. Connect</a:t>
            </a:r>
          </a:p>
        </p:txBody>
      </p:sp>
      <p:sp>
        <p:nvSpPr>
          <p:cNvPr id="17" name="AutoShape 96"/>
          <p:cNvSpPr>
            <a:spLocks noChangeArrowheads="1"/>
          </p:cNvSpPr>
          <p:nvPr/>
        </p:nvSpPr>
        <p:spPr bwMode="auto">
          <a:xfrm>
            <a:off x="6547364" y="5022850"/>
            <a:ext cx="2376487" cy="647700"/>
          </a:xfrm>
          <a:prstGeom prst="can">
            <a:avLst>
              <a:gd name="adj" fmla="val 25000"/>
            </a:avLst>
          </a:prstGeom>
          <a:solidFill>
            <a:srgbClr val="0000FF"/>
          </a:solidFill>
          <a:ln w="9525">
            <a:solidFill>
              <a:schemeClr val="tx1"/>
            </a:solidFill>
            <a:round/>
            <a:headEnd/>
            <a:tailEnd/>
          </a:ln>
        </p:spPr>
        <p:txBody>
          <a:bodyPr wrap="none" anchor="ctr"/>
          <a:lstStyle/>
          <a:p>
            <a:pPr algn="ctr"/>
            <a:r>
              <a:rPr lang="vi-VN" b="1" dirty="0">
                <a:latin typeface="Times New Roman" pitchFamily="18" charset="0"/>
                <a:cs typeface="Arial" charset="0"/>
              </a:rPr>
              <a:t>Database</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20</a:t>
            </a:fld>
            <a:endParaRPr lang="en-US"/>
          </a:p>
        </p:txBody>
      </p:sp>
      <p:pic>
        <p:nvPicPr>
          <p:cNvPr id="31746" name="Picture 2"/>
          <p:cNvPicPr>
            <a:picLocks noChangeAspect="1" noChangeArrowheads="1"/>
          </p:cNvPicPr>
          <p:nvPr/>
        </p:nvPicPr>
        <p:blipFill>
          <a:blip r:embed="rId3"/>
          <a:srcRect/>
          <a:stretch>
            <a:fillRect/>
          </a:stretch>
        </p:blipFill>
        <p:spPr bwMode="auto">
          <a:xfrm>
            <a:off x="0" y="1143000"/>
            <a:ext cx="2617165" cy="1676400"/>
          </a:xfrm>
          <a:prstGeom prst="rect">
            <a:avLst/>
          </a:prstGeom>
          <a:noFill/>
          <a:ln w="9525">
            <a:noFill/>
            <a:miter lim="800000"/>
            <a:headEnd/>
            <a:tailEnd/>
          </a:ln>
          <a:effectLst/>
        </p:spPr>
      </p:pic>
      <p:grpSp>
        <p:nvGrpSpPr>
          <p:cNvPr id="13" name="Group 21"/>
          <p:cNvGrpSpPr>
            <a:grpSpLocks/>
          </p:cNvGrpSpPr>
          <p:nvPr/>
        </p:nvGrpSpPr>
        <p:grpSpPr bwMode="auto">
          <a:xfrm>
            <a:off x="3862388" y="5715000"/>
            <a:ext cx="4824412" cy="647700"/>
            <a:chOff x="1723" y="1441"/>
            <a:chExt cx="3039" cy="408"/>
          </a:xfrm>
        </p:grpSpPr>
        <p:sp>
          <p:nvSpPr>
            <p:cNvPr id="14" name="AutoShape 93"/>
            <p:cNvSpPr>
              <a:spLocks noChangeArrowheads="1"/>
            </p:cNvSpPr>
            <p:nvPr/>
          </p:nvSpPr>
          <p:spPr bwMode="auto">
            <a:xfrm rot="10800000">
              <a:off x="1723" y="1713"/>
              <a:ext cx="299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1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rot="10800000" wrap="none" anchor="ctr"/>
            <a:lstStyle/>
            <a:p>
              <a:endParaRPr lang="en-US">
                <a:latin typeface="Times New Roman" pitchFamily="18" charset="0"/>
                <a:cs typeface="Arial" charset="0"/>
              </a:endParaRPr>
            </a:p>
          </p:txBody>
        </p:sp>
        <p:sp>
          <p:nvSpPr>
            <p:cNvPr id="15" name="Text Box 94"/>
            <p:cNvSpPr txBox="1">
              <a:spLocks noChangeArrowheads="1"/>
            </p:cNvSpPr>
            <p:nvPr/>
          </p:nvSpPr>
          <p:spPr bwMode="auto">
            <a:xfrm>
              <a:off x="1723" y="1441"/>
              <a:ext cx="3039" cy="250"/>
            </a:xfrm>
            <a:prstGeom prst="rect">
              <a:avLst/>
            </a:prstGeom>
            <a:noFill/>
            <a:ln w="9525">
              <a:noFill/>
              <a:miter lim="800000"/>
              <a:headEnd/>
              <a:tailEnd/>
            </a:ln>
          </p:spPr>
          <p:txBody>
            <a:bodyPr>
              <a:spAutoFit/>
            </a:bodyPr>
            <a:lstStyle/>
            <a:p>
              <a:pPr algn="just">
                <a:spcBef>
                  <a:spcPct val="50000"/>
                </a:spcBef>
              </a:pPr>
              <a:r>
                <a:rPr lang="vi-VN" sz="2000" b="1" dirty="0">
                  <a:latin typeface="Times New Roman" pitchFamily="18" charset="0"/>
                  <a:cs typeface="Arial" charset="0"/>
                </a:rPr>
                <a:t>4. The result of processing is </a:t>
              </a:r>
              <a:r>
                <a:rPr lang="vi-VN" sz="2000" b="1" dirty="0">
                  <a:solidFill>
                    <a:srgbClr val="FFFF00"/>
                  </a:solidFill>
                  <a:latin typeface="Times New Roman" pitchFamily="18" charset="0"/>
                  <a:cs typeface="Arial" charset="0"/>
                </a:rPr>
                <a:t>responsed</a:t>
              </a:r>
            </a:p>
          </p:txBody>
        </p:sp>
      </p:grpSp>
      <p:grpSp>
        <p:nvGrpSpPr>
          <p:cNvPr id="24" name="Group 23"/>
          <p:cNvGrpSpPr/>
          <p:nvPr/>
        </p:nvGrpSpPr>
        <p:grpSpPr>
          <a:xfrm>
            <a:off x="0" y="4191000"/>
            <a:ext cx="5715000" cy="1543050"/>
            <a:chOff x="0" y="4191000"/>
            <a:chExt cx="5715000" cy="1543050"/>
          </a:xfrm>
        </p:grpSpPr>
        <p:grpSp>
          <p:nvGrpSpPr>
            <p:cNvPr id="22" name="Group 21"/>
            <p:cNvGrpSpPr/>
            <p:nvPr/>
          </p:nvGrpSpPr>
          <p:grpSpPr>
            <a:xfrm>
              <a:off x="0" y="4572000"/>
              <a:ext cx="5715000" cy="1162050"/>
              <a:chOff x="0" y="4572000"/>
              <a:chExt cx="5715000" cy="1162050"/>
            </a:xfrm>
          </p:grpSpPr>
          <p:pic>
            <p:nvPicPr>
              <p:cNvPr id="31747" name="Picture 3"/>
              <p:cNvPicPr>
                <a:picLocks noChangeAspect="1" noChangeArrowheads="1"/>
              </p:cNvPicPr>
              <p:nvPr/>
            </p:nvPicPr>
            <p:blipFill>
              <a:blip r:embed="rId4"/>
              <a:srcRect/>
              <a:stretch>
                <a:fillRect/>
              </a:stretch>
            </p:blipFill>
            <p:spPr bwMode="auto">
              <a:xfrm>
                <a:off x="0" y="4572000"/>
                <a:ext cx="5648325" cy="1162050"/>
              </a:xfrm>
              <a:prstGeom prst="rect">
                <a:avLst/>
              </a:prstGeom>
              <a:noFill/>
              <a:ln w="9525">
                <a:noFill/>
                <a:miter lim="800000"/>
                <a:headEnd/>
                <a:tailEnd/>
              </a:ln>
              <a:effectLst/>
            </p:spPr>
          </p:pic>
          <p:sp>
            <p:nvSpPr>
              <p:cNvPr id="21" name="Rectangle 20"/>
              <p:cNvSpPr/>
              <p:nvPr/>
            </p:nvSpPr>
            <p:spPr>
              <a:xfrm>
                <a:off x="3123126" y="4572000"/>
                <a:ext cx="2591874"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p:cNvSpPr txBox="1"/>
            <p:nvPr/>
          </p:nvSpPr>
          <p:spPr>
            <a:xfrm>
              <a:off x="1524000" y="4191000"/>
              <a:ext cx="3598357" cy="369332"/>
            </a:xfrm>
            <a:prstGeom prst="rect">
              <a:avLst/>
            </a:prstGeom>
            <a:noFill/>
          </p:spPr>
          <p:txBody>
            <a:bodyPr wrap="none" rtlCol="0">
              <a:spAutoFit/>
            </a:bodyPr>
            <a:lstStyle/>
            <a:p>
              <a:r>
                <a:rPr lang="en-US" dirty="0"/>
                <a:t>Submit data to server using </a:t>
              </a:r>
              <a:r>
                <a:rPr lang="en-US" dirty="0">
                  <a:solidFill>
                    <a:srgbClr val="FF0000"/>
                  </a:solidFill>
                </a:rPr>
                <a:t>GET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heckerboard(across)">
                                      <p:cBhvr>
                                        <p:cTn id="19" dur="500"/>
                                        <p:tgtEl>
                                          <p:spTgt spid="16"/>
                                        </p:tgtEl>
                                      </p:cBhvr>
                                    </p:animEffect>
                                  </p:childTnLst>
                                </p:cTn>
                              </p:par>
                            </p:childTnLst>
                          </p:cTn>
                        </p:par>
                        <p:par>
                          <p:cTn id="20" fill="hold">
                            <p:stCondLst>
                              <p:cond delay="500"/>
                            </p:stCondLst>
                            <p:childTnLst>
                              <p:par>
                                <p:cTn id="21" presetID="4" presetClass="entr" presetSubtype="16"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ox(i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slide(fromRigh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F5DC2E-8D92-4E6E-AFE0-4089E7175153}"/>
              </a:ext>
            </a:extLst>
          </p:cNvPr>
          <p:cNvSpPr>
            <a:spLocks noGrp="1"/>
          </p:cNvSpPr>
          <p:nvPr>
            <p:ph type="sldNum" sz="quarter" idx="12"/>
          </p:nvPr>
        </p:nvSpPr>
        <p:spPr/>
        <p:txBody>
          <a:bodyPr/>
          <a:lstStyle/>
          <a:p>
            <a:fld id="{B6F15528-21DE-4FAA-801E-634DDDAF4B2B}" type="slidenum">
              <a:rPr lang="en-US" smtClean="0"/>
              <a:pPr/>
              <a:t>21</a:t>
            </a:fld>
            <a:endParaRPr lang="en-US"/>
          </a:p>
        </p:txBody>
      </p:sp>
      <p:grpSp>
        <p:nvGrpSpPr>
          <p:cNvPr id="2" name="Group 1">
            <a:extLst>
              <a:ext uri="{FF2B5EF4-FFF2-40B4-BE49-F238E27FC236}">
                <a16:creationId xmlns:a16="http://schemas.microsoft.com/office/drawing/2014/main" id="{7DB4272E-BFEE-4BD1-AFB6-31422E07D1C4}"/>
              </a:ext>
            </a:extLst>
          </p:cNvPr>
          <p:cNvGrpSpPr/>
          <p:nvPr/>
        </p:nvGrpSpPr>
        <p:grpSpPr>
          <a:xfrm>
            <a:off x="5878244" y="152400"/>
            <a:ext cx="2828925" cy="3152775"/>
            <a:chOff x="5943600" y="152400"/>
            <a:chExt cx="2828925" cy="3152775"/>
          </a:xfrm>
        </p:grpSpPr>
        <p:pic>
          <p:nvPicPr>
            <p:cNvPr id="5" name="Picture 4">
              <a:extLst>
                <a:ext uri="{FF2B5EF4-FFF2-40B4-BE49-F238E27FC236}">
                  <a16:creationId xmlns:a16="http://schemas.microsoft.com/office/drawing/2014/main" id="{1A122275-C300-41B6-A82F-80D11CB8ED51}"/>
                </a:ext>
              </a:extLst>
            </p:cNvPr>
            <p:cNvPicPr>
              <a:picLocks noChangeAspect="1"/>
            </p:cNvPicPr>
            <p:nvPr/>
          </p:nvPicPr>
          <p:blipFill>
            <a:blip r:embed="rId2"/>
            <a:stretch>
              <a:fillRect/>
            </a:stretch>
          </p:blipFill>
          <p:spPr>
            <a:xfrm>
              <a:off x="5943600" y="152400"/>
              <a:ext cx="2828925" cy="3152775"/>
            </a:xfrm>
            <a:prstGeom prst="rect">
              <a:avLst/>
            </a:prstGeom>
          </p:spPr>
        </p:pic>
        <p:sp>
          <p:nvSpPr>
            <p:cNvPr id="7" name="Rectangle 6">
              <a:extLst>
                <a:ext uri="{FF2B5EF4-FFF2-40B4-BE49-F238E27FC236}">
                  <a16:creationId xmlns:a16="http://schemas.microsoft.com/office/drawing/2014/main" id="{38B8B3D0-36CC-4B71-A8A9-78BA03A87619}"/>
                </a:ext>
              </a:extLst>
            </p:cNvPr>
            <p:cNvSpPr/>
            <p:nvPr/>
          </p:nvSpPr>
          <p:spPr>
            <a:xfrm>
              <a:off x="6477000" y="1810072"/>
              <a:ext cx="964842" cy="254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9C5013-58A3-47E1-8675-88B35069D513}"/>
                </a:ext>
              </a:extLst>
            </p:cNvPr>
            <p:cNvSpPr/>
            <p:nvPr/>
          </p:nvSpPr>
          <p:spPr>
            <a:xfrm>
              <a:off x="6564086" y="2451374"/>
              <a:ext cx="1436914" cy="4442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1269A294-397C-487F-A826-57426899CBE5}"/>
              </a:ext>
            </a:extLst>
          </p:cNvPr>
          <p:cNvPicPr>
            <a:picLocks noChangeAspect="1"/>
          </p:cNvPicPr>
          <p:nvPr/>
        </p:nvPicPr>
        <p:blipFill>
          <a:blip r:embed="rId3"/>
          <a:stretch>
            <a:fillRect/>
          </a:stretch>
        </p:blipFill>
        <p:spPr>
          <a:xfrm>
            <a:off x="199243" y="3647989"/>
            <a:ext cx="8300090" cy="3057611"/>
          </a:xfrm>
          <a:prstGeom prst="rect">
            <a:avLst/>
          </a:prstGeom>
        </p:spPr>
      </p:pic>
      <p:pic>
        <p:nvPicPr>
          <p:cNvPr id="11" name="Picture 10">
            <a:extLst>
              <a:ext uri="{FF2B5EF4-FFF2-40B4-BE49-F238E27FC236}">
                <a16:creationId xmlns:a16="http://schemas.microsoft.com/office/drawing/2014/main" id="{D9DFD949-D933-43DE-9C3B-7D78FA971D17}"/>
              </a:ext>
            </a:extLst>
          </p:cNvPr>
          <p:cNvPicPr>
            <a:picLocks noChangeAspect="1"/>
          </p:cNvPicPr>
          <p:nvPr/>
        </p:nvPicPr>
        <p:blipFill>
          <a:blip r:embed="rId4"/>
          <a:stretch>
            <a:fillRect/>
          </a:stretch>
        </p:blipFill>
        <p:spPr>
          <a:xfrm>
            <a:off x="199244" y="0"/>
            <a:ext cx="5486400" cy="3620144"/>
          </a:xfrm>
          <a:prstGeom prst="rect">
            <a:avLst/>
          </a:prstGeom>
        </p:spPr>
      </p:pic>
    </p:spTree>
    <p:extLst>
      <p:ext uri="{BB962C8B-B14F-4D97-AF65-F5344CB8AC3E}">
        <p14:creationId xmlns:p14="http://schemas.microsoft.com/office/powerpoint/2010/main" val="3075906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Title 1"/>
          <p:cNvSpPr>
            <a:spLocks noGrp="1"/>
          </p:cNvSpPr>
          <p:nvPr>
            <p:ph type="title"/>
          </p:nvPr>
        </p:nvSpPr>
        <p:spPr>
          <a:xfrm>
            <a:off x="457200" y="253536"/>
            <a:ext cx="8229600" cy="660864"/>
          </a:xfrm>
        </p:spPr>
        <p:txBody>
          <a:bodyPr>
            <a:normAutofit/>
          </a:bodyPr>
          <a:lstStyle/>
          <a:p>
            <a:pPr algn="ctr"/>
            <a:r>
              <a:rPr lang="en-US" sz="3200" dirty="0"/>
              <a:t>GET / </a:t>
            </a:r>
            <a:r>
              <a:rPr lang="en-US" sz="3200" dirty="0">
                <a:solidFill>
                  <a:srgbClr val="FF0000"/>
                </a:solidFill>
              </a:rPr>
              <a:t>POST</a:t>
            </a:r>
          </a:p>
        </p:txBody>
      </p:sp>
      <p:pic>
        <p:nvPicPr>
          <p:cNvPr id="6" name="Picture 86" descr="Comp058"/>
          <p:cNvPicPr>
            <a:picLocks noChangeAspect="1" noChangeArrowheads="1"/>
          </p:cNvPicPr>
          <p:nvPr/>
        </p:nvPicPr>
        <p:blipFill>
          <a:blip r:embed="rId2"/>
          <a:srcRect/>
          <a:stretch>
            <a:fillRect/>
          </a:stretch>
        </p:blipFill>
        <p:spPr bwMode="auto">
          <a:xfrm>
            <a:off x="7482401" y="990600"/>
            <a:ext cx="1374775" cy="2238375"/>
          </a:xfrm>
          <a:prstGeom prst="rect">
            <a:avLst/>
          </a:prstGeom>
          <a:noFill/>
          <a:ln w="9525">
            <a:noFill/>
            <a:miter lim="800000"/>
            <a:headEnd/>
            <a:tailEnd/>
          </a:ln>
        </p:spPr>
      </p:pic>
      <p:sp>
        <p:nvSpPr>
          <p:cNvPr id="7" name="Line 87"/>
          <p:cNvSpPr>
            <a:spLocks noChangeShapeType="1"/>
          </p:cNvSpPr>
          <p:nvPr/>
        </p:nvSpPr>
        <p:spPr bwMode="auto">
          <a:xfrm flipH="1">
            <a:off x="2586551" y="1493838"/>
            <a:ext cx="4968875" cy="0"/>
          </a:xfrm>
          <a:prstGeom prst="line">
            <a:avLst/>
          </a:prstGeom>
          <a:noFill/>
          <a:ln w="57150">
            <a:solidFill>
              <a:srgbClr val="C0C0C0"/>
            </a:solidFill>
            <a:prstDash val="sysDot"/>
            <a:round/>
            <a:headEnd/>
            <a:tailEnd type="triangle" w="med" len="med"/>
          </a:ln>
        </p:spPr>
        <p:txBody>
          <a:bodyPr/>
          <a:lstStyle/>
          <a:p>
            <a:endParaRPr lang="en-US"/>
          </a:p>
        </p:txBody>
      </p:sp>
      <p:grpSp>
        <p:nvGrpSpPr>
          <p:cNvPr id="8" name="Group 20"/>
          <p:cNvGrpSpPr>
            <a:grpSpLocks/>
          </p:cNvGrpSpPr>
          <p:nvPr/>
        </p:nvGrpSpPr>
        <p:grpSpPr bwMode="auto">
          <a:xfrm>
            <a:off x="2657989" y="1566863"/>
            <a:ext cx="4751387" cy="863600"/>
            <a:chOff x="1723" y="897"/>
            <a:chExt cx="2993" cy="544"/>
          </a:xfrm>
        </p:grpSpPr>
        <p:sp>
          <p:nvSpPr>
            <p:cNvPr id="9" name="AutoShape 89"/>
            <p:cNvSpPr>
              <a:spLocks noChangeArrowheads="1"/>
            </p:cNvSpPr>
            <p:nvPr/>
          </p:nvSpPr>
          <p:spPr bwMode="auto">
            <a:xfrm>
              <a:off x="1723" y="1305"/>
              <a:ext cx="299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1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wrap="none" anchor="ctr"/>
            <a:lstStyle/>
            <a:p>
              <a:endParaRPr lang="en-US">
                <a:latin typeface="Times New Roman" pitchFamily="18" charset="0"/>
                <a:cs typeface="Arial" charset="0"/>
              </a:endParaRPr>
            </a:p>
          </p:txBody>
        </p:sp>
        <p:sp>
          <p:nvSpPr>
            <p:cNvPr id="10" name="Text Box 90"/>
            <p:cNvSpPr txBox="1">
              <a:spLocks noChangeArrowheads="1"/>
            </p:cNvSpPr>
            <p:nvPr/>
          </p:nvSpPr>
          <p:spPr bwMode="auto">
            <a:xfrm>
              <a:off x="1723" y="897"/>
              <a:ext cx="2903" cy="442"/>
            </a:xfrm>
            <a:prstGeom prst="rect">
              <a:avLst/>
            </a:prstGeom>
            <a:noFill/>
            <a:ln w="9525">
              <a:noFill/>
              <a:miter lim="800000"/>
              <a:headEnd/>
              <a:tailEnd/>
            </a:ln>
          </p:spPr>
          <p:txBody>
            <a:bodyPr>
              <a:spAutoFit/>
            </a:bodyPr>
            <a:lstStyle/>
            <a:p>
              <a:pPr algn="just">
                <a:spcBef>
                  <a:spcPct val="50000"/>
                </a:spcBef>
              </a:pPr>
              <a:r>
                <a:rPr lang="vi-VN" sz="2000" b="1" dirty="0">
                  <a:latin typeface="Times New Roman" pitchFamily="18" charset="0"/>
                  <a:cs typeface="Arial" charset="0"/>
                </a:rPr>
                <a:t>1. Form’s information is sent to Web Server using </a:t>
              </a:r>
              <a:r>
                <a:rPr lang="vi-VN" sz="2000" b="1" dirty="0">
                  <a:solidFill>
                    <a:srgbClr val="FFFF00"/>
                  </a:solidFill>
                  <a:latin typeface="Times New Roman" pitchFamily="18" charset="0"/>
                  <a:cs typeface="Arial" charset="0"/>
                </a:rPr>
                <a:t>request</a:t>
              </a:r>
              <a:r>
                <a:rPr lang="en-US" sz="2000" b="1" dirty="0">
                  <a:latin typeface="Times New Roman" pitchFamily="18" charset="0"/>
                  <a:cs typeface="Arial" charset="0"/>
                </a:rPr>
                <a:t> parameter</a:t>
              </a:r>
              <a:r>
                <a:rPr lang="vi-VN" sz="2000" b="1" dirty="0">
                  <a:latin typeface="Times New Roman" pitchFamily="18" charset="0"/>
                  <a:cs typeface="Arial" charset="0"/>
                </a:rPr>
                <a:t>.</a:t>
              </a:r>
            </a:p>
          </p:txBody>
        </p:sp>
      </p:grpSp>
      <p:sp>
        <p:nvSpPr>
          <p:cNvPr id="11" name="Text Box 91"/>
          <p:cNvSpPr txBox="1">
            <a:spLocks noChangeArrowheads="1"/>
          </p:cNvSpPr>
          <p:nvPr/>
        </p:nvSpPr>
        <p:spPr bwMode="auto">
          <a:xfrm>
            <a:off x="6318764" y="3324225"/>
            <a:ext cx="1908175" cy="1465263"/>
          </a:xfrm>
          <a:prstGeom prst="rect">
            <a:avLst/>
          </a:prstGeom>
          <a:noFill/>
          <a:ln w="9525">
            <a:noFill/>
            <a:miter lim="800000"/>
            <a:headEnd/>
            <a:tailEnd/>
          </a:ln>
        </p:spPr>
        <p:txBody>
          <a:bodyPr>
            <a:spAutoFit/>
          </a:bodyPr>
          <a:lstStyle/>
          <a:p>
            <a:pPr algn="just">
              <a:spcBef>
                <a:spcPct val="50000"/>
              </a:spcBef>
            </a:pPr>
            <a:r>
              <a:rPr lang="vi-VN" b="1" dirty="0">
                <a:latin typeface="Times New Roman" pitchFamily="18" charset="0"/>
                <a:cs typeface="Arial" charset="0"/>
              </a:rPr>
              <a:t>2. Server process requested client (server script – Server Side), connect DB ...</a:t>
            </a:r>
          </a:p>
        </p:txBody>
      </p:sp>
      <p:sp>
        <p:nvSpPr>
          <p:cNvPr id="12" name="AutoShape 95"/>
          <p:cNvSpPr>
            <a:spLocks noChangeArrowheads="1"/>
          </p:cNvSpPr>
          <p:nvPr/>
        </p:nvSpPr>
        <p:spPr bwMode="auto">
          <a:xfrm>
            <a:off x="8274564" y="3294063"/>
            <a:ext cx="576262" cy="1727200"/>
          </a:xfrm>
          <a:prstGeom prst="upDownArrow">
            <a:avLst>
              <a:gd name="adj1" fmla="val 50000"/>
              <a:gd name="adj2" fmla="val 59945"/>
            </a:avLst>
          </a:prstGeom>
          <a:solidFill>
            <a:srgbClr val="00FFFF"/>
          </a:solidFill>
          <a:ln w="9525">
            <a:solidFill>
              <a:schemeClr val="tx1"/>
            </a:solidFill>
            <a:miter lim="800000"/>
            <a:headEnd/>
            <a:tailEnd/>
          </a:ln>
        </p:spPr>
        <p:txBody>
          <a:bodyPr vert="eaVert" wrap="none" anchor="ctr"/>
          <a:lstStyle/>
          <a:p>
            <a:pPr algn="ctr"/>
            <a:r>
              <a:rPr lang="vi-VN" b="1" dirty="0">
                <a:latin typeface="Times New Roman" pitchFamily="18" charset="0"/>
                <a:cs typeface="Arial" charset="0"/>
              </a:rPr>
              <a:t>3. Connect</a:t>
            </a:r>
          </a:p>
        </p:txBody>
      </p:sp>
      <p:sp>
        <p:nvSpPr>
          <p:cNvPr id="13" name="AutoShape 96"/>
          <p:cNvSpPr>
            <a:spLocks noChangeArrowheads="1"/>
          </p:cNvSpPr>
          <p:nvPr/>
        </p:nvSpPr>
        <p:spPr bwMode="auto">
          <a:xfrm>
            <a:off x="6547364" y="5022850"/>
            <a:ext cx="2376487" cy="647700"/>
          </a:xfrm>
          <a:prstGeom prst="can">
            <a:avLst>
              <a:gd name="adj" fmla="val 25000"/>
            </a:avLst>
          </a:prstGeom>
          <a:solidFill>
            <a:srgbClr val="0000FF"/>
          </a:solidFill>
          <a:ln w="9525">
            <a:solidFill>
              <a:schemeClr val="tx1"/>
            </a:solidFill>
            <a:round/>
            <a:headEnd/>
            <a:tailEnd/>
          </a:ln>
        </p:spPr>
        <p:txBody>
          <a:bodyPr wrap="none" anchor="ctr"/>
          <a:lstStyle/>
          <a:p>
            <a:pPr algn="ctr"/>
            <a:r>
              <a:rPr lang="vi-VN" b="1" dirty="0">
                <a:latin typeface="Times New Roman" pitchFamily="18" charset="0"/>
                <a:cs typeface="Arial" charset="0"/>
              </a:rPr>
              <a:t>Database</a:t>
            </a:r>
          </a:p>
        </p:txBody>
      </p:sp>
      <p:pic>
        <p:nvPicPr>
          <p:cNvPr id="14" name="Picture 2"/>
          <p:cNvPicPr>
            <a:picLocks noChangeAspect="1" noChangeArrowheads="1"/>
          </p:cNvPicPr>
          <p:nvPr/>
        </p:nvPicPr>
        <p:blipFill>
          <a:blip r:embed="rId3"/>
          <a:srcRect/>
          <a:stretch>
            <a:fillRect/>
          </a:stretch>
        </p:blipFill>
        <p:spPr bwMode="auto">
          <a:xfrm>
            <a:off x="0" y="1143000"/>
            <a:ext cx="2617165" cy="1676400"/>
          </a:xfrm>
          <a:prstGeom prst="rect">
            <a:avLst/>
          </a:prstGeom>
          <a:noFill/>
          <a:ln w="9525">
            <a:noFill/>
            <a:miter lim="800000"/>
            <a:headEnd/>
            <a:tailEnd/>
          </a:ln>
          <a:effectLst/>
        </p:spPr>
      </p:pic>
      <p:grpSp>
        <p:nvGrpSpPr>
          <p:cNvPr id="15" name="Group 21"/>
          <p:cNvGrpSpPr>
            <a:grpSpLocks/>
          </p:cNvGrpSpPr>
          <p:nvPr/>
        </p:nvGrpSpPr>
        <p:grpSpPr bwMode="auto">
          <a:xfrm>
            <a:off x="3862388" y="5715000"/>
            <a:ext cx="4824412" cy="647700"/>
            <a:chOff x="1723" y="1441"/>
            <a:chExt cx="3039" cy="408"/>
          </a:xfrm>
        </p:grpSpPr>
        <p:sp>
          <p:nvSpPr>
            <p:cNvPr id="16" name="AutoShape 93"/>
            <p:cNvSpPr>
              <a:spLocks noChangeArrowheads="1"/>
            </p:cNvSpPr>
            <p:nvPr/>
          </p:nvSpPr>
          <p:spPr bwMode="auto">
            <a:xfrm rot="10800000">
              <a:off x="1723" y="1713"/>
              <a:ext cx="2993" cy="1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7 w 21600"/>
                <a:gd name="T13" fmla="*/ 5400 h 21600"/>
                <a:gd name="T14" fmla="*/ 18901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solidFill>
            <a:ln w="9525">
              <a:solidFill>
                <a:schemeClr val="tx1"/>
              </a:solidFill>
              <a:miter lim="800000"/>
              <a:headEnd/>
              <a:tailEnd/>
            </a:ln>
          </p:spPr>
          <p:txBody>
            <a:bodyPr rot="10800000" wrap="none" anchor="ctr"/>
            <a:lstStyle/>
            <a:p>
              <a:endParaRPr lang="en-US">
                <a:latin typeface="Times New Roman" pitchFamily="18" charset="0"/>
                <a:cs typeface="Arial" charset="0"/>
              </a:endParaRPr>
            </a:p>
          </p:txBody>
        </p:sp>
        <p:sp>
          <p:nvSpPr>
            <p:cNvPr id="17" name="Text Box 94"/>
            <p:cNvSpPr txBox="1">
              <a:spLocks noChangeArrowheads="1"/>
            </p:cNvSpPr>
            <p:nvPr/>
          </p:nvSpPr>
          <p:spPr bwMode="auto">
            <a:xfrm>
              <a:off x="1723" y="1441"/>
              <a:ext cx="3039" cy="250"/>
            </a:xfrm>
            <a:prstGeom prst="rect">
              <a:avLst/>
            </a:prstGeom>
            <a:noFill/>
            <a:ln w="9525">
              <a:noFill/>
              <a:miter lim="800000"/>
              <a:headEnd/>
              <a:tailEnd/>
            </a:ln>
          </p:spPr>
          <p:txBody>
            <a:bodyPr>
              <a:spAutoFit/>
            </a:bodyPr>
            <a:lstStyle/>
            <a:p>
              <a:pPr algn="just">
                <a:spcBef>
                  <a:spcPct val="50000"/>
                </a:spcBef>
              </a:pPr>
              <a:r>
                <a:rPr lang="vi-VN" sz="2000" b="1" dirty="0">
                  <a:latin typeface="Times New Roman" pitchFamily="18" charset="0"/>
                  <a:cs typeface="Arial" charset="0"/>
                </a:rPr>
                <a:t>4. The result of processing is </a:t>
              </a:r>
              <a:r>
                <a:rPr lang="vi-VN" sz="2000" b="1" dirty="0">
                  <a:solidFill>
                    <a:srgbClr val="FFFF00"/>
                  </a:solidFill>
                  <a:latin typeface="Times New Roman" pitchFamily="18" charset="0"/>
                  <a:cs typeface="Arial" charset="0"/>
                </a:rPr>
                <a:t>responsed</a:t>
              </a:r>
            </a:p>
          </p:txBody>
        </p:sp>
      </p:grpSp>
      <p:sp>
        <p:nvSpPr>
          <p:cNvPr id="20" name="TextBox 19"/>
          <p:cNvSpPr txBox="1"/>
          <p:nvPr/>
        </p:nvSpPr>
        <p:spPr>
          <a:xfrm>
            <a:off x="228600" y="4810125"/>
            <a:ext cx="3708964" cy="369332"/>
          </a:xfrm>
          <a:prstGeom prst="rect">
            <a:avLst/>
          </a:prstGeom>
          <a:noFill/>
        </p:spPr>
        <p:txBody>
          <a:bodyPr wrap="none" rtlCol="0">
            <a:spAutoFit/>
          </a:bodyPr>
          <a:lstStyle/>
          <a:p>
            <a:r>
              <a:rPr lang="en-US" dirty="0"/>
              <a:t>Submit data to server using </a:t>
            </a:r>
            <a:r>
              <a:rPr lang="en-US" dirty="0">
                <a:solidFill>
                  <a:srgbClr val="FF0000"/>
                </a:solidFill>
              </a:rPr>
              <a:t>POST</a:t>
            </a:r>
          </a:p>
        </p:txBody>
      </p:sp>
      <p:pic>
        <p:nvPicPr>
          <p:cNvPr id="32770" name="Picture 2"/>
          <p:cNvPicPr>
            <a:picLocks noChangeAspect="1" noChangeArrowheads="1"/>
          </p:cNvPicPr>
          <p:nvPr/>
        </p:nvPicPr>
        <p:blipFill>
          <a:blip r:embed="rId4"/>
          <a:srcRect/>
          <a:stretch>
            <a:fillRect/>
          </a:stretch>
        </p:blipFill>
        <p:spPr bwMode="auto">
          <a:xfrm>
            <a:off x="304800" y="5191125"/>
            <a:ext cx="3352800" cy="1362075"/>
          </a:xfrm>
          <a:prstGeom prst="rect">
            <a:avLst/>
          </a:prstGeom>
          <a:noFill/>
          <a:ln w="9525">
            <a:noFill/>
            <a:miter lim="800000"/>
            <a:headEnd/>
            <a:tailEnd/>
          </a:ln>
          <a:effectLst/>
        </p:spPr>
      </p:pic>
    </p:spTree>
    <p:extLst>
      <p:ext uri="{BB962C8B-B14F-4D97-AF65-F5344CB8AC3E}">
        <p14:creationId xmlns:p14="http://schemas.microsoft.com/office/powerpoint/2010/main" val="167436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up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childTnLst>
                          </p:cTn>
                        </p:par>
                        <p:par>
                          <p:cTn id="20" fill="hold">
                            <p:stCondLst>
                              <p:cond delay="500"/>
                            </p:stCondLst>
                            <p:childTnLst>
                              <p:par>
                                <p:cTn id="21" presetID="4" presetClass="entr" presetSubtype="16"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2"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lide(fromRigh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2770"/>
                                        </p:tgtEl>
                                        <p:attrNameLst>
                                          <p:attrName>style.visibility</p:attrName>
                                        </p:attrNameLst>
                                      </p:cBhvr>
                                      <p:to>
                                        <p:strVal val="visible"/>
                                      </p:to>
                                    </p:set>
                                    <p:anim calcmode="lin" valueType="num">
                                      <p:cBhvr additive="base">
                                        <p:cTn id="33" dur="500" fill="hold"/>
                                        <p:tgtEl>
                                          <p:spTgt spid="32770"/>
                                        </p:tgtEl>
                                        <p:attrNameLst>
                                          <p:attrName>ppt_x</p:attrName>
                                        </p:attrNameLst>
                                      </p:cBhvr>
                                      <p:tavLst>
                                        <p:tav tm="0">
                                          <p:val>
                                            <p:strVal val="#ppt_x"/>
                                          </p:val>
                                        </p:tav>
                                        <p:tav tm="100000">
                                          <p:val>
                                            <p:strVal val="#ppt_x"/>
                                          </p:val>
                                        </p:tav>
                                      </p:tavLst>
                                    </p:anim>
                                    <p:anim calcmode="lin" valueType="num">
                                      <p:cBhvr additive="base">
                                        <p:cTn id="34" dur="500" fill="hold"/>
                                        <p:tgtEl>
                                          <p:spTgt spid="3277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4000" dirty="0">
                <a:solidFill>
                  <a:srgbClr val="FF0000"/>
                </a:solidFill>
              </a:rPr>
              <a:t>GET</a:t>
            </a:r>
            <a:r>
              <a:rPr lang="en-US" sz="4000" dirty="0"/>
              <a:t> </a:t>
            </a:r>
            <a:r>
              <a:rPr lang="en-US" sz="4000" dirty="0" err="1"/>
              <a:t>vs</a:t>
            </a:r>
            <a:r>
              <a:rPr lang="en-US" sz="4000" dirty="0"/>
              <a:t> </a:t>
            </a:r>
            <a:r>
              <a:rPr lang="en-US" sz="4000" dirty="0">
                <a:solidFill>
                  <a:srgbClr val="FF0000"/>
                </a:solidFill>
              </a:rPr>
              <a:t>POST</a:t>
            </a:r>
          </a:p>
        </p:txBody>
      </p:sp>
      <p:sp>
        <p:nvSpPr>
          <p:cNvPr id="4" name="Rectangle 3"/>
          <p:cNvSpPr txBox="1">
            <a:spLocks/>
          </p:cNvSpPr>
          <p:nvPr/>
        </p:nvSpPr>
        <p:spPr>
          <a:xfrm>
            <a:off x="457200" y="1371600"/>
            <a:ext cx="8305800" cy="5105400"/>
          </a:xfrm>
          <a:prstGeom prst="rect">
            <a:avLst/>
          </a:prstGeom>
        </p:spPr>
        <p:txBody>
          <a:bodyPr>
            <a:noAutofit/>
          </a:bodyPr>
          <a:lstStyle/>
          <a:p>
            <a:pPr marL="292100" marR="0" lvl="0" indent="-292100" algn="just" defTabSz="914400" rtl="0" eaLnBrk="1" fontAlgn="auto" latinLnBrk="0" hangingPunct="1">
              <a:lnSpc>
                <a:spcPct val="80000"/>
              </a:lnSpc>
              <a:spcBef>
                <a:spcPts val="0"/>
              </a:spcBef>
              <a:spcAft>
                <a:spcPts val="0"/>
              </a:spcAft>
              <a:buClr>
                <a:schemeClr val="accent1"/>
              </a:buClr>
              <a:buSzPct val="70000"/>
              <a:buFont typeface="Wingdings 2"/>
              <a:buChar char=""/>
              <a:tabLst/>
              <a:defRPr/>
            </a:pPr>
            <a:r>
              <a:rPr kumimoji="0" lang="vi-VN"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GET</a:t>
            </a:r>
            <a:r>
              <a:rPr kumimoji="0" lang="vi-V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640080" marR="0" lvl="1" indent="-228600" algn="just" defTabSz="914400" rtl="0" eaLnBrk="1" fontAlgn="auto" latinLnBrk="0" hangingPunct="1">
              <a:lnSpc>
                <a:spcPct val="8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Is the method commonly used to request a resource/ get information </a:t>
            </a:r>
            <a:r>
              <a:rPr kumimoji="0" lang="en-US" sz="2000" b="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(access static resource such as HTML doc and images or retrieve dynamic information such as query parameters)</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from server</a:t>
            </a:r>
          </a:p>
          <a:p>
            <a:pPr marL="640080" marR="0" lvl="1" indent="-228600" algn="just" defTabSz="914400" rtl="0" eaLnBrk="1" fontAlgn="auto" latinLnBrk="0" hangingPunct="1">
              <a:lnSpc>
                <a:spcPct val="8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length of query string, that is introduced by the question mark “?”, is restricted 240 to 255</a:t>
            </a:r>
          </a:p>
          <a:p>
            <a:pPr marL="640080" marR="0" lvl="1" indent="-228600" algn="just" defTabSz="914400" rtl="0" eaLnBrk="1" fontAlgn="auto" latinLnBrk="0" hangingPunct="1">
              <a:lnSpc>
                <a:spcPct val="80000"/>
              </a:lnSpc>
              <a:spcBef>
                <a:spcPts val="400"/>
              </a:spcBef>
              <a:spcAft>
                <a:spcPts val="0"/>
              </a:spcAft>
              <a:buClr>
                <a:schemeClr val="accent2"/>
              </a:buClr>
              <a:buSzPct val="90000"/>
              <a:buFontTx/>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Is trigger  by</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Typing into the address line of the browser and pressing GO</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Clicking on a link in a web page</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Pressing the submit button in an HTML &lt;form&gt; whose method is set to GET</a:t>
            </a:r>
          </a:p>
          <a:p>
            <a:pPr marL="822960" marR="0" lvl="2" indent="-192024" algn="just" defTabSz="914400" rtl="0" eaLnBrk="1" fontAlgn="auto" latinLnBrk="0" hangingPunct="1">
              <a:lnSpc>
                <a:spcPct val="80000"/>
              </a:lnSpc>
              <a:spcBef>
                <a:spcPts val="400"/>
              </a:spcBef>
              <a:spcAft>
                <a:spcPts val="0"/>
              </a:spcAft>
              <a:buClr>
                <a:schemeClr val="accent3"/>
              </a:buClr>
              <a:buSzPct val="100000"/>
              <a:buFont typeface="Wingdings 2"/>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92100" lvl="0" indent="-292100" algn="just">
              <a:lnSpc>
                <a:spcPct val="80000"/>
              </a:lnSpc>
              <a:buClr>
                <a:schemeClr val="accent1"/>
              </a:buClr>
              <a:buSzPct val="70000"/>
              <a:buFont typeface="Wingdings 2"/>
              <a:buChar char=""/>
            </a:pPr>
            <a:r>
              <a:rPr lang="en-US" sz="2000" b="1" dirty="0">
                <a:latin typeface="Times New Roman" pitchFamily="18" charset="0"/>
                <a:cs typeface="Times New Roman" pitchFamily="18" charset="0"/>
              </a:rPr>
              <a:t>POST</a:t>
            </a:r>
            <a:r>
              <a:rPr lang="vi-VN" sz="2000" dirty="0">
                <a:latin typeface="Times New Roman" pitchFamily="18" charset="0"/>
                <a:cs typeface="Times New Roman" pitchFamily="18" charset="0"/>
              </a:rPr>
              <a:t>: </a:t>
            </a:r>
            <a:r>
              <a:rPr lang="en-US" sz="2000" dirty="0">
                <a:latin typeface="Times New Roman" pitchFamily="18" charset="0"/>
                <a:cs typeface="Times New Roman" pitchFamily="18" charset="0"/>
              </a:rPr>
              <a:t>sends data of unlimited length to the web server</a:t>
            </a:r>
          </a:p>
          <a:p>
            <a:pPr marL="640080" lvl="1" indent="-228600" algn="just">
              <a:lnSpc>
                <a:spcPct val="80000"/>
              </a:lnSpc>
              <a:spcBef>
                <a:spcPts val="400"/>
              </a:spcBef>
              <a:buClr>
                <a:schemeClr val="accent2"/>
              </a:buClr>
              <a:buSzPct val="90000"/>
              <a:buFontTx/>
              <a:buChar char="•"/>
            </a:pPr>
            <a:r>
              <a:rPr lang="en-US" sz="2000" dirty="0">
                <a:latin typeface="Times New Roman" pitchFamily="18" charset="0"/>
                <a:cs typeface="Times New Roman" pitchFamily="18" charset="0"/>
              </a:rPr>
              <a:t>Is the method commonly used for passing user input/ sending information to the server</a:t>
            </a:r>
            <a:r>
              <a:rPr lang="vi-VN" sz="200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access dynamic resources and enable secure data in HTTP request because the request parameters are passed in the body of request</a:t>
            </a:r>
            <a:r>
              <a:rPr lang="en-US" sz="2000" dirty="0">
                <a:latin typeface="Times New Roman" pitchFamily="18" charset="0"/>
                <a:cs typeface="Times New Roman" pitchFamily="18" charset="0"/>
              </a:rPr>
              <a:t>)</a:t>
            </a:r>
          </a:p>
          <a:p>
            <a:pPr marL="640080" lvl="1" indent="-228600" algn="just">
              <a:lnSpc>
                <a:spcPct val="80000"/>
              </a:lnSpc>
              <a:spcBef>
                <a:spcPts val="400"/>
              </a:spcBef>
              <a:buClr>
                <a:schemeClr val="accent2"/>
              </a:buClr>
              <a:buSzPct val="90000"/>
              <a:buFontTx/>
              <a:buChar char="•"/>
              <a:defRPr/>
            </a:pPr>
            <a:r>
              <a:rPr lang="en-US" sz="2000" dirty="0">
                <a:latin typeface="Times New Roman" pitchFamily="18" charset="0"/>
                <a:cs typeface="Times New Roman" pitchFamily="18" charset="0"/>
              </a:rPr>
              <a:t>No limit of length and cannot be booked mark</a:t>
            </a:r>
          </a:p>
          <a:p>
            <a:pPr marL="365760" lvl="1" indent="-192024" algn="just">
              <a:lnSpc>
                <a:spcPct val="80000"/>
              </a:lnSpc>
              <a:spcBef>
                <a:spcPts val="400"/>
              </a:spcBef>
              <a:buClr>
                <a:schemeClr val="accent3"/>
              </a:buClr>
              <a:buSzPct val="100000"/>
              <a:buFont typeface="Wingdings 2"/>
              <a:buChar cha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Autofit/>
          </a:bodyPr>
          <a:lstStyle/>
          <a:p>
            <a:pPr algn="ctr"/>
            <a:r>
              <a:rPr lang="en-US" sz="3600" b="1" dirty="0"/>
              <a:t>The Role of Client-Side Scripting</a:t>
            </a:r>
            <a:endParaRPr lang="en-US" sz="3600" dirty="0"/>
          </a:p>
        </p:txBody>
      </p:sp>
      <p:sp>
        <p:nvSpPr>
          <p:cNvPr id="3" name="Content Placeholder 2"/>
          <p:cNvSpPr>
            <a:spLocks noGrp="1"/>
          </p:cNvSpPr>
          <p:nvPr>
            <p:ph idx="1"/>
          </p:nvPr>
        </p:nvSpPr>
        <p:spPr>
          <a:xfrm>
            <a:off x="457200" y="1371600"/>
            <a:ext cx="8229600" cy="4526280"/>
          </a:xfrm>
        </p:spPr>
        <p:txBody>
          <a:bodyPr>
            <a:noAutofit/>
          </a:bodyPr>
          <a:lstStyle/>
          <a:p>
            <a:r>
              <a:rPr lang="en-US" sz="2000" dirty="0">
                <a:latin typeface="Calibri" pitchFamily="34" charset="0"/>
              </a:rPr>
              <a:t>There are two major reasons to use client-side scripting:</a:t>
            </a:r>
          </a:p>
          <a:p>
            <a:pPr lvl="1"/>
            <a:r>
              <a:rPr lang="en-US" sz="2000" dirty="0">
                <a:latin typeface="Calibri" pitchFamily="34" charset="0"/>
              </a:rPr>
              <a:t>To validate user input before posting back to the web server.</a:t>
            </a:r>
          </a:p>
          <a:p>
            <a:pPr lvl="1"/>
            <a:r>
              <a:rPr lang="en-US" sz="2000" dirty="0">
                <a:latin typeface="Calibri" pitchFamily="34" charset="0"/>
              </a:rPr>
              <a:t>To interact with the Document Object Model (DOM) of the target browser</a:t>
            </a:r>
          </a:p>
          <a:p>
            <a:pPr lvl="1"/>
            <a:r>
              <a:rPr lang="en-US" sz="2000" dirty="0">
                <a:latin typeface="Calibri" pitchFamily="34" charset="0"/>
              </a:rPr>
              <a:t>Client scripts examples: VBScript, JavaScript.</a:t>
            </a:r>
          </a:p>
          <a:p>
            <a:pPr>
              <a:buFont typeface="Wingdings" pitchFamily="2" charset="2"/>
              <a:buChar char="q"/>
            </a:pPr>
            <a:r>
              <a:rPr lang="en-US" sz="2000" u="sng" dirty="0">
                <a:latin typeface="Calibri" pitchFamily="34" charset="0"/>
              </a:rPr>
              <a:t>VBScript</a:t>
            </a:r>
            <a:r>
              <a:rPr lang="en-US" sz="2000" dirty="0">
                <a:latin typeface="Calibri" pitchFamily="34" charset="0"/>
              </a:rPr>
              <a:t>:</a:t>
            </a:r>
          </a:p>
          <a:p>
            <a:pPr lvl="1"/>
            <a:r>
              <a:rPr lang="en-US" sz="2000" dirty="0">
                <a:latin typeface="Calibri" pitchFamily="34" charset="0"/>
              </a:rPr>
              <a:t>Subset of the Visual Basic 6.0</a:t>
            </a:r>
          </a:p>
          <a:p>
            <a:pPr lvl="1"/>
            <a:r>
              <a:rPr lang="en-US" sz="2000" dirty="0">
                <a:latin typeface="Calibri" pitchFamily="34" charset="0"/>
              </a:rPr>
              <a:t>Only supported by IE.</a:t>
            </a:r>
          </a:p>
          <a:p>
            <a:pPr>
              <a:buFont typeface="Wingdings" pitchFamily="2" charset="2"/>
              <a:buChar char="q"/>
            </a:pPr>
            <a:r>
              <a:rPr lang="en-US" sz="2000" u="sng" dirty="0">
                <a:latin typeface="Calibri" pitchFamily="34" charset="0"/>
              </a:rPr>
              <a:t>JavaScript</a:t>
            </a:r>
            <a:r>
              <a:rPr lang="en-US" sz="2000" dirty="0">
                <a:latin typeface="Calibri" pitchFamily="34" charset="0"/>
              </a:rPr>
              <a:t>:</a:t>
            </a:r>
          </a:p>
          <a:p>
            <a:pPr lvl="1"/>
            <a:r>
              <a:rPr lang="en-US" sz="2000" dirty="0">
                <a:latin typeface="Calibri" pitchFamily="34" charset="0"/>
              </a:rPr>
              <a:t>In no way, shape, or form a subset of the Java language.</a:t>
            </a:r>
          </a:p>
          <a:p>
            <a:pPr lvl="1"/>
            <a:r>
              <a:rPr lang="en-US" sz="2000" dirty="0">
                <a:latin typeface="Calibri" pitchFamily="34" charset="0"/>
              </a:rPr>
              <a:t>Have a somewhat similar syntax to Java.</a:t>
            </a:r>
          </a:p>
          <a:p>
            <a:pPr lvl="1"/>
            <a:r>
              <a:rPr lang="en-US" sz="2000" dirty="0">
                <a:latin typeface="Calibri" pitchFamily="34" charset="0"/>
              </a:rPr>
              <a:t>Not a full-fledged OOP language,</a:t>
            </a:r>
          </a:p>
          <a:p>
            <a:pPr lvl="1"/>
            <a:r>
              <a:rPr lang="en-US" sz="2000" dirty="0">
                <a:latin typeface="Calibri" pitchFamily="34" charset="0"/>
              </a:rPr>
              <a:t>Supported by all browsers.</a:t>
            </a:r>
          </a:p>
          <a:p>
            <a:pPr lvl="1"/>
            <a:endParaRPr lang="en-US" sz="2000" dirty="0">
              <a:latin typeface="Calibri" pitchFamily="34" charset="0"/>
            </a:endParaRPr>
          </a:p>
          <a:p>
            <a:endParaRPr lang="en-US" sz="2000" dirty="0">
              <a:latin typeface="Calibri" pitchFamily="34" charset="0"/>
            </a:endParaRPr>
          </a:p>
        </p:txBody>
      </p:sp>
      <p:sp>
        <p:nvSpPr>
          <p:cNvPr id="4" name="TextBox 3"/>
          <p:cNvSpPr txBox="1"/>
          <p:nvPr/>
        </p:nvSpPr>
        <p:spPr>
          <a:xfrm>
            <a:off x="228600" y="6248400"/>
            <a:ext cx="8001000" cy="369332"/>
          </a:xfrm>
          <a:prstGeom prst="rect">
            <a:avLst/>
          </a:prstGeom>
          <a:noFill/>
        </p:spPr>
        <p:txBody>
          <a:bodyPr wrap="square" rtlCol="0">
            <a:spAutoFit/>
          </a:bodyPr>
          <a:lstStyle/>
          <a:p>
            <a:r>
              <a:rPr lang="en-US" u="sng" dirty="0"/>
              <a:t>Example: Ch_23 code\</a:t>
            </a:r>
            <a:r>
              <a:rPr lang="en-US" u="sng" dirty="0" err="1"/>
              <a:t>CarsWebSite</a:t>
            </a:r>
            <a:r>
              <a:rPr lang="en-US" u="sng" dirty="0"/>
              <a:t>\default.htm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b="1" dirty="0"/>
              <a:t>ASP technologies</a:t>
            </a:r>
            <a:endParaRPr lang="en-US" dirty="0"/>
          </a:p>
        </p:txBody>
      </p:sp>
      <p:sp>
        <p:nvSpPr>
          <p:cNvPr id="3" name="Content Placeholder 2"/>
          <p:cNvSpPr>
            <a:spLocks noGrp="1"/>
          </p:cNvSpPr>
          <p:nvPr>
            <p:ph idx="1"/>
          </p:nvPr>
        </p:nvSpPr>
        <p:spPr/>
        <p:txBody>
          <a:bodyPr/>
          <a:lstStyle/>
          <a:p>
            <a:r>
              <a:rPr lang="en-US" dirty="0"/>
              <a:t>Classic ASP (3.0)</a:t>
            </a:r>
          </a:p>
          <a:p>
            <a:r>
              <a:rPr lang="en-US" dirty="0"/>
              <a:t>ASP .NET 1.x</a:t>
            </a:r>
          </a:p>
          <a:p>
            <a:r>
              <a:rPr lang="en-US" dirty="0"/>
              <a:t>ASP .NET 2.0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b="1" dirty="0"/>
              <a:t>Classic ASP (3.0) Challenges</a:t>
            </a:r>
          </a:p>
        </p:txBody>
      </p:sp>
      <p:sp>
        <p:nvSpPr>
          <p:cNvPr id="3" name="Content Placeholder 2"/>
          <p:cNvSpPr>
            <a:spLocks noGrp="1"/>
          </p:cNvSpPr>
          <p:nvPr>
            <p:ph idx="1"/>
          </p:nvPr>
        </p:nvSpPr>
        <p:spPr/>
        <p:txBody>
          <a:bodyPr>
            <a:normAutofit/>
          </a:bodyPr>
          <a:lstStyle/>
          <a:p>
            <a:r>
              <a:rPr lang="en-US" sz="2400" dirty="0">
                <a:latin typeface="Calibri" pitchFamily="34" charset="0"/>
              </a:rPr>
              <a:t>Coding overhead (too much code)</a:t>
            </a:r>
          </a:p>
          <a:p>
            <a:pPr lvl="1"/>
            <a:r>
              <a:rPr lang="en-US" sz="2400" dirty="0">
                <a:latin typeface="Calibri" pitchFamily="34" charset="0"/>
              </a:rPr>
              <a:t>Everything requires writing code!</a:t>
            </a:r>
          </a:p>
          <a:p>
            <a:r>
              <a:rPr lang="en-US" sz="2400" dirty="0">
                <a:latin typeface="Calibri" pitchFamily="34" charset="0"/>
              </a:rPr>
              <a:t>Code readability (too complex; code and UI intermingled)</a:t>
            </a:r>
          </a:p>
          <a:p>
            <a:r>
              <a:rPr lang="en-US" sz="2400" dirty="0">
                <a:latin typeface="Calibri" pitchFamily="34" charset="0"/>
              </a:rPr>
              <a:t>Maintaining page state requires more code</a:t>
            </a:r>
          </a:p>
          <a:p>
            <a:r>
              <a:rPr lang="en-US" sz="2400" dirty="0">
                <a:latin typeface="Calibri" pitchFamily="34" charset="0"/>
              </a:rPr>
              <a:t>Reuse is difficult</a:t>
            </a:r>
          </a:p>
          <a:p>
            <a:r>
              <a:rPr lang="en-US" sz="2400" dirty="0">
                <a:latin typeface="Calibri" pitchFamily="34" charset="0"/>
              </a:rPr>
              <a:t>Supporting many types of browsers is difficult</a:t>
            </a:r>
          </a:p>
          <a:p>
            <a:r>
              <a:rPr lang="en-US" sz="2400" dirty="0">
                <a:latin typeface="Calibri" pitchFamily="34" charset="0"/>
              </a:rPr>
              <a:t>Session state scalability and availability</a:t>
            </a:r>
          </a:p>
          <a:p>
            <a:r>
              <a:rPr lang="en-US" sz="2400" dirty="0">
                <a:latin typeface="Calibri" pitchFamily="34" charset="0"/>
              </a:rPr>
              <a:t>Limited support for caching, tracing, debugging, etc.</a:t>
            </a:r>
          </a:p>
          <a:p>
            <a:r>
              <a:rPr lang="en-US" sz="2400" dirty="0">
                <a:latin typeface="Calibri" pitchFamily="34" charset="0"/>
              </a:rPr>
              <a:t>Performance and safety limitations of script</a:t>
            </a:r>
          </a:p>
          <a:p>
            <a:endParaRPr lang="en-US" sz="24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b="1" dirty="0"/>
              <a:t>Major Benefits of ASP.NET 1.</a:t>
            </a:r>
            <a:r>
              <a:rPr lang="en-US" b="1" i="1" dirty="0"/>
              <a:t>x</a:t>
            </a:r>
            <a:endParaRPr lang="en-US" dirty="0"/>
          </a:p>
        </p:txBody>
      </p:sp>
      <p:sp>
        <p:nvSpPr>
          <p:cNvPr id="3" name="Content Placeholder 2"/>
          <p:cNvSpPr>
            <a:spLocks noGrp="1"/>
          </p:cNvSpPr>
          <p:nvPr>
            <p:ph idx="1"/>
          </p:nvPr>
        </p:nvSpPr>
        <p:spPr/>
        <p:txBody>
          <a:bodyPr>
            <a:normAutofit fontScale="55000" lnSpcReduction="20000"/>
          </a:bodyPr>
          <a:lstStyle/>
          <a:p>
            <a:pPr>
              <a:lnSpc>
                <a:spcPct val="170000"/>
              </a:lnSpc>
            </a:pPr>
            <a:r>
              <a:rPr lang="en-US" sz="3000" dirty="0">
                <a:latin typeface="Calibri" pitchFamily="34" charset="0"/>
              </a:rPr>
              <a:t>ASP.NET 1.</a:t>
            </a:r>
            <a:r>
              <a:rPr lang="en-US" sz="3000" i="1" dirty="0">
                <a:latin typeface="Calibri" pitchFamily="34" charset="0"/>
              </a:rPr>
              <a:t>x </a:t>
            </a:r>
            <a:r>
              <a:rPr lang="en-US" sz="3000" dirty="0">
                <a:latin typeface="Calibri" pitchFamily="34" charset="0"/>
              </a:rPr>
              <a:t>provides a model </a:t>
            </a:r>
            <a:r>
              <a:rPr lang="en-US" sz="3000" u="sng" dirty="0">
                <a:latin typeface="Calibri" pitchFamily="34" charset="0"/>
              </a:rPr>
              <a:t>termed code-behind</a:t>
            </a:r>
            <a:r>
              <a:rPr lang="en-US" sz="3000" dirty="0">
                <a:latin typeface="Calibri" pitchFamily="34" charset="0"/>
              </a:rPr>
              <a:t>, which allows you to separate presentation logic from business logic.</a:t>
            </a:r>
          </a:p>
          <a:p>
            <a:pPr>
              <a:lnSpc>
                <a:spcPct val="170000"/>
              </a:lnSpc>
            </a:pPr>
            <a:r>
              <a:rPr lang="en-US" sz="3000" dirty="0">
                <a:latin typeface="Calibri" pitchFamily="34" charset="0"/>
              </a:rPr>
              <a:t>ASP.NET 1.</a:t>
            </a:r>
            <a:r>
              <a:rPr lang="en-US" sz="3000" i="1" dirty="0">
                <a:latin typeface="Calibri" pitchFamily="34" charset="0"/>
              </a:rPr>
              <a:t>x </a:t>
            </a:r>
            <a:r>
              <a:rPr lang="en-US" sz="3000" dirty="0">
                <a:latin typeface="Calibri" pitchFamily="34" charset="0"/>
              </a:rPr>
              <a:t>pages </a:t>
            </a:r>
            <a:r>
              <a:rPr lang="en-US" sz="3000" u="sng" dirty="0">
                <a:latin typeface="Calibri" pitchFamily="34" charset="0"/>
              </a:rPr>
              <a:t>are compiled .NET assemblies</a:t>
            </a:r>
            <a:r>
              <a:rPr lang="en-US" sz="3000" dirty="0">
                <a:latin typeface="Calibri" pitchFamily="34" charset="0"/>
              </a:rPr>
              <a:t>, not interpreted scripting languages, which translates into much faster execution.</a:t>
            </a:r>
          </a:p>
          <a:p>
            <a:pPr>
              <a:lnSpc>
                <a:spcPct val="170000"/>
              </a:lnSpc>
            </a:pPr>
            <a:r>
              <a:rPr lang="en-US" sz="3000" dirty="0">
                <a:latin typeface="Calibri" pitchFamily="34" charset="0"/>
              </a:rPr>
              <a:t>Web controls allow programmers to build the GUI of a web application in a manner similar to building a Windows Forms application.</a:t>
            </a:r>
          </a:p>
          <a:p>
            <a:pPr>
              <a:lnSpc>
                <a:spcPct val="170000"/>
              </a:lnSpc>
            </a:pPr>
            <a:r>
              <a:rPr lang="en-US" sz="3000" dirty="0">
                <a:latin typeface="Calibri" pitchFamily="34" charset="0"/>
              </a:rPr>
              <a:t>ASP.NET web </a:t>
            </a:r>
            <a:r>
              <a:rPr lang="en-US" sz="3000" u="sng" dirty="0">
                <a:latin typeface="Calibri" pitchFamily="34" charset="0"/>
              </a:rPr>
              <a:t>controls automatically maintain their state</a:t>
            </a:r>
            <a:r>
              <a:rPr lang="en-US" sz="3000" i="1" dirty="0">
                <a:solidFill>
                  <a:srgbClr val="FF0000"/>
                </a:solidFill>
                <a:latin typeface="Calibri" pitchFamily="34" charset="0"/>
              </a:rPr>
              <a:t> </a:t>
            </a:r>
            <a:r>
              <a:rPr lang="en-US" sz="3000" dirty="0">
                <a:latin typeface="Calibri" pitchFamily="34" charset="0"/>
              </a:rPr>
              <a:t>during </a:t>
            </a:r>
            <a:r>
              <a:rPr lang="en-US" sz="3000" dirty="0" err="1">
                <a:latin typeface="Calibri" pitchFamily="34" charset="0"/>
              </a:rPr>
              <a:t>postbacks</a:t>
            </a:r>
            <a:r>
              <a:rPr lang="en-US" sz="3000" dirty="0">
                <a:latin typeface="Calibri" pitchFamily="34" charset="0"/>
              </a:rPr>
              <a:t> using a hidden form field named __VIEWSTATE.</a:t>
            </a:r>
          </a:p>
          <a:p>
            <a:pPr>
              <a:lnSpc>
                <a:spcPct val="170000"/>
              </a:lnSpc>
            </a:pPr>
            <a:r>
              <a:rPr lang="en-US" sz="3000" dirty="0">
                <a:latin typeface="Calibri" pitchFamily="34" charset="0"/>
              </a:rPr>
              <a:t>ASP.NET web applications are completely object-oriented and make use of the CTS.</a:t>
            </a:r>
          </a:p>
          <a:p>
            <a:pPr>
              <a:lnSpc>
                <a:spcPct val="170000"/>
              </a:lnSpc>
            </a:pPr>
            <a:r>
              <a:rPr lang="en-US" sz="3000" dirty="0">
                <a:latin typeface="Calibri" pitchFamily="34" charset="0"/>
              </a:rPr>
              <a:t>ASP.NET web applications can be easily configured using standard IIS settings </a:t>
            </a:r>
            <a:r>
              <a:rPr lang="en-US" sz="3000" i="1" dirty="0">
                <a:latin typeface="Calibri" pitchFamily="34" charset="0"/>
              </a:rPr>
              <a:t>or </a:t>
            </a:r>
            <a:r>
              <a:rPr lang="en-US" sz="3000" dirty="0">
                <a:latin typeface="Calibri" pitchFamily="34" charset="0"/>
              </a:rPr>
              <a:t>using a web application configuration file (</a:t>
            </a:r>
            <a:r>
              <a:rPr lang="en-US" sz="3000" dirty="0" err="1">
                <a:latin typeface="Calibri" pitchFamily="34" charset="0"/>
              </a:rPr>
              <a:t>Web.config</a:t>
            </a:r>
            <a:r>
              <a:rPr lang="en-US" sz="3000" dirty="0">
                <a:latin typeface="Calibri" pitchFamily="34" charset="0"/>
              </a:rPr>
              <a:t>).</a:t>
            </a:r>
          </a:p>
          <a:p>
            <a:pPr>
              <a:lnSpc>
                <a:spcPct val="170000"/>
              </a:lnSpc>
            </a:pPr>
            <a:endParaRPr lang="en-US" sz="2400" dirty="0">
              <a:latin typeface="Calibri" pitchFamily="34" charset="0"/>
            </a:endParaRPr>
          </a:p>
          <a:p>
            <a:pPr>
              <a:lnSpc>
                <a:spcPct val="170000"/>
              </a:lnSpc>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Major Enhancements of ASP.NET 2.0</a:t>
            </a:r>
            <a:endParaRPr lang="en-US" sz="4000" dirty="0"/>
          </a:p>
        </p:txBody>
      </p:sp>
      <p:sp>
        <p:nvSpPr>
          <p:cNvPr id="3" name="Content Placeholder 2"/>
          <p:cNvSpPr>
            <a:spLocks noGrp="1"/>
          </p:cNvSpPr>
          <p:nvPr>
            <p:ph idx="1"/>
          </p:nvPr>
        </p:nvSpPr>
        <p:spPr/>
        <p:txBody>
          <a:bodyPr>
            <a:noAutofit/>
          </a:bodyPr>
          <a:lstStyle/>
          <a:p>
            <a:r>
              <a:rPr lang="en-US" sz="2000" dirty="0">
                <a:latin typeface="Calibri" pitchFamily="34" charset="0"/>
              </a:rPr>
              <a:t>ASP.NET 2.0 no longer requires websites to be hosted under IIS during the </a:t>
            </a:r>
            <a:r>
              <a:rPr lang="en-US" sz="2000" i="1" dirty="0">
                <a:latin typeface="Calibri" pitchFamily="34" charset="0"/>
              </a:rPr>
              <a:t>testing and development </a:t>
            </a:r>
            <a:r>
              <a:rPr lang="en-US" sz="2000" dirty="0">
                <a:latin typeface="Calibri" pitchFamily="34" charset="0"/>
              </a:rPr>
              <a:t>of your site. </a:t>
            </a:r>
          </a:p>
          <a:p>
            <a:r>
              <a:rPr lang="en-US" sz="2000" dirty="0">
                <a:latin typeface="Calibri" pitchFamily="34" charset="0"/>
              </a:rPr>
              <a:t>ASP.NET 2.0 ships with a </a:t>
            </a:r>
            <a:r>
              <a:rPr lang="en-US" sz="2000" u="sng" dirty="0">
                <a:solidFill>
                  <a:srgbClr val="FFFF00"/>
                </a:solidFill>
                <a:latin typeface="Calibri" pitchFamily="34" charset="0"/>
              </a:rPr>
              <a:t>large number of new web controls </a:t>
            </a:r>
            <a:r>
              <a:rPr lang="en-US" sz="2000" dirty="0">
                <a:latin typeface="Calibri" pitchFamily="34" charset="0"/>
              </a:rPr>
              <a:t>(security controls, new data controls, new UI controls, etc.) that complement the existing ASP.NET 1.</a:t>
            </a:r>
            <a:r>
              <a:rPr lang="en-US" sz="2000" i="1" dirty="0">
                <a:latin typeface="Calibri" pitchFamily="34" charset="0"/>
              </a:rPr>
              <a:t>x </a:t>
            </a:r>
            <a:r>
              <a:rPr lang="en-US" sz="2000" dirty="0">
                <a:latin typeface="Calibri" pitchFamily="34" charset="0"/>
              </a:rPr>
              <a:t>control set.</a:t>
            </a:r>
          </a:p>
          <a:p>
            <a:r>
              <a:rPr lang="en-US" sz="2000" dirty="0">
                <a:latin typeface="Calibri" pitchFamily="34" charset="0"/>
              </a:rPr>
              <a:t>ASP.NET 2.0 supports the use of </a:t>
            </a:r>
            <a:r>
              <a:rPr lang="en-US" sz="2000" u="sng" dirty="0">
                <a:solidFill>
                  <a:srgbClr val="FFFF00"/>
                </a:solidFill>
                <a:latin typeface="Calibri" pitchFamily="34" charset="0"/>
              </a:rPr>
              <a:t>master pages</a:t>
            </a:r>
            <a:r>
              <a:rPr lang="en-US" sz="2000" dirty="0">
                <a:latin typeface="Calibri" pitchFamily="34" charset="0"/>
              </a:rPr>
              <a:t>, which allow you to attach a common UI frame to a set of related pages.</a:t>
            </a:r>
          </a:p>
          <a:p>
            <a:r>
              <a:rPr lang="en-US" sz="2000" dirty="0">
                <a:latin typeface="Calibri" pitchFamily="34" charset="0"/>
              </a:rPr>
              <a:t>ASP.NET 2.0 supports </a:t>
            </a:r>
            <a:r>
              <a:rPr lang="en-US" sz="2000" dirty="0">
                <a:solidFill>
                  <a:srgbClr val="FFFF00"/>
                </a:solidFill>
                <a:latin typeface="Calibri" pitchFamily="34" charset="0"/>
              </a:rPr>
              <a:t>themes</a:t>
            </a:r>
            <a:r>
              <a:rPr lang="en-US" sz="2000" dirty="0">
                <a:latin typeface="Calibri" pitchFamily="34" charset="0"/>
              </a:rPr>
              <a:t>, which offer a declarative manner to change the look and feel of the entire web application.</a:t>
            </a:r>
          </a:p>
          <a:p>
            <a:r>
              <a:rPr lang="en-US" sz="2000" dirty="0">
                <a:latin typeface="Calibri" pitchFamily="34" charset="0"/>
              </a:rPr>
              <a:t>ASP.NET 2.0 supports </a:t>
            </a:r>
            <a:r>
              <a:rPr lang="en-US" sz="2000" dirty="0">
                <a:solidFill>
                  <a:srgbClr val="FFFF00"/>
                </a:solidFill>
                <a:latin typeface="Calibri" pitchFamily="34" charset="0"/>
              </a:rPr>
              <a:t>web parts</a:t>
            </a:r>
            <a:r>
              <a:rPr lang="en-US" sz="2000" dirty="0">
                <a:latin typeface="Calibri" pitchFamily="34" charset="0"/>
              </a:rPr>
              <a:t>, which can be used to allow end users to customize the look and feel of a web page.</a:t>
            </a:r>
          </a:p>
          <a:p>
            <a:r>
              <a:rPr lang="en-US" sz="2000" dirty="0">
                <a:latin typeface="Calibri" pitchFamily="34" charset="0"/>
              </a:rPr>
              <a:t>ASP.NET 2.0 supports a web-based configuration and management utility that maintains your </a:t>
            </a:r>
            <a:r>
              <a:rPr lang="en-US" sz="2000" i="1" dirty="0" err="1">
                <a:solidFill>
                  <a:srgbClr val="FFFF00"/>
                </a:solidFill>
                <a:latin typeface="Calibri" pitchFamily="34" charset="0"/>
              </a:rPr>
              <a:t>Web.config</a:t>
            </a:r>
            <a:r>
              <a:rPr lang="en-US" sz="2000" dirty="0">
                <a:latin typeface="Calibri" pitchFamily="34" charset="0"/>
              </a:rPr>
              <a:t> files.</a:t>
            </a:r>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ASP.NET Overview</a:t>
            </a:r>
            <a:br>
              <a:rPr lang="en-US" b="1" dirty="0"/>
            </a:br>
            <a:r>
              <a:rPr lang="en-US" sz="3600" b="1" dirty="0"/>
              <a:t>Architecture</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Rectangle 3"/>
          <p:cNvSpPr>
            <a:spLocks noChangeArrowheads="1"/>
          </p:cNvSpPr>
          <p:nvPr/>
        </p:nvSpPr>
        <p:spPr bwMode="auto">
          <a:xfrm>
            <a:off x="1339850" y="2667000"/>
            <a:ext cx="5562600" cy="520700"/>
          </a:xfrm>
          <a:prstGeom prst="rect">
            <a:avLst/>
          </a:prstGeom>
          <a:solidFill>
            <a:schemeClr val="accent2"/>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Common Language Specification</a:t>
            </a:r>
          </a:p>
        </p:txBody>
      </p:sp>
      <p:sp>
        <p:nvSpPr>
          <p:cNvPr id="6" name="Rectangle 4"/>
          <p:cNvSpPr>
            <a:spLocks noChangeArrowheads="1"/>
          </p:cNvSpPr>
          <p:nvPr/>
        </p:nvSpPr>
        <p:spPr bwMode="auto">
          <a:xfrm>
            <a:off x="1339850" y="5410200"/>
            <a:ext cx="5562600" cy="520700"/>
          </a:xfrm>
          <a:prstGeom prst="rect">
            <a:avLst/>
          </a:prstGeom>
          <a:solidFill>
            <a:schemeClr val="accent2"/>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Common Language Runtime</a:t>
            </a:r>
          </a:p>
        </p:txBody>
      </p:sp>
      <p:sp>
        <p:nvSpPr>
          <p:cNvPr id="7" name="Rectangle 5"/>
          <p:cNvSpPr>
            <a:spLocks noChangeArrowheads="1"/>
          </p:cNvSpPr>
          <p:nvPr/>
        </p:nvSpPr>
        <p:spPr bwMode="auto">
          <a:xfrm>
            <a:off x="1339850" y="2070100"/>
            <a:ext cx="9144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dirty="0">
                <a:latin typeface="Arial" charset="0"/>
              </a:rPr>
              <a:t>VB</a:t>
            </a:r>
          </a:p>
        </p:txBody>
      </p:sp>
      <p:sp>
        <p:nvSpPr>
          <p:cNvPr id="8" name="Rectangle 6"/>
          <p:cNvSpPr>
            <a:spLocks noChangeArrowheads="1"/>
          </p:cNvSpPr>
          <p:nvPr/>
        </p:nvSpPr>
        <p:spPr bwMode="auto">
          <a:xfrm>
            <a:off x="2406650" y="2070100"/>
            <a:ext cx="9144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C++</a:t>
            </a:r>
          </a:p>
        </p:txBody>
      </p:sp>
      <p:sp>
        <p:nvSpPr>
          <p:cNvPr id="9" name="Rectangle 7"/>
          <p:cNvSpPr>
            <a:spLocks noChangeArrowheads="1"/>
          </p:cNvSpPr>
          <p:nvPr/>
        </p:nvSpPr>
        <p:spPr bwMode="auto">
          <a:xfrm>
            <a:off x="3473450" y="2070100"/>
            <a:ext cx="9144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C#</a:t>
            </a:r>
          </a:p>
        </p:txBody>
      </p:sp>
      <p:sp>
        <p:nvSpPr>
          <p:cNvPr id="10" name="Rectangle 8"/>
          <p:cNvSpPr>
            <a:spLocks noChangeArrowheads="1"/>
          </p:cNvSpPr>
          <p:nvPr/>
        </p:nvSpPr>
        <p:spPr bwMode="auto">
          <a:xfrm>
            <a:off x="1339850" y="3276600"/>
            <a:ext cx="3657600" cy="822325"/>
          </a:xfrm>
          <a:prstGeom prst="rect">
            <a:avLst/>
          </a:prstGeom>
          <a:solidFill>
            <a:srgbClr val="FFC000"/>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ASP.NET: Web Services</a:t>
            </a:r>
          </a:p>
          <a:p>
            <a:pPr algn="ctr"/>
            <a:r>
              <a:rPr lang="en-US" sz="2400">
                <a:solidFill>
                  <a:schemeClr val="bg1"/>
                </a:solidFill>
                <a:latin typeface="Arial" charset="0"/>
              </a:rPr>
              <a:t>and Web Forms</a:t>
            </a:r>
          </a:p>
        </p:txBody>
      </p:sp>
      <p:sp>
        <p:nvSpPr>
          <p:cNvPr id="11" name="Rectangle 9"/>
          <p:cNvSpPr>
            <a:spLocks noChangeArrowheads="1"/>
          </p:cNvSpPr>
          <p:nvPr/>
        </p:nvSpPr>
        <p:spPr bwMode="auto">
          <a:xfrm>
            <a:off x="4540250" y="2070100"/>
            <a:ext cx="11430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JScript</a:t>
            </a:r>
          </a:p>
        </p:txBody>
      </p:sp>
      <p:sp>
        <p:nvSpPr>
          <p:cNvPr id="12" name="Rectangle 10"/>
          <p:cNvSpPr>
            <a:spLocks noChangeArrowheads="1"/>
          </p:cNvSpPr>
          <p:nvPr/>
        </p:nvSpPr>
        <p:spPr bwMode="auto">
          <a:xfrm>
            <a:off x="5835650" y="2070100"/>
            <a:ext cx="1066800" cy="520700"/>
          </a:xfrm>
          <a:prstGeom prst="rect">
            <a:avLst/>
          </a:prstGeom>
          <a:solidFill>
            <a:schemeClr val="accent1"/>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a:t>
            </a:r>
          </a:p>
        </p:txBody>
      </p:sp>
      <p:sp>
        <p:nvSpPr>
          <p:cNvPr id="13" name="Rectangle 11"/>
          <p:cNvSpPr>
            <a:spLocks noChangeArrowheads="1"/>
          </p:cNvSpPr>
          <p:nvPr/>
        </p:nvSpPr>
        <p:spPr bwMode="auto">
          <a:xfrm>
            <a:off x="5105400" y="3276600"/>
            <a:ext cx="1797050" cy="822325"/>
          </a:xfrm>
          <a:prstGeom prst="rect">
            <a:avLst/>
          </a:prstGeom>
          <a:solidFill>
            <a:schemeClr val="accent2"/>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Windows</a:t>
            </a:r>
            <a:br>
              <a:rPr lang="en-US" sz="2400">
                <a:solidFill>
                  <a:schemeClr val="bg1"/>
                </a:solidFill>
                <a:latin typeface="Arial" charset="0"/>
              </a:rPr>
            </a:br>
            <a:r>
              <a:rPr lang="en-US" sz="2400">
                <a:solidFill>
                  <a:schemeClr val="bg1"/>
                </a:solidFill>
                <a:latin typeface="Arial" charset="0"/>
              </a:rPr>
              <a:t>Forms</a:t>
            </a:r>
          </a:p>
        </p:txBody>
      </p:sp>
      <p:sp>
        <p:nvSpPr>
          <p:cNvPr id="14" name="Rectangle 12"/>
          <p:cNvSpPr>
            <a:spLocks noChangeArrowheads="1"/>
          </p:cNvSpPr>
          <p:nvPr/>
        </p:nvSpPr>
        <p:spPr bwMode="auto">
          <a:xfrm>
            <a:off x="1339850" y="4800600"/>
            <a:ext cx="5562600" cy="520700"/>
          </a:xfrm>
          <a:prstGeom prst="rect">
            <a:avLst/>
          </a:prstGeom>
          <a:solidFill>
            <a:schemeClr val="accent2"/>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Base Classes</a:t>
            </a:r>
          </a:p>
        </p:txBody>
      </p:sp>
      <p:sp>
        <p:nvSpPr>
          <p:cNvPr id="15" name="Rectangle 13"/>
          <p:cNvSpPr>
            <a:spLocks noChangeArrowheads="1"/>
          </p:cNvSpPr>
          <p:nvPr/>
        </p:nvSpPr>
        <p:spPr bwMode="auto">
          <a:xfrm>
            <a:off x="1339850" y="4191000"/>
            <a:ext cx="5562600" cy="520700"/>
          </a:xfrm>
          <a:prstGeom prst="rect">
            <a:avLst/>
          </a:prstGeom>
          <a:solidFill>
            <a:srgbClr val="FFC000"/>
          </a:solidFill>
          <a:ln w="12700">
            <a:solidFill>
              <a:schemeClr val="accent2"/>
            </a:solidFill>
            <a:miter lim="800000"/>
            <a:headEnd type="none" w="sm" len="sm"/>
            <a:tailEnd type="none" w="sm" len="sm"/>
          </a:ln>
          <a:effectLst/>
        </p:spPr>
        <p:txBody>
          <a:bodyPr wrap="none" anchor="ctr"/>
          <a:lstStyle/>
          <a:p>
            <a:pPr algn="ctr"/>
            <a:r>
              <a:rPr lang="en-US" sz="2400">
                <a:solidFill>
                  <a:schemeClr val="bg1"/>
                </a:solidFill>
                <a:latin typeface="Arial" charset="0"/>
              </a:rPr>
              <a:t>ADO.NET: Data and XML</a:t>
            </a:r>
          </a:p>
        </p:txBody>
      </p:sp>
      <p:sp>
        <p:nvSpPr>
          <p:cNvPr id="16" name="Rectangle 14"/>
          <p:cNvSpPr>
            <a:spLocks noChangeArrowheads="1"/>
          </p:cNvSpPr>
          <p:nvPr/>
        </p:nvSpPr>
        <p:spPr bwMode="auto">
          <a:xfrm rot="5400000">
            <a:off x="5494338" y="3589337"/>
            <a:ext cx="3886200" cy="822325"/>
          </a:xfrm>
          <a:prstGeom prst="rect">
            <a:avLst/>
          </a:prstGeom>
          <a:solidFill>
            <a:schemeClr val="folHlink"/>
          </a:solidFill>
          <a:ln w="12700">
            <a:solidFill>
              <a:schemeClr val="accent2"/>
            </a:solidFill>
            <a:miter lim="800000"/>
            <a:headEnd type="none" w="sm" len="sm"/>
            <a:tailEnd type="none" w="sm" len="sm"/>
          </a:ln>
          <a:effectLst/>
        </p:spPr>
        <p:txBody>
          <a:bodyPr wrap="none" anchor="ctr"/>
          <a:lstStyle/>
          <a:p>
            <a:pPr algn="ctr"/>
            <a:r>
              <a:rPr lang="en-US" sz="2400">
                <a:latin typeface="Arial" charset="0"/>
              </a:rPr>
              <a:t>Visual Studio.NET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Chapter 23: Objectives</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latin typeface="Calibri" pitchFamily="34" charset="0"/>
              </a:rPr>
              <a:t>The Role of HTTP</a:t>
            </a:r>
          </a:p>
          <a:p>
            <a:pPr>
              <a:lnSpc>
                <a:spcPct val="120000"/>
              </a:lnSpc>
            </a:pPr>
            <a:r>
              <a:rPr lang="en-US" dirty="0">
                <a:latin typeface="Calibri" pitchFamily="34" charset="0"/>
              </a:rPr>
              <a:t>Understanding Web Applications and Web Servers</a:t>
            </a:r>
          </a:p>
          <a:p>
            <a:pPr>
              <a:lnSpc>
                <a:spcPct val="120000"/>
              </a:lnSpc>
            </a:pPr>
            <a:r>
              <a:rPr lang="en-US" dirty="0">
                <a:latin typeface="Calibri" pitchFamily="34" charset="0"/>
              </a:rPr>
              <a:t>The Role of HTML.</a:t>
            </a:r>
          </a:p>
          <a:p>
            <a:pPr>
              <a:lnSpc>
                <a:spcPct val="120000"/>
              </a:lnSpc>
            </a:pPr>
            <a:r>
              <a:rPr lang="en-US" dirty="0">
                <a:latin typeface="Calibri" pitchFamily="34" charset="0"/>
              </a:rPr>
              <a:t>The Role of Client-Side Scripting</a:t>
            </a:r>
          </a:p>
          <a:p>
            <a:pPr>
              <a:lnSpc>
                <a:spcPct val="120000"/>
              </a:lnSpc>
            </a:pPr>
            <a:r>
              <a:rPr lang="en-US" dirty="0">
                <a:latin typeface="Calibri" pitchFamily="34" charset="0"/>
              </a:rPr>
              <a:t>Submitting the Form Data (GET and POST)</a:t>
            </a:r>
          </a:p>
          <a:p>
            <a:pPr>
              <a:lnSpc>
                <a:spcPct val="120000"/>
              </a:lnSpc>
            </a:pPr>
            <a:r>
              <a:rPr lang="en-US" dirty="0">
                <a:latin typeface="Calibri" pitchFamily="34" charset="0"/>
              </a:rPr>
              <a:t>The ASP.NET Web Page Code Model</a:t>
            </a:r>
          </a:p>
          <a:p>
            <a:pPr>
              <a:lnSpc>
                <a:spcPct val="120000"/>
              </a:lnSpc>
            </a:pPr>
            <a:r>
              <a:rPr lang="en-US" dirty="0">
                <a:latin typeface="Calibri" pitchFamily="34" charset="0"/>
              </a:rPr>
              <a:t>Details of an ASP.NET Website Directory Structure</a:t>
            </a:r>
          </a:p>
          <a:p>
            <a:pPr>
              <a:lnSpc>
                <a:spcPct val="120000"/>
              </a:lnSpc>
            </a:pPr>
            <a:r>
              <a:rPr lang="en-US" dirty="0">
                <a:latin typeface="Calibri" pitchFamily="34" charset="0"/>
                <a:cs typeface="Arial" pitchFamily="34" charset="0"/>
              </a:rPr>
              <a:t>The ASP.NET 2.0 Page Compilation Cycle.</a:t>
            </a:r>
          </a:p>
          <a:p>
            <a:pPr>
              <a:lnSpc>
                <a:spcPct val="120000"/>
              </a:lnSpc>
            </a:pPr>
            <a:r>
              <a:rPr lang="en-US" dirty="0">
                <a:latin typeface="Calibri" pitchFamily="34" charset="0"/>
                <a:cs typeface="Arial" pitchFamily="34" charset="0"/>
              </a:rPr>
              <a:t>Interacting with the Incoming HTTP Request</a:t>
            </a:r>
          </a:p>
          <a:p>
            <a:pPr>
              <a:lnSpc>
                <a:spcPct val="120000"/>
              </a:lnSpc>
            </a:pPr>
            <a:r>
              <a:rPr lang="en-US" dirty="0">
                <a:latin typeface="Calibri" pitchFamily="34" charset="0"/>
                <a:cs typeface="Arial" pitchFamily="34" charset="0"/>
              </a:rPr>
              <a:t>Interacting with the Outgoing HTTP Response</a:t>
            </a:r>
          </a:p>
          <a:p>
            <a:pPr>
              <a:lnSpc>
                <a:spcPct val="120000"/>
              </a:lnSpc>
            </a:pPr>
            <a:r>
              <a:rPr lang="en-US" dirty="0">
                <a:latin typeface="Calibri" pitchFamily="34" charset="0"/>
                <a:cs typeface="Arial" pitchFamily="34" charset="0"/>
              </a:rPr>
              <a:t>The Life Cycle of an ASP.NET Web Page</a:t>
            </a:r>
          </a:p>
          <a:p>
            <a:pPr>
              <a:lnSpc>
                <a:spcPct val="120000"/>
              </a:lnSpc>
            </a:pPr>
            <a:r>
              <a:rPr lang="en-US" dirty="0">
                <a:latin typeface="Calibri" pitchFamily="34" charset="0"/>
                <a:cs typeface="Arial" pitchFamily="34" charset="0"/>
              </a:rPr>
              <a:t>Building a Simple ASP.NET 2.0 Website</a:t>
            </a:r>
          </a:p>
          <a:p>
            <a:pPr>
              <a:lnSpc>
                <a:spcPct val="120000"/>
              </a:lnSpc>
            </a:pPr>
            <a:r>
              <a:rPr lang="en-US" dirty="0">
                <a:latin typeface="Calibri" pitchFamily="34" charset="0"/>
                <a:cs typeface="Arial" pitchFamily="34" charset="0"/>
              </a:rPr>
              <a:t>The Role of the Validation Controls</a:t>
            </a:r>
          </a:p>
          <a:p>
            <a:pPr>
              <a:lnSpc>
                <a:spcPct val="120000"/>
              </a:lnSpc>
            </a:pPr>
            <a:endParaRPr lang="en-US" dirty="0">
              <a:latin typeface="Calibri" pitchFamily="34" charset="0"/>
            </a:endParaRPr>
          </a:p>
          <a:p>
            <a:pPr>
              <a:lnSpc>
                <a:spcPct val="120000"/>
              </a:lnSpc>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600" b="1" dirty="0"/>
              <a:t>The ASP.NET Web Page Code Model</a:t>
            </a:r>
            <a:endParaRPr lang="en-US" sz="3600" dirty="0"/>
          </a:p>
        </p:txBody>
      </p:sp>
      <p:sp>
        <p:nvSpPr>
          <p:cNvPr id="3" name="Content Placeholder 2"/>
          <p:cNvSpPr>
            <a:spLocks noGrp="1"/>
          </p:cNvSpPr>
          <p:nvPr>
            <p:ph idx="1"/>
          </p:nvPr>
        </p:nvSpPr>
        <p:spPr/>
        <p:txBody>
          <a:bodyPr>
            <a:normAutofit fontScale="92500" lnSpcReduction="10000"/>
          </a:bodyPr>
          <a:lstStyle/>
          <a:p>
            <a:r>
              <a:rPr lang="en-US" sz="2400" dirty="0"/>
              <a:t>ASP.NET web pages can be constructed using one of two approaches:</a:t>
            </a:r>
          </a:p>
          <a:p>
            <a:pPr lvl="1">
              <a:buFont typeface="Wingdings" pitchFamily="2" charset="2"/>
              <a:buChar char="q"/>
            </a:pPr>
            <a:r>
              <a:rPr lang="en-US" sz="2400" dirty="0">
                <a:solidFill>
                  <a:srgbClr val="FFFF00"/>
                </a:solidFill>
              </a:rPr>
              <a:t>Single-file page model</a:t>
            </a:r>
            <a:r>
              <a:rPr lang="en-US" sz="2400" dirty="0"/>
              <a:t>:</a:t>
            </a:r>
          </a:p>
          <a:p>
            <a:pPr lvl="2"/>
            <a:r>
              <a:rPr lang="en-US" dirty="0"/>
              <a:t>A single *.aspx file that contains a blend of server-side code and HTML (much like classic ASP).</a:t>
            </a:r>
          </a:p>
          <a:p>
            <a:pPr lvl="2"/>
            <a:r>
              <a:rPr lang="en-US" dirty="0"/>
              <a:t>Server-side code is placed within a </a:t>
            </a:r>
            <a:r>
              <a:rPr lang="en-US" dirty="0">
                <a:solidFill>
                  <a:srgbClr val="FFFF00"/>
                </a:solidFill>
              </a:rPr>
              <a:t>&lt;script&gt; </a:t>
            </a:r>
            <a:r>
              <a:rPr lang="en-US" dirty="0"/>
              <a:t>scope</a:t>
            </a:r>
          </a:p>
          <a:p>
            <a:pPr lvl="2"/>
            <a:r>
              <a:rPr lang="en-US" dirty="0"/>
              <a:t>Languages to script code: C#, VB.NET,…</a:t>
            </a:r>
          </a:p>
          <a:p>
            <a:pPr lvl="1">
              <a:buNone/>
            </a:pPr>
            <a:r>
              <a:rPr lang="en-US" sz="2400" u="sng" dirty="0"/>
              <a:t>Advantages</a:t>
            </a:r>
            <a:r>
              <a:rPr lang="en-US" sz="2400" dirty="0"/>
              <a:t>:</a:t>
            </a:r>
          </a:p>
          <a:p>
            <a:pPr lvl="2"/>
            <a:r>
              <a:rPr lang="en-US" dirty="0"/>
              <a:t>Easier to deploy or to send to another developer.</a:t>
            </a:r>
          </a:p>
          <a:p>
            <a:pPr lvl="2"/>
            <a:r>
              <a:rPr lang="en-US" dirty="0"/>
              <a:t>Because there is no dependency between files, a single-file page is easier to rename.</a:t>
            </a:r>
          </a:p>
          <a:p>
            <a:pPr lvl="2"/>
            <a:r>
              <a:rPr lang="en-US" dirty="0"/>
              <a:t>Managing files in a source code control system is slightly easier, as all the action is taking place in a single file.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600" b="1" dirty="0"/>
              <a:t>The ASP.NET Web Page Code Model</a:t>
            </a:r>
            <a:endParaRPr lang="en-US" sz="3600" dirty="0"/>
          </a:p>
        </p:txBody>
      </p:sp>
      <p:sp>
        <p:nvSpPr>
          <p:cNvPr id="3" name="Content Placeholder 2"/>
          <p:cNvSpPr>
            <a:spLocks noGrp="1"/>
          </p:cNvSpPr>
          <p:nvPr>
            <p:ph idx="1"/>
          </p:nvPr>
        </p:nvSpPr>
        <p:spPr/>
        <p:txBody>
          <a:bodyPr>
            <a:normAutofit fontScale="92500" lnSpcReduction="10000"/>
          </a:bodyPr>
          <a:lstStyle/>
          <a:p>
            <a:pPr lvl="1">
              <a:buFont typeface="Wingdings" pitchFamily="2" charset="2"/>
              <a:buChar char="q"/>
            </a:pPr>
            <a:r>
              <a:rPr lang="en-US" sz="2400" dirty="0">
                <a:solidFill>
                  <a:srgbClr val="FFFF00"/>
                </a:solidFill>
              </a:rPr>
              <a:t>Code-behind:</a:t>
            </a:r>
          </a:p>
          <a:p>
            <a:pPr lvl="2"/>
            <a:r>
              <a:rPr lang="en-US" dirty="0"/>
              <a:t>Separates your programming code from your HTML presentation logic using two distinct files.</a:t>
            </a:r>
          </a:p>
          <a:p>
            <a:pPr lvl="2"/>
            <a:r>
              <a:rPr lang="en-US" dirty="0"/>
              <a:t>Works quite well when your pages contain significant amounts of code or when multiple developers are working on the same website.</a:t>
            </a:r>
          </a:p>
          <a:p>
            <a:pPr lvl="1">
              <a:buNone/>
            </a:pPr>
            <a:r>
              <a:rPr lang="en-US" sz="2400" u="sng" dirty="0" err="1"/>
              <a:t>Advandtages</a:t>
            </a:r>
            <a:r>
              <a:rPr lang="en-US" sz="2400" dirty="0"/>
              <a:t>:</a:t>
            </a:r>
          </a:p>
          <a:p>
            <a:pPr lvl="2"/>
            <a:r>
              <a:rPr lang="en-US" dirty="0"/>
              <a:t>It is possible to have designers working on the markup while programmers author the C# code.</a:t>
            </a:r>
          </a:p>
          <a:p>
            <a:pPr lvl="2"/>
            <a:r>
              <a:rPr lang="en-US" dirty="0"/>
              <a:t>Code is not exposed to page designers or others who are working only with the page markup (as you might guess, HTML folks are not always interested in viewing reams of C# code).</a:t>
            </a:r>
          </a:p>
          <a:p>
            <a:pPr lvl="2"/>
            <a:r>
              <a:rPr lang="en-US" dirty="0"/>
              <a:t>Code files can be used across multiple *.aspx files.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772400" cy="660864"/>
          </a:xfrm>
        </p:spPr>
        <p:txBody>
          <a:bodyPr>
            <a:normAutofit/>
          </a:bodyPr>
          <a:lstStyle/>
          <a:p>
            <a:pPr algn="l"/>
            <a:r>
              <a:rPr lang="en-US" sz="1800" b="1" dirty="0"/>
              <a:t>Single-File Page Model Demo (Ch_23 code\</a:t>
            </a:r>
            <a:r>
              <a:rPr lang="en-US" sz="1800" b="1" dirty="0" err="1"/>
              <a:t>SinglePageModel</a:t>
            </a:r>
            <a:r>
              <a:rPr lang="en-US" sz="1800" b="1" dirty="0"/>
              <a:t>)</a:t>
            </a:r>
            <a:endParaRPr lang="en-US" sz="1800" dirty="0"/>
          </a:p>
        </p:txBody>
      </p:sp>
      <p:grpSp>
        <p:nvGrpSpPr>
          <p:cNvPr id="21" name="Group 20"/>
          <p:cNvGrpSpPr/>
          <p:nvPr/>
        </p:nvGrpSpPr>
        <p:grpSpPr>
          <a:xfrm>
            <a:off x="381000" y="1066800"/>
            <a:ext cx="4114800" cy="1304781"/>
            <a:chOff x="381000" y="1066800"/>
            <a:chExt cx="4114800" cy="1304781"/>
          </a:xfrm>
        </p:grpSpPr>
        <p:pic>
          <p:nvPicPr>
            <p:cNvPr id="13" name="Picture 12" descr="grid3.png"/>
            <p:cNvPicPr>
              <a:picLocks noChangeAspect="1"/>
            </p:cNvPicPr>
            <p:nvPr/>
          </p:nvPicPr>
          <p:blipFill>
            <a:blip r:embed="rId2"/>
            <a:stretch>
              <a:fillRect/>
            </a:stretch>
          </p:blipFill>
          <p:spPr>
            <a:xfrm>
              <a:off x="381000" y="1219200"/>
              <a:ext cx="3638095" cy="1152381"/>
            </a:xfrm>
            <a:prstGeom prst="rect">
              <a:avLst/>
            </a:prstGeom>
          </p:spPr>
        </p:pic>
        <p:sp>
          <p:nvSpPr>
            <p:cNvPr id="18" name="Oval 17"/>
            <p:cNvSpPr/>
            <p:nvPr/>
          </p:nvSpPr>
          <p:spPr>
            <a:xfrm>
              <a:off x="3657600" y="10668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20" name="Group 19"/>
          <p:cNvGrpSpPr/>
          <p:nvPr/>
        </p:nvGrpSpPr>
        <p:grpSpPr>
          <a:xfrm>
            <a:off x="1828800" y="2743200"/>
            <a:ext cx="6457143" cy="3714286"/>
            <a:chOff x="1828800" y="2743200"/>
            <a:chExt cx="6457143" cy="3714286"/>
          </a:xfrm>
        </p:grpSpPr>
        <p:grpSp>
          <p:nvGrpSpPr>
            <p:cNvPr id="17" name="Group 16"/>
            <p:cNvGrpSpPr/>
            <p:nvPr/>
          </p:nvGrpSpPr>
          <p:grpSpPr>
            <a:xfrm>
              <a:off x="1828800" y="2743200"/>
              <a:ext cx="6457143" cy="3714286"/>
              <a:chOff x="1828800" y="2743200"/>
              <a:chExt cx="6457143" cy="3714286"/>
            </a:xfrm>
          </p:grpSpPr>
          <p:pic>
            <p:nvPicPr>
              <p:cNvPr id="14" name="Picture 13" descr="grid4.png"/>
              <p:cNvPicPr>
                <a:picLocks noChangeAspect="1"/>
              </p:cNvPicPr>
              <p:nvPr/>
            </p:nvPicPr>
            <p:blipFill>
              <a:blip r:embed="rId3"/>
              <a:stretch>
                <a:fillRect/>
              </a:stretch>
            </p:blipFill>
            <p:spPr>
              <a:xfrm>
                <a:off x="1828800" y="2743200"/>
                <a:ext cx="6457143" cy="3714286"/>
              </a:xfrm>
              <a:prstGeom prst="rect">
                <a:avLst/>
              </a:prstGeom>
            </p:spPr>
          </p:pic>
          <p:sp>
            <p:nvSpPr>
              <p:cNvPr id="15" name="Rectangle 14"/>
              <p:cNvSpPr/>
              <p:nvPr/>
            </p:nvSpPr>
            <p:spPr>
              <a:xfrm>
                <a:off x="2209800" y="3733800"/>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86200" y="3505200"/>
                <a:ext cx="1143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Oval 18"/>
            <p:cNvSpPr/>
            <p:nvPr/>
          </p:nvSpPr>
          <p:spPr>
            <a:xfrm>
              <a:off x="6705600" y="27432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12" name="Slide Number Placeholder 11"/>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62000" y="1219200"/>
            <a:ext cx="2419048" cy="2809524"/>
            <a:chOff x="1219200" y="1447800"/>
            <a:chExt cx="2419048" cy="2809524"/>
          </a:xfrm>
        </p:grpSpPr>
        <p:pic>
          <p:nvPicPr>
            <p:cNvPr id="9" name="Picture 8" descr="grid2.png"/>
            <p:cNvPicPr>
              <a:picLocks noChangeAspect="1"/>
            </p:cNvPicPr>
            <p:nvPr/>
          </p:nvPicPr>
          <p:blipFill>
            <a:blip r:embed="rId2"/>
            <a:stretch>
              <a:fillRect/>
            </a:stretch>
          </p:blipFill>
          <p:spPr>
            <a:xfrm>
              <a:off x="1219200" y="1447800"/>
              <a:ext cx="2419048" cy="2809524"/>
            </a:xfrm>
            <a:prstGeom prst="rect">
              <a:avLst/>
            </a:prstGeom>
          </p:spPr>
        </p:pic>
        <p:sp>
          <p:nvSpPr>
            <p:cNvPr id="10" name="Rectangle 9"/>
            <p:cNvSpPr/>
            <p:nvPr/>
          </p:nvSpPr>
          <p:spPr>
            <a:xfrm>
              <a:off x="1219200" y="21336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4191000" y="381000"/>
            <a:ext cx="2809553" cy="6180953"/>
            <a:chOff x="4191000" y="381000"/>
            <a:chExt cx="2809553" cy="6180953"/>
          </a:xfrm>
        </p:grpSpPr>
        <p:pic>
          <p:nvPicPr>
            <p:cNvPr id="4" name="Picture 3" descr="grid5.png"/>
            <p:cNvPicPr>
              <a:picLocks noChangeAspect="1"/>
            </p:cNvPicPr>
            <p:nvPr/>
          </p:nvPicPr>
          <p:blipFill>
            <a:blip r:embed="rId3"/>
            <a:stretch>
              <a:fillRect/>
            </a:stretch>
          </p:blipFill>
          <p:spPr>
            <a:xfrm>
              <a:off x="4419600" y="381000"/>
              <a:ext cx="2580953" cy="6180953"/>
            </a:xfrm>
            <a:prstGeom prst="rect">
              <a:avLst/>
            </a:prstGeom>
          </p:spPr>
        </p:pic>
        <p:sp>
          <p:nvSpPr>
            <p:cNvPr id="7" name="Rectangle 6"/>
            <p:cNvSpPr/>
            <p:nvPr/>
          </p:nvSpPr>
          <p:spPr>
            <a:xfrm>
              <a:off x="4419600" y="914400"/>
              <a:ext cx="19812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91000" y="6248400"/>
              <a:ext cx="914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Arrow Connector 16"/>
          <p:cNvCxnSpPr>
            <a:stCxn id="10" idx="3"/>
            <a:endCxn id="7" idx="1"/>
          </p:cNvCxnSpPr>
          <p:nvPr/>
        </p:nvCxnSpPr>
        <p:spPr>
          <a:xfrm flipV="1">
            <a:off x="1676400" y="1600200"/>
            <a:ext cx="27432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5867400" y="25908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Slide Number Placeholder 10"/>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81000" y="609600"/>
            <a:ext cx="1990476" cy="2438400"/>
            <a:chOff x="381000" y="609600"/>
            <a:chExt cx="1990476" cy="2438400"/>
          </a:xfrm>
        </p:grpSpPr>
        <p:pic>
          <p:nvPicPr>
            <p:cNvPr id="7" name="Picture 6" descr="single3.png"/>
            <p:cNvPicPr>
              <a:picLocks noChangeAspect="1"/>
            </p:cNvPicPr>
            <p:nvPr/>
          </p:nvPicPr>
          <p:blipFill>
            <a:blip r:embed="rId2"/>
            <a:stretch>
              <a:fillRect/>
            </a:stretch>
          </p:blipFill>
          <p:spPr>
            <a:xfrm>
              <a:off x="381000" y="609600"/>
              <a:ext cx="1990476" cy="2428572"/>
            </a:xfrm>
            <a:prstGeom prst="rect">
              <a:avLst/>
            </a:prstGeom>
          </p:spPr>
        </p:pic>
        <p:sp>
          <p:nvSpPr>
            <p:cNvPr id="8" name="Rectangle 7"/>
            <p:cNvSpPr/>
            <p:nvPr/>
          </p:nvSpPr>
          <p:spPr>
            <a:xfrm>
              <a:off x="381000" y="2667000"/>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895600" y="304800"/>
            <a:ext cx="5904762" cy="3409524"/>
            <a:chOff x="2895600" y="304800"/>
            <a:chExt cx="5904762" cy="3409524"/>
          </a:xfrm>
        </p:grpSpPr>
        <p:pic>
          <p:nvPicPr>
            <p:cNvPr id="5" name="Picture 4" descr="single1.png"/>
            <p:cNvPicPr>
              <a:picLocks noChangeAspect="1"/>
            </p:cNvPicPr>
            <p:nvPr/>
          </p:nvPicPr>
          <p:blipFill>
            <a:blip r:embed="rId3"/>
            <a:stretch>
              <a:fillRect/>
            </a:stretch>
          </p:blipFill>
          <p:spPr>
            <a:xfrm>
              <a:off x="2895600" y="304800"/>
              <a:ext cx="5904762" cy="34095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4382036" y="1524000"/>
              <a:ext cx="3542763"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1295400" y="3886200"/>
            <a:ext cx="7619048" cy="2676191"/>
            <a:chOff x="1295400" y="3886200"/>
            <a:chExt cx="7619048" cy="2676191"/>
          </a:xfrm>
        </p:grpSpPr>
        <p:pic>
          <p:nvPicPr>
            <p:cNvPr id="4" name="Picture 3" descr="single2.png"/>
            <p:cNvPicPr>
              <a:picLocks noChangeAspect="1"/>
            </p:cNvPicPr>
            <p:nvPr/>
          </p:nvPicPr>
          <p:blipFill>
            <a:blip r:embed="rId4"/>
            <a:stretch>
              <a:fillRect/>
            </a:stretch>
          </p:blipFill>
          <p:spPr>
            <a:xfrm>
              <a:off x="1295400" y="3886200"/>
              <a:ext cx="7619048" cy="2676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p:cNvSpPr/>
            <p:nvPr/>
          </p:nvSpPr>
          <p:spPr>
            <a:xfrm>
              <a:off x="6553200" y="5689242"/>
              <a:ext cx="2209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05000" y="5638800"/>
              <a:ext cx="6934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hape 12"/>
          <p:cNvCxnSpPr>
            <a:stCxn id="9" idx="3"/>
            <a:endCxn id="10" idx="0"/>
          </p:cNvCxnSpPr>
          <p:nvPr/>
        </p:nvCxnSpPr>
        <p:spPr>
          <a:xfrm flipH="1">
            <a:off x="7658100" y="1676400"/>
            <a:ext cx="266699" cy="4012842"/>
          </a:xfrm>
          <a:prstGeom prst="bentConnector4">
            <a:avLst>
              <a:gd name="adj1" fmla="val -85715"/>
              <a:gd name="adj2" fmla="val 5189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hape 14"/>
          <p:cNvCxnSpPr>
            <a:stCxn id="8" idx="2"/>
            <a:endCxn id="11" idx="1"/>
          </p:cNvCxnSpPr>
          <p:nvPr/>
        </p:nvCxnSpPr>
        <p:spPr>
          <a:xfrm rot="16200000" flipH="1">
            <a:off x="0" y="3886200"/>
            <a:ext cx="2743200" cy="10668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6400800" y="35052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0" name="Slide Number Placeholder 19"/>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ngle4.png"/>
          <p:cNvPicPr>
            <a:picLocks noChangeAspect="1"/>
          </p:cNvPicPr>
          <p:nvPr/>
        </p:nvPicPr>
        <p:blipFill>
          <a:blip r:embed="rId2"/>
          <a:stretch>
            <a:fillRect/>
          </a:stretch>
        </p:blipFill>
        <p:spPr>
          <a:xfrm>
            <a:off x="2372000" y="686142"/>
            <a:ext cx="4400000" cy="5485715"/>
          </a:xfrm>
          <a:prstGeom prst="rect">
            <a:avLst/>
          </a:prstGeom>
        </p:spPr>
      </p:pic>
      <p:sp>
        <p:nvSpPr>
          <p:cNvPr id="5" name="Oval 4"/>
          <p:cNvSpPr/>
          <p:nvPr/>
        </p:nvSpPr>
        <p:spPr>
          <a:xfrm>
            <a:off x="1905000" y="381000"/>
            <a:ext cx="838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sz="4800" b="1" dirty="0"/>
              <a:t>Single-File Page Model</a:t>
            </a:r>
            <a:endParaRPr lang="en-US" dirty="0"/>
          </a:p>
        </p:txBody>
      </p:sp>
      <p:sp>
        <p:nvSpPr>
          <p:cNvPr id="3" name="Content Placeholder 2"/>
          <p:cNvSpPr>
            <a:spLocks noGrp="1"/>
          </p:cNvSpPr>
          <p:nvPr>
            <p:ph idx="1"/>
          </p:nvPr>
        </p:nvSpPr>
        <p:spPr/>
        <p:txBody>
          <a:bodyPr>
            <a:normAutofit/>
          </a:bodyPr>
          <a:lstStyle/>
          <a:p>
            <a:pPr marL="292100" lvl="1" indent="-292100">
              <a:spcBef>
                <a:spcPts val="0"/>
              </a:spcBef>
              <a:buClr>
                <a:schemeClr val="accent1"/>
              </a:buClr>
              <a:buSzPct val="70000"/>
              <a:buFont typeface="Wingdings 2"/>
              <a:buChar char=""/>
            </a:pPr>
            <a:r>
              <a:rPr lang="en-US" sz="1800" u="sng" dirty="0"/>
              <a:t>The </a:t>
            </a:r>
            <a:r>
              <a:rPr lang="en-US" sz="1800" u="sng" dirty="0">
                <a:solidFill>
                  <a:srgbClr val="FFFF00"/>
                </a:solidFill>
              </a:rPr>
              <a:t>&lt;%@Page%&gt; </a:t>
            </a:r>
            <a:r>
              <a:rPr lang="en-US" sz="1800" u="sng" dirty="0"/>
              <a:t>Directive</a:t>
            </a:r>
            <a:r>
              <a:rPr lang="en-US" sz="1800" dirty="0"/>
              <a:t>: Every *.aspx file must have at minimum a &lt;%@Page%&gt; directive  that is used to define the managed language used within the page (via the </a:t>
            </a:r>
            <a:r>
              <a:rPr lang="en-US" sz="1800" dirty="0">
                <a:solidFill>
                  <a:srgbClr val="FFFF00"/>
                </a:solidFill>
              </a:rPr>
              <a:t>language</a:t>
            </a:r>
            <a:r>
              <a:rPr lang="en-US" sz="1800" dirty="0"/>
              <a:t> attribute)</a:t>
            </a:r>
          </a:p>
          <a:p>
            <a:r>
              <a:rPr lang="en-US" sz="1800" u="sng" dirty="0"/>
              <a:t>The </a:t>
            </a:r>
            <a:r>
              <a:rPr lang="en-US" sz="1800" u="sng" dirty="0">
                <a:solidFill>
                  <a:srgbClr val="FFFF00"/>
                </a:solidFill>
              </a:rPr>
              <a:t>&lt;%Import%&gt; </a:t>
            </a:r>
            <a:r>
              <a:rPr lang="en-US" sz="1800" u="sng" dirty="0"/>
              <a:t>Directive</a:t>
            </a:r>
            <a:r>
              <a:rPr lang="en-US" sz="1800" dirty="0"/>
              <a:t>: explicitly states the namespaces required by the current page.</a:t>
            </a:r>
          </a:p>
          <a:p>
            <a:r>
              <a:rPr lang="en-US" sz="1800" dirty="0"/>
              <a:t>Other directives: @ Register, @ Master, @ Assembly, …</a:t>
            </a:r>
          </a:p>
          <a:p>
            <a:pPr marL="292100" lvl="1" indent="-292100">
              <a:spcBef>
                <a:spcPts val="0"/>
              </a:spcBef>
              <a:buClr>
                <a:schemeClr val="accent1"/>
              </a:buClr>
              <a:buSzPct val="70000"/>
              <a:buFont typeface="Wingdings 2"/>
              <a:buChar char=""/>
            </a:pPr>
            <a:endParaRPr lang="en-US" sz="1800" dirty="0"/>
          </a:p>
          <a:p>
            <a:pPr marL="292100" lvl="1" indent="-292100">
              <a:spcBef>
                <a:spcPts val="0"/>
              </a:spcBef>
              <a:buClr>
                <a:schemeClr val="accent1"/>
              </a:buClr>
              <a:buSzPct val="70000"/>
              <a:buFont typeface="Wingdings 2"/>
              <a:buChar char=""/>
            </a:pPr>
            <a:endParaRPr lang="en-US" sz="1800" dirty="0"/>
          </a:p>
          <a:p>
            <a:endParaRPr lang="en-US" sz="1800" dirty="0"/>
          </a:p>
        </p:txBody>
      </p:sp>
      <p:pic>
        <p:nvPicPr>
          <p:cNvPr id="4" name="Picture 4"/>
          <p:cNvPicPr>
            <a:picLocks noChangeAspect="1" noChangeArrowheads="1"/>
          </p:cNvPicPr>
          <p:nvPr/>
        </p:nvPicPr>
        <p:blipFill>
          <a:blip r:embed="rId2"/>
          <a:srcRect/>
          <a:stretch>
            <a:fillRect/>
          </a:stretch>
        </p:blipFill>
        <p:spPr bwMode="auto">
          <a:xfrm>
            <a:off x="838200" y="3505200"/>
            <a:ext cx="7315200" cy="2979738"/>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600" b="1" dirty="0"/>
              <a:t>Code-Behind Page Model Demo</a:t>
            </a:r>
            <a:endParaRPr lang="en-US" sz="3600" dirty="0"/>
          </a:p>
        </p:txBody>
      </p:sp>
      <p:grpSp>
        <p:nvGrpSpPr>
          <p:cNvPr id="10" name="Group 9"/>
          <p:cNvGrpSpPr/>
          <p:nvPr/>
        </p:nvGrpSpPr>
        <p:grpSpPr>
          <a:xfrm>
            <a:off x="457200" y="1066800"/>
            <a:ext cx="3657600" cy="1142857"/>
            <a:chOff x="457200" y="1066800"/>
            <a:chExt cx="3657600" cy="1142857"/>
          </a:xfrm>
        </p:grpSpPr>
        <p:pic>
          <p:nvPicPr>
            <p:cNvPr id="5" name="Picture 4" descr="web1.png"/>
            <p:cNvPicPr>
              <a:picLocks noChangeAspect="1"/>
            </p:cNvPicPr>
            <p:nvPr/>
          </p:nvPicPr>
          <p:blipFill>
            <a:blip r:embed="rId2"/>
            <a:stretch>
              <a:fillRect/>
            </a:stretch>
          </p:blipFill>
          <p:spPr>
            <a:xfrm>
              <a:off x="457200" y="1066800"/>
              <a:ext cx="3561905" cy="1142857"/>
            </a:xfrm>
            <a:prstGeom prst="rect">
              <a:avLst/>
            </a:prstGeom>
          </p:spPr>
        </p:pic>
        <p:sp>
          <p:nvSpPr>
            <p:cNvPr id="6" name="Rectangle 5"/>
            <p:cNvSpPr/>
            <p:nvPr/>
          </p:nvSpPr>
          <p:spPr>
            <a:xfrm>
              <a:off x="2209800" y="1676400"/>
              <a:ext cx="1905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286000" y="2362200"/>
            <a:ext cx="6476191" cy="4247619"/>
            <a:chOff x="2286000" y="2362200"/>
            <a:chExt cx="6476191" cy="4247619"/>
          </a:xfrm>
        </p:grpSpPr>
        <p:pic>
          <p:nvPicPr>
            <p:cNvPr id="4" name="Picture 3" descr="web2.png"/>
            <p:cNvPicPr>
              <a:picLocks noChangeAspect="1"/>
            </p:cNvPicPr>
            <p:nvPr/>
          </p:nvPicPr>
          <p:blipFill>
            <a:blip r:embed="rId3"/>
            <a:stretch>
              <a:fillRect/>
            </a:stretch>
          </p:blipFill>
          <p:spPr>
            <a:xfrm>
              <a:off x="2286000" y="2362200"/>
              <a:ext cx="6476191" cy="4247619"/>
            </a:xfrm>
            <a:prstGeom prst="rect">
              <a:avLst/>
            </a:prstGeom>
          </p:spPr>
        </p:pic>
        <p:sp>
          <p:nvSpPr>
            <p:cNvPr id="7" name="Rectangle 6"/>
            <p:cNvSpPr/>
            <p:nvPr/>
          </p:nvSpPr>
          <p:spPr>
            <a:xfrm>
              <a:off x="4191000" y="3175716"/>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276600" y="5867400"/>
              <a:ext cx="1371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228600" y="20574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p:cNvSpPr/>
          <p:nvPr/>
        </p:nvSpPr>
        <p:spPr>
          <a:xfrm>
            <a:off x="6096000" y="2362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eb3.png"/>
          <p:cNvPicPr>
            <a:picLocks noChangeAspect="1"/>
          </p:cNvPicPr>
          <p:nvPr/>
        </p:nvPicPr>
        <p:blipFill>
          <a:blip r:embed="rId2"/>
          <a:stretch>
            <a:fillRect/>
          </a:stretch>
        </p:blipFill>
        <p:spPr>
          <a:xfrm>
            <a:off x="762000" y="2971800"/>
            <a:ext cx="2571429" cy="2847619"/>
          </a:xfrm>
          <a:prstGeom prst="rect">
            <a:avLst/>
          </a:prstGeom>
        </p:spPr>
      </p:pic>
      <p:pic>
        <p:nvPicPr>
          <p:cNvPr id="7" name="Picture 6" descr="web5.png"/>
          <p:cNvPicPr>
            <a:picLocks noChangeAspect="1"/>
          </p:cNvPicPr>
          <p:nvPr/>
        </p:nvPicPr>
        <p:blipFill>
          <a:blip r:embed="rId3"/>
          <a:stretch>
            <a:fillRect/>
          </a:stretch>
        </p:blipFill>
        <p:spPr>
          <a:xfrm>
            <a:off x="762000" y="990600"/>
            <a:ext cx="2685714" cy="1247619"/>
          </a:xfrm>
          <a:prstGeom prst="rect">
            <a:avLst/>
          </a:prstGeom>
        </p:spPr>
      </p:pic>
      <p:sp>
        <p:nvSpPr>
          <p:cNvPr id="8" name="Rounded Rectangle 7"/>
          <p:cNvSpPr/>
          <p:nvPr/>
        </p:nvSpPr>
        <p:spPr>
          <a:xfrm>
            <a:off x="4343400" y="990600"/>
            <a:ext cx="3733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 HTML code</a:t>
            </a:r>
          </a:p>
        </p:txBody>
      </p:sp>
      <p:sp>
        <p:nvSpPr>
          <p:cNvPr id="9" name="Rounded Rectangle 8"/>
          <p:cNvSpPr/>
          <p:nvPr/>
        </p:nvSpPr>
        <p:spPr>
          <a:xfrm>
            <a:off x="4343400" y="1828800"/>
            <a:ext cx="3733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 C# code</a:t>
            </a:r>
          </a:p>
        </p:txBody>
      </p:sp>
      <p:cxnSp>
        <p:nvCxnSpPr>
          <p:cNvPr id="11" name="Straight Arrow Connector 10"/>
          <p:cNvCxnSpPr>
            <a:stCxn id="8" idx="1"/>
          </p:cNvCxnSpPr>
          <p:nvPr/>
        </p:nvCxnSpPr>
        <p:spPr>
          <a:xfrm rot="10800000" flipV="1">
            <a:off x="1752600" y="1257300"/>
            <a:ext cx="259080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1"/>
          </p:cNvCxnSpPr>
          <p:nvPr/>
        </p:nvCxnSpPr>
        <p:spPr>
          <a:xfrm rot="10800000">
            <a:off x="2209800" y="1905000"/>
            <a:ext cx="21336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286000" y="2971800"/>
            <a:ext cx="6266667" cy="3561905"/>
            <a:chOff x="2286000" y="2971800"/>
            <a:chExt cx="6266667" cy="3561905"/>
          </a:xfrm>
        </p:grpSpPr>
        <p:pic>
          <p:nvPicPr>
            <p:cNvPr id="6" name="Picture 5" descr="web7.png"/>
            <p:cNvPicPr>
              <a:picLocks noChangeAspect="1"/>
            </p:cNvPicPr>
            <p:nvPr/>
          </p:nvPicPr>
          <p:blipFill>
            <a:blip r:embed="rId2"/>
            <a:stretch>
              <a:fillRect/>
            </a:stretch>
          </p:blipFill>
          <p:spPr>
            <a:xfrm>
              <a:off x="2286000" y="2971800"/>
              <a:ext cx="6266667" cy="3561905"/>
            </a:xfrm>
            <a:prstGeom prst="rect">
              <a:avLst/>
            </a:prstGeom>
          </p:spPr>
        </p:pic>
        <p:sp>
          <p:nvSpPr>
            <p:cNvPr id="9" name="Rectangle 8"/>
            <p:cNvSpPr/>
            <p:nvPr/>
          </p:nvSpPr>
          <p:spPr>
            <a:xfrm>
              <a:off x="2514600" y="4114800"/>
              <a:ext cx="6019800" cy="228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429000" y="2971800"/>
              <a:ext cx="129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6629400" y="28194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Default.aspx.cs</a:t>
            </a:r>
            <a:endParaRPr lang="en-US" sz="1600" dirty="0"/>
          </a:p>
        </p:txBody>
      </p:sp>
      <p:sp>
        <p:nvSpPr>
          <p:cNvPr id="8" name="Rectangle 7"/>
          <p:cNvSpPr/>
          <p:nvPr/>
        </p:nvSpPr>
        <p:spPr>
          <a:xfrm>
            <a:off x="228600" y="1524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Default.aspx</a:t>
            </a:r>
          </a:p>
        </p:txBody>
      </p:sp>
      <p:grpSp>
        <p:nvGrpSpPr>
          <p:cNvPr id="23" name="Group 22"/>
          <p:cNvGrpSpPr/>
          <p:nvPr/>
        </p:nvGrpSpPr>
        <p:grpSpPr>
          <a:xfrm>
            <a:off x="457200" y="609600"/>
            <a:ext cx="4247619" cy="942857"/>
            <a:chOff x="457200" y="609600"/>
            <a:chExt cx="4247619" cy="942857"/>
          </a:xfrm>
        </p:grpSpPr>
        <p:pic>
          <p:nvPicPr>
            <p:cNvPr id="5" name="Picture 4" descr="web4.png"/>
            <p:cNvPicPr>
              <a:picLocks noChangeAspect="1"/>
            </p:cNvPicPr>
            <p:nvPr/>
          </p:nvPicPr>
          <p:blipFill>
            <a:blip r:embed="rId3"/>
            <a:stretch>
              <a:fillRect/>
            </a:stretch>
          </p:blipFill>
          <p:spPr>
            <a:xfrm>
              <a:off x="457200" y="609600"/>
              <a:ext cx="4247619" cy="942857"/>
            </a:xfrm>
            <a:prstGeom prst="rect">
              <a:avLst/>
            </a:prstGeom>
          </p:spPr>
        </p:pic>
        <p:sp>
          <p:nvSpPr>
            <p:cNvPr id="10" name="Rectangle 9"/>
            <p:cNvSpPr/>
            <p:nvPr/>
          </p:nvSpPr>
          <p:spPr>
            <a:xfrm>
              <a:off x="1752600" y="762000"/>
              <a:ext cx="2057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52600" y="914400"/>
              <a:ext cx="1524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81000" y="1752600"/>
            <a:ext cx="5133334" cy="447619"/>
            <a:chOff x="381000" y="1752600"/>
            <a:chExt cx="5133334" cy="447619"/>
          </a:xfrm>
        </p:grpSpPr>
        <p:pic>
          <p:nvPicPr>
            <p:cNvPr id="4" name="Picture 3" descr="web6.png"/>
            <p:cNvPicPr>
              <a:picLocks noChangeAspect="1"/>
            </p:cNvPicPr>
            <p:nvPr/>
          </p:nvPicPr>
          <p:blipFill>
            <a:blip r:embed="rId4"/>
            <a:stretch>
              <a:fillRect/>
            </a:stretch>
          </p:blipFill>
          <p:spPr>
            <a:xfrm>
              <a:off x="381000" y="1752600"/>
              <a:ext cx="5133334" cy="447619"/>
            </a:xfrm>
            <a:prstGeom prst="rect">
              <a:avLst/>
            </a:prstGeom>
          </p:spPr>
        </p:pic>
        <p:sp>
          <p:nvSpPr>
            <p:cNvPr id="12" name="Rectangle 11"/>
            <p:cNvSpPr/>
            <p:nvPr/>
          </p:nvSpPr>
          <p:spPr>
            <a:xfrm>
              <a:off x="1066800" y="1942563"/>
              <a:ext cx="2133600" cy="1910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Elbow Connector 14"/>
          <p:cNvCxnSpPr>
            <a:stCxn id="10" idx="0"/>
            <a:endCxn id="7" idx="0"/>
          </p:cNvCxnSpPr>
          <p:nvPr/>
        </p:nvCxnSpPr>
        <p:spPr>
          <a:xfrm rot="16200000" flipH="1">
            <a:off x="4191000" y="-647700"/>
            <a:ext cx="2057400" cy="4876800"/>
          </a:xfrm>
          <a:prstGeom prst="bentConnector3">
            <a:avLst>
              <a:gd name="adj1" fmla="val -1111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Elbow Connector 16"/>
          <p:cNvCxnSpPr>
            <a:stCxn id="11" idx="2"/>
            <a:endCxn id="13" idx="0"/>
          </p:cNvCxnSpPr>
          <p:nvPr/>
        </p:nvCxnSpPr>
        <p:spPr>
          <a:xfrm rot="16200000" flipH="1">
            <a:off x="2381250" y="1276350"/>
            <a:ext cx="1828800" cy="1562100"/>
          </a:xfrm>
          <a:prstGeom prst="bentConnector3">
            <a:avLst>
              <a:gd name="adj1" fmla="val 29577"/>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hape 21"/>
          <p:cNvCxnSpPr>
            <a:stCxn id="12" idx="2"/>
            <a:endCxn id="9" idx="1"/>
          </p:cNvCxnSpPr>
          <p:nvPr/>
        </p:nvCxnSpPr>
        <p:spPr>
          <a:xfrm rot="16200000" flipH="1">
            <a:off x="762000" y="3505200"/>
            <a:ext cx="3124200" cy="381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Slide Number Placeholder 17"/>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Role of HTTP</a:t>
            </a:r>
            <a:endParaRPr lang="en-US" dirty="0"/>
          </a:p>
        </p:txBody>
      </p:sp>
      <p:sp>
        <p:nvSpPr>
          <p:cNvPr id="3" name="Content Placeholder 2"/>
          <p:cNvSpPr>
            <a:spLocks noGrp="1"/>
          </p:cNvSpPr>
          <p:nvPr>
            <p:ph idx="1"/>
          </p:nvPr>
        </p:nvSpPr>
        <p:spPr/>
        <p:txBody>
          <a:bodyPr/>
          <a:lstStyle/>
          <a:p>
            <a:r>
              <a:rPr lang="en-US" dirty="0"/>
              <a:t>HTTP (Hyper Text Transfer Protocol) is a text-based protocol that is built upon a standard request/response paradigm.</a:t>
            </a:r>
          </a:p>
          <a:p>
            <a:r>
              <a:rPr lang="en-US" dirty="0"/>
              <a:t>The HTTP request and response cycle</a:t>
            </a:r>
          </a:p>
        </p:txBody>
      </p:sp>
      <p:pic>
        <p:nvPicPr>
          <p:cNvPr id="4" name="Picture 4"/>
          <p:cNvPicPr>
            <a:picLocks noChangeAspect="1" noChangeArrowheads="1"/>
          </p:cNvPicPr>
          <p:nvPr/>
        </p:nvPicPr>
        <p:blipFill>
          <a:blip r:embed="rId2"/>
          <a:srcRect/>
          <a:stretch>
            <a:fillRect/>
          </a:stretch>
        </p:blipFill>
        <p:spPr bwMode="auto">
          <a:xfrm>
            <a:off x="1219200" y="3657600"/>
            <a:ext cx="6553200" cy="2471738"/>
          </a:xfrm>
          <a:prstGeom prst="rect">
            <a:avLst/>
          </a:prstGeom>
          <a:noFill/>
          <a:ln w="9525">
            <a:noFill/>
            <a:miter lim="800000"/>
            <a:headEnd/>
            <a:tailEnd/>
          </a:ln>
        </p:spPr>
      </p:pic>
      <p:sp>
        <p:nvSpPr>
          <p:cNvPr id="5" name="TextBox 6"/>
          <p:cNvSpPr txBox="1">
            <a:spLocks noChangeArrowheads="1"/>
          </p:cNvSpPr>
          <p:nvPr/>
        </p:nvSpPr>
        <p:spPr bwMode="auto">
          <a:xfrm>
            <a:off x="762000" y="6248400"/>
            <a:ext cx="6781800" cy="369888"/>
          </a:xfrm>
          <a:prstGeom prst="rect">
            <a:avLst/>
          </a:prstGeom>
          <a:noFill/>
          <a:ln w="9525">
            <a:noFill/>
            <a:miter lim="800000"/>
            <a:headEnd/>
            <a:tailEnd/>
          </a:ln>
        </p:spPr>
        <p:txBody>
          <a:bodyPr>
            <a:spAutoFit/>
          </a:bodyPr>
          <a:lstStyle/>
          <a:p>
            <a:r>
              <a:rPr lang="en-US" i="1" u="sng" dirty="0"/>
              <a:t>HTTP is an essentially </a:t>
            </a:r>
            <a:r>
              <a:rPr lang="en-US" i="1" u="sng" dirty="0">
                <a:solidFill>
                  <a:srgbClr val="FFFF00"/>
                </a:solidFill>
              </a:rPr>
              <a:t>stateless</a:t>
            </a:r>
            <a:r>
              <a:rPr lang="en-US" i="1" u="sng" dirty="0"/>
              <a:t> protocol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A788CD-8107-4F69-877A-9B5C36D12A7F}"/>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6" name="Title 1">
            <a:extLst>
              <a:ext uri="{FF2B5EF4-FFF2-40B4-BE49-F238E27FC236}">
                <a16:creationId xmlns:a16="http://schemas.microsoft.com/office/drawing/2014/main" id="{4852E8AD-831C-489C-A246-4D3555041D04}"/>
              </a:ext>
            </a:extLst>
          </p:cNvPr>
          <p:cNvSpPr>
            <a:spLocks noGrp="1"/>
          </p:cNvSpPr>
          <p:nvPr>
            <p:ph type="title"/>
          </p:nvPr>
        </p:nvSpPr>
        <p:spPr>
          <a:xfrm>
            <a:off x="457200" y="51965"/>
            <a:ext cx="8229600" cy="889464"/>
          </a:xfrm>
        </p:spPr>
        <p:txBody>
          <a:bodyPr>
            <a:normAutofit/>
          </a:bodyPr>
          <a:lstStyle/>
          <a:p>
            <a:pPr algn="ctr"/>
            <a:r>
              <a:rPr lang="en-US" sz="3600" b="1"/>
              <a:t>Demo</a:t>
            </a:r>
            <a:endParaRPr lang="en-US" sz="3600" dirty="0"/>
          </a:p>
        </p:txBody>
      </p:sp>
      <p:grpSp>
        <p:nvGrpSpPr>
          <p:cNvPr id="11" name="Group 10">
            <a:extLst>
              <a:ext uri="{FF2B5EF4-FFF2-40B4-BE49-F238E27FC236}">
                <a16:creationId xmlns:a16="http://schemas.microsoft.com/office/drawing/2014/main" id="{39B744AB-5E06-439D-B121-AA74BA76ECCA}"/>
              </a:ext>
            </a:extLst>
          </p:cNvPr>
          <p:cNvGrpSpPr/>
          <p:nvPr/>
        </p:nvGrpSpPr>
        <p:grpSpPr>
          <a:xfrm>
            <a:off x="6231317" y="962076"/>
            <a:ext cx="2893375" cy="2714711"/>
            <a:chOff x="5562600" y="1600200"/>
            <a:chExt cx="3257550" cy="3400425"/>
          </a:xfrm>
        </p:grpSpPr>
        <p:pic>
          <p:nvPicPr>
            <p:cNvPr id="7" name="Picture 6">
              <a:extLst>
                <a:ext uri="{FF2B5EF4-FFF2-40B4-BE49-F238E27FC236}">
                  <a16:creationId xmlns:a16="http://schemas.microsoft.com/office/drawing/2014/main" id="{DCAAC263-3D95-43DD-9C72-CC9D18AE6C6B}"/>
                </a:ext>
              </a:extLst>
            </p:cNvPr>
            <p:cNvPicPr>
              <a:picLocks noChangeAspect="1"/>
            </p:cNvPicPr>
            <p:nvPr/>
          </p:nvPicPr>
          <p:blipFill>
            <a:blip r:embed="rId2"/>
            <a:stretch>
              <a:fillRect/>
            </a:stretch>
          </p:blipFill>
          <p:spPr>
            <a:xfrm>
              <a:off x="5562600" y="1600200"/>
              <a:ext cx="3257550" cy="3400425"/>
            </a:xfrm>
            <a:prstGeom prst="rect">
              <a:avLst/>
            </a:prstGeom>
          </p:spPr>
        </p:pic>
        <p:sp>
          <p:nvSpPr>
            <p:cNvPr id="9" name="Rectangle 8">
              <a:extLst>
                <a:ext uri="{FF2B5EF4-FFF2-40B4-BE49-F238E27FC236}">
                  <a16:creationId xmlns:a16="http://schemas.microsoft.com/office/drawing/2014/main" id="{4426B8B4-4FC3-4743-B2BA-45B310ECC7B9}"/>
                </a:ext>
              </a:extLst>
            </p:cNvPr>
            <p:cNvSpPr/>
            <p:nvPr/>
          </p:nvSpPr>
          <p:spPr>
            <a:xfrm>
              <a:off x="6477000" y="3918856"/>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31406-C91F-4BD5-BFCA-046021DBBAAE}"/>
                </a:ext>
              </a:extLst>
            </p:cNvPr>
            <p:cNvSpPr/>
            <p:nvPr/>
          </p:nvSpPr>
          <p:spPr>
            <a:xfrm>
              <a:off x="6276974" y="4534809"/>
              <a:ext cx="119062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5AA720CD-8EC3-4C8B-AA85-048F6987907F}"/>
              </a:ext>
            </a:extLst>
          </p:cNvPr>
          <p:cNvPicPr>
            <a:picLocks noChangeAspect="1"/>
          </p:cNvPicPr>
          <p:nvPr/>
        </p:nvPicPr>
        <p:blipFill>
          <a:blip r:embed="rId3"/>
          <a:stretch>
            <a:fillRect/>
          </a:stretch>
        </p:blipFill>
        <p:spPr>
          <a:xfrm>
            <a:off x="11144" y="990599"/>
            <a:ext cx="6198074" cy="2686188"/>
          </a:xfrm>
          <a:prstGeom prst="rect">
            <a:avLst/>
          </a:prstGeom>
        </p:spPr>
      </p:pic>
      <p:sp>
        <p:nvSpPr>
          <p:cNvPr id="15" name="Rectangle 14">
            <a:extLst>
              <a:ext uri="{FF2B5EF4-FFF2-40B4-BE49-F238E27FC236}">
                <a16:creationId xmlns:a16="http://schemas.microsoft.com/office/drawing/2014/main" id="{A7C60009-D6BA-4DBE-BB3B-F17C6D315DA9}"/>
              </a:ext>
            </a:extLst>
          </p:cNvPr>
          <p:cNvSpPr/>
          <p:nvPr/>
        </p:nvSpPr>
        <p:spPr>
          <a:xfrm>
            <a:off x="4038600" y="2190748"/>
            <a:ext cx="1676400" cy="3001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AC6588-BBED-4B57-99CE-1E9C620A99BD}"/>
              </a:ext>
            </a:extLst>
          </p:cNvPr>
          <p:cNvPicPr>
            <a:picLocks noChangeAspect="1"/>
          </p:cNvPicPr>
          <p:nvPr/>
        </p:nvPicPr>
        <p:blipFill>
          <a:blip r:embed="rId4"/>
          <a:stretch>
            <a:fillRect/>
          </a:stretch>
        </p:blipFill>
        <p:spPr>
          <a:xfrm>
            <a:off x="762000" y="3723236"/>
            <a:ext cx="7373974" cy="3016859"/>
          </a:xfrm>
          <a:prstGeom prst="rect">
            <a:avLst/>
          </a:prstGeom>
        </p:spPr>
      </p:pic>
    </p:spTree>
    <p:extLst>
      <p:ext uri="{BB962C8B-B14F-4D97-AF65-F5344CB8AC3E}">
        <p14:creationId xmlns:p14="http://schemas.microsoft.com/office/powerpoint/2010/main" val="2975343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A788CD-8107-4F69-877A-9B5C36D12A7F}"/>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5" name="Title 1">
            <a:extLst>
              <a:ext uri="{FF2B5EF4-FFF2-40B4-BE49-F238E27FC236}">
                <a16:creationId xmlns:a16="http://schemas.microsoft.com/office/drawing/2014/main" id="{0C15DF89-BD8F-41DA-9C19-EBC703E01B7F}"/>
              </a:ext>
            </a:extLst>
          </p:cNvPr>
          <p:cNvSpPr>
            <a:spLocks noGrp="1"/>
          </p:cNvSpPr>
          <p:nvPr>
            <p:ph type="title"/>
          </p:nvPr>
        </p:nvSpPr>
        <p:spPr>
          <a:xfrm>
            <a:off x="457200" y="253536"/>
            <a:ext cx="8229600" cy="508464"/>
          </a:xfrm>
        </p:spPr>
        <p:txBody>
          <a:bodyPr>
            <a:normAutofit fontScale="90000"/>
          </a:bodyPr>
          <a:lstStyle/>
          <a:p>
            <a:pPr algn="ctr"/>
            <a:r>
              <a:rPr lang="en-US" sz="3600" b="1"/>
              <a:t>Demo</a:t>
            </a:r>
            <a:endParaRPr lang="en-US" sz="3600" dirty="0"/>
          </a:p>
        </p:txBody>
      </p:sp>
      <p:pic>
        <p:nvPicPr>
          <p:cNvPr id="6" name="Picture 5">
            <a:extLst>
              <a:ext uri="{FF2B5EF4-FFF2-40B4-BE49-F238E27FC236}">
                <a16:creationId xmlns:a16="http://schemas.microsoft.com/office/drawing/2014/main" id="{7C863CE1-E359-4162-9639-EE54C3E0D366}"/>
              </a:ext>
            </a:extLst>
          </p:cNvPr>
          <p:cNvPicPr>
            <a:picLocks noChangeAspect="1"/>
          </p:cNvPicPr>
          <p:nvPr/>
        </p:nvPicPr>
        <p:blipFill>
          <a:blip r:embed="rId2"/>
          <a:stretch>
            <a:fillRect/>
          </a:stretch>
        </p:blipFill>
        <p:spPr>
          <a:xfrm>
            <a:off x="625927" y="800100"/>
            <a:ext cx="7865425" cy="3411247"/>
          </a:xfrm>
          <a:prstGeom prst="rect">
            <a:avLst/>
          </a:prstGeom>
        </p:spPr>
      </p:pic>
      <p:pic>
        <p:nvPicPr>
          <p:cNvPr id="8" name="Picture 7">
            <a:extLst>
              <a:ext uri="{FF2B5EF4-FFF2-40B4-BE49-F238E27FC236}">
                <a16:creationId xmlns:a16="http://schemas.microsoft.com/office/drawing/2014/main" id="{BEF990F4-D031-487A-A2B1-5FA7C056991B}"/>
              </a:ext>
            </a:extLst>
          </p:cNvPr>
          <p:cNvPicPr>
            <a:picLocks noChangeAspect="1"/>
          </p:cNvPicPr>
          <p:nvPr/>
        </p:nvPicPr>
        <p:blipFill>
          <a:blip r:embed="rId3"/>
          <a:stretch>
            <a:fillRect/>
          </a:stretch>
        </p:blipFill>
        <p:spPr>
          <a:xfrm>
            <a:off x="4438945" y="3817431"/>
            <a:ext cx="4062800" cy="2870664"/>
          </a:xfrm>
          <a:prstGeom prst="rect">
            <a:avLst/>
          </a:prstGeom>
        </p:spPr>
      </p:pic>
    </p:spTree>
    <p:extLst>
      <p:ext uri="{BB962C8B-B14F-4D97-AF65-F5344CB8AC3E}">
        <p14:creationId xmlns:p14="http://schemas.microsoft.com/office/powerpoint/2010/main" val="2624352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t>Debugging and Tracing ASP.NET Pages</a:t>
            </a:r>
          </a:p>
        </p:txBody>
      </p:sp>
      <p:sp>
        <p:nvSpPr>
          <p:cNvPr id="3" name="Content Placeholder 2"/>
          <p:cNvSpPr>
            <a:spLocks noGrp="1"/>
          </p:cNvSpPr>
          <p:nvPr>
            <p:ph idx="1"/>
          </p:nvPr>
        </p:nvSpPr>
        <p:spPr/>
        <p:txBody>
          <a:bodyPr/>
          <a:lstStyle/>
          <a:p>
            <a:pPr marL="292100" lvl="1" indent="-292100">
              <a:spcBef>
                <a:spcPts val="0"/>
              </a:spcBef>
              <a:buClr>
                <a:schemeClr val="accent1"/>
              </a:buClr>
              <a:buSzPct val="70000"/>
              <a:buFont typeface="Wingdings 2"/>
              <a:buChar char=""/>
            </a:pPr>
            <a:r>
              <a:rPr lang="en-US" dirty="0"/>
              <a:t>Enable tracing support</a:t>
            </a:r>
          </a:p>
          <a:p>
            <a:pPr marL="292100" lvl="1" indent="-292100">
              <a:spcBef>
                <a:spcPts val="0"/>
              </a:spcBef>
              <a:buClr>
                <a:schemeClr val="accent1"/>
              </a:buClr>
              <a:buSzPct val="70000"/>
              <a:buFont typeface="Wingdings 2"/>
              <a:buChar char=""/>
            </a:pPr>
            <a:endParaRPr lang="en-US" dirty="0"/>
          </a:p>
          <a:p>
            <a:pPr marL="292100" lvl="1" indent="-292100">
              <a:spcBef>
                <a:spcPts val="0"/>
              </a:spcBef>
              <a:buClr>
                <a:schemeClr val="accent1"/>
              </a:buClr>
              <a:buSzPct val="70000"/>
              <a:buFont typeface="Wingdings 2"/>
              <a:buChar char=""/>
            </a:pPr>
            <a:endParaRPr lang="en-US" dirty="0"/>
          </a:p>
          <a:p>
            <a:pPr marL="292100" lvl="1" indent="-292100">
              <a:spcBef>
                <a:spcPts val="0"/>
              </a:spcBef>
              <a:buClr>
                <a:schemeClr val="accent1"/>
              </a:buClr>
              <a:buSzPct val="70000"/>
              <a:buFont typeface="Wingdings 2"/>
              <a:buChar char=""/>
            </a:pPr>
            <a:endParaRPr lang="en-US" dirty="0"/>
          </a:p>
          <a:p>
            <a:pPr marL="292100" lvl="1" indent="-292100">
              <a:spcBef>
                <a:spcPts val="0"/>
              </a:spcBef>
              <a:buClr>
                <a:schemeClr val="accent1"/>
              </a:buClr>
              <a:buSzPct val="70000"/>
              <a:buFont typeface="Wingdings 2"/>
              <a:buChar char=""/>
            </a:pPr>
            <a:endParaRPr lang="en-US" dirty="0"/>
          </a:p>
          <a:p>
            <a:pPr marL="292100" lvl="1" indent="-292100">
              <a:spcBef>
                <a:spcPts val="0"/>
              </a:spcBef>
              <a:buClr>
                <a:schemeClr val="accent1"/>
              </a:buClr>
              <a:buSzPct val="70000"/>
              <a:buFont typeface="Wingdings 2"/>
              <a:buChar char=""/>
            </a:pPr>
            <a:r>
              <a:rPr lang="en-US" dirty="0" err="1"/>
              <a:t>Web.config</a:t>
            </a:r>
            <a:endParaRPr lang="en-US" dirty="0"/>
          </a:p>
          <a:p>
            <a:endParaRPr lang="en-US" dirty="0"/>
          </a:p>
        </p:txBody>
      </p:sp>
      <p:grpSp>
        <p:nvGrpSpPr>
          <p:cNvPr id="9" name="Group 8"/>
          <p:cNvGrpSpPr/>
          <p:nvPr/>
        </p:nvGrpSpPr>
        <p:grpSpPr>
          <a:xfrm>
            <a:off x="1752600" y="2362200"/>
            <a:ext cx="4247619" cy="942857"/>
            <a:chOff x="2590800" y="4495800"/>
            <a:chExt cx="4247619" cy="942857"/>
          </a:xfrm>
        </p:grpSpPr>
        <p:pic>
          <p:nvPicPr>
            <p:cNvPr id="6" name="Picture 5" descr="web4.png"/>
            <p:cNvPicPr>
              <a:picLocks noChangeAspect="1"/>
            </p:cNvPicPr>
            <p:nvPr/>
          </p:nvPicPr>
          <p:blipFill>
            <a:blip r:embed="rId2"/>
            <a:stretch>
              <a:fillRect/>
            </a:stretch>
          </p:blipFill>
          <p:spPr>
            <a:xfrm>
              <a:off x="2590800" y="4495800"/>
              <a:ext cx="4247619" cy="942857"/>
            </a:xfrm>
            <a:prstGeom prst="rect">
              <a:avLst/>
            </a:prstGeom>
          </p:spPr>
        </p:pic>
        <p:sp>
          <p:nvSpPr>
            <p:cNvPr id="7" name="Rectangle 6"/>
            <p:cNvSpPr/>
            <p:nvPr/>
          </p:nvSpPr>
          <p:spPr>
            <a:xfrm>
              <a:off x="5398395" y="4800600"/>
              <a:ext cx="1371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2971800" y="4419600"/>
            <a:ext cx="3123810" cy="1981200"/>
            <a:chOff x="2971800" y="4419600"/>
            <a:chExt cx="3123810" cy="1981200"/>
          </a:xfrm>
        </p:grpSpPr>
        <p:pic>
          <p:nvPicPr>
            <p:cNvPr id="10" name="Picture 9" descr="web8.png"/>
            <p:cNvPicPr>
              <a:picLocks noChangeAspect="1"/>
            </p:cNvPicPr>
            <p:nvPr/>
          </p:nvPicPr>
          <p:blipFill>
            <a:blip r:embed="rId3"/>
            <a:stretch>
              <a:fillRect/>
            </a:stretch>
          </p:blipFill>
          <p:spPr>
            <a:xfrm>
              <a:off x="2971800" y="4419600"/>
              <a:ext cx="3123810" cy="1980953"/>
            </a:xfrm>
            <a:prstGeom prst="rect">
              <a:avLst/>
            </a:prstGeom>
          </p:spPr>
        </p:pic>
        <p:sp>
          <p:nvSpPr>
            <p:cNvPr id="11" name="Rectangle 10"/>
            <p:cNvSpPr/>
            <p:nvPr/>
          </p:nvSpPr>
          <p:spPr>
            <a:xfrm>
              <a:off x="3733800" y="6172200"/>
              <a:ext cx="2286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Slide Number Placeholder 1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Autofit/>
          </a:bodyPr>
          <a:lstStyle/>
          <a:p>
            <a:pPr algn="ctr"/>
            <a:r>
              <a:rPr lang="en-US" sz="3200" b="1" dirty="0"/>
              <a:t>ASP.NET Website Directory Structure</a:t>
            </a:r>
            <a:endParaRPr lang="en-US" sz="3200" dirty="0"/>
          </a:p>
        </p:txBody>
      </p:sp>
      <p:graphicFrame>
        <p:nvGraphicFramePr>
          <p:cNvPr id="5" name="Table 4"/>
          <p:cNvGraphicFramePr>
            <a:graphicFrameLocks noGrp="1"/>
          </p:cNvGraphicFramePr>
          <p:nvPr/>
        </p:nvGraphicFramePr>
        <p:xfrm>
          <a:off x="381000" y="1600200"/>
          <a:ext cx="8305800" cy="49072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96240">
                <a:tc>
                  <a:txBody>
                    <a:bodyPr/>
                    <a:lstStyle/>
                    <a:p>
                      <a:r>
                        <a:rPr lang="en-US" sz="1600" dirty="0"/>
                        <a:t>Subfolder</a:t>
                      </a:r>
                    </a:p>
                  </a:txBody>
                  <a:tcPr/>
                </a:tc>
                <a:tc>
                  <a:txBody>
                    <a:bodyPr/>
                    <a:lstStyle/>
                    <a:p>
                      <a:r>
                        <a:rPr lang="en-US" sz="1600" dirty="0"/>
                        <a:t>Description </a:t>
                      </a:r>
                    </a:p>
                  </a:txBody>
                  <a:tcPr/>
                </a:tc>
                <a:extLst>
                  <a:ext uri="{0D108BD9-81ED-4DB2-BD59-A6C34878D82A}">
                    <a16:rowId xmlns:a16="http://schemas.microsoft.com/office/drawing/2014/main" val="10000"/>
                  </a:ext>
                </a:extLst>
              </a:tr>
              <a:tr h="396240">
                <a:tc>
                  <a:txBody>
                    <a:bodyPr/>
                    <a:lstStyle/>
                    <a:p>
                      <a:r>
                        <a:rPr lang="en-US" sz="1600" dirty="0" err="1"/>
                        <a:t>App_Browsers</a:t>
                      </a:r>
                      <a:endParaRPr lang="en-US" sz="1600" dirty="0"/>
                    </a:p>
                  </a:txBody>
                  <a:tcPr/>
                </a:tc>
                <a:tc>
                  <a:txBody>
                    <a:bodyPr/>
                    <a:lstStyle/>
                    <a:p>
                      <a:r>
                        <a:rPr lang="en-US" sz="1600" dirty="0"/>
                        <a:t>Browser</a:t>
                      </a:r>
                      <a:r>
                        <a:rPr lang="en-US" sz="1600" baseline="0" dirty="0"/>
                        <a:t> definition files that i</a:t>
                      </a:r>
                      <a:r>
                        <a:rPr lang="en-US" sz="1600" dirty="0"/>
                        <a:t>dentify </a:t>
                      </a:r>
                      <a:r>
                        <a:rPr lang="en-US" sz="1600" u="sng" dirty="0"/>
                        <a:t>individual browsers and determine their capabilities</a:t>
                      </a:r>
                      <a:r>
                        <a:rPr lang="en-US" sz="1600" dirty="0"/>
                        <a:t>.</a:t>
                      </a:r>
                    </a:p>
                  </a:txBody>
                  <a:tcPr/>
                </a:tc>
                <a:extLst>
                  <a:ext uri="{0D108BD9-81ED-4DB2-BD59-A6C34878D82A}">
                    <a16:rowId xmlns:a16="http://schemas.microsoft.com/office/drawing/2014/main" val="10001"/>
                  </a:ext>
                </a:extLst>
              </a:tr>
              <a:tr h="396240">
                <a:tc>
                  <a:txBody>
                    <a:bodyPr/>
                    <a:lstStyle/>
                    <a:p>
                      <a:r>
                        <a:rPr lang="en-US" sz="1600" dirty="0" err="1"/>
                        <a:t>App_Code</a:t>
                      </a:r>
                      <a:endParaRPr lang="en-US" sz="1600" dirty="0"/>
                    </a:p>
                  </a:txBody>
                  <a:tcPr/>
                </a:tc>
                <a:tc>
                  <a:txBody>
                    <a:bodyPr/>
                    <a:lstStyle/>
                    <a:p>
                      <a:r>
                        <a:rPr lang="en-US" sz="1600" dirty="0"/>
                        <a:t>Folder for source code for components or classes that you want to compile as part of your application</a:t>
                      </a:r>
                    </a:p>
                  </a:txBody>
                  <a:tcPr/>
                </a:tc>
                <a:extLst>
                  <a:ext uri="{0D108BD9-81ED-4DB2-BD59-A6C34878D82A}">
                    <a16:rowId xmlns:a16="http://schemas.microsoft.com/office/drawing/2014/main" val="10002"/>
                  </a:ext>
                </a:extLst>
              </a:tr>
              <a:tr h="396240">
                <a:tc>
                  <a:txBody>
                    <a:bodyPr/>
                    <a:lstStyle/>
                    <a:p>
                      <a:r>
                        <a:rPr lang="en-US" sz="1600" dirty="0" err="1"/>
                        <a:t>App_Data</a:t>
                      </a:r>
                      <a:endParaRPr lang="en-US" sz="1600" dirty="0"/>
                    </a:p>
                  </a:txBody>
                  <a:tcPr/>
                </a:tc>
                <a:tc>
                  <a:txBody>
                    <a:bodyPr/>
                    <a:lstStyle/>
                    <a:p>
                      <a:r>
                        <a:rPr lang="en-US" sz="1600" dirty="0"/>
                        <a:t>Folder for storing Access *.mdb files, SQL Express *.mdf files, XML files, or other data stores.</a:t>
                      </a:r>
                    </a:p>
                  </a:txBody>
                  <a:tcPr/>
                </a:tc>
                <a:extLst>
                  <a:ext uri="{0D108BD9-81ED-4DB2-BD59-A6C34878D82A}">
                    <a16:rowId xmlns:a16="http://schemas.microsoft.com/office/drawing/2014/main" val="10003"/>
                  </a:ext>
                </a:extLst>
              </a:tr>
              <a:tr h="396240">
                <a:tc>
                  <a:txBody>
                    <a:bodyPr/>
                    <a:lstStyle/>
                    <a:p>
                      <a:r>
                        <a:rPr lang="en-US" sz="1600" dirty="0" err="1"/>
                        <a:t>App_GlobalResources</a:t>
                      </a:r>
                      <a:endParaRPr lang="en-US" sz="1600" dirty="0"/>
                    </a:p>
                  </a:txBody>
                  <a:tcPr/>
                </a:tc>
                <a:tc>
                  <a:txBody>
                    <a:bodyPr/>
                    <a:lstStyle/>
                    <a:p>
                      <a:r>
                        <a:rPr lang="en-US" sz="1600" dirty="0"/>
                        <a:t>Folder for *.</a:t>
                      </a:r>
                      <a:r>
                        <a:rPr lang="en-US" sz="1600" dirty="0" err="1"/>
                        <a:t>resx</a:t>
                      </a:r>
                      <a:r>
                        <a:rPr lang="en-US" sz="1600" dirty="0"/>
                        <a:t> files that are accessed programmatically from application code</a:t>
                      </a:r>
                    </a:p>
                  </a:txBody>
                  <a:tcPr/>
                </a:tc>
                <a:extLst>
                  <a:ext uri="{0D108BD9-81ED-4DB2-BD59-A6C34878D82A}">
                    <a16:rowId xmlns:a16="http://schemas.microsoft.com/office/drawing/2014/main" val="10004"/>
                  </a:ext>
                </a:extLst>
              </a:tr>
              <a:tr h="396240">
                <a:tc>
                  <a:txBody>
                    <a:bodyPr/>
                    <a:lstStyle/>
                    <a:p>
                      <a:r>
                        <a:rPr lang="en-US" sz="1600" dirty="0" err="1"/>
                        <a:t>App_LocalResources</a:t>
                      </a:r>
                      <a:endParaRPr lang="en-US" sz="1600" dirty="0"/>
                    </a:p>
                  </a:txBody>
                  <a:tcPr/>
                </a:tc>
                <a:tc>
                  <a:txBody>
                    <a:bodyPr/>
                    <a:lstStyle/>
                    <a:p>
                      <a:r>
                        <a:rPr lang="en-US" sz="1600" dirty="0"/>
                        <a:t>Folder for *.</a:t>
                      </a:r>
                      <a:r>
                        <a:rPr lang="en-US" sz="1600" dirty="0" err="1"/>
                        <a:t>resx</a:t>
                      </a:r>
                      <a:r>
                        <a:rPr lang="en-US" sz="1600" dirty="0"/>
                        <a:t> files that are bound to a specific page.</a:t>
                      </a:r>
                    </a:p>
                  </a:txBody>
                  <a:tcPr/>
                </a:tc>
                <a:extLst>
                  <a:ext uri="{0D108BD9-81ED-4DB2-BD59-A6C34878D82A}">
                    <a16:rowId xmlns:a16="http://schemas.microsoft.com/office/drawing/2014/main" val="10005"/>
                  </a:ext>
                </a:extLst>
              </a:tr>
              <a:tr h="396240">
                <a:tc>
                  <a:txBody>
                    <a:bodyPr/>
                    <a:lstStyle/>
                    <a:p>
                      <a:r>
                        <a:rPr lang="en-US" sz="1600" dirty="0" err="1"/>
                        <a:t>App_Themes</a:t>
                      </a:r>
                      <a:r>
                        <a:rPr lang="en-US" sz="1600" dirty="0"/>
                        <a:t> </a:t>
                      </a:r>
                    </a:p>
                  </a:txBody>
                  <a:tcPr/>
                </a:tc>
                <a:tc>
                  <a:txBody>
                    <a:bodyPr/>
                    <a:lstStyle/>
                    <a:p>
                      <a:r>
                        <a:rPr lang="en-US" sz="1600" dirty="0"/>
                        <a:t> Define the appearance of ASP.NET web pages and controls.</a:t>
                      </a:r>
                    </a:p>
                  </a:txBody>
                  <a:tcPr/>
                </a:tc>
                <a:extLst>
                  <a:ext uri="{0D108BD9-81ED-4DB2-BD59-A6C34878D82A}">
                    <a16:rowId xmlns:a16="http://schemas.microsoft.com/office/drawing/2014/main" val="10006"/>
                  </a:ext>
                </a:extLst>
              </a:tr>
              <a:tr h="396240">
                <a:tc>
                  <a:txBody>
                    <a:bodyPr/>
                    <a:lstStyle/>
                    <a:p>
                      <a:r>
                        <a:rPr lang="en-US" sz="1600" dirty="0" err="1"/>
                        <a:t>App_WebReferences</a:t>
                      </a:r>
                      <a:endParaRPr lang="en-US" sz="1600" dirty="0"/>
                    </a:p>
                  </a:txBody>
                  <a:tcPr/>
                </a:tc>
                <a:tc>
                  <a:txBody>
                    <a:bodyPr/>
                    <a:lstStyle/>
                    <a:p>
                      <a:r>
                        <a:rPr lang="en-US" sz="1600" dirty="0"/>
                        <a:t>Folder for proxy classes, schemas, and other files associated with using a web service in your application.</a:t>
                      </a:r>
                    </a:p>
                  </a:txBody>
                  <a:tcPr/>
                </a:tc>
                <a:extLst>
                  <a:ext uri="{0D108BD9-81ED-4DB2-BD59-A6C34878D82A}">
                    <a16:rowId xmlns:a16="http://schemas.microsoft.com/office/drawing/2014/main" val="10007"/>
                  </a:ext>
                </a:extLst>
              </a:tr>
              <a:tr h="396240">
                <a:tc>
                  <a:txBody>
                    <a:bodyPr/>
                    <a:lstStyle/>
                    <a:p>
                      <a:r>
                        <a:rPr lang="en-US" sz="1600" dirty="0"/>
                        <a:t>Bin</a:t>
                      </a:r>
                    </a:p>
                  </a:txBody>
                  <a:tcPr/>
                </a:tc>
                <a:tc>
                  <a:txBody>
                    <a:bodyPr/>
                    <a:lstStyle/>
                    <a:p>
                      <a:r>
                        <a:rPr lang="en-US" sz="1600" dirty="0"/>
                        <a:t>Folder for compiled private assemblies (*.dll files). Assemblies in the Bin folder are automatically referenced by application.</a:t>
                      </a:r>
                    </a:p>
                  </a:txBody>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3200" b="1" dirty="0"/>
              <a:t>ASP.NET  Website Directory Structure</a:t>
            </a:r>
            <a:endParaRPr lang="en-US" sz="3200" dirty="0"/>
          </a:p>
        </p:txBody>
      </p:sp>
      <p:sp>
        <p:nvSpPr>
          <p:cNvPr id="3" name="Content Placeholder 2"/>
          <p:cNvSpPr>
            <a:spLocks noGrp="1"/>
          </p:cNvSpPr>
          <p:nvPr>
            <p:ph idx="1"/>
          </p:nvPr>
        </p:nvSpPr>
        <p:spPr>
          <a:xfrm>
            <a:off x="457200" y="1524000"/>
            <a:ext cx="8229600" cy="4526280"/>
          </a:xfrm>
        </p:spPr>
        <p:txBody>
          <a:bodyPr>
            <a:normAutofit/>
          </a:bodyPr>
          <a:lstStyle/>
          <a:p>
            <a:r>
              <a:rPr lang="en-US" sz="2000" b="1" dirty="0"/>
              <a:t>The Role of the Bin Folder</a:t>
            </a:r>
          </a:p>
          <a:p>
            <a:pPr lvl="1"/>
            <a:r>
              <a:rPr lang="en-US" sz="2000" dirty="0"/>
              <a:t>When you reference a </a:t>
            </a:r>
            <a:r>
              <a:rPr lang="en-US" sz="2000" dirty="0">
                <a:solidFill>
                  <a:srgbClr val="FFFF00"/>
                </a:solidFill>
              </a:rPr>
              <a:t>private assembly</a:t>
            </a:r>
            <a:r>
              <a:rPr lang="en-US" sz="2000" dirty="0"/>
              <a:t>, Visual Studio 2005 will automatically create a Bin directory within directory structure to store a local copy of the binary</a:t>
            </a:r>
          </a:p>
          <a:p>
            <a:pPr lvl="1"/>
            <a:r>
              <a:rPr lang="en-US" sz="2000" dirty="0" err="1"/>
              <a:t>Web.config</a:t>
            </a:r>
            <a:r>
              <a:rPr lang="en-US" sz="2000" dirty="0"/>
              <a:t> file is automatically created to records the </a:t>
            </a:r>
            <a:r>
              <a:rPr lang="en-US" sz="2000" dirty="0">
                <a:solidFill>
                  <a:srgbClr val="FFFF00"/>
                </a:solidFill>
              </a:rPr>
              <a:t>shared assembly </a:t>
            </a:r>
            <a:r>
              <a:rPr lang="en-US" sz="2000" dirty="0"/>
              <a:t>within the &lt;assemblies&gt; element.</a:t>
            </a:r>
          </a:p>
          <a:p>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grpSp>
        <p:nvGrpSpPr>
          <p:cNvPr id="7" name="Group 6"/>
          <p:cNvGrpSpPr/>
          <p:nvPr/>
        </p:nvGrpSpPr>
        <p:grpSpPr>
          <a:xfrm>
            <a:off x="990600" y="3810000"/>
            <a:ext cx="7086600" cy="2578100"/>
            <a:chOff x="990600" y="3810000"/>
            <a:chExt cx="7086600" cy="2578100"/>
          </a:xfrm>
        </p:grpSpPr>
        <p:pic>
          <p:nvPicPr>
            <p:cNvPr id="4" name="Picture 4"/>
            <p:cNvPicPr>
              <a:picLocks noChangeAspect="1" noChangeArrowheads="1"/>
            </p:cNvPicPr>
            <p:nvPr/>
          </p:nvPicPr>
          <p:blipFill>
            <a:blip r:embed="rId2"/>
            <a:srcRect/>
            <a:stretch>
              <a:fillRect/>
            </a:stretch>
          </p:blipFill>
          <p:spPr bwMode="auto">
            <a:xfrm>
              <a:off x="990600" y="3810000"/>
              <a:ext cx="7086600" cy="2578100"/>
            </a:xfrm>
            <a:prstGeom prst="rect">
              <a:avLst/>
            </a:prstGeom>
            <a:noFill/>
            <a:ln w="9525">
              <a:solidFill>
                <a:schemeClr val="accent1"/>
              </a:solidFill>
              <a:miter lim="800000"/>
              <a:headEnd/>
              <a:tailEnd/>
            </a:ln>
          </p:spPr>
        </p:pic>
        <p:sp>
          <p:nvSpPr>
            <p:cNvPr id="6" name="Rectangle 5"/>
            <p:cNvSpPr/>
            <p:nvPr/>
          </p:nvSpPr>
          <p:spPr>
            <a:xfrm>
              <a:off x="1524000" y="4953000"/>
              <a:ext cx="5181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200" b="1" dirty="0"/>
              <a:t>ASP.NET Website Directory Structure</a:t>
            </a:r>
            <a:endParaRPr lang="en-US" sz="3200" dirty="0"/>
          </a:p>
        </p:txBody>
      </p:sp>
      <p:sp>
        <p:nvSpPr>
          <p:cNvPr id="3" name="Content Placeholder 2"/>
          <p:cNvSpPr>
            <a:spLocks noGrp="1"/>
          </p:cNvSpPr>
          <p:nvPr>
            <p:ph idx="1"/>
          </p:nvPr>
        </p:nvSpPr>
        <p:spPr/>
        <p:txBody>
          <a:bodyPr>
            <a:normAutofit/>
          </a:bodyPr>
          <a:lstStyle/>
          <a:p>
            <a:r>
              <a:rPr lang="en-US" sz="2400" dirty="0"/>
              <a:t>The Role of the </a:t>
            </a:r>
            <a:r>
              <a:rPr lang="en-US" sz="2400" dirty="0" err="1"/>
              <a:t>App_Code</a:t>
            </a:r>
            <a:r>
              <a:rPr lang="en-US" sz="2400" dirty="0"/>
              <a:t> Folder</a:t>
            </a:r>
          </a:p>
          <a:p>
            <a:pPr lvl="1"/>
            <a:r>
              <a:rPr lang="en-US" sz="2400" dirty="0"/>
              <a:t>Used to place source code files that are not directly tied to a specific web page (such as a code-behind file) but are to be compiled for use by your website.</a:t>
            </a:r>
          </a:p>
          <a:p>
            <a:pPr lvl="1"/>
            <a:r>
              <a:rPr lang="en-US" sz="2400" dirty="0"/>
              <a:t>A single </a:t>
            </a:r>
            <a:r>
              <a:rPr lang="en-US" sz="2400" dirty="0" err="1"/>
              <a:t>App_Code</a:t>
            </a:r>
            <a:r>
              <a:rPr lang="en-US" sz="2400" dirty="0"/>
              <a:t> folder can contain code files from multiple languages.</a:t>
            </a:r>
          </a:p>
          <a:p>
            <a:pPr lvl="1"/>
            <a:r>
              <a:rPr lang="en-US" sz="2400" dirty="0"/>
              <a:t>The </a:t>
            </a:r>
            <a:r>
              <a:rPr lang="en-US" sz="2400" dirty="0" err="1"/>
              <a:t>App_Code</a:t>
            </a:r>
            <a:r>
              <a:rPr lang="en-US" sz="2400" dirty="0"/>
              <a:t> directory </a:t>
            </a:r>
            <a:r>
              <a:rPr lang="en-US" sz="2400" i="1" dirty="0"/>
              <a:t>will also be used to contain files that are not language files</a:t>
            </a:r>
            <a:r>
              <a:rPr lang="en-US" sz="2400" dirty="0"/>
              <a:t>, but are useful nonetheless (*.xsd files, *.</a:t>
            </a:r>
            <a:r>
              <a:rPr lang="en-US" sz="2400" dirty="0" err="1"/>
              <a:t>wsdl</a:t>
            </a:r>
            <a:r>
              <a:rPr lang="en-US" sz="2400" dirty="0"/>
              <a:t> files, etc.).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0" y="1646237"/>
            <a:ext cx="3429000" cy="4526280"/>
          </a:xfrm>
        </p:spPr>
        <p:txBody>
          <a:bodyPr>
            <a:normAutofit fontScale="70000" lnSpcReduction="20000"/>
          </a:bodyPr>
          <a:lstStyle/>
          <a:p>
            <a:pPr>
              <a:buFont typeface="Wingdings" pitchFamily="2" charset="2"/>
              <a:buChar char="Ø"/>
            </a:pPr>
            <a:r>
              <a:rPr lang="en-US" dirty="0">
                <a:latin typeface="Calibri" pitchFamily="34" charset="0"/>
              </a:rPr>
              <a:t>Just edit the code and hit the page</a:t>
            </a:r>
          </a:p>
          <a:p>
            <a:pPr>
              <a:buFont typeface="Wingdings" pitchFamily="2" charset="2"/>
              <a:buChar char="Ø"/>
            </a:pPr>
            <a:r>
              <a:rPr lang="en-US" dirty="0">
                <a:latin typeface="Calibri" pitchFamily="34" charset="0"/>
              </a:rPr>
              <a:t>ASP.NET will automatically compile the code into an assembly</a:t>
            </a:r>
          </a:p>
          <a:p>
            <a:pPr>
              <a:buFont typeface="Wingdings" pitchFamily="2" charset="2"/>
              <a:buChar char="Ø"/>
            </a:pPr>
            <a:r>
              <a:rPr lang="en-US" dirty="0">
                <a:latin typeface="Calibri" pitchFamily="34" charset="0"/>
              </a:rPr>
              <a:t>Compiled code is cached in the CLR </a:t>
            </a:r>
            <a:br>
              <a:rPr lang="en-US" dirty="0">
                <a:latin typeface="Calibri" pitchFamily="34" charset="0"/>
              </a:rPr>
            </a:br>
            <a:r>
              <a:rPr lang="en-US" dirty="0">
                <a:latin typeface="Calibri" pitchFamily="34" charset="0"/>
              </a:rPr>
              <a:t>Assembly Cache</a:t>
            </a:r>
          </a:p>
          <a:p>
            <a:pPr>
              <a:buFont typeface="Wingdings" pitchFamily="2" charset="2"/>
              <a:buChar char="Ø"/>
            </a:pPr>
            <a:r>
              <a:rPr lang="en-US" dirty="0">
                <a:solidFill>
                  <a:srgbClr val="FFC000"/>
                </a:solidFill>
                <a:latin typeface="Calibri" pitchFamily="34" charset="0"/>
              </a:rPr>
              <a:t>Subsequent page hits use compiled assembly</a:t>
            </a:r>
          </a:p>
          <a:p>
            <a:pPr>
              <a:buFont typeface="Wingdings" pitchFamily="2" charset="2"/>
              <a:buChar char="Ø"/>
            </a:pPr>
            <a:r>
              <a:rPr lang="en-US" dirty="0">
                <a:latin typeface="Calibri" pitchFamily="34" charset="0"/>
              </a:rPr>
              <a:t>If the text of the page changes then the code </a:t>
            </a:r>
            <a:br>
              <a:rPr lang="en-US" dirty="0">
                <a:latin typeface="Calibri" pitchFamily="34" charset="0"/>
              </a:rPr>
            </a:br>
            <a:r>
              <a:rPr lang="en-US" dirty="0">
                <a:latin typeface="Calibri" pitchFamily="34" charset="0"/>
              </a:rPr>
              <a:t>is recompiled</a:t>
            </a:r>
          </a:p>
          <a:p>
            <a:pPr lvl="1">
              <a:buFont typeface="Wingdings" pitchFamily="2" charset="2"/>
              <a:buChar char="Ø"/>
            </a:pPr>
            <a:r>
              <a:rPr lang="en-US" dirty="0">
                <a:latin typeface="Calibri" pitchFamily="34" charset="0"/>
              </a:rPr>
              <a:t>Works just like ASP: edit, save and run</a:t>
            </a:r>
          </a:p>
          <a:p>
            <a:pPr>
              <a:buFont typeface="Wingdings" pitchFamily="2" charset="2"/>
              <a:buChar char="Ø"/>
            </a:pPr>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Title 1"/>
          <p:cNvSpPr>
            <a:spLocks noGrp="1"/>
          </p:cNvSpPr>
          <p:nvPr>
            <p:ph type="title"/>
          </p:nvPr>
        </p:nvSpPr>
        <p:spPr>
          <a:xfrm>
            <a:off x="457200" y="253536"/>
            <a:ext cx="8229600" cy="813264"/>
          </a:xfrm>
        </p:spPr>
        <p:txBody>
          <a:bodyPr>
            <a:normAutofit/>
          </a:bodyPr>
          <a:lstStyle/>
          <a:p>
            <a:pPr algn="ctr"/>
            <a:r>
              <a:rPr lang="en-US" sz="3200" b="1" dirty="0"/>
              <a:t>ASP.NET  Compilation Model</a:t>
            </a:r>
            <a:endParaRPr lang="en-US" sz="3200" dirty="0"/>
          </a:p>
        </p:txBody>
      </p:sp>
      <p:pic>
        <p:nvPicPr>
          <p:cNvPr id="6" name="Picture 4" descr="2063A_01g005"/>
          <p:cNvPicPr>
            <a:picLocks noChangeAspect="1" noChangeArrowheads="1"/>
          </p:cNvPicPr>
          <p:nvPr/>
        </p:nvPicPr>
        <p:blipFill>
          <a:blip r:embed="rId2"/>
          <a:srcRect/>
          <a:stretch>
            <a:fillRect/>
          </a:stretch>
        </p:blipFill>
        <p:spPr>
          <a:xfrm>
            <a:off x="304800" y="1676400"/>
            <a:ext cx="4800600" cy="4495800"/>
          </a:xfrm>
          <a:prstGeom prst="rect">
            <a:avLst/>
          </a:prstGeom>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200" b="1" dirty="0"/>
              <a:t>ASP.NET 2.0 Page Compilation Cycle</a:t>
            </a:r>
            <a:endParaRPr lang="en-US" sz="3200" dirty="0"/>
          </a:p>
        </p:txBody>
      </p:sp>
      <p:sp>
        <p:nvSpPr>
          <p:cNvPr id="3" name="Content Placeholder 2"/>
          <p:cNvSpPr>
            <a:spLocks noGrp="1"/>
          </p:cNvSpPr>
          <p:nvPr>
            <p:ph idx="1"/>
          </p:nvPr>
        </p:nvSpPr>
        <p:spPr/>
        <p:txBody>
          <a:bodyPr/>
          <a:lstStyle/>
          <a:p>
            <a:r>
              <a:rPr lang="en-US" dirty="0"/>
              <a:t>Regardless of which page model is used (single-file or code-behind), *.aspx files (and any related code-behind file) are compiled on the fly into a valid .NET assembly.</a:t>
            </a:r>
          </a:p>
          <a:p>
            <a:r>
              <a:rPr lang="en-US" dirty="0"/>
              <a:t>This assembly is then hosted by the ASP.NET worker process (aspnet_wp.exe) within its own application domain boundary.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normAutofit/>
          </a:bodyPr>
          <a:lstStyle/>
          <a:p>
            <a:pPr algn="ctr"/>
            <a:r>
              <a:rPr lang="en-US" sz="3200" b="1" dirty="0"/>
              <a:t>ASP.NET 2.0 Page Compilation Cycle</a:t>
            </a:r>
            <a:endParaRPr lang="en-US" sz="3200" dirty="0"/>
          </a:p>
        </p:txBody>
      </p:sp>
      <p:sp>
        <p:nvSpPr>
          <p:cNvPr id="3" name="Content Placeholder 2"/>
          <p:cNvSpPr>
            <a:spLocks noGrp="1"/>
          </p:cNvSpPr>
          <p:nvPr>
            <p:ph idx="1"/>
          </p:nvPr>
        </p:nvSpPr>
        <p:spPr>
          <a:xfrm>
            <a:off x="381000" y="1447800"/>
            <a:ext cx="8229600" cy="5211764"/>
          </a:xfrm>
        </p:spPr>
        <p:txBody>
          <a:bodyPr>
            <a:normAutofit/>
          </a:bodyPr>
          <a:lstStyle/>
          <a:p>
            <a:r>
              <a:rPr lang="en-US" sz="1800" b="1" dirty="0"/>
              <a:t>Compilation Cycle for Single-File Pages</a:t>
            </a:r>
            <a:endParaRPr lang="en-US" sz="1800" dirty="0"/>
          </a:p>
          <a:p>
            <a:pPr lvl="1"/>
            <a:r>
              <a:rPr lang="en-US" sz="1800" dirty="0"/>
              <a:t>HTML markup, &lt;script&gt; blocks, and web control definitions are dynamically compiled into a class type deriving from </a:t>
            </a:r>
            <a:r>
              <a:rPr lang="en-US" sz="1800" dirty="0" err="1"/>
              <a:t>System.Web.UI.Page</a:t>
            </a:r>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r>
              <a:rPr lang="en-US" sz="1800" dirty="0"/>
              <a:t>This dynamically compiled assembly is deployed to a runtime-defined subdirectory under the &lt;%</a:t>
            </a:r>
            <a:r>
              <a:rPr lang="en-US" sz="1800" dirty="0" err="1"/>
              <a:t>windir</a:t>
            </a:r>
            <a:r>
              <a:rPr lang="en-US" sz="1800" dirty="0"/>
              <a:t>%&gt;Microsoft.NET\Framework\v2.0.50215\Temporary ASP.NET Files\root directory.</a:t>
            </a:r>
          </a:p>
          <a:p>
            <a:endParaRPr lang="en-US" sz="1800" dirty="0"/>
          </a:p>
        </p:txBody>
      </p:sp>
      <p:pic>
        <p:nvPicPr>
          <p:cNvPr id="5" name="Picture 4"/>
          <p:cNvPicPr>
            <a:picLocks noChangeAspect="1" noChangeArrowheads="1"/>
          </p:cNvPicPr>
          <p:nvPr/>
        </p:nvPicPr>
        <p:blipFill>
          <a:blip r:embed="rId2"/>
          <a:srcRect/>
          <a:stretch>
            <a:fillRect/>
          </a:stretch>
        </p:blipFill>
        <p:spPr bwMode="auto">
          <a:xfrm>
            <a:off x="1752600" y="2819400"/>
            <a:ext cx="4419600" cy="23749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a:bodyPr>
          <a:lstStyle/>
          <a:p>
            <a:pPr algn="ctr"/>
            <a:r>
              <a:rPr lang="en-US" sz="3200" b="1" dirty="0"/>
              <a:t>ASP.NET 2.0 Page Compilation Cycle</a:t>
            </a:r>
            <a:endParaRPr lang="en-US" sz="3200" dirty="0"/>
          </a:p>
        </p:txBody>
      </p:sp>
      <p:sp>
        <p:nvSpPr>
          <p:cNvPr id="3" name="Content Placeholder 2"/>
          <p:cNvSpPr>
            <a:spLocks noGrp="1"/>
          </p:cNvSpPr>
          <p:nvPr>
            <p:ph idx="1"/>
          </p:nvPr>
        </p:nvSpPr>
        <p:spPr>
          <a:xfrm>
            <a:off x="457200" y="1371600"/>
            <a:ext cx="8229600" cy="4526280"/>
          </a:xfrm>
        </p:spPr>
        <p:txBody>
          <a:bodyPr>
            <a:normAutofit/>
          </a:bodyPr>
          <a:lstStyle/>
          <a:p>
            <a:r>
              <a:rPr lang="en-US" sz="1800" b="1" dirty="0"/>
              <a:t>Compilation Cycle for </a:t>
            </a:r>
            <a:r>
              <a:rPr lang="en-US" sz="1800" b="1" dirty="0" err="1"/>
              <a:t>Multifile</a:t>
            </a:r>
            <a:r>
              <a:rPr lang="en-US" sz="1800" b="1" dirty="0"/>
              <a:t> Pages</a:t>
            </a:r>
          </a:p>
          <a:p>
            <a:pPr lvl="1"/>
            <a:r>
              <a:rPr lang="en-US" sz="1800" dirty="0"/>
              <a:t>The compilation process of a page is similar to that of the single-file model.</a:t>
            </a:r>
          </a:p>
          <a:p>
            <a:pPr lvl="1"/>
            <a:r>
              <a:rPr lang="en-US" sz="1800" dirty="0"/>
              <a:t>The type deriving from </a:t>
            </a:r>
            <a:r>
              <a:rPr lang="en-US" sz="1800" dirty="0" err="1"/>
              <a:t>System.Web.UI.Page</a:t>
            </a:r>
            <a:r>
              <a:rPr lang="en-US" sz="1800" dirty="0"/>
              <a:t> is composed from three files rather than the expected </a:t>
            </a:r>
            <a:r>
              <a:rPr lang="en-US" sz="1800" i="1" dirty="0"/>
              <a:t>two</a:t>
            </a:r>
            <a:r>
              <a:rPr lang="en-US" sz="1800" dirty="0"/>
              <a:t>.</a:t>
            </a:r>
          </a:p>
          <a:p>
            <a:endParaRPr lang="en-US" sz="1800" dirty="0"/>
          </a:p>
          <a:p>
            <a:endParaRPr lang="en-US" sz="1800" dirty="0"/>
          </a:p>
        </p:txBody>
      </p:sp>
      <p:pic>
        <p:nvPicPr>
          <p:cNvPr id="4" name="Picture 4"/>
          <p:cNvPicPr>
            <a:picLocks noChangeAspect="1" noChangeArrowheads="1"/>
          </p:cNvPicPr>
          <p:nvPr/>
        </p:nvPicPr>
        <p:blipFill>
          <a:blip r:embed="rId2"/>
          <a:srcRect/>
          <a:stretch>
            <a:fillRect/>
          </a:stretch>
        </p:blipFill>
        <p:spPr bwMode="auto">
          <a:xfrm>
            <a:off x="2209800" y="3048000"/>
            <a:ext cx="4210050" cy="35623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Web Applications and Web Servers</a:t>
            </a:r>
            <a:endParaRPr lang="en-US" sz="4000" dirty="0"/>
          </a:p>
        </p:txBody>
      </p:sp>
      <p:sp>
        <p:nvSpPr>
          <p:cNvPr id="3" name="Content Placeholder 2"/>
          <p:cNvSpPr>
            <a:spLocks noGrp="1"/>
          </p:cNvSpPr>
          <p:nvPr>
            <p:ph idx="1"/>
          </p:nvPr>
        </p:nvSpPr>
        <p:spPr/>
        <p:txBody>
          <a:bodyPr>
            <a:normAutofit/>
          </a:bodyPr>
          <a:lstStyle/>
          <a:p>
            <a:pPr>
              <a:lnSpc>
                <a:spcPct val="90000"/>
              </a:lnSpc>
            </a:pPr>
            <a:r>
              <a:rPr lang="en-US" sz="2800" dirty="0">
                <a:latin typeface="Calibri" pitchFamily="34" charset="0"/>
              </a:rPr>
              <a:t>A </a:t>
            </a:r>
            <a:r>
              <a:rPr lang="en-US" sz="2800" u="sng" dirty="0">
                <a:latin typeface="Calibri" pitchFamily="34" charset="0"/>
              </a:rPr>
              <a:t>web application </a:t>
            </a:r>
            <a:r>
              <a:rPr lang="en-US" sz="2800" dirty="0">
                <a:latin typeface="Calibri" pitchFamily="34" charset="0"/>
              </a:rPr>
              <a:t>can be understood as a collection of files (*.htm, *.asp, *.aspx, image files, etc.) and related components (such as a .NET code library) stored within a particular set of directories on a given web server.</a:t>
            </a:r>
          </a:p>
          <a:p>
            <a:pPr>
              <a:lnSpc>
                <a:spcPct val="90000"/>
              </a:lnSpc>
            </a:pPr>
            <a:endParaRPr lang="en-US" sz="2800" dirty="0">
              <a:latin typeface="Calibri" pitchFamily="34" charset="0"/>
            </a:endParaRPr>
          </a:p>
          <a:p>
            <a:pPr>
              <a:lnSpc>
                <a:spcPct val="90000"/>
              </a:lnSpc>
            </a:pPr>
            <a:r>
              <a:rPr lang="en-US" sz="2800" dirty="0">
                <a:latin typeface="Calibri" pitchFamily="34" charset="0"/>
              </a:rPr>
              <a:t>A </a:t>
            </a:r>
            <a:r>
              <a:rPr lang="en-US" sz="2800" u="sng" dirty="0">
                <a:latin typeface="Calibri" pitchFamily="34" charset="0"/>
              </a:rPr>
              <a:t>web server </a:t>
            </a:r>
            <a:r>
              <a:rPr lang="en-US" sz="2800" dirty="0">
                <a:latin typeface="Calibri" pitchFamily="34" charset="0"/>
              </a:rPr>
              <a:t>is a software product in charge of hosting your web applications, and it typically provides a number of related services such as integrated security, File Transfer Protocol (FTP) support, mail exchange services, and so forth.</a:t>
            </a:r>
          </a:p>
          <a:p>
            <a:endParaRPr lang="en-US" sz="28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normAutofit fontScale="90000"/>
          </a:bodyPr>
          <a:lstStyle/>
          <a:p>
            <a:pPr algn="ctr"/>
            <a:r>
              <a:rPr lang="en-US" sz="4800" b="1" dirty="0"/>
              <a:t>The Incoming HTTP Request</a:t>
            </a:r>
            <a:endParaRPr lang="en-US" dirty="0"/>
          </a:p>
        </p:txBody>
      </p:sp>
      <p:sp>
        <p:nvSpPr>
          <p:cNvPr id="3" name="Content Placeholder 2"/>
          <p:cNvSpPr>
            <a:spLocks noGrp="1"/>
          </p:cNvSpPr>
          <p:nvPr>
            <p:ph idx="1"/>
          </p:nvPr>
        </p:nvSpPr>
        <p:spPr/>
        <p:txBody>
          <a:bodyPr/>
          <a:lstStyle/>
          <a:p>
            <a:r>
              <a:rPr lang="en-US" dirty="0">
                <a:latin typeface="Calibri" pitchFamily="34" charset="0"/>
              </a:rPr>
              <a:t>ASP.NET does not support an object named Request.</a:t>
            </a:r>
          </a:p>
          <a:p>
            <a:r>
              <a:rPr lang="en-US" dirty="0">
                <a:latin typeface="Calibri" pitchFamily="34" charset="0"/>
              </a:rPr>
              <a:t>All ASP.NET pages do inherit the </a:t>
            </a:r>
            <a:r>
              <a:rPr lang="en-US" dirty="0" err="1">
                <a:latin typeface="Calibri" pitchFamily="34" charset="0"/>
              </a:rPr>
              <a:t>System.Web.UI.Page.Request</a:t>
            </a:r>
            <a:r>
              <a:rPr lang="en-US" dirty="0">
                <a:latin typeface="Calibri" pitchFamily="34" charset="0"/>
              </a:rPr>
              <a:t> </a:t>
            </a:r>
            <a:r>
              <a:rPr lang="en-US" i="1" dirty="0">
                <a:latin typeface="Calibri" pitchFamily="34" charset="0"/>
              </a:rPr>
              <a:t>property, </a:t>
            </a:r>
            <a:r>
              <a:rPr lang="en-US" dirty="0">
                <a:latin typeface="Calibri" pitchFamily="34" charset="0"/>
              </a:rPr>
              <a:t>which provides access to an instance of the </a:t>
            </a:r>
            <a:r>
              <a:rPr lang="en-US" dirty="0" err="1">
                <a:latin typeface="Calibri" pitchFamily="34" charset="0"/>
              </a:rPr>
              <a:t>HttpRequest</a:t>
            </a:r>
            <a:r>
              <a:rPr lang="en-US" dirty="0">
                <a:latin typeface="Calibri" pitchFamily="34" charset="0"/>
              </a:rPr>
              <a:t> class type.</a:t>
            </a:r>
          </a:p>
          <a:p>
            <a:endParaRPr lang="en-US"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lstStyle/>
          <a:p>
            <a:pPr algn="ctr"/>
            <a:r>
              <a:rPr lang="en-US" sz="4400" b="1" dirty="0"/>
              <a:t>The Incoming HTTP Request</a:t>
            </a:r>
            <a:endParaRPr lang="en-US" dirty="0"/>
          </a:p>
        </p:txBody>
      </p:sp>
      <p:sp>
        <p:nvSpPr>
          <p:cNvPr id="3" name="Content Placeholder 2"/>
          <p:cNvSpPr>
            <a:spLocks noGrp="1"/>
          </p:cNvSpPr>
          <p:nvPr>
            <p:ph idx="1"/>
          </p:nvPr>
        </p:nvSpPr>
        <p:spPr>
          <a:xfrm>
            <a:off x="457200" y="1295400"/>
            <a:ext cx="8229600" cy="4526280"/>
          </a:xfrm>
        </p:spPr>
        <p:txBody>
          <a:bodyPr/>
          <a:lstStyle/>
          <a:p>
            <a:r>
              <a:rPr lang="en-US" dirty="0"/>
              <a:t>Members of the </a:t>
            </a:r>
            <a:r>
              <a:rPr lang="en-US" dirty="0" err="1"/>
              <a:t>HttpRequest</a:t>
            </a:r>
            <a:r>
              <a:rPr lang="en-US" dirty="0"/>
              <a:t> Type</a:t>
            </a:r>
          </a:p>
        </p:txBody>
      </p:sp>
      <p:pic>
        <p:nvPicPr>
          <p:cNvPr id="4" name="Picture 4"/>
          <p:cNvPicPr>
            <a:picLocks noChangeAspect="1" noChangeArrowheads="1"/>
          </p:cNvPicPr>
          <p:nvPr/>
        </p:nvPicPr>
        <p:blipFill>
          <a:blip r:embed="rId2"/>
          <a:srcRect/>
          <a:stretch>
            <a:fillRect/>
          </a:stretch>
        </p:blipFill>
        <p:spPr bwMode="auto">
          <a:xfrm>
            <a:off x="890588" y="2200275"/>
            <a:ext cx="7362825" cy="42005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Rectangle 5"/>
          <p:cNvSpPr/>
          <p:nvPr/>
        </p:nvSpPr>
        <p:spPr>
          <a:xfrm>
            <a:off x="838200" y="3733800"/>
            <a:ext cx="5562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Autofit/>
          </a:bodyPr>
          <a:lstStyle/>
          <a:p>
            <a:pPr algn="l"/>
            <a:r>
              <a:rPr lang="en-US" sz="2000" dirty="0"/>
              <a:t>Obtaining Brower Statistics Demo (Ch_23 code\</a:t>
            </a:r>
            <a:r>
              <a:rPr lang="en-US" sz="2000" dirty="0" err="1"/>
              <a:t>FunWithPageMembers</a:t>
            </a:r>
            <a:r>
              <a:rPr lang="en-US" sz="2000" dirty="0"/>
              <a:t>)</a:t>
            </a:r>
          </a:p>
        </p:txBody>
      </p:sp>
      <p:grpSp>
        <p:nvGrpSpPr>
          <p:cNvPr id="9" name="Group 8"/>
          <p:cNvGrpSpPr/>
          <p:nvPr/>
        </p:nvGrpSpPr>
        <p:grpSpPr>
          <a:xfrm>
            <a:off x="228600" y="990600"/>
            <a:ext cx="5203094" cy="3942829"/>
            <a:chOff x="228600" y="990600"/>
            <a:chExt cx="5203094" cy="3942829"/>
          </a:xfrm>
        </p:grpSpPr>
        <p:pic>
          <p:nvPicPr>
            <p:cNvPr id="5" name="Picture 4" descr="brow2.png"/>
            <p:cNvPicPr>
              <a:picLocks noChangeAspect="1"/>
            </p:cNvPicPr>
            <p:nvPr/>
          </p:nvPicPr>
          <p:blipFill>
            <a:blip r:embed="rId3"/>
            <a:stretch>
              <a:fillRect/>
            </a:stretch>
          </p:blipFill>
          <p:spPr>
            <a:xfrm>
              <a:off x="228600" y="990600"/>
              <a:ext cx="5203094" cy="3942829"/>
            </a:xfrm>
            <a:prstGeom prst="rect">
              <a:avLst/>
            </a:prstGeom>
          </p:spPr>
        </p:pic>
        <p:sp>
          <p:nvSpPr>
            <p:cNvPr id="7" name="Rectangle 6"/>
            <p:cNvSpPr/>
            <p:nvPr/>
          </p:nvSpPr>
          <p:spPr>
            <a:xfrm>
              <a:off x="838200" y="1600200"/>
              <a:ext cx="1676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14400" y="2209800"/>
              <a:ext cx="2514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brow1.png"/>
          <p:cNvPicPr>
            <a:picLocks noChangeAspect="1"/>
          </p:cNvPicPr>
          <p:nvPr/>
        </p:nvPicPr>
        <p:blipFill>
          <a:blip r:embed="rId4"/>
          <a:stretch>
            <a:fillRect/>
          </a:stretch>
        </p:blipFill>
        <p:spPr>
          <a:xfrm>
            <a:off x="4038600" y="2819400"/>
            <a:ext cx="4666667" cy="3742857"/>
          </a:xfrm>
          <a:prstGeom prst="rect">
            <a:avLst/>
          </a:prstGeom>
        </p:spPr>
      </p:pic>
      <p:sp>
        <p:nvSpPr>
          <p:cNvPr id="10" name="Slide Number Placeholder 9"/>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965664"/>
          </a:xfrm>
        </p:spPr>
        <p:txBody>
          <a:bodyPr>
            <a:normAutofit fontScale="90000"/>
          </a:bodyPr>
          <a:lstStyle/>
          <a:p>
            <a:r>
              <a:rPr lang="en-US" sz="4800" b="1" dirty="0"/>
              <a:t>The Incoming HTTP Request</a:t>
            </a:r>
            <a:endParaRPr lang="en-US" dirty="0"/>
          </a:p>
        </p:txBody>
      </p:sp>
      <p:sp>
        <p:nvSpPr>
          <p:cNvPr id="4" name="Content Placeholder 2"/>
          <p:cNvSpPr txBox="1">
            <a:spLocks/>
          </p:cNvSpPr>
          <p:nvPr/>
        </p:nvSpPr>
        <p:spPr>
          <a:xfrm>
            <a:off x="457200" y="1676400"/>
            <a:ext cx="8229600" cy="4526280"/>
          </a:xfrm>
          <a:prstGeom prst="rect">
            <a:avLst/>
          </a:prstGeom>
        </p:spPr>
        <p:txBody>
          <a:bodyPr>
            <a:normAutofit/>
          </a:bodyPr>
          <a:lstStyle/>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r>
              <a:rPr kumimoji="0" lang="en-US" sz="3200" i="0" u="none" strike="noStrike" kern="1200" cap="none" spc="0" normalizeH="0" baseline="0" noProof="0" dirty="0">
                <a:ln>
                  <a:noFill/>
                </a:ln>
                <a:solidFill>
                  <a:schemeClr val="tx1"/>
                </a:solidFill>
                <a:effectLst/>
                <a:uLnTx/>
                <a:uFillTx/>
                <a:latin typeface="+mn-lt"/>
                <a:ea typeface="+mn-ea"/>
                <a:cs typeface="+mn-cs"/>
              </a:rPr>
              <a:t>Access to Incoming Form Data</a:t>
            </a: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r>
              <a:rPr kumimoji="0" lang="en-US" sz="2400" i="0" u="none" strike="noStrike" kern="1200" cap="none" spc="0" normalizeH="0" baseline="0" noProof="0" dirty="0">
                <a:ln>
                  <a:noFill/>
                </a:ln>
                <a:solidFill>
                  <a:schemeClr val="tx1"/>
                </a:solidFill>
                <a:effectLst/>
                <a:uLnTx/>
                <a:uFillTx/>
                <a:latin typeface="+mn-lt"/>
                <a:ea typeface="+mn-ea"/>
                <a:cs typeface="+mn-cs"/>
              </a:rPr>
              <a:t>The </a:t>
            </a:r>
            <a:r>
              <a:rPr kumimoji="0" lang="en-US" sz="2400" i="0" u="none" strike="noStrike" kern="1200" cap="none" spc="0" normalizeH="0" baseline="0" noProof="0" dirty="0" err="1">
                <a:ln>
                  <a:noFill/>
                </a:ln>
                <a:solidFill>
                  <a:schemeClr val="tx1"/>
                </a:solidFill>
                <a:effectLst/>
                <a:uLnTx/>
                <a:uFillTx/>
                <a:latin typeface="+mn-lt"/>
                <a:ea typeface="+mn-ea"/>
                <a:cs typeface="+mn-cs"/>
              </a:rPr>
              <a:t>HttpRequest.Form</a:t>
            </a:r>
            <a:r>
              <a:rPr kumimoji="0" lang="en-US" sz="2400" i="0" u="none" strike="noStrike" kern="1200" cap="none" spc="0" normalizeH="0" baseline="0" noProof="0" dirty="0">
                <a:ln>
                  <a:noFill/>
                </a:ln>
                <a:solidFill>
                  <a:schemeClr val="tx1"/>
                </a:solidFill>
                <a:effectLst/>
                <a:uLnTx/>
                <a:uFillTx/>
                <a:latin typeface="+mn-lt"/>
                <a:ea typeface="+mn-ea"/>
                <a:cs typeface="+mn-cs"/>
              </a:rPr>
              <a:t> and </a:t>
            </a:r>
            <a:r>
              <a:rPr kumimoji="0" lang="en-US" sz="2400" i="0" u="none" strike="noStrike" kern="1200" cap="none" spc="0" normalizeH="0" baseline="0" noProof="0" dirty="0" err="1">
                <a:ln>
                  <a:noFill/>
                </a:ln>
                <a:solidFill>
                  <a:schemeClr val="tx1"/>
                </a:solidFill>
                <a:effectLst/>
                <a:uLnTx/>
                <a:uFillTx/>
                <a:latin typeface="+mn-lt"/>
                <a:ea typeface="+mn-ea"/>
                <a:cs typeface="+mn-cs"/>
              </a:rPr>
              <a:t>HttpRequest.QueryString</a:t>
            </a: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endParaRPr kumimoji="0" lang="en-US" sz="2400" i="0" u="none" strike="noStrike" kern="1200" cap="none" spc="0" normalizeH="0" baseline="0" noProof="0" dirty="0">
              <a:ln>
                <a:noFill/>
              </a:ln>
              <a:solidFill>
                <a:schemeClr val="tx1"/>
              </a:solidFill>
              <a:effectLst/>
              <a:uLnTx/>
              <a:uFillTx/>
              <a:latin typeface="+mn-lt"/>
              <a:ea typeface="+mn-ea"/>
              <a:cs typeface="+mn-cs"/>
            </a:endParaRPr>
          </a:p>
          <a:p>
            <a:pPr marL="640080" marR="0" lvl="1" indent="-228600" algn="l" defTabSz="914400" rtl="0" eaLnBrk="1" fontAlgn="auto" latinLnBrk="0" hangingPunct="1">
              <a:lnSpc>
                <a:spcPct val="100000"/>
              </a:lnSpc>
              <a:spcBef>
                <a:spcPts val="400"/>
              </a:spcBef>
              <a:spcAft>
                <a:spcPts val="0"/>
              </a:spcAft>
              <a:buClr>
                <a:schemeClr val="accent2"/>
              </a:buClr>
              <a:buSzPct val="90000"/>
              <a:buFontTx/>
              <a:buChar char="•"/>
              <a:tabLst/>
              <a:defRPr/>
            </a:pPr>
            <a:r>
              <a:rPr kumimoji="0" lang="en-US" sz="2400" i="0" u="none" strike="noStrike" kern="1200" cap="none" spc="0" normalizeH="0" baseline="0" noProof="0" dirty="0">
                <a:ln>
                  <a:noFill/>
                </a:ln>
                <a:solidFill>
                  <a:schemeClr val="tx1"/>
                </a:solidFill>
                <a:effectLst/>
                <a:uLnTx/>
                <a:uFillTx/>
                <a:latin typeface="+mn-lt"/>
                <a:ea typeface="+mn-ea"/>
                <a:cs typeface="+mn-cs"/>
              </a:rPr>
              <a:t>The Text property of the server-side widget:</a:t>
            </a:r>
            <a:endParaRPr kumimoji="0" lang="en-US" sz="2600" i="0" u="none" strike="noStrike" kern="1200" cap="none" spc="0" normalizeH="0" baseline="0" noProof="0" dirty="0">
              <a:ln>
                <a:noFill/>
              </a:ln>
              <a:solidFill>
                <a:schemeClr val="tx1"/>
              </a:solidFill>
              <a:effectLst/>
              <a:uLnTx/>
              <a:uFillTx/>
              <a:latin typeface="+mn-lt"/>
              <a:ea typeface="+mn-ea"/>
              <a:cs typeface="+mn-cs"/>
            </a:endParaRPr>
          </a:p>
          <a:p>
            <a:pPr marL="292100" marR="0" lvl="0" indent="-292100" algn="l" defTabSz="914400" rtl="0" eaLnBrk="1" fontAlgn="auto" latinLnBrk="0" hangingPunct="1">
              <a:lnSpc>
                <a:spcPct val="100000"/>
              </a:lnSpc>
              <a:spcBef>
                <a:spcPts val="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p:cNvPicPr>
            <a:picLocks noChangeAspect="1" noChangeArrowheads="1"/>
          </p:cNvPicPr>
          <p:nvPr/>
        </p:nvPicPr>
        <p:blipFill>
          <a:blip r:embed="rId2"/>
          <a:srcRect/>
          <a:stretch>
            <a:fillRect/>
          </a:stretch>
        </p:blipFill>
        <p:spPr bwMode="auto">
          <a:xfrm>
            <a:off x="1295400" y="2743200"/>
            <a:ext cx="6858000" cy="1282700"/>
          </a:xfrm>
          <a:prstGeom prst="rect">
            <a:avLst/>
          </a:prstGeom>
          <a:noFill/>
          <a:ln w="9525">
            <a:solidFill>
              <a:schemeClr val="accent1"/>
            </a:solidFill>
            <a:miter lim="800000"/>
            <a:headEnd/>
            <a:tailEnd/>
          </a:ln>
        </p:spPr>
      </p:pic>
      <p:pic>
        <p:nvPicPr>
          <p:cNvPr id="6" name="Picture 5"/>
          <p:cNvPicPr>
            <a:picLocks noChangeAspect="1" noChangeArrowheads="1"/>
          </p:cNvPicPr>
          <p:nvPr/>
        </p:nvPicPr>
        <p:blipFill>
          <a:blip r:embed="rId3"/>
          <a:srcRect/>
          <a:stretch>
            <a:fillRect/>
          </a:stretch>
        </p:blipFill>
        <p:spPr bwMode="auto">
          <a:xfrm>
            <a:off x="1219200" y="4800600"/>
            <a:ext cx="6858000" cy="1281113"/>
          </a:xfrm>
          <a:prstGeom prst="rect">
            <a:avLst/>
          </a:prstGeom>
          <a:noFill/>
          <a:ln w="9525">
            <a:solidFill>
              <a:schemeClr val="accent1"/>
            </a:solidFill>
            <a:miter lim="800000"/>
            <a:headEnd/>
            <a:tailEnd/>
          </a:ln>
        </p:spPr>
      </p:pic>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13264"/>
          </a:xfrm>
        </p:spPr>
        <p:txBody>
          <a:bodyPr/>
          <a:lstStyle/>
          <a:p>
            <a:r>
              <a:rPr lang="en-US" sz="4400" b="1" dirty="0"/>
              <a:t>The Incoming HTTP Request</a:t>
            </a:r>
            <a:endParaRPr lang="en-US" dirty="0"/>
          </a:p>
        </p:txBody>
      </p:sp>
      <p:sp>
        <p:nvSpPr>
          <p:cNvPr id="6" name="Content Placeholder 5"/>
          <p:cNvSpPr>
            <a:spLocks noGrp="1"/>
          </p:cNvSpPr>
          <p:nvPr>
            <p:ph idx="1"/>
          </p:nvPr>
        </p:nvSpPr>
        <p:spPr/>
        <p:txBody>
          <a:bodyPr/>
          <a:lstStyle/>
          <a:p>
            <a:r>
              <a:rPr lang="en-US" sz="2800" dirty="0"/>
              <a:t>The </a:t>
            </a:r>
            <a:r>
              <a:rPr lang="en-US" sz="2800" dirty="0" err="1">
                <a:solidFill>
                  <a:srgbClr val="FFFF00"/>
                </a:solidFill>
              </a:rPr>
              <a:t>IsPostBack</a:t>
            </a:r>
            <a:r>
              <a:rPr lang="en-US" sz="2800" dirty="0"/>
              <a:t> Property:</a:t>
            </a:r>
          </a:p>
          <a:p>
            <a:pPr lvl="1"/>
            <a:r>
              <a:rPr lang="en-US" sz="2400" dirty="0"/>
              <a:t>“</a:t>
            </a:r>
            <a:r>
              <a:rPr lang="en-US" sz="2400" dirty="0" err="1"/>
              <a:t>postback</a:t>
            </a:r>
            <a:r>
              <a:rPr lang="en-US" sz="2400" dirty="0"/>
              <a:t>” refers to the act of returning to a particular web page while still in session with the server.</a:t>
            </a:r>
          </a:p>
          <a:p>
            <a:pPr lvl="1"/>
            <a:r>
              <a:rPr lang="en-US" sz="2400" dirty="0"/>
              <a:t>The </a:t>
            </a:r>
            <a:r>
              <a:rPr lang="en-US" sz="2400" dirty="0" err="1"/>
              <a:t>IsPostBack</a:t>
            </a:r>
            <a:r>
              <a:rPr lang="en-US" sz="2400" dirty="0"/>
              <a:t> property will return true if the current HTTP request has been sent by a currently logged on user and false if this is the user’s first interaction with the page.</a:t>
            </a:r>
          </a:p>
          <a:p>
            <a:pPr lvl="1"/>
            <a:r>
              <a:rPr lang="en-US" sz="2400" dirty="0" err="1"/>
              <a:t>Postback</a:t>
            </a:r>
            <a:r>
              <a:rPr lang="en-US" sz="2400" dirty="0"/>
              <a:t> is most helpful when you wish to perform a block of code only the first time the user accesses a given page.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fontScale="90000"/>
          </a:bodyPr>
          <a:lstStyle/>
          <a:p>
            <a:pPr algn="ctr"/>
            <a:r>
              <a:rPr lang="en-US" sz="4800" b="1" dirty="0"/>
              <a:t>The Incoming HTTP Request</a:t>
            </a:r>
            <a:endParaRPr lang="en-US" dirty="0"/>
          </a:p>
        </p:txBody>
      </p:sp>
      <p:sp>
        <p:nvSpPr>
          <p:cNvPr id="3" name="Content Placeholder 2"/>
          <p:cNvSpPr>
            <a:spLocks noGrp="1"/>
          </p:cNvSpPr>
          <p:nvPr>
            <p:ph idx="1"/>
          </p:nvPr>
        </p:nvSpPr>
        <p:spPr/>
        <p:txBody>
          <a:bodyPr/>
          <a:lstStyle/>
          <a:p>
            <a:r>
              <a:rPr lang="en-US" dirty="0"/>
              <a:t>The </a:t>
            </a:r>
            <a:r>
              <a:rPr lang="en-US" dirty="0" err="1"/>
              <a:t>IsPostBack</a:t>
            </a:r>
            <a:r>
              <a:rPr lang="en-US" dirty="0"/>
              <a:t> Property:</a:t>
            </a:r>
          </a:p>
        </p:txBody>
      </p:sp>
      <p:pic>
        <p:nvPicPr>
          <p:cNvPr id="4" name="Picture 3" descr="post.png"/>
          <p:cNvPicPr>
            <a:picLocks noChangeAspect="1"/>
          </p:cNvPicPr>
          <p:nvPr/>
        </p:nvPicPr>
        <p:blipFill>
          <a:blip r:embed="rId2"/>
          <a:stretch>
            <a:fillRect/>
          </a:stretch>
        </p:blipFill>
        <p:spPr>
          <a:xfrm>
            <a:off x="1600200" y="2743200"/>
            <a:ext cx="5967710" cy="2209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EF29-CC28-434A-94FD-7DB75B400488}"/>
              </a:ext>
            </a:extLst>
          </p:cNvPr>
          <p:cNvSpPr>
            <a:spLocks noGrp="1"/>
          </p:cNvSpPr>
          <p:nvPr>
            <p:ph type="title"/>
          </p:nvPr>
        </p:nvSpPr>
        <p:spPr/>
        <p:txBody>
          <a:bodyPr>
            <a:normAutofit/>
          </a:bodyPr>
          <a:lstStyle/>
          <a:p>
            <a:r>
              <a:rPr lang="en-US"/>
              <a:t>Lab WebFrom &amp; ADO.NET</a:t>
            </a:r>
          </a:p>
        </p:txBody>
      </p:sp>
      <p:sp>
        <p:nvSpPr>
          <p:cNvPr id="4" name="Slide Number Placeholder 3">
            <a:extLst>
              <a:ext uri="{FF2B5EF4-FFF2-40B4-BE49-F238E27FC236}">
                <a16:creationId xmlns:a16="http://schemas.microsoft.com/office/drawing/2014/main" id="{A6AC83D1-8B31-4214-9B97-23DFDDC2EE7F}"/>
              </a:ext>
            </a:extLst>
          </p:cNvPr>
          <p:cNvSpPr>
            <a:spLocks noGrp="1"/>
          </p:cNvSpPr>
          <p:nvPr>
            <p:ph type="sldNum" sz="quarter" idx="12"/>
          </p:nvPr>
        </p:nvSpPr>
        <p:spPr/>
        <p:txBody>
          <a:bodyPr/>
          <a:lstStyle/>
          <a:p>
            <a:fld id="{B6F15528-21DE-4FAA-801E-634DDDAF4B2B}" type="slidenum">
              <a:rPr lang="en-US" smtClean="0"/>
              <a:pPr/>
              <a:t>56</a:t>
            </a:fld>
            <a:endParaRPr lang="en-US"/>
          </a:p>
        </p:txBody>
      </p:sp>
      <p:pic>
        <p:nvPicPr>
          <p:cNvPr id="6" name="Picture 5">
            <a:extLst>
              <a:ext uri="{FF2B5EF4-FFF2-40B4-BE49-F238E27FC236}">
                <a16:creationId xmlns:a16="http://schemas.microsoft.com/office/drawing/2014/main" id="{0D44171B-6CB0-49E0-B863-A3915F4BCF8E}"/>
              </a:ext>
            </a:extLst>
          </p:cNvPr>
          <p:cNvPicPr>
            <a:picLocks noChangeAspect="1"/>
          </p:cNvPicPr>
          <p:nvPr/>
        </p:nvPicPr>
        <p:blipFill>
          <a:blip r:embed="rId2"/>
          <a:stretch>
            <a:fillRect/>
          </a:stretch>
        </p:blipFill>
        <p:spPr>
          <a:xfrm>
            <a:off x="779375" y="2594882"/>
            <a:ext cx="5686425" cy="828675"/>
          </a:xfrm>
          <a:prstGeom prst="rect">
            <a:avLst/>
          </a:prstGeom>
        </p:spPr>
      </p:pic>
      <p:pic>
        <p:nvPicPr>
          <p:cNvPr id="7" name="Picture 6">
            <a:extLst>
              <a:ext uri="{FF2B5EF4-FFF2-40B4-BE49-F238E27FC236}">
                <a16:creationId xmlns:a16="http://schemas.microsoft.com/office/drawing/2014/main" id="{6D493721-F9F6-4D8F-8137-5A0B86954697}"/>
              </a:ext>
            </a:extLst>
          </p:cNvPr>
          <p:cNvPicPr>
            <a:picLocks noChangeAspect="1"/>
          </p:cNvPicPr>
          <p:nvPr/>
        </p:nvPicPr>
        <p:blipFill>
          <a:blip r:embed="rId3"/>
          <a:stretch>
            <a:fillRect/>
          </a:stretch>
        </p:blipFill>
        <p:spPr>
          <a:xfrm>
            <a:off x="795704" y="3429000"/>
            <a:ext cx="7536263" cy="1632857"/>
          </a:xfrm>
          <a:prstGeom prst="rect">
            <a:avLst/>
          </a:prstGeom>
        </p:spPr>
      </p:pic>
    </p:spTree>
    <p:extLst>
      <p:ext uri="{BB962C8B-B14F-4D97-AF65-F5344CB8AC3E}">
        <p14:creationId xmlns:p14="http://schemas.microsoft.com/office/powerpoint/2010/main" val="894296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normAutofit/>
          </a:bodyPr>
          <a:lstStyle/>
          <a:p>
            <a:pPr algn="ctr"/>
            <a:r>
              <a:rPr lang="en-US" sz="4000" b="1" dirty="0"/>
              <a:t>The Outgoing HTTP Response</a:t>
            </a:r>
            <a:endParaRPr lang="en-US" sz="4000" dirty="0"/>
          </a:p>
        </p:txBody>
      </p:sp>
      <p:sp>
        <p:nvSpPr>
          <p:cNvPr id="3" name="Content Placeholder 2"/>
          <p:cNvSpPr>
            <a:spLocks noGrp="1"/>
          </p:cNvSpPr>
          <p:nvPr>
            <p:ph idx="1"/>
          </p:nvPr>
        </p:nvSpPr>
        <p:spPr/>
        <p:txBody>
          <a:bodyPr>
            <a:normAutofit/>
          </a:bodyPr>
          <a:lstStyle/>
          <a:p>
            <a:r>
              <a:rPr lang="en-US" sz="2400" dirty="0"/>
              <a:t>The </a:t>
            </a:r>
            <a:r>
              <a:rPr lang="en-US" sz="2400" dirty="0" err="1"/>
              <a:t>HttpResponse</a:t>
            </a:r>
            <a:r>
              <a:rPr lang="en-US" sz="2400" dirty="0"/>
              <a:t> type defines a number of properties that allow to format the HTTP response sent back to the client browser.</a:t>
            </a:r>
          </a:p>
          <a:p>
            <a:r>
              <a:rPr lang="en-US" sz="2400" dirty="0"/>
              <a:t>Properties of the </a:t>
            </a:r>
            <a:r>
              <a:rPr lang="en-US" sz="2400" dirty="0" err="1"/>
              <a:t>HttpResponse</a:t>
            </a:r>
            <a:r>
              <a:rPr lang="en-US" sz="2400" dirty="0"/>
              <a:t> Type</a:t>
            </a:r>
          </a:p>
          <a:p>
            <a:endParaRPr lang="en-US" sz="2400" dirty="0"/>
          </a:p>
        </p:txBody>
      </p:sp>
      <p:pic>
        <p:nvPicPr>
          <p:cNvPr id="4" name="Picture 4"/>
          <p:cNvPicPr>
            <a:picLocks noChangeAspect="1" noChangeArrowheads="1"/>
          </p:cNvPicPr>
          <p:nvPr/>
        </p:nvPicPr>
        <p:blipFill>
          <a:blip r:embed="rId2"/>
          <a:srcRect/>
          <a:stretch>
            <a:fillRect/>
          </a:stretch>
        </p:blipFill>
        <p:spPr bwMode="auto">
          <a:xfrm>
            <a:off x="838200" y="3276600"/>
            <a:ext cx="7381875" cy="3352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08464"/>
          </a:xfrm>
        </p:spPr>
        <p:txBody>
          <a:bodyPr>
            <a:normAutofit/>
          </a:bodyPr>
          <a:lstStyle/>
          <a:p>
            <a:pPr algn="l"/>
            <a:r>
              <a:rPr lang="en-US" sz="2000" b="1" dirty="0"/>
              <a:t>Redirecting Users (</a:t>
            </a:r>
            <a:r>
              <a:rPr lang="en-US" sz="2000" dirty="0"/>
              <a:t>Ch_23 code\</a:t>
            </a:r>
            <a:r>
              <a:rPr lang="en-US" sz="2000" dirty="0" err="1"/>
              <a:t>FunWithPageMembers</a:t>
            </a:r>
            <a:r>
              <a:rPr lang="en-US" sz="2000" b="1" dirty="0"/>
              <a:t>)</a:t>
            </a:r>
            <a:endParaRPr lang="en-US" sz="2000" dirty="0"/>
          </a:p>
        </p:txBody>
      </p:sp>
      <p:pic>
        <p:nvPicPr>
          <p:cNvPr id="4" name="Picture 3" descr="red.png"/>
          <p:cNvPicPr>
            <a:picLocks noChangeAspect="1"/>
          </p:cNvPicPr>
          <p:nvPr/>
        </p:nvPicPr>
        <p:blipFill>
          <a:blip r:embed="rId2"/>
          <a:stretch>
            <a:fillRect/>
          </a:stretch>
        </p:blipFill>
        <p:spPr>
          <a:xfrm>
            <a:off x="1143000" y="838200"/>
            <a:ext cx="5076191" cy="676191"/>
          </a:xfrm>
          <a:prstGeom prst="rect">
            <a:avLst/>
          </a:prstGeom>
        </p:spPr>
      </p:pic>
      <p:pic>
        <p:nvPicPr>
          <p:cNvPr id="7" name="Picture 6" descr="red2.png"/>
          <p:cNvPicPr>
            <a:picLocks noChangeAspect="1"/>
          </p:cNvPicPr>
          <p:nvPr/>
        </p:nvPicPr>
        <p:blipFill>
          <a:blip r:embed="rId3"/>
          <a:stretch>
            <a:fillRect/>
          </a:stretch>
        </p:blipFill>
        <p:spPr>
          <a:xfrm>
            <a:off x="4038600" y="1676400"/>
            <a:ext cx="4823960" cy="3968982"/>
          </a:xfrm>
          <a:prstGeom prst="rect">
            <a:avLst/>
          </a:prstGeom>
        </p:spPr>
      </p:pic>
      <p:pic>
        <p:nvPicPr>
          <p:cNvPr id="8" name="Picture 7" descr="red1.png"/>
          <p:cNvPicPr>
            <a:picLocks noChangeAspect="1"/>
          </p:cNvPicPr>
          <p:nvPr/>
        </p:nvPicPr>
        <p:blipFill>
          <a:blip r:embed="rId4"/>
          <a:stretch>
            <a:fillRect/>
          </a:stretch>
        </p:blipFill>
        <p:spPr>
          <a:xfrm>
            <a:off x="228600" y="1828801"/>
            <a:ext cx="3657600" cy="3886200"/>
          </a:xfrm>
          <a:prstGeom prst="rect">
            <a:avLst/>
          </a:prstGeom>
        </p:spPr>
      </p:pic>
      <p:sp>
        <p:nvSpPr>
          <p:cNvPr id="9" name="Oval 8"/>
          <p:cNvSpPr/>
          <p:nvPr/>
        </p:nvSpPr>
        <p:spPr>
          <a:xfrm>
            <a:off x="113763" y="5168721"/>
            <a:ext cx="2133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6"/>
          </p:cNvCxnSpPr>
          <p:nvPr/>
        </p:nvCxnSpPr>
        <p:spPr>
          <a:xfrm flipV="1">
            <a:off x="2247363" y="4343400"/>
            <a:ext cx="1943637" cy="1053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hape 12"/>
          <p:cNvCxnSpPr>
            <a:stCxn id="9" idx="1"/>
            <a:endCxn id="4" idx="1"/>
          </p:cNvCxnSpPr>
          <p:nvPr/>
        </p:nvCxnSpPr>
        <p:spPr>
          <a:xfrm rot="5400000" flipH="1" flipV="1">
            <a:off x="-1245079" y="2847597"/>
            <a:ext cx="4059380" cy="71677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2400" y="5997714"/>
            <a:ext cx="8305800" cy="707886"/>
          </a:xfrm>
          <a:prstGeom prst="rect">
            <a:avLst/>
          </a:prstGeom>
          <a:noFill/>
        </p:spPr>
        <p:txBody>
          <a:bodyPr wrap="square" rtlCol="0">
            <a:spAutoFit/>
          </a:bodyPr>
          <a:lstStyle/>
          <a:p>
            <a:pPr lvl="1"/>
            <a:r>
              <a:rPr lang="en-US" sz="2000" i="1" dirty="0" err="1"/>
              <a:t>HttpServerUtility.Transfer</a:t>
            </a:r>
            <a:r>
              <a:rPr lang="en-US" sz="2000" i="1" dirty="0"/>
              <a:t>(): more efficient in case of </a:t>
            </a:r>
          </a:p>
          <a:p>
            <a:pPr lvl="1"/>
            <a:r>
              <a:rPr lang="en-US" sz="2000" i="1" dirty="0"/>
              <a:t>transfer control to a *.aspx file in the same virtual directory.</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13264"/>
          </a:xfrm>
        </p:spPr>
        <p:txBody>
          <a:bodyPr>
            <a:normAutofit/>
          </a:bodyPr>
          <a:lstStyle/>
          <a:p>
            <a:pPr algn="ctr"/>
            <a:r>
              <a:rPr lang="en-US" sz="3600" b="1" dirty="0"/>
              <a:t>Life Cycle of an ASP.NET Web Page</a:t>
            </a:r>
            <a:endParaRPr lang="en-US" sz="3600" dirty="0"/>
          </a:p>
        </p:txBody>
      </p:sp>
      <p:graphicFrame>
        <p:nvGraphicFramePr>
          <p:cNvPr id="4" name="Table 3"/>
          <p:cNvGraphicFramePr>
            <a:graphicFrameLocks noGrp="1"/>
          </p:cNvGraphicFramePr>
          <p:nvPr/>
        </p:nvGraphicFramePr>
        <p:xfrm>
          <a:off x="457200" y="990600"/>
          <a:ext cx="8382001" cy="51866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gridCol w="2286001">
                  <a:extLst>
                    <a:ext uri="{9D8B030D-6E8A-4147-A177-3AD203B41FA5}">
                      <a16:colId xmlns:a16="http://schemas.microsoft.com/office/drawing/2014/main" val="20002"/>
                    </a:ext>
                  </a:extLst>
                </a:gridCol>
              </a:tblGrid>
              <a:tr h="370840">
                <a:tc>
                  <a:txBody>
                    <a:bodyPr/>
                    <a:lstStyle/>
                    <a:p>
                      <a:r>
                        <a:rPr lang="en-US" sz="1400" dirty="0"/>
                        <a:t>Event</a:t>
                      </a:r>
                    </a:p>
                  </a:txBody>
                  <a:tcPr/>
                </a:tc>
                <a:tc>
                  <a:txBody>
                    <a:bodyPr/>
                    <a:lstStyle/>
                    <a:p>
                      <a:r>
                        <a:rPr lang="en-US" sz="1400" dirty="0"/>
                        <a:t>Description </a:t>
                      </a:r>
                    </a:p>
                  </a:txBody>
                  <a:tcPr/>
                </a:tc>
                <a:tc>
                  <a:txBody>
                    <a:bodyPr/>
                    <a:lstStyle/>
                    <a:p>
                      <a:r>
                        <a:rPr lang="en-US" sz="1400" dirty="0"/>
                        <a:t>Application </a:t>
                      </a:r>
                    </a:p>
                  </a:txBody>
                  <a:tcPr/>
                </a:tc>
                <a:extLst>
                  <a:ext uri="{0D108BD9-81ED-4DB2-BD59-A6C34878D82A}">
                    <a16:rowId xmlns:a16="http://schemas.microsoft.com/office/drawing/2014/main" val="10000"/>
                  </a:ext>
                </a:extLst>
              </a:tr>
              <a:tr h="370840">
                <a:tc>
                  <a:txBody>
                    <a:bodyPr/>
                    <a:lstStyle/>
                    <a:p>
                      <a:r>
                        <a:rPr lang="en-US" sz="1400" dirty="0" err="1"/>
                        <a:t>PreInit</a:t>
                      </a:r>
                      <a:endParaRPr lang="en-US" sz="1400" dirty="0"/>
                    </a:p>
                  </a:txBody>
                  <a:tcPr/>
                </a:tc>
                <a:tc>
                  <a:txBody>
                    <a:bodyPr/>
                    <a:lstStyle/>
                    <a:p>
                      <a:r>
                        <a:rPr lang="en-US" sz="1400" dirty="0"/>
                        <a:t>The framework uses this event to </a:t>
                      </a:r>
                      <a:r>
                        <a:rPr lang="en-US" sz="1400" u="sng" dirty="0"/>
                        <a:t>allocate any web controls, apply themes, establish the master page</a:t>
                      </a:r>
                      <a:r>
                        <a:rPr lang="en-US" sz="1400" dirty="0"/>
                        <a:t>, and set user profiles.</a:t>
                      </a:r>
                    </a:p>
                  </a:txBody>
                  <a:tcPr/>
                </a:tc>
                <a:tc>
                  <a:txBody>
                    <a:bodyPr/>
                    <a:lstStyle/>
                    <a:p>
                      <a:r>
                        <a:rPr kumimoji="0" lang="en-US" sz="1400" b="0" i="0" kern="1200" dirty="0">
                          <a:solidFill>
                            <a:schemeClr val="dk1"/>
                          </a:solidFill>
                          <a:latin typeface="+mn-lt"/>
                          <a:ea typeface="+mn-ea"/>
                          <a:cs typeface="+mn-cs"/>
                        </a:rPr>
                        <a:t>Create /recreate dynamic controls. Set a master page or theme dynamically</a:t>
                      </a:r>
                      <a:endParaRPr lang="en-US" sz="1400" dirty="0"/>
                    </a:p>
                  </a:txBody>
                  <a:tcPr/>
                </a:tc>
                <a:extLst>
                  <a:ext uri="{0D108BD9-81ED-4DB2-BD59-A6C34878D82A}">
                    <a16:rowId xmlns:a16="http://schemas.microsoft.com/office/drawing/2014/main" val="10001"/>
                  </a:ext>
                </a:extLst>
              </a:tr>
              <a:tr h="370840">
                <a:tc>
                  <a:txBody>
                    <a:bodyPr/>
                    <a:lstStyle/>
                    <a:p>
                      <a:r>
                        <a:rPr lang="en-US" sz="1400" dirty="0"/>
                        <a:t>Init</a:t>
                      </a:r>
                    </a:p>
                  </a:txBody>
                  <a:tcPr/>
                </a:tc>
                <a:tc>
                  <a:txBody>
                    <a:bodyPr/>
                    <a:lstStyle/>
                    <a:p>
                      <a:r>
                        <a:rPr lang="en-US" sz="1400" dirty="0"/>
                        <a:t>The framework uses this event to </a:t>
                      </a:r>
                      <a:r>
                        <a:rPr lang="en-US" sz="1400" u="sng" dirty="0"/>
                        <a:t>set the properties of web controls to their previous values via </a:t>
                      </a:r>
                      <a:r>
                        <a:rPr lang="en-US" sz="1400" u="sng" dirty="0" err="1"/>
                        <a:t>postback</a:t>
                      </a:r>
                      <a:r>
                        <a:rPr lang="en-US" sz="1400" u="sng" dirty="0"/>
                        <a:t> or view state data</a:t>
                      </a:r>
                    </a:p>
                  </a:txBody>
                  <a:tcPr/>
                </a:tc>
                <a:tc>
                  <a:txBody>
                    <a:bodyPr/>
                    <a:lstStyle/>
                    <a:p>
                      <a:r>
                        <a:rPr kumimoji="0" lang="en-US" sz="1400" b="0" i="0" kern="1200" dirty="0">
                          <a:solidFill>
                            <a:schemeClr val="dk1"/>
                          </a:solidFill>
                          <a:latin typeface="+mn-lt"/>
                          <a:ea typeface="+mn-ea"/>
                          <a:cs typeface="+mn-cs"/>
                        </a:rPr>
                        <a:t>Used to read or initialize your control properties.</a:t>
                      </a:r>
                      <a:endParaRPr lang="en-US" sz="1400" u="sng" dirty="0"/>
                    </a:p>
                  </a:txBody>
                  <a:tcPr/>
                </a:tc>
                <a:extLst>
                  <a:ext uri="{0D108BD9-81ED-4DB2-BD59-A6C34878D82A}">
                    <a16:rowId xmlns:a16="http://schemas.microsoft.com/office/drawing/2014/main" val="10002"/>
                  </a:ext>
                </a:extLst>
              </a:tr>
              <a:tr h="370840">
                <a:tc>
                  <a:txBody>
                    <a:bodyPr/>
                    <a:lstStyle/>
                    <a:p>
                      <a:r>
                        <a:rPr lang="en-US" sz="1400" dirty="0"/>
                        <a:t>Load</a:t>
                      </a:r>
                    </a:p>
                  </a:txBody>
                  <a:tcPr/>
                </a:tc>
                <a:tc>
                  <a:txBody>
                    <a:bodyPr/>
                    <a:lstStyle/>
                    <a:p>
                      <a:r>
                        <a:rPr lang="en-US" sz="1400" dirty="0"/>
                        <a:t>When this event fires, the page and its controls </a:t>
                      </a:r>
                      <a:r>
                        <a:rPr lang="en-US" sz="1400" u="sng" dirty="0"/>
                        <a:t>are fully initialized</a:t>
                      </a:r>
                      <a:r>
                        <a:rPr lang="en-US" sz="1400" dirty="0"/>
                        <a:t>, and their previous values are restored.</a:t>
                      </a:r>
                    </a:p>
                  </a:txBody>
                  <a:tcPr/>
                </a:tc>
                <a:tc>
                  <a:txBody>
                    <a:bodyPr/>
                    <a:lstStyle/>
                    <a:p>
                      <a:r>
                        <a:rPr kumimoji="0" lang="en-US" sz="1400" b="0" i="0" kern="1200" dirty="0">
                          <a:solidFill>
                            <a:schemeClr val="dk1"/>
                          </a:solidFill>
                          <a:latin typeface="+mn-lt"/>
                          <a:ea typeface="+mn-ea"/>
                          <a:cs typeface="+mn-cs"/>
                        </a:rPr>
                        <a:t>used to set properties and</a:t>
                      </a:r>
                      <a:r>
                        <a:rPr kumimoji="0" lang="en-US" sz="1400" b="0" i="0" kern="1200" baseline="0" dirty="0">
                          <a:solidFill>
                            <a:schemeClr val="dk1"/>
                          </a:solidFill>
                          <a:latin typeface="+mn-lt"/>
                          <a:ea typeface="+mn-ea"/>
                          <a:cs typeface="+mn-cs"/>
                        </a:rPr>
                        <a:t> </a:t>
                      </a:r>
                      <a:r>
                        <a:rPr kumimoji="0" lang="en-US" sz="1400" b="0" i="0" kern="1200" dirty="0">
                          <a:solidFill>
                            <a:schemeClr val="dk1"/>
                          </a:solidFill>
                          <a:latin typeface="+mn-lt"/>
                          <a:ea typeface="+mn-ea"/>
                          <a:cs typeface="+mn-cs"/>
                        </a:rPr>
                        <a:t>make</a:t>
                      </a:r>
                      <a:r>
                        <a:rPr kumimoji="0" lang="en-US" sz="1400" b="0" i="0" kern="1200" baseline="0" dirty="0">
                          <a:solidFill>
                            <a:schemeClr val="dk1"/>
                          </a:solidFill>
                          <a:latin typeface="+mn-lt"/>
                          <a:ea typeface="+mn-ea"/>
                          <a:cs typeface="+mn-cs"/>
                        </a:rPr>
                        <a:t> database</a:t>
                      </a:r>
                      <a:r>
                        <a:rPr kumimoji="0" lang="en-US" sz="1400" b="0" i="0" kern="1200" dirty="0">
                          <a:solidFill>
                            <a:schemeClr val="dk1"/>
                          </a:solidFill>
                          <a:latin typeface="+mn-lt"/>
                          <a:ea typeface="+mn-ea"/>
                          <a:cs typeface="+mn-cs"/>
                        </a:rPr>
                        <a:t> connections</a:t>
                      </a:r>
                      <a:endParaRPr lang="en-US" sz="1400" dirty="0"/>
                    </a:p>
                  </a:txBody>
                  <a:tcPr/>
                </a:tc>
                <a:extLst>
                  <a:ext uri="{0D108BD9-81ED-4DB2-BD59-A6C34878D82A}">
                    <a16:rowId xmlns:a16="http://schemas.microsoft.com/office/drawing/2014/main" val="10003"/>
                  </a:ext>
                </a:extLst>
              </a:tr>
              <a:tr h="370840">
                <a:tc>
                  <a:txBody>
                    <a:bodyPr/>
                    <a:lstStyle/>
                    <a:p>
                      <a:r>
                        <a:rPr lang="en-US" sz="1400" dirty="0"/>
                        <a:t>“Event that triggered the </a:t>
                      </a:r>
                      <a:r>
                        <a:rPr lang="en-US" sz="1400" dirty="0" err="1"/>
                        <a:t>postback</a:t>
                      </a:r>
                      <a:r>
                        <a:rPr lang="en-US" sz="1400" dirty="0"/>
                        <a:t>”</a:t>
                      </a:r>
                    </a:p>
                  </a:txBody>
                  <a:tcPr/>
                </a:tc>
                <a:tc>
                  <a:txBody>
                    <a:bodyPr/>
                    <a:lstStyle/>
                    <a:p>
                      <a:r>
                        <a:rPr lang="en-US" sz="1400" dirty="0"/>
                        <a:t>This “event” simply refers to whichever event caused the browser to perform the </a:t>
                      </a:r>
                      <a:r>
                        <a:rPr lang="en-US" sz="1400" dirty="0" err="1"/>
                        <a:t>postback</a:t>
                      </a:r>
                      <a:r>
                        <a:rPr lang="en-US" sz="1400" dirty="0"/>
                        <a:t> to the web server (such as a Button click).</a:t>
                      </a:r>
                    </a:p>
                  </a:txBody>
                  <a:tcPr/>
                </a:tc>
                <a:tc>
                  <a:txBody>
                    <a:bodyPr/>
                    <a:lstStyle/>
                    <a:p>
                      <a:r>
                        <a:rPr lang="en-US" sz="1400" dirty="0"/>
                        <a:t>Handle event </a:t>
                      </a:r>
                    </a:p>
                  </a:txBody>
                  <a:tcPr/>
                </a:tc>
                <a:extLst>
                  <a:ext uri="{0D108BD9-81ED-4DB2-BD59-A6C34878D82A}">
                    <a16:rowId xmlns:a16="http://schemas.microsoft.com/office/drawing/2014/main" val="10004"/>
                  </a:ext>
                </a:extLst>
              </a:tr>
              <a:tr h="370840">
                <a:tc>
                  <a:txBody>
                    <a:bodyPr/>
                    <a:lstStyle/>
                    <a:p>
                      <a:r>
                        <a:rPr lang="en-US" sz="1400" dirty="0" err="1"/>
                        <a:t>PreRender</a:t>
                      </a:r>
                      <a:endParaRPr lang="en-US" sz="1400" dirty="0"/>
                    </a:p>
                  </a:txBody>
                  <a:tcPr/>
                </a:tc>
                <a:tc>
                  <a:txBody>
                    <a:bodyPr/>
                    <a:lstStyle/>
                    <a:p>
                      <a:r>
                        <a:rPr lang="en-US" sz="1400" u="sng" dirty="0"/>
                        <a:t>All control data binding and UI configuration has occurred </a:t>
                      </a:r>
                      <a:r>
                        <a:rPr lang="en-US" sz="1400" dirty="0"/>
                        <a:t>and the controls are ready to render their data into the outbound HTTP response.</a:t>
                      </a:r>
                    </a:p>
                  </a:txBody>
                  <a:tcPr/>
                </a:tc>
                <a:tc>
                  <a:txBody>
                    <a:bodyPr/>
                    <a:lstStyle/>
                    <a:p>
                      <a:r>
                        <a:rPr kumimoji="0" lang="en-US" sz="1400" b="0" i="0" kern="1200" dirty="0">
                          <a:solidFill>
                            <a:schemeClr val="dk1"/>
                          </a:solidFill>
                          <a:latin typeface="+mn-lt"/>
                          <a:ea typeface="+mn-ea"/>
                          <a:cs typeface="+mn-cs"/>
                        </a:rPr>
                        <a:t>used to make any ‘last chance’ changes to the controls before they are rendered.</a:t>
                      </a:r>
                      <a:endParaRPr lang="en-US" sz="1400" dirty="0"/>
                    </a:p>
                  </a:txBody>
                  <a:tcPr/>
                </a:tc>
                <a:extLst>
                  <a:ext uri="{0D108BD9-81ED-4DB2-BD59-A6C34878D82A}">
                    <a16:rowId xmlns:a16="http://schemas.microsoft.com/office/drawing/2014/main" val="10005"/>
                  </a:ext>
                </a:extLst>
              </a:tr>
              <a:tr h="370840">
                <a:tc>
                  <a:txBody>
                    <a:bodyPr/>
                    <a:lstStyle/>
                    <a:p>
                      <a:r>
                        <a:rPr lang="en-US" sz="1400" dirty="0"/>
                        <a:t>Unload</a:t>
                      </a:r>
                    </a:p>
                  </a:txBody>
                  <a:tcPr/>
                </a:tc>
                <a:tc>
                  <a:txBody>
                    <a:bodyPr/>
                    <a:lstStyle/>
                    <a:p>
                      <a:r>
                        <a:rPr lang="en-US" sz="1400" dirty="0"/>
                        <a:t>The page and its controls have finished the rendering process, and the page object </a:t>
                      </a:r>
                      <a:r>
                        <a:rPr lang="en-US" sz="1400" u="sng" dirty="0"/>
                        <a:t>is about to be destroyed</a:t>
                      </a:r>
                      <a:r>
                        <a:rPr lang="en-US" sz="1400" dirty="0"/>
                        <a:t>.</a:t>
                      </a:r>
                    </a:p>
                  </a:txBody>
                  <a:tcPr/>
                </a:tc>
                <a:tc>
                  <a:txBody>
                    <a:bodyPr/>
                    <a:lstStyle/>
                    <a:p>
                      <a:r>
                        <a:rPr lang="en-US" sz="1400" dirty="0"/>
                        <a:t>Closing files, database connections, etc.</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TextBox 5"/>
          <p:cNvSpPr txBox="1"/>
          <p:nvPr/>
        </p:nvSpPr>
        <p:spPr>
          <a:xfrm>
            <a:off x="457200" y="6324600"/>
            <a:ext cx="6975179" cy="369332"/>
          </a:xfrm>
          <a:prstGeom prst="rect">
            <a:avLst/>
          </a:prstGeom>
          <a:noFill/>
        </p:spPr>
        <p:txBody>
          <a:bodyPr wrap="none" rtlCol="0">
            <a:spAutoFit/>
          </a:bodyPr>
          <a:lstStyle/>
          <a:p>
            <a:r>
              <a:rPr lang="en-US" u="sng" dirty="0">
                <a:solidFill>
                  <a:srgbClr val="FFC000"/>
                </a:solidFill>
              </a:rPr>
              <a:t>More: </a:t>
            </a:r>
            <a:r>
              <a:rPr lang="en-US" dirty="0">
                <a:solidFill>
                  <a:srgbClr val="FFC000"/>
                </a:solidFill>
              </a:rPr>
              <a:t> http://msdn.microsoft.com/en-us/library/ms178472.aspx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Web Servers</a:t>
            </a:r>
            <a:endParaRPr lang="en-US" sz="4000" dirty="0"/>
          </a:p>
        </p:txBody>
      </p:sp>
      <p:sp>
        <p:nvSpPr>
          <p:cNvPr id="3" name="Content Placeholder 2"/>
          <p:cNvSpPr>
            <a:spLocks noGrp="1"/>
          </p:cNvSpPr>
          <p:nvPr>
            <p:ph idx="1"/>
          </p:nvPr>
        </p:nvSpPr>
        <p:spPr/>
        <p:txBody>
          <a:bodyPr/>
          <a:lstStyle/>
          <a:p>
            <a:r>
              <a:rPr lang="en-US" sz="2800" b="1" dirty="0"/>
              <a:t>IIS Virtual Directories</a:t>
            </a:r>
            <a:endParaRPr lang="en-US" sz="2800" dirty="0"/>
          </a:p>
          <a:p>
            <a:pPr lvl="1"/>
            <a:r>
              <a:rPr lang="en-US" sz="2400" dirty="0"/>
              <a:t>Each virtual directory is mapped to a physical directory on the local hard drive</a:t>
            </a:r>
          </a:p>
          <a:p>
            <a:r>
              <a:rPr lang="en-US" sz="2800" b="1" dirty="0"/>
              <a:t>The ASP.NET 2.0 Development Server</a:t>
            </a:r>
            <a:endParaRPr lang="en-US" sz="2800" dirty="0"/>
          </a:p>
          <a:p>
            <a:pPr lvl="1"/>
            <a:r>
              <a:rPr lang="en-US" dirty="0" err="1"/>
              <a:t>WebDev.WebServer.exe</a:t>
            </a:r>
            <a:r>
              <a:rPr lang="en-US" dirty="0"/>
              <a:t>:</a:t>
            </a:r>
          </a:p>
          <a:p>
            <a:pPr lvl="2"/>
            <a:r>
              <a:rPr lang="en-US" dirty="0"/>
              <a:t>Allows developers host an ASP.NET 2.0 web application outside the bounds of IIS.</a:t>
            </a:r>
          </a:p>
          <a:p>
            <a:pPr lvl="2"/>
            <a:r>
              <a:rPr lang="en-US" dirty="0"/>
              <a:t>Helpful for team development scenarios and for building ASP.NET 2.0 web programs on Windows which does not support IIS).</a:t>
            </a:r>
          </a:p>
          <a:p>
            <a:pPr lvl="2"/>
            <a:r>
              <a:rPr lang="en-US" dirty="0"/>
              <a:t>It cannot be used to test classic ASP web applications.</a:t>
            </a:r>
            <a:endParaRPr lang="en-US" sz="20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Categories of ASP.NET Web Controls</a:t>
            </a:r>
            <a:endParaRPr lang="en-US" sz="4000" dirty="0"/>
          </a:p>
        </p:txBody>
      </p:sp>
      <p:sp>
        <p:nvSpPr>
          <p:cNvPr id="3" name="Content Placeholder 2"/>
          <p:cNvSpPr>
            <a:spLocks noGrp="1"/>
          </p:cNvSpPr>
          <p:nvPr>
            <p:ph idx="1"/>
          </p:nvPr>
        </p:nvSpPr>
        <p:spPr/>
        <p:txBody>
          <a:bodyPr/>
          <a:lstStyle/>
          <a:p>
            <a:r>
              <a:rPr lang="en-US" dirty="0"/>
              <a:t>Simple controls</a:t>
            </a:r>
          </a:p>
          <a:p>
            <a:r>
              <a:rPr lang="en-US" dirty="0"/>
              <a:t>(Feature) Rich controls</a:t>
            </a:r>
          </a:p>
          <a:p>
            <a:r>
              <a:rPr lang="en-US" dirty="0"/>
              <a:t>Data-centric controls</a:t>
            </a:r>
          </a:p>
          <a:p>
            <a:r>
              <a:rPr lang="en-US" dirty="0"/>
              <a:t>Input validation controls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Building a Simple ASP.NET 2.0 Website</a:t>
            </a:r>
            <a:endParaRPr lang="en-US" sz="4000" dirty="0"/>
          </a:p>
        </p:txBody>
      </p:sp>
      <p:sp>
        <p:nvSpPr>
          <p:cNvPr id="3" name="Content Placeholder 2"/>
          <p:cNvSpPr>
            <a:spLocks noGrp="1"/>
          </p:cNvSpPr>
          <p:nvPr>
            <p:ph idx="1"/>
          </p:nvPr>
        </p:nvSpPr>
        <p:spPr/>
        <p:txBody>
          <a:bodyPr/>
          <a:lstStyle/>
          <a:p>
            <a:r>
              <a:rPr lang="en-US" dirty="0"/>
              <a:t>Working with master pages</a:t>
            </a:r>
          </a:p>
          <a:p>
            <a:r>
              <a:rPr lang="en-US" dirty="0"/>
              <a:t>Working with the Menu control</a:t>
            </a:r>
          </a:p>
          <a:p>
            <a:r>
              <a:rPr lang="en-US" dirty="0"/>
              <a:t>Working with the </a:t>
            </a:r>
            <a:r>
              <a:rPr lang="en-US" dirty="0" err="1"/>
              <a:t>GridView</a:t>
            </a:r>
            <a:r>
              <a:rPr lang="en-US" dirty="0"/>
              <a:t> control</a:t>
            </a:r>
          </a:p>
          <a:p>
            <a:r>
              <a:rPr lang="en-US" dirty="0"/>
              <a:t>Working with the Wizard control</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a:t>Building a Simple ASP.NET 2.0 Website</a:t>
            </a:r>
            <a:endParaRPr lang="en-US" sz="4000" dirty="0"/>
          </a:p>
        </p:txBody>
      </p:sp>
      <p:sp>
        <p:nvSpPr>
          <p:cNvPr id="3" name="Content Placeholder 2"/>
          <p:cNvSpPr>
            <a:spLocks noGrp="1"/>
          </p:cNvSpPr>
          <p:nvPr>
            <p:ph idx="1"/>
          </p:nvPr>
        </p:nvSpPr>
        <p:spPr/>
        <p:txBody>
          <a:bodyPr>
            <a:normAutofit lnSpcReduction="10000"/>
          </a:bodyPr>
          <a:lstStyle/>
          <a:p>
            <a:r>
              <a:rPr lang="en-US" dirty="0"/>
              <a:t>Master Pages</a:t>
            </a:r>
          </a:p>
          <a:p>
            <a:pPr lvl="1"/>
            <a:r>
              <a:rPr lang="en-US" sz="2400" dirty="0"/>
              <a:t>Master page provides a consistent look and feel across multiple pages (a common menu navigation system, common header and footer content, company logo, etc.).</a:t>
            </a:r>
          </a:p>
          <a:p>
            <a:pPr lvl="1"/>
            <a:r>
              <a:rPr lang="en-US" sz="2400" dirty="0"/>
              <a:t>A master page is little more than an ASP.NET page that takes a *.master file extension.</a:t>
            </a:r>
          </a:p>
          <a:p>
            <a:pPr lvl="1"/>
            <a:r>
              <a:rPr lang="en-US" sz="2400" dirty="0"/>
              <a:t>Master pages are not viewable from a client-side browser (in fact, the ASP.NET runtime will not server this flavor of web content).</a:t>
            </a:r>
          </a:p>
          <a:p>
            <a:pPr lvl="1"/>
            <a:r>
              <a:rPr lang="en-US" sz="2400" dirty="0"/>
              <a:t>Master pages define a common UI frame shared by all pages (or a subset of pages) in your site.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63</a:t>
            </a:fld>
            <a:endParaRPr lang="en-US"/>
          </a:p>
        </p:txBody>
      </p:sp>
      <p:pic>
        <p:nvPicPr>
          <p:cNvPr id="5" name="Picture 4">
            <a:extLst>
              <a:ext uri="{FF2B5EF4-FFF2-40B4-BE49-F238E27FC236}">
                <a16:creationId xmlns:a16="http://schemas.microsoft.com/office/drawing/2014/main" id="{2873DCB7-C5DB-4E2E-AFF4-4AA4D1264EBB}"/>
              </a:ext>
            </a:extLst>
          </p:cNvPr>
          <p:cNvPicPr>
            <a:picLocks noChangeAspect="1"/>
          </p:cNvPicPr>
          <p:nvPr/>
        </p:nvPicPr>
        <p:blipFill>
          <a:blip r:embed="rId2"/>
          <a:stretch>
            <a:fillRect/>
          </a:stretch>
        </p:blipFill>
        <p:spPr>
          <a:xfrm>
            <a:off x="1046439" y="3519938"/>
            <a:ext cx="6954561" cy="975862"/>
          </a:xfrm>
          <a:prstGeom prst="rect">
            <a:avLst/>
          </a:prstGeom>
        </p:spPr>
      </p:pic>
      <p:pic>
        <p:nvPicPr>
          <p:cNvPr id="6" name="Picture 5">
            <a:extLst>
              <a:ext uri="{FF2B5EF4-FFF2-40B4-BE49-F238E27FC236}">
                <a16:creationId xmlns:a16="http://schemas.microsoft.com/office/drawing/2014/main" id="{3373D7DF-6024-4CEE-94A5-CEB46941A93D}"/>
              </a:ext>
            </a:extLst>
          </p:cNvPr>
          <p:cNvPicPr>
            <a:picLocks noChangeAspect="1"/>
          </p:cNvPicPr>
          <p:nvPr/>
        </p:nvPicPr>
        <p:blipFill>
          <a:blip r:embed="rId3"/>
          <a:stretch>
            <a:fillRect/>
          </a:stretch>
        </p:blipFill>
        <p:spPr>
          <a:xfrm>
            <a:off x="1046439" y="2913059"/>
            <a:ext cx="4075953" cy="609600"/>
          </a:xfrm>
          <a:prstGeom prst="rect">
            <a:avLst/>
          </a:prstGeom>
        </p:spPr>
      </p:pic>
    </p:spTree>
    <p:extLst>
      <p:ext uri="{BB962C8B-B14F-4D97-AF65-F5344CB8AC3E}">
        <p14:creationId xmlns:p14="http://schemas.microsoft.com/office/powerpoint/2010/main" val="3936406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64</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646237"/>
            <a:ext cx="8229600" cy="4526280"/>
          </a:xfrm>
        </p:spPr>
        <p:txBody>
          <a:bodyPr>
            <a:normAutofit/>
          </a:bodyPr>
          <a:lstStyle/>
          <a:p>
            <a:r>
              <a:rPr lang="en-US"/>
              <a:t>Right-click on project | Add | New Item</a:t>
            </a:r>
            <a:endParaRPr lang="en-US" dirty="0"/>
          </a:p>
          <a:p>
            <a:endParaRPr lang="en-US" dirty="0"/>
          </a:p>
          <a:p>
            <a:endParaRPr lang="en-US" dirty="0"/>
          </a:p>
        </p:txBody>
      </p:sp>
      <p:grpSp>
        <p:nvGrpSpPr>
          <p:cNvPr id="11" name="Group 10">
            <a:extLst>
              <a:ext uri="{FF2B5EF4-FFF2-40B4-BE49-F238E27FC236}">
                <a16:creationId xmlns:a16="http://schemas.microsoft.com/office/drawing/2014/main" id="{2226B275-E9DD-418E-B2D2-0F21DA8987FD}"/>
              </a:ext>
            </a:extLst>
          </p:cNvPr>
          <p:cNvGrpSpPr/>
          <p:nvPr/>
        </p:nvGrpSpPr>
        <p:grpSpPr>
          <a:xfrm>
            <a:off x="522599" y="2356222"/>
            <a:ext cx="8098802" cy="4170221"/>
            <a:chOff x="522599" y="2356222"/>
            <a:chExt cx="8098802" cy="4170221"/>
          </a:xfrm>
        </p:grpSpPr>
        <p:pic>
          <p:nvPicPr>
            <p:cNvPr id="8" name="Picture 7">
              <a:extLst>
                <a:ext uri="{FF2B5EF4-FFF2-40B4-BE49-F238E27FC236}">
                  <a16:creationId xmlns:a16="http://schemas.microsoft.com/office/drawing/2014/main" id="{4B201D73-9FBC-47B5-AB6B-5DB638B00833}"/>
                </a:ext>
              </a:extLst>
            </p:cNvPr>
            <p:cNvPicPr>
              <a:picLocks noChangeAspect="1"/>
            </p:cNvPicPr>
            <p:nvPr/>
          </p:nvPicPr>
          <p:blipFill>
            <a:blip r:embed="rId2"/>
            <a:stretch>
              <a:fillRect/>
            </a:stretch>
          </p:blipFill>
          <p:spPr>
            <a:xfrm>
              <a:off x="522599" y="2356222"/>
              <a:ext cx="8098802" cy="4170221"/>
            </a:xfrm>
            <a:prstGeom prst="rect">
              <a:avLst/>
            </a:prstGeom>
          </p:spPr>
        </p:pic>
        <p:sp>
          <p:nvSpPr>
            <p:cNvPr id="10" name="Rectangle 9">
              <a:extLst>
                <a:ext uri="{FF2B5EF4-FFF2-40B4-BE49-F238E27FC236}">
                  <a16:creationId xmlns:a16="http://schemas.microsoft.com/office/drawing/2014/main" id="{D14D07E1-9118-49F3-9877-2C2CF7B4937F}"/>
                </a:ext>
              </a:extLst>
            </p:cNvPr>
            <p:cNvSpPr/>
            <p:nvPr/>
          </p:nvSpPr>
          <p:spPr>
            <a:xfrm>
              <a:off x="3200400" y="3314700"/>
              <a:ext cx="1447800"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6351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65</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524000"/>
            <a:ext cx="8229600" cy="4526280"/>
          </a:xfrm>
        </p:spPr>
        <p:txBody>
          <a:bodyPr>
            <a:normAutofit/>
          </a:bodyPr>
          <a:lstStyle/>
          <a:p>
            <a:r>
              <a:rPr lang="en-US"/>
              <a:t>Right-click on project | Add | New Item</a:t>
            </a:r>
          </a:p>
          <a:p>
            <a:pPr marL="0" indent="0">
              <a:buNone/>
            </a:pPr>
            <a:r>
              <a:rPr lang="en-US"/>
              <a:t>  add  “my.css”</a:t>
            </a:r>
          </a:p>
          <a:p>
            <a:endParaRPr lang="en-US" dirty="0"/>
          </a:p>
          <a:p>
            <a:endParaRPr lang="en-US" dirty="0"/>
          </a:p>
        </p:txBody>
      </p:sp>
      <p:pic>
        <p:nvPicPr>
          <p:cNvPr id="3" name="Picture 2">
            <a:extLst>
              <a:ext uri="{FF2B5EF4-FFF2-40B4-BE49-F238E27FC236}">
                <a16:creationId xmlns:a16="http://schemas.microsoft.com/office/drawing/2014/main" id="{1165D86E-55EC-4A79-AE80-F32C51500313}"/>
              </a:ext>
            </a:extLst>
          </p:cNvPr>
          <p:cNvPicPr>
            <a:picLocks noChangeAspect="1"/>
          </p:cNvPicPr>
          <p:nvPr/>
        </p:nvPicPr>
        <p:blipFill>
          <a:blip r:embed="rId2"/>
          <a:stretch>
            <a:fillRect/>
          </a:stretch>
        </p:blipFill>
        <p:spPr>
          <a:xfrm>
            <a:off x="168728" y="2667000"/>
            <a:ext cx="5943600" cy="3720396"/>
          </a:xfrm>
          <a:prstGeom prst="rect">
            <a:avLst/>
          </a:prstGeom>
        </p:spPr>
      </p:pic>
      <p:pic>
        <p:nvPicPr>
          <p:cNvPr id="5" name="Picture 4">
            <a:extLst>
              <a:ext uri="{FF2B5EF4-FFF2-40B4-BE49-F238E27FC236}">
                <a16:creationId xmlns:a16="http://schemas.microsoft.com/office/drawing/2014/main" id="{DD395ECF-3ED8-40A9-8990-C48BD52765B0}"/>
              </a:ext>
            </a:extLst>
          </p:cNvPr>
          <p:cNvPicPr>
            <a:picLocks noChangeAspect="1"/>
          </p:cNvPicPr>
          <p:nvPr/>
        </p:nvPicPr>
        <p:blipFill>
          <a:blip r:embed="rId3"/>
          <a:stretch>
            <a:fillRect/>
          </a:stretch>
        </p:blipFill>
        <p:spPr>
          <a:xfrm>
            <a:off x="6192526" y="4038600"/>
            <a:ext cx="2549979" cy="1240530"/>
          </a:xfrm>
          <a:prstGeom prst="rect">
            <a:avLst/>
          </a:prstGeom>
        </p:spPr>
      </p:pic>
      <p:pic>
        <p:nvPicPr>
          <p:cNvPr id="8" name="Picture 7">
            <a:extLst>
              <a:ext uri="{FF2B5EF4-FFF2-40B4-BE49-F238E27FC236}">
                <a16:creationId xmlns:a16="http://schemas.microsoft.com/office/drawing/2014/main" id="{EBA0CC94-942A-4942-8529-07526F881EFB}"/>
              </a:ext>
            </a:extLst>
          </p:cNvPr>
          <p:cNvPicPr>
            <a:picLocks noChangeAspect="1"/>
          </p:cNvPicPr>
          <p:nvPr/>
        </p:nvPicPr>
        <p:blipFill>
          <a:blip r:embed="rId4"/>
          <a:stretch>
            <a:fillRect/>
          </a:stretch>
        </p:blipFill>
        <p:spPr>
          <a:xfrm>
            <a:off x="6183865" y="3622221"/>
            <a:ext cx="2769055" cy="393848"/>
          </a:xfrm>
          <a:prstGeom prst="rect">
            <a:avLst/>
          </a:prstGeom>
        </p:spPr>
      </p:pic>
    </p:spTree>
    <p:extLst>
      <p:ext uri="{BB962C8B-B14F-4D97-AF65-F5344CB8AC3E}">
        <p14:creationId xmlns:p14="http://schemas.microsoft.com/office/powerpoint/2010/main" val="4384305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a:xfrm>
            <a:off x="457200" y="253536"/>
            <a:ext cx="8229600" cy="660864"/>
          </a:xfrm>
        </p:spPr>
        <p:txBody>
          <a:bodyPr>
            <a:normAutofit fontScale="90000"/>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66</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646237"/>
            <a:ext cx="8229600" cy="4526280"/>
          </a:xfrm>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BAD9D9ED-7B07-48BF-BDC4-C9974220E9DA}"/>
              </a:ext>
            </a:extLst>
          </p:cNvPr>
          <p:cNvPicPr>
            <a:picLocks noChangeAspect="1"/>
          </p:cNvPicPr>
          <p:nvPr/>
        </p:nvPicPr>
        <p:blipFill>
          <a:blip r:embed="rId2"/>
          <a:stretch>
            <a:fillRect/>
          </a:stretch>
        </p:blipFill>
        <p:spPr>
          <a:xfrm>
            <a:off x="240428" y="914400"/>
            <a:ext cx="8663144" cy="3124200"/>
          </a:xfrm>
          <a:prstGeom prst="rect">
            <a:avLst/>
          </a:prstGeom>
        </p:spPr>
      </p:pic>
      <p:grpSp>
        <p:nvGrpSpPr>
          <p:cNvPr id="13" name="Group 12">
            <a:extLst>
              <a:ext uri="{FF2B5EF4-FFF2-40B4-BE49-F238E27FC236}">
                <a16:creationId xmlns:a16="http://schemas.microsoft.com/office/drawing/2014/main" id="{A6F1FC47-9567-4BAE-B8ED-32153C7EF947}"/>
              </a:ext>
            </a:extLst>
          </p:cNvPr>
          <p:cNvGrpSpPr/>
          <p:nvPr/>
        </p:nvGrpSpPr>
        <p:grpSpPr>
          <a:xfrm>
            <a:off x="1406641" y="3813898"/>
            <a:ext cx="6330718" cy="2981422"/>
            <a:chOff x="1406641" y="3813898"/>
            <a:chExt cx="6330718" cy="2981422"/>
          </a:xfrm>
        </p:grpSpPr>
        <p:pic>
          <p:nvPicPr>
            <p:cNvPr id="6" name="Picture 5">
              <a:extLst>
                <a:ext uri="{FF2B5EF4-FFF2-40B4-BE49-F238E27FC236}">
                  <a16:creationId xmlns:a16="http://schemas.microsoft.com/office/drawing/2014/main" id="{9E64E3BB-2422-482D-B991-64B6DD55BD77}"/>
                </a:ext>
              </a:extLst>
            </p:cNvPr>
            <p:cNvPicPr>
              <a:picLocks noChangeAspect="1"/>
            </p:cNvPicPr>
            <p:nvPr/>
          </p:nvPicPr>
          <p:blipFill>
            <a:blip r:embed="rId3"/>
            <a:stretch>
              <a:fillRect/>
            </a:stretch>
          </p:blipFill>
          <p:spPr>
            <a:xfrm>
              <a:off x="1406641" y="3813898"/>
              <a:ext cx="6330718" cy="2981422"/>
            </a:xfrm>
            <a:prstGeom prst="rect">
              <a:avLst/>
            </a:prstGeom>
          </p:spPr>
        </p:pic>
        <p:sp>
          <p:nvSpPr>
            <p:cNvPr id="9" name="Rectangle 8">
              <a:extLst>
                <a:ext uri="{FF2B5EF4-FFF2-40B4-BE49-F238E27FC236}">
                  <a16:creationId xmlns:a16="http://schemas.microsoft.com/office/drawing/2014/main" id="{2B2EC798-F54E-458B-8FDA-EB6085A4F55B}"/>
                </a:ext>
              </a:extLst>
            </p:cNvPr>
            <p:cNvSpPr/>
            <p:nvPr/>
          </p:nvSpPr>
          <p:spPr>
            <a:xfrm>
              <a:off x="2133600" y="5410200"/>
              <a:ext cx="5486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09733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67</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646237"/>
            <a:ext cx="8229600" cy="4526280"/>
          </a:xfrm>
        </p:spPr>
        <p:txBody>
          <a:bodyPr>
            <a:normAutofit/>
          </a:bodyPr>
          <a:lstStyle/>
          <a:p>
            <a:r>
              <a:rPr lang="en-US"/>
              <a:t>Right-click on project | Add | New Item</a:t>
            </a:r>
            <a:endParaRPr lang="en-US" dirty="0"/>
          </a:p>
          <a:p>
            <a:endParaRPr lang="en-US" dirty="0"/>
          </a:p>
          <a:p>
            <a:endParaRPr lang="en-US" dirty="0"/>
          </a:p>
        </p:txBody>
      </p:sp>
      <p:pic>
        <p:nvPicPr>
          <p:cNvPr id="14" name="Picture 13">
            <a:extLst>
              <a:ext uri="{FF2B5EF4-FFF2-40B4-BE49-F238E27FC236}">
                <a16:creationId xmlns:a16="http://schemas.microsoft.com/office/drawing/2014/main" id="{6A496EC5-D627-4642-8C37-2A2431C1752C}"/>
              </a:ext>
            </a:extLst>
          </p:cNvPr>
          <p:cNvPicPr>
            <a:picLocks noChangeAspect="1"/>
          </p:cNvPicPr>
          <p:nvPr/>
        </p:nvPicPr>
        <p:blipFill>
          <a:blip r:embed="rId2"/>
          <a:stretch>
            <a:fillRect/>
          </a:stretch>
        </p:blipFill>
        <p:spPr>
          <a:xfrm>
            <a:off x="914400" y="2438400"/>
            <a:ext cx="7239000" cy="4115740"/>
          </a:xfrm>
          <a:prstGeom prst="rect">
            <a:avLst/>
          </a:prstGeom>
        </p:spPr>
      </p:pic>
    </p:spTree>
    <p:extLst>
      <p:ext uri="{BB962C8B-B14F-4D97-AF65-F5344CB8AC3E}">
        <p14:creationId xmlns:p14="http://schemas.microsoft.com/office/powerpoint/2010/main" val="12441449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68</a:t>
            </a:fld>
            <a:endParaRPr lang="en-US"/>
          </a:p>
        </p:txBody>
      </p:sp>
      <p:sp>
        <p:nvSpPr>
          <p:cNvPr id="7" name="Content Placeholder 2">
            <a:extLst>
              <a:ext uri="{FF2B5EF4-FFF2-40B4-BE49-F238E27FC236}">
                <a16:creationId xmlns:a16="http://schemas.microsoft.com/office/drawing/2014/main" id="{1D832A9B-7B81-4D80-AF13-4CE351CE2AEA}"/>
              </a:ext>
            </a:extLst>
          </p:cNvPr>
          <p:cNvSpPr>
            <a:spLocks noGrp="1"/>
          </p:cNvSpPr>
          <p:nvPr>
            <p:ph idx="1"/>
          </p:nvPr>
        </p:nvSpPr>
        <p:spPr>
          <a:xfrm>
            <a:off x="457200" y="1646237"/>
            <a:ext cx="8229600" cy="4526280"/>
          </a:xfrm>
        </p:spPr>
        <p:txBody>
          <a:bodyPr>
            <a:normAutofit/>
          </a:bodyPr>
          <a:lstStyle/>
          <a:p>
            <a:r>
              <a:rPr lang="en-US"/>
              <a:t>Choose the MySite.Master</a:t>
            </a:r>
            <a:endParaRPr lang="en-US" dirty="0"/>
          </a:p>
          <a:p>
            <a:endParaRPr lang="en-US" dirty="0"/>
          </a:p>
          <a:p>
            <a:endParaRPr lang="en-US" dirty="0"/>
          </a:p>
        </p:txBody>
      </p:sp>
      <p:pic>
        <p:nvPicPr>
          <p:cNvPr id="6" name="Picture 5">
            <a:extLst>
              <a:ext uri="{FF2B5EF4-FFF2-40B4-BE49-F238E27FC236}">
                <a16:creationId xmlns:a16="http://schemas.microsoft.com/office/drawing/2014/main" id="{EDA49B2C-B28B-4CFB-90BB-8B5493DF168F}"/>
              </a:ext>
            </a:extLst>
          </p:cNvPr>
          <p:cNvPicPr>
            <a:picLocks noChangeAspect="1"/>
          </p:cNvPicPr>
          <p:nvPr/>
        </p:nvPicPr>
        <p:blipFill>
          <a:blip r:embed="rId2"/>
          <a:stretch>
            <a:fillRect/>
          </a:stretch>
        </p:blipFill>
        <p:spPr>
          <a:xfrm>
            <a:off x="1143000" y="2218359"/>
            <a:ext cx="6629400" cy="4313527"/>
          </a:xfrm>
          <a:prstGeom prst="rect">
            <a:avLst/>
          </a:prstGeom>
        </p:spPr>
      </p:pic>
    </p:spTree>
    <p:extLst>
      <p:ext uri="{BB962C8B-B14F-4D97-AF65-F5344CB8AC3E}">
        <p14:creationId xmlns:p14="http://schemas.microsoft.com/office/powerpoint/2010/main" val="18579961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6F83-7B75-4B60-9AD0-A3AFA8275D01}"/>
              </a:ext>
            </a:extLst>
          </p:cNvPr>
          <p:cNvSpPr>
            <a:spLocks noGrp="1"/>
          </p:cNvSpPr>
          <p:nvPr>
            <p:ph type="title"/>
          </p:nvPr>
        </p:nvSpPr>
        <p:spPr/>
        <p:txBody>
          <a:bodyPr/>
          <a:lstStyle/>
          <a:p>
            <a:r>
              <a:rPr lang="en-US"/>
              <a:t>Demo Master Page</a:t>
            </a:r>
          </a:p>
        </p:txBody>
      </p:sp>
      <p:sp>
        <p:nvSpPr>
          <p:cNvPr id="4" name="Slide Number Placeholder 3">
            <a:extLst>
              <a:ext uri="{FF2B5EF4-FFF2-40B4-BE49-F238E27FC236}">
                <a16:creationId xmlns:a16="http://schemas.microsoft.com/office/drawing/2014/main" id="{CBE894A0-FBFA-4ED4-8261-F53A50F77613}"/>
              </a:ext>
            </a:extLst>
          </p:cNvPr>
          <p:cNvSpPr>
            <a:spLocks noGrp="1"/>
          </p:cNvSpPr>
          <p:nvPr>
            <p:ph type="sldNum" sz="quarter" idx="12"/>
          </p:nvPr>
        </p:nvSpPr>
        <p:spPr/>
        <p:txBody>
          <a:bodyPr/>
          <a:lstStyle/>
          <a:p>
            <a:fld id="{B6F15528-21DE-4FAA-801E-634DDDAF4B2B}" type="slidenum">
              <a:rPr lang="en-US" smtClean="0"/>
              <a:pPr/>
              <a:t>69</a:t>
            </a:fld>
            <a:endParaRPr lang="en-US"/>
          </a:p>
        </p:txBody>
      </p:sp>
      <p:pic>
        <p:nvPicPr>
          <p:cNvPr id="8" name="Picture 7">
            <a:extLst>
              <a:ext uri="{FF2B5EF4-FFF2-40B4-BE49-F238E27FC236}">
                <a16:creationId xmlns:a16="http://schemas.microsoft.com/office/drawing/2014/main" id="{848DEC0C-9125-45B8-9310-AF0C888540E7}"/>
              </a:ext>
            </a:extLst>
          </p:cNvPr>
          <p:cNvPicPr>
            <a:picLocks noChangeAspect="1"/>
          </p:cNvPicPr>
          <p:nvPr/>
        </p:nvPicPr>
        <p:blipFill>
          <a:blip r:embed="rId2"/>
          <a:stretch>
            <a:fillRect/>
          </a:stretch>
        </p:blipFill>
        <p:spPr>
          <a:xfrm>
            <a:off x="405530" y="2371712"/>
            <a:ext cx="8332939" cy="4114800"/>
          </a:xfrm>
          <a:prstGeom prst="rect">
            <a:avLst/>
          </a:prstGeom>
        </p:spPr>
      </p:pic>
      <p:sp>
        <p:nvSpPr>
          <p:cNvPr id="11" name="TextBox 10">
            <a:extLst>
              <a:ext uri="{FF2B5EF4-FFF2-40B4-BE49-F238E27FC236}">
                <a16:creationId xmlns:a16="http://schemas.microsoft.com/office/drawing/2014/main" id="{BFCEED2C-AE9B-48C2-B386-1DDFD8A47648}"/>
              </a:ext>
            </a:extLst>
          </p:cNvPr>
          <p:cNvSpPr txBox="1"/>
          <p:nvPr/>
        </p:nvSpPr>
        <p:spPr>
          <a:xfrm>
            <a:off x="405530" y="1509938"/>
            <a:ext cx="4612820" cy="861774"/>
          </a:xfrm>
          <a:prstGeom prst="rect">
            <a:avLst/>
          </a:prstGeom>
          <a:noFill/>
        </p:spPr>
        <p:txBody>
          <a:bodyPr wrap="square">
            <a:spAutoFit/>
          </a:bodyPr>
          <a:lstStyle/>
          <a:p>
            <a:r>
              <a:rPr lang="en-US" sz="3200"/>
              <a:t>Book.aspx page</a:t>
            </a:r>
          </a:p>
          <a:p>
            <a:endParaRPr lang="en-US" dirty="0"/>
          </a:p>
        </p:txBody>
      </p:sp>
    </p:spTree>
    <p:extLst>
      <p:ext uri="{BB962C8B-B14F-4D97-AF65-F5344CB8AC3E}">
        <p14:creationId xmlns:p14="http://schemas.microsoft.com/office/powerpoint/2010/main" val="3449634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737064"/>
          </a:xfrm>
        </p:spPr>
        <p:txBody>
          <a:bodyPr>
            <a:normAutofit fontScale="90000"/>
          </a:bodyPr>
          <a:lstStyle/>
          <a:p>
            <a:pPr algn="ctr"/>
            <a:r>
              <a:rPr lang="en-US" sz="4800" b="1" dirty="0"/>
              <a:t>Web Servers</a:t>
            </a:r>
            <a:endParaRPr lang="en-US" dirty="0"/>
          </a:p>
        </p:txBody>
      </p:sp>
      <p:sp>
        <p:nvSpPr>
          <p:cNvPr id="4" name="TextBox 3"/>
          <p:cNvSpPr txBox="1"/>
          <p:nvPr/>
        </p:nvSpPr>
        <p:spPr>
          <a:xfrm>
            <a:off x="457200" y="1066800"/>
            <a:ext cx="4159344" cy="369332"/>
          </a:xfrm>
          <a:prstGeom prst="rect">
            <a:avLst/>
          </a:prstGeom>
          <a:noFill/>
        </p:spPr>
        <p:txBody>
          <a:bodyPr wrap="none" rtlCol="0">
            <a:spAutoFit/>
          </a:bodyPr>
          <a:lstStyle/>
          <a:p>
            <a:r>
              <a:rPr lang="en-US" b="1" dirty="0"/>
              <a:t>Create IIS Virtual Directories in IIS</a:t>
            </a:r>
            <a:endParaRPr lang="en-US" dirty="0"/>
          </a:p>
        </p:txBody>
      </p:sp>
      <p:sp>
        <p:nvSpPr>
          <p:cNvPr id="5" name="TextBox 4"/>
          <p:cNvSpPr txBox="1"/>
          <p:nvPr/>
        </p:nvSpPr>
        <p:spPr>
          <a:xfrm>
            <a:off x="457200" y="1905000"/>
            <a:ext cx="4038600" cy="923330"/>
          </a:xfrm>
          <a:prstGeom prst="rect">
            <a:avLst/>
          </a:prstGeom>
          <a:noFill/>
        </p:spPr>
        <p:txBody>
          <a:bodyPr wrap="square" rtlCol="0">
            <a:spAutoFit/>
          </a:bodyPr>
          <a:lstStyle/>
          <a:p>
            <a:r>
              <a:rPr lang="en-US" dirty="0"/>
              <a:t>Start/Program/Control Panel/Administrative Tools/Internet Information Services</a:t>
            </a:r>
          </a:p>
        </p:txBody>
      </p:sp>
      <p:grpSp>
        <p:nvGrpSpPr>
          <p:cNvPr id="8" name="Group 7"/>
          <p:cNvGrpSpPr/>
          <p:nvPr/>
        </p:nvGrpSpPr>
        <p:grpSpPr>
          <a:xfrm>
            <a:off x="381000" y="3276600"/>
            <a:ext cx="3886200" cy="2104762"/>
            <a:chOff x="381000" y="3276600"/>
            <a:chExt cx="3886200" cy="2104762"/>
          </a:xfrm>
        </p:grpSpPr>
        <p:pic>
          <p:nvPicPr>
            <p:cNvPr id="6" name="Picture 5" descr="iis.png"/>
            <p:cNvPicPr>
              <a:picLocks noChangeAspect="1"/>
            </p:cNvPicPr>
            <p:nvPr/>
          </p:nvPicPr>
          <p:blipFill>
            <a:blip r:embed="rId2"/>
            <a:stretch>
              <a:fillRect/>
            </a:stretch>
          </p:blipFill>
          <p:spPr>
            <a:xfrm>
              <a:off x="381000" y="3276600"/>
              <a:ext cx="3685715" cy="2104762"/>
            </a:xfrm>
            <a:prstGeom prst="rect">
              <a:avLst/>
            </a:prstGeom>
          </p:spPr>
        </p:pic>
        <p:sp>
          <p:nvSpPr>
            <p:cNvPr id="7" name="Oval 6"/>
            <p:cNvSpPr/>
            <p:nvPr/>
          </p:nvSpPr>
          <p:spPr>
            <a:xfrm>
              <a:off x="1676400" y="4038600"/>
              <a:ext cx="2590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iis1.png"/>
          <p:cNvPicPr>
            <a:picLocks noChangeAspect="1"/>
          </p:cNvPicPr>
          <p:nvPr/>
        </p:nvPicPr>
        <p:blipFill>
          <a:blip r:embed="rId3"/>
          <a:stretch>
            <a:fillRect/>
          </a:stretch>
        </p:blipFill>
        <p:spPr>
          <a:xfrm>
            <a:off x="4724400" y="1981200"/>
            <a:ext cx="4123810" cy="4438096"/>
          </a:xfrm>
          <a:prstGeom prst="rect">
            <a:avLst/>
          </a:prstGeom>
        </p:spPr>
      </p:pic>
      <p:sp>
        <p:nvSpPr>
          <p:cNvPr id="10" name="Right Arrow 9"/>
          <p:cNvSpPr/>
          <p:nvPr/>
        </p:nvSpPr>
        <p:spPr>
          <a:xfrm>
            <a:off x="4343400" y="4267200"/>
            <a:ext cx="381000" cy="3048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00600" y="2667000"/>
            <a:ext cx="2057400" cy="3505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381000"/>
            <a:ext cx="2819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Design Master Page</a:t>
            </a:r>
          </a:p>
        </p:txBody>
      </p:sp>
      <p:pic>
        <p:nvPicPr>
          <p:cNvPr id="6" name="Picture 5" descr="m1.png"/>
          <p:cNvPicPr>
            <a:picLocks noChangeAspect="1"/>
          </p:cNvPicPr>
          <p:nvPr/>
        </p:nvPicPr>
        <p:blipFill>
          <a:blip r:embed="rId2"/>
          <a:stretch>
            <a:fillRect/>
          </a:stretch>
        </p:blipFill>
        <p:spPr>
          <a:xfrm>
            <a:off x="4419600" y="381000"/>
            <a:ext cx="3247619" cy="1457143"/>
          </a:xfrm>
          <a:prstGeom prst="rect">
            <a:avLst/>
          </a:prstGeom>
        </p:spPr>
      </p:pic>
      <p:grpSp>
        <p:nvGrpSpPr>
          <p:cNvPr id="8" name="Group 7"/>
          <p:cNvGrpSpPr/>
          <p:nvPr/>
        </p:nvGrpSpPr>
        <p:grpSpPr>
          <a:xfrm>
            <a:off x="609600" y="2209800"/>
            <a:ext cx="6485715" cy="4342857"/>
            <a:chOff x="609600" y="2209800"/>
            <a:chExt cx="6485715" cy="4342857"/>
          </a:xfrm>
        </p:grpSpPr>
        <p:pic>
          <p:nvPicPr>
            <p:cNvPr id="5" name="Picture 4" descr="m2.png"/>
            <p:cNvPicPr>
              <a:picLocks noChangeAspect="1"/>
            </p:cNvPicPr>
            <p:nvPr/>
          </p:nvPicPr>
          <p:blipFill>
            <a:blip r:embed="rId3"/>
            <a:stretch>
              <a:fillRect/>
            </a:stretch>
          </p:blipFill>
          <p:spPr>
            <a:xfrm>
              <a:off x="609600" y="2209800"/>
              <a:ext cx="6485715" cy="4342857"/>
            </a:xfrm>
            <a:prstGeom prst="rect">
              <a:avLst/>
            </a:prstGeom>
          </p:spPr>
        </p:pic>
        <p:sp>
          <p:nvSpPr>
            <p:cNvPr id="7" name="Rectangle 6"/>
            <p:cNvSpPr/>
            <p:nvPr/>
          </p:nvSpPr>
          <p:spPr>
            <a:xfrm>
              <a:off x="2514600" y="3048000"/>
              <a:ext cx="1219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Down Arrow 8"/>
          <p:cNvSpPr/>
          <p:nvPr/>
        </p:nvSpPr>
        <p:spPr>
          <a:xfrm>
            <a:off x="5334000" y="1905000"/>
            <a:ext cx="685800" cy="3048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914400" y="1295400"/>
            <a:ext cx="7258878" cy="4343400"/>
            <a:chOff x="914400" y="1295400"/>
            <a:chExt cx="7258878" cy="4343400"/>
          </a:xfrm>
        </p:grpSpPr>
        <p:pic>
          <p:nvPicPr>
            <p:cNvPr id="4" name="Picture 3" descr="m3.png"/>
            <p:cNvPicPr>
              <a:picLocks noChangeAspect="1"/>
            </p:cNvPicPr>
            <p:nvPr/>
          </p:nvPicPr>
          <p:blipFill>
            <a:blip r:embed="rId2"/>
            <a:stretch>
              <a:fillRect/>
            </a:stretch>
          </p:blipFill>
          <p:spPr>
            <a:xfrm>
              <a:off x="1066800" y="1295400"/>
              <a:ext cx="7106478" cy="4343400"/>
            </a:xfrm>
            <a:prstGeom prst="rect">
              <a:avLst/>
            </a:prstGeom>
          </p:spPr>
        </p:pic>
        <p:sp>
          <p:nvSpPr>
            <p:cNvPr id="5" name="Rectangle 4"/>
            <p:cNvSpPr/>
            <p:nvPr/>
          </p:nvSpPr>
          <p:spPr>
            <a:xfrm>
              <a:off x="914400" y="2209800"/>
              <a:ext cx="16764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3200400"/>
              <a:ext cx="7010400" cy="2362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ounded Rectangle 7"/>
          <p:cNvSpPr/>
          <p:nvPr/>
        </p:nvSpPr>
        <p:spPr>
          <a:xfrm>
            <a:off x="4800600" y="2133600"/>
            <a:ext cx="2514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build a menu for the master page</a:t>
            </a:r>
          </a:p>
        </p:txBody>
      </p:sp>
      <p:sp>
        <p:nvSpPr>
          <p:cNvPr id="9" name="Oval 8"/>
          <p:cNvSpPr/>
          <p:nvPr/>
        </p:nvSpPr>
        <p:spPr>
          <a:xfrm>
            <a:off x="1905000" y="3962400"/>
            <a:ext cx="4572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will be placed by any content of any web page</a:t>
            </a:r>
          </a:p>
        </p:txBody>
      </p:sp>
      <p:cxnSp>
        <p:nvCxnSpPr>
          <p:cNvPr id="11" name="Straight Arrow Connector 10"/>
          <p:cNvCxnSpPr>
            <a:stCxn id="8" idx="1"/>
            <a:endCxn id="5" idx="3"/>
          </p:cNvCxnSpPr>
          <p:nvPr/>
        </p:nvCxnSpPr>
        <p:spPr>
          <a:xfrm rot="10800000" flipV="1">
            <a:off x="2590800" y="2552700"/>
            <a:ext cx="2209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2000" y="1143000"/>
            <a:ext cx="7772400" cy="19812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228600"/>
            <a:ext cx="5562600" cy="609600"/>
          </a:xfrm>
          <a:prstGeom prst="rect">
            <a:avLst/>
          </a:prstGeom>
          <a:solidFill>
            <a:srgbClr val="92D05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asp </a:t>
            </a:r>
            <a:r>
              <a:rPr lang="en-US" dirty="0" err="1"/>
              <a:t>.net</a:t>
            </a:r>
            <a:r>
              <a:rPr lang="en-US" dirty="0"/>
              <a:t> page that uses this master page will have this part</a:t>
            </a:r>
          </a:p>
        </p:txBody>
      </p:sp>
      <p:cxnSp>
        <p:nvCxnSpPr>
          <p:cNvPr id="16" name="Straight Arrow Connector 15"/>
          <p:cNvCxnSpPr>
            <a:stCxn id="13" idx="2"/>
            <a:endCxn id="12" idx="0"/>
          </p:cNvCxnSpPr>
          <p:nvPr/>
        </p:nvCxnSpPr>
        <p:spPr>
          <a:xfrm rot="16200000" flipH="1">
            <a:off x="4210050" y="704850"/>
            <a:ext cx="304800" cy="571500"/>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4" idx="2"/>
            <a:endCxn id="17" idx="0"/>
          </p:cNvCxnSpPr>
          <p:nvPr/>
        </p:nvCxnSpPr>
        <p:spPr>
          <a:xfrm rot="5400000">
            <a:off x="3686210" y="5009771"/>
            <a:ext cx="304800" cy="15628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6096000" y="5105400"/>
            <a:ext cx="2514600" cy="16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Other pages use this master page by placing this id in their code</a:t>
            </a:r>
          </a:p>
        </p:txBody>
      </p:sp>
      <p:grpSp>
        <p:nvGrpSpPr>
          <p:cNvPr id="27" name="Group 26"/>
          <p:cNvGrpSpPr/>
          <p:nvPr/>
        </p:nvGrpSpPr>
        <p:grpSpPr>
          <a:xfrm>
            <a:off x="304800" y="5943600"/>
            <a:ext cx="5504762" cy="561905"/>
            <a:chOff x="304800" y="5943600"/>
            <a:chExt cx="5504762" cy="561905"/>
          </a:xfrm>
        </p:grpSpPr>
        <p:pic>
          <p:nvPicPr>
            <p:cNvPr id="17" name="Picture 16" descr="m4.png"/>
            <p:cNvPicPr>
              <a:picLocks noChangeAspect="1"/>
            </p:cNvPicPr>
            <p:nvPr/>
          </p:nvPicPr>
          <p:blipFill>
            <a:blip r:embed="rId3"/>
            <a:stretch>
              <a:fillRect/>
            </a:stretch>
          </p:blipFill>
          <p:spPr>
            <a:xfrm>
              <a:off x="304800" y="5943600"/>
              <a:ext cx="5504762" cy="561905"/>
            </a:xfrm>
            <a:prstGeom prst="rect">
              <a:avLst/>
            </a:prstGeom>
          </p:spPr>
        </p:pic>
        <p:sp>
          <p:nvSpPr>
            <p:cNvPr id="21" name="Rectangle 20"/>
            <p:cNvSpPr/>
            <p:nvPr/>
          </p:nvSpPr>
          <p:spPr>
            <a:xfrm>
              <a:off x="2438400" y="6096000"/>
              <a:ext cx="1905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 name="Shape 23"/>
          <p:cNvCxnSpPr>
            <a:stCxn id="20" idx="2"/>
            <a:endCxn id="21" idx="2"/>
          </p:cNvCxnSpPr>
          <p:nvPr/>
        </p:nvCxnSpPr>
        <p:spPr>
          <a:xfrm rot="10800000" flipV="1">
            <a:off x="3390900" y="5905500"/>
            <a:ext cx="2705100" cy="342900"/>
          </a:xfrm>
          <a:prstGeom prst="bentConnector4">
            <a:avLst>
              <a:gd name="adj1" fmla="val 8113"/>
              <a:gd name="adj2" fmla="val 19859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Slide Number Placeholder 27"/>
          <p:cNvSpPr>
            <a:spLocks noGrp="1"/>
          </p:cNvSpPr>
          <p:nvPr>
            <p:ph type="sldNum" sz="quarter" idx="12"/>
          </p:nvPr>
        </p:nvSpPr>
        <p:spPr/>
        <p:txBody>
          <a:bodyPr/>
          <a:lstStyle/>
          <a:p>
            <a:fld id="{B6F15528-21DE-4FAA-801E-634DDDAF4B2B}"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457200"/>
            <a:ext cx="1589859" cy="369332"/>
          </a:xfrm>
          <a:prstGeom prst="rect">
            <a:avLst/>
          </a:prstGeom>
          <a:noFill/>
        </p:spPr>
        <p:txBody>
          <a:bodyPr wrap="none" rtlCol="0">
            <a:spAutoFit/>
          </a:bodyPr>
          <a:lstStyle/>
          <a:p>
            <a:r>
              <a:rPr lang="en-US" dirty="0"/>
              <a:t>Design Menu</a:t>
            </a:r>
          </a:p>
        </p:txBody>
      </p:sp>
      <p:grpSp>
        <p:nvGrpSpPr>
          <p:cNvPr id="36" name="Group 35"/>
          <p:cNvGrpSpPr/>
          <p:nvPr/>
        </p:nvGrpSpPr>
        <p:grpSpPr>
          <a:xfrm>
            <a:off x="381000" y="1066800"/>
            <a:ext cx="2304772" cy="961905"/>
            <a:chOff x="381000" y="1066800"/>
            <a:chExt cx="2304772" cy="961905"/>
          </a:xfrm>
        </p:grpSpPr>
        <p:pic>
          <p:nvPicPr>
            <p:cNvPr id="7" name="Picture 6" descr="menu.png"/>
            <p:cNvPicPr>
              <a:picLocks noChangeAspect="1"/>
            </p:cNvPicPr>
            <p:nvPr/>
          </p:nvPicPr>
          <p:blipFill>
            <a:blip r:embed="rId2"/>
            <a:stretch>
              <a:fillRect/>
            </a:stretch>
          </p:blipFill>
          <p:spPr>
            <a:xfrm>
              <a:off x="457200" y="1066800"/>
              <a:ext cx="2228572" cy="961905"/>
            </a:xfrm>
            <a:prstGeom prst="rect">
              <a:avLst/>
            </a:prstGeom>
          </p:spPr>
        </p:pic>
        <p:sp>
          <p:nvSpPr>
            <p:cNvPr id="8" name="Rectangle 7"/>
            <p:cNvSpPr/>
            <p:nvPr/>
          </p:nvSpPr>
          <p:spPr>
            <a:xfrm>
              <a:off x="381000" y="16002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04800" y="2743200"/>
            <a:ext cx="4828600" cy="3885772"/>
            <a:chOff x="304800" y="2743200"/>
            <a:chExt cx="4828600" cy="3885772"/>
          </a:xfrm>
        </p:grpSpPr>
        <p:grpSp>
          <p:nvGrpSpPr>
            <p:cNvPr id="34" name="Group 33"/>
            <p:cNvGrpSpPr/>
            <p:nvPr/>
          </p:nvGrpSpPr>
          <p:grpSpPr>
            <a:xfrm>
              <a:off x="533400" y="3200400"/>
              <a:ext cx="4600000" cy="3428572"/>
              <a:chOff x="533400" y="3200400"/>
              <a:chExt cx="4600000" cy="3428572"/>
            </a:xfrm>
          </p:grpSpPr>
          <p:pic>
            <p:nvPicPr>
              <p:cNvPr id="6" name="Picture 5" descr="menu2.png"/>
              <p:cNvPicPr>
                <a:picLocks noChangeAspect="1"/>
              </p:cNvPicPr>
              <p:nvPr/>
            </p:nvPicPr>
            <p:blipFill>
              <a:blip r:embed="rId3"/>
              <a:stretch>
                <a:fillRect/>
              </a:stretch>
            </p:blipFill>
            <p:spPr>
              <a:xfrm>
                <a:off x="533400" y="3200400"/>
                <a:ext cx="4600000" cy="3428572"/>
              </a:xfrm>
              <a:prstGeom prst="rect">
                <a:avLst/>
              </a:prstGeom>
            </p:spPr>
          </p:pic>
          <p:sp>
            <p:nvSpPr>
              <p:cNvPr id="12" name="Rectangle 11"/>
              <p:cNvSpPr/>
              <p:nvPr/>
            </p:nvSpPr>
            <p:spPr>
              <a:xfrm>
                <a:off x="583842" y="373380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4400" y="373380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3124200" y="4267200"/>
              <a:ext cx="1905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04800" y="2743200"/>
              <a:ext cx="1297150" cy="307777"/>
            </a:xfrm>
            <a:prstGeom prst="rect">
              <a:avLst/>
            </a:prstGeom>
            <a:noFill/>
            <a:ln>
              <a:solidFill>
                <a:srgbClr val="92D050"/>
              </a:solidFill>
            </a:ln>
          </p:spPr>
          <p:txBody>
            <a:bodyPr wrap="none" rtlCol="0">
              <a:spAutoFit/>
            </a:bodyPr>
            <a:lstStyle/>
            <a:p>
              <a:r>
                <a:rPr lang="en-US" sz="1400" dirty="0"/>
                <a:t>Add one item</a:t>
              </a:r>
            </a:p>
          </p:txBody>
        </p:sp>
        <p:sp>
          <p:nvSpPr>
            <p:cNvPr id="15" name="TextBox 14"/>
            <p:cNvSpPr txBox="1"/>
            <p:nvPr/>
          </p:nvSpPr>
          <p:spPr>
            <a:xfrm>
              <a:off x="1752600" y="2743200"/>
              <a:ext cx="1402948" cy="307777"/>
            </a:xfrm>
            <a:prstGeom prst="rect">
              <a:avLst/>
            </a:prstGeom>
            <a:noFill/>
            <a:ln>
              <a:solidFill>
                <a:srgbClr val="92D050"/>
              </a:solidFill>
            </a:ln>
          </p:spPr>
          <p:txBody>
            <a:bodyPr wrap="none" rtlCol="0">
              <a:spAutoFit/>
            </a:bodyPr>
            <a:lstStyle/>
            <a:p>
              <a:r>
                <a:rPr lang="en-US" sz="1400" dirty="0"/>
                <a:t>Add child item</a:t>
              </a:r>
            </a:p>
          </p:txBody>
        </p:sp>
        <p:cxnSp>
          <p:nvCxnSpPr>
            <p:cNvPr id="17" name="Straight Arrow Connector 16"/>
            <p:cNvCxnSpPr>
              <a:stCxn id="14" idx="2"/>
              <a:endCxn id="12" idx="0"/>
            </p:cNvCxnSpPr>
            <p:nvPr/>
          </p:nvCxnSpPr>
          <p:spPr>
            <a:xfrm rot="5400000">
              <a:off x="503398" y="3283822"/>
              <a:ext cx="682823" cy="2171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2"/>
              <a:endCxn id="13" idx="0"/>
            </p:cNvCxnSpPr>
            <p:nvPr/>
          </p:nvCxnSpPr>
          <p:spPr>
            <a:xfrm rot="5400000">
              <a:off x="1419026" y="2698751"/>
              <a:ext cx="682823" cy="1387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1295400" y="4038600"/>
              <a:ext cx="18288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5638800" y="30480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page will be loaded when “Home” is clicked</a:t>
            </a:r>
          </a:p>
        </p:txBody>
      </p:sp>
      <p:grpSp>
        <p:nvGrpSpPr>
          <p:cNvPr id="37" name="Group 36"/>
          <p:cNvGrpSpPr/>
          <p:nvPr/>
        </p:nvGrpSpPr>
        <p:grpSpPr>
          <a:xfrm>
            <a:off x="4038600" y="228600"/>
            <a:ext cx="3980962" cy="2714286"/>
            <a:chOff x="4038600" y="228600"/>
            <a:chExt cx="3980962" cy="2714286"/>
          </a:xfrm>
        </p:grpSpPr>
        <p:pic>
          <p:nvPicPr>
            <p:cNvPr id="5" name="Picture 4" descr="menu1.png"/>
            <p:cNvPicPr>
              <a:picLocks noChangeAspect="1"/>
            </p:cNvPicPr>
            <p:nvPr/>
          </p:nvPicPr>
          <p:blipFill>
            <a:blip r:embed="rId4"/>
            <a:stretch>
              <a:fillRect/>
            </a:stretch>
          </p:blipFill>
          <p:spPr>
            <a:xfrm>
              <a:off x="4114800" y="228600"/>
              <a:ext cx="3904762" cy="2714286"/>
            </a:xfrm>
            <a:prstGeom prst="rect">
              <a:avLst/>
            </a:prstGeom>
          </p:spPr>
        </p:pic>
        <p:sp>
          <p:nvSpPr>
            <p:cNvPr id="9" name="Rectangle 8"/>
            <p:cNvSpPr/>
            <p:nvPr/>
          </p:nvSpPr>
          <p:spPr>
            <a:xfrm>
              <a:off x="5029200" y="11430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57800" y="20574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038600" y="12192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Elbow Connector 28"/>
          <p:cNvCxnSpPr>
            <a:stCxn id="24" idx="1"/>
            <a:endCxn id="27" idx="1"/>
          </p:cNvCxnSpPr>
          <p:nvPr/>
        </p:nvCxnSpPr>
        <p:spPr>
          <a:xfrm rot="10800000">
            <a:off x="4038600" y="1333500"/>
            <a:ext cx="1600200" cy="2209800"/>
          </a:xfrm>
          <a:prstGeom prst="bentConnector3">
            <a:avLst>
              <a:gd name="adj1" fmla="val 11428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hape 32"/>
          <p:cNvCxnSpPr>
            <a:stCxn id="24" idx="2"/>
            <a:endCxn id="11" idx="3"/>
          </p:cNvCxnSpPr>
          <p:nvPr/>
        </p:nvCxnSpPr>
        <p:spPr>
          <a:xfrm rot="5400000">
            <a:off x="5867400" y="3200400"/>
            <a:ext cx="342900" cy="20193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Right Arrow 37"/>
          <p:cNvSpPr/>
          <p:nvPr/>
        </p:nvSpPr>
        <p:spPr>
          <a:xfrm>
            <a:off x="1676400" y="1524000"/>
            <a:ext cx="2057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286000" y="1219200"/>
            <a:ext cx="1214820" cy="307777"/>
          </a:xfrm>
          <a:prstGeom prst="rect">
            <a:avLst/>
          </a:prstGeom>
          <a:solidFill>
            <a:schemeClr val="bg1">
              <a:lumMod val="65000"/>
              <a:lumOff val="35000"/>
            </a:schemeClr>
          </a:solidFill>
          <a:ln>
            <a:solidFill>
              <a:srgbClr val="92D050"/>
            </a:solidFill>
          </a:ln>
        </p:spPr>
        <p:txBody>
          <a:bodyPr wrap="none" rtlCol="0">
            <a:spAutoFit/>
          </a:bodyPr>
          <a:lstStyle/>
          <a:p>
            <a:r>
              <a:rPr lang="en-US" sz="1400" dirty="0"/>
              <a:t>Drag to here</a:t>
            </a:r>
          </a:p>
        </p:txBody>
      </p:sp>
      <p:pic>
        <p:nvPicPr>
          <p:cNvPr id="40" name="Picture 39" descr="menu5.png"/>
          <p:cNvPicPr>
            <a:picLocks noChangeAspect="1"/>
          </p:cNvPicPr>
          <p:nvPr/>
        </p:nvPicPr>
        <p:blipFill>
          <a:blip r:embed="rId5"/>
          <a:stretch>
            <a:fillRect/>
          </a:stretch>
        </p:blipFill>
        <p:spPr>
          <a:xfrm>
            <a:off x="6324600" y="4495800"/>
            <a:ext cx="2171429" cy="2161905"/>
          </a:xfrm>
          <a:prstGeom prst="rect">
            <a:avLst/>
          </a:prstGeom>
        </p:spPr>
      </p:pic>
      <p:sp>
        <p:nvSpPr>
          <p:cNvPr id="41" name="Slide Number Placeholder 40"/>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Default.aspx</a:t>
            </a:r>
          </a:p>
        </p:txBody>
      </p:sp>
      <p:pic>
        <p:nvPicPr>
          <p:cNvPr id="5" name="Picture 4" descr="default.png"/>
          <p:cNvPicPr>
            <a:picLocks noChangeAspect="1"/>
          </p:cNvPicPr>
          <p:nvPr/>
        </p:nvPicPr>
        <p:blipFill>
          <a:blip r:embed="rId2"/>
          <a:stretch>
            <a:fillRect/>
          </a:stretch>
        </p:blipFill>
        <p:spPr>
          <a:xfrm>
            <a:off x="304800" y="685800"/>
            <a:ext cx="7180953" cy="2409524"/>
          </a:xfrm>
          <a:prstGeom prst="rect">
            <a:avLst/>
          </a:prstGeom>
        </p:spPr>
      </p:pic>
      <p:pic>
        <p:nvPicPr>
          <p:cNvPr id="6" name="Picture 5" descr="default1.png"/>
          <p:cNvPicPr>
            <a:picLocks noChangeAspect="1"/>
          </p:cNvPicPr>
          <p:nvPr/>
        </p:nvPicPr>
        <p:blipFill>
          <a:blip r:embed="rId3"/>
          <a:stretch>
            <a:fillRect/>
          </a:stretch>
        </p:blipFill>
        <p:spPr>
          <a:xfrm>
            <a:off x="457200" y="3276600"/>
            <a:ext cx="6019800" cy="3429000"/>
          </a:xfrm>
          <a:prstGeom prst="rect">
            <a:avLst/>
          </a:prstGeom>
        </p:spPr>
      </p:pic>
      <p:sp>
        <p:nvSpPr>
          <p:cNvPr id="7" name="Rectangle 6"/>
          <p:cNvSpPr/>
          <p:nvPr/>
        </p:nvSpPr>
        <p:spPr>
          <a:xfrm>
            <a:off x="2286000" y="1066800"/>
            <a:ext cx="2971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Brace 7"/>
          <p:cNvSpPr/>
          <p:nvPr/>
        </p:nvSpPr>
        <p:spPr>
          <a:xfrm>
            <a:off x="7239000" y="457200"/>
            <a:ext cx="609600" cy="2819400"/>
          </a:xfrm>
          <a:prstGeom prst="rightBrace">
            <a:avLst/>
          </a:pr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8"/>
          <p:cNvSpPr/>
          <p:nvPr/>
        </p:nvSpPr>
        <p:spPr>
          <a:xfrm>
            <a:off x="7848600" y="304800"/>
            <a:ext cx="10668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is the whole content of the Default.aspx page</a:t>
            </a:r>
          </a:p>
        </p:txBody>
      </p:sp>
      <p:sp>
        <p:nvSpPr>
          <p:cNvPr id="10" name="Rectangle 9"/>
          <p:cNvSpPr/>
          <p:nvPr/>
        </p:nvSpPr>
        <p:spPr>
          <a:xfrm>
            <a:off x="2616558" y="1715037"/>
            <a:ext cx="3276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33400" y="4876800"/>
            <a:ext cx="58674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2057400"/>
            <a:ext cx="65532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34200" y="4114800"/>
            <a:ext cx="12192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Add content for the Default.aspx page</a:t>
            </a:r>
          </a:p>
        </p:txBody>
      </p:sp>
      <p:cxnSp>
        <p:nvCxnSpPr>
          <p:cNvPr id="15" name="Elbow Connector 14"/>
          <p:cNvCxnSpPr>
            <a:stCxn id="13" idx="0"/>
            <a:endCxn id="12" idx="2"/>
          </p:cNvCxnSpPr>
          <p:nvPr/>
        </p:nvCxnSpPr>
        <p:spPr>
          <a:xfrm rot="16200000" flipV="1">
            <a:off x="5219700" y="1790700"/>
            <a:ext cx="1219200" cy="3429000"/>
          </a:xfrm>
          <a:prstGeom prst="bentConnector3">
            <a:avLst>
              <a:gd name="adj1" fmla="val 7324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3" idx="1"/>
            <a:endCxn id="11" idx="3"/>
          </p:cNvCxnSpPr>
          <p:nvPr/>
        </p:nvCxnSpPr>
        <p:spPr>
          <a:xfrm rot="10800000" flipV="1">
            <a:off x="6400800" y="5181600"/>
            <a:ext cx="533400" cy="2667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505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a:t>
            </a:r>
          </a:p>
        </p:txBody>
      </p:sp>
      <p:pic>
        <p:nvPicPr>
          <p:cNvPr id="5" name="Picture 4" descr="inv.png"/>
          <p:cNvPicPr>
            <a:picLocks noChangeAspect="1"/>
          </p:cNvPicPr>
          <p:nvPr/>
        </p:nvPicPr>
        <p:blipFill>
          <a:blip r:embed="rId2"/>
          <a:stretch>
            <a:fillRect/>
          </a:stretch>
        </p:blipFill>
        <p:spPr>
          <a:xfrm>
            <a:off x="3657600" y="381000"/>
            <a:ext cx="4257143" cy="5619048"/>
          </a:xfrm>
          <a:prstGeom prst="rect">
            <a:avLst/>
          </a:prstGeom>
        </p:spPr>
      </p:pic>
      <p:grpSp>
        <p:nvGrpSpPr>
          <p:cNvPr id="17" name="Group 16"/>
          <p:cNvGrpSpPr/>
          <p:nvPr/>
        </p:nvGrpSpPr>
        <p:grpSpPr>
          <a:xfrm>
            <a:off x="381000" y="1219200"/>
            <a:ext cx="1742867" cy="914286"/>
            <a:chOff x="381000" y="1219200"/>
            <a:chExt cx="1742867" cy="914286"/>
          </a:xfrm>
        </p:grpSpPr>
        <p:pic>
          <p:nvPicPr>
            <p:cNvPr id="6" name="Picture 5" descr="inv1.png"/>
            <p:cNvPicPr>
              <a:picLocks noChangeAspect="1"/>
            </p:cNvPicPr>
            <p:nvPr/>
          </p:nvPicPr>
          <p:blipFill>
            <a:blip r:embed="rId3"/>
            <a:stretch>
              <a:fillRect/>
            </a:stretch>
          </p:blipFill>
          <p:spPr>
            <a:xfrm>
              <a:off x="457200" y="1219200"/>
              <a:ext cx="1666667" cy="914286"/>
            </a:xfrm>
            <a:prstGeom prst="rect">
              <a:avLst/>
            </a:prstGeom>
          </p:spPr>
        </p:pic>
        <p:sp>
          <p:nvSpPr>
            <p:cNvPr id="8" name="Rectangle 7"/>
            <p:cNvSpPr/>
            <p:nvPr/>
          </p:nvSpPr>
          <p:spPr>
            <a:xfrm>
              <a:off x="381000" y="15240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3657600" y="2971800"/>
            <a:ext cx="3124200" cy="2971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 y="3124200"/>
            <a:ext cx="2438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this control (</a:t>
            </a:r>
            <a:r>
              <a:rPr lang="en-US" dirty="0" err="1"/>
              <a:t>GridView</a:t>
            </a:r>
            <a:r>
              <a:rPr lang="en-US" dirty="0"/>
              <a:t>) to display data</a:t>
            </a:r>
          </a:p>
        </p:txBody>
      </p:sp>
      <p:cxnSp>
        <p:nvCxnSpPr>
          <p:cNvPr id="12" name="Shape 11"/>
          <p:cNvCxnSpPr>
            <a:stCxn id="10" idx="0"/>
            <a:endCxn id="8" idx="3"/>
          </p:cNvCxnSpPr>
          <p:nvPr/>
        </p:nvCxnSpPr>
        <p:spPr>
          <a:xfrm rot="16200000" flipV="1">
            <a:off x="819150" y="2114550"/>
            <a:ext cx="1485900" cy="5334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a:stCxn id="10" idx="3"/>
          </p:cNvCxnSpPr>
          <p:nvPr/>
        </p:nvCxnSpPr>
        <p:spPr>
          <a:xfrm>
            <a:off x="3048000" y="3771900"/>
            <a:ext cx="685800" cy="6477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581400" y="228600"/>
            <a:ext cx="4572000" cy="1905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7543800" y="914400"/>
            <a:ext cx="1600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 master page like the Default.aspx</a:t>
            </a:r>
          </a:p>
        </p:txBody>
      </p:sp>
      <p:sp>
        <p:nvSpPr>
          <p:cNvPr id="18" name="Slide Number Placeholder 17"/>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v2.png"/>
          <p:cNvPicPr>
            <a:picLocks noChangeAspect="1"/>
          </p:cNvPicPr>
          <p:nvPr/>
        </p:nvPicPr>
        <p:blipFill>
          <a:blip r:embed="rId2"/>
          <a:stretch>
            <a:fillRect/>
          </a:stretch>
        </p:blipFill>
        <p:spPr>
          <a:xfrm>
            <a:off x="457200" y="685800"/>
            <a:ext cx="5428572" cy="3142857"/>
          </a:xfrm>
          <a:prstGeom prst="rect">
            <a:avLst/>
          </a:prstGeom>
        </p:spPr>
      </p:pic>
      <p:sp>
        <p:nvSpPr>
          <p:cNvPr id="5" name="Rectangle 4"/>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sp>
        <p:nvSpPr>
          <p:cNvPr id="6" name="Rectangle 5"/>
          <p:cNvSpPr/>
          <p:nvPr/>
        </p:nvSpPr>
        <p:spPr>
          <a:xfrm>
            <a:off x="2767884" y="711558"/>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8600" y="1600200"/>
            <a:ext cx="1676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inv3.png"/>
          <p:cNvPicPr>
            <a:picLocks noChangeAspect="1"/>
          </p:cNvPicPr>
          <p:nvPr/>
        </p:nvPicPr>
        <p:blipFill>
          <a:blip r:embed="rId3"/>
          <a:stretch>
            <a:fillRect/>
          </a:stretch>
        </p:blipFill>
        <p:spPr>
          <a:xfrm>
            <a:off x="3124200" y="2438400"/>
            <a:ext cx="5533334" cy="4266667"/>
          </a:xfrm>
          <a:prstGeom prst="rect">
            <a:avLst/>
          </a:prstGeom>
        </p:spPr>
      </p:pic>
      <p:sp>
        <p:nvSpPr>
          <p:cNvPr id="9" name="Rectangle 8"/>
          <p:cNvSpPr/>
          <p:nvPr/>
        </p:nvSpPr>
        <p:spPr>
          <a:xfrm>
            <a:off x="4038600" y="3581400"/>
            <a:ext cx="762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6096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p:cNvSpPr/>
          <p:nvPr/>
        </p:nvSpPr>
        <p:spPr>
          <a:xfrm>
            <a:off x="6934200" y="25146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pic>
        <p:nvPicPr>
          <p:cNvPr id="5" name="Picture 4" descr="inv4.png"/>
          <p:cNvPicPr>
            <a:picLocks noChangeAspect="1"/>
          </p:cNvPicPr>
          <p:nvPr/>
        </p:nvPicPr>
        <p:blipFill>
          <a:blip r:embed="rId2"/>
          <a:stretch>
            <a:fillRect/>
          </a:stretch>
        </p:blipFill>
        <p:spPr>
          <a:xfrm>
            <a:off x="5257800" y="533400"/>
            <a:ext cx="3609524" cy="5438096"/>
          </a:xfrm>
          <a:prstGeom prst="rect">
            <a:avLst/>
          </a:prstGeom>
        </p:spPr>
      </p:pic>
      <p:pic>
        <p:nvPicPr>
          <p:cNvPr id="6" name="Picture 5" descr="inv5.png"/>
          <p:cNvPicPr>
            <a:picLocks noChangeAspect="1"/>
          </p:cNvPicPr>
          <p:nvPr/>
        </p:nvPicPr>
        <p:blipFill>
          <a:blip r:embed="rId3"/>
          <a:stretch>
            <a:fillRect/>
          </a:stretch>
        </p:blipFill>
        <p:spPr>
          <a:xfrm>
            <a:off x="457200" y="914400"/>
            <a:ext cx="4724400" cy="4257143"/>
          </a:xfrm>
          <a:prstGeom prst="rect">
            <a:avLst/>
          </a:prstGeom>
        </p:spPr>
      </p:pic>
      <p:sp>
        <p:nvSpPr>
          <p:cNvPr id="7" name="Oval 6"/>
          <p:cNvSpPr/>
          <p:nvPr/>
        </p:nvSpPr>
        <p:spPr>
          <a:xfrm>
            <a:off x="3810000" y="1828800"/>
            <a:ext cx="1371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34000" y="1752600"/>
            <a:ext cx="26670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hape 9"/>
          <p:cNvCxnSpPr>
            <a:stCxn id="7" idx="4"/>
            <a:endCxn id="5" idx="1"/>
          </p:cNvCxnSpPr>
          <p:nvPr/>
        </p:nvCxnSpPr>
        <p:spPr>
          <a:xfrm rot="16200000" flipH="1">
            <a:off x="4469776" y="2464424"/>
            <a:ext cx="814048" cy="7620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5410200" y="2667000"/>
            <a:ext cx="32766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86400" y="3810000"/>
            <a:ext cx="3200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57800" y="5410200"/>
            <a:ext cx="13716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38200" y="3124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Oval 14"/>
          <p:cNvSpPr/>
          <p:nvPr/>
        </p:nvSpPr>
        <p:spPr>
          <a:xfrm>
            <a:off x="7086600" y="3048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pic>
        <p:nvPicPr>
          <p:cNvPr id="5" name="Picture 4" descr="inv7.png"/>
          <p:cNvPicPr>
            <a:picLocks noChangeAspect="1"/>
          </p:cNvPicPr>
          <p:nvPr/>
        </p:nvPicPr>
        <p:blipFill>
          <a:blip r:embed="rId2"/>
          <a:stretch>
            <a:fillRect/>
          </a:stretch>
        </p:blipFill>
        <p:spPr>
          <a:xfrm>
            <a:off x="4495800" y="2133600"/>
            <a:ext cx="4420915" cy="4180943"/>
          </a:xfrm>
          <a:prstGeom prst="rect">
            <a:avLst/>
          </a:prstGeom>
        </p:spPr>
      </p:pic>
      <p:pic>
        <p:nvPicPr>
          <p:cNvPr id="6" name="Picture 5" descr="inv6.png"/>
          <p:cNvPicPr>
            <a:picLocks noChangeAspect="1"/>
          </p:cNvPicPr>
          <p:nvPr/>
        </p:nvPicPr>
        <p:blipFill>
          <a:blip r:embed="rId3"/>
          <a:stretch>
            <a:fillRect/>
          </a:stretch>
        </p:blipFill>
        <p:spPr>
          <a:xfrm>
            <a:off x="228600" y="838200"/>
            <a:ext cx="4234713" cy="4038600"/>
          </a:xfrm>
          <a:prstGeom prst="rect">
            <a:avLst/>
          </a:prstGeom>
        </p:spPr>
      </p:pic>
      <p:sp>
        <p:nvSpPr>
          <p:cNvPr id="7" name="Oval 6"/>
          <p:cNvSpPr/>
          <p:nvPr/>
        </p:nvSpPr>
        <p:spPr>
          <a:xfrm>
            <a:off x="3048000" y="22098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Oval 7"/>
          <p:cNvSpPr/>
          <p:nvPr/>
        </p:nvSpPr>
        <p:spPr>
          <a:xfrm>
            <a:off x="7239000" y="48006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Rectangle 8"/>
          <p:cNvSpPr/>
          <p:nvPr/>
        </p:nvSpPr>
        <p:spPr>
          <a:xfrm>
            <a:off x="4572000" y="3810000"/>
            <a:ext cx="35052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85800" y="5334000"/>
            <a:ext cx="350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connection info in database</a:t>
            </a:r>
          </a:p>
        </p:txBody>
      </p:sp>
      <p:cxnSp>
        <p:nvCxnSpPr>
          <p:cNvPr id="12" name="Shape 11"/>
          <p:cNvCxnSpPr>
            <a:stCxn id="10" idx="3"/>
            <a:endCxn id="9" idx="2"/>
          </p:cNvCxnSpPr>
          <p:nvPr/>
        </p:nvCxnSpPr>
        <p:spPr>
          <a:xfrm flipV="1">
            <a:off x="4191000" y="4495800"/>
            <a:ext cx="2133600" cy="12954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2"/>
          </p:nvPr>
        </p:nvSpPr>
        <p:spPr/>
        <p:txBody>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pic>
        <p:nvPicPr>
          <p:cNvPr id="5" name="Picture 4" descr="inv9.png"/>
          <p:cNvPicPr>
            <a:picLocks noChangeAspect="1"/>
          </p:cNvPicPr>
          <p:nvPr/>
        </p:nvPicPr>
        <p:blipFill>
          <a:blip r:embed="rId2"/>
          <a:stretch>
            <a:fillRect/>
          </a:stretch>
        </p:blipFill>
        <p:spPr>
          <a:xfrm>
            <a:off x="1295400" y="4419600"/>
            <a:ext cx="3847619" cy="2285676"/>
          </a:xfrm>
          <a:prstGeom prst="rect">
            <a:avLst/>
          </a:prstGeom>
        </p:spPr>
      </p:pic>
      <p:pic>
        <p:nvPicPr>
          <p:cNvPr id="6" name="Picture 5" descr="inv8.png"/>
          <p:cNvPicPr>
            <a:picLocks noChangeAspect="1"/>
          </p:cNvPicPr>
          <p:nvPr/>
        </p:nvPicPr>
        <p:blipFill>
          <a:blip r:embed="rId3"/>
          <a:stretch>
            <a:fillRect/>
          </a:stretch>
        </p:blipFill>
        <p:spPr>
          <a:xfrm>
            <a:off x="381000" y="609600"/>
            <a:ext cx="5504762" cy="3657600"/>
          </a:xfrm>
          <a:prstGeom prst="rect">
            <a:avLst/>
          </a:prstGeom>
        </p:spPr>
      </p:pic>
      <p:sp>
        <p:nvSpPr>
          <p:cNvPr id="7" name="Rectangle 6"/>
          <p:cNvSpPr/>
          <p:nvPr/>
        </p:nvSpPr>
        <p:spPr>
          <a:xfrm>
            <a:off x="533400" y="1778358"/>
            <a:ext cx="30480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14800" y="2971800"/>
            <a:ext cx="16764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Elbow Connector 9"/>
          <p:cNvCxnSpPr>
            <a:stCxn id="8" idx="3"/>
            <a:endCxn id="5" idx="3"/>
          </p:cNvCxnSpPr>
          <p:nvPr/>
        </p:nvCxnSpPr>
        <p:spPr>
          <a:xfrm flipH="1">
            <a:off x="5143019" y="3124200"/>
            <a:ext cx="648181" cy="2438238"/>
          </a:xfrm>
          <a:prstGeom prst="bentConnector3">
            <a:avLst>
              <a:gd name="adj1" fmla="val -35268"/>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371600" y="4993341"/>
            <a:ext cx="35814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00" y="1600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Oval 12"/>
          <p:cNvSpPr/>
          <p:nvPr/>
        </p:nvSpPr>
        <p:spPr>
          <a:xfrm>
            <a:off x="4876800" y="4648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Inventory.aspx: design </a:t>
            </a:r>
            <a:r>
              <a:rPr lang="en-US" dirty="0" err="1"/>
              <a:t>GridView</a:t>
            </a:r>
            <a:endParaRPr lang="en-US" dirty="0"/>
          </a:p>
        </p:txBody>
      </p:sp>
      <p:pic>
        <p:nvPicPr>
          <p:cNvPr id="9" name="Picture 8" descr="inv12.png"/>
          <p:cNvPicPr>
            <a:picLocks noChangeAspect="1"/>
          </p:cNvPicPr>
          <p:nvPr/>
        </p:nvPicPr>
        <p:blipFill>
          <a:blip r:embed="rId2"/>
          <a:stretch>
            <a:fillRect/>
          </a:stretch>
        </p:blipFill>
        <p:spPr>
          <a:xfrm>
            <a:off x="4953000" y="762000"/>
            <a:ext cx="4000000" cy="5657143"/>
          </a:xfrm>
          <a:prstGeom prst="rect">
            <a:avLst/>
          </a:prstGeom>
        </p:spPr>
      </p:pic>
      <p:grpSp>
        <p:nvGrpSpPr>
          <p:cNvPr id="8" name="Group 7"/>
          <p:cNvGrpSpPr/>
          <p:nvPr/>
        </p:nvGrpSpPr>
        <p:grpSpPr>
          <a:xfrm>
            <a:off x="228600" y="685800"/>
            <a:ext cx="4800600" cy="3247657"/>
            <a:chOff x="1676400" y="1828800"/>
            <a:chExt cx="5257800" cy="3247657"/>
          </a:xfrm>
        </p:grpSpPr>
        <p:pic>
          <p:nvPicPr>
            <p:cNvPr id="4" name="Picture 3" descr="inv11.png"/>
            <p:cNvPicPr>
              <a:picLocks noChangeAspect="1"/>
            </p:cNvPicPr>
            <p:nvPr/>
          </p:nvPicPr>
          <p:blipFill>
            <a:blip r:embed="rId3"/>
            <a:stretch>
              <a:fillRect/>
            </a:stretch>
          </p:blipFill>
          <p:spPr>
            <a:xfrm>
              <a:off x="1676400" y="2133600"/>
              <a:ext cx="5161905" cy="2942857"/>
            </a:xfrm>
            <a:prstGeom prst="rect">
              <a:avLst/>
            </a:prstGeom>
          </p:spPr>
        </p:pic>
        <p:sp>
          <p:nvSpPr>
            <p:cNvPr id="6" name="Rectangle 5"/>
            <p:cNvSpPr/>
            <p:nvPr/>
          </p:nvSpPr>
          <p:spPr>
            <a:xfrm>
              <a:off x="4191000" y="3657600"/>
              <a:ext cx="1219200"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248400" y="18288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grpSp>
      <p:sp>
        <p:nvSpPr>
          <p:cNvPr id="10" name="Rectangle 9"/>
          <p:cNvSpPr/>
          <p:nvPr/>
        </p:nvSpPr>
        <p:spPr>
          <a:xfrm>
            <a:off x="4953000" y="3886200"/>
            <a:ext cx="1113183" cy="228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6" idx="3"/>
            <a:endCxn id="10" idx="1"/>
          </p:cNvCxnSpPr>
          <p:nvPr/>
        </p:nvCxnSpPr>
        <p:spPr>
          <a:xfrm>
            <a:off x="3637722" y="3086100"/>
            <a:ext cx="1315278" cy="19431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2"/>
          </p:nvPr>
        </p:nvSpPr>
        <p:spPr/>
        <p:txBody>
          <a:bodyPr/>
          <a:lstStyle/>
          <a:p>
            <a:fld id="{B6F15528-21DE-4FAA-801E-634DDDAF4B2B}"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is2.png"/>
          <p:cNvPicPr>
            <a:picLocks noChangeAspect="1"/>
          </p:cNvPicPr>
          <p:nvPr/>
        </p:nvPicPr>
        <p:blipFill>
          <a:blip r:embed="rId2"/>
          <a:stretch>
            <a:fillRect/>
          </a:stretch>
        </p:blipFill>
        <p:spPr>
          <a:xfrm>
            <a:off x="304800" y="381000"/>
            <a:ext cx="4190476" cy="2657143"/>
          </a:xfrm>
          <a:prstGeom prst="rect">
            <a:avLst/>
          </a:prstGeom>
        </p:spPr>
      </p:pic>
      <p:pic>
        <p:nvPicPr>
          <p:cNvPr id="5" name="Picture 4" descr="iis3.png"/>
          <p:cNvPicPr>
            <a:picLocks noChangeAspect="1"/>
          </p:cNvPicPr>
          <p:nvPr/>
        </p:nvPicPr>
        <p:blipFill>
          <a:blip r:embed="rId3"/>
          <a:stretch>
            <a:fillRect/>
          </a:stretch>
        </p:blipFill>
        <p:spPr>
          <a:xfrm>
            <a:off x="3886200" y="2971800"/>
            <a:ext cx="4600000" cy="3600000"/>
          </a:xfrm>
          <a:prstGeom prst="rect">
            <a:avLst/>
          </a:prstGeom>
        </p:spPr>
      </p:pic>
      <p:sp>
        <p:nvSpPr>
          <p:cNvPr id="6" name="Oval 5"/>
          <p:cNvSpPr/>
          <p:nvPr/>
        </p:nvSpPr>
        <p:spPr>
          <a:xfrm>
            <a:off x="4191000" y="304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p:cNvSpPr/>
          <p:nvPr/>
        </p:nvSpPr>
        <p:spPr>
          <a:xfrm>
            <a:off x="7315200" y="2590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Slide Number Placeholder 7"/>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BuildCard.aspx</a:t>
            </a:r>
          </a:p>
        </p:txBody>
      </p:sp>
      <p:pic>
        <p:nvPicPr>
          <p:cNvPr id="5" name="Picture 4" descr="build1.png"/>
          <p:cNvPicPr>
            <a:picLocks noChangeAspect="1"/>
          </p:cNvPicPr>
          <p:nvPr/>
        </p:nvPicPr>
        <p:blipFill>
          <a:blip r:embed="rId2"/>
          <a:stretch>
            <a:fillRect/>
          </a:stretch>
        </p:blipFill>
        <p:spPr>
          <a:xfrm>
            <a:off x="3810000" y="1295400"/>
            <a:ext cx="4371429" cy="4838096"/>
          </a:xfrm>
          <a:prstGeom prst="rect">
            <a:avLst/>
          </a:prstGeom>
        </p:spPr>
      </p:pic>
      <p:pic>
        <p:nvPicPr>
          <p:cNvPr id="6" name="Picture 5" descr="winzard.png"/>
          <p:cNvPicPr>
            <a:picLocks noChangeAspect="1"/>
          </p:cNvPicPr>
          <p:nvPr/>
        </p:nvPicPr>
        <p:blipFill>
          <a:blip r:embed="rId3"/>
          <a:stretch>
            <a:fillRect/>
          </a:stretch>
        </p:blipFill>
        <p:spPr>
          <a:xfrm>
            <a:off x="609600" y="1600200"/>
            <a:ext cx="2419048" cy="3095238"/>
          </a:xfrm>
          <a:prstGeom prst="rect">
            <a:avLst/>
          </a:prstGeom>
        </p:spPr>
      </p:pic>
      <p:sp>
        <p:nvSpPr>
          <p:cNvPr id="7" name="Rectangle 6"/>
          <p:cNvSpPr/>
          <p:nvPr/>
        </p:nvSpPr>
        <p:spPr>
          <a:xfrm>
            <a:off x="533400" y="3937716"/>
            <a:ext cx="838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4191000"/>
            <a:ext cx="38100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7" idx="3"/>
            <a:endCxn id="8" idx="1"/>
          </p:cNvCxnSpPr>
          <p:nvPr/>
        </p:nvCxnSpPr>
        <p:spPr>
          <a:xfrm>
            <a:off x="1371600" y="4052016"/>
            <a:ext cx="2438400" cy="558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3124200" y="37338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BuildCard.aspx</a:t>
            </a:r>
          </a:p>
        </p:txBody>
      </p:sp>
      <p:grpSp>
        <p:nvGrpSpPr>
          <p:cNvPr id="11" name="Group 10"/>
          <p:cNvGrpSpPr/>
          <p:nvPr/>
        </p:nvGrpSpPr>
        <p:grpSpPr>
          <a:xfrm>
            <a:off x="457200" y="1066800"/>
            <a:ext cx="5295238" cy="1942857"/>
            <a:chOff x="457200" y="1066800"/>
            <a:chExt cx="5295238" cy="1942857"/>
          </a:xfrm>
        </p:grpSpPr>
        <p:pic>
          <p:nvPicPr>
            <p:cNvPr id="6" name="Picture 5" descr="winzard1.png"/>
            <p:cNvPicPr>
              <a:picLocks noChangeAspect="1"/>
            </p:cNvPicPr>
            <p:nvPr/>
          </p:nvPicPr>
          <p:blipFill>
            <a:blip r:embed="rId2"/>
            <a:stretch>
              <a:fillRect/>
            </a:stretch>
          </p:blipFill>
          <p:spPr>
            <a:xfrm>
              <a:off x="457200" y="1066800"/>
              <a:ext cx="5295238" cy="1942857"/>
            </a:xfrm>
            <a:prstGeom prst="rect">
              <a:avLst/>
            </a:prstGeom>
          </p:spPr>
        </p:pic>
        <p:sp>
          <p:nvSpPr>
            <p:cNvPr id="7" name="Rectangle 6"/>
            <p:cNvSpPr/>
            <p:nvPr/>
          </p:nvSpPr>
          <p:spPr>
            <a:xfrm>
              <a:off x="3581400" y="106680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0" y="1752600"/>
              <a:ext cx="1600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3276600" y="3124200"/>
            <a:ext cx="4752381" cy="3457143"/>
            <a:chOff x="3276600" y="3124200"/>
            <a:chExt cx="4752381" cy="3457143"/>
          </a:xfrm>
        </p:grpSpPr>
        <p:pic>
          <p:nvPicPr>
            <p:cNvPr id="5" name="Picture 4" descr="winzard2.png"/>
            <p:cNvPicPr>
              <a:picLocks noChangeAspect="1"/>
            </p:cNvPicPr>
            <p:nvPr/>
          </p:nvPicPr>
          <p:blipFill>
            <a:blip r:embed="rId3"/>
            <a:stretch>
              <a:fillRect/>
            </a:stretch>
          </p:blipFill>
          <p:spPr>
            <a:xfrm>
              <a:off x="3276600" y="3124200"/>
              <a:ext cx="4752381" cy="3457143"/>
            </a:xfrm>
            <a:prstGeom prst="rect">
              <a:avLst/>
            </a:prstGeom>
          </p:spPr>
        </p:pic>
        <p:sp>
          <p:nvSpPr>
            <p:cNvPr id="9" name="Rectangle 8"/>
            <p:cNvSpPr/>
            <p:nvPr/>
          </p:nvSpPr>
          <p:spPr>
            <a:xfrm>
              <a:off x="5715000" y="4038600"/>
              <a:ext cx="2133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Oval 11"/>
          <p:cNvSpPr/>
          <p:nvPr/>
        </p:nvSpPr>
        <p:spPr>
          <a:xfrm>
            <a:off x="6248400" y="2362200"/>
            <a:ext cx="685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22860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BuildCard.aspx</a:t>
            </a:r>
          </a:p>
        </p:txBody>
      </p:sp>
      <p:pic>
        <p:nvPicPr>
          <p:cNvPr id="8" name="Picture 7" descr="step1_finish.png"/>
          <p:cNvPicPr>
            <a:picLocks noChangeAspect="1"/>
          </p:cNvPicPr>
          <p:nvPr/>
        </p:nvPicPr>
        <p:blipFill>
          <a:blip r:embed="rId2"/>
          <a:stretch>
            <a:fillRect/>
          </a:stretch>
        </p:blipFill>
        <p:spPr>
          <a:xfrm>
            <a:off x="457200" y="4876800"/>
            <a:ext cx="6628572" cy="1609524"/>
          </a:xfrm>
          <a:prstGeom prst="rect">
            <a:avLst/>
          </a:prstGeom>
        </p:spPr>
      </p:pic>
      <p:grpSp>
        <p:nvGrpSpPr>
          <p:cNvPr id="11" name="Group 10"/>
          <p:cNvGrpSpPr/>
          <p:nvPr/>
        </p:nvGrpSpPr>
        <p:grpSpPr>
          <a:xfrm>
            <a:off x="381000" y="838200"/>
            <a:ext cx="3571438" cy="838105"/>
            <a:chOff x="381000" y="838200"/>
            <a:chExt cx="3571438" cy="838105"/>
          </a:xfrm>
        </p:grpSpPr>
        <p:pic>
          <p:nvPicPr>
            <p:cNvPr id="6" name="Picture 5" descr="step1.png"/>
            <p:cNvPicPr>
              <a:picLocks noChangeAspect="1"/>
            </p:cNvPicPr>
            <p:nvPr/>
          </p:nvPicPr>
          <p:blipFill>
            <a:blip r:embed="rId3"/>
            <a:stretch>
              <a:fillRect/>
            </a:stretch>
          </p:blipFill>
          <p:spPr>
            <a:xfrm>
              <a:off x="457200" y="914400"/>
              <a:ext cx="3495238" cy="761905"/>
            </a:xfrm>
            <a:prstGeom prst="rect">
              <a:avLst/>
            </a:prstGeom>
          </p:spPr>
        </p:pic>
        <p:sp>
          <p:nvSpPr>
            <p:cNvPr id="10" name="Rectangle 9"/>
            <p:cNvSpPr/>
            <p:nvPr/>
          </p:nvSpPr>
          <p:spPr>
            <a:xfrm>
              <a:off x="381000" y="838200"/>
              <a:ext cx="1600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419637" y="1905000"/>
            <a:ext cx="3542335" cy="1161905"/>
            <a:chOff x="419637" y="1905000"/>
            <a:chExt cx="3542335" cy="1161905"/>
          </a:xfrm>
        </p:grpSpPr>
        <p:pic>
          <p:nvPicPr>
            <p:cNvPr id="7" name="Picture 6" descr="step2.png"/>
            <p:cNvPicPr>
              <a:picLocks noChangeAspect="1"/>
            </p:cNvPicPr>
            <p:nvPr/>
          </p:nvPicPr>
          <p:blipFill>
            <a:blip r:embed="rId4"/>
            <a:stretch>
              <a:fillRect/>
            </a:stretch>
          </p:blipFill>
          <p:spPr>
            <a:xfrm>
              <a:off x="533400" y="1905000"/>
              <a:ext cx="3428572" cy="1161905"/>
            </a:xfrm>
            <a:prstGeom prst="rect">
              <a:avLst/>
            </a:prstGeom>
          </p:spPr>
        </p:pic>
        <p:sp>
          <p:nvSpPr>
            <p:cNvPr id="12" name="Rectangle 11"/>
            <p:cNvSpPr/>
            <p:nvPr/>
          </p:nvSpPr>
          <p:spPr>
            <a:xfrm>
              <a:off x="419637" y="2082084"/>
              <a:ext cx="1143000" cy="2039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33400" y="3581400"/>
            <a:ext cx="3504772" cy="914286"/>
            <a:chOff x="533400" y="3581400"/>
            <a:chExt cx="3504772" cy="914286"/>
          </a:xfrm>
        </p:grpSpPr>
        <p:pic>
          <p:nvPicPr>
            <p:cNvPr id="5" name="Picture 4" descr="step3.png"/>
            <p:cNvPicPr>
              <a:picLocks noChangeAspect="1"/>
            </p:cNvPicPr>
            <p:nvPr/>
          </p:nvPicPr>
          <p:blipFill>
            <a:blip r:embed="rId5"/>
            <a:stretch>
              <a:fillRect/>
            </a:stretch>
          </p:blipFill>
          <p:spPr>
            <a:xfrm>
              <a:off x="609600" y="3581400"/>
              <a:ext cx="3428572" cy="914286"/>
            </a:xfrm>
            <a:prstGeom prst="rect">
              <a:avLst/>
            </a:prstGeom>
          </p:spPr>
        </p:pic>
        <p:sp>
          <p:nvSpPr>
            <p:cNvPr id="13" name="Rectangle 12"/>
            <p:cNvSpPr/>
            <p:nvPr/>
          </p:nvSpPr>
          <p:spPr>
            <a:xfrm>
              <a:off x="533400" y="3886200"/>
              <a:ext cx="1143000" cy="2039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648200" y="914400"/>
            <a:ext cx="3514295" cy="2209524"/>
            <a:chOff x="4648200" y="914400"/>
            <a:chExt cx="3514295" cy="2209524"/>
          </a:xfrm>
        </p:grpSpPr>
        <p:pic>
          <p:nvPicPr>
            <p:cNvPr id="9" name="Picture 8" descr="step4.png"/>
            <p:cNvPicPr>
              <a:picLocks noChangeAspect="1"/>
            </p:cNvPicPr>
            <p:nvPr/>
          </p:nvPicPr>
          <p:blipFill>
            <a:blip r:embed="rId6"/>
            <a:stretch>
              <a:fillRect/>
            </a:stretch>
          </p:blipFill>
          <p:spPr>
            <a:xfrm>
              <a:off x="4724400" y="914400"/>
              <a:ext cx="3438095" cy="2209524"/>
            </a:xfrm>
            <a:prstGeom prst="rect">
              <a:avLst/>
            </a:prstGeom>
          </p:spPr>
        </p:pic>
        <p:sp>
          <p:nvSpPr>
            <p:cNvPr id="16" name="Rectangle 15"/>
            <p:cNvSpPr/>
            <p:nvPr/>
          </p:nvSpPr>
          <p:spPr>
            <a:xfrm>
              <a:off x="4648200" y="1371600"/>
              <a:ext cx="1143000" cy="2039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505163" y="2756079"/>
              <a:ext cx="609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hape 19"/>
          <p:cNvCxnSpPr>
            <a:stCxn id="17" idx="2"/>
            <a:endCxn id="8" idx="3"/>
          </p:cNvCxnSpPr>
          <p:nvPr/>
        </p:nvCxnSpPr>
        <p:spPr>
          <a:xfrm rot="5400000">
            <a:off x="6099427" y="3971025"/>
            <a:ext cx="2696883" cy="72419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3657600" y="685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3.1</a:t>
            </a:r>
          </a:p>
        </p:txBody>
      </p:sp>
      <p:sp>
        <p:nvSpPr>
          <p:cNvPr id="24" name="Oval 23"/>
          <p:cNvSpPr/>
          <p:nvPr/>
        </p:nvSpPr>
        <p:spPr>
          <a:xfrm>
            <a:off x="3657600" y="1828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a:t>
            </a:r>
          </a:p>
        </p:txBody>
      </p:sp>
      <p:sp>
        <p:nvSpPr>
          <p:cNvPr id="25" name="Oval 24"/>
          <p:cNvSpPr/>
          <p:nvPr/>
        </p:nvSpPr>
        <p:spPr>
          <a:xfrm>
            <a:off x="3810000" y="32766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3.3</a:t>
            </a:r>
          </a:p>
        </p:txBody>
      </p:sp>
      <p:sp>
        <p:nvSpPr>
          <p:cNvPr id="26" name="Oval 25"/>
          <p:cNvSpPr/>
          <p:nvPr/>
        </p:nvSpPr>
        <p:spPr>
          <a:xfrm>
            <a:off x="4800600" y="22860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3.4</a:t>
            </a:r>
          </a:p>
        </p:txBody>
      </p:sp>
      <p:sp>
        <p:nvSpPr>
          <p:cNvPr id="27" name="Slide Number Placeholder 26"/>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ut.png"/>
          <p:cNvPicPr>
            <a:picLocks noChangeAspect="1"/>
          </p:cNvPicPr>
          <p:nvPr/>
        </p:nvPicPr>
        <p:blipFill>
          <a:blip r:embed="rId2"/>
          <a:stretch>
            <a:fillRect/>
          </a:stretch>
        </p:blipFill>
        <p:spPr>
          <a:xfrm>
            <a:off x="304800" y="457200"/>
            <a:ext cx="5676191" cy="4095238"/>
          </a:xfrm>
          <a:prstGeom prst="rect">
            <a:avLst/>
          </a:prstGeom>
        </p:spPr>
      </p:pic>
      <p:pic>
        <p:nvPicPr>
          <p:cNvPr id="5" name="Picture 4" descr="out1.png"/>
          <p:cNvPicPr>
            <a:picLocks noChangeAspect="1"/>
          </p:cNvPicPr>
          <p:nvPr/>
        </p:nvPicPr>
        <p:blipFill>
          <a:blip r:embed="rId3"/>
          <a:stretch>
            <a:fillRect/>
          </a:stretch>
        </p:blipFill>
        <p:spPr>
          <a:xfrm>
            <a:off x="4924952" y="762000"/>
            <a:ext cx="4219048" cy="5695238"/>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fontScale="90000"/>
          </a:bodyPr>
          <a:lstStyle/>
          <a:p>
            <a:pPr algn="ctr"/>
            <a:r>
              <a:rPr lang="en-US" sz="4800" b="1" dirty="0"/>
              <a:t>Validation Controls</a:t>
            </a:r>
            <a:endParaRPr lang="en-US" dirty="0"/>
          </a:p>
        </p:txBody>
      </p:sp>
      <p:sp>
        <p:nvSpPr>
          <p:cNvPr id="3" name="Content Placeholder 2"/>
          <p:cNvSpPr>
            <a:spLocks noGrp="1"/>
          </p:cNvSpPr>
          <p:nvPr>
            <p:ph idx="1"/>
          </p:nvPr>
        </p:nvSpPr>
        <p:spPr>
          <a:xfrm>
            <a:off x="457200" y="1219200"/>
            <a:ext cx="8229600" cy="4526280"/>
          </a:xfrm>
        </p:spPr>
        <p:txBody>
          <a:bodyPr>
            <a:normAutofit/>
          </a:bodyPr>
          <a:lstStyle/>
          <a:p>
            <a:r>
              <a:rPr lang="en-US" sz="1600" dirty="0"/>
              <a:t>Client-side form validation is quite useful in that you can ensure that various constraints are in place before posting back to the web server, thereby avoiding expensive round-trips.</a:t>
            </a:r>
          </a:p>
          <a:p>
            <a:r>
              <a:rPr lang="en-US" sz="1600" dirty="0" err="1"/>
              <a:t>Validator</a:t>
            </a:r>
            <a:r>
              <a:rPr lang="en-US" sz="1600" dirty="0"/>
              <a:t> controls are not used to emit HTML, but are used to emit client-side JavaScript (and possibly server-side operations) for the purpose of form validation.</a:t>
            </a:r>
          </a:p>
          <a:p>
            <a:endParaRPr lang="en-US" sz="1600" dirty="0"/>
          </a:p>
        </p:txBody>
      </p:sp>
      <p:graphicFrame>
        <p:nvGraphicFramePr>
          <p:cNvPr id="4" name="Table 3"/>
          <p:cNvGraphicFramePr>
            <a:graphicFrameLocks noGrp="1"/>
          </p:cNvGraphicFramePr>
          <p:nvPr/>
        </p:nvGraphicFramePr>
        <p:xfrm>
          <a:off x="304800" y="2743200"/>
          <a:ext cx="8534400" cy="3756627"/>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39879">
                <a:tc>
                  <a:txBody>
                    <a:bodyPr/>
                    <a:lstStyle/>
                    <a:p>
                      <a:r>
                        <a:rPr lang="en-US" sz="1600" dirty="0"/>
                        <a:t>Control</a:t>
                      </a:r>
                    </a:p>
                  </a:txBody>
                  <a:tcPr/>
                </a:tc>
                <a:tc>
                  <a:txBody>
                    <a:bodyPr/>
                    <a:lstStyle/>
                    <a:p>
                      <a:r>
                        <a:rPr lang="en-US" sz="1600" dirty="0"/>
                        <a:t>Description</a:t>
                      </a:r>
                    </a:p>
                  </a:txBody>
                  <a:tcPr/>
                </a:tc>
                <a:extLst>
                  <a:ext uri="{0D108BD9-81ED-4DB2-BD59-A6C34878D82A}">
                    <a16:rowId xmlns:a16="http://schemas.microsoft.com/office/drawing/2014/main" val="10000"/>
                  </a:ext>
                </a:extLst>
              </a:tr>
              <a:tr h="299093">
                <a:tc>
                  <a:txBody>
                    <a:bodyPr/>
                    <a:lstStyle/>
                    <a:p>
                      <a:r>
                        <a:rPr lang="en-US" sz="1600" dirty="0" err="1"/>
                        <a:t>CompareValidator</a:t>
                      </a:r>
                      <a:endParaRPr lang="en-US" sz="1600" dirty="0"/>
                    </a:p>
                  </a:txBody>
                  <a:tcPr/>
                </a:tc>
                <a:tc>
                  <a:txBody>
                    <a:bodyPr/>
                    <a:lstStyle/>
                    <a:p>
                      <a:r>
                        <a:rPr lang="en-US" sz="1600" dirty="0"/>
                        <a:t>Validates that the value of an input control is equal to a given value of another input control or a fixed constant.</a:t>
                      </a:r>
                    </a:p>
                  </a:txBody>
                  <a:tcPr/>
                </a:tc>
                <a:extLst>
                  <a:ext uri="{0D108BD9-81ED-4DB2-BD59-A6C34878D82A}">
                    <a16:rowId xmlns:a16="http://schemas.microsoft.com/office/drawing/2014/main" val="10001"/>
                  </a:ext>
                </a:extLst>
              </a:tr>
              <a:tr h="299093">
                <a:tc>
                  <a:txBody>
                    <a:bodyPr/>
                    <a:lstStyle/>
                    <a:p>
                      <a:r>
                        <a:rPr lang="en-US" sz="1600" dirty="0" err="1"/>
                        <a:t>CustomValidator</a:t>
                      </a:r>
                      <a:endParaRPr lang="en-US" sz="1600" dirty="0"/>
                    </a:p>
                  </a:txBody>
                  <a:tcPr/>
                </a:tc>
                <a:tc>
                  <a:txBody>
                    <a:bodyPr/>
                    <a:lstStyle/>
                    <a:p>
                      <a:r>
                        <a:rPr lang="en-US" sz="1600" dirty="0"/>
                        <a:t>Allows you to build a custom validation function that validates a given control.</a:t>
                      </a:r>
                    </a:p>
                  </a:txBody>
                  <a:tcPr/>
                </a:tc>
                <a:extLst>
                  <a:ext uri="{0D108BD9-81ED-4DB2-BD59-A6C34878D82A}">
                    <a16:rowId xmlns:a16="http://schemas.microsoft.com/office/drawing/2014/main" val="10002"/>
                  </a:ext>
                </a:extLst>
              </a:tr>
              <a:tr h="299093">
                <a:tc>
                  <a:txBody>
                    <a:bodyPr/>
                    <a:lstStyle/>
                    <a:p>
                      <a:r>
                        <a:rPr lang="en-US" sz="1600" dirty="0" err="1"/>
                        <a:t>RangeValidator</a:t>
                      </a:r>
                      <a:endParaRPr lang="en-US" sz="1600" dirty="0"/>
                    </a:p>
                  </a:txBody>
                  <a:tcPr/>
                </a:tc>
                <a:tc>
                  <a:txBody>
                    <a:bodyPr/>
                    <a:lstStyle/>
                    <a:p>
                      <a:r>
                        <a:rPr lang="en-US" sz="1600" dirty="0"/>
                        <a:t>Determines that a given value is in a predetermined range.</a:t>
                      </a:r>
                    </a:p>
                  </a:txBody>
                  <a:tcPr/>
                </a:tc>
                <a:extLst>
                  <a:ext uri="{0D108BD9-81ED-4DB2-BD59-A6C34878D82A}">
                    <a16:rowId xmlns:a16="http://schemas.microsoft.com/office/drawing/2014/main" val="10003"/>
                  </a:ext>
                </a:extLst>
              </a:tr>
              <a:tr h="299093">
                <a:tc>
                  <a:txBody>
                    <a:bodyPr/>
                    <a:lstStyle/>
                    <a:p>
                      <a:r>
                        <a:rPr lang="en-US" sz="1600" dirty="0" err="1"/>
                        <a:t>RegularExpressionValidator</a:t>
                      </a:r>
                      <a:endParaRPr lang="en-US" sz="1600" dirty="0"/>
                    </a:p>
                  </a:txBody>
                  <a:tcPr/>
                </a:tc>
                <a:tc>
                  <a:txBody>
                    <a:bodyPr/>
                    <a:lstStyle/>
                    <a:p>
                      <a:r>
                        <a:rPr lang="en-US" sz="1600" dirty="0"/>
                        <a:t>Checks if the value of the associated input control matches the pattern of a regular expression.</a:t>
                      </a:r>
                    </a:p>
                  </a:txBody>
                  <a:tcPr/>
                </a:tc>
                <a:extLst>
                  <a:ext uri="{0D108BD9-81ED-4DB2-BD59-A6C34878D82A}">
                    <a16:rowId xmlns:a16="http://schemas.microsoft.com/office/drawing/2014/main" val="10004"/>
                  </a:ext>
                </a:extLst>
              </a:tr>
              <a:tr h="521148">
                <a:tc>
                  <a:txBody>
                    <a:bodyPr/>
                    <a:lstStyle/>
                    <a:p>
                      <a:r>
                        <a:rPr lang="en-US" sz="1600" dirty="0" err="1"/>
                        <a:t>RequiredFieldValidator</a:t>
                      </a:r>
                      <a:endParaRPr lang="en-US" sz="1600" dirty="0"/>
                    </a:p>
                  </a:txBody>
                  <a:tcPr/>
                </a:tc>
                <a:tc>
                  <a:txBody>
                    <a:bodyPr/>
                    <a:lstStyle/>
                    <a:p>
                      <a:r>
                        <a:rPr lang="en-US" sz="1600" dirty="0"/>
                        <a:t>Ensures that a given input control contains a value </a:t>
                      </a:r>
                    </a:p>
                  </a:txBody>
                  <a:tcPr/>
                </a:tc>
                <a:extLst>
                  <a:ext uri="{0D108BD9-81ED-4DB2-BD59-A6C34878D82A}">
                    <a16:rowId xmlns:a16="http://schemas.microsoft.com/office/drawing/2014/main" val="10005"/>
                  </a:ext>
                </a:extLst>
              </a:tr>
              <a:tr h="521148">
                <a:tc>
                  <a:txBody>
                    <a:bodyPr/>
                    <a:lstStyle/>
                    <a:p>
                      <a:r>
                        <a:rPr lang="en-US" sz="1600" dirty="0" err="1"/>
                        <a:t>ValidationSummary</a:t>
                      </a:r>
                      <a:endParaRPr lang="en-US" sz="1600" dirty="0"/>
                    </a:p>
                  </a:txBody>
                  <a:tcPr/>
                </a:tc>
                <a:tc>
                  <a:txBody>
                    <a:bodyPr/>
                    <a:lstStyle/>
                    <a:p>
                      <a:r>
                        <a:rPr lang="en-US" sz="1600" dirty="0"/>
                        <a:t>Displays a summary of all validation errors of a page in a list,</a:t>
                      </a:r>
                    </a:p>
                    <a:p>
                      <a:r>
                        <a:rPr lang="en-US" sz="1600" dirty="0"/>
                        <a:t>bulleted list, or single-paragraph format. The errors can be</a:t>
                      </a:r>
                    </a:p>
                    <a:p>
                      <a:r>
                        <a:rPr lang="en-US" sz="1600" dirty="0"/>
                        <a:t>displayed inline and/or in a pop-up message box.</a:t>
                      </a: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889464"/>
          </a:xfrm>
        </p:spPr>
        <p:txBody>
          <a:bodyPr/>
          <a:lstStyle/>
          <a:p>
            <a:pPr algn="ctr"/>
            <a:r>
              <a:rPr lang="en-US" sz="4400" b="1" dirty="0"/>
              <a:t>Validation Controls</a:t>
            </a:r>
            <a:endParaRPr lang="en-US" dirty="0"/>
          </a:p>
        </p:txBody>
      </p:sp>
      <p:graphicFrame>
        <p:nvGraphicFramePr>
          <p:cNvPr id="4" name="Table 3"/>
          <p:cNvGraphicFramePr>
            <a:graphicFrameLocks noGrp="1"/>
          </p:cNvGraphicFramePr>
          <p:nvPr/>
        </p:nvGraphicFramePr>
        <p:xfrm>
          <a:off x="457200" y="2362200"/>
          <a:ext cx="7924801" cy="3032760"/>
        </p:xfrm>
        <a:graphic>
          <a:graphicData uri="http://schemas.openxmlformats.org/drawingml/2006/table">
            <a:tbl>
              <a:tblPr firstRow="1" bandRow="1">
                <a:tableStyleId>{5C22544A-7EE6-4342-B048-85BDC9FD1C3A}</a:tableStyleId>
              </a:tblPr>
              <a:tblGrid>
                <a:gridCol w="2872741">
                  <a:extLst>
                    <a:ext uri="{9D8B030D-6E8A-4147-A177-3AD203B41FA5}">
                      <a16:colId xmlns:a16="http://schemas.microsoft.com/office/drawing/2014/main" val="20000"/>
                    </a:ext>
                  </a:extLst>
                </a:gridCol>
                <a:gridCol w="5052060">
                  <a:extLst>
                    <a:ext uri="{9D8B030D-6E8A-4147-A177-3AD203B41FA5}">
                      <a16:colId xmlns:a16="http://schemas.microsoft.com/office/drawing/2014/main" val="20001"/>
                    </a:ext>
                  </a:extLst>
                </a:gridCol>
              </a:tblGrid>
              <a:tr h="370840">
                <a:tc>
                  <a:txBody>
                    <a:bodyPr/>
                    <a:lstStyle/>
                    <a:p>
                      <a:r>
                        <a:rPr lang="en-US" dirty="0"/>
                        <a:t>Member</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ControlToValidate</a:t>
                      </a:r>
                      <a:endParaRPr lang="en-US" dirty="0"/>
                    </a:p>
                  </a:txBody>
                  <a:tcPr/>
                </a:tc>
                <a:tc>
                  <a:txBody>
                    <a:bodyPr/>
                    <a:lstStyle/>
                    <a:p>
                      <a:r>
                        <a:rPr lang="en-US" dirty="0"/>
                        <a:t>Gets or sets the input control to validate</a:t>
                      </a:r>
                    </a:p>
                  </a:txBody>
                  <a:tcPr/>
                </a:tc>
                <a:extLst>
                  <a:ext uri="{0D108BD9-81ED-4DB2-BD59-A6C34878D82A}">
                    <a16:rowId xmlns:a16="http://schemas.microsoft.com/office/drawing/2014/main" val="10001"/>
                  </a:ext>
                </a:extLst>
              </a:tr>
              <a:tr h="370840">
                <a:tc>
                  <a:txBody>
                    <a:bodyPr/>
                    <a:lstStyle/>
                    <a:p>
                      <a:r>
                        <a:rPr lang="en-US" dirty="0"/>
                        <a:t>Display</a:t>
                      </a:r>
                    </a:p>
                  </a:txBody>
                  <a:tcPr/>
                </a:tc>
                <a:tc>
                  <a:txBody>
                    <a:bodyPr/>
                    <a:lstStyle/>
                    <a:p>
                      <a:r>
                        <a:rPr lang="en-US" dirty="0"/>
                        <a:t>Gets or sets the display behavior of the error message in a validation control</a:t>
                      </a:r>
                    </a:p>
                  </a:txBody>
                  <a:tcPr/>
                </a:tc>
                <a:extLst>
                  <a:ext uri="{0D108BD9-81ED-4DB2-BD59-A6C34878D82A}">
                    <a16:rowId xmlns:a16="http://schemas.microsoft.com/office/drawing/2014/main" val="10002"/>
                  </a:ext>
                </a:extLst>
              </a:tr>
              <a:tr h="370840">
                <a:tc>
                  <a:txBody>
                    <a:bodyPr/>
                    <a:lstStyle/>
                    <a:p>
                      <a:r>
                        <a:rPr lang="en-US" dirty="0" err="1"/>
                        <a:t>EnableClientScript</a:t>
                      </a:r>
                      <a:endParaRPr lang="en-US" dirty="0"/>
                    </a:p>
                  </a:txBody>
                  <a:tcPr/>
                </a:tc>
                <a:tc>
                  <a:txBody>
                    <a:bodyPr/>
                    <a:lstStyle/>
                    <a:p>
                      <a:r>
                        <a:rPr lang="en-US" dirty="0"/>
                        <a:t>Gets or sets a value indicating whether client-side validation is enabled</a:t>
                      </a:r>
                    </a:p>
                  </a:txBody>
                  <a:tcPr/>
                </a:tc>
                <a:extLst>
                  <a:ext uri="{0D108BD9-81ED-4DB2-BD59-A6C34878D82A}">
                    <a16:rowId xmlns:a16="http://schemas.microsoft.com/office/drawing/2014/main" val="10003"/>
                  </a:ext>
                </a:extLst>
              </a:tr>
              <a:tr h="370840">
                <a:tc>
                  <a:txBody>
                    <a:bodyPr/>
                    <a:lstStyle/>
                    <a:p>
                      <a:r>
                        <a:rPr lang="en-US" dirty="0" err="1"/>
                        <a:t>ErrorMessage</a:t>
                      </a:r>
                      <a:endParaRPr lang="en-US" dirty="0"/>
                    </a:p>
                  </a:txBody>
                  <a:tcPr/>
                </a:tc>
                <a:tc>
                  <a:txBody>
                    <a:bodyPr/>
                    <a:lstStyle/>
                    <a:p>
                      <a:r>
                        <a:rPr lang="en-US" dirty="0"/>
                        <a:t>Gets or sets the text for the error message</a:t>
                      </a:r>
                    </a:p>
                  </a:txBody>
                  <a:tcPr/>
                </a:tc>
                <a:extLst>
                  <a:ext uri="{0D108BD9-81ED-4DB2-BD59-A6C34878D82A}">
                    <a16:rowId xmlns:a16="http://schemas.microsoft.com/office/drawing/2014/main" val="10004"/>
                  </a:ext>
                </a:extLst>
              </a:tr>
              <a:tr h="370840">
                <a:tc>
                  <a:txBody>
                    <a:bodyPr/>
                    <a:lstStyle/>
                    <a:p>
                      <a:r>
                        <a:rPr lang="en-US" dirty="0" err="1"/>
                        <a:t>ForeColor</a:t>
                      </a:r>
                      <a:endParaRPr lang="en-US" dirty="0"/>
                    </a:p>
                  </a:txBody>
                  <a:tcPr/>
                </a:tc>
                <a:tc>
                  <a:txBody>
                    <a:bodyPr/>
                    <a:lstStyle/>
                    <a:p>
                      <a:r>
                        <a:rPr lang="en-US" dirty="0"/>
                        <a:t>Gets or sets the color of the message displayed when validation fails</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381000" y="1981200"/>
            <a:ext cx="5638800" cy="707886"/>
          </a:xfrm>
          <a:prstGeom prst="rect">
            <a:avLst/>
          </a:prstGeom>
          <a:noFill/>
        </p:spPr>
        <p:txBody>
          <a:bodyPr wrap="square" rtlCol="0">
            <a:spAutoFit/>
          </a:bodyPr>
          <a:lstStyle/>
          <a:p>
            <a:r>
              <a:rPr lang="en-US" sz="2000" u="sng" dirty="0">
                <a:solidFill>
                  <a:srgbClr val="FFC000"/>
                </a:solidFill>
              </a:rPr>
              <a:t>Common Properties of the ASP.NET </a:t>
            </a:r>
            <a:r>
              <a:rPr lang="en-US" sz="2000" u="sng" dirty="0" err="1">
                <a:solidFill>
                  <a:srgbClr val="FFC000"/>
                </a:solidFill>
              </a:rPr>
              <a:t>Validators</a:t>
            </a:r>
            <a:endParaRPr lang="en-US" sz="2000" u="sng" dirty="0">
              <a:solidFill>
                <a:srgbClr val="FFC000"/>
              </a:solidFill>
            </a:endParaRPr>
          </a:p>
          <a:p>
            <a:endParaRPr lang="en-US" sz="2000" u="sng" dirty="0">
              <a:solidFill>
                <a:srgbClr val="FFC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9CC1-64EB-48FB-958C-4CB75C32B0F6}"/>
              </a:ext>
            </a:extLst>
          </p:cNvPr>
          <p:cNvSpPr>
            <a:spLocks noGrp="1"/>
          </p:cNvSpPr>
          <p:nvPr>
            <p:ph type="title"/>
          </p:nvPr>
        </p:nvSpPr>
        <p:spPr>
          <a:xfrm>
            <a:off x="457200" y="253536"/>
            <a:ext cx="8229600" cy="737064"/>
          </a:xfrm>
        </p:spPr>
        <p:txBody>
          <a:bodyPr>
            <a:normAutofit fontScale="90000"/>
          </a:bodyPr>
          <a:lstStyle/>
          <a:p>
            <a:r>
              <a:rPr lang="en-US"/>
              <a:t>Config for validation on .NET 4.5</a:t>
            </a:r>
          </a:p>
        </p:txBody>
      </p:sp>
      <p:sp>
        <p:nvSpPr>
          <p:cNvPr id="4" name="Slide Number Placeholder 3">
            <a:extLst>
              <a:ext uri="{FF2B5EF4-FFF2-40B4-BE49-F238E27FC236}">
                <a16:creationId xmlns:a16="http://schemas.microsoft.com/office/drawing/2014/main" id="{C7B8A413-8E7C-4C99-B34A-F5CF2996839D}"/>
              </a:ext>
            </a:extLst>
          </p:cNvPr>
          <p:cNvSpPr>
            <a:spLocks noGrp="1"/>
          </p:cNvSpPr>
          <p:nvPr>
            <p:ph type="sldNum" sz="quarter" idx="12"/>
          </p:nvPr>
        </p:nvSpPr>
        <p:spPr/>
        <p:txBody>
          <a:bodyPr/>
          <a:lstStyle/>
          <a:p>
            <a:fld id="{B6F15528-21DE-4FAA-801E-634DDDAF4B2B}" type="slidenum">
              <a:rPr lang="en-US" smtClean="0"/>
              <a:pPr/>
              <a:t>86</a:t>
            </a:fld>
            <a:endParaRPr lang="en-US"/>
          </a:p>
        </p:txBody>
      </p:sp>
      <p:grpSp>
        <p:nvGrpSpPr>
          <p:cNvPr id="11" name="Group 10">
            <a:extLst>
              <a:ext uri="{FF2B5EF4-FFF2-40B4-BE49-F238E27FC236}">
                <a16:creationId xmlns:a16="http://schemas.microsoft.com/office/drawing/2014/main" id="{7F9391AE-5A5B-4DCE-8FA7-57707BDE55D6}"/>
              </a:ext>
            </a:extLst>
          </p:cNvPr>
          <p:cNvGrpSpPr/>
          <p:nvPr/>
        </p:nvGrpSpPr>
        <p:grpSpPr>
          <a:xfrm>
            <a:off x="517072" y="2383429"/>
            <a:ext cx="8077200" cy="4342813"/>
            <a:chOff x="462643" y="2362785"/>
            <a:chExt cx="8077200" cy="4342813"/>
          </a:xfrm>
        </p:grpSpPr>
        <p:pic>
          <p:nvPicPr>
            <p:cNvPr id="6" name="Picture 5">
              <a:extLst>
                <a:ext uri="{FF2B5EF4-FFF2-40B4-BE49-F238E27FC236}">
                  <a16:creationId xmlns:a16="http://schemas.microsoft.com/office/drawing/2014/main" id="{4914D47F-1736-43E5-8378-E5754E8F23C7}"/>
                </a:ext>
              </a:extLst>
            </p:cNvPr>
            <p:cNvPicPr>
              <a:picLocks noChangeAspect="1"/>
            </p:cNvPicPr>
            <p:nvPr/>
          </p:nvPicPr>
          <p:blipFill>
            <a:blip r:embed="rId2"/>
            <a:stretch>
              <a:fillRect/>
            </a:stretch>
          </p:blipFill>
          <p:spPr>
            <a:xfrm>
              <a:off x="462643" y="2362785"/>
              <a:ext cx="8077200" cy="4342813"/>
            </a:xfrm>
            <a:prstGeom prst="rect">
              <a:avLst/>
            </a:prstGeom>
          </p:spPr>
        </p:pic>
        <p:sp>
          <p:nvSpPr>
            <p:cNvPr id="8" name="Rectangle 7">
              <a:extLst>
                <a:ext uri="{FF2B5EF4-FFF2-40B4-BE49-F238E27FC236}">
                  <a16:creationId xmlns:a16="http://schemas.microsoft.com/office/drawing/2014/main" id="{BDAEC839-6909-4102-951D-5C7245333049}"/>
                </a:ext>
              </a:extLst>
            </p:cNvPr>
            <p:cNvSpPr/>
            <p:nvPr/>
          </p:nvSpPr>
          <p:spPr>
            <a:xfrm>
              <a:off x="1447800" y="4115092"/>
              <a:ext cx="7074566" cy="761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8F6D11FE-0BA3-42C2-8219-5A3D76CB8D92}"/>
              </a:ext>
            </a:extLst>
          </p:cNvPr>
          <p:cNvPicPr>
            <a:picLocks noChangeAspect="1"/>
          </p:cNvPicPr>
          <p:nvPr/>
        </p:nvPicPr>
        <p:blipFill>
          <a:blip r:embed="rId3"/>
          <a:stretch>
            <a:fillRect/>
          </a:stretch>
        </p:blipFill>
        <p:spPr>
          <a:xfrm>
            <a:off x="2057400" y="920086"/>
            <a:ext cx="4572000" cy="1463343"/>
          </a:xfrm>
          <a:prstGeom prst="rect">
            <a:avLst/>
          </a:prstGeom>
        </p:spPr>
      </p:pic>
    </p:spTree>
    <p:extLst>
      <p:ext uri="{BB962C8B-B14F-4D97-AF65-F5344CB8AC3E}">
        <p14:creationId xmlns:p14="http://schemas.microsoft.com/office/powerpoint/2010/main" val="1556225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pic>
        <p:nvPicPr>
          <p:cNvPr id="4" name="Picture 3" descr="valid2.png"/>
          <p:cNvPicPr>
            <a:picLocks noChangeAspect="1"/>
          </p:cNvPicPr>
          <p:nvPr/>
        </p:nvPicPr>
        <p:blipFill>
          <a:blip r:embed="rId2"/>
          <a:stretch>
            <a:fillRect/>
          </a:stretch>
        </p:blipFill>
        <p:spPr>
          <a:xfrm>
            <a:off x="457200" y="2286000"/>
            <a:ext cx="2238095" cy="1533333"/>
          </a:xfrm>
          <a:prstGeom prst="rect">
            <a:avLst/>
          </a:prstGeom>
        </p:spPr>
      </p:pic>
      <p:pic>
        <p:nvPicPr>
          <p:cNvPr id="5" name="Picture 4" descr="valid1.png"/>
          <p:cNvPicPr>
            <a:picLocks noChangeAspect="1"/>
          </p:cNvPicPr>
          <p:nvPr/>
        </p:nvPicPr>
        <p:blipFill>
          <a:blip r:embed="rId3"/>
          <a:stretch>
            <a:fillRect/>
          </a:stretch>
        </p:blipFill>
        <p:spPr>
          <a:xfrm>
            <a:off x="3733800" y="1371600"/>
            <a:ext cx="3895238" cy="3647619"/>
          </a:xfrm>
          <a:prstGeom prst="rect">
            <a:avLst/>
          </a:prstGeom>
        </p:spPr>
      </p:pic>
      <p:sp>
        <p:nvSpPr>
          <p:cNvPr id="6" name="Rectangle 5"/>
          <p:cNvSpPr/>
          <p:nvPr/>
        </p:nvSpPr>
        <p:spPr>
          <a:xfrm>
            <a:off x="457200" y="2654121"/>
            <a:ext cx="1371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7931" y="2856963"/>
            <a:ext cx="1371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7930" y="3048000"/>
            <a:ext cx="1665669"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7931" y="3239037"/>
            <a:ext cx="1371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57800" y="2209800"/>
            <a:ext cx="1828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2819400"/>
            <a:ext cx="2362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57800" y="3429000"/>
            <a:ext cx="2057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57800" y="3962400"/>
            <a:ext cx="2057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Elbow Connector 18"/>
          <p:cNvCxnSpPr>
            <a:stCxn id="7" idx="3"/>
            <a:endCxn id="11" idx="1"/>
          </p:cNvCxnSpPr>
          <p:nvPr/>
        </p:nvCxnSpPr>
        <p:spPr>
          <a:xfrm>
            <a:off x="1839531" y="2933163"/>
            <a:ext cx="3418269" cy="7673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1" name="Elbow Connector 20"/>
          <p:cNvCxnSpPr>
            <a:endCxn id="12" idx="1"/>
          </p:cNvCxnSpPr>
          <p:nvPr/>
        </p:nvCxnSpPr>
        <p:spPr>
          <a:xfrm>
            <a:off x="2057400" y="3124200"/>
            <a:ext cx="3200400" cy="4953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3" name="Elbow Connector 22"/>
          <p:cNvCxnSpPr>
            <a:stCxn id="9" idx="3"/>
            <a:endCxn id="13" idx="1"/>
          </p:cNvCxnSpPr>
          <p:nvPr/>
        </p:nvCxnSpPr>
        <p:spPr>
          <a:xfrm>
            <a:off x="1839531" y="3315237"/>
            <a:ext cx="3418269" cy="837663"/>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Elbow Connector 24"/>
          <p:cNvCxnSpPr>
            <a:stCxn id="6" idx="3"/>
            <a:endCxn id="10" idx="1"/>
          </p:cNvCxnSpPr>
          <p:nvPr/>
        </p:nvCxnSpPr>
        <p:spPr>
          <a:xfrm flipV="1">
            <a:off x="1828800" y="2400300"/>
            <a:ext cx="3429000" cy="33002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6" name="Slide Number Placeholder 25"/>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33400" y="1066800"/>
            <a:ext cx="3895238" cy="3647619"/>
            <a:chOff x="533400" y="1066800"/>
            <a:chExt cx="3895238" cy="3647619"/>
          </a:xfrm>
        </p:grpSpPr>
        <p:pic>
          <p:nvPicPr>
            <p:cNvPr id="4" name="Picture 3" descr="valid1.png"/>
            <p:cNvPicPr>
              <a:picLocks noChangeAspect="1"/>
            </p:cNvPicPr>
            <p:nvPr/>
          </p:nvPicPr>
          <p:blipFill>
            <a:blip r:embed="rId2"/>
            <a:stretch>
              <a:fillRect/>
            </a:stretch>
          </p:blipFill>
          <p:spPr>
            <a:xfrm>
              <a:off x="533400" y="1066800"/>
              <a:ext cx="3895238" cy="3647619"/>
            </a:xfrm>
            <a:prstGeom prst="rect">
              <a:avLst/>
            </a:prstGeom>
          </p:spPr>
        </p:pic>
        <p:sp>
          <p:nvSpPr>
            <p:cNvPr id="6" name="Rectangle 5"/>
            <p:cNvSpPr/>
            <p:nvPr/>
          </p:nvSpPr>
          <p:spPr>
            <a:xfrm>
              <a:off x="2057400" y="1905000"/>
              <a:ext cx="1828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5105400" y="838200"/>
            <a:ext cx="3581400" cy="5047619"/>
            <a:chOff x="5105400" y="838200"/>
            <a:chExt cx="3581400" cy="5047619"/>
          </a:xfrm>
        </p:grpSpPr>
        <p:pic>
          <p:nvPicPr>
            <p:cNvPr id="5" name="Picture 4" descr="valid3.png"/>
            <p:cNvPicPr>
              <a:picLocks noChangeAspect="1"/>
            </p:cNvPicPr>
            <p:nvPr/>
          </p:nvPicPr>
          <p:blipFill>
            <a:blip r:embed="rId3"/>
            <a:stretch>
              <a:fillRect/>
            </a:stretch>
          </p:blipFill>
          <p:spPr>
            <a:xfrm>
              <a:off x="5105400" y="838200"/>
              <a:ext cx="3361905" cy="5047619"/>
            </a:xfrm>
            <a:prstGeom prst="rect">
              <a:avLst/>
            </a:prstGeom>
          </p:spPr>
        </p:pic>
        <p:sp>
          <p:nvSpPr>
            <p:cNvPr id="7" name="Rectangle 6"/>
            <p:cNvSpPr/>
            <p:nvPr/>
          </p:nvSpPr>
          <p:spPr>
            <a:xfrm>
              <a:off x="5181600" y="2590800"/>
              <a:ext cx="35052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54768" y="3733800"/>
              <a:ext cx="3200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Elbow Connector 9"/>
          <p:cNvCxnSpPr>
            <a:stCxn id="6" idx="3"/>
            <a:endCxn id="5" idx="1"/>
          </p:cNvCxnSpPr>
          <p:nvPr/>
        </p:nvCxnSpPr>
        <p:spPr>
          <a:xfrm>
            <a:off x="3886200" y="2095500"/>
            <a:ext cx="1219200" cy="126651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533400" y="381000"/>
            <a:ext cx="3744615" cy="461665"/>
          </a:xfrm>
          <a:prstGeom prst="rect">
            <a:avLst/>
          </a:prstGeom>
          <a:noFill/>
        </p:spPr>
        <p:txBody>
          <a:bodyPr wrap="none" rtlCol="0">
            <a:spAutoFit/>
          </a:bodyPr>
          <a:lstStyle/>
          <a:p>
            <a:r>
              <a:rPr lang="en-US" sz="2400" b="1" dirty="0" err="1">
                <a:solidFill>
                  <a:srgbClr val="FFC000"/>
                </a:solidFill>
              </a:rPr>
              <a:t>RequiredFieldValidator</a:t>
            </a:r>
            <a:endParaRPr lang="en-US" sz="2400" dirty="0">
              <a:solidFill>
                <a:srgbClr val="FFC000"/>
              </a:solidFill>
            </a:endParaRPr>
          </a:p>
        </p:txBody>
      </p:sp>
      <p:sp>
        <p:nvSpPr>
          <p:cNvPr id="14" name="Title 1"/>
          <p:cNvSpPr>
            <a:spLocks noGrp="1"/>
          </p:cNvSpPr>
          <p:nvPr>
            <p:ph type="title"/>
          </p:nvPr>
        </p:nvSpPr>
        <p:spPr>
          <a:xfrm>
            <a:off x="304800" y="6172200"/>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sp>
        <p:nvSpPr>
          <p:cNvPr id="15" name="Slide Number Placeholder 14"/>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alid1.png"/>
          <p:cNvPicPr>
            <a:picLocks noChangeAspect="1"/>
          </p:cNvPicPr>
          <p:nvPr/>
        </p:nvPicPr>
        <p:blipFill>
          <a:blip r:embed="rId2"/>
          <a:stretch>
            <a:fillRect/>
          </a:stretch>
        </p:blipFill>
        <p:spPr>
          <a:xfrm>
            <a:off x="533400" y="1229181"/>
            <a:ext cx="3895238" cy="3647619"/>
          </a:xfrm>
          <a:prstGeom prst="rect">
            <a:avLst/>
          </a:prstGeom>
        </p:spPr>
      </p:pic>
      <p:sp>
        <p:nvSpPr>
          <p:cNvPr id="6" name="Rectangle 5"/>
          <p:cNvSpPr/>
          <p:nvPr/>
        </p:nvSpPr>
        <p:spPr>
          <a:xfrm>
            <a:off x="2057400" y="2667000"/>
            <a:ext cx="2362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181600" y="457200"/>
            <a:ext cx="3505200" cy="5628572"/>
            <a:chOff x="5181600" y="457200"/>
            <a:chExt cx="3505200" cy="5628572"/>
          </a:xfrm>
        </p:grpSpPr>
        <p:pic>
          <p:nvPicPr>
            <p:cNvPr id="7" name="Picture 6" descr="valid4.png"/>
            <p:cNvPicPr>
              <a:picLocks noChangeAspect="1"/>
            </p:cNvPicPr>
            <p:nvPr/>
          </p:nvPicPr>
          <p:blipFill>
            <a:blip r:embed="rId3"/>
            <a:stretch>
              <a:fillRect/>
            </a:stretch>
          </p:blipFill>
          <p:spPr>
            <a:xfrm>
              <a:off x="5181600" y="457200"/>
              <a:ext cx="3371429" cy="5628572"/>
            </a:xfrm>
            <a:prstGeom prst="rect">
              <a:avLst/>
            </a:prstGeom>
          </p:spPr>
        </p:pic>
        <p:sp>
          <p:nvSpPr>
            <p:cNvPr id="8" name="Rectangle 7"/>
            <p:cNvSpPr/>
            <p:nvPr/>
          </p:nvSpPr>
          <p:spPr>
            <a:xfrm>
              <a:off x="5181600" y="2133600"/>
              <a:ext cx="34290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3505200"/>
              <a:ext cx="3429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4191000"/>
              <a:ext cx="2971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257800" y="5334000"/>
              <a:ext cx="3429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Elbow Connector 13"/>
          <p:cNvCxnSpPr>
            <a:stCxn id="6" idx="3"/>
            <a:endCxn id="7" idx="1"/>
          </p:cNvCxnSpPr>
          <p:nvPr/>
        </p:nvCxnSpPr>
        <p:spPr>
          <a:xfrm>
            <a:off x="4419600" y="2857500"/>
            <a:ext cx="762000" cy="41398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33400" y="457200"/>
            <a:ext cx="2516971" cy="461665"/>
          </a:xfrm>
          <a:prstGeom prst="rect">
            <a:avLst/>
          </a:prstGeom>
          <a:noFill/>
        </p:spPr>
        <p:txBody>
          <a:bodyPr wrap="none" rtlCol="0">
            <a:spAutoFit/>
          </a:bodyPr>
          <a:lstStyle/>
          <a:p>
            <a:r>
              <a:rPr lang="en-US" sz="2400" b="1" dirty="0" err="1">
                <a:solidFill>
                  <a:srgbClr val="FFC000"/>
                </a:solidFill>
              </a:rPr>
              <a:t>RangeValidator</a:t>
            </a:r>
            <a:endParaRPr lang="en-US" sz="2400" dirty="0">
              <a:solidFill>
                <a:srgbClr val="FFC000"/>
              </a:solidFill>
            </a:endParaRPr>
          </a:p>
        </p:txBody>
      </p:sp>
      <p:sp>
        <p:nvSpPr>
          <p:cNvPr id="17" name="Title 1"/>
          <p:cNvSpPr>
            <a:spLocks noGrp="1"/>
          </p:cNvSpPr>
          <p:nvPr>
            <p:ph type="title"/>
          </p:nvPr>
        </p:nvSpPr>
        <p:spPr>
          <a:xfrm>
            <a:off x="228600" y="6172200"/>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sp>
        <p:nvSpPr>
          <p:cNvPr id="18" name="Slide Number Placeholder 17"/>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28600" y="0"/>
            <a:ext cx="4724400" cy="3742876"/>
            <a:chOff x="228600" y="304800"/>
            <a:chExt cx="4724400" cy="3742876"/>
          </a:xfrm>
        </p:grpSpPr>
        <p:pic>
          <p:nvPicPr>
            <p:cNvPr id="5" name="Picture 4" descr="iis4.png"/>
            <p:cNvPicPr>
              <a:picLocks noChangeAspect="1"/>
            </p:cNvPicPr>
            <p:nvPr/>
          </p:nvPicPr>
          <p:blipFill>
            <a:blip r:embed="rId2"/>
            <a:stretch>
              <a:fillRect/>
            </a:stretch>
          </p:blipFill>
          <p:spPr>
            <a:xfrm>
              <a:off x="228600" y="457200"/>
              <a:ext cx="4542857" cy="3590476"/>
            </a:xfrm>
            <a:prstGeom prst="rect">
              <a:avLst/>
            </a:prstGeom>
          </p:spPr>
        </p:pic>
        <p:sp>
          <p:nvSpPr>
            <p:cNvPr id="6" name="Oval 5"/>
            <p:cNvSpPr/>
            <p:nvPr/>
          </p:nvSpPr>
          <p:spPr>
            <a:xfrm>
              <a:off x="4191000" y="304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Rectangle 8"/>
            <p:cNvSpPr/>
            <p:nvPr/>
          </p:nvSpPr>
          <p:spPr>
            <a:xfrm>
              <a:off x="381000" y="1676400"/>
              <a:ext cx="24384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3962400" y="2590800"/>
            <a:ext cx="4571429" cy="3904800"/>
            <a:chOff x="3962400" y="2590800"/>
            <a:chExt cx="4571429" cy="3904800"/>
          </a:xfrm>
        </p:grpSpPr>
        <p:grpSp>
          <p:nvGrpSpPr>
            <p:cNvPr id="8" name="Group 7"/>
            <p:cNvGrpSpPr/>
            <p:nvPr/>
          </p:nvGrpSpPr>
          <p:grpSpPr>
            <a:xfrm>
              <a:off x="3962400" y="2590800"/>
              <a:ext cx="4571429" cy="3904800"/>
              <a:chOff x="3962400" y="2590800"/>
              <a:chExt cx="4571429" cy="3904800"/>
            </a:xfrm>
          </p:grpSpPr>
          <p:pic>
            <p:nvPicPr>
              <p:cNvPr id="4" name="Picture 3" descr="iis5.png"/>
              <p:cNvPicPr>
                <a:picLocks noChangeAspect="1"/>
              </p:cNvPicPr>
              <p:nvPr/>
            </p:nvPicPr>
            <p:blipFill>
              <a:blip r:embed="rId3"/>
              <a:stretch>
                <a:fillRect/>
              </a:stretch>
            </p:blipFill>
            <p:spPr>
              <a:xfrm>
                <a:off x="3962400" y="2895600"/>
                <a:ext cx="4571429" cy="3600000"/>
              </a:xfrm>
              <a:prstGeom prst="rect">
                <a:avLst/>
              </a:prstGeom>
            </p:spPr>
          </p:pic>
          <p:sp>
            <p:nvSpPr>
              <p:cNvPr id="7" name="Oval 6"/>
              <p:cNvSpPr/>
              <p:nvPr/>
            </p:nvSpPr>
            <p:spPr>
              <a:xfrm>
                <a:off x="6858000" y="25908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sp>
          <p:nvSpPr>
            <p:cNvPr id="12" name="Oval 11"/>
            <p:cNvSpPr/>
            <p:nvPr/>
          </p:nvSpPr>
          <p:spPr>
            <a:xfrm>
              <a:off x="7391400" y="3886200"/>
              <a:ext cx="10668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a:stCxn id="12" idx="3"/>
            <a:endCxn id="10" idx="3"/>
          </p:cNvCxnSpPr>
          <p:nvPr/>
        </p:nvCxnSpPr>
        <p:spPr>
          <a:xfrm rot="5400000">
            <a:off x="5136330" y="2760586"/>
            <a:ext cx="570237" cy="42523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7" name="Group 16"/>
          <p:cNvGrpSpPr/>
          <p:nvPr/>
        </p:nvGrpSpPr>
        <p:grpSpPr>
          <a:xfrm>
            <a:off x="228600" y="3657600"/>
            <a:ext cx="3066667" cy="3028572"/>
            <a:chOff x="228600" y="3657600"/>
            <a:chExt cx="3066667" cy="3028572"/>
          </a:xfrm>
        </p:grpSpPr>
        <p:pic>
          <p:nvPicPr>
            <p:cNvPr id="10" name="Picture 9" descr="iis6.png"/>
            <p:cNvPicPr>
              <a:picLocks noChangeAspect="1"/>
            </p:cNvPicPr>
            <p:nvPr/>
          </p:nvPicPr>
          <p:blipFill>
            <a:blip r:embed="rId4"/>
            <a:stretch>
              <a:fillRect/>
            </a:stretch>
          </p:blipFill>
          <p:spPr>
            <a:xfrm>
              <a:off x="228600" y="3657600"/>
              <a:ext cx="3066667" cy="3028572"/>
            </a:xfrm>
            <a:prstGeom prst="rect">
              <a:avLst/>
            </a:prstGeom>
          </p:spPr>
        </p:pic>
        <p:sp>
          <p:nvSpPr>
            <p:cNvPr id="16" name="Oval 15"/>
            <p:cNvSpPr/>
            <p:nvPr/>
          </p:nvSpPr>
          <p:spPr>
            <a:xfrm>
              <a:off x="228600" y="4343400"/>
              <a:ext cx="762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grpSp>
      <p:sp>
        <p:nvSpPr>
          <p:cNvPr id="18" name="Slide Number Placeholder 17"/>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lid1.png"/>
          <p:cNvPicPr>
            <a:picLocks noChangeAspect="1"/>
          </p:cNvPicPr>
          <p:nvPr/>
        </p:nvPicPr>
        <p:blipFill>
          <a:blip r:embed="rId2"/>
          <a:stretch>
            <a:fillRect/>
          </a:stretch>
        </p:blipFill>
        <p:spPr>
          <a:xfrm>
            <a:off x="533400" y="1229181"/>
            <a:ext cx="3895238" cy="3647619"/>
          </a:xfrm>
          <a:prstGeom prst="rect">
            <a:avLst/>
          </a:prstGeom>
        </p:spPr>
      </p:pic>
      <p:sp>
        <p:nvSpPr>
          <p:cNvPr id="5" name="Rectangle 4"/>
          <p:cNvSpPr/>
          <p:nvPr/>
        </p:nvSpPr>
        <p:spPr>
          <a:xfrm>
            <a:off x="2057400" y="3276600"/>
            <a:ext cx="2209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257800" y="685800"/>
            <a:ext cx="3371429" cy="5619048"/>
            <a:chOff x="5257800" y="685800"/>
            <a:chExt cx="3371429" cy="5619048"/>
          </a:xfrm>
        </p:grpSpPr>
        <p:pic>
          <p:nvPicPr>
            <p:cNvPr id="6" name="Picture 5" descr="valid5.png"/>
            <p:cNvPicPr>
              <a:picLocks noChangeAspect="1"/>
            </p:cNvPicPr>
            <p:nvPr/>
          </p:nvPicPr>
          <p:blipFill>
            <a:blip r:embed="rId3"/>
            <a:stretch>
              <a:fillRect/>
            </a:stretch>
          </p:blipFill>
          <p:spPr>
            <a:xfrm>
              <a:off x="5257800" y="685800"/>
              <a:ext cx="3371429" cy="5619048"/>
            </a:xfrm>
            <a:prstGeom prst="rect">
              <a:avLst/>
            </a:prstGeom>
          </p:spPr>
        </p:pic>
        <p:sp>
          <p:nvSpPr>
            <p:cNvPr id="7" name="Rectangle 6"/>
            <p:cNvSpPr/>
            <p:nvPr/>
          </p:nvSpPr>
          <p:spPr>
            <a:xfrm>
              <a:off x="5334000" y="2438400"/>
              <a:ext cx="2971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58684" y="3581400"/>
              <a:ext cx="3124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34000" y="5029200"/>
              <a:ext cx="2971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457200" y="381000"/>
            <a:ext cx="4446730" cy="461665"/>
          </a:xfrm>
          <a:prstGeom prst="rect">
            <a:avLst/>
          </a:prstGeom>
          <a:noFill/>
        </p:spPr>
        <p:txBody>
          <a:bodyPr wrap="none" rtlCol="0">
            <a:spAutoFit/>
          </a:bodyPr>
          <a:lstStyle/>
          <a:p>
            <a:r>
              <a:rPr lang="en-US" sz="2400" b="1" dirty="0" err="1">
                <a:solidFill>
                  <a:srgbClr val="FFC000"/>
                </a:solidFill>
              </a:rPr>
              <a:t>RegularExpressionValidator</a:t>
            </a:r>
            <a:endParaRPr lang="en-US" sz="2400" dirty="0">
              <a:solidFill>
                <a:srgbClr val="FFC000"/>
              </a:solidFill>
            </a:endParaRPr>
          </a:p>
        </p:txBody>
      </p:sp>
      <p:cxnSp>
        <p:nvCxnSpPr>
          <p:cNvPr id="21" name="Straight Arrow Connector 20"/>
          <p:cNvCxnSpPr>
            <a:stCxn id="5" idx="3"/>
            <a:endCxn id="6" idx="1"/>
          </p:cNvCxnSpPr>
          <p:nvPr/>
        </p:nvCxnSpPr>
        <p:spPr>
          <a:xfrm>
            <a:off x="4267200" y="3467100"/>
            <a:ext cx="990600" cy="282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itle 1"/>
          <p:cNvSpPr>
            <a:spLocks noGrp="1"/>
          </p:cNvSpPr>
          <p:nvPr>
            <p:ph type="title"/>
          </p:nvPr>
        </p:nvSpPr>
        <p:spPr>
          <a:xfrm>
            <a:off x="228600" y="6248400"/>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sp>
        <p:nvSpPr>
          <p:cNvPr id="23" name="Slide Number Placeholder 22"/>
          <p:cNvSpPr>
            <a:spLocks noGrp="1"/>
          </p:cNvSpPr>
          <p:nvPr>
            <p:ph type="sldNum" sz="quarter" idx="12"/>
          </p:nvPr>
        </p:nvSpPr>
        <p:spPr/>
        <p:txBody>
          <a:bodyPr/>
          <a:lstStyle/>
          <a:p>
            <a:fld id="{B6F15528-21DE-4FAA-801E-634DDDAF4B2B}"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00" y="1457781"/>
            <a:ext cx="3895238" cy="3647619"/>
            <a:chOff x="533400" y="1229181"/>
            <a:chExt cx="3895238" cy="3647619"/>
          </a:xfrm>
        </p:grpSpPr>
        <p:pic>
          <p:nvPicPr>
            <p:cNvPr id="4" name="Picture 3" descr="valid1.png"/>
            <p:cNvPicPr>
              <a:picLocks noChangeAspect="1"/>
            </p:cNvPicPr>
            <p:nvPr/>
          </p:nvPicPr>
          <p:blipFill>
            <a:blip r:embed="rId2"/>
            <a:stretch>
              <a:fillRect/>
            </a:stretch>
          </p:blipFill>
          <p:spPr>
            <a:xfrm>
              <a:off x="533400" y="1229181"/>
              <a:ext cx="3895238" cy="3647619"/>
            </a:xfrm>
            <a:prstGeom prst="rect">
              <a:avLst/>
            </a:prstGeom>
          </p:spPr>
        </p:pic>
        <p:sp>
          <p:nvSpPr>
            <p:cNvPr id="5" name="Rectangle 4"/>
            <p:cNvSpPr/>
            <p:nvPr/>
          </p:nvSpPr>
          <p:spPr>
            <a:xfrm>
              <a:off x="2057400" y="3834684"/>
              <a:ext cx="2209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029200" y="609600"/>
            <a:ext cx="3352381" cy="5638096"/>
            <a:chOff x="5029200" y="609600"/>
            <a:chExt cx="3352381" cy="5638096"/>
          </a:xfrm>
        </p:grpSpPr>
        <p:pic>
          <p:nvPicPr>
            <p:cNvPr id="6" name="Picture 5" descr="valid6.png"/>
            <p:cNvPicPr>
              <a:picLocks noChangeAspect="1"/>
            </p:cNvPicPr>
            <p:nvPr/>
          </p:nvPicPr>
          <p:blipFill>
            <a:blip r:embed="rId3"/>
            <a:stretch>
              <a:fillRect/>
            </a:stretch>
          </p:blipFill>
          <p:spPr>
            <a:xfrm>
              <a:off x="5029200" y="609600"/>
              <a:ext cx="3352381" cy="5638096"/>
            </a:xfrm>
            <a:prstGeom prst="rect">
              <a:avLst/>
            </a:prstGeom>
          </p:spPr>
        </p:pic>
        <p:sp>
          <p:nvSpPr>
            <p:cNvPr id="7" name="Rectangle 6"/>
            <p:cNvSpPr/>
            <p:nvPr/>
          </p:nvSpPr>
          <p:spPr>
            <a:xfrm>
              <a:off x="5105400" y="2362200"/>
              <a:ext cx="2895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029200" y="3657600"/>
              <a:ext cx="3124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05400" y="4305837"/>
              <a:ext cx="2895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55842" y="5600163"/>
              <a:ext cx="2895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a:stCxn id="5" idx="3"/>
            <a:endCxn id="6" idx="1"/>
          </p:cNvCxnSpPr>
          <p:nvPr/>
        </p:nvCxnSpPr>
        <p:spPr>
          <a:xfrm flipV="1">
            <a:off x="4267200" y="3428648"/>
            <a:ext cx="762000" cy="825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33400" y="457200"/>
            <a:ext cx="2965555" cy="461665"/>
          </a:xfrm>
          <a:prstGeom prst="rect">
            <a:avLst/>
          </a:prstGeom>
          <a:noFill/>
        </p:spPr>
        <p:txBody>
          <a:bodyPr wrap="none" rtlCol="0">
            <a:spAutoFit/>
          </a:bodyPr>
          <a:lstStyle/>
          <a:p>
            <a:r>
              <a:rPr lang="en-US" sz="2400" b="1" dirty="0" err="1">
                <a:solidFill>
                  <a:srgbClr val="FFC000"/>
                </a:solidFill>
              </a:rPr>
              <a:t>CompareValidator</a:t>
            </a:r>
            <a:endParaRPr lang="en-US" sz="2400" dirty="0">
              <a:solidFill>
                <a:srgbClr val="FFC000"/>
              </a:solidFill>
            </a:endParaRPr>
          </a:p>
        </p:txBody>
      </p:sp>
      <p:sp>
        <p:nvSpPr>
          <p:cNvPr id="17" name="Title 1"/>
          <p:cNvSpPr>
            <a:spLocks noGrp="1"/>
          </p:cNvSpPr>
          <p:nvPr>
            <p:ph type="title"/>
          </p:nvPr>
        </p:nvSpPr>
        <p:spPr>
          <a:xfrm>
            <a:off x="152400" y="6172200"/>
            <a:ext cx="8229600" cy="508464"/>
          </a:xfrm>
        </p:spPr>
        <p:txBody>
          <a:bodyPr>
            <a:normAutofit/>
          </a:bodyPr>
          <a:lstStyle/>
          <a:p>
            <a:pPr algn="l"/>
            <a:r>
              <a:rPr lang="en-US" sz="2000" b="1" dirty="0"/>
              <a:t>Validation Controls Demo (Ch_23 code\</a:t>
            </a:r>
            <a:r>
              <a:rPr lang="en-US" sz="2000" b="1" dirty="0" err="1"/>
              <a:t>ValidatorCtrls</a:t>
            </a:r>
            <a:r>
              <a:rPr lang="en-US" sz="2000" b="1" dirty="0"/>
              <a:t>)</a:t>
            </a:r>
            <a:endParaRPr lang="en-US" sz="2000" dirty="0"/>
          </a:p>
        </p:txBody>
      </p:sp>
      <p:sp>
        <p:nvSpPr>
          <p:cNvPr id="18" name="Slide Number Placeholder 17"/>
          <p:cNvSpPr>
            <a:spLocks noGrp="1"/>
          </p:cNvSpPr>
          <p:nvPr>
            <p:ph type="sldNum" sz="quarter" idx="12"/>
          </p:nvPr>
        </p:nvSpPr>
        <p:spPr/>
        <p:txBody>
          <a:bodyPr/>
          <a:lstStyle/>
          <a:p>
            <a:fld id="{B6F15528-21DE-4FAA-801E-634DDDAF4B2B}"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1524000"/>
          </a:xfrm>
        </p:spPr>
        <p:txBody>
          <a:bodyPr>
            <a:noAutofit/>
          </a:bodyPr>
          <a:lstStyle/>
          <a:p>
            <a:pPr algn="ctr">
              <a:buNone/>
            </a:pPr>
            <a:r>
              <a:rPr lang="en-US" sz="4000" dirty="0"/>
              <a:t>Enjoy yourself: </a:t>
            </a:r>
          </a:p>
          <a:p>
            <a:pPr algn="ctr">
              <a:buNone/>
            </a:pPr>
            <a:r>
              <a:rPr lang="en-US" sz="4000" dirty="0"/>
              <a:t>Validation Summaries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t>Summary</a:t>
            </a:r>
          </a:p>
        </p:txBody>
      </p:sp>
      <p:sp>
        <p:nvSpPr>
          <p:cNvPr id="3" name="Content Placeholder 2"/>
          <p:cNvSpPr>
            <a:spLocks noGrp="1"/>
          </p:cNvSpPr>
          <p:nvPr>
            <p:ph idx="1"/>
          </p:nvPr>
        </p:nvSpPr>
        <p:spPr>
          <a:xfrm>
            <a:off x="457200" y="1646236"/>
            <a:ext cx="8229600" cy="4906963"/>
          </a:xfrm>
        </p:spPr>
        <p:txBody>
          <a:bodyPr>
            <a:noAutofit/>
          </a:bodyPr>
          <a:lstStyle/>
          <a:p>
            <a:pPr>
              <a:lnSpc>
                <a:spcPct val="90000"/>
              </a:lnSpc>
            </a:pPr>
            <a:r>
              <a:rPr lang="en-US" sz="3000" dirty="0">
                <a:latin typeface="Calibri" pitchFamily="34" charset="0"/>
                <a:cs typeface="Times New Roman" pitchFamily="18" charset="0"/>
              </a:rPr>
              <a:t>HTTP: a protocol for transferring HTML document</a:t>
            </a:r>
          </a:p>
          <a:p>
            <a:pPr>
              <a:lnSpc>
                <a:spcPct val="90000"/>
              </a:lnSpc>
            </a:pPr>
            <a:r>
              <a:rPr lang="en-US" sz="3000" dirty="0">
                <a:latin typeface="Calibri" pitchFamily="34" charset="0"/>
                <a:cs typeface="Times New Roman" pitchFamily="18" charset="0"/>
              </a:rPr>
              <a:t>HTML: a markup language</a:t>
            </a:r>
          </a:p>
          <a:p>
            <a:pPr>
              <a:lnSpc>
                <a:spcPct val="90000"/>
              </a:lnSpc>
            </a:pPr>
            <a:r>
              <a:rPr lang="en-US" sz="3000" dirty="0">
                <a:latin typeface="Calibri" pitchFamily="34" charset="0"/>
                <a:cs typeface="Times New Roman" pitchFamily="18" charset="0"/>
              </a:rPr>
              <a:t>Client-Side Scripting: JavaScript, VBScript</a:t>
            </a:r>
          </a:p>
          <a:p>
            <a:pPr>
              <a:lnSpc>
                <a:spcPct val="90000"/>
              </a:lnSpc>
            </a:pPr>
            <a:r>
              <a:rPr lang="en-US" sz="3000" dirty="0">
                <a:latin typeface="Calibri" pitchFamily="34" charset="0"/>
                <a:cs typeface="Times New Roman" pitchFamily="18" charset="0"/>
              </a:rPr>
              <a:t>GET and POST method</a:t>
            </a:r>
          </a:p>
          <a:p>
            <a:pPr>
              <a:lnSpc>
                <a:spcPct val="90000"/>
              </a:lnSpc>
            </a:pPr>
            <a:r>
              <a:rPr lang="en-US" sz="3000" dirty="0">
                <a:latin typeface="Calibri" pitchFamily="34" charset="0"/>
                <a:cs typeface="Times New Roman" pitchFamily="18" charset="0"/>
              </a:rPr>
              <a:t>ASP.NET Web Page Code Model: Single and Code-Behind</a:t>
            </a:r>
          </a:p>
          <a:p>
            <a:pPr>
              <a:lnSpc>
                <a:spcPct val="80000"/>
              </a:lnSpc>
            </a:pPr>
            <a:r>
              <a:rPr lang="en-US" sz="3000" dirty="0">
                <a:latin typeface="Calibri" pitchFamily="34" charset="0"/>
                <a:cs typeface="Times New Roman" pitchFamily="18" charset="0"/>
              </a:rPr>
              <a:t>HTTP Request + HTTP Response</a:t>
            </a:r>
          </a:p>
          <a:p>
            <a:pPr>
              <a:lnSpc>
                <a:spcPct val="80000"/>
              </a:lnSpc>
            </a:pPr>
            <a:r>
              <a:rPr lang="en-US" sz="3000" dirty="0">
                <a:latin typeface="Calibri" pitchFamily="34" charset="0"/>
                <a:cs typeface="Times New Roman" pitchFamily="18" charset="0"/>
              </a:rPr>
              <a:t>Building a Simple ASP.NET 2.0 Website: Master page, Menu, </a:t>
            </a:r>
            <a:r>
              <a:rPr lang="en-US" sz="3000" dirty="0" err="1">
                <a:latin typeface="Calibri" pitchFamily="34" charset="0"/>
                <a:cs typeface="Times New Roman" pitchFamily="18" charset="0"/>
              </a:rPr>
              <a:t>GridView</a:t>
            </a:r>
            <a:r>
              <a:rPr lang="en-US" sz="3000" dirty="0">
                <a:latin typeface="Calibri" pitchFamily="34" charset="0"/>
                <a:cs typeface="Times New Roman" pitchFamily="18" charset="0"/>
              </a:rPr>
              <a:t>, Wizard</a:t>
            </a:r>
          </a:p>
          <a:p>
            <a:pPr>
              <a:lnSpc>
                <a:spcPct val="80000"/>
              </a:lnSpc>
            </a:pPr>
            <a:r>
              <a:rPr lang="en-US" sz="3000" dirty="0">
                <a:latin typeface="Calibri" pitchFamily="34" charset="0"/>
                <a:cs typeface="Times New Roman" pitchFamily="18" charset="0"/>
              </a:rPr>
              <a:t>Validation Controls: </a:t>
            </a:r>
            <a:r>
              <a:rPr lang="en-US" sz="3000" dirty="0" err="1">
                <a:latin typeface="Calibri" pitchFamily="34" charset="0"/>
                <a:cs typeface="Times New Roman" pitchFamily="18" charset="0"/>
              </a:rPr>
              <a:t>RequiredFieldValidator</a:t>
            </a:r>
            <a:r>
              <a:rPr lang="en-US" sz="3000" dirty="0">
                <a:latin typeface="Calibri" pitchFamily="34" charset="0"/>
                <a:cs typeface="Times New Roman" pitchFamily="18" charset="0"/>
              </a:rPr>
              <a:t>, </a:t>
            </a:r>
            <a:r>
              <a:rPr lang="en-US" sz="3000" dirty="0" err="1">
                <a:latin typeface="Calibri" pitchFamily="34" charset="0"/>
                <a:cs typeface="Times New Roman" pitchFamily="18" charset="0"/>
              </a:rPr>
              <a:t>RegularExpressionValidator</a:t>
            </a:r>
            <a:r>
              <a:rPr lang="en-US" sz="3000" dirty="0">
                <a:latin typeface="Calibri" pitchFamily="34" charset="0"/>
                <a:cs typeface="Times New Roman" pitchFamily="18" charset="0"/>
              </a:rPr>
              <a:t>, </a:t>
            </a:r>
            <a:r>
              <a:rPr lang="en-US" sz="3000" dirty="0" err="1">
                <a:latin typeface="Calibri" pitchFamily="34" charset="0"/>
                <a:cs typeface="Times New Roman" pitchFamily="18" charset="0"/>
              </a:rPr>
              <a:t>RangeValidator</a:t>
            </a:r>
            <a:r>
              <a:rPr lang="en-US" sz="3000" dirty="0">
                <a:latin typeface="Calibri" pitchFamily="34" charset="0"/>
                <a:cs typeface="Times New Roman" pitchFamily="18" charset="0"/>
              </a:rPr>
              <a:t>, </a:t>
            </a:r>
            <a:r>
              <a:rPr lang="en-US" sz="3000" dirty="0" err="1">
                <a:latin typeface="Calibri" pitchFamily="34" charset="0"/>
                <a:cs typeface="Times New Roman" pitchFamily="18" charset="0"/>
              </a:rPr>
              <a:t>CompareValidator</a:t>
            </a:r>
            <a:endParaRPr lang="en-US" sz="3000" dirty="0">
              <a:latin typeface="Calibri" pitchFamily="34" charset="0"/>
              <a:cs typeface="Times New Roman" pitchFamily="18" charset="0"/>
            </a:endParaRPr>
          </a:p>
          <a:p>
            <a:pPr>
              <a:lnSpc>
                <a:spcPct val="90000"/>
              </a:lnSpc>
            </a:pPr>
            <a:endParaRPr lang="en-US" sz="3000" dirty="0">
              <a:latin typeface="Calibri" pitchFamily="34" charset="0"/>
              <a:cs typeface="Times New Roman" pitchFamily="18" charset="0"/>
            </a:endParaRPr>
          </a:p>
          <a:p>
            <a:endParaRPr lang="en-US" sz="3000" dirty="0">
              <a:latin typeface="Calibri" pitchFamily="34"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93</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3137</TotalTime>
  <Words>4034</Words>
  <Application>Microsoft Office PowerPoint</Application>
  <PresentationFormat>On-screen Show (4:3)</PresentationFormat>
  <Paragraphs>565</Paragraphs>
  <Slides>93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1" baseType="lpstr">
      <vt:lpstr>Arial</vt:lpstr>
      <vt:lpstr>Calibri</vt:lpstr>
      <vt:lpstr>Rockwell</vt:lpstr>
      <vt:lpstr>Times New Roman</vt:lpstr>
      <vt:lpstr>Wingdings</vt:lpstr>
      <vt:lpstr>Wingdings 2</vt:lpstr>
      <vt:lpstr>Foundry</vt:lpstr>
      <vt:lpstr>Photo Editor Photo</vt:lpstr>
      <vt:lpstr>C# &amp; .NET Framework</vt:lpstr>
      <vt:lpstr>Review</vt:lpstr>
      <vt:lpstr>Chapter 23: Objectives</vt:lpstr>
      <vt:lpstr>The Role of HTTP</vt:lpstr>
      <vt:lpstr>Web Applications and Web Servers</vt:lpstr>
      <vt:lpstr>Web Servers</vt:lpstr>
      <vt:lpstr>Web Servers</vt:lpstr>
      <vt:lpstr>PowerPoint Presentation</vt:lpstr>
      <vt:lpstr>PowerPoint Presentation</vt:lpstr>
      <vt:lpstr>PowerPoint Presentation</vt:lpstr>
      <vt:lpstr>The Role of HTML</vt:lpstr>
      <vt:lpstr>The Role of HTML</vt:lpstr>
      <vt:lpstr>The Role of HTML</vt:lpstr>
      <vt:lpstr>The Role of HTML</vt:lpstr>
      <vt:lpstr>Create ASP.NET WebForm Application</vt:lpstr>
      <vt:lpstr>Create ASP.NET WebForm Application</vt:lpstr>
      <vt:lpstr>HTML - Example</vt:lpstr>
      <vt:lpstr>HTTP protocol/HTML page/Web Server</vt:lpstr>
      <vt:lpstr>GET / POST</vt:lpstr>
      <vt:lpstr>GET / POST</vt:lpstr>
      <vt:lpstr>PowerPoint Presentation</vt:lpstr>
      <vt:lpstr>GET / POST</vt:lpstr>
      <vt:lpstr>GET vs POST</vt:lpstr>
      <vt:lpstr>The Role of Client-Side Scripting</vt:lpstr>
      <vt:lpstr>ASP technologies</vt:lpstr>
      <vt:lpstr>Classic ASP (3.0) Challenges</vt:lpstr>
      <vt:lpstr>Major Benefits of ASP.NET 1.x</vt:lpstr>
      <vt:lpstr>Major Enhancements of ASP.NET 2.0</vt:lpstr>
      <vt:lpstr>ASP.NET Overview Architecture</vt:lpstr>
      <vt:lpstr>The ASP.NET Web Page Code Model</vt:lpstr>
      <vt:lpstr>The ASP.NET Web Page Code Model</vt:lpstr>
      <vt:lpstr>Single-File Page Model Demo (Ch_23 code\SinglePageModel)</vt:lpstr>
      <vt:lpstr>PowerPoint Presentation</vt:lpstr>
      <vt:lpstr>PowerPoint Presentation</vt:lpstr>
      <vt:lpstr>PowerPoint Presentation</vt:lpstr>
      <vt:lpstr>Single-File Page Model</vt:lpstr>
      <vt:lpstr>Code-Behind Page Model Demo</vt:lpstr>
      <vt:lpstr>PowerPoint Presentation</vt:lpstr>
      <vt:lpstr>PowerPoint Presentation</vt:lpstr>
      <vt:lpstr>Demo</vt:lpstr>
      <vt:lpstr>Demo</vt:lpstr>
      <vt:lpstr>Debugging and Tracing ASP.NET Pages</vt:lpstr>
      <vt:lpstr>ASP.NET Website Directory Structure</vt:lpstr>
      <vt:lpstr>ASP.NET  Website Directory Structure</vt:lpstr>
      <vt:lpstr>ASP.NET Website Directory Structure</vt:lpstr>
      <vt:lpstr>ASP.NET  Compilation Model</vt:lpstr>
      <vt:lpstr>ASP.NET 2.0 Page Compilation Cycle</vt:lpstr>
      <vt:lpstr>ASP.NET 2.0 Page Compilation Cycle</vt:lpstr>
      <vt:lpstr>ASP.NET 2.0 Page Compilation Cycle</vt:lpstr>
      <vt:lpstr>The Incoming HTTP Request</vt:lpstr>
      <vt:lpstr>The Incoming HTTP Request</vt:lpstr>
      <vt:lpstr>Obtaining Brower Statistics Demo (Ch_23 code\FunWithPageMembers)</vt:lpstr>
      <vt:lpstr>The Incoming HTTP Request</vt:lpstr>
      <vt:lpstr>The Incoming HTTP Request</vt:lpstr>
      <vt:lpstr>The Incoming HTTP Request</vt:lpstr>
      <vt:lpstr>Lab WebFrom &amp; ADO.NET</vt:lpstr>
      <vt:lpstr>The Outgoing HTTP Response</vt:lpstr>
      <vt:lpstr>Redirecting Users (Ch_23 code\FunWithPageMembers)</vt:lpstr>
      <vt:lpstr>Life Cycle of an ASP.NET Web Page</vt:lpstr>
      <vt:lpstr>Categories of ASP.NET Web Controls</vt:lpstr>
      <vt:lpstr>Building a Simple ASP.NET 2.0 Website</vt:lpstr>
      <vt:lpstr>Building a Simple ASP.NET 2.0 Website</vt:lpstr>
      <vt:lpstr>Demo Master Page</vt:lpstr>
      <vt:lpstr>Demo Master Page</vt:lpstr>
      <vt:lpstr>Demo Master Page</vt:lpstr>
      <vt:lpstr>Demo Master Page</vt:lpstr>
      <vt:lpstr>Demo Master Page</vt:lpstr>
      <vt:lpstr>Demo Master Page</vt:lpstr>
      <vt:lpstr>Demo Master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Validation Controls</vt:lpstr>
      <vt:lpstr>Validation Controls</vt:lpstr>
      <vt:lpstr>Config for validation on .NET 4.5</vt:lpstr>
      <vt:lpstr>Validation Controls Demo (Ch_23 code\ValidatorCtrls)</vt:lpstr>
      <vt:lpstr>Validation Controls Demo (Ch_23 code\ValidatorCtrls)</vt:lpstr>
      <vt:lpstr>Validation Controls Demo (Ch_23 code\ValidatorCtrls)</vt:lpstr>
      <vt:lpstr>Validation Controls Demo (Ch_23 code\ValidatorCtrls)</vt:lpstr>
      <vt:lpstr>Validation Controls Demo (Ch_23 code\ValidatorCtrls)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&amp; .NET Framework</dc:title>
  <dc:creator/>
  <cp:lastModifiedBy>Ho Hoan Kiem (FE FPTU HCM)</cp:lastModifiedBy>
  <cp:revision>243</cp:revision>
  <dcterms:created xsi:type="dcterms:W3CDTF">2006-08-16T00:00:00Z</dcterms:created>
  <dcterms:modified xsi:type="dcterms:W3CDTF">2020-10-28T04:35:48Z</dcterms:modified>
</cp:coreProperties>
</file>