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71" r:id="rId2"/>
    <p:sldId id="305" r:id="rId3"/>
    <p:sldId id="270" r:id="rId4"/>
    <p:sldId id="268" r:id="rId5"/>
    <p:sldId id="267" r:id="rId6"/>
    <p:sldId id="266" r:id="rId7"/>
    <p:sldId id="307" r:id="rId8"/>
    <p:sldId id="265" r:id="rId9"/>
    <p:sldId id="264" r:id="rId10"/>
    <p:sldId id="263" r:id="rId11"/>
    <p:sldId id="262" r:id="rId12"/>
    <p:sldId id="308" r:id="rId13"/>
    <p:sldId id="261" r:id="rId14"/>
    <p:sldId id="260" r:id="rId15"/>
    <p:sldId id="259" r:id="rId16"/>
    <p:sldId id="258" r:id="rId17"/>
    <p:sldId id="257" r:id="rId18"/>
    <p:sldId id="272" r:id="rId19"/>
    <p:sldId id="318" r:id="rId20"/>
    <p:sldId id="309" r:id="rId21"/>
    <p:sldId id="310" r:id="rId22"/>
    <p:sldId id="311" r:id="rId23"/>
    <p:sldId id="312" r:id="rId24"/>
    <p:sldId id="313" r:id="rId25"/>
    <p:sldId id="314" r:id="rId26"/>
    <p:sldId id="315" r:id="rId27"/>
    <p:sldId id="316" r:id="rId28"/>
    <p:sldId id="317"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301" r:id="rId56"/>
    <p:sldId id="300" r:id="rId57"/>
    <p:sldId id="299" r:id="rId58"/>
    <p:sldId id="304" r:id="rId59"/>
    <p:sldId id="302" r:id="rId60"/>
    <p:sldId id="30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12" autoAdjust="0"/>
  </p:normalViewPr>
  <p:slideViewPr>
    <p:cSldViewPr>
      <p:cViewPr varScale="1">
        <p:scale>
          <a:sx n="77" d="100"/>
          <a:sy n="77" d="100"/>
        </p:scale>
        <p:origin x="17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94D-B703-4904-B55C-E539BA2F8789}" type="datetimeFigureOut">
              <a:rPr lang="en-US" smtClean="0"/>
              <a:pPr/>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EF5A0D-A008-46CC-8973-DBE0D21125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net.microsoft.com/en-us/library/cc738291(WS.10).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Microsoft Remote Procedure Call (RPC) is an </a:t>
            </a:r>
            <a:r>
              <a:rPr lang="en-US" sz="1200" b="0" i="0" kern="1200" dirty="0" err="1">
                <a:solidFill>
                  <a:schemeClr val="tx1"/>
                </a:solidFill>
                <a:latin typeface="+mn-lt"/>
                <a:ea typeface="+mn-ea"/>
                <a:cs typeface="+mn-cs"/>
              </a:rPr>
              <a:t>interprocess</a:t>
            </a:r>
            <a:r>
              <a:rPr lang="en-US" sz="1200" b="0" i="0" kern="1200" dirty="0">
                <a:solidFill>
                  <a:schemeClr val="tx1"/>
                </a:solidFill>
                <a:latin typeface="+mn-lt"/>
                <a:ea typeface="+mn-ea"/>
                <a:cs typeface="+mn-cs"/>
              </a:rPr>
              <a:t> communication (IPC) mechanism that enables data exchange and invocation of functionality residing in a different process. That process can be on the same computer, on the local area network (LAN), or across the Internet. The Microsoft RPC mechanism uses other IPC mechanisms, such as named pipes, NetBIOS, or Winsock, to establish communications between the client and the server. With RPC, essential program logic and related procedure code can exist on different computers, which is important for distributed applications. </a:t>
            </a:r>
          </a:p>
          <a:p>
            <a:r>
              <a:rPr lang="en-US" sz="1200" b="0" i="0" kern="1200" dirty="0">
                <a:solidFill>
                  <a:schemeClr val="tx1"/>
                </a:solidFill>
                <a:latin typeface="+mn-lt"/>
                <a:ea typeface="+mn-ea"/>
                <a:cs typeface="+mn-cs"/>
              </a:rPr>
              <a:t>(</a:t>
            </a:r>
            <a:r>
              <a:rPr lang="en-US" dirty="0">
                <a:hlinkClick r:id="rId3"/>
              </a:rPr>
              <a:t>http://technet.microsoft.com/en-us/library/cc738291(WS.10).aspx</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5EF5A0D-A008-46CC-8973-DBE0D211250D}"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82D5A2C5-DFB2-4EF7-883E-2597815C0F98}" type="datetime1">
              <a:rPr lang="en-US" smtClean="0"/>
              <a:pPr/>
              <a:t>11/2/2020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F94015-FCCD-4DCC-9173-BA2FD5ED06EC}"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829D7A-A3DF-4101-9F20-F2479133CBBD}"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3D285F-61A7-4132-A2E5-4B9CBBF446DB}"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B14CAFD2-E883-4C25-B4E2-30D9FC8F181D}" type="datetime1">
              <a:rPr lang="en-US" smtClean="0"/>
              <a:pPr/>
              <a:t>11/2/2020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30649-B0FC-4A5C-B0A0-D03FA0DA33F2}"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FA9DEB-1EE8-4E57-8C70-53D4A2F675E7}" type="datetime1">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1ED0602-B8A9-4FB4-9FCC-E49CF4C274AF}" type="datetime1">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885CF-6D84-4F72-8DB4-3E6B6942AC03}" type="datetime1">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C2C0BCBB-4E32-4491-95D0-247113BFF88A}" type="datetime1">
              <a:rPr lang="en-US" smtClean="0"/>
              <a:pPr/>
              <a:t>11/2/2020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F036E050-DFFC-467E-A85D-43B5D54E4F0D}" type="datetime1">
              <a:rPr lang="en-US" smtClean="0"/>
              <a:pPr/>
              <a:t>11/2/2020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841D68D-E616-47D0-A762-DCDC9DFE1DBC}" type="datetime1">
              <a:rPr lang="en-US" smtClean="0"/>
              <a:pPr/>
              <a:t>11/2/2020</a:t>
            </a:fld>
            <a:endParaRPr lang="en-US"/>
          </a:p>
        </p:txBody>
      </p:sp>
      <p:sp>
        <p:nvSpPr>
          <p:cNvPr id="23" name="Slide Number Placeholder 22"/>
          <p:cNvSpPr>
            <a:spLocks noGrp="1"/>
          </p:cNvSpPr>
          <p:nvPr>
            <p:ph type="sldNum" sz="quarter" idx="4"/>
          </p:nvPr>
        </p:nvSpPr>
        <p:spPr>
          <a:xfrm>
            <a:off x="8427525" y="6573943"/>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33638" y="6583668"/>
            <a:ext cx="458780" cy="307777"/>
          </a:xfrm>
          <a:prstGeom prst="rect">
            <a:avLst/>
          </a:prstGeom>
          <a:noFill/>
        </p:spPr>
        <p:txBody>
          <a:bodyPr wrap="none" rtlCol="0">
            <a:spAutoFit/>
          </a:bodyPr>
          <a:lstStyle/>
          <a:p>
            <a:r>
              <a:rPr lang="en-US" sz="1400" dirty="0"/>
              <a:t>/48</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ws-i.org/Profiles/BasicProfile-1.1.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a:p>
          <a:p>
            <a:pPr algn="ctr">
              <a:buNone/>
            </a:pPr>
            <a:r>
              <a:rPr lang="en-US" sz="3600" dirty="0"/>
              <a:t>Chapter 25: </a:t>
            </a:r>
          </a:p>
          <a:p>
            <a:pPr algn="ctr">
              <a:buNone/>
            </a:pPr>
            <a:r>
              <a:rPr lang="en-US" sz="3600" dirty="0"/>
              <a:t>XML Web Services</a:t>
            </a:r>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400" dirty="0"/>
              <a:t>XML Web Service Description</a:t>
            </a:r>
          </a:p>
          <a:p>
            <a:pPr lvl="1"/>
            <a:r>
              <a:rPr lang="en-US" sz="2400" dirty="0"/>
              <a:t>The client must fully understand the exposed functionality before invoking methods.</a:t>
            </a:r>
          </a:p>
          <a:p>
            <a:pPr lvl="1"/>
            <a:r>
              <a:rPr lang="en-US" sz="2400" dirty="0"/>
              <a:t>A XML web service is described using </a:t>
            </a:r>
            <a:r>
              <a:rPr lang="en-US" sz="2400" i="1" dirty="0"/>
              <a:t>Web Service Description Language </a:t>
            </a:r>
            <a:r>
              <a:rPr lang="en-US" sz="2400" dirty="0"/>
              <a:t>(</a:t>
            </a:r>
            <a:r>
              <a:rPr lang="en-US" sz="2400" i="1" u="sng" dirty="0"/>
              <a:t>WSDL</a:t>
            </a:r>
            <a:r>
              <a:rPr lang="en-US" sz="2400" dirty="0"/>
              <a:t>).</a:t>
            </a:r>
          </a:p>
          <a:p>
            <a:pPr lvl="2">
              <a:buFont typeface="Wingdings" pitchFamily="2" charset="2"/>
              <a:buChar char="Ø"/>
            </a:pPr>
            <a:r>
              <a:rPr lang="en-US" sz="2000" dirty="0"/>
              <a:t>WSDL will be automatically generated by Microsoft IIS when the incoming request has a ?</a:t>
            </a:r>
            <a:r>
              <a:rPr lang="en-US" sz="2000" dirty="0" err="1"/>
              <a:t>wsdl</a:t>
            </a:r>
            <a:r>
              <a:rPr lang="en-US" sz="2000" dirty="0"/>
              <a:t> suffix.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Transport Protocol</a:t>
            </a:r>
            <a:r>
              <a:rPr lang="en-US" dirty="0"/>
              <a:t>.</a:t>
            </a:r>
          </a:p>
          <a:p>
            <a:pPr lvl="1"/>
            <a:r>
              <a:rPr lang="en-US" sz="2400" dirty="0"/>
              <a:t>HTTP GET, HTTP POST, or SOAP can be used to move information between consumers and web services.</a:t>
            </a:r>
          </a:p>
          <a:p>
            <a:pPr lvl="1"/>
            <a:r>
              <a:rPr lang="en-US" sz="2400" dirty="0"/>
              <a:t>SOAP messages can contain XML descriptions of complex types (including your custom types as well as types within the .NET base class libraries).</a:t>
            </a:r>
          </a:p>
          <a:p>
            <a:pPr lvl="1"/>
            <a:r>
              <a:rPr lang="en-US" sz="2400" dirty="0"/>
              <a:t>HTTP GET or HTTP POST protocols is restricted to a more limited set of core data XML schema types.</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5" name="Group 3"/>
          <p:cNvGrpSpPr>
            <a:grpSpLocks/>
          </p:cNvGrpSpPr>
          <p:nvPr/>
        </p:nvGrpSpPr>
        <p:grpSpPr bwMode="auto">
          <a:xfrm>
            <a:off x="2341563" y="2513013"/>
            <a:ext cx="2100262" cy="895350"/>
            <a:chOff x="1475" y="1567"/>
            <a:chExt cx="1323" cy="564"/>
          </a:xfrm>
        </p:grpSpPr>
        <p:sp>
          <p:nvSpPr>
            <p:cNvPr id="6" name="Arc 4"/>
            <p:cNvSpPr>
              <a:spLocks/>
            </p:cNvSpPr>
            <p:nvPr/>
          </p:nvSpPr>
          <p:spPr bwMode="auto">
            <a:xfrm>
              <a:off x="1475" y="1567"/>
              <a:ext cx="1323" cy="516"/>
            </a:xfrm>
            <a:custGeom>
              <a:avLst/>
              <a:gdLst>
                <a:gd name="G0" fmla="+- 17121 0 0"/>
                <a:gd name="G1" fmla="+- 0 0 0"/>
                <a:gd name="G2" fmla="+- 21600 0 0"/>
                <a:gd name="T0" fmla="*/ 16785 w 17121"/>
                <a:gd name="T1" fmla="*/ 21597 h 21597"/>
                <a:gd name="T2" fmla="*/ 0 w 17121"/>
                <a:gd name="T3" fmla="*/ 13169 h 21597"/>
                <a:gd name="T4" fmla="*/ 17121 w 17121"/>
                <a:gd name="T5" fmla="*/ 0 h 21597"/>
              </a:gdLst>
              <a:ahLst/>
              <a:cxnLst>
                <a:cxn ang="0">
                  <a:pos x="T0" y="T1"/>
                </a:cxn>
                <a:cxn ang="0">
                  <a:pos x="T2" y="T3"/>
                </a:cxn>
                <a:cxn ang="0">
                  <a:pos x="T4" y="T5"/>
                </a:cxn>
              </a:cxnLst>
              <a:rect l="0" t="0" r="r" b="b"/>
              <a:pathLst>
                <a:path w="17121" h="21597" fill="none" extrusionOk="0">
                  <a:moveTo>
                    <a:pt x="16784" y="21597"/>
                  </a:moveTo>
                  <a:cubicBezTo>
                    <a:pt x="10197" y="21494"/>
                    <a:pt x="4016" y="18391"/>
                    <a:pt x="-1" y="13169"/>
                  </a:cubicBezTo>
                </a:path>
                <a:path w="17121" h="21597" stroke="0" extrusionOk="0">
                  <a:moveTo>
                    <a:pt x="16784" y="21597"/>
                  </a:moveTo>
                  <a:cubicBezTo>
                    <a:pt x="10197" y="21494"/>
                    <a:pt x="4016" y="18391"/>
                    <a:pt x="-1" y="13169"/>
                  </a:cubicBezTo>
                  <a:lnTo>
                    <a:pt x="17121" y="0"/>
                  </a:lnTo>
                  <a:close/>
                </a:path>
              </a:pathLst>
            </a:custGeom>
            <a:noFill/>
            <a:ln w="57150" cap="rnd">
              <a:solidFill>
                <a:srgbClr val="CC0000"/>
              </a:solidFill>
              <a:prstDash val="sysDot"/>
              <a:round/>
              <a:headEnd type="triangle" w="med" len="med"/>
              <a:tailEnd/>
            </a:ln>
            <a:effectLst/>
          </p:spPr>
          <p:txBody>
            <a:bodyPr wrap="none" anchor="ctr"/>
            <a:lstStyle/>
            <a:p>
              <a:endParaRPr lang="en-US"/>
            </a:p>
          </p:txBody>
        </p:sp>
        <p:sp>
          <p:nvSpPr>
            <p:cNvPr id="7" name="AutoShape 5"/>
            <p:cNvSpPr>
              <a:spLocks noChangeArrowheads="1"/>
            </p:cNvSpPr>
            <p:nvPr/>
          </p:nvSpPr>
          <p:spPr bwMode="auto">
            <a:xfrm>
              <a:off x="1918" y="1940"/>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2</a:t>
              </a:r>
            </a:p>
          </p:txBody>
        </p:sp>
      </p:grpSp>
      <p:grpSp>
        <p:nvGrpSpPr>
          <p:cNvPr id="8" name="Group 6"/>
          <p:cNvGrpSpPr>
            <a:grpSpLocks/>
          </p:cNvGrpSpPr>
          <p:nvPr/>
        </p:nvGrpSpPr>
        <p:grpSpPr bwMode="auto">
          <a:xfrm>
            <a:off x="2003425" y="1765300"/>
            <a:ext cx="2438400" cy="746125"/>
            <a:chOff x="1262" y="1096"/>
            <a:chExt cx="1536" cy="470"/>
          </a:xfrm>
        </p:grpSpPr>
        <p:sp>
          <p:nvSpPr>
            <p:cNvPr id="9" name="Arc 7"/>
            <p:cNvSpPr>
              <a:spLocks/>
            </p:cNvSpPr>
            <p:nvPr/>
          </p:nvSpPr>
          <p:spPr bwMode="auto">
            <a:xfrm>
              <a:off x="1262" y="1112"/>
              <a:ext cx="1536" cy="454"/>
            </a:xfrm>
            <a:custGeom>
              <a:avLst/>
              <a:gdLst>
                <a:gd name="G0" fmla="+- 19885 0 0"/>
                <a:gd name="G1" fmla="+- 18998 0 0"/>
                <a:gd name="G2" fmla="+- 21600 0 0"/>
                <a:gd name="T0" fmla="*/ 0 w 19885"/>
                <a:gd name="T1" fmla="*/ 10563 h 18998"/>
                <a:gd name="T2" fmla="*/ 9606 w 19885"/>
                <a:gd name="T3" fmla="*/ 0 h 18998"/>
                <a:gd name="T4" fmla="*/ 19885 w 19885"/>
                <a:gd name="T5" fmla="*/ 18998 h 18998"/>
              </a:gdLst>
              <a:ahLst/>
              <a:cxnLst>
                <a:cxn ang="0">
                  <a:pos x="T0" y="T1"/>
                </a:cxn>
                <a:cxn ang="0">
                  <a:pos x="T2" y="T3"/>
                </a:cxn>
                <a:cxn ang="0">
                  <a:pos x="T4" y="T5"/>
                </a:cxn>
              </a:cxnLst>
              <a:rect l="0" t="0" r="r" b="b"/>
              <a:pathLst>
                <a:path w="19885" h="18998" fill="none" extrusionOk="0">
                  <a:moveTo>
                    <a:pt x="0" y="10563"/>
                  </a:moveTo>
                  <a:cubicBezTo>
                    <a:pt x="1912" y="6055"/>
                    <a:pt x="5299" y="2330"/>
                    <a:pt x="9606" y="0"/>
                  </a:cubicBezTo>
                </a:path>
                <a:path w="19885" h="18998" stroke="0" extrusionOk="0">
                  <a:moveTo>
                    <a:pt x="0" y="10563"/>
                  </a:moveTo>
                  <a:cubicBezTo>
                    <a:pt x="1912" y="6055"/>
                    <a:pt x="5299" y="2330"/>
                    <a:pt x="9606" y="0"/>
                  </a:cubicBezTo>
                  <a:lnTo>
                    <a:pt x="19885" y="18998"/>
                  </a:lnTo>
                  <a:close/>
                </a:path>
              </a:pathLst>
            </a:custGeom>
            <a:noFill/>
            <a:ln w="50800">
              <a:solidFill>
                <a:srgbClr val="CC0000"/>
              </a:solidFill>
              <a:round/>
              <a:headEnd/>
              <a:tailEnd type="triangle" w="med" len="med"/>
            </a:ln>
            <a:effectLst/>
          </p:spPr>
          <p:txBody>
            <a:bodyPr/>
            <a:lstStyle/>
            <a:p>
              <a:endParaRPr lang="en-US"/>
            </a:p>
          </p:txBody>
        </p:sp>
        <p:sp>
          <p:nvSpPr>
            <p:cNvPr id="10" name="AutoShape 8"/>
            <p:cNvSpPr>
              <a:spLocks noChangeArrowheads="1"/>
            </p:cNvSpPr>
            <p:nvPr/>
          </p:nvSpPr>
          <p:spPr bwMode="auto">
            <a:xfrm>
              <a:off x="1577" y="1096"/>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1</a:t>
              </a:r>
            </a:p>
          </p:txBody>
        </p:sp>
      </p:grpSp>
      <p:grpSp>
        <p:nvGrpSpPr>
          <p:cNvPr id="11" name="Group 9"/>
          <p:cNvGrpSpPr>
            <a:grpSpLocks/>
          </p:cNvGrpSpPr>
          <p:nvPr/>
        </p:nvGrpSpPr>
        <p:grpSpPr bwMode="auto">
          <a:xfrm>
            <a:off x="4338638" y="1470025"/>
            <a:ext cx="2528887" cy="1042988"/>
            <a:chOff x="2733" y="910"/>
            <a:chExt cx="1593" cy="657"/>
          </a:xfrm>
        </p:grpSpPr>
        <p:sp>
          <p:nvSpPr>
            <p:cNvPr id="12" name="Arc 10"/>
            <p:cNvSpPr>
              <a:spLocks/>
            </p:cNvSpPr>
            <p:nvPr/>
          </p:nvSpPr>
          <p:spPr bwMode="auto">
            <a:xfrm>
              <a:off x="2733" y="1050"/>
              <a:ext cx="1593" cy="517"/>
            </a:xfrm>
            <a:custGeom>
              <a:avLst/>
              <a:gdLst>
                <a:gd name="G0" fmla="+- 2763 0 0"/>
                <a:gd name="G1" fmla="+- 21600 0 0"/>
                <a:gd name="G2" fmla="+- 21600 0 0"/>
                <a:gd name="T0" fmla="*/ 0 w 20611"/>
                <a:gd name="T1" fmla="*/ 177 h 21600"/>
                <a:gd name="T2" fmla="*/ 20611 w 20611"/>
                <a:gd name="T3" fmla="*/ 9434 h 21600"/>
                <a:gd name="T4" fmla="*/ 2763 w 20611"/>
                <a:gd name="T5" fmla="*/ 21600 h 21600"/>
              </a:gdLst>
              <a:ahLst/>
              <a:cxnLst>
                <a:cxn ang="0">
                  <a:pos x="T0" y="T1"/>
                </a:cxn>
                <a:cxn ang="0">
                  <a:pos x="T2" y="T3"/>
                </a:cxn>
                <a:cxn ang="0">
                  <a:pos x="T4" y="T5"/>
                </a:cxn>
              </a:cxnLst>
              <a:rect l="0" t="0" r="r" b="b"/>
              <a:pathLst>
                <a:path w="20611" h="21600" fill="none" extrusionOk="0">
                  <a:moveTo>
                    <a:pt x="0" y="177"/>
                  </a:moveTo>
                  <a:cubicBezTo>
                    <a:pt x="916" y="59"/>
                    <a:pt x="1839" y="-1"/>
                    <a:pt x="2763" y="0"/>
                  </a:cubicBezTo>
                  <a:cubicBezTo>
                    <a:pt x="9906" y="0"/>
                    <a:pt x="16587" y="3531"/>
                    <a:pt x="20610" y="9434"/>
                  </a:cubicBezTo>
                </a:path>
                <a:path w="20611" h="21600" stroke="0" extrusionOk="0">
                  <a:moveTo>
                    <a:pt x="0" y="177"/>
                  </a:moveTo>
                  <a:cubicBezTo>
                    <a:pt x="916" y="59"/>
                    <a:pt x="1839" y="-1"/>
                    <a:pt x="2763" y="0"/>
                  </a:cubicBezTo>
                  <a:cubicBezTo>
                    <a:pt x="9906" y="0"/>
                    <a:pt x="16587" y="3531"/>
                    <a:pt x="20610" y="9434"/>
                  </a:cubicBezTo>
                  <a:lnTo>
                    <a:pt x="2763" y="21600"/>
                  </a:lnTo>
                  <a:close/>
                </a:path>
              </a:pathLst>
            </a:custGeom>
            <a:noFill/>
            <a:ln w="50800">
              <a:solidFill>
                <a:srgbClr val="CC0000"/>
              </a:solidFill>
              <a:round/>
              <a:headEnd/>
              <a:tailEnd type="triangle" w="med" len="med"/>
            </a:ln>
            <a:effectLst/>
          </p:spPr>
          <p:txBody>
            <a:bodyPr/>
            <a:lstStyle/>
            <a:p>
              <a:endParaRPr lang="en-US"/>
            </a:p>
          </p:txBody>
        </p:sp>
        <p:sp>
          <p:nvSpPr>
            <p:cNvPr id="13" name="AutoShape 11"/>
            <p:cNvSpPr>
              <a:spLocks noChangeArrowheads="1"/>
            </p:cNvSpPr>
            <p:nvPr/>
          </p:nvSpPr>
          <p:spPr bwMode="auto">
            <a:xfrm>
              <a:off x="4093" y="910"/>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5</a:t>
              </a:r>
            </a:p>
          </p:txBody>
        </p:sp>
      </p:grpSp>
      <p:sp>
        <p:nvSpPr>
          <p:cNvPr id="14" name="Arc 12"/>
          <p:cNvSpPr>
            <a:spLocks/>
          </p:cNvSpPr>
          <p:nvPr/>
        </p:nvSpPr>
        <p:spPr bwMode="auto">
          <a:xfrm>
            <a:off x="4443413" y="2513013"/>
            <a:ext cx="2557462" cy="746125"/>
          </a:xfrm>
          <a:custGeom>
            <a:avLst/>
            <a:gdLst>
              <a:gd name="G0" fmla="+- 0 0 0"/>
              <a:gd name="G1" fmla="+- 0 0 0"/>
              <a:gd name="G2" fmla="+- 21600 0 0"/>
              <a:gd name="T0" fmla="*/ 20223 w 20223"/>
              <a:gd name="T1" fmla="*/ 7588 h 19674"/>
              <a:gd name="T2" fmla="*/ 8915 w 20223"/>
              <a:gd name="T3" fmla="*/ 19674 h 19674"/>
              <a:gd name="T4" fmla="*/ 0 w 20223"/>
              <a:gd name="T5" fmla="*/ 0 h 19674"/>
            </a:gdLst>
            <a:ahLst/>
            <a:cxnLst>
              <a:cxn ang="0">
                <a:pos x="T0" y="T1"/>
              </a:cxn>
              <a:cxn ang="0">
                <a:pos x="T2" y="T3"/>
              </a:cxn>
              <a:cxn ang="0">
                <a:pos x="T4" y="T5"/>
              </a:cxn>
            </a:cxnLst>
            <a:rect l="0" t="0" r="r" b="b"/>
            <a:pathLst>
              <a:path w="20223" h="19674" fill="none" extrusionOk="0">
                <a:moveTo>
                  <a:pt x="20223" y="7588"/>
                </a:moveTo>
                <a:cubicBezTo>
                  <a:pt x="18208" y="12958"/>
                  <a:pt x="14139" y="17306"/>
                  <a:pt x="8915" y="19674"/>
                </a:cubicBezTo>
              </a:path>
              <a:path w="20223" h="19674" stroke="0" extrusionOk="0">
                <a:moveTo>
                  <a:pt x="20223" y="7588"/>
                </a:moveTo>
                <a:cubicBezTo>
                  <a:pt x="18208" y="12958"/>
                  <a:pt x="14139" y="17306"/>
                  <a:pt x="8915" y="19674"/>
                </a:cubicBezTo>
                <a:lnTo>
                  <a:pt x="0" y="0"/>
                </a:lnTo>
                <a:close/>
              </a:path>
            </a:pathLst>
          </a:custGeom>
          <a:noFill/>
          <a:ln w="57150" cap="rnd">
            <a:solidFill>
              <a:srgbClr val="CC0000"/>
            </a:solidFill>
            <a:prstDash val="sysDot"/>
            <a:round/>
            <a:headEnd type="triangle" w="med" len="med"/>
            <a:tailEnd/>
          </a:ln>
          <a:effectLst/>
        </p:spPr>
        <p:txBody>
          <a:bodyPr wrap="none" anchor="ctr"/>
          <a:lstStyle/>
          <a:p>
            <a:endParaRPr lang="en-US"/>
          </a:p>
        </p:txBody>
      </p:sp>
      <p:sp>
        <p:nvSpPr>
          <p:cNvPr id="15" name="Arc 13"/>
          <p:cNvSpPr>
            <a:spLocks/>
          </p:cNvSpPr>
          <p:nvPr/>
        </p:nvSpPr>
        <p:spPr bwMode="auto">
          <a:xfrm>
            <a:off x="4678363" y="1835150"/>
            <a:ext cx="2403475" cy="679450"/>
          </a:xfrm>
          <a:custGeom>
            <a:avLst/>
            <a:gdLst>
              <a:gd name="G0" fmla="+- 0 0 0"/>
              <a:gd name="G1" fmla="+- 21579 0 0"/>
              <a:gd name="G2" fmla="+- 21600 0 0"/>
              <a:gd name="T0" fmla="*/ 941 w 21586"/>
              <a:gd name="T1" fmla="*/ 0 h 21579"/>
              <a:gd name="T2" fmla="*/ 21586 w 21586"/>
              <a:gd name="T3" fmla="*/ 20800 h 21579"/>
              <a:gd name="T4" fmla="*/ 0 w 21586"/>
              <a:gd name="T5" fmla="*/ 21579 h 21579"/>
            </a:gdLst>
            <a:ahLst/>
            <a:cxnLst>
              <a:cxn ang="0">
                <a:pos x="T0" y="T1"/>
              </a:cxn>
              <a:cxn ang="0">
                <a:pos x="T2" y="T3"/>
              </a:cxn>
              <a:cxn ang="0">
                <a:pos x="T4" y="T5"/>
              </a:cxn>
            </a:cxnLst>
            <a:rect l="0" t="0" r="r" b="b"/>
            <a:pathLst>
              <a:path w="21586" h="21579" fill="none" extrusionOk="0">
                <a:moveTo>
                  <a:pt x="941" y="-1"/>
                </a:moveTo>
                <a:cubicBezTo>
                  <a:pt x="12193" y="490"/>
                  <a:pt x="21179" y="9544"/>
                  <a:pt x="21585" y="20800"/>
                </a:cubicBezTo>
              </a:path>
              <a:path w="21586" h="21579" stroke="0" extrusionOk="0">
                <a:moveTo>
                  <a:pt x="941" y="-1"/>
                </a:moveTo>
                <a:cubicBezTo>
                  <a:pt x="12193" y="490"/>
                  <a:pt x="21179" y="9544"/>
                  <a:pt x="21585" y="20800"/>
                </a:cubicBezTo>
                <a:lnTo>
                  <a:pt x="0" y="21579"/>
                </a:lnTo>
                <a:close/>
              </a:path>
            </a:pathLst>
          </a:custGeom>
          <a:noFill/>
          <a:ln w="50800">
            <a:solidFill>
              <a:srgbClr val="CC0000"/>
            </a:solidFill>
            <a:round/>
            <a:headEnd type="triangle" w="med" len="med"/>
            <a:tailEnd/>
          </a:ln>
          <a:effectLst/>
        </p:spPr>
        <p:txBody>
          <a:bodyPr/>
          <a:lstStyle/>
          <a:p>
            <a:endParaRPr lang="en-US"/>
          </a:p>
        </p:txBody>
      </p:sp>
      <p:grpSp>
        <p:nvGrpSpPr>
          <p:cNvPr id="16" name="Group 14"/>
          <p:cNvGrpSpPr>
            <a:grpSpLocks/>
          </p:cNvGrpSpPr>
          <p:nvPr/>
        </p:nvGrpSpPr>
        <p:grpSpPr bwMode="auto">
          <a:xfrm>
            <a:off x="725488" y="3625850"/>
            <a:ext cx="7808912" cy="492125"/>
            <a:chOff x="619" y="832"/>
            <a:chExt cx="4714" cy="310"/>
          </a:xfrm>
        </p:grpSpPr>
        <p:sp>
          <p:nvSpPr>
            <p:cNvPr id="17" name="AutoShape 15"/>
            <p:cNvSpPr>
              <a:spLocks noChangeArrowheads="1"/>
            </p:cNvSpPr>
            <p:nvPr/>
          </p:nvSpPr>
          <p:spPr bwMode="auto">
            <a:xfrm>
              <a:off x="735" y="832"/>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builds and deploys a pricing Web service</a:t>
              </a:r>
            </a:p>
          </p:txBody>
        </p:sp>
        <p:sp>
          <p:nvSpPr>
            <p:cNvPr id="18" name="AutoShape 16"/>
            <p:cNvSpPr>
              <a:spLocks noChangeArrowheads="1"/>
            </p:cNvSpPr>
            <p:nvPr/>
          </p:nvSpPr>
          <p:spPr bwMode="auto">
            <a:xfrm>
              <a:off x="619" y="866"/>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1</a:t>
              </a:r>
            </a:p>
          </p:txBody>
        </p:sp>
      </p:grpSp>
      <p:grpSp>
        <p:nvGrpSpPr>
          <p:cNvPr id="19" name="Group 17"/>
          <p:cNvGrpSpPr>
            <a:grpSpLocks/>
          </p:cNvGrpSpPr>
          <p:nvPr/>
        </p:nvGrpSpPr>
        <p:grpSpPr bwMode="auto">
          <a:xfrm>
            <a:off x="725488" y="4205288"/>
            <a:ext cx="7808912" cy="492125"/>
            <a:chOff x="619" y="1221"/>
            <a:chExt cx="4714" cy="310"/>
          </a:xfrm>
        </p:grpSpPr>
        <p:sp>
          <p:nvSpPr>
            <p:cNvPr id="20" name="AutoShape 18"/>
            <p:cNvSpPr>
              <a:spLocks noChangeArrowheads="1"/>
            </p:cNvSpPr>
            <p:nvPr/>
          </p:nvSpPr>
          <p:spPr bwMode="auto">
            <a:xfrm>
              <a:off x="735" y="1221"/>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registers and  categorizes the Web service</a:t>
              </a:r>
            </a:p>
          </p:txBody>
        </p:sp>
        <p:sp>
          <p:nvSpPr>
            <p:cNvPr id="21" name="AutoShape 19"/>
            <p:cNvSpPr>
              <a:spLocks noChangeArrowheads="1"/>
            </p:cNvSpPr>
            <p:nvPr/>
          </p:nvSpPr>
          <p:spPr bwMode="auto">
            <a:xfrm>
              <a:off x="619" y="1255"/>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2</a:t>
              </a:r>
            </a:p>
          </p:txBody>
        </p:sp>
      </p:grpSp>
      <p:grpSp>
        <p:nvGrpSpPr>
          <p:cNvPr id="22" name="Group 20"/>
          <p:cNvGrpSpPr>
            <a:grpSpLocks/>
          </p:cNvGrpSpPr>
          <p:nvPr/>
        </p:nvGrpSpPr>
        <p:grpSpPr bwMode="auto">
          <a:xfrm>
            <a:off x="725488" y="4786313"/>
            <a:ext cx="7808912" cy="492125"/>
            <a:chOff x="619" y="1619"/>
            <a:chExt cx="4714" cy="310"/>
          </a:xfrm>
        </p:grpSpPr>
        <p:sp>
          <p:nvSpPr>
            <p:cNvPr id="23" name="AutoShape 21"/>
            <p:cNvSpPr>
              <a:spLocks noChangeArrowheads="1"/>
            </p:cNvSpPr>
            <p:nvPr/>
          </p:nvSpPr>
          <p:spPr bwMode="auto">
            <a:xfrm>
              <a:off x="735" y="1619"/>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consumer:</a:t>
              </a:r>
              <a:r>
                <a:rPr lang="en-US" sz="1700" b="1" dirty="0">
                  <a:solidFill>
                    <a:schemeClr val="tx1"/>
                  </a:solidFill>
                </a:rPr>
                <a:t> </a:t>
              </a:r>
              <a:r>
                <a:rPr lang="en-US" sz="1700" b="1" dirty="0">
                  <a:solidFill>
                    <a:srgbClr val="002060"/>
                  </a:solidFill>
                </a:rPr>
                <a:t>queries UDDI for “pricing” services</a:t>
              </a:r>
            </a:p>
          </p:txBody>
        </p:sp>
        <p:sp>
          <p:nvSpPr>
            <p:cNvPr id="24" name="AutoShape 22"/>
            <p:cNvSpPr>
              <a:spLocks noChangeArrowheads="1"/>
            </p:cNvSpPr>
            <p:nvPr/>
          </p:nvSpPr>
          <p:spPr bwMode="auto">
            <a:xfrm>
              <a:off x="619" y="1653"/>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3</a:t>
              </a:r>
            </a:p>
          </p:txBody>
        </p:sp>
      </p:grpSp>
      <p:grpSp>
        <p:nvGrpSpPr>
          <p:cNvPr id="25" name="Group 23"/>
          <p:cNvGrpSpPr>
            <a:grpSpLocks/>
          </p:cNvGrpSpPr>
          <p:nvPr/>
        </p:nvGrpSpPr>
        <p:grpSpPr bwMode="auto">
          <a:xfrm>
            <a:off x="725488" y="5365750"/>
            <a:ext cx="7808912" cy="492125"/>
            <a:chOff x="619" y="2025"/>
            <a:chExt cx="4714" cy="310"/>
          </a:xfrm>
        </p:grpSpPr>
        <p:sp>
          <p:nvSpPr>
            <p:cNvPr id="26" name="AutoShape 24"/>
            <p:cNvSpPr>
              <a:spLocks noChangeArrowheads="1"/>
            </p:cNvSpPr>
            <p:nvPr/>
          </p:nvSpPr>
          <p:spPr bwMode="auto">
            <a:xfrm>
              <a:off x="735" y="2025"/>
              <a:ext cx="4598" cy="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consumer:</a:t>
              </a:r>
              <a:r>
                <a:rPr lang="en-US" sz="1700" b="1" dirty="0">
                  <a:solidFill>
                    <a:schemeClr val="tx1"/>
                  </a:solidFill>
                </a:rPr>
                <a:t> </a:t>
              </a:r>
              <a:r>
                <a:rPr lang="en-US" sz="1700" b="1" dirty="0">
                  <a:solidFill>
                    <a:srgbClr val="002060"/>
                  </a:solidFill>
                </a:rPr>
                <a:t>determines the most appropriate “pricing” service</a:t>
              </a:r>
            </a:p>
          </p:txBody>
        </p:sp>
        <p:sp>
          <p:nvSpPr>
            <p:cNvPr id="27" name="AutoShape 25"/>
            <p:cNvSpPr>
              <a:spLocks noChangeArrowheads="1"/>
            </p:cNvSpPr>
            <p:nvPr/>
          </p:nvSpPr>
          <p:spPr bwMode="auto">
            <a:xfrm>
              <a:off x="619" y="2059"/>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4</a:t>
              </a:r>
            </a:p>
          </p:txBody>
        </p:sp>
      </p:grpSp>
      <p:grpSp>
        <p:nvGrpSpPr>
          <p:cNvPr id="28" name="Group 26"/>
          <p:cNvGrpSpPr>
            <a:grpSpLocks/>
          </p:cNvGrpSpPr>
          <p:nvPr/>
        </p:nvGrpSpPr>
        <p:grpSpPr bwMode="auto">
          <a:xfrm>
            <a:off x="725488" y="5946775"/>
            <a:ext cx="7808912" cy="542925"/>
            <a:chOff x="619" y="2415"/>
            <a:chExt cx="4714" cy="342"/>
          </a:xfrm>
        </p:grpSpPr>
        <p:sp>
          <p:nvSpPr>
            <p:cNvPr id="29" name="AutoShape 27"/>
            <p:cNvSpPr>
              <a:spLocks noChangeArrowheads="1"/>
            </p:cNvSpPr>
            <p:nvPr/>
          </p:nvSpPr>
          <p:spPr bwMode="auto">
            <a:xfrm>
              <a:off x="735" y="2415"/>
              <a:ext cx="4598" cy="34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pPr>
              <a:r>
                <a:rPr lang="en-US" sz="1700" b="1" dirty="0">
                  <a:solidFill>
                    <a:srgbClr val="FF3300"/>
                  </a:solidFill>
                </a:rPr>
                <a:t>Web service developer:</a:t>
              </a:r>
              <a:r>
                <a:rPr lang="en-US" sz="1700" b="1" dirty="0">
                  <a:solidFill>
                    <a:schemeClr val="tx1"/>
                  </a:solidFill>
                </a:rPr>
                <a:t> </a:t>
              </a:r>
              <a:r>
                <a:rPr lang="en-US" sz="1700" b="1" dirty="0">
                  <a:solidFill>
                    <a:srgbClr val="002060"/>
                  </a:solidFill>
                </a:rPr>
                <a:t>builds a solution that directly consumes the Web service data</a:t>
              </a:r>
            </a:p>
          </p:txBody>
        </p:sp>
        <p:sp>
          <p:nvSpPr>
            <p:cNvPr id="30" name="AutoShape 28"/>
            <p:cNvSpPr>
              <a:spLocks noChangeArrowheads="1"/>
            </p:cNvSpPr>
            <p:nvPr/>
          </p:nvSpPr>
          <p:spPr bwMode="auto">
            <a:xfrm>
              <a:off x="619" y="2465"/>
              <a:ext cx="213" cy="24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700" b="1">
                  <a:solidFill>
                    <a:srgbClr val="990033"/>
                  </a:solidFill>
                </a:rPr>
                <a:t>5</a:t>
              </a:r>
            </a:p>
          </p:txBody>
        </p:sp>
      </p:grpSp>
      <p:sp>
        <p:nvSpPr>
          <p:cNvPr id="31" name="Oval 29"/>
          <p:cNvSpPr>
            <a:spLocks noChangeArrowheads="1"/>
          </p:cNvSpPr>
          <p:nvPr/>
        </p:nvSpPr>
        <p:spPr bwMode="auto">
          <a:xfrm>
            <a:off x="1143000" y="2125663"/>
            <a:ext cx="1220788" cy="736600"/>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32" name="Picture 30" descr="Computer_DesktopComputer01"/>
          <p:cNvPicPr>
            <a:picLocks noChangeAspect="1" noChangeArrowheads="1"/>
          </p:cNvPicPr>
          <p:nvPr/>
        </p:nvPicPr>
        <p:blipFill>
          <a:blip r:embed="rId2" cstate="print"/>
          <a:srcRect/>
          <a:stretch>
            <a:fillRect/>
          </a:stretch>
        </p:blipFill>
        <p:spPr bwMode="auto">
          <a:xfrm>
            <a:off x="1392238" y="1868488"/>
            <a:ext cx="768350" cy="862012"/>
          </a:xfrm>
          <a:prstGeom prst="rect">
            <a:avLst/>
          </a:prstGeom>
          <a:noFill/>
        </p:spPr>
      </p:pic>
      <p:pic>
        <p:nvPicPr>
          <p:cNvPr id="33" name="Picture 31"/>
          <p:cNvPicPr>
            <a:picLocks noChangeAspect="1" noChangeArrowheads="1"/>
          </p:cNvPicPr>
          <p:nvPr/>
        </p:nvPicPr>
        <p:blipFill>
          <a:blip r:embed="rId3"/>
          <a:srcRect/>
          <a:stretch>
            <a:fillRect/>
          </a:stretch>
        </p:blipFill>
        <p:spPr bwMode="auto">
          <a:xfrm>
            <a:off x="1054100" y="2727325"/>
            <a:ext cx="1420813" cy="406400"/>
          </a:xfrm>
          <a:prstGeom prst="rect">
            <a:avLst/>
          </a:prstGeom>
          <a:noFill/>
          <a:ln w="9525" algn="ctr">
            <a:noFill/>
            <a:miter lim="800000"/>
            <a:headEnd/>
            <a:tailEnd/>
          </a:ln>
          <a:effectLst/>
        </p:spPr>
      </p:pic>
      <p:grpSp>
        <p:nvGrpSpPr>
          <p:cNvPr id="34" name="Group 32"/>
          <p:cNvGrpSpPr>
            <a:grpSpLocks/>
          </p:cNvGrpSpPr>
          <p:nvPr/>
        </p:nvGrpSpPr>
        <p:grpSpPr bwMode="auto">
          <a:xfrm>
            <a:off x="3251200" y="1198563"/>
            <a:ext cx="2652713" cy="1155700"/>
            <a:chOff x="2048" y="739"/>
            <a:chExt cx="1671" cy="728"/>
          </a:xfrm>
        </p:grpSpPr>
        <p:grpSp>
          <p:nvGrpSpPr>
            <p:cNvPr id="35" name="Group 33"/>
            <p:cNvGrpSpPr>
              <a:grpSpLocks/>
            </p:cNvGrpSpPr>
            <p:nvPr/>
          </p:nvGrpSpPr>
          <p:grpSpPr bwMode="auto">
            <a:xfrm>
              <a:off x="2048" y="738"/>
              <a:ext cx="897" cy="649"/>
              <a:chOff x="2363" y="1258"/>
              <a:chExt cx="1224" cy="886"/>
            </a:xfrm>
          </p:grpSpPr>
          <p:grpSp>
            <p:nvGrpSpPr>
              <p:cNvPr id="37" name="Group 34"/>
              <p:cNvGrpSpPr>
                <a:grpSpLocks/>
              </p:cNvGrpSpPr>
              <p:nvPr/>
            </p:nvGrpSpPr>
            <p:grpSpPr bwMode="auto">
              <a:xfrm>
                <a:off x="2363" y="1258"/>
                <a:ext cx="1049" cy="886"/>
                <a:chOff x="3952" y="2051"/>
                <a:chExt cx="830" cy="701"/>
              </a:xfrm>
            </p:grpSpPr>
            <p:sp>
              <p:nvSpPr>
                <p:cNvPr id="39" name="Oval 35"/>
                <p:cNvSpPr>
                  <a:spLocks noChangeArrowheads="1"/>
                </p:cNvSpPr>
                <p:nvPr/>
              </p:nvSpPr>
              <p:spPr bwMode="auto">
                <a:xfrm>
                  <a:off x="3952" y="2251"/>
                  <a:ext cx="830" cy="501"/>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40" name="Picture 36" descr="Server01"/>
                <p:cNvPicPr>
                  <a:picLocks noChangeAspect="1" noChangeArrowheads="1"/>
                </p:cNvPicPr>
                <p:nvPr/>
              </p:nvPicPr>
              <p:blipFill>
                <a:blip r:embed="rId4" cstate="print"/>
                <a:srcRect/>
                <a:stretch>
                  <a:fillRect/>
                </a:stretch>
              </p:blipFill>
              <p:spPr bwMode="auto">
                <a:xfrm>
                  <a:off x="4088" y="2051"/>
                  <a:ext cx="558" cy="657"/>
                </a:xfrm>
                <a:prstGeom prst="rect">
                  <a:avLst/>
                </a:prstGeom>
                <a:noFill/>
              </p:spPr>
            </p:pic>
          </p:grpSp>
          <p:pic>
            <p:nvPicPr>
              <p:cNvPr id="38" name="Picture 37" descr="WebServices01"/>
              <p:cNvPicPr>
                <a:picLocks noChangeAspect="1" noChangeArrowheads="1"/>
              </p:cNvPicPr>
              <p:nvPr/>
            </p:nvPicPr>
            <p:blipFill>
              <a:blip r:embed="rId5" cstate="print"/>
              <a:srcRect/>
              <a:stretch>
                <a:fillRect/>
              </a:stretch>
            </p:blipFill>
            <p:spPr bwMode="auto">
              <a:xfrm>
                <a:off x="2955" y="1521"/>
                <a:ext cx="632" cy="452"/>
              </a:xfrm>
              <a:prstGeom prst="rect">
                <a:avLst/>
              </a:prstGeom>
              <a:noFill/>
            </p:spPr>
          </p:pic>
        </p:grpSp>
        <p:sp>
          <p:nvSpPr>
            <p:cNvPr id="36" name="AutoShape 38"/>
            <p:cNvSpPr>
              <a:spLocks noChangeArrowheads="1"/>
            </p:cNvSpPr>
            <p:nvPr/>
          </p:nvSpPr>
          <p:spPr bwMode="auto">
            <a:xfrm>
              <a:off x="2545" y="1291"/>
              <a:ext cx="1174" cy="176"/>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sz="1600" b="1">
                  <a:solidFill>
                    <a:schemeClr val="tx1"/>
                  </a:solidFill>
                  <a:latin typeface="Arial Narrow" pitchFamily="34" charset="0"/>
                </a:rPr>
                <a:t>Pricing Web Service</a:t>
              </a:r>
            </a:p>
          </p:txBody>
        </p:sp>
      </p:grpSp>
      <p:grpSp>
        <p:nvGrpSpPr>
          <p:cNvPr id="41" name="Group 39"/>
          <p:cNvGrpSpPr>
            <a:grpSpLocks/>
          </p:cNvGrpSpPr>
          <p:nvPr/>
        </p:nvGrpSpPr>
        <p:grpSpPr bwMode="auto">
          <a:xfrm>
            <a:off x="3486150" y="2517775"/>
            <a:ext cx="2178050" cy="1031875"/>
            <a:chOff x="2196" y="1570"/>
            <a:chExt cx="1372" cy="650"/>
          </a:xfrm>
        </p:grpSpPr>
        <p:grpSp>
          <p:nvGrpSpPr>
            <p:cNvPr id="42" name="Group 40"/>
            <p:cNvGrpSpPr>
              <a:grpSpLocks/>
            </p:cNvGrpSpPr>
            <p:nvPr/>
          </p:nvGrpSpPr>
          <p:grpSpPr bwMode="auto">
            <a:xfrm>
              <a:off x="2778" y="1567"/>
              <a:ext cx="790" cy="649"/>
              <a:chOff x="2363" y="2337"/>
              <a:chExt cx="1078" cy="886"/>
            </a:xfrm>
          </p:grpSpPr>
          <p:grpSp>
            <p:nvGrpSpPr>
              <p:cNvPr id="44" name="Group 41"/>
              <p:cNvGrpSpPr>
                <a:grpSpLocks/>
              </p:cNvGrpSpPr>
              <p:nvPr/>
            </p:nvGrpSpPr>
            <p:grpSpPr bwMode="auto">
              <a:xfrm>
                <a:off x="2363" y="2337"/>
                <a:ext cx="1049" cy="886"/>
                <a:chOff x="3952" y="2051"/>
                <a:chExt cx="830" cy="701"/>
              </a:xfrm>
            </p:grpSpPr>
            <p:sp>
              <p:nvSpPr>
                <p:cNvPr id="46" name="Oval 42"/>
                <p:cNvSpPr>
                  <a:spLocks noChangeArrowheads="1"/>
                </p:cNvSpPr>
                <p:nvPr/>
              </p:nvSpPr>
              <p:spPr bwMode="auto">
                <a:xfrm>
                  <a:off x="3952" y="2251"/>
                  <a:ext cx="830" cy="501"/>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47" name="Picture 43" descr="Server01"/>
                <p:cNvPicPr>
                  <a:picLocks noChangeAspect="1" noChangeArrowheads="1"/>
                </p:cNvPicPr>
                <p:nvPr/>
              </p:nvPicPr>
              <p:blipFill>
                <a:blip r:embed="rId4" cstate="print"/>
                <a:srcRect/>
                <a:stretch>
                  <a:fillRect/>
                </a:stretch>
              </p:blipFill>
              <p:spPr bwMode="auto">
                <a:xfrm>
                  <a:off x="4088" y="2051"/>
                  <a:ext cx="558" cy="657"/>
                </a:xfrm>
                <a:prstGeom prst="rect">
                  <a:avLst/>
                </a:prstGeom>
                <a:noFill/>
              </p:spPr>
            </p:pic>
          </p:grpSp>
          <p:pic>
            <p:nvPicPr>
              <p:cNvPr id="45" name="Picture 44" descr="ServerProcess01"/>
              <p:cNvPicPr>
                <a:picLocks noChangeAspect="1" noChangeArrowheads="1"/>
              </p:cNvPicPr>
              <p:nvPr/>
            </p:nvPicPr>
            <p:blipFill>
              <a:blip r:embed="rId6" cstate="print"/>
              <a:srcRect/>
              <a:stretch>
                <a:fillRect/>
              </a:stretch>
            </p:blipFill>
            <p:spPr bwMode="auto">
              <a:xfrm>
                <a:off x="2951" y="2718"/>
                <a:ext cx="490" cy="377"/>
              </a:xfrm>
              <a:prstGeom prst="rect">
                <a:avLst/>
              </a:prstGeom>
              <a:noFill/>
            </p:spPr>
          </p:pic>
        </p:grpSp>
        <p:sp>
          <p:nvSpPr>
            <p:cNvPr id="43" name="AutoShape 45"/>
            <p:cNvSpPr>
              <a:spLocks noChangeArrowheads="1"/>
            </p:cNvSpPr>
            <p:nvPr/>
          </p:nvSpPr>
          <p:spPr bwMode="auto">
            <a:xfrm>
              <a:off x="2196" y="1678"/>
              <a:ext cx="899" cy="176"/>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sz="1600" b="1">
                  <a:solidFill>
                    <a:schemeClr val="tx1"/>
                  </a:solidFill>
                  <a:latin typeface="Arial Narrow" pitchFamily="34" charset="0"/>
                </a:rPr>
                <a:t>UDDI Services</a:t>
              </a:r>
            </a:p>
          </p:txBody>
        </p:sp>
      </p:grpSp>
      <p:grpSp>
        <p:nvGrpSpPr>
          <p:cNvPr id="48" name="Group 46"/>
          <p:cNvGrpSpPr>
            <a:grpSpLocks/>
          </p:cNvGrpSpPr>
          <p:nvPr/>
        </p:nvGrpSpPr>
        <p:grpSpPr bwMode="auto">
          <a:xfrm>
            <a:off x="4441825" y="2511425"/>
            <a:ext cx="2478088" cy="587375"/>
            <a:chOff x="2798" y="1566"/>
            <a:chExt cx="1561" cy="370"/>
          </a:xfrm>
        </p:grpSpPr>
        <p:sp>
          <p:nvSpPr>
            <p:cNvPr id="49" name="Arc 47"/>
            <p:cNvSpPr>
              <a:spLocks/>
            </p:cNvSpPr>
            <p:nvPr/>
          </p:nvSpPr>
          <p:spPr bwMode="auto">
            <a:xfrm>
              <a:off x="2798" y="1566"/>
              <a:ext cx="1561" cy="370"/>
            </a:xfrm>
            <a:custGeom>
              <a:avLst/>
              <a:gdLst>
                <a:gd name="G0" fmla="+- 0 0 0"/>
                <a:gd name="G1" fmla="+- 0 0 0"/>
                <a:gd name="G2" fmla="+- 21600 0 0"/>
                <a:gd name="T0" fmla="*/ 21325 w 21325"/>
                <a:gd name="T1" fmla="*/ 3437 h 18671"/>
                <a:gd name="T2" fmla="*/ 10861 w 21325"/>
                <a:gd name="T3" fmla="*/ 18671 h 18671"/>
                <a:gd name="T4" fmla="*/ 0 w 21325"/>
                <a:gd name="T5" fmla="*/ 0 h 18671"/>
              </a:gdLst>
              <a:ahLst/>
              <a:cxnLst>
                <a:cxn ang="0">
                  <a:pos x="T0" y="T1"/>
                </a:cxn>
                <a:cxn ang="0">
                  <a:pos x="T2" y="T3"/>
                </a:cxn>
                <a:cxn ang="0">
                  <a:pos x="T4" y="T5"/>
                </a:cxn>
              </a:cxnLst>
              <a:rect l="0" t="0" r="r" b="b"/>
              <a:pathLst>
                <a:path w="21325" h="18671" fill="none" extrusionOk="0">
                  <a:moveTo>
                    <a:pt x="21324" y="3436"/>
                  </a:moveTo>
                  <a:cubicBezTo>
                    <a:pt x="20295" y="9826"/>
                    <a:pt x="16454" y="15416"/>
                    <a:pt x="10860" y="18670"/>
                  </a:cubicBezTo>
                </a:path>
                <a:path w="21325" h="18671" stroke="0" extrusionOk="0">
                  <a:moveTo>
                    <a:pt x="21324" y="3436"/>
                  </a:moveTo>
                  <a:cubicBezTo>
                    <a:pt x="20295" y="9826"/>
                    <a:pt x="16454" y="15416"/>
                    <a:pt x="10860" y="18670"/>
                  </a:cubicBezTo>
                  <a:lnTo>
                    <a:pt x="0" y="0"/>
                  </a:lnTo>
                  <a:close/>
                </a:path>
              </a:pathLst>
            </a:custGeom>
            <a:noFill/>
            <a:ln w="57150" cap="rnd">
              <a:solidFill>
                <a:srgbClr val="CC0000"/>
              </a:solidFill>
              <a:prstDash val="sysDot"/>
              <a:round/>
              <a:headEnd/>
              <a:tailEnd type="triangle" w="med" len="med"/>
            </a:ln>
            <a:effectLst/>
          </p:spPr>
          <p:txBody>
            <a:bodyPr wrap="none" anchor="ctr"/>
            <a:lstStyle/>
            <a:p>
              <a:endParaRPr lang="en-US"/>
            </a:p>
          </p:txBody>
        </p:sp>
        <p:sp>
          <p:nvSpPr>
            <p:cNvPr id="50" name="AutoShape 48"/>
            <p:cNvSpPr>
              <a:spLocks noChangeArrowheads="1"/>
            </p:cNvSpPr>
            <p:nvPr/>
          </p:nvSpPr>
          <p:spPr bwMode="auto">
            <a:xfrm>
              <a:off x="3751" y="1607"/>
              <a:ext cx="164" cy="191"/>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3</a:t>
              </a:r>
            </a:p>
          </p:txBody>
        </p:sp>
      </p:grpSp>
      <p:grpSp>
        <p:nvGrpSpPr>
          <p:cNvPr id="51" name="Group 49"/>
          <p:cNvGrpSpPr>
            <a:grpSpLocks/>
          </p:cNvGrpSpPr>
          <p:nvPr/>
        </p:nvGrpSpPr>
        <p:grpSpPr bwMode="auto">
          <a:xfrm>
            <a:off x="6859588" y="1868488"/>
            <a:ext cx="1220787" cy="993775"/>
            <a:chOff x="4059" y="1866"/>
            <a:chExt cx="1049" cy="854"/>
          </a:xfrm>
        </p:grpSpPr>
        <p:sp>
          <p:nvSpPr>
            <p:cNvPr id="52" name="Oval 50"/>
            <p:cNvSpPr>
              <a:spLocks noChangeArrowheads="1"/>
            </p:cNvSpPr>
            <p:nvPr/>
          </p:nvSpPr>
          <p:spPr bwMode="auto">
            <a:xfrm>
              <a:off x="4059" y="2087"/>
              <a:ext cx="1049" cy="633"/>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53" name="Picture 51" descr="Computer_DesktopComputer01"/>
            <p:cNvPicPr>
              <a:picLocks noChangeAspect="1" noChangeArrowheads="1"/>
            </p:cNvPicPr>
            <p:nvPr/>
          </p:nvPicPr>
          <p:blipFill>
            <a:blip r:embed="rId2" cstate="print"/>
            <a:srcRect/>
            <a:stretch>
              <a:fillRect/>
            </a:stretch>
          </p:blipFill>
          <p:spPr bwMode="auto">
            <a:xfrm>
              <a:off x="4273" y="1866"/>
              <a:ext cx="660" cy="740"/>
            </a:xfrm>
            <a:prstGeom prst="rect">
              <a:avLst/>
            </a:prstGeom>
            <a:noFill/>
          </p:spPr>
        </p:pic>
      </p:grpSp>
      <p:sp>
        <p:nvSpPr>
          <p:cNvPr id="54" name="AutoShape 52"/>
          <p:cNvSpPr>
            <a:spLocks noChangeArrowheads="1"/>
          </p:cNvSpPr>
          <p:nvPr/>
        </p:nvSpPr>
        <p:spPr bwMode="auto">
          <a:xfrm>
            <a:off x="7165975" y="2809875"/>
            <a:ext cx="260350" cy="303213"/>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r>
              <a:rPr lang="en-US" sz="1800" b="1">
                <a:solidFill>
                  <a:srgbClr val="990033"/>
                </a:solidFill>
                <a:latin typeface="Arial Narrow" pitchFamily="34" charset="0"/>
              </a:rPr>
              <a:t>4</a:t>
            </a:r>
          </a:p>
        </p:txBody>
      </p:sp>
      <p:sp>
        <p:nvSpPr>
          <p:cNvPr id="55" name="TextBox 54"/>
          <p:cNvSpPr txBox="1"/>
          <p:nvPr/>
        </p:nvSpPr>
        <p:spPr>
          <a:xfrm>
            <a:off x="1600200" y="304800"/>
            <a:ext cx="6335902"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rPr>
              <a:t>Web Service Components Interaction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0"/>
                                        <p:tgtEl>
                                          <p:spTgt spid="34"/>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right)">
                                      <p:cBhvr>
                                        <p:cTn id="35" dur="1000"/>
                                        <p:tgtEl>
                                          <p:spTgt spid="48"/>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000"/>
                                        <p:tgtEl>
                                          <p:spTgt spid="1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1000"/>
                                        <p:tgtEl>
                                          <p:spTgt spid="25"/>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10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1000"/>
                                        <p:tgtEl>
                                          <p:spTgt spid="28"/>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1000"/>
                                        <p:tgtEl>
                                          <p:spTgt spid="11"/>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3505200" cy="508464"/>
          </a:xfrm>
        </p:spPr>
        <p:txBody>
          <a:bodyPr>
            <a:normAutofit fontScale="90000"/>
          </a:bodyPr>
          <a:lstStyle/>
          <a:p>
            <a:pPr algn="l"/>
            <a:r>
              <a:rPr lang="en-US" sz="2800" dirty="0"/>
              <a:t>The first web service</a:t>
            </a:r>
          </a:p>
        </p:txBody>
      </p:sp>
      <p:sp>
        <p:nvSpPr>
          <p:cNvPr id="5" name="Rectangle 4"/>
          <p:cNvSpPr/>
          <p:nvPr/>
        </p:nvSpPr>
        <p:spPr>
          <a:xfrm>
            <a:off x="1295400" y="14478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HelloWorldWebService.asmx</a:t>
            </a:r>
          </a:p>
        </p:txBody>
      </p:sp>
      <p:grpSp>
        <p:nvGrpSpPr>
          <p:cNvPr id="7" name="Group 6"/>
          <p:cNvGrpSpPr/>
          <p:nvPr/>
        </p:nvGrpSpPr>
        <p:grpSpPr>
          <a:xfrm>
            <a:off x="1295400" y="1981200"/>
            <a:ext cx="6453361" cy="2971800"/>
            <a:chOff x="1295400" y="1981200"/>
            <a:chExt cx="6453361" cy="2971800"/>
          </a:xfrm>
        </p:grpSpPr>
        <p:pic>
          <p:nvPicPr>
            <p:cNvPr id="4" name="Picture 3" descr="service.png"/>
            <p:cNvPicPr>
              <a:picLocks noChangeAspect="1"/>
            </p:cNvPicPr>
            <p:nvPr/>
          </p:nvPicPr>
          <p:blipFill>
            <a:blip r:embed="rId2"/>
            <a:stretch>
              <a:fillRect/>
            </a:stretch>
          </p:blipFill>
          <p:spPr>
            <a:xfrm>
              <a:off x="1295400" y="1981200"/>
              <a:ext cx="6453361" cy="2971800"/>
            </a:xfrm>
            <a:prstGeom prst="rect">
              <a:avLst/>
            </a:prstGeom>
          </p:spPr>
        </p:pic>
        <p:sp>
          <p:nvSpPr>
            <p:cNvPr id="6" name="Rectangle 5"/>
            <p:cNvSpPr/>
            <p:nvPr/>
          </p:nvSpPr>
          <p:spPr>
            <a:xfrm>
              <a:off x="2209800" y="3581400"/>
              <a:ext cx="2590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rvice2.png"/>
          <p:cNvPicPr>
            <a:picLocks noChangeAspect="1"/>
          </p:cNvPicPr>
          <p:nvPr/>
        </p:nvPicPr>
        <p:blipFill>
          <a:blip r:embed="rId2"/>
          <a:stretch>
            <a:fillRect/>
          </a:stretch>
        </p:blipFill>
        <p:spPr>
          <a:xfrm>
            <a:off x="1447800" y="2895600"/>
            <a:ext cx="7200039" cy="3628286"/>
          </a:xfrm>
          <a:prstGeom prst="rect">
            <a:avLst/>
          </a:prstGeom>
        </p:spPr>
      </p:pic>
      <p:pic>
        <p:nvPicPr>
          <p:cNvPr id="5" name="Picture 4" descr="service1.png"/>
          <p:cNvPicPr>
            <a:picLocks noChangeAspect="1"/>
          </p:cNvPicPr>
          <p:nvPr/>
        </p:nvPicPr>
        <p:blipFill>
          <a:blip r:embed="rId3"/>
          <a:stretch>
            <a:fillRect/>
          </a:stretch>
        </p:blipFill>
        <p:spPr>
          <a:xfrm>
            <a:off x="381000" y="381000"/>
            <a:ext cx="6180953" cy="2409524"/>
          </a:xfrm>
          <a:prstGeom prst="rect">
            <a:avLst/>
          </a:prstGeom>
        </p:spPr>
      </p:pic>
      <p:sp>
        <p:nvSpPr>
          <p:cNvPr id="6" name="Oval 5"/>
          <p:cNvSpPr/>
          <p:nvPr/>
        </p:nvSpPr>
        <p:spPr>
          <a:xfrm>
            <a:off x="4800600" y="18288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hape 7"/>
          <p:cNvCxnSpPr>
            <a:stCxn id="6" idx="6"/>
          </p:cNvCxnSpPr>
          <p:nvPr/>
        </p:nvCxnSpPr>
        <p:spPr>
          <a:xfrm>
            <a:off x="6477000" y="2133600"/>
            <a:ext cx="457200" cy="762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09600" y="304800"/>
            <a:ext cx="6257153" cy="2409524"/>
            <a:chOff x="609600" y="304800"/>
            <a:chExt cx="6257153" cy="2409524"/>
          </a:xfrm>
        </p:grpSpPr>
        <p:pic>
          <p:nvPicPr>
            <p:cNvPr id="5" name="Picture 4" descr="service1.png"/>
            <p:cNvPicPr>
              <a:picLocks noChangeAspect="1"/>
            </p:cNvPicPr>
            <p:nvPr/>
          </p:nvPicPr>
          <p:blipFill>
            <a:blip r:embed="rId2"/>
            <a:stretch>
              <a:fillRect/>
            </a:stretch>
          </p:blipFill>
          <p:spPr>
            <a:xfrm>
              <a:off x="685800" y="304800"/>
              <a:ext cx="6180953" cy="2409524"/>
            </a:xfrm>
            <a:prstGeom prst="rect">
              <a:avLst/>
            </a:prstGeom>
          </p:spPr>
        </p:pic>
        <p:sp>
          <p:nvSpPr>
            <p:cNvPr id="7" name="Oval 6"/>
            <p:cNvSpPr/>
            <p:nvPr/>
          </p:nvSpPr>
          <p:spPr>
            <a:xfrm>
              <a:off x="609600" y="19812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service4.png"/>
          <p:cNvPicPr>
            <a:picLocks noChangeAspect="1"/>
          </p:cNvPicPr>
          <p:nvPr/>
        </p:nvPicPr>
        <p:blipFill>
          <a:blip r:embed="rId3"/>
          <a:stretch>
            <a:fillRect/>
          </a:stretch>
        </p:blipFill>
        <p:spPr>
          <a:xfrm>
            <a:off x="533400" y="4800600"/>
            <a:ext cx="5057143" cy="1761905"/>
          </a:xfrm>
          <a:prstGeom prst="rect">
            <a:avLst/>
          </a:prstGeom>
        </p:spPr>
      </p:pic>
      <p:grpSp>
        <p:nvGrpSpPr>
          <p:cNvPr id="14" name="Group 13"/>
          <p:cNvGrpSpPr/>
          <p:nvPr/>
        </p:nvGrpSpPr>
        <p:grpSpPr>
          <a:xfrm>
            <a:off x="3048000" y="1447800"/>
            <a:ext cx="5476200" cy="3276600"/>
            <a:chOff x="3048000" y="1447800"/>
            <a:chExt cx="5476200" cy="3276600"/>
          </a:xfrm>
        </p:grpSpPr>
        <p:pic>
          <p:nvPicPr>
            <p:cNvPr id="6" name="Picture 5" descr="service3.png"/>
            <p:cNvPicPr>
              <a:picLocks noChangeAspect="1"/>
            </p:cNvPicPr>
            <p:nvPr/>
          </p:nvPicPr>
          <p:blipFill>
            <a:blip r:embed="rId4"/>
            <a:stretch>
              <a:fillRect/>
            </a:stretch>
          </p:blipFill>
          <p:spPr>
            <a:xfrm>
              <a:off x="3124200" y="1447800"/>
              <a:ext cx="5400000" cy="3209524"/>
            </a:xfrm>
            <a:prstGeom prst="rect">
              <a:avLst/>
            </a:prstGeom>
          </p:spPr>
        </p:pic>
        <p:sp>
          <p:nvSpPr>
            <p:cNvPr id="8" name="Oval 7"/>
            <p:cNvSpPr/>
            <p:nvPr/>
          </p:nvSpPr>
          <p:spPr>
            <a:xfrm>
              <a:off x="3048000" y="4114800"/>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hape 9"/>
          <p:cNvCxnSpPr>
            <a:stCxn id="7" idx="4"/>
            <a:endCxn id="6" idx="1"/>
          </p:cNvCxnSpPr>
          <p:nvPr/>
        </p:nvCxnSpPr>
        <p:spPr>
          <a:xfrm rot="16200000" flipH="1">
            <a:off x="2055119" y="1983481"/>
            <a:ext cx="461762" cy="1676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stCxn id="8" idx="2"/>
          </p:cNvCxnSpPr>
          <p:nvPr/>
        </p:nvCxnSpPr>
        <p:spPr>
          <a:xfrm rot="10800000" flipV="1">
            <a:off x="2895600" y="4419600"/>
            <a:ext cx="152400" cy="381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Autofit/>
          </a:bodyPr>
          <a:lstStyle/>
          <a:p>
            <a:pPr algn="ctr"/>
            <a:r>
              <a:rPr lang="en-US" sz="2800" b="1" dirty="0"/>
              <a:t>Building an XML Web Service Using </a:t>
            </a:r>
            <a:r>
              <a:rPr lang="en-US" sz="2800" b="1" dirty="0" err="1"/>
              <a:t>VisualStudio</a:t>
            </a:r>
            <a:r>
              <a:rPr lang="en-US" sz="2800" b="1" dirty="0"/>
              <a:t> 2005</a:t>
            </a:r>
            <a:endParaRPr lang="en-US" sz="2800" dirty="0"/>
          </a:p>
        </p:txBody>
      </p:sp>
      <p:pic>
        <p:nvPicPr>
          <p:cNvPr id="4" name="Picture 3" descr="s.png"/>
          <p:cNvPicPr>
            <a:picLocks noChangeAspect="1"/>
          </p:cNvPicPr>
          <p:nvPr/>
        </p:nvPicPr>
        <p:blipFill>
          <a:blip r:embed="rId2"/>
          <a:stretch>
            <a:fillRect/>
          </a:stretch>
        </p:blipFill>
        <p:spPr>
          <a:xfrm>
            <a:off x="304800" y="1143000"/>
            <a:ext cx="3609524" cy="1266667"/>
          </a:xfrm>
          <a:prstGeom prst="rect">
            <a:avLst/>
          </a:prstGeom>
        </p:spPr>
      </p:pic>
      <p:grpSp>
        <p:nvGrpSpPr>
          <p:cNvPr id="7" name="Group 6"/>
          <p:cNvGrpSpPr/>
          <p:nvPr/>
        </p:nvGrpSpPr>
        <p:grpSpPr>
          <a:xfrm>
            <a:off x="2133600" y="2362200"/>
            <a:ext cx="6457143" cy="4276191"/>
            <a:chOff x="2133600" y="2362200"/>
            <a:chExt cx="6457143" cy="4276191"/>
          </a:xfrm>
        </p:grpSpPr>
        <p:pic>
          <p:nvPicPr>
            <p:cNvPr id="5" name="Picture 4" descr="s1.png"/>
            <p:cNvPicPr>
              <a:picLocks noChangeAspect="1"/>
            </p:cNvPicPr>
            <p:nvPr/>
          </p:nvPicPr>
          <p:blipFill>
            <a:blip r:embed="rId3"/>
            <a:stretch>
              <a:fillRect/>
            </a:stretch>
          </p:blipFill>
          <p:spPr>
            <a:xfrm>
              <a:off x="2133600" y="2362200"/>
              <a:ext cx="6457143" cy="4276191"/>
            </a:xfrm>
            <a:prstGeom prst="rect">
              <a:avLst/>
            </a:prstGeom>
          </p:spPr>
        </p:pic>
        <p:sp>
          <p:nvSpPr>
            <p:cNvPr id="6" name="Rectangle 5"/>
            <p:cNvSpPr/>
            <p:nvPr/>
          </p:nvSpPr>
          <p:spPr>
            <a:xfrm>
              <a:off x="5867400" y="3124200"/>
              <a:ext cx="1676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5.png"/>
          <p:cNvPicPr>
            <a:picLocks noChangeAspect="1"/>
          </p:cNvPicPr>
          <p:nvPr/>
        </p:nvPicPr>
        <p:blipFill>
          <a:blip r:embed="rId2"/>
          <a:stretch>
            <a:fillRect/>
          </a:stretch>
        </p:blipFill>
        <p:spPr>
          <a:xfrm>
            <a:off x="533400" y="6019800"/>
            <a:ext cx="6733334" cy="542857"/>
          </a:xfrm>
          <a:prstGeom prst="rect">
            <a:avLst/>
          </a:prstGeom>
        </p:spPr>
      </p:pic>
      <p:pic>
        <p:nvPicPr>
          <p:cNvPr id="5" name="Picture 4" descr="s2.png"/>
          <p:cNvPicPr>
            <a:picLocks noChangeAspect="1"/>
          </p:cNvPicPr>
          <p:nvPr/>
        </p:nvPicPr>
        <p:blipFill>
          <a:blip r:embed="rId3"/>
          <a:stretch>
            <a:fillRect/>
          </a:stretch>
        </p:blipFill>
        <p:spPr>
          <a:xfrm>
            <a:off x="457200" y="1066800"/>
            <a:ext cx="2342857" cy="1990476"/>
          </a:xfrm>
          <a:prstGeom prst="rect">
            <a:avLst/>
          </a:prstGeom>
        </p:spPr>
      </p:pic>
      <p:pic>
        <p:nvPicPr>
          <p:cNvPr id="6" name="Picture 5" descr="s3.png"/>
          <p:cNvPicPr>
            <a:picLocks noChangeAspect="1"/>
          </p:cNvPicPr>
          <p:nvPr/>
        </p:nvPicPr>
        <p:blipFill>
          <a:blip r:embed="rId4"/>
          <a:stretch>
            <a:fillRect/>
          </a:stretch>
        </p:blipFill>
        <p:spPr>
          <a:xfrm>
            <a:off x="3200400" y="1143000"/>
            <a:ext cx="5485715" cy="4628572"/>
          </a:xfrm>
          <a:prstGeom prst="rect">
            <a:avLst/>
          </a:prstGeom>
        </p:spPr>
      </p:pic>
      <p:sp>
        <p:nvSpPr>
          <p:cNvPr id="7" name="TextBox 6"/>
          <p:cNvSpPr txBox="1"/>
          <p:nvPr/>
        </p:nvSpPr>
        <p:spPr>
          <a:xfrm>
            <a:off x="533400" y="304800"/>
            <a:ext cx="4833503" cy="369332"/>
          </a:xfrm>
          <a:prstGeom prst="rect">
            <a:avLst/>
          </a:prstGeom>
          <a:noFill/>
        </p:spPr>
        <p:txBody>
          <a:bodyPr wrap="none" rtlCol="0">
            <a:spAutoFit/>
          </a:bodyPr>
          <a:lstStyle/>
          <a:p>
            <a:r>
              <a:rPr lang="en-US" dirty="0"/>
              <a:t>Ex: Ch_25 Code\</a:t>
            </a:r>
            <a:r>
              <a:rPr lang="en-US" dirty="0" err="1"/>
              <a:t>MagicEightBallWebService</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8.png"/>
          <p:cNvPicPr>
            <a:picLocks noChangeAspect="1"/>
          </p:cNvPicPr>
          <p:nvPr/>
        </p:nvPicPr>
        <p:blipFill>
          <a:blip r:embed="rId2"/>
          <a:stretch>
            <a:fillRect/>
          </a:stretch>
        </p:blipFill>
        <p:spPr>
          <a:xfrm>
            <a:off x="533400" y="4876800"/>
            <a:ext cx="5885715" cy="1704762"/>
          </a:xfrm>
          <a:prstGeom prst="rect">
            <a:avLst/>
          </a:prstGeom>
        </p:spPr>
      </p:pic>
      <p:pic>
        <p:nvPicPr>
          <p:cNvPr id="5" name="Picture 4" descr="s6.png"/>
          <p:cNvPicPr>
            <a:picLocks noChangeAspect="1"/>
          </p:cNvPicPr>
          <p:nvPr/>
        </p:nvPicPr>
        <p:blipFill>
          <a:blip r:embed="rId3"/>
          <a:stretch>
            <a:fillRect/>
          </a:stretch>
        </p:blipFill>
        <p:spPr>
          <a:xfrm>
            <a:off x="762000" y="228600"/>
            <a:ext cx="5933334" cy="2342857"/>
          </a:xfrm>
          <a:prstGeom prst="rect">
            <a:avLst/>
          </a:prstGeom>
        </p:spPr>
      </p:pic>
      <p:pic>
        <p:nvPicPr>
          <p:cNvPr id="6" name="Picture 5" descr="s7.png"/>
          <p:cNvPicPr>
            <a:picLocks noChangeAspect="1"/>
          </p:cNvPicPr>
          <p:nvPr/>
        </p:nvPicPr>
        <p:blipFill>
          <a:blip r:embed="rId4"/>
          <a:stretch>
            <a:fillRect/>
          </a:stretch>
        </p:blipFill>
        <p:spPr>
          <a:xfrm>
            <a:off x="3886200" y="1066800"/>
            <a:ext cx="4790477" cy="3704762"/>
          </a:xfrm>
          <a:prstGeom prst="rect">
            <a:avLst/>
          </a:prstGeom>
        </p:spPr>
      </p:pic>
      <p:sp>
        <p:nvSpPr>
          <p:cNvPr id="7" name="Oval 6"/>
          <p:cNvSpPr/>
          <p:nvPr/>
        </p:nvSpPr>
        <p:spPr>
          <a:xfrm>
            <a:off x="838200" y="1981200"/>
            <a:ext cx="1447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86600" y="4267200"/>
            <a:ext cx="1447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7" idx="4"/>
            <a:endCxn id="6" idx="1"/>
          </p:cNvCxnSpPr>
          <p:nvPr/>
        </p:nvCxnSpPr>
        <p:spPr>
          <a:xfrm rot="16200000" flipH="1">
            <a:off x="2559960" y="1592940"/>
            <a:ext cx="328381" cy="2324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hape 11"/>
          <p:cNvCxnSpPr>
            <a:stCxn id="8" idx="4"/>
            <a:endCxn id="4" idx="3"/>
          </p:cNvCxnSpPr>
          <p:nvPr/>
        </p:nvCxnSpPr>
        <p:spPr>
          <a:xfrm rot="5400000">
            <a:off x="6612418" y="4531098"/>
            <a:ext cx="1004781" cy="139138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5251-0C77-4C00-9037-29D4C718C732}"/>
              </a:ext>
            </a:extLst>
          </p:cNvPr>
          <p:cNvSpPr>
            <a:spLocks noGrp="1"/>
          </p:cNvSpPr>
          <p:nvPr>
            <p:ph type="title"/>
          </p:nvPr>
        </p:nvSpPr>
        <p:spPr>
          <a:xfrm>
            <a:off x="492760" y="2209800"/>
            <a:ext cx="8229600" cy="2895600"/>
          </a:xfrm>
        </p:spPr>
        <p:txBody>
          <a:bodyPr>
            <a:normAutofit fontScale="90000"/>
          </a:bodyPr>
          <a:lstStyle/>
          <a:p>
            <a:pPr algn="l"/>
            <a:r>
              <a:rPr lang="en-US" sz="4000">
                <a:solidFill>
                  <a:srgbClr val="FFFF00"/>
                </a:solidFill>
              </a:rPr>
              <a:t>#1.Create WebService Application </a:t>
            </a:r>
            <a:br>
              <a:rPr lang="en-US" sz="4000"/>
            </a:br>
            <a:br>
              <a:rPr lang="en-US" sz="4000"/>
            </a:br>
            <a:r>
              <a:rPr lang="en-US" sz="4000">
                <a:solidFill>
                  <a:srgbClr val="FFFF00"/>
                </a:solidFill>
              </a:rPr>
              <a:t>#2.Create Client Application</a:t>
            </a:r>
            <a:br>
              <a:rPr lang="en-US" sz="4000">
                <a:solidFill>
                  <a:srgbClr val="FFFF00"/>
                </a:solidFill>
              </a:rPr>
            </a:br>
            <a:br>
              <a:rPr lang="en-US" sz="4000">
                <a:solidFill>
                  <a:srgbClr val="FFFF00"/>
                </a:solidFill>
              </a:rPr>
            </a:br>
            <a:r>
              <a:rPr lang="en-US" sz="4000">
                <a:solidFill>
                  <a:srgbClr val="FFFF00"/>
                </a:solidFill>
              </a:rPr>
              <a:t>From Step 01 to  Step 06</a:t>
            </a:r>
          </a:p>
        </p:txBody>
      </p:sp>
      <p:sp>
        <p:nvSpPr>
          <p:cNvPr id="4" name="Slide Number Placeholder 3">
            <a:extLst>
              <a:ext uri="{FF2B5EF4-FFF2-40B4-BE49-F238E27FC236}">
                <a16:creationId xmlns:a16="http://schemas.microsoft.com/office/drawing/2014/main" id="{C1393F6B-E25E-43A3-8EA8-55DCE506A93F}"/>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5" name="Title 1">
            <a:extLst>
              <a:ext uri="{FF2B5EF4-FFF2-40B4-BE49-F238E27FC236}">
                <a16:creationId xmlns:a16="http://schemas.microsoft.com/office/drawing/2014/main" id="{0EA47160-1491-4158-8C3A-F16CF28F97D8}"/>
              </a:ext>
            </a:extLst>
          </p:cNvPr>
          <p:cNvSpPr txBox="1">
            <a:spLocks/>
          </p:cNvSpPr>
          <p:nvPr/>
        </p:nvSpPr>
        <p:spPr>
          <a:xfrm>
            <a:off x="304800" y="381000"/>
            <a:ext cx="8229600" cy="1198880"/>
          </a:xfrm>
          <a:prstGeom prst="rect">
            <a:avLst/>
          </a:prstGeom>
        </p:spPr>
        <p:txBody>
          <a:bodyPr rIns="91440" anchor="b">
            <a:normAutofit fontScale="70000" lnSpcReduction="2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pPr algn="ctr"/>
            <a:r>
              <a:rPr lang="en-US" sz="8000"/>
              <a:t>Demo</a:t>
            </a:r>
            <a:r>
              <a:rPr lang="en-US"/>
              <a:t> </a:t>
            </a:r>
            <a:br>
              <a:rPr lang="en-US"/>
            </a:br>
            <a:endParaRPr lang="en-US"/>
          </a:p>
        </p:txBody>
      </p:sp>
    </p:spTree>
    <p:extLst>
      <p:ext uri="{BB962C8B-B14F-4D97-AF65-F5344CB8AC3E}">
        <p14:creationId xmlns:p14="http://schemas.microsoft.com/office/powerpoint/2010/main" val="205633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l"/>
            <a:r>
              <a:rPr lang="en-US" dirty="0"/>
              <a:t>Summary</a:t>
            </a:r>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a:latin typeface="Calibri" pitchFamily="34" charset="0"/>
              </a:rPr>
              <a:t>HTTP issue: Stateless</a:t>
            </a:r>
          </a:p>
          <a:p>
            <a:r>
              <a:rPr lang="en-US" dirty="0">
                <a:latin typeface="Calibri" pitchFamily="34" charset="0"/>
              </a:rPr>
              <a:t>ASP.NET provides several mechanisms to maintain </a:t>
            </a:r>
            <a:r>
              <a:rPr lang="en-US" dirty="0" err="1">
                <a:latin typeface="Calibri" pitchFamily="34" charset="0"/>
              </a:rPr>
              <a:t>stateful</a:t>
            </a:r>
            <a:r>
              <a:rPr lang="en-US" dirty="0">
                <a:latin typeface="Calibri" pitchFamily="34" charset="0"/>
              </a:rPr>
              <a:t> information in your web applications:</a:t>
            </a:r>
          </a:p>
          <a:p>
            <a:pPr lvl="1"/>
            <a:r>
              <a:rPr lang="en-US" dirty="0">
                <a:latin typeface="Calibri" pitchFamily="34" charset="0"/>
              </a:rPr>
              <a:t>Make use of ASP.NET </a:t>
            </a:r>
            <a:r>
              <a:rPr lang="en-US" dirty="0">
                <a:solidFill>
                  <a:srgbClr val="FFFF00"/>
                </a:solidFill>
                <a:latin typeface="Calibri" pitchFamily="34" charset="0"/>
              </a:rPr>
              <a:t>view state</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application-level variables</a:t>
            </a:r>
            <a:r>
              <a:rPr lang="en-US" dirty="0">
                <a:latin typeface="Calibri" pitchFamily="34" charset="0"/>
              </a:rPr>
              <a:t>.</a:t>
            </a:r>
          </a:p>
          <a:p>
            <a:pPr lvl="1"/>
            <a:r>
              <a:rPr lang="en-US" dirty="0">
                <a:latin typeface="Calibri" pitchFamily="34" charset="0"/>
              </a:rPr>
              <a:t>Make use of the </a:t>
            </a:r>
            <a:r>
              <a:rPr lang="en-US" dirty="0">
                <a:solidFill>
                  <a:srgbClr val="FFFF00"/>
                </a:solidFill>
                <a:latin typeface="Calibri" pitchFamily="34" charset="0"/>
              </a:rPr>
              <a:t>cache object</a:t>
            </a:r>
            <a:r>
              <a:rPr lang="en-US" dirty="0">
                <a:latin typeface="Calibri" pitchFamily="34" charset="0"/>
              </a:rPr>
              <a:t>.</a:t>
            </a:r>
          </a:p>
          <a:p>
            <a:pPr lvl="1"/>
            <a:r>
              <a:rPr lang="en-US" dirty="0">
                <a:latin typeface="Calibri" pitchFamily="34" charset="0"/>
              </a:rPr>
              <a:t>Define </a:t>
            </a:r>
            <a:r>
              <a:rPr lang="en-US" dirty="0">
                <a:solidFill>
                  <a:srgbClr val="FFFF00"/>
                </a:solidFill>
                <a:latin typeface="Calibri" pitchFamily="34" charset="0"/>
              </a:rPr>
              <a:t>session-level variables</a:t>
            </a:r>
            <a:r>
              <a:rPr lang="en-US" dirty="0">
                <a:latin typeface="Calibri" pitchFamily="34" charset="0"/>
              </a:rPr>
              <a:t>.</a:t>
            </a:r>
          </a:p>
          <a:p>
            <a:pPr lvl="1"/>
            <a:r>
              <a:rPr lang="en-US" dirty="0">
                <a:latin typeface="Calibri" pitchFamily="34" charset="0"/>
              </a:rPr>
              <a:t>Interact with </a:t>
            </a:r>
            <a:r>
              <a:rPr lang="en-US" dirty="0">
                <a:solidFill>
                  <a:srgbClr val="FFFF00"/>
                </a:solidFill>
                <a:latin typeface="Calibri" pitchFamily="34" charset="0"/>
              </a:rPr>
              <a:t>cookie data</a:t>
            </a:r>
            <a:r>
              <a:rPr lang="en-US" dirty="0">
                <a:latin typeface="Calibri" pitchFamily="34" charset="0"/>
              </a:rPr>
              <a:t>.</a:t>
            </a:r>
          </a:p>
          <a:p>
            <a:r>
              <a:rPr lang="en-US" dirty="0">
                <a:latin typeface="Calibri" pitchFamily="34" charset="0"/>
              </a:rPr>
              <a:t>Configuring web site through </a:t>
            </a:r>
            <a:r>
              <a:rPr lang="en-US" dirty="0" err="1">
                <a:latin typeface="Calibri" pitchFamily="34" charset="0"/>
              </a:rPr>
              <a:t>web.config</a:t>
            </a:r>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51338" y="172612"/>
            <a:ext cx="8229600" cy="904663"/>
          </a:xfrm>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a:extLst>
              <a:ext uri="{FF2B5EF4-FFF2-40B4-BE49-F238E27FC236}">
                <a16:creationId xmlns:a16="http://schemas.microsoft.com/office/drawing/2014/main" id="{6E739E49-671E-4CC8-91AA-87B64F2DD5A0}"/>
              </a:ext>
            </a:extLst>
          </p:cNvPr>
          <p:cNvSpPr txBox="1"/>
          <p:nvPr/>
        </p:nvSpPr>
        <p:spPr>
          <a:xfrm>
            <a:off x="463062" y="1077275"/>
            <a:ext cx="8001000" cy="707886"/>
          </a:xfrm>
          <a:prstGeom prst="rect">
            <a:avLst/>
          </a:prstGeom>
          <a:noFill/>
        </p:spPr>
        <p:txBody>
          <a:bodyPr wrap="square">
            <a:spAutoFit/>
          </a:bodyPr>
          <a:lstStyle/>
          <a:p>
            <a:r>
              <a:rPr lang="en-US" sz="2000" b="1" u="sng">
                <a:solidFill>
                  <a:srgbClr val="FFFF00"/>
                </a:solidFill>
                <a:latin typeface="Calibri" pitchFamily="34" charset="0"/>
              </a:rPr>
              <a:t>Step 01 </a:t>
            </a:r>
            <a:r>
              <a:rPr lang="en-US" sz="2000" b="1">
                <a:solidFill>
                  <a:srgbClr val="FFFF00"/>
                </a:solidFill>
                <a:latin typeface="Calibri" pitchFamily="34" charset="0"/>
              </a:rPr>
              <a:t>: </a:t>
            </a:r>
            <a:r>
              <a:rPr lang="en-US" sz="2000">
                <a:latin typeface="Calibri" pitchFamily="34" charset="0"/>
              </a:rPr>
              <a:t>Create a Web Application named MyWebService : </a:t>
            </a:r>
          </a:p>
          <a:p>
            <a:r>
              <a:rPr lang="en-US" sz="2000">
                <a:latin typeface="Calibri" pitchFamily="34" charset="0"/>
              </a:rPr>
              <a:t>File | New Project | ASP.NET Web Application (.NET Framework)  </a:t>
            </a:r>
            <a:endParaRPr lang="en-US" sz="2000" dirty="0">
              <a:latin typeface="Calibri" pitchFamily="34" charset="0"/>
            </a:endParaRPr>
          </a:p>
        </p:txBody>
      </p:sp>
      <p:pic>
        <p:nvPicPr>
          <p:cNvPr id="8" name="Picture 7">
            <a:extLst>
              <a:ext uri="{FF2B5EF4-FFF2-40B4-BE49-F238E27FC236}">
                <a16:creationId xmlns:a16="http://schemas.microsoft.com/office/drawing/2014/main" id="{59EE47C0-5CE2-4F08-92E9-FDCEB2CB8BF2}"/>
              </a:ext>
            </a:extLst>
          </p:cNvPr>
          <p:cNvPicPr>
            <a:picLocks noChangeAspect="1"/>
          </p:cNvPicPr>
          <p:nvPr/>
        </p:nvPicPr>
        <p:blipFill>
          <a:blip r:embed="rId2"/>
          <a:stretch>
            <a:fillRect/>
          </a:stretch>
        </p:blipFill>
        <p:spPr>
          <a:xfrm>
            <a:off x="533400" y="1903530"/>
            <a:ext cx="8001000" cy="4779645"/>
          </a:xfrm>
          <a:prstGeom prst="rect">
            <a:avLst/>
          </a:prstGeom>
        </p:spPr>
      </p:pic>
    </p:spTree>
    <p:extLst>
      <p:ext uri="{BB962C8B-B14F-4D97-AF65-F5344CB8AC3E}">
        <p14:creationId xmlns:p14="http://schemas.microsoft.com/office/powerpoint/2010/main" val="268836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a:extLst>
              <a:ext uri="{FF2B5EF4-FFF2-40B4-BE49-F238E27FC236}">
                <a16:creationId xmlns:a16="http://schemas.microsoft.com/office/drawing/2014/main" id="{6E739E49-671E-4CC8-91AA-87B64F2DD5A0}"/>
              </a:ext>
            </a:extLst>
          </p:cNvPr>
          <p:cNvSpPr txBox="1"/>
          <p:nvPr/>
        </p:nvSpPr>
        <p:spPr>
          <a:xfrm>
            <a:off x="457200" y="1430052"/>
            <a:ext cx="8001000" cy="369332"/>
          </a:xfrm>
          <a:prstGeom prst="rect">
            <a:avLst/>
          </a:prstGeom>
          <a:noFill/>
        </p:spPr>
        <p:txBody>
          <a:bodyPr wrap="square">
            <a:spAutoFit/>
          </a:bodyPr>
          <a:lstStyle/>
          <a:p>
            <a:r>
              <a:rPr lang="en-US" sz="1800" b="1" u="sng">
                <a:solidFill>
                  <a:srgbClr val="FFFF00"/>
                </a:solidFill>
                <a:latin typeface="Calibri" pitchFamily="34" charset="0"/>
              </a:rPr>
              <a:t>Step 02 </a:t>
            </a:r>
            <a:r>
              <a:rPr lang="en-US" sz="1800" b="1">
                <a:solidFill>
                  <a:srgbClr val="FFFF00"/>
                </a:solidFill>
                <a:latin typeface="Calibri" pitchFamily="34" charset="0"/>
              </a:rPr>
              <a:t>: </a:t>
            </a:r>
            <a:r>
              <a:rPr lang="en-US"/>
              <a:t>Right-click on </a:t>
            </a:r>
            <a:r>
              <a:rPr lang="en-US">
                <a:solidFill>
                  <a:srgbClr val="92D050"/>
                </a:solidFill>
              </a:rPr>
              <a:t>MyWebService</a:t>
            </a:r>
            <a:r>
              <a:rPr lang="en-US"/>
              <a:t> project | Add | New Item</a:t>
            </a:r>
          </a:p>
        </p:txBody>
      </p:sp>
      <p:pic>
        <p:nvPicPr>
          <p:cNvPr id="3" name="Picture 2">
            <a:extLst>
              <a:ext uri="{FF2B5EF4-FFF2-40B4-BE49-F238E27FC236}">
                <a16:creationId xmlns:a16="http://schemas.microsoft.com/office/drawing/2014/main" id="{5566BB7C-6267-43BA-89B3-9B7FF209A487}"/>
              </a:ext>
            </a:extLst>
          </p:cNvPr>
          <p:cNvPicPr>
            <a:picLocks noChangeAspect="1"/>
          </p:cNvPicPr>
          <p:nvPr/>
        </p:nvPicPr>
        <p:blipFill>
          <a:blip r:embed="rId2"/>
          <a:stretch>
            <a:fillRect/>
          </a:stretch>
        </p:blipFill>
        <p:spPr>
          <a:xfrm>
            <a:off x="599703" y="1898780"/>
            <a:ext cx="7819030" cy="4762500"/>
          </a:xfrm>
          <a:prstGeom prst="rect">
            <a:avLst/>
          </a:prstGeom>
        </p:spPr>
      </p:pic>
      <p:sp>
        <p:nvSpPr>
          <p:cNvPr id="5" name="Rectangle 4">
            <a:extLst>
              <a:ext uri="{FF2B5EF4-FFF2-40B4-BE49-F238E27FC236}">
                <a16:creationId xmlns:a16="http://schemas.microsoft.com/office/drawing/2014/main" id="{9B1C0A4A-B736-4E10-8B7B-B05F98E556DD}"/>
              </a:ext>
            </a:extLst>
          </p:cNvPr>
          <p:cNvSpPr/>
          <p:nvPr/>
        </p:nvSpPr>
        <p:spPr>
          <a:xfrm>
            <a:off x="3352800" y="3854820"/>
            <a:ext cx="1828800" cy="259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6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p:txBody>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a:extLst>
              <a:ext uri="{FF2B5EF4-FFF2-40B4-BE49-F238E27FC236}">
                <a16:creationId xmlns:a16="http://schemas.microsoft.com/office/drawing/2014/main" id="{BA89EDBA-4401-4706-BDD5-4F560D7DB89E}"/>
              </a:ext>
            </a:extLst>
          </p:cNvPr>
          <p:cNvPicPr>
            <a:picLocks noChangeAspect="1"/>
          </p:cNvPicPr>
          <p:nvPr/>
        </p:nvPicPr>
        <p:blipFill>
          <a:blip r:embed="rId2"/>
          <a:stretch>
            <a:fillRect/>
          </a:stretch>
        </p:blipFill>
        <p:spPr>
          <a:xfrm>
            <a:off x="304800" y="1905000"/>
            <a:ext cx="8556356" cy="4038600"/>
          </a:xfrm>
          <a:prstGeom prst="rect">
            <a:avLst/>
          </a:prstGeom>
        </p:spPr>
      </p:pic>
    </p:spTree>
    <p:extLst>
      <p:ext uri="{BB962C8B-B14F-4D97-AF65-F5344CB8AC3E}">
        <p14:creationId xmlns:p14="http://schemas.microsoft.com/office/powerpoint/2010/main" val="417544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81000" y="765089"/>
            <a:ext cx="8001000" cy="1015663"/>
          </a:xfrm>
          <a:prstGeom prst="rect">
            <a:avLst/>
          </a:prstGeom>
          <a:noFill/>
        </p:spPr>
        <p:txBody>
          <a:bodyPr wrap="square">
            <a:spAutoFit/>
          </a:bodyPr>
          <a:lstStyle/>
          <a:p>
            <a:r>
              <a:rPr lang="en-US" sz="2000" b="1" u="sng">
                <a:solidFill>
                  <a:srgbClr val="FFFF00"/>
                </a:solidFill>
                <a:latin typeface="Calibri" pitchFamily="34" charset="0"/>
              </a:rPr>
              <a:t>Step 03 </a:t>
            </a:r>
            <a:r>
              <a:rPr lang="en-US" sz="2000" b="1">
                <a:latin typeface="Calibri" pitchFamily="34" charset="0"/>
              </a:rPr>
              <a:t>: Run WebService ( the same WebForm)</a:t>
            </a:r>
          </a:p>
          <a:p>
            <a:r>
              <a:rPr lang="en-US" sz="2000"/>
              <a:t>Right-click on </a:t>
            </a:r>
            <a:r>
              <a:rPr lang="en-US" sz="2000">
                <a:solidFill>
                  <a:srgbClr val="FFFF00"/>
                </a:solidFill>
              </a:rPr>
              <a:t>MathService.asmx </a:t>
            </a:r>
            <a:r>
              <a:rPr lang="en-US" sz="2000"/>
              <a:t>| View In Browser  </a:t>
            </a:r>
          </a:p>
          <a:p>
            <a:r>
              <a:rPr lang="en-US" sz="2000"/>
              <a:t>Click on HelloWorld | Invoke and view result in  XML  format</a:t>
            </a:r>
          </a:p>
        </p:txBody>
      </p:sp>
      <p:pic>
        <p:nvPicPr>
          <p:cNvPr id="12" name="Picture 11">
            <a:extLst>
              <a:ext uri="{FF2B5EF4-FFF2-40B4-BE49-F238E27FC236}">
                <a16:creationId xmlns:a16="http://schemas.microsoft.com/office/drawing/2014/main" id="{653829C8-A4A2-4C1C-9635-F565E6C2672D}"/>
              </a:ext>
            </a:extLst>
          </p:cNvPr>
          <p:cNvPicPr>
            <a:picLocks noChangeAspect="1"/>
          </p:cNvPicPr>
          <p:nvPr/>
        </p:nvPicPr>
        <p:blipFill>
          <a:blip r:embed="rId2"/>
          <a:stretch>
            <a:fillRect/>
          </a:stretch>
        </p:blipFill>
        <p:spPr>
          <a:xfrm>
            <a:off x="327513" y="4437184"/>
            <a:ext cx="2652189" cy="2171928"/>
          </a:xfrm>
          <a:prstGeom prst="rect">
            <a:avLst/>
          </a:prstGeom>
        </p:spPr>
      </p:pic>
      <p:pic>
        <p:nvPicPr>
          <p:cNvPr id="13" name="Picture 12">
            <a:extLst>
              <a:ext uri="{FF2B5EF4-FFF2-40B4-BE49-F238E27FC236}">
                <a16:creationId xmlns:a16="http://schemas.microsoft.com/office/drawing/2014/main" id="{8B865197-E140-40AE-B4A5-0FD7850162F0}"/>
              </a:ext>
            </a:extLst>
          </p:cNvPr>
          <p:cNvPicPr>
            <a:picLocks noChangeAspect="1"/>
          </p:cNvPicPr>
          <p:nvPr/>
        </p:nvPicPr>
        <p:blipFill>
          <a:blip r:embed="rId3"/>
          <a:stretch>
            <a:fillRect/>
          </a:stretch>
        </p:blipFill>
        <p:spPr>
          <a:xfrm>
            <a:off x="3048000" y="4525529"/>
            <a:ext cx="5912111" cy="999971"/>
          </a:xfrm>
          <a:prstGeom prst="rect">
            <a:avLst/>
          </a:prstGeom>
        </p:spPr>
      </p:pic>
      <p:grpSp>
        <p:nvGrpSpPr>
          <p:cNvPr id="16" name="Group 15">
            <a:extLst>
              <a:ext uri="{FF2B5EF4-FFF2-40B4-BE49-F238E27FC236}">
                <a16:creationId xmlns:a16="http://schemas.microsoft.com/office/drawing/2014/main" id="{BC9ECD78-5878-44B8-91DC-426237F94F11}"/>
              </a:ext>
            </a:extLst>
          </p:cNvPr>
          <p:cNvGrpSpPr/>
          <p:nvPr/>
        </p:nvGrpSpPr>
        <p:grpSpPr>
          <a:xfrm>
            <a:off x="290145" y="1776048"/>
            <a:ext cx="8534399" cy="2562225"/>
            <a:chOff x="290145" y="1776048"/>
            <a:chExt cx="8534399" cy="2562225"/>
          </a:xfrm>
        </p:grpSpPr>
        <p:grpSp>
          <p:nvGrpSpPr>
            <p:cNvPr id="10" name="Group 9">
              <a:extLst>
                <a:ext uri="{FF2B5EF4-FFF2-40B4-BE49-F238E27FC236}">
                  <a16:creationId xmlns:a16="http://schemas.microsoft.com/office/drawing/2014/main" id="{2E89CE1A-F03E-491B-BD8C-14BD65D7B706}"/>
                </a:ext>
              </a:extLst>
            </p:cNvPr>
            <p:cNvGrpSpPr/>
            <p:nvPr/>
          </p:nvGrpSpPr>
          <p:grpSpPr>
            <a:xfrm>
              <a:off x="290145" y="1776048"/>
              <a:ext cx="8534399" cy="2562225"/>
              <a:chOff x="657567" y="2799620"/>
              <a:chExt cx="7972425" cy="2562225"/>
            </a:xfrm>
          </p:grpSpPr>
          <p:pic>
            <p:nvPicPr>
              <p:cNvPr id="7" name="Picture 6">
                <a:extLst>
                  <a:ext uri="{FF2B5EF4-FFF2-40B4-BE49-F238E27FC236}">
                    <a16:creationId xmlns:a16="http://schemas.microsoft.com/office/drawing/2014/main" id="{A0BDBB31-571B-4FBF-A606-C1CF2F7072F3}"/>
                  </a:ext>
                </a:extLst>
              </p:cNvPr>
              <p:cNvPicPr>
                <a:picLocks noChangeAspect="1"/>
              </p:cNvPicPr>
              <p:nvPr/>
            </p:nvPicPr>
            <p:blipFill>
              <a:blip r:embed="rId4"/>
              <a:stretch>
                <a:fillRect/>
              </a:stretch>
            </p:blipFill>
            <p:spPr>
              <a:xfrm>
                <a:off x="657567" y="2799620"/>
                <a:ext cx="7972425" cy="2562225"/>
              </a:xfrm>
              <a:prstGeom prst="rect">
                <a:avLst/>
              </a:prstGeom>
            </p:spPr>
          </p:pic>
          <p:sp>
            <p:nvSpPr>
              <p:cNvPr id="9" name="Rectangle 8">
                <a:extLst>
                  <a:ext uri="{FF2B5EF4-FFF2-40B4-BE49-F238E27FC236}">
                    <a16:creationId xmlns:a16="http://schemas.microsoft.com/office/drawing/2014/main" id="{75FA1A34-BE23-4883-8756-D4643881E3D0}"/>
                  </a:ext>
                </a:extLst>
              </p:cNvPr>
              <p:cNvSpPr/>
              <p:nvPr/>
            </p:nvSpPr>
            <p:spPr>
              <a:xfrm>
                <a:off x="1405022" y="5033265"/>
                <a:ext cx="1828800" cy="259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FD9932F-DCEF-4F1B-9FAA-BCC932AE4E44}"/>
                </a:ext>
              </a:extLst>
            </p:cNvPr>
            <p:cNvSpPr/>
            <p:nvPr/>
          </p:nvSpPr>
          <p:spPr>
            <a:xfrm>
              <a:off x="1778000" y="2237574"/>
              <a:ext cx="3200400" cy="322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7183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197925" y="381000"/>
            <a:ext cx="8229600" cy="609600"/>
          </a:xfrm>
        </p:spPr>
        <p:txBody>
          <a:bodyPr>
            <a:noAutofit/>
          </a:bodyPr>
          <a:lstStyle/>
          <a:p>
            <a:r>
              <a:rPr lang="en-US" sz="3600"/>
              <a:t>View SOAP message of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3" name="Picture 2">
            <a:extLst>
              <a:ext uri="{FF2B5EF4-FFF2-40B4-BE49-F238E27FC236}">
                <a16:creationId xmlns:a16="http://schemas.microsoft.com/office/drawing/2014/main" id="{5D4ED2F2-FA2F-44CE-8B0B-D04668414EF0}"/>
              </a:ext>
            </a:extLst>
          </p:cNvPr>
          <p:cNvPicPr>
            <a:picLocks noChangeAspect="1"/>
          </p:cNvPicPr>
          <p:nvPr/>
        </p:nvPicPr>
        <p:blipFill>
          <a:blip r:embed="rId2"/>
          <a:stretch>
            <a:fillRect/>
          </a:stretch>
        </p:blipFill>
        <p:spPr>
          <a:xfrm>
            <a:off x="440345" y="1143000"/>
            <a:ext cx="8229599" cy="5449192"/>
          </a:xfrm>
          <a:prstGeom prst="rect">
            <a:avLst/>
          </a:prstGeom>
        </p:spPr>
      </p:pic>
    </p:spTree>
    <p:extLst>
      <p:ext uri="{BB962C8B-B14F-4D97-AF65-F5344CB8AC3E}">
        <p14:creationId xmlns:p14="http://schemas.microsoft.com/office/powerpoint/2010/main" val="12655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81000" y="765089"/>
            <a:ext cx="8001000" cy="1015663"/>
          </a:xfrm>
          <a:prstGeom prst="rect">
            <a:avLst/>
          </a:prstGeom>
          <a:noFill/>
        </p:spPr>
        <p:txBody>
          <a:bodyPr wrap="square">
            <a:spAutoFit/>
          </a:bodyPr>
          <a:lstStyle/>
          <a:p>
            <a:r>
              <a:rPr lang="en-US" sz="2000" b="1" u="sng">
                <a:solidFill>
                  <a:srgbClr val="FFFF00"/>
                </a:solidFill>
                <a:latin typeface="Calibri" pitchFamily="34" charset="0"/>
              </a:rPr>
              <a:t>Step 04 </a:t>
            </a:r>
            <a:r>
              <a:rPr lang="en-US" sz="2000" b="1">
                <a:latin typeface="Calibri" pitchFamily="34" charset="0"/>
              </a:rPr>
              <a:t>: Create Client Application ( use </a:t>
            </a:r>
            <a:r>
              <a:rPr lang="en-US" sz="2000" b="1">
                <a:solidFill>
                  <a:srgbClr val="FFFF00"/>
                </a:solidFill>
                <a:latin typeface="Calibri" pitchFamily="34" charset="0"/>
              </a:rPr>
              <a:t>Console App </a:t>
            </a:r>
            <a:r>
              <a:rPr lang="en-US" sz="2000" b="1">
                <a:latin typeface="Calibri" pitchFamily="34" charset="0"/>
              </a:rPr>
              <a:t>in this demo ) named </a:t>
            </a:r>
            <a:r>
              <a:rPr lang="en-US" sz="2000" b="1">
                <a:solidFill>
                  <a:srgbClr val="FFFF00"/>
                </a:solidFill>
                <a:latin typeface="Calibri" pitchFamily="34" charset="0"/>
              </a:rPr>
              <a:t>MyConsoleApp </a:t>
            </a:r>
            <a:r>
              <a:rPr lang="en-US" sz="2000" b="1">
                <a:latin typeface="Calibri" pitchFamily="34" charset="0"/>
              </a:rPr>
              <a:t>and </a:t>
            </a:r>
            <a:r>
              <a:rPr lang="en-US" sz="2000" b="1">
                <a:solidFill>
                  <a:srgbClr val="FFFF00"/>
                </a:solidFill>
                <a:latin typeface="Calibri" pitchFamily="34" charset="0"/>
              </a:rPr>
              <a:t>Set as Startup Project </a:t>
            </a:r>
            <a:r>
              <a:rPr lang="en-US" sz="2000" b="1">
                <a:latin typeface="Calibri" pitchFamily="34" charset="0"/>
              </a:rPr>
              <a:t>for this project</a:t>
            </a:r>
          </a:p>
          <a:p>
            <a:endParaRPr lang="en-US" sz="2000" b="1">
              <a:solidFill>
                <a:srgbClr val="FFFF00"/>
              </a:solidFill>
              <a:latin typeface="Calibri" pitchFamily="34" charset="0"/>
            </a:endParaRPr>
          </a:p>
        </p:txBody>
      </p:sp>
      <p:pic>
        <p:nvPicPr>
          <p:cNvPr id="5" name="Picture 4">
            <a:extLst>
              <a:ext uri="{FF2B5EF4-FFF2-40B4-BE49-F238E27FC236}">
                <a16:creationId xmlns:a16="http://schemas.microsoft.com/office/drawing/2014/main" id="{A5DEBA58-7B7E-4969-B22A-6955D9BF166D}"/>
              </a:ext>
            </a:extLst>
          </p:cNvPr>
          <p:cNvPicPr>
            <a:picLocks noChangeAspect="1"/>
          </p:cNvPicPr>
          <p:nvPr/>
        </p:nvPicPr>
        <p:blipFill>
          <a:blip r:embed="rId2"/>
          <a:stretch>
            <a:fillRect/>
          </a:stretch>
        </p:blipFill>
        <p:spPr>
          <a:xfrm>
            <a:off x="1771650" y="1676400"/>
            <a:ext cx="5600700" cy="4619625"/>
          </a:xfrm>
          <a:prstGeom prst="rect">
            <a:avLst/>
          </a:prstGeom>
        </p:spPr>
      </p:pic>
    </p:spTree>
    <p:extLst>
      <p:ext uri="{BB962C8B-B14F-4D97-AF65-F5344CB8AC3E}">
        <p14:creationId xmlns:p14="http://schemas.microsoft.com/office/powerpoint/2010/main" val="361314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120917" y="782532"/>
            <a:ext cx="8743378" cy="1323439"/>
          </a:xfrm>
          <a:prstGeom prst="rect">
            <a:avLst/>
          </a:prstGeom>
          <a:noFill/>
        </p:spPr>
        <p:txBody>
          <a:bodyPr wrap="square">
            <a:spAutoFit/>
          </a:bodyPr>
          <a:lstStyle/>
          <a:p>
            <a:r>
              <a:rPr lang="en-US" sz="2000" b="1" u="sng">
                <a:solidFill>
                  <a:srgbClr val="FFFF00"/>
                </a:solidFill>
                <a:latin typeface="Calibri" pitchFamily="34" charset="0"/>
              </a:rPr>
              <a:t>Step 05 </a:t>
            </a:r>
            <a:r>
              <a:rPr lang="en-US" sz="2000" b="1">
                <a:latin typeface="Calibri" pitchFamily="34" charset="0"/>
              </a:rPr>
              <a:t>: Add WebReference to </a:t>
            </a:r>
            <a:r>
              <a:rPr lang="en-US" sz="2000" b="1">
                <a:solidFill>
                  <a:srgbClr val="FFFF00"/>
                </a:solidFill>
                <a:latin typeface="Calibri" pitchFamily="34" charset="0"/>
              </a:rPr>
              <a:t>MyWebService</a:t>
            </a:r>
            <a:r>
              <a:rPr lang="en-US" sz="2000" b="1">
                <a:latin typeface="Calibri" pitchFamily="34" charset="0"/>
              </a:rPr>
              <a:t> from </a:t>
            </a:r>
            <a:r>
              <a:rPr lang="en-US" sz="2000" b="1">
                <a:solidFill>
                  <a:srgbClr val="FFFF00"/>
                </a:solidFill>
                <a:latin typeface="Calibri" pitchFamily="34" charset="0"/>
              </a:rPr>
              <a:t>MyConsoleApp</a:t>
            </a:r>
          </a:p>
          <a:p>
            <a:r>
              <a:rPr lang="en-US" sz="2000" b="1">
                <a:latin typeface="Calibri" pitchFamily="34" charset="0"/>
              </a:rPr>
              <a:t>-Right click on MyConsole | Add | Service Reference | Advanced | Add Web Reference | OK</a:t>
            </a:r>
          </a:p>
          <a:p>
            <a:endParaRPr lang="en-US" sz="2000" b="1">
              <a:solidFill>
                <a:srgbClr val="FFFF00"/>
              </a:solidFill>
              <a:latin typeface="Calibri" pitchFamily="34" charset="0"/>
            </a:endParaRPr>
          </a:p>
        </p:txBody>
      </p:sp>
      <p:grpSp>
        <p:nvGrpSpPr>
          <p:cNvPr id="12" name="Group 11">
            <a:extLst>
              <a:ext uri="{FF2B5EF4-FFF2-40B4-BE49-F238E27FC236}">
                <a16:creationId xmlns:a16="http://schemas.microsoft.com/office/drawing/2014/main" id="{BAD75913-FF1F-47FB-8C1F-1C82DE8B042A}"/>
              </a:ext>
            </a:extLst>
          </p:cNvPr>
          <p:cNvGrpSpPr/>
          <p:nvPr/>
        </p:nvGrpSpPr>
        <p:grpSpPr>
          <a:xfrm>
            <a:off x="257909" y="1863337"/>
            <a:ext cx="3803405" cy="1266713"/>
            <a:chOff x="225670" y="1516647"/>
            <a:chExt cx="3803405" cy="1266713"/>
          </a:xfrm>
        </p:grpSpPr>
        <p:pic>
          <p:nvPicPr>
            <p:cNvPr id="6" name="Picture 5">
              <a:extLst>
                <a:ext uri="{FF2B5EF4-FFF2-40B4-BE49-F238E27FC236}">
                  <a16:creationId xmlns:a16="http://schemas.microsoft.com/office/drawing/2014/main" id="{C54E81C6-7EDD-409A-848E-7E5603716394}"/>
                </a:ext>
              </a:extLst>
            </p:cNvPr>
            <p:cNvPicPr>
              <a:picLocks noChangeAspect="1"/>
            </p:cNvPicPr>
            <p:nvPr/>
          </p:nvPicPr>
          <p:blipFill>
            <a:blip r:embed="rId2"/>
            <a:stretch>
              <a:fillRect/>
            </a:stretch>
          </p:blipFill>
          <p:spPr>
            <a:xfrm>
              <a:off x="228600" y="1516647"/>
              <a:ext cx="3800475" cy="1266713"/>
            </a:xfrm>
            <a:prstGeom prst="rect">
              <a:avLst/>
            </a:prstGeom>
          </p:spPr>
        </p:pic>
        <p:sp>
          <p:nvSpPr>
            <p:cNvPr id="9" name="Rectangle 8">
              <a:extLst>
                <a:ext uri="{FF2B5EF4-FFF2-40B4-BE49-F238E27FC236}">
                  <a16:creationId xmlns:a16="http://schemas.microsoft.com/office/drawing/2014/main" id="{5CC50534-1F75-4C81-82B6-A3B4F515BDAB}"/>
                </a:ext>
              </a:extLst>
            </p:cNvPr>
            <p:cNvSpPr/>
            <p:nvPr/>
          </p:nvSpPr>
          <p:spPr>
            <a:xfrm>
              <a:off x="225670" y="2295075"/>
              <a:ext cx="1128346"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D9730067-64DC-4907-B8E5-AE4559D12118}"/>
              </a:ext>
            </a:extLst>
          </p:cNvPr>
          <p:cNvGrpSpPr/>
          <p:nvPr/>
        </p:nvGrpSpPr>
        <p:grpSpPr>
          <a:xfrm>
            <a:off x="4495800" y="1863336"/>
            <a:ext cx="4370531" cy="1266713"/>
            <a:chOff x="4544868" y="1496132"/>
            <a:chExt cx="4370531" cy="1266713"/>
          </a:xfrm>
        </p:grpSpPr>
        <p:pic>
          <p:nvPicPr>
            <p:cNvPr id="7" name="Picture 6">
              <a:extLst>
                <a:ext uri="{FF2B5EF4-FFF2-40B4-BE49-F238E27FC236}">
                  <a16:creationId xmlns:a16="http://schemas.microsoft.com/office/drawing/2014/main" id="{A86EAB8C-1859-48A7-A767-3DF87CBD7D2A}"/>
                </a:ext>
              </a:extLst>
            </p:cNvPr>
            <p:cNvPicPr>
              <a:picLocks noChangeAspect="1"/>
            </p:cNvPicPr>
            <p:nvPr/>
          </p:nvPicPr>
          <p:blipFill>
            <a:blip r:embed="rId3"/>
            <a:stretch>
              <a:fillRect/>
            </a:stretch>
          </p:blipFill>
          <p:spPr>
            <a:xfrm>
              <a:off x="4544868" y="1496132"/>
              <a:ext cx="4370531" cy="1266713"/>
            </a:xfrm>
            <a:prstGeom prst="rect">
              <a:avLst/>
            </a:prstGeom>
          </p:spPr>
        </p:pic>
        <p:sp>
          <p:nvSpPr>
            <p:cNvPr id="11" name="Rectangle 10">
              <a:extLst>
                <a:ext uri="{FF2B5EF4-FFF2-40B4-BE49-F238E27FC236}">
                  <a16:creationId xmlns:a16="http://schemas.microsoft.com/office/drawing/2014/main" id="{2DA64851-1BD4-40BC-ACBA-557FF34D6466}"/>
                </a:ext>
              </a:extLst>
            </p:cNvPr>
            <p:cNvSpPr/>
            <p:nvPr/>
          </p:nvSpPr>
          <p:spPr>
            <a:xfrm>
              <a:off x="4724400" y="2115695"/>
              <a:ext cx="1447800"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1EA1C0-CEC9-45FC-9E9D-49FE9DF843EB}"/>
              </a:ext>
            </a:extLst>
          </p:cNvPr>
          <p:cNvSpPr txBox="1"/>
          <p:nvPr/>
        </p:nvSpPr>
        <p:spPr>
          <a:xfrm>
            <a:off x="120917" y="3399692"/>
            <a:ext cx="8770895" cy="646331"/>
          </a:xfrm>
          <a:prstGeom prst="rect">
            <a:avLst/>
          </a:prstGeom>
          <a:noFill/>
        </p:spPr>
        <p:txBody>
          <a:bodyPr wrap="square">
            <a:spAutoFit/>
          </a:bodyPr>
          <a:lstStyle/>
          <a:p>
            <a:r>
              <a:rPr lang="en-US" sz="1800" b="1">
                <a:latin typeface="Calibri" pitchFamily="34" charset="0"/>
              </a:rPr>
              <a:t>-Copy URL of </a:t>
            </a:r>
            <a:r>
              <a:rPr lang="en-US" sz="1800" b="1">
                <a:solidFill>
                  <a:srgbClr val="FFFF00"/>
                </a:solidFill>
                <a:latin typeface="Calibri" pitchFamily="34" charset="0"/>
              </a:rPr>
              <a:t>MathService.asmx </a:t>
            </a:r>
            <a:r>
              <a:rPr lang="en-US" sz="1800" b="1">
                <a:latin typeface="Calibri" pitchFamily="34" charset="0"/>
              </a:rPr>
              <a:t>in</a:t>
            </a:r>
            <a:r>
              <a:rPr lang="en-US" sz="1800" b="1">
                <a:solidFill>
                  <a:srgbClr val="FFFF00"/>
                </a:solidFill>
                <a:latin typeface="Calibri" pitchFamily="34" charset="0"/>
              </a:rPr>
              <a:t> </a:t>
            </a:r>
            <a:r>
              <a:rPr lang="en-US" sz="1800" b="1" u="sng">
                <a:solidFill>
                  <a:srgbClr val="FFFF00"/>
                </a:solidFill>
                <a:latin typeface="Calibri" pitchFamily="34" charset="0"/>
              </a:rPr>
              <a:t>Step 03 </a:t>
            </a:r>
            <a:r>
              <a:rPr lang="en-US" sz="1800" b="1">
                <a:latin typeface="Calibri" pitchFamily="34" charset="0"/>
              </a:rPr>
              <a:t>and paste URL to the  </a:t>
            </a:r>
            <a:r>
              <a:rPr lang="en-US" sz="1800" b="1">
                <a:solidFill>
                  <a:srgbClr val="FFFF00"/>
                </a:solidFill>
                <a:latin typeface="Calibri" pitchFamily="34" charset="0"/>
              </a:rPr>
              <a:t>Add Web Reference </a:t>
            </a:r>
            <a:r>
              <a:rPr lang="en-US" sz="1800" b="1">
                <a:latin typeface="Calibri" pitchFamily="34" charset="0"/>
              </a:rPr>
              <a:t>dialog then click </a:t>
            </a:r>
          </a:p>
        </p:txBody>
      </p:sp>
      <p:grpSp>
        <p:nvGrpSpPr>
          <p:cNvPr id="22" name="Group 21">
            <a:extLst>
              <a:ext uri="{FF2B5EF4-FFF2-40B4-BE49-F238E27FC236}">
                <a16:creationId xmlns:a16="http://schemas.microsoft.com/office/drawing/2014/main" id="{4F5C0D22-56C4-4ABD-A2AF-949A777481B1}"/>
              </a:ext>
            </a:extLst>
          </p:cNvPr>
          <p:cNvGrpSpPr/>
          <p:nvPr/>
        </p:nvGrpSpPr>
        <p:grpSpPr>
          <a:xfrm>
            <a:off x="235357" y="4190239"/>
            <a:ext cx="3493337" cy="1272996"/>
            <a:chOff x="252187" y="3518689"/>
            <a:chExt cx="3493337" cy="1272996"/>
          </a:xfrm>
        </p:grpSpPr>
        <p:pic>
          <p:nvPicPr>
            <p:cNvPr id="14" name="Picture 13">
              <a:extLst>
                <a:ext uri="{FF2B5EF4-FFF2-40B4-BE49-F238E27FC236}">
                  <a16:creationId xmlns:a16="http://schemas.microsoft.com/office/drawing/2014/main" id="{91146394-1923-4F36-B31A-C9CBB62309F8}"/>
                </a:ext>
              </a:extLst>
            </p:cNvPr>
            <p:cNvPicPr>
              <a:picLocks noChangeAspect="1"/>
            </p:cNvPicPr>
            <p:nvPr/>
          </p:nvPicPr>
          <p:blipFill>
            <a:blip r:embed="rId4"/>
            <a:stretch>
              <a:fillRect/>
            </a:stretch>
          </p:blipFill>
          <p:spPr>
            <a:xfrm>
              <a:off x="252187" y="3518689"/>
              <a:ext cx="3493337" cy="1272996"/>
            </a:xfrm>
            <a:prstGeom prst="rect">
              <a:avLst/>
            </a:prstGeom>
          </p:spPr>
        </p:pic>
        <p:sp>
          <p:nvSpPr>
            <p:cNvPr id="18" name="Oval 17">
              <a:extLst>
                <a:ext uri="{FF2B5EF4-FFF2-40B4-BE49-F238E27FC236}">
                  <a16:creationId xmlns:a16="http://schemas.microsoft.com/office/drawing/2014/main" id="{3657D340-E57D-4876-8CC0-0784D984DDD1}"/>
                </a:ext>
              </a:extLst>
            </p:cNvPr>
            <p:cNvSpPr/>
            <p:nvPr/>
          </p:nvSpPr>
          <p:spPr>
            <a:xfrm>
              <a:off x="430069" y="3890893"/>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grpSp>
      <p:sp>
        <p:nvSpPr>
          <p:cNvPr id="20" name="Oval 19">
            <a:extLst>
              <a:ext uri="{FF2B5EF4-FFF2-40B4-BE49-F238E27FC236}">
                <a16:creationId xmlns:a16="http://schemas.microsoft.com/office/drawing/2014/main" id="{A8C1C489-CA8B-4101-8E5E-5DAD05EFB33D}"/>
              </a:ext>
            </a:extLst>
          </p:cNvPr>
          <p:cNvSpPr/>
          <p:nvPr/>
        </p:nvSpPr>
        <p:spPr>
          <a:xfrm>
            <a:off x="8254695" y="4756281"/>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cxnSp>
        <p:nvCxnSpPr>
          <p:cNvPr id="24" name="Connector: Elbow 23">
            <a:extLst>
              <a:ext uri="{FF2B5EF4-FFF2-40B4-BE49-F238E27FC236}">
                <a16:creationId xmlns:a16="http://schemas.microsoft.com/office/drawing/2014/main" id="{939BD816-52F9-4246-ADD9-B7BFB1C6F110}"/>
              </a:ext>
            </a:extLst>
          </p:cNvPr>
          <p:cNvCxnSpPr>
            <a:cxnSpLocks/>
          </p:cNvCxnSpPr>
          <p:nvPr/>
        </p:nvCxnSpPr>
        <p:spPr>
          <a:xfrm>
            <a:off x="3488300" y="4756281"/>
            <a:ext cx="753418" cy="603856"/>
          </a:xfrm>
          <a:prstGeom prst="bentConnector3">
            <a:avLst>
              <a:gd name="adj1" fmla="val 54668"/>
            </a:avLst>
          </a:prstGeom>
          <a:ln w="41275" cmpd="thickThi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DA64AF6-AE63-4AE7-9C15-2552CB500377}"/>
              </a:ext>
            </a:extLst>
          </p:cNvPr>
          <p:cNvPicPr>
            <a:picLocks noChangeAspect="1"/>
          </p:cNvPicPr>
          <p:nvPr/>
        </p:nvPicPr>
        <p:blipFill>
          <a:blip r:embed="rId5"/>
          <a:stretch>
            <a:fillRect/>
          </a:stretch>
        </p:blipFill>
        <p:spPr>
          <a:xfrm>
            <a:off x="1839785" y="3696109"/>
            <a:ext cx="323850" cy="333375"/>
          </a:xfrm>
          <a:prstGeom prst="rect">
            <a:avLst/>
          </a:prstGeom>
        </p:spPr>
      </p:pic>
      <p:grpSp>
        <p:nvGrpSpPr>
          <p:cNvPr id="39" name="Group 38">
            <a:extLst>
              <a:ext uri="{FF2B5EF4-FFF2-40B4-BE49-F238E27FC236}">
                <a16:creationId xmlns:a16="http://schemas.microsoft.com/office/drawing/2014/main" id="{DDEC8C6B-9EF8-4B31-811F-1E67DF6CFF93}"/>
              </a:ext>
            </a:extLst>
          </p:cNvPr>
          <p:cNvGrpSpPr/>
          <p:nvPr/>
        </p:nvGrpSpPr>
        <p:grpSpPr>
          <a:xfrm>
            <a:off x="3955245" y="4155185"/>
            <a:ext cx="4911086" cy="1593721"/>
            <a:chOff x="3955245" y="4155185"/>
            <a:chExt cx="4911086" cy="1593721"/>
          </a:xfrm>
        </p:grpSpPr>
        <p:pic>
          <p:nvPicPr>
            <p:cNvPr id="17" name="Picture 16">
              <a:extLst>
                <a:ext uri="{FF2B5EF4-FFF2-40B4-BE49-F238E27FC236}">
                  <a16:creationId xmlns:a16="http://schemas.microsoft.com/office/drawing/2014/main" id="{DCEB64EC-2FF8-443E-864B-13928F1D3A26}"/>
                </a:ext>
              </a:extLst>
            </p:cNvPr>
            <p:cNvPicPr>
              <a:picLocks noChangeAspect="1"/>
            </p:cNvPicPr>
            <p:nvPr/>
          </p:nvPicPr>
          <p:blipFill>
            <a:blip r:embed="rId6"/>
            <a:stretch>
              <a:fillRect/>
            </a:stretch>
          </p:blipFill>
          <p:spPr>
            <a:xfrm>
              <a:off x="3955245" y="4155185"/>
              <a:ext cx="4911086" cy="1593721"/>
            </a:xfrm>
            <a:prstGeom prst="rect">
              <a:avLst/>
            </a:prstGeom>
          </p:spPr>
        </p:pic>
        <p:sp>
          <p:nvSpPr>
            <p:cNvPr id="38" name="Rectangle 37">
              <a:extLst>
                <a:ext uri="{FF2B5EF4-FFF2-40B4-BE49-F238E27FC236}">
                  <a16:creationId xmlns:a16="http://schemas.microsoft.com/office/drawing/2014/main" id="{E921DC4D-DAF9-42F3-BD9A-76153519190A}"/>
                </a:ext>
              </a:extLst>
            </p:cNvPr>
            <p:cNvSpPr/>
            <p:nvPr/>
          </p:nvSpPr>
          <p:spPr>
            <a:xfrm>
              <a:off x="8305495" y="5269303"/>
              <a:ext cx="533705" cy="4304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09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318580" y="4807744"/>
            <a:ext cx="4800600" cy="1015663"/>
          </a:xfrm>
          <a:prstGeom prst="rect">
            <a:avLst/>
          </a:prstGeom>
          <a:noFill/>
        </p:spPr>
        <p:txBody>
          <a:bodyPr wrap="square">
            <a:spAutoFit/>
          </a:bodyPr>
          <a:lstStyle/>
          <a:p>
            <a:r>
              <a:rPr lang="en-US" sz="2000" b="1">
                <a:latin typeface="Calibri" pitchFamily="34" charset="0"/>
              </a:rPr>
              <a:t>Next -&gt;  Click </a:t>
            </a:r>
            <a:r>
              <a:rPr lang="en-US" sz="2000" b="1">
                <a:solidFill>
                  <a:srgbClr val="FFFF00"/>
                </a:solidFill>
                <a:latin typeface="Calibri" pitchFamily="34" charset="0"/>
              </a:rPr>
              <a:t>Add Reference </a:t>
            </a:r>
            <a:r>
              <a:rPr lang="en-US" sz="2000" b="1">
                <a:latin typeface="Calibri" pitchFamily="34" charset="0"/>
              </a:rPr>
              <a:t>to complete </a:t>
            </a:r>
          </a:p>
          <a:p>
            <a:r>
              <a:rPr lang="en-US" sz="2000" b="1">
                <a:latin typeface="Calibri" pitchFamily="34" charset="0"/>
              </a:rPr>
              <a:t>and then </a:t>
            </a:r>
            <a:r>
              <a:rPr lang="en-US" sz="2000" b="1">
                <a:solidFill>
                  <a:srgbClr val="FFFF00"/>
                </a:solidFill>
                <a:latin typeface="Calibri" pitchFamily="34" charset="0"/>
              </a:rPr>
              <a:t>Buid</a:t>
            </a:r>
            <a:r>
              <a:rPr lang="en-US" sz="2000" b="1">
                <a:latin typeface="Calibri" pitchFamily="34" charset="0"/>
              </a:rPr>
              <a:t> project . </a:t>
            </a:r>
          </a:p>
          <a:p>
            <a:endParaRPr lang="en-US" sz="2000" b="1">
              <a:solidFill>
                <a:srgbClr val="FFFF00"/>
              </a:solidFill>
              <a:latin typeface="Calibri" pitchFamily="34" charset="0"/>
            </a:endParaRPr>
          </a:p>
        </p:txBody>
      </p:sp>
      <p:grpSp>
        <p:nvGrpSpPr>
          <p:cNvPr id="8" name="Group 7">
            <a:extLst>
              <a:ext uri="{FF2B5EF4-FFF2-40B4-BE49-F238E27FC236}">
                <a16:creationId xmlns:a16="http://schemas.microsoft.com/office/drawing/2014/main" id="{CD718913-1E08-46DA-A4C5-997A80A29153}"/>
              </a:ext>
            </a:extLst>
          </p:cNvPr>
          <p:cNvGrpSpPr/>
          <p:nvPr/>
        </p:nvGrpSpPr>
        <p:grpSpPr>
          <a:xfrm>
            <a:off x="318580" y="838200"/>
            <a:ext cx="8582025" cy="3889131"/>
            <a:chOff x="253856" y="1905000"/>
            <a:chExt cx="8582025" cy="3889131"/>
          </a:xfrm>
        </p:grpSpPr>
        <p:pic>
          <p:nvPicPr>
            <p:cNvPr id="5" name="Picture 4">
              <a:extLst>
                <a:ext uri="{FF2B5EF4-FFF2-40B4-BE49-F238E27FC236}">
                  <a16:creationId xmlns:a16="http://schemas.microsoft.com/office/drawing/2014/main" id="{6650E065-1092-45FD-90F7-FFCD12674B48}"/>
                </a:ext>
              </a:extLst>
            </p:cNvPr>
            <p:cNvPicPr>
              <a:picLocks noChangeAspect="1"/>
            </p:cNvPicPr>
            <p:nvPr/>
          </p:nvPicPr>
          <p:blipFill>
            <a:blip r:embed="rId2"/>
            <a:stretch>
              <a:fillRect/>
            </a:stretch>
          </p:blipFill>
          <p:spPr>
            <a:xfrm>
              <a:off x="253856" y="1905000"/>
              <a:ext cx="8582025" cy="3886200"/>
            </a:xfrm>
            <a:prstGeom prst="rect">
              <a:avLst/>
            </a:prstGeom>
          </p:spPr>
        </p:pic>
        <p:sp>
          <p:nvSpPr>
            <p:cNvPr id="7" name="Rectangle 6">
              <a:extLst>
                <a:ext uri="{FF2B5EF4-FFF2-40B4-BE49-F238E27FC236}">
                  <a16:creationId xmlns:a16="http://schemas.microsoft.com/office/drawing/2014/main" id="{86A86127-22CE-4F89-95D0-5A6391C4CF48}"/>
                </a:ext>
              </a:extLst>
            </p:cNvPr>
            <p:cNvSpPr/>
            <p:nvPr/>
          </p:nvSpPr>
          <p:spPr>
            <a:xfrm>
              <a:off x="7162799" y="5413132"/>
              <a:ext cx="1673081" cy="380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364E2C-282F-4071-BF9B-57BD473ACF3F}"/>
              </a:ext>
            </a:extLst>
          </p:cNvPr>
          <p:cNvGrpSpPr/>
          <p:nvPr/>
        </p:nvGrpSpPr>
        <p:grpSpPr>
          <a:xfrm>
            <a:off x="4953000" y="4807744"/>
            <a:ext cx="2990850" cy="1943100"/>
            <a:chOff x="4953000" y="4807744"/>
            <a:chExt cx="2990850" cy="1943100"/>
          </a:xfrm>
        </p:grpSpPr>
        <p:pic>
          <p:nvPicPr>
            <p:cNvPr id="9" name="Picture 8">
              <a:extLst>
                <a:ext uri="{FF2B5EF4-FFF2-40B4-BE49-F238E27FC236}">
                  <a16:creationId xmlns:a16="http://schemas.microsoft.com/office/drawing/2014/main" id="{C0E98B23-C6B9-4020-8C93-F4620393CCB1}"/>
                </a:ext>
              </a:extLst>
            </p:cNvPr>
            <p:cNvPicPr>
              <a:picLocks noChangeAspect="1"/>
            </p:cNvPicPr>
            <p:nvPr/>
          </p:nvPicPr>
          <p:blipFill>
            <a:blip r:embed="rId3"/>
            <a:stretch>
              <a:fillRect/>
            </a:stretch>
          </p:blipFill>
          <p:spPr>
            <a:xfrm>
              <a:off x="4953000" y="4807744"/>
              <a:ext cx="2990850" cy="1943100"/>
            </a:xfrm>
            <a:prstGeom prst="rect">
              <a:avLst/>
            </a:prstGeom>
          </p:spPr>
        </p:pic>
        <p:sp>
          <p:nvSpPr>
            <p:cNvPr id="11" name="Rectangle 10">
              <a:extLst>
                <a:ext uri="{FF2B5EF4-FFF2-40B4-BE49-F238E27FC236}">
                  <a16:creationId xmlns:a16="http://schemas.microsoft.com/office/drawing/2014/main" id="{2912CA0F-6AD3-4EA4-BFF8-5892BB3EF549}"/>
                </a:ext>
              </a:extLst>
            </p:cNvPr>
            <p:cNvSpPr/>
            <p:nvPr/>
          </p:nvSpPr>
          <p:spPr>
            <a:xfrm>
              <a:off x="5181600" y="5867400"/>
              <a:ext cx="1752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715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C18-1F4E-4CF5-8EB4-D21C48457794}"/>
              </a:ext>
            </a:extLst>
          </p:cNvPr>
          <p:cNvSpPr>
            <a:spLocks noGrp="1"/>
          </p:cNvSpPr>
          <p:nvPr>
            <p:ph type="title"/>
          </p:nvPr>
        </p:nvSpPr>
        <p:spPr>
          <a:xfrm>
            <a:off x="430069" y="107156"/>
            <a:ext cx="8229600" cy="731044"/>
          </a:xfrm>
        </p:spPr>
        <p:txBody>
          <a:bodyPr>
            <a:normAutofit fontScale="90000"/>
          </a:bodyPr>
          <a:lstStyle/>
          <a:p>
            <a:r>
              <a:rPr lang="en-US"/>
              <a:t>Demo Create a Webservice</a:t>
            </a:r>
          </a:p>
        </p:txBody>
      </p:sp>
      <p:sp>
        <p:nvSpPr>
          <p:cNvPr id="4" name="Slide Number Placeholder 3">
            <a:extLst>
              <a:ext uri="{FF2B5EF4-FFF2-40B4-BE49-F238E27FC236}">
                <a16:creationId xmlns:a16="http://schemas.microsoft.com/office/drawing/2014/main" id="{E4E35EA7-A9B5-4EAF-90F0-D307D73292A9}"/>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a:extLst>
              <a:ext uri="{FF2B5EF4-FFF2-40B4-BE49-F238E27FC236}">
                <a16:creationId xmlns:a16="http://schemas.microsoft.com/office/drawing/2014/main" id="{04B6A1F9-7995-49E7-B9F7-5FB9BB8BBDF7}"/>
              </a:ext>
            </a:extLst>
          </p:cNvPr>
          <p:cNvSpPr txBox="1"/>
          <p:nvPr/>
        </p:nvSpPr>
        <p:spPr>
          <a:xfrm>
            <a:off x="406010" y="838200"/>
            <a:ext cx="8001000" cy="707886"/>
          </a:xfrm>
          <a:prstGeom prst="rect">
            <a:avLst/>
          </a:prstGeom>
          <a:noFill/>
        </p:spPr>
        <p:txBody>
          <a:bodyPr wrap="square">
            <a:spAutoFit/>
          </a:bodyPr>
          <a:lstStyle/>
          <a:p>
            <a:r>
              <a:rPr lang="en-US" sz="2000" b="1" u="sng">
                <a:solidFill>
                  <a:srgbClr val="FFFF00"/>
                </a:solidFill>
                <a:latin typeface="Calibri" pitchFamily="34" charset="0"/>
              </a:rPr>
              <a:t>Step 06 </a:t>
            </a:r>
            <a:r>
              <a:rPr lang="en-US" sz="2000" b="1">
                <a:solidFill>
                  <a:srgbClr val="FFFF00"/>
                </a:solidFill>
                <a:latin typeface="Calibri" pitchFamily="34" charset="0"/>
              </a:rPr>
              <a:t>:  </a:t>
            </a:r>
            <a:r>
              <a:rPr lang="en-US" sz="2000" b="1">
                <a:latin typeface="Calibri" pitchFamily="34" charset="0"/>
              </a:rPr>
              <a:t>Write code for </a:t>
            </a:r>
            <a:r>
              <a:rPr lang="en-US" sz="2000" b="1">
                <a:solidFill>
                  <a:srgbClr val="FFFF00"/>
                </a:solidFill>
                <a:latin typeface="Calibri" pitchFamily="34" charset="0"/>
              </a:rPr>
              <a:t>Program.cs </a:t>
            </a:r>
            <a:r>
              <a:rPr lang="en-US" sz="2000" b="1">
                <a:latin typeface="Calibri" pitchFamily="34" charset="0"/>
              </a:rPr>
              <a:t>and then </a:t>
            </a:r>
            <a:r>
              <a:rPr lang="en-US" sz="2000" b="1">
                <a:solidFill>
                  <a:srgbClr val="FFFF00"/>
                </a:solidFill>
                <a:latin typeface="Calibri" pitchFamily="34" charset="0"/>
              </a:rPr>
              <a:t>Run</a:t>
            </a:r>
            <a:r>
              <a:rPr lang="en-US" sz="2000" b="1">
                <a:latin typeface="Calibri" pitchFamily="34" charset="0"/>
              </a:rPr>
              <a:t> project </a:t>
            </a:r>
          </a:p>
          <a:p>
            <a:endParaRPr lang="en-US" sz="2000" b="1">
              <a:solidFill>
                <a:srgbClr val="FFFF00"/>
              </a:solidFill>
              <a:latin typeface="Calibri" pitchFamily="34" charset="0"/>
            </a:endParaRPr>
          </a:p>
        </p:txBody>
      </p:sp>
      <p:pic>
        <p:nvPicPr>
          <p:cNvPr id="9" name="Picture 8">
            <a:extLst>
              <a:ext uri="{FF2B5EF4-FFF2-40B4-BE49-F238E27FC236}">
                <a16:creationId xmlns:a16="http://schemas.microsoft.com/office/drawing/2014/main" id="{F1F681FD-1F58-4BE3-A9C3-F0539F23A8EF}"/>
              </a:ext>
            </a:extLst>
          </p:cNvPr>
          <p:cNvPicPr>
            <a:picLocks noChangeAspect="1"/>
          </p:cNvPicPr>
          <p:nvPr/>
        </p:nvPicPr>
        <p:blipFill>
          <a:blip r:embed="rId2"/>
          <a:stretch>
            <a:fillRect/>
          </a:stretch>
        </p:blipFill>
        <p:spPr>
          <a:xfrm>
            <a:off x="914400" y="1295399"/>
            <a:ext cx="7184491" cy="4212357"/>
          </a:xfrm>
          <a:prstGeom prst="rect">
            <a:avLst/>
          </a:prstGeom>
        </p:spPr>
      </p:pic>
      <p:pic>
        <p:nvPicPr>
          <p:cNvPr id="10" name="Picture 9">
            <a:extLst>
              <a:ext uri="{FF2B5EF4-FFF2-40B4-BE49-F238E27FC236}">
                <a16:creationId xmlns:a16="http://schemas.microsoft.com/office/drawing/2014/main" id="{223640E5-A05B-483B-9093-A4380477DDB3}"/>
              </a:ext>
            </a:extLst>
          </p:cNvPr>
          <p:cNvPicPr>
            <a:picLocks noChangeAspect="1"/>
          </p:cNvPicPr>
          <p:nvPr/>
        </p:nvPicPr>
        <p:blipFill>
          <a:blip r:embed="rId3"/>
          <a:stretch>
            <a:fillRect/>
          </a:stretch>
        </p:blipFill>
        <p:spPr>
          <a:xfrm>
            <a:off x="2533650" y="5562601"/>
            <a:ext cx="4076700" cy="1057275"/>
          </a:xfrm>
          <a:prstGeom prst="rect">
            <a:avLst/>
          </a:prstGeom>
        </p:spPr>
      </p:pic>
    </p:spTree>
    <p:extLst>
      <p:ext uri="{BB962C8B-B14F-4D97-AF65-F5344CB8AC3E}">
        <p14:creationId xmlns:p14="http://schemas.microsoft.com/office/powerpoint/2010/main" val="151504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The Role of the </a:t>
            </a:r>
            <a:r>
              <a:rPr lang="en-US" sz="3200" b="1" dirty="0" err="1"/>
              <a:t>WebService</a:t>
            </a:r>
            <a:r>
              <a:rPr lang="en-US" sz="3200" b="1" dirty="0"/>
              <a:t> Base Class</a:t>
            </a:r>
            <a:endParaRPr lang="en-US" sz="3200" dirty="0"/>
          </a:p>
        </p:txBody>
      </p:sp>
      <p:sp>
        <p:nvSpPr>
          <p:cNvPr id="3" name="Content Placeholder 2"/>
          <p:cNvSpPr>
            <a:spLocks noGrp="1"/>
          </p:cNvSpPr>
          <p:nvPr>
            <p:ph idx="1"/>
          </p:nvPr>
        </p:nvSpPr>
        <p:spPr>
          <a:xfrm>
            <a:off x="457200" y="1295400"/>
            <a:ext cx="8229600" cy="4526280"/>
          </a:xfrm>
        </p:spPr>
        <p:txBody>
          <a:bodyPr>
            <a:normAutofit/>
          </a:bodyPr>
          <a:lstStyle/>
          <a:p>
            <a:r>
              <a:rPr lang="en-US" sz="2400" dirty="0">
                <a:latin typeface="Calibri" pitchFamily="34" charset="0"/>
              </a:rPr>
              <a:t>A web service can derive directly from </a:t>
            </a:r>
            <a:r>
              <a:rPr lang="en-US" sz="2400" dirty="0" err="1">
                <a:latin typeface="Calibri" pitchFamily="34" charset="0"/>
              </a:rPr>
              <a:t>System.Object</a:t>
            </a:r>
            <a:r>
              <a:rPr lang="en-US" sz="2400" dirty="0">
                <a:latin typeface="Calibri" pitchFamily="34" charset="0"/>
              </a:rPr>
              <a:t>. </a:t>
            </a:r>
          </a:p>
          <a:p>
            <a:r>
              <a:rPr lang="en-US" sz="2400" dirty="0">
                <a:latin typeface="Calibri" pitchFamily="34" charset="0"/>
              </a:rPr>
              <a:t>By default, web services developed using Visual Studio 2005 automatically derive from the </a:t>
            </a:r>
            <a:r>
              <a:rPr lang="en-US" sz="2400" dirty="0" err="1">
                <a:latin typeface="Calibri" pitchFamily="34" charset="0"/>
              </a:rPr>
              <a:t>System.Web.Service.</a:t>
            </a:r>
            <a:r>
              <a:rPr lang="en-US" sz="2400" u="sng" dirty="0" err="1">
                <a:latin typeface="Calibri" pitchFamily="34" charset="0"/>
              </a:rPr>
              <a:t>WebService</a:t>
            </a:r>
            <a:r>
              <a:rPr lang="en-US" sz="2400" dirty="0">
                <a:latin typeface="Calibri" pitchFamily="34" charset="0"/>
              </a:rPr>
              <a:t> base class.</a:t>
            </a:r>
          </a:p>
          <a:p>
            <a:r>
              <a:rPr lang="en-US" sz="2400" dirty="0">
                <a:latin typeface="Calibri" pitchFamily="34" charset="0"/>
              </a:rPr>
              <a:t>Key Members of the </a:t>
            </a:r>
            <a:r>
              <a:rPr lang="en-US" sz="2400" dirty="0" err="1">
                <a:latin typeface="Calibri" pitchFamily="34" charset="0"/>
              </a:rPr>
              <a:t>System.Web.Services.WebService</a:t>
            </a:r>
            <a:r>
              <a:rPr lang="en-US" sz="2400" dirty="0">
                <a:latin typeface="Calibri" pitchFamily="34" charset="0"/>
              </a:rPr>
              <a:t> Type</a:t>
            </a:r>
          </a:p>
          <a:p>
            <a:endParaRPr lang="en-US" sz="2400" dirty="0">
              <a:latin typeface="Calibri" pitchFamily="34" charset="0"/>
            </a:endParaRPr>
          </a:p>
        </p:txBody>
      </p:sp>
      <p:graphicFrame>
        <p:nvGraphicFramePr>
          <p:cNvPr id="4" name="Table 3"/>
          <p:cNvGraphicFramePr>
            <a:graphicFrameLocks noGrp="1"/>
          </p:cNvGraphicFramePr>
          <p:nvPr/>
        </p:nvGraphicFramePr>
        <p:xfrm>
          <a:off x="228600" y="3383280"/>
          <a:ext cx="8534400" cy="2987040"/>
        </p:xfrm>
        <a:graphic>
          <a:graphicData uri="http://schemas.openxmlformats.org/drawingml/2006/table">
            <a:tbl>
              <a:tblPr firstRow="1" bandRow="1">
                <a:tableStyleId>{5C22544A-7EE6-4342-B048-85BDC9FD1C3A}</a:tableStyleId>
              </a:tblPr>
              <a:tblGrid>
                <a:gridCol w="1988598">
                  <a:extLst>
                    <a:ext uri="{9D8B030D-6E8A-4147-A177-3AD203B41FA5}">
                      <a16:colId xmlns:a16="http://schemas.microsoft.com/office/drawing/2014/main" val="20000"/>
                    </a:ext>
                  </a:extLst>
                </a:gridCol>
                <a:gridCol w="6545802">
                  <a:extLst>
                    <a:ext uri="{9D8B030D-6E8A-4147-A177-3AD203B41FA5}">
                      <a16:colId xmlns:a16="http://schemas.microsoft.com/office/drawing/2014/main" val="20001"/>
                    </a:ext>
                  </a:extLst>
                </a:gridCol>
              </a:tblGrid>
              <a:tr h="300251">
                <a:tc>
                  <a:txBody>
                    <a:bodyPr/>
                    <a:lstStyle/>
                    <a:p>
                      <a:r>
                        <a:rPr lang="en-US" sz="1600" b="0" dirty="0"/>
                        <a:t>Property</a:t>
                      </a:r>
                    </a:p>
                  </a:txBody>
                  <a:tcPr/>
                </a:tc>
                <a:tc>
                  <a:txBody>
                    <a:bodyPr/>
                    <a:lstStyle/>
                    <a:p>
                      <a:r>
                        <a:rPr lang="en-US" sz="1600" b="0" dirty="0"/>
                        <a:t>Description</a:t>
                      </a:r>
                    </a:p>
                  </a:txBody>
                  <a:tcPr/>
                </a:tc>
                <a:extLst>
                  <a:ext uri="{0D108BD9-81ED-4DB2-BD59-A6C34878D82A}">
                    <a16:rowId xmlns:a16="http://schemas.microsoft.com/office/drawing/2014/main" val="10000"/>
                  </a:ext>
                </a:extLst>
              </a:tr>
              <a:tr h="300251">
                <a:tc>
                  <a:txBody>
                    <a:bodyPr/>
                    <a:lstStyle/>
                    <a:p>
                      <a:r>
                        <a:rPr lang="en-US" sz="1600" b="0" dirty="0"/>
                        <a:t>Application</a:t>
                      </a:r>
                    </a:p>
                  </a:txBody>
                  <a:tcPr/>
                </a:tc>
                <a:tc>
                  <a:txBody>
                    <a:bodyPr/>
                    <a:lstStyle/>
                    <a:p>
                      <a:r>
                        <a:rPr lang="en-US" sz="1600" b="0" dirty="0"/>
                        <a:t>Provides access to the </a:t>
                      </a:r>
                      <a:r>
                        <a:rPr lang="en-US" sz="1600" b="0" dirty="0" err="1"/>
                        <a:t>HttpApplicationState</a:t>
                      </a:r>
                      <a:r>
                        <a:rPr lang="en-US" sz="1600" b="0" dirty="0"/>
                        <a:t> object for the current HTTP request</a:t>
                      </a:r>
                    </a:p>
                  </a:txBody>
                  <a:tcPr/>
                </a:tc>
                <a:extLst>
                  <a:ext uri="{0D108BD9-81ED-4DB2-BD59-A6C34878D82A}">
                    <a16:rowId xmlns:a16="http://schemas.microsoft.com/office/drawing/2014/main" val="10001"/>
                  </a:ext>
                </a:extLst>
              </a:tr>
              <a:tr h="304800">
                <a:tc>
                  <a:txBody>
                    <a:bodyPr/>
                    <a:lstStyle/>
                    <a:p>
                      <a:r>
                        <a:rPr lang="en-US" sz="1600" b="0" dirty="0"/>
                        <a:t>Context</a:t>
                      </a:r>
                    </a:p>
                  </a:txBody>
                  <a:tcPr/>
                </a:tc>
                <a:tc>
                  <a:txBody>
                    <a:bodyPr/>
                    <a:lstStyle/>
                    <a:p>
                      <a:r>
                        <a:rPr lang="en-US" sz="1600" b="0" dirty="0"/>
                        <a:t>Provides access to the </a:t>
                      </a:r>
                      <a:r>
                        <a:rPr lang="en-US" sz="1600" b="0" dirty="0" err="1"/>
                        <a:t>HttpContext</a:t>
                      </a:r>
                      <a:r>
                        <a:rPr lang="en-US" sz="1600" b="0" dirty="0"/>
                        <a:t> type that encapsulates all HTTP-specific context used by the HTTP server to process web requests</a:t>
                      </a:r>
                    </a:p>
                  </a:txBody>
                  <a:tcPr/>
                </a:tc>
                <a:extLst>
                  <a:ext uri="{0D108BD9-81ED-4DB2-BD59-A6C34878D82A}">
                    <a16:rowId xmlns:a16="http://schemas.microsoft.com/office/drawing/2014/main" val="10002"/>
                  </a:ext>
                </a:extLst>
              </a:tr>
              <a:tr h="300251">
                <a:tc>
                  <a:txBody>
                    <a:bodyPr/>
                    <a:lstStyle/>
                    <a:p>
                      <a:r>
                        <a:rPr lang="en-US" sz="1600" b="0" dirty="0"/>
                        <a:t>Server</a:t>
                      </a:r>
                    </a:p>
                  </a:txBody>
                  <a:tcPr/>
                </a:tc>
                <a:tc>
                  <a:txBody>
                    <a:bodyPr/>
                    <a:lstStyle/>
                    <a:p>
                      <a:r>
                        <a:rPr lang="en-US" sz="1600" b="0" dirty="0"/>
                        <a:t>Provides access to the </a:t>
                      </a:r>
                      <a:r>
                        <a:rPr lang="en-US" sz="1600" b="0" dirty="0" err="1"/>
                        <a:t>HttpServerUtility</a:t>
                      </a:r>
                      <a:r>
                        <a:rPr lang="en-US" sz="1600" b="0" dirty="0"/>
                        <a:t> object for the current request</a:t>
                      </a:r>
                    </a:p>
                  </a:txBody>
                  <a:tcPr/>
                </a:tc>
                <a:extLst>
                  <a:ext uri="{0D108BD9-81ED-4DB2-BD59-A6C34878D82A}">
                    <a16:rowId xmlns:a16="http://schemas.microsoft.com/office/drawing/2014/main" val="10003"/>
                  </a:ext>
                </a:extLst>
              </a:tr>
              <a:tr h="300251">
                <a:tc>
                  <a:txBody>
                    <a:bodyPr/>
                    <a:lstStyle/>
                    <a:p>
                      <a:r>
                        <a:rPr lang="en-US" sz="1600" b="0" dirty="0"/>
                        <a:t>Session</a:t>
                      </a:r>
                    </a:p>
                  </a:txBody>
                  <a:tcPr/>
                </a:tc>
                <a:tc>
                  <a:txBody>
                    <a:bodyPr/>
                    <a:lstStyle/>
                    <a:p>
                      <a:r>
                        <a:rPr lang="en-US" sz="1600" b="0" dirty="0"/>
                        <a:t>Provides access to the </a:t>
                      </a:r>
                      <a:r>
                        <a:rPr lang="en-US" sz="1600" b="0" dirty="0" err="1"/>
                        <a:t>HttpSessionState</a:t>
                      </a:r>
                      <a:r>
                        <a:rPr lang="en-US" sz="1600" b="0" dirty="0"/>
                        <a:t> type for the current request</a:t>
                      </a:r>
                    </a:p>
                  </a:txBody>
                  <a:tcPr/>
                </a:tc>
                <a:extLst>
                  <a:ext uri="{0D108BD9-81ED-4DB2-BD59-A6C34878D82A}">
                    <a16:rowId xmlns:a16="http://schemas.microsoft.com/office/drawing/2014/main" val="10004"/>
                  </a:ext>
                </a:extLst>
              </a:tr>
              <a:tr h="300251">
                <a:tc>
                  <a:txBody>
                    <a:bodyPr/>
                    <a:lstStyle/>
                    <a:p>
                      <a:r>
                        <a:rPr lang="en-US" sz="1600" b="0" dirty="0" err="1"/>
                        <a:t>SoapVersion</a:t>
                      </a:r>
                      <a:endParaRPr lang="en-US" sz="1600" b="0" dirty="0"/>
                    </a:p>
                  </a:txBody>
                  <a:tcPr/>
                </a:tc>
                <a:tc>
                  <a:txBody>
                    <a:bodyPr/>
                    <a:lstStyle/>
                    <a:p>
                      <a:r>
                        <a:rPr lang="en-US" sz="1600" b="0" dirty="0"/>
                        <a:t>Retrieves the version of the SOAP protocol used to make the SOAP request to the XML web service</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25: Objectives</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a:latin typeface="Calibri" pitchFamily="34" charset="0"/>
              </a:rPr>
              <a:t>XML Web Services introduction</a:t>
            </a:r>
          </a:p>
          <a:p>
            <a:pPr>
              <a:lnSpc>
                <a:spcPct val="110000"/>
              </a:lnSpc>
            </a:pPr>
            <a:r>
              <a:rPr lang="en-US" dirty="0">
                <a:latin typeface="Calibri" pitchFamily="34" charset="0"/>
              </a:rPr>
              <a:t>The .NET XML Web Service Namespaces</a:t>
            </a:r>
          </a:p>
          <a:p>
            <a:pPr>
              <a:lnSpc>
                <a:spcPct val="110000"/>
              </a:lnSpc>
            </a:pPr>
            <a:r>
              <a:rPr lang="en-US" dirty="0">
                <a:latin typeface="Calibri" pitchFamily="34" charset="0"/>
              </a:rPr>
              <a:t>Building an XML Web Service by Hand</a:t>
            </a:r>
          </a:p>
          <a:p>
            <a:pPr>
              <a:lnSpc>
                <a:spcPct val="110000"/>
              </a:lnSpc>
            </a:pPr>
            <a:r>
              <a:rPr lang="en-US" dirty="0">
                <a:latin typeface="Calibri" pitchFamily="34" charset="0"/>
              </a:rPr>
              <a:t>Building an XML Web Service Using Visual Studio 2005</a:t>
            </a:r>
          </a:p>
          <a:p>
            <a:pPr>
              <a:lnSpc>
                <a:spcPct val="110000"/>
              </a:lnSpc>
            </a:pPr>
            <a:r>
              <a:rPr lang="en-US" dirty="0">
                <a:latin typeface="Calibri" pitchFamily="34" charset="0"/>
              </a:rPr>
              <a:t>The Role of the </a:t>
            </a:r>
            <a:r>
              <a:rPr lang="en-US" dirty="0" err="1">
                <a:latin typeface="Calibri" pitchFamily="34" charset="0"/>
              </a:rPr>
              <a:t>WebService</a:t>
            </a:r>
            <a:r>
              <a:rPr lang="en-US" dirty="0">
                <a:latin typeface="Calibri" pitchFamily="34" charset="0"/>
              </a:rPr>
              <a:t> Base Class</a:t>
            </a:r>
          </a:p>
          <a:p>
            <a:pPr>
              <a:lnSpc>
                <a:spcPct val="110000"/>
              </a:lnSpc>
            </a:pPr>
            <a:r>
              <a:rPr lang="en-US" dirty="0">
                <a:latin typeface="Calibri" pitchFamily="34" charset="0"/>
              </a:rPr>
              <a:t>Understanding the [</a:t>
            </a:r>
            <a:r>
              <a:rPr lang="en-US" dirty="0" err="1">
                <a:latin typeface="Calibri" pitchFamily="34" charset="0"/>
              </a:rPr>
              <a:t>WebService</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WebServiceBinding</a:t>
            </a:r>
            <a:r>
              <a:rPr lang="en-US" dirty="0">
                <a:latin typeface="Calibri" pitchFamily="34" charset="0"/>
              </a:rPr>
              <a:t>] Attribute</a:t>
            </a:r>
          </a:p>
          <a:p>
            <a:pPr>
              <a:lnSpc>
                <a:spcPct val="110000"/>
              </a:lnSpc>
            </a:pPr>
            <a:r>
              <a:rPr lang="en-US" dirty="0"/>
              <a:t>Understanding the [</a:t>
            </a:r>
            <a:r>
              <a:rPr lang="en-US" dirty="0" err="1"/>
              <a:t>WebMethod</a:t>
            </a:r>
            <a:r>
              <a:rPr lang="en-US" dirty="0"/>
              <a:t>] Attribute</a:t>
            </a:r>
          </a:p>
          <a:p>
            <a:pPr>
              <a:lnSpc>
                <a:spcPct val="110000"/>
              </a:lnSpc>
            </a:pPr>
            <a:r>
              <a:rPr lang="en-US" dirty="0"/>
              <a:t>Exploring the Web Service Description Language (WSDL)</a:t>
            </a:r>
          </a:p>
          <a:p>
            <a:pPr>
              <a:lnSpc>
                <a:spcPct val="110000"/>
              </a:lnSpc>
            </a:pPr>
            <a:r>
              <a:rPr lang="en-US" dirty="0"/>
              <a:t>XML Web Service Wire Protocols</a:t>
            </a:r>
          </a:p>
          <a:p>
            <a:pPr>
              <a:lnSpc>
                <a:spcPct val="110000"/>
              </a:lnSpc>
            </a:pPr>
            <a:r>
              <a:rPr lang="en-US" dirty="0"/>
              <a:t>Generating Proxy Code Using Visual Studio 2005</a:t>
            </a:r>
          </a:p>
          <a:p>
            <a:pPr>
              <a:lnSpc>
                <a:spcPct val="110000"/>
              </a:lnSpc>
            </a:pPr>
            <a:endParaRPr lang="en-US" dirty="0">
              <a:latin typeface="Calibri" pitchFamily="34" charset="0"/>
            </a:endParaRPr>
          </a:p>
          <a:p>
            <a:pPr>
              <a:lnSpc>
                <a:spcPct val="11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r>
              <a:rPr lang="en-US" sz="3200" b="1" dirty="0"/>
              <a:t>The Role of the </a:t>
            </a:r>
            <a:r>
              <a:rPr lang="en-US" sz="3200" b="1" dirty="0" err="1"/>
              <a:t>WebService</a:t>
            </a:r>
            <a:r>
              <a:rPr lang="en-US" sz="3200" b="1" dirty="0"/>
              <a:t> Base Class</a:t>
            </a:r>
            <a:endParaRPr lang="en-US" sz="3200" dirty="0"/>
          </a:p>
        </p:txBody>
      </p:sp>
      <p:sp>
        <p:nvSpPr>
          <p:cNvPr id="3" name="Content Placeholder 2"/>
          <p:cNvSpPr>
            <a:spLocks noGrp="1"/>
          </p:cNvSpPr>
          <p:nvPr>
            <p:ph idx="1"/>
          </p:nvPr>
        </p:nvSpPr>
        <p:spPr/>
        <p:txBody>
          <a:bodyPr/>
          <a:lstStyle/>
          <a:p>
            <a:pPr>
              <a:buFont typeface="Wingdings" pitchFamily="2" charset="2"/>
              <a:buChar char="Ø"/>
            </a:pPr>
            <a:r>
              <a:rPr lang="en-US" dirty="0"/>
              <a:t>if you wish to build a </a:t>
            </a:r>
            <a:r>
              <a:rPr lang="en-US" dirty="0" err="1"/>
              <a:t>stateful</a:t>
            </a:r>
            <a:r>
              <a:rPr lang="en-US" dirty="0"/>
              <a:t> web service  using </a:t>
            </a:r>
            <a:r>
              <a:rPr lang="en-US" dirty="0">
                <a:solidFill>
                  <a:srgbClr val="FFFF00"/>
                </a:solidFill>
              </a:rPr>
              <a:t>Application</a:t>
            </a:r>
            <a:r>
              <a:rPr lang="en-US" dirty="0"/>
              <a:t> and </a:t>
            </a:r>
            <a:r>
              <a:rPr lang="en-US" dirty="0">
                <a:solidFill>
                  <a:srgbClr val="FFFF00"/>
                </a:solidFill>
              </a:rPr>
              <a:t>Session</a:t>
            </a:r>
            <a:r>
              <a:rPr lang="en-US" dirty="0"/>
              <a:t> variables, you are required to derive from </a:t>
            </a:r>
            <a:r>
              <a:rPr lang="en-US" dirty="0" err="1"/>
              <a:t>WebService</a:t>
            </a:r>
            <a:r>
              <a:rPr lang="en-US" dirty="0"/>
              <a:t>.</a:t>
            </a:r>
          </a:p>
          <a:p>
            <a:pPr>
              <a:buFont typeface="Wingdings" pitchFamily="2" charset="2"/>
              <a:buChar char="Ø"/>
            </a:pPr>
            <a:r>
              <a:rPr lang="en-US" dirty="0"/>
              <a:t>if you are building an XML web service that does not require the ability to “remember” information about the external users, extending </a:t>
            </a:r>
            <a:r>
              <a:rPr lang="en-US" dirty="0" err="1"/>
              <a:t>WebService</a:t>
            </a:r>
            <a:r>
              <a:rPr lang="en-US" dirty="0"/>
              <a:t> is not required.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4800" b="1" dirty="0"/>
              <a:t>The [</a:t>
            </a:r>
            <a:r>
              <a:rPr lang="en-US" sz="4800" b="1" dirty="0" err="1"/>
              <a:t>WebService</a:t>
            </a:r>
            <a:r>
              <a:rPr lang="en-US" sz="4800" b="1" dirty="0"/>
              <a:t>] Attribute</a:t>
            </a:r>
            <a:endParaRPr lang="en-US" dirty="0"/>
          </a:p>
        </p:txBody>
      </p:sp>
      <p:grpSp>
        <p:nvGrpSpPr>
          <p:cNvPr id="15" name="Group 14"/>
          <p:cNvGrpSpPr/>
          <p:nvPr/>
        </p:nvGrpSpPr>
        <p:grpSpPr>
          <a:xfrm>
            <a:off x="228600" y="1447800"/>
            <a:ext cx="5531153" cy="5095600"/>
            <a:chOff x="1447799" y="1447800"/>
            <a:chExt cx="5531153" cy="5095600"/>
          </a:xfrm>
        </p:grpSpPr>
        <p:pic>
          <p:nvPicPr>
            <p:cNvPr id="5" name="Picture 4" descr="s.png"/>
            <p:cNvPicPr>
              <a:picLocks noChangeAspect="1"/>
            </p:cNvPicPr>
            <p:nvPr/>
          </p:nvPicPr>
          <p:blipFill>
            <a:blip r:embed="rId2"/>
            <a:stretch>
              <a:fillRect/>
            </a:stretch>
          </p:blipFill>
          <p:spPr>
            <a:xfrm>
              <a:off x="1447799" y="1447800"/>
              <a:ext cx="5531153" cy="2590800"/>
            </a:xfrm>
            <a:prstGeom prst="rect">
              <a:avLst/>
            </a:prstGeom>
          </p:spPr>
        </p:pic>
        <p:pic>
          <p:nvPicPr>
            <p:cNvPr id="6" name="Picture 5" descr="s1.png"/>
            <p:cNvPicPr>
              <a:picLocks noChangeAspect="1"/>
            </p:cNvPicPr>
            <p:nvPr/>
          </p:nvPicPr>
          <p:blipFill>
            <a:blip r:embed="rId3"/>
            <a:stretch>
              <a:fillRect/>
            </a:stretch>
          </p:blipFill>
          <p:spPr>
            <a:xfrm>
              <a:off x="1524000" y="4343400"/>
              <a:ext cx="4876191" cy="2200000"/>
            </a:xfrm>
            <a:prstGeom prst="rect">
              <a:avLst/>
            </a:prstGeom>
          </p:spPr>
        </p:pic>
        <p:sp>
          <p:nvSpPr>
            <p:cNvPr id="7" name="Rectangle 6"/>
            <p:cNvSpPr/>
            <p:nvPr/>
          </p:nvSpPr>
          <p:spPr>
            <a:xfrm>
              <a:off x="2704563" y="2743200"/>
              <a:ext cx="419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3124200"/>
              <a:ext cx="3733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5969358"/>
              <a:ext cx="24384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55626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7" idx="3"/>
              <a:endCxn id="9" idx="3"/>
            </p:cNvCxnSpPr>
            <p:nvPr/>
          </p:nvCxnSpPr>
          <p:spPr>
            <a:xfrm flipH="1">
              <a:off x="4038600" y="2857500"/>
              <a:ext cx="2856963" cy="3213279"/>
            </a:xfrm>
            <a:prstGeom prst="bentConnector3">
              <a:avLst>
                <a:gd name="adj1" fmla="val -800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8" idx="3"/>
              <a:endCxn id="10" idx="3"/>
            </p:cNvCxnSpPr>
            <p:nvPr/>
          </p:nvCxnSpPr>
          <p:spPr>
            <a:xfrm flipH="1">
              <a:off x="4191000" y="3238500"/>
              <a:ext cx="1524000" cy="2476500"/>
            </a:xfrm>
            <a:prstGeom prst="bentConnector3">
              <a:avLst>
                <a:gd name="adj1" fmla="val -15000"/>
              </a:avLst>
            </a:prstGeom>
            <a:ln>
              <a:tailEnd type="arrow"/>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6019801" y="1524000"/>
            <a:ext cx="2743200" cy="3416320"/>
          </a:xfrm>
          <a:prstGeom prst="rect">
            <a:avLst/>
          </a:prstGeom>
          <a:noFill/>
        </p:spPr>
        <p:txBody>
          <a:bodyPr wrap="square" rtlCol="0">
            <a:spAutoFit/>
          </a:bodyPr>
          <a:lstStyle/>
          <a:p>
            <a:pPr>
              <a:buFont typeface="Wingdings" pitchFamily="2" charset="2"/>
              <a:buChar char="q"/>
            </a:pPr>
            <a:r>
              <a:rPr lang="en-US" b="1" dirty="0">
                <a:latin typeface="Calibri" pitchFamily="34" charset="0"/>
              </a:rPr>
              <a:t>The </a:t>
            </a:r>
            <a:r>
              <a:rPr lang="en-US" b="1" dirty="0">
                <a:solidFill>
                  <a:srgbClr val="FFFF00"/>
                </a:solidFill>
                <a:latin typeface="Calibri" pitchFamily="34" charset="0"/>
              </a:rPr>
              <a:t>Name</a:t>
            </a:r>
            <a:r>
              <a:rPr lang="en-US" b="1" dirty="0">
                <a:latin typeface="Calibri" pitchFamily="34" charset="0"/>
              </a:rPr>
              <a:t> Property</a:t>
            </a:r>
            <a:endParaRPr lang="en-US" dirty="0">
              <a:latin typeface="Calibri" pitchFamily="34" charset="0"/>
            </a:endParaRPr>
          </a:p>
          <a:p>
            <a:pPr lvl="1">
              <a:buFont typeface="Wingdings" pitchFamily="2" charset="2"/>
              <a:buChar char="Ø"/>
            </a:pPr>
            <a:r>
              <a:rPr lang="en-US" dirty="0">
                <a:latin typeface="Calibri" pitchFamily="34" charset="0"/>
              </a:rPr>
              <a:t>Used to establish the name of the XML web service exposed to the outside world.</a:t>
            </a:r>
          </a:p>
          <a:p>
            <a:pPr lvl="1">
              <a:buFont typeface="Wingdings" pitchFamily="2" charset="2"/>
              <a:buChar char="Ø"/>
            </a:pPr>
            <a:r>
              <a:rPr lang="en-US" dirty="0">
                <a:latin typeface="Calibri" pitchFamily="34" charset="0"/>
              </a:rPr>
              <a:t>By default, the external name of a web service is identical to the name of the class type itself (Service by default).</a:t>
            </a:r>
          </a:p>
          <a:p>
            <a:endParaRPr lang="en-US" dirty="0">
              <a:latin typeface="Calibri" pitchFamily="34"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600" b="1" dirty="0"/>
              <a:t>[</a:t>
            </a:r>
            <a:r>
              <a:rPr lang="en-US" sz="3600" b="1" dirty="0" err="1"/>
              <a:t>WebServiceBinding</a:t>
            </a:r>
            <a:r>
              <a:rPr lang="en-US" sz="3600" b="1" dirty="0"/>
              <a:t>] Attribute</a:t>
            </a:r>
            <a:endParaRPr lang="en-US" sz="3600" dirty="0"/>
          </a:p>
        </p:txBody>
      </p:sp>
      <p:sp>
        <p:nvSpPr>
          <p:cNvPr id="7" name="TextBox 6"/>
          <p:cNvSpPr txBox="1"/>
          <p:nvPr/>
        </p:nvSpPr>
        <p:spPr>
          <a:xfrm>
            <a:off x="609600" y="1143000"/>
            <a:ext cx="7848600" cy="1661993"/>
          </a:xfrm>
          <a:prstGeom prst="rect">
            <a:avLst/>
          </a:prstGeom>
          <a:noFill/>
        </p:spPr>
        <p:txBody>
          <a:bodyPr wrap="square" rtlCol="0">
            <a:spAutoFit/>
          </a:bodyPr>
          <a:lstStyle/>
          <a:p>
            <a:pPr>
              <a:buFont typeface="Wingdings" pitchFamily="2" charset="2"/>
              <a:buChar char="Ø"/>
            </a:pPr>
            <a:r>
              <a:rPr lang="en-US" sz="1400" dirty="0"/>
              <a:t>Used to specify if the XML web service conforms to “Web services interoperability (WSI) basic profile 1.1”.</a:t>
            </a:r>
          </a:p>
          <a:p>
            <a:pPr>
              <a:buFont typeface="Wingdings" pitchFamily="2" charset="2"/>
              <a:buChar char="Ø"/>
            </a:pPr>
            <a:r>
              <a:rPr lang="en-US" sz="1400" dirty="0"/>
              <a:t>By default, XML web services generated using Visual Studio 2005 are assumed to conform to the WSI basic profile 1.1.</a:t>
            </a:r>
          </a:p>
          <a:p>
            <a:pPr>
              <a:buFont typeface="Wingdings" pitchFamily="2" charset="2"/>
              <a:buChar char="Ø"/>
            </a:pPr>
            <a:endParaRPr lang="en-US" sz="1400" dirty="0"/>
          </a:p>
          <a:p>
            <a:pPr>
              <a:buFont typeface="Wingdings" pitchFamily="2" charset="2"/>
              <a:buChar char="Ø"/>
            </a:pPr>
            <a:r>
              <a:rPr lang="en-US" sz="1400" i="1" dirty="0">
                <a:solidFill>
                  <a:srgbClr val="FFFF00"/>
                </a:solidFill>
              </a:rPr>
              <a:t>For example: overloading methods are not allowed in WSI basic profile 1.1 </a:t>
            </a:r>
          </a:p>
          <a:p>
            <a:r>
              <a:rPr lang="en-US" sz="1400" i="1" dirty="0">
                <a:solidFill>
                  <a:srgbClr val="FFFF00"/>
                </a:solidFill>
              </a:rPr>
              <a:t>(</a:t>
            </a:r>
            <a:r>
              <a:rPr lang="en-US" sz="1400" dirty="0">
                <a:solidFill>
                  <a:srgbClr val="FFFF00"/>
                </a:solidFill>
                <a:hlinkClick r:id="rId2"/>
              </a:rPr>
              <a:t>http://www.ws-i.org/Profiles/BasicProfile-1.1.html</a:t>
            </a:r>
            <a:r>
              <a:rPr lang="en-US" sz="1400" i="1" dirty="0">
                <a:solidFill>
                  <a:srgbClr val="FFFF00"/>
                </a:solidFill>
              </a:rPr>
              <a:t>)</a:t>
            </a:r>
          </a:p>
        </p:txBody>
      </p:sp>
      <p:grpSp>
        <p:nvGrpSpPr>
          <p:cNvPr id="11" name="Group 10"/>
          <p:cNvGrpSpPr/>
          <p:nvPr/>
        </p:nvGrpSpPr>
        <p:grpSpPr>
          <a:xfrm>
            <a:off x="533400" y="2819400"/>
            <a:ext cx="6247619" cy="3733334"/>
            <a:chOff x="1143000" y="2743200"/>
            <a:chExt cx="6247619" cy="3733334"/>
          </a:xfrm>
        </p:grpSpPr>
        <p:pic>
          <p:nvPicPr>
            <p:cNvPr id="9" name="Picture 8" descr="s2.png"/>
            <p:cNvPicPr>
              <a:picLocks noChangeAspect="1"/>
            </p:cNvPicPr>
            <p:nvPr/>
          </p:nvPicPr>
          <p:blipFill>
            <a:blip r:embed="rId3"/>
            <a:stretch>
              <a:fillRect/>
            </a:stretch>
          </p:blipFill>
          <p:spPr>
            <a:xfrm>
              <a:off x="1143000" y="2743200"/>
              <a:ext cx="6247619" cy="3733334"/>
            </a:xfrm>
            <a:prstGeom prst="rect">
              <a:avLst/>
            </a:prstGeom>
          </p:spPr>
        </p:pic>
        <p:sp>
          <p:nvSpPr>
            <p:cNvPr id="10" name="Rectangle 9"/>
            <p:cNvSpPr/>
            <p:nvPr/>
          </p:nvSpPr>
          <p:spPr>
            <a:xfrm>
              <a:off x="1447800" y="4419600"/>
              <a:ext cx="464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990600" y="5638800"/>
            <a:ext cx="5638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3.png"/>
          <p:cNvPicPr>
            <a:picLocks noChangeAspect="1"/>
          </p:cNvPicPr>
          <p:nvPr/>
        </p:nvPicPr>
        <p:blipFill>
          <a:blip r:embed="rId2"/>
          <a:stretch>
            <a:fillRect/>
          </a:stretch>
        </p:blipFill>
        <p:spPr>
          <a:xfrm>
            <a:off x="267238" y="1029000"/>
            <a:ext cx="8609524" cy="4800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381000"/>
            <a:ext cx="4932056" cy="369332"/>
          </a:xfrm>
          <a:prstGeom prst="rect">
            <a:avLst/>
          </a:prstGeom>
          <a:noFill/>
        </p:spPr>
        <p:txBody>
          <a:bodyPr wrap="none" rtlCol="0">
            <a:spAutoFit/>
          </a:bodyPr>
          <a:lstStyle/>
          <a:p>
            <a:r>
              <a:rPr lang="en-US" b="1" dirty="0"/>
              <a:t>Ignoring BP 1.1 Conformance Verification</a:t>
            </a:r>
          </a:p>
        </p:txBody>
      </p:sp>
      <p:grpSp>
        <p:nvGrpSpPr>
          <p:cNvPr id="19" name="Group 18"/>
          <p:cNvGrpSpPr/>
          <p:nvPr/>
        </p:nvGrpSpPr>
        <p:grpSpPr>
          <a:xfrm>
            <a:off x="1505590" y="838200"/>
            <a:ext cx="5123810" cy="5743181"/>
            <a:chOff x="685800" y="838200"/>
            <a:chExt cx="5123810" cy="5743181"/>
          </a:xfrm>
        </p:grpSpPr>
        <p:grpSp>
          <p:nvGrpSpPr>
            <p:cNvPr id="7" name="Group 6"/>
            <p:cNvGrpSpPr/>
            <p:nvPr/>
          </p:nvGrpSpPr>
          <p:grpSpPr>
            <a:xfrm>
              <a:off x="685800" y="838200"/>
              <a:ext cx="5123810" cy="2400000"/>
              <a:chOff x="990600" y="1447800"/>
              <a:chExt cx="5123810" cy="2400000"/>
            </a:xfrm>
          </p:grpSpPr>
          <p:pic>
            <p:nvPicPr>
              <p:cNvPr id="8" name="Picture 7" descr="s.png"/>
              <p:cNvPicPr>
                <a:picLocks noChangeAspect="1"/>
              </p:cNvPicPr>
              <p:nvPr/>
            </p:nvPicPr>
            <p:blipFill>
              <a:blip r:embed="rId2"/>
              <a:stretch>
                <a:fillRect/>
              </a:stretch>
            </p:blipFill>
            <p:spPr>
              <a:xfrm>
                <a:off x="990600" y="1447800"/>
                <a:ext cx="5123810" cy="2400000"/>
              </a:xfrm>
              <a:prstGeom prst="rect">
                <a:avLst/>
              </a:prstGeom>
            </p:spPr>
          </p:pic>
          <p:sp>
            <p:nvSpPr>
              <p:cNvPr id="9" name="Rectangle 8"/>
              <p:cNvSpPr/>
              <p:nvPr/>
            </p:nvSpPr>
            <p:spPr>
              <a:xfrm>
                <a:off x="1219200" y="3124200"/>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s4.png"/>
            <p:cNvPicPr>
              <a:picLocks noChangeAspect="1"/>
            </p:cNvPicPr>
            <p:nvPr/>
          </p:nvPicPr>
          <p:blipFill>
            <a:blip r:embed="rId3"/>
            <a:stretch>
              <a:fillRect/>
            </a:stretch>
          </p:blipFill>
          <p:spPr>
            <a:xfrm>
              <a:off x="762000" y="3429000"/>
              <a:ext cx="4343400" cy="3152381"/>
            </a:xfrm>
            <a:prstGeom prst="rect">
              <a:avLst/>
            </a:prstGeom>
          </p:spPr>
        </p:pic>
        <p:sp>
          <p:nvSpPr>
            <p:cNvPr id="13" name="Rectangle 12"/>
            <p:cNvSpPr/>
            <p:nvPr/>
          </p:nvSpPr>
          <p:spPr>
            <a:xfrm>
              <a:off x="914400" y="5562600"/>
              <a:ext cx="3124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9" idx="3"/>
              <a:endCxn id="11" idx="3"/>
            </p:cNvCxnSpPr>
            <p:nvPr/>
          </p:nvCxnSpPr>
          <p:spPr>
            <a:xfrm>
              <a:off x="4876800" y="2705100"/>
              <a:ext cx="228600" cy="2300091"/>
            </a:xfrm>
            <a:prstGeom prst="bentConnector3">
              <a:avLst>
                <a:gd name="adj1" fmla="val 323944"/>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4"/>
          <p:cNvSpPr txBox="1">
            <a:spLocks noChangeArrowheads="1"/>
          </p:cNvSpPr>
          <p:nvPr/>
        </p:nvSpPr>
        <p:spPr bwMode="auto">
          <a:xfrm>
            <a:off x="609600" y="2743200"/>
            <a:ext cx="7848600" cy="2586037"/>
          </a:xfrm>
          <a:prstGeom prst="rect">
            <a:avLst/>
          </a:prstGeom>
          <a:noFill/>
          <a:ln w="9525">
            <a:solidFill>
              <a:schemeClr val="accent1"/>
            </a:solidFill>
            <a:miter lim="800000"/>
            <a:headEnd/>
            <a:tailEnd/>
          </a:ln>
        </p:spPr>
        <p:txBody>
          <a:bodyPr>
            <a:spAutoFit/>
          </a:bodyPr>
          <a:lstStyle/>
          <a:p>
            <a:r>
              <a:rPr lang="en-US" dirty="0"/>
              <a:t>&lt;configuration&gt;</a:t>
            </a:r>
          </a:p>
          <a:p>
            <a:pPr lvl="1"/>
            <a:r>
              <a:rPr lang="en-US" dirty="0"/>
              <a:t>&lt;system.web&gt;</a:t>
            </a:r>
          </a:p>
          <a:p>
            <a:pPr lvl="2"/>
            <a:r>
              <a:rPr lang="en-US" dirty="0"/>
              <a:t>&lt;</a:t>
            </a:r>
            <a:r>
              <a:rPr lang="en-US" dirty="0" err="1"/>
              <a:t>webServices</a:t>
            </a:r>
            <a:r>
              <a:rPr lang="en-US" dirty="0"/>
              <a:t>&gt;</a:t>
            </a:r>
          </a:p>
          <a:p>
            <a:pPr lvl="3"/>
            <a:r>
              <a:rPr lang="en-US" dirty="0"/>
              <a:t>&lt;</a:t>
            </a:r>
            <a:r>
              <a:rPr lang="en-US" dirty="0" err="1"/>
              <a:t>conformanceWarnings</a:t>
            </a:r>
            <a:r>
              <a:rPr lang="en-US" dirty="0"/>
              <a:t>&gt;</a:t>
            </a:r>
          </a:p>
          <a:p>
            <a:pPr lvl="3"/>
            <a:r>
              <a:rPr lang="en-US" dirty="0"/>
              <a:t>	</a:t>
            </a:r>
            <a:r>
              <a:rPr lang="en-US" dirty="0">
                <a:solidFill>
                  <a:srgbClr val="FFFF00"/>
                </a:solidFill>
              </a:rPr>
              <a:t>&lt;remove name='BasicProfile1_1'/</a:t>
            </a:r>
            <a:r>
              <a:rPr lang="en-US" dirty="0">
                <a:solidFill>
                  <a:srgbClr val="FF0000"/>
                </a:solidFill>
              </a:rPr>
              <a:t>&gt;</a:t>
            </a:r>
          </a:p>
          <a:p>
            <a:pPr lvl="3"/>
            <a:r>
              <a:rPr lang="en-US" dirty="0"/>
              <a:t>&lt;/</a:t>
            </a:r>
            <a:r>
              <a:rPr lang="en-US" dirty="0" err="1"/>
              <a:t>conformanceWarnings</a:t>
            </a:r>
            <a:r>
              <a:rPr lang="en-US" dirty="0"/>
              <a:t>&gt;</a:t>
            </a:r>
          </a:p>
          <a:p>
            <a:pPr lvl="2"/>
            <a:r>
              <a:rPr lang="en-US" dirty="0"/>
              <a:t>&lt;/</a:t>
            </a:r>
            <a:r>
              <a:rPr lang="en-US" dirty="0" err="1"/>
              <a:t>webServices</a:t>
            </a:r>
            <a:r>
              <a:rPr lang="en-US" dirty="0"/>
              <a:t>&gt;</a:t>
            </a:r>
          </a:p>
          <a:p>
            <a:pPr lvl="1"/>
            <a:r>
              <a:rPr lang="en-US" dirty="0"/>
              <a:t>&lt;/system.web&gt;</a:t>
            </a:r>
          </a:p>
          <a:p>
            <a:r>
              <a:rPr lang="en-US" dirty="0"/>
              <a:t>&lt;/configuration&gt;</a:t>
            </a:r>
          </a:p>
        </p:txBody>
      </p:sp>
      <p:sp>
        <p:nvSpPr>
          <p:cNvPr id="5" name="TextBox 4"/>
          <p:cNvSpPr txBox="1"/>
          <p:nvPr/>
        </p:nvSpPr>
        <p:spPr>
          <a:xfrm>
            <a:off x="609600" y="2133600"/>
            <a:ext cx="6628738" cy="646331"/>
          </a:xfrm>
          <a:prstGeom prst="rect">
            <a:avLst/>
          </a:prstGeom>
          <a:noFill/>
        </p:spPr>
        <p:txBody>
          <a:bodyPr wrap="none" rtlCol="0">
            <a:spAutoFit/>
          </a:bodyPr>
          <a:lstStyle/>
          <a:p>
            <a:r>
              <a:rPr lang="en-US" b="1" dirty="0"/>
              <a:t>Disabling BP 1.1 Conformance Verification in </a:t>
            </a:r>
            <a:r>
              <a:rPr lang="en-US" b="1" dirty="0" err="1"/>
              <a:t>web.config</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t>
            </a:r>
            <a:r>
              <a:rPr lang="en-US" sz="3600" b="1" dirty="0" err="1"/>
              <a:t>WebMethod</a:t>
            </a:r>
            <a:r>
              <a:rPr lang="en-US" sz="3600" b="1" dirty="0"/>
              <a:t>] Attribute</a:t>
            </a:r>
            <a:endParaRPr lang="en-US" sz="3600" dirty="0"/>
          </a:p>
        </p:txBody>
      </p:sp>
      <p:sp>
        <p:nvSpPr>
          <p:cNvPr id="3" name="Content Placeholder 2"/>
          <p:cNvSpPr>
            <a:spLocks noGrp="1"/>
          </p:cNvSpPr>
          <p:nvPr>
            <p:ph idx="1"/>
          </p:nvPr>
        </p:nvSpPr>
        <p:spPr>
          <a:xfrm>
            <a:off x="457200" y="1524000"/>
            <a:ext cx="8229600" cy="1066800"/>
          </a:xfrm>
        </p:spPr>
        <p:txBody>
          <a:bodyPr>
            <a:normAutofit/>
          </a:bodyPr>
          <a:lstStyle/>
          <a:p>
            <a:r>
              <a:rPr lang="en-US" sz="2400" dirty="0"/>
              <a:t>The [</a:t>
            </a:r>
            <a:r>
              <a:rPr lang="en-US" sz="2400" dirty="0" err="1"/>
              <a:t>WebMethod</a:t>
            </a:r>
            <a:r>
              <a:rPr lang="en-US" sz="2400" dirty="0"/>
              <a:t>] attribute must be applied to each method you wish to expose from an XML web service</a:t>
            </a:r>
          </a:p>
          <a:p>
            <a:endParaRPr lang="en-US" sz="2400" dirty="0"/>
          </a:p>
        </p:txBody>
      </p:sp>
      <p:pic>
        <p:nvPicPr>
          <p:cNvPr id="4" name="Picture 3" descr="s2.png"/>
          <p:cNvPicPr>
            <a:picLocks noChangeAspect="1"/>
          </p:cNvPicPr>
          <p:nvPr/>
        </p:nvPicPr>
        <p:blipFill>
          <a:blip r:embed="rId2"/>
          <a:stretch>
            <a:fillRect/>
          </a:stretch>
        </p:blipFill>
        <p:spPr>
          <a:xfrm>
            <a:off x="1295400" y="2667000"/>
            <a:ext cx="6247619" cy="3733334"/>
          </a:xfrm>
          <a:prstGeom prst="rect">
            <a:avLst/>
          </a:prstGeom>
        </p:spPr>
      </p:pic>
      <p:sp>
        <p:nvSpPr>
          <p:cNvPr id="5" name="Rectangle 4"/>
          <p:cNvSpPr/>
          <p:nvPr/>
        </p:nvSpPr>
        <p:spPr>
          <a:xfrm>
            <a:off x="1905000" y="5016321"/>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5486400"/>
            <a:ext cx="541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5995116"/>
            <a:ext cx="55626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t>
            </a:r>
            <a:r>
              <a:rPr lang="en-US" sz="3600" b="1" dirty="0" err="1"/>
              <a:t>WebMethod</a:t>
            </a:r>
            <a:r>
              <a:rPr lang="en-US" sz="3600" b="1" dirty="0"/>
              <a:t>] Attribute</a:t>
            </a:r>
            <a:endParaRPr lang="en-US" sz="3600" dirty="0"/>
          </a:p>
        </p:txBody>
      </p:sp>
      <p:sp>
        <p:nvSpPr>
          <p:cNvPr id="3" name="Content Placeholder 2"/>
          <p:cNvSpPr>
            <a:spLocks noGrp="1"/>
          </p:cNvSpPr>
          <p:nvPr>
            <p:ph idx="1"/>
          </p:nvPr>
        </p:nvSpPr>
        <p:spPr>
          <a:xfrm>
            <a:off x="457200" y="1524000"/>
            <a:ext cx="8229600" cy="4526280"/>
          </a:xfrm>
        </p:spPr>
        <p:txBody>
          <a:bodyPr/>
          <a:lstStyle/>
          <a:p>
            <a:r>
              <a:rPr lang="en-US" dirty="0"/>
              <a:t>Avoiding WSDL Name Clashes via the </a:t>
            </a:r>
            <a:r>
              <a:rPr lang="en-US" dirty="0" err="1"/>
              <a:t>MessageName</a:t>
            </a:r>
            <a:r>
              <a:rPr lang="en-US" dirty="0"/>
              <a:t> Property</a:t>
            </a:r>
          </a:p>
          <a:p>
            <a:endParaRPr lang="en-US" dirty="0"/>
          </a:p>
        </p:txBody>
      </p:sp>
      <p:grpSp>
        <p:nvGrpSpPr>
          <p:cNvPr id="7" name="Group 6"/>
          <p:cNvGrpSpPr/>
          <p:nvPr/>
        </p:nvGrpSpPr>
        <p:grpSpPr>
          <a:xfrm>
            <a:off x="1295400" y="2667000"/>
            <a:ext cx="6247619" cy="3733334"/>
            <a:chOff x="1295400" y="2667000"/>
            <a:chExt cx="6247619" cy="3733334"/>
          </a:xfrm>
        </p:grpSpPr>
        <p:pic>
          <p:nvPicPr>
            <p:cNvPr id="4" name="Picture 3" descr="s2.png"/>
            <p:cNvPicPr>
              <a:picLocks noChangeAspect="1"/>
            </p:cNvPicPr>
            <p:nvPr/>
          </p:nvPicPr>
          <p:blipFill>
            <a:blip r:embed="rId2"/>
            <a:stretch>
              <a:fillRect/>
            </a:stretch>
          </p:blipFill>
          <p:spPr>
            <a:xfrm>
              <a:off x="1295400" y="2667000"/>
              <a:ext cx="6247619" cy="3733334"/>
            </a:xfrm>
            <a:prstGeom prst="rect">
              <a:avLst/>
            </a:prstGeom>
          </p:spPr>
        </p:pic>
        <p:sp>
          <p:nvSpPr>
            <p:cNvPr id="5" name="Rectangle 4"/>
            <p:cNvSpPr/>
            <p:nvPr/>
          </p:nvSpPr>
          <p:spPr>
            <a:xfrm>
              <a:off x="5244921" y="5499279"/>
              <a:ext cx="914400" cy="215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1716" y="5995116"/>
              <a:ext cx="914400" cy="215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200" b="1" dirty="0" err="1"/>
              <a:t>Stateful</a:t>
            </a:r>
            <a:r>
              <a:rPr lang="en-US" sz="3200" b="1" dirty="0"/>
              <a:t> Web Services via the </a:t>
            </a:r>
            <a:r>
              <a:rPr lang="en-US" sz="3200" b="1" dirty="0" err="1"/>
              <a:t>EnableSession</a:t>
            </a:r>
            <a:r>
              <a:rPr lang="en-US" sz="3200" b="1" dirty="0"/>
              <a:t> Property </a:t>
            </a:r>
            <a:endParaRPr lang="en-US" sz="3200" dirty="0"/>
          </a:p>
        </p:txBody>
      </p:sp>
      <p:pic>
        <p:nvPicPr>
          <p:cNvPr id="5" name="Picture 4" descr="s5.png"/>
          <p:cNvPicPr>
            <a:picLocks noChangeAspect="1"/>
          </p:cNvPicPr>
          <p:nvPr/>
        </p:nvPicPr>
        <p:blipFill>
          <a:blip r:embed="rId2"/>
          <a:stretch>
            <a:fillRect/>
          </a:stretch>
        </p:blipFill>
        <p:spPr>
          <a:xfrm>
            <a:off x="228600" y="1143000"/>
            <a:ext cx="5819048" cy="3038095"/>
          </a:xfrm>
          <a:prstGeom prst="rect">
            <a:avLst/>
          </a:prstGeom>
        </p:spPr>
      </p:pic>
      <p:sp>
        <p:nvSpPr>
          <p:cNvPr id="6" name="Oval 5"/>
          <p:cNvSpPr/>
          <p:nvPr/>
        </p:nvSpPr>
        <p:spPr>
          <a:xfrm>
            <a:off x="4800600" y="14478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Global.asax</a:t>
            </a:r>
            <a:endParaRPr lang="en-US" sz="1600" dirty="0"/>
          </a:p>
        </p:txBody>
      </p:sp>
      <p:sp>
        <p:nvSpPr>
          <p:cNvPr id="7" name="Rectangle 6"/>
          <p:cNvSpPr/>
          <p:nvPr/>
        </p:nvSpPr>
        <p:spPr>
          <a:xfrm>
            <a:off x="1091484" y="22860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5052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058276" y="4191000"/>
            <a:ext cx="5009524" cy="2447619"/>
            <a:chOff x="3581400" y="4191000"/>
            <a:chExt cx="5009524" cy="2447619"/>
          </a:xfrm>
        </p:grpSpPr>
        <p:pic>
          <p:nvPicPr>
            <p:cNvPr id="4" name="Picture 3" descr="s6.png"/>
            <p:cNvPicPr>
              <a:picLocks noChangeAspect="1"/>
            </p:cNvPicPr>
            <p:nvPr/>
          </p:nvPicPr>
          <p:blipFill>
            <a:blip r:embed="rId3"/>
            <a:stretch>
              <a:fillRect/>
            </a:stretch>
          </p:blipFill>
          <p:spPr>
            <a:xfrm>
              <a:off x="3581400" y="4191000"/>
              <a:ext cx="5009524" cy="2447619"/>
            </a:xfrm>
            <a:prstGeom prst="rect">
              <a:avLst/>
            </a:prstGeom>
          </p:spPr>
        </p:pic>
        <p:sp>
          <p:nvSpPr>
            <p:cNvPr id="9" name="Rectangle 8"/>
            <p:cNvSpPr/>
            <p:nvPr/>
          </p:nvSpPr>
          <p:spPr>
            <a:xfrm>
              <a:off x="4267200" y="5257800"/>
              <a:ext cx="3276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91000" y="5562600"/>
              <a:ext cx="2590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3400" y="6172200"/>
              <a:ext cx="3429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s7.png"/>
          <p:cNvPicPr>
            <a:picLocks noChangeAspect="1"/>
          </p:cNvPicPr>
          <p:nvPr/>
        </p:nvPicPr>
        <p:blipFill>
          <a:blip r:embed="rId4"/>
          <a:stretch>
            <a:fillRect/>
          </a:stretch>
        </p:blipFill>
        <p:spPr>
          <a:xfrm>
            <a:off x="0" y="4267200"/>
            <a:ext cx="3304762" cy="1723810"/>
          </a:xfrm>
          <a:prstGeom prst="rect">
            <a:avLst/>
          </a:prstGeom>
        </p:spPr>
      </p:pic>
      <p:sp>
        <p:nvSpPr>
          <p:cNvPr id="14" name="Rectangle 13"/>
          <p:cNvSpPr/>
          <p:nvPr/>
        </p:nvSpPr>
        <p:spPr>
          <a:xfrm>
            <a:off x="88005" y="5486400"/>
            <a:ext cx="32004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5"/>
          <p:cNvCxnSpPr>
            <a:stCxn id="10" idx="1"/>
            <a:endCxn id="14" idx="3"/>
          </p:cNvCxnSpPr>
          <p:nvPr/>
        </p:nvCxnSpPr>
        <p:spPr>
          <a:xfrm rot="10800000" flipV="1">
            <a:off x="3288406" y="5676900"/>
            <a:ext cx="1379471" cy="381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6781800" y="1524000"/>
            <a:ext cx="19050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This must be set as true if we want to access </a:t>
            </a:r>
            <a:r>
              <a:rPr lang="en-US" u="sng" dirty="0">
                <a:solidFill>
                  <a:srgbClr val="FFFF00"/>
                </a:solidFill>
              </a:rPr>
              <a:t>session variable</a:t>
            </a:r>
          </a:p>
        </p:txBody>
      </p:sp>
      <p:cxnSp>
        <p:nvCxnSpPr>
          <p:cNvPr id="19" name="Shape 18"/>
          <p:cNvCxnSpPr>
            <a:stCxn id="17" idx="2"/>
            <a:endCxn id="10" idx="3"/>
          </p:cNvCxnSpPr>
          <p:nvPr/>
        </p:nvCxnSpPr>
        <p:spPr>
          <a:xfrm rot="5400000">
            <a:off x="6296338" y="4238938"/>
            <a:ext cx="2400300" cy="47562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8600" y="6096000"/>
            <a:ext cx="3280642" cy="923330"/>
          </a:xfrm>
          <a:prstGeom prst="rect">
            <a:avLst/>
          </a:prstGeom>
          <a:noFill/>
        </p:spPr>
        <p:txBody>
          <a:bodyPr wrap="none" rtlCol="0">
            <a:spAutoFit/>
          </a:bodyPr>
          <a:lstStyle/>
          <a:p>
            <a:r>
              <a:rPr lang="en-US" i="1" u="sng" dirty="0">
                <a:latin typeface="Calibri" pitchFamily="34" charset="0"/>
              </a:rPr>
              <a:t>By default each web method has </a:t>
            </a:r>
          </a:p>
          <a:p>
            <a:r>
              <a:rPr lang="en-US" i="1" u="sng" dirty="0">
                <a:latin typeface="Calibri" pitchFamily="34" charset="0"/>
              </a:rPr>
              <a:t>session state </a:t>
            </a:r>
            <a:r>
              <a:rPr lang="en-US" i="1" u="sng" dirty="0">
                <a:solidFill>
                  <a:srgbClr val="FFFF00"/>
                </a:solidFill>
                <a:latin typeface="Calibri" pitchFamily="34" charset="0"/>
              </a:rPr>
              <a:t>disabled</a:t>
            </a:r>
          </a:p>
          <a:p>
            <a:endParaRPr lang="en-US" dirty="0">
              <a:latin typeface="Calibri" pitchFamily="34"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438400"/>
            <a:ext cx="6583341" cy="461665"/>
          </a:xfrm>
          <a:prstGeom prst="rect">
            <a:avLst/>
          </a:prstGeom>
          <a:noFill/>
        </p:spPr>
        <p:txBody>
          <a:bodyPr wrap="none" rtlCol="0">
            <a:spAutoFit/>
          </a:bodyPr>
          <a:lstStyle/>
          <a:p>
            <a:r>
              <a:rPr lang="en-US" sz="2400" dirty="0"/>
              <a:t>Full example: Ch_25 Code\</a:t>
            </a:r>
            <a:r>
              <a:rPr lang="en-US" sz="2400" dirty="0" err="1"/>
              <a:t>CalculatorService</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000" b="1" dirty="0"/>
              <a:t>XML Web Services Introduction</a:t>
            </a:r>
            <a:endParaRPr lang="en-US" sz="4000" dirty="0"/>
          </a:p>
        </p:txBody>
      </p:sp>
      <p:sp>
        <p:nvSpPr>
          <p:cNvPr id="3" name="Content Placeholder 2"/>
          <p:cNvSpPr>
            <a:spLocks noGrp="1"/>
          </p:cNvSpPr>
          <p:nvPr>
            <p:ph idx="1"/>
          </p:nvPr>
        </p:nvSpPr>
        <p:spPr/>
        <p:txBody>
          <a:bodyPr>
            <a:normAutofit lnSpcReduction="10000"/>
          </a:bodyPr>
          <a:lstStyle/>
          <a:p>
            <a:pPr>
              <a:defRPr/>
            </a:pPr>
            <a:r>
              <a:rPr lang="en-US" sz="2800" dirty="0"/>
              <a:t>What is Web service?</a:t>
            </a:r>
          </a:p>
          <a:p>
            <a:pPr lvl="1">
              <a:buFont typeface="Wingdings" pitchFamily="2" charset="2"/>
              <a:buChar char="Ø"/>
              <a:defRPr/>
            </a:pPr>
            <a:r>
              <a:rPr lang="en-US" sz="2400" dirty="0"/>
              <a:t>Web services are typically </a:t>
            </a:r>
            <a:r>
              <a:rPr lang="en-US" sz="2400" i="1" u="sng" dirty="0"/>
              <a:t>application programming interfaces</a:t>
            </a:r>
            <a:r>
              <a:rPr lang="en-US" sz="2400" dirty="0"/>
              <a:t> (API) or web APIs that are accessed via Hypertext Transfer Protocol(HTTP) and executed on a remote system</a:t>
            </a:r>
          </a:p>
          <a:p>
            <a:pPr>
              <a:defRPr/>
            </a:pPr>
            <a:r>
              <a:rPr lang="en-US" sz="2800" dirty="0"/>
              <a:t>Benefits of XML Web Services</a:t>
            </a:r>
          </a:p>
          <a:p>
            <a:pPr lvl="1">
              <a:defRPr/>
            </a:pPr>
            <a:r>
              <a:rPr lang="en-US" sz="2400" dirty="0"/>
              <a:t>XML web services allow you to invoke methods and properties of a remote object using standard HTTP requests.</a:t>
            </a:r>
          </a:p>
          <a:p>
            <a:pPr lvl="1">
              <a:defRPr/>
            </a:pPr>
            <a:r>
              <a:rPr lang="en-US" sz="2400" dirty="0"/>
              <a:t>XML web services provide a way for </a:t>
            </a:r>
            <a:r>
              <a:rPr lang="en-US" sz="2400" i="1" u="sng" dirty="0"/>
              <a:t>unrelated platforms</a:t>
            </a:r>
            <a:r>
              <a:rPr lang="en-US" sz="2400" dirty="0"/>
              <a:t>, </a:t>
            </a:r>
            <a:r>
              <a:rPr lang="en-US" sz="2400" i="1" u="sng" dirty="0"/>
              <a:t>operating systems</a:t>
            </a:r>
            <a:r>
              <a:rPr lang="en-US" sz="2400" dirty="0"/>
              <a:t>, and </a:t>
            </a:r>
            <a:r>
              <a:rPr lang="en-US" sz="2400" i="1" u="sng" dirty="0"/>
              <a:t>programming languages</a:t>
            </a:r>
            <a:r>
              <a:rPr lang="en-US" sz="2400" dirty="0"/>
              <a:t> to exchange information in harmony.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Web Service Description Language(WSDL)</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latin typeface="Calibri" pitchFamily="34" charset="0"/>
              </a:rPr>
              <a:t>WSDL is used to describe the following characteristics for each exposed web method:</a:t>
            </a:r>
          </a:p>
          <a:p>
            <a:pPr lvl="1"/>
            <a:r>
              <a:rPr lang="en-US" dirty="0">
                <a:latin typeface="Calibri" pitchFamily="34" charset="0"/>
              </a:rPr>
              <a:t>The </a:t>
            </a:r>
            <a:r>
              <a:rPr lang="en-US" u="sng" dirty="0">
                <a:latin typeface="Calibri" pitchFamily="34" charset="0"/>
              </a:rPr>
              <a:t>name</a:t>
            </a:r>
            <a:r>
              <a:rPr lang="en-US" dirty="0">
                <a:latin typeface="Calibri" pitchFamily="34" charset="0"/>
              </a:rPr>
              <a:t> of the XML web methods</a:t>
            </a:r>
          </a:p>
          <a:p>
            <a:pPr lvl="1"/>
            <a:r>
              <a:rPr lang="en-US" dirty="0">
                <a:latin typeface="Calibri" pitchFamily="34" charset="0"/>
              </a:rPr>
              <a:t>The number of, type of, and ordering of </a:t>
            </a:r>
            <a:r>
              <a:rPr lang="en-US" u="sng" dirty="0">
                <a:latin typeface="Calibri" pitchFamily="34" charset="0"/>
              </a:rPr>
              <a:t>parameters</a:t>
            </a:r>
            <a:r>
              <a:rPr lang="en-US" dirty="0">
                <a:latin typeface="Calibri" pitchFamily="34" charset="0"/>
              </a:rPr>
              <a:t> (if any)</a:t>
            </a:r>
          </a:p>
          <a:p>
            <a:pPr lvl="1"/>
            <a:r>
              <a:rPr lang="en-US" dirty="0">
                <a:latin typeface="Calibri" pitchFamily="34" charset="0"/>
              </a:rPr>
              <a:t>The type of </a:t>
            </a:r>
            <a:r>
              <a:rPr lang="en-US" u="sng" dirty="0">
                <a:latin typeface="Calibri" pitchFamily="34" charset="0"/>
              </a:rPr>
              <a:t>return valu</a:t>
            </a:r>
            <a:r>
              <a:rPr lang="en-US" i="1" u="sng" dirty="0">
                <a:latin typeface="Calibri" pitchFamily="34" charset="0"/>
              </a:rPr>
              <a:t>e </a:t>
            </a:r>
            <a:r>
              <a:rPr lang="en-US" dirty="0">
                <a:latin typeface="Calibri" pitchFamily="34" charset="0"/>
              </a:rPr>
              <a:t>(if any)</a:t>
            </a:r>
          </a:p>
          <a:p>
            <a:pPr lvl="1"/>
            <a:r>
              <a:rPr lang="en-US" dirty="0">
                <a:latin typeface="Calibri" pitchFamily="34" charset="0"/>
              </a:rPr>
              <a:t>The </a:t>
            </a:r>
            <a:r>
              <a:rPr lang="en-US" u="sng" dirty="0">
                <a:latin typeface="Calibri" pitchFamily="34" charset="0"/>
              </a:rPr>
              <a:t>HTTP GET, HTTP POST, and SOAP </a:t>
            </a:r>
            <a:r>
              <a:rPr lang="en-US" dirty="0">
                <a:latin typeface="Calibri" pitchFamily="34" charset="0"/>
              </a:rPr>
              <a:t>calling conventions</a:t>
            </a:r>
          </a:p>
          <a:p>
            <a:r>
              <a:rPr lang="en-US" sz="2800" dirty="0">
                <a:latin typeface="Calibri" pitchFamily="34" charset="0"/>
              </a:rPr>
              <a:t>In most cases, WSDL documents are generated automatically by web server.</a:t>
            </a:r>
          </a:p>
          <a:p>
            <a:pPr lvl="1"/>
            <a:r>
              <a:rPr lang="en-US" sz="2400" dirty="0">
                <a:solidFill>
                  <a:srgbClr val="FFC000"/>
                </a:solidFill>
                <a:latin typeface="Calibri" pitchFamily="34" charset="0"/>
              </a:rPr>
              <a:t>http://localhost/SomeWS/theWS.asmx</a:t>
            </a:r>
            <a:r>
              <a:rPr lang="en-US" sz="2400" b="1" dirty="0">
                <a:solidFill>
                  <a:srgbClr val="FFC000"/>
                </a:solidFill>
                <a:latin typeface="Calibri" pitchFamily="34" charset="0"/>
              </a:rPr>
              <a:t>?wsdl</a:t>
            </a:r>
          </a:p>
          <a:p>
            <a:endParaRPr lang="en-US" sz="2800" dirty="0">
              <a:latin typeface="Calibri" pitchFamily="34" charset="0"/>
            </a:endParaRPr>
          </a:p>
          <a:p>
            <a:pPr>
              <a:buFont typeface="Wingdings" pitchFamily="2" charset="2"/>
              <a:buChar char="Ø"/>
            </a:pPr>
            <a:r>
              <a:rPr lang="en-US" sz="2800" dirty="0">
                <a:latin typeface="Calibri" pitchFamily="34" charset="0"/>
              </a:rPr>
              <a:t>For more information: </a:t>
            </a:r>
            <a:r>
              <a:rPr lang="en-US" sz="2800" dirty="0">
                <a:solidFill>
                  <a:srgbClr val="FFC000"/>
                </a:solidFill>
                <a:latin typeface="Calibri" pitchFamily="34" charset="0"/>
              </a:rPr>
              <a:t>http://www.w3.org/tr/wsdl </a:t>
            </a:r>
            <a:r>
              <a:rPr lang="en-US" sz="2800" dirty="0">
                <a:latin typeface="Calibri" pitchFamily="34" charset="0"/>
              </a:rPr>
              <a:t>.</a:t>
            </a:r>
          </a:p>
          <a:p>
            <a:pPr lvl="1">
              <a:buFont typeface="Wingdings" pitchFamily="2" charset="2"/>
              <a:buChar char="Ø"/>
            </a:pPr>
            <a:endParaRPr lang="en-US" dirty="0">
              <a:latin typeface="Calibri" pitchFamily="34" charset="0"/>
            </a:endParaRP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1143000" y="381000"/>
            <a:ext cx="6576287" cy="6186309"/>
          </a:xfrm>
          <a:prstGeom prst="rect">
            <a:avLst/>
          </a:prstGeom>
          <a:noFill/>
          <a:ln w="9525">
            <a:solidFill>
              <a:schemeClr val="accent1"/>
            </a:solidFill>
            <a:miter lim="800000"/>
            <a:headEnd/>
            <a:tailEnd/>
          </a:ln>
        </p:spPr>
        <p:txBody>
          <a:bodyPr wrap="none">
            <a:spAutoFit/>
          </a:bodyPr>
          <a:lstStyle/>
          <a:p>
            <a:r>
              <a:rPr lang="en-US" dirty="0"/>
              <a:t>&lt;?xml version="1.0" encoding="utf-8"?&gt; </a:t>
            </a:r>
          </a:p>
          <a:p>
            <a:r>
              <a:rPr lang="en-US" dirty="0"/>
              <a:t>&lt;</a:t>
            </a:r>
            <a:r>
              <a:rPr lang="en-US" dirty="0" err="1"/>
              <a:t>wsdl:</a:t>
            </a:r>
            <a:r>
              <a:rPr lang="en-US" dirty="0" err="1">
                <a:solidFill>
                  <a:srgbClr val="92D050"/>
                </a:solidFill>
                <a:effectLst>
                  <a:outerShdw blurRad="38100" dist="38100" dir="2700000" algn="tl">
                    <a:srgbClr val="000000">
                      <a:alpha val="43137"/>
                    </a:srgbClr>
                  </a:outerShdw>
                </a:effectLst>
              </a:rPr>
              <a:t>definitions</a:t>
            </a:r>
            <a:r>
              <a:rPr lang="en-US" dirty="0">
                <a:solidFill>
                  <a:srgbClr val="92D050"/>
                </a:solidFill>
                <a:effectLst>
                  <a:outerShdw blurRad="38100" dist="38100" dir="2700000" algn="tl">
                    <a:srgbClr val="000000">
                      <a:alpha val="43137"/>
                    </a:srgbClr>
                  </a:outerShdw>
                </a:effectLst>
              </a:rPr>
              <a:t> </a:t>
            </a:r>
            <a:r>
              <a:rPr lang="en-US" dirty="0"/>
              <a:t>...&gt; </a:t>
            </a:r>
          </a:p>
          <a:p>
            <a:pPr lvl="1"/>
            <a:r>
              <a:rPr lang="en-US" dirty="0"/>
              <a:t>&lt;</a:t>
            </a:r>
            <a:r>
              <a:rPr lang="en-US" dirty="0" err="1"/>
              <a:t>wsdl:</a:t>
            </a:r>
            <a:r>
              <a:rPr lang="en-US" dirty="0" err="1">
                <a:solidFill>
                  <a:srgbClr val="FFFF00"/>
                </a:solidFill>
              </a:rPr>
              <a:t>types</a:t>
            </a:r>
            <a:r>
              <a:rPr lang="en-US" dirty="0"/>
              <a:t>&gt;</a:t>
            </a:r>
          </a:p>
          <a:p>
            <a:pPr lvl="1"/>
            <a:r>
              <a:rPr lang="en-US" dirty="0"/>
              <a:t>	&lt;!-- List of types exposed from WS -&gt;</a:t>
            </a:r>
          </a:p>
          <a:p>
            <a:pPr lvl="1"/>
            <a:r>
              <a:rPr lang="en-US" dirty="0"/>
              <a:t>&lt;</a:t>
            </a:r>
            <a:r>
              <a:rPr lang="en-US" dirty="0" err="1"/>
              <a:t>wsdl</a:t>
            </a:r>
            <a:r>
              <a:rPr lang="en-US" dirty="0"/>
              <a:t>:/types&gt;  </a:t>
            </a:r>
          </a:p>
          <a:p>
            <a:pPr lvl="1"/>
            <a:endParaRPr lang="en-US" dirty="0"/>
          </a:p>
          <a:p>
            <a:pPr lvl="1"/>
            <a:r>
              <a:rPr lang="en-US" dirty="0"/>
              <a:t>&lt;</a:t>
            </a:r>
            <a:r>
              <a:rPr lang="en-US" dirty="0" err="1"/>
              <a:t>wsdl:</a:t>
            </a:r>
            <a:r>
              <a:rPr lang="en-US" dirty="0" err="1">
                <a:solidFill>
                  <a:srgbClr val="FFFF00"/>
                </a:solidFill>
              </a:rPr>
              <a:t>message</a:t>
            </a:r>
            <a:r>
              <a:rPr lang="en-US" dirty="0"/>
              <a:t>&gt;</a:t>
            </a:r>
          </a:p>
          <a:p>
            <a:pPr lvl="1"/>
            <a:r>
              <a:rPr lang="en-US" dirty="0"/>
              <a:t>	&lt;!-- Format of the messages -&gt;</a:t>
            </a:r>
          </a:p>
          <a:p>
            <a:pPr lvl="1"/>
            <a:r>
              <a:rPr lang="en-US" dirty="0"/>
              <a:t>&lt;</a:t>
            </a:r>
            <a:r>
              <a:rPr lang="en-US" dirty="0" err="1"/>
              <a:t>wsdl</a:t>
            </a:r>
            <a:r>
              <a:rPr lang="en-US" dirty="0"/>
              <a:t>:/message&gt;  </a:t>
            </a:r>
          </a:p>
          <a:p>
            <a:pPr lvl="1"/>
            <a:endParaRPr lang="en-US" dirty="0"/>
          </a:p>
          <a:p>
            <a:pPr lvl="1"/>
            <a:r>
              <a:rPr lang="en-US" dirty="0"/>
              <a:t>&lt;</a:t>
            </a:r>
            <a:r>
              <a:rPr lang="en-US" dirty="0" err="1"/>
              <a:t>wsdl:</a:t>
            </a:r>
            <a:r>
              <a:rPr lang="en-US" dirty="0" err="1">
                <a:solidFill>
                  <a:srgbClr val="FFFF00"/>
                </a:solidFill>
              </a:rPr>
              <a:t>portType</a:t>
            </a:r>
            <a:r>
              <a:rPr lang="en-US" dirty="0"/>
              <a:t>&gt;</a:t>
            </a:r>
          </a:p>
          <a:p>
            <a:pPr lvl="1"/>
            <a:r>
              <a:rPr lang="en-US" dirty="0"/>
              <a:t>	&lt;!-- Port information -&gt;</a:t>
            </a:r>
          </a:p>
          <a:p>
            <a:pPr lvl="1"/>
            <a:r>
              <a:rPr lang="en-US" dirty="0"/>
              <a:t>&lt;</a:t>
            </a:r>
            <a:r>
              <a:rPr lang="en-US" dirty="0" err="1"/>
              <a:t>wsdl</a:t>
            </a:r>
            <a:r>
              <a:rPr lang="en-US" dirty="0"/>
              <a:t>:/</a:t>
            </a:r>
            <a:r>
              <a:rPr lang="en-US" dirty="0" err="1"/>
              <a:t>portType</a:t>
            </a:r>
            <a:r>
              <a:rPr lang="en-US" dirty="0"/>
              <a:t>&gt;  </a:t>
            </a:r>
          </a:p>
          <a:p>
            <a:pPr lvl="1"/>
            <a:endParaRPr lang="en-US" dirty="0"/>
          </a:p>
          <a:p>
            <a:pPr lvl="1"/>
            <a:r>
              <a:rPr lang="en-US" dirty="0"/>
              <a:t>&lt;</a:t>
            </a:r>
            <a:r>
              <a:rPr lang="en-US" dirty="0" err="1"/>
              <a:t>wsdl:</a:t>
            </a:r>
            <a:r>
              <a:rPr lang="en-US" dirty="0" err="1">
                <a:solidFill>
                  <a:srgbClr val="FFFF00"/>
                </a:solidFill>
              </a:rPr>
              <a:t>binding</a:t>
            </a:r>
            <a:r>
              <a:rPr lang="en-US" dirty="0"/>
              <a:t>&gt;</a:t>
            </a:r>
          </a:p>
          <a:p>
            <a:pPr lvl="1"/>
            <a:r>
              <a:rPr lang="en-US" dirty="0"/>
              <a:t>	&lt;!-- Binding information -&gt;</a:t>
            </a:r>
          </a:p>
          <a:p>
            <a:pPr lvl="1"/>
            <a:r>
              <a:rPr lang="en-US" dirty="0"/>
              <a:t>&lt;</a:t>
            </a:r>
            <a:r>
              <a:rPr lang="en-US" dirty="0" err="1"/>
              <a:t>wsdl</a:t>
            </a:r>
            <a:r>
              <a:rPr lang="en-US" dirty="0"/>
              <a:t>:/binding&gt;  </a:t>
            </a:r>
          </a:p>
          <a:p>
            <a:pPr lvl="1"/>
            <a:endParaRPr lang="en-US" dirty="0"/>
          </a:p>
          <a:p>
            <a:pPr lvl="1"/>
            <a:r>
              <a:rPr lang="en-US" dirty="0"/>
              <a:t>&lt;</a:t>
            </a:r>
            <a:r>
              <a:rPr lang="en-US" dirty="0" err="1"/>
              <a:t>wsdl:</a:t>
            </a:r>
            <a:r>
              <a:rPr lang="en-US" dirty="0" err="1">
                <a:solidFill>
                  <a:srgbClr val="FFFF00"/>
                </a:solidFill>
              </a:rPr>
              <a:t>service</a:t>
            </a:r>
            <a:r>
              <a:rPr lang="en-US" dirty="0"/>
              <a:t>&gt;</a:t>
            </a:r>
          </a:p>
          <a:p>
            <a:pPr lvl="1"/>
            <a:r>
              <a:rPr lang="en-US" dirty="0"/>
              <a:t>	&lt;!-- Information about the XML web service itself -&gt;</a:t>
            </a:r>
          </a:p>
          <a:p>
            <a:pPr lvl="1"/>
            <a:r>
              <a:rPr lang="en-US" dirty="0"/>
              <a:t>&lt;</a:t>
            </a:r>
            <a:r>
              <a:rPr lang="en-US" dirty="0" err="1"/>
              <a:t>wsdl</a:t>
            </a:r>
            <a:r>
              <a:rPr lang="en-US" dirty="0"/>
              <a:t>:/service&gt;  </a:t>
            </a:r>
          </a:p>
          <a:p>
            <a:r>
              <a:rPr lang="en-US" dirty="0"/>
              <a:t>&lt; </a:t>
            </a:r>
            <a:r>
              <a:rPr lang="en-US" dirty="0" err="1"/>
              <a:t>wsdl</a:t>
            </a:r>
            <a:r>
              <a:rPr lang="en-US" dirty="0"/>
              <a:t>:/</a:t>
            </a:r>
            <a:r>
              <a:rPr lang="en-US" dirty="0">
                <a:solidFill>
                  <a:srgbClr val="92D050"/>
                </a:solidFill>
                <a:effectLst>
                  <a:outerShdw blurRad="38100" dist="38100" dir="2700000" algn="tl">
                    <a:srgbClr val="000000">
                      <a:alpha val="43137"/>
                    </a:srgbClr>
                  </a:outerShdw>
                </a:effectLst>
              </a:rPr>
              <a:t>definitions</a:t>
            </a:r>
            <a:r>
              <a:rPr lang="en-US" dirty="0"/>
              <a:t>&gt;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r>
              <a:rPr lang="en-US" sz="3200" b="1" dirty="0"/>
              <a:t>Web Service Description Language(WSDL)</a:t>
            </a:r>
            <a:endParaRPr lang="en-US" sz="3200" dirty="0"/>
          </a:p>
        </p:txBody>
      </p:sp>
      <p:sp>
        <p:nvSpPr>
          <p:cNvPr id="3" name="Content Placeholder 2"/>
          <p:cNvSpPr>
            <a:spLocks noGrp="1"/>
          </p:cNvSpPr>
          <p:nvPr>
            <p:ph idx="1"/>
          </p:nvPr>
        </p:nvSpPr>
        <p:spPr/>
        <p:txBody>
          <a:bodyPr/>
          <a:lstStyle/>
          <a:p>
            <a:r>
              <a:rPr lang="en-US" sz="2800" b="1" dirty="0"/>
              <a:t>The &lt;types&gt; Element</a:t>
            </a:r>
            <a:endParaRPr lang="en-US" sz="2800" dirty="0"/>
          </a:p>
          <a:p>
            <a:pPr lvl="1"/>
            <a:r>
              <a:rPr lang="en-US" sz="2400" dirty="0"/>
              <a:t>Contains descriptions of any and all data types exposed from the web service.</a:t>
            </a:r>
          </a:p>
          <a:p>
            <a:pPr lvl="1"/>
            <a:r>
              <a:rPr lang="en-US" sz="2400" dirty="0"/>
              <a:t>XML itself defines a number of “core” data types (http://www.w3.org/2001/XMLSchema).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a:xfrm>
            <a:off x="381000" y="1447800"/>
            <a:ext cx="8229600" cy="5105400"/>
          </a:xfrm>
        </p:spPr>
        <p:txBody>
          <a:bodyPr>
            <a:normAutofit/>
          </a:bodyPr>
          <a:lstStyle/>
          <a:p>
            <a:r>
              <a:rPr lang="en-US" sz="2000" b="1" dirty="0"/>
              <a:t>Example</a:t>
            </a:r>
            <a:r>
              <a:rPr lang="en-US" sz="2000" dirty="0"/>
              <a:t>: The Subtract() method of </a:t>
            </a:r>
            <a:r>
              <a:rPr lang="en-US" sz="2000" dirty="0" err="1"/>
              <a:t>CalculatorService</a:t>
            </a:r>
            <a:r>
              <a:rPr lang="en-US" sz="2000" dirty="0"/>
              <a:t>. the CLR System.Int32 is described within a &lt;</a:t>
            </a:r>
            <a:r>
              <a:rPr lang="en-US" sz="2000" dirty="0" err="1"/>
              <a:t>complexType</a:t>
            </a:r>
            <a:r>
              <a:rPr lang="en-US" sz="2000" dirty="0"/>
              <a:t>&gt; element: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integer that is returned from the Subtract() method:</a:t>
            </a:r>
          </a:p>
          <a:p>
            <a:endParaRPr lang="en-US" sz="2000" dirty="0"/>
          </a:p>
          <a:p>
            <a:endParaRPr lang="en-US" sz="2000" dirty="0"/>
          </a:p>
        </p:txBody>
      </p:sp>
      <p:sp>
        <p:nvSpPr>
          <p:cNvPr id="4" name="TextBox 5"/>
          <p:cNvSpPr txBox="1">
            <a:spLocks noChangeArrowheads="1"/>
          </p:cNvSpPr>
          <p:nvPr/>
        </p:nvSpPr>
        <p:spPr bwMode="auto">
          <a:xfrm>
            <a:off x="762000" y="2286000"/>
            <a:ext cx="7467600" cy="1816100"/>
          </a:xfrm>
          <a:prstGeom prst="rect">
            <a:avLst/>
          </a:prstGeom>
          <a:noFill/>
          <a:ln w="9525">
            <a:solidFill>
              <a:schemeClr val="accent1"/>
            </a:solidFill>
            <a:miter lim="800000"/>
            <a:headEnd/>
            <a:tailEnd/>
          </a:ln>
        </p:spPr>
        <p:txBody>
          <a:bodyPr wrap="square">
            <a:spAutoFit/>
          </a:bodyPr>
          <a:lstStyle/>
          <a:p>
            <a:r>
              <a:rPr lang="en-US" sz="1400" dirty="0"/>
              <a:t>&lt;s:element name="</a:t>
            </a:r>
            <a:r>
              <a:rPr lang="en-US" sz="1400" b="1" dirty="0">
                <a:solidFill>
                  <a:srgbClr val="FFFF00"/>
                </a:solidFill>
              </a:rPr>
              <a:t>Subtract</a:t>
            </a:r>
            <a:r>
              <a:rPr lang="en-US" sz="1400" dirty="0"/>
              <a:t>"&gt;</a:t>
            </a:r>
          </a:p>
          <a:p>
            <a:pPr lvl="1"/>
            <a:r>
              <a:rPr lang="en-US" sz="1400" dirty="0"/>
              <a:t>&lt;s:complexType&gt;</a:t>
            </a:r>
          </a:p>
          <a:p>
            <a:pPr lvl="2"/>
            <a:r>
              <a:rPr lang="en-US" sz="1400" dirty="0"/>
              <a:t>&lt;s:sequence&gt;</a:t>
            </a:r>
          </a:p>
          <a:p>
            <a:pPr lvl="3"/>
            <a:r>
              <a:rPr lang="en-US" sz="1400" dirty="0"/>
              <a:t>&lt;s:element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name="x" </a:t>
            </a:r>
            <a:r>
              <a:rPr lang="en-US" sz="1400" dirty="0"/>
              <a:t>type="</a:t>
            </a:r>
            <a:r>
              <a:rPr lang="en-US" sz="1400" dirty="0">
                <a:solidFill>
                  <a:srgbClr val="FFFF00"/>
                </a:solidFill>
              </a:rPr>
              <a:t>s:int</a:t>
            </a:r>
            <a:r>
              <a:rPr lang="en-US" sz="1400" dirty="0"/>
              <a:t>" /&gt; </a:t>
            </a:r>
          </a:p>
          <a:p>
            <a:pPr lvl="3"/>
            <a:r>
              <a:rPr lang="en-US" sz="1400" dirty="0"/>
              <a:t>&lt;s:element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name="y" </a:t>
            </a:r>
            <a:r>
              <a:rPr lang="en-US" sz="1400" dirty="0"/>
              <a:t>type="</a:t>
            </a:r>
            <a:r>
              <a:rPr lang="en-US" sz="1400" dirty="0">
                <a:solidFill>
                  <a:srgbClr val="FFFF00"/>
                </a:solidFill>
              </a:rPr>
              <a:t>s:int</a:t>
            </a:r>
            <a:r>
              <a:rPr lang="en-US" sz="1400" dirty="0"/>
              <a:t>" /&gt; </a:t>
            </a:r>
          </a:p>
          <a:p>
            <a:pPr lvl="2"/>
            <a:r>
              <a:rPr lang="en-US" sz="1400" dirty="0"/>
              <a:t>&lt;/s:sequence&gt;</a:t>
            </a:r>
          </a:p>
          <a:p>
            <a:pPr lvl="1"/>
            <a:r>
              <a:rPr lang="en-US" sz="1400" dirty="0"/>
              <a:t>&lt;/s:complexType&gt;</a:t>
            </a:r>
          </a:p>
          <a:p>
            <a:r>
              <a:rPr lang="en-US" sz="1400" dirty="0"/>
              <a:t>&lt;/s:element&gt;</a:t>
            </a:r>
          </a:p>
        </p:txBody>
      </p:sp>
      <p:sp>
        <p:nvSpPr>
          <p:cNvPr id="5" name="TextBox 6"/>
          <p:cNvSpPr txBox="1">
            <a:spLocks noChangeArrowheads="1"/>
          </p:cNvSpPr>
          <p:nvPr/>
        </p:nvSpPr>
        <p:spPr bwMode="auto">
          <a:xfrm>
            <a:off x="381000" y="4953000"/>
            <a:ext cx="8763000" cy="1600200"/>
          </a:xfrm>
          <a:prstGeom prst="rect">
            <a:avLst/>
          </a:prstGeom>
          <a:noFill/>
          <a:ln w="9525">
            <a:solidFill>
              <a:schemeClr val="accent1"/>
            </a:solidFill>
            <a:miter lim="800000"/>
            <a:headEnd/>
            <a:tailEnd/>
          </a:ln>
        </p:spPr>
        <p:txBody>
          <a:bodyPr wrap="square">
            <a:spAutoFit/>
          </a:bodyPr>
          <a:lstStyle/>
          <a:p>
            <a:r>
              <a:rPr lang="en-US" sz="1400" dirty="0"/>
              <a:t>&lt;s:element name="</a:t>
            </a:r>
            <a:r>
              <a:rPr lang="en-US" sz="1400" b="1" dirty="0" err="1">
                <a:solidFill>
                  <a:srgbClr val="FFFF00"/>
                </a:solidFill>
              </a:rPr>
              <a:t>SubtractResponse</a:t>
            </a:r>
            <a:r>
              <a:rPr lang="en-US" sz="1400" dirty="0"/>
              <a:t>"&gt;</a:t>
            </a:r>
          </a:p>
          <a:p>
            <a:pPr lvl="1"/>
            <a:r>
              <a:rPr lang="en-US" sz="1400" dirty="0"/>
              <a:t>&lt;s:complexType&gt;</a:t>
            </a:r>
          </a:p>
          <a:p>
            <a:pPr lvl="2"/>
            <a:r>
              <a:rPr lang="en-US" sz="1400" dirty="0"/>
              <a:t>&lt;s:sequence&gt;</a:t>
            </a:r>
          </a:p>
          <a:p>
            <a:pPr lvl="2"/>
            <a:r>
              <a:rPr lang="en-US" sz="1400" dirty="0"/>
              <a:t>	&lt;s:element </a:t>
            </a:r>
            <a:r>
              <a:rPr lang="en-US" sz="1400" dirty="0" err="1"/>
              <a:t>minOccurs</a:t>
            </a:r>
            <a:r>
              <a:rPr lang="en-US" sz="1400" dirty="0"/>
              <a:t>="1" </a:t>
            </a:r>
            <a:r>
              <a:rPr lang="en-US" sz="1400" dirty="0" err="1"/>
              <a:t>maxOccurs</a:t>
            </a:r>
            <a:r>
              <a:rPr lang="en-US" sz="1400" dirty="0"/>
              <a:t>="1" </a:t>
            </a:r>
            <a:r>
              <a:rPr lang="en-US" sz="1400" dirty="0">
                <a:solidFill>
                  <a:srgbClr val="FFFF00"/>
                </a:solidFill>
              </a:rPr>
              <a:t>name="</a:t>
            </a:r>
            <a:r>
              <a:rPr lang="en-US" sz="1400" dirty="0" err="1">
                <a:solidFill>
                  <a:srgbClr val="FFFF00"/>
                </a:solidFill>
              </a:rPr>
              <a:t>SubtractResult</a:t>
            </a:r>
            <a:r>
              <a:rPr lang="en-US" sz="1400" dirty="0">
                <a:solidFill>
                  <a:srgbClr val="FFFF00"/>
                </a:solidFill>
              </a:rPr>
              <a:t>"</a:t>
            </a:r>
            <a:r>
              <a:rPr lang="en-US" sz="1400" dirty="0">
                <a:solidFill>
                  <a:srgbClr val="FF0000"/>
                </a:solidFill>
              </a:rPr>
              <a:t> </a:t>
            </a:r>
            <a:r>
              <a:rPr lang="en-US" sz="1400" dirty="0"/>
              <a:t>type="</a:t>
            </a:r>
            <a:r>
              <a:rPr lang="en-US" sz="1400" dirty="0">
                <a:solidFill>
                  <a:srgbClr val="FFFF00"/>
                </a:solidFill>
              </a:rPr>
              <a:t>s:int</a:t>
            </a:r>
            <a:r>
              <a:rPr lang="en-US" sz="1400" dirty="0"/>
              <a:t>" /&gt;</a:t>
            </a:r>
          </a:p>
          <a:p>
            <a:pPr lvl="2"/>
            <a:r>
              <a:rPr lang="en-US" sz="1400" dirty="0"/>
              <a:t>&lt;/s:sequence&gt;</a:t>
            </a:r>
          </a:p>
          <a:p>
            <a:pPr lvl="1"/>
            <a:r>
              <a:rPr lang="en-US" sz="1400" dirty="0"/>
              <a:t>&lt;/s:complexType&gt;</a:t>
            </a:r>
          </a:p>
          <a:p>
            <a:r>
              <a:rPr lang="en-US" sz="1400" dirty="0"/>
              <a:t>&lt;/s:element&gt;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a:xfrm>
            <a:off x="457200" y="1219200"/>
            <a:ext cx="8229600" cy="4526280"/>
          </a:xfrm>
        </p:spPr>
        <p:txBody>
          <a:bodyPr>
            <a:normAutofit/>
          </a:bodyPr>
          <a:lstStyle/>
          <a:p>
            <a:r>
              <a:rPr lang="en-US" sz="2400" dirty="0"/>
              <a:t>Custom data types:</a:t>
            </a:r>
          </a:p>
          <a:p>
            <a:endParaRPr lang="en-US" sz="2400" dirty="0"/>
          </a:p>
        </p:txBody>
      </p:sp>
      <p:sp>
        <p:nvSpPr>
          <p:cNvPr id="4" name="AutoShape 6"/>
          <p:cNvSpPr>
            <a:spLocks noChangeArrowheads="1"/>
          </p:cNvSpPr>
          <p:nvPr/>
        </p:nvSpPr>
        <p:spPr bwMode="auto">
          <a:xfrm>
            <a:off x="1981200" y="3506788"/>
            <a:ext cx="485775" cy="976312"/>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5" name="TextBox 6"/>
          <p:cNvSpPr txBox="1">
            <a:spLocks noChangeArrowheads="1"/>
          </p:cNvSpPr>
          <p:nvPr/>
        </p:nvSpPr>
        <p:spPr bwMode="auto">
          <a:xfrm>
            <a:off x="1066800" y="1676400"/>
            <a:ext cx="3291286" cy="1754326"/>
          </a:xfrm>
          <a:prstGeom prst="rect">
            <a:avLst/>
          </a:prstGeom>
          <a:noFill/>
          <a:ln w="9525">
            <a:solidFill>
              <a:schemeClr val="accent1"/>
            </a:solidFill>
            <a:miter lim="800000"/>
            <a:headEnd/>
            <a:tailEnd/>
          </a:ln>
        </p:spPr>
        <p:txBody>
          <a:bodyPr wrap="none">
            <a:spAutoFit/>
          </a:bodyPr>
          <a:lstStyle/>
          <a:p>
            <a:r>
              <a:rPr lang="en-US" dirty="0"/>
              <a:t>public </a:t>
            </a:r>
            <a:r>
              <a:rPr lang="en-US" dirty="0" err="1"/>
              <a:t>struct</a:t>
            </a:r>
            <a:r>
              <a:rPr lang="en-US" dirty="0"/>
              <a:t> </a:t>
            </a:r>
            <a:r>
              <a:rPr lang="en-US" dirty="0">
                <a:solidFill>
                  <a:srgbClr val="FFFF00"/>
                </a:solidFill>
              </a:rPr>
              <a:t>Point</a:t>
            </a:r>
          </a:p>
          <a:p>
            <a:r>
              <a:rPr lang="en-US" dirty="0"/>
              <a:t>{</a:t>
            </a:r>
          </a:p>
          <a:p>
            <a:pPr lvl="1"/>
            <a:r>
              <a:rPr lang="en-US" dirty="0"/>
              <a:t>public </a:t>
            </a:r>
            <a:r>
              <a:rPr lang="en-US" dirty="0" err="1"/>
              <a:t>int</a:t>
            </a:r>
            <a:r>
              <a:rPr lang="en-US" dirty="0"/>
              <a:t> x;</a:t>
            </a:r>
          </a:p>
          <a:p>
            <a:pPr lvl="1"/>
            <a:r>
              <a:rPr lang="en-US" dirty="0"/>
              <a:t>public </a:t>
            </a:r>
            <a:r>
              <a:rPr lang="en-US" dirty="0" err="1"/>
              <a:t>int</a:t>
            </a:r>
            <a:r>
              <a:rPr lang="en-US" dirty="0"/>
              <a:t> y;</a:t>
            </a:r>
          </a:p>
          <a:p>
            <a:pPr lvl="1"/>
            <a:r>
              <a:rPr lang="en-US" dirty="0"/>
              <a:t>public string </a:t>
            </a:r>
            <a:r>
              <a:rPr lang="en-US" dirty="0" err="1"/>
              <a:t>pointName</a:t>
            </a:r>
            <a:r>
              <a:rPr lang="en-US" dirty="0"/>
              <a:t>;</a:t>
            </a:r>
          </a:p>
          <a:p>
            <a:r>
              <a:rPr lang="en-US" dirty="0"/>
              <a:t>}</a:t>
            </a:r>
          </a:p>
        </p:txBody>
      </p:sp>
      <p:sp>
        <p:nvSpPr>
          <p:cNvPr id="6" name="TextBox 7"/>
          <p:cNvSpPr txBox="1">
            <a:spLocks noChangeArrowheads="1"/>
          </p:cNvSpPr>
          <p:nvPr/>
        </p:nvSpPr>
        <p:spPr bwMode="auto">
          <a:xfrm>
            <a:off x="304800" y="4495800"/>
            <a:ext cx="8460265" cy="1815882"/>
          </a:xfrm>
          <a:prstGeom prst="rect">
            <a:avLst/>
          </a:prstGeom>
          <a:noFill/>
          <a:ln w="9525">
            <a:solidFill>
              <a:schemeClr val="accent1"/>
            </a:solidFill>
            <a:miter lim="800000"/>
            <a:headEnd/>
            <a:tailEnd/>
          </a:ln>
        </p:spPr>
        <p:txBody>
          <a:bodyPr wrap="none">
            <a:spAutoFit/>
          </a:bodyPr>
          <a:lstStyle/>
          <a:p>
            <a:r>
              <a:rPr lang="en-US" sz="1600" dirty="0"/>
              <a:t>&lt;s:complexType name="</a:t>
            </a:r>
            <a:r>
              <a:rPr lang="en-US" sz="1600" dirty="0">
                <a:solidFill>
                  <a:srgbClr val="FFFF00"/>
                </a:solidFill>
              </a:rPr>
              <a:t>Point</a:t>
            </a:r>
            <a:r>
              <a:rPr lang="en-US" sz="1600" dirty="0"/>
              <a:t>"&gt;</a:t>
            </a:r>
          </a:p>
          <a:p>
            <a:r>
              <a:rPr lang="en-US" sz="1600" dirty="0"/>
              <a:t>&lt;s:sequence&gt;</a:t>
            </a:r>
          </a:p>
          <a:p>
            <a:pPr lvl="1"/>
            <a:r>
              <a:rPr lang="en-US" sz="1600" dirty="0"/>
              <a:t>&lt;s:element </a:t>
            </a:r>
            <a:r>
              <a:rPr lang="en-US" sz="1600" dirty="0" err="1"/>
              <a:t>minOccurs</a:t>
            </a:r>
            <a:r>
              <a:rPr lang="en-US" sz="1600" dirty="0"/>
              <a:t>="1" </a:t>
            </a:r>
            <a:r>
              <a:rPr lang="en-US" sz="1600" dirty="0" err="1"/>
              <a:t>maxOccurs</a:t>
            </a:r>
            <a:r>
              <a:rPr lang="en-US" sz="1600" dirty="0"/>
              <a:t>="1" name="</a:t>
            </a:r>
            <a:r>
              <a:rPr lang="en-US" sz="1600" dirty="0">
                <a:solidFill>
                  <a:srgbClr val="FFFF00"/>
                </a:solidFill>
              </a:rPr>
              <a:t>x</a:t>
            </a:r>
            <a:r>
              <a:rPr lang="en-US" sz="1600" dirty="0"/>
              <a:t>" type="</a:t>
            </a:r>
            <a:r>
              <a:rPr lang="en-US" sz="1600" dirty="0">
                <a:solidFill>
                  <a:srgbClr val="FFFF00"/>
                </a:solidFill>
              </a:rPr>
              <a:t>s:int</a:t>
            </a:r>
            <a:r>
              <a:rPr lang="en-US" sz="1600" dirty="0"/>
              <a:t>" /&gt;</a:t>
            </a:r>
          </a:p>
          <a:p>
            <a:pPr lvl="1"/>
            <a:r>
              <a:rPr lang="en-US" sz="1600" dirty="0"/>
              <a:t>&lt;s:element </a:t>
            </a:r>
            <a:r>
              <a:rPr lang="en-US" sz="1600" dirty="0" err="1"/>
              <a:t>minOccurs</a:t>
            </a:r>
            <a:r>
              <a:rPr lang="en-US" sz="1600" dirty="0"/>
              <a:t>="1" </a:t>
            </a:r>
            <a:r>
              <a:rPr lang="en-US" sz="1600" dirty="0" err="1"/>
              <a:t>maxOccurs</a:t>
            </a:r>
            <a:r>
              <a:rPr lang="en-US" sz="1600" dirty="0"/>
              <a:t>="1" name="</a:t>
            </a:r>
            <a:r>
              <a:rPr lang="en-US" sz="1600" dirty="0">
                <a:solidFill>
                  <a:srgbClr val="FFFF00"/>
                </a:solidFill>
              </a:rPr>
              <a:t>y</a:t>
            </a:r>
            <a:r>
              <a:rPr lang="en-US" sz="1600" dirty="0"/>
              <a:t>" type="</a:t>
            </a:r>
            <a:r>
              <a:rPr lang="en-US" sz="1600" dirty="0">
                <a:solidFill>
                  <a:srgbClr val="FFFF00"/>
                </a:solidFill>
              </a:rPr>
              <a:t>s:int</a:t>
            </a:r>
            <a:r>
              <a:rPr lang="en-US" sz="1600" dirty="0"/>
              <a:t>" /&gt;</a:t>
            </a:r>
          </a:p>
          <a:p>
            <a:pPr lvl="1"/>
            <a:r>
              <a:rPr lang="en-US" sz="1600" dirty="0"/>
              <a:t>&lt;s:element </a:t>
            </a:r>
            <a:r>
              <a:rPr lang="en-US" sz="1600" dirty="0" err="1"/>
              <a:t>minOccurs</a:t>
            </a:r>
            <a:r>
              <a:rPr lang="en-US" sz="1600" dirty="0"/>
              <a:t>="0" </a:t>
            </a:r>
            <a:r>
              <a:rPr lang="en-US" sz="1600" dirty="0" err="1"/>
              <a:t>maxOccurs</a:t>
            </a:r>
            <a:r>
              <a:rPr lang="en-US" sz="1600" dirty="0"/>
              <a:t>="1" name="</a:t>
            </a:r>
            <a:r>
              <a:rPr lang="en-US" sz="1600" dirty="0" err="1">
                <a:solidFill>
                  <a:srgbClr val="FFFF00"/>
                </a:solidFill>
              </a:rPr>
              <a:t>pointName</a:t>
            </a:r>
            <a:r>
              <a:rPr lang="en-US" sz="1600" dirty="0"/>
              <a:t>" type="</a:t>
            </a:r>
            <a:r>
              <a:rPr lang="en-US" sz="1600" dirty="0">
                <a:solidFill>
                  <a:srgbClr val="FFFF00"/>
                </a:solidFill>
              </a:rPr>
              <a:t>s:string</a:t>
            </a:r>
            <a:r>
              <a:rPr lang="en-US" sz="1600" dirty="0"/>
              <a:t>" /&gt; </a:t>
            </a:r>
          </a:p>
          <a:p>
            <a:r>
              <a:rPr lang="en-US" sz="1600" dirty="0"/>
              <a:t>&lt;/s:sequence&gt;</a:t>
            </a:r>
          </a:p>
          <a:p>
            <a:r>
              <a:rPr lang="en-US" sz="1600" dirty="0"/>
              <a:t>&lt;/s:complexType&gt;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000" dirty="0"/>
              <a:t>The &lt;message&gt; Element</a:t>
            </a:r>
          </a:p>
          <a:p>
            <a:pPr lvl="1"/>
            <a:r>
              <a:rPr lang="en-US" sz="2000" dirty="0"/>
              <a:t>Used to </a:t>
            </a:r>
            <a:r>
              <a:rPr lang="en-US" sz="2000" u="sng" dirty="0"/>
              <a:t>define the format of the request and response</a:t>
            </a:r>
            <a:r>
              <a:rPr lang="en-US" sz="2000" dirty="0"/>
              <a:t> exchange for a given web method.</a:t>
            </a:r>
          </a:p>
          <a:p>
            <a:pPr lvl="1"/>
            <a:r>
              <a:rPr lang="en-US" sz="2000" dirty="0"/>
              <a:t>It is permissible for a single WSDL document to define multiple &lt;message&gt; elements which are transmitted between the sender and receiver,</a:t>
            </a:r>
          </a:p>
          <a:p>
            <a:pPr lvl="1"/>
            <a:r>
              <a:rPr lang="en-US" sz="2000" dirty="0"/>
              <a:t>&lt;message&gt; tend to occur in pairs.</a:t>
            </a:r>
          </a:p>
          <a:p>
            <a:endParaRPr lang="en-US" sz="2000" dirty="0"/>
          </a:p>
        </p:txBody>
      </p:sp>
      <p:sp>
        <p:nvSpPr>
          <p:cNvPr id="4" name="TextBox 4"/>
          <p:cNvSpPr txBox="1">
            <a:spLocks noChangeArrowheads="1"/>
          </p:cNvSpPr>
          <p:nvPr/>
        </p:nvSpPr>
        <p:spPr bwMode="auto">
          <a:xfrm>
            <a:off x="381000" y="4343400"/>
            <a:ext cx="8305800" cy="1754188"/>
          </a:xfrm>
          <a:prstGeom prst="rect">
            <a:avLst/>
          </a:prstGeom>
          <a:noFill/>
          <a:ln w="9525">
            <a:solidFill>
              <a:schemeClr val="accent1"/>
            </a:solidFill>
            <a:miter lim="800000"/>
            <a:headEnd/>
            <a:tailEnd/>
          </a:ln>
        </p:spPr>
        <p:txBody>
          <a:bodyPr wrap="square">
            <a:spAutoFit/>
          </a:bodyPr>
          <a:lstStyle/>
          <a:p>
            <a:r>
              <a:rPr lang="en-US" dirty="0"/>
              <a:t>&lt;</a:t>
            </a:r>
            <a:r>
              <a:rPr lang="en-US" dirty="0" err="1"/>
              <a:t>wsdl:message</a:t>
            </a:r>
            <a:r>
              <a:rPr lang="en-US" dirty="0"/>
              <a:t> name="</a:t>
            </a:r>
            <a:r>
              <a:rPr lang="en-US" dirty="0" err="1">
                <a:solidFill>
                  <a:srgbClr val="FFFF00"/>
                </a:solidFill>
              </a:rPr>
              <a:t>SubtractSoapIn</a:t>
            </a:r>
            <a:r>
              <a:rPr lang="en-US" dirty="0"/>
              <a:t>"&gt;</a:t>
            </a:r>
          </a:p>
          <a:p>
            <a:r>
              <a:rPr lang="en-US" dirty="0"/>
              <a:t>	&lt;</a:t>
            </a:r>
            <a:r>
              <a:rPr lang="en-US" dirty="0" err="1"/>
              <a:t>wsdl:part</a:t>
            </a:r>
            <a:r>
              <a:rPr lang="en-US" dirty="0"/>
              <a:t> name="parameters" element="</a:t>
            </a:r>
            <a:r>
              <a:rPr lang="en-US" dirty="0" err="1"/>
              <a:t>tns:</a:t>
            </a:r>
            <a:r>
              <a:rPr lang="en-US" dirty="0" err="1">
                <a:solidFill>
                  <a:srgbClr val="FFFF00"/>
                </a:solidFill>
              </a:rPr>
              <a:t>Subtract</a:t>
            </a:r>
            <a:r>
              <a:rPr lang="en-US" dirty="0"/>
              <a:t>" /&gt; </a:t>
            </a:r>
          </a:p>
          <a:p>
            <a:r>
              <a:rPr lang="en-US" dirty="0"/>
              <a:t>&lt;/</a:t>
            </a:r>
            <a:r>
              <a:rPr lang="en-US" dirty="0" err="1"/>
              <a:t>wsdl:message</a:t>
            </a:r>
            <a:r>
              <a:rPr lang="en-US" dirty="0"/>
              <a:t>&gt;</a:t>
            </a:r>
          </a:p>
          <a:p>
            <a:r>
              <a:rPr lang="en-US" dirty="0"/>
              <a:t>&lt;</a:t>
            </a:r>
            <a:r>
              <a:rPr lang="en-US" dirty="0" err="1"/>
              <a:t>wsdl:message</a:t>
            </a:r>
            <a:r>
              <a:rPr lang="en-US" dirty="0"/>
              <a:t> name="</a:t>
            </a:r>
            <a:r>
              <a:rPr lang="en-US" dirty="0" err="1">
                <a:solidFill>
                  <a:srgbClr val="FFFF00"/>
                </a:solidFill>
              </a:rPr>
              <a:t>SubtractSoapOut</a:t>
            </a:r>
            <a:r>
              <a:rPr lang="en-US" dirty="0"/>
              <a:t>"&gt;</a:t>
            </a:r>
          </a:p>
          <a:p>
            <a:r>
              <a:rPr lang="en-US" dirty="0"/>
              <a:t>	&lt;</a:t>
            </a:r>
            <a:r>
              <a:rPr lang="en-US" dirty="0" err="1"/>
              <a:t>wsdl:part</a:t>
            </a:r>
            <a:r>
              <a:rPr lang="en-US" dirty="0"/>
              <a:t> name="parameters" element="</a:t>
            </a:r>
            <a:r>
              <a:rPr lang="en-US" dirty="0" err="1">
                <a:solidFill>
                  <a:srgbClr val="FFFF00"/>
                </a:solidFill>
              </a:rPr>
              <a:t>tns:SubtractResponse</a:t>
            </a:r>
            <a:r>
              <a:rPr lang="en-US" dirty="0"/>
              <a:t>" /&gt; </a:t>
            </a:r>
          </a:p>
          <a:p>
            <a:r>
              <a:rPr lang="en-US" dirty="0"/>
              <a:t>&lt;/</a:t>
            </a:r>
            <a:r>
              <a:rPr lang="en-US" dirty="0" err="1"/>
              <a:t>wsdl:message</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Autofit/>
          </a:bodyPr>
          <a:lstStyle/>
          <a:p>
            <a:r>
              <a:rPr lang="en-US" sz="2400" dirty="0">
                <a:latin typeface="Calibri" pitchFamily="34" charset="0"/>
              </a:rPr>
              <a:t>To HTTP POST bindings, the generated WSDL show the following &lt;message&gt; data:</a:t>
            </a: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If a web method is a one-way method, then it only is necessary a request &lt;message&gt; element of which method can be marked by applying the [</a:t>
            </a:r>
            <a:r>
              <a:rPr lang="en-US" sz="2400" dirty="0" err="1">
                <a:latin typeface="Calibri" pitchFamily="34" charset="0"/>
              </a:rPr>
              <a:t>SoapDocumentMethod</a:t>
            </a:r>
            <a:r>
              <a:rPr lang="en-US" sz="2400" dirty="0">
                <a:latin typeface="Calibri" pitchFamily="34" charset="0"/>
              </a:rPr>
              <a:t>] attribute.</a:t>
            </a:r>
          </a:p>
          <a:p>
            <a:endParaRPr lang="en-US" sz="2400" dirty="0">
              <a:latin typeface="Calibri" pitchFamily="34" charset="0"/>
            </a:endParaRPr>
          </a:p>
        </p:txBody>
      </p:sp>
      <p:sp>
        <p:nvSpPr>
          <p:cNvPr id="4" name="TextBox 4"/>
          <p:cNvSpPr txBox="1">
            <a:spLocks noChangeArrowheads="1"/>
          </p:cNvSpPr>
          <p:nvPr/>
        </p:nvSpPr>
        <p:spPr bwMode="auto">
          <a:xfrm>
            <a:off x="990600" y="2514600"/>
            <a:ext cx="5943600" cy="2032000"/>
          </a:xfrm>
          <a:prstGeom prst="rect">
            <a:avLst/>
          </a:prstGeom>
          <a:noFill/>
          <a:ln w="9525">
            <a:solidFill>
              <a:schemeClr val="accent1"/>
            </a:solidFill>
            <a:miter lim="800000"/>
            <a:headEnd/>
            <a:tailEnd/>
          </a:ln>
        </p:spPr>
        <p:txBody>
          <a:bodyPr wrap="square">
            <a:spAutoFit/>
          </a:bodyPr>
          <a:lstStyle/>
          <a:p>
            <a:r>
              <a:rPr lang="en-US" dirty="0"/>
              <a:t>&lt;</a:t>
            </a:r>
            <a:r>
              <a:rPr lang="en-US" dirty="0" err="1"/>
              <a:t>wsdl:message</a:t>
            </a:r>
            <a:r>
              <a:rPr lang="en-US" dirty="0"/>
              <a:t> name="</a:t>
            </a:r>
            <a:r>
              <a:rPr lang="en-US" dirty="0" err="1">
                <a:solidFill>
                  <a:srgbClr val="FFFF00"/>
                </a:solidFill>
              </a:rPr>
              <a:t>SubtractHttpPostIn</a:t>
            </a:r>
            <a:r>
              <a:rPr lang="en-US" dirty="0"/>
              <a:t>"&gt;</a:t>
            </a:r>
          </a:p>
          <a:p>
            <a:r>
              <a:rPr lang="en-US" dirty="0"/>
              <a:t>	&lt;part name="n1" type="s:string" /&gt;</a:t>
            </a:r>
          </a:p>
          <a:p>
            <a:r>
              <a:rPr lang="en-US" dirty="0"/>
              <a:t>	&lt;part name="n2" type="s:string" /&gt;</a:t>
            </a:r>
          </a:p>
          <a:p>
            <a:r>
              <a:rPr lang="en-US" dirty="0"/>
              <a:t>&lt;</a:t>
            </a:r>
            <a:r>
              <a:rPr lang="en-US" dirty="0" err="1"/>
              <a:t>wsdl</a:t>
            </a:r>
            <a:r>
              <a:rPr lang="en-US" dirty="0"/>
              <a:t>:/message&gt;</a:t>
            </a:r>
          </a:p>
          <a:p>
            <a:r>
              <a:rPr lang="en-US" dirty="0"/>
              <a:t>&lt;</a:t>
            </a:r>
            <a:r>
              <a:rPr lang="en-US" dirty="0" err="1"/>
              <a:t>wsdl:message</a:t>
            </a:r>
            <a:r>
              <a:rPr lang="en-US" dirty="0"/>
              <a:t> name="</a:t>
            </a:r>
            <a:r>
              <a:rPr lang="en-US" dirty="0" err="1">
                <a:solidFill>
                  <a:srgbClr val="FFFF00"/>
                </a:solidFill>
              </a:rPr>
              <a:t>SubtractHttpPostOut</a:t>
            </a:r>
            <a:r>
              <a:rPr lang="en-US" dirty="0"/>
              <a:t>"&gt;</a:t>
            </a:r>
          </a:p>
          <a:p>
            <a:r>
              <a:rPr lang="en-US" dirty="0"/>
              <a:t>	&lt;part name="Body" element="s0:int" /&gt;</a:t>
            </a:r>
          </a:p>
          <a:p>
            <a:r>
              <a:rPr lang="en-US" dirty="0"/>
              <a:t>&lt;</a:t>
            </a:r>
            <a:r>
              <a:rPr lang="en-US" dirty="0" err="1"/>
              <a:t>wsdl</a:t>
            </a:r>
            <a:r>
              <a:rPr lang="en-US" dirty="0"/>
              <a:t>:/message&gt;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dirty="0">
                <a:latin typeface="Calibri" pitchFamily="34" charset="0"/>
              </a:rPr>
              <a:t>The &lt;</a:t>
            </a:r>
            <a:r>
              <a:rPr lang="en-US" sz="2400" dirty="0" err="1">
                <a:latin typeface="Calibri" pitchFamily="34" charset="0"/>
              </a:rPr>
              <a:t>portType</a:t>
            </a:r>
            <a:r>
              <a:rPr lang="en-US" sz="2400" dirty="0">
                <a:latin typeface="Calibri" pitchFamily="34" charset="0"/>
              </a:rPr>
              <a:t>&gt; Element</a:t>
            </a:r>
          </a:p>
          <a:p>
            <a:pPr lvl="1"/>
            <a:r>
              <a:rPr lang="en-US" sz="2400" dirty="0">
                <a:latin typeface="Calibri" pitchFamily="34" charset="0"/>
              </a:rPr>
              <a:t>Defines the </a:t>
            </a:r>
            <a:r>
              <a:rPr lang="en-US" sz="2400" u="sng" dirty="0">
                <a:latin typeface="Calibri" pitchFamily="34" charset="0"/>
              </a:rPr>
              <a:t>characteristics of the various correspondences</a:t>
            </a:r>
            <a:r>
              <a:rPr lang="en-US" sz="2400" dirty="0">
                <a:latin typeface="Calibri" pitchFamily="34" charset="0"/>
              </a:rPr>
              <a:t> that can occur between the client and server, each of which is represented by an &lt;operation&gt; </a:t>
            </a:r>
            <a:r>
              <a:rPr lang="en-US" sz="2400" dirty="0" err="1">
                <a:latin typeface="Calibri" pitchFamily="34" charset="0"/>
              </a:rPr>
              <a:t>subelement</a:t>
            </a:r>
            <a:r>
              <a:rPr lang="en-US" sz="2400" dirty="0">
                <a:latin typeface="Calibri" pitchFamily="34" charset="0"/>
              </a:rPr>
              <a:t>.</a:t>
            </a:r>
          </a:p>
          <a:p>
            <a:pPr lvl="1"/>
            <a:r>
              <a:rPr lang="en-US" sz="2400" dirty="0">
                <a:latin typeface="Calibri" pitchFamily="34" charset="0"/>
              </a:rPr>
              <a:t>EX: The one-way operation, the solicit/response operation.</a:t>
            </a:r>
          </a:p>
        </p:txBody>
      </p:sp>
      <p:sp>
        <p:nvSpPr>
          <p:cNvPr id="4" name="TextBox 4"/>
          <p:cNvSpPr txBox="1">
            <a:spLocks noChangeArrowheads="1"/>
          </p:cNvSpPr>
          <p:nvPr/>
        </p:nvSpPr>
        <p:spPr bwMode="auto">
          <a:xfrm>
            <a:off x="609600" y="4191000"/>
            <a:ext cx="7391400" cy="1754188"/>
          </a:xfrm>
          <a:prstGeom prst="rect">
            <a:avLst/>
          </a:prstGeom>
          <a:noFill/>
          <a:ln w="9525">
            <a:solidFill>
              <a:schemeClr val="accent1"/>
            </a:solidFill>
            <a:miter lim="800000"/>
            <a:headEnd/>
            <a:tailEnd/>
          </a:ln>
        </p:spPr>
        <p:txBody>
          <a:bodyPr>
            <a:spAutoFit/>
          </a:bodyPr>
          <a:lstStyle/>
          <a:p>
            <a:r>
              <a:rPr lang="en-US" dirty="0"/>
              <a:t>&lt;</a:t>
            </a:r>
            <a:r>
              <a:rPr lang="en-US" dirty="0" err="1"/>
              <a:t>wsdl:portType</a:t>
            </a:r>
            <a:r>
              <a:rPr lang="en-US" dirty="0"/>
              <a:t> name="</a:t>
            </a:r>
            <a:r>
              <a:rPr lang="en-US" dirty="0" err="1"/>
              <a:t>CalculatorWebServiceSoap</a:t>
            </a:r>
            <a:r>
              <a:rPr lang="en-US" dirty="0"/>
              <a:t>"&gt;</a:t>
            </a:r>
          </a:p>
          <a:p>
            <a:pPr lvl="1"/>
            <a:r>
              <a:rPr lang="en-US" dirty="0"/>
              <a:t>&lt;</a:t>
            </a:r>
            <a:r>
              <a:rPr lang="en-US" dirty="0" err="1"/>
              <a:t>wsdl:operation</a:t>
            </a:r>
            <a:r>
              <a:rPr lang="en-US" dirty="0"/>
              <a:t> name="Subtract"&gt;</a:t>
            </a:r>
          </a:p>
          <a:p>
            <a:pPr lvl="2"/>
            <a:r>
              <a:rPr lang="en-US" dirty="0"/>
              <a:t>&lt;</a:t>
            </a:r>
            <a:r>
              <a:rPr lang="en-US" b="1" dirty="0" err="1">
                <a:solidFill>
                  <a:srgbClr val="FFFF00"/>
                </a:solidFill>
              </a:rPr>
              <a:t>wsdl:input</a:t>
            </a:r>
            <a:r>
              <a:rPr lang="en-US" dirty="0"/>
              <a:t>  message="</a:t>
            </a:r>
            <a:r>
              <a:rPr lang="en-US" dirty="0" err="1"/>
              <a:t>tns:SubtractSoapIn</a:t>
            </a:r>
            <a:r>
              <a:rPr lang="en-US" dirty="0"/>
              <a:t>" /&gt;</a:t>
            </a:r>
          </a:p>
          <a:p>
            <a:pPr lvl="2"/>
            <a:r>
              <a:rPr lang="en-US" dirty="0"/>
              <a:t>&lt;</a:t>
            </a:r>
            <a:r>
              <a:rPr lang="en-US" b="1" dirty="0" err="1">
                <a:solidFill>
                  <a:srgbClr val="FFFF00"/>
                </a:solidFill>
              </a:rPr>
              <a:t>wsdl:output</a:t>
            </a:r>
            <a:r>
              <a:rPr lang="en-US" dirty="0"/>
              <a:t>  message="</a:t>
            </a:r>
            <a:r>
              <a:rPr lang="en-US" dirty="0" err="1"/>
              <a:t>tns:SubtractSoapOut</a:t>
            </a:r>
            <a:r>
              <a:rPr lang="en-US" dirty="0"/>
              <a:t>" /&gt; </a:t>
            </a:r>
          </a:p>
          <a:p>
            <a:pPr lvl="1"/>
            <a:r>
              <a:rPr lang="en-US" dirty="0"/>
              <a:t>&lt;/</a:t>
            </a:r>
            <a:r>
              <a:rPr lang="en-US" dirty="0" err="1"/>
              <a:t>wsdl:operation</a:t>
            </a:r>
            <a:r>
              <a:rPr lang="en-US" dirty="0"/>
              <a:t>&gt;</a:t>
            </a:r>
          </a:p>
          <a:p>
            <a:r>
              <a:rPr lang="en-US" dirty="0"/>
              <a:t>&lt;</a:t>
            </a:r>
            <a:r>
              <a:rPr lang="en-US" dirty="0" err="1"/>
              <a:t>wsdl</a:t>
            </a:r>
            <a:r>
              <a:rPr lang="en-US" dirty="0"/>
              <a:t>:/</a:t>
            </a:r>
            <a:r>
              <a:rPr lang="en-US" dirty="0" err="1"/>
              <a:t>portType</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dirty="0"/>
              <a:t>The &lt;binding&gt; Element</a:t>
            </a:r>
          </a:p>
          <a:p>
            <a:pPr lvl="1"/>
            <a:r>
              <a:rPr lang="en-US" sz="2400" dirty="0"/>
              <a:t>Specifies the exact format of the HTTP GET, HTTP POST, and SOAP exchanges.</a:t>
            </a:r>
          </a:p>
          <a:p>
            <a:endParaRPr lang="en-US" sz="2400" dirty="0"/>
          </a:p>
        </p:txBody>
      </p:sp>
      <p:sp>
        <p:nvSpPr>
          <p:cNvPr id="4" name="TextBox 4"/>
          <p:cNvSpPr txBox="1">
            <a:spLocks noChangeArrowheads="1"/>
          </p:cNvSpPr>
          <p:nvPr/>
        </p:nvSpPr>
        <p:spPr bwMode="auto">
          <a:xfrm>
            <a:off x="493689" y="3010437"/>
            <a:ext cx="8153400" cy="3539430"/>
          </a:xfrm>
          <a:prstGeom prst="rect">
            <a:avLst/>
          </a:prstGeom>
          <a:noFill/>
          <a:ln w="9525">
            <a:solidFill>
              <a:schemeClr val="accent1"/>
            </a:solidFill>
            <a:miter lim="800000"/>
            <a:headEnd/>
            <a:tailEnd/>
          </a:ln>
        </p:spPr>
        <p:txBody>
          <a:bodyPr wrap="square">
            <a:spAutoFit/>
          </a:bodyPr>
          <a:lstStyle/>
          <a:p>
            <a:r>
              <a:rPr lang="en-US" sz="1600" dirty="0"/>
              <a:t>&lt;</a:t>
            </a:r>
            <a:r>
              <a:rPr lang="en-US" sz="1600" dirty="0" err="1"/>
              <a:t>wsdl:binding</a:t>
            </a:r>
            <a:r>
              <a:rPr lang="en-US" sz="1600" dirty="0"/>
              <a:t> name="CalculatorWebServiceSoap12" </a:t>
            </a:r>
          </a:p>
          <a:p>
            <a:r>
              <a:rPr lang="en-US" sz="1600" dirty="0"/>
              <a:t>		type="</a:t>
            </a:r>
            <a:r>
              <a:rPr lang="en-US" sz="1600" dirty="0" err="1"/>
              <a:t>tns:CalculatorWebServiceSoap</a:t>
            </a:r>
            <a:r>
              <a:rPr lang="en-US" sz="1600" dirty="0"/>
              <a:t>"&gt;</a:t>
            </a:r>
          </a:p>
          <a:p>
            <a:pPr lvl="1"/>
            <a:r>
              <a:rPr lang="en-US" sz="1600" dirty="0"/>
              <a:t>&lt;</a:t>
            </a:r>
            <a:r>
              <a:rPr lang="en-US" sz="1600" b="1" dirty="0">
                <a:solidFill>
                  <a:srgbClr val="FFFF00"/>
                </a:solidFill>
              </a:rPr>
              <a:t>soap12:binding</a:t>
            </a:r>
            <a:r>
              <a:rPr lang="en-US" sz="1600" dirty="0"/>
              <a:t> transport="http://schemas.xmlsoap.org/soap/http" /&gt; </a:t>
            </a:r>
          </a:p>
          <a:p>
            <a:pPr lvl="1"/>
            <a:r>
              <a:rPr lang="en-US" sz="1600" dirty="0"/>
              <a:t>&lt;</a:t>
            </a:r>
            <a:r>
              <a:rPr lang="en-US" sz="1600" dirty="0" err="1"/>
              <a:t>wsdl:operation</a:t>
            </a:r>
            <a:r>
              <a:rPr lang="en-US" sz="1600" dirty="0"/>
              <a:t> name="Subtract"&gt;</a:t>
            </a:r>
          </a:p>
          <a:p>
            <a:pPr lvl="1"/>
            <a:r>
              <a:rPr lang="en-US" sz="1600" dirty="0"/>
              <a:t>&lt;soap12:operation </a:t>
            </a:r>
            <a:r>
              <a:rPr lang="en-US" sz="1600" dirty="0" err="1"/>
              <a:t>soapAction</a:t>
            </a:r>
            <a:r>
              <a:rPr lang="en-US" sz="1600" dirty="0"/>
              <a:t>="http://www.IntertechTraining.com/</a:t>
            </a:r>
            <a:r>
              <a:rPr lang="en-US" sz="1600" dirty="0">
                <a:solidFill>
                  <a:srgbClr val="FFFF00"/>
                </a:solidFill>
              </a:rPr>
              <a:t>Subtract</a:t>
            </a:r>
            <a:r>
              <a:rPr lang="en-US" sz="1600" dirty="0"/>
              <a:t>"</a:t>
            </a:r>
          </a:p>
          <a:p>
            <a:pPr lvl="1"/>
            <a:r>
              <a:rPr lang="en-US" sz="1600" dirty="0"/>
              <a:t>		style="</a:t>
            </a:r>
            <a:r>
              <a:rPr lang="en-US" sz="1600" dirty="0">
                <a:solidFill>
                  <a:srgbClr val="FFFF00"/>
                </a:solidFill>
              </a:rPr>
              <a:t>documen</a:t>
            </a:r>
            <a:r>
              <a:rPr lang="en-US" sz="1600" dirty="0">
                <a:solidFill>
                  <a:srgbClr val="0070C0"/>
                </a:solidFill>
              </a:rPr>
              <a:t>t</a:t>
            </a:r>
            <a:r>
              <a:rPr lang="en-US" sz="1600" dirty="0"/>
              <a:t>" /&gt;</a:t>
            </a:r>
          </a:p>
          <a:p>
            <a:pPr lvl="1"/>
            <a:r>
              <a:rPr lang="en-US" sz="1600" dirty="0"/>
              <a:t>&lt;</a:t>
            </a:r>
            <a:r>
              <a:rPr lang="en-US" sz="1600" dirty="0" err="1"/>
              <a:t>wsdl:input</a:t>
            </a:r>
            <a:r>
              <a:rPr lang="en-US" sz="1600" dirty="0"/>
              <a:t>&gt;</a:t>
            </a:r>
          </a:p>
          <a:p>
            <a:pPr lvl="1"/>
            <a:r>
              <a:rPr lang="en-US" sz="1600" dirty="0"/>
              <a:t>&lt;soap12:body use="literal" /&gt; </a:t>
            </a:r>
          </a:p>
          <a:p>
            <a:pPr lvl="1"/>
            <a:r>
              <a:rPr lang="en-US" sz="1600" dirty="0"/>
              <a:t>&lt;/</a:t>
            </a:r>
            <a:r>
              <a:rPr lang="en-US" sz="1600" dirty="0" err="1"/>
              <a:t>wsdl:input</a:t>
            </a:r>
            <a:r>
              <a:rPr lang="en-US" sz="1600" dirty="0"/>
              <a:t>&gt;</a:t>
            </a:r>
          </a:p>
          <a:p>
            <a:pPr lvl="1"/>
            <a:r>
              <a:rPr lang="en-US" sz="1600" dirty="0"/>
              <a:t>&lt;</a:t>
            </a:r>
            <a:r>
              <a:rPr lang="en-US" sz="1600" dirty="0" err="1"/>
              <a:t>wsdl:output</a:t>
            </a:r>
            <a:r>
              <a:rPr lang="en-US" sz="1600" dirty="0"/>
              <a:t>&gt;</a:t>
            </a:r>
          </a:p>
          <a:p>
            <a:pPr lvl="1"/>
            <a:r>
              <a:rPr lang="en-US" sz="1600" dirty="0"/>
              <a:t>&lt;soap12:body use="literal" /&gt; </a:t>
            </a:r>
          </a:p>
          <a:p>
            <a:pPr lvl="1"/>
            <a:r>
              <a:rPr lang="en-US" sz="1600" dirty="0"/>
              <a:t>&lt;/</a:t>
            </a:r>
            <a:r>
              <a:rPr lang="en-US" sz="1600" dirty="0" err="1"/>
              <a:t>wsdl:output</a:t>
            </a:r>
            <a:r>
              <a:rPr lang="en-US" sz="1600" dirty="0"/>
              <a:t>&gt;</a:t>
            </a:r>
          </a:p>
          <a:p>
            <a:pPr lvl="1"/>
            <a:r>
              <a:rPr lang="en-US" sz="1600" dirty="0"/>
              <a:t>&lt;/</a:t>
            </a:r>
            <a:r>
              <a:rPr lang="en-US" sz="1600" dirty="0" err="1"/>
              <a:t>wsdl:operation</a:t>
            </a:r>
            <a:r>
              <a:rPr lang="en-US" sz="1600" dirty="0"/>
              <a:t>&gt;</a:t>
            </a:r>
          </a:p>
          <a:p>
            <a:r>
              <a:rPr lang="en-US" sz="1600" dirty="0"/>
              <a:t>&lt;/</a:t>
            </a:r>
            <a:r>
              <a:rPr lang="en-US" sz="1600" dirty="0" err="1"/>
              <a:t>wsdl:binding</a:t>
            </a:r>
            <a:r>
              <a:rPr lang="en-US" sz="1600"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3" name="Content Placeholder 2"/>
          <p:cNvSpPr>
            <a:spLocks noGrp="1"/>
          </p:cNvSpPr>
          <p:nvPr>
            <p:ph idx="1"/>
          </p:nvPr>
        </p:nvSpPr>
        <p:spPr/>
        <p:txBody>
          <a:bodyPr>
            <a:normAutofit/>
          </a:bodyPr>
          <a:lstStyle/>
          <a:p>
            <a:r>
              <a:rPr lang="en-US" sz="2400" b="1" dirty="0">
                <a:latin typeface="Calibri" pitchFamily="34" charset="0"/>
              </a:rPr>
              <a:t>The &lt;service&gt; Element</a:t>
            </a:r>
            <a:endParaRPr lang="en-US" sz="2400" dirty="0">
              <a:latin typeface="Calibri" pitchFamily="34" charset="0"/>
            </a:endParaRPr>
          </a:p>
          <a:p>
            <a:pPr lvl="1"/>
            <a:r>
              <a:rPr lang="en-US" sz="2400" dirty="0">
                <a:latin typeface="Calibri" pitchFamily="34" charset="0"/>
              </a:rPr>
              <a:t>Specifies the </a:t>
            </a:r>
            <a:r>
              <a:rPr lang="en-US" sz="2400" u="sng" dirty="0">
                <a:latin typeface="Calibri" pitchFamily="34" charset="0"/>
              </a:rPr>
              <a:t>characteristics of the web service itself</a:t>
            </a:r>
            <a:r>
              <a:rPr lang="en-US" sz="2400" dirty="0">
                <a:latin typeface="Calibri" pitchFamily="34" charset="0"/>
              </a:rPr>
              <a:t> (such as its URL).</a:t>
            </a:r>
          </a:p>
          <a:p>
            <a:pPr lvl="1"/>
            <a:r>
              <a:rPr lang="en-US" sz="2400" dirty="0">
                <a:latin typeface="Calibri" pitchFamily="34" charset="0"/>
              </a:rPr>
              <a:t>The chief duty of this element is to describe the set of ports exposed from a given web server.</a:t>
            </a:r>
          </a:p>
          <a:p>
            <a:pPr lvl="1"/>
            <a:r>
              <a:rPr lang="en-US" sz="2400" dirty="0">
                <a:latin typeface="Calibri" pitchFamily="34" charset="0"/>
              </a:rPr>
              <a:t>The &lt;services&gt; element makes use of any number of &lt;port&gt; </a:t>
            </a:r>
            <a:r>
              <a:rPr lang="en-US" sz="2400" dirty="0" err="1">
                <a:latin typeface="Calibri" pitchFamily="34" charset="0"/>
              </a:rPr>
              <a:t>subelements</a:t>
            </a:r>
            <a:r>
              <a:rPr lang="en-US" sz="2400" dirty="0">
                <a:latin typeface="Calibri" pitchFamily="34" charset="0"/>
              </a:rPr>
              <a:t>.</a:t>
            </a: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XML Web Service Clients</a:t>
            </a:r>
          </a:p>
          <a:p>
            <a:pPr lvl="1"/>
            <a:r>
              <a:rPr lang="en-US" dirty="0"/>
              <a:t>XML web service client is not limited to a web page</a:t>
            </a:r>
          </a:p>
          <a:p>
            <a:pPr lvl="1"/>
            <a:r>
              <a:rPr lang="en-US" dirty="0"/>
              <a:t>The proxy’s implementation code forwards requests to the XML web service using standard HTTP.</a:t>
            </a:r>
          </a:p>
          <a:p>
            <a:pPr lvl="1"/>
            <a:r>
              <a:rPr lang="en-US" dirty="0"/>
              <a:t>The proxy also maps the incoming stream of XML back into .NET-specific data types (or whatever type system is required by the consumer application).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1981200"/>
            <a:ext cx="8010976" cy="3785652"/>
          </a:xfrm>
          <a:prstGeom prst="rect">
            <a:avLst/>
          </a:prstGeom>
          <a:noFill/>
          <a:ln w="9525">
            <a:solidFill>
              <a:schemeClr val="accent1"/>
            </a:solidFill>
            <a:miter lim="800000"/>
            <a:headEnd/>
            <a:tailEnd/>
          </a:ln>
        </p:spPr>
        <p:txBody>
          <a:bodyPr wrap="none">
            <a:spAutoFit/>
          </a:bodyPr>
          <a:lstStyle/>
          <a:p>
            <a:r>
              <a:rPr lang="en-US" sz="1600" dirty="0">
                <a:latin typeface="Calibri" pitchFamily="34" charset="0"/>
              </a:rPr>
              <a:t>&lt;</a:t>
            </a:r>
            <a:r>
              <a:rPr lang="en-US" sz="1600" dirty="0" err="1">
                <a:latin typeface="Calibri" pitchFamily="34" charset="0"/>
              </a:rPr>
              <a:t>wsdl:service</a:t>
            </a:r>
            <a:r>
              <a:rPr lang="en-US" sz="1600" dirty="0">
                <a:latin typeface="Calibri" pitchFamily="34" charset="0"/>
              </a:rPr>
              <a:t> name="</a:t>
            </a:r>
            <a:r>
              <a:rPr lang="en-US" sz="1600" dirty="0" err="1">
                <a:solidFill>
                  <a:srgbClr val="FFFF00"/>
                </a:solidFill>
                <a:latin typeface="Calibri" pitchFamily="34" charset="0"/>
              </a:rPr>
              <a:t>CalculatorWebService</a:t>
            </a:r>
            <a:r>
              <a:rPr lang="en-US" sz="1600" dirty="0">
                <a:latin typeface="Calibri" pitchFamily="34" charset="0"/>
              </a:rPr>
              <a:t>"&gt;</a:t>
            </a:r>
          </a:p>
          <a:p>
            <a:pPr lvl="1"/>
            <a:r>
              <a:rPr lang="en-US" sz="1600" dirty="0">
                <a:latin typeface="Calibri" pitchFamily="34" charset="0"/>
              </a:rPr>
              <a:t>&lt;</a:t>
            </a:r>
            <a:r>
              <a:rPr lang="en-US" sz="1600" dirty="0" err="1">
                <a:latin typeface="Calibri" pitchFamily="34" charset="0"/>
              </a:rPr>
              <a:t>wsdl:documentation</a:t>
            </a:r>
            <a:r>
              <a:rPr lang="en-US" sz="1600" dirty="0">
                <a:latin typeface="Calibri" pitchFamily="34" charset="0"/>
              </a:rPr>
              <a:t> </a:t>
            </a:r>
            <a:r>
              <a:rPr lang="en-US" sz="1600" dirty="0" err="1">
                <a:latin typeface="Calibri" pitchFamily="34" charset="0"/>
              </a:rPr>
              <a:t>xmlns:wsdl</a:t>
            </a:r>
            <a:r>
              <a:rPr lang="en-US" sz="1600" dirty="0">
                <a:latin typeface="Calibri" pitchFamily="34" charset="0"/>
              </a:rPr>
              <a:t>="http://schemas.xmlsoap.org/wsdl/"&gt;</a:t>
            </a:r>
          </a:p>
          <a:p>
            <a:pPr lvl="1"/>
            <a:r>
              <a:rPr lang="en-US" sz="1600" dirty="0">
                <a:latin typeface="Calibri" pitchFamily="34" charset="0"/>
              </a:rPr>
              <a:t>		</a:t>
            </a:r>
            <a:r>
              <a:rPr lang="en-US" sz="1600" b="1" dirty="0">
                <a:latin typeface="Calibri" pitchFamily="34" charset="0"/>
              </a:rPr>
              <a:t>The Amazing Calculator Web Service</a:t>
            </a:r>
          </a:p>
          <a:p>
            <a:pPr lvl="1"/>
            <a:r>
              <a:rPr lang="en-US" sz="1600" dirty="0">
                <a:latin typeface="Calibri" pitchFamily="34" charset="0"/>
              </a:rPr>
              <a:t>&lt;/</a:t>
            </a:r>
            <a:r>
              <a:rPr lang="en-US" sz="1600" dirty="0" err="1">
                <a:latin typeface="Calibri" pitchFamily="34" charset="0"/>
              </a:rPr>
              <a:t>wsdl:documentation</a:t>
            </a:r>
            <a:r>
              <a:rPr lang="en-US" sz="1600" dirty="0">
                <a:latin typeface="Calibri" pitchFamily="34" charset="0"/>
              </a:rPr>
              <a:t>&gt; </a:t>
            </a:r>
          </a:p>
          <a:p>
            <a:pPr lvl="1"/>
            <a:endParaRPr lang="en-US" sz="1600" dirty="0">
              <a:latin typeface="Calibri" pitchFamily="34" charset="0"/>
            </a:endParaRP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 name="</a:t>
            </a:r>
            <a:r>
              <a:rPr lang="en-US" sz="1600" dirty="0" err="1">
                <a:solidFill>
                  <a:srgbClr val="FFFF00"/>
                </a:solidFill>
                <a:latin typeface="Calibri" pitchFamily="34" charset="0"/>
              </a:rPr>
              <a:t>CalculatorWebServiceSoap</a:t>
            </a:r>
            <a:r>
              <a:rPr lang="en-US" sz="1600" dirty="0">
                <a:latin typeface="Calibri" pitchFamily="34" charset="0"/>
              </a:rPr>
              <a:t>"</a:t>
            </a:r>
          </a:p>
          <a:p>
            <a:pPr lvl="1"/>
            <a:r>
              <a:rPr lang="en-US" sz="1600" dirty="0">
                <a:latin typeface="Calibri" pitchFamily="34" charset="0"/>
              </a:rPr>
              <a:t>			binding="</a:t>
            </a:r>
            <a:r>
              <a:rPr lang="en-US" sz="1600" dirty="0" err="1">
                <a:solidFill>
                  <a:srgbClr val="FFFF00"/>
                </a:solidFill>
                <a:latin typeface="Calibri" pitchFamily="34" charset="0"/>
              </a:rPr>
              <a:t>tns:CalculatorWebServiceSoap</a:t>
            </a:r>
            <a:r>
              <a:rPr lang="en-US" sz="1600" dirty="0">
                <a:latin typeface="Calibri" pitchFamily="34" charset="0"/>
              </a:rPr>
              <a:t>"&gt;</a:t>
            </a:r>
          </a:p>
          <a:p>
            <a:pPr lvl="1"/>
            <a:r>
              <a:rPr lang="en-US" sz="1600" dirty="0">
                <a:latin typeface="Calibri" pitchFamily="34" charset="0"/>
              </a:rPr>
              <a:t>	&lt;</a:t>
            </a:r>
            <a:r>
              <a:rPr lang="en-US" sz="1600" dirty="0" err="1">
                <a:latin typeface="Calibri" pitchFamily="34" charset="0"/>
              </a:rPr>
              <a:t>soap:address</a:t>
            </a:r>
            <a:r>
              <a:rPr lang="en-US" sz="1600" dirty="0">
                <a:latin typeface="Calibri" pitchFamily="34" charset="0"/>
              </a:rPr>
              <a:t> location= "</a:t>
            </a:r>
            <a:r>
              <a:rPr lang="en-US" sz="1600" dirty="0">
                <a:solidFill>
                  <a:srgbClr val="FFFF00"/>
                </a:solidFill>
                <a:latin typeface="Calibri" pitchFamily="34" charset="0"/>
              </a:rPr>
              <a:t>http://localhost:1109/CalculatorService/Service.asmx</a:t>
            </a:r>
            <a:r>
              <a:rPr lang="en-US" sz="1600" dirty="0">
                <a:latin typeface="Calibri" pitchFamily="34" charset="0"/>
              </a:rPr>
              <a:t>" /&gt;</a:t>
            </a: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&gt;</a:t>
            </a:r>
          </a:p>
          <a:p>
            <a:pPr lvl="1"/>
            <a:endParaRPr lang="en-US" sz="1600" dirty="0">
              <a:latin typeface="Calibri" pitchFamily="34" charset="0"/>
            </a:endParaRP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 name="</a:t>
            </a:r>
            <a:r>
              <a:rPr lang="en-US" sz="1600" dirty="0">
                <a:solidFill>
                  <a:srgbClr val="FFFF00"/>
                </a:solidFill>
                <a:latin typeface="Calibri" pitchFamily="34" charset="0"/>
              </a:rPr>
              <a:t>CalculatorWebServiceSoap12</a:t>
            </a:r>
            <a:r>
              <a:rPr lang="en-US" sz="1600" dirty="0">
                <a:latin typeface="Calibri" pitchFamily="34" charset="0"/>
              </a:rPr>
              <a:t>"</a:t>
            </a:r>
          </a:p>
          <a:p>
            <a:pPr lvl="1"/>
            <a:r>
              <a:rPr lang="en-US" sz="1600" dirty="0">
                <a:latin typeface="Calibri" pitchFamily="34" charset="0"/>
              </a:rPr>
              <a:t>	binding="</a:t>
            </a:r>
            <a:r>
              <a:rPr lang="en-US" sz="1600" dirty="0">
                <a:solidFill>
                  <a:srgbClr val="FFFF00"/>
                </a:solidFill>
                <a:latin typeface="Calibri" pitchFamily="34" charset="0"/>
              </a:rPr>
              <a:t>tns:CalculatorWebServiceSoap12</a:t>
            </a:r>
            <a:r>
              <a:rPr lang="en-US" sz="1600" dirty="0">
                <a:latin typeface="Calibri" pitchFamily="34" charset="0"/>
              </a:rPr>
              <a:t>"&gt;</a:t>
            </a:r>
          </a:p>
          <a:p>
            <a:pPr lvl="1"/>
            <a:r>
              <a:rPr lang="en-US" sz="1600" dirty="0">
                <a:latin typeface="Calibri" pitchFamily="34" charset="0"/>
              </a:rPr>
              <a:t>&lt;soap12:address location=	"</a:t>
            </a:r>
            <a:r>
              <a:rPr lang="en-US" sz="1600" dirty="0">
                <a:solidFill>
                  <a:srgbClr val="FFFF00"/>
                </a:solidFill>
                <a:latin typeface="Calibri" pitchFamily="34" charset="0"/>
              </a:rPr>
              <a:t>http://localhost:1109/CalculatorService/Service.asmx</a:t>
            </a:r>
            <a:r>
              <a:rPr lang="en-US" sz="1600" dirty="0">
                <a:latin typeface="Calibri" pitchFamily="34" charset="0"/>
              </a:rPr>
              <a:t>" /&gt; </a:t>
            </a:r>
          </a:p>
          <a:p>
            <a:pPr lvl="1"/>
            <a:r>
              <a:rPr lang="en-US" sz="1600" dirty="0">
                <a:latin typeface="Calibri" pitchFamily="34" charset="0"/>
              </a:rPr>
              <a:t>&lt;/</a:t>
            </a:r>
            <a:r>
              <a:rPr lang="en-US" sz="1600" dirty="0" err="1">
                <a:latin typeface="Calibri" pitchFamily="34" charset="0"/>
              </a:rPr>
              <a:t>wsdl:port</a:t>
            </a:r>
            <a:r>
              <a:rPr lang="en-US" sz="1600" dirty="0">
                <a:latin typeface="Calibri" pitchFamily="34" charset="0"/>
              </a:rPr>
              <a:t>&gt;</a:t>
            </a:r>
          </a:p>
          <a:p>
            <a:r>
              <a:rPr lang="en-US" sz="1600" dirty="0">
                <a:latin typeface="Calibri" pitchFamily="34" charset="0"/>
              </a:rPr>
              <a:t>&lt;/</a:t>
            </a:r>
            <a:r>
              <a:rPr lang="en-US" sz="1600" dirty="0" err="1">
                <a:latin typeface="Calibri" pitchFamily="34" charset="0"/>
              </a:rPr>
              <a:t>wsdl:service</a:t>
            </a:r>
            <a:r>
              <a:rPr lang="en-US" sz="1600" dirty="0">
                <a:latin typeface="Calibri" pitchFamily="34" charset="0"/>
              </a:rPr>
              <a:t>&gt;</a:t>
            </a:r>
          </a:p>
        </p:txBody>
      </p:sp>
      <p:sp>
        <p:nvSpPr>
          <p:cNvPr id="5" name="TextBox 5"/>
          <p:cNvSpPr txBox="1">
            <a:spLocks noChangeArrowheads="1"/>
          </p:cNvSpPr>
          <p:nvPr/>
        </p:nvSpPr>
        <p:spPr bwMode="auto">
          <a:xfrm>
            <a:off x="304800" y="1524001"/>
            <a:ext cx="3505200" cy="646331"/>
          </a:xfrm>
          <a:prstGeom prst="rect">
            <a:avLst/>
          </a:prstGeom>
          <a:noFill/>
          <a:ln w="9525">
            <a:noFill/>
            <a:miter lim="800000"/>
            <a:headEnd/>
            <a:tailEnd/>
          </a:ln>
        </p:spPr>
        <p:txBody>
          <a:bodyPr wrap="square">
            <a:spAutoFit/>
          </a:bodyPr>
          <a:lstStyle/>
          <a:p>
            <a:pPr>
              <a:buFont typeface="Arial" charset="0"/>
              <a:buChar char="•"/>
            </a:pPr>
            <a:r>
              <a:rPr lang="en-US" b="1" u="sng" dirty="0"/>
              <a:t>The &lt;service&gt; Element</a:t>
            </a:r>
            <a:endParaRPr lang="en-US" u="sng" dirty="0"/>
          </a:p>
          <a:p>
            <a:pPr>
              <a:buFont typeface="Arial" charset="0"/>
              <a:buChar char="•"/>
            </a:pPr>
            <a:endParaRPr lang="en-US" u="sng" dirty="0"/>
          </a:p>
        </p:txBody>
      </p:sp>
      <p:sp>
        <p:nvSpPr>
          <p:cNvPr id="6" name="Title 1"/>
          <p:cNvSpPr>
            <a:spLocks noGrp="1"/>
          </p:cNvSpPr>
          <p:nvPr>
            <p:ph type="title"/>
          </p:nvPr>
        </p:nvSpPr>
        <p:spPr>
          <a:xfrm>
            <a:off x="457200" y="253536"/>
            <a:ext cx="8229600" cy="737064"/>
          </a:xfrm>
        </p:spPr>
        <p:txBody>
          <a:bodyPr>
            <a:normAutofit/>
          </a:bodyPr>
          <a:lstStyle/>
          <a:p>
            <a:pPr algn="ctr"/>
            <a:r>
              <a:rPr lang="en-US" sz="2800" b="1" dirty="0"/>
              <a:t>Web Service Description Language(WSDL)</a:t>
            </a:r>
            <a:endParaRPr lang="en-US" sz="28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a:bodyPr>
          <a:lstStyle/>
          <a:p>
            <a:r>
              <a:rPr lang="en-US" sz="2400" dirty="0">
                <a:latin typeface="Calibri" pitchFamily="34" charset="0"/>
              </a:rPr>
              <a:t>XML web services can use any RPC protocol to facilitate communication (such as DCOM or CORBA). </a:t>
            </a:r>
          </a:p>
          <a:p>
            <a:r>
              <a:rPr lang="en-US" sz="2400" dirty="0">
                <a:latin typeface="Calibri" pitchFamily="34" charset="0"/>
              </a:rPr>
              <a:t>However, most web servers bundle this data into the body of an HTTP request and transmits it to the consumer using one of three core bindings:</a:t>
            </a:r>
          </a:p>
          <a:p>
            <a:endParaRPr lang="en-US" sz="2400" dirty="0">
              <a:latin typeface="Calibri" pitchFamily="34" charset="0"/>
            </a:endParaRPr>
          </a:p>
        </p:txBody>
      </p:sp>
      <p:graphicFrame>
        <p:nvGraphicFramePr>
          <p:cNvPr id="4" name="Table 3"/>
          <p:cNvGraphicFramePr>
            <a:graphicFrameLocks noGrp="1"/>
          </p:cNvGraphicFramePr>
          <p:nvPr/>
        </p:nvGraphicFramePr>
        <p:xfrm>
          <a:off x="609600" y="3886200"/>
          <a:ext cx="8001000" cy="18288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152400">
                <a:tc>
                  <a:txBody>
                    <a:bodyPr/>
                    <a:lstStyle/>
                    <a:p>
                      <a:r>
                        <a:rPr lang="en-US" sz="1600" dirty="0">
                          <a:latin typeface="Calibri" pitchFamily="34" charset="0"/>
                        </a:rPr>
                        <a:t>Transmission Binding</a:t>
                      </a:r>
                    </a:p>
                  </a:txBody>
                  <a:tcPr/>
                </a:tc>
                <a:tc>
                  <a:txBody>
                    <a:bodyPr/>
                    <a:lstStyle/>
                    <a:p>
                      <a:r>
                        <a:rPr lang="en-US" sz="1600" dirty="0">
                          <a:latin typeface="Calibri" pitchFamily="34" charset="0"/>
                        </a:rPr>
                        <a:t>Description</a:t>
                      </a:r>
                    </a:p>
                  </a:txBody>
                  <a:tcPr/>
                </a:tc>
                <a:extLst>
                  <a:ext uri="{0D108BD9-81ED-4DB2-BD59-A6C34878D82A}">
                    <a16:rowId xmlns:a16="http://schemas.microsoft.com/office/drawing/2014/main" val="10000"/>
                  </a:ext>
                </a:extLst>
              </a:tr>
              <a:tr h="314960">
                <a:tc>
                  <a:txBody>
                    <a:bodyPr/>
                    <a:lstStyle/>
                    <a:p>
                      <a:r>
                        <a:rPr lang="en-US" sz="1600" dirty="0">
                          <a:latin typeface="Calibri" pitchFamily="34" charset="0"/>
                        </a:rPr>
                        <a:t>HTTP GET</a:t>
                      </a:r>
                    </a:p>
                  </a:txBody>
                  <a:tcPr/>
                </a:tc>
                <a:tc>
                  <a:txBody>
                    <a:bodyPr/>
                    <a:lstStyle/>
                    <a:p>
                      <a:r>
                        <a:rPr lang="en-US" sz="1600" dirty="0">
                          <a:latin typeface="Calibri" pitchFamily="34" charset="0"/>
                        </a:rPr>
                        <a:t>GET submissions append parameters to the query string of the URL.</a:t>
                      </a:r>
                    </a:p>
                  </a:txBody>
                  <a:tcPr/>
                </a:tc>
                <a:extLst>
                  <a:ext uri="{0D108BD9-81ED-4DB2-BD59-A6C34878D82A}">
                    <a16:rowId xmlns:a16="http://schemas.microsoft.com/office/drawing/2014/main" val="10001"/>
                  </a:ext>
                </a:extLst>
              </a:tr>
              <a:tr h="457200">
                <a:tc>
                  <a:txBody>
                    <a:bodyPr/>
                    <a:lstStyle/>
                    <a:p>
                      <a:r>
                        <a:rPr lang="en-US" sz="1600" dirty="0">
                          <a:latin typeface="Calibri" pitchFamily="34" charset="0"/>
                        </a:rPr>
                        <a:t>HTTP POST</a:t>
                      </a:r>
                    </a:p>
                  </a:txBody>
                  <a:tcPr/>
                </a:tc>
                <a:tc>
                  <a:txBody>
                    <a:bodyPr/>
                    <a:lstStyle/>
                    <a:p>
                      <a:r>
                        <a:rPr lang="en-US" sz="1600" dirty="0">
                          <a:latin typeface="Calibri" pitchFamily="34" charset="0"/>
                        </a:rPr>
                        <a:t>POST transmissions embed the data points into the header of the HTTP message rather than appending them to the query string.</a:t>
                      </a:r>
                    </a:p>
                  </a:txBody>
                  <a:tcPr/>
                </a:tc>
                <a:extLst>
                  <a:ext uri="{0D108BD9-81ED-4DB2-BD59-A6C34878D82A}">
                    <a16:rowId xmlns:a16="http://schemas.microsoft.com/office/drawing/2014/main" val="10002"/>
                  </a:ext>
                </a:extLst>
              </a:tr>
              <a:tr h="370840">
                <a:tc>
                  <a:txBody>
                    <a:bodyPr/>
                    <a:lstStyle/>
                    <a:p>
                      <a:r>
                        <a:rPr lang="en-US" sz="1600" dirty="0">
                          <a:latin typeface="Calibri" pitchFamily="34" charset="0"/>
                        </a:rPr>
                        <a:t>SOAP</a:t>
                      </a:r>
                    </a:p>
                  </a:txBody>
                  <a:tcPr/>
                </a:tc>
                <a:tc>
                  <a:txBody>
                    <a:bodyPr/>
                    <a:lstStyle/>
                    <a:p>
                      <a:r>
                        <a:rPr lang="en-US" sz="1600" dirty="0">
                          <a:latin typeface="Calibri" pitchFamily="34" charset="0"/>
                        </a:rPr>
                        <a:t>SOAP is a wire protocol that specifies how to submit data and invoke methods across the wire using XML.</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a:bodyPr>
          <a:lstStyle/>
          <a:p>
            <a:r>
              <a:rPr lang="en-US" sz="2400" dirty="0"/>
              <a:t>HTTP GET and HTTP POST Bindings</a:t>
            </a:r>
          </a:p>
          <a:p>
            <a:pPr lvl="1"/>
            <a:r>
              <a:rPr lang="en-US" sz="2400" dirty="0"/>
              <a:t>Not rich enough to represent such complex items as structures or classes.</a:t>
            </a:r>
          </a:p>
          <a:p>
            <a:pPr lvl="1"/>
            <a:r>
              <a:rPr lang="en-US" sz="2400" dirty="0"/>
              <a:t>Supported POST and GET Data Types</a:t>
            </a:r>
          </a:p>
          <a:p>
            <a:endParaRPr lang="en-US" sz="2400" dirty="0"/>
          </a:p>
        </p:txBody>
      </p:sp>
      <p:graphicFrame>
        <p:nvGraphicFramePr>
          <p:cNvPr id="4" name="Table 3"/>
          <p:cNvGraphicFramePr>
            <a:graphicFrameLocks noGrp="1"/>
          </p:cNvGraphicFramePr>
          <p:nvPr/>
        </p:nvGraphicFramePr>
        <p:xfrm>
          <a:off x="838200" y="3581400"/>
          <a:ext cx="7620000" cy="2021840"/>
        </p:xfrm>
        <a:graphic>
          <a:graphicData uri="http://schemas.openxmlformats.org/drawingml/2006/table">
            <a:tbl>
              <a:tblPr firstRow="1" bandRow="1">
                <a:tableStyleId>{5C22544A-7EE6-4342-B048-85BDC9FD1C3A}</a:tableStyleId>
              </a:tblPr>
              <a:tblGrid>
                <a:gridCol w="2376129">
                  <a:extLst>
                    <a:ext uri="{9D8B030D-6E8A-4147-A177-3AD203B41FA5}">
                      <a16:colId xmlns:a16="http://schemas.microsoft.com/office/drawing/2014/main" val="20000"/>
                    </a:ext>
                  </a:extLst>
                </a:gridCol>
                <a:gridCol w="5243871">
                  <a:extLst>
                    <a:ext uri="{9D8B030D-6E8A-4147-A177-3AD203B41FA5}">
                      <a16:colId xmlns:a16="http://schemas.microsoft.com/office/drawing/2014/main" val="20001"/>
                    </a:ext>
                  </a:extLst>
                </a:gridCol>
              </a:tblGrid>
              <a:tr h="370840">
                <a:tc>
                  <a:txBody>
                    <a:bodyPr/>
                    <a:lstStyle/>
                    <a:p>
                      <a:r>
                        <a:rPr lang="en-US" dirty="0">
                          <a:latin typeface="Calibri" pitchFamily="34" charset="0"/>
                        </a:rPr>
                        <a:t>Data Types </a:t>
                      </a:r>
                    </a:p>
                  </a:txBody>
                  <a:tcPr/>
                </a:tc>
                <a:tc>
                  <a:txBody>
                    <a:bodyPr/>
                    <a:lstStyle/>
                    <a:p>
                      <a:r>
                        <a:rPr lang="en-US" dirty="0">
                          <a:latin typeface="Calibri" pitchFamily="34" charset="0"/>
                        </a:rPr>
                        <a:t>Description</a:t>
                      </a:r>
                    </a:p>
                  </a:txBody>
                  <a:tcPr/>
                </a:tc>
                <a:extLst>
                  <a:ext uri="{0D108BD9-81ED-4DB2-BD59-A6C34878D82A}">
                    <a16:rowId xmlns:a16="http://schemas.microsoft.com/office/drawing/2014/main" val="10000"/>
                  </a:ext>
                </a:extLst>
              </a:tr>
              <a:tr h="370840">
                <a:tc>
                  <a:txBody>
                    <a:bodyPr/>
                    <a:lstStyle/>
                    <a:p>
                      <a:r>
                        <a:rPr lang="en-US" dirty="0">
                          <a:latin typeface="Calibri" pitchFamily="34" charset="0"/>
                        </a:rPr>
                        <a:t>Enumerations</a:t>
                      </a:r>
                    </a:p>
                  </a:txBody>
                  <a:tcPr/>
                </a:tc>
                <a:tc>
                  <a:txBody>
                    <a:bodyPr/>
                    <a:lstStyle/>
                    <a:p>
                      <a:r>
                        <a:rPr lang="en-US" dirty="0">
                          <a:latin typeface="Calibri" pitchFamily="34" charset="0"/>
                        </a:rPr>
                        <a:t>GET and POST verbs support the transmission of .NET </a:t>
                      </a:r>
                      <a:r>
                        <a:rPr lang="en-US" dirty="0" err="1">
                          <a:latin typeface="Calibri" pitchFamily="34" charset="0"/>
                        </a:rPr>
                        <a:t>System.Enum</a:t>
                      </a:r>
                      <a:r>
                        <a:rPr lang="en-US" dirty="0">
                          <a:latin typeface="Calibri" pitchFamily="34" charset="0"/>
                        </a:rPr>
                        <a:t> types</a:t>
                      </a:r>
                    </a:p>
                  </a:txBody>
                  <a:tcPr/>
                </a:tc>
                <a:extLst>
                  <a:ext uri="{0D108BD9-81ED-4DB2-BD59-A6C34878D82A}">
                    <a16:rowId xmlns:a16="http://schemas.microsoft.com/office/drawing/2014/main" val="10001"/>
                  </a:ext>
                </a:extLst>
              </a:tr>
              <a:tr h="370840">
                <a:tc>
                  <a:txBody>
                    <a:bodyPr/>
                    <a:lstStyle/>
                    <a:p>
                      <a:r>
                        <a:rPr lang="en-US" dirty="0">
                          <a:latin typeface="Calibri" pitchFamily="34" charset="0"/>
                        </a:rPr>
                        <a:t>Simple arrays</a:t>
                      </a:r>
                    </a:p>
                  </a:txBody>
                  <a:tcPr/>
                </a:tc>
                <a:tc>
                  <a:txBody>
                    <a:bodyPr/>
                    <a:lstStyle/>
                    <a:p>
                      <a:r>
                        <a:rPr lang="en-US" dirty="0">
                          <a:latin typeface="Calibri" pitchFamily="34" charset="0"/>
                        </a:rPr>
                        <a:t>You can construct arrays of any primitive type.</a:t>
                      </a:r>
                    </a:p>
                  </a:txBody>
                  <a:tcPr/>
                </a:tc>
                <a:extLst>
                  <a:ext uri="{0D108BD9-81ED-4DB2-BD59-A6C34878D82A}">
                    <a16:rowId xmlns:a16="http://schemas.microsoft.com/office/drawing/2014/main" val="10002"/>
                  </a:ext>
                </a:extLst>
              </a:tr>
              <a:tr h="370840">
                <a:tc>
                  <a:txBody>
                    <a:bodyPr/>
                    <a:lstStyle/>
                    <a:p>
                      <a:r>
                        <a:rPr lang="en-US" dirty="0">
                          <a:latin typeface="Calibri" pitchFamily="34" charset="0"/>
                        </a:rPr>
                        <a:t>Strings</a:t>
                      </a:r>
                    </a:p>
                  </a:txBody>
                  <a:tcPr/>
                </a:tc>
                <a:tc>
                  <a:txBody>
                    <a:bodyPr/>
                    <a:lstStyle/>
                    <a:p>
                      <a:r>
                        <a:rPr lang="en-US" dirty="0">
                          <a:latin typeface="Calibri" pitchFamily="34" charset="0"/>
                        </a:rPr>
                        <a:t>GET and POST transmit all numerical data as a string token. </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a:bodyPr>
          <a:lstStyle/>
          <a:p>
            <a:pPr algn="ctr"/>
            <a:r>
              <a:rPr lang="en-US" sz="3600" b="1" dirty="0"/>
              <a:t>XML Web Service Wire Protocol</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b="1" dirty="0">
                <a:latin typeface="Calibri" pitchFamily="34" charset="0"/>
              </a:rPr>
              <a:t>SOAP Bindings</a:t>
            </a:r>
            <a:endParaRPr lang="en-US" sz="2800" dirty="0">
              <a:latin typeface="Calibri" pitchFamily="34" charset="0"/>
            </a:endParaRPr>
          </a:p>
          <a:p>
            <a:pPr lvl="1"/>
            <a:r>
              <a:rPr lang="en-US" sz="2400" dirty="0">
                <a:latin typeface="Calibri" pitchFamily="34" charset="0"/>
              </a:rPr>
              <a:t>SOAP itself does not define a specific protocol and can thus be used with any number of existing Internet protocols (HTTP, SMTP, and others).</a:t>
            </a:r>
          </a:p>
          <a:p>
            <a:pPr lvl="1"/>
            <a:r>
              <a:rPr lang="en-US" sz="2400" dirty="0">
                <a:latin typeface="Calibri" pitchFamily="34" charset="0"/>
              </a:rPr>
              <a:t>Provide a mechanism to invoke methods using complex types in a language- and platform-neutral manner.</a:t>
            </a:r>
          </a:p>
          <a:p>
            <a:pPr lvl="1"/>
            <a:r>
              <a:rPr lang="en-US" sz="2400" dirty="0">
                <a:latin typeface="Calibri" pitchFamily="34" charset="0"/>
              </a:rPr>
              <a:t>A SOAP message defines two core sections:</a:t>
            </a:r>
          </a:p>
          <a:p>
            <a:pPr lvl="2"/>
            <a:r>
              <a:rPr lang="en-US" sz="2000" u="sng" dirty="0">
                <a:latin typeface="Calibri" pitchFamily="34" charset="0"/>
              </a:rPr>
              <a:t>SOAP envelope</a:t>
            </a:r>
            <a:r>
              <a:rPr lang="en-US" sz="2000" dirty="0">
                <a:latin typeface="Calibri" pitchFamily="34" charset="0"/>
              </a:rPr>
              <a:t>: understood as the conceptual container for the relevant information. </a:t>
            </a:r>
          </a:p>
          <a:p>
            <a:pPr lvl="2"/>
            <a:r>
              <a:rPr lang="en-US" sz="2000" u="sng" dirty="0">
                <a:latin typeface="Calibri" pitchFamily="34" charset="0"/>
              </a:rPr>
              <a:t>SOAP body</a:t>
            </a:r>
            <a:r>
              <a:rPr lang="en-US" sz="2000" dirty="0">
                <a:latin typeface="Calibri" pitchFamily="34" charset="0"/>
              </a:rPr>
              <a:t>: contains rules that are used to describe the information in said message. </a:t>
            </a:r>
          </a:p>
          <a:p>
            <a:pPr lvl="2"/>
            <a:r>
              <a:rPr lang="en-US" sz="2000" u="sng" dirty="0">
                <a:latin typeface="Calibri" pitchFamily="34" charset="0"/>
              </a:rPr>
              <a:t>An optional third section </a:t>
            </a:r>
            <a:r>
              <a:rPr lang="en-US" sz="2000" dirty="0">
                <a:latin typeface="Calibri" pitchFamily="34" charset="0"/>
              </a:rPr>
              <a:t>(the SOAP header) may be used to specify general information regarding the message itself, such as security or transactional information.</a:t>
            </a:r>
            <a:endParaRPr lang="en-US" sz="1600" dirty="0">
              <a:latin typeface="Calibri"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4000" b="1" dirty="0"/>
              <a:t>Building Client application</a:t>
            </a:r>
            <a:endParaRPr lang="en-US" sz="4000" dirty="0"/>
          </a:p>
        </p:txBody>
      </p:sp>
      <p:sp>
        <p:nvSpPr>
          <p:cNvPr id="4" name="TextBox 3"/>
          <p:cNvSpPr txBox="1"/>
          <p:nvPr/>
        </p:nvSpPr>
        <p:spPr>
          <a:xfrm>
            <a:off x="533400" y="1600200"/>
            <a:ext cx="5901359" cy="646331"/>
          </a:xfrm>
          <a:prstGeom prst="rect">
            <a:avLst/>
          </a:prstGeom>
          <a:noFill/>
        </p:spPr>
        <p:txBody>
          <a:bodyPr wrap="none" rtlCol="0">
            <a:spAutoFit/>
          </a:bodyPr>
          <a:lstStyle/>
          <a:p>
            <a:r>
              <a:rPr lang="en-US" dirty="0"/>
              <a:t>Create a console application  consuming web service </a:t>
            </a:r>
          </a:p>
          <a:p>
            <a:r>
              <a:rPr lang="en-US" dirty="0"/>
              <a:t>(Ch_25 Code\</a:t>
            </a:r>
            <a:r>
              <a:rPr lang="en-US" dirty="0" err="1"/>
              <a:t>CalculatorService</a:t>
            </a:r>
            <a:r>
              <a:rPr lang="en-US" dirty="0"/>
              <a:t>)</a:t>
            </a:r>
          </a:p>
        </p:txBody>
      </p:sp>
      <p:pic>
        <p:nvPicPr>
          <p:cNvPr id="5" name="Picture 4" descr="consumer.png"/>
          <p:cNvPicPr>
            <a:picLocks noChangeAspect="1"/>
          </p:cNvPicPr>
          <p:nvPr/>
        </p:nvPicPr>
        <p:blipFill>
          <a:blip r:embed="rId2"/>
          <a:stretch>
            <a:fillRect/>
          </a:stretch>
        </p:blipFill>
        <p:spPr>
          <a:xfrm>
            <a:off x="685800" y="2438400"/>
            <a:ext cx="2390476" cy="1742857"/>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219200" y="990600"/>
            <a:ext cx="7543800" cy="5190534"/>
            <a:chOff x="1219200" y="990600"/>
            <a:chExt cx="7543800" cy="5190534"/>
          </a:xfrm>
        </p:grpSpPr>
        <p:pic>
          <p:nvPicPr>
            <p:cNvPr id="4" name="Picture 3" descr="consumer1.png"/>
            <p:cNvPicPr>
              <a:picLocks noChangeAspect="1"/>
            </p:cNvPicPr>
            <p:nvPr/>
          </p:nvPicPr>
          <p:blipFill>
            <a:blip r:embed="rId2"/>
            <a:stretch>
              <a:fillRect/>
            </a:stretch>
          </p:blipFill>
          <p:spPr>
            <a:xfrm>
              <a:off x="1219200" y="1447800"/>
              <a:ext cx="6638096" cy="4733334"/>
            </a:xfrm>
            <a:prstGeom prst="rect">
              <a:avLst/>
            </a:prstGeom>
          </p:spPr>
        </p:pic>
        <p:grpSp>
          <p:nvGrpSpPr>
            <p:cNvPr id="19" name="Group 18"/>
            <p:cNvGrpSpPr/>
            <p:nvPr/>
          </p:nvGrpSpPr>
          <p:grpSpPr>
            <a:xfrm>
              <a:off x="1524000" y="990600"/>
              <a:ext cx="4648200" cy="1676400"/>
              <a:chOff x="1524000" y="990600"/>
              <a:chExt cx="4648200" cy="1676400"/>
            </a:xfrm>
          </p:grpSpPr>
          <p:sp>
            <p:nvSpPr>
              <p:cNvPr id="5" name="Rectangle 4"/>
              <p:cNvSpPr/>
              <p:nvPr/>
            </p:nvSpPr>
            <p:spPr>
              <a:xfrm>
                <a:off x="1524000" y="2286000"/>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9906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Input the  </a:t>
                </a:r>
                <a:r>
                  <a:rPr lang="en-US" dirty="0" err="1"/>
                  <a:t>url</a:t>
                </a:r>
                <a:r>
                  <a:rPr lang="en-US" dirty="0"/>
                  <a:t> of your web service and click “</a:t>
                </a:r>
                <a:r>
                  <a:rPr lang="en-US" dirty="0">
                    <a:solidFill>
                      <a:srgbClr val="FFFF00"/>
                    </a:solidFill>
                  </a:rPr>
                  <a:t>Go</a:t>
                </a:r>
                <a:r>
                  <a:rPr lang="en-US" dirty="0"/>
                  <a:t>”</a:t>
                </a:r>
              </a:p>
            </p:txBody>
          </p:sp>
          <p:cxnSp>
            <p:nvCxnSpPr>
              <p:cNvPr id="10" name="Shape 9"/>
              <p:cNvCxnSpPr>
                <a:stCxn id="6" idx="1"/>
              </p:cNvCxnSpPr>
              <p:nvPr/>
            </p:nvCxnSpPr>
            <p:spPr>
              <a:xfrm rot="10800000" flipV="1">
                <a:off x="3124200" y="1409700"/>
                <a:ext cx="228600" cy="876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334000" y="3276600"/>
              <a:ext cx="3429000" cy="1219200"/>
              <a:chOff x="5334000" y="3276600"/>
              <a:chExt cx="3429000" cy="1219200"/>
            </a:xfrm>
          </p:grpSpPr>
          <p:sp>
            <p:nvSpPr>
              <p:cNvPr id="7" name="Rectangle 6"/>
              <p:cNvSpPr/>
              <p:nvPr/>
            </p:nvSpPr>
            <p:spPr>
              <a:xfrm>
                <a:off x="5943600" y="32766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Change this name if you wish</a:t>
                </a:r>
              </a:p>
            </p:txBody>
          </p:sp>
          <p:sp>
            <p:nvSpPr>
              <p:cNvPr id="8" name="Rectangle 7"/>
              <p:cNvSpPr/>
              <p:nvPr/>
            </p:nvSpPr>
            <p:spPr>
              <a:xfrm>
                <a:off x="5334000" y="4191000"/>
                <a:ext cx="2438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hape 11"/>
              <p:cNvCxnSpPr>
                <a:stCxn id="7" idx="1"/>
              </p:cNvCxnSpPr>
              <p:nvPr/>
            </p:nvCxnSpPr>
            <p:spPr>
              <a:xfrm rot="10800000" flipV="1">
                <a:off x="5486400" y="3619500"/>
                <a:ext cx="457200" cy="495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5410200" y="4724400"/>
              <a:ext cx="1676400" cy="914400"/>
              <a:chOff x="5410200" y="4724400"/>
              <a:chExt cx="1676400" cy="914400"/>
            </a:xfrm>
          </p:grpSpPr>
          <p:sp>
            <p:nvSpPr>
              <p:cNvPr id="13" name="Oval 12"/>
              <p:cNvSpPr/>
              <p:nvPr/>
            </p:nvSpPr>
            <p:spPr>
              <a:xfrm>
                <a:off x="5410200" y="5105400"/>
                <a:ext cx="1676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Finally</a:t>
                </a:r>
              </a:p>
            </p:txBody>
          </p:sp>
          <p:cxnSp>
            <p:nvCxnSpPr>
              <p:cNvPr id="16" name="Straight Arrow Connector 15"/>
              <p:cNvCxnSpPr>
                <a:stCxn id="13" idx="0"/>
              </p:cNvCxnSpPr>
              <p:nvPr/>
            </p:nvCxnSpPr>
            <p:spPr>
              <a:xfrm rot="5400000" flipH="1" flipV="1">
                <a:off x="6438900" y="4533900"/>
                <a:ext cx="3810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5" name="Slide Number Placeholder 1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sumer2.png"/>
          <p:cNvPicPr>
            <a:picLocks noChangeAspect="1"/>
          </p:cNvPicPr>
          <p:nvPr/>
        </p:nvPicPr>
        <p:blipFill>
          <a:blip r:embed="rId2"/>
          <a:stretch>
            <a:fillRect/>
          </a:stretch>
        </p:blipFill>
        <p:spPr>
          <a:xfrm>
            <a:off x="1066800" y="533400"/>
            <a:ext cx="2323810" cy="2228572"/>
          </a:xfrm>
          <a:prstGeom prst="rect">
            <a:avLst/>
          </a:prstGeom>
        </p:spPr>
      </p:pic>
      <p:sp>
        <p:nvSpPr>
          <p:cNvPr id="5" name="Rectangle 4"/>
          <p:cNvSpPr/>
          <p:nvPr/>
        </p:nvSpPr>
        <p:spPr>
          <a:xfrm>
            <a:off x="1143000" y="1828800"/>
            <a:ext cx="1524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nsumer3.png"/>
          <p:cNvPicPr>
            <a:picLocks noChangeAspect="1"/>
          </p:cNvPicPr>
          <p:nvPr/>
        </p:nvPicPr>
        <p:blipFill>
          <a:blip r:embed="rId3"/>
          <a:stretch>
            <a:fillRect/>
          </a:stretch>
        </p:blipFill>
        <p:spPr>
          <a:xfrm>
            <a:off x="762000" y="2971800"/>
            <a:ext cx="7466667" cy="2819048"/>
          </a:xfrm>
          <a:prstGeom prst="rect">
            <a:avLst/>
          </a:prstGeom>
        </p:spPr>
      </p:pic>
      <p:sp>
        <p:nvSpPr>
          <p:cNvPr id="7" name="Rectangle 6"/>
          <p:cNvSpPr/>
          <p:nvPr/>
        </p:nvSpPr>
        <p:spPr>
          <a:xfrm>
            <a:off x="2209800" y="4876800"/>
            <a:ext cx="563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86200" y="1752600"/>
            <a:ext cx="4495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the </a:t>
            </a:r>
            <a:r>
              <a:rPr lang="en-US" dirty="0" err="1"/>
              <a:t>url</a:t>
            </a:r>
            <a:r>
              <a:rPr lang="en-US" dirty="0"/>
              <a:t> location of the web service changed, we just need to modify this value</a:t>
            </a:r>
          </a:p>
        </p:txBody>
      </p:sp>
      <p:cxnSp>
        <p:nvCxnSpPr>
          <p:cNvPr id="10" name="Elbow Connector 9"/>
          <p:cNvCxnSpPr>
            <a:stCxn id="8" idx="2"/>
            <a:endCxn id="7" idx="0"/>
          </p:cNvCxnSpPr>
          <p:nvPr/>
        </p:nvCxnSpPr>
        <p:spPr>
          <a:xfrm rot="5400000">
            <a:off x="4514850" y="3257550"/>
            <a:ext cx="2133600" cy="11049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sumer4.png"/>
          <p:cNvPicPr>
            <a:picLocks noChangeAspect="1"/>
          </p:cNvPicPr>
          <p:nvPr/>
        </p:nvPicPr>
        <p:blipFill>
          <a:blip r:embed="rId2"/>
          <a:stretch>
            <a:fillRect/>
          </a:stretch>
        </p:blipFill>
        <p:spPr>
          <a:xfrm>
            <a:off x="228600" y="152400"/>
            <a:ext cx="7085715" cy="5323810"/>
          </a:xfrm>
          <a:prstGeom prst="rect">
            <a:avLst/>
          </a:prstGeom>
        </p:spPr>
      </p:pic>
      <p:pic>
        <p:nvPicPr>
          <p:cNvPr id="5" name="Picture 4" descr="consumer5.png"/>
          <p:cNvPicPr>
            <a:picLocks noChangeAspect="1"/>
          </p:cNvPicPr>
          <p:nvPr/>
        </p:nvPicPr>
        <p:blipFill>
          <a:blip r:embed="rId3"/>
          <a:stretch>
            <a:fillRect/>
          </a:stretch>
        </p:blipFill>
        <p:spPr>
          <a:xfrm>
            <a:off x="5257800" y="5486400"/>
            <a:ext cx="2809524" cy="1152381"/>
          </a:xfrm>
          <a:prstGeom prst="rect">
            <a:avLst/>
          </a:prstGeom>
        </p:spPr>
      </p:pic>
      <p:sp>
        <p:nvSpPr>
          <p:cNvPr id="6" name="Rectangle 5"/>
          <p:cNvSpPr/>
          <p:nvPr/>
        </p:nvSpPr>
        <p:spPr>
          <a:xfrm>
            <a:off x="228600" y="609600"/>
            <a:ext cx="2743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800" y="2209800"/>
            <a:ext cx="4267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124200"/>
            <a:ext cx="6324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0" y="83820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Synchronous call</a:t>
            </a:r>
          </a:p>
        </p:txBody>
      </p:sp>
      <p:sp>
        <p:nvSpPr>
          <p:cNvPr id="10" name="Rounded Rectangle 9"/>
          <p:cNvSpPr/>
          <p:nvPr/>
        </p:nvSpPr>
        <p:spPr>
          <a:xfrm>
            <a:off x="5638800" y="220980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call</a:t>
            </a:r>
          </a:p>
        </p:txBody>
      </p:sp>
      <p:cxnSp>
        <p:nvCxnSpPr>
          <p:cNvPr id="12" name="Shape 11"/>
          <p:cNvCxnSpPr>
            <a:stCxn id="10" idx="1"/>
          </p:cNvCxnSpPr>
          <p:nvPr/>
        </p:nvCxnSpPr>
        <p:spPr>
          <a:xfrm rot="10800000" flipV="1">
            <a:off x="5410200" y="2552700"/>
            <a:ext cx="228600" cy="5715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hape 13"/>
          <p:cNvCxnSpPr>
            <a:stCxn id="9" idx="1"/>
          </p:cNvCxnSpPr>
          <p:nvPr/>
        </p:nvCxnSpPr>
        <p:spPr>
          <a:xfrm rot="10800000" flipV="1">
            <a:off x="3429000" y="1181100"/>
            <a:ext cx="381000" cy="1028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286000"/>
            <a:ext cx="7010400" cy="1200329"/>
          </a:xfrm>
          <a:prstGeom prst="rect">
            <a:avLst/>
          </a:prstGeom>
          <a:noFill/>
        </p:spPr>
        <p:txBody>
          <a:bodyPr wrap="square" rtlCol="0">
            <a:spAutoFit/>
          </a:bodyPr>
          <a:lstStyle/>
          <a:p>
            <a:r>
              <a:rPr lang="en-US" sz="2400" u="sng" dirty="0"/>
              <a:t>More example</a:t>
            </a:r>
            <a:r>
              <a:rPr lang="en-US" sz="2400" dirty="0"/>
              <a:t>: </a:t>
            </a:r>
          </a:p>
          <a:p>
            <a:r>
              <a:rPr lang="en-US" sz="2400" dirty="0"/>
              <a:t>Ch_25 Code\</a:t>
            </a:r>
            <a:r>
              <a:rPr lang="en-US" sz="2400" dirty="0" err="1"/>
              <a:t>CarSalesInfoWS</a:t>
            </a:r>
            <a:r>
              <a:rPr lang="en-US" sz="2400" dirty="0"/>
              <a:t>, </a:t>
            </a:r>
          </a:p>
          <a:p>
            <a:r>
              <a:rPr lang="en-US" sz="2400" dirty="0"/>
              <a:t>Ch_25 Code\</a:t>
            </a:r>
            <a:r>
              <a:rPr lang="en-US" sz="2400" dirty="0" err="1"/>
              <a:t>CarsSalesInfoClient</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normAutofit lnSpcReduction="10000"/>
          </a:bodyPr>
          <a:lstStyle/>
          <a:p>
            <a:pPr>
              <a:lnSpc>
                <a:spcPct val="110000"/>
              </a:lnSpc>
            </a:pPr>
            <a:r>
              <a:rPr lang="en-US" dirty="0">
                <a:latin typeface="Calibri" pitchFamily="34" charset="0"/>
              </a:rPr>
              <a:t>XML Web Services introduction</a:t>
            </a:r>
          </a:p>
          <a:p>
            <a:pPr>
              <a:lnSpc>
                <a:spcPct val="110000"/>
              </a:lnSpc>
            </a:pPr>
            <a:r>
              <a:rPr lang="en-US" dirty="0">
                <a:latin typeface="Calibri" pitchFamily="34" charset="0"/>
              </a:rPr>
              <a:t>Web Service components: Discovery, Description, Transport protocol</a:t>
            </a:r>
          </a:p>
          <a:p>
            <a:pPr>
              <a:lnSpc>
                <a:spcPct val="110000"/>
              </a:lnSpc>
            </a:pPr>
            <a:r>
              <a:rPr lang="en-US" dirty="0">
                <a:latin typeface="Calibri" pitchFamily="34" charset="0"/>
              </a:rPr>
              <a:t>Understanding the [</a:t>
            </a:r>
            <a:r>
              <a:rPr lang="en-US" dirty="0" err="1">
                <a:latin typeface="Calibri" pitchFamily="34" charset="0"/>
              </a:rPr>
              <a:t>WebService</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WebServiceBinding</a:t>
            </a:r>
            <a:r>
              <a:rPr lang="en-US" dirty="0">
                <a:latin typeface="Calibri" pitchFamily="34" charset="0"/>
              </a:rPr>
              <a:t>] Attribute</a:t>
            </a:r>
          </a:p>
          <a:p>
            <a:pPr>
              <a:lnSpc>
                <a:spcPct val="110000"/>
              </a:lnSpc>
            </a:pPr>
            <a:r>
              <a:rPr lang="en-US" dirty="0">
                <a:latin typeface="Calibri" pitchFamily="34" charset="0"/>
              </a:rPr>
              <a:t>Understanding the [</a:t>
            </a:r>
            <a:r>
              <a:rPr lang="en-US" dirty="0" err="1">
                <a:latin typeface="Calibri" pitchFamily="34" charset="0"/>
              </a:rPr>
              <a:t>WebMethod</a:t>
            </a:r>
            <a:r>
              <a:rPr lang="en-US" dirty="0">
                <a:latin typeface="Calibri" pitchFamily="34" charset="0"/>
              </a:rPr>
              <a:t>] Attribute</a:t>
            </a:r>
          </a:p>
          <a:p>
            <a:pPr>
              <a:lnSpc>
                <a:spcPct val="110000"/>
              </a:lnSpc>
            </a:pPr>
            <a:r>
              <a:rPr lang="en-US" dirty="0">
                <a:latin typeface="Calibri" pitchFamily="34" charset="0"/>
              </a:rPr>
              <a:t>XML Web Service Wire Protocols: HTTP GET, HTTP POST, SOAP</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XML Web Services Introduction</a:t>
            </a:r>
            <a:endParaRPr lang="en-US" sz="4000" dirty="0"/>
          </a:p>
        </p:txBody>
      </p:sp>
      <p:pic>
        <p:nvPicPr>
          <p:cNvPr id="4" name="Picture 4"/>
          <p:cNvPicPr>
            <a:picLocks noChangeAspect="1" noChangeArrowheads="1"/>
          </p:cNvPicPr>
          <p:nvPr/>
        </p:nvPicPr>
        <p:blipFill>
          <a:blip r:embed="rId2"/>
          <a:srcRect/>
          <a:stretch>
            <a:fillRect/>
          </a:stretch>
        </p:blipFill>
        <p:spPr bwMode="auto">
          <a:xfrm>
            <a:off x="1752600" y="1600200"/>
            <a:ext cx="5257800" cy="444341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066800"/>
          </a:xfrm>
        </p:spPr>
        <p:txBody>
          <a:bodyPr/>
          <a:lstStyle/>
          <a:p>
            <a:pPr algn="ctr"/>
            <a:r>
              <a:rPr lang="en-US" dirty="0"/>
              <a:t>Chapter 25: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5" name="Group 4"/>
          <p:cNvGrpSpPr/>
          <p:nvPr/>
        </p:nvGrpSpPr>
        <p:grpSpPr>
          <a:xfrm>
            <a:off x="990600" y="1604963"/>
            <a:ext cx="7086600" cy="4643438"/>
            <a:chOff x="990600" y="1604963"/>
            <a:chExt cx="7086600" cy="4643438"/>
          </a:xfrm>
        </p:grpSpPr>
        <p:grpSp>
          <p:nvGrpSpPr>
            <p:cNvPr id="6" name="Group 4"/>
            <p:cNvGrpSpPr/>
            <p:nvPr/>
          </p:nvGrpSpPr>
          <p:grpSpPr>
            <a:xfrm>
              <a:off x="990600" y="1604963"/>
              <a:ext cx="7086600" cy="4643436"/>
              <a:chOff x="1200150" y="1395413"/>
              <a:chExt cx="7086600" cy="4643436"/>
            </a:xfrm>
          </p:grpSpPr>
          <p:sp>
            <p:nvSpPr>
              <p:cNvPr id="11" name="Oval 3"/>
              <p:cNvSpPr>
                <a:spLocks noChangeArrowheads="1"/>
              </p:cNvSpPr>
              <p:nvPr/>
            </p:nvSpPr>
            <p:spPr bwMode="auto">
              <a:xfrm>
                <a:off x="1639888" y="1795463"/>
                <a:ext cx="5638800" cy="3995737"/>
              </a:xfrm>
              <a:prstGeom prst="ellipse">
                <a:avLst/>
              </a:prstGeom>
              <a:gradFill rotWithShape="1">
                <a:gsLst>
                  <a:gs pos="0">
                    <a:srgbClr val="FFFFFF"/>
                  </a:gs>
                  <a:gs pos="100000">
                    <a:srgbClr val="CFE1C2"/>
                  </a:gs>
                </a:gsLst>
                <a:lin ang="5400000" scaled="1"/>
              </a:gradFill>
              <a:ln w="9525" algn="ctr">
                <a:noFill/>
                <a:round/>
                <a:headEnd/>
                <a:tailEnd/>
              </a:ln>
              <a:effectLst/>
            </p:spPr>
            <p:txBody>
              <a:bodyPr wrap="none" anchor="ctr"/>
              <a:lstStyle/>
              <a:p>
                <a:endParaRPr lang="en-US"/>
              </a:p>
            </p:txBody>
          </p:sp>
          <p:sp>
            <p:nvSpPr>
              <p:cNvPr id="12" name="AutoShape 4"/>
              <p:cNvSpPr>
                <a:spLocks noChangeArrowheads="1"/>
              </p:cNvSpPr>
              <p:nvPr/>
            </p:nvSpPr>
            <p:spPr bwMode="auto">
              <a:xfrm>
                <a:off x="2582863" y="1954213"/>
                <a:ext cx="3762375" cy="2854325"/>
              </a:xfrm>
              <a:prstGeom prst="triangle">
                <a:avLst>
                  <a:gd name="adj" fmla="val 50000"/>
                </a:avLst>
              </a:prstGeom>
              <a:noFill/>
              <a:ln w="57150">
                <a:solidFill>
                  <a:srgbClr val="CC0000"/>
                </a:solidFill>
                <a:prstDash val="sysDot"/>
                <a:miter lim="800000"/>
                <a:headEnd/>
                <a:tailEnd/>
              </a:ln>
              <a:effectLst/>
            </p:spPr>
            <p:txBody>
              <a:bodyPr wrap="none" anchor="ctr"/>
              <a:lstStyle/>
              <a:p>
                <a:endParaRPr lang="en-US"/>
              </a:p>
            </p:txBody>
          </p:sp>
          <p:sp>
            <p:nvSpPr>
              <p:cNvPr id="13" name="AutoShape 5"/>
              <p:cNvSpPr>
                <a:spLocks noChangeArrowheads="1"/>
              </p:cNvSpPr>
              <p:nvPr/>
            </p:nvSpPr>
            <p:spPr bwMode="auto">
              <a:xfrm>
                <a:off x="2395538"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Publish</a:t>
                </a:r>
              </a:p>
            </p:txBody>
          </p:sp>
          <p:sp>
            <p:nvSpPr>
              <p:cNvPr id="14" name="AutoShape 6"/>
              <p:cNvSpPr>
                <a:spLocks noChangeArrowheads="1"/>
              </p:cNvSpPr>
              <p:nvPr/>
            </p:nvSpPr>
            <p:spPr bwMode="auto">
              <a:xfrm>
                <a:off x="5700713"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Find</a:t>
                </a:r>
              </a:p>
            </p:txBody>
          </p:sp>
          <p:sp>
            <p:nvSpPr>
              <p:cNvPr id="15" name="AutoShape 7"/>
              <p:cNvSpPr>
                <a:spLocks noChangeArrowheads="1"/>
              </p:cNvSpPr>
              <p:nvPr/>
            </p:nvSpPr>
            <p:spPr bwMode="auto">
              <a:xfrm>
                <a:off x="3957638" y="4968875"/>
                <a:ext cx="80010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Bind</a:t>
                </a:r>
              </a:p>
            </p:txBody>
          </p:sp>
          <p:pic>
            <p:nvPicPr>
              <p:cNvPr id="16" name="Picture 8" descr="Internet01"/>
              <p:cNvPicPr>
                <a:picLocks noChangeAspect="1" noChangeArrowheads="1"/>
              </p:cNvPicPr>
              <p:nvPr/>
            </p:nvPicPr>
            <p:blipFill>
              <a:blip r:embed="rId2" cstate="print"/>
              <a:srcRect/>
              <a:stretch>
                <a:fillRect/>
              </a:stretch>
            </p:blipFill>
            <p:spPr bwMode="auto">
              <a:xfrm>
                <a:off x="3660775" y="2997200"/>
                <a:ext cx="1597025" cy="1593850"/>
              </a:xfrm>
              <a:prstGeom prst="rect">
                <a:avLst/>
              </a:prstGeom>
              <a:noFill/>
            </p:spPr>
          </p:pic>
          <p:sp>
            <p:nvSpPr>
              <p:cNvPr id="17" name="AutoShape 9"/>
              <p:cNvSpPr>
                <a:spLocks noChangeArrowheads="1"/>
              </p:cNvSpPr>
              <p:nvPr/>
            </p:nvSpPr>
            <p:spPr bwMode="auto">
              <a:xfrm>
                <a:off x="3925888" y="3595688"/>
                <a:ext cx="1066800" cy="3968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Internet</a:t>
                </a:r>
              </a:p>
            </p:txBody>
          </p:sp>
          <p:grpSp>
            <p:nvGrpSpPr>
              <p:cNvPr id="18" name="Group 10"/>
              <p:cNvGrpSpPr>
                <a:grpSpLocks/>
              </p:cNvGrpSpPr>
              <p:nvPr/>
            </p:nvGrpSpPr>
            <p:grpSpPr bwMode="auto">
              <a:xfrm>
                <a:off x="1200150" y="3922713"/>
                <a:ext cx="2332038" cy="1935162"/>
                <a:chOff x="756" y="2471"/>
                <a:chExt cx="1469" cy="1219"/>
              </a:xfrm>
            </p:grpSpPr>
            <p:sp>
              <p:nvSpPr>
                <p:cNvPr id="30" name="Oval 11"/>
                <p:cNvSpPr>
                  <a:spLocks noChangeArrowheads="1"/>
                </p:cNvSpPr>
                <p:nvPr/>
              </p:nvSpPr>
              <p:spPr bwMode="auto">
                <a:xfrm>
                  <a:off x="117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31" name="Picture 12" descr="TowerCase"/>
                <p:cNvPicPr>
                  <a:picLocks noChangeAspect="1" noChangeArrowheads="1"/>
                </p:cNvPicPr>
                <p:nvPr/>
              </p:nvPicPr>
              <p:blipFill>
                <a:blip r:embed="rId3" cstate="print"/>
                <a:srcRect/>
                <a:stretch>
                  <a:fillRect/>
                </a:stretch>
              </p:blipFill>
              <p:spPr bwMode="auto">
                <a:xfrm>
                  <a:off x="1312" y="2471"/>
                  <a:ext cx="492" cy="824"/>
                </a:xfrm>
                <a:prstGeom prst="rect">
                  <a:avLst/>
                </a:prstGeom>
                <a:noFill/>
              </p:spPr>
            </p:pic>
            <p:pic>
              <p:nvPicPr>
                <p:cNvPr id="32" name="Picture 13" descr="Tools01"/>
                <p:cNvPicPr>
                  <a:picLocks noChangeAspect="1" noChangeArrowheads="1"/>
                </p:cNvPicPr>
                <p:nvPr/>
              </p:nvPicPr>
              <p:blipFill>
                <a:blip r:embed="rId4" cstate="print"/>
                <a:srcRect/>
                <a:stretch>
                  <a:fillRect/>
                </a:stretch>
              </p:blipFill>
              <p:spPr bwMode="auto">
                <a:xfrm>
                  <a:off x="1571" y="2596"/>
                  <a:ext cx="554" cy="848"/>
                </a:xfrm>
                <a:prstGeom prst="rect">
                  <a:avLst/>
                </a:prstGeom>
                <a:noFill/>
              </p:spPr>
            </p:pic>
            <p:sp>
              <p:nvSpPr>
                <p:cNvPr id="33" name="AutoShape 14"/>
                <p:cNvSpPr>
                  <a:spLocks noChangeArrowheads="1"/>
                </p:cNvSpPr>
                <p:nvPr/>
              </p:nvSpPr>
              <p:spPr bwMode="auto">
                <a:xfrm>
                  <a:off x="756" y="3342"/>
                  <a:ext cx="1075"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Provider</a:t>
                  </a:r>
                </a:p>
              </p:txBody>
            </p:sp>
          </p:grpSp>
          <p:grpSp>
            <p:nvGrpSpPr>
              <p:cNvPr id="19" name="Group 18"/>
              <p:cNvGrpSpPr>
                <a:grpSpLocks/>
              </p:cNvGrpSpPr>
              <p:nvPr/>
            </p:nvGrpSpPr>
            <p:grpSpPr bwMode="auto">
              <a:xfrm>
                <a:off x="3590925" y="1395413"/>
                <a:ext cx="4695825" cy="1423987"/>
                <a:chOff x="2262" y="879"/>
                <a:chExt cx="2958" cy="897"/>
              </a:xfrm>
            </p:grpSpPr>
            <p:sp>
              <p:nvSpPr>
                <p:cNvPr id="25" name="Oval 16"/>
                <p:cNvSpPr>
                  <a:spLocks noChangeArrowheads="1"/>
                </p:cNvSpPr>
                <p:nvPr/>
              </p:nvSpPr>
              <p:spPr bwMode="auto">
                <a:xfrm>
                  <a:off x="2262" y="1137"/>
                  <a:ext cx="1048" cy="639"/>
                </a:xfrm>
                <a:prstGeom prst="ellipse">
                  <a:avLst/>
                </a:prstGeom>
                <a:solidFill>
                  <a:srgbClr val="ABC2DD"/>
                </a:solidFill>
                <a:ln w="9525" algn="ctr">
                  <a:noFill/>
                  <a:round/>
                  <a:headEnd/>
                  <a:tailEnd/>
                </a:ln>
                <a:effectLst/>
              </p:spPr>
              <p:txBody>
                <a:bodyPr wrap="none" anchor="ctr"/>
                <a:lstStyle/>
                <a:p>
                  <a:endParaRPr lang="en-US"/>
                </a:p>
              </p:txBody>
            </p:sp>
            <p:grpSp>
              <p:nvGrpSpPr>
                <p:cNvPr id="26" name="Group 20"/>
                <p:cNvGrpSpPr>
                  <a:grpSpLocks/>
                </p:cNvGrpSpPr>
                <p:nvPr/>
              </p:nvGrpSpPr>
              <p:grpSpPr bwMode="auto">
                <a:xfrm>
                  <a:off x="2397" y="879"/>
                  <a:ext cx="879" cy="824"/>
                  <a:chOff x="2244" y="903"/>
                  <a:chExt cx="879" cy="824"/>
                </a:xfrm>
              </p:grpSpPr>
              <p:pic>
                <p:nvPicPr>
                  <p:cNvPr id="28" name="Picture 18" descr="TowerCase"/>
                  <p:cNvPicPr>
                    <a:picLocks noChangeAspect="1" noChangeArrowheads="1"/>
                  </p:cNvPicPr>
                  <p:nvPr/>
                </p:nvPicPr>
                <p:blipFill>
                  <a:blip r:embed="rId3" cstate="print"/>
                  <a:srcRect/>
                  <a:stretch>
                    <a:fillRect/>
                  </a:stretch>
                </p:blipFill>
                <p:spPr bwMode="auto">
                  <a:xfrm>
                    <a:off x="2244" y="903"/>
                    <a:ext cx="492" cy="824"/>
                  </a:xfrm>
                  <a:prstGeom prst="rect">
                    <a:avLst/>
                  </a:prstGeom>
                  <a:noFill/>
                </p:spPr>
              </p:pic>
              <p:pic>
                <p:nvPicPr>
                  <p:cNvPr id="29" name="Picture 19" descr="search01"/>
                  <p:cNvPicPr>
                    <a:picLocks noChangeAspect="1" noChangeArrowheads="1"/>
                  </p:cNvPicPr>
                  <p:nvPr/>
                </p:nvPicPr>
                <p:blipFill>
                  <a:blip r:embed="rId5" cstate="print"/>
                  <a:srcRect/>
                  <a:stretch>
                    <a:fillRect/>
                  </a:stretch>
                </p:blipFill>
                <p:spPr bwMode="auto">
                  <a:xfrm rot="-2298796">
                    <a:off x="2256" y="1152"/>
                    <a:ext cx="867" cy="423"/>
                  </a:xfrm>
                  <a:prstGeom prst="rect">
                    <a:avLst/>
                  </a:prstGeom>
                  <a:noFill/>
                </p:spPr>
              </p:pic>
            </p:grpSp>
            <p:sp>
              <p:nvSpPr>
                <p:cNvPr id="27" name="AutoShape 20"/>
                <p:cNvSpPr>
                  <a:spLocks noChangeArrowheads="1"/>
                </p:cNvSpPr>
                <p:nvPr/>
              </p:nvSpPr>
              <p:spPr bwMode="auto">
                <a:xfrm>
                  <a:off x="3296" y="993"/>
                  <a:ext cx="1924"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UDDI (Web Service Discovery /Broker)</a:t>
                  </a:r>
                </a:p>
              </p:txBody>
            </p:sp>
          </p:grpSp>
          <p:grpSp>
            <p:nvGrpSpPr>
              <p:cNvPr id="20" name="Group 21"/>
              <p:cNvGrpSpPr>
                <a:grpSpLocks/>
              </p:cNvGrpSpPr>
              <p:nvPr/>
            </p:nvGrpSpPr>
            <p:grpSpPr bwMode="auto">
              <a:xfrm>
                <a:off x="5105400" y="3886198"/>
                <a:ext cx="2565400" cy="2152651"/>
                <a:chOff x="3227" y="2471"/>
                <a:chExt cx="1616" cy="1356"/>
              </a:xfrm>
            </p:grpSpPr>
            <p:sp>
              <p:nvSpPr>
                <p:cNvPr id="21" name="Oval 22"/>
                <p:cNvSpPr>
                  <a:spLocks noChangeArrowheads="1"/>
                </p:cNvSpPr>
                <p:nvPr/>
              </p:nvSpPr>
              <p:spPr bwMode="auto">
                <a:xfrm>
                  <a:off x="322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22" name="Picture 23" descr="TowerCase"/>
                <p:cNvPicPr>
                  <a:picLocks noChangeAspect="1" noChangeArrowheads="1"/>
                </p:cNvPicPr>
                <p:nvPr/>
              </p:nvPicPr>
              <p:blipFill>
                <a:blip r:embed="rId3" cstate="print"/>
                <a:srcRect/>
                <a:stretch>
                  <a:fillRect/>
                </a:stretch>
              </p:blipFill>
              <p:spPr bwMode="auto">
                <a:xfrm>
                  <a:off x="3362" y="2471"/>
                  <a:ext cx="492" cy="824"/>
                </a:xfrm>
                <a:prstGeom prst="rect">
                  <a:avLst/>
                </a:prstGeom>
                <a:noFill/>
              </p:spPr>
            </p:pic>
            <p:sp>
              <p:nvSpPr>
                <p:cNvPr id="23" name="AutoShape 24"/>
                <p:cNvSpPr>
                  <a:spLocks noChangeArrowheads="1"/>
                </p:cNvSpPr>
                <p:nvPr/>
              </p:nvSpPr>
              <p:spPr bwMode="auto">
                <a:xfrm>
                  <a:off x="3677" y="3479"/>
                  <a:ext cx="1166"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Consumer</a:t>
                  </a:r>
                </a:p>
              </p:txBody>
            </p:sp>
            <p:pic>
              <p:nvPicPr>
                <p:cNvPr id="24" name="Picture 25" descr="UserWithDesktopComputer01"/>
                <p:cNvPicPr>
                  <a:picLocks noChangeAspect="1" noChangeArrowheads="1"/>
                </p:cNvPicPr>
                <p:nvPr/>
              </p:nvPicPr>
              <p:blipFill>
                <a:blip r:embed="rId6" cstate="print"/>
                <a:srcRect/>
                <a:stretch>
                  <a:fillRect/>
                </a:stretch>
              </p:blipFill>
              <p:spPr bwMode="auto">
                <a:xfrm>
                  <a:off x="3704" y="2748"/>
                  <a:ext cx="643" cy="747"/>
                </a:xfrm>
                <a:prstGeom prst="rect">
                  <a:avLst/>
                </a:prstGeom>
                <a:noFill/>
              </p:spPr>
            </p:pic>
          </p:grpSp>
        </p:grpSp>
        <p:sp>
          <p:nvSpPr>
            <p:cNvPr id="7" name="AutoShape 26"/>
            <p:cNvSpPr>
              <a:spLocks noChangeArrowheads="1"/>
            </p:cNvSpPr>
            <p:nvPr/>
          </p:nvSpPr>
          <p:spPr bwMode="auto">
            <a:xfrm>
              <a:off x="1219200" y="4343400"/>
              <a:ext cx="609600" cy="3683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IIS</a:t>
              </a:r>
            </a:p>
          </p:txBody>
        </p:sp>
        <p:sp>
          <p:nvSpPr>
            <p:cNvPr id="8" name="AutoShape 12"/>
            <p:cNvSpPr>
              <a:spLocks noChangeArrowheads="1"/>
            </p:cNvSpPr>
            <p:nvPr/>
          </p:nvSpPr>
          <p:spPr bwMode="auto">
            <a:xfrm>
              <a:off x="3733800" y="55626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9" name="AutoShape 12"/>
            <p:cNvSpPr>
              <a:spLocks noChangeArrowheads="1"/>
            </p:cNvSpPr>
            <p:nvPr/>
          </p:nvSpPr>
          <p:spPr bwMode="auto">
            <a:xfrm>
              <a:off x="6477000" y="3352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10" name="AutoShape 12"/>
            <p:cNvSpPr>
              <a:spLocks noChangeArrowheads="1"/>
            </p:cNvSpPr>
            <p:nvPr/>
          </p:nvSpPr>
          <p:spPr bwMode="auto">
            <a:xfrm>
              <a:off x="2133600" y="2971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lstStyle/>
          <a:p>
            <a:r>
              <a:rPr lang="en-US" sz="2800" dirty="0"/>
              <a:t>XML Web Service Components</a:t>
            </a:r>
          </a:p>
          <a:p>
            <a:pPr lvl="1"/>
            <a:r>
              <a:rPr lang="en-US" dirty="0"/>
              <a:t>An XML web service involves the following core technologies:</a:t>
            </a:r>
          </a:p>
          <a:p>
            <a:pPr lvl="2"/>
            <a:r>
              <a:rPr lang="en-US" u="sng" dirty="0"/>
              <a:t>A discovery service</a:t>
            </a:r>
            <a:r>
              <a:rPr lang="en-US" dirty="0"/>
              <a:t>: helps clients resolve the location of the XML web service.</a:t>
            </a:r>
          </a:p>
          <a:p>
            <a:pPr lvl="2"/>
            <a:r>
              <a:rPr lang="en-US" u="sng" dirty="0"/>
              <a:t>A description service</a:t>
            </a:r>
            <a:r>
              <a:rPr lang="en-US" dirty="0"/>
              <a:t>: helps clients know what the XML web service can do.</a:t>
            </a:r>
          </a:p>
          <a:p>
            <a:pPr lvl="2"/>
            <a:r>
              <a:rPr lang="en-US" u="sng" dirty="0"/>
              <a:t>A transport protocol</a:t>
            </a:r>
            <a:r>
              <a:rPr lang="en-US" dirty="0"/>
              <a:t>: pass the information between the client and the XML web service.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r>
              <a:rPr lang="en-US" sz="4000" b="1" dirty="0"/>
              <a:t>XML Web Services Introduction</a:t>
            </a:r>
            <a:endParaRPr lang="en-US" sz="4000" dirty="0"/>
          </a:p>
        </p:txBody>
      </p:sp>
      <p:sp>
        <p:nvSpPr>
          <p:cNvPr id="3" name="Content Placeholder 2"/>
          <p:cNvSpPr>
            <a:spLocks noGrp="1"/>
          </p:cNvSpPr>
          <p:nvPr>
            <p:ph idx="1"/>
          </p:nvPr>
        </p:nvSpPr>
        <p:spPr/>
        <p:txBody>
          <a:bodyPr>
            <a:normAutofit lnSpcReduction="10000"/>
          </a:bodyPr>
          <a:lstStyle/>
          <a:p>
            <a:r>
              <a:rPr lang="en-US" sz="2800" dirty="0"/>
              <a:t>XML Web Service Discovery</a:t>
            </a:r>
          </a:p>
          <a:p>
            <a:pPr lvl="1"/>
            <a:r>
              <a:rPr lang="en-US" dirty="0"/>
              <a:t>In order to allow client to look up a web service, it must be registered with a Universal Description, Discovery, and Integration (</a:t>
            </a:r>
            <a:r>
              <a:rPr lang="en-US" u="sng" dirty="0"/>
              <a:t>UDDI</a:t>
            </a:r>
            <a:r>
              <a:rPr lang="en-US" dirty="0"/>
              <a:t>) server.</a:t>
            </a:r>
          </a:p>
          <a:p>
            <a:pPr lvl="1"/>
            <a:r>
              <a:rPr lang="en-US" dirty="0"/>
              <a:t>Clients may submit request to a UDDI catalog to find a list of all web services that match some search criteria.</a:t>
            </a:r>
          </a:p>
          <a:p>
            <a:pPr lvl="1"/>
            <a:r>
              <a:rPr lang="en-US" dirty="0"/>
              <a:t>In addition to UDDI catalog, Client can use </a:t>
            </a:r>
            <a:r>
              <a:rPr lang="en-US" i="1" dirty="0"/>
              <a:t>Discovery of Web Services (</a:t>
            </a:r>
            <a:r>
              <a:rPr lang="en-US" i="1" u="sng" dirty="0"/>
              <a:t>DISCO</a:t>
            </a:r>
            <a:r>
              <a:rPr lang="en-US" i="1" dirty="0"/>
              <a:t>)</a:t>
            </a:r>
            <a:r>
              <a:rPr lang="en-US" dirty="0"/>
              <a:t> to locate Web services.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614</TotalTime>
  <Words>3216</Words>
  <Application>Microsoft Office PowerPoint</Application>
  <PresentationFormat>On-screen Show (4:3)</PresentationFormat>
  <Paragraphs>435</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Narrow</vt:lpstr>
      <vt:lpstr>Calibri</vt:lpstr>
      <vt:lpstr>Rockwell</vt:lpstr>
      <vt:lpstr>Wingdings</vt:lpstr>
      <vt:lpstr>Wingdings 2</vt:lpstr>
      <vt:lpstr>Foundry</vt:lpstr>
      <vt:lpstr>C# &amp; .NET Framework</vt:lpstr>
      <vt:lpstr>Summary</vt:lpstr>
      <vt:lpstr>Chapter 25: Objectives</vt:lpstr>
      <vt:lpstr>XML Web Services Introduction</vt:lpstr>
      <vt:lpstr>XML Web Services Introduction</vt:lpstr>
      <vt:lpstr>XML Web Services Introduction</vt:lpstr>
      <vt:lpstr>PowerPoint Presentation</vt:lpstr>
      <vt:lpstr>XML Web Services Introduction</vt:lpstr>
      <vt:lpstr>XML Web Services Introduction</vt:lpstr>
      <vt:lpstr>XML Web Services Introduction</vt:lpstr>
      <vt:lpstr>XML Web Services Introduction</vt:lpstr>
      <vt:lpstr>PowerPoint Presentation</vt:lpstr>
      <vt:lpstr>The first web service</vt:lpstr>
      <vt:lpstr>PowerPoint Presentation</vt:lpstr>
      <vt:lpstr>PowerPoint Presentation</vt:lpstr>
      <vt:lpstr>Building an XML Web Service Using VisualStudio 2005</vt:lpstr>
      <vt:lpstr>PowerPoint Presentation</vt:lpstr>
      <vt:lpstr>PowerPoint Presentation</vt:lpstr>
      <vt:lpstr>#1.Create WebService Application   #2.Create Client Application  From Step 01 to  Step 06</vt:lpstr>
      <vt:lpstr>Demo Create a Webservice</vt:lpstr>
      <vt:lpstr>Demo Create a Webservice</vt:lpstr>
      <vt:lpstr>Demo Create a Webservice</vt:lpstr>
      <vt:lpstr>Demo Create a Webservice</vt:lpstr>
      <vt:lpstr>View SOAP message of Webservice</vt:lpstr>
      <vt:lpstr>Demo Create a Webservice</vt:lpstr>
      <vt:lpstr>Demo Create a Webservice</vt:lpstr>
      <vt:lpstr>Demo Create a Webservice</vt:lpstr>
      <vt:lpstr>Demo Create a Webservice</vt:lpstr>
      <vt:lpstr>The Role of the WebService Base Class</vt:lpstr>
      <vt:lpstr>The Role of the WebService Base Class</vt:lpstr>
      <vt:lpstr>The [WebService] Attribute</vt:lpstr>
      <vt:lpstr>[WebServiceBinding] Attribute</vt:lpstr>
      <vt:lpstr>PowerPoint Presentation</vt:lpstr>
      <vt:lpstr>PowerPoint Presentation</vt:lpstr>
      <vt:lpstr>PowerPoint Presentation</vt:lpstr>
      <vt:lpstr>The [WebMethod] Attribute</vt:lpstr>
      <vt:lpstr>The [WebMethod] Attribute</vt:lpstr>
      <vt:lpstr>Stateful Web Services via the EnableSession Property </vt:lpstr>
      <vt:lpstr>PowerPoint Presentation</vt:lpstr>
      <vt:lpstr>Web Service Description Language(WSDL)</vt:lpstr>
      <vt:lpstr>PowerPoint Presentation</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Web Service Description Language(WSDL)</vt:lpstr>
      <vt:lpstr>XML Web Service Wire Protocol</vt:lpstr>
      <vt:lpstr>XML Web Service Wire Protocol</vt:lpstr>
      <vt:lpstr>XML Web Service Wire Protocol</vt:lpstr>
      <vt:lpstr>Building Client application</vt:lpstr>
      <vt:lpstr>PowerPoint Presentation</vt:lpstr>
      <vt:lpstr>PowerPoint Presentation</vt:lpstr>
      <vt:lpstr>PowerPoint Presentation</vt:lpstr>
      <vt:lpstr>PowerPoint Presentation</vt:lpstr>
      <vt:lpstr>Summary</vt:lpstr>
      <vt:lpstr>Chapter 25: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Ho Hoan Kiem (FE FPTU HCM)</cp:lastModifiedBy>
  <cp:revision>127</cp:revision>
  <dcterms:created xsi:type="dcterms:W3CDTF">2006-08-16T00:00:00Z</dcterms:created>
  <dcterms:modified xsi:type="dcterms:W3CDTF">2020-11-02T04:06:20Z</dcterms:modified>
</cp:coreProperties>
</file>