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7" r:id="rId2"/>
    <p:sldId id="258" r:id="rId3"/>
    <p:sldId id="274" r:id="rId4"/>
    <p:sldId id="294" r:id="rId5"/>
    <p:sldId id="259" r:id="rId6"/>
    <p:sldId id="273" r:id="rId7"/>
    <p:sldId id="337" r:id="rId8"/>
    <p:sldId id="338" r:id="rId9"/>
    <p:sldId id="261" r:id="rId10"/>
    <p:sldId id="260" r:id="rId11"/>
    <p:sldId id="269" r:id="rId12"/>
    <p:sldId id="276" r:id="rId13"/>
    <p:sldId id="296" r:id="rId14"/>
    <p:sldId id="295" r:id="rId15"/>
    <p:sldId id="297" r:id="rId16"/>
    <p:sldId id="298" r:id="rId17"/>
    <p:sldId id="299" r:id="rId18"/>
    <p:sldId id="300" r:id="rId19"/>
    <p:sldId id="277" r:id="rId20"/>
    <p:sldId id="283" r:id="rId21"/>
    <p:sldId id="284" r:id="rId22"/>
    <p:sldId id="278" r:id="rId23"/>
    <p:sldId id="265" r:id="rId24"/>
    <p:sldId id="279" r:id="rId25"/>
    <p:sldId id="285" r:id="rId26"/>
    <p:sldId id="286" r:id="rId27"/>
    <p:sldId id="287" r:id="rId28"/>
    <p:sldId id="289" r:id="rId29"/>
    <p:sldId id="290" r:id="rId30"/>
    <p:sldId id="291" r:id="rId31"/>
    <p:sldId id="339" r:id="rId32"/>
    <p:sldId id="292" r:id="rId33"/>
    <p:sldId id="280" r:id="rId34"/>
    <p:sldId id="301" r:id="rId35"/>
    <p:sldId id="302" r:id="rId36"/>
    <p:sldId id="303" r:id="rId37"/>
    <p:sldId id="304" r:id="rId38"/>
    <p:sldId id="281" r:id="rId39"/>
    <p:sldId id="282" r:id="rId40"/>
    <p:sldId id="272" r:id="rId41"/>
    <p:sldId id="271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6" r:id="rId73"/>
    <p:sldId id="335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0492" autoAdjust="0"/>
  </p:normalViewPr>
  <p:slideViewPr>
    <p:cSldViewPr>
      <p:cViewPr varScale="1">
        <p:scale>
          <a:sx n="89" d="100"/>
          <a:sy n="89" d="100"/>
        </p:scale>
        <p:origin x="127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F9997B-53BA-476C-9973-2C6DF13A53C8}" type="datetimeFigureOut">
              <a:rPr lang="en-US"/>
              <a:pPr>
                <a:defRPr/>
              </a:pPr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164B892-28E6-47DE-86AC-E3C32477B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64B892-28E6-47DE-86AC-E3C32477BF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68F45504-EFA0-4C47-B6FF-9BC890734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63959-8E84-460C-B8CA-9F85613ADD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DA873-BE3E-4E09-A1EF-FFB629F580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E1FBF749-ADE0-4EEB-B7D4-BDCA2100CB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pPr>
              <a:defRPr/>
            </a:pPr>
            <a:fld id="{E25BBB7D-635D-4A45-A6AD-9CB7C4D641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pPr>
              <a:defRPr/>
            </a:pPr>
            <a:fld id="{F25CF43C-6E89-4F41-A087-7B693C410C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00E08-126B-4080-9056-67806DC938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E1649-CDCE-4CB4-8067-64C3A0EE19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46C59F97-D338-46CB-BD0C-E7205AF02E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6A12C019-2DFA-4DA5-A2D0-49B7D223E2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458200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74F2FBC7-FB47-447B-BBAF-9E2C54E6EE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756075" y="651262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/68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pPr algn="ctr" eaLnBrk="1" hangingPunct="1"/>
            <a:r>
              <a:rPr lang="en-US" b="1" dirty="0"/>
              <a:t>C# &amp; .NET Framework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229600" cy="4526280"/>
          </a:xfrm>
        </p:spPr>
        <p:txBody>
          <a:bodyPr>
            <a:normAutofit/>
          </a:bodyPr>
          <a:lstStyle/>
          <a:p>
            <a:pPr eaLnBrk="1" hangingPunct="1"/>
            <a:endParaRPr lang="en-US" sz="3600" dirty="0"/>
          </a:p>
          <a:p>
            <a:pPr eaLnBrk="1" hangingPunct="1">
              <a:buFontTx/>
              <a:buNone/>
            </a:pPr>
            <a:r>
              <a:rPr lang="en-US" sz="3600" dirty="0"/>
              <a:t>Chapter 1: The Philosophy of .NET</a:t>
            </a:r>
          </a:p>
          <a:p>
            <a:pPr eaLnBrk="1" hangingPunct="1">
              <a:buFontTx/>
              <a:buNone/>
            </a:pPr>
            <a:r>
              <a:rPr lang="en-US" sz="3600" dirty="0"/>
              <a:t>Chapter 2: Building C# Applications</a:t>
            </a:r>
          </a:p>
          <a:p>
            <a:pPr eaLnBrk="1" hangingPunct="1"/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.NET Platform Components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295400"/>
            <a:ext cx="8229600" cy="4525963"/>
          </a:xfrm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5943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The CLR, CTS, CLS, and base class library relationship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b="1" dirty="0"/>
              <a:t>Base Class Libraries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8925" indent="-288925" eaLnBrk="1" hangingPunct="1"/>
            <a:r>
              <a:rPr lang="en-US" dirty="0"/>
              <a:t>Defines classes available to all .NET Framework languages </a:t>
            </a:r>
          </a:p>
          <a:p>
            <a:pPr marL="288925" indent="-288925" eaLnBrk="1" hangingPunct="1"/>
            <a:r>
              <a:rPr lang="en-US" dirty="0"/>
              <a:t>Defines various primitives:</a:t>
            </a:r>
          </a:p>
          <a:p>
            <a:pPr marL="750888" lvl="1" eaLnBrk="1" hangingPunct="1"/>
            <a:r>
              <a:rPr lang="en-US" sz="3200" dirty="0"/>
              <a:t>threads, file input/output, graphical rendering, interaction with external hardware devices </a:t>
            </a:r>
          </a:p>
          <a:p>
            <a:pPr marL="750888" lvl="1" eaLnBrk="1" hangingPunct="1"/>
            <a:r>
              <a:rPr lang="en-US" sz="3200" dirty="0"/>
              <a:t>database access, XML manipulation, security </a:t>
            </a:r>
          </a:p>
          <a:p>
            <a:pPr marL="288925" indent="-288925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sz="4000" b="1" dirty="0"/>
              <a:t>Additional .NET-Aware Programming Languages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144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Examples:</a:t>
            </a:r>
            <a:r>
              <a:rPr lang="en-US" altLang="zh-TW" sz="2400" dirty="0">
                <a:ea typeface="新細明體" pitchFamily="18" charset="-120"/>
              </a:rPr>
              <a:t>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C# </a:t>
            </a:r>
            <a:endParaRPr lang="en-US" altLang="zh-TW" sz="2400" b="1" dirty="0">
              <a:solidFill>
                <a:srgbClr val="FF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32000"/>
              </a:lnSpc>
            </a:pPr>
            <a:r>
              <a:rPr lang="en-US" altLang="zh-TW" sz="2400" dirty="0">
                <a:ea typeface="新細明體" pitchFamily="18" charset="-120"/>
              </a:rPr>
              <a:t>Managed Extensions for C++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32000"/>
              </a:lnSpc>
            </a:pPr>
            <a:r>
              <a:rPr lang="en-US" altLang="zh-TW" sz="2400" dirty="0">
                <a:ea typeface="新細明體" pitchFamily="18" charset="-120"/>
              </a:rPr>
              <a:t>Java - Visual J# .NET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32000"/>
              </a:lnSpc>
            </a:pPr>
            <a:r>
              <a:rPr lang="en-US" altLang="zh-TW" sz="2400" dirty="0">
                <a:ea typeface="新細明體" pitchFamily="18" charset="-120"/>
              </a:rPr>
              <a:t>JavaScript - </a:t>
            </a:r>
            <a:r>
              <a:rPr lang="en-US" altLang="zh-TW" sz="2400" dirty="0" err="1">
                <a:ea typeface="新細明體" pitchFamily="18" charset="-120"/>
              </a:rPr>
              <a:t>JScript</a:t>
            </a:r>
            <a:r>
              <a:rPr lang="en-US" altLang="zh-TW" sz="2400" dirty="0">
                <a:ea typeface="新細明體" pitchFamily="18" charset="-120"/>
              </a:rPr>
              <a:t> .NET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32000"/>
              </a:lnSpc>
            </a:pPr>
            <a:r>
              <a:rPr lang="en-US" altLang="zh-TW" sz="2400" dirty="0">
                <a:ea typeface="新細明體" pitchFamily="18" charset="-120"/>
              </a:rPr>
              <a:t>Perl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32000"/>
              </a:lnSpc>
            </a:pPr>
            <a:r>
              <a:rPr lang="en-US" altLang="zh-TW" sz="2400" dirty="0">
                <a:ea typeface="新細明體" pitchFamily="18" charset="-120"/>
              </a:rPr>
              <a:t>Pascal, Delphi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32000"/>
              </a:lnSpc>
            </a:pPr>
            <a:r>
              <a:rPr lang="en-US" altLang="zh-TW" sz="2400" dirty="0">
                <a:ea typeface="新細明體" pitchFamily="18" charset="-120"/>
              </a:rPr>
              <a:t>PHP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32000"/>
              </a:lnSpc>
            </a:pPr>
            <a:r>
              <a:rPr lang="en-US" altLang="zh-TW" sz="2400" dirty="0">
                <a:ea typeface="新細明體" pitchFamily="18" charset="-120"/>
              </a:rPr>
              <a:t>Smalltalk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b="1" dirty="0"/>
              <a:t>Common Language Runtime (CLR)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CLR is physically represented by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C000"/>
                </a:solidFill>
              </a:rPr>
              <a:t>mscoree.dll</a:t>
            </a:r>
            <a:r>
              <a:rPr lang="en-US" sz="2800" dirty="0"/>
              <a:t>  library (Common Object Runtime Execution Engine)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this library is loaded automatically when an assembly is referenced for use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CLR responsibilities: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/>
              <a:t>resolving the location of an assembly and finding the requested type within the binary by reading the contained metadata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/>
              <a:t>loading the </a:t>
            </a:r>
            <a:r>
              <a:rPr lang="en-US" sz="2400" i="1" dirty="0">
                <a:solidFill>
                  <a:srgbClr val="FFC000"/>
                </a:solidFill>
              </a:rPr>
              <a:t>type</a:t>
            </a:r>
            <a:r>
              <a:rPr lang="en-US" sz="2400" dirty="0"/>
              <a:t> into memory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/>
              <a:t>compiling CIL into platform-specific instruction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/>
              <a:t>performing security checks,</a:t>
            </a:r>
            <a:r>
              <a:rPr lang="en-US" altLang="zh-TW" sz="2400" dirty="0">
                <a:ea typeface="新細明體" pitchFamily="18" charset="-120"/>
              </a:rPr>
              <a:t> executing the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dirty="0"/>
              <a:t>Common Language Runtime (CLR)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28800" y="6324601"/>
            <a:ext cx="5105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 dirty="0"/>
              <a:t>mscoree.dll in action</a:t>
            </a:r>
            <a:endParaRPr lang="en-US" b="1" dirty="0"/>
          </a:p>
          <a:p>
            <a:pPr>
              <a:spcBef>
                <a:spcPct val="50000"/>
              </a:spcBef>
            </a:pP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b="1" dirty="0"/>
              <a:t>Common Type System </a:t>
            </a:r>
            <a:br>
              <a:rPr lang="en-US" sz="4000" b="1" dirty="0"/>
            </a:br>
            <a:r>
              <a:rPr lang="en-US" sz="4000" b="1" dirty="0"/>
              <a:t>(CTS)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8925" indent="-288925">
              <a:lnSpc>
                <a:spcPct val="80000"/>
              </a:lnSpc>
            </a:pPr>
            <a:r>
              <a:rPr lang="en-US" sz="2800" dirty="0"/>
              <a:t>CTS fully describes all possible data types and programming constructs (</a:t>
            </a:r>
            <a:r>
              <a:rPr lang="en-US" sz="2800" i="1" dirty="0">
                <a:solidFill>
                  <a:srgbClr val="FFC000"/>
                </a:solidFill>
              </a:rPr>
              <a:t>types</a:t>
            </a:r>
            <a:r>
              <a:rPr lang="en-US" sz="2800" dirty="0"/>
              <a:t>) supported by the runtime and details how they are represented in the .NET metadata format</a:t>
            </a:r>
          </a:p>
          <a:p>
            <a:pPr marL="288925" indent="-288925">
              <a:lnSpc>
                <a:spcPct val="80000"/>
              </a:lnSpc>
            </a:pPr>
            <a:endParaRPr lang="en-US" sz="2800" dirty="0"/>
          </a:p>
          <a:p>
            <a:pPr marL="288925" indent="-288925">
              <a:lnSpc>
                <a:spcPct val="80000"/>
              </a:lnSpc>
            </a:pPr>
            <a:r>
              <a:rPr lang="en-US" sz="2800" dirty="0"/>
              <a:t>Types in .NET:</a:t>
            </a:r>
          </a:p>
          <a:p>
            <a:pPr marL="857250" lvl="1">
              <a:lnSpc>
                <a:spcPct val="80000"/>
              </a:lnSpc>
            </a:pPr>
            <a:r>
              <a:rPr lang="en-US" sz="2400" dirty="0"/>
              <a:t>Classes (sealed classes, implementing interfaces, abstract Classes, internal or public classes) </a:t>
            </a:r>
          </a:p>
          <a:p>
            <a:pPr marL="857250" lvl="1">
              <a:lnSpc>
                <a:spcPct val="80000"/>
              </a:lnSpc>
            </a:pPr>
            <a:r>
              <a:rPr lang="en-US" sz="2400" dirty="0"/>
              <a:t>structures </a:t>
            </a:r>
          </a:p>
          <a:p>
            <a:pPr marL="857250" lvl="1">
              <a:lnSpc>
                <a:spcPct val="80000"/>
              </a:lnSpc>
            </a:pPr>
            <a:r>
              <a:rPr lang="en-US" sz="2400" dirty="0"/>
              <a:t>Interfaces (named collections of abstract member definitions) </a:t>
            </a:r>
          </a:p>
          <a:p>
            <a:pPr marL="857250" lvl="1">
              <a:lnSpc>
                <a:spcPct val="80000"/>
              </a:lnSpc>
            </a:pPr>
            <a:r>
              <a:rPr lang="en-US" sz="2400" dirty="0"/>
              <a:t>Enumerations </a:t>
            </a:r>
          </a:p>
          <a:p>
            <a:pPr marL="857250" lvl="1">
              <a:lnSpc>
                <a:spcPct val="80000"/>
              </a:lnSpc>
            </a:pPr>
            <a:r>
              <a:rPr lang="en-US" sz="2400" dirty="0"/>
              <a:t>Delegates (equivalent of type-safe function pointer)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Intrinsic CTS Data Types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0" y="1524000"/>
            <a:ext cx="1828800" cy="472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b="1" dirty="0"/>
              <a:t>Common Language Specification (CLS)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CLS defines </a:t>
            </a:r>
            <a:r>
              <a:rPr lang="en-US" sz="2800" b="1" i="1" dirty="0"/>
              <a:t>a </a:t>
            </a:r>
            <a:r>
              <a:rPr lang="en-US" sz="2800" b="1" i="1" dirty="0">
                <a:solidFill>
                  <a:srgbClr val="FFC000"/>
                </a:solidFill>
              </a:rPr>
              <a:t>subset of common types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and programming constructs that all .NET programming languages can agree on in order to interoperate successfully.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i="1" dirty="0"/>
              <a:t>CLS can be viewed as a subset of the full functionality defined by the CTS.</a:t>
            </a:r>
          </a:p>
          <a:p>
            <a:pPr lvl="1">
              <a:buFont typeface="Wingdings" pitchFamily="2" charset="2"/>
              <a:buChar char="Ø"/>
            </a:pPr>
            <a:endParaRPr lang="en-US" sz="2400" i="1" dirty="0"/>
          </a:p>
          <a:p>
            <a:r>
              <a:rPr lang="en-US" sz="2800" dirty="0"/>
              <a:t>Also, CLS defines</a:t>
            </a:r>
            <a:r>
              <a:rPr lang="en-US" sz="2800" i="1" dirty="0"/>
              <a:t> </a:t>
            </a:r>
            <a:r>
              <a:rPr lang="en-US" sz="2800" b="1" i="1" dirty="0"/>
              <a:t>a set of rules/features </a:t>
            </a:r>
            <a:r>
              <a:rPr lang="en-US" sz="2800" dirty="0"/>
              <a:t>a given .NET-aware compiler must support to produce code that can be hosted by the CLR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000" dirty="0"/>
              <a:t>Ex: overloading: methods, and constructors are allowed to be overloaded; fields and events must not be overloaded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248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(Refer to Chapter 3, Table 3-11, Page 118)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CTS and CLS</a:t>
            </a:r>
          </a:p>
        </p:txBody>
      </p:sp>
      <p:pic>
        <p:nvPicPr>
          <p:cNvPr id="4" name="Picture 2" descr="describes cls and c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09800"/>
            <a:ext cx="47625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.NET Assemblies Overview </a:t>
            </a: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057400"/>
            <a:ext cx="6626114" cy="3429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7000" y="28310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dirty="0"/>
              <a:t>Chapter 1: 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limitations of the previous Technologies/Programming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.NET Solution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.NET base class libraries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An Overview of .NET Assemblies</a:t>
            </a:r>
          </a:p>
          <a:p>
            <a:pPr>
              <a:lnSpc>
                <a:spcPct val="90000"/>
              </a:lnSpc>
            </a:pPr>
            <a:r>
              <a:rPr lang="en-US" dirty="0"/>
              <a:t>Assembly Metadata and Manifest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/>
          <a:lstStyle/>
          <a:p>
            <a:pPr algn="l"/>
            <a:r>
              <a:rPr lang="en-US" sz="4000" b="1" dirty="0"/>
              <a:t>.NET Assemblies Overview </a:t>
            </a:r>
            <a:endParaRPr 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6"/>
            <a:ext cx="8229600" cy="49069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.NET Assemblies:</a:t>
            </a:r>
          </a:p>
          <a:p>
            <a:pPr eaLnBrk="1" hangingPunct="1">
              <a:lnSpc>
                <a:spcPct val="187000"/>
              </a:lnSpc>
            </a:pPr>
            <a:r>
              <a:rPr lang="en-US" altLang="zh-TW" sz="2200" dirty="0">
                <a:ea typeface="新細明體" pitchFamily="18" charset="-120"/>
              </a:rPr>
              <a:t>Binaries containing Common Intermediate Language (CIL) </a:t>
            </a:r>
            <a:endParaRPr lang="en-US" altLang="zh-TW" sz="2200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instructions and </a:t>
            </a:r>
            <a:r>
              <a:rPr lang="en-US" altLang="zh-TW" sz="2200" dirty="0">
                <a:solidFill>
                  <a:srgbClr val="FFC000"/>
                </a:solidFill>
                <a:ea typeface="新細明體" pitchFamily="18" charset="-120"/>
              </a:rPr>
              <a:t>type</a:t>
            </a:r>
            <a:r>
              <a:rPr lang="en-US" altLang="zh-TW" sz="2200" dirty="0">
                <a:ea typeface="新細明體" pitchFamily="18" charset="-120"/>
              </a:rPr>
              <a:t> metadata </a:t>
            </a:r>
            <a:endParaRPr lang="en-US" altLang="zh-TW" sz="2200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5000"/>
              </a:lnSpc>
            </a:pPr>
            <a:r>
              <a:rPr lang="en-US" altLang="zh-TW" sz="2200" dirty="0" err="1">
                <a:solidFill>
                  <a:srgbClr val="FFC000"/>
                </a:solidFill>
                <a:ea typeface="新細明體" pitchFamily="18" charset="-120"/>
              </a:rPr>
              <a:t>dll</a:t>
            </a:r>
            <a:r>
              <a:rPr lang="en-US" altLang="zh-TW" sz="2200" dirty="0">
                <a:ea typeface="新細明體" pitchFamily="18" charset="-120"/>
              </a:rPr>
              <a:t> or .</a:t>
            </a:r>
            <a:r>
              <a:rPr lang="en-US" altLang="zh-TW" sz="2200" dirty="0">
                <a:solidFill>
                  <a:srgbClr val="FFC000"/>
                </a:solidFill>
                <a:ea typeface="新細明體" pitchFamily="18" charset="-120"/>
              </a:rPr>
              <a:t>exe</a:t>
            </a:r>
            <a:r>
              <a:rPr lang="en-US" altLang="zh-TW" sz="2200" dirty="0">
                <a:ea typeface="新細明體" pitchFamily="18" charset="-120"/>
              </a:rPr>
              <a:t> files, which cannot be run without the .NET runtime </a:t>
            </a:r>
            <a:endParaRPr lang="en-US" altLang="zh-TW" sz="2200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42000"/>
              </a:lnSpc>
            </a:pPr>
            <a:r>
              <a:rPr lang="en-US" altLang="zh-TW" sz="2200" dirty="0">
                <a:ea typeface="新細明體" pitchFamily="18" charset="-120"/>
              </a:rPr>
              <a:t>The most important features: </a:t>
            </a:r>
            <a:endParaRPr lang="en-US" altLang="zh-TW" sz="2200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2000"/>
              </a:lnSpc>
            </a:pPr>
            <a:r>
              <a:rPr lang="en-US" altLang="zh-TW" sz="2200" dirty="0">
                <a:ea typeface="新細明體" pitchFamily="18" charset="-120"/>
              </a:rPr>
              <a:t>versioning </a:t>
            </a:r>
            <a:endParaRPr lang="en-US" altLang="zh-TW" sz="2200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2000"/>
              </a:lnSpc>
            </a:pPr>
            <a:r>
              <a:rPr lang="en-US" altLang="zh-TW" sz="2200" dirty="0">
                <a:ea typeface="新細明體" pitchFamily="18" charset="-120"/>
              </a:rPr>
              <a:t>self-describing </a:t>
            </a:r>
            <a:endParaRPr lang="en-US" altLang="zh-TW" sz="2200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2000"/>
              </a:lnSpc>
            </a:pPr>
            <a:r>
              <a:rPr lang="en-US" altLang="zh-TW" sz="2200" dirty="0">
                <a:ea typeface="新細明體" pitchFamily="18" charset="-120"/>
              </a:rPr>
              <a:t>configurable (using private/global assembly via </a:t>
            </a:r>
            <a:r>
              <a:rPr lang="en-US" altLang="zh-TW" sz="2200" dirty="0" err="1">
                <a:ea typeface="新細明體" pitchFamily="18" charset="-120"/>
              </a:rPr>
              <a:t>App.config</a:t>
            </a:r>
            <a:r>
              <a:rPr lang="en-US" altLang="zh-TW" sz="2200" dirty="0">
                <a:ea typeface="新細明體" pitchFamily="18" charset="-120"/>
              </a:rPr>
              <a:t>)</a:t>
            </a:r>
            <a:endParaRPr lang="en-US" altLang="zh-TW" sz="2200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l"/>
            <a:r>
              <a:rPr lang="en-US" sz="4000" b="1" dirty="0"/>
              <a:t>.NET Assemblies Overview </a:t>
            </a:r>
            <a:endParaRPr 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/>
              <a:t>.NET Assembly's Format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135000"/>
              </a:lnSpc>
            </a:pPr>
            <a:r>
              <a:rPr lang="en-US" altLang="zh-TW" sz="2400" dirty="0">
                <a:ea typeface="新細明體" pitchFamily="18" charset="-120"/>
              </a:rPr>
              <a:t>Win32 File Header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2000"/>
              </a:lnSpc>
            </a:pPr>
            <a:r>
              <a:rPr lang="en-US" altLang="zh-TW" sz="2400" dirty="0">
                <a:ea typeface="新細明體" pitchFamily="18" charset="-120"/>
              </a:rPr>
              <a:t>CLR File Header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2000"/>
              </a:lnSpc>
            </a:pPr>
            <a:r>
              <a:rPr lang="en-US" altLang="zh-TW" sz="2400" dirty="0">
                <a:ea typeface="新細明體" pitchFamily="18" charset="-120"/>
              </a:rPr>
              <a:t>CIL code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2000"/>
              </a:lnSpc>
            </a:pPr>
            <a:r>
              <a:rPr lang="en-US" altLang="zh-TW" sz="2400" dirty="0">
                <a:ea typeface="新細明體" pitchFamily="18" charset="-120"/>
              </a:rPr>
              <a:t>metadata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2000"/>
              </a:lnSpc>
            </a:pPr>
            <a:r>
              <a:rPr lang="en-US" altLang="zh-TW" sz="2400" dirty="0">
                <a:ea typeface="新細明體" pitchFamily="18" charset="-120"/>
              </a:rPr>
              <a:t>assembly manifest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/>
            <a:r>
              <a:rPr lang="en-US" altLang="zh-TW" sz="2400" dirty="0">
                <a:ea typeface="新細明體" pitchFamily="18" charset="-120"/>
              </a:rPr>
              <a:t>optional embedded resource</a:t>
            </a:r>
            <a:endParaRPr lang="en-US" sz="2400" dirty="0">
              <a:ea typeface="新細明體" pitchFamily="18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229600" cy="8683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b="1" dirty="0"/>
              <a:t>Single-File and Multi-file Assemblies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US" altLang="zh-TW" sz="2400" dirty="0">
                <a:ea typeface="新細明體" pitchFamily="18" charset="-120"/>
              </a:rPr>
              <a:t>Single-file assembly:  a simple one-to-one correspondence between a .NET assembly and the binary file (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.</a:t>
            </a:r>
            <a:r>
              <a:rPr lang="en-US" altLang="zh-TW" sz="2400" b="1" dirty="0" err="1">
                <a:latin typeface="Courier New" pitchFamily="49" charset="0"/>
                <a:ea typeface="新細明體" pitchFamily="18" charset="-120"/>
              </a:rPr>
              <a:t>dll</a:t>
            </a:r>
            <a:r>
              <a:rPr lang="en-US" altLang="zh-TW" sz="2400" dirty="0">
                <a:ea typeface="新細明體" pitchFamily="18" charset="-120"/>
              </a:rPr>
              <a:t> or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 .exe</a:t>
            </a:r>
            <a:r>
              <a:rPr lang="en-US" altLang="zh-TW" sz="2400" dirty="0">
                <a:ea typeface="新細明體" pitchFamily="18" charset="-120"/>
              </a:rPr>
              <a:t>) </a:t>
            </a:r>
          </a:p>
          <a:p>
            <a:pPr eaLnBrk="1" hangingPunct="1">
              <a:lnSpc>
                <a:spcPct val="142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142000"/>
              </a:lnSpc>
            </a:pPr>
            <a:r>
              <a:rPr lang="en-US" altLang="zh-TW" sz="2400" dirty="0">
                <a:ea typeface="新細明體" pitchFamily="18" charset="-120"/>
              </a:rPr>
              <a:t>Multi-file assemblies: composed of numerous .NET binaries (modules):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4000"/>
              </a:lnSpc>
            </a:pPr>
            <a:r>
              <a:rPr lang="en-US" altLang="zh-TW" sz="2000" dirty="0">
                <a:ea typeface="新細明體" pitchFamily="18" charset="-120"/>
              </a:rPr>
              <a:t>One of these modules (</a:t>
            </a:r>
            <a:r>
              <a:rPr lang="en-US" altLang="zh-TW" sz="2000" dirty="0">
                <a:solidFill>
                  <a:srgbClr val="FFC000"/>
                </a:solidFill>
                <a:ea typeface="新細明體" pitchFamily="18" charset="-120"/>
              </a:rPr>
              <a:t>primary module</a:t>
            </a:r>
            <a:r>
              <a:rPr lang="en-US" altLang="zh-TW" sz="2000" dirty="0">
                <a:ea typeface="新細明體" pitchFamily="18" charset="-120"/>
              </a:rPr>
              <a:t>) must contain the assembly manifest </a:t>
            </a:r>
            <a:endParaRPr lang="en-US" altLang="zh-TW" sz="20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2000"/>
              </a:lnSpc>
            </a:pPr>
            <a:r>
              <a:rPr lang="en-US" altLang="zh-TW" sz="2000" dirty="0">
                <a:ea typeface="新細明體" pitchFamily="18" charset="-120"/>
              </a:rPr>
              <a:t>Multi-file assemblies allow to use more flexible deployment option (e.g. the user is forced to download only selected modules) </a:t>
            </a:r>
            <a:endParaRPr lang="en-US" altLang="zh-TW" sz="2000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4000" b="1" dirty="0">
                <a:ea typeface="新細明體" pitchFamily="18" charset="-120"/>
              </a:rPr>
              <a:t>Common Intermediate Language (CIL)</a:t>
            </a:r>
            <a:r>
              <a:rPr lang="en-US" altLang="zh-TW" sz="4000" dirty="0">
                <a:ea typeface="新細明體" pitchFamily="18" charset="-120"/>
              </a:rPr>
              <a:t> </a:t>
            </a:r>
            <a:endParaRPr lang="en-US" sz="40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200" dirty="0"/>
              <a:t>Also known as Microsoft Intermediate Language (MSIL)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/>
              <a:t>CIL is a language that sits above any particular platform- specific instruction set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the same idea as Java's virtual machine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/>
              <a:t>Compilers of all .NET-aware languages emit CIL instructions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binaries are platform-independent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/>
              <a:t>When the CIL code is about to run, the Jitter (just-in-time compiler) compiles it into native (machine) code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2200" dirty="0">
                <a:solidFill>
                  <a:srgbClr val="FFC000"/>
                </a:solidFill>
                <a:ea typeface="新細明體" pitchFamily="18" charset="-120"/>
              </a:rPr>
              <a:t>Jitter will cache resulting machine code in memory 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/>
              <a:t>Assembly/Namespace/Type Distinction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rgbClr val="FFC000"/>
                </a:solidFill>
                <a:ea typeface="新細明體" pitchFamily="18" charset="-120"/>
              </a:rPr>
              <a:t>Namespace</a:t>
            </a:r>
            <a:r>
              <a:rPr lang="en-US" altLang="zh-TW" dirty="0">
                <a:ea typeface="新細明體" pitchFamily="18" charset="-120"/>
              </a:rPr>
              <a:t> is a grouping of related </a:t>
            </a:r>
            <a:r>
              <a:rPr lang="en-US" altLang="zh-TW" dirty="0">
                <a:solidFill>
                  <a:srgbClr val="FFC000"/>
                </a:solidFill>
                <a:ea typeface="新細明體" pitchFamily="18" charset="-120"/>
              </a:rPr>
              <a:t>types</a:t>
            </a:r>
            <a:r>
              <a:rPr lang="en-US" altLang="zh-TW" dirty="0">
                <a:ea typeface="新細明體" pitchFamily="18" charset="-120"/>
              </a:rPr>
              <a:t> contained in an </a:t>
            </a:r>
            <a:r>
              <a:rPr lang="en-US" altLang="zh-TW" dirty="0">
                <a:solidFill>
                  <a:srgbClr val="FFC000"/>
                </a:solidFill>
                <a:ea typeface="新細明體" pitchFamily="18" charset="-120"/>
              </a:rPr>
              <a:t>assembly</a:t>
            </a:r>
            <a:r>
              <a:rPr lang="en-US" altLang="zh-TW" dirty="0">
                <a:ea typeface="新細明體" pitchFamily="18" charset="-120"/>
              </a:rPr>
              <a:t> </a:t>
            </a:r>
            <a:endParaRPr lang="en-US" altLang="zh-TW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ea typeface="新細明體" pitchFamily="18" charset="-120"/>
              </a:rPr>
              <a:t>A single assembly can contain any number of namespaces</a:t>
            </a:r>
          </a:p>
          <a:p>
            <a:pPr eaLnBrk="1" hangingPunct="1">
              <a:lnSpc>
                <a:spcPct val="150000"/>
              </a:lnSpc>
            </a:pPr>
            <a:endParaRPr lang="en-US" dirty="0">
              <a:ea typeface="新細明體" pitchFamily="18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/>
              <a:t>Assembly/Namespace/Type Distinction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828800"/>
            <a:ext cx="5961905" cy="4009524"/>
          </a:xfrm>
        </p:spPr>
      </p:pic>
      <p:grpSp>
        <p:nvGrpSpPr>
          <p:cNvPr id="14" name="Group 13"/>
          <p:cNvGrpSpPr/>
          <p:nvPr/>
        </p:nvGrpSpPr>
        <p:grpSpPr>
          <a:xfrm>
            <a:off x="381000" y="2057400"/>
            <a:ext cx="8229600" cy="4419600"/>
            <a:chOff x="381000" y="2057400"/>
            <a:chExt cx="8229600" cy="4419600"/>
          </a:xfrm>
        </p:grpSpPr>
        <p:sp>
          <p:nvSpPr>
            <p:cNvPr id="4" name="Rectangle 3"/>
            <p:cNvSpPr/>
            <p:nvPr/>
          </p:nvSpPr>
          <p:spPr>
            <a:xfrm>
              <a:off x="6400800" y="2057400"/>
              <a:ext cx="2209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Namespace: System.IO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7000" y="3276600"/>
              <a:ext cx="2133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Type: </a:t>
              </a:r>
              <a:r>
                <a:rPr lang="en-US" dirty="0" err="1"/>
                <a:t>BinaryReader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6096000"/>
              <a:ext cx="6096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Assembly: </a:t>
              </a:r>
              <a:r>
                <a:rPr lang="en-US" dirty="0" err="1"/>
                <a:t>System.IO.dll</a:t>
              </a:r>
              <a:r>
                <a:rPr lang="en-US" dirty="0"/>
                <a:t> (stored in hard disk)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" y="4648200"/>
              <a:ext cx="16002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rot="10800000" flipV="1">
              <a:off x="1524000" y="2476500"/>
              <a:ext cx="4876800" cy="2247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1"/>
            </p:cNvCxnSpPr>
            <p:nvPr/>
          </p:nvCxnSpPr>
          <p:spPr>
            <a:xfrm rot="10800000" flipV="1">
              <a:off x="1752600" y="3657600"/>
              <a:ext cx="472440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-76200" y="5257800"/>
              <a:ext cx="1371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/>
              <a:t>Assembly/Namespace/Type Distinction</a:t>
            </a:r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433" y="1646238"/>
            <a:ext cx="7815133" cy="4525962"/>
          </a:xfrm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ea typeface="新細明體" pitchFamily="18" charset="-120"/>
              </a:rPr>
              <a:t>Standard .NET Namespaces</a:t>
            </a:r>
            <a:r>
              <a:rPr lang="en-US" altLang="zh-TW">
                <a:ea typeface="新細明體" pitchFamily="18" charset="-120"/>
              </a:rPr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/>
              <a:t>Assembly/Namespace/Type Distinction</a:t>
            </a:r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84" y="1646238"/>
            <a:ext cx="8169231" cy="4525962"/>
          </a:xfrm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ea typeface="新細明體" pitchFamily="18" charset="-120"/>
              </a:rPr>
              <a:t>Standard .NET Namespaces</a:t>
            </a:r>
            <a:r>
              <a:rPr lang="en-US" altLang="zh-TW">
                <a:ea typeface="新細明體" pitchFamily="18" charset="-120"/>
              </a:rPr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/>
              <a:t>Assembly/Namespace/Type Distinction</a:t>
            </a:r>
          </a:p>
        </p:txBody>
      </p:sp>
      <p:pic>
        <p:nvPicPr>
          <p:cNvPr id="2867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2514600"/>
            <a:ext cx="7162800" cy="4035425"/>
          </a:xfrm>
          <a:noFill/>
        </p:spPr>
      </p:pic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457200" y="1752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Using a Namespace: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200400"/>
            <a:ext cx="2895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52578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/>
              <a:t>Assembly/Namespace/Type Distinction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400" b="1" dirty="0"/>
              <a:t>Not using Namespace:</a:t>
            </a:r>
          </a:p>
          <a:p>
            <a:pPr eaLnBrk="1" hangingPunct="1"/>
            <a:endParaRPr lang="en-US" sz="2400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47913"/>
            <a:ext cx="6477000" cy="3973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828800" y="4648200"/>
            <a:ext cx="2743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dirty="0"/>
              <a:t>Chapter 1: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Common Intermediate Language (CIL)</a:t>
            </a:r>
          </a:p>
          <a:p>
            <a:pPr eaLnBrk="1" hangingPunct="1"/>
            <a:r>
              <a:rPr lang="en-US" dirty="0">
                <a:solidFill>
                  <a:srgbClr val="FFC000"/>
                </a:solidFill>
              </a:rPr>
              <a:t>Common Type System (CTS)</a:t>
            </a:r>
          </a:p>
          <a:p>
            <a:pPr eaLnBrk="1" hangingPunct="1"/>
            <a:r>
              <a:rPr lang="en-US" dirty="0">
                <a:solidFill>
                  <a:srgbClr val="FFC000"/>
                </a:solidFill>
              </a:rPr>
              <a:t>Common Language Specification (CLS)</a:t>
            </a:r>
          </a:p>
          <a:p>
            <a:pPr eaLnBrk="1" hangingPunct="1"/>
            <a:r>
              <a:rPr lang="en-US" dirty="0">
                <a:solidFill>
                  <a:srgbClr val="FFC000"/>
                </a:solidFill>
              </a:rPr>
              <a:t>Common Language Runtime (CLR)</a:t>
            </a:r>
          </a:p>
          <a:p>
            <a:pPr eaLnBrk="1" hangingPunct="1"/>
            <a:r>
              <a:rPr lang="en-US" dirty="0"/>
              <a:t>The Assembly/Namespace/Type Distinction</a:t>
            </a:r>
          </a:p>
          <a:p>
            <a:pPr eaLnBrk="1" hangingPunct="1"/>
            <a:r>
              <a:rPr lang="en-US" dirty="0"/>
              <a:t>Using ildasm.exe</a:t>
            </a:r>
          </a:p>
          <a:p>
            <a:pPr eaLnBrk="1" hangingPunct="1"/>
            <a:r>
              <a:rPr lang="en-US" dirty="0"/>
              <a:t>Deploying the .NET Runtime</a:t>
            </a:r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/>
              <a:t>Assembly/Namespace/Type Distinction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pitchFamily="18" charset="-120"/>
              </a:rPr>
              <a:t>Referencing External Assemblies</a:t>
            </a:r>
            <a:r>
              <a:rPr lang="en-US" altLang="zh-TW" dirty="0">
                <a:ea typeface="新細明體" pitchFamily="18" charset="-120"/>
              </a:rPr>
              <a:t> </a:t>
            </a:r>
            <a:endParaRPr lang="en-US" dirty="0"/>
          </a:p>
        </p:txBody>
      </p:sp>
      <p:pic>
        <p:nvPicPr>
          <p:cNvPr id="6" name="Picture 5" descr="assembl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620000" cy="43568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5400" y="3276600"/>
            <a:ext cx="2209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/>
              <a:t>Assembly/Namespace/Type Distinction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pitchFamily="18" charset="-120"/>
              </a:rPr>
              <a:t>Referencing External Assemblies</a:t>
            </a:r>
            <a:r>
              <a:rPr lang="en-US" altLang="zh-TW" dirty="0">
                <a:ea typeface="新細明體" pitchFamily="18" charset="-120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3276600"/>
            <a:ext cx="2209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69089-E518-4065-B137-7A71908D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0050"/>
            <a:ext cx="7140559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12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/>
              <a:t>Assembly/Namespace/Type Distinction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To use types from external assembly, we need to add that assembly to our project</a:t>
            </a:r>
            <a:endParaRPr lang="en-US" altLang="zh-TW" sz="2400" dirty="0">
              <a:ea typeface="新細明體" pitchFamily="18" charset="-120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70150"/>
            <a:ext cx="5410200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24600" y="2514600"/>
            <a:ext cx="2438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00"/>
                </a:solidFill>
              </a:rPr>
              <a:t>We will learn how to add an assembly to our project in next chapters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/>
              <a:t>Using ildasm.exe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US" altLang="zh-TW" sz="2400" dirty="0">
                <a:ea typeface="新細明體" pitchFamily="18" charset="-120"/>
              </a:rPr>
              <a:t>Located at:</a:t>
            </a:r>
          </a:p>
          <a:p>
            <a:pPr>
              <a:lnSpc>
                <a:spcPct val="93000"/>
              </a:lnSpc>
              <a:buNone/>
            </a:pPr>
            <a:endParaRPr lang="en-US" altLang="zh-TW" sz="2000" dirty="0">
              <a:ea typeface="新細明體" pitchFamily="18" charset="-120"/>
            </a:endParaRPr>
          </a:p>
          <a:p>
            <a:pPr>
              <a:lnSpc>
                <a:spcPct val="93000"/>
              </a:lnSpc>
              <a:buNone/>
            </a:pPr>
            <a:endParaRPr lang="en-US" altLang="zh-TW" sz="2000" dirty="0">
              <a:ea typeface="新細明體" pitchFamily="18" charset="-120"/>
            </a:endParaRPr>
          </a:p>
          <a:p>
            <a:pPr>
              <a:lnSpc>
                <a:spcPct val="93000"/>
              </a:lnSpc>
              <a:buFont typeface="Wingdings" pitchFamily="2" charset="2"/>
              <a:buChar char="Ø"/>
            </a:pPr>
            <a:endParaRPr lang="en-US" altLang="zh-TW" sz="2000" dirty="0">
              <a:ea typeface="新細明體" pitchFamily="18" charset="-120"/>
            </a:endParaRPr>
          </a:p>
          <a:p>
            <a:pPr>
              <a:lnSpc>
                <a:spcPct val="93000"/>
              </a:lnSpc>
              <a:buFont typeface="Wingdings" pitchFamily="2" charset="2"/>
              <a:buChar char="Ø"/>
            </a:pPr>
            <a:r>
              <a:rPr lang="en-US" altLang="zh-TW" sz="2000" dirty="0">
                <a:ea typeface="新細明體" pitchFamily="18" charset="-120"/>
              </a:rPr>
              <a:t>Used to view an assembly’s content: CIL code, manifest, metadata.</a:t>
            </a:r>
          </a:p>
          <a:p>
            <a:pPr>
              <a:lnSpc>
                <a:spcPct val="93000"/>
              </a:lnSpc>
              <a:buFont typeface="Wingdings" pitchFamily="2" charset="2"/>
              <a:buChar char="Ø"/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142000"/>
              </a:lnSpc>
            </a:pPr>
            <a:r>
              <a:rPr lang="en-US" altLang="zh-TW" sz="2400" dirty="0">
                <a:ea typeface="新細明體" pitchFamily="18" charset="-120"/>
              </a:rPr>
              <a:t>Other Tool: </a:t>
            </a:r>
            <a:endParaRPr lang="en-US" altLang="zh-TW" sz="24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2000"/>
              </a:lnSpc>
            </a:pPr>
            <a:r>
              <a:rPr lang="en-US" altLang="zh-TW" sz="2000" dirty="0">
                <a:ea typeface="新細明體" pitchFamily="18" charset="-120"/>
              </a:rPr>
              <a:t>Lutz Roeder's .NET Reflector (</a:t>
            </a:r>
            <a:r>
              <a:rPr lang="en-US" altLang="zh-TW" sz="2000" u="sng" dirty="0">
                <a:ea typeface="新細明體" pitchFamily="18" charset="-120"/>
              </a:rPr>
              <a:t>http://www.aisto.com/roeder/dotnet/</a:t>
            </a:r>
            <a:r>
              <a:rPr lang="en-US" altLang="zh-TW" sz="2000" dirty="0">
                <a:ea typeface="新細明體" pitchFamily="18" charset="-120"/>
              </a:rPr>
              <a:t>) shows CIL code and its representation in C#, VB.NET, C++, Delphi, and other languages</a:t>
            </a:r>
            <a:endParaRPr lang="en-US" sz="2000" dirty="0"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133600"/>
            <a:ext cx="792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C000"/>
                </a:solidFill>
                <a:ea typeface="新細明體" pitchFamily="18" charset="-120"/>
              </a:rPr>
              <a:t>C:\Program Files\Microsoft Visual Studio 8\SDK\v2.0\Bin\ildasm.exe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4142857" cy="34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Using ildasm.exe</a:t>
            </a:r>
            <a:endParaRPr lang="en-US" dirty="0"/>
          </a:p>
        </p:txBody>
      </p:sp>
      <p:pic>
        <p:nvPicPr>
          <p:cNvPr id="4" name="Picture 3" descr="il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438400"/>
            <a:ext cx="5352381" cy="39523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19600" y="3733800"/>
            <a:ext cx="3733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file is just an example. You can use any .NET </a:t>
            </a:r>
            <a:r>
              <a:rPr lang="en-US" dirty="0" err="1"/>
              <a:t>dll</a:t>
            </a:r>
            <a:r>
              <a:rPr lang="en-US" dirty="0"/>
              <a:t> or exe file to view its content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05400" y="32004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Using ildasm.exe</a:t>
            </a:r>
            <a:endParaRPr lang="en-US" dirty="0"/>
          </a:p>
        </p:txBody>
      </p:sp>
      <p:pic>
        <p:nvPicPr>
          <p:cNvPr id="4" name="Picture 3" descr="ild_c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7696200" cy="4980867"/>
          </a:xfrm>
          <a:prstGeom prst="rect">
            <a:avLst/>
          </a:prstGeom>
        </p:spPr>
      </p:pic>
      <p:pic>
        <p:nvPicPr>
          <p:cNvPr id="5" name="Picture 4" descr="ild_cil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209800"/>
            <a:ext cx="4142857" cy="212381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86600" y="19812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CIL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4648200"/>
            <a:ext cx="320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 click one item to view CIL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3505200"/>
            <a:ext cx="3200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3771900" y="40005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rot="5400000" flipH="1" flipV="1">
            <a:off x="5943600" y="4343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Using ildasm.exe</a:t>
            </a:r>
            <a:endParaRPr lang="en-US" dirty="0"/>
          </a:p>
        </p:txBody>
      </p:sp>
      <p:pic>
        <p:nvPicPr>
          <p:cNvPr id="4" name="Picture 3" descr="ild_manif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7380953" cy="501899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9600" y="1600200"/>
            <a:ext cx="6629400" cy="640596"/>
            <a:chOff x="609600" y="1600200"/>
            <a:chExt cx="6629400" cy="640596"/>
          </a:xfrm>
        </p:grpSpPr>
        <p:sp>
          <p:nvSpPr>
            <p:cNvPr id="5" name="Rectangle 4"/>
            <p:cNvSpPr/>
            <p:nvPr/>
          </p:nvSpPr>
          <p:spPr>
            <a:xfrm>
              <a:off x="609600" y="2088396"/>
              <a:ext cx="12954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0" y="1600200"/>
              <a:ext cx="3429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Double click on “MANIFEST” to view manifest info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rot="10800000" flipV="1">
              <a:off x="1905000" y="1905000"/>
              <a:ext cx="1905000" cy="2595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4953000" y="2286000"/>
            <a:ext cx="2667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Manifest info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Using ildasm.exe</a:t>
            </a:r>
            <a:endParaRPr lang="en-US" dirty="0"/>
          </a:p>
        </p:txBody>
      </p:sp>
      <p:pic>
        <p:nvPicPr>
          <p:cNvPr id="4" name="Picture 3" descr="ild_me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333334" cy="4914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0800" y="1600200"/>
            <a:ext cx="548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</a:t>
            </a:r>
            <a:r>
              <a:rPr lang="en-US" dirty="0">
                <a:solidFill>
                  <a:srgbClr val="FFC000"/>
                </a:solidFill>
              </a:rPr>
              <a:t>Ctrl + M </a:t>
            </a:r>
            <a:r>
              <a:rPr lang="en-US" dirty="0"/>
              <a:t>to view metadata info</a:t>
            </a:r>
          </a:p>
        </p:txBody>
      </p:sp>
      <p:sp>
        <p:nvSpPr>
          <p:cNvPr id="6" name="Oval 5"/>
          <p:cNvSpPr/>
          <p:nvPr/>
        </p:nvSpPr>
        <p:spPr>
          <a:xfrm>
            <a:off x="5486400" y="2895600"/>
            <a:ext cx="2438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 info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b="1" dirty="0"/>
              <a:t>Deploying the .NET Runtime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177000"/>
              </a:lnSpc>
            </a:pPr>
            <a:r>
              <a:rPr lang="en-US" altLang="zh-TW" sz="1800" dirty="0">
                <a:solidFill>
                  <a:srgbClr val="FFC000"/>
                </a:solidFill>
                <a:ea typeface="新細明體" pitchFamily="18" charset="-120"/>
              </a:rPr>
              <a:t>.NET assemblies can be executed only on a machine that has the .NET Framework installed</a:t>
            </a:r>
            <a:r>
              <a:rPr lang="en-US" altLang="zh-TW" sz="1800" dirty="0">
                <a:ea typeface="新細明體" pitchFamily="18" charset="-120"/>
              </a:rPr>
              <a:t>.</a:t>
            </a:r>
            <a:endParaRPr lang="en-US" altLang="zh-TW" sz="1800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32000"/>
              </a:lnSpc>
            </a:pPr>
            <a:r>
              <a:rPr lang="en-US" altLang="zh-TW" sz="1800" dirty="0">
                <a:ea typeface="新細明體" pitchFamily="18" charset="-120"/>
              </a:rPr>
              <a:t>.NET Framework 1.1 was included in Windows Server 2003 and was an optional component of Windows XP Service Pack 1.</a:t>
            </a:r>
          </a:p>
          <a:p>
            <a:pPr eaLnBrk="1" hangingPunct="1">
              <a:lnSpc>
                <a:spcPct val="132000"/>
              </a:lnSpc>
            </a:pPr>
            <a:r>
              <a:rPr lang="en-US" altLang="zh-TW" sz="1800" dirty="0">
                <a:ea typeface="新細明體" pitchFamily="18" charset="-120"/>
              </a:rPr>
              <a:t>Redistributable packages (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dotnetfx.exe</a:t>
            </a:r>
            <a:r>
              <a:rPr lang="en-US" altLang="zh-TW" sz="1800" dirty="0">
                <a:ea typeface="新細明體" pitchFamily="18" charset="-120"/>
              </a:rPr>
              <a:t>)</a:t>
            </a:r>
            <a:r>
              <a:rPr lang="en-US" altLang="zh-TW" sz="1600" dirty="0">
                <a:ea typeface="新細明體" pitchFamily="18" charset="-120"/>
              </a:rPr>
              <a:t> </a:t>
            </a:r>
            <a:endParaRPr lang="en-US" altLang="zh-TW" sz="16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23000"/>
              </a:lnSpc>
            </a:pPr>
            <a:r>
              <a:rPr lang="en-US" altLang="zh-TW" sz="1600" dirty="0">
                <a:ea typeface="新細明體" pitchFamily="18" charset="-120"/>
              </a:rPr>
              <a:t>.NET Framework 1.1</a:t>
            </a:r>
            <a:r>
              <a:rPr lang="en-US" altLang="zh-TW" sz="1400" dirty="0">
                <a:ea typeface="新細明體" pitchFamily="18" charset="-120"/>
              </a:rPr>
              <a:t> </a:t>
            </a:r>
            <a:endParaRPr lang="en-US" altLang="zh-TW" sz="14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2" eaLnBrk="1" hangingPunct="1">
              <a:lnSpc>
                <a:spcPct val="121000"/>
              </a:lnSpc>
            </a:pPr>
            <a:r>
              <a:rPr lang="en-US" altLang="zh-TW" sz="1400" dirty="0">
                <a:ea typeface="新細明體" pitchFamily="18" charset="-120"/>
              </a:rPr>
              <a:t>23.1 MB </a:t>
            </a:r>
          </a:p>
          <a:p>
            <a:pPr lvl="2" eaLnBrk="1" hangingPunct="1">
              <a:lnSpc>
                <a:spcPct val="121000"/>
              </a:lnSpc>
            </a:pPr>
            <a:r>
              <a:rPr lang="en-US" altLang="zh-TW" sz="1400" dirty="0">
                <a:ea typeface="新細明體" pitchFamily="18" charset="-120"/>
              </a:rPr>
              <a:t>Windows 98/Me/NT/2000/XP/2003, IE 5.01 </a:t>
            </a:r>
            <a:endParaRPr lang="en-US" altLang="zh-TW" sz="14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21000"/>
              </a:lnSpc>
            </a:pPr>
            <a:r>
              <a:rPr lang="en-US" altLang="zh-TW" sz="1600" dirty="0">
                <a:ea typeface="新細明體" pitchFamily="18" charset="-120"/>
              </a:rPr>
              <a:t>.NET Framework 2.0 </a:t>
            </a:r>
            <a:endParaRPr lang="en-US" altLang="zh-TW" sz="16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2" eaLnBrk="1" hangingPunct="1">
              <a:lnSpc>
                <a:spcPct val="121000"/>
              </a:lnSpc>
            </a:pPr>
            <a:r>
              <a:rPr lang="en-US" altLang="zh-TW" sz="1400" dirty="0">
                <a:ea typeface="新細明體" pitchFamily="18" charset="-120"/>
              </a:rPr>
              <a:t>22.4 MB </a:t>
            </a:r>
            <a:endParaRPr lang="en-US" altLang="zh-TW" sz="14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2" eaLnBrk="1" hangingPunct="1">
              <a:lnSpc>
                <a:spcPct val="121000"/>
              </a:lnSpc>
            </a:pPr>
            <a:r>
              <a:rPr lang="en-US" altLang="zh-TW" sz="1400" dirty="0">
                <a:ea typeface="新細明體" pitchFamily="18" charset="-120"/>
              </a:rPr>
              <a:t>Windows 98/Me/NT/2000/XP SP2/2003, IE 5.01 </a:t>
            </a:r>
            <a:endParaRPr lang="en-US" altLang="zh-TW" sz="14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2" eaLnBrk="1" hangingPunct="1">
              <a:lnSpc>
                <a:spcPct val="121000"/>
              </a:lnSpc>
            </a:pPr>
            <a:r>
              <a:rPr lang="en-US" altLang="zh-TW" sz="1400" dirty="0">
                <a:ea typeface="新細明體" pitchFamily="18" charset="-120"/>
              </a:rPr>
              <a:t>Windows Installer 3.0 </a:t>
            </a:r>
            <a:endParaRPr lang="en-US" altLang="zh-TW" sz="14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2" eaLnBrk="1" hangingPunct="1">
              <a:lnSpc>
                <a:spcPct val="121000"/>
              </a:lnSpc>
            </a:pPr>
            <a:r>
              <a:rPr lang="en-US" altLang="zh-TW" sz="1400" dirty="0">
                <a:ea typeface="新細明體" pitchFamily="18" charset="-120"/>
              </a:rPr>
              <a:t>disk space: 280 MB (x86), 610 MB (x64) </a:t>
            </a:r>
            <a:endParaRPr lang="en-US" altLang="zh-TW" sz="14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2" eaLnBrk="1" hangingPunct="1">
              <a:lnSpc>
                <a:spcPct val="80000"/>
              </a:lnSpc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648200"/>
            <a:ext cx="1581150" cy="12477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/>
              <a:t>The Platform-Independent Nature of .NET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5257800"/>
          </a:xfrm>
        </p:spPr>
        <p:txBody>
          <a:bodyPr/>
          <a:lstStyle/>
          <a:p>
            <a:pPr eaLnBrk="1" hangingPunct="1">
              <a:lnSpc>
                <a:spcPct val="187000"/>
              </a:lnSpc>
            </a:pPr>
            <a:r>
              <a:rPr lang="en-US" altLang="zh-TW" sz="1800" dirty="0">
                <a:ea typeface="新細明體" pitchFamily="18" charset="-120"/>
              </a:rPr>
              <a:t> Mono project (</a:t>
            </a:r>
            <a:r>
              <a:rPr lang="en-US" altLang="zh-TW" sz="1800" u="sng" dirty="0">
                <a:ea typeface="新細明體" pitchFamily="18" charset="-120"/>
              </a:rPr>
              <a:t>http://www.mono-project.com</a:t>
            </a:r>
            <a:r>
              <a:rPr lang="en-US" altLang="zh-TW" sz="1800" dirty="0">
                <a:ea typeface="新細明體" pitchFamily="18" charset="-120"/>
              </a:rPr>
              <a:t>) </a:t>
            </a:r>
            <a:endParaRPr lang="en-US" altLang="zh-TW" sz="18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5000"/>
              </a:lnSpc>
            </a:pPr>
            <a:r>
              <a:rPr lang="en-US" altLang="zh-TW" sz="1600" dirty="0">
                <a:ea typeface="新細明體" pitchFamily="18" charset="-120"/>
              </a:rPr>
              <a:t>support for .NET client and server applications on Linux, Solaris, Mac OS X, Windows and Unix </a:t>
            </a:r>
            <a:endParaRPr lang="en-US" altLang="zh-TW" sz="16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2000"/>
              </a:lnSpc>
            </a:pPr>
            <a:r>
              <a:rPr lang="en-US" altLang="zh-TW" sz="1600" dirty="0">
                <a:ea typeface="新細明體" pitchFamily="18" charset="-120"/>
              </a:rPr>
              <a:t>sponsored by Novell </a:t>
            </a:r>
            <a:endParaRPr lang="en-US" altLang="zh-TW" sz="16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2000"/>
              </a:lnSpc>
            </a:pPr>
            <a:r>
              <a:rPr lang="en-US" altLang="zh-TW" sz="1600" dirty="0">
                <a:ea typeface="新細明體" pitchFamily="18" charset="-120"/>
              </a:rPr>
              <a:t>LGPL (Lesser General Public </a:t>
            </a:r>
            <a:r>
              <a:rPr lang="en-US" altLang="zh-TW" sz="1600" dirty="0" err="1">
                <a:ea typeface="新細明體" pitchFamily="18" charset="-120"/>
              </a:rPr>
              <a:t>Licence</a:t>
            </a:r>
            <a:r>
              <a:rPr lang="en-US" altLang="zh-TW" sz="1600" dirty="0">
                <a:ea typeface="新細明體" pitchFamily="18" charset="-120"/>
              </a:rPr>
              <a:t>) </a:t>
            </a:r>
            <a:endParaRPr lang="en-US" altLang="zh-TW" sz="1600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42000"/>
              </a:lnSpc>
            </a:pPr>
            <a:r>
              <a:rPr lang="en-US" altLang="zh-TW" sz="1800" dirty="0">
                <a:ea typeface="新細明體" pitchFamily="18" charset="-120"/>
              </a:rPr>
              <a:t>Portable .NET (</a:t>
            </a:r>
            <a:r>
              <a:rPr lang="en-US" altLang="zh-TW" sz="1800" u="sng" dirty="0">
                <a:ea typeface="新細明體" pitchFamily="18" charset="-120"/>
              </a:rPr>
              <a:t>http://www.dotgnu.org</a:t>
            </a:r>
            <a:r>
              <a:rPr lang="en-US" altLang="zh-TW" sz="1800" dirty="0">
                <a:ea typeface="新細明體" pitchFamily="18" charset="-120"/>
              </a:rPr>
              <a:t>) </a:t>
            </a:r>
            <a:endParaRPr lang="en-US" altLang="zh-TW" sz="18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5000"/>
              </a:lnSpc>
            </a:pPr>
            <a:r>
              <a:rPr lang="en-US" altLang="zh-TW" sz="1600" dirty="0">
                <a:ea typeface="新細明體" pitchFamily="18" charset="-120"/>
              </a:rPr>
              <a:t>supported systems: GNU/Linux, </a:t>
            </a:r>
            <a:r>
              <a:rPr lang="en-US" altLang="zh-TW" sz="1600" dirty="0" err="1">
                <a:ea typeface="新細明體" pitchFamily="18" charset="-120"/>
              </a:rPr>
              <a:t>NetBSD</a:t>
            </a:r>
            <a:r>
              <a:rPr lang="en-US" altLang="zh-TW" sz="1600" dirty="0">
                <a:ea typeface="新細明體" pitchFamily="18" charset="-120"/>
              </a:rPr>
              <a:t>, FreeBSD, </a:t>
            </a:r>
            <a:r>
              <a:rPr lang="en-US" altLang="zh-TW" sz="1600" dirty="0" err="1">
                <a:ea typeface="新細明體" pitchFamily="18" charset="-120"/>
              </a:rPr>
              <a:t>Cygwin</a:t>
            </a:r>
            <a:r>
              <a:rPr lang="en-US" altLang="zh-TW" sz="1600" dirty="0">
                <a:ea typeface="新細明體" pitchFamily="18" charset="-120"/>
              </a:rPr>
              <a:t>/Mingw32, Mac OS X, Solaris, AIX </a:t>
            </a:r>
            <a:endParaRPr lang="en-US" altLang="zh-TW" sz="16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2000"/>
              </a:lnSpc>
            </a:pPr>
            <a:r>
              <a:rPr lang="en-US" altLang="zh-TW" sz="1600" dirty="0">
                <a:ea typeface="新細明體" pitchFamily="18" charset="-120"/>
              </a:rPr>
              <a:t>GPL (General Public </a:t>
            </a:r>
            <a:r>
              <a:rPr lang="en-US" altLang="zh-TW" sz="1600" dirty="0" err="1">
                <a:ea typeface="新細明體" pitchFamily="18" charset="-120"/>
              </a:rPr>
              <a:t>Licence</a:t>
            </a:r>
            <a:r>
              <a:rPr lang="en-US" altLang="zh-TW" sz="1600" dirty="0">
                <a:ea typeface="新細明體" pitchFamily="18" charset="-120"/>
              </a:rPr>
              <a:t>) </a:t>
            </a:r>
            <a:endParaRPr lang="en-US" altLang="zh-TW" sz="1600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142000"/>
              </a:lnSpc>
            </a:pPr>
            <a:r>
              <a:rPr lang="en-US" altLang="zh-TW" sz="1800" dirty="0">
                <a:ea typeface="新細明體" pitchFamily="18" charset="-120"/>
              </a:rPr>
              <a:t>Official international standards: </a:t>
            </a:r>
            <a:endParaRPr lang="en-US" altLang="zh-TW" sz="18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5000"/>
              </a:lnSpc>
            </a:pPr>
            <a:r>
              <a:rPr lang="en-US" altLang="zh-TW" sz="1600" dirty="0">
                <a:ea typeface="新細明體" pitchFamily="18" charset="-120"/>
              </a:rPr>
              <a:t>ECMA-334: The C# Language Specification </a:t>
            </a:r>
            <a:endParaRPr lang="en-US" altLang="zh-TW" sz="1600" b="1" dirty="0">
              <a:solidFill>
                <a:srgbClr val="C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132000"/>
              </a:lnSpc>
            </a:pPr>
            <a:r>
              <a:rPr lang="en-US" altLang="zh-TW" sz="1600" dirty="0">
                <a:ea typeface="新細明體" pitchFamily="18" charset="-120"/>
              </a:rPr>
              <a:t>ECMA-335: The Common Language Infrastructure (CLI) </a:t>
            </a:r>
            <a:endParaRPr lang="en-US" altLang="zh-TW" sz="1600" b="1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Previous State of Affairs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•"/>
              <a:tabLst>
                <a:tab pos="396875" algn="l"/>
              </a:tabLst>
            </a:pPr>
            <a:r>
              <a:rPr lang="en-US" sz="2400" b="1" dirty="0"/>
              <a:t>Life As a C/Win32 API Programmer</a:t>
            </a:r>
          </a:p>
          <a:p>
            <a:pPr marL="914400" lvl="1" indent="-457200">
              <a:buFont typeface="Wingdings" pitchFamily="2" charset="2"/>
              <a:buChar char="Ø"/>
              <a:tabLst>
                <a:tab pos="396875" algn="l"/>
              </a:tabLst>
            </a:pPr>
            <a:r>
              <a:rPr lang="en-US" sz="2000" dirty="0"/>
              <a:t>Manual memory management, ugly pointer arithmetic, and ugly syntactical constructs</a:t>
            </a:r>
          </a:p>
          <a:p>
            <a:pPr marL="457200" indent="-457200">
              <a:buFontTx/>
              <a:buChar char="•"/>
              <a:tabLst>
                <a:tab pos="396875" algn="l"/>
              </a:tabLst>
            </a:pPr>
            <a:r>
              <a:rPr lang="en-US" sz="2400" b="1" dirty="0"/>
              <a:t>Life As a C++/MFC Programmer</a:t>
            </a:r>
          </a:p>
          <a:p>
            <a:pPr marL="914400" lvl="1" indent="-457200">
              <a:buFont typeface="Wingdings" pitchFamily="2" charset="2"/>
              <a:buChar char="Ø"/>
              <a:tabLst>
                <a:tab pos="396875" algn="l"/>
              </a:tabLst>
            </a:pPr>
            <a:r>
              <a:rPr lang="en-US" sz="2000" dirty="0"/>
              <a:t>Difficult to learn and error-prone experience</a:t>
            </a:r>
          </a:p>
          <a:p>
            <a:pPr marL="457200" indent="-457200">
              <a:buFontTx/>
              <a:buChar char="•"/>
              <a:tabLst>
                <a:tab pos="396875" algn="l"/>
              </a:tabLst>
            </a:pPr>
            <a:r>
              <a:rPr lang="en-US" sz="2400" b="1" dirty="0"/>
              <a:t>Life As a Visual Basic 6.0 Programmer</a:t>
            </a:r>
          </a:p>
          <a:p>
            <a:pPr marL="914400" lvl="1" indent="-457200">
              <a:buFont typeface="Wingdings" pitchFamily="2" charset="2"/>
              <a:buChar char="Ø"/>
              <a:tabLst>
                <a:tab pos="396875" algn="l"/>
              </a:tabLst>
            </a:pPr>
            <a:r>
              <a:rPr lang="en-US" sz="2000" dirty="0"/>
              <a:t>not a fully object-oriented, no multithread supports (unless working with low level of Win32 API calls)</a:t>
            </a:r>
          </a:p>
          <a:p>
            <a:pPr marL="457200" indent="-457200">
              <a:buFontTx/>
              <a:buChar char="•"/>
              <a:tabLst>
                <a:tab pos="396875" algn="l"/>
              </a:tabLst>
            </a:pPr>
            <a:r>
              <a:rPr lang="en-US" sz="2400" b="1" dirty="0"/>
              <a:t>Life As a Java/J2EE Programmer</a:t>
            </a:r>
          </a:p>
          <a:p>
            <a:pPr marL="914400" lvl="1" indent="-457200">
              <a:buFont typeface="Wingdings" pitchFamily="2" charset="2"/>
              <a:buChar char="Ø"/>
              <a:tabLst>
                <a:tab pos="396875" algn="l"/>
              </a:tabLst>
            </a:pPr>
            <a:r>
              <a:rPr lang="en-US" sz="2000" dirty="0"/>
              <a:t>No language integration, not appropriate for many graphically or numerically intensive applications</a:t>
            </a:r>
          </a:p>
          <a:p>
            <a:pPr marL="457200" indent="-457200">
              <a:buFontTx/>
              <a:buChar char="•"/>
              <a:tabLst>
                <a:tab pos="396875" algn="l"/>
              </a:tabLst>
            </a:pPr>
            <a:r>
              <a:rPr lang="en-US" sz="2400" b="1" dirty="0"/>
              <a:t>Life As a COM Programmer</a:t>
            </a:r>
          </a:p>
          <a:p>
            <a:pPr marL="914400" lvl="1" indent="-457200">
              <a:buFont typeface="Wingdings" pitchFamily="2" charset="2"/>
              <a:buChar char="Ø"/>
              <a:tabLst>
                <a:tab pos="396875" algn="l"/>
              </a:tabLst>
            </a:pPr>
            <a:r>
              <a:rPr lang="en-US" sz="2000" dirty="0"/>
              <a:t>no support for classical inheritance, very complex to build and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/>
              <a:t>Chapter 1: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.NET base class libraries</a:t>
            </a:r>
          </a:p>
          <a:p>
            <a:pPr>
              <a:lnSpc>
                <a:spcPct val="90000"/>
              </a:lnSpc>
            </a:pPr>
            <a:r>
              <a:rPr lang="en-US" dirty="0"/>
              <a:t>.NET Assemblies</a:t>
            </a:r>
          </a:p>
          <a:p>
            <a:pPr>
              <a:lnSpc>
                <a:spcPct val="90000"/>
              </a:lnSpc>
            </a:pPr>
            <a:r>
              <a:rPr lang="en-US" dirty="0"/>
              <a:t>Assembly Metadata and Manifest</a:t>
            </a:r>
          </a:p>
          <a:p>
            <a:r>
              <a:rPr lang="en-US" dirty="0"/>
              <a:t>Common Intermediate Language (CIL)</a:t>
            </a:r>
          </a:p>
          <a:p>
            <a:r>
              <a:rPr lang="en-US" dirty="0"/>
              <a:t>Common Type System (CTS)</a:t>
            </a:r>
          </a:p>
          <a:p>
            <a:r>
              <a:rPr lang="en-US" dirty="0"/>
              <a:t>Common Language Specification (CLS)</a:t>
            </a:r>
          </a:p>
          <a:p>
            <a:r>
              <a:rPr lang="en-US" dirty="0"/>
              <a:t>Common Language Runtime (CLR)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sz="10800" b="1" dirty="0"/>
              <a:t>Q &amp; A</a:t>
            </a:r>
          </a:p>
          <a:p>
            <a:pPr algn="ctr" eaLnBrk="1" hangingPunct="1">
              <a:buFontTx/>
              <a:buNone/>
            </a:pPr>
            <a:r>
              <a:rPr lang="en-US" sz="5400" b="1" dirty="0">
                <a:solidFill>
                  <a:srgbClr val="FFFF00"/>
                </a:solidFill>
              </a:rPr>
              <a:t>1.C#_Ngày_1_Lab_01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FFFF00"/>
                </a:solidFill>
              </a:rPr>
              <a:t>2.C#_Ngày_1_Lab_02</a:t>
            </a:r>
            <a:endParaRPr lang="en-US" sz="9600" b="1" dirty="0">
              <a:solidFill>
                <a:srgbClr val="FFFF00"/>
              </a:solidFill>
            </a:endParaRPr>
          </a:p>
          <a:p>
            <a:pPr algn="ctr" eaLnBrk="1" hangingPunct="1">
              <a:buFontTx/>
              <a:buNone/>
            </a:pPr>
            <a:endParaRPr lang="en-US" sz="129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12838"/>
          </a:xfrm>
        </p:spPr>
        <p:txBody>
          <a:bodyPr/>
          <a:lstStyle/>
          <a:p>
            <a:pPr algn="ctr" eaLnBrk="1" hangingPunct="1"/>
            <a:r>
              <a:rPr lang="en-US" b="1" dirty="0"/>
              <a:t>C# &amp; .NET Framework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819400"/>
            <a:ext cx="8229600" cy="3124200"/>
          </a:xfrm>
        </p:spPr>
        <p:txBody>
          <a:bodyPr/>
          <a:lstStyle/>
          <a:p>
            <a:pPr algn="ctr" eaLnBrk="1" hangingPunct="1"/>
            <a:endParaRPr lang="en-US" dirty="0"/>
          </a:p>
          <a:p>
            <a:pPr algn="ctr">
              <a:buNone/>
            </a:pPr>
            <a:r>
              <a:rPr lang="en-US" sz="4800" dirty="0"/>
              <a:t>Chapter 2: Building C# Applications</a:t>
            </a:r>
          </a:p>
          <a:p>
            <a:pPr eaLnBrk="1" hangingPunct="1"/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2: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Configuring C# Command-Line Compiler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Building C# Applications Using csc.exe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Building .NET Applications Using Visual Studio 2005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552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Configuring C# Command-Line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646237"/>
            <a:ext cx="3352800" cy="4526280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sz="2000" dirty="0"/>
              <a:t>Right-click the </a:t>
            </a:r>
            <a:r>
              <a:rPr lang="en-US" sz="2000" dirty="0">
                <a:solidFill>
                  <a:srgbClr val="FFC000"/>
                </a:solidFill>
              </a:rPr>
              <a:t>My Computer</a:t>
            </a:r>
            <a:r>
              <a:rPr lang="en-US" sz="2000" dirty="0"/>
              <a:t> icon and select Properties from the pop-up menu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Select the </a:t>
            </a:r>
            <a:r>
              <a:rPr lang="en-US" sz="2000" dirty="0">
                <a:solidFill>
                  <a:srgbClr val="FFC000"/>
                </a:solidFill>
              </a:rPr>
              <a:t>Advanced</a:t>
            </a:r>
            <a:r>
              <a:rPr lang="en-US" sz="2000" dirty="0"/>
              <a:t> tab and click the </a:t>
            </a:r>
            <a:r>
              <a:rPr lang="en-US" sz="2000" dirty="0">
                <a:solidFill>
                  <a:srgbClr val="FFC000"/>
                </a:solidFill>
              </a:rPr>
              <a:t>Environment Variables </a:t>
            </a:r>
            <a:r>
              <a:rPr lang="en-US" sz="2000" dirty="0"/>
              <a:t>button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98556" y="1524000"/>
            <a:ext cx="5845444" cy="4724400"/>
            <a:chOff x="3298556" y="1524000"/>
            <a:chExt cx="5845444" cy="4724400"/>
          </a:xfrm>
        </p:grpSpPr>
        <p:pic>
          <p:nvPicPr>
            <p:cNvPr id="5" name="Picture 4" descr="config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8556" y="1524000"/>
              <a:ext cx="5845444" cy="47244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5943600" y="1828800"/>
              <a:ext cx="11430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91000" y="4800600"/>
              <a:ext cx="13716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7"/>
            </p:cNvCxnSpPr>
            <p:nvPr/>
          </p:nvCxnSpPr>
          <p:spPr>
            <a:xfrm rot="5400000" flipH="1" flipV="1">
              <a:off x="5461211" y="4548724"/>
              <a:ext cx="230515" cy="4294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Arial" pitchFamily="34" charset="0"/>
                <a:cs typeface="Arial" pitchFamily="34" charset="0"/>
              </a:rPr>
              <a:t>Configuring C# Command-Line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646237"/>
            <a:ext cx="2819400" cy="4526280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000" dirty="0"/>
              <a:t>Double-click the </a:t>
            </a:r>
            <a:r>
              <a:rPr lang="en-US" sz="2000" dirty="0">
                <a:solidFill>
                  <a:srgbClr val="FFC000"/>
                </a:solidFill>
              </a:rPr>
              <a:t>Path</a:t>
            </a:r>
            <a:r>
              <a:rPr lang="en-US" sz="2000" dirty="0"/>
              <a:t> variable from the </a:t>
            </a:r>
            <a:r>
              <a:rPr lang="en-US" sz="2000" dirty="0">
                <a:solidFill>
                  <a:srgbClr val="FFFF00"/>
                </a:solidFill>
              </a:rPr>
              <a:t>System Variables</a:t>
            </a:r>
            <a:r>
              <a:rPr lang="en-US" sz="2000" dirty="0"/>
              <a:t> list box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Add the following line to the end of the current </a:t>
            </a:r>
            <a:r>
              <a:rPr lang="en-US" sz="2000" dirty="0">
                <a:solidFill>
                  <a:srgbClr val="FFFF00"/>
                </a:solidFill>
              </a:rPr>
              <a:t>Path</a:t>
            </a:r>
            <a:r>
              <a:rPr lang="en-US" sz="2000" dirty="0"/>
              <a:t> value (</a:t>
            </a:r>
            <a:r>
              <a:rPr lang="en-US" sz="2000" dirty="0">
                <a:solidFill>
                  <a:srgbClr val="FFC000"/>
                </a:solidFill>
              </a:rPr>
              <a:t>note each value in the Path variable is separated by a semicolon</a:t>
            </a:r>
            <a:r>
              <a:rPr lang="en-US" sz="2000" dirty="0"/>
              <a:t>): </a:t>
            </a:r>
          </a:p>
          <a:p>
            <a:pPr lvl="1">
              <a:buNone/>
            </a:pPr>
            <a:r>
              <a:rPr lang="en-US" sz="2000" dirty="0"/>
              <a:t>    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confi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3638095" cy="40952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56388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C:\Windows\Microsoft.NET\Framework\v2.0.50215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2600" y="2667000"/>
            <a:ext cx="3276191" cy="1371429"/>
            <a:chOff x="5562600" y="2667000"/>
            <a:chExt cx="3276191" cy="1371429"/>
          </a:xfrm>
        </p:grpSpPr>
        <p:pic>
          <p:nvPicPr>
            <p:cNvPr id="5" name="Picture 4" descr="config4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2600" y="2667000"/>
              <a:ext cx="3276191" cy="137142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562600" y="3352800"/>
              <a:ext cx="3200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Down Arrow 11"/>
          <p:cNvSpPr/>
          <p:nvPr/>
        </p:nvSpPr>
        <p:spPr>
          <a:xfrm rot="11008705">
            <a:off x="6550521" y="3711966"/>
            <a:ext cx="172844" cy="1931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81800" y="44958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Add to the end, separated by  a semicolon (;)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6324600"/>
            <a:ext cx="66294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that your .NET path on your computer may be different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Configuring C# Command-Line Compiler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Additional .NET Command-Line Tools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Add the path of your .NET Visual Studio to the </a:t>
            </a:r>
            <a:r>
              <a:rPr lang="en-US" dirty="0">
                <a:solidFill>
                  <a:srgbClr val="FFC000"/>
                </a:solidFill>
              </a:rPr>
              <a:t>Path variable </a:t>
            </a:r>
            <a:r>
              <a:rPr lang="en-US" dirty="0"/>
              <a:t>like the previous step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sz="2000" dirty="0"/>
              <a:t>For example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191000"/>
            <a:ext cx="723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C:\Program Files\Microsoft Visual Studio 8\SDK\v2.0\Bin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0" y="4953000"/>
            <a:ext cx="3276191" cy="1371429"/>
            <a:chOff x="5562600" y="2667000"/>
            <a:chExt cx="3276191" cy="1371429"/>
          </a:xfrm>
        </p:grpSpPr>
        <p:pic>
          <p:nvPicPr>
            <p:cNvPr id="6" name="Picture 5" descr="config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2600" y="2667000"/>
              <a:ext cx="3276191" cy="137142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562600" y="3352800"/>
              <a:ext cx="3200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4" idx="2"/>
          </p:cNvCxnSpPr>
          <p:nvPr/>
        </p:nvCxnSpPr>
        <p:spPr>
          <a:xfrm rot="5400000">
            <a:off x="3638550" y="4895850"/>
            <a:ext cx="9906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5105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Add to the end, and do not forget to separate with a semicolon (;)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Building C# Applications Using csc.exe</a:t>
            </a:r>
            <a:endParaRPr lang="en-US" sz="4000" dirty="0"/>
          </a:p>
        </p:txBody>
      </p:sp>
      <p:pic>
        <p:nvPicPr>
          <p:cNvPr id="4" name="Content Placeholder 3" descr="cm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9800"/>
            <a:ext cx="5638800" cy="4249445"/>
          </a:xfrm>
        </p:spPr>
      </p:pic>
      <p:sp>
        <p:nvSpPr>
          <p:cNvPr id="5" name="TextBox 4"/>
          <p:cNvSpPr txBox="1"/>
          <p:nvPr/>
        </p:nvSpPr>
        <p:spPr>
          <a:xfrm>
            <a:off x="533400" y="1600200"/>
            <a:ext cx="817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Notepad and enter the content as below. Save file with the extension </a:t>
            </a:r>
            <a:r>
              <a:rPr lang="en-US" dirty="0">
                <a:solidFill>
                  <a:srgbClr val="FFFF00"/>
                </a:solidFill>
              </a:rPr>
              <a:t>.cs.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2209800"/>
            <a:ext cx="2133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733800"/>
            <a:ext cx="1828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4343400"/>
            <a:ext cx="1828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0800" y="2514600"/>
            <a:ext cx="213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 name and class name does not need to be the same</a:t>
            </a:r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rot="10800000">
            <a:off x="2514600" y="2552700"/>
            <a:ext cx="38862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  <a:endCxn id="8" idx="3"/>
          </p:cNvCxnSpPr>
          <p:nvPr/>
        </p:nvCxnSpPr>
        <p:spPr>
          <a:xfrm rot="10800000" flipV="1">
            <a:off x="2362200" y="3200400"/>
            <a:ext cx="40386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Building C# Applications Using csc.exe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the </a:t>
            </a:r>
            <a:r>
              <a:rPr lang="en-US" dirty="0" err="1"/>
              <a:t>cs</a:t>
            </a:r>
            <a:r>
              <a:rPr lang="en-US" dirty="0"/>
              <a:t>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723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csc</a:t>
            </a:r>
            <a:r>
              <a:rPr lang="en-US" dirty="0"/>
              <a:t> /</a:t>
            </a:r>
            <a:r>
              <a:rPr lang="en-US" b="1" dirty="0" err="1"/>
              <a:t>target:exe</a:t>
            </a:r>
            <a:r>
              <a:rPr lang="en-US" b="1" dirty="0"/>
              <a:t>  </a:t>
            </a:r>
            <a:r>
              <a:rPr lang="en-US" dirty="0" err="1"/>
              <a:t>HelloMsg.cs</a:t>
            </a:r>
            <a:r>
              <a:rPr lang="en-US" dirty="0"/>
              <a:t>  [</a:t>
            </a:r>
            <a:r>
              <a:rPr lang="en-US" b="1" dirty="0"/>
              <a:t>/out</a:t>
            </a:r>
            <a:r>
              <a:rPr lang="en-US" dirty="0"/>
              <a:t> </a:t>
            </a:r>
            <a:r>
              <a:rPr lang="en-US" i="1" dirty="0"/>
              <a:t>“file name”</a:t>
            </a:r>
            <a:r>
              <a:rPr lang="en-US" dirty="0"/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048000"/>
            <a:ext cx="723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csc</a:t>
            </a:r>
            <a:r>
              <a:rPr lang="en-US" dirty="0"/>
              <a:t> /</a:t>
            </a:r>
            <a:r>
              <a:rPr lang="en-US" b="1" dirty="0"/>
              <a:t>t:exe  </a:t>
            </a:r>
            <a:r>
              <a:rPr lang="en-US" dirty="0" err="1"/>
              <a:t>HelloMsg.cs</a:t>
            </a:r>
            <a:r>
              <a:rPr lang="en-US" dirty="0"/>
              <a:t>  [</a:t>
            </a:r>
            <a:r>
              <a:rPr lang="en-US" b="1" dirty="0"/>
              <a:t>/out</a:t>
            </a:r>
            <a:r>
              <a:rPr lang="en-US" dirty="0"/>
              <a:t> </a:t>
            </a:r>
            <a:r>
              <a:rPr lang="en-US" i="1" dirty="0"/>
              <a:t>“file name”</a:t>
            </a:r>
            <a:r>
              <a:rPr lang="en-US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743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14400" y="3581400"/>
            <a:ext cx="6629400" cy="2942857"/>
            <a:chOff x="914400" y="3581400"/>
            <a:chExt cx="6629400" cy="2942857"/>
          </a:xfrm>
        </p:grpSpPr>
        <p:pic>
          <p:nvPicPr>
            <p:cNvPr id="10" name="Picture 9" descr="cm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3581400"/>
              <a:ext cx="6629400" cy="294285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971800" y="3581400"/>
              <a:ext cx="16764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67200" y="5181600"/>
              <a:ext cx="23622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Building C# Applications Using csc.exe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compiling options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286000"/>
          <a:ext cx="76200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/out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This option is used to specify the name of the assembly to be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target:exe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This option builds an executable console application. This is the 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default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file output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target:library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This option builds a single-file *.dll assembly.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target:module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This option builds 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amodule.Modules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are elements of 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multifile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assemblies (fully described in Chapter 11).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target:winexe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Although you are free to build Windows-based applications using the /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target:exe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flag, the /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target:winexe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flag prevents a console window from appearing in the background.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/>
              <a:t>The .NET Solution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Full interoperability with existing code</a:t>
            </a:r>
          </a:p>
          <a:p>
            <a:pPr eaLnBrk="1" hangingPunct="1"/>
            <a:r>
              <a:rPr lang="en-US" sz="2800" dirty="0"/>
              <a:t>Complete and total language integration</a:t>
            </a:r>
          </a:p>
          <a:p>
            <a:pPr eaLnBrk="1" hangingPunct="1"/>
            <a:r>
              <a:rPr lang="en-US" sz="2800" dirty="0"/>
              <a:t>A common runtime engine shared by all .NET-aware languages.</a:t>
            </a:r>
          </a:p>
          <a:p>
            <a:pPr eaLnBrk="1" hangingPunct="1"/>
            <a:r>
              <a:rPr lang="en-US" sz="2800" dirty="0"/>
              <a:t>A base class library</a:t>
            </a:r>
          </a:p>
          <a:p>
            <a:pPr eaLnBrk="1" hangingPunct="1"/>
            <a:r>
              <a:rPr lang="en-US" sz="2800" dirty="0"/>
              <a:t>No more COM plumbing</a:t>
            </a:r>
          </a:p>
          <a:p>
            <a:pPr eaLnBrk="1" hangingPunct="1"/>
            <a:r>
              <a:rPr lang="en-US" sz="2800" dirty="0"/>
              <a:t>A truly simplified deployment model (</a:t>
            </a:r>
            <a:r>
              <a:rPr lang="en-US" sz="2800" dirty="0">
                <a:solidFill>
                  <a:srgbClr val="FFC000"/>
                </a:solidFill>
              </a:rPr>
              <a:t>no need to register a binary unit into the system registry</a:t>
            </a:r>
            <a:r>
              <a:rPr lang="en-US" sz="2800" dirty="0"/>
              <a:t>)</a:t>
            </a:r>
          </a:p>
          <a:p>
            <a:pPr eaLnBrk="1" hangingPunct="1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Building C# Applications Using csc.exe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the program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2438400"/>
            <a:ext cx="7010400" cy="3085724"/>
            <a:chOff x="838200" y="2438400"/>
            <a:chExt cx="7010400" cy="3085724"/>
          </a:xfrm>
        </p:grpSpPr>
        <p:pic>
          <p:nvPicPr>
            <p:cNvPr id="4" name="Picture 3" descr="cm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14600"/>
              <a:ext cx="7010400" cy="3009524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048000" y="2438400"/>
              <a:ext cx="1828800" cy="685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43400" y="4648200"/>
              <a:ext cx="12192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4800600"/>
              <a:ext cx="12192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Building C# Applications Using csc.exe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reference option</a:t>
            </a:r>
          </a:p>
        </p:txBody>
      </p:sp>
      <p:pic>
        <p:nvPicPr>
          <p:cNvPr id="4" name="Picture 3" descr="cm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4942857" cy="38190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3429000"/>
            <a:ext cx="2590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4953000"/>
            <a:ext cx="2819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9600" y="29718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these two lines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581400" y="33528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3"/>
          </p:cNvCxnSpPr>
          <p:nvPr/>
        </p:nvCxnSpPr>
        <p:spPr>
          <a:xfrm rot="5400000">
            <a:off x="4133850" y="3638550"/>
            <a:ext cx="1371600" cy="156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Building C# Applications Using csc.exe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Compiling with reference option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601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csc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/r:System.Windows.Forms.dll   </a:t>
            </a:r>
            <a:r>
              <a:rPr lang="en-US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HelloMsg.cs</a:t>
            </a:r>
            <a:endParaRPr lang="en-US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m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3200"/>
            <a:ext cx="6323810" cy="2828572"/>
          </a:xfrm>
          <a:prstGeom prst="rect">
            <a:avLst/>
          </a:prstGeom>
        </p:spPr>
      </p:pic>
      <p:pic>
        <p:nvPicPr>
          <p:cNvPr id="7" name="Picture 6" descr="cm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5105399"/>
            <a:ext cx="1219200" cy="12930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86200" y="4251702"/>
            <a:ext cx="3276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Building C# Applications Using csc.exe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Compiling with multi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</a:t>
            </a:r>
            <a:r>
              <a:rPr lang="en-US" dirty="0">
                <a:latin typeface="Arial" pitchFamily="34" charset="0"/>
                <a:cs typeface="Arial" pitchFamily="34" charset="0"/>
              </a:rPr>
              <a:t> file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In case there are many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</a:t>
            </a:r>
            <a:r>
              <a:rPr lang="en-US" dirty="0">
                <a:latin typeface="Arial" pitchFamily="34" charset="0"/>
                <a:cs typeface="Arial" pitchFamily="34" charset="0"/>
              </a:rPr>
              <a:t> file in a folder, use *.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</a:t>
            </a:r>
            <a:r>
              <a:rPr lang="en-US" dirty="0">
                <a:latin typeface="Arial" pitchFamily="34" charset="0"/>
                <a:cs typeface="Arial" pitchFamily="34" charset="0"/>
              </a:rPr>
              <a:t> to compile all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</a:t>
            </a:r>
            <a:r>
              <a:rPr lang="en-US" dirty="0">
                <a:latin typeface="Arial" pitchFamily="34" charset="0"/>
                <a:cs typeface="Arial" pitchFamily="34" charset="0"/>
              </a:rPr>
              <a:t> source file.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43000" y="3124200"/>
            <a:ext cx="7239000" cy="533400"/>
            <a:chOff x="914400" y="2286000"/>
            <a:chExt cx="7239000" cy="533400"/>
          </a:xfrm>
        </p:grpSpPr>
        <p:sp>
          <p:nvSpPr>
            <p:cNvPr id="4" name="Rectangle 3"/>
            <p:cNvSpPr/>
            <p:nvPr/>
          </p:nvSpPr>
          <p:spPr>
            <a:xfrm>
              <a:off x="914400" y="2362200"/>
              <a:ext cx="7239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rgbClr val="FFFF00"/>
                  </a:solidFill>
                </a:rPr>
                <a:t>csc</a:t>
              </a:r>
              <a:r>
                <a:rPr lang="en-US" dirty="0">
                  <a:solidFill>
                    <a:srgbClr val="FFFF00"/>
                  </a:solidFill>
                </a:rPr>
                <a:t>   /</a:t>
              </a:r>
              <a:r>
                <a:rPr lang="en-US" b="1" dirty="0" err="1">
                  <a:solidFill>
                    <a:srgbClr val="FFFF00"/>
                  </a:solidFill>
                </a:rPr>
                <a:t>target:exe</a:t>
              </a:r>
              <a:r>
                <a:rPr lang="en-US" b="1" dirty="0">
                  <a:solidFill>
                    <a:srgbClr val="FFFF00"/>
                  </a:solidFill>
                </a:rPr>
                <a:t>    </a:t>
              </a:r>
              <a:r>
                <a:rPr lang="en-US" dirty="0">
                  <a:solidFill>
                    <a:srgbClr val="FFFF00"/>
                  </a:solidFill>
                </a:rPr>
                <a:t>*.</a:t>
              </a:r>
              <a:r>
                <a:rPr lang="en-US" dirty="0" err="1">
                  <a:solidFill>
                    <a:srgbClr val="FFFF00"/>
                  </a:solidFill>
                </a:rPr>
                <a:t>cs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2286000"/>
              <a:ext cx="7620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Building C# Applications Using csc.exe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Working with Response Files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C# response files contain all the instructions to be used during the compilation of your current build.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Building C# Applications Using csc.exe</a:t>
            </a:r>
            <a:endParaRPr lang="en-US" sz="4000" dirty="0"/>
          </a:p>
        </p:txBody>
      </p:sp>
      <p:pic>
        <p:nvPicPr>
          <p:cNvPr id="4" name="Picture 3" descr="re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438400"/>
            <a:ext cx="7613439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828800"/>
            <a:ext cx="586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file with </a:t>
            </a:r>
            <a:r>
              <a:rPr lang="en-US" sz="2400" dirty="0">
                <a:solidFill>
                  <a:srgbClr val="FFFF00"/>
                </a:solidFill>
              </a:rPr>
              <a:t>.</a:t>
            </a:r>
            <a:r>
              <a:rPr lang="en-US" sz="2400" dirty="0" err="1">
                <a:solidFill>
                  <a:srgbClr val="FFFF00"/>
                </a:solidFill>
              </a:rPr>
              <a:t>rsp</a:t>
            </a:r>
            <a:r>
              <a:rPr lang="en-US" sz="2400" dirty="0">
                <a:solidFill>
                  <a:srgbClr val="FFFF00"/>
                </a:solidFill>
              </a:rPr>
              <a:t> extension </a:t>
            </a:r>
            <a:r>
              <a:rPr lang="en-US" sz="2400" dirty="0"/>
              <a:t>as below: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Building C# Applications Using csc.exe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 a response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209800"/>
            <a:ext cx="662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0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csc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20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ResponseFile.rsp</a:t>
            </a:r>
            <a:endParaRPr lang="en-US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4399" y="2438400"/>
            <a:ext cx="6898225" cy="3810000"/>
            <a:chOff x="914399" y="2438400"/>
            <a:chExt cx="6898225" cy="3810000"/>
          </a:xfrm>
        </p:grpSpPr>
        <p:pic>
          <p:nvPicPr>
            <p:cNvPr id="4" name="Picture 3" descr="res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399" y="2895600"/>
              <a:ext cx="6898225" cy="33528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5181600" y="2438400"/>
              <a:ext cx="19812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724400"/>
              <a:ext cx="14478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5562600"/>
            <a:ext cx="3581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forget the 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dirty="0"/>
              <a:t> sign before the response file 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4572000" y="4953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Building .NET Applications Using Visual Studio 2005</a:t>
            </a:r>
            <a:endParaRPr lang="en-US" sz="4000" dirty="0"/>
          </a:p>
        </p:txBody>
      </p:sp>
      <p:pic>
        <p:nvPicPr>
          <p:cNvPr id="5" name="Picture 4" descr="visua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1"/>
            <a:ext cx="4648201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visual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41" y="2209801"/>
            <a:ext cx="6931669" cy="464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1752600"/>
            <a:ext cx="2133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Building .NET Applications Using Visual Studio 2005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Advanced Features</a:t>
            </a:r>
          </a:p>
          <a:p>
            <a:pPr marL="625475" lvl="1" indent="-168275"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Visual XML editors/designers</a:t>
            </a:r>
          </a:p>
          <a:p>
            <a:pPr marL="625475" lvl="1" indent="-168275"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Support for mobile device development (such as Smart phones and Pocket PC devices)</a:t>
            </a:r>
          </a:p>
          <a:p>
            <a:pPr marL="625475" lvl="1" indent="-168275"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Support for Microsoft Office development</a:t>
            </a:r>
          </a:p>
          <a:p>
            <a:pPr marL="625475" lvl="1" indent="-168275"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ability to track changes for a given source document and view revisions</a:t>
            </a:r>
          </a:p>
          <a:p>
            <a:pPr marL="625475" lvl="1" indent="-168275"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Integrated support for code refactoring</a:t>
            </a:r>
          </a:p>
          <a:p>
            <a:pPr marL="625475" lvl="1" indent="-168275"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 XML-based code expansion library</a:t>
            </a:r>
          </a:p>
          <a:p>
            <a:pPr marL="625475" lvl="1" indent="-168275"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Visual class design tools and object test utilities</a:t>
            </a:r>
          </a:p>
          <a:p>
            <a:pPr marL="625475" lvl="1" indent="-168275"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code definition window (which replaces the functionality of the Windows Forms Class Viewer, wincv.exe, which shipped with .NET 1.1 and earlier)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Create Project in VS 2005</a:t>
            </a:r>
          </a:p>
        </p:txBody>
      </p:sp>
      <p:pic>
        <p:nvPicPr>
          <p:cNvPr id="4" name="Picture 3" descr="v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5715000" cy="3989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198120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solidFill>
                  <a:srgbClr val="FFFF00"/>
                </a:solidFill>
              </a:rPr>
              <a:t>File</a:t>
            </a:r>
            <a:r>
              <a:rPr lang="en-US" dirty="0"/>
              <a:t> menu, select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/ </a:t>
            </a:r>
            <a:r>
              <a:rPr lang="en-US" dirty="0">
                <a:solidFill>
                  <a:srgbClr val="FFFF00"/>
                </a:solidFill>
              </a:rPr>
              <a:t>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dirty="0"/>
              <a:t>The .NET Solution</a:t>
            </a:r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09800"/>
            <a:ext cx="49720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133600" y="5715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.NET Framework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Create Project in VS 2005</a:t>
            </a:r>
            <a:endParaRPr lang="en-US" b="1" dirty="0"/>
          </a:p>
        </p:txBody>
      </p:sp>
      <p:pic>
        <p:nvPicPr>
          <p:cNvPr id="4" name="Picture 3" descr="v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6476191" cy="44190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803902"/>
            <a:ext cx="838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3108702"/>
            <a:ext cx="1295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3657600"/>
            <a:ext cx="1981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language</a:t>
            </a:r>
          </a:p>
        </p:txBody>
      </p:sp>
      <p:sp>
        <p:nvSpPr>
          <p:cNvPr id="8" name="Oval 7"/>
          <p:cNvSpPr/>
          <p:nvPr/>
        </p:nvSpPr>
        <p:spPr>
          <a:xfrm>
            <a:off x="3429000" y="3581400"/>
            <a:ext cx="2743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project type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42672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project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0" y="51816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location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rot="10800000" flipV="1">
            <a:off x="2286000" y="4572000"/>
            <a:ext cx="4114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rot="10800000">
            <a:off x="3505200" y="54864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7"/>
          </p:cNvCxnSpPr>
          <p:nvPr/>
        </p:nvCxnSpPr>
        <p:spPr>
          <a:xfrm rot="16200000" flipV="1">
            <a:off x="5452759" y="3386442"/>
            <a:ext cx="427551" cy="207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5" idx="3"/>
          </p:cNvCxnSpPr>
          <p:nvPr/>
        </p:nvCxnSpPr>
        <p:spPr>
          <a:xfrm rot="16200000" flipV="1">
            <a:off x="944751" y="3230751"/>
            <a:ext cx="777498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752600" y="3581400"/>
            <a:ext cx="6096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5715000" y="3505200"/>
            <a:ext cx="6096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7315200" y="4038600"/>
            <a:ext cx="6096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6934200" y="5029200"/>
            <a:ext cx="6096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4724400" y="6248400"/>
            <a:ext cx="1143000" cy="6096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5: OK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Create Project in VS 2005</a:t>
            </a:r>
            <a:endParaRPr lang="en-US" b="1" dirty="0"/>
          </a:p>
        </p:txBody>
      </p:sp>
      <p:pic>
        <p:nvPicPr>
          <p:cNvPr id="4" name="Picture 3" descr="v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2733334" cy="342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26670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3153906"/>
            <a:ext cx="1447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38862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2362200"/>
            <a:ext cx="3048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information about assembly itself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3200400"/>
            <a:ext cx="3048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references for the current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4038600"/>
            <a:ext cx="3048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C# source code of the project</a:t>
            </a:r>
          </a:p>
        </p:txBody>
      </p:sp>
      <p:cxnSp>
        <p:nvCxnSpPr>
          <p:cNvPr id="12" name="Straight Arrow Connector 11"/>
          <p:cNvCxnSpPr>
            <a:stCxn id="8" idx="1"/>
            <a:endCxn id="5" idx="3"/>
          </p:cNvCxnSpPr>
          <p:nvPr/>
        </p:nvCxnSpPr>
        <p:spPr>
          <a:xfrm rot="10800000" flipV="1">
            <a:off x="2362200" y="2743200"/>
            <a:ext cx="2514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6" idx="3"/>
          </p:cNvCxnSpPr>
          <p:nvPr/>
        </p:nvCxnSpPr>
        <p:spPr>
          <a:xfrm rot="10800000">
            <a:off x="2362200" y="3496806"/>
            <a:ext cx="2514600" cy="84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7" idx="3"/>
          </p:cNvCxnSpPr>
          <p:nvPr/>
        </p:nvCxnSpPr>
        <p:spPr>
          <a:xfrm rot="10800000">
            <a:off x="2362200" y="4114800"/>
            <a:ext cx="2514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15240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Solution Explorer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Create Project in VS 2005</a:t>
            </a:r>
            <a:endParaRPr lang="en-US" dirty="0"/>
          </a:p>
        </p:txBody>
      </p:sp>
      <p:pic>
        <p:nvPicPr>
          <p:cNvPr id="4" name="Picture 3" descr="vs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809" y="2133600"/>
            <a:ext cx="6476191" cy="3933334"/>
          </a:xfrm>
          <a:prstGeom prst="rect">
            <a:avLst/>
          </a:prstGeom>
        </p:spPr>
      </p:pic>
      <p:pic>
        <p:nvPicPr>
          <p:cNvPr id="5" name="Picture 4" descr="vs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2580953" cy="3971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52400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Project Property Explorer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09800" y="5638800"/>
            <a:ext cx="457200" cy="2286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6172200"/>
            <a:ext cx="8077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Config</a:t>
            </a:r>
            <a:r>
              <a:rPr lang="en-US" dirty="0"/>
              <a:t> parameters for the project such as: assembly name, output type, icon and others</a:t>
            </a:r>
          </a:p>
        </p:txBody>
      </p:sp>
      <p:sp>
        <p:nvSpPr>
          <p:cNvPr id="9" name="Oval 8"/>
          <p:cNvSpPr/>
          <p:nvPr/>
        </p:nvSpPr>
        <p:spPr>
          <a:xfrm>
            <a:off x="3810000" y="4572000"/>
            <a:ext cx="1752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895600"/>
            <a:ext cx="2133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3490992"/>
            <a:ext cx="2133600" cy="471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Create Project in VS 2005</a:t>
            </a:r>
            <a:endParaRPr lang="en-US" dirty="0"/>
          </a:p>
        </p:txBody>
      </p:sp>
      <p:pic>
        <p:nvPicPr>
          <p:cNvPr id="4" name="Picture 3" descr="vs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16187"/>
            <a:ext cx="8382000" cy="4689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24000"/>
            <a:ext cx="23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Code Definition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352800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3810000"/>
            <a:ext cx="2286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743200" y="3543300"/>
            <a:ext cx="9906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67000" y="1752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00800" y="1295400"/>
            <a:ext cx="2514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Allow quickly accessing to other class without closing (or hiding) the current class window</a:t>
            </a:r>
          </a:p>
        </p:txBody>
      </p:sp>
      <p:pic>
        <p:nvPicPr>
          <p:cNvPr id="13" name="Picture 12" descr="vs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9600"/>
            <a:ext cx="3209524" cy="21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Oval 13"/>
          <p:cNvSpPr/>
          <p:nvPr/>
        </p:nvSpPr>
        <p:spPr>
          <a:xfrm>
            <a:off x="1219200" y="3733800"/>
            <a:ext cx="6096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057400" y="4572000"/>
            <a:ext cx="6096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5562600" y="3505200"/>
            <a:ext cx="6096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VS 2005: Coding Supports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52628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Code Refactoring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 formal and mechanical process whereby you improve an existing code base.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306" y="3108702"/>
          <a:ext cx="84582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Refactoring Technique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Extract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to define a new method based on a selection of code statements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Extract 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new interface type based on a set of existing type members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to rename a code token (method name, field, local variable, and so on) throughout a project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Reorder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a way to reorder member arguments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 given argument from the current list of</a:t>
                      </a:r>
                    </a:p>
                    <a:p>
                      <a:r>
                        <a:rPr lang="en-US" dirty="0"/>
                        <a:t>parameters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4600809"/>
            <a:ext cx="4904762" cy="2000000"/>
            <a:chOff x="0" y="4038600"/>
            <a:chExt cx="4904762" cy="2000000"/>
          </a:xfrm>
        </p:grpSpPr>
        <p:pic>
          <p:nvPicPr>
            <p:cNvPr id="5" name="Picture 4" descr="refac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038600"/>
              <a:ext cx="4904762" cy="200000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1143000" y="4114800"/>
              <a:ext cx="609600" cy="381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52600" y="4419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Enter method name</a:t>
              </a: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rot="10800000">
              <a:off x="990600" y="4648200"/>
              <a:ext cx="762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81000" y="1019409"/>
            <a:ext cx="6629400" cy="3301171"/>
            <a:chOff x="381000" y="457200"/>
            <a:chExt cx="6629400" cy="3301171"/>
          </a:xfrm>
        </p:grpSpPr>
        <p:pic>
          <p:nvPicPr>
            <p:cNvPr id="4" name="Picture 3" descr="refac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457200"/>
              <a:ext cx="6629400" cy="330117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Oval 11"/>
            <p:cNvSpPr/>
            <p:nvPr/>
          </p:nvSpPr>
          <p:spPr>
            <a:xfrm>
              <a:off x="3429000" y="457200"/>
              <a:ext cx="609600" cy="381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19600" y="4905609"/>
            <a:ext cx="4485648" cy="1876191"/>
            <a:chOff x="4419600" y="4343400"/>
            <a:chExt cx="4485648" cy="1876191"/>
          </a:xfrm>
        </p:grpSpPr>
        <p:grpSp>
          <p:nvGrpSpPr>
            <p:cNvPr id="11" name="Group 10"/>
            <p:cNvGrpSpPr/>
            <p:nvPr/>
          </p:nvGrpSpPr>
          <p:grpSpPr>
            <a:xfrm>
              <a:off x="4419600" y="4343400"/>
              <a:ext cx="4485648" cy="1876191"/>
              <a:chOff x="4419600" y="4343400"/>
              <a:chExt cx="4485648" cy="1876191"/>
            </a:xfrm>
          </p:grpSpPr>
          <p:pic>
            <p:nvPicPr>
              <p:cNvPr id="6" name="Picture 5" descr="refac3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9600" y="4343400"/>
                <a:ext cx="4485648" cy="187619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4648200" y="4816098"/>
                <a:ext cx="1447800" cy="304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419600" y="5334000"/>
                <a:ext cx="4419600" cy="8382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hape 9"/>
              <p:cNvCxnSpPr>
                <a:stCxn id="7" idx="3"/>
                <a:endCxn id="8" idx="0"/>
              </p:cNvCxnSpPr>
              <p:nvPr/>
            </p:nvCxnSpPr>
            <p:spPr>
              <a:xfrm>
                <a:off x="6096000" y="4968498"/>
                <a:ext cx="533400" cy="36550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6629400" y="4572000"/>
              <a:ext cx="609600" cy="381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3400" y="30480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Code Refactoring: Extract method example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VS 2005: Coding Supports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 Expansions and Surrounding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Snippets: These templates insert common code blocks at the location of the mouse cursor.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Surround With: These templates wrap a block of selected statements within a relevant scope.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733334" cy="34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ur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524000"/>
            <a:ext cx="3104762" cy="2533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sur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5029200"/>
            <a:ext cx="3076191" cy="1523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429000" y="2743200"/>
            <a:ext cx="9906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5638800" y="4191000"/>
            <a:ext cx="9906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" y="838200"/>
            <a:ext cx="3264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Code surrounding example</a:t>
            </a:r>
          </a:p>
        </p:txBody>
      </p:sp>
      <p:sp>
        <p:nvSpPr>
          <p:cNvPr id="13" name="Oval 12"/>
          <p:cNvSpPr/>
          <p:nvPr/>
        </p:nvSpPr>
        <p:spPr>
          <a:xfrm>
            <a:off x="3048000" y="2362200"/>
            <a:ext cx="6096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7162800" y="1524000"/>
            <a:ext cx="6096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7315200" y="4953000"/>
            <a:ext cx="6096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VS 2005: Coding Supports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 Class Designer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2514600"/>
            <a:ext cx="5181600" cy="2362200"/>
            <a:chOff x="609600" y="2438400"/>
            <a:chExt cx="2761905" cy="1990476"/>
          </a:xfrm>
        </p:grpSpPr>
        <p:pic>
          <p:nvPicPr>
            <p:cNvPr id="4" name="Picture 3" descr="vs_cl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2438400"/>
              <a:ext cx="2761905" cy="199047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1447800" y="2590800"/>
              <a:ext cx="1524000" cy="838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VS 2005: Coding Supports</a:t>
            </a:r>
            <a:endParaRPr lang="en-US" dirty="0"/>
          </a:p>
        </p:txBody>
      </p:sp>
      <p:pic>
        <p:nvPicPr>
          <p:cNvPr id="4" name="Picture 3" descr="vs_c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4095238" cy="22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vs_cl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752600"/>
            <a:ext cx="2057143" cy="11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vs_cl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419600"/>
            <a:ext cx="3190476" cy="16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019800" y="1981200"/>
            <a:ext cx="1752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4663698"/>
            <a:ext cx="2971800" cy="365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0" y="4038600"/>
            <a:ext cx="1219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2819400"/>
            <a:ext cx="1752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hape 11"/>
          <p:cNvCxnSpPr>
            <a:stCxn id="10" idx="3"/>
            <a:endCxn id="8" idx="0"/>
          </p:cNvCxnSpPr>
          <p:nvPr/>
        </p:nvCxnSpPr>
        <p:spPr>
          <a:xfrm>
            <a:off x="2590800" y="3276600"/>
            <a:ext cx="4152900" cy="13870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0"/>
            <a:endCxn id="5" idx="2"/>
          </p:cNvCxnSpPr>
          <p:nvPr/>
        </p:nvCxnSpPr>
        <p:spPr>
          <a:xfrm rot="5400000" flipH="1" flipV="1">
            <a:off x="4533762" y="1752590"/>
            <a:ext cx="1105048" cy="34669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1600200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Class Designer example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dirty="0"/>
              <a:t>The .NET Solution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133600" y="5953884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.NET 5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89FF4C-6186-411B-A517-B089C4A6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9" y="1531621"/>
            <a:ext cx="8146201" cy="434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5660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VS 2005: Coding Supports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 Test Bench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Allows you to quickly create an instance of a class and invoke its members without the need to compile and run the entire application.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590800"/>
            <a:ext cx="4304762" cy="34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b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38200"/>
            <a:ext cx="3990476" cy="33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ben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914400"/>
            <a:ext cx="3561905" cy="2438095"/>
          </a:xfrm>
          <a:prstGeom prst="rect">
            <a:avLst/>
          </a:prstGeom>
        </p:spPr>
      </p:pic>
      <p:pic>
        <p:nvPicPr>
          <p:cNvPr id="7" name="Picture 6" descr="ben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5859125"/>
            <a:ext cx="1866667" cy="952381"/>
          </a:xfrm>
          <a:prstGeom prst="rect">
            <a:avLst/>
          </a:prstGeom>
        </p:spPr>
      </p:pic>
      <p:pic>
        <p:nvPicPr>
          <p:cNvPr id="8" name="Picture 7" descr="ben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343400"/>
            <a:ext cx="3561905" cy="144761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48000" y="3352800"/>
            <a:ext cx="6096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7086600" y="990600"/>
            <a:ext cx="6096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7391400" y="4876800"/>
            <a:ext cx="6096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1676400" y="4800600"/>
            <a:ext cx="1981200" cy="6096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4: click OK</a:t>
            </a:r>
          </a:p>
        </p:txBody>
      </p:sp>
      <p:sp>
        <p:nvSpPr>
          <p:cNvPr id="13" name="Oval 12"/>
          <p:cNvSpPr/>
          <p:nvPr/>
        </p:nvSpPr>
        <p:spPr>
          <a:xfrm>
            <a:off x="4191000" y="6248400"/>
            <a:ext cx="144780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5: result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191000" y="1676400"/>
            <a:ext cx="6858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7010400" y="4000500"/>
            <a:ext cx="2324100" cy="1905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956754">
            <a:off x="3891179" y="4887023"/>
            <a:ext cx="917621" cy="23941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3176156">
            <a:off x="2042778" y="5928074"/>
            <a:ext cx="6858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304800"/>
            <a:ext cx="3299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Object Test Bench example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Chapter 2: 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dirty="0"/>
              <a:t>The .NET Solution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133600" y="6012229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.NET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 descr="The .NET family of frameworks - Learn C# Programming">
            <a:extLst>
              <a:ext uri="{FF2B5EF4-FFF2-40B4-BE49-F238E27FC236}">
                <a16:creationId xmlns:a16="http://schemas.microsoft.com/office/drawing/2014/main" id="{DC694A1F-3A75-4EA9-A294-DD279EE7F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6" y="1591574"/>
            <a:ext cx="8153400" cy="439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03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2954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b="1" dirty="0"/>
              <a:t>.NET Platform Components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/>
              <a:t>Base class library.</a:t>
            </a:r>
          </a:p>
          <a:p>
            <a:pPr eaLnBrk="1" hangingPunct="1"/>
            <a:r>
              <a:rPr lang="en-US" sz="3600" dirty="0"/>
              <a:t>Common Language Runtime (CLR).</a:t>
            </a:r>
          </a:p>
          <a:p>
            <a:pPr eaLnBrk="1" hangingPunct="1"/>
            <a:r>
              <a:rPr lang="en-US" sz="3600" dirty="0"/>
              <a:t>Common Type System (CTS).</a:t>
            </a:r>
          </a:p>
          <a:p>
            <a:pPr eaLnBrk="1" hangingPunct="1"/>
            <a:r>
              <a:rPr lang="en-US" sz="3600" dirty="0"/>
              <a:t>Common Language Specification (CLS).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6212-0F9C-4A98-ADA4-6704CCA189C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3272</TotalTime>
  <Words>2562</Words>
  <Application>Microsoft Office PowerPoint</Application>
  <PresentationFormat>On-screen Show (4:3)</PresentationFormat>
  <Paragraphs>424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Courier New</vt:lpstr>
      <vt:lpstr>Rockwell</vt:lpstr>
      <vt:lpstr>Wingdings</vt:lpstr>
      <vt:lpstr>Wingdings 2</vt:lpstr>
      <vt:lpstr>Foundry</vt:lpstr>
      <vt:lpstr>C# &amp; .NET Framework</vt:lpstr>
      <vt:lpstr>Chapter 1: Objectives</vt:lpstr>
      <vt:lpstr>Chapter 1: Objectives</vt:lpstr>
      <vt:lpstr>Previous State of Affairs</vt:lpstr>
      <vt:lpstr>The .NET Solution</vt:lpstr>
      <vt:lpstr>The .NET Solution</vt:lpstr>
      <vt:lpstr>The .NET Solution</vt:lpstr>
      <vt:lpstr>The .NET Solution</vt:lpstr>
      <vt:lpstr>.NET Platform Components</vt:lpstr>
      <vt:lpstr>.NET Platform Components</vt:lpstr>
      <vt:lpstr>Base Class Libraries</vt:lpstr>
      <vt:lpstr>Additional .NET-Aware Programming Languages</vt:lpstr>
      <vt:lpstr>Common Language Runtime (CLR)</vt:lpstr>
      <vt:lpstr>Common Language Runtime (CLR)</vt:lpstr>
      <vt:lpstr>Common Type System  (CTS)</vt:lpstr>
      <vt:lpstr>Intrinsic CTS Data Types</vt:lpstr>
      <vt:lpstr>Common Language Specification (CLS)</vt:lpstr>
      <vt:lpstr>CTS and CLS</vt:lpstr>
      <vt:lpstr>.NET Assemblies Overview </vt:lpstr>
      <vt:lpstr>.NET Assemblies Overview </vt:lpstr>
      <vt:lpstr>.NET Assemblies Overview </vt:lpstr>
      <vt:lpstr>Single-File and Multi-file Assemblies</vt:lpstr>
      <vt:lpstr>Common Intermediate Language (CIL) </vt:lpstr>
      <vt:lpstr>Assembly/Namespace/Type Distinction</vt:lpstr>
      <vt:lpstr>Assembly/Namespace/Type Distinction</vt:lpstr>
      <vt:lpstr>Assembly/Namespace/Type Distinction</vt:lpstr>
      <vt:lpstr>Assembly/Namespace/Type Distinction</vt:lpstr>
      <vt:lpstr>Assembly/Namespace/Type Distinction</vt:lpstr>
      <vt:lpstr>Assembly/Namespace/Type Distinction</vt:lpstr>
      <vt:lpstr>Assembly/Namespace/Type Distinction</vt:lpstr>
      <vt:lpstr>Assembly/Namespace/Type Distinction</vt:lpstr>
      <vt:lpstr>Assembly/Namespace/Type Distinction</vt:lpstr>
      <vt:lpstr>Using ildasm.exe</vt:lpstr>
      <vt:lpstr>Using ildasm.exe</vt:lpstr>
      <vt:lpstr>Using ildasm.exe</vt:lpstr>
      <vt:lpstr>Using ildasm.exe</vt:lpstr>
      <vt:lpstr>Using ildasm.exe</vt:lpstr>
      <vt:lpstr>Deploying the .NET Runtime</vt:lpstr>
      <vt:lpstr>The Platform-Independent Nature of .NET</vt:lpstr>
      <vt:lpstr>Chapter 1: Summary</vt:lpstr>
      <vt:lpstr>PowerPoint Presentation</vt:lpstr>
      <vt:lpstr>C# &amp; .NET Framework</vt:lpstr>
      <vt:lpstr>Chapter 2: Objectives</vt:lpstr>
      <vt:lpstr>Configuring C# Command-Line Compiler</vt:lpstr>
      <vt:lpstr>Configuring C# Command-Line Compiler</vt:lpstr>
      <vt:lpstr>Configuring C# Command-Line Compiler</vt:lpstr>
      <vt:lpstr>Building C# Applications Using csc.exe</vt:lpstr>
      <vt:lpstr>Building C# Applications Using csc.exe</vt:lpstr>
      <vt:lpstr>Building C# Applications Using csc.exe</vt:lpstr>
      <vt:lpstr>Building C# Applications Using csc.exe</vt:lpstr>
      <vt:lpstr>Building C# Applications Using csc.exe</vt:lpstr>
      <vt:lpstr>Building C# Applications Using csc.exe</vt:lpstr>
      <vt:lpstr>Building C# Applications Using csc.exe</vt:lpstr>
      <vt:lpstr>Building C# Applications Using csc.exe</vt:lpstr>
      <vt:lpstr>Building C# Applications Using csc.exe</vt:lpstr>
      <vt:lpstr>Building C# Applications Using csc.exe</vt:lpstr>
      <vt:lpstr>Building .NET Applications Using Visual Studio 2005</vt:lpstr>
      <vt:lpstr>Building .NET Applications Using Visual Studio 2005</vt:lpstr>
      <vt:lpstr>Create Project in VS 2005</vt:lpstr>
      <vt:lpstr>Create Project in VS 2005</vt:lpstr>
      <vt:lpstr>Create Project in VS 2005</vt:lpstr>
      <vt:lpstr>Create Project in VS 2005</vt:lpstr>
      <vt:lpstr>Create Project in VS 2005</vt:lpstr>
      <vt:lpstr>VS 2005: Coding Supports</vt:lpstr>
      <vt:lpstr>PowerPoint Presentation</vt:lpstr>
      <vt:lpstr>VS 2005: Coding Supports</vt:lpstr>
      <vt:lpstr>PowerPoint Presentation</vt:lpstr>
      <vt:lpstr>VS 2005: Coding Supports</vt:lpstr>
      <vt:lpstr>VS 2005: Coding Supports</vt:lpstr>
      <vt:lpstr>VS 2005: Coding Supports</vt:lpstr>
      <vt:lpstr>PowerPoint Presentation</vt:lpstr>
      <vt:lpstr>Chapter 2: Q &amp; A</vt:lpstr>
      <vt:lpstr>Thank you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 </dc:creator>
  <cp:lastModifiedBy>Kiem Ho Hoan</cp:lastModifiedBy>
  <cp:revision>363</cp:revision>
  <dcterms:created xsi:type="dcterms:W3CDTF">2009-10-21T03:25:15Z</dcterms:created>
  <dcterms:modified xsi:type="dcterms:W3CDTF">2021-01-06T05:44:42Z</dcterms:modified>
</cp:coreProperties>
</file>