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257" r:id="rId2"/>
    <p:sldId id="320" r:id="rId3"/>
    <p:sldId id="321" r:id="rId4"/>
    <p:sldId id="258" r:id="rId5"/>
    <p:sldId id="267" r:id="rId6"/>
    <p:sldId id="260" r:id="rId7"/>
    <p:sldId id="268" r:id="rId8"/>
    <p:sldId id="265" r:id="rId9"/>
    <p:sldId id="322" r:id="rId10"/>
    <p:sldId id="261" r:id="rId11"/>
    <p:sldId id="323" r:id="rId12"/>
    <p:sldId id="262" r:id="rId13"/>
    <p:sldId id="263" r:id="rId14"/>
    <p:sldId id="266" r:id="rId15"/>
    <p:sldId id="264" r:id="rId16"/>
    <p:sldId id="269" r:id="rId17"/>
    <p:sldId id="329" r:id="rId18"/>
    <p:sldId id="270" r:id="rId19"/>
    <p:sldId id="324" r:id="rId20"/>
    <p:sldId id="271" r:id="rId21"/>
    <p:sldId id="325" r:id="rId22"/>
    <p:sldId id="330" r:id="rId23"/>
    <p:sldId id="272" r:id="rId24"/>
    <p:sldId id="273" r:id="rId25"/>
    <p:sldId id="277" r:id="rId26"/>
    <p:sldId id="274" r:id="rId27"/>
    <p:sldId id="275" r:id="rId28"/>
    <p:sldId id="276" r:id="rId29"/>
    <p:sldId id="278" r:id="rId30"/>
    <p:sldId id="279" r:id="rId31"/>
    <p:sldId id="280" r:id="rId32"/>
    <p:sldId id="281" r:id="rId33"/>
    <p:sldId id="282" r:id="rId34"/>
    <p:sldId id="316" r:id="rId35"/>
    <p:sldId id="283" r:id="rId36"/>
    <p:sldId id="298" r:id="rId37"/>
    <p:sldId id="287" r:id="rId38"/>
    <p:sldId id="288" r:id="rId39"/>
    <p:sldId id="289" r:id="rId40"/>
    <p:sldId id="286" r:id="rId41"/>
    <p:sldId id="285" r:id="rId42"/>
    <p:sldId id="284" r:id="rId43"/>
    <p:sldId id="290" r:id="rId44"/>
    <p:sldId id="327" r:id="rId45"/>
    <p:sldId id="291" r:id="rId46"/>
    <p:sldId id="292" r:id="rId47"/>
    <p:sldId id="326" r:id="rId48"/>
    <p:sldId id="328" r:id="rId49"/>
    <p:sldId id="293" r:id="rId50"/>
    <p:sldId id="294" r:id="rId51"/>
    <p:sldId id="295" r:id="rId52"/>
    <p:sldId id="317" r:id="rId53"/>
    <p:sldId id="299" r:id="rId54"/>
    <p:sldId id="296" r:id="rId55"/>
    <p:sldId id="297" r:id="rId56"/>
    <p:sldId id="300" r:id="rId57"/>
    <p:sldId id="301" r:id="rId58"/>
    <p:sldId id="302" r:id="rId59"/>
    <p:sldId id="303" r:id="rId60"/>
    <p:sldId id="304" r:id="rId61"/>
    <p:sldId id="305" r:id="rId62"/>
    <p:sldId id="318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9" r:id="rId73"/>
    <p:sldId id="315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22" autoAdjust="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E31BB-F90B-46E5-822E-F585BEDAE85C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C430C-60E0-4C05-9A93-8194DF9AF8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14akc2c7(v=VS.80).aspx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sdn.microsoft.com/en-us/library/t3c3bfhx(VS.80).aspx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C430C-60E0-4C05-9A93-8194DF9AF82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73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C430C-60E0-4C05-9A93-8194DF9AF82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2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keyword causes arguments to be passed by reference. This is similar to the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ref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keyword, except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ref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requires that the variable be initialized before being passed. To use an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parameter, both the method definition and the calling method must explicitly use the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keyword.</a:t>
            </a:r>
          </a:p>
          <a:p>
            <a:r>
              <a:rPr 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more: </a:t>
            </a:r>
            <a:r>
              <a:rPr lang="en-US">
                <a:hlinkClick r:id="rId4"/>
              </a:rPr>
              <a:t>http://msdn.microsoft.com/en-us/library/t3c3bfhx(VS.80).aspx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C430C-60E0-4C05-9A93-8194DF9AF82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164F6890-6433-4ABF-933A-134B066E411D}" type="datetime1">
              <a:rPr lang="en-US" smtClean="0"/>
              <a:pPr/>
              <a:t>1/11/2021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8979-48CE-484F-8428-41B7BAAAC48C}" type="datetime1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64BD-C961-44DE-964D-0AC8E99B04D5}" type="datetime1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4F18-430E-430F-84E4-AE0FBD98128C}" type="datetime1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514568"/>
            <a:ext cx="46428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751125" y="6514598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libri" pitchFamily="34" charset="0"/>
              </a:rPr>
              <a:t>/62</a:t>
            </a:r>
            <a:endParaRPr lang="en-US" sz="1400" dirty="0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A12F9F88-C81A-4CE9-A7B9-02BAB0BC932A}" type="datetime1">
              <a:rPr lang="en-US" smtClean="0"/>
              <a:pPr/>
              <a:t>1/11/2021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8A94-A5FD-45AC-B26C-7D93CC4A80A8}" type="datetime1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2404-1E42-4AEE-AA90-41F3CF0D157B}" type="datetime1">
              <a:rPr lang="en-US" smtClean="0"/>
              <a:pPr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5897-C54B-4188-A037-2B166696CEAE}" type="datetime1">
              <a:rPr lang="en-US" smtClean="0"/>
              <a:pPr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5AFE-3462-4EE7-A812-5C69CD4B49E9}" type="datetime1">
              <a:rPr lang="en-US" smtClean="0"/>
              <a:pPr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F173286-9710-45F0-A038-9E2B1E8DFCAB}" type="datetime1">
              <a:rPr lang="en-US" smtClean="0"/>
              <a:pPr/>
              <a:t>1/11/2021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98CBC928-59DB-47CB-BCC8-98BC39208EA1}" type="datetime1">
              <a:rPr lang="en-US" smtClean="0"/>
              <a:pPr/>
              <a:t>1/11/2021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53734B4-F47A-42E4-9C82-D731E746CCD7}" type="datetime1">
              <a:rPr lang="en-US" smtClean="0"/>
              <a:pPr/>
              <a:t>1/11/2021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C# &amp; .NET Framework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05000"/>
            <a:ext cx="8001000" cy="4526280"/>
          </a:xfrm>
        </p:spPr>
        <p:txBody>
          <a:bodyPr>
            <a:normAutofit/>
          </a:bodyPr>
          <a:lstStyle/>
          <a:p>
            <a:pPr eaLnBrk="1" hangingPunct="1"/>
            <a:endParaRPr lang="en-US" sz="3600" dirty="0"/>
          </a:p>
          <a:p>
            <a:pPr eaLnBrk="1" hangingPunct="1">
              <a:buFontTx/>
              <a:buNone/>
            </a:pPr>
            <a:r>
              <a:rPr lang="en-US" sz="3600" dirty="0"/>
              <a:t>Chapter 3: C# Fundamental</a:t>
            </a:r>
          </a:p>
          <a:p>
            <a:pPr eaLnBrk="1" hangingPunct="1">
              <a:buFontTx/>
              <a:buNone/>
            </a:pPr>
            <a:r>
              <a:rPr lang="en-US" sz="3600" dirty="0"/>
              <a:t>Chapter 4: OOP with C# 2.0</a:t>
            </a:r>
          </a:p>
          <a:p>
            <a:pPr eaLnBrk="1" hangingPunct="1">
              <a:buFontTx/>
              <a:buNone/>
            </a:pPr>
            <a:r>
              <a:rPr lang="en-US" sz="3600" dirty="0"/>
              <a:t>Chapter 5: Object Lifetime</a:t>
            </a:r>
          </a:p>
          <a:p>
            <a:pPr eaLnBrk="1" hangingPunct="1">
              <a:buFontTx/>
              <a:buNone/>
            </a:pPr>
            <a:r>
              <a:rPr lang="en-US" sz="3600" dirty="0"/>
              <a:t>Chapter 6: Exception Handling</a:t>
            </a:r>
          </a:p>
          <a:p>
            <a:pPr eaLnBrk="1" hangingPunct="1"/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Member Visibility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828800"/>
          <a:ext cx="8229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C# access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modifier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Accessible from an object variable as well as any derived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Accessible only by the class that has defined the method. In C#, all members are </a:t>
                      </a:r>
                      <a:r>
                        <a:rPr lang="en-US" u="sng" dirty="0">
                          <a:latin typeface="Arial" pitchFamily="34" charset="0"/>
                          <a:cs typeface="Arial" pitchFamily="34" charset="0"/>
                        </a:rPr>
                        <a:t>private by default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Marks a method as usable by the defining class, as well as </a:t>
                      </a:r>
                      <a:r>
                        <a:rPr lang="en-US" u="sng" dirty="0">
                          <a:latin typeface="Arial" pitchFamily="34" charset="0"/>
                          <a:cs typeface="Arial" pitchFamily="34" charset="0"/>
                        </a:rPr>
                        <a:t>any derived classes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. Protected methods, however, are </a:t>
                      </a:r>
                      <a:r>
                        <a:rPr lang="en-US" u="sng" dirty="0">
                          <a:latin typeface="Arial" pitchFamily="34" charset="0"/>
                          <a:cs typeface="Arial" pitchFamily="34" charset="0"/>
                        </a:rPr>
                        <a:t>not accessible from an object variable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The same assembly, but not outside the assembly.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protected 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Access is limited to the current assembly or types derived from the defining class in the current assembly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943600"/>
            <a:ext cx="7039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Types (classes, interfaces, structures, enumerations, and delegates) </a:t>
            </a:r>
          </a:p>
          <a:p>
            <a:r>
              <a:rPr lang="en-US" i="1" u="sng" dirty="0"/>
              <a:t>are limited to </a:t>
            </a:r>
            <a:r>
              <a:rPr lang="en-US" i="1" u="sng" dirty="0">
                <a:solidFill>
                  <a:srgbClr val="FFC000"/>
                </a:solidFill>
              </a:rPr>
              <a:t>public</a:t>
            </a:r>
            <a:r>
              <a:rPr lang="en-US" i="1" u="sng" dirty="0"/>
              <a:t> or </a:t>
            </a:r>
            <a:r>
              <a:rPr lang="en-US" i="1" u="sng" dirty="0">
                <a:solidFill>
                  <a:srgbClr val="FFC000"/>
                </a:solidFill>
              </a:rPr>
              <a:t>internal</a:t>
            </a:r>
            <a:r>
              <a:rPr lang="en-US" b="1" i="1" u="sng" dirty="0"/>
              <a:t> </a:t>
            </a:r>
            <a:r>
              <a:rPr lang="en-US" i="1" u="sng" dirty="0"/>
              <a:t>(default).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B229E-10BB-4451-B7C2-29B8BC9B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48F92-31E3-4451-B506-35C3EA02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4147330" cy="312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BF413-7F7E-4116-9690-43B19E2EE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01" y="3276600"/>
            <a:ext cx="5419699" cy="34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7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041864"/>
          </a:xfrm>
        </p:spPr>
        <p:txBody>
          <a:bodyPr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Defining Constant Data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offers the </a:t>
            </a:r>
            <a:r>
              <a:rPr lang="en-US" i="1" dirty="0">
                <a:solidFill>
                  <a:srgbClr val="FFC000"/>
                </a:solidFill>
              </a:rPr>
              <a:t>const</a:t>
            </a:r>
            <a:r>
              <a:rPr lang="en-US" dirty="0"/>
              <a:t> keyword to define variables with a fixed, unalterable value.</a:t>
            </a:r>
          </a:p>
          <a:p>
            <a:r>
              <a:rPr lang="en-US" dirty="0"/>
              <a:t>It is important to understand that the value assigned to a constant variable must be known at </a:t>
            </a:r>
            <a:r>
              <a:rPr lang="en-US" i="1" dirty="0">
                <a:solidFill>
                  <a:srgbClr val="FFC000"/>
                </a:solidFill>
              </a:rPr>
              <a:t>compile time </a:t>
            </a:r>
            <a:r>
              <a:rPr lang="en-US" i="1" dirty="0"/>
              <a:t>=&gt; </a:t>
            </a:r>
            <a:r>
              <a:rPr lang="en-US" dirty="0"/>
              <a:t>constant member cannot be assigned to an object reference</a:t>
            </a:r>
          </a:p>
          <a:p>
            <a:r>
              <a:rPr lang="en-US" dirty="0"/>
              <a:t>All constant fields are </a:t>
            </a:r>
            <a:r>
              <a:rPr lang="en-US" i="1" dirty="0">
                <a:solidFill>
                  <a:srgbClr val="FFC000"/>
                </a:solidFill>
              </a:rPr>
              <a:t>implicitly static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5867400"/>
            <a:ext cx="7010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C000"/>
                </a:solidFill>
              </a:rPr>
              <a:t>Ex:   </a:t>
            </a:r>
            <a:r>
              <a:rPr lang="en-US" dirty="0">
                <a:solidFill>
                  <a:srgbClr val="002060"/>
                </a:solidFill>
              </a:rPr>
              <a:t>public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const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string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MyConstant</a:t>
            </a:r>
            <a:r>
              <a:rPr lang="en-US" dirty="0">
                <a:solidFill>
                  <a:srgbClr val="FFC000"/>
                </a:solidFill>
              </a:rPr>
              <a:t> = "</a:t>
            </a:r>
            <a:r>
              <a:rPr lang="en-US" dirty="0">
                <a:solidFill>
                  <a:schemeClr val="tx1"/>
                </a:solidFill>
              </a:rPr>
              <a:t>Timberwolves</a:t>
            </a:r>
            <a:r>
              <a:rPr lang="en-US" dirty="0">
                <a:solidFill>
                  <a:srgbClr val="FFC000"/>
                </a:solidFill>
              </a:rPr>
              <a:t>";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Defining Constant Data</a:t>
            </a:r>
            <a:endParaRPr lang="en-US" dirty="0"/>
          </a:p>
        </p:txBody>
      </p:sp>
      <p:pic>
        <p:nvPicPr>
          <p:cNvPr id="4" name="Picture 3" descr="cons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09800"/>
            <a:ext cx="6558012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18288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Example: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5284" y="3098442"/>
            <a:ext cx="1600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4876800"/>
            <a:ext cx="3429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Cannot declare reference type as constant</a:t>
            </a:r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rot="16200000" flipV="1">
            <a:off x="5371563" y="3961863"/>
            <a:ext cx="1168758" cy="661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Defining Read-Only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Read-only fields allow you to establish a point of data whose value is not known at compile time, but that </a:t>
            </a:r>
            <a:r>
              <a:rPr lang="en-US" sz="2400" i="1" dirty="0">
                <a:solidFill>
                  <a:srgbClr val="FFFF00"/>
                </a:solidFill>
              </a:rPr>
              <a:t>should never change once established</a:t>
            </a:r>
            <a:r>
              <a:rPr lang="en-US" sz="2400" dirty="0"/>
              <a:t>.</a:t>
            </a:r>
          </a:p>
          <a:p>
            <a:r>
              <a:rPr lang="en-US" sz="2400" dirty="0"/>
              <a:t>Read-only fields </a:t>
            </a:r>
            <a:r>
              <a:rPr lang="en-US" sz="2400" i="1" dirty="0">
                <a:solidFill>
                  <a:srgbClr val="FFFF00"/>
                </a:solidFill>
              </a:rPr>
              <a:t>are not implicitly static</a:t>
            </a:r>
          </a:p>
          <a:p>
            <a:endParaRPr lang="en-US" sz="2400" dirty="0"/>
          </a:p>
        </p:txBody>
      </p:sp>
      <p:pic>
        <p:nvPicPr>
          <p:cNvPr id="5" name="Picture 4" descr="readonly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52800"/>
            <a:ext cx="4000000" cy="1695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524000" y="3810000"/>
            <a:ext cx="685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adonly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800600"/>
            <a:ext cx="4914286" cy="1723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4343400" y="5816958"/>
            <a:ext cx="2286000" cy="202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6172200"/>
            <a:ext cx="3200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Cannot change the value of read-only field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Static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Prevent static field to be reset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A given class (or structure) may define only a </a:t>
            </a:r>
            <a:r>
              <a:rPr lang="en-US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single static constructor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A static constructor executes </a:t>
            </a:r>
            <a:r>
              <a:rPr lang="en-US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exactly one time</a:t>
            </a:r>
            <a:r>
              <a:rPr lang="en-US" dirty="0">
                <a:latin typeface="Arial" pitchFamily="34" charset="0"/>
                <a:cs typeface="Arial" pitchFamily="34" charset="0"/>
              </a:rPr>
              <a:t>, regardless of how many objects of the type are created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A static constructor does not take an access modifier and </a:t>
            </a:r>
            <a:r>
              <a:rPr lang="en-US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cannot take any parameters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The static constructor executes </a:t>
            </a:r>
            <a:r>
              <a:rPr lang="en-US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before</a:t>
            </a:r>
            <a:r>
              <a:rPr lang="en-US" dirty="0">
                <a:latin typeface="Arial" pitchFamily="34" charset="0"/>
                <a:cs typeface="Arial" pitchFamily="34" charset="0"/>
              </a:rPr>
              <a:t> any instance-level constructors</a:t>
            </a:r>
          </a:p>
          <a:p>
            <a:pPr>
              <a:lnSpc>
                <a:spcPct val="16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txBody>
          <a:bodyPr/>
          <a:lstStyle/>
          <a:p>
            <a:pPr algn="ctr"/>
            <a:r>
              <a:rPr lang="en-US" b="1" dirty="0"/>
              <a:t>Static Constructor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01</a:t>
            </a:r>
            <a:endParaRPr lang="en-US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static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5638800"/>
            <a:ext cx="1380952" cy="952381"/>
          </a:xfrm>
          <a:prstGeom prst="rect">
            <a:avLst/>
          </a:prstGeom>
        </p:spPr>
      </p:pic>
      <p:pic>
        <p:nvPicPr>
          <p:cNvPr id="6" name="Picture 5" descr="static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057400"/>
            <a:ext cx="4114800" cy="3295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static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57400"/>
            <a:ext cx="4399953" cy="3504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static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5638800"/>
            <a:ext cx="942857" cy="7809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00600" y="2590800"/>
            <a:ext cx="1981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6045558"/>
            <a:ext cx="914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810000" y="6172200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13" name="Straight Arrow Connector 12"/>
          <p:cNvCxnSpPr>
            <a:stCxn id="11" idx="3"/>
            <a:endCxn id="10" idx="1"/>
          </p:cNvCxnSpPr>
          <p:nvPr/>
        </p:nvCxnSpPr>
        <p:spPr>
          <a:xfrm flipV="1">
            <a:off x="5181600" y="6159858"/>
            <a:ext cx="1676400" cy="202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</p:cNvCxnSpPr>
          <p:nvPr/>
        </p:nvCxnSpPr>
        <p:spPr>
          <a:xfrm rot="10800000">
            <a:off x="2209800" y="6096000"/>
            <a:ext cx="16002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>
            <a:off x="2133600" y="5257800"/>
            <a:ext cx="5334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7696200" y="5257800"/>
            <a:ext cx="5334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txBody>
          <a:bodyPr/>
          <a:lstStyle/>
          <a:p>
            <a:pPr algn="ctr"/>
            <a:r>
              <a:rPr lang="en-US" b="1" dirty="0"/>
              <a:t>Static Constructor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02</a:t>
            </a:r>
            <a:endParaRPr lang="en-US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2095C5-EB63-475E-A227-48531FB9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36" y="2045354"/>
            <a:ext cx="6095607" cy="44068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A12D71-D0EE-4027-8BB9-3EE0C7041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328" y="5766364"/>
            <a:ext cx="2682472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7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ctr"/>
            <a:r>
              <a:rPr lang="en-US" b="1" dirty="0"/>
              <a:t>Static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Static class cannot be created using the </a:t>
            </a:r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dirty="0">
                <a:latin typeface="Arial" pitchFamily="34" charset="0"/>
                <a:cs typeface="Arial" pitchFamily="34" charset="0"/>
              </a:rPr>
              <a:t> keyword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Static class can contain </a:t>
            </a:r>
            <a:r>
              <a:rPr lang="en-US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only static members or fields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76400" y="3657600"/>
            <a:ext cx="5638800" cy="2906613"/>
            <a:chOff x="838200" y="3657600"/>
            <a:chExt cx="5638800" cy="2906613"/>
          </a:xfrm>
        </p:grpSpPr>
        <p:pic>
          <p:nvPicPr>
            <p:cNvPr id="4" name="Picture 3" descr="static_class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657600"/>
              <a:ext cx="5334000" cy="290661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1524000" y="5943600"/>
              <a:ext cx="23622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38600" y="5334000"/>
              <a:ext cx="24384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No instance created</a:t>
              </a:r>
            </a:p>
          </p:txBody>
        </p:sp>
        <p:cxnSp>
          <p:nvCxnSpPr>
            <p:cNvPr id="8" name="Straight Arrow Connector 7"/>
            <p:cNvCxnSpPr>
              <a:stCxn id="6" idx="3"/>
              <a:endCxn id="5" idx="3"/>
            </p:cNvCxnSpPr>
            <p:nvPr/>
          </p:nvCxnSpPr>
          <p:spPr>
            <a:xfrm rot="5400000">
              <a:off x="4117673" y="5817976"/>
              <a:ext cx="46551" cy="5094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8166B-C722-4520-B8C4-CC02D4FD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0E992-1151-44A4-B480-BEFD970CC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23" y="1099127"/>
            <a:ext cx="7780033" cy="5410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C81E7C3-AAF5-4EB4-8F41-5DFD0921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ctr"/>
            <a:r>
              <a:rPr lang="en-US" b="1" dirty="0"/>
              <a:t>Static Class</a:t>
            </a:r>
          </a:p>
        </p:txBody>
      </p:sp>
    </p:spTree>
    <p:extLst>
      <p:ext uri="{BB962C8B-B14F-4D97-AF65-F5344CB8AC3E}">
        <p14:creationId xmlns:p14="http://schemas.microsoft.com/office/powerpoint/2010/main" val="180155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Chapter 1: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.NET base class libraries</a:t>
            </a:r>
          </a:p>
          <a:p>
            <a:pPr>
              <a:lnSpc>
                <a:spcPct val="90000"/>
              </a:lnSpc>
            </a:pPr>
            <a:r>
              <a:rPr lang="en-US" dirty="0"/>
              <a:t>.NET Assemblies</a:t>
            </a:r>
          </a:p>
          <a:p>
            <a:pPr>
              <a:lnSpc>
                <a:spcPct val="90000"/>
              </a:lnSpc>
            </a:pPr>
            <a:r>
              <a:rPr lang="en-US" dirty="0"/>
              <a:t>Assembly Metadata and Manifest</a:t>
            </a:r>
          </a:p>
          <a:p>
            <a:r>
              <a:rPr lang="en-US" dirty="0"/>
              <a:t>Common Intermediate Language (CIL)</a:t>
            </a:r>
          </a:p>
          <a:p>
            <a:r>
              <a:rPr lang="en-US" dirty="0"/>
              <a:t>Common Type System (CTS)</a:t>
            </a:r>
          </a:p>
          <a:p>
            <a:r>
              <a:rPr lang="en-US" dirty="0"/>
              <a:t>Common Language Specification (CLS)</a:t>
            </a:r>
          </a:p>
          <a:p>
            <a:r>
              <a:rPr lang="en-US" dirty="0"/>
              <a:t>Common Language Runtime (CLR)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Method Parameter Modifiers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438400"/>
          <a:ext cx="80772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Parameter Modifier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(none)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Parameters are passed by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Output parameters are assigned by the method being called (and therefore </a:t>
                      </a:r>
                      <a:r>
                        <a:rPr lang="en-US" i="1" dirty="0">
                          <a:latin typeface="Arial" pitchFamily="34" charset="0"/>
                          <a:cs typeface="Arial" pitchFamily="34" charset="0"/>
                        </a:rPr>
                        <a:t>passed by reference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params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Allows having a number of identically typed arguments as a single logical parameter. A method can have </a:t>
                      </a:r>
                      <a:r>
                        <a:rPr lang="en-US" i="1" u="sng" dirty="0">
                          <a:latin typeface="Arial" pitchFamily="34" charset="0"/>
                          <a:cs typeface="Arial" pitchFamily="34" charset="0"/>
                        </a:rPr>
                        <a:t>only a single </a:t>
                      </a:r>
                      <a:r>
                        <a:rPr lang="en-US" i="1" u="sng" dirty="0" err="1">
                          <a:latin typeface="Arial" pitchFamily="34" charset="0"/>
                          <a:cs typeface="Arial" pitchFamily="34" charset="0"/>
                        </a:rPr>
                        <a:t>params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 modifier, and it must be </a:t>
                      </a:r>
                      <a:r>
                        <a:rPr lang="en-US" i="1" u="sng" dirty="0">
                          <a:latin typeface="Arial" pitchFamily="34" charset="0"/>
                          <a:cs typeface="Arial" pitchFamily="34" charset="0"/>
                        </a:rPr>
                        <a:t>the final 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parameter of the method.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Parameters are passed by reference.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0564-498E-445F-8569-283E03B7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87288-CD0C-481E-8771-85F46CBB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D2617B-54BE-4FB5-BF22-306E37AD0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9291"/>
            <a:ext cx="8991600" cy="64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18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412C8-A3D2-4C0A-9C20-D4EBC416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2A81E2-E437-4831-BD09-505526968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000"/>
            <a:ext cx="7315200" cy="61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02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Method Parameter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out</a:t>
            </a:r>
            <a:r>
              <a:rPr lang="en-US" dirty="0"/>
              <a:t> Modifier</a:t>
            </a:r>
          </a:p>
          <a:p>
            <a:endParaRPr lang="en-US" dirty="0"/>
          </a:p>
        </p:txBody>
      </p:sp>
      <p:pic>
        <p:nvPicPr>
          <p:cNvPr id="4" name="Picture 3" descr="out_param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5181600"/>
            <a:ext cx="2095238" cy="98095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38200" y="2438400"/>
            <a:ext cx="4352381" cy="2752381"/>
            <a:chOff x="838200" y="2438400"/>
            <a:chExt cx="4352381" cy="2752381"/>
          </a:xfrm>
        </p:grpSpPr>
        <p:pic>
          <p:nvPicPr>
            <p:cNvPr id="5" name="Picture 4" descr="out_param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438400"/>
              <a:ext cx="4352381" cy="275238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3949521" y="2882721"/>
              <a:ext cx="10668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62200" y="4317642"/>
              <a:ext cx="10668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Arrow 8"/>
          <p:cNvSpPr/>
          <p:nvPr/>
        </p:nvSpPr>
        <p:spPr>
          <a:xfrm rot="3616260">
            <a:off x="5149637" y="4472787"/>
            <a:ext cx="914400" cy="4572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Method Parameter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params</a:t>
            </a:r>
            <a:r>
              <a:rPr lang="en-US" dirty="0"/>
              <a:t> Modifier</a:t>
            </a:r>
          </a:p>
          <a:p>
            <a:endParaRPr lang="en-US" dirty="0"/>
          </a:p>
        </p:txBody>
      </p:sp>
      <p:pic>
        <p:nvPicPr>
          <p:cNvPr id="4" name="Picture 3" descr="param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4876800"/>
            <a:ext cx="2695238" cy="790476"/>
          </a:xfrm>
          <a:prstGeom prst="rect">
            <a:avLst/>
          </a:prstGeom>
        </p:spPr>
      </p:pic>
      <p:pic>
        <p:nvPicPr>
          <p:cNvPr id="5" name="Picture 4" descr="param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9800"/>
            <a:ext cx="5571429" cy="4304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905000" y="2514600"/>
            <a:ext cx="3124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4343401"/>
            <a:ext cx="3733800" cy="494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6800" y="5181601"/>
            <a:ext cx="2743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2272597">
            <a:off x="6019800" y="4419600"/>
            <a:ext cx="914400" cy="4572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Method Parameter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ref </a:t>
            </a:r>
            <a:r>
              <a:rPr lang="en-US" dirty="0"/>
              <a:t>Modifier</a:t>
            </a:r>
          </a:p>
          <a:p>
            <a:endParaRPr lang="en-US" dirty="0"/>
          </a:p>
        </p:txBody>
      </p:sp>
      <p:pic>
        <p:nvPicPr>
          <p:cNvPr id="5" name="Picture 4" descr="re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5638800"/>
            <a:ext cx="3057143" cy="68571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85800" y="2286000"/>
            <a:ext cx="5142857" cy="3609524"/>
            <a:chOff x="685800" y="2286000"/>
            <a:chExt cx="5142857" cy="3609524"/>
          </a:xfrm>
        </p:grpSpPr>
        <p:pic>
          <p:nvPicPr>
            <p:cNvPr id="4" name="Picture 3" descr="ref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2286000"/>
              <a:ext cx="5142857" cy="360952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2514600" y="2590800"/>
              <a:ext cx="3200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95400" y="4648200"/>
              <a:ext cx="2438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Arrow 8"/>
          <p:cNvSpPr/>
          <p:nvPr/>
        </p:nvSpPr>
        <p:spPr>
          <a:xfrm rot="3130615">
            <a:off x="5791200" y="5029200"/>
            <a:ext cx="838200" cy="4572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5400" y="4051479"/>
            <a:ext cx="3200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05400" y="3352800"/>
            <a:ext cx="3276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Local variable must be assigned value before any use</a:t>
            </a:r>
          </a:p>
        </p:txBody>
      </p:sp>
      <p:cxnSp>
        <p:nvCxnSpPr>
          <p:cNvPr id="13" name="Straight Arrow Connector 12"/>
          <p:cNvCxnSpPr>
            <a:stCxn id="11" idx="1"/>
            <a:endCxn id="10" idx="3"/>
          </p:cNvCxnSpPr>
          <p:nvPr/>
        </p:nvCxnSpPr>
        <p:spPr>
          <a:xfrm rot="10800000" flipV="1">
            <a:off x="4495800" y="3809999"/>
            <a:ext cx="609600" cy="431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txBody>
          <a:bodyPr/>
          <a:lstStyle/>
          <a:p>
            <a:pPr algn="ctr"/>
            <a:r>
              <a:rPr lang="en-US" b="1" dirty="0"/>
              <a:t>Iteration Constructs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9050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for loop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590800"/>
            <a:ext cx="27432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foreach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/in loop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2766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while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39624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do/while loop</a:t>
            </a:r>
          </a:p>
        </p:txBody>
      </p:sp>
      <p:pic>
        <p:nvPicPr>
          <p:cNvPr id="8" name="Picture 7" descr="foreach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447800"/>
            <a:ext cx="4561905" cy="3885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foreach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181600"/>
            <a:ext cx="2285714" cy="1514286"/>
          </a:xfrm>
          <a:prstGeom prst="rect">
            <a:avLst/>
          </a:prstGeom>
        </p:spPr>
      </p:pic>
      <p:cxnSp>
        <p:nvCxnSpPr>
          <p:cNvPr id="11" name="Shape 10"/>
          <p:cNvCxnSpPr>
            <a:stCxn id="8" idx="2"/>
            <a:endCxn id="9" idx="3"/>
          </p:cNvCxnSpPr>
          <p:nvPr/>
        </p:nvCxnSpPr>
        <p:spPr>
          <a:xfrm rot="5400000">
            <a:off x="5066820" y="4381210"/>
            <a:ext cx="605228" cy="25098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3124200" y="2705637"/>
            <a:ext cx="1219200" cy="381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76800" y="2895600"/>
            <a:ext cx="2362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01484" y="4012842"/>
            <a:ext cx="2362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Value Types and Reference Types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Value-based types, which include all </a:t>
            </a:r>
            <a:r>
              <a:rPr lang="en-US" sz="2800" i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numerical data types</a:t>
            </a:r>
            <a:r>
              <a:rPr lang="en-US" sz="28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float, etc.), as well as </a:t>
            </a:r>
            <a:r>
              <a:rPr lang="en-US" sz="2800" i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enumerations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800" i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structures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are allocated </a:t>
            </a:r>
            <a:r>
              <a:rPr lang="en-US" sz="2800" i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on the stack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value types can be quickly removed from memory once they fall out of the defining scope</a:t>
            </a:r>
          </a:p>
          <a:p>
            <a:pPr lvl="1">
              <a:buFont typeface="Wingdings" pitchFamily="2" charset="2"/>
              <a:buChar char="Ø"/>
            </a:pPr>
            <a:endParaRPr lang="en-US" sz="2400" i="1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In contrast, reference types (classes) are allocated </a:t>
            </a:r>
            <a:r>
              <a:rPr lang="en-US" sz="2800" i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on the managed heap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these objects stay in memory until the .NET garbage collector destroys them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Value Types and Reference Types</a:t>
            </a:r>
            <a:endParaRPr lang="en-US" sz="4000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124200" y="5257800"/>
            <a:ext cx="3505200" cy="1114425"/>
          </a:xfr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4267200" cy="337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600200"/>
            <a:ext cx="38100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6858000" y="5105400"/>
            <a:ext cx="1905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Garbage collector is performed here</a:t>
            </a:r>
          </a:p>
        </p:txBody>
      </p:sp>
      <p:sp>
        <p:nvSpPr>
          <p:cNvPr id="8" name="Oval 7"/>
          <p:cNvSpPr/>
          <p:nvPr/>
        </p:nvSpPr>
        <p:spPr>
          <a:xfrm>
            <a:off x="381000" y="5105400"/>
            <a:ext cx="1905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No garbage collector in stack</a:t>
            </a:r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>
          <a:xfrm flipV="1">
            <a:off x="2286000" y="5638800"/>
            <a:ext cx="10668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 rot="10800000">
            <a:off x="6324600" y="571500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Boxing and </a:t>
            </a:r>
            <a:r>
              <a:rPr lang="en-US" sz="4000" b="1" dirty="0" err="1"/>
              <a:t>Unboxing</a:t>
            </a:r>
            <a:r>
              <a:rPr lang="en-US" sz="4000" b="1" dirty="0"/>
              <a:t> Operations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Boxing:</a:t>
            </a:r>
            <a:r>
              <a:rPr lang="en-US" dirty="0">
                <a:latin typeface="Arial" pitchFamily="34" charset="0"/>
                <a:cs typeface="Arial" pitchFamily="34" charset="0"/>
              </a:rPr>
              <a:t> converting a value type into a corresponding reference type by storing the variable in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System.Object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Unboxing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latin typeface="Arial" pitchFamily="34" charset="0"/>
                <a:cs typeface="Arial" pitchFamily="34" charset="0"/>
              </a:rPr>
              <a:t> converting the value held in the object reference back into a corresponding value type.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unbox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791200"/>
            <a:ext cx="4314286" cy="466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box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76600"/>
            <a:ext cx="3390476" cy="628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2: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alibri" pitchFamily="34" charset="0"/>
              </a:rPr>
              <a:t>Building C# application by command-line: </a:t>
            </a: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Building C# applications using VS 2005</a:t>
            </a:r>
          </a:p>
          <a:p>
            <a:pPr lvl="1"/>
            <a:r>
              <a:rPr lang="en-US" dirty="0">
                <a:latin typeface="Calibri" pitchFamily="34" charset="0"/>
              </a:rPr>
              <a:t>Code Definition View: Allow quickly accessing to other class without closing (or hiding) the current class window</a:t>
            </a:r>
          </a:p>
          <a:p>
            <a:pPr lvl="1"/>
            <a:r>
              <a:rPr lang="en-US" dirty="0">
                <a:latin typeface="Calibri" pitchFamily="34" charset="0"/>
                <a:cs typeface="Arial" pitchFamily="34" charset="0"/>
              </a:rPr>
              <a:t>Code Refactoring: extract method, surround with, snippets</a:t>
            </a:r>
          </a:p>
          <a:p>
            <a:pPr lvl="1"/>
            <a:r>
              <a:rPr lang="en-US" dirty="0">
                <a:latin typeface="Calibri" pitchFamily="34" charset="0"/>
                <a:cs typeface="Arial" pitchFamily="34" charset="0"/>
              </a:rPr>
              <a:t>Visual Class Designer</a:t>
            </a:r>
          </a:p>
          <a:p>
            <a:pPr lvl="1"/>
            <a:r>
              <a:rPr lang="en-US" dirty="0">
                <a:latin typeface="Calibri" pitchFamily="34" charset="0"/>
                <a:cs typeface="Arial" pitchFamily="34" charset="0"/>
              </a:rPr>
              <a:t>Object Test Bench</a:t>
            </a:r>
            <a:endParaRPr lang="en-US" dirty="0">
              <a:latin typeface="Calibri" pitchFamily="34" charset="0"/>
            </a:endParaRPr>
          </a:p>
          <a:p>
            <a:pPr lvl="1"/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286000"/>
            <a:ext cx="7239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csc</a:t>
            </a:r>
            <a:r>
              <a:rPr lang="en-US" dirty="0"/>
              <a:t> /</a:t>
            </a:r>
            <a:r>
              <a:rPr lang="en-US" b="1" dirty="0" err="1"/>
              <a:t>target:exe</a:t>
            </a:r>
            <a:r>
              <a:rPr lang="en-US" b="1" dirty="0"/>
              <a:t>  </a:t>
            </a:r>
            <a:r>
              <a:rPr lang="en-US" dirty="0" err="1"/>
              <a:t>HelloMsg.cs</a:t>
            </a:r>
            <a:r>
              <a:rPr lang="en-US" dirty="0"/>
              <a:t>  [</a:t>
            </a:r>
            <a:r>
              <a:rPr lang="en-US" b="1" dirty="0"/>
              <a:t>/out</a:t>
            </a:r>
            <a:r>
              <a:rPr lang="en-US" dirty="0"/>
              <a:t> </a:t>
            </a:r>
            <a:r>
              <a:rPr lang="en-US" i="1" dirty="0"/>
              <a:t>“file name”</a:t>
            </a:r>
            <a:r>
              <a:rPr lang="en-US" dirty="0"/>
              <a:t>]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/>
              <a:t>System.Object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Every type is ultimately derived from a common base class: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System.Object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When you create a class that does not explicitly specify its base class, you implicitly derive from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System.Object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txBody>
          <a:bodyPr/>
          <a:lstStyle/>
          <a:p>
            <a:pPr algn="ctr"/>
            <a:r>
              <a:rPr lang="en-US" sz="4400" b="1" dirty="0" err="1"/>
              <a:t>System.Object</a:t>
            </a:r>
            <a:endParaRPr lang="en-US" dirty="0"/>
          </a:p>
        </p:txBody>
      </p:sp>
      <p:pic>
        <p:nvPicPr>
          <p:cNvPr id="4" name="Content Placeholder 3" descr="object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76400"/>
            <a:ext cx="7034057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267200" y="3352800"/>
            <a:ext cx="1905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64168" y="3835758"/>
            <a:ext cx="1905000" cy="202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70042" y="4635321"/>
            <a:ext cx="1905000" cy="202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3000" y="2133600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Object class’s methods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0" y="5638800"/>
            <a:ext cx="3733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usually override these methods</a:t>
            </a:r>
          </a:p>
        </p:txBody>
      </p:sp>
      <p:cxnSp>
        <p:nvCxnSpPr>
          <p:cNvPr id="11" name="Elbow Connector 10"/>
          <p:cNvCxnSpPr>
            <a:stCxn id="9" idx="3"/>
            <a:endCxn id="5" idx="3"/>
          </p:cNvCxnSpPr>
          <p:nvPr/>
        </p:nvCxnSpPr>
        <p:spPr>
          <a:xfrm flipV="1">
            <a:off x="6019800" y="3505200"/>
            <a:ext cx="152400" cy="2514600"/>
          </a:xfrm>
          <a:prstGeom prst="bentConnector3">
            <a:avLst>
              <a:gd name="adj1" fmla="val 2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6" idx="3"/>
          </p:cNvCxnSpPr>
          <p:nvPr/>
        </p:nvCxnSpPr>
        <p:spPr>
          <a:xfrm flipV="1">
            <a:off x="6019800" y="3937179"/>
            <a:ext cx="49368" cy="2082621"/>
          </a:xfrm>
          <a:prstGeom prst="bentConnector3">
            <a:avLst>
              <a:gd name="adj1" fmla="val 23607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0"/>
            <a:endCxn id="7" idx="2"/>
          </p:cNvCxnSpPr>
          <p:nvPr/>
        </p:nvCxnSpPr>
        <p:spPr>
          <a:xfrm rot="5400000" flipH="1" flipV="1">
            <a:off x="4387403" y="4603661"/>
            <a:ext cx="800637" cy="1269642"/>
          </a:xfrm>
          <a:prstGeom prst="bentConnector3">
            <a:avLst>
              <a:gd name="adj1" fmla="val 3488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706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System.Object</a:t>
            </a:r>
            <a:r>
              <a:rPr lang="en-US" sz="3200" b="1" dirty="0"/>
              <a:t>: default  behaviors</a:t>
            </a:r>
            <a:endParaRPr lang="en-US" sz="3200" dirty="0"/>
          </a:p>
        </p:txBody>
      </p:sp>
      <p:pic>
        <p:nvPicPr>
          <p:cNvPr id="5" name="Picture 4" descr="objec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38200"/>
            <a:ext cx="5066667" cy="2961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object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6172200" cy="4038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object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876800"/>
            <a:ext cx="4019048" cy="17904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29000" y="4038600"/>
            <a:ext cx="39624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00" y="2922432"/>
            <a:ext cx="2133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objec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5762762"/>
            <a:ext cx="5828572" cy="1095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58466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System.Object</a:t>
            </a:r>
            <a:r>
              <a:rPr lang="en-US" sz="3200" b="1" dirty="0"/>
              <a:t>: overridden  behaviors</a:t>
            </a:r>
            <a:endParaRPr lang="en-US" sz="3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944028" y="867095"/>
            <a:ext cx="4199972" cy="5123810"/>
            <a:chOff x="4944028" y="867095"/>
            <a:chExt cx="4199972" cy="5123810"/>
          </a:xfrm>
        </p:grpSpPr>
        <p:pic>
          <p:nvPicPr>
            <p:cNvPr id="9" name="Picture 8" descr="object6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4028" y="867095"/>
              <a:ext cx="4199972" cy="512381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041005" y="1066800"/>
              <a:ext cx="4038600" cy="1447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53884" y="2667000"/>
              <a:ext cx="3657600" cy="2438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29200" y="5181600"/>
              <a:ext cx="3124200" cy="76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4801" y="1066800"/>
            <a:ext cx="4749083" cy="4495800"/>
            <a:chOff x="304801" y="1066800"/>
            <a:chExt cx="4749083" cy="4495800"/>
          </a:xfrm>
        </p:grpSpPr>
        <p:pic>
          <p:nvPicPr>
            <p:cNvPr id="4" name="Picture 3" descr="object5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1" y="1066800"/>
              <a:ext cx="4648200" cy="397142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Rectangle 9"/>
            <p:cNvSpPr/>
            <p:nvPr/>
          </p:nvSpPr>
          <p:spPr>
            <a:xfrm>
              <a:off x="609600" y="3810000"/>
              <a:ext cx="28956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9600" y="4267200"/>
              <a:ext cx="28956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4572000"/>
              <a:ext cx="28956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Elbow Connector 13"/>
            <p:cNvCxnSpPr>
              <a:stCxn id="10" idx="3"/>
              <a:endCxn id="6" idx="1"/>
            </p:cNvCxnSpPr>
            <p:nvPr/>
          </p:nvCxnSpPr>
          <p:spPr>
            <a:xfrm flipV="1">
              <a:off x="3505200" y="1790700"/>
              <a:ext cx="1535805" cy="2209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11" idx="3"/>
              <a:endCxn id="7" idx="1"/>
            </p:cNvCxnSpPr>
            <p:nvPr/>
          </p:nvCxnSpPr>
          <p:spPr>
            <a:xfrm flipV="1">
              <a:off x="3505200" y="3886200"/>
              <a:ext cx="1548684" cy="495300"/>
            </a:xfrm>
            <a:prstGeom prst="bentConnector3">
              <a:avLst>
                <a:gd name="adj1" fmla="val 6829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2" idx="3"/>
              <a:endCxn id="8" idx="1"/>
            </p:cNvCxnSpPr>
            <p:nvPr/>
          </p:nvCxnSpPr>
          <p:spPr>
            <a:xfrm>
              <a:off x="3505200" y="4686300"/>
              <a:ext cx="1524000" cy="8763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248400" y="6096000"/>
            <a:ext cx="18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Main() method likes 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the previous slide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3: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itchFamily="34" charset="0"/>
              </a:rPr>
              <a:t>Member visibility: public, private, protected, internal, protected internal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i="1" u="sng" dirty="0">
                <a:latin typeface="Calibri" pitchFamily="34" charset="0"/>
              </a:rPr>
              <a:t>Types (classes, interfaces, structures, enumerations, and delegates) are limited to </a:t>
            </a:r>
            <a:r>
              <a:rPr lang="en-US" sz="2000" i="1" u="sng" dirty="0">
                <a:solidFill>
                  <a:srgbClr val="FFC000"/>
                </a:solidFill>
                <a:latin typeface="Calibri" pitchFamily="34" charset="0"/>
              </a:rPr>
              <a:t>public</a:t>
            </a:r>
            <a:r>
              <a:rPr lang="en-US" sz="2000" i="1" u="sng" dirty="0">
                <a:latin typeface="Calibri" pitchFamily="34" charset="0"/>
              </a:rPr>
              <a:t> or </a:t>
            </a:r>
            <a:r>
              <a:rPr lang="en-US" sz="2000" i="1" u="sng" dirty="0">
                <a:solidFill>
                  <a:srgbClr val="FFC000"/>
                </a:solidFill>
                <a:latin typeface="Calibri" pitchFamily="34" charset="0"/>
              </a:rPr>
              <a:t>internal</a:t>
            </a:r>
            <a:r>
              <a:rPr lang="en-US" sz="2000" b="1" i="1" u="sng" dirty="0">
                <a:latin typeface="Calibri" pitchFamily="34" charset="0"/>
              </a:rPr>
              <a:t> </a:t>
            </a:r>
            <a:r>
              <a:rPr lang="en-US" sz="2000" i="1" u="sng" dirty="0">
                <a:latin typeface="Calibri" pitchFamily="34" charset="0"/>
              </a:rPr>
              <a:t>(default).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</a:rPr>
              <a:t>All constant fields are </a:t>
            </a:r>
            <a:r>
              <a:rPr lang="en-US" i="1" dirty="0">
                <a:solidFill>
                  <a:srgbClr val="FFC000"/>
                </a:solidFill>
                <a:latin typeface="Calibri" pitchFamily="34" charset="0"/>
              </a:rPr>
              <a:t>implicitly static</a:t>
            </a:r>
            <a:endParaRPr lang="en-US" dirty="0">
              <a:solidFill>
                <a:srgbClr val="FFC000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</a:rPr>
              <a:t>Read-only fields </a:t>
            </a:r>
            <a:r>
              <a:rPr lang="en-US" i="1" dirty="0">
                <a:solidFill>
                  <a:srgbClr val="FFC000"/>
                </a:solidFill>
                <a:latin typeface="Calibri" pitchFamily="34" charset="0"/>
              </a:rPr>
              <a:t>are not implicitly static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</a:rPr>
              <a:t>Static constructor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</a:rPr>
              <a:t>Method parameter modifiers: out, prams, ref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</a:rPr>
              <a:t>Value types &amp; reference types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</a:rPr>
              <a:t>Boxing &amp; un-boxing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alibri" pitchFamily="34" charset="0"/>
              </a:rPr>
              <a:t>System.Object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dirty="0" err="1">
                <a:latin typeface="Calibri" pitchFamily="34" charset="0"/>
              </a:rPr>
              <a:t>toString</a:t>
            </a:r>
            <a:r>
              <a:rPr lang="en-US" dirty="0">
                <a:latin typeface="Calibri" pitchFamily="34" charset="0"/>
              </a:rPr>
              <a:t>(), equal()</a:t>
            </a:r>
          </a:p>
          <a:p>
            <a:pPr>
              <a:buFont typeface="Wingdings" pitchFamily="2" charset="2"/>
              <a:buChar char="Ø"/>
            </a:pPr>
            <a:endParaRPr lang="en-US" i="1" u="sng" dirty="0">
              <a:latin typeface="Calibri" pitchFamily="34" charset="0"/>
            </a:endParaRPr>
          </a:p>
          <a:p>
            <a:pPr lvl="1"/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Chapter 3: 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C# &amp; .NET Framework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7391400" cy="4526280"/>
          </a:xfrm>
        </p:spPr>
        <p:txBody>
          <a:bodyPr>
            <a:normAutofit/>
          </a:bodyPr>
          <a:lstStyle/>
          <a:p>
            <a:pPr eaLnBrk="1" hangingPunct="1"/>
            <a:endParaRPr lang="en-US" sz="3600" dirty="0"/>
          </a:p>
          <a:p>
            <a:pPr eaLnBrk="1" hangingPunct="1">
              <a:buFontTx/>
              <a:buNone/>
            </a:pPr>
            <a:r>
              <a:rPr lang="en-US" sz="3600" dirty="0"/>
              <a:t>Chapter 4: OOP with C# 2.0</a:t>
            </a:r>
          </a:p>
          <a:p>
            <a:pPr eaLnBrk="1" hangingPunct="1"/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4: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itchFamily="34" charset="0"/>
              </a:rPr>
              <a:t>Reviewing OOP Concepts.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itchFamily="34" charset="0"/>
              </a:rPr>
              <a:t>OOP - Encapsulation.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itchFamily="34" charset="0"/>
              </a:rPr>
              <a:t>OOP - Inheritance.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itchFamily="34" charset="0"/>
              </a:rPr>
              <a:t>OOP - Polymorphism.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itchFamily="34" charset="0"/>
              </a:rPr>
              <a:t>C# Casting Rules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itchFamily="34" charset="0"/>
              </a:rPr>
              <a:t>Partial Types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algn="ctr"/>
            <a:r>
              <a:rPr lang="en-US" b="1" dirty="0"/>
              <a:t>OOP Paradigm</a:t>
            </a: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685800" y="1524000"/>
            <a:ext cx="7391400" cy="5105400"/>
            <a:chOff x="381000" y="1143000"/>
            <a:chExt cx="7391400" cy="5257800"/>
          </a:xfrm>
        </p:grpSpPr>
        <p:grpSp>
          <p:nvGrpSpPr>
            <p:cNvPr id="5" name="Group 51"/>
            <p:cNvGrpSpPr>
              <a:grpSpLocks/>
            </p:cNvGrpSpPr>
            <p:nvPr/>
          </p:nvGrpSpPr>
          <p:grpSpPr bwMode="auto">
            <a:xfrm>
              <a:off x="381000" y="1143000"/>
              <a:ext cx="7391400" cy="5257800"/>
              <a:chOff x="381000" y="1143000"/>
              <a:chExt cx="7391400" cy="52578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14400" y="1143000"/>
                <a:ext cx="3276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latin typeface="Calibri" pitchFamily="34" charset="0"/>
                  </a:rPr>
                  <a:t>Procedure-Oriented Program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19200" y="1752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latin typeface="Calibri" pitchFamily="34" charset="0"/>
                  </a:rPr>
                  <a:t>data1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219200" y="2133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  <a:latin typeface="Calibri" pitchFamily="34" charset="0"/>
                  </a:rPr>
                  <a:t>data2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19200" y="2514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latin typeface="Calibri" pitchFamily="34" charset="0"/>
                  </a:rPr>
                  <a:t>Function1 (data1)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219200" y="2895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latin typeface="Calibri" pitchFamily="34" charset="0"/>
                  </a:rPr>
                  <a:t>Function2 (data1)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19200" y="3276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  <a:latin typeface="Calibri" pitchFamily="34" charset="0"/>
                  </a:rPr>
                  <a:t>Function3 (data2)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19200" y="3657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  <a:latin typeface="Calibri" pitchFamily="34" charset="0"/>
                  </a:rPr>
                  <a:t>Function4 (data2)</a:t>
                </a:r>
              </a:p>
            </p:txBody>
          </p:sp>
          <p:grpSp>
            <p:nvGrpSpPr>
              <p:cNvPr id="14" name="Group 16"/>
              <p:cNvGrpSpPr>
                <a:grpSpLocks/>
              </p:cNvGrpSpPr>
              <p:nvPr/>
            </p:nvGrpSpPr>
            <p:grpSpPr bwMode="auto">
              <a:xfrm>
                <a:off x="5562600" y="1219200"/>
                <a:ext cx="2209800" cy="2286000"/>
                <a:chOff x="6705600" y="1219200"/>
                <a:chExt cx="2209800" cy="2286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705600" y="1219200"/>
                  <a:ext cx="2209800" cy="2286000"/>
                </a:xfrm>
                <a:prstGeom prst="rect">
                  <a:avLst/>
                </a:prstGeom>
                <a:solidFill>
                  <a:srgbClr val="FF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sz="1400" b="1" dirty="0">
                      <a:solidFill>
                        <a:srgbClr val="FF0000"/>
                      </a:solidFill>
                      <a:latin typeface="Calibri" pitchFamily="34" charset="0"/>
                    </a:rPr>
                    <a:t>Class A</a:t>
                  </a:r>
                </a:p>
                <a:p>
                  <a:pPr>
                    <a:defRPr/>
                  </a:pPr>
                  <a:r>
                    <a:rPr lang="en-US" sz="1400" b="1" dirty="0">
                      <a:solidFill>
                        <a:srgbClr val="FF0000"/>
                      </a:solidFill>
                      <a:latin typeface="Calibri" pitchFamily="34" charset="0"/>
                    </a:rPr>
                    <a:t>{</a:t>
                  </a:r>
                </a:p>
                <a:p>
                  <a:pPr>
                    <a:defRPr/>
                  </a:pPr>
                  <a:endParaRPr lang="en-US" sz="1400" b="1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  <a:p>
                  <a:pPr>
                    <a:defRPr/>
                  </a:pPr>
                  <a:endParaRPr lang="en-US" sz="1400" b="1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  <a:p>
                  <a:pPr>
                    <a:defRPr/>
                  </a:pPr>
                  <a:endParaRPr lang="en-US" sz="1400" b="1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  <a:p>
                  <a:pPr>
                    <a:defRPr/>
                  </a:pPr>
                  <a:endParaRPr lang="en-US" sz="1400" b="1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  <a:p>
                  <a:pPr>
                    <a:defRPr/>
                  </a:pPr>
                  <a:endParaRPr lang="en-US" sz="1400" b="1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  <a:p>
                  <a:pPr>
                    <a:defRPr/>
                  </a:pPr>
                  <a:r>
                    <a:rPr lang="en-US" sz="1400" b="1" dirty="0">
                      <a:solidFill>
                        <a:srgbClr val="FF0000"/>
                      </a:solidFill>
                      <a:latin typeface="Calibri" pitchFamily="34" charset="0"/>
                    </a:rPr>
                    <a:t>}</a:t>
                  </a:r>
                </a:p>
              </p:txBody>
            </p:sp>
            <p:sp>
              <p:nvSpPr>
                <p:cNvPr id="31" name="Rectangle 12"/>
                <p:cNvSpPr/>
                <p:nvPr/>
              </p:nvSpPr>
              <p:spPr>
                <a:xfrm>
                  <a:off x="6858000" y="1905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0" dirty="0">
                      <a:latin typeface="Calibri" pitchFamily="34" charset="0"/>
                    </a:rPr>
                    <a:t>data1</a:t>
                  </a:r>
                </a:p>
              </p:txBody>
            </p:sp>
            <p:sp>
              <p:nvSpPr>
                <p:cNvPr id="32" name="Rectangle 13"/>
                <p:cNvSpPr/>
                <p:nvPr/>
              </p:nvSpPr>
              <p:spPr>
                <a:xfrm>
                  <a:off x="6858000" y="2286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0" dirty="0">
                      <a:latin typeface="Calibri" pitchFamily="34" charset="0"/>
                    </a:rPr>
                    <a:t>Function1 ()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6858000" y="2667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0" dirty="0">
                      <a:latin typeface="Calibri" pitchFamily="34" charset="0"/>
                    </a:rPr>
                    <a:t>Function2 ()</a:t>
                  </a:r>
                </a:p>
              </p:txBody>
            </p:sp>
          </p:grpSp>
          <p:grpSp>
            <p:nvGrpSpPr>
              <p:cNvPr id="15" name="Group 17"/>
              <p:cNvGrpSpPr>
                <a:grpSpLocks/>
              </p:cNvGrpSpPr>
              <p:nvPr/>
            </p:nvGrpSpPr>
            <p:grpSpPr bwMode="auto">
              <a:xfrm>
                <a:off x="5562600" y="3657600"/>
                <a:ext cx="2209800" cy="2286000"/>
                <a:chOff x="6705600" y="1219200"/>
                <a:chExt cx="2209800" cy="22860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6705600" y="1219200"/>
                  <a:ext cx="2209800" cy="2286000"/>
                </a:xfrm>
                <a:prstGeom prst="rect">
                  <a:avLst/>
                </a:prstGeom>
                <a:solidFill>
                  <a:srgbClr val="FF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sz="1400" b="1" dirty="0">
                      <a:solidFill>
                        <a:srgbClr val="FF0000"/>
                      </a:solidFill>
                      <a:latin typeface="Calibri" pitchFamily="34" charset="0"/>
                    </a:rPr>
                    <a:t>Class B</a:t>
                  </a:r>
                </a:p>
                <a:p>
                  <a:pPr>
                    <a:defRPr/>
                  </a:pPr>
                  <a:r>
                    <a:rPr lang="en-US" sz="1400" b="1" dirty="0">
                      <a:solidFill>
                        <a:srgbClr val="FF0000"/>
                      </a:solidFill>
                      <a:latin typeface="Calibri" pitchFamily="34" charset="0"/>
                    </a:rPr>
                    <a:t>{</a:t>
                  </a:r>
                </a:p>
                <a:p>
                  <a:pPr>
                    <a:defRPr/>
                  </a:pPr>
                  <a:endParaRPr lang="en-US" sz="1400" b="1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  <a:p>
                  <a:pPr>
                    <a:defRPr/>
                  </a:pPr>
                  <a:endParaRPr lang="en-US" sz="1400" b="1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  <a:p>
                  <a:pPr>
                    <a:defRPr/>
                  </a:pPr>
                  <a:endParaRPr lang="en-US" sz="1400" b="1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  <a:p>
                  <a:pPr>
                    <a:defRPr/>
                  </a:pPr>
                  <a:endParaRPr lang="en-US" sz="1400" b="1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  <a:p>
                  <a:pPr>
                    <a:defRPr/>
                  </a:pPr>
                  <a:endParaRPr lang="en-US" sz="1400" b="1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  <a:p>
                  <a:pPr>
                    <a:defRPr/>
                  </a:pPr>
                  <a:r>
                    <a:rPr lang="en-US" sz="1400" b="1" dirty="0">
                      <a:solidFill>
                        <a:srgbClr val="FF0000"/>
                      </a:solidFill>
                      <a:latin typeface="Calibri" pitchFamily="34" charset="0"/>
                    </a:rPr>
                    <a:t>}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6858000" y="1905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0" b="1" dirty="0">
                      <a:solidFill>
                        <a:schemeClr val="tx1"/>
                      </a:solidFill>
                      <a:latin typeface="Calibri" pitchFamily="34" charset="0"/>
                    </a:rPr>
                    <a:t>data2</a:t>
                  </a: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6858000" y="2286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0" b="1" dirty="0">
                      <a:solidFill>
                        <a:schemeClr val="tx1"/>
                      </a:solidFill>
                      <a:latin typeface="Calibri" pitchFamily="34" charset="0"/>
                    </a:rPr>
                    <a:t>Function3 ()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6858000" y="2667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0" b="1" dirty="0">
                      <a:solidFill>
                        <a:schemeClr val="tx1"/>
                      </a:solidFill>
                      <a:latin typeface="Calibri" pitchFamily="34" charset="0"/>
                    </a:rPr>
                    <a:t>Function4()</a:t>
                  </a:r>
                </a:p>
              </p:txBody>
            </p:sp>
          </p:grpSp>
          <p:cxnSp>
            <p:nvCxnSpPr>
              <p:cNvPr id="17" name="Straight Arrow Connector 16"/>
              <p:cNvCxnSpPr>
                <a:stCxn id="9" idx="3"/>
              </p:cNvCxnSpPr>
              <p:nvPr/>
            </p:nvCxnSpPr>
            <p:spPr>
              <a:xfrm>
                <a:off x="3200400" y="2324100"/>
                <a:ext cx="2514600" cy="2209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2" idx="3"/>
              </p:cNvCxnSpPr>
              <p:nvPr/>
            </p:nvCxnSpPr>
            <p:spPr>
              <a:xfrm>
                <a:off x="3200400" y="3467100"/>
                <a:ext cx="2514600" cy="1447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3" idx="3"/>
              </p:cNvCxnSpPr>
              <p:nvPr/>
            </p:nvCxnSpPr>
            <p:spPr>
              <a:xfrm>
                <a:off x="3200400" y="3848100"/>
                <a:ext cx="2514600" cy="1447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8" idx="3"/>
              </p:cNvCxnSpPr>
              <p:nvPr/>
            </p:nvCxnSpPr>
            <p:spPr>
              <a:xfrm>
                <a:off x="3200400" y="1943100"/>
                <a:ext cx="25146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1" idx="3"/>
              </p:cNvCxnSpPr>
              <p:nvPr/>
            </p:nvCxnSpPr>
            <p:spPr>
              <a:xfrm flipV="1">
                <a:off x="3200400" y="2857500"/>
                <a:ext cx="2514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0" idx="3"/>
              </p:cNvCxnSpPr>
              <p:nvPr/>
            </p:nvCxnSpPr>
            <p:spPr>
              <a:xfrm flipV="1">
                <a:off x="3200400" y="2476500"/>
                <a:ext cx="2514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81000" y="4419600"/>
                <a:ext cx="3581400" cy="457200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itchFamily="34" charset="0"/>
                  </a:rPr>
                  <a:t>Object = Data + Methods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81000" y="4953000"/>
                <a:ext cx="2286000" cy="1447800"/>
              </a:xfrm>
              <a:prstGeom prst="rect">
                <a:avLst/>
              </a:prstGeom>
              <a:solidFill>
                <a:srgbClr val="FF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400" b="1" dirty="0">
                    <a:solidFill>
                      <a:srgbClr val="0000CC"/>
                    </a:solidFill>
                    <a:latin typeface="Calibri" pitchFamily="34" charset="0"/>
                  </a:rPr>
                  <a:t>Basic Concepts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1400" b="1" dirty="0">
                    <a:solidFill>
                      <a:srgbClr val="0000CC"/>
                    </a:solidFill>
                    <a:latin typeface="Calibri" pitchFamily="34" charset="0"/>
                  </a:rPr>
                  <a:t> Encapsulation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1400" b="1" dirty="0">
                    <a:solidFill>
                      <a:srgbClr val="0000CC"/>
                    </a:solidFill>
                    <a:latin typeface="Calibri" pitchFamily="34" charset="0"/>
                  </a:rPr>
                  <a:t> Inheritance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1400" b="1" dirty="0">
                    <a:solidFill>
                      <a:srgbClr val="0000CC"/>
                    </a:solidFill>
                    <a:latin typeface="Calibri" pitchFamily="34" charset="0"/>
                  </a:rPr>
                  <a:t> Polymorphism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67200" y="4495800"/>
                <a:ext cx="1600200" cy="838200"/>
              </a:xfrm>
              <a:prstGeom prst="ellipse">
                <a:avLst/>
              </a:prstGeom>
              <a:solidFill>
                <a:srgbClr val="FFFF66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rgbClr val="660066"/>
                    </a:solidFill>
                    <a:latin typeface="Calibri" pitchFamily="34" charset="0"/>
                  </a:rPr>
                  <a:t>Modifiers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267200" y="1981200"/>
                <a:ext cx="1600200" cy="838200"/>
              </a:xfrm>
              <a:prstGeom prst="ellipse">
                <a:avLst/>
              </a:prstGeom>
              <a:solidFill>
                <a:srgbClr val="FFFF66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rgbClr val="660066"/>
                    </a:solidFill>
                    <a:latin typeface="Calibri" pitchFamily="34" charset="0"/>
                  </a:rPr>
                  <a:t>Modifiers</a:t>
                </a:r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2743200" y="5181600"/>
              <a:ext cx="2057400" cy="1066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</a:rPr>
                <a:t>Particular methods:</a:t>
              </a:r>
            </a:p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</a:rPr>
                <a:t>Constructors</a:t>
              </a:r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OOP -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Aggregation of data and behavior: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Data of a class should </a:t>
            </a:r>
            <a:r>
              <a:rPr lang="en-US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be hidden </a:t>
            </a:r>
            <a:r>
              <a:rPr lang="en-US" dirty="0">
                <a:latin typeface="Arial" pitchFamily="34" charset="0"/>
                <a:cs typeface="Arial" pitchFamily="34" charset="0"/>
              </a:rPr>
              <a:t>from the outside.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All data should be accessed only via methods.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A method should have a </a:t>
            </a:r>
            <a:r>
              <a:rPr lang="en-US" i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boundary condition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(a limit on the range of arguments for which a method ca operate properly).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5943600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Ex: a square-root cannot operate on a negative number</a:t>
            </a:r>
          </a:p>
          <a:p>
            <a:endParaRPr lang="en-US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3: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The Anatomy of a Simple C# Program.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Classes and Objects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Establishing Member Visibility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Defining Constant Data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Defining Read-Only Fields.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The static Keyword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Method Parameter Modifiers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Iteration Constructs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Understanding Value Types and Reference Types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Boxing and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Unboxing</a:t>
            </a:r>
            <a:r>
              <a:rPr lang="en-US" dirty="0">
                <a:latin typeface="Arial" pitchFamily="34" charset="0"/>
                <a:cs typeface="Arial" pitchFamily="34" charset="0"/>
              </a:rPr>
              <a:t> Operations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The Master Class: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System.Object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OOP - Encapsulation</a:t>
            </a:r>
            <a:endParaRPr lang="en-US" sz="4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9600" y="1752600"/>
            <a:ext cx="8001000" cy="2971800"/>
            <a:chOff x="609600" y="2514600"/>
            <a:chExt cx="8001000" cy="2971800"/>
          </a:xfrm>
        </p:grpSpPr>
        <p:pic>
          <p:nvPicPr>
            <p:cNvPr id="4" name="Picture 3" descr="encap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2590800"/>
              <a:ext cx="5752381" cy="2895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914400" y="3352800"/>
              <a:ext cx="3810000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3962400"/>
              <a:ext cx="5334000" cy="1295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191000" y="2971800"/>
              <a:ext cx="1600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accessor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495800" y="3810000"/>
              <a:ext cx="1600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Mutator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2514600"/>
              <a:ext cx="1905000" cy="1905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Using traditional </a:t>
              </a:r>
              <a:r>
                <a:rPr lang="en-US" dirty="0" err="1"/>
                <a:t>accessor</a:t>
              </a:r>
              <a:r>
                <a:rPr lang="en-US" dirty="0"/>
                <a:t> and </a:t>
              </a:r>
              <a:r>
                <a:rPr lang="en-US" dirty="0" err="1"/>
                <a:t>mutator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9" idx="1"/>
              <a:endCxn id="7" idx="6"/>
            </p:cNvCxnSpPr>
            <p:nvPr/>
          </p:nvCxnSpPr>
          <p:spPr>
            <a:xfrm rot="10800000">
              <a:off x="5791200" y="3238500"/>
              <a:ext cx="9144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1"/>
              <a:endCxn id="8" idx="6"/>
            </p:cNvCxnSpPr>
            <p:nvPr/>
          </p:nvCxnSpPr>
          <p:spPr>
            <a:xfrm rot="10800000" flipV="1">
              <a:off x="6096000" y="3467100"/>
              <a:ext cx="6096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 descr="enca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724400"/>
            <a:ext cx="5457143" cy="1876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Rectangle 26"/>
          <p:cNvSpPr/>
          <p:nvPr/>
        </p:nvSpPr>
        <p:spPr>
          <a:xfrm>
            <a:off x="2590800" y="5397321"/>
            <a:ext cx="48006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txBody>
          <a:bodyPr/>
          <a:lstStyle/>
          <a:p>
            <a:pPr algn="ctr"/>
            <a:r>
              <a:rPr lang="en-US" sz="4800" b="1" dirty="0"/>
              <a:t>OOP - Encapsulation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05600" y="1752600"/>
            <a:ext cx="1905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Properties</a:t>
            </a:r>
          </a:p>
        </p:txBody>
      </p:sp>
      <p:pic>
        <p:nvPicPr>
          <p:cNvPr id="5" name="Picture 4" descr="encap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495800"/>
            <a:ext cx="3990476" cy="22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enca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7800"/>
            <a:ext cx="2971800" cy="3323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447800" y="2895600"/>
            <a:ext cx="16764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3581400"/>
            <a:ext cx="19050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5448837"/>
            <a:ext cx="1066800" cy="266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89442" y="5791201"/>
            <a:ext cx="685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90800" y="3886201"/>
            <a:ext cx="685800" cy="2285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" idx="1"/>
            <a:endCxn id="7" idx="3"/>
          </p:cNvCxnSpPr>
          <p:nvPr/>
        </p:nvCxnSpPr>
        <p:spPr>
          <a:xfrm rot="10800000" flipV="1">
            <a:off x="3124200" y="2705100"/>
            <a:ext cx="3581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1"/>
            <a:endCxn id="8" idx="3"/>
          </p:cNvCxnSpPr>
          <p:nvPr/>
        </p:nvCxnSpPr>
        <p:spPr>
          <a:xfrm rot="10800000" flipV="1">
            <a:off x="3352800" y="2705100"/>
            <a:ext cx="33528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" y="5257800"/>
            <a:ext cx="3924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C000"/>
                </a:solidFill>
              </a:rPr>
              <a:t>the C# </a:t>
            </a:r>
            <a:r>
              <a:rPr lang="en-US" i="1" u="sng" dirty="0">
                <a:solidFill>
                  <a:srgbClr val="FFFF00"/>
                </a:solidFill>
              </a:rPr>
              <a:t>value</a:t>
            </a:r>
            <a:r>
              <a:rPr lang="en-US" i="1" dirty="0">
                <a:solidFill>
                  <a:srgbClr val="FFC000"/>
                </a:solidFill>
              </a:rPr>
              <a:t> token is not a keyword, </a:t>
            </a:r>
          </a:p>
          <a:p>
            <a:r>
              <a:rPr lang="en-US" i="1" dirty="0">
                <a:solidFill>
                  <a:srgbClr val="FFC000"/>
                </a:solidFill>
              </a:rPr>
              <a:t>but rather a </a:t>
            </a:r>
            <a:r>
              <a:rPr lang="en-US" i="1" u="sng" dirty="0">
                <a:solidFill>
                  <a:srgbClr val="FFC000"/>
                </a:solidFill>
              </a:rPr>
              <a:t>contextual keyword</a:t>
            </a:r>
            <a:endParaRPr lang="en-US" u="sng" dirty="0">
              <a:solidFill>
                <a:srgbClr val="FFC000"/>
              </a:solidFill>
            </a:endParaRPr>
          </a:p>
        </p:txBody>
      </p:sp>
      <p:cxnSp>
        <p:nvCxnSpPr>
          <p:cNvPr id="18" name="Straight Arrow Connector 17"/>
          <p:cNvCxnSpPr>
            <a:endCxn id="11" idx="2"/>
          </p:cNvCxnSpPr>
          <p:nvPr/>
        </p:nvCxnSpPr>
        <p:spPr>
          <a:xfrm flipV="1">
            <a:off x="1295400" y="4114800"/>
            <a:ext cx="16383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OOP - Inheritance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526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</a:rPr>
              <a:t>Ability allows a class having members of an existed class </a:t>
            </a:r>
            <a:r>
              <a:rPr lang="en-US" sz="2400" dirty="0">
                <a:latin typeface="Calibri" pitchFamily="34" charset="0"/>
                <a:sym typeface="Wingdings" pitchFamily="2" charset="2"/>
              </a:rPr>
              <a:t> Re-used code.</a:t>
            </a:r>
            <a:endParaRPr lang="en-US" sz="2400" dirty="0">
              <a:latin typeface="Calibri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8600" y="2438400"/>
            <a:ext cx="8229600" cy="4267200"/>
            <a:chOff x="228600" y="2286000"/>
            <a:chExt cx="8229600" cy="4419600"/>
          </a:xfrm>
        </p:grpSpPr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6019800" y="2286000"/>
              <a:ext cx="2286000" cy="304800"/>
            </a:xfrm>
            <a:prstGeom prst="rect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rgbClr val="002060"/>
                  </a:solidFill>
                  <a:latin typeface="Calibri" pitchFamily="34" charset="0"/>
                </a:rPr>
                <a:t>class STUDENT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28600" y="2286000"/>
              <a:ext cx="8229600" cy="4419600"/>
              <a:chOff x="304800" y="2209800"/>
              <a:chExt cx="8229600" cy="4419600"/>
            </a:xfrm>
          </p:grpSpPr>
          <p:grpSp>
            <p:nvGrpSpPr>
              <p:cNvPr id="4" name="Group 3"/>
              <p:cNvGrpSpPr>
                <a:grpSpLocks/>
              </p:cNvGrpSpPr>
              <p:nvPr/>
            </p:nvGrpSpPr>
            <p:grpSpPr bwMode="auto">
              <a:xfrm>
                <a:off x="1676400" y="2209800"/>
                <a:ext cx="2286000" cy="2362200"/>
                <a:chOff x="672" y="816"/>
                <a:chExt cx="1296" cy="1488"/>
              </a:xfrm>
            </p:grpSpPr>
            <p:sp>
              <p:nvSpPr>
                <p:cNvPr id="5" name="Rectangle 4"/>
                <p:cNvSpPr>
                  <a:spLocks noChangeArrowheads="1"/>
                </p:cNvSpPr>
                <p:nvPr/>
              </p:nvSpPr>
              <p:spPr bwMode="auto">
                <a:xfrm>
                  <a:off x="672" y="1008"/>
                  <a:ext cx="1296" cy="12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 b="1">
                      <a:solidFill>
                        <a:srgbClr val="002060"/>
                      </a:solidFill>
                      <a:latin typeface="Calibri" pitchFamily="34" charset="0"/>
                    </a:rPr>
                    <a:t>ID_Num</a:t>
                  </a:r>
                </a:p>
                <a:p>
                  <a:r>
                    <a:rPr lang="en-US" sz="1400" b="1">
                      <a:solidFill>
                        <a:srgbClr val="002060"/>
                      </a:solidFill>
                      <a:latin typeface="Calibri" pitchFamily="34" charset="0"/>
                    </a:rPr>
                    <a:t>Name</a:t>
                  </a:r>
                </a:p>
                <a:p>
                  <a:r>
                    <a:rPr lang="en-US" sz="1400" b="1">
                      <a:solidFill>
                        <a:srgbClr val="002060"/>
                      </a:solidFill>
                      <a:latin typeface="Calibri" pitchFamily="34" charset="0"/>
                    </a:rPr>
                    <a:t>YearOfBirth</a:t>
                  </a:r>
                </a:p>
                <a:p>
                  <a:r>
                    <a:rPr lang="en-US" sz="1400" b="1">
                      <a:solidFill>
                        <a:srgbClr val="002060"/>
                      </a:solidFill>
                      <a:latin typeface="Calibri" pitchFamily="34" charset="0"/>
                    </a:rPr>
                    <a:t>Address</a:t>
                  </a:r>
                </a:p>
                <a:p>
                  <a:r>
                    <a:rPr lang="en-US" sz="1400" b="1" i="1">
                      <a:solidFill>
                        <a:srgbClr val="002060"/>
                      </a:solidFill>
                      <a:latin typeface="Calibri" pitchFamily="34" charset="0"/>
                    </a:rPr>
                    <a:t>getID_Num()</a:t>
                  </a:r>
                </a:p>
                <a:p>
                  <a:r>
                    <a:rPr lang="en-US" sz="1400" b="1" i="1">
                      <a:solidFill>
                        <a:srgbClr val="002060"/>
                      </a:solidFill>
                      <a:latin typeface="Calibri" pitchFamily="34" charset="0"/>
                    </a:rPr>
                    <a:t>setID_Num(newID)</a:t>
                  </a:r>
                </a:p>
                <a:p>
                  <a:r>
                    <a:rPr lang="en-US" sz="1400" b="1">
                      <a:solidFill>
                        <a:srgbClr val="002060"/>
                      </a:solidFill>
                      <a:latin typeface="Calibri" pitchFamily="34" charset="0"/>
                    </a:rPr>
                    <a:t>......</a:t>
                  </a:r>
                </a:p>
              </p:txBody>
            </p:sp>
            <p:sp>
              <p:nvSpPr>
                <p:cNvPr id="6" name="Rectangle 5"/>
                <p:cNvSpPr>
                  <a:spLocks noChangeArrowheads="1"/>
                </p:cNvSpPr>
                <p:nvPr/>
              </p:nvSpPr>
              <p:spPr bwMode="auto">
                <a:xfrm>
                  <a:off x="672" y="816"/>
                  <a:ext cx="1296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 b="1">
                      <a:solidFill>
                        <a:srgbClr val="002060"/>
                      </a:solidFill>
                      <a:latin typeface="Calibri" pitchFamily="34" charset="0"/>
                    </a:rPr>
                    <a:t>class PERSON</a:t>
                  </a:r>
                </a:p>
              </p:txBody>
            </p:sp>
          </p:grp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676400" y="5257800"/>
                <a:ext cx="2286000" cy="1371600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b="1">
                    <a:solidFill>
                      <a:srgbClr val="002060"/>
                    </a:solidFill>
                    <a:latin typeface="Calibri" pitchFamily="34" charset="0"/>
                  </a:rPr>
                  <a:t>RollNum</a:t>
                </a:r>
              </a:p>
              <a:p>
                <a:r>
                  <a:rPr lang="en-US" sz="1400" b="1">
                    <a:solidFill>
                      <a:srgbClr val="002060"/>
                    </a:solidFill>
                    <a:latin typeface="Calibri" pitchFamily="34" charset="0"/>
                  </a:rPr>
                  <a:t>Score</a:t>
                </a:r>
              </a:p>
              <a:p>
                <a:r>
                  <a:rPr lang="en-US" sz="1400" b="1" i="1">
                    <a:solidFill>
                      <a:srgbClr val="002060"/>
                    </a:solidFill>
                    <a:latin typeface="Calibri" pitchFamily="34" charset="0"/>
                  </a:rPr>
                  <a:t>getScore()</a:t>
                </a:r>
              </a:p>
              <a:p>
                <a:r>
                  <a:rPr lang="en-US" sz="1400" b="1" i="1">
                    <a:solidFill>
                      <a:srgbClr val="002060"/>
                    </a:solidFill>
                    <a:latin typeface="Calibri" pitchFamily="34" charset="0"/>
                  </a:rPr>
                  <a:t>setSore(newScore)</a:t>
                </a:r>
              </a:p>
              <a:p>
                <a:r>
                  <a:rPr lang="en-US" sz="1400" b="1">
                    <a:solidFill>
                      <a:srgbClr val="002060"/>
                    </a:solidFill>
                    <a:latin typeface="Calibri" pitchFamily="34" charset="0"/>
                  </a:rPr>
                  <a:t>......</a:t>
                </a: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1676400" y="4953000"/>
                <a:ext cx="2286000" cy="304800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2060"/>
                    </a:solidFill>
                    <a:latin typeface="Calibri" pitchFamily="34" charset="0"/>
                  </a:rPr>
                  <a:t>class STUDENT</a:t>
                </a:r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 flipV="1">
                <a:off x="2438400" y="457200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1400">
                  <a:solidFill>
                    <a:srgbClr val="002060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304800" y="4343400"/>
                <a:ext cx="1219200" cy="609600"/>
              </a:xfrm>
              <a:prstGeom prst="wedgeRectCallout">
                <a:avLst>
                  <a:gd name="adj1" fmla="val 120051"/>
                  <a:gd name="adj2" fmla="val 14583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 b="1" i="1">
                    <a:solidFill>
                      <a:srgbClr val="002060"/>
                    </a:solidFill>
                    <a:latin typeface="Calibri" pitchFamily="34" charset="0"/>
                  </a:rPr>
                  <a:t>“is a” relationship</a:t>
                </a:r>
              </a:p>
            </p:txBody>
          </p:sp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>
                <a:off x="6096000" y="2514600"/>
                <a:ext cx="2286000" cy="2057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b="1">
                    <a:solidFill>
                      <a:srgbClr val="002060"/>
                    </a:solidFill>
                    <a:latin typeface="Calibri" pitchFamily="34" charset="0"/>
                  </a:rPr>
                  <a:t>ID_Num</a:t>
                </a:r>
              </a:p>
              <a:p>
                <a:r>
                  <a:rPr lang="en-US" sz="1400" b="1">
                    <a:solidFill>
                      <a:srgbClr val="002060"/>
                    </a:solidFill>
                    <a:latin typeface="Calibri" pitchFamily="34" charset="0"/>
                  </a:rPr>
                  <a:t>Name</a:t>
                </a:r>
              </a:p>
              <a:p>
                <a:r>
                  <a:rPr lang="en-US" sz="1400" b="1">
                    <a:solidFill>
                      <a:srgbClr val="002060"/>
                    </a:solidFill>
                    <a:latin typeface="Calibri" pitchFamily="34" charset="0"/>
                  </a:rPr>
                  <a:t>YearOfBirth</a:t>
                </a:r>
              </a:p>
              <a:p>
                <a:r>
                  <a:rPr lang="en-US" sz="1400" b="1">
                    <a:solidFill>
                      <a:srgbClr val="002060"/>
                    </a:solidFill>
                    <a:latin typeface="Calibri" pitchFamily="34" charset="0"/>
                  </a:rPr>
                  <a:t>Address</a:t>
                </a:r>
              </a:p>
              <a:p>
                <a:r>
                  <a:rPr lang="en-US" sz="1400" b="1" i="1">
                    <a:solidFill>
                      <a:srgbClr val="002060"/>
                    </a:solidFill>
                    <a:latin typeface="Calibri" pitchFamily="34" charset="0"/>
                  </a:rPr>
                  <a:t>getID_Num()</a:t>
                </a:r>
              </a:p>
              <a:p>
                <a:r>
                  <a:rPr lang="en-US" sz="1400" b="1" i="1">
                    <a:solidFill>
                      <a:srgbClr val="002060"/>
                    </a:solidFill>
                    <a:latin typeface="Calibri" pitchFamily="34" charset="0"/>
                  </a:rPr>
                  <a:t>setID_Num(newID)</a:t>
                </a:r>
              </a:p>
              <a:p>
                <a:r>
                  <a:rPr lang="en-US" sz="1400" b="1">
                    <a:solidFill>
                      <a:srgbClr val="002060"/>
                    </a:solidFill>
                    <a:latin typeface="Calibri" pitchFamily="34" charset="0"/>
                  </a:rPr>
                  <a:t>......</a:t>
                </a:r>
              </a:p>
            </p:txBody>
          </p:sp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6096000" y="4572000"/>
                <a:ext cx="2286000" cy="1371600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b="1">
                    <a:solidFill>
                      <a:srgbClr val="002060"/>
                    </a:solidFill>
                    <a:latin typeface="Calibri" pitchFamily="34" charset="0"/>
                  </a:rPr>
                  <a:t>RollNum</a:t>
                </a:r>
              </a:p>
              <a:p>
                <a:r>
                  <a:rPr lang="en-US" sz="1400" b="1">
                    <a:solidFill>
                      <a:srgbClr val="002060"/>
                    </a:solidFill>
                    <a:latin typeface="Calibri" pitchFamily="34" charset="0"/>
                  </a:rPr>
                  <a:t>Score</a:t>
                </a:r>
              </a:p>
              <a:p>
                <a:r>
                  <a:rPr lang="en-US" sz="1400" b="1" i="1">
                    <a:solidFill>
                      <a:srgbClr val="002060"/>
                    </a:solidFill>
                    <a:latin typeface="Calibri" pitchFamily="34" charset="0"/>
                  </a:rPr>
                  <a:t>getScore()</a:t>
                </a:r>
              </a:p>
              <a:p>
                <a:r>
                  <a:rPr lang="en-US" sz="1400" b="1" i="1">
                    <a:solidFill>
                      <a:srgbClr val="002060"/>
                    </a:solidFill>
                    <a:latin typeface="Calibri" pitchFamily="34" charset="0"/>
                  </a:rPr>
                  <a:t>setSore(newScore)</a:t>
                </a:r>
              </a:p>
              <a:p>
                <a:r>
                  <a:rPr lang="en-US" sz="1400" b="1">
                    <a:solidFill>
                      <a:srgbClr val="002060"/>
                    </a:solidFill>
                    <a:latin typeface="Calibri" pitchFamily="34" charset="0"/>
                  </a:rPr>
                  <a:t>......</a:t>
                </a:r>
              </a:p>
            </p:txBody>
          </p:sp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4495800" y="2819400"/>
                <a:ext cx="990600" cy="990600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  <a:latin typeface="Calibri" pitchFamily="34" charset="0"/>
                  </a:rPr>
                  <a:t>inherited</a:t>
                </a:r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3962400" y="3429000"/>
                <a:ext cx="213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1400">
                  <a:solidFill>
                    <a:srgbClr val="00206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Oval 17"/>
              <p:cNvSpPr>
                <a:spLocks noChangeArrowheads="1"/>
              </p:cNvSpPr>
              <p:nvPr/>
            </p:nvSpPr>
            <p:spPr bwMode="auto">
              <a:xfrm>
                <a:off x="4191000" y="4648200"/>
                <a:ext cx="1295400" cy="990600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  <a:latin typeface="Calibri" pitchFamily="34" charset="0"/>
                  </a:rPr>
                  <a:t>extensions</a:t>
                </a:r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>
                <a:off x="3962400" y="5257800"/>
                <a:ext cx="213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1400">
                  <a:solidFill>
                    <a:srgbClr val="00206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5943600" y="6019800"/>
                <a:ext cx="2590800" cy="609600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FFC000"/>
                    </a:solidFill>
                    <a:latin typeface="Calibri" pitchFamily="34" charset="0"/>
                  </a:rPr>
                  <a:t>Son = Father + extensions</a:t>
                </a:r>
              </a:p>
            </p:txBody>
          </p:sp>
        </p:grp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4114800"/>
            <a:ext cx="3363059" cy="1828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" name="Picture 4" descr="inh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219200"/>
            <a:ext cx="4572000" cy="2504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in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82" y="609600"/>
            <a:ext cx="3944718" cy="3219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inh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3962400"/>
            <a:ext cx="5266600" cy="2666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495800" y="381000"/>
            <a:ext cx="437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FFFF00"/>
                </a:solidFill>
                <a:latin typeface="Calibri" pitchFamily="34" charset="0"/>
              </a:rPr>
              <a:t>Inheritance Implementation in C#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955442"/>
            <a:ext cx="1447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4826358"/>
            <a:ext cx="1676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05600" y="25908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itchFamily="34" charset="0"/>
              </a:rPr>
              <a:t>Invoke parent’s constructor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52800" y="55626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itchFamily="34" charset="0"/>
              </a:rPr>
              <a:t>Invoke parent’s constructor</a:t>
            </a:r>
          </a:p>
        </p:txBody>
      </p:sp>
      <p:cxnSp>
        <p:nvCxnSpPr>
          <p:cNvPr id="15" name="Shape 14"/>
          <p:cNvCxnSpPr>
            <a:stCxn id="13" idx="0"/>
            <a:endCxn id="11" idx="3"/>
          </p:cNvCxnSpPr>
          <p:nvPr/>
        </p:nvCxnSpPr>
        <p:spPr>
          <a:xfrm rot="16200000" flipV="1">
            <a:off x="3041829" y="4337229"/>
            <a:ext cx="621942" cy="1828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12" idx="0"/>
            <a:endCxn id="10" idx="3"/>
          </p:cNvCxnSpPr>
          <p:nvPr/>
        </p:nvCxnSpPr>
        <p:spPr>
          <a:xfrm rot="16200000" flipV="1">
            <a:off x="6711771" y="1682571"/>
            <a:ext cx="521058" cy="12954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9FC8F-2426-48A3-A482-A3559C72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F0848-D7BE-4CAD-915B-2A8DA046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8" y="122920"/>
            <a:ext cx="8784254" cy="65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867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txBody>
          <a:bodyPr/>
          <a:lstStyle/>
          <a:p>
            <a:pPr algn="ctr"/>
            <a:r>
              <a:rPr lang="en-US" sz="4800" b="1" dirty="0"/>
              <a:t>OOP -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382000" cy="4526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</a:rPr>
              <a:t>Ability allows many versions of a method</a:t>
            </a:r>
            <a:r>
              <a:rPr lang="en-US" sz="2400" dirty="0">
                <a:latin typeface="Calibri" pitchFamily="34" charset="0"/>
                <a:sym typeface="Wingdings" pitchFamily="2" charset="2"/>
              </a:rPr>
              <a:t> based on </a:t>
            </a:r>
            <a:r>
              <a:rPr lang="en-US" sz="2400" dirty="0">
                <a:solidFill>
                  <a:srgbClr val="FFFF00"/>
                </a:solidFill>
                <a:latin typeface="Calibri" pitchFamily="34" charset="0"/>
                <a:sym typeface="Wingdings" pitchFamily="2" charset="2"/>
              </a:rPr>
              <a:t>overloading</a:t>
            </a:r>
            <a:r>
              <a:rPr lang="en-US" sz="2400" dirty="0">
                <a:latin typeface="Calibri" pitchFamily="34" charset="0"/>
                <a:sym typeface="Wingdings" pitchFamily="2" charset="2"/>
              </a:rPr>
              <a:t> and </a:t>
            </a:r>
            <a:r>
              <a:rPr lang="en-US" sz="2400" dirty="0">
                <a:solidFill>
                  <a:srgbClr val="FFFF00"/>
                </a:solidFill>
                <a:latin typeface="Calibri" pitchFamily="34" charset="0"/>
                <a:sym typeface="Wingdings" pitchFamily="2" charset="2"/>
              </a:rPr>
              <a:t>overriding</a:t>
            </a:r>
            <a:r>
              <a:rPr lang="en-US" sz="2400" dirty="0">
                <a:latin typeface="Calibri" pitchFamily="34" charset="0"/>
                <a:sym typeface="Wingdings" pitchFamily="2" charset="2"/>
              </a:rPr>
              <a:t> methods techniques.</a:t>
            </a:r>
          </a:p>
          <a:p>
            <a:endParaRPr lang="en-US" sz="2400" dirty="0">
              <a:latin typeface="Calibri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514600"/>
            <a:ext cx="6629400" cy="3432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343400"/>
            <a:ext cx="3352381" cy="2352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shap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62000"/>
            <a:ext cx="4219048" cy="1580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shap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667000"/>
            <a:ext cx="3314286" cy="1352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shape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2514600"/>
            <a:ext cx="4952353" cy="1895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shap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0" y="4572000"/>
            <a:ext cx="2933334" cy="100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0" y="152400"/>
            <a:ext cx="4747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FFFF00"/>
                </a:solidFill>
                <a:latin typeface="Calibri" pitchFamily="34" charset="0"/>
              </a:rPr>
              <a:t>Polymorphism Implementation in C#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685800"/>
            <a:ext cx="4038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rgbClr val="FFFF00"/>
                </a:solidFill>
                <a:latin typeface="Calibri" pitchFamily="34" charset="0"/>
              </a:rPr>
              <a:t>virtual</a:t>
            </a:r>
            <a:r>
              <a:rPr lang="en-US" sz="1500" dirty="0">
                <a:latin typeface="Calibri" pitchFamily="34" charset="0"/>
              </a:rPr>
              <a:t> :  provide a default implementation. Can be overridden if necessary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6800" y="1524000"/>
            <a:ext cx="4038600" cy="685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rgbClr val="002060"/>
                </a:solidFill>
                <a:latin typeface="Calibri" pitchFamily="34" charset="0"/>
              </a:rPr>
              <a:t>abstract</a:t>
            </a:r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:  sub-classes MUST override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95400" y="1066800"/>
            <a:ext cx="609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08279" y="1905000"/>
            <a:ext cx="685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2971800"/>
            <a:ext cx="3048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54321" y="3518079"/>
            <a:ext cx="4495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33600" y="3733800"/>
            <a:ext cx="1066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</a:t>
            </a:r>
          </a:p>
        </p:txBody>
      </p:sp>
      <p:sp>
        <p:nvSpPr>
          <p:cNvPr id="17" name="Oval 16"/>
          <p:cNvSpPr/>
          <p:nvPr/>
        </p:nvSpPr>
        <p:spPr>
          <a:xfrm>
            <a:off x="7086600" y="3276600"/>
            <a:ext cx="1828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91000" y="5943600"/>
            <a:ext cx="3988784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alibri" pitchFamily="34" charset="0"/>
              </a:rPr>
              <a:t>Besides 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virtual</a:t>
            </a:r>
            <a:r>
              <a:rPr lang="en-US" sz="1600" dirty="0">
                <a:solidFill>
                  <a:srgbClr val="FFC000"/>
                </a:solidFill>
                <a:latin typeface="Calibri" pitchFamily="34" charset="0"/>
              </a:rPr>
              <a:t> and 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abstract</a:t>
            </a:r>
            <a:r>
              <a:rPr lang="en-US" sz="1600" dirty="0">
                <a:solidFill>
                  <a:srgbClr val="FFC000"/>
                </a:solidFill>
                <a:latin typeface="Calibri" pitchFamily="34" charset="0"/>
              </a:rPr>
              <a:t>, C# provide 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new </a:t>
            </a:r>
          </a:p>
          <a:p>
            <a:r>
              <a:rPr lang="en-US" sz="1600" dirty="0">
                <a:solidFill>
                  <a:srgbClr val="FFC000"/>
                </a:solidFill>
                <a:latin typeface="Calibri" pitchFamily="34" charset="0"/>
              </a:rPr>
              <a:t>keyword that applies to </a:t>
            </a:r>
            <a:r>
              <a:rPr lang="en-US" sz="1600" i="1" u="sng" dirty="0">
                <a:solidFill>
                  <a:srgbClr val="FFC000"/>
                </a:solidFill>
                <a:latin typeface="Calibri" pitchFamily="34" charset="0"/>
              </a:rPr>
              <a:t>methods</a:t>
            </a:r>
            <a:r>
              <a:rPr lang="en-US" sz="1600" dirty="0">
                <a:solidFill>
                  <a:srgbClr val="FFC000"/>
                </a:solidFill>
                <a:latin typeface="Calibri" pitchFamily="34" charset="0"/>
              </a:rPr>
              <a:t>. What does </a:t>
            </a:r>
          </a:p>
          <a:p>
            <a:r>
              <a:rPr lang="en-US" sz="1600" dirty="0">
                <a:solidFill>
                  <a:srgbClr val="FFC000"/>
                </a:solidFill>
                <a:latin typeface="Calibri" pitchFamily="34" charset="0"/>
              </a:rPr>
              <a:t>that mean?</a:t>
            </a:r>
          </a:p>
        </p:txBody>
      </p:sp>
      <p:sp>
        <p:nvSpPr>
          <p:cNvPr id="19" name="Oval 18"/>
          <p:cNvSpPr/>
          <p:nvPr/>
        </p:nvSpPr>
        <p:spPr>
          <a:xfrm>
            <a:off x="3886200" y="5637726"/>
            <a:ext cx="609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A52C8-386B-4C13-971F-7E786E17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638F1-8621-47BD-98B2-67CF4431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6180"/>
            <a:ext cx="8991600" cy="673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6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65545-142D-487E-9E06-28762DC6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3478E-ED0F-4D73-A793-EC209F8E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9" y="57728"/>
            <a:ext cx="8973879" cy="675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18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1264"/>
            <a:ext cx="8229600" cy="889464"/>
          </a:xfrm>
        </p:spPr>
        <p:txBody>
          <a:bodyPr/>
          <a:lstStyle/>
          <a:p>
            <a:pPr algn="ctr"/>
            <a:r>
              <a:rPr lang="en-US" b="1" dirty="0"/>
              <a:t>C# Casting Rules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5800" y="1295400"/>
            <a:ext cx="7772400" cy="2666667"/>
            <a:chOff x="685800" y="1600200"/>
            <a:chExt cx="7772400" cy="2666667"/>
          </a:xfrm>
        </p:grpSpPr>
        <p:grpSp>
          <p:nvGrpSpPr>
            <p:cNvPr id="7" name="Group 6"/>
            <p:cNvGrpSpPr/>
            <p:nvPr/>
          </p:nvGrpSpPr>
          <p:grpSpPr>
            <a:xfrm>
              <a:off x="685800" y="1600200"/>
              <a:ext cx="2952381" cy="2666667"/>
              <a:chOff x="685800" y="1600200"/>
              <a:chExt cx="2952381" cy="2666667"/>
            </a:xfrm>
          </p:grpSpPr>
          <p:pic>
            <p:nvPicPr>
              <p:cNvPr id="4" name="Picture 3" descr="cast1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600200"/>
                <a:ext cx="2952381" cy="2666667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1295400" y="2286000"/>
                <a:ext cx="1752600" cy="6858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95400" y="3048000"/>
                <a:ext cx="1752600" cy="6858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267200" y="1981200"/>
              <a:ext cx="4038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alibri" pitchFamily="34" charset="0"/>
                </a:rPr>
                <a:t>Convert smaller type to bigger type: OK (also called </a:t>
              </a:r>
              <a:r>
                <a:rPr lang="en-US" dirty="0">
                  <a:solidFill>
                    <a:srgbClr val="FFC000"/>
                  </a:solidFill>
                  <a:latin typeface="Calibri" pitchFamily="34" charset="0"/>
                </a:rPr>
                <a:t>implicit cast</a:t>
              </a:r>
              <a:r>
                <a:rPr lang="en-US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67200" y="2971800"/>
              <a:ext cx="4191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alibri" pitchFamily="34" charset="0"/>
                </a:rPr>
                <a:t>Convert bigger type to smaller type: NOT OK =&gt; need an explicit cast =&gt; </a:t>
              </a:r>
              <a:r>
                <a:rPr lang="en-US" i="1" dirty="0">
                  <a:solidFill>
                    <a:srgbClr val="FFFF00"/>
                  </a:solidFill>
                  <a:latin typeface="Calibri" pitchFamily="34" charset="0"/>
                </a:rPr>
                <a:t>may cause loss of data</a:t>
              </a:r>
            </a:p>
          </p:txBody>
        </p:sp>
        <p:cxnSp>
          <p:nvCxnSpPr>
            <p:cNvPr id="11" name="Straight Arrow Connector 10"/>
            <p:cNvCxnSpPr>
              <a:stCxn id="9" idx="1"/>
              <a:endCxn id="6" idx="3"/>
            </p:cNvCxnSpPr>
            <p:nvPr/>
          </p:nvCxnSpPr>
          <p:spPr>
            <a:xfrm rot="10800000">
              <a:off x="3048000" y="3390900"/>
              <a:ext cx="1219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1"/>
              <a:endCxn id="5" idx="3"/>
            </p:cNvCxnSpPr>
            <p:nvPr/>
          </p:nvCxnSpPr>
          <p:spPr>
            <a:xfrm rot="10800000" flipV="1">
              <a:off x="3048000" y="2286000"/>
              <a:ext cx="12192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28600" y="4905562"/>
            <a:ext cx="8686800" cy="1647638"/>
            <a:chOff x="304800" y="4572000"/>
            <a:chExt cx="8686800" cy="1647638"/>
          </a:xfrm>
        </p:grpSpPr>
        <p:pic>
          <p:nvPicPr>
            <p:cNvPr id="17" name="Picture 16" descr="cast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" y="4724400"/>
              <a:ext cx="4190476" cy="149523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9" name="Rectangle 18"/>
            <p:cNvSpPr/>
            <p:nvPr/>
          </p:nvSpPr>
          <p:spPr>
            <a:xfrm>
              <a:off x="4953000" y="4572000"/>
              <a:ext cx="4038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alibri" pitchFamily="34" charset="0"/>
                </a:rPr>
                <a:t>Convert sub-class to supper class: OK (also called </a:t>
              </a:r>
              <a:r>
                <a:rPr lang="en-US" dirty="0">
                  <a:solidFill>
                    <a:srgbClr val="FFC000"/>
                  </a:solidFill>
                  <a:latin typeface="Calibri" pitchFamily="34" charset="0"/>
                </a:rPr>
                <a:t>implicit cast</a:t>
              </a:r>
              <a:r>
                <a:rPr lang="en-US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24400" y="5334000"/>
              <a:ext cx="4191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alibri" pitchFamily="34" charset="0"/>
                </a:rPr>
                <a:t>Convert supper class to sub-class: NOT OK =&gt; need an explicit cast =&gt; </a:t>
              </a:r>
              <a:r>
                <a:rPr lang="en-US" i="1" dirty="0">
                  <a:solidFill>
                    <a:srgbClr val="FFFF00"/>
                  </a:solidFill>
                  <a:latin typeface="Calibri" pitchFamily="34" charset="0"/>
                </a:rPr>
                <a:t>may cause run time error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" y="5105400"/>
              <a:ext cx="38100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600" y="5474595"/>
              <a:ext cx="3276600" cy="2404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19" idx="1"/>
              <a:endCxn id="21" idx="3"/>
            </p:cNvCxnSpPr>
            <p:nvPr/>
          </p:nvCxnSpPr>
          <p:spPr>
            <a:xfrm rot="10800000" flipV="1">
              <a:off x="4419600" y="48768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1"/>
              <a:endCxn id="22" idx="3"/>
            </p:cNvCxnSpPr>
            <p:nvPr/>
          </p:nvCxnSpPr>
          <p:spPr>
            <a:xfrm rot="10800000">
              <a:off x="3886200" y="5594798"/>
              <a:ext cx="838200" cy="1583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hape 29"/>
          <p:cNvCxnSpPr>
            <a:stCxn id="4" idx="2"/>
            <a:endCxn id="28" idx="1"/>
          </p:cNvCxnSpPr>
          <p:nvPr/>
        </p:nvCxnSpPr>
        <p:spPr>
          <a:xfrm rot="16200000" flipH="1">
            <a:off x="3507348" y="2616709"/>
            <a:ext cx="252695" cy="294340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105400" y="3810000"/>
            <a:ext cx="3276600" cy="809524"/>
            <a:chOff x="5105400" y="3810000"/>
            <a:chExt cx="3276600" cy="809524"/>
          </a:xfrm>
        </p:grpSpPr>
        <p:pic>
          <p:nvPicPr>
            <p:cNvPr id="28" name="Picture 27" descr="cast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0" y="3810000"/>
              <a:ext cx="1980953" cy="809524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6019800" y="4114800"/>
              <a:ext cx="2362200" cy="381000"/>
              <a:chOff x="6019800" y="4114800"/>
              <a:chExt cx="2362200" cy="3810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6858000" y="4114800"/>
                <a:ext cx="1524000" cy="381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Lost data</a:t>
                </a:r>
              </a:p>
            </p:txBody>
          </p:sp>
          <p:cxnSp>
            <p:nvCxnSpPr>
              <p:cNvPr id="33" name="Straight Arrow Connector 32"/>
              <p:cNvCxnSpPr>
                <a:stCxn id="31" idx="1"/>
              </p:cNvCxnSpPr>
              <p:nvPr/>
            </p:nvCxnSpPr>
            <p:spPr>
              <a:xfrm rot="10800000">
                <a:off x="6019800" y="4267200"/>
                <a:ext cx="838200" cy="38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81000" y="762000"/>
            <a:ext cx="362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u="sng" dirty="0">
                <a:solidFill>
                  <a:srgbClr val="FFFF00"/>
                </a:solidFill>
                <a:latin typeface="Calibri" pitchFamily="34" charset="0"/>
              </a:rPr>
              <a:t>Value type: conversion and casting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600" y="4611711"/>
            <a:ext cx="404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u="sng" dirty="0">
                <a:solidFill>
                  <a:srgbClr val="FFFF00"/>
                </a:solidFill>
                <a:latin typeface="Calibri" pitchFamily="34" charset="0"/>
              </a:rPr>
              <a:t>Reference type: conversion and casting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Structure of a C# program</a:t>
            </a:r>
          </a:p>
        </p:txBody>
      </p:sp>
      <p:pic>
        <p:nvPicPr>
          <p:cNvPr id="4" name="Picture 3" descr="struc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600"/>
            <a:ext cx="5609524" cy="3942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066800" y="1752600"/>
            <a:ext cx="2667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2362200"/>
            <a:ext cx="2667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2971800"/>
            <a:ext cx="26670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15240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Referencing namespace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7800" y="22098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 of the current class</a:t>
            </a:r>
          </a:p>
        </p:txBody>
      </p:sp>
      <p:cxnSp>
        <p:nvCxnSpPr>
          <p:cNvPr id="11" name="Straight Arrow Connector 10"/>
          <p:cNvCxnSpPr>
            <a:stCxn id="9" idx="1"/>
            <a:endCxn id="6" idx="3"/>
          </p:cNvCxnSpPr>
          <p:nvPr/>
        </p:nvCxnSpPr>
        <p:spPr>
          <a:xfrm rot="10800000">
            <a:off x="3733800" y="24765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rot="10800000" flipV="1">
            <a:off x="3733800" y="1790700"/>
            <a:ext cx="15240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14800" y="34290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point: main()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0600" y="6260068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i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C# is a case-sensitive programming language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txBody>
          <a:bodyPr/>
          <a:lstStyle/>
          <a:p>
            <a:pPr algn="ctr"/>
            <a:r>
              <a:rPr lang="en-US" b="1" dirty="0"/>
              <a:t>Determining the “Type of”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4400" y="1904999"/>
            <a:ext cx="6553200" cy="3978315"/>
            <a:chOff x="914400" y="1904999"/>
            <a:chExt cx="6553200" cy="3978315"/>
          </a:xfrm>
        </p:grpSpPr>
        <p:pic>
          <p:nvPicPr>
            <p:cNvPr id="4" name="Picture 3" descr="cast4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1904999"/>
              <a:ext cx="6553200" cy="397831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2386884" y="2895600"/>
              <a:ext cx="3810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14800" y="3352800"/>
              <a:ext cx="3810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191000" y="3048000"/>
            <a:ext cx="1676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casting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txBody>
          <a:bodyPr/>
          <a:lstStyle/>
          <a:p>
            <a:pPr algn="ctr"/>
            <a:r>
              <a:rPr lang="en-US" dirty="0"/>
              <a:t>C# Partial Types</a:t>
            </a:r>
          </a:p>
        </p:txBody>
      </p:sp>
      <p:pic>
        <p:nvPicPr>
          <p:cNvPr id="4" name="Picture 3" descr="partial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9800"/>
            <a:ext cx="1981200" cy="2882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partial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038600"/>
            <a:ext cx="3810000" cy="2580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partial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600200"/>
            <a:ext cx="3847619" cy="2323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524000" y="2514600"/>
            <a:ext cx="609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0" y="4953000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0800" y="2514600"/>
            <a:ext cx="609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4953000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9" idx="3"/>
            <a:endCxn id="10" idx="3"/>
          </p:cNvCxnSpPr>
          <p:nvPr/>
        </p:nvCxnSpPr>
        <p:spPr>
          <a:xfrm>
            <a:off x="3200400" y="2628900"/>
            <a:ext cx="914400" cy="2476500"/>
          </a:xfrm>
          <a:prstGeom prst="bentConnector3">
            <a:avLst>
              <a:gd name="adj1" fmla="val 125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6200" y="3810000"/>
            <a:ext cx="177965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" pitchFamily="34" charset="0"/>
              </a:rPr>
              <a:t>Same class name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24600" y="3962400"/>
            <a:ext cx="160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4572000" y="2438400"/>
            <a:ext cx="19812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3"/>
          </p:cNvCxnSpPr>
          <p:nvPr/>
        </p:nvCxnSpPr>
        <p:spPr>
          <a:xfrm rot="10800000" flipV="1">
            <a:off x="4495800" y="4343399"/>
            <a:ext cx="2057400" cy="985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4: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itchFamily="34" charset="0"/>
              </a:rPr>
              <a:t>Encapsulation</a:t>
            </a:r>
          </a:p>
          <a:p>
            <a:r>
              <a:rPr lang="en-US" dirty="0">
                <a:latin typeface="Calibri" pitchFamily="34" charset="0"/>
              </a:rPr>
              <a:t>Inheritance</a:t>
            </a:r>
          </a:p>
          <a:p>
            <a:r>
              <a:rPr lang="en-US" dirty="0">
                <a:latin typeface="Calibri" pitchFamily="34" charset="0"/>
              </a:rPr>
              <a:t>Polymorphism: virtual </a:t>
            </a:r>
            <a:r>
              <a:rPr lang="en-US" dirty="0" err="1">
                <a:latin typeface="Calibri" pitchFamily="34" charset="0"/>
              </a:rPr>
              <a:t>vs</a:t>
            </a:r>
            <a:r>
              <a:rPr lang="en-US" dirty="0">
                <a:latin typeface="Calibri" pitchFamily="34" charset="0"/>
              </a:rPr>
              <a:t> abstract</a:t>
            </a:r>
          </a:p>
          <a:p>
            <a:r>
              <a:rPr lang="en-US" dirty="0">
                <a:latin typeface="Calibri" pitchFamily="34" charset="0"/>
              </a:rPr>
              <a:t>Casting rules:</a:t>
            </a:r>
          </a:p>
          <a:p>
            <a:pPr lvl="1"/>
            <a:r>
              <a:rPr lang="en-US" dirty="0">
                <a:latin typeface="Calibri" pitchFamily="34" charset="0"/>
              </a:rPr>
              <a:t>Value types:</a:t>
            </a:r>
          </a:p>
          <a:p>
            <a:pPr lvl="2"/>
            <a:r>
              <a:rPr lang="en-US" dirty="0">
                <a:latin typeface="Calibri" pitchFamily="34" charset="0"/>
              </a:rPr>
              <a:t>Convert smaller type to bigger type: OK (also called </a:t>
            </a:r>
            <a:r>
              <a:rPr lang="en-US" dirty="0">
                <a:solidFill>
                  <a:srgbClr val="FFC000"/>
                </a:solidFill>
                <a:latin typeface="Calibri" pitchFamily="34" charset="0"/>
              </a:rPr>
              <a:t>implicit cast</a:t>
            </a:r>
            <a:r>
              <a:rPr lang="en-US" dirty="0">
                <a:latin typeface="Calibri" pitchFamily="34" charset="0"/>
              </a:rPr>
              <a:t>)</a:t>
            </a:r>
          </a:p>
          <a:p>
            <a:pPr lvl="2"/>
            <a:r>
              <a:rPr lang="en-US" dirty="0">
                <a:latin typeface="Calibri" pitchFamily="34" charset="0"/>
              </a:rPr>
              <a:t>Convert bigger type to smaller type: NOT OK =&gt; need an explicit cast =&gt; </a:t>
            </a:r>
            <a:r>
              <a:rPr lang="en-US" i="1" dirty="0">
                <a:solidFill>
                  <a:srgbClr val="FFFF00"/>
                </a:solidFill>
                <a:latin typeface="Calibri" pitchFamily="34" charset="0"/>
              </a:rPr>
              <a:t>may cause loss of data</a:t>
            </a:r>
          </a:p>
          <a:p>
            <a:pPr lvl="1"/>
            <a:r>
              <a:rPr lang="en-US" dirty="0">
                <a:latin typeface="Calibri" pitchFamily="34" charset="0"/>
              </a:rPr>
              <a:t>Reference type</a:t>
            </a:r>
          </a:p>
          <a:p>
            <a:pPr lvl="2"/>
            <a:r>
              <a:rPr lang="en-US" dirty="0">
                <a:latin typeface="Calibri" pitchFamily="34" charset="0"/>
              </a:rPr>
              <a:t>Convert sub-class to supper class: OK (also called </a:t>
            </a:r>
            <a:r>
              <a:rPr lang="en-US" dirty="0">
                <a:solidFill>
                  <a:srgbClr val="FFC000"/>
                </a:solidFill>
                <a:latin typeface="Calibri" pitchFamily="34" charset="0"/>
              </a:rPr>
              <a:t>implicit cast</a:t>
            </a:r>
            <a:r>
              <a:rPr lang="en-US" dirty="0">
                <a:latin typeface="Calibri" pitchFamily="34" charset="0"/>
              </a:rPr>
              <a:t>)</a:t>
            </a:r>
          </a:p>
          <a:p>
            <a:pPr lvl="2"/>
            <a:r>
              <a:rPr lang="en-US" dirty="0">
                <a:latin typeface="Calibri" pitchFamily="34" charset="0"/>
              </a:rPr>
              <a:t>Convert supper class to sub-class: NOT OK =&gt; need an explicit cast =&gt; </a:t>
            </a:r>
            <a:r>
              <a:rPr lang="en-US" i="1" dirty="0">
                <a:solidFill>
                  <a:srgbClr val="FFFF00"/>
                </a:solidFill>
                <a:latin typeface="Calibri" pitchFamily="34" charset="0"/>
              </a:rPr>
              <a:t>may cause run time error</a:t>
            </a:r>
          </a:p>
          <a:p>
            <a:pPr lvl="2"/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752600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4: Q &amp; A</a:t>
            </a: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914E3-CC9D-4EB1-97A0-C25F86D5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981" y="4668981"/>
            <a:ext cx="5750038" cy="990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B61507-0A69-48DB-8A33-89C4A6D66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981" y="3449782"/>
            <a:ext cx="5750038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C# &amp; .NET Framework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981200"/>
            <a:ext cx="7162800" cy="2438400"/>
          </a:xfrm>
        </p:spPr>
        <p:txBody>
          <a:bodyPr>
            <a:normAutofit/>
          </a:bodyPr>
          <a:lstStyle/>
          <a:p>
            <a:pPr eaLnBrk="1" hangingPunct="1"/>
            <a:endParaRPr lang="en-US" sz="3600" dirty="0"/>
          </a:p>
          <a:p>
            <a:pPr eaLnBrk="1" hangingPunct="1">
              <a:buFontTx/>
              <a:buNone/>
            </a:pPr>
            <a:r>
              <a:rPr lang="en-US" sz="3600" dirty="0"/>
              <a:t>Chapter 5: Object Lifetime</a:t>
            </a:r>
          </a:p>
          <a:p>
            <a:pPr eaLnBrk="1" hangingPunct="1"/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5: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itchFamily="34" charset="0"/>
              </a:rPr>
              <a:t>Classes</a:t>
            </a:r>
            <a:r>
              <a:rPr lang="en-US" dirty="0"/>
              <a:t>, Objects, and References</a:t>
            </a:r>
          </a:p>
          <a:p>
            <a:pPr>
              <a:lnSpc>
                <a:spcPct val="150000"/>
              </a:lnSpc>
            </a:pPr>
            <a:r>
              <a:rPr lang="en-US" dirty="0"/>
              <a:t>The Basics of Object Lifetime</a:t>
            </a:r>
          </a:p>
          <a:p>
            <a:pPr>
              <a:lnSpc>
                <a:spcPct val="150000"/>
              </a:lnSpc>
            </a:pPr>
            <a:r>
              <a:rPr lang="en-US" dirty="0"/>
              <a:t>The Role of Application Roots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Understanding Object Generations.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Classes, Objects, and References</a:t>
            </a:r>
            <a:endParaRPr lang="en-US" sz="4000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124200" y="5257800"/>
            <a:ext cx="3505200" cy="1114425"/>
          </a:xfr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4267200" cy="337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600200"/>
            <a:ext cx="38100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6858000" y="5105400"/>
            <a:ext cx="1905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Garbage collector is performed here</a:t>
            </a:r>
          </a:p>
        </p:txBody>
      </p:sp>
      <p:sp>
        <p:nvSpPr>
          <p:cNvPr id="8" name="Oval 7"/>
          <p:cNvSpPr/>
          <p:nvPr/>
        </p:nvSpPr>
        <p:spPr>
          <a:xfrm>
            <a:off x="381000" y="5105400"/>
            <a:ext cx="1905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No garbage collector in stack</a:t>
            </a:r>
          </a:p>
        </p:txBody>
      </p:sp>
      <p:cxnSp>
        <p:nvCxnSpPr>
          <p:cNvPr id="9" name="Straight Arrow Connector 8"/>
          <p:cNvCxnSpPr>
            <a:stCxn id="8" idx="6"/>
          </p:cNvCxnSpPr>
          <p:nvPr/>
        </p:nvCxnSpPr>
        <p:spPr>
          <a:xfrm flipV="1">
            <a:off x="2286000" y="5638800"/>
            <a:ext cx="10668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</p:cNvCxnSpPr>
          <p:nvPr/>
        </p:nvCxnSpPr>
        <p:spPr>
          <a:xfrm rot="10800000">
            <a:off x="6324600" y="571500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86400" y="2971800"/>
            <a:ext cx="3124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txBody>
          <a:bodyPr/>
          <a:lstStyle/>
          <a:p>
            <a:pPr algn="ctr"/>
            <a:r>
              <a:rPr lang="en-US" b="1" dirty="0"/>
              <a:t>Object Lifetime</a:t>
            </a:r>
            <a:endParaRPr lang="en-US" dirty="0"/>
          </a:p>
        </p:txBody>
      </p:sp>
      <p:pic>
        <p:nvPicPr>
          <p:cNvPr id="4" name="Content Placeholder 3" descr="lif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400" y="1828800"/>
            <a:ext cx="3733800" cy="1371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6781800" y="2209800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" y="1676400"/>
            <a:ext cx="4800600" cy="4876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instruction informs the CLR to perform the following core tasks</a:t>
            </a:r>
          </a:p>
          <a:p>
            <a:pPr marL="640080" marR="0" lvl="1" indent="-228600" algn="l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Calculate the total amount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memory required for the object to be allocated</a:t>
            </a:r>
          </a:p>
          <a:p>
            <a:pPr marL="640080" marR="0" lvl="1" indent="-228600" algn="l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Examine the managed heap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ensure that there is indeed enough room to host the object to be allocated</a:t>
            </a:r>
          </a:p>
          <a:p>
            <a:pPr marL="640080" marR="0" lvl="1" indent="-228600" algn="l" defTabSz="914400" rtl="0" eaLnBrk="1" fontAlgn="auto" latinLnBrk="0" hangingPunct="1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Finally, before returning the reference to the caller, advance the next object pointer to point to the next available slot on the managed heap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429000"/>
            <a:ext cx="4114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The Role of Application Roots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libri" pitchFamily="34" charset="0"/>
              </a:rPr>
              <a:t>A </a:t>
            </a:r>
            <a:r>
              <a:rPr lang="en-US" sz="2800" i="1" dirty="0">
                <a:latin typeface="Calibri" pitchFamily="34" charset="0"/>
              </a:rPr>
              <a:t>root </a:t>
            </a:r>
            <a:r>
              <a:rPr lang="en-US" sz="2800" dirty="0">
                <a:latin typeface="Calibri" pitchFamily="34" charset="0"/>
              </a:rPr>
              <a:t>is a </a:t>
            </a:r>
            <a:r>
              <a:rPr lang="en-US" sz="2800" i="1" dirty="0">
                <a:solidFill>
                  <a:srgbClr val="FF0000"/>
                </a:solidFill>
                <a:latin typeface="Calibri" pitchFamily="34" charset="0"/>
              </a:rPr>
              <a:t>storage location </a:t>
            </a:r>
            <a:r>
              <a:rPr lang="en-US" sz="2800" dirty="0">
                <a:latin typeface="Calibri" pitchFamily="34" charset="0"/>
              </a:rPr>
              <a:t>containing a reference to an object on the heap.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libri" pitchFamily="34" charset="0"/>
              </a:rPr>
              <a:t>A root can fall into any of the following categories: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libri" pitchFamily="34" charset="0"/>
              </a:rPr>
              <a:t>References to global objects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libri" pitchFamily="34" charset="0"/>
              </a:rPr>
              <a:t>References to currently used static objects/static fields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libri" pitchFamily="34" charset="0"/>
              </a:rPr>
              <a:t>References to local objects within a given method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libri" pitchFamily="34" charset="0"/>
              </a:rPr>
              <a:t>References to object parameters passed into a method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libri" pitchFamily="34" charset="0"/>
              </a:rPr>
              <a:t>References to objects waiting to be </a:t>
            </a:r>
            <a:r>
              <a:rPr lang="en-US" sz="2800" i="1" dirty="0">
                <a:latin typeface="Calibri" pitchFamily="34" charset="0"/>
              </a:rPr>
              <a:t>finalized</a:t>
            </a:r>
            <a:endParaRPr lang="en-US" sz="2800" dirty="0">
              <a:latin typeface="Calibri" pitchFamily="34" charset="0"/>
            </a:endParaRPr>
          </a:p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The Role of Application Roots</a:t>
            </a:r>
            <a:endParaRPr lang="en-US" sz="4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38671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1000" y="4648200"/>
            <a:ext cx="4191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00"/>
                </a:solidFill>
              </a:rPr>
              <a:t>Object graphs </a:t>
            </a:r>
            <a:r>
              <a:rPr lang="en-US" sz="2000" dirty="0"/>
              <a:t>are constructed to determine which objects are reachable by application roots.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209800"/>
            <a:ext cx="31432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29200" y="3733800"/>
            <a:ext cx="3733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A clean and compacted heap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419600" y="2590800"/>
            <a:ext cx="609600" cy="5334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Structure of a C#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792163"/>
          </a:xfrm>
        </p:spPr>
        <p:txBody>
          <a:bodyPr/>
          <a:lstStyle/>
          <a:p>
            <a:r>
              <a:rPr lang="en-US" dirty="0"/>
              <a:t>Variations on the Main() Method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362200"/>
            <a:ext cx="571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// No return type, array of strings as argument.</a:t>
            </a:r>
          </a:p>
          <a:p>
            <a:r>
              <a:rPr lang="en-US" dirty="0">
                <a:solidFill>
                  <a:srgbClr val="0070C0"/>
                </a:solidFill>
              </a:rPr>
              <a:t>public  </a:t>
            </a:r>
            <a:r>
              <a:rPr lang="en-US" dirty="0">
                <a:solidFill>
                  <a:srgbClr val="FFFF00"/>
                </a:solidFill>
              </a:rPr>
              <a:t>static</a:t>
            </a:r>
            <a:r>
              <a:rPr lang="en-US" dirty="0">
                <a:solidFill>
                  <a:srgbClr val="0070C0"/>
                </a:solidFill>
              </a:rPr>
              <a:t> void Main(</a:t>
            </a:r>
            <a:r>
              <a:rPr lang="en-US" dirty="0">
                <a:solidFill>
                  <a:srgbClr val="FFFF00"/>
                </a:solidFill>
              </a:rPr>
              <a:t>string[] </a:t>
            </a:r>
            <a:r>
              <a:rPr lang="en-US" dirty="0" err="1">
                <a:solidFill>
                  <a:srgbClr val="FFFF00"/>
                </a:solidFill>
              </a:rPr>
              <a:t>args</a:t>
            </a:r>
            <a:r>
              <a:rPr lang="en-US" dirty="0">
                <a:solidFill>
                  <a:srgbClr val="0070C0"/>
                </a:solidFill>
              </a:rPr>
              <a:t>) { 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3200400"/>
            <a:ext cx="571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// No return type, no arguments.</a:t>
            </a:r>
          </a:p>
          <a:p>
            <a:r>
              <a:rPr lang="en-US" dirty="0">
                <a:solidFill>
                  <a:srgbClr val="0070C0"/>
                </a:solidFill>
              </a:rPr>
              <a:t>public  static </a:t>
            </a:r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>
                <a:solidFill>
                  <a:srgbClr val="0070C0"/>
                </a:solidFill>
              </a:rPr>
              <a:t> Main() { }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4038600"/>
            <a:ext cx="571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// Integer return type, no arguments.</a:t>
            </a:r>
          </a:p>
          <a:p>
            <a:r>
              <a:rPr lang="en-US" dirty="0">
                <a:solidFill>
                  <a:srgbClr val="0070C0"/>
                </a:solidFill>
              </a:rPr>
              <a:t>public  static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Main() { 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txBody>
          <a:bodyPr/>
          <a:lstStyle/>
          <a:p>
            <a:pPr algn="ctr"/>
            <a:r>
              <a:rPr lang="en-US" sz="4800" b="1" dirty="0"/>
              <a:t>Object Generations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itchFamily="34" charset="0"/>
              </a:rPr>
              <a:t>To help optimize the process, each object on the heap is assigned to a specific “</a:t>
            </a:r>
            <a:r>
              <a:rPr lang="en-US" sz="2400" dirty="0">
                <a:solidFill>
                  <a:srgbClr val="FFFF00"/>
                </a:solidFill>
                <a:latin typeface="Calibri" pitchFamily="34" charset="0"/>
              </a:rPr>
              <a:t>generation</a:t>
            </a:r>
            <a:r>
              <a:rPr lang="en-US" sz="2400" dirty="0">
                <a:latin typeface="Calibri" pitchFamily="34" charset="0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itchFamily="34" charset="0"/>
              </a:rPr>
              <a:t>The idea behind generations is simple: </a:t>
            </a:r>
            <a:r>
              <a:rPr lang="en-US" sz="2400" i="1" dirty="0">
                <a:latin typeface="Calibri" pitchFamily="34" charset="0"/>
              </a:rPr>
              <a:t>The longer an object has existed on the heap, the more likely it is to stay there.</a:t>
            </a:r>
          </a:p>
          <a:p>
            <a:pPr lvl="1">
              <a:lnSpc>
                <a:spcPct val="150000"/>
              </a:lnSpc>
            </a:pPr>
            <a:r>
              <a:rPr lang="en-US" sz="2400" u="sng" dirty="0">
                <a:latin typeface="Calibri" pitchFamily="34" charset="0"/>
              </a:rPr>
              <a:t>Generation 0</a:t>
            </a:r>
            <a:r>
              <a:rPr lang="en-US" sz="2400" dirty="0">
                <a:latin typeface="Calibri" pitchFamily="34" charset="0"/>
              </a:rPr>
              <a:t>: Identifies a </a:t>
            </a:r>
            <a:r>
              <a:rPr lang="en-US" sz="2400" i="1" dirty="0">
                <a:solidFill>
                  <a:srgbClr val="FFC000"/>
                </a:solidFill>
                <a:latin typeface="Calibri" pitchFamily="34" charset="0"/>
              </a:rPr>
              <a:t>newly allocated object</a:t>
            </a:r>
            <a:r>
              <a:rPr lang="en-US" sz="2400" dirty="0">
                <a:latin typeface="Calibri" pitchFamily="34" charset="0"/>
              </a:rPr>
              <a:t> that has never been marked for collection</a:t>
            </a:r>
          </a:p>
          <a:p>
            <a:pPr lvl="1">
              <a:lnSpc>
                <a:spcPct val="150000"/>
              </a:lnSpc>
            </a:pPr>
            <a:r>
              <a:rPr lang="en-US" sz="2400" u="sng" dirty="0">
                <a:latin typeface="Calibri" pitchFamily="34" charset="0"/>
              </a:rPr>
              <a:t>Generation 1</a:t>
            </a:r>
            <a:r>
              <a:rPr lang="en-US" sz="2400" dirty="0">
                <a:latin typeface="Calibri" pitchFamily="34" charset="0"/>
              </a:rPr>
              <a:t>: Identifies an object that </a:t>
            </a:r>
            <a:r>
              <a:rPr lang="en-US" sz="2400" i="1" dirty="0">
                <a:solidFill>
                  <a:srgbClr val="FFC000"/>
                </a:solidFill>
                <a:latin typeface="Calibri" pitchFamily="34" charset="0"/>
              </a:rPr>
              <a:t>has survived a garbage collection </a:t>
            </a:r>
            <a:r>
              <a:rPr lang="en-US" sz="2400" dirty="0">
                <a:latin typeface="Calibri" pitchFamily="34" charset="0"/>
              </a:rPr>
              <a:t>(i.e., it was marked for collection, but was not removed due to the fact that the sufficient heap space was acquired)</a:t>
            </a:r>
          </a:p>
          <a:p>
            <a:pPr lvl="1">
              <a:lnSpc>
                <a:spcPct val="150000"/>
              </a:lnSpc>
            </a:pPr>
            <a:r>
              <a:rPr lang="en-US" sz="2400" u="sng" dirty="0">
                <a:latin typeface="Calibri" pitchFamily="34" charset="0"/>
              </a:rPr>
              <a:t>Generation 2</a:t>
            </a:r>
            <a:r>
              <a:rPr lang="en-US" sz="2400" dirty="0">
                <a:latin typeface="Calibri" pitchFamily="34" charset="0"/>
              </a:rPr>
              <a:t>: Identifies an object that </a:t>
            </a:r>
            <a:r>
              <a:rPr lang="en-US" sz="2400" i="1" dirty="0">
                <a:solidFill>
                  <a:srgbClr val="FFC000"/>
                </a:solidFill>
                <a:latin typeface="Calibri" pitchFamily="34" charset="0"/>
              </a:rPr>
              <a:t>has survived more than one</a:t>
            </a:r>
            <a:r>
              <a:rPr lang="en-US" sz="2400" dirty="0">
                <a:latin typeface="Calibri" pitchFamily="34" charset="0"/>
              </a:rPr>
              <a:t> sweep of the garbage collector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txBody>
          <a:bodyPr/>
          <a:lstStyle/>
          <a:p>
            <a:pPr algn="ctr"/>
            <a:r>
              <a:rPr lang="en-US" sz="4400" b="1" dirty="0"/>
              <a:t>Object Generations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2766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latin typeface="Calibri" pitchFamily="34" charset="0"/>
              </a:rPr>
              <a:t>The garbage collector will investigate </a:t>
            </a:r>
            <a:r>
              <a:rPr lang="en-US" u="sng" dirty="0">
                <a:latin typeface="Calibri" pitchFamily="34" charset="0"/>
              </a:rPr>
              <a:t>all generation 0 objects first</a:t>
            </a:r>
            <a:r>
              <a:rPr lang="en-US" dirty="0">
                <a:latin typeface="Calibri" pitchFamily="34" charset="0"/>
              </a:rPr>
              <a:t>. If marking and sweeping these objects results in the required amount of free memory, </a:t>
            </a:r>
            <a:r>
              <a:rPr lang="en-US" u="sng" dirty="0">
                <a:latin typeface="Calibri" pitchFamily="34" charset="0"/>
              </a:rPr>
              <a:t>any surviving objects are promoted to generation 1</a:t>
            </a:r>
            <a:r>
              <a:rPr lang="en-US" dirty="0">
                <a:latin typeface="Calibri" pitchFamily="34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Calibri" pitchFamily="34" charset="0"/>
              </a:rPr>
              <a:t>If all generation 0 objects have been evaluated, but additional memory is still required, generation 1 objects are then investigated for their “</a:t>
            </a:r>
            <a:r>
              <a:rPr lang="en-US" dirty="0" err="1">
                <a:latin typeface="Calibri" pitchFamily="34" charset="0"/>
              </a:rPr>
              <a:t>reachability</a:t>
            </a:r>
            <a:r>
              <a:rPr lang="en-US" dirty="0">
                <a:latin typeface="Calibri" pitchFamily="34" charset="0"/>
              </a:rPr>
              <a:t>” and collected accordingly. </a:t>
            </a:r>
            <a:r>
              <a:rPr lang="en-US" u="sng" dirty="0">
                <a:latin typeface="Calibri" pitchFamily="34" charset="0"/>
              </a:rPr>
              <a:t>Surviving generation 1 objects are then promoted to generation 2</a:t>
            </a:r>
            <a:r>
              <a:rPr lang="en-US" dirty="0">
                <a:latin typeface="Calibri" pitchFamily="34" charset="0"/>
              </a:rPr>
              <a:t>.</a:t>
            </a:r>
            <a:endParaRPr lang="en-US" sz="1050" dirty="0">
              <a:latin typeface="Calibri" pitchFamily="34" charset="0"/>
            </a:endParaRPr>
          </a:p>
          <a:p>
            <a:pPr>
              <a:lnSpc>
                <a:spcPct val="170000"/>
              </a:lnSpc>
            </a:pPr>
            <a:r>
              <a:rPr lang="en-US" dirty="0">
                <a:latin typeface="Calibri" pitchFamily="34" charset="0"/>
              </a:rPr>
              <a:t>If the garbage collector </a:t>
            </a:r>
            <a:r>
              <a:rPr lang="en-US" i="1" dirty="0">
                <a:latin typeface="Calibri" pitchFamily="34" charset="0"/>
              </a:rPr>
              <a:t>still </a:t>
            </a:r>
            <a:r>
              <a:rPr lang="en-US" dirty="0">
                <a:latin typeface="Calibri" pitchFamily="34" charset="0"/>
              </a:rPr>
              <a:t>requires additional memory, generation 2 objects are then evaluated for their </a:t>
            </a:r>
            <a:r>
              <a:rPr lang="en-US" dirty="0" err="1">
                <a:latin typeface="Calibri" pitchFamily="34" charset="0"/>
              </a:rPr>
              <a:t>reachability</a:t>
            </a:r>
            <a:r>
              <a:rPr lang="en-US" dirty="0">
                <a:latin typeface="Calibri" pitchFamily="34" charset="0"/>
              </a:rPr>
              <a:t>.</a:t>
            </a:r>
          </a:p>
          <a:p>
            <a:pPr>
              <a:lnSpc>
                <a:spcPct val="170000"/>
              </a:lnSpc>
            </a:pPr>
            <a:endParaRPr lang="en-US" dirty="0">
              <a:latin typeface="Calibri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0"/>
            <a:ext cx="31908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67200" y="5067300"/>
            <a:ext cx="441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Generation 0 objects that survive a garbage collection are promoted to generation 1.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5: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00"/>
                </a:solidFill>
                <a:latin typeface="Calibri" pitchFamily="34" charset="0"/>
                <a:cs typeface="Times New Roman" pitchFamily="18" charset="0"/>
              </a:rPr>
              <a:t>Object graphs 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are constructed to determine which objects are reachable by application roots.</a:t>
            </a:r>
          </a:p>
          <a:p>
            <a:r>
              <a:rPr lang="en-US" dirty="0">
                <a:latin typeface="Calibri" pitchFamily="34" charset="0"/>
                <a:cs typeface="Times New Roman" pitchFamily="18" charset="0"/>
              </a:rPr>
              <a:t>To help optimize the process, each object on the heap is assigned to a specific “</a:t>
            </a:r>
            <a:r>
              <a:rPr lang="en-US" dirty="0">
                <a:solidFill>
                  <a:srgbClr val="FFFF00"/>
                </a:solidFill>
                <a:latin typeface="Calibri" pitchFamily="34" charset="0"/>
                <a:cs typeface="Times New Roman" pitchFamily="18" charset="0"/>
              </a:rPr>
              <a:t>generation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.”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400" u="sng" dirty="0">
                <a:latin typeface="Calibri" pitchFamily="34" charset="0"/>
                <a:cs typeface="Times New Roman" pitchFamily="18" charset="0"/>
              </a:rPr>
              <a:t>Generation 0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: Identifies a newly allocated object that has never been marked for collection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400" u="sng" dirty="0">
                <a:latin typeface="Calibri" pitchFamily="34" charset="0"/>
                <a:cs typeface="Times New Roman" pitchFamily="18" charset="0"/>
              </a:rPr>
              <a:t>Generation 1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: Identifies an object that has survived a garbage collection (i.e., it was marked for collection, but was not removed due to the fact that the sufficient heap space was acquired)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400" u="sng" dirty="0">
                <a:latin typeface="Calibri" pitchFamily="34" charset="0"/>
                <a:cs typeface="Times New Roman" pitchFamily="18" charset="0"/>
              </a:rPr>
              <a:t>Generation 2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: Identifies an object that has survived more than one sweep of the garbage collector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2819400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5: Q &amp; A</a:t>
            </a: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C# &amp; .NET Framework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057400"/>
            <a:ext cx="7543800" cy="2438400"/>
          </a:xfrm>
        </p:spPr>
        <p:txBody>
          <a:bodyPr>
            <a:normAutofit/>
          </a:bodyPr>
          <a:lstStyle/>
          <a:p>
            <a:pPr eaLnBrk="1" hangingPunct="1"/>
            <a:endParaRPr lang="en-US" sz="3600" dirty="0"/>
          </a:p>
          <a:p>
            <a:pPr eaLnBrk="1" hangingPunct="1">
              <a:buFontTx/>
              <a:buNone/>
            </a:pPr>
            <a:r>
              <a:rPr lang="en-US" sz="3600" dirty="0"/>
              <a:t>Chapter 6: Exception Handling</a:t>
            </a:r>
          </a:p>
          <a:p>
            <a:pPr eaLnBrk="1" hangingPunct="1"/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6: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Errors, Bugs, Exceptions</a:t>
            </a:r>
          </a:p>
          <a:p>
            <a:r>
              <a:rPr lang="en-US" dirty="0">
                <a:latin typeface="Calibri" pitchFamily="34" charset="0"/>
              </a:rPr>
              <a:t>Catching Exception: </a:t>
            </a:r>
            <a:r>
              <a:rPr lang="en-US" dirty="0">
                <a:solidFill>
                  <a:srgbClr val="FFC000"/>
                </a:solidFill>
                <a:latin typeface="Calibri" pitchFamily="34" charset="0"/>
              </a:rPr>
              <a:t>try</a:t>
            </a:r>
            <a:r>
              <a:rPr lang="en-US" dirty="0">
                <a:latin typeface="Calibri" pitchFamily="34" charset="0"/>
              </a:rPr>
              <a:t> –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catch</a:t>
            </a:r>
            <a:r>
              <a:rPr lang="en-US" dirty="0">
                <a:latin typeface="Calibri" pitchFamily="34" charset="0"/>
              </a:rPr>
              <a:t> – </a:t>
            </a:r>
            <a:r>
              <a:rPr lang="en-US" dirty="0">
                <a:solidFill>
                  <a:srgbClr val="92D050"/>
                </a:solidFill>
                <a:latin typeface="Calibri" pitchFamily="34" charset="0"/>
              </a:rPr>
              <a:t>finally</a:t>
            </a:r>
          </a:p>
          <a:p>
            <a:r>
              <a:rPr lang="en-US" dirty="0">
                <a:latin typeface="Calibri" pitchFamily="34" charset="0"/>
              </a:rPr>
              <a:t>Exception Propagation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Errors, Bugs, and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u="sng" dirty="0">
                <a:latin typeface="Calibri" pitchFamily="34" charset="0"/>
              </a:rPr>
              <a:t>Bugs</a:t>
            </a:r>
            <a:r>
              <a:rPr lang="en-US" dirty="0">
                <a:latin typeface="Calibri" pitchFamily="34" charset="0"/>
              </a:rPr>
              <a:t>: an error on the part of the programmer.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pitchFamily="34" charset="0"/>
              </a:rPr>
              <a:t>For example, making calls on a NULL pointer</a:t>
            </a:r>
          </a:p>
          <a:p>
            <a:pPr>
              <a:lnSpc>
                <a:spcPct val="150000"/>
              </a:lnSpc>
            </a:pPr>
            <a:r>
              <a:rPr lang="en-US" u="sng" dirty="0">
                <a:latin typeface="Calibri" pitchFamily="34" charset="0"/>
              </a:rPr>
              <a:t>User errors</a:t>
            </a:r>
            <a:r>
              <a:rPr lang="en-US" dirty="0">
                <a:latin typeface="Calibri" pitchFamily="34" charset="0"/>
              </a:rPr>
              <a:t>: typically caused by the individual running the application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pitchFamily="34" charset="0"/>
              </a:rPr>
              <a:t>For example, an end user who enters a malformed string into a text box</a:t>
            </a:r>
          </a:p>
          <a:p>
            <a:pPr>
              <a:lnSpc>
                <a:spcPct val="150000"/>
              </a:lnSpc>
            </a:pPr>
            <a:r>
              <a:rPr lang="en-US" u="sng" dirty="0">
                <a:latin typeface="Calibri" pitchFamily="34" charset="0"/>
              </a:rPr>
              <a:t>Exceptions</a:t>
            </a:r>
            <a:r>
              <a:rPr lang="en-US" dirty="0">
                <a:latin typeface="Calibri" pitchFamily="34" charset="0"/>
              </a:rPr>
              <a:t>: run time error and beyond the control of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28601" y="2971800"/>
            <a:ext cx="6553200" cy="3390476"/>
            <a:chOff x="228601" y="2971800"/>
            <a:chExt cx="6553200" cy="3390476"/>
          </a:xfrm>
        </p:grpSpPr>
        <p:pic>
          <p:nvPicPr>
            <p:cNvPr id="4" name="Picture 3" descr="exception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1" y="2971800"/>
              <a:ext cx="6553200" cy="339047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2209800" y="3048000"/>
              <a:ext cx="3048000" cy="685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4600" y="4978758"/>
              <a:ext cx="9906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Errors, Bugs, and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Calibri" pitchFamily="34" charset="0"/>
              </a:rPr>
              <a:t>When an exception occurs, the program will terminate abruptly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259080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FF00"/>
                </a:solidFill>
              </a:rPr>
              <a:t>Example</a:t>
            </a:r>
          </a:p>
        </p:txBody>
      </p:sp>
      <p:pic>
        <p:nvPicPr>
          <p:cNvPr id="7" name="Picture 6" descr="exception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190" y="3886200"/>
            <a:ext cx="4723810" cy="284761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581400" y="4953000"/>
            <a:ext cx="838200" cy="2286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05000" y="2514600"/>
            <a:ext cx="1981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itchFamily="34" charset="0"/>
              </a:rPr>
              <a:t>Exception message</a:t>
            </a:r>
          </a:p>
        </p:txBody>
      </p:sp>
      <p:sp>
        <p:nvSpPr>
          <p:cNvPr id="12" name="Oval 11"/>
          <p:cNvSpPr/>
          <p:nvPr/>
        </p:nvSpPr>
        <p:spPr>
          <a:xfrm>
            <a:off x="6934200" y="3581400"/>
            <a:ext cx="1981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itchFamily="34" charset="0"/>
              </a:rPr>
              <a:t>Exception details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Catching exceptions: </a:t>
            </a:r>
            <a:br>
              <a:rPr lang="en-US" sz="4000" b="1" dirty="0"/>
            </a:br>
            <a:r>
              <a:rPr lang="en-US" sz="4000" b="1" dirty="0">
                <a:solidFill>
                  <a:srgbClr val="FFFF00"/>
                </a:solidFill>
              </a:rPr>
              <a:t>try</a:t>
            </a:r>
            <a:r>
              <a:rPr lang="en-US" sz="4000" b="1" dirty="0"/>
              <a:t> – </a:t>
            </a:r>
            <a:r>
              <a:rPr lang="en-US" sz="4000" b="1" dirty="0">
                <a:solidFill>
                  <a:srgbClr val="FF0000"/>
                </a:solidFill>
              </a:rPr>
              <a:t>catch</a:t>
            </a:r>
            <a:r>
              <a:rPr lang="en-US" sz="4000" b="1" dirty="0"/>
              <a:t> – </a:t>
            </a:r>
            <a:r>
              <a:rPr lang="en-US" sz="4000" b="1" dirty="0">
                <a:solidFill>
                  <a:srgbClr val="92D050"/>
                </a:solidFill>
              </a:rPr>
              <a:t>finally</a:t>
            </a:r>
            <a:r>
              <a:rPr lang="en-US" sz="4000" b="1" dirty="0">
                <a:solidFill>
                  <a:srgbClr val="0070C0"/>
                </a:solidFill>
              </a:rP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5800" y="1649413"/>
            <a:ext cx="7772400" cy="4446587"/>
            <a:chOff x="685800" y="1649413"/>
            <a:chExt cx="7772400" cy="4446587"/>
          </a:xfrm>
        </p:grpSpPr>
        <p:sp>
          <p:nvSpPr>
            <p:cNvPr id="5" name="Rectangle 4"/>
            <p:cNvSpPr/>
            <p:nvPr/>
          </p:nvSpPr>
          <p:spPr>
            <a:xfrm>
              <a:off x="4419600" y="1752600"/>
              <a:ext cx="40386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b="1">
                  <a:latin typeface="Calibri" pitchFamily="34" charset="0"/>
                </a:rPr>
                <a:t>try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19600" y="2209800"/>
              <a:ext cx="4038600" cy="609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>
                  <a:latin typeface="Calibri" pitchFamily="34" charset="0"/>
                </a:rPr>
                <a:t>{      </a:t>
              </a:r>
            </a:p>
            <a:p>
              <a:pPr>
                <a:defRPr/>
              </a:pPr>
              <a:r>
                <a:rPr lang="en-US" dirty="0">
                  <a:latin typeface="Calibri" pitchFamily="34" charset="0"/>
                </a:rPr>
                <a:t>&lt; statements may cause exceptions &gt;</a:t>
              </a:r>
            </a:p>
            <a:p>
              <a:pPr>
                <a:defRPr/>
              </a:pPr>
              <a:r>
                <a:rPr lang="en-US" dirty="0">
                  <a:latin typeface="Calibri" pitchFamily="34" charset="0"/>
                </a:rPr>
                <a:t>}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19600" y="2819400"/>
              <a:ext cx="4038600" cy="4572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>
                  <a:latin typeface="Calibri" pitchFamily="34" charset="0"/>
                </a:rPr>
                <a:t>catch</a:t>
              </a:r>
              <a:r>
                <a:rPr lang="en-US">
                  <a:latin typeface="Calibri" pitchFamily="34" charset="0"/>
                </a:rPr>
                <a:t>  (  ExceptionType1  e1 )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9600" y="3276600"/>
              <a:ext cx="4038600" cy="6096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>
                  <a:latin typeface="Calibri" pitchFamily="34" charset="0"/>
                </a:rPr>
                <a:t>{  </a:t>
              </a:r>
            </a:p>
            <a:p>
              <a:pPr>
                <a:defRPr/>
              </a:pPr>
              <a:r>
                <a:rPr lang="en-US" dirty="0">
                  <a:latin typeface="Calibri" pitchFamily="34" charset="0"/>
                </a:rPr>
                <a:t>&lt; statements handle the situation  1&gt;</a:t>
              </a:r>
            </a:p>
            <a:p>
              <a:pPr>
                <a:defRPr/>
              </a:pPr>
              <a:r>
                <a:rPr lang="en-US" dirty="0">
                  <a:latin typeface="Calibri" pitchFamily="34" charset="0"/>
                </a:rPr>
                <a:t>}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19600" y="3886200"/>
              <a:ext cx="4038600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latin typeface="Calibri" pitchFamily="34" charset="0"/>
                </a:rPr>
                <a:t>catch</a:t>
              </a:r>
              <a:r>
                <a:rPr lang="en-US" dirty="0">
                  <a:latin typeface="Calibri" pitchFamily="34" charset="0"/>
                </a:rPr>
                <a:t>  (  ExceptionType2  e2)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19600" y="4343400"/>
              <a:ext cx="4038600" cy="609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>
                  <a:latin typeface="Calibri" pitchFamily="34" charset="0"/>
                </a:rPr>
                <a:t>{ </a:t>
              </a:r>
            </a:p>
            <a:p>
              <a:pPr>
                <a:defRPr/>
              </a:pPr>
              <a:r>
                <a:rPr lang="en-US" dirty="0">
                  <a:latin typeface="Calibri" pitchFamily="34" charset="0"/>
                </a:rPr>
                <a:t> &lt; statements handle the situation  2&gt;</a:t>
              </a:r>
            </a:p>
            <a:p>
              <a:pPr>
                <a:defRPr/>
              </a:pPr>
              <a:r>
                <a:rPr lang="en-US" dirty="0">
                  <a:latin typeface="Calibri" pitchFamily="34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19600" y="4953000"/>
              <a:ext cx="4038600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chemeClr val="tx1"/>
                  </a:solidFill>
                  <a:latin typeface="Calibri" pitchFamily="34" charset="0"/>
                </a:rPr>
                <a:t>finally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5410200"/>
              <a:ext cx="4038600" cy="6858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chemeClr val="tx1"/>
                  </a:solidFill>
                  <a:latin typeface="Calibri" pitchFamily="34" charset="0"/>
                </a:rPr>
                <a:t>{   </a:t>
              </a:r>
            </a:p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  <a:latin typeface="Calibri" pitchFamily="34" charset="0"/>
                </a:rPr>
                <a:t>&lt; statements are always executed &gt;</a:t>
              </a:r>
            </a:p>
            <a:p>
              <a:pPr>
                <a:defRPr/>
              </a:pPr>
              <a:r>
                <a:rPr lang="en-US" b="1" dirty="0">
                  <a:solidFill>
                    <a:schemeClr val="tx1"/>
                  </a:solidFill>
                  <a:latin typeface="Calibri" pitchFamily="34" charset="0"/>
                </a:rPr>
                <a:t>}</a:t>
              </a:r>
            </a:p>
          </p:txBody>
        </p:sp>
        <p:grpSp>
          <p:nvGrpSpPr>
            <p:cNvPr id="13" name="Group 41"/>
            <p:cNvGrpSpPr>
              <a:grpSpLocks/>
            </p:cNvGrpSpPr>
            <p:nvPr/>
          </p:nvGrpSpPr>
          <p:grpSpPr bwMode="auto">
            <a:xfrm>
              <a:off x="685800" y="1649413"/>
              <a:ext cx="2971800" cy="3836985"/>
              <a:chOff x="685800" y="1649557"/>
              <a:chExt cx="2971800" cy="3836843"/>
            </a:xfrm>
          </p:grpSpPr>
          <p:grpSp>
            <p:nvGrpSpPr>
              <p:cNvPr id="14" name="Group 20"/>
              <p:cNvGrpSpPr>
                <a:grpSpLocks/>
              </p:cNvGrpSpPr>
              <p:nvPr/>
            </p:nvGrpSpPr>
            <p:grpSpPr bwMode="auto">
              <a:xfrm>
                <a:off x="685800" y="2057400"/>
                <a:ext cx="2971800" cy="2989737"/>
                <a:chOff x="3649" y="2355"/>
                <a:chExt cx="1428" cy="1796"/>
              </a:xfrm>
            </p:grpSpPr>
            <p:sp>
              <p:nvSpPr>
                <p:cNvPr id="1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659" y="2355"/>
                  <a:ext cx="1200" cy="27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 b="1" dirty="0">
                      <a:solidFill>
                        <a:srgbClr val="FFFF00"/>
                      </a:solidFill>
                      <a:latin typeface="Times New Roman" pitchFamily="18" charset="0"/>
                    </a:rPr>
                    <a:t>try block</a:t>
                  </a:r>
                </a:p>
              </p:txBody>
            </p:sp>
            <p:sp>
              <p:nvSpPr>
                <p:cNvPr id="1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649" y="3342"/>
                  <a:ext cx="1200" cy="31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 b="1">
                      <a:solidFill>
                        <a:srgbClr val="FF0000"/>
                      </a:solidFill>
                      <a:latin typeface="Times New Roman" pitchFamily="18" charset="0"/>
                    </a:rPr>
                    <a:t>catch block</a:t>
                  </a:r>
                </a:p>
              </p:txBody>
            </p:sp>
            <p:sp>
              <p:nvSpPr>
                <p:cNvPr id="19" name="Line 10"/>
                <p:cNvSpPr>
                  <a:spLocks noChangeShapeType="1"/>
                </p:cNvSpPr>
                <p:nvPr/>
              </p:nvSpPr>
              <p:spPr bwMode="auto">
                <a:xfrm>
                  <a:off x="5069" y="2965"/>
                  <a:ext cx="0" cy="79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235" y="3763"/>
                  <a:ext cx="8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12"/>
                <p:cNvSpPr>
                  <a:spLocks noChangeShapeType="1"/>
                </p:cNvSpPr>
                <p:nvPr/>
              </p:nvSpPr>
              <p:spPr bwMode="auto">
                <a:xfrm>
                  <a:off x="4244" y="364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AutoShape 13"/>
                <p:cNvSpPr>
                  <a:spLocks noChangeArrowheads="1"/>
                </p:cNvSpPr>
                <p:nvPr/>
              </p:nvSpPr>
              <p:spPr bwMode="auto">
                <a:xfrm>
                  <a:off x="4022" y="2796"/>
                  <a:ext cx="432" cy="336"/>
                </a:xfrm>
                <a:prstGeom prst="diamond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>
                      <a:latin typeface="Times New Roman" pitchFamily="18" charset="0"/>
                    </a:rPr>
                    <a:t>e?</a:t>
                  </a:r>
                </a:p>
              </p:txBody>
            </p:sp>
            <p:sp>
              <p:nvSpPr>
                <p:cNvPr id="23" name="Line 14"/>
                <p:cNvSpPr>
                  <a:spLocks noChangeShapeType="1"/>
                </p:cNvSpPr>
                <p:nvPr/>
              </p:nvSpPr>
              <p:spPr bwMode="auto">
                <a:xfrm>
                  <a:off x="4235" y="2661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Line 15"/>
                <p:cNvSpPr>
                  <a:spLocks noChangeShapeType="1"/>
                </p:cNvSpPr>
                <p:nvPr/>
              </p:nvSpPr>
              <p:spPr bwMode="auto">
                <a:xfrm>
                  <a:off x="4241" y="3125"/>
                  <a:ext cx="0" cy="24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16"/>
                <p:cNvSpPr>
                  <a:spLocks noChangeShapeType="1"/>
                </p:cNvSpPr>
                <p:nvPr/>
              </p:nvSpPr>
              <p:spPr bwMode="auto">
                <a:xfrm>
                  <a:off x="4453" y="2966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2" y="2754"/>
                  <a:ext cx="56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>
                      <a:solidFill>
                        <a:srgbClr val="00CC00"/>
                      </a:solidFill>
                      <a:latin typeface="Times New Roman" pitchFamily="18" charset="0"/>
                    </a:rPr>
                    <a:t>false</a:t>
                  </a:r>
                </a:p>
              </p:txBody>
            </p:sp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778" y="3080"/>
                  <a:ext cx="562" cy="2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>
                      <a:solidFill>
                        <a:srgbClr val="FF0000"/>
                      </a:solidFill>
                      <a:latin typeface="Times New Roman" pitchFamily="18" charset="0"/>
                    </a:rPr>
                    <a:t>true</a:t>
                  </a:r>
                </a:p>
              </p:txBody>
            </p:sp>
            <p:sp>
              <p:nvSpPr>
                <p:cNvPr id="2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80" y="3874"/>
                  <a:ext cx="1200" cy="27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 b="1" dirty="0">
                      <a:solidFill>
                        <a:srgbClr val="92D050"/>
                      </a:solidFill>
                      <a:latin typeface="Times New Roman" pitchFamily="18" charset="0"/>
                    </a:rPr>
                    <a:t>finally block</a:t>
                  </a:r>
                </a:p>
              </p:txBody>
            </p:sp>
          </p:grp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1905000" y="1649557"/>
                <a:ext cx="0" cy="4078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1905000" y="5078557"/>
                <a:ext cx="0" cy="4078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ception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562600"/>
            <a:ext cx="4171429" cy="876191"/>
          </a:xfrm>
          <a:prstGeom prst="rect">
            <a:avLst/>
          </a:prstGeom>
        </p:spPr>
      </p:pic>
      <p:pic>
        <p:nvPicPr>
          <p:cNvPr id="5" name="Picture 4" descr="exception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838200"/>
            <a:ext cx="6523810" cy="46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981200" y="2590800"/>
            <a:ext cx="51054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3886200"/>
            <a:ext cx="57912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5702121"/>
            <a:ext cx="434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600" y="6045558"/>
            <a:ext cx="434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6" idx="3"/>
            <a:endCxn id="8" idx="3"/>
          </p:cNvCxnSpPr>
          <p:nvPr/>
        </p:nvCxnSpPr>
        <p:spPr>
          <a:xfrm flipH="1">
            <a:off x="6477000" y="2933700"/>
            <a:ext cx="609600" cy="2920821"/>
          </a:xfrm>
          <a:prstGeom prst="bentConnector3">
            <a:avLst>
              <a:gd name="adj1" fmla="val -375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3"/>
            <a:endCxn id="9" idx="3"/>
          </p:cNvCxnSpPr>
          <p:nvPr/>
        </p:nvCxnSpPr>
        <p:spPr>
          <a:xfrm flipH="1">
            <a:off x="6477000" y="4305300"/>
            <a:ext cx="1295400" cy="1892658"/>
          </a:xfrm>
          <a:prstGeom prst="bentConnector3">
            <a:avLst>
              <a:gd name="adj1" fmla="val -176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95400" y="228600"/>
            <a:ext cx="3707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Exception  handling  example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838163" y="2779175"/>
            <a:ext cx="1447800" cy="1588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10000" y="3427412"/>
            <a:ext cx="14478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algn="ctr"/>
            <a:r>
              <a:rPr lang="en-US" b="1" dirty="0"/>
              <a:t>Structure of a C#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526280"/>
          </a:xfrm>
        </p:spPr>
        <p:txBody>
          <a:bodyPr/>
          <a:lstStyle/>
          <a:p>
            <a:r>
              <a:rPr lang="en-US" dirty="0"/>
              <a:t>Command-line arguments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2400" y="2057400"/>
            <a:ext cx="8295705" cy="4705133"/>
            <a:chOff x="152400" y="1752600"/>
            <a:chExt cx="8295705" cy="4705133"/>
          </a:xfrm>
        </p:grpSpPr>
        <p:pic>
          <p:nvPicPr>
            <p:cNvPr id="5" name="Picture 4" descr="cmline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1905000"/>
              <a:ext cx="6342858" cy="4019048"/>
            </a:xfrm>
            <a:prstGeom prst="rect">
              <a:avLst/>
            </a:prstGeom>
          </p:spPr>
        </p:pic>
        <p:pic>
          <p:nvPicPr>
            <p:cNvPr id="4" name="Picture 3" descr="cmline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6200" y="4724400"/>
              <a:ext cx="4561905" cy="173333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5181600" y="4800600"/>
              <a:ext cx="1219200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5283558"/>
              <a:ext cx="990600" cy="2028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14800" y="3733800"/>
              <a:ext cx="21336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600" y="3886200"/>
              <a:ext cx="2743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52400" y="1752600"/>
              <a:ext cx="1676400" cy="990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txBody>
          <a:bodyPr/>
          <a:lstStyle/>
          <a:p>
            <a:pPr algn="ctr"/>
            <a:r>
              <a:rPr lang="en-US" b="1" dirty="0"/>
              <a:t>Exception Propagation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048000" y="1533525"/>
            <a:ext cx="5791200" cy="2505075"/>
            <a:chOff x="3048000" y="1371600"/>
            <a:chExt cx="5791200" cy="25050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048000" y="1524000"/>
              <a:ext cx="685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A()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67200" y="2133600"/>
              <a:ext cx="685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B()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562600" y="2743200"/>
              <a:ext cx="685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C()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781800" y="3352800"/>
              <a:ext cx="685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D()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352800" y="1981200"/>
              <a:ext cx="8382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648200" y="2590800"/>
              <a:ext cx="8382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5867400" y="3200400"/>
              <a:ext cx="8382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7467600" y="3419475"/>
              <a:ext cx="13716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Exception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733800" y="1752600"/>
              <a:ext cx="838200" cy="381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5029200" y="2362200"/>
              <a:ext cx="838200" cy="381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6248400" y="2971800"/>
              <a:ext cx="838200" cy="381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810000" y="1371600"/>
              <a:ext cx="1066800" cy="3048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catch(...)</a:t>
              </a:r>
            </a:p>
          </p:txBody>
        </p:sp>
      </p:grpSp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381000" y="1609725"/>
            <a:ext cx="2133600" cy="2286000"/>
            <a:chOff x="6781800" y="1752600"/>
            <a:chExt cx="2133600" cy="2286000"/>
          </a:xfrm>
        </p:grpSpPr>
        <p:sp>
          <p:nvSpPr>
            <p:cNvPr id="18" name="Rectangle 17"/>
            <p:cNvSpPr/>
            <p:nvPr/>
          </p:nvSpPr>
          <p:spPr>
            <a:xfrm>
              <a:off x="6781800" y="3581400"/>
              <a:ext cx="21336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  <a:latin typeface="Calibri" pitchFamily="34" charset="0"/>
                </a:rPr>
                <a:t>Stack trace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81800" y="1752600"/>
              <a:ext cx="2133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Calibri" pitchFamily="34" charset="0"/>
                </a:rPr>
                <a:t>Stack  for A()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81800" y="2209800"/>
              <a:ext cx="2133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>
                  <a:latin typeface="Calibri" pitchFamily="34" charset="0"/>
                </a:rPr>
                <a:t>Stack for B()</a:t>
              </a: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81800" y="2667000"/>
              <a:ext cx="2133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Calibri" pitchFamily="34" charset="0"/>
                </a:rPr>
                <a:t>Stack for C()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81800" y="3124200"/>
              <a:ext cx="2133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>
                  <a:latin typeface="Calibri" pitchFamily="34" charset="0"/>
                </a:rPr>
                <a:t>Stack for D()</a:t>
              </a:r>
              <a:endParaRPr lang="en-US" sz="2000" b="1" dirty="0">
                <a:latin typeface="Calibri" pitchFamily="34" charset="0"/>
              </a:endParaRPr>
            </a:p>
          </p:txBody>
        </p:sp>
      </p:grpSp>
      <p:pic>
        <p:nvPicPr>
          <p:cNvPr id="23" name="Picture 22" descr="ex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276725"/>
            <a:ext cx="5257800" cy="2276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05704" y="609599"/>
            <a:ext cx="6238096" cy="4724401"/>
            <a:chOff x="685800" y="533401"/>
            <a:chExt cx="6238096" cy="4800600"/>
          </a:xfrm>
        </p:grpSpPr>
        <p:pic>
          <p:nvPicPr>
            <p:cNvPr id="5" name="Picture 4" descr="exception5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533401"/>
              <a:ext cx="6238096" cy="4800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1371600" y="3733800"/>
              <a:ext cx="6858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00200" y="1423116"/>
              <a:ext cx="6858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4191000"/>
              <a:ext cx="2438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3404316"/>
              <a:ext cx="2133600" cy="685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Elbow Connector 10"/>
            <p:cNvCxnSpPr>
              <a:stCxn id="8" idx="3"/>
              <a:endCxn id="6" idx="3"/>
            </p:cNvCxnSpPr>
            <p:nvPr/>
          </p:nvCxnSpPr>
          <p:spPr>
            <a:xfrm flipH="1" flipV="1">
              <a:off x="2057400" y="3848100"/>
              <a:ext cx="1371600" cy="800100"/>
            </a:xfrm>
            <a:prstGeom prst="bentConnector3">
              <a:avLst>
                <a:gd name="adj1" fmla="val -16667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9" idx="3"/>
              <a:endCxn id="7" idx="3"/>
            </p:cNvCxnSpPr>
            <p:nvPr/>
          </p:nvCxnSpPr>
          <p:spPr>
            <a:xfrm flipH="1" flipV="1">
              <a:off x="2286000" y="1537416"/>
              <a:ext cx="762000" cy="2209800"/>
            </a:xfrm>
            <a:prstGeom prst="bentConnector3">
              <a:avLst>
                <a:gd name="adj1" fmla="val -3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71600" y="152400"/>
            <a:ext cx="5031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Exception  handling : </a:t>
            </a:r>
            <a:r>
              <a:rPr lang="en-US" sz="2000" u="sng" dirty="0" err="1">
                <a:solidFill>
                  <a:srgbClr val="FFFF00"/>
                </a:solidFill>
              </a:rPr>
              <a:t>stacktrace</a:t>
            </a:r>
            <a:r>
              <a:rPr lang="en-US" sz="2000" u="sng" dirty="0">
                <a:solidFill>
                  <a:srgbClr val="FFFF00"/>
                </a:solidFill>
              </a:rPr>
              <a:t> example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219200" y="5410200"/>
            <a:ext cx="6352381" cy="1266667"/>
            <a:chOff x="1219200" y="5410200"/>
            <a:chExt cx="6352381" cy="1266667"/>
          </a:xfrm>
        </p:grpSpPr>
        <p:pic>
          <p:nvPicPr>
            <p:cNvPr id="4" name="Picture 3" descr="ex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9200" y="5410200"/>
              <a:ext cx="6352381" cy="1266667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3048000" y="5778321"/>
              <a:ext cx="381000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45852" y="6006921"/>
              <a:ext cx="381000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58730" y="6223716"/>
              <a:ext cx="1589469" cy="1770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6: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Errors, Bugs, Exceptions</a:t>
            </a:r>
          </a:p>
          <a:p>
            <a:r>
              <a:rPr lang="en-US" dirty="0">
                <a:latin typeface="Calibri" pitchFamily="34" charset="0"/>
              </a:rPr>
              <a:t>Catching Exception: </a:t>
            </a:r>
            <a:r>
              <a:rPr lang="en-US" dirty="0">
                <a:solidFill>
                  <a:srgbClr val="FFC000"/>
                </a:solidFill>
                <a:latin typeface="Calibri" pitchFamily="34" charset="0"/>
              </a:rPr>
              <a:t>try</a:t>
            </a:r>
            <a:r>
              <a:rPr lang="en-US" dirty="0">
                <a:latin typeface="Calibri" pitchFamily="34" charset="0"/>
              </a:rPr>
              <a:t> –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catch</a:t>
            </a:r>
            <a:r>
              <a:rPr lang="en-US" dirty="0">
                <a:latin typeface="Calibri" pitchFamily="34" charset="0"/>
              </a:rPr>
              <a:t> – </a:t>
            </a:r>
            <a:r>
              <a:rPr lang="en-US" dirty="0">
                <a:solidFill>
                  <a:srgbClr val="92D050"/>
                </a:solidFill>
                <a:latin typeface="Calibri" pitchFamily="34" charset="0"/>
              </a:rPr>
              <a:t>finally</a:t>
            </a:r>
          </a:p>
          <a:p>
            <a:r>
              <a:rPr lang="en-US" dirty="0">
                <a:latin typeface="Calibri" pitchFamily="34" charset="0"/>
              </a:rPr>
              <a:t>Exception Propagation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295400" y="3352800"/>
            <a:ext cx="6477000" cy="2971800"/>
            <a:chOff x="685800" y="1649413"/>
            <a:chExt cx="7772400" cy="4446587"/>
          </a:xfrm>
        </p:grpSpPr>
        <p:sp>
          <p:nvSpPr>
            <p:cNvPr id="6" name="Rectangle 5"/>
            <p:cNvSpPr/>
            <p:nvPr/>
          </p:nvSpPr>
          <p:spPr>
            <a:xfrm>
              <a:off x="4419600" y="1752600"/>
              <a:ext cx="40386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>
                  <a:latin typeface="Calibri" pitchFamily="34" charset="0"/>
                </a:rPr>
                <a:t>try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19600" y="2209800"/>
              <a:ext cx="4038600" cy="609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alibri" pitchFamily="34" charset="0"/>
                </a:rPr>
                <a:t>{     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alibri" pitchFamily="34" charset="0"/>
                </a:rPr>
                <a:t>&lt; statements may cause exceptions &gt;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alibri" pitchFamily="34" charset="0"/>
                </a:rPr>
                <a:t>}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9600" y="2819400"/>
              <a:ext cx="4038600" cy="4572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>
                  <a:latin typeface="Calibri" pitchFamily="34" charset="0"/>
                </a:rPr>
                <a:t>catch</a:t>
              </a:r>
              <a:r>
                <a:rPr lang="en-US" sz="1400">
                  <a:latin typeface="Calibri" pitchFamily="34" charset="0"/>
                </a:rPr>
                <a:t>  (  ExceptionType1  e1 )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19600" y="3276600"/>
              <a:ext cx="4038600" cy="6096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alibri" pitchFamily="34" charset="0"/>
                </a:rPr>
                <a:t>{ 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alibri" pitchFamily="34" charset="0"/>
                </a:rPr>
                <a:t>&lt; statements handle the situation  1&gt;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alibri" pitchFamily="34" charset="0"/>
                </a:rPr>
                <a:t>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19600" y="3886200"/>
              <a:ext cx="4038600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latin typeface="Calibri" pitchFamily="34" charset="0"/>
                </a:rPr>
                <a:t>catch</a:t>
              </a:r>
              <a:r>
                <a:rPr lang="en-US" sz="1400" dirty="0">
                  <a:latin typeface="Calibri" pitchFamily="34" charset="0"/>
                </a:rPr>
                <a:t>  (  ExceptionType2  e2)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19600" y="4343400"/>
              <a:ext cx="4038600" cy="609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alibri" pitchFamily="34" charset="0"/>
                </a:rPr>
                <a:t>{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alibri" pitchFamily="34" charset="0"/>
                </a:rPr>
                <a:t> &lt; statements handle the situation  2&gt;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alibri" pitchFamily="34" charset="0"/>
                </a:rPr>
                <a:t>}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4953000"/>
              <a:ext cx="4038600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Calibri" pitchFamily="34" charset="0"/>
                </a:rPr>
                <a:t>finally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9600" y="5410200"/>
              <a:ext cx="4038600" cy="6858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Calibri" pitchFamily="34" charset="0"/>
                </a:rPr>
                <a:t>{  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itchFamily="34" charset="0"/>
                </a:rPr>
                <a:t>&lt; statements are always executed &gt;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Calibri" pitchFamily="34" charset="0"/>
                </a:rPr>
                <a:t>}</a:t>
              </a:r>
            </a:p>
          </p:txBody>
        </p: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685800" y="1649413"/>
              <a:ext cx="2971800" cy="3836985"/>
              <a:chOff x="685800" y="1649557"/>
              <a:chExt cx="2971800" cy="3836843"/>
            </a:xfrm>
          </p:grpSpPr>
          <p:grpSp>
            <p:nvGrpSpPr>
              <p:cNvPr id="15" name="Group 20"/>
              <p:cNvGrpSpPr>
                <a:grpSpLocks/>
              </p:cNvGrpSpPr>
              <p:nvPr/>
            </p:nvGrpSpPr>
            <p:grpSpPr bwMode="auto">
              <a:xfrm>
                <a:off x="685800" y="2057401"/>
                <a:ext cx="2971800" cy="2989738"/>
                <a:chOff x="3649" y="2355"/>
                <a:chExt cx="1428" cy="1796"/>
              </a:xfrm>
            </p:grpSpPr>
            <p:sp>
              <p:nvSpPr>
                <p:cNvPr id="1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659" y="2355"/>
                  <a:ext cx="1200" cy="27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400" b="1">
                      <a:solidFill>
                        <a:srgbClr val="FFFF00"/>
                      </a:solidFill>
                      <a:latin typeface="Times New Roman" pitchFamily="18" charset="0"/>
                    </a:rPr>
                    <a:t>try block</a:t>
                  </a:r>
                </a:p>
              </p:txBody>
            </p:sp>
            <p:sp>
              <p:nvSpPr>
                <p:cNvPr id="1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649" y="3342"/>
                  <a:ext cx="1200" cy="27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400" b="1">
                      <a:solidFill>
                        <a:srgbClr val="FF0000"/>
                      </a:solidFill>
                      <a:latin typeface="Times New Roman" pitchFamily="18" charset="0"/>
                    </a:rPr>
                    <a:t>catch block</a:t>
                  </a:r>
                </a:p>
              </p:txBody>
            </p:sp>
            <p:sp>
              <p:nvSpPr>
                <p:cNvPr id="20" name="Line 10"/>
                <p:cNvSpPr>
                  <a:spLocks noChangeShapeType="1"/>
                </p:cNvSpPr>
                <p:nvPr/>
              </p:nvSpPr>
              <p:spPr bwMode="auto">
                <a:xfrm>
                  <a:off x="5069" y="2965"/>
                  <a:ext cx="0" cy="79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235" y="3763"/>
                  <a:ext cx="8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4244" y="364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3" name="AutoShape 13"/>
                <p:cNvSpPr>
                  <a:spLocks noChangeArrowheads="1"/>
                </p:cNvSpPr>
                <p:nvPr/>
              </p:nvSpPr>
              <p:spPr bwMode="auto">
                <a:xfrm>
                  <a:off x="4022" y="2796"/>
                  <a:ext cx="432" cy="336"/>
                </a:xfrm>
                <a:prstGeom prst="diamond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 b="1">
                      <a:latin typeface="Times New Roman" pitchFamily="18" charset="0"/>
                    </a:rPr>
                    <a:t>e?</a:t>
                  </a:r>
                </a:p>
              </p:txBody>
            </p:sp>
            <p:sp>
              <p:nvSpPr>
                <p:cNvPr id="24" name="Line 14"/>
                <p:cNvSpPr>
                  <a:spLocks noChangeShapeType="1"/>
                </p:cNvSpPr>
                <p:nvPr/>
              </p:nvSpPr>
              <p:spPr bwMode="auto">
                <a:xfrm>
                  <a:off x="4235" y="2661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5" name="Line 15"/>
                <p:cNvSpPr>
                  <a:spLocks noChangeShapeType="1"/>
                </p:cNvSpPr>
                <p:nvPr/>
              </p:nvSpPr>
              <p:spPr bwMode="auto">
                <a:xfrm>
                  <a:off x="4241" y="3125"/>
                  <a:ext cx="0" cy="24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6" name="Line 16"/>
                <p:cNvSpPr>
                  <a:spLocks noChangeShapeType="1"/>
                </p:cNvSpPr>
                <p:nvPr/>
              </p:nvSpPr>
              <p:spPr bwMode="auto">
                <a:xfrm>
                  <a:off x="4453" y="2966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2" y="2754"/>
                  <a:ext cx="562" cy="2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 b="1">
                      <a:solidFill>
                        <a:srgbClr val="00CC00"/>
                      </a:solidFill>
                      <a:latin typeface="Times New Roman" pitchFamily="18" charset="0"/>
                    </a:rPr>
                    <a:t>false</a:t>
                  </a:r>
                </a:p>
              </p:txBody>
            </p:sp>
            <p:sp>
              <p:nvSpPr>
                <p:cNvPr id="2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778" y="3080"/>
                  <a:ext cx="562" cy="2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 b="1">
                      <a:solidFill>
                        <a:srgbClr val="FF0000"/>
                      </a:solidFill>
                      <a:latin typeface="Times New Roman" pitchFamily="18" charset="0"/>
                    </a:rPr>
                    <a:t>true</a:t>
                  </a:r>
                </a:p>
              </p:txBody>
            </p:sp>
            <p:sp>
              <p:nvSpPr>
                <p:cNvPr id="2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80" y="3874"/>
                  <a:ext cx="1200" cy="27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400" b="1">
                      <a:solidFill>
                        <a:srgbClr val="92D050"/>
                      </a:solidFill>
                      <a:latin typeface="Times New Roman" pitchFamily="18" charset="0"/>
                    </a:rPr>
                    <a:t>finally block</a:t>
                  </a:r>
                </a:p>
              </p:txBody>
            </p:sp>
          </p:grp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1905000" y="1649557"/>
                <a:ext cx="0" cy="4078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1905000" y="5078557"/>
                <a:ext cx="0" cy="4078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2819400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6: Q &amp; A</a:t>
            </a: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Classes and Objects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a definition for a user-defined type (UDT)</a:t>
            </a:r>
          </a:p>
          <a:p>
            <a:r>
              <a:rPr lang="en-US" dirty="0"/>
              <a:t>An object is a given instance of a particular class in memory</a:t>
            </a:r>
          </a:p>
          <a:p>
            <a:r>
              <a:rPr lang="en-US" dirty="0"/>
              <a:t>In C#, the </a:t>
            </a:r>
            <a:r>
              <a:rPr lang="en-US" i="1" dirty="0">
                <a:solidFill>
                  <a:srgbClr val="FFFF00"/>
                </a:solidFill>
              </a:rPr>
              <a:t>new</a:t>
            </a:r>
            <a:r>
              <a:rPr lang="en-US" dirty="0"/>
              <a:t> keyword is used to create an object.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4724400"/>
            <a:ext cx="6400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Ex: </a:t>
            </a:r>
            <a:r>
              <a:rPr lang="en-US" dirty="0" err="1"/>
              <a:t>ClassA</a:t>
            </a:r>
            <a:r>
              <a:rPr lang="en-US" dirty="0"/>
              <a:t> A1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ClassA</a:t>
            </a:r>
            <a:r>
              <a:rPr lang="en-US" dirty="0"/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211669"/>
            <a:ext cx="7452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Every C# class is automatically provided with a free default constructor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B6D8F-1851-40DE-B83E-F1AA87CD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0B53E-9620-487E-AD0A-01E4E2CF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4" y="304800"/>
            <a:ext cx="8077199" cy="636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64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1424</TotalTime>
  <Words>2638</Words>
  <Application>Microsoft Office PowerPoint</Application>
  <PresentationFormat>On-screen Show (4:3)</PresentationFormat>
  <Paragraphs>497</Paragraphs>
  <Slides>73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Calibri</vt:lpstr>
      <vt:lpstr>Rockwell</vt:lpstr>
      <vt:lpstr>Times New Roman</vt:lpstr>
      <vt:lpstr>Wingdings</vt:lpstr>
      <vt:lpstr>Wingdings 2</vt:lpstr>
      <vt:lpstr>Foundry</vt:lpstr>
      <vt:lpstr>C# &amp; .NET Framework</vt:lpstr>
      <vt:lpstr>Chapter 1: Review</vt:lpstr>
      <vt:lpstr>Chapter 2: Review</vt:lpstr>
      <vt:lpstr>Chapter 3: Objectives</vt:lpstr>
      <vt:lpstr>Structure of a C# program</vt:lpstr>
      <vt:lpstr>Structure of a C# program</vt:lpstr>
      <vt:lpstr>Structure of a C# program</vt:lpstr>
      <vt:lpstr>Classes and Objects</vt:lpstr>
      <vt:lpstr>PowerPoint Presentation</vt:lpstr>
      <vt:lpstr>Member Visibility</vt:lpstr>
      <vt:lpstr>PowerPoint Presentation</vt:lpstr>
      <vt:lpstr>Defining Constant Data</vt:lpstr>
      <vt:lpstr>Defining Constant Data</vt:lpstr>
      <vt:lpstr>Defining Read-Only Fields</vt:lpstr>
      <vt:lpstr>Static Constructor</vt:lpstr>
      <vt:lpstr>Static Constructor</vt:lpstr>
      <vt:lpstr>Static Constructor</vt:lpstr>
      <vt:lpstr>Static Class</vt:lpstr>
      <vt:lpstr>Static Class</vt:lpstr>
      <vt:lpstr>Method Parameter Modifiers</vt:lpstr>
      <vt:lpstr>PowerPoint Presentation</vt:lpstr>
      <vt:lpstr>PowerPoint Presentation</vt:lpstr>
      <vt:lpstr>Method Parameter Modifiers</vt:lpstr>
      <vt:lpstr>Method Parameter Modifiers</vt:lpstr>
      <vt:lpstr>Method Parameter Modifiers</vt:lpstr>
      <vt:lpstr>Iteration Constructs</vt:lpstr>
      <vt:lpstr>Value Types and Reference Types</vt:lpstr>
      <vt:lpstr>Value Types and Reference Types</vt:lpstr>
      <vt:lpstr>Boxing and Unboxing Operations</vt:lpstr>
      <vt:lpstr>System.Object</vt:lpstr>
      <vt:lpstr>System.Object</vt:lpstr>
      <vt:lpstr>System.Object: default  behaviors</vt:lpstr>
      <vt:lpstr>System.Object: overridden  behaviors</vt:lpstr>
      <vt:lpstr>Chapter 3: Summary</vt:lpstr>
      <vt:lpstr>Chapter 3: Q &amp; A</vt:lpstr>
      <vt:lpstr>C# &amp; .NET Framework</vt:lpstr>
      <vt:lpstr>Chapter 4: Objectives</vt:lpstr>
      <vt:lpstr>OOP Paradigm</vt:lpstr>
      <vt:lpstr>OOP - Encapsulation</vt:lpstr>
      <vt:lpstr>OOP - Encapsulation</vt:lpstr>
      <vt:lpstr>OOP - Encapsulation</vt:lpstr>
      <vt:lpstr>OOP - Inheritance</vt:lpstr>
      <vt:lpstr>PowerPoint Presentation</vt:lpstr>
      <vt:lpstr>PowerPoint Presentation</vt:lpstr>
      <vt:lpstr>OOP - Polymorphism</vt:lpstr>
      <vt:lpstr>PowerPoint Presentation</vt:lpstr>
      <vt:lpstr>PowerPoint Presentation</vt:lpstr>
      <vt:lpstr>PowerPoint Presentation</vt:lpstr>
      <vt:lpstr>C# Casting Rules</vt:lpstr>
      <vt:lpstr>Determining the “Type of”</vt:lpstr>
      <vt:lpstr>C# Partial Types</vt:lpstr>
      <vt:lpstr>Chapter 4: Summary</vt:lpstr>
      <vt:lpstr>PowerPoint Presentation</vt:lpstr>
      <vt:lpstr>C# &amp; .NET Framework</vt:lpstr>
      <vt:lpstr>Chapter 5: Objectives</vt:lpstr>
      <vt:lpstr>Classes, Objects, and References</vt:lpstr>
      <vt:lpstr>Object Lifetime</vt:lpstr>
      <vt:lpstr>The Role of Application Roots</vt:lpstr>
      <vt:lpstr>The Role of Application Roots</vt:lpstr>
      <vt:lpstr>Object Generations</vt:lpstr>
      <vt:lpstr>Object Generations</vt:lpstr>
      <vt:lpstr>Chapter 5: Summary</vt:lpstr>
      <vt:lpstr>PowerPoint Presentation</vt:lpstr>
      <vt:lpstr>C# &amp; .NET Framework</vt:lpstr>
      <vt:lpstr>Chapter 6: Objectives</vt:lpstr>
      <vt:lpstr>Errors, Bugs, and Exceptions</vt:lpstr>
      <vt:lpstr>Errors, Bugs, and Exceptions</vt:lpstr>
      <vt:lpstr>Catching exceptions:  try – catch – finally </vt:lpstr>
      <vt:lpstr>PowerPoint Presentation</vt:lpstr>
      <vt:lpstr>Exception Propagation</vt:lpstr>
      <vt:lpstr>PowerPoint Presentation</vt:lpstr>
      <vt:lpstr>Chapter 6: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&amp; .NET Framework</dc:title>
  <dc:creator/>
  <cp:lastModifiedBy>Kiem Ho Hoan</cp:lastModifiedBy>
  <cp:revision>239</cp:revision>
  <dcterms:created xsi:type="dcterms:W3CDTF">2006-08-16T00:00:00Z</dcterms:created>
  <dcterms:modified xsi:type="dcterms:W3CDTF">2021-01-11T00:53:41Z</dcterms:modified>
</cp:coreProperties>
</file>