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7" r:id="rId2"/>
    <p:sldId id="293" r:id="rId3"/>
    <p:sldId id="294" r:id="rId4"/>
    <p:sldId id="259" r:id="rId5"/>
    <p:sldId id="263" r:id="rId6"/>
    <p:sldId id="262" r:id="rId7"/>
    <p:sldId id="297" r:id="rId8"/>
    <p:sldId id="298" r:id="rId9"/>
    <p:sldId id="309" r:id="rId10"/>
    <p:sldId id="261" r:id="rId11"/>
    <p:sldId id="260" r:id="rId12"/>
    <p:sldId id="299" r:id="rId13"/>
    <p:sldId id="300" r:id="rId14"/>
    <p:sldId id="301" r:id="rId15"/>
    <p:sldId id="258" r:id="rId16"/>
    <p:sldId id="264" r:id="rId17"/>
    <p:sldId id="265" r:id="rId18"/>
    <p:sldId id="266" r:id="rId19"/>
    <p:sldId id="267" r:id="rId20"/>
    <p:sldId id="268" r:id="rId21"/>
    <p:sldId id="277" r:id="rId22"/>
    <p:sldId id="311" r:id="rId23"/>
    <p:sldId id="302" r:id="rId24"/>
    <p:sldId id="304" r:id="rId25"/>
    <p:sldId id="303" r:id="rId26"/>
    <p:sldId id="312" r:id="rId27"/>
    <p:sldId id="316" r:id="rId28"/>
    <p:sldId id="315" r:id="rId29"/>
    <p:sldId id="269" r:id="rId30"/>
    <p:sldId id="270" r:id="rId31"/>
    <p:sldId id="314" r:id="rId32"/>
    <p:sldId id="319" r:id="rId33"/>
    <p:sldId id="318" r:id="rId34"/>
    <p:sldId id="317" r:id="rId35"/>
    <p:sldId id="271" r:id="rId36"/>
    <p:sldId id="305" r:id="rId37"/>
    <p:sldId id="306" r:id="rId38"/>
    <p:sldId id="307" r:id="rId39"/>
    <p:sldId id="313" r:id="rId40"/>
    <p:sldId id="273" r:id="rId41"/>
    <p:sldId id="274" r:id="rId42"/>
    <p:sldId id="275" r:id="rId43"/>
    <p:sldId id="276" r:id="rId44"/>
    <p:sldId id="278" r:id="rId45"/>
    <p:sldId id="295" r:id="rId46"/>
    <p:sldId id="279" r:id="rId47"/>
    <p:sldId id="280" r:id="rId48"/>
    <p:sldId id="281" r:id="rId49"/>
    <p:sldId id="282" r:id="rId50"/>
    <p:sldId id="284" r:id="rId51"/>
    <p:sldId id="283" r:id="rId52"/>
    <p:sldId id="285" r:id="rId53"/>
    <p:sldId id="286" r:id="rId54"/>
    <p:sldId id="287" r:id="rId55"/>
    <p:sldId id="288" r:id="rId56"/>
    <p:sldId id="289" r:id="rId57"/>
    <p:sldId id="290" r:id="rId58"/>
    <p:sldId id="310" r:id="rId59"/>
    <p:sldId id="291" r:id="rId60"/>
    <p:sldId id="308" r:id="rId61"/>
    <p:sldId id="296" r:id="rId62"/>
    <p:sldId id="292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660"/>
  </p:normalViewPr>
  <p:slideViewPr>
    <p:cSldViewPr>
      <p:cViewPr varScale="1">
        <p:scale>
          <a:sx n="96" d="100"/>
          <a:sy n="96" d="100"/>
        </p:scale>
        <p:origin x="1162" y="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5EF3D-C885-4482-814C-9770194A7F42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A4A39-9931-479E-82AD-C22714590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0C1D3C89-4D23-4477-AEB2-BA9B292D6CDE}" type="datetime1">
              <a:rPr lang="en-US" smtClean="0"/>
              <a:pPr/>
              <a:t>9/28/2020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6ECA-DB17-4889-8306-DE70A0F77622}" type="datetime1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BF20-ACD7-4828-AC8E-1050585DF9AC}" type="datetime1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7090-CE71-4527-95A4-D1ABB32F6C3E}" type="datetime1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514568"/>
            <a:ext cx="464288" cy="27432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35D44726-CCFE-4FF0-90F7-D9FD4D798AB3}" type="datetime1">
              <a:rPr lang="en-US" smtClean="0"/>
              <a:pPr/>
              <a:t>9/28/2020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09A5-BFC6-4338-92AE-1F9E1CF9F5FA}" type="datetime1">
              <a:rPr lang="en-US" smtClean="0"/>
              <a:pPr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480F-EA9A-4871-9A20-636861B484E6}" type="datetime1">
              <a:rPr lang="en-US" smtClean="0"/>
              <a:pPr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6D3F-24DB-4EB7-9D79-F5349A1BBF08}" type="datetime1">
              <a:rPr lang="en-US" smtClean="0"/>
              <a:pPr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EC9F-BE91-4749-9CB8-E1B62E5D18A1}" type="datetime1">
              <a:rPr lang="en-US" smtClean="0"/>
              <a:pPr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DA1D2A26-1624-4E9D-86D1-22469C4B56A4}" type="datetime1">
              <a:rPr lang="en-US" smtClean="0"/>
              <a:pPr/>
              <a:t>9/28/2020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DB8F90BD-49C6-421C-AD5A-215BDB0271F5}" type="datetime1">
              <a:rPr lang="en-US" smtClean="0"/>
              <a:pPr/>
              <a:t>9/28/2020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CD0CEB16-1541-4A92-AF6C-D6129D6DFCFC}" type="datetime1">
              <a:rPr lang="en-US" smtClean="0"/>
              <a:pPr/>
              <a:t>9/28/2020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458200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763000" y="652647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/40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C# &amp; .NET Framework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05000"/>
            <a:ext cx="8610600" cy="4526280"/>
          </a:xfrm>
        </p:spPr>
        <p:txBody>
          <a:bodyPr>
            <a:normAutofit/>
          </a:bodyPr>
          <a:lstStyle/>
          <a:p>
            <a:pPr eaLnBrk="1" hangingPunct="1"/>
            <a:endParaRPr lang="en-US" sz="3600" dirty="0"/>
          </a:p>
          <a:p>
            <a:pPr eaLnBrk="1" hangingPunct="1">
              <a:buFontTx/>
              <a:buNone/>
            </a:pPr>
            <a:r>
              <a:rPr lang="en-US" sz="3600" dirty="0"/>
              <a:t>Chapter 7: Interfaces and Collections</a:t>
            </a:r>
          </a:p>
          <a:p>
            <a:pPr eaLnBrk="1" hangingPunct="1">
              <a:buFontTx/>
              <a:buNone/>
            </a:pPr>
            <a:r>
              <a:rPr lang="en-US" sz="3600" dirty="0"/>
              <a:t>Chapter 8: Delegates and Events</a:t>
            </a:r>
          </a:p>
          <a:p>
            <a:pPr eaLnBrk="1" hangingPunct="1">
              <a:buFontTx/>
              <a:buNone/>
            </a:pPr>
            <a:r>
              <a:rPr lang="en-US" sz="3600" dirty="0"/>
              <a:t>Chapter 10: Understand Generics</a:t>
            </a:r>
          </a:p>
          <a:p>
            <a:pPr eaLnBrk="1" hangingPunct="1"/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965664"/>
          </a:xfrm>
        </p:spPr>
        <p:txBody>
          <a:bodyPr/>
          <a:lstStyle/>
          <a:p>
            <a:pPr algn="ctr"/>
            <a:r>
              <a:rPr lang="en-US" b="1" dirty="0"/>
              <a:t>Resolving Name Clashes</a:t>
            </a:r>
          </a:p>
        </p:txBody>
      </p:sp>
      <p:pic>
        <p:nvPicPr>
          <p:cNvPr id="4" name="Picture 3" descr="7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419600"/>
            <a:ext cx="3419048" cy="20380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7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524000"/>
            <a:ext cx="3238095" cy="24380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7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1524000"/>
            <a:ext cx="3390476" cy="228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6705600" y="1524000"/>
            <a:ext cx="1295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14600" y="4826358"/>
            <a:ext cx="2362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14600" y="5410200"/>
            <a:ext cx="2362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14600" y="5906036"/>
            <a:ext cx="2362200" cy="418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943600" y="2514600"/>
            <a:ext cx="9144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itchFamily="34" charset="0"/>
              </a:rPr>
              <a:t>error</a:t>
            </a:r>
          </a:p>
        </p:txBody>
      </p:sp>
      <p:sp>
        <p:nvSpPr>
          <p:cNvPr id="12" name="Oval 11"/>
          <p:cNvSpPr/>
          <p:nvPr/>
        </p:nvSpPr>
        <p:spPr>
          <a:xfrm>
            <a:off x="5867400" y="3048000"/>
            <a:ext cx="9144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itchFamily="34" charset="0"/>
              </a:rPr>
              <a:t>error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889464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Multiple Base Interfaces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81000" y="1066800"/>
            <a:ext cx="8181572" cy="3219048"/>
            <a:chOff x="381000" y="1828800"/>
            <a:chExt cx="8181572" cy="3219048"/>
          </a:xfrm>
        </p:grpSpPr>
        <p:pic>
          <p:nvPicPr>
            <p:cNvPr id="4" name="Picture 3" descr="75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4000" y="1828800"/>
              <a:ext cx="3228572" cy="321904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5" name="Picture 4" descr="74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2133600"/>
              <a:ext cx="4266667" cy="248571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7" name="Rectangle 6"/>
            <p:cNvSpPr/>
            <p:nvPr/>
          </p:nvSpPr>
          <p:spPr>
            <a:xfrm>
              <a:off x="381000" y="2133600"/>
              <a:ext cx="1905000" cy="685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81000" y="2895600"/>
              <a:ext cx="2438400" cy="762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81000" y="3733800"/>
              <a:ext cx="4191000" cy="914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638800" y="3936642"/>
              <a:ext cx="2438400" cy="762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614116" y="3073758"/>
              <a:ext cx="2438400" cy="762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62600" y="2248437"/>
              <a:ext cx="2438400" cy="762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7" idx="3"/>
              <a:endCxn id="11" idx="1"/>
            </p:cNvCxnSpPr>
            <p:nvPr/>
          </p:nvCxnSpPr>
          <p:spPr>
            <a:xfrm>
              <a:off x="2286000" y="2476500"/>
              <a:ext cx="3328116" cy="978258"/>
            </a:xfrm>
            <a:prstGeom prst="bentConnector3">
              <a:avLst>
                <a:gd name="adj1" fmla="val 7554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8" idx="3"/>
              <a:endCxn id="10" idx="1"/>
            </p:cNvCxnSpPr>
            <p:nvPr/>
          </p:nvCxnSpPr>
          <p:spPr>
            <a:xfrm>
              <a:off x="2819400" y="3276600"/>
              <a:ext cx="2819400" cy="1041042"/>
            </a:xfrm>
            <a:prstGeom prst="bentConnector3">
              <a:avLst>
                <a:gd name="adj1" fmla="val 68272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9" idx="3"/>
              <a:endCxn id="12" idx="1"/>
            </p:cNvCxnSpPr>
            <p:nvPr/>
          </p:nvCxnSpPr>
          <p:spPr>
            <a:xfrm flipV="1">
              <a:off x="4572000" y="2629437"/>
              <a:ext cx="990600" cy="1561563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4495800"/>
            <a:ext cx="6934200" cy="21812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05936"/>
            <a:ext cx="8229600" cy="889464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Collections Interfaces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9600" y="1828800"/>
          <a:ext cx="77724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ICollection</a:t>
                      </a:r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 interface for generic collections.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IEnumerator</a:t>
                      </a:r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&lt;T&gt; </a:t>
                      </a:r>
                      <a:r>
                        <a:rPr kumimoji="0" lang="en-US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IEnumerable</a:t>
                      </a:r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Enumerates through a collection using a </a:t>
                      </a:r>
                      <a:r>
                        <a:rPr kumimoji="0" lang="en-US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foreach</a:t>
                      </a:r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statement 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IComparer</a:t>
                      </a:r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&lt;T&gt; </a:t>
                      </a:r>
                      <a:r>
                        <a:rPr kumimoji="0" lang="en-US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IComparable</a:t>
                      </a:r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Compares two objects held in a collection so that the collection can be sorted.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IList</a:t>
                      </a:r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Used by array-</a:t>
                      </a:r>
                      <a:r>
                        <a:rPr kumimoji="0" lang="en-US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indexable</a:t>
                      </a:r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collections.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IDictionary</a:t>
                      </a:r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&lt;K,V&gt;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Used for key/value-based collections such as Dictionary.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4038600" y="381000"/>
            <a:ext cx="4876800" cy="3933825"/>
            <a:chOff x="4038600" y="381000"/>
            <a:chExt cx="4876800" cy="3933825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038600" y="381000"/>
              <a:ext cx="4876800" cy="393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Oval 9"/>
            <p:cNvSpPr/>
            <p:nvPr/>
          </p:nvSpPr>
          <p:spPr>
            <a:xfrm>
              <a:off x="7239000" y="1143000"/>
              <a:ext cx="12192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Add this</a:t>
              </a:r>
            </a:p>
          </p:txBody>
        </p:sp>
        <p:cxnSp>
          <p:nvCxnSpPr>
            <p:cNvPr id="12" name="Straight Arrow Connector 11"/>
            <p:cNvCxnSpPr>
              <a:stCxn id="10" idx="2"/>
            </p:cNvCxnSpPr>
            <p:nvPr/>
          </p:nvCxnSpPr>
          <p:spPr>
            <a:xfrm rot="10800000">
              <a:off x="6324600" y="1219200"/>
              <a:ext cx="914400" cy="1905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914400"/>
            <a:ext cx="13811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04800" y="392668"/>
            <a:ext cx="3729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C000"/>
                </a:solidFill>
              </a:rPr>
              <a:t>The </a:t>
            </a:r>
            <a:r>
              <a:rPr lang="en-US" b="1" u="sng" dirty="0" err="1">
                <a:solidFill>
                  <a:srgbClr val="FFC000"/>
                </a:solidFill>
              </a:rPr>
              <a:t>IEnumerable</a:t>
            </a:r>
            <a:r>
              <a:rPr lang="en-US" b="1" u="sng" dirty="0">
                <a:solidFill>
                  <a:srgbClr val="FFC000"/>
                </a:solidFill>
              </a:rPr>
              <a:t>&lt;T&gt; Interface</a:t>
            </a:r>
          </a:p>
        </p:txBody>
      </p:sp>
      <p:sp>
        <p:nvSpPr>
          <p:cNvPr id="9" name="Rectangle 8"/>
          <p:cNvSpPr/>
          <p:nvPr/>
        </p:nvSpPr>
        <p:spPr>
          <a:xfrm>
            <a:off x="4191000" y="1105437"/>
            <a:ext cx="21336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53000" y="1879242"/>
            <a:ext cx="21336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304800" y="3810000"/>
            <a:ext cx="4648200" cy="2886075"/>
            <a:chOff x="304800" y="3810000"/>
            <a:chExt cx="4648200" cy="2886075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04800" y="3810000"/>
              <a:ext cx="4648200" cy="2886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Rectangle 13"/>
            <p:cNvSpPr/>
            <p:nvPr/>
          </p:nvSpPr>
          <p:spPr>
            <a:xfrm>
              <a:off x="990600" y="3886200"/>
              <a:ext cx="3733800" cy="685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95400"/>
            <a:ext cx="4314825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04800" y="392668"/>
            <a:ext cx="3729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C000"/>
                </a:solidFill>
              </a:rPr>
              <a:t>The </a:t>
            </a:r>
            <a:r>
              <a:rPr lang="en-US" b="1" u="sng" dirty="0" err="1">
                <a:solidFill>
                  <a:srgbClr val="FFC000"/>
                </a:solidFill>
              </a:rPr>
              <a:t>IEnumerable</a:t>
            </a:r>
            <a:r>
              <a:rPr lang="en-US" b="1" u="sng" dirty="0">
                <a:solidFill>
                  <a:srgbClr val="FFC000"/>
                </a:solidFill>
              </a:rPr>
              <a:t>&lt;T&gt; Interface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3505200"/>
            <a:ext cx="31051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6086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</a:rPr>
              <a:t>Another example on Enumerable….</a:t>
            </a:r>
          </a:p>
        </p:txBody>
      </p:sp>
      <p:pic>
        <p:nvPicPr>
          <p:cNvPr id="4" name="Picture 3" descr="7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71600"/>
            <a:ext cx="6304762" cy="5161905"/>
          </a:xfrm>
          <a:prstGeom prst="rect">
            <a:avLst/>
          </a:prstGeom>
        </p:spPr>
      </p:pic>
      <p:pic>
        <p:nvPicPr>
          <p:cNvPr id="7" name="Picture 6" descr="7_r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219200"/>
            <a:ext cx="3580953" cy="15047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66800" y="3505200"/>
            <a:ext cx="53340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010400" y="3124200"/>
            <a:ext cx="1905000" cy="228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can an object of a class act as a collection???</a:t>
            </a:r>
          </a:p>
        </p:txBody>
      </p:sp>
      <p:sp>
        <p:nvSpPr>
          <p:cNvPr id="14" name="Oval 13"/>
          <p:cNvSpPr/>
          <p:nvPr/>
        </p:nvSpPr>
        <p:spPr>
          <a:xfrm>
            <a:off x="2424447" y="3657600"/>
            <a:ext cx="762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/>
          <p:cNvCxnSpPr>
            <a:stCxn id="9" idx="1"/>
            <a:endCxn id="14" idx="6"/>
          </p:cNvCxnSpPr>
          <p:nvPr/>
        </p:nvCxnSpPr>
        <p:spPr>
          <a:xfrm rot="10800000">
            <a:off x="3186448" y="3848100"/>
            <a:ext cx="3823953" cy="419100"/>
          </a:xfrm>
          <a:prstGeom prst="bentConnector3">
            <a:avLst>
              <a:gd name="adj1" fmla="val 891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7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600200"/>
            <a:ext cx="3961905" cy="45142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12192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FF00"/>
                </a:solidFill>
              </a:rPr>
              <a:t>Here  is  the  SOLUTION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33400" y="1600200"/>
            <a:ext cx="3952381" cy="4447619"/>
            <a:chOff x="533400" y="1828800"/>
            <a:chExt cx="3952381" cy="4447619"/>
          </a:xfrm>
        </p:grpSpPr>
        <p:pic>
          <p:nvPicPr>
            <p:cNvPr id="5" name="Picture 4" descr="77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" y="1828800"/>
              <a:ext cx="3952381" cy="4447619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488842" y="2845158"/>
              <a:ext cx="13716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66800" y="5257800"/>
              <a:ext cx="2895600" cy="762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0" y="4572000"/>
            <a:ext cx="1447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overridden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38200" y="6248400"/>
            <a:ext cx="7467600" cy="381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Calibri" pitchFamily="34" charset="0"/>
              </a:rPr>
              <a:t>From now on, Garage class can act as a collection of Car object</a:t>
            </a:r>
          </a:p>
        </p:txBody>
      </p:sp>
      <p:cxnSp>
        <p:nvCxnSpPr>
          <p:cNvPr id="13" name="Shape 12"/>
          <p:cNvCxnSpPr>
            <a:stCxn id="11" idx="1"/>
            <a:endCxn id="8" idx="2"/>
          </p:cNvCxnSpPr>
          <p:nvPr/>
        </p:nvCxnSpPr>
        <p:spPr>
          <a:xfrm rot="10800000" flipH="1">
            <a:off x="838200" y="5791200"/>
            <a:ext cx="1676400" cy="647700"/>
          </a:xfrm>
          <a:prstGeom prst="bentConnector4">
            <a:avLst>
              <a:gd name="adj1" fmla="val -13636"/>
              <a:gd name="adj2" fmla="val 5078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11" idx="0"/>
            <a:endCxn id="7" idx="3"/>
          </p:cNvCxnSpPr>
          <p:nvPr/>
        </p:nvCxnSpPr>
        <p:spPr>
          <a:xfrm rot="16200000" flipV="1">
            <a:off x="2495550" y="4171950"/>
            <a:ext cx="3441342" cy="71155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6086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</a:rPr>
              <a:t>Another example on Enumerable….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Enjoy  yourself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967805"/>
            <a:ext cx="792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	</a:t>
            </a:r>
            <a:r>
              <a:rPr lang="en-US" sz="3600" dirty="0" err="1">
                <a:solidFill>
                  <a:srgbClr val="FFC000"/>
                </a:solidFill>
              </a:rPr>
              <a:t>ICloneable</a:t>
            </a:r>
            <a:endParaRPr lang="en-US" sz="3600" dirty="0">
              <a:solidFill>
                <a:srgbClr val="FFC000"/>
              </a:solidFill>
            </a:endParaRPr>
          </a:p>
          <a:p>
            <a:r>
              <a:rPr lang="en-US" sz="3600" dirty="0">
                <a:solidFill>
                  <a:srgbClr val="FFC000"/>
                </a:solidFill>
              </a:rPr>
              <a:t>	</a:t>
            </a:r>
          </a:p>
          <a:p>
            <a:r>
              <a:rPr lang="en-US" sz="3600" dirty="0">
                <a:solidFill>
                  <a:srgbClr val="FFC000"/>
                </a:solidFill>
              </a:rPr>
              <a:t>	</a:t>
            </a:r>
            <a:r>
              <a:rPr lang="en-US" sz="3600" dirty="0" err="1">
                <a:solidFill>
                  <a:srgbClr val="FFC000"/>
                </a:solidFill>
              </a:rPr>
              <a:t>IComparable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86200" y="2133600"/>
            <a:ext cx="4938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(Allow to make a copy (shallow) of an object)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43400" y="3124200"/>
            <a:ext cx="4186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(Allow to compare 2 object based on  </a:t>
            </a:r>
          </a:p>
          <a:p>
            <a:r>
              <a:rPr lang="en-US" dirty="0"/>
              <a:t>certain conditions)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Chapter 7: Q &amp; 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057400"/>
            <a:ext cx="8610600" cy="1524000"/>
          </a:xfrm>
        </p:spPr>
        <p:txBody>
          <a:bodyPr>
            <a:normAutofit/>
          </a:bodyPr>
          <a:lstStyle/>
          <a:p>
            <a:pPr algn="ctr" eaLnBrk="1" hangingPunct="1"/>
            <a:endParaRPr lang="en-US" sz="3600" b="1" dirty="0"/>
          </a:p>
          <a:p>
            <a:pPr algn="ctr" eaLnBrk="1" hangingPunct="1">
              <a:buFontTx/>
              <a:buNone/>
            </a:pPr>
            <a:r>
              <a:rPr lang="en-US" sz="3600" b="1" dirty="0"/>
              <a:t>Chapter 8: Delegates and Events</a:t>
            </a:r>
          </a:p>
          <a:p>
            <a:pPr algn="ctr" eaLnBrk="1" hangingPunct="1"/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Chapter 3: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 pitchFamily="34" charset="0"/>
              </a:rPr>
              <a:t>Member visibility: public, private, protected, internal, protected internal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i="1" u="sng" dirty="0">
                <a:latin typeface="Calibri" pitchFamily="34" charset="0"/>
              </a:rPr>
              <a:t>Types (classes, interfaces, structures, enumerations, and delegates) are limited to </a:t>
            </a:r>
            <a:r>
              <a:rPr lang="en-US" sz="2000" i="1" u="sng" dirty="0">
                <a:solidFill>
                  <a:srgbClr val="FFC000"/>
                </a:solidFill>
                <a:latin typeface="Calibri" pitchFamily="34" charset="0"/>
              </a:rPr>
              <a:t>public</a:t>
            </a:r>
            <a:r>
              <a:rPr lang="en-US" sz="2000" i="1" u="sng" dirty="0">
                <a:latin typeface="Calibri" pitchFamily="34" charset="0"/>
              </a:rPr>
              <a:t> or </a:t>
            </a:r>
            <a:r>
              <a:rPr lang="en-US" sz="2000" i="1" u="sng" dirty="0">
                <a:solidFill>
                  <a:srgbClr val="FFC000"/>
                </a:solidFill>
                <a:latin typeface="Calibri" pitchFamily="34" charset="0"/>
              </a:rPr>
              <a:t>internal</a:t>
            </a:r>
            <a:r>
              <a:rPr lang="en-US" sz="2000" b="1" i="1" u="sng" dirty="0">
                <a:latin typeface="Calibri" pitchFamily="34" charset="0"/>
              </a:rPr>
              <a:t> </a:t>
            </a:r>
            <a:r>
              <a:rPr lang="en-US" sz="2000" i="1" u="sng" dirty="0">
                <a:latin typeface="Calibri" pitchFamily="34" charset="0"/>
              </a:rPr>
              <a:t>(default).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Calibri" pitchFamily="34" charset="0"/>
              </a:rPr>
              <a:t>All constant fields are </a:t>
            </a:r>
            <a:r>
              <a:rPr lang="en-US" i="1" dirty="0">
                <a:solidFill>
                  <a:srgbClr val="FFC000"/>
                </a:solidFill>
                <a:latin typeface="Calibri" pitchFamily="34" charset="0"/>
              </a:rPr>
              <a:t>implicitly static</a:t>
            </a:r>
            <a:endParaRPr lang="en-US" dirty="0">
              <a:solidFill>
                <a:srgbClr val="FFC000"/>
              </a:solidFill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Calibri" pitchFamily="34" charset="0"/>
              </a:rPr>
              <a:t>Read-only fields </a:t>
            </a:r>
            <a:r>
              <a:rPr lang="en-US" i="1" dirty="0">
                <a:solidFill>
                  <a:srgbClr val="FFC000"/>
                </a:solidFill>
                <a:latin typeface="Calibri" pitchFamily="34" charset="0"/>
              </a:rPr>
              <a:t>are not implicitly static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Calibri" pitchFamily="34" charset="0"/>
              </a:rPr>
              <a:t>Static constructor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Calibri" pitchFamily="34" charset="0"/>
              </a:rPr>
              <a:t>Method parameter modifiers: out, prams, ref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Calibri" pitchFamily="34" charset="0"/>
              </a:rPr>
              <a:t>Value types &amp; reference types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Calibri" pitchFamily="34" charset="0"/>
              </a:rPr>
              <a:t>Boxing &amp; un-boxing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>
                <a:latin typeface="Calibri" pitchFamily="34" charset="0"/>
              </a:rPr>
              <a:t>System.Object</a:t>
            </a:r>
            <a:r>
              <a:rPr lang="en-US" dirty="0">
                <a:latin typeface="Calibri" pitchFamily="34" charset="0"/>
              </a:rPr>
              <a:t>: </a:t>
            </a:r>
            <a:r>
              <a:rPr lang="en-US" dirty="0" err="1">
                <a:latin typeface="Calibri" pitchFamily="34" charset="0"/>
              </a:rPr>
              <a:t>toString</a:t>
            </a:r>
            <a:r>
              <a:rPr lang="en-US" dirty="0">
                <a:latin typeface="Calibri" pitchFamily="34" charset="0"/>
              </a:rPr>
              <a:t>(), equal()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041864"/>
          </a:xfrm>
        </p:spPr>
        <p:txBody>
          <a:bodyPr/>
          <a:lstStyle/>
          <a:p>
            <a:pPr algn="ctr"/>
            <a:r>
              <a:rPr lang="en-US" sz="4800" b="1" dirty="0"/>
              <a:t>.NET Delegate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A delegate type maintains three important pieces of information:</a:t>
            </a:r>
          </a:p>
          <a:p>
            <a:pPr lvl="1"/>
            <a:r>
              <a:rPr lang="en-US" dirty="0">
                <a:latin typeface="Calibri" pitchFamily="34" charset="0"/>
              </a:rPr>
              <a:t>The </a:t>
            </a:r>
            <a:r>
              <a:rPr lang="en-US" i="1" dirty="0">
                <a:solidFill>
                  <a:srgbClr val="FFFF00"/>
                </a:solidFill>
                <a:latin typeface="Calibri" pitchFamily="34" charset="0"/>
              </a:rPr>
              <a:t>name</a:t>
            </a:r>
            <a:r>
              <a:rPr lang="en-US" i="1" dirty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of the method on which it makes calls</a:t>
            </a:r>
          </a:p>
          <a:p>
            <a:pPr lvl="1"/>
            <a:r>
              <a:rPr lang="en-US" dirty="0">
                <a:latin typeface="Calibri" pitchFamily="34" charset="0"/>
              </a:rPr>
              <a:t>The </a:t>
            </a:r>
            <a:r>
              <a:rPr lang="en-US" i="1" dirty="0">
                <a:solidFill>
                  <a:srgbClr val="FFFF00"/>
                </a:solidFill>
                <a:latin typeface="Calibri" pitchFamily="34" charset="0"/>
              </a:rPr>
              <a:t>arguments</a:t>
            </a:r>
            <a:r>
              <a:rPr lang="en-US" i="1" dirty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(if any) of this method</a:t>
            </a:r>
          </a:p>
          <a:p>
            <a:pPr lvl="1"/>
            <a:r>
              <a:rPr lang="en-US" dirty="0">
                <a:latin typeface="Calibri" pitchFamily="34" charset="0"/>
              </a:rPr>
              <a:t>The </a:t>
            </a:r>
            <a:r>
              <a:rPr lang="en-US" i="1" dirty="0">
                <a:solidFill>
                  <a:srgbClr val="FFFF00"/>
                </a:solidFill>
                <a:latin typeface="Calibri" pitchFamily="34" charset="0"/>
              </a:rPr>
              <a:t>return value </a:t>
            </a:r>
            <a:r>
              <a:rPr lang="en-US" dirty="0">
                <a:latin typeface="Calibri" pitchFamily="34" charset="0"/>
              </a:rPr>
              <a:t>(if any) of this method</a:t>
            </a:r>
          </a:p>
          <a:p>
            <a:endParaRPr lang="en-US" dirty="0">
              <a:latin typeface="Calibri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38200" y="4267200"/>
            <a:ext cx="76962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// This delegate can point to any method,</a:t>
            </a:r>
          </a:p>
          <a:p>
            <a:r>
              <a:rPr lang="en-US" dirty="0"/>
              <a:t>// taking two integers and returning an  integer.</a:t>
            </a:r>
          </a:p>
          <a:p>
            <a:r>
              <a:rPr lang="en-US" dirty="0">
                <a:latin typeface="Courier New" pitchFamily="49" charset="0"/>
              </a:rPr>
              <a:t>public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delegate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BinaryOp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x,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y);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7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838200"/>
            <a:ext cx="5181600" cy="48952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7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286000"/>
            <a:ext cx="3542857" cy="22190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33400" y="609600"/>
            <a:ext cx="2756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rgbClr val="FFFF00"/>
                </a:solidFill>
              </a:rPr>
              <a:t>Delegate Demo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2209800"/>
            <a:ext cx="3352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82921" y="2248437"/>
            <a:ext cx="2679879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95800" y="3124200"/>
            <a:ext cx="32766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010400" y="533400"/>
            <a:ext cx="1752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  <a:latin typeface="Calibri" pitchFamily="34" charset="0"/>
              </a:rPr>
              <a:t>Register method</a:t>
            </a:r>
          </a:p>
        </p:txBody>
      </p:sp>
      <p:sp>
        <p:nvSpPr>
          <p:cNvPr id="11" name="Oval 10"/>
          <p:cNvSpPr/>
          <p:nvPr/>
        </p:nvSpPr>
        <p:spPr>
          <a:xfrm>
            <a:off x="1676400" y="4572000"/>
            <a:ext cx="1752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  <a:latin typeface="Calibri" pitchFamily="34" charset="0"/>
              </a:rPr>
              <a:t>Invoke method</a:t>
            </a:r>
          </a:p>
        </p:txBody>
      </p:sp>
      <p:cxnSp>
        <p:nvCxnSpPr>
          <p:cNvPr id="13" name="Shape 12"/>
          <p:cNvCxnSpPr>
            <a:stCxn id="10" idx="2"/>
            <a:endCxn id="8" idx="3"/>
          </p:cNvCxnSpPr>
          <p:nvPr/>
        </p:nvCxnSpPr>
        <p:spPr>
          <a:xfrm rot="10800000" flipH="1" flipV="1">
            <a:off x="7010400" y="952499"/>
            <a:ext cx="152400" cy="1486437"/>
          </a:xfrm>
          <a:prstGeom prst="bentConnector5">
            <a:avLst>
              <a:gd name="adj1" fmla="val -150000"/>
              <a:gd name="adj2" fmla="val 57689"/>
              <a:gd name="adj3" fmla="val 2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1" idx="6"/>
            <a:endCxn id="9" idx="1"/>
          </p:cNvCxnSpPr>
          <p:nvPr/>
        </p:nvCxnSpPr>
        <p:spPr>
          <a:xfrm flipV="1">
            <a:off x="3429000" y="3429000"/>
            <a:ext cx="1066800" cy="1562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04800" y="5486400"/>
            <a:ext cx="3104762" cy="1114286"/>
            <a:chOff x="304800" y="5486400"/>
            <a:chExt cx="3104762" cy="1114286"/>
          </a:xfrm>
        </p:grpSpPr>
        <p:pic>
          <p:nvPicPr>
            <p:cNvPr id="18" name="Picture 17" descr="7_r2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800" y="5486400"/>
              <a:ext cx="3104762" cy="1114286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304801" y="6287037"/>
              <a:ext cx="1447800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FFE91-6505-4D5C-8C68-2309265D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8DF29A-1828-4EAF-9090-7CE5591E5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220992"/>
            <a:ext cx="6324600" cy="648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37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228600"/>
            <a:ext cx="6654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Delegate As function parameters Demo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447800"/>
            <a:ext cx="600075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447800"/>
            <a:ext cx="17335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1143000"/>
            <a:ext cx="531495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143000"/>
            <a:ext cx="164782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33400" y="228600"/>
            <a:ext cx="7117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Delegate As function parameters Demo….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23950"/>
            <a:ext cx="609600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4495800"/>
            <a:ext cx="26289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33400" y="228600"/>
            <a:ext cx="7117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Delegate As function parameters Demo….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79FB3-D6D6-41A6-9916-7A4BC1C0D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E4D3A6-45BD-4EBF-8F05-7A00892F1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95400"/>
            <a:ext cx="7162800" cy="539115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706CC10-C402-46FE-BEF4-33CB74EA4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5761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/>
              <a:t>Demo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75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AF89B-D154-4750-B3A5-45C24B97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D44B20-2018-4655-BE14-D33735064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43000"/>
            <a:ext cx="8305800" cy="546735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CDD3127-B4C6-4061-8830-2D8BD66ED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5761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/>
              <a:t>Demo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459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29DC7-4DF7-4631-B246-760A83853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FF3DE0-AFC9-4D4F-9A80-26C2036B9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12" y="966880"/>
            <a:ext cx="8610601" cy="568484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A6FB285-5BA4-4BA0-956F-AE85E8DE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5761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/>
              <a:t>Demo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30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txBody>
          <a:bodyPr/>
          <a:lstStyle/>
          <a:p>
            <a:pPr algn="ctr"/>
            <a:r>
              <a:rPr lang="en-US" sz="4400" b="1" dirty="0"/>
              <a:t>.NET Delegate Type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752600"/>
            <a:ext cx="49911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057400" y="5943600"/>
            <a:ext cx="5505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 C# </a:t>
            </a:r>
            <a:r>
              <a:rPr lang="en-US" dirty="0"/>
              <a:t>delegate keyword</a:t>
            </a:r>
            <a:r>
              <a:rPr lang="en-US" i="1" dirty="0"/>
              <a:t> represents a sealed type </a:t>
            </a:r>
          </a:p>
          <a:p>
            <a:r>
              <a:rPr lang="en-US" i="1" dirty="0"/>
              <a:t>deriving from </a:t>
            </a:r>
            <a:r>
              <a:rPr lang="en-US" dirty="0" err="1"/>
              <a:t>System.MulticastDelegate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76800" y="3352800"/>
            <a:ext cx="1143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0" y="3733800"/>
            <a:ext cx="36576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24600" y="1828800"/>
            <a:ext cx="1800236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ildasm.exe tool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Chapter 4: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 pitchFamily="34" charset="0"/>
              </a:rPr>
              <a:t>Encapsulation</a:t>
            </a:r>
          </a:p>
          <a:p>
            <a:r>
              <a:rPr lang="en-US" dirty="0">
                <a:latin typeface="Calibri" pitchFamily="34" charset="0"/>
              </a:rPr>
              <a:t>Inheritance</a:t>
            </a:r>
          </a:p>
          <a:p>
            <a:r>
              <a:rPr lang="en-US" dirty="0">
                <a:latin typeface="Calibri" pitchFamily="34" charset="0"/>
              </a:rPr>
              <a:t>Polymorphism: virtual </a:t>
            </a:r>
            <a:r>
              <a:rPr lang="en-US" dirty="0" err="1">
                <a:latin typeface="Calibri" pitchFamily="34" charset="0"/>
              </a:rPr>
              <a:t>vs</a:t>
            </a:r>
            <a:r>
              <a:rPr lang="en-US" dirty="0">
                <a:latin typeface="Calibri" pitchFamily="34" charset="0"/>
              </a:rPr>
              <a:t> abstract</a:t>
            </a:r>
          </a:p>
          <a:p>
            <a:r>
              <a:rPr lang="en-US" dirty="0">
                <a:latin typeface="Calibri" pitchFamily="34" charset="0"/>
              </a:rPr>
              <a:t>Casting rules:</a:t>
            </a:r>
          </a:p>
          <a:p>
            <a:pPr lvl="1"/>
            <a:r>
              <a:rPr lang="en-US" dirty="0">
                <a:latin typeface="Calibri" pitchFamily="34" charset="0"/>
              </a:rPr>
              <a:t>Value types:</a:t>
            </a:r>
          </a:p>
          <a:p>
            <a:pPr lvl="2"/>
            <a:r>
              <a:rPr lang="en-US" dirty="0">
                <a:latin typeface="Calibri" pitchFamily="34" charset="0"/>
              </a:rPr>
              <a:t>Convert smaller type to bigger type: OK (also called </a:t>
            </a:r>
            <a:r>
              <a:rPr lang="en-US" dirty="0">
                <a:solidFill>
                  <a:srgbClr val="FFC000"/>
                </a:solidFill>
                <a:latin typeface="Calibri" pitchFamily="34" charset="0"/>
              </a:rPr>
              <a:t>implicit cast</a:t>
            </a:r>
            <a:r>
              <a:rPr lang="en-US" dirty="0">
                <a:latin typeface="Calibri" pitchFamily="34" charset="0"/>
              </a:rPr>
              <a:t>)</a:t>
            </a:r>
          </a:p>
          <a:p>
            <a:pPr lvl="2"/>
            <a:r>
              <a:rPr lang="en-US" dirty="0">
                <a:latin typeface="Calibri" pitchFamily="34" charset="0"/>
              </a:rPr>
              <a:t>Convert bigger type to smaller type: NOT OK =&gt; need an explicit cast =&gt; </a:t>
            </a:r>
            <a:r>
              <a:rPr lang="en-US" i="1" dirty="0">
                <a:solidFill>
                  <a:srgbClr val="FFFF00"/>
                </a:solidFill>
                <a:latin typeface="Calibri" pitchFamily="34" charset="0"/>
              </a:rPr>
              <a:t>may cause loss of data</a:t>
            </a:r>
          </a:p>
          <a:p>
            <a:pPr lvl="1"/>
            <a:r>
              <a:rPr lang="en-US" dirty="0">
                <a:latin typeface="Calibri" pitchFamily="34" charset="0"/>
              </a:rPr>
              <a:t>Reference type</a:t>
            </a:r>
          </a:p>
          <a:p>
            <a:pPr lvl="2"/>
            <a:r>
              <a:rPr lang="en-US" dirty="0">
                <a:latin typeface="Calibri" pitchFamily="34" charset="0"/>
              </a:rPr>
              <a:t>Convert sub-class to supper class: OK (also called </a:t>
            </a:r>
            <a:r>
              <a:rPr lang="en-US" dirty="0">
                <a:solidFill>
                  <a:srgbClr val="FFC000"/>
                </a:solidFill>
                <a:latin typeface="Calibri" pitchFamily="34" charset="0"/>
              </a:rPr>
              <a:t>implicit cast</a:t>
            </a:r>
            <a:r>
              <a:rPr lang="en-US" dirty="0">
                <a:latin typeface="Calibri" pitchFamily="34" charset="0"/>
              </a:rPr>
              <a:t>)</a:t>
            </a:r>
          </a:p>
          <a:p>
            <a:pPr lvl="2"/>
            <a:r>
              <a:rPr lang="en-US" dirty="0">
                <a:latin typeface="Calibri" pitchFamily="34" charset="0"/>
              </a:rPr>
              <a:t>Convert supper class to sub-class: NOT OK =&gt; need an explicit cast =&gt; </a:t>
            </a:r>
            <a:r>
              <a:rPr lang="en-US" i="1" dirty="0">
                <a:solidFill>
                  <a:srgbClr val="FFFF00"/>
                </a:solidFill>
                <a:latin typeface="Calibri" pitchFamily="34" charset="0"/>
              </a:rPr>
              <a:t>may cause run time error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/>
              <a:t>.NET Delegate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Calibri" pitchFamily="34" charset="0"/>
              </a:rPr>
              <a:t>Invoke</a:t>
            </a:r>
            <a:r>
              <a:rPr lang="en-US" dirty="0">
                <a:latin typeface="Calibri" pitchFamily="34" charset="0"/>
              </a:rPr>
              <a:t>() is used to invoke each method maintained by the delegate type in a 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synchronous</a:t>
            </a:r>
            <a:r>
              <a:rPr lang="en-US" dirty="0">
                <a:latin typeface="Calibri" pitchFamily="34" charset="0"/>
              </a:rPr>
              <a:t> manner</a:t>
            </a:r>
          </a:p>
          <a:p>
            <a:pPr lvl="1">
              <a:buFont typeface="Wingdings" pitchFamily="2" charset="2"/>
              <a:buChar char="Ø"/>
            </a:pPr>
            <a:r>
              <a:rPr lang="en-US" i="1" dirty="0">
                <a:latin typeface="Calibri" pitchFamily="34" charset="0"/>
              </a:rPr>
              <a:t>meaning the caller must wait for the call to complete before continuing on its way</a:t>
            </a:r>
          </a:p>
          <a:p>
            <a:r>
              <a:rPr lang="en-US" dirty="0" err="1">
                <a:solidFill>
                  <a:srgbClr val="FFFF00"/>
                </a:solidFill>
                <a:latin typeface="Calibri" pitchFamily="34" charset="0"/>
              </a:rPr>
              <a:t>BeginInvoke</a:t>
            </a:r>
            <a:r>
              <a:rPr lang="en-US" dirty="0">
                <a:latin typeface="Calibri" pitchFamily="34" charset="0"/>
              </a:rPr>
              <a:t>() and </a:t>
            </a:r>
            <a:r>
              <a:rPr lang="en-US" dirty="0" err="1">
                <a:solidFill>
                  <a:srgbClr val="FFFF00"/>
                </a:solidFill>
                <a:latin typeface="Calibri" pitchFamily="34" charset="0"/>
              </a:rPr>
              <a:t>EndInvoke</a:t>
            </a:r>
            <a:r>
              <a:rPr lang="en-US" dirty="0">
                <a:latin typeface="Calibri" pitchFamily="34" charset="0"/>
              </a:rPr>
              <a:t>() provide the ability to call the current method in an 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asynchronous</a:t>
            </a:r>
            <a:r>
              <a:rPr lang="en-US" dirty="0">
                <a:latin typeface="Calibri" pitchFamily="34" charset="0"/>
              </a:rPr>
              <a:t> manner (on a second thread of execution)</a:t>
            </a:r>
          </a:p>
          <a:p>
            <a:endParaRPr lang="en-US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D540B-06C7-4C94-90FE-409F87A1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D1F8E3-3FDD-442E-AE86-9E377C51F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91" y="1109205"/>
            <a:ext cx="8691563" cy="540808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893D746-38DA-4F05-A267-B3EBCCDBE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5761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/>
              <a:t>Asynchronous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030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38688-79EF-4259-9408-042D4BD8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7BDE6E-07E6-4ACA-AEF7-D20C8B84A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610" y="1524000"/>
            <a:ext cx="6436779" cy="40386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444945E-3F17-4940-AC92-2C5511932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5761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/>
              <a:t>Asynchronous call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E0E3E0-5771-4463-B8F3-222C612F9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5894082"/>
            <a:ext cx="31146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84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407BB-17AB-40D0-BE56-B49BC893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0B0884-9B3A-42E1-BBE8-3FE4813FA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24000"/>
            <a:ext cx="7153275" cy="333375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0C340D7-0652-4460-9E77-B3BEFE8A3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5761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/>
              <a:t>Demo 5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84A2A0-46AE-42C3-9934-D1264BB1E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088" y="4274535"/>
            <a:ext cx="2438400" cy="211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672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CA725-FBA1-4C8C-BBED-198D522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D3D183-5F90-4F5F-B870-9BD06D634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07" y="836687"/>
            <a:ext cx="8120273" cy="518311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4BE99AA-2E0D-4ABC-9EC2-A17726DDE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5761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/>
              <a:t>Demo 6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AADEAE-D70D-46F5-A63F-5F8B9997C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" y="6261203"/>
            <a:ext cx="8120273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8635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b="1" dirty="0" err="1"/>
              <a:t>System.MulticastDelegate</a:t>
            </a:r>
            <a:r>
              <a:rPr lang="en-US" sz="3600" b="1" dirty="0"/>
              <a:t> and </a:t>
            </a:r>
            <a:r>
              <a:rPr lang="en-US" sz="3600" b="1" dirty="0" err="1"/>
              <a:t>System.Delegate</a:t>
            </a:r>
            <a:r>
              <a:rPr lang="en-US" sz="3600" b="1" dirty="0"/>
              <a:t> Base classes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6248400"/>
            <a:ext cx="6013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Select Members of </a:t>
            </a:r>
            <a:r>
              <a:rPr lang="en-US" dirty="0" err="1">
                <a:latin typeface="Calibri" pitchFamily="34" charset="0"/>
              </a:rPr>
              <a:t>System.MultcastDelegate</a:t>
            </a:r>
            <a:r>
              <a:rPr lang="en-US" dirty="0">
                <a:latin typeface="Calibri" pitchFamily="34" charset="0"/>
              </a:rPr>
              <a:t>/</a:t>
            </a:r>
            <a:r>
              <a:rPr lang="en-US" dirty="0" err="1">
                <a:latin typeface="Calibri" pitchFamily="34" charset="0"/>
              </a:rPr>
              <a:t>System.Delegate</a:t>
            </a:r>
            <a:endParaRPr lang="en-US" dirty="0">
              <a:latin typeface="Calibr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2209800"/>
          <a:ext cx="8382000" cy="3995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2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9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Inherited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represents </a:t>
                      </a:r>
                      <a:r>
                        <a:rPr lang="en-US" u="sng" dirty="0"/>
                        <a:t>details</a:t>
                      </a:r>
                      <a:r>
                        <a:rPr lang="en-US" dirty="0"/>
                        <a:t> of a static method that is maintained by the delegate.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an </a:t>
                      </a:r>
                      <a:r>
                        <a:rPr lang="en-US" u="sng" dirty="0"/>
                        <a:t>object</a:t>
                      </a:r>
                      <a:r>
                        <a:rPr lang="en-US" dirty="0"/>
                        <a:t> that represents the method maintained by the delegate. If the value returned from Target equals null, the method to be called is a static member.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Combine()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adds a method</a:t>
                      </a:r>
                      <a:r>
                        <a:rPr lang="en-US" dirty="0"/>
                        <a:t> to the list maintained by the delegate.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 err="1"/>
                        <a:t>GetInvocationList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an </a:t>
                      </a:r>
                      <a:r>
                        <a:rPr lang="en-US" u="sng" dirty="0"/>
                        <a:t>array </a:t>
                      </a:r>
                      <a:r>
                        <a:rPr lang="en-US" dirty="0"/>
                        <a:t>of </a:t>
                      </a:r>
                      <a:r>
                        <a:rPr lang="en-US" dirty="0" err="1"/>
                        <a:t>System.Delegate</a:t>
                      </a:r>
                      <a:r>
                        <a:rPr lang="en-US" dirty="0"/>
                        <a:t> types, each representing a particular method that may be invoked.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Remove()</a:t>
                      </a:r>
                    </a:p>
                    <a:p>
                      <a:r>
                        <a:rPr lang="en-US" dirty="0" err="1"/>
                        <a:t>RemoveAll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removes a method </a:t>
                      </a:r>
                      <a:r>
                        <a:rPr lang="en-US" dirty="0"/>
                        <a:t>(or all methods) from the invocation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rgbClr val="FFC000"/>
                </a:solidFill>
              </a:rPr>
              <a:t>Multicasting Delegates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447800"/>
            <a:ext cx="600075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447800"/>
            <a:ext cx="17335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1143000"/>
            <a:ext cx="531495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143000"/>
            <a:ext cx="164782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rgbClr val="FFC000"/>
                </a:solidFill>
              </a:rPr>
              <a:t>Multicasting Delegates…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4419600"/>
            <a:ext cx="26289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3200400"/>
            <a:ext cx="20764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2" name="Group 11"/>
          <p:cNvGrpSpPr/>
          <p:nvPr/>
        </p:nvGrpSpPr>
        <p:grpSpPr>
          <a:xfrm>
            <a:off x="228600" y="609600"/>
            <a:ext cx="5981700" cy="5753100"/>
            <a:chOff x="228600" y="762000"/>
            <a:chExt cx="5981700" cy="5753100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28600" y="762000"/>
              <a:ext cx="5981700" cy="5753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Rectangle 7"/>
            <p:cNvSpPr/>
            <p:nvPr/>
          </p:nvSpPr>
          <p:spPr>
            <a:xfrm>
              <a:off x="1243884" y="4267199"/>
              <a:ext cx="3657600" cy="62247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39084" y="5702121"/>
              <a:ext cx="3886200" cy="685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3048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Multicasting Delegates…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" y="64770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>
                <a:latin typeface="Calibri" pitchFamily="34" charset="0"/>
              </a:rPr>
              <a:t>More multicasting example: Ch_08 Code\ </a:t>
            </a:r>
            <a:r>
              <a:rPr lang="en-US" i="1" u="sng" dirty="0" err="1">
                <a:latin typeface="Calibri" pitchFamily="34" charset="0"/>
              </a:rPr>
              <a:t>CarDelegate</a:t>
            </a:r>
            <a:endParaRPr lang="en-US" i="1" u="sng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9F542-B78A-41E7-A37A-006CDD29B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4FF204-B5C3-4EBF-8547-0A212BD63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1004887"/>
            <a:ext cx="8693888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888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Chapter 7: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libri" pitchFamily="34" charset="0"/>
              </a:rPr>
              <a:t>Defining Interfaces in C#.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itchFamily="34" charset="0"/>
              </a:rPr>
              <a:t>Implementing an Interface in C#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itchFamily="34" charset="0"/>
              </a:rPr>
              <a:t>Building Interface Hierarchies.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itchFamily="34" charset="0"/>
              </a:rPr>
              <a:t>Building Enumerable Types (</a:t>
            </a:r>
            <a:r>
              <a:rPr lang="en-US" dirty="0" err="1">
                <a:latin typeface="Calibri" pitchFamily="34" charset="0"/>
              </a:rPr>
              <a:t>IEnumerable</a:t>
            </a:r>
            <a:r>
              <a:rPr lang="en-US" dirty="0">
                <a:latin typeface="Calibri" pitchFamily="34" charset="0"/>
              </a:rPr>
              <a:t> and </a:t>
            </a:r>
            <a:r>
              <a:rPr lang="en-US" dirty="0" err="1">
                <a:latin typeface="Calibri" pitchFamily="34" charset="0"/>
              </a:rPr>
              <a:t>IEnumerator</a:t>
            </a:r>
            <a:r>
              <a:rPr lang="en-US" dirty="0">
                <a:latin typeface="Calibri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txBody>
          <a:bodyPr/>
          <a:lstStyle/>
          <a:p>
            <a:pPr algn="ctr"/>
            <a:r>
              <a:rPr lang="en-US" sz="4800" b="1" dirty="0"/>
              <a:t>Delegate Covariance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Calibri" pitchFamily="34" charset="0"/>
              </a:rPr>
              <a:t>Covariance </a:t>
            </a:r>
            <a:r>
              <a:rPr lang="en-US" dirty="0">
                <a:latin typeface="Calibri" pitchFamily="34" charset="0"/>
              </a:rPr>
              <a:t>allows you to create a </a:t>
            </a:r>
            <a:r>
              <a:rPr lang="en-US" u="sng" dirty="0">
                <a:latin typeface="Calibri" pitchFamily="34" charset="0"/>
              </a:rPr>
              <a:t>single delegate</a:t>
            </a:r>
            <a:r>
              <a:rPr lang="en-US" dirty="0">
                <a:latin typeface="Calibri" pitchFamily="34" charset="0"/>
              </a:rPr>
              <a:t> that can point to </a:t>
            </a:r>
            <a:r>
              <a:rPr lang="en-US" u="sng" dirty="0">
                <a:latin typeface="Calibri" pitchFamily="34" charset="0"/>
              </a:rPr>
              <a:t>numerous methods </a:t>
            </a:r>
            <a:r>
              <a:rPr lang="en-US" dirty="0">
                <a:latin typeface="Calibri" pitchFamily="34" charset="0"/>
              </a:rPr>
              <a:t>that receive objects related by classical </a:t>
            </a:r>
            <a:r>
              <a:rPr lang="en-US" i="1" dirty="0">
                <a:latin typeface="Calibri" pitchFamily="34" charset="0"/>
              </a:rPr>
              <a:t>inheritance</a:t>
            </a:r>
            <a:r>
              <a:rPr lang="en-US" dirty="0">
                <a:latin typeface="Calibri" pitchFamily="34" charset="0"/>
              </a:rPr>
              <a:t>.</a:t>
            </a:r>
          </a:p>
          <a:p>
            <a:endParaRPr lang="en-US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va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133600"/>
            <a:ext cx="6295239" cy="44666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 descr="cov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609600"/>
            <a:ext cx="3647619" cy="24857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33400" y="609600"/>
            <a:ext cx="3148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rgbClr val="FFFF00"/>
                </a:solidFill>
              </a:rPr>
              <a:t>Covariance Demo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2438400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00600" y="3429000"/>
            <a:ext cx="4114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 need only one delegate to call 2 methods with different object return type</a:t>
            </a:r>
          </a:p>
        </p:txBody>
      </p:sp>
      <p:cxnSp>
        <p:nvCxnSpPr>
          <p:cNvPr id="10" name="Elbow Connector 9"/>
          <p:cNvCxnSpPr>
            <a:stCxn id="8" idx="1"/>
            <a:endCxn id="7" idx="3"/>
          </p:cNvCxnSpPr>
          <p:nvPr/>
        </p:nvCxnSpPr>
        <p:spPr>
          <a:xfrm rot="10800000">
            <a:off x="4114800" y="2743200"/>
            <a:ext cx="685800" cy="1181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hape 12"/>
          <p:cNvCxnSpPr>
            <a:stCxn id="8" idx="2"/>
          </p:cNvCxnSpPr>
          <p:nvPr/>
        </p:nvCxnSpPr>
        <p:spPr>
          <a:xfrm rot="5400000">
            <a:off x="6362700" y="4381500"/>
            <a:ext cx="457200" cy="5334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8" idx="2"/>
          </p:cNvCxnSpPr>
          <p:nvPr/>
        </p:nvCxnSpPr>
        <p:spPr>
          <a:xfrm rot="5400000">
            <a:off x="5829300" y="4533900"/>
            <a:ext cx="1143000" cy="914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041864"/>
          </a:xfrm>
        </p:spPr>
        <p:txBody>
          <a:bodyPr/>
          <a:lstStyle/>
          <a:p>
            <a:pPr algn="ctr"/>
            <a:r>
              <a:rPr lang="en-US" b="1" dirty="0"/>
              <a:t>Understanding C#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6280"/>
          </a:xfrm>
        </p:spPr>
        <p:txBody>
          <a:bodyPr/>
          <a:lstStyle/>
          <a:p>
            <a:r>
              <a:rPr lang="en-US" sz="2400" dirty="0"/>
              <a:t>Using </a:t>
            </a:r>
            <a:r>
              <a:rPr lang="en-US" sz="2400" i="1" dirty="0">
                <a:solidFill>
                  <a:srgbClr val="FFFF00"/>
                </a:solidFill>
              </a:rPr>
              <a:t>event</a:t>
            </a:r>
            <a:r>
              <a:rPr lang="en-US" sz="2400" dirty="0"/>
              <a:t> keyword, the registration and un-registration methods as well as any necessary member variable delegate types </a:t>
            </a:r>
            <a:r>
              <a:rPr lang="en-US" sz="2400" u="sng" dirty="0"/>
              <a:t>are done automatically.</a:t>
            </a:r>
          </a:p>
          <a:p>
            <a:r>
              <a:rPr lang="en-US" sz="2400" dirty="0"/>
              <a:t>Defining an event is a two-step process:</a:t>
            </a:r>
          </a:p>
          <a:p>
            <a:pPr lvl="1"/>
            <a:r>
              <a:rPr lang="en-US" sz="2000" dirty="0"/>
              <a:t>First, </a:t>
            </a:r>
            <a:r>
              <a:rPr lang="en-US" sz="2000" i="1" dirty="0">
                <a:solidFill>
                  <a:srgbClr val="FFC000"/>
                </a:solidFill>
              </a:rPr>
              <a:t>define a delegate that contains the methods </a:t>
            </a:r>
            <a:r>
              <a:rPr lang="en-US" sz="2000" dirty="0"/>
              <a:t>to be called when the event is fired. </a:t>
            </a:r>
          </a:p>
          <a:p>
            <a:pPr lvl="1"/>
            <a:r>
              <a:rPr lang="en-US" sz="2000" dirty="0"/>
              <a:t>Next,  </a:t>
            </a:r>
            <a:r>
              <a:rPr lang="en-US" sz="2000" i="1" dirty="0">
                <a:solidFill>
                  <a:srgbClr val="FFC000"/>
                </a:solidFill>
              </a:rPr>
              <a:t>declare the events </a:t>
            </a:r>
            <a:r>
              <a:rPr lang="en-US" sz="2000" dirty="0"/>
              <a:t>(using the C# </a:t>
            </a:r>
            <a:r>
              <a:rPr lang="en-US" sz="2000" b="1" i="1" dirty="0">
                <a:solidFill>
                  <a:srgbClr val="FFC000"/>
                </a:solidFill>
              </a:rPr>
              <a:t>event</a:t>
            </a:r>
            <a:r>
              <a:rPr lang="en-US" sz="2000" dirty="0"/>
              <a:t> keyword) in terms of the related delegate.</a:t>
            </a:r>
          </a:p>
          <a:p>
            <a:endParaRPr 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143000" y="4648200"/>
            <a:ext cx="6553200" cy="1815882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latin typeface="Calibri" pitchFamily="34" charset="0"/>
              </a:rPr>
              <a:t>public class </a:t>
            </a:r>
            <a:r>
              <a:rPr lang="en-US" sz="1600" b="1" dirty="0" err="1">
                <a:latin typeface="Calibri" pitchFamily="34" charset="0"/>
              </a:rPr>
              <a:t>SenderOfEvents</a:t>
            </a:r>
            <a:endParaRPr lang="en-US" sz="16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1600" b="1" dirty="0">
                <a:latin typeface="Calibri" pitchFamily="34" charset="0"/>
              </a:rPr>
              <a:t>{</a:t>
            </a:r>
          </a:p>
          <a:p>
            <a:pPr lvl="1">
              <a:spcBef>
                <a:spcPct val="50000"/>
              </a:spcBef>
            </a:pPr>
            <a:r>
              <a:rPr lang="en-US" sz="1600" b="1" dirty="0">
                <a:latin typeface="Calibri" pitchFamily="34" charset="0"/>
              </a:rPr>
              <a:t>public delegate </a:t>
            </a:r>
            <a:r>
              <a:rPr lang="en-US" sz="1600" b="1" dirty="0" err="1">
                <a:solidFill>
                  <a:srgbClr val="FFC000"/>
                </a:solidFill>
                <a:latin typeface="Calibri" pitchFamily="34" charset="0"/>
              </a:rPr>
              <a:t>retval</a:t>
            </a:r>
            <a:r>
              <a:rPr lang="en-US" sz="1600" b="1" dirty="0">
                <a:latin typeface="Calibri" pitchFamily="34" charset="0"/>
              </a:rPr>
              <a:t>  </a:t>
            </a:r>
            <a:r>
              <a:rPr lang="en-US" sz="1600" b="1" dirty="0" err="1">
                <a:latin typeface="Calibri" pitchFamily="34" charset="0"/>
              </a:rPr>
              <a:t>AssociatedDelegate</a:t>
            </a:r>
            <a:r>
              <a:rPr lang="en-US" sz="1600" b="1" dirty="0">
                <a:solidFill>
                  <a:srgbClr val="FFC000"/>
                </a:solidFill>
                <a:latin typeface="Calibri" pitchFamily="34" charset="0"/>
              </a:rPr>
              <a:t>(</a:t>
            </a:r>
            <a:r>
              <a:rPr lang="en-US" sz="1600" b="1" dirty="0" err="1">
                <a:solidFill>
                  <a:srgbClr val="FFC000"/>
                </a:solidFill>
                <a:latin typeface="Calibri" pitchFamily="34" charset="0"/>
              </a:rPr>
              <a:t>args</a:t>
            </a:r>
            <a:r>
              <a:rPr lang="en-US" sz="1600" b="1" dirty="0">
                <a:latin typeface="Calibri" pitchFamily="34" charset="0"/>
              </a:rPr>
              <a:t>);</a:t>
            </a:r>
          </a:p>
          <a:p>
            <a:pPr lvl="1">
              <a:spcBef>
                <a:spcPct val="50000"/>
              </a:spcBef>
            </a:pPr>
            <a:r>
              <a:rPr lang="en-US" sz="1600" b="1" dirty="0">
                <a:latin typeface="Calibri" pitchFamily="34" charset="0"/>
              </a:rPr>
              <a:t>public </a:t>
            </a:r>
            <a:r>
              <a:rPr lang="en-US" sz="1600" b="1" dirty="0">
                <a:solidFill>
                  <a:srgbClr val="FFFF00"/>
                </a:solidFill>
                <a:latin typeface="Calibri" pitchFamily="34" charset="0"/>
              </a:rPr>
              <a:t>event</a:t>
            </a:r>
            <a:r>
              <a:rPr lang="en-US" sz="1600" b="1" dirty="0">
                <a:latin typeface="Calibri" pitchFamily="34" charset="0"/>
              </a:rPr>
              <a:t>  </a:t>
            </a:r>
            <a:r>
              <a:rPr lang="en-US" sz="1600" b="1" dirty="0" err="1">
                <a:latin typeface="Calibri" pitchFamily="34" charset="0"/>
              </a:rPr>
              <a:t>AssociatedDelegate</a:t>
            </a:r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 dirty="0" err="1">
                <a:solidFill>
                  <a:srgbClr val="FFC000"/>
                </a:solidFill>
                <a:latin typeface="Calibri" pitchFamily="34" charset="0"/>
              </a:rPr>
              <a:t>NameOfEvent</a:t>
            </a:r>
            <a:r>
              <a:rPr lang="en-US" sz="1600" b="1" dirty="0">
                <a:latin typeface="Calibri" pitchFamily="34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sz="1600" b="1" dirty="0">
                <a:latin typeface="Calibri" pitchFamily="34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Simple event example</a:t>
            </a:r>
          </a:p>
        </p:txBody>
      </p:sp>
      <p:pic>
        <p:nvPicPr>
          <p:cNvPr id="4" name="Picture 3" descr="event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581400"/>
            <a:ext cx="1809524" cy="752381"/>
          </a:xfrm>
          <a:prstGeom prst="rect">
            <a:avLst/>
          </a:prstGeom>
        </p:spPr>
      </p:pic>
      <p:pic>
        <p:nvPicPr>
          <p:cNvPr id="6" name="Picture 5" descr="event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1676400"/>
            <a:ext cx="3266667" cy="13619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3" name="Group 12"/>
          <p:cNvGrpSpPr/>
          <p:nvPr/>
        </p:nvGrpSpPr>
        <p:grpSpPr>
          <a:xfrm>
            <a:off x="304800" y="1600200"/>
            <a:ext cx="4933334" cy="4857143"/>
            <a:chOff x="304800" y="1600200"/>
            <a:chExt cx="4933334" cy="4857143"/>
          </a:xfrm>
        </p:grpSpPr>
        <p:grpSp>
          <p:nvGrpSpPr>
            <p:cNvPr id="12" name="Group 11"/>
            <p:cNvGrpSpPr/>
            <p:nvPr/>
          </p:nvGrpSpPr>
          <p:grpSpPr>
            <a:xfrm>
              <a:off x="304800" y="1600200"/>
              <a:ext cx="4933334" cy="4857143"/>
              <a:chOff x="304800" y="1600200"/>
              <a:chExt cx="4933334" cy="4857143"/>
            </a:xfrm>
          </p:grpSpPr>
          <p:pic>
            <p:nvPicPr>
              <p:cNvPr id="5" name="Picture 4" descr="event1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4800" y="1600200"/>
                <a:ext cx="4933334" cy="4857143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sp>
            <p:nvSpPr>
              <p:cNvPr id="8" name="Rectangle 7"/>
              <p:cNvSpPr/>
              <p:nvPr/>
            </p:nvSpPr>
            <p:spPr>
              <a:xfrm>
                <a:off x="838200" y="3810000"/>
                <a:ext cx="2667000" cy="9906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838200" y="2819400"/>
              <a:ext cx="4343400" cy="609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Down Arrow 8"/>
          <p:cNvSpPr/>
          <p:nvPr/>
        </p:nvSpPr>
        <p:spPr>
          <a:xfrm>
            <a:off x="6934200" y="3124200"/>
            <a:ext cx="685800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338E86-6086-4540-A4AF-93144EA7CD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0184" y="4155621"/>
            <a:ext cx="710291" cy="187778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73706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/>
              <a:t>Anonymous Methods</a:t>
            </a:r>
            <a:endParaRPr lang="en-US" dirty="0"/>
          </a:p>
        </p:txBody>
      </p:sp>
      <p:pic>
        <p:nvPicPr>
          <p:cNvPr id="4" name="Picture 3" descr="anonym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2971800"/>
            <a:ext cx="2180953" cy="838095"/>
          </a:xfrm>
          <a:prstGeom prst="rect">
            <a:avLst/>
          </a:prstGeom>
        </p:spPr>
      </p:pic>
      <p:pic>
        <p:nvPicPr>
          <p:cNvPr id="5" name="Picture 4" descr="anony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371600"/>
            <a:ext cx="5076191" cy="51809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1295400" y="3429000"/>
            <a:ext cx="4114800" cy="167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Chapter 8: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A delegate type maintains three important pieces of information:</a:t>
            </a:r>
          </a:p>
          <a:p>
            <a:pPr lvl="1"/>
            <a:r>
              <a:rPr lang="en-US" dirty="0">
                <a:latin typeface="Calibri" pitchFamily="34" charset="0"/>
              </a:rPr>
              <a:t>The </a:t>
            </a:r>
            <a:r>
              <a:rPr lang="en-US" i="1" dirty="0">
                <a:solidFill>
                  <a:srgbClr val="FFFF00"/>
                </a:solidFill>
                <a:latin typeface="Calibri" pitchFamily="34" charset="0"/>
              </a:rPr>
              <a:t>name</a:t>
            </a:r>
            <a:r>
              <a:rPr lang="en-US" i="1" dirty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of the method on which it makes calls</a:t>
            </a:r>
          </a:p>
          <a:p>
            <a:pPr lvl="1"/>
            <a:r>
              <a:rPr lang="en-US" dirty="0">
                <a:latin typeface="Calibri" pitchFamily="34" charset="0"/>
              </a:rPr>
              <a:t>The </a:t>
            </a:r>
            <a:r>
              <a:rPr lang="en-US" i="1" dirty="0">
                <a:solidFill>
                  <a:srgbClr val="FFFF00"/>
                </a:solidFill>
                <a:latin typeface="Calibri" pitchFamily="34" charset="0"/>
              </a:rPr>
              <a:t>arguments</a:t>
            </a:r>
            <a:r>
              <a:rPr lang="en-US" i="1" dirty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(if any) of this method</a:t>
            </a:r>
          </a:p>
          <a:p>
            <a:pPr lvl="1"/>
            <a:r>
              <a:rPr lang="en-US" dirty="0">
                <a:latin typeface="Calibri" pitchFamily="34" charset="0"/>
              </a:rPr>
              <a:t>The </a:t>
            </a:r>
            <a:r>
              <a:rPr lang="en-US" i="1" dirty="0">
                <a:solidFill>
                  <a:srgbClr val="FFFF00"/>
                </a:solidFill>
                <a:latin typeface="Calibri" pitchFamily="34" charset="0"/>
              </a:rPr>
              <a:t>return value </a:t>
            </a:r>
            <a:r>
              <a:rPr lang="en-US" dirty="0">
                <a:latin typeface="Calibri" pitchFamily="34" charset="0"/>
              </a:rPr>
              <a:t>(if any) of this method</a:t>
            </a:r>
          </a:p>
          <a:p>
            <a:r>
              <a:rPr lang="en-US" dirty="0">
                <a:solidFill>
                  <a:srgbClr val="FFFF00"/>
                </a:solidFill>
                <a:latin typeface="Calibri" pitchFamily="34" charset="0"/>
              </a:rPr>
              <a:t>Invoke</a:t>
            </a:r>
            <a:r>
              <a:rPr lang="en-US" dirty="0">
                <a:latin typeface="Calibri" pitchFamily="34" charset="0"/>
              </a:rPr>
              <a:t>(), </a:t>
            </a:r>
            <a:r>
              <a:rPr lang="en-US" dirty="0" err="1">
                <a:solidFill>
                  <a:srgbClr val="FFFF00"/>
                </a:solidFill>
                <a:latin typeface="Calibri" pitchFamily="34" charset="0"/>
              </a:rPr>
              <a:t>BeginInvoke</a:t>
            </a:r>
            <a:r>
              <a:rPr lang="en-US" dirty="0">
                <a:latin typeface="Calibri" pitchFamily="34" charset="0"/>
              </a:rPr>
              <a:t>() and </a:t>
            </a:r>
            <a:r>
              <a:rPr lang="en-US" dirty="0" err="1">
                <a:solidFill>
                  <a:srgbClr val="FFFF00"/>
                </a:solidFill>
                <a:latin typeface="Calibri" pitchFamily="34" charset="0"/>
              </a:rPr>
              <a:t>EndInvoke</a:t>
            </a:r>
            <a:r>
              <a:rPr lang="en-US" dirty="0">
                <a:latin typeface="Calibri" pitchFamily="34" charset="0"/>
              </a:rPr>
              <a:t>()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Chapter 8: Q &amp; 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09800"/>
            <a:ext cx="8458200" cy="1828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Chapter 10: Understanding Generics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/>
              <a:t>Boxing, </a:t>
            </a:r>
            <a:r>
              <a:rPr lang="en-US" sz="4000" dirty="0" err="1"/>
              <a:t>Unboxing</a:t>
            </a:r>
            <a:r>
              <a:rPr lang="en-US" sz="4000" dirty="0"/>
              <a:t>, and </a:t>
            </a:r>
            <a:r>
              <a:rPr lang="en-US" sz="4000" dirty="0" err="1"/>
              <a:t>System.Object</a:t>
            </a:r>
            <a:r>
              <a:rPr lang="en-US" sz="4000" dirty="0"/>
              <a:t> Relationship</a:t>
            </a:r>
          </a:p>
        </p:txBody>
      </p:sp>
      <p:pic>
        <p:nvPicPr>
          <p:cNvPr id="4" name="Picture 3" descr="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209800"/>
            <a:ext cx="5638800" cy="28492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29200" y="34290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boxing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5562600" y="41148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Un-boxing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/>
              <a:t>Problem with (Un)Boxing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US" u="sng" dirty="0">
                <a:latin typeface="Calibri" pitchFamily="34" charset="0"/>
              </a:rPr>
              <a:t>The performance issues</a:t>
            </a:r>
          </a:p>
          <a:p>
            <a:pPr lvl="1">
              <a:buNone/>
              <a:defRPr/>
            </a:pPr>
            <a:r>
              <a:rPr lang="en-US" dirty="0">
                <a:latin typeface="Calibri" pitchFamily="34" charset="0"/>
              </a:rPr>
              <a:t>1. A new object must be allocated on the managed heap.</a:t>
            </a:r>
          </a:p>
          <a:p>
            <a:pPr lvl="1">
              <a:buNone/>
              <a:defRPr/>
            </a:pPr>
            <a:r>
              <a:rPr lang="en-US" dirty="0">
                <a:latin typeface="Calibri" pitchFamily="34" charset="0"/>
              </a:rPr>
              <a:t>2. The value of the stack-based data must be transferred into that memory location.</a:t>
            </a:r>
          </a:p>
          <a:p>
            <a:pPr lvl="1">
              <a:buNone/>
              <a:defRPr/>
            </a:pPr>
            <a:r>
              <a:rPr lang="en-US" dirty="0">
                <a:latin typeface="Calibri" pitchFamily="34" charset="0"/>
              </a:rPr>
              <a:t>3. When unboxed, the value stored on the heap-based object must be transferred back to the stack.</a:t>
            </a:r>
          </a:p>
          <a:p>
            <a:pPr lvl="1">
              <a:buNone/>
              <a:defRPr/>
            </a:pPr>
            <a:r>
              <a:rPr lang="en-US" dirty="0">
                <a:latin typeface="Calibri" pitchFamily="34" charset="0"/>
              </a:rPr>
              <a:t>4. The now unused object on the heap will (eventually) be garbage collected.</a:t>
            </a:r>
          </a:p>
          <a:p>
            <a:endParaRPr lang="en-US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Defining Interfaces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46237"/>
            <a:ext cx="8382000" cy="4526280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By convention, interfaces in the .NET base class libraries are prefixed with a capital letter “I.”</a:t>
            </a:r>
          </a:p>
          <a:p>
            <a:endParaRPr lang="en-US" dirty="0">
              <a:latin typeface="Calibri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90600" y="3276600"/>
            <a:ext cx="7010400" cy="17541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// This interface defines the behavior of "having points."</a:t>
            </a:r>
          </a:p>
          <a:p>
            <a:r>
              <a:rPr lang="en-US" dirty="0"/>
              <a:t>public </a:t>
            </a:r>
            <a:r>
              <a:rPr lang="en-US" dirty="0">
                <a:solidFill>
                  <a:srgbClr val="FFFF00"/>
                </a:solidFill>
              </a:rPr>
              <a:t>interface</a:t>
            </a:r>
            <a:r>
              <a:rPr lang="en-US" dirty="0"/>
              <a:t> </a:t>
            </a:r>
            <a:r>
              <a:rPr lang="en-US" dirty="0" err="1"/>
              <a:t>IPointy</a:t>
            </a:r>
            <a:endParaRPr lang="en-US" dirty="0"/>
          </a:p>
          <a:p>
            <a:r>
              <a:rPr lang="en-US" dirty="0"/>
              <a:t>{</a:t>
            </a:r>
          </a:p>
          <a:p>
            <a:pPr lvl="1"/>
            <a:r>
              <a:rPr lang="en-US" dirty="0"/>
              <a:t>// Implicitly public and abstract.</a:t>
            </a:r>
          </a:p>
          <a:p>
            <a:pPr lvl="1"/>
            <a:r>
              <a:rPr lang="en-US" dirty="0"/>
              <a:t>byte </a:t>
            </a:r>
            <a:r>
              <a:rPr lang="en-US" dirty="0" err="1"/>
              <a:t>GetNumberOfPoints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14400" y="5562600"/>
            <a:ext cx="7162800" cy="923925"/>
          </a:xfrm>
          <a:prstGeom prst="rect">
            <a:avLst/>
          </a:prstGeom>
          <a:solidFill>
            <a:srgbClr val="FFC000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i="1" u="sng" dirty="0">
                <a:solidFill>
                  <a:srgbClr val="FF0000"/>
                </a:solidFill>
              </a:rPr>
              <a:t>It is impossible to create an instance of an interface</a:t>
            </a:r>
          </a:p>
          <a:p>
            <a:pPr>
              <a:buFont typeface="Wingdings" pitchFamily="2" charset="2"/>
              <a:buChar char="Ø"/>
            </a:pPr>
            <a:endParaRPr lang="en-US" i="1" u="sng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IPointy</a:t>
            </a:r>
            <a:r>
              <a:rPr lang="en-US" dirty="0">
                <a:solidFill>
                  <a:srgbClr val="0070C0"/>
                </a:solidFill>
              </a:rPr>
              <a:t> p = new </a:t>
            </a:r>
            <a:r>
              <a:rPr lang="en-US" dirty="0" err="1">
                <a:solidFill>
                  <a:srgbClr val="0070C0"/>
                </a:solidFill>
              </a:rPr>
              <a:t>IPointy</a:t>
            </a:r>
            <a:r>
              <a:rPr lang="en-US" dirty="0">
                <a:solidFill>
                  <a:srgbClr val="0070C0"/>
                </a:solidFill>
              </a:rPr>
              <a:t>();  // Compiler error!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 err="1"/>
              <a:t>System.Collections.Generic</a:t>
            </a:r>
            <a:r>
              <a:rPr lang="en-US" sz="4000" b="1" dirty="0"/>
              <a:t> Namespace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Some of sub items: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err="1"/>
              <a:t>ICollection</a:t>
            </a:r>
            <a:r>
              <a:rPr lang="fr-FR" dirty="0"/>
              <a:t>&lt;T&gt;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err="1"/>
              <a:t>IComparer</a:t>
            </a:r>
            <a:r>
              <a:rPr lang="fr-FR" dirty="0"/>
              <a:t>&lt;T&gt;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err="1"/>
              <a:t>IDictionary</a:t>
            </a:r>
            <a:r>
              <a:rPr lang="fr-FR" dirty="0"/>
              <a:t>&lt;K, V&gt;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err="1"/>
              <a:t>IEnumerable</a:t>
            </a:r>
            <a:r>
              <a:rPr lang="fr-FR" dirty="0"/>
              <a:t>&lt;T&gt;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err="1"/>
              <a:t>IEnumerator</a:t>
            </a:r>
            <a:r>
              <a:rPr lang="fr-FR" dirty="0"/>
              <a:t>&lt;T&gt;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err="1"/>
              <a:t>IList</a:t>
            </a:r>
            <a:r>
              <a:rPr lang="fr-FR" dirty="0"/>
              <a:t>&lt;T&gt;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txBody>
          <a:bodyPr/>
          <a:lstStyle/>
          <a:p>
            <a:pPr algn="ctr"/>
            <a:r>
              <a:rPr lang="en-US" dirty="0"/>
              <a:t>Generic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Examining the List&lt;T&gt; Type</a:t>
            </a:r>
          </a:p>
          <a:p>
            <a:endParaRPr lang="en-US" dirty="0"/>
          </a:p>
        </p:txBody>
      </p:sp>
      <p:pic>
        <p:nvPicPr>
          <p:cNvPr id="4" name="Picture 3" descr="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4600"/>
            <a:ext cx="4714876" cy="3352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1143000" y="3644721"/>
            <a:ext cx="1981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4534437"/>
            <a:ext cx="2362200" cy="202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15000" y="3352800"/>
            <a:ext cx="2971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Error: cannot add other types</a:t>
            </a:r>
          </a:p>
        </p:txBody>
      </p:sp>
      <p:cxnSp>
        <p:nvCxnSpPr>
          <p:cNvPr id="9" name="Straight Arrow Connector 8"/>
          <p:cNvCxnSpPr>
            <a:stCxn id="7" idx="1"/>
            <a:endCxn id="5" idx="3"/>
          </p:cNvCxnSpPr>
          <p:nvPr/>
        </p:nvCxnSpPr>
        <p:spPr>
          <a:xfrm rot="10800000">
            <a:off x="3124200" y="3759022"/>
            <a:ext cx="2590800" cy="5081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  <a:endCxn id="6" idx="3"/>
          </p:cNvCxnSpPr>
          <p:nvPr/>
        </p:nvCxnSpPr>
        <p:spPr>
          <a:xfrm rot="10800000" flipV="1">
            <a:off x="3505200" y="4267200"/>
            <a:ext cx="2209800" cy="3686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041864"/>
          </a:xfrm>
        </p:spPr>
        <p:txBody>
          <a:bodyPr/>
          <a:lstStyle/>
          <a:p>
            <a:pPr algn="ctr"/>
            <a:r>
              <a:rPr lang="en-US" b="1" dirty="0"/>
              <a:t>Generic Methods</a:t>
            </a:r>
          </a:p>
        </p:txBody>
      </p:sp>
      <p:pic>
        <p:nvPicPr>
          <p:cNvPr id="4" name="Picture 3" descr="g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2743200"/>
            <a:ext cx="2371429" cy="1028571"/>
          </a:xfrm>
          <a:prstGeom prst="rect">
            <a:avLst/>
          </a:prstGeom>
        </p:spPr>
      </p:pic>
      <p:pic>
        <p:nvPicPr>
          <p:cNvPr id="5" name="Picture 4" descr="ge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28800"/>
            <a:ext cx="4761905" cy="44476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1295400" y="2807595"/>
            <a:ext cx="19050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0600" y="4876800"/>
            <a:ext cx="35052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89464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Default</a:t>
            </a:r>
            <a:r>
              <a:rPr lang="en-US" b="1" dirty="0"/>
              <a:t> value in Generic</a:t>
            </a:r>
          </a:p>
        </p:txBody>
      </p:sp>
      <p:pic>
        <p:nvPicPr>
          <p:cNvPr id="4" name="Picture 3" descr="defaul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3962400"/>
            <a:ext cx="4885715" cy="26190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default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371600"/>
            <a:ext cx="3276191" cy="45047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default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1371600"/>
            <a:ext cx="4695238" cy="24571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4648200" y="5638800"/>
            <a:ext cx="16002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572000" y="2895600"/>
            <a:ext cx="11430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62600" y="2971800"/>
            <a:ext cx="662746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Error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4800" y="6096000"/>
            <a:ext cx="3352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itchFamily="34" charset="0"/>
              </a:rPr>
              <a:t>Ex: Ch_10 Code \</a:t>
            </a:r>
            <a:r>
              <a:rPr lang="en-US" sz="1600" dirty="0" err="1">
                <a:latin typeface="Calibri" pitchFamily="34" charset="0"/>
              </a:rPr>
              <a:t>SimpleGenerics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162800" y="5791200"/>
            <a:ext cx="838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e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52600"/>
            <a:ext cx="4095238" cy="43238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Constraints for Generic Type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0" y="4953000"/>
            <a:ext cx="3124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19800" y="4572000"/>
            <a:ext cx="1371600" cy="685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alibri" pitchFamily="34" charset="0"/>
              </a:rPr>
              <a:t>Error??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Constraints for Generic Type</a:t>
            </a:r>
            <a:endParaRPr lang="en-US" sz="4000" dirty="0"/>
          </a:p>
        </p:txBody>
      </p:sp>
      <p:pic>
        <p:nvPicPr>
          <p:cNvPr id="4" name="Picture 3" descr="ge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76400"/>
            <a:ext cx="3780953" cy="41904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ge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600200"/>
            <a:ext cx="4724400" cy="42857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7848600" y="1828800"/>
            <a:ext cx="1066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53000" y="4800600"/>
            <a:ext cx="30480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696200" y="4267200"/>
            <a:ext cx="762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" y="6324600"/>
            <a:ext cx="507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alibri" pitchFamily="34" charset="0"/>
              </a:rPr>
              <a:t>Full example: Ch_10 Code\</a:t>
            </a:r>
            <a:r>
              <a:rPr lang="en-US" dirty="0" err="1">
                <a:solidFill>
                  <a:srgbClr val="FFC000"/>
                </a:solidFill>
                <a:latin typeface="Calibri" pitchFamily="34" charset="0"/>
              </a:rPr>
              <a:t>CustomGenericCollection</a:t>
            </a:r>
            <a:endParaRPr lang="en-US" dirty="0">
              <a:solidFill>
                <a:srgbClr val="FFC000"/>
              </a:solidFill>
              <a:latin typeface="Calibri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96566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Constraints for Generic Type</a:t>
            </a:r>
            <a:endParaRPr lang="en-US" sz="4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752600"/>
          <a:ext cx="8305800" cy="305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Generic 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where T : </a:t>
                      </a:r>
                      <a:r>
                        <a:rPr lang="en-US" sz="1600" dirty="0" err="1"/>
                        <a:t>struct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type parameter &lt;T&gt;must have </a:t>
                      </a:r>
                      <a:r>
                        <a:rPr lang="en-US" sz="1600" dirty="0" err="1"/>
                        <a:t>System.ValueType</a:t>
                      </a:r>
                      <a:r>
                        <a:rPr lang="en-US" sz="1600" dirty="0"/>
                        <a:t> in its chain of inheritance.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where T :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&lt;T&gt;must be a reference type.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where T : new()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type parameter &lt;T&gt;must have a default constructor and must be the last parameter.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where T : </a:t>
                      </a:r>
                      <a:r>
                        <a:rPr lang="en-US" sz="1600" dirty="0" err="1"/>
                        <a:t>NameOfBaseClass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type parameter &lt;T&gt;must be derived from the class specified by </a:t>
                      </a:r>
                      <a:r>
                        <a:rPr lang="en-US" sz="1600" dirty="0" err="1"/>
                        <a:t>NameOfBaseClass</a:t>
                      </a:r>
                      <a:r>
                        <a:rPr lang="en-US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where T : </a:t>
                      </a:r>
                      <a:r>
                        <a:rPr lang="en-US" sz="1600" dirty="0" err="1"/>
                        <a:t>NameOfInterface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type parameter &lt;T&gt;must implement the interface specified by </a:t>
                      </a:r>
                      <a:r>
                        <a:rPr lang="en-US" sz="1600" dirty="0" err="1"/>
                        <a:t>NameOfInterface</a:t>
                      </a:r>
                      <a:r>
                        <a:rPr lang="en-US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Constraint Example…</a:t>
            </a:r>
          </a:p>
        </p:txBody>
      </p:sp>
      <p:pic>
        <p:nvPicPr>
          <p:cNvPr id="4" name="Picture 3" descr="ge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133600"/>
            <a:ext cx="6858000" cy="3429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Oval 4"/>
          <p:cNvSpPr/>
          <p:nvPr/>
        </p:nvSpPr>
        <p:spPr>
          <a:xfrm>
            <a:off x="6425484" y="3124200"/>
            <a:ext cx="7620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00800" y="21336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Must be the last</a:t>
            </a:r>
          </a:p>
        </p:txBody>
      </p:sp>
      <p:cxnSp>
        <p:nvCxnSpPr>
          <p:cNvPr id="8" name="Straight Arrow Connector 7"/>
          <p:cNvCxnSpPr>
            <a:endCxn id="5" idx="7"/>
          </p:cNvCxnSpPr>
          <p:nvPr/>
        </p:nvCxnSpPr>
        <p:spPr>
          <a:xfrm rot="5400000">
            <a:off x="6998509" y="2896783"/>
            <a:ext cx="394074" cy="2393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CF5EF-141C-4BA0-9EF9-5387CB93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99F598-FC70-44E9-A3BA-6B1BE80EE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0368"/>
            <a:ext cx="8229600" cy="23404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591C90-21FF-4CBB-8A42-B9F4AC355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80607"/>
            <a:ext cx="8229600" cy="392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054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900" b="1" dirty="0"/>
              <a:t>The Lack of Operator Constraints</a:t>
            </a:r>
          </a:p>
        </p:txBody>
      </p:sp>
      <p:pic>
        <p:nvPicPr>
          <p:cNvPr id="4" name="Picture 3" descr="ge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52600"/>
            <a:ext cx="4724400" cy="36162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990600" y="5638800"/>
            <a:ext cx="6629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>
                <a:solidFill>
                  <a:srgbClr val="FFC000"/>
                </a:solidFill>
              </a:rPr>
              <a:t>A compiler error will apply any C# operators (+, -, *, ==, etc.) on the type parameters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2654121" y="2590800"/>
            <a:ext cx="1524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41242" y="3339921"/>
            <a:ext cx="1524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41242" y="4064358"/>
            <a:ext cx="1524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54121" y="4800600"/>
            <a:ext cx="1524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165242" y="2438400"/>
            <a:ext cx="4216758" cy="2476500"/>
            <a:chOff x="4165242" y="2438400"/>
            <a:chExt cx="4216758" cy="2476500"/>
          </a:xfrm>
        </p:grpSpPr>
        <p:sp>
          <p:nvSpPr>
            <p:cNvPr id="10" name="Oval 9"/>
            <p:cNvSpPr/>
            <p:nvPr/>
          </p:nvSpPr>
          <p:spPr>
            <a:xfrm>
              <a:off x="6248400" y="2438400"/>
              <a:ext cx="2133600" cy="167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 not do this</a:t>
              </a:r>
            </a:p>
          </p:txBody>
        </p:sp>
        <p:cxnSp>
          <p:nvCxnSpPr>
            <p:cNvPr id="12" name="Straight Arrow Connector 11"/>
            <p:cNvCxnSpPr>
              <a:stCxn id="10" idx="2"/>
              <a:endCxn id="6" idx="3"/>
            </p:cNvCxnSpPr>
            <p:nvPr/>
          </p:nvCxnSpPr>
          <p:spPr>
            <a:xfrm rot="10800000">
              <a:off x="4178122" y="2705100"/>
              <a:ext cx="2070279" cy="5715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2"/>
              <a:endCxn id="7" idx="3"/>
            </p:cNvCxnSpPr>
            <p:nvPr/>
          </p:nvCxnSpPr>
          <p:spPr>
            <a:xfrm rot="10800000" flipV="1">
              <a:off x="4165242" y="3276599"/>
              <a:ext cx="2083158" cy="1776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0" idx="2"/>
              <a:endCxn id="8" idx="3"/>
            </p:cNvCxnSpPr>
            <p:nvPr/>
          </p:nvCxnSpPr>
          <p:spPr>
            <a:xfrm rot="10800000" flipV="1">
              <a:off x="4165242" y="3276600"/>
              <a:ext cx="2083158" cy="9020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0" idx="2"/>
              <a:endCxn id="9" idx="3"/>
            </p:cNvCxnSpPr>
            <p:nvPr/>
          </p:nvCxnSpPr>
          <p:spPr>
            <a:xfrm rot="10800000" flipV="1">
              <a:off x="4178122" y="3276600"/>
              <a:ext cx="2070279" cy="16383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04186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Implementing Interfaces in C#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600" y="1676400"/>
            <a:ext cx="8001000" cy="3970338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// This class derives from </a:t>
            </a:r>
            <a:r>
              <a:rPr lang="en-US" dirty="0" err="1"/>
              <a:t>System.Object</a:t>
            </a:r>
            <a:r>
              <a:rPr lang="en-US" dirty="0"/>
              <a:t> and</a:t>
            </a:r>
          </a:p>
          <a:p>
            <a:r>
              <a:rPr lang="en-US" dirty="0"/>
              <a:t>// implements a single interface.</a:t>
            </a:r>
          </a:p>
          <a:p>
            <a:r>
              <a:rPr lang="en-US" dirty="0"/>
              <a:t>public  </a:t>
            </a:r>
            <a:r>
              <a:rPr lang="en-US" dirty="0">
                <a:solidFill>
                  <a:srgbClr val="002060"/>
                </a:solidFill>
              </a:rPr>
              <a:t>class</a:t>
            </a:r>
            <a:r>
              <a:rPr lang="en-US" dirty="0"/>
              <a:t>  </a:t>
            </a:r>
            <a:r>
              <a:rPr lang="en-US" dirty="0" err="1"/>
              <a:t>SomeClass</a:t>
            </a:r>
            <a:r>
              <a:rPr lang="en-US" dirty="0"/>
              <a:t> : </a:t>
            </a:r>
            <a:r>
              <a:rPr lang="en-US" dirty="0" err="1">
                <a:solidFill>
                  <a:srgbClr val="FFFF00"/>
                </a:solidFill>
              </a:rPr>
              <a:t>ISomeInterface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{...}</a:t>
            </a:r>
          </a:p>
          <a:p>
            <a:endParaRPr lang="en-US" dirty="0"/>
          </a:p>
          <a:p>
            <a:r>
              <a:rPr lang="en-US" dirty="0"/>
              <a:t>// This class also derives from </a:t>
            </a:r>
            <a:r>
              <a:rPr lang="en-US" dirty="0" err="1"/>
              <a:t>System.Object</a:t>
            </a:r>
            <a:endParaRPr lang="en-US" dirty="0"/>
          </a:p>
          <a:p>
            <a:r>
              <a:rPr lang="en-US" dirty="0"/>
              <a:t>// and implements a single interface.</a:t>
            </a:r>
          </a:p>
          <a:p>
            <a:r>
              <a:rPr lang="en-US" dirty="0"/>
              <a:t>public  </a:t>
            </a:r>
            <a:r>
              <a:rPr lang="en-US" dirty="0">
                <a:solidFill>
                  <a:srgbClr val="002060"/>
                </a:solidFill>
              </a:rPr>
              <a:t>class</a:t>
            </a:r>
            <a:r>
              <a:rPr lang="en-US" dirty="0"/>
              <a:t>  </a:t>
            </a:r>
            <a:r>
              <a:rPr lang="en-US" dirty="0" err="1"/>
              <a:t>MyClass</a:t>
            </a:r>
            <a:r>
              <a:rPr lang="en-US" dirty="0"/>
              <a:t> : </a:t>
            </a:r>
            <a:r>
              <a:rPr lang="en-US" dirty="0">
                <a:solidFill>
                  <a:srgbClr val="FFFF00"/>
                </a:solidFill>
              </a:rPr>
              <a:t>object, </a:t>
            </a:r>
            <a:r>
              <a:rPr lang="en-US" dirty="0" err="1">
                <a:solidFill>
                  <a:srgbClr val="FFFF00"/>
                </a:solidFill>
              </a:rPr>
              <a:t>ISomeInterface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{...}</a:t>
            </a:r>
          </a:p>
          <a:p>
            <a:endParaRPr lang="en-US" dirty="0"/>
          </a:p>
          <a:p>
            <a:r>
              <a:rPr lang="en-US" dirty="0"/>
              <a:t>// This class derives from a custom base class</a:t>
            </a:r>
          </a:p>
          <a:p>
            <a:r>
              <a:rPr lang="en-US" dirty="0"/>
              <a:t>// and implements a single interface.</a:t>
            </a:r>
          </a:p>
          <a:p>
            <a:r>
              <a:rPr lang="en-US" dirty="0"/>
              <a:t>public  </a:t>
            </a:r>
            <a:r>
              <a:rPr lang="en-US" dirty="0">
                <a:solidFill>
                  <a:srgbClr val="002060"/>
                </a:solidFill>
              </a:rPr>
              <a:t>class</a:t>
            </a:r>
            <a:r>
              <a:rPr lang="en-US" dirty="0"/>
              <a:t>  </a:t>
            </a:r>
            <a:r>
              <a:rPr lang="en-US" dirty="0" err="1"/>
              <a:t>AnotherClass</a:t>
            </a:r>
            <a:r>
              <a:rPr lang="en-US" dirty="0"/>
              <a:t> : </a:t>
            </a:r>
            <a:r>
              <a:rPr lang="en-US" dirty="0" err="1">
                <a:solidFill>
                  <a:srgbClr val="FFFF00"/>
                </a:solidFill>
              </a:rPr>
              <a:t>MyBaseClass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ISomeInterface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{...}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4D3AF-A704-4F4E-94BB-0F464CD2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8AD9F1-D9F9-439B-8375-518AA1EAE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85799"/>
            <a:ext cx="8077200" cy="550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6261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Chapter 10: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Generic: solve the problem of boxing – un-boxing</a:t>
            </a:r>
          </a:p>
          <a:p>
            <a:r>
              <a:rPr lang="en-US" dirty="0">
                <a:solidFill>
                  <a:srgbClr val="00B050"/>
                </a:solidFill>
              </a:rPr>
              <a:t>Default</a:t>
            </a:r>
            <a:r>
              <a:rPr lang="en-US" dirty="0"/>
              <a:t> keyword</a:t>
            </a:r>
          </a:p>
          <a:p>
            <a:r>
              <a:rPr lang="en-US" dirty="0"/>
              <a:t>Generic constrains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Chapter 10: Q &amp; 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57200"/>
            <a:ext cx="2969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Interface Demo in VS 2005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3124200"/>
            <a:ext cx="391477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7" name="Group 16"/>
          <p:cNvGrpSpPr/>
          <p:nvPr/>
        </p:nvGrpSpPr>
        <p:grpSpPr>
          <a:xfrm>
            <a:off x="533400" y="3581400"/>
            <a:ext cx="5181600" cy="3276600"/>
            <a:chOff x="533400" y="3581400"/>
            <a:chExt cx="5181600" cy="327660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33400" y="3581400"/>
              <a:ext cx="3343275" cy="2838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Oval 11"/>
            <p:cNvSpPr/>
            <p:nvPr/>
          </p:nvSpPr>
          <p:spPr>
            <a:xfrm>
              <a:off x="3886200" y="5867400"/>
              <a:ext cx="18288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Click small box here</a:t>
              </a:r>
            </a:p>
          </p:txBody>
        </p:sp>
        <p:cxnSp>
          <p:nvCxnSpPr>
            <p:cNvPr id="15" name="Straight Arrow Connector 14"/>
            <p:cNvCxnSpPr>
              <a:stCxn id="12" idx="1"/>
            </p:cNvCxnSpPr>
            <p:nvPr/>
          </p:nvCxnSpPr>
          <p:spPr>
            <a:xfrm rot="16200000" flipV="1">
              <a:off x="2728376" y="4586824"/>
              <a:ext cx="830870" cy="20204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ight Arrow 15"/>
          <p:cNvSpPr/>
          <p:nvPr/>
        </p:nvSpPr>
        <p:spPr>
          <a:xfrm>
            <a:off x="4038600" y="4648200"/>
            <a:ext cx="685800" cy="4572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838200" y="381000"/>
            <a:ext cx="6572250" cy="2486025"/>
            <a:chOff x="838200" y="381000"/>
            <a:chExt cx="6572250" cy="248602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38200" y="1447800"/>
              <a:ext cx="1685925" cy="141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114800" y="381000"/>
              <a:ext cx="3295650" cy="2447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9" name="Straight Arrow Connector 18"/>
            <p:cNvCxnSpPr/>
            <p:nvPr/>
          </p:nvCxnSpPr>
          <p:spPr>
            <a:xfrm flipV="1">
              <a:off x="2057400" y="1981200"/>
              <a:ext cx="24384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3800475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62275" y="4010025"/>
            <a:ext cx="618172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038600" y="4343400"/>
            <a:ext cx="38100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" y="3352800"/>
            <a:ext cx="2819400" cy="16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609600"/>
            <a:ext cx="329565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5562600"/>
            <a:ext cx="13716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Down Arrow 11"/>
          <p:cNvSpPr/>
          <p:nvPr/>
        </p:nvSpPr>
        <p:spPr>
          <a:xfrm rot="5400000">
            <a:off x="1981200" y="5715000"/>
            <a:ext cx="685800" cy="6096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A6CD1-8CBB-4F76-B370-3D1E16C3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06220B-A10C-4D18-8F9A-DEC9229B3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144" y="2058091"/>
            <a:ext cx="7083056" cy="23169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822D54-C43C-4ABD-937B-D6A16844E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144" y="370645"/>
            <a:ext cx="2659333" cy="15940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7A863E-DB06-45B4-803B-C1A35D73F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816" y="4479280"/>
            <a:ext cx="7010400" cy="218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1203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2108</TotalTime>
  <Words>1472</Words>
  <Application>Microsoft Office PowerPoint</Application>
  <PresentationFormat>On-screen Show (4:3)</PresentationFormat>
  <Paragraphs>282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Arial</vt:lpstr>
      <vt:lpstr>Calibri</vt:lpstr>
      <vt:lpstr>Courier New</vt:lpstr>
      <vt:lpstr>Rockwell</vt:lpstr>
      <vt:lpstr>Times New Roman</vt:lpstr>
      <vt:lpstr>Wingdings</vt:lpstr>
      <vt:lpstr>Wingdings 2</vt:lpstr>
      <vt:lpstr>Foundry</vt:lpstr>
      <vt:lpstr>C# &amp; .NET Framework</vt:lpstr>
      <vt:lpstr>Chapter 3: Review</vt:lpstr>
      <vt:lpstr>Chapter 4: Review</vt:lpstr>
      <vt:lpstr>Chapter 7: Objectives</vt:lpstr>
      <vt:lpstr>Defining Interfaces in C#</vt:lpstr>
      <vt:lpstr>Implementing Interfaces in C#</vt:lpstr>
      <vt:lpstr>PowerPoint Presentation</vt:lpstr>
      <vt:lpstr>PowerPoint Presentation</vt:lpstr>
      <vt:lpstr>PowerPoint Presentation</vt:lpstr>
      <vt:lpstr>Resolving Name Clashes</vt:lpstr>
      <vt:lpstr>Multiple Base Interfaces</vt:lpstr>
      <vt:lpstr>Collections Interfaces</vt:lpstr>
      <vt:lpstr>PowerPoint Presentation</vt:lpstr>
      <vt:lpstr>PowerPoint Presentation</vt:lpstr>
      <vt:lpstr>Another example on Enumerable….</vt:lpstr>
      <vt:lpstr>Another example on Enumerable….</vt:lpstr>
      <vt:lpstr>Enjoy  yourself</vt:lpstr>
      <vt:lpstr>Chapter 7: Q &amp; A</vt:lpstr>
      <vt:lpstr>PowerPoint Presentation</vt:lpstr>
      <vt:lpstr>.NET Delegate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1</vt:lpstr>
      <vt:lpstr>Demo 2</vt:lpstr>
      <vt:lpstr>Demo 3</vt:lpstr>
      <vt:lpstr>.NET Delegate Type</vt:lpstr>
      <vt:lpstr>.NET Delegate Type</vt:lpstr>
      <vt:lpstr>Asynchronous call</vt:lpstr>
      <vt:lpstr>Asynchronous call</vt:lpstr>
      <vt:lpstr>Demo 5</vt:lpstr>
      <vt:lpstr>Demo 6</vt:lpstr>
      <vt:lpstr>System.MulticastDelegate and System.Delegate Base classes</vt:lpstr>
      <vt:lpstr>Multicasting Delegates</vt:lpstr>
      <vt:lpstr>Multicasting Delegates…</vt:lpstr>
      <vt:lpstr>Multicasting Delegates…</vt:lpstr>
      <vt:lpstr>PowerPoint Presentation</vt:lpstr>
      <vt:lpstr>Delegate Covariance</vt:lpstr>
      <vt:lpstr>PowerPoint Presentation</vt:lpstr>
      <vt:lpstr>Understanding C# Events</vt:lpstr>
      <vt:lpstr>Simple event example</vt:lpstr>
      <vt:lpstr>Anonymous Methods</vt:lpstr>
      <vt:lpstr>Chapter 8: Summary</vt:lpstr>
      <vt:lpstr>Chapter 8: Q &amp; A</vt:lpstr>
      <vt:lpstr>Chapter 10: Understanding Generics</vt:lpstr>
      <vt:lpstr>Boxing, Unboxing, and System.Object Relationship</vt:lpstr>
      <vt:lpstr>Problem with (Un)Boxing Operations</vt:lpstr>
      <vt:lpstr>System.Collections.Generic Namespace</vt:lpstr>
      <vt:lpstr>Generic example</vt:lpstr>
      <vt:lpstr>Generic Methods</vt:lpstr>
      <vt:lpstr>Default value in Generic</vt:lpstr>
      <vt:lpstr>Constraints for Generic Type</vt:lpstr>
      <vt:lpstr>Constraints for Generic Type</vt:lpstr>
      <vt:lpstr>Constraints for Generic Type</vt:lpstr>
      <vt:lpstr>Constraint Example…</vt:lpstr>
      <vt:lpstr>PowerPoint Presentation</vt:lpstr>
      <vt:lpstr>The Lack of Operator Constraints</vt:lpstr>
      <vt:lpstr>PowerPoint Presentation</vt:lpstr>
      <vt:lpstr>Chapter 10: Summary</vt:lpstr>
      <vt:lpstr>Chapter 10: 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&amp; .NET Framework</dc:title>
  <dc:creator/>
  <cp:lastModifiedBy>Kiem Ho Hoan (FE FPTU HCM)</cp:lastModifiedBy>
  <cp:revision>198</cp:revision>
  <dcterms:created xsi:type="dcterms:W3CDTF">2006-08-16T00:00:00Z</dcterms:created>
  <dcterms:modified xsi:type="dcterms:W3CDTF">2020-09-28T07:38:35Z</dcterms:modified>
</cp:coreProperties>
</file>