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7" r:id="rId2"/>
    <p:sldId id="297" r:id="rId3"/>
    <p:sldId id="264" r:id="rId4"/>
    <p:sldId id="262" r:id="rId5"/>
    <p:sldId id="261" r:id="rId6"/>
    <p:sldId id="258" r:id="rId7"/>
    <p:sldId id="260" r:id="rId8"/>
    <p:sldId id="259" r:id="rId9"/>
    <p:sldId id="265" r:id="rId10"/>
    <p:sldId id="266" r:id="rId11"/>
    <p:sldId id="267" r:id="rId12"/>
    <p:sldId id="268" r:id="rId13"/>
    <p:sldId id="269" r:id="rId14"/>
    <p:sldId id="270" r:id="rId15"/>
    <p:sldId id="271" r:id="rId16"/>
    <p:sldId id="272" r:id="rId17"/>
    <p:sldId id="273" r:id="rId18"/>
    <p:sldId id="274" r:id="rId19"/>
    <p:sldId id="275" r:id="rId20"/>
    <p:sldId id="299" r:id="rId21"/>
    <p:sldId id="276" r:id="rId22"/>
    <p:sldId id="277" r:id="rId23"/>
    <p:sldId id="278" r:id="rId24"/>
    <p:sldId id="279" r:id="rId25"/>
    <p:sldId id="280" r:id="rId26"/>
    <p:sldId id="281" r:id="rId27"/>
    <p:sldId id="282" r:id="rId28"/>
    <p:sldId id="283" r:id="rId29"/>
    <p:sldId id="284" r:id="rId30"/>
    <p:sldId id="285" r:id="rId31"/>
    <p:sldId id="287" r:id="rId32"/>
    <p:sldId id="286" r:id="rId33"/>
    <p:sldId id="288" r:id="rId34"/>
    <p:sldId id="290" r:id="rId35"/>
    <p:sldId id="302" r:id="rId36"/>
    <p:sldId id="301" r:id="rId37"/>
    <p:sldId id="289" r:id="rId38"/>
    <p:sldId id="291" r:id="rId39"/>
    <p:sldId id="300" r:id="rId40"/>
    <p:sldId id="293" r:id="rId41"/>
    <p:sldId id="292" r:id="rId42"/>
    <p:sldId id="294" r:id="rId43"/>
    <p:sldId id="295" r:id="rId44"/>
    <p:sldId id="298" r:id="rId45"/>
    <p:sldId id="296"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543" autoAdjust="0"/>
  </p:normalViewPr>
  <p:slideViewPr>
    <p:cSldViewPr>
      <p:cViewPr varScale="1">
        <p:scale>
          <a:sx n="82" d="100"/>
          <a:sy n="82" d="100"/>
        </p:scale>
        <p:origin x="1585" y="6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5B2343-5CEC-4102-A261-3ED973E1D3F6}" type="datetimeFigureOut">
              <a:rPr lang="en-US" smtClean="0"/>
              <a:pPr/>
              <a:t>10/7/2020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5FB246-D652-4013-9EA8-96ADD4E32474}" type="slidenum">
              <a:rPr lang="en-US" smtClean="0"/>
              <a:pPr/>
              <a:t>‹#›</a:t>
            </a:fld>
            <a:endParaRPr lang="en-US"/>
          </a:p>
        </p:txBody>
      </p:sp>
    </p:spTree>
    <p:extLst>
      <p:ext uri="{BB962C8B-B14F-4D97-AF65-F5344CB8AC3E}">
        <p14:creationId xmlns:p14="http://schemas.microsoft.com/office/powerpoint/2010/main" val="105616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FB246-D652-4013-9EA8-96ADD4E32474}" type="slidenum">
              <a:rPr lang="en-US" smtClean="0"/>
              <a:pPr/>
              <a:t>1</a:t>
            </a:fld>
            <a:endParaRPr lang="en-US"/>
          </a:p>
        </p:txBody>
      </p:sp>
    </p:spTree>
    <p:extLst>
      <p:ext uri="{BB962C8B-B14F-4D97-AF65-F5344CB8AC3E}">
        <p14:creationId xmlns:p14="http://schemas.microsoft.com/office/powerpoint/2010/main" val="1698002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a:solidFill>
                  <a:schemeClr val="tx1"/>
                </a:solidFill>
                <a:effectLst/>
                <a:latin typeface="+mn-lt"/>
                <a:ea typeface="+mn-ea"/>
                <a:cs typeface="+mn-cs"/>
              </a:rPr>
              <a:t>Metadata</a:t>
            </a:r>
          </a:p>
          <a:p>
            <a:r>
              <a:rPr lang="vi-VN" sz="1200" b="0" i="0" kern="1200">
                <a:solidFill>
                  <a:schemeClr val="tx1"/>
                </a:solidFill>
                <a:effectLst/>
                <a:latin typeface="+mn-lt"/>
                <a:ea typeface="+mn-ea"/>
                <a:cs typeface="+mn-cs"/>
              </a:rPr>
              <a:t>Metadata là thông tin được lưu trữ bên trong assembly với mục đích là để mô tả các kiểu dữ liệu, các phương thức và các thông tin khác về assembly. Do có chứa metadata nên assembly có khả năng </a:t>
            </a:r>
            <a:r>
              <a:rPr lang="vi-VN" sz="1200" b="1" i="0" kern="1200">
                <a:solidFill>
                  <a:schemeClr val="tx1"/>
                </a:solidFill>
                <a:effectLst/>
                <a:latin typeface="+mn-lt"/>
                <a:ea typeface="+mn-ea"/>
                <a:cs typeface="+mn-cs"/>
              </a:rPr>
              <a:t>tự</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môtả</a:t>
            </a:r>
            <a:r>
              <a:rPr lang="vi-VN" sz="1200" b="0" i="0" kern="1200">
                <a:solidFill>
                  <a:schemeClr val="tx1"/>
                </a:solidFill>
                <a:effectLst/>
                <a:latin typeface="+mn-lt"/>
                <a:ea typeface="+mn-ea"/>
                <a:cs typeface="+mn-cs"/>
              </a:rPr>
              <a:t>.</a:t>
            </a:r>
          </a:p>
          <a:p>
            <a:endParaRPr lang="en-US"/>
          </a:p>
          <a:p>
            <a:r>
              <a:rPr lang="vi-VN" sz="1200" b="1" i="0" kern="1200">
                <a:solidFill>
                  <a:schemeClr val="tx1"/>
                </a:solidFill>
                <a:effectLst/>
                <a:latin typeface="+mn-lt"/>
                <a:ea typeface="+mn-ea"/>
                <a:cs typeface="+mn-cs"/>
              </a:rPr>
              <a:t>Manifest</a:t>
            </a:r>
          </a:p>
          <a:p>
            <a:r>
              <a:rPr lang="vi-VN" sz="1200" b="0" i="0" kern="1200">
                <a:solidFill>
                  <a:schemeClr val="tx1"/>
                </a:solidFill>
                <a:effectLst/>
                <a:latin typeface="+mn-lt"/>
                <a:ea typeface="+mn-ea"/>
                <a:cs typeface="+mn-cs"/>
              </a:rPr>
              <a:t>Manifest chính là một thành phần của metadata. Manifest mô tả một assembly chứa những gì, ví dụ như: thông tin nhận dạng (tên, phiên bản), danh sách các kiểu dữ liệu, danh sách các resource, danh sách các assembly khác được assembly này tham chiếu đến ...</a:t>
            </a:r>
          </a:p>
          <a:p>
            <a:endParaRPr lang="en-US"/>
          </a:p>
        </p:txBody>
      </p:sp>
      <p:sp>
        <p:nvSpPr>
          <p:cNvPr id="4" name="Slide Number Placeholder 3"/>
          <p:cNvSpPr>
            <a:spLocks noGrp="1"/>
          </p:cNvSpPr>
          <p:nvPr>
            <p:ph type="sldNum" sz="quarter" idx="10"/>
          </p:nvPr>
        </p:nvSpPr>
        <p:spPr/>
        <p:txBody>
          <a:bodyPr/>
          <a:lstStyle/>
          <a:p>
            <a:fld id="{9D5FB246-D652-4013-9EA8-96ADD4E32474}" type="slidenum">
              <a:rPr lang="en-US" smtClean="0"/>
              <a:pPr/>
              <a:t>12</a:t>
            </a:fld>
            <a:endParaRPr lang="en-US"/>
          </a:p>
        </p:txBody>
      </p:sp>
    </p:spTree>
    <p:extLst>
      <p:ext uri="{BB962C8B-B14F-4D97-AF65-F5344CB8AC3E}">
        <p14:creationId xmlns:p14="http://schemas.microsoft.com/office/powerpoint/2010/main" val="1055141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D5FB246-D652-4013-9EA8-96ADD4E32474}" type="slidenum">
              <a:rPr lang="en-US" smtClean="0"/>
              <a:pPr/>
              <a:t>16</a:t>
            </a:fld>
            <a:endParaRPr lang="en-US"/>
          </a:p>
        </p:txBody>
      </p:sp>
    </p:spTree>
    <p:extLst>
      <p:ext uri="{BB962C8B-B14F-4D97-AF65-F5344CB8AC3E}">
        <p14:creationId xmlns:p14="http://schemas.microsoft.com/office/powerpoint/2010/main" val="1353900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//Delay Sign</a:t>
            </a:r>
            <a:r>
              <a:rPr lang="en-US" baseline="0" dirty="0"/>
              <a:t> </a:t>
            </a:r>
          </a:p>
          <a:p>
            <a:r>
              <a:rPr lang="en-US" sz="1200" b="0" i="0" kern="1200" dirty="0" err="1">
                <a:solidFill>
                  <a:schemeClr val="tx1"/>
                </a:solidFill>
                <a:effectLst/>
                <a:latin typeface="+mn-lt"/>
                <a:ea typeface="+mn-ea"/>
                <a:cs typeface="+mn-cs"/>
              </a:rPr>
              <a:t>sn</a:t>
            </a:r>
            <a:r>
              <a:rPr lang="en-US" sz="1200" b="0" i="0" kern="1200" dirty="0">
                <a:solidFill>
                  <a:schemeClr val="tx1"/>
                </a:solidFill>
                <a:effectLst/>
                <a:latin typeface="+mn-lt"/>
                <a:ea typeface="+mn-ea"/>
                <a:cs typeface="+mn-cs"/>
              </a:rPr>
              <a:t>   -R   myAssembly.dll   </a:t>
            </a:r>
            <a:r>
              <a:rPr lang="en-US" sz="1200" b="0" i="0" kern="1200" dirty="0" err="1">
                <a:solidFill>
                  <a:schemeClr val="tx1"/>
                </a:solidFill>
                <a:effectLst/>
                <a:latin typeface="+mn-lt"/>
                <a:ea typeface="+mn-ea"/>
                <a:cs typeface="+mn-cs"/>
              </a:rPr>
              <a:t>sgKey.snk</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//Turn off verification</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sn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Vr</a:t>
            </a:r>
            <a:r>
              <a:rPr lang="en-US" sz="1200" b="0" i="0" kern="120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myAssembly.</a:t>
            </a:r>
            <a:r>
              <a:rPr lang="en-US" sz="1200" b="0" i="0" kern="1200">
                <a:solidFill>
                  <a:schemeClr val="tx1"/>
                </a:solidFill>
                <a:effectLst/>
                <a:latin typeface="+mn-lt"/>
                <a:ea typeface="+mn-ea"/>
                <a:cs typeface="+mn-cs"/>
              </a:rPr>
              <a:t>dll </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//Password se </a:t>
            </a:r>
            <a:r>
              <a:rPr lang="en-US" sz="1200" b="0" i="0" kern="1200" dirty="0" err="1">
                <a:solidFill>
                  <a:schemeClr val="tx1"/>
                </a:solidFill>
                <a:effectLst/>
                <a:latin typeface="+mn-lt"/>
                <a:ea typeface="+mn-ea"/>
                <a:cs typeface="+mn-cs"/>
              </a:rPr>
              <a:t>được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yêu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cầu</a:t>
            </a:r>
            <a:r>
              <a:rPr lang="en-US" sz="1200" b="0" i="0" kern="1200" baseline="0" dirty="0">
                <a:solidFill>
                  <a:schemeClr val="tx1"/>
                </a:solidFill>
                <a:effectLst/>
                <a:latin typeface="+mn-lt"/>
                <a:ea typeface="+mn-ea"/>
                <a:cs typeface="+mn-cs"/>
              </a:rPr>
              <a:t> </a:t>
            </a:r>
            <a:r>
              <a:rPr lang="en-US" sz="1200" b="0" i="0" kern="1200" baseline="0" err="1">
                <a:solidFill>
                  <a:schemeClr val="tx1"/>
                </a:solidFill>
                <a:effectLst/>
                <a:latin typeface="+mn-lt"/>
                <a:ea typeface="+mn-ea"/>
                <a:cs typeface="+mn-cs"/>
              </a:rPr>
              <a:t>khi</a:t>
            </a:r>
            <a:r>
              <a:rPr lang="en-US" sz="1200" b="0" i="0" kern="1200" baseline="0">
                <a:solidFill>
                  <a:schemeClr val="tx1"/>
                </a:solidFill>
                <a:effectLst/>
                <a:latin typeface="+mn-lt"/>
                <a:ea typeface="+mn-ea"/>
                <a:cs typeface="+mn-cs"/>
              </a:rPr>
              <a:t> DelaySign</a:t>
            </a:r>
          </a:p>
          <a:p>
            <a:endParaRPr lang="en-US" sz="1200" b="0" i="0" kern="1200" baseline="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following example turns off verification for an assembly called </a:t>
            </a:r>
            <a:r>
              <a:rPr lang="en-US" sz="1200" b="0" i="1" kern="1200">
                <a:solidFill>
                  <a:schemeClr val="tx1"/>
                </a:solidFill>
                <a:effectLst/>
                <a:latin typeface="+mn-lt"/>
                <a:ea typeface="+mn-ea"/>
                <a:cs typeface="+mn-cs"/>
              </a:rPr>
              <a:t>myAssembly.dll</a:t>
            </a:r>
            <a:r>
              <a:rPr lang="en-US" sz="1200" b="0" i="0" kern="1200">
                <a:solidFill>
                  <a:schemeClr val="tx1"/>
                </a:solidFill>
                <a:effectLst/>
                <a:latin typeface="+mn-lt"/>
                <a:ea typeface="+mn-ea"/>
                <a:cs typeface="+mn-cs"/>
              </a:rPr>
              <a:t>.</a:t>
            </a:r>
          </a:p>
          <a:p>
            <a:endParaRPr lang="en-US" sz="1200" b="0" i="0" kern="1200">
              <a:solidFill>
                <a:schemeClr val="tx1"/>
              </a:solidFill>
              <a:effectLst/>
              <a:latin typeface="+mn-lt"/>
              <a:ea typeface="+mn-ea"/>
              <a:cs typeface="+mn-cs"/>
            </a:endParaRPr>
          </a:p>
          <a:p>
            <a:r>
              <a:rPr lang="en-US">
                <a:effectLst/>
              </a:rPr>
              <a:t>sn –Vr myAssembly.dll </a:t>
            </a:r>
          </a:p>
          <a:p>
            <a:endParaRPr lang="en-US">
              <a:effectLst/>
            </a:endParaRPr>
          </a:p>
          <a:p>
            <a:r>
              <a:rPr lang="en-US" sz="1200" b="0" i="0" kern="1200">
                <a:solidFill>
                  <a:schemeClr val="tx1"/>
                </a:solidFill>
                <a:effectLst/>
                <a:latin typeface="+mn-lt"/>
                <a:ea typeface="+mn-ea"/>
                <a:cs typeface="+mn-cs"/>
              </a:rPr>
              <a:t>To turn off verification on platforms where you can’t run the Strong Name tool, such as Advanced RISC Machine (ARM) microprocessors, use the </a:t>
            </a:r>
            <a:r>
              <a:rPr lang="en-US" sz="1200" b="1" i="0" kern="1200">
                <a:solidFill>
                  <a:schemeClr val="tx1"/>
                </a:solidFill>
                <a:effectLst/>
                <a:latin typeface="+mn-lt"/>
                <a:ea typeface="+mn-ea"/>
                <a:cs typeface="+mn-cs"/>
              </a:rPr>
              <a:t>–Vk</a:t>
            </a:r>
            <a:r>
              <a:rPr lang="en-US" sz="1200" b="0" i="0" kern="1200">
                <a:solidFill>
                  <a:schemeClr val="tx1"/>
                </a:solidFill>
                <a:effectLst/>
                <a:latin typeface="+mn-lt"/>
                <a:ea typeface="+mn-ea"/>
                <a:cs typeface="+mn-cs"/>
              </a:rPr>
              <a:t> option to create a registry file. Import the registry file into the registry on the computer where you want to turn off verification. The following example creates a registry file for myAssembly.dll.</a:t>
            </a:r>
          </a:p>
          <a:p>
            <a:r>
              <a:rPr lang="en-US">
                <a:effectLst/>
              </a:rPr>
              <a:t>sn –Vk myRegFile.reg myAssembly.dll</a:t>
            </a:r>
            <a:endParaRPr lang="en-US" dirty="0"/>
          </a:p>
        </p:txBody>
      </p:sp>
      <p:sp>
        <p:nvSpPr>
          <p:cNvPr id="4" name="Slide Number Placeholder 3"/>
          <p:cNvSpPr>
            <a:spLocks noGrp="1"/>
          </p:cNvSpPr>
          <p:nvPr>
            <p:ph type="sldNum" sz="quarter" idx="10"/>
          </p:nvPr>
        </p:nvSpPr>
        <p:spPr/>
        <p:txBody>
          <a:bodyPr/>
          <a:lstStyle/>
          <a:p>
            <a:fld id="{9D5FB246-D652-4013-9EA8-96ADD4E32474}" type="slidenum">
              <a:rPr lang="en-US" smtClean="0"/>
              <a:pPr/>
              <a:t>30</a:t>
            </a:fld>
            <a:endParaRPr lang="en-US"/>
          </a:p>
        </p:txBody>
      </p:sp>
    </p:spTree>
    <p:extLst>
      <p:ext uri="{BB962C8B-B14F-4D97-AF65-F5344CB8AC3E}">
        <p14:creationId xmlns:p14="http://schemas.microsoft.com/office/powerpoint/2010/main" val="2302375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b="1" dirty="0"/>
              <a:t>Quy trình sử dụng chữ ký điện tử để mã hóa và giải mã thông tin</a:t>
            </a:r>
            <a:endParaRPr lang="vi-VN" dirty="0"/>
          </a:p>
          <a:p>
            <a:r>
              <a:rPr lang="vi-VN" dirty="0"/>
              <a:t>Bản thân bạn là người được cấp cho 2 khóa điện tử Public Key và Private Key như đã nêu ở trên. Bạn phải giữ gìn Private Key cẩn thận như giữ chiếc chìa khóa xe của mình. Khi có một người dùng Public Key để mã hóa một bức thư rồi gửi cho bạn, bạn phải dùng Private Key để giải mã thì mới đọc được bức thư này. Đồng nghiệp hay người thân của bạn dù có biết bức thư này cũng chịu vì không tài nào giải mã được. Dùng Private Key, cùng với một phần mềm phù hợp, bạn có thể ký tên lên một văn bản hay tập tin dữ liệu nào đó. Chữ ký điện tử này tương tự như một con tem độc nhất vô nhị dán lên văn bản, khó có thể giả mạo được. Ngoài ra, chữ ký còn đảm bảo phác giác được bất kỳ sự thay đổi nào trên dữ liệu đã được “ký”. Để ký lên một văn bản, phần mềm ký tên của bạn sẽ nghiền (crunch down) dữ liệu để “túm lại” bằng một vài dòng, được gọi là thông báo tóm tắt, bằng một tiến trình được gọi là “kỹ thuật băm” (hashing), rồi tạo thành chữ ký điện tử. Cuối cùng, phần mềm ký tên của bạn sẽ gắn chữ ký điện tử này vào văn bản. Khi bạn gửi văn bản đã ký tên này đến cho một đồng nghiệp thì anh ta dùng Public Key giải mã chữ ký ngược trở lại thành một thông báo tóm tắt để biết có phải chính bạn đã ký tên vào văn bản này hay không. Đồng thời anh ta cũng dùng phần mềm của mình tạo một thông báo tóm tắt từ dữ liệu trên văn bản và so sánh với thông báo tóm tắt do bạn tạo ra. Nếu hai thông báo tóm tắt này giống nhau tức là dữ liệu trên văn bản là toàn vẹn, không bị thay đổi bởi người khác.</a:t>
            </a:r>
          </a:p>
          <a:p>
            <a:endParaRPr lang="en-US" dirty="0"/>
          </a:p>
        </p:txBody>
      </p:sp>
      <p:sp>
        <p:nvSpPr>
          <p:cNvPr id="4" name="Slide Number Placeholder 3"/>
          <p:cNvSpPr>
            <a:spLocks noGrp="1"/>
          </p:cNvSpPr>
          <p:nvPr>
            <p:ph type="sldNum" sz="quarter" idx="10"/>
          </p:nvPr>
        </p:nvSpPr>
        <p:spPr/>
        <p:txBody>
          <a:bodyPr/>
          <a:lstStyle/>
          <a:p>
            <a:fld id="{9D5FB246-D652-4013-9EA8-96ADD4E32474}" type="slidenum">
              <a:rPr lang="en-US" smtClean="0"/>
              <a:pPr/>
              <a:t>31</a:t>
            </a:fld>
            <a:endParaRPr lang="en-US"/>
          </a:p>
        </p:txBody>
      </p:sp>
    </p:spTree>
    <p:extLst>
      <p:ext uri="{BB962C8B-B14F-4D97-AF65-F5344CB8AC3E}">
        <p14:creationId xmlns:p14="http://schemas.microsoft.com/office/powerpoint/2010/main" val="1015758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srgbClr val="92D050"/>
                </a:solidFill>
              </a:rPr>
              <a:t>ildasm  /out:myfile.txt  myAssembly.dll    </a:t>
            </a:r>
          </a:p>
        </p:txBody>
      </p:sp>
      <p:sp>
        <p:nvSpPr>
          <p:cNvPr id="4" name="Slide Number Placeholder 3"/>
          <p:cNvSpPr>
            <a:spLocks noGrp="1"/>
          </p:cNvSpPr>
          <p:nvPr>
            <p:ph type="sldNum" sz="quarter" idx="5"/>
          </p:nvPr>
        </p:nvSpPr>
        <p:spPr/>
        <p:txBody>
          <a:bodyPr/>
          <a:lstStyle/>
          <a:p>
            <a:fld id="{9D5FB246-D652-4013-9EA8-96ADD4E32474}" type="slidenum">
              <a:rPr lang="en-US" smtClean="0"/>
              <a:pPr/>
              <a:t>36</a:t>
            </a:fld>
            <a:endParaRPr lang="en-US"/>
          </a:p>
        </p:txBody>
      </p:sp>
    </p:spTree>
    <p:extLst>
      <p:ext uri="{BB962C8B-B14F-4D97-AF65-F5344CB8AC3E}">
        <p14:creationId xmlns:p14="http://schemas.microsoft.com/office/powerpoint/2010/main" val="3406240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FB246-D652-4013-9EA8-96ADD4E32474}" type="slidenum">
              <a:rPr lang="en-US" smtClean="0"/>
              <a:pPr/>
              <a:t>39</a:t>
            </a:fld>
            <a:endParaRPr lang="en-US"/>
          </a:p>
        </p:txBody>
      </p:sp>
    </p:spTree>
    <p:extLst>
      <p:ext uri="{BB962C8B-B14F-4D97-AF65-F5344CB8AC3E}">
        <p14:creationId xmlns:p14="http://schemas.microsoft.com/office/powerpoint/2010/main" val="3007100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5562600" y="6509004"/>
            <a:ext cx="3002280" cy="274320"/>
          </a:xfrm>
        </p:spPr>
        <p:txBody>
          <a:bodyPr vert="horz" rtlCol="0"/>
          <a:lstStyle/>
          <a:p>
            <a:fld id="{66E09524-0588-409B-9D07-84A654720973}" type="datetime1">
              <a:rPr lang="en-US" smtClean="0"/>
              <a:pPr/>
              <a:t>10/7/2020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085120-41C3-42FB-B3BA-F4BA64C47511}" type="datetime1">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5A3A9D-1ECE-4A36-907D-EDAEC92377A5}" type="datetime1">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6C47845-B3B6-43B7-BD1E-7B94F77F4CB9}" type="datetime1">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610A5008-97E5-40A5-AECF-A918224F573F}" type="datetime1">
              <a:rPr lang="en-US" smtClean="0"/>
              <a:pPr/>
              <a:t>10/7/2020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25704B4-401C-484C-8F75-99A6E49A047B}" type="datetime1">
              <a:rPr lang="en-US" smtClean="0"/>
              <a:pPr/>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B2EFF77-32B8-42FF-BF15-EA946F0B1A29}" type="datetime1">
              <a:rPr lang="en-US" smtClean="0"/>
              <a:pPr/>
              <a:t>10/7/2020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4FEC17A-00DA-4A1B-8BB4-0241543F1616}" type="datetime1">
              <a:rPr lang="en-US" smtClean="0"/>
              <a:pPr/>
              <a:t>10/7/2020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251E6-549D-4942-9644-D69F975A334D}" type="datetime1">
              <a:rPr lang="en-US" smtClean="0"/>
              <a:pPr/>
              <a:t>10/7/2020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44F88992-D35D-4517-A704-BEE6F95FDB62}" type="datetime1">
              <a:rPr lang="en-US" smtClean="0"/>
              <a:pPr/>
              <a:t>10/7/2020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89DD95A9-E9EF-4244-BA5B-10AFAB4E82AC}" type="datetime1">
              <a:rPr lang="en-US" smtClean="0"/>
              <a:pPr/>
              <a:t>10/7/2020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6D5BB0B8-F872-483A-8ED9-30EB388A50D0}" type="datetime1">
              <a:rPr lang="en-US" smtClean="0"/>
              <a:pPr/>
              <a:t>10/7/2020</a:t>
            </a:fld>
            <a:endParaRPr lang="en-US"/>
          </a:p>
        </p:txBody>
      </p:sp>
      <p:sp>
        <p:nvSpPr>
          <p:cNvPr id="23" name="Slide Number Placeholder 22"/>
          <p:cNvSpPr>
            <a:spLocks noGrp="1"/>
          </p:cNvSpPr>
          <p:nvPr>
            <p:ph type="sldNum" sz="quarter" idx="4"/>
          </p:nvPr>
        </p:nvSpPr>
        <p:spPr>
          <a:xfrm>
            <a:off x="845606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8" name="TextBox 7"/>
          <p:cNvSpPr txBox="1"/>
          <p:nvPr userDrawn="1"/>
        </p:nvSpPr>
        <p:spPr>
          <a:xfrm>
            <a:off x="8744200" y="6536375"/>
            <a:ext cx="504700" cy="307777"/>
          </a:xfrm>
          <a:prstGeom prst="rect">
            <a:avLst/>
          </a:prstGeom>
          <a:noFill/>
        </p:spPr>
        <p:txBody>
          <a:bodyPr wrap="square" rtlCol="0">
            <a:spAutoFit/>
          </a:bodyPr>
          <a:lstStyle/>
          <a:p>
            <a:r>
              <a:rPr lang="en-US" sz="1400" dirty="0"/>
              <a:t>/40</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04800"/>
            <a:ext cx="8229600" cy="1112838"/>
          </a:xfrm>
        </p:spPr>
        <p:txBody>
          <a:bodyPr/>
          <a:lstStyle/>
          <a:p>
            <a:pPr algn="ctr" eaLnBrk="1" hangingPunct="1"/>
            <a:r>
              <a:rPr lang="en-US" b="1" dirty="0"/>
              <a:t>C# &amp; .NET Framework</a:t>
            </a:r>
          </a:p>
        </p:txBody>
      </p:sp>
      <p:sp>
        <p:nvSpPr>
          <p:cNvPr id="5" name="Rectangle 3"/>
          <p:cNvSpPr>
            <a:spLocks noGrp="1" noChangeArrowheads="1"/>
          </p:cNvSpPr>
          <p:nvPr>
            <p:ph idx="1"/>
          </p:nvPr>
        </p:nvSpPr>
        <p:spPr>
          <a:xfrm>
            <a:off x="685800" y="1981200"/>
            <a:ext cx="8229600" cy="4526280"/>
          </a:xfrm>
        </p:spPr>
        <p:txBody>
          <a:bodyPr>
            <a:normAutofit/>
          </a:bodyPr>
          <a:lstStyle/>
          <a:p>
            <a:pPr algn="ctr" eaLnBrk="1" hangingPunct="1"/>
            <a:endParaRPr lang="en-US" sz="3600" b="1" dirty="0"/>
          </a:p>
          <a:p>
            <a:pPr algn="ctr" eaLnBrk="1" hangingPunct="1">
              <a:buFontTx/>
              <a:buNone/>
            </a:pPr>
            <a:r>
              <a:rPr lang="en-US" sz="3600" b="1" dirty="0"/>
              <a:t>Chapter 11: .</a:t>
            </a:r>
            <a:r>
              <a:rPr lang="en-US" sz="3600" b="1"/>
              <a:t>NET Assemblies</a:t>
            </a:r>
            <a:endParaRPr lang="en-US" sz="3600"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b="1" dirty="0"/>
              <a:t>Format of a .NET Assembly</a:t>
            </a:r>
            <a:endParaRPr lang="en-US" dirty="0"/>
          </a:p>
        </p:txBody>
      </p:sp>
      <p:sp>
        <p:nvSpPr>
          <p:cNvPr id="3" name="Content Placeholder 2"/>
          <p:cNvSpPr>
            <a:spLocks noGrp="1"/>
          </p:cNvSpPr>
          <p:nvPr>
            <p:ph idx="1"/>
          </p:nvPr>
        </p:nvSpPr>
        <p:spPr/>
        <p:txBody>
          <a:bodyPr>
            <a:normAutofit/>
          </a:bodyPr>
          <a:lstStyle/>
          <a:p>
            <a:r>
              <a:rPr lang="en-US" sz="2000" b="1" dirty="0"/>
              <a:t>The CLR File Header</a:t>
            </a:r>
            <a:endParaRPr lang="en-US" sz="2000" dirty="0"/>
          </a:p>
          <a:p>
            <a:pPr lvl="1"/>
            <a:r>
              <a:rPr lang="en-US" sz="2000" dirty="0"/>
              <a:t>defines </a:t>
            </a:r>
            <a:r>
              <a:rPr lang="en-US" sz="2000" dirty="0">
                <a:solidFill>
                  <a:srgbClr val="FFFF00"/>
                </a:solidFill>
              </a:rPr>
              <a:t>numerous flags </a:t>
            </a:r>
            <a:r>
              <a:rPr lang="en-US" sz="2000" dirty="0"/>
              <a:t>that enable the runtime to understand the layout of the managed file.</a:t>
            </a:r>
          </a:p>
          <a:p>
            <a:pPr lvl="1"/>
            <a:r>
              <a:rPr lang="en-US" sz="2000" dirty="0"/>
              <a:t>For example, flags exist that identify the location of the metadata and resources within the file, and so forth</a:t>
            </a:r>
          </a:p>
          <a:p>
            <a:pPr lvl="1"/>
            <a:r>
              <a:rPr lang="en-US" sz="2000" dirty="0"/>
              <a:t>Example:</a:t>
            </a:r>
            <a:r>
              <a:rPr lang="en-US" sz="2000" dirty="0">
                <a:latin typeface="Courier New" pitchFamily="49" charset="0"/>
              </a:rPr>
              <a:t> </a:t>
            </a:r>
            <a:r>
              <a:rPr lang="en-US" sz="2000" dirty="0" err="1">
                <a:latin typeface="Courier New" pitchFamily="49" charset="0"/>
              </a:rPr>
              <a:t>dumpbin</a:t>
            </a:r>
            <a:r>
              <a:rPr lang="en-US" sz="2000" dirty="0">
                <a:latin typeface="Courier New" pitchFamily="49" charset="0"/>
              </a:rPr>
              <a:t> /</a:t>
            </a:r>
            <a:r>
              <a:rPr lang="en-US" sz="2000" dirty="0" err="1">
                <a:latin typeface="Courier New" pitchFamily="49" charset="0"/>
              </a:rPr>
              <a:t>clrheader</a:t>
            </a:r>
            <a:r>
              <a:rPr lang="en-US" sz="2000" dirty="0">
                <a:latin typeface="Courier New" pitchFamily="49" charset="0"/>
              </a:rPr>
              <a:t> CarLibrary.dll</a:t>
            </a:r>
          </a:p>
          <a:p>
            <a:pPr lvl="1"/>
            <a:endParaRPr lang="en-US" sz="2000" dirty="0"/>
          </a:p>
          <a:p>
            <a:endParaRPr lang="en-US" sz="2000" dirty="0"/>
          </a:p>
        </p:txBody>
      </p:sp>
      <p:pic>
        <p:nvPicPr>
          <p:cNvPr id="4" name="Picture 3" descr="as2.png"/>
          <p:cNvPicPr>
            <a:picLocks noChangeAspect="1"/>
          </p:cNvPicPr>
          <p:nvPr/>
        </p:nvPicPr>
        <p:blipFill>
          <a:blip r:embed="rId2"/>
          <a:stretch>
            <a:fillRect/>
          </a:stretch>
        </p:blipFill>
        <p:spPr>
          <a:xfrm>
            <a:off x="1447800" y="3810000"/>
            <a:ext cx="5847619" cy="27428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041864"/>
          </a:xfrm>
        </p:spPr>
        <p:txBody>
          <a:bodyPr/>
          <a:lstStyle/>
          <a:p>
            <a:pPr algn="ctr"/>
            <a:r>
              <a:rPr lang="en-US" sz="4400" b="1" dirty="0"/>
              <a:t>Format of a .NET Assembly</a:t>
            </a:r>
            <a:endParaRPr lang="en-US" dirty="0"/>
          </a:p>
        </p:txBody>
      </p:sp>
      <p:sp>
        <p:nvSpPr>
          <p:cNvPr id="3" name="Content Placeholder 2"/>
          <p:cNvSpPr>
            <a:spLocks noGrp="1"/>
          </p:cNvSpPr>
          <p:nvPr>
            <p:ph idx="1"/>
          </p:nvPr>
        </p:nvSpPr>
        <p:spPr/>
        <p:txBody>
          <a:bodyPr/>
          <a:lstStyle/>
          <a:p>
            <a:r>
              <a:rPr lang="en-US" sz="2800" dirty="0"/>
              <a:t>CIL code, Type Metadata, and the Assembly Manifest</a:t>
            </a:r>
          </a:p>
          <a:p>
            <a:r>
              <a:rPr lang="en-US" sz="2800" dirty="0"/>
              <a:t>Optional Assembly Resources</a:t>
            </a:r>
          </a:p>
          <a:p>
            <a:pPr lvl="1"/>
            <a:r>
              <a:rPr lang="en-US" sz="2400" dirty="0"/>
              <a:t>a .NET assembly may contain any number of embedded resources such as application icons, image files, sound clips….</a:t>
            </a:r>
          </a:p>
          <a:p>
            <a:pPr lvl="1"/>
            <a:r>
              <a:rPr lang="en-US" sz="2400" dirty="0"/>
              <a:t>be useful if you wish to partition your resources based on a specific culture (English, German, etc.)</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fontScale="90000"/>
          </a:bodyPr>
          <a:lstStyle/>
          <a:p>
            <a:pPr algn="ctr"/>
            <a:r>
              <a:rPr lang="en-US" sz="4800" b="1" dirty="0"/>
              <a:t>Format of a .NET Assembly</a:t>
            </a:r>
            <a:endParaRPr lang="en-US" dirty="0"/>
          </a:p>
        </p:txBody>
      </p:sp>
      <p:sp>
        <p:nvSpPr>
          <p:cNvPr id="3" name="Content Placeholder 2"/>
          <p:cNvSpPr>
            <a:spLocks noGrp="1"/>
          </p:cNvSpPr>
          <p:nvPr>
            <p:ph idx="1"/>
          </p:nvPr>
        </p:nvSpPr>
        <p:spPr>
          <a:xfrm>
            <a:off x="457200" y="1524000"/>
            <a:ext cx="8229600" cy="4526280"/>
          </a:xfrm>
        </p:spPr>
        <p:txBody>
          <a:bodyPr/>
          <a:lstStyle/>
          <a:p>
            <a:r>
              <a:rPr lang="en-US" sz="2800" b="1" dirty="0"/>
              <a:t>Single-File Assemblies</a:t>
            </a:r>
            <a:endParaRPr lang="en-US" sz="2800" dirty="0"/>
          </a:p>
          <a:p>
            <a:pPr lvl="1"/>
            <a:r>
              <a:rPr lang="en-US" sz="2400" dirty="0"/>
              <a:t>one-to-one correspondence between the (logical) assembly and the underlying (physical) binary</a:t>
            </a:r>
          </a:p>
          <a:p>
            <a:endParaRPr lang="en-US" dirty="0"/>
          </a:p>
        </p:txBody>
      </p:sp>
      <p:pic>
        <p:nvPicPr>
          <p:cNvPr id="4" name="Picture 4"/>
          <p:cNvPicPr>
            <a:picLocks noChangeAspect="1" noChangeArrowheads="1"/>
          </p:cNvPicPr>
          <p:nvPr/>
        </p:nvPicPr>
        <p:blipFill>
          <a:blip r:embed="rId3"/>
          <a:srcRect/>
          <a:stretch>
            <a:fillRect/>
          </a:stretch>
        </p:blipFill>
        <p:spPr bwMode="auto">
          <a:xfrm>
            <a:off x="3048000" y="3028950"/>
            <a:ext cx="2457450" cy="3600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t>Format of a .NET Assembly</a:t>
            </a:r>
            <a:endParaRPr lang="en-US" dirty="0"/>
          </a:p>
        </p:txBody>
      </p:sp>
      <p:sp>
        <p:nvSpPr>
          <p:cNvPr id="3" name="Content Placeholder 2"/>
          <p:cNvSpPr>
            <a:spLocks noGrp="1"/>
          </p:cNvSpPr>
          <p:nvPr>
            <p:ph idx="1"/>
          </p:nvPr>
        </p:nvSpPr>
        <p:spPr/>
        <p:txBody>
          <a:bodyPr/>
          <a:lstStyle/>
          <a:p>
            <a:r>
              <a:rPr lang="en-US" sz="2800" b="1" dirty="0"/>
              <a:t>Multi-file Assemblies</a:t>
            </a:r>
          </a:p>
          <a:p>
            <a:pPr lvl="1"/>
            <a:r>
              <a:rPr lang="en-US" sz="2400" i="1" dirty="0">
                <a:solidFill>
                  <a:srgbClr val="FFC000"/>
                </a:solidFill>
              </a:rPr>
              <a:t>A set of .NET *.</a:t>
            </a:r>
            <a:r>
              <a:rPr lang="en-US" sz="2400" i="1" dirty="0" err="1">
                <a:solidFill>
                  <a:srgbClr val="FFC000"/>
                </a:solidFill>
              </a:rPr>
              <a:t>dlls</a:t>
            </a:r>
            <a:r>
              <a:rPr lang="en-US" sz="2400" i="1" dirty="0">
                <a:solidFill>
                  <a:srgbClr val="FFC000"/>
                </a:solidFill>
              </a:rPr>
              <a:t> that are deployed and versioned as a single logic unit.</a:t>
            </a:r>
          </a:p>
          <a:p>
            <a:pPr lvl="1"/>
            <a:r>
              <a:rPr lang="en-US" sz="2400" u="sng" dirty="0"/>
              <a:t>Primary module </a:t>
            </a:r>
            <a:r>
              <a:rPr lang="en-US" sz="2400" dirty="0"/>
              <a:t>contains the assembly-level manifest (as well as any necessary CIL code, metadata, header information, and optional resources).</a:t>
            </a:r>
          </a:p>
          <a:p>
            <a:pPr lvl="1"/>
            <a:r>
              <a:rPr lang="en-US" sz="2400" dirty="0"/>
              <a:t>The modules are only logically related by information contained in the primary module’s manifest.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b="1" dirty="0"/>
              <a:t>Format of a .NET Assembly</a:t>
            </a:r>
            <a:endParaRPr lang="en-US" dirty="0"/>
          </a:p>
        </p:txBody>
      </p:sp>
      <p:pic>
        <p:nvPicPr>
          <p:cNvPr id="4" name="Picture 4"/>
          <p:cNvPicPr>
            <a:picLocks noGrp="1" noChangeAspect="1" noChangeArrowheads="1"/>
          </p:cNvPicPr>
          <p:nvPr>
            <p:ph idx="1"/>
          </p:nvPr>
        </p:nvPicPr>
        <p:blipFill>
          <a:blip r:embed="rId2"/>
          <a:srcRect/>
          <a:stretch>
            <a:fillRect/>
          </a:stretch>
        </p:blipFill>
        <p:spPr bwMode="auto">
          <a:xfrm>
            <a:off x="1844417" y="1646238"/>
            <a:ext cx="5455165" cy="45259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3505200" y="6324600"/>
            <a:ext cx="2240742" cy="369332"/>
          </a:xfrm>
          <a:prstGeom prst="rect">
            <a:avLst/>
          </a:prstGeom>
          <a:noFill/>
        </p:spPr>
        <p:txBody>
          <a:bodyPr wrap="none" rtlCol="0">
            <a:spAutoFit/>
          </a:bodyPr>
          <a:lstStyle/>
          <a:p>
            <a:r>
              <a:rPr lang="en-US" u="sng" dirty="0">
                <a:solidFill>
                  <a:srgbClr val="FFFF00"/>
                </a:solidFill>
              </a:rPr>
              <a:t>Multi-file Assembly</a:t>
            </a:r>
          </a:p>
        </p:txBody>
      </p:sp>
      <p:grpSp>
        <p:nvGrpSpPr>
          <p:cNvPr id="8" name="Group 7"/>
          <p:cNvGrpSpPr/>
          <p:nvPr/>
        </p:nvGrpSpPr>
        <p:grpSpPr>
          <a:xfrm>
            <a:off x="5334000" y="2057400"/>
            <a:ext cx="2209800" cy="4241442"/>
            <a:chOff x="5334000" y="2057400"/>
            <a:chExt cx="2209800" cy="4241442"/>
          </a:xfrm>
        </p:grpSpPr>
        <p:sp>
          <p:nvSpPr>
            <p:cNvPr id="6" name="Rectangle 5"/>
            <p:cNvSpPr/>
            <p:nvPr/>
          </p:nvSpPr>
          <p:spPr>
            <a:xfrm>
              <a:off x="5334000" y="2057400"/>
              <a:ext cx="2209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334000" y="4241442"/>
              <a:ext cx="2209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lide Number Placeholder 8"/>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37064"/>
          </a:xfrm>
        </p:spPr>
        <p:txBody>
          <a:bodyPr>
            <a:noAutofit/>
          </a:bodyPr>
          <a:lstStyle/>
          <a:p>
            <a:pPr algn="ctr"/>
            <a:r>
              <a:rPr lang="en-US" sz="4000" b="1" dirty="0"/>
              <a:t>Single-File Assembly Demo</a:t>
            </a:r>
            <a:endParaRPr lang="en-US" sz="4000" dirty="0"/>
          </a:p>
        </p:txBody>
      </p:sp>
      <p:sp>
        <p:nvSpPr>
          <p:cNvPr id="4" name="TextBox 3"/>
          <p:cNvSpPr txBox="1"/>
          <p:nvPr/>
        </p:nvSpPr>
        <p:spPr>
          <a:xfrm>
            <a:off x="533400" y="1295400"/>
            <a:ext cx="3387146" cy="369332"/>
          </a:xfrm>
          <a:prstGeom prst="rect">
            <a:avLst/>
          </a:prstGeom>
          <a:noFill/>
        </p:spPr>
        <p:txBody>
          <a:bodyPr wrap="none" rtlCol="0">
            <a:spAutoFit/>
          </a:bodyPr>
          <a:lstStyle/>
          <a:p>
            <a:r>
              <a:rPr lang="en-US" u="sng" dirty="0">
                <a:solidFill>
                  <a:srgbClr val="FFFF00"/>
                </a:solidFill>
              </a:rPr>
              <a:t>Build a library file: MathLib.dll</a:t>
            </a:r>
          </a:p>
        </p:txBody>
      </p:sp>
      <p:pic>
        <p:nvPicPr>
          <p:cNvPr id="6" name="Picture 5" descr="lib1.png"/>
          <p:cNvPicPr>
            <a:picLocks noChangeAspect="1"/>
          </p:cNvPicPr>
          <p:nvPr/>
        </p:nvPicPr>
        <p:blipFill>
          <a:blip r:embed="rId2"/>
          <a:stretch>
            <a:fillRect/>
          </a:stretch>
        </p:blipFill>
        <p:spPr>
          <a:xfrm>
            <a:off x="4953000" y="1219200"/>
            <a:ext cx="3580953" cy="1171429"/>
          </a:xfrm>
          <a:prstGeom prst="rect">
            <a:avLst/>
          </a:prstGeom>
        </p:spPr>
      </p:pic>
      <p:pic>
        <p:nvPicPr>
          <p:cNvPr id="7" name="Picture 6" descr="lib2.png"/>
          <p:cNvPicPr>
            <a:picLocks noChangeAspect="1"/>
          </p:cNvPicPr>
          <p:nvPr/>
        </p:nvPicPr>
        <p:blipFill>
          <a:blip r:embed="rId3"/>
          <a:stretch>
            <a:fillRect/>
          </a:stretch>
        </p:blipFill>
        <p:spPr>
          <a:xfrm>
            <a:off x="457200" y="2514600"/>
            <a:ext cx="5565387" cy="4038600"/>
          </a:xfrm>
          <a:prstGeom prst="rect">
            <a:avLst/>
          </a:prstGeom>
        </p:spPr>
      </p:pic>
      <p:sp>
        <p:nvSpPr>
          <p:cNvPr id="8" name="Oval 7"/>
          <p:cNvSpPr/>
          <p:nvPr/>
        </p:nvSpPr>
        <p:spPr>
          <a:xfrm>
            <a:off x="4419600" y="9906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Oval 8"/>
          <p:cNvSpPr/>
          <p:nvPr/>
        </p:nvSpPr>
        <p:spPr>
          <a:xfrm>
            <a:off x="152400" y="22098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Rectangle 9"/>
          <p:cNvSpPr/>
          <p:nvPr/>
        </p:nvSpPr>
        <p:spPr>
          <a:xfrm>
            <a:off x="2209800" y="3404316"/>
            <a:ext cx="9144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33400" y="3276600"/>
            <a:ext cx="9144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95400" y="5283558"/>
            <a:ext cx="1752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 y="838200"/>
            <a:ext cx="3387146" cy="369332"/>
          </a:xfrm>
          <a:prstGeom prst="rect">
            <a:avLst/>
          </a:prstGeom>
          <a:noFill/>
        </p:spPr>
        <p:txBody>
          <a:bodyPr wrap="none" rtlCol="0">
            <a:spAutoFit/>
          </a:bodyPr>
          <a:lstStyle/>
          <a:p>
            <a:r>
              <a:rPr lang="en-US" u="sng" dirty="0">
                <a:solidFill>
                  <a:srgbClr val="FFFF00"/>
                </a:solidFill>
              </a:rPr>
              <a:t>Build a library file: MathLib.dll</a:t>
            </a:r>
          </a:p>
        </p:txBody>
      </p:sp>
      <p:grpSp>
        <p:nvGrpSpPr>
          <p:cNvPr id="9" name="Group 8"/>
          <p:cNvGrpSpPr/>
          <p:nvPr/>
        </p:nvGrpSpPr>
        <p:grpSpPr>
          <a:xfrm>
            <a:off x="4724400" y="1447800"/>
            <a:ext cx="2819400" cy="2895257"/>
            <a:chOff x="5181600" y="1524000"/>
            <a:chExt cx="2819400" cy="2895257"/>
          </a:xfrm>
        </p:grpSpPr>
        <p:pic>
          <p:nvPicPr>
            <p:cNvPr id="4" name="Picture 3" descr="lib4.png"/>
            <p:cNvPicPr>
              <a:picLocks noChangeAspect="1"/>
            </p:cNvPicPr>
            <p:nvPr/>
          </p:nvPicPr>
          <p:blipFill>
            <a:blip r:embed="rId3"/>
            <a:stretch>
              <a:fillRect/>
            </a:stretch>
          </p:blipFill>
          <p:spPr>
            <a:xfrm>
              <a:off x="5181600" y="1676400"/>
              <a:ext cx="2552381" cy="27428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p:cNvSpPr/>
            <p:nvPr/>
          </p:nvSpPr>
          <p:spPr>
            <a:xfrm>
              <a:off x="7239000" y="15240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grpSp>
        <p:nvGrpSpPr>
          <p:cNvPr id="15" name="Group 14"/>
          <p:cNvGrpSpPr/>
          <p:nvPr/>
        </p:nvGrpSpPr>
        <p:grpSpPr>
          <a:xfrm>
            <a:off x="3886200" y="4572000"/>
            <a:ext cx="5029200" cy="1676400"/>
            <a:chOff x="3886200" y="4572000"/>
            <a:chExt cx="5029200" cy="1676400"/>
          </a:xfrm>
        </p:grpSpPr>
        <p:pic>
          <p:nvPicPr>
            <p:cNvPr id="11" name="Picture 10" descr="lib5.png"/>
            <p:cNvPicPr>
              <a:picLocks noChangeAspect="1"/>
            </p:cNvPicPr>
            <p:nvPr/>
          </p:nvPicPr>
          <p:blipFill>
            <a:blip r:embed="rId4"/>
            <a:stretch>
              <a:fillRect/>
            </a:stretch>
          </p:blipFill>
          <p:spPr>
            <a:xfrm>
              <a:off x="3962400" y="4800600"/>
              <a:ext cx="4933334" cy="11238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Oval 11"/>
            <p:cNvSpPr/>
            <p:nvPr/>
          </p:nvSpPr>
          <p:spPr>
            <a:xfrm>
              <a:off x="7467600" y="4572000"/>
              <a:ext cx="1447800" cy="1295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562600" y="57150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4" name="Rectangle 13"/>
            <p:cNvSpPr/>
            <p:nvPr/>
          </p:nvSpPr>
          <p:spPr>
            <a:xfrm>
              <a:off x="3886200" y="4724400"/>
              <a:ext cx="2971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381000" y="1524000"/>
            <a:ext cx="3505200" cy="4733334"/>
            <a:chOff x="381000" y="1524000"/>
            <a:chExt cx="3505200" cy="4733334"/>
          </a:xfrm>
        </p:grpSpPr>
        <p:pic>
          <p:nvPicPr>
            <p:cNvPr id="16" name="Picture 15" descr="lib6.png"/>
            <p:cNvPicPr>
              <a:picLocks noChangeAspect="1"/>
            </p:cNvPicPr>
            <p:nvPr/>
          </p:nvPicPr>
          <p:blipFill>
            <a:blip r:embed="rId5"/>
            <a:stretch>
              <a:fillRect/>
            </a:stretch>
          </p:blipFill>
          <p:spPr>
            <a:xfrm>
              <a:off x="381000" y="1524000"/>
              <a:ext cx="3200000" cy="47333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Oval 6"/>
            <p:cNvSpPr/>
            <p:nvPr/>
          </p:nvSpPr>
          <p:spPr>
            <a:xfrm>
              <a:off x="3124200" y="18288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sp>
        <p:nvSpPr>
          <p:cNvPr id="18" name="Slide Number Placeholder 17"/>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533400"/>
            <a:ext cx="4887300" cy="369332"/>
          </a:xfrm>
          <a:prstGeom prst="rect">
            <a:avLst/>
          </a:prstGeom>
          <a:noFill/>
        </p:spPr>
        <p:txBody>
          <a:bodyPr wrap="none" rtlCol="0">
            <a:spAutoFit/>
          </a:bodyPr>
          <a:lstStyle/>
          <a:p>
            <a:r>
              <a:rPr lang="en-US" u="sng" dirty="0">
                <a:solidFill>
                  <a:srgbClr val="FFFF00"/>
                </a:solidFill>
              </a:rPr>
              <a:t>Build a C# Client Application:  </a:t>
            </a:r>
            <a:r>
              <a:rPr lang="en-US" u="sng" dirty="0" err="1">
                <a:solidFill>
                  <a:srgbClr val="FFFF00"/>
                </a:solidFill>
              </a:rPr>
              <a:t>CSharpClient</a:t>
            </a:r>
            <a:endParaRPr lang="en-US" u="sng" dirty="0">
              <a:solidFill>
                <a:srgbClr val="FFFF00"/>
              </a:solidFill>
            </a:endParaRPr>
          </a:p>
        </p:txBody>
      </p:sp>
      <p:grpSp>
        <p:nvGrpSpPr>
          <p:cNvPr id="8" name="Group 7"/>
          <p:cNvGrpSpPr/>
          <p:nvPr/>
        </p:nvGrpSpPr>
        <p:grpSpPr>
          <a:xfrm>
            <a:off x="4724400" y="1143000"/>
            <a:ext cx="4114353" cy="1400029"/>
            <a:chOff x="4419600" y="990600"/>
            <a:chExt cx="4114353" cy="1400029"/>
          </a:xfrm>
        </p:grpSpPr>
        <p:pic>
          <p:nvPicPr>
            <p:cNvPr id="6" name="Picture 5" descr="lib1.png"/>
            <p:cNvPicPr>
              <a:picLocks noChangeAspect="1"/>
            </p:cNvPicPr>
            <p:nvPr/>
          </p:nvPicPr>
          <p:blipFill>
            <a:blip r:embed="rId2"/>
            <a:stretch>
              <a:fillRect/>
            </a:stretch>
          </p:blipFill>
          <p:spPr>
            <a:xfrm>
              <a:off x="4953000" y="1219200"/>
              <a:ext cx="3580953" cy="1171429"/>
            </a:xfrm>
            <a:prstGeom prst="rect">
              <a:avLst/>
            </a:prstGeom>
          </p:spPr>
        </p:pic>
        <p:sp>
          <p:nvSpPr>
            <p:cNvPr id="7" name="Oval 6"/>
            <p:cNvSpPr/>
            <p:nvPr/>
          </p:nvSpPr>
          <p:spPr>
            <a:xfrm>
              <a:off x="4419600" y="9906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grpSp>
        <p:nvGrpSpPr>
          <p:cNvPr id="13" name="Group 12"/>
          <p:cNvGrpSpPr/>
          <p:nvPr/>
        </p:nvGrpSpPr>
        <p:grpSpPr>
          <a:xfrm>
            <a:off x="457200" y="2590800"/>
            <a:ext cx="5533219" cy="4013015"/>
            <a:chOff x="457200" y="2590800"/>
            <a:chExt cx="5533219" cy="4013015"/>
          </a:xfrm>
        </p:grpSpPr>
        <p:pic>
          <p:nvPicPr>
            <p:cNvPr id="5" name="Picture 4" descr="client1.png"/>
            <p:cNvPicPr>
              <a:picLocks noChangeAspect="1"/>
            </p:cNvPicPr>
            <p:nvPr/>
          </p:nvPicPr>
          <p:blipFill>
            <a:blip r:embed="rId3"/>
            <a:stretch>
              <a:fillRect/>
            </a:stretch>
          </p:blipFill>
          <p:spPr>
            <a:xfrm>
              <a:off x="457200" y="2590800"/>
              <a:ext cx="5533219" cy="4013015"/>
            </a:xfrm>
            <a:prstGeom prst="rect">
              <a:avLst/>
            </a:prstGeom>
          </p:spPr>
        </p:pic>
        <p:sp>
          <p:nvSpPr>
            <p:cNvPr id="10" name="Rectangle 9"/>
            <p:cNvSpPr/>
            <p:nvPr/>
          </p:nvSpPr>
          <p:spPr>
            <a:xfrm>
              <a:off x="3886200" y="3607158"/>
              <a:ext cx="10668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19200" y="5410200"/>
              <a:ext cx="10668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33400" y="3352800"/>
              <a:ext cx="10668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Oval 8"/>
          <p:cNvSpPr/>
          <p:nvPr/>
        </p:nvSpPr>
        <p:spPr>
          <a:xfrm>
            <a:off x="1295400" y="22860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4" name="Slide Number Placeholder 1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533400"/>
            <a:ext cx="4887300" cy="369332"/>
          </a:xfrm>
          <a:prstGeom prst="rect">
            <a:avLst/>
          </a:prstGeom>
          <a:noFill/>
        </p:spPr>
        <p:txBody>
          <a:bodyPr wrap="none" rtlCol="0">
            <a:spAutoFit/>
          </a:bodyPr>
          <a:lstStyle/>
          <a:p>
            <a:r>
              <a:rPr lang="en-US" u="sng" dirty="0">
                <a:solidFill>
                  <a:srgbClr val="FFFF00"/>
                </a:solidFill>
              </a:rPr>
              <a:t>Build a C# Client Application:  </a:t>
            </a:r>
            <a:r>
              <a:rPr lang="en-US" u="sng" dirty="0" err="1">
                <a:solidFill>
                  <a:srgbClr val="FFFF00"/>
                </a:solidFill>
              </a:rPr>
              <a:t>CSharpClient</a:t>
            </a:r>
            <a:endParaRPr lang="en-US" u="sng" dirty="0">
              <a:solidFill>
                <a:srgbClr val="FFFF00"/>
              </a:solidFill>
            </a:endParaRPr>
          </a:p>
        </p:txBody>
      </p:sp>
      <p:grpSp>
        <p:nvGrpSpPr>
          <p:cNvPr id="7" name="Group 6"/>
          <p:cNvGrpSpPr/>
          <p:nvPr/>
        </p:nvGrpSpPr>
        <p:grpSpPr>
          <a:xfrm>
            <a:off x="381000" y="914400"/>
            <a:ext cx="3352800" cy="3019076"/>
            <a:chOff x="381000" y="914400"/>
            <a:chExt cx="3352800" cy="3019076"/>
          </a:xfrm>
        </p:grpSpPr>
        <p:pic>
          <p:nvPicPr>
            <p:cNvPr id="5" name="Picture 4" descr="client2.png"/>
            <p:cNvPicPr>
              <a:picLocks noChangeAspect="1"/>
            </p:cNvPicPr>
            <p:nvPr/>
          </p:nvPicPr>
          <p:blipFill>
            <a:blip r:embed="rId2"/>
            <a:stretch>
              <a:fillRect/>
            </a:stretch>
          </p:blipFill>
          <p:spPr>
            <a:xfrm>
              <a:off x="381000" y="1143000"/>
              <a:ext cx="3209524" cy="2790476"/>
            </a:xfrm>
            <a:prstGeom prst="rect">
              <a:avLst/>
            </a:prstGeom>
          </p:spPr>
        </p:pic>
        <p:sp>
          <p:nvSpPr>
            <p:cNvPr id="6" name="Oval 5"/>
            <p:cNvSpPr/>
            <p:nvPr/>
          </p:nvSpPr>
          <p:spPr>
            <a:xfrm>
              <a:off x="2971800" y="9144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grpSp>
        <p:nvGrpSpPr>
          <p:cNvPr id="10" name="Group 9"/>
          <p:cNvGrpSpPr/>
          <p:nvPr/>
        </p:nvGrpSpPr>
        <p:grpSpPr>
          <a:xfrm>
            <a:off x="4191000" y="762000"/>
            <a:ext cx="4409524" cy="3933372"/>
            <a:chOff x="4191000" y="762000"/>
            <a:chExt cx="4409524" cy="3933372"/>
          </a:xfrm>
        </p:grpSpPr>
        <p:pic>
          <p:nvPicPr>
            <p:cNvPr id="8" name="Picture 7" descr="client3.png"/>
            <p:cNvPicPr>
              <a:picLocks noChangeAspect="1"/>
            </p:cNvPicPr>
            <p:nvPr/>
          </p:nvPicPr>
          <p:blipFill>
            <a:blip r:embed="rId3"/>
            <a:stretch>
              <a:fillRect/>
            </a:stretch>
          </p:blipFill>
          <p:spPr>
            <a:xfrm>
              <a:off x="4191000" y="1066800"/>
              <a:ext cx="4409524" cy="3628572"/>
            </a:xfrm>
            <a:prstGeom prst="rect">
              <a:avLst/>
            </a:prstGeom>
          </p:spPr>
        </p:pic>
        <p:sp>
          <p:nvSpPr>
            <p:cNvPr id="9" name="Oval 8"/>
            <p:cNvSpPr/>
            <p:nvPr/>
          </p:nvSpPr>
          <p:spPr>
            <a:xfrm>
              <a:off x="5943600" y="7620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sp>
        <p:nvSpPr>
          <p:cNvPr id="11" name="Rectangle 10"/>
          <p:cNvSpPr/>
          <p:nvPr/>
        </p:nvSpPr>
        <p:spPr>
          <a:xfrm>
            <a:off x="5791200" y="2438400"/>
            <a:ext cx="2362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Calibri" pitchFamily="34" charset="0"/>
              </a:rPr>
              <a:t>Locate the library file created in the previous step</a:t>
            </a:r>
          </a:p>
        </p:txBody>
      </p:sp>
      <p:pic>
        <p:nvPicPr>
          <p:cNvPr id="12" name="Picture 11" descr="client4.png"/>
          <p:cNvPicPr>
            <a:picLocks noChangeAspect="1"/>
          </p:cNvPicPr>
          <p:nvPr/>
        </p:nvPicPr>
        <p:blipFill>
          <a:blip r:embed="rId4"/>
          <a:stretch>
            <a:fillRect/>
          </a:stretch>
        </p:blipFill>
        <p:spPr>
          <a:xfrm>
            <a:off x="609600" y="4343400"/>
            <a:ext cx="1752381" cy="2000000"/>
          </a:xfrm>
          <a:prstGeom prst="rect">
            <a:avLst/>
          </a:prstGeom>
        </p:spPr>
      </p:pic>
      <p:sp>
        <p:nvSpPr>
          <p:cNvPr id="13" name="Oval 12"/>
          <p:cNvSpPr/>
          <p:nvPr/>
        </p:nvSpPr>
        <p:spPr>
          <a:xfrm>
            <a:off x="1905000" y="41148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4" name="Rectangle 13"/>
          <p:cNvSpPr/>
          <p:nvPr/>
        </p:nvSpPr>
        <p:spPr>
          <a:xfrm>
            <a:off x="838200" y="5029200"/>
            <a:ext cx="1295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lient5.png"/>
          <p:cNvPicPr>
            <a:picLocks noChangeAspect="1"/>
          </p:cNvPicPr>
          <p:nvPr/>
        </p:nvPicPr>
        <p:blipFill>
          <a:blip r:embed="rId2"/>
          <a:stretch>
            <a:fillRect/>
          </a:stretch>
        </p:blipFill>
        <p:spPr>
          <a:xfrm>
            <a:off x="762000" y="1905000"/>
            <a:ext cx="4571429" cy="36761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client6.png"/>
          <p:cNvPicPr>
            <a:picLocks noChangeAspect="1"/>
          </p:cNvPicPr>
          <p:nvPr/>
        </p:nvPicPr>
        <p:blipFill>
          <a:blip r:embed="rId3"/>
          <a:stretch>
            <a:fillRect/>
          </a:stretch>
        </p:blipFill>
        <p:spPr>
          <a:xfrm>
            <a:off x="6324600" y="3657600"/>
            <a:ext cx="2038095" cy="980952"/>
          </a:xfrm>
          <a:prstGeom prst="rect">
            <a:avLst/>
          </a:prstGeom>
        </p:spPr>
      </p:pic>
      <p:sp>
        <p:nvSpPr>
          <p:cNvPr id="6" name="TextBox 5"/>
          <p:cNvSpPr txBox="1"/>
          <p:nvPr/>
        </p:nvSpPr>
        <p:spPr>
          <a:xfrm>
            <a:off x="533400" y="533400"/>
            <a:ext cx="4887300" cy="369332"/>
          </a:xfrm>
          <a:prstGeom prst="rect">
            <a:avLst/>
          </a:prstGeom>
          <a:noFill/>
        </p:spPr>
        <p:txBody>
          <a:bodyPr wrap="none" rtlCol="0">
            <a:spAutoFit/>
          </a:bodyPr>
          <a:lstStyle/>
          <a:p>
            <a:r>
              <a:rPr lang="en-US" u="sng" dirty="0">
                <a:solidFill>
                  <a:srgbClr val="FFFF00"/>
                </a:solidFill>
              </a:rPr>
              <a:t>Build a C# Client Application:  </a:t>
            </a:r>
            <a:r>
              <a:rPr lang="en-US" u="sng" dirty="0" err="1">
                <a:solidFill>
                  <a:srgbClr val="FFFF00"/>
                </a:solidFill>
              </a:rPr>
              <a:t>CSharpClient</a:t>
            </a:r>
            <a:endParaRPr lang="en-US" u="sng" dirty="0">
              <a:solidFill>
                <a:srgbClr val="FFFF00"/>
              </a:solidFill>
            </a:endParaRPr>
          </a:p>
        </p:txBody>
      </p:sp>
      <p:grpSp>
        <p:nvGrpSpPr>
          <p:cNvPr id="11" name="Group 10"/>
          <p:cNvGrpSpPr/>
          <p:nvPr/>
        </p:nvGrpSpPr>
        <p:grpSpPr>
          <a:xfrm>
            <a:off x="685800" y="2286000"/>
            <a:ext cx="4419600" cy="2082084"/>
            <a:chOff x="685800" y="2286000"/>
            <a:chExt cx="4419600" cy="2082084"/>
          </a:xfrm>
        </p:grpSpPr>
        <p:sp>
          <p:nvSpPr>
            <p:cNvPr id="7" name="Rectangle 6"/>
            <p:cNvSpPr/>
            <p:nvPr/>
          </p:nvSpPr>
          <p:spPr>
            <a:xfrm>
              <a:off x="685800" y="2501721"/>
              <a:ext cx="1295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600200" y="4063284"/>
              <a:ext cx="3505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81200" y="22860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grpSp>
      <p:sp>
        <p:nvSpPr>
          <p:cNvPr id="12" name="Right Arrow 11"/>
          <p:cNvSpPr/>
          <p:nvPr/>
        </p:nvSpPr>
        <p:spPr>
          <a:xfrm>
            <a:off x="5562600" y="3810000"/>
            <a:ext cx="609600" cy="6858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Review</a:t>
            </a:r>
          </a:p>
        </p:txBody>
      </p:sp>
      <p:sp>
        <p:nvSpPr>
          <p:cNvPr id="3" name="Content Placeholder 2"/>
          <p:cNvSpPr>
            <a:spLocks noGrp="1"/>
          </p:cNvSpPr>
          <p:nvPr>
            <p:ph idx="1"/>
          </p:nvPr>
        </p:nvSpPr>
        <p:spPr/>
        <p:txBody>
          <a:bodyPr>
            <a:normAutofit lnSpcReduction="10000"/>
          </a:bodyPr>
          <a:lstStyle/>
          <a:p>
            <a:r>
              <a:rPr lang="en-US" dirty="0">
                <a:latin typeface="Calibri" pitchFamily="34" charset="0"/>
              </a:rPr>
              <a:t>A delegate type maintains three important pieces of information:</a:t>
            </a:r>
          </a:p>
          <a:p>
            <a:pPr lvl="1"/>
            <a:r>
              <a:rPr lang="en-US" dirty="0">
                <a:latin typeface="Calibri" pitchFamily="34" charset="0"/>
              </a:rPr>
              <a:t>The </a:t>
            </a:r>
            <a:r>
              <a:rPr lang="en-US" i="1" dirty="0">
                <a:solidFill>
                  <a:srgbClr val="FFFF00"/>
                </a:solidFill>
                <a:latin typeface="Calibri" pitchFamily="34" charset="0"/>
              </a:rPr>
              <a:t>name</a:t>
            </a:r>
            <a:r>
              <a:rPr lang="en-US" i="1" dirty="0">
                <a:latin typeface="Calibri" pitchFamily="34" charset="0"/>
              </a:rPr>
              <a:t> </a:t>
            </a:r>
            <a:r>
              <a:rPr lang="en-US" dirty="0">
                <a:latin typeface="Calibri" pitchFamily="34" charset="0"/>
              </a:rPr>
              <a:t>of the method on which it makes calls</a:t>
            </a:r>
          </a:p>
          <a:p>
            <a:pPr lvl="1"/>
            <a:r>
              <a:rPr lang="en-US" dirty="0">
                <a:latin typeface="Calibri" pitchFamily="34" charset="0"/>
              </a:rPr>
              <a:t>The </a:t>
            </a:r>
            <a:r>
              <a:rPr lang="en-US" i="1" dirty="0">
                <a:solidFill>
                  <a:srgbClr val="FFFF00"/>
                </a:solidFill>
                <a:latin typeface="Calibri" pitchFamily="34" charset="0"/>
              </a:rPr>
              <a:t>arguments</a:t>
            </a:r>
            <a:r>
              <a:rPr lang="en-US" i="1" dirty="0">
                <a:latin typeface="Calibri" pitchFamily="34" charset="0"/>
              </a:rPr>
              <a:t> </a:t>
            </a:r>
            <a:r>
              <a:rPr lang="en-US" dirty="0">
                <a:latin typeface="Calibri" pitchFamily="34" charset="0"/>
              </a:rPr>
              <a:t>(if any) of this method</a:t>
            </a:r>
          </a:p>
          <a:p>
            <a:pPr lvl="1"/>
            <a:r>
              <a:rPr lang="en-US" dirty="0">
                <a:latin typeface="Calibri" pitchFamily="34" charset="0"/>
              </a:rPr>
              <a:t>The </a:t>
            </a:r>
            <a:r>
              <a:rPr lang="en-US" i="1" dirty="0">
                <a:solidFill>
                  <a:srgbClr val="FFFF00"/>
                </a:solidFill>
                <a:latin typeface="Calibri" pitchFamily="34" charset="0"/>
              </a:rPr>
              <a:t>return value </a:t>
            </a:r>
            <a:r>
              <a:rPr lang="en-US" dirty="0">
                <a:latin typeface="Calibri" pitchFamily="34" charset="0"/>
              </a:rPr>
              <a:t>(if any) of this method</a:t>
            </a:r>
          </a:p>
          <a:p>
            <a:r>
              <a:rPr lang="en-US" dirty="0">
                <a:solidFill>
                  <a:srgbClr val="FFFF00"/>
                </a:solidFill>
                <a:latin typeface="Calibri" pitchFamily="34" charset="0"/>
              </a:rPr>
              <a:t>Invoke</a:t>
            </a:r>
            <a:r>
              <a:rPr lang="en-US" dirty="0">
                <a:latin typeface="Calibri" pitchFamily="34" charset="0"/>
              </a:rPr>
              <a:t>(), </a:t>
            </a:r>
            <a:r>
              <a:rPr lang="en-US" dirty="0" err="1">
                <a:solidFill>
                  <a:srgbClr val="FFFF00"/>
                </a:solidFill>
                <a:latin typeface="Calibri" pitchFamily="34" charset="0"/>
              </a:rPr>
              <a:t>BeginInvoke</a:t>
            </a:r>
            <a:r>
              <a:rPr lang="en-US" dirty="0">
                <a:latin typeface="Calibri" pitchFamily="34" charset="0"/>
              </a:rPr>
              <a:t>() and </a:t>
            </a:r>
            <a:r>
              <a:rPr lang="en-US" dirty="0" err="1">
                <a:solidFill>
                  <a:srgbClr val="FFFF00"/>
                </a:solidFill>
                <a:latin typeface="Calibri" pitchFamily="34" charset="0"/>
              </a:rPr>
              <a:t>EndInvoke</a:t>
            </a:r>
            <a:r>
              <a:rPr lang="en-US" dirty="0">
                <a:latin typeface="Calibri" pitchFamily="34" charset="0"/>
              </a:rPr>
              <a:t>()</a:t>
            </a:r>
          </a:p>
          <a:p>
            <a:r>
              <a:rPr lang="en-US" dirty="0"/>
              <a:t>Generic: solve the problem of boxing – </a:t>
            </a:r>
            <a:r>
              <a:rPr lang="en-US" dirty="0" err="1"/>
              <a:t>unboxing</a:t>
            </a:r>
            <a:endParaRPr lang="en-US" dirty="0"/>
          </a:p>
          <a:p>
            <a:r>
              <a:rPr lang="en-US" dirty="0">
                <a:solidFill>
                  <a:srgbClr val="00B050"/>
                </a:solidFill>
              </a:rPr>
              <a:t>Default</a:t>
            </a:r>
            <a:r>
              <a:rPr lang="en-US" dirty="0"/>
              <a:t> keyword</a:t>
            </a:r>
          </a:p>
          <a:p>
            <a:r>
              <a:rPr lang="en-US" dirty="0"/>
              <a:t>Generic constrains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74A579-724D-46FE-A24F-EC57D241F022}"/>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5" name="Rectangle 4">
            <a:extLst>
              <a:ext uri="{FF2B5EF4-FFF2-40B4-BE49-F238E27FC236}">
                <a16:creationId xmlns:a16="http://schemas.microsoft.com/office/drawing/2014/main" id="{1D5A686A-9B0F-42BA-A8B3-7D6021BCB054}"/>
              </a:ext>
            </a:extLst>
          </p:cNvPr>
          <p:cNvSpPr/>
          <p:nvPr/>
        </p:nvSpPr>
        <p:spPr>
          <a:xfrm>
            <a:off x="381000" y="2667000"/>
            <a:ext cx="8382000" cy="1508105"/>
          </a:xfrm>
          <a:prstGeom prst="rect">
            <a:avLst/>
          </a:prstGeom>
        </p:spPr>
        <p:txBody>
          <a:bodyPr wrap="square">
            <a:spAutoFit/>
          </a:bodyPr>
          <a:lstStyle/>
          <a:p>
            <a:pPr algn="ctr"/>
            <a:r>
              <a:rPr lang="en-US" sz="2800" b="1"/>
              <a:t>Practice Private Assembly ( From step 1 – 5)</a:t>
            </a:r>
          </a:p>
          <a:p>
            <a:pPr algn="ctr"/>
            <a:endParaRPr lang="en-US" sz="3200" b="1"/>
          </a:p>
          <a:p>
            <a:pPr algn="ctr"/>
            <a:r>
              <a:rPr lang="en-US" sz="3200" b="1"/>
              <a:t>Lab_Private_Shared_Assemblies_C#.pdf</a:t>
            </a:r>
            <a:endParaRPr lang="en-US" sz="3200" b="1" dirty="0"/>
          </a:p>
        </p:txBody>
      </p:sp>
    </p:spTree>
    <p:extLst>
      <p:ext uri="{BB962C8B-B14F-4D97-AF65-F5344CB8AC3E}">
        <p14:creationId xmlns:p14="http://schemas.microsoft.com/office/powerpoint/2010/main" val="2660844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fontScale="90000"/>
          </a:bodyPr>
          <a:lstStyle/>
          <a:p>
            <a:pPr algn="ctr"/>
            <a:r>
              <a:rPr lang="en-US" sz="4800" b="1" dirty="0" err="1"/>
              <a:t>Multifile</a:t>
            </a:r>
            <a:r>
              <a:rPr lang="en-US" sz="4800" b="1" dirty="0"/>
              <a:t> Assembly</a:t>
            </a:r>
            <a:endParaRPr lang="en-US" dirty="0"/>
          </a:p>
        </p:txBody>
      </p:sp>
      <p:pic>
        <p:nvPicPr>
          <p:cNvPr id="4" name="Picture 3" descr="mul1.png"/>
          <p:cNvPicPr>
            <a:picLocks noChangeAspect="1"/>
          </p:cNvPicPr>
          <p:nvPr/>
        </p:nvPicPr>
        <p:blipFill>
          <a:blip r:embed="rId2"/>
          <a:stretch>
            <a:fillRect/>
          </a:stretch>
        </p:blipFill>
        <p:spPr>
          <a:xfrm>
            <a:off x="990600" y="1752600"/>
            <a:ext cx="5180953" cy="1142857"/>
          </a:xfrm>
          <a:prstGeom prst="rect">
            <a:avLst/>
          </a:prstGeom>
        </p:spPr>
      </p:pic>
      <p:sp>
        <p:nvSpPr>
          <p:cNvPr id="5" name="TextBox 4"/>
          <p:cNvSpPr txBox="1"/>
          <p:nvPr/>
        </p:nvSpPr>
        <p:spPr>
          <a:xfrm>
            <a:off x="457200" y="990600"/>
            <a:ext cx="2694648" cy="369332"/>
          </a:xfrm>
          <a:prstGeom prst="rect">
            <a:avLst/>
          </a:prstGeom>
          <a:noFill/>
        </p:spPr>
        <p:txBody>
          <a:bodyPr wrap="none" rtlCol="0">
            <a:spAutoFit/>
          </a:bodyPr>
          <a:lstStyle/>
          <a:p>
            <a:r>
              <a:rPr lang="en-US" u="sng" dirty="0">
                <a:solidFill>
                  <a:srgbClr val="FFFF00"/>
                </a:solidFill>
              </a:rPr>
              <a:t>Create multi-file library</a:t>
            </a:r>
          </a:p>
        </p:txBody>
      </p:sp>
      <p:pic>
        <p:nvPicPr>
          <p:cNvPr id="6" name="Picture 5" descr="mul2.png"/>
          <p:cNvPicPr>
            <a:picLocks noChangeAspect="1"/>
          </p:cNvPicPr>
          <p:nvPr/>
        </p:nvPicPr>
        <p:blipFill>
          <a:blip r:embed="rId3"/>
          <a:stretch>
            <a:fillRect/>
          </a:stretch>
        </p:blipFill>
        <p:spPr>
          <a:xfrm>
            <a:off x="228600" y="3429000"/>
            <a:ext cx="4267200" cy="23619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mul3.png"/>
          <p:cNvPicPr>
            <a:picLocks noChangeAspect="1"/>
          </p:cNvPicPr>
          <p:nvPr/>
        </p:nvPicPr>
        <p:blipFill>
          <a:blip r:embed="rId4"/>
          <a:stretch>
            <a:fillRect/>
          </a:stretch>
        </p:blipFill>
        <p:spPr>
          <a:xfrm>
            <a:off x="4648200" y="3505200"/>
            <a:ext cx="4191000" cy="18476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2590800" y="1981200"/>
            <a:ext cx="15240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72000" y="1930758"/>
            <a:ext cx="15240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9" idx="2"/>
            <a:endCxn id="6" idx="0"/>
          </p:cNvCxnSpPr>
          <p:nvPr/>
        </p:nvCxnSpPr>
        <p:spPr>
          <a:xfrm rot="5400000">
            <a:off x="2438400" y="2514600"/>
            <a:ext cx="838200"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0" idx="2"/>
            <a:endCxn id="7" idx="0"/>
          </p:cNvCxnSpPr>
          <p:nvPr/>
        </p:nvCxnSpPr>
        <p:spPr>
          <a:xfrm rot="16200000" flipH="1">
            <a:off x="5556429" y="2317929"/>
            <a:ext cx="964842" cy="1409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Slide Number Placeholder 10"/>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1066800"/>
            <a:ext cx="2694648" cy="369332"/>
          </a:xfrm>
          <a:prstGeom prst="rect">
            <a:avLst/>
          </a:prstGeom>
          <a:noFill/>
        </p:spPr>
        <p:txBody>
          <a:bodyPr wrap="none" rtlCol="0">
            <a:spAutoFit/>
          </a:bodyPr>
          <a:lstStyle/>
          <a:p>
            <a:r>
              <a:rPr lang="en-US" u="sng" dirty="0">
                <a:solidFill>
                  <a:srgbClr val="FFFF00"/>
                </a:solidFill>
              </a:rPr>
              <a:t>Create multi-file library</a:t>
            </a:r>
          </a:p>
        </p:txBody>
      </p:sp>
      <p:grpSp>
        <p:nvGrpSpPr>
          <p:cNvPr id="9" name="Group 8"/>
          <p:cNvGrpSpPr/>
          <p:nvPr/>
        </p:nvGrpSpPr>
        <p:grpSpPr>
          <a:xfrm>
            <a:off x="1066800" y="2819400"/>
            <a:ext cx="5742858" cy="2819048"/>
            <a:chOff x="533400" y="1752600"/>
            <a:chExt cx="5742858" cy="2819048"/>
          </a:xfrm>
        </p:grpSpPr>
        <p:pic>
          <p:nvPicPr>
            <p:cNvPr id="5" name="Picture 4" descr="mul4.png"/>
            <p:cNvPicPr>
              <a:picLocks noChangeAspect="1"/>
            </p:cNvPicPr>
            <p:nvPr/>
          </p:nvPicPr>
          <p:blipFill>
            <a:blip r:embed="rId2"/>
            <a:stretch>
              <a:fillRect/>
            </a:stretch>
          </p:blipFill>
          <p:spPr>
            <a:xfrm>
              <a:off x="533400" y="1752600"/>
              <a:ext cx="5742858" cy="2819048"/>
            </a:xfrm>
            <a:prstGeom prst="rect">
              <a:avLst/>
            </a:prstGeom>
          </p:spPr>
        </p:pic>
        <p:sp>
          <p:nvSpPr>
            <p:cNvPr id="6" name="Rectangle 5"/>
            <p:cNvSpPr/>
            <p:nvPr/>
          </p:nvSpPr>
          <p:spPr>
            <a:xfrm>
              <a:off x="3581400" y="3581400"/>
              <a:ext cx="1905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1981200"/>
              <a:ext cx="16764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rot="12498194">
              <a:off x="4572000" y="2667000"/>
              <a:ext cx="381000" cy="6858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Oval 10"/>
          <p:cNvSpPr/>
          <p:nvPr/>
        </p:nvSpPr>
        <p:spPr>
          <a:xfrm>
            <a:off x="6477000" y="4800600"/>
            <a:ext cx="838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5" name="TextBox 5"/>
          <p:cNvSpPr txBox="1">
            <a:spLocks noChangeArrowheads="1"/>
          </p:cNvSpPr>
          <p:nvPr/>
        </p:nvSpPr>
        <p:spPr bwMode="auto">
          <a:xfrm>
            <a:off x="1066800" y="2286000"/>
            <a:ext cx="5181600" cy="369888"/>
          </a:xfrm>
          <a:prstGeom prst="rect">
            <a:avLst/>
          </a:prstGeom>
          <a:noFill/>
          <a:ln w="9525">
            <a:solidFill>
              <a:schemeClr val="accent1"/>
            </a:solidFill>
            <a:miter lim="800000"/>
            <a:headEnd/>
            <a:tailEnd/>
          </a:ln>
        </p:spPr>
        <p:txBody>
          <a:bodyPr wrap="square">
            <a:spAutoFit/>
          </a:bodyPr>
          <a:lstStyle/>
          <a:p>
            <a:r>
              <a:rPr lang="en-US" dirty="0">
                <a:solidFill>
                  <a:srgbClr val="FFFF00"/>
                </a:solidFill>
              </a:rPr>
              <a:t>csc.exe /t:module </a:t>
            </a:r>
            <a:r>
              <a:rPr lang="en-US" dirty="0" err="1">
                <a:solidFill>
                  <a:srgbClr val="FFFF00"/>
                </a:solidFill>
              </a:rPr>
              <a:t>ufo.cs</a:t>
            </a:r>
            <a:endParaRPr lang="en-US" dirty="0">
              <a:solidFill>
                <a:srgbClr val="FFFF00"/>
              </a:solidFill>
            </a:endParaRPr>
          </a:p>
        </p:txBody>
      </p:sp>
      <p:sp>
        <p:nvSpPr>
          <p:cNvPr id="16" name="TextBox 6"/>
          <p:cNvSpPr txBox="1">
            <a:spLocks noChangeArrowheads="1"/>
          </p:cNvSpPr>
          <p:nvPr/>
        </p:nvSpPr>
        <p:spPr bwMode="auto">
          <a:xfrm>
            <a:off x="990600" y="1905000"/>
            <a:ext cx="3124200" cy="369888"/>
          </a:xfrm>
          <a:prstGeom prst="rect">
            <a:avLst/>
          </a:prstGeom>
          <a:noFill/>
          <a:ln w="9525">
            <a:noFill/>
            <a:miter lim="800000"/>
            <a:headEnd/>
            <a:tailEnd/>
          </a:ln>
        </p:spPr>
        <p:txBody>
          <a:bodyPr>
            <a:spAutoFit/>
          </a:bodyPr>
          <a:lstStyle/>
          <a:p>
            <a:r>
              <a:rPr lang="en-US" dirty="0"/>
              <a:t>Compile assemble module:</a:t>
            </a:r>
          </a:p>
        </p:txBody>
      </p:sp>
      <p:cxnSp>
        <p:nvCxnSpPr>
          <p:cNvPr id="18" name="Elbow Connector 17"/>
          <p:cNvCxnSpPr>
            <a:stCxn id="15" idx="3"/>
            <a:endCxn id="6" idx="3"/>
          </p:cNvCxnSpPr>
          <p:nvPr/>
        </p:nvCxnSpPr>
        <p:spPr>
          <a:xfrm flipH="1">
            <a:off x="6019800" y="2470944"/>
            <a:ext cx="228600" cy="2291556"/>
          </a:xfrm>
          <a:prstGeom prst="bentConnector3">
            <a:avLst>
              <a:gd name="adj1" fmla="val -51690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Slide Number Placeholder 11"/>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209800"/>
            <a:ext cx="7533334" cy="4180953"/>
            <a:chOff x="533400" y="2514600"/>
            <a:chExt cx="7533334" cy="4180953"/>
          </a:xfrm>
        </p:grpSpPr>
        <p:pic>
          <p:nvPicPr>
            <p:cNvPr id="5" name="Picture 4" descr="mul5.png"/>
            <p:cNvPicPr>
              <a:picLocks noChangeAspect="1"/>
            </p:cNvPicPr>
            <p:nvPr/>
          </p:nvPicPr>
          <p:blipFill>
            <a:blip r:embed="rId2"/>
            <a:stretch>
              <a:fillRect/>
            </a:stretch>
          </p:blipFill>
          <p:spPr>
            <a:xfrm>
              <a:off x="533400" y="2514600"/>
              <a:ext cx="7533334" cy="4180953"/>
            </a:xfrm>
            <a:prstGeom prst="rect">
              <a:avLst/>
            </a:prstGeom>
          </p:spPr>
        </p:pic>
        <p:sp>
          <p:nvSpPr>
            <p:cNvPr id="6" name="Oval 5"/>
            <p:cNvSpPr/>
            <p:nvPr/>
          </p:nvSpPr>
          <p:spPr>
            <a:xfrm>
              <a:off x="6400800" y="3886200"/>
              <a:ext cx="838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Rectangle 6"/>
            <p:cNvSpPr/>
            <p:nvPr/>
          </p:nvSpPr>
          <p:spPr>
            <a:xfrm>
              <a:off x="685800" y="5194479"/>
              <a:ext cx="60960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533400" y="609600"/>
            <a:ext cx="2694648" cy="369332"/>
          </a:xfrm>
          <a:prstGeom prst="rect">
            <a:avLst/>
          </a:prstGeom>
          <a:noFill/>
        </p:spPr>
        <p:txBody>
          <a:bodyPr wrap="none" rtlCol="0">
            <a:spAutoFit/>
          </a:bodyPr>
          <a:lstStyle/>
          <a:p>
            <a:r>
              <a:rPr lang="en-US" u="sng" dirty="0">
                <a:solidFill>
                  <a:srgbClr val="FFFF00"/>
                </a:solidFill>
              </a:rPr>
              <a:t>Create multi-file library</a:t>
            </a:r>
          </a:p>
        </p:txBody>
      </p:sp>
      <p:sp>
        <p:nvSpPr>
          <p:cNvPr id="9" name="TextBox 7"/>
          <p:cNvSpPr txBox="1">
            <a:spLocks noChangeArrowheads="1"/>
          </p:cNvSpPr>
          <p:nvPr/>
        </p:nvSpPr>
        <p:spPr bwMode="auto">
          <a:xfrm>
            <a:off x="533400" y="1600200"/>
            <a:ext cx="8034892" cy="369332"/>
          </a:xfrm>
          <a:prstGeom prst="rect">
            <a:avLst/>
          </a:prstGeom>
          <a:noFill/>
          <a:ln w="9525">
            <a:solidFill>
              <a:schemeClr val="accent1"/>
            </a:solidFill>
            <a:miter lim="800000"/>
            <a:headEnd/>
            <a:tailEnd/>
          </a:ln>
        </p:spPr>
        <p:txBody>
          <a:bodyPr wrap="none">
            <a:spAutoFit/>
          </a:bodyPr>
          <a:lstStyle/>
          <a:p>
            <a:r>
              <a:rPr lang="en-US" dirty="0" err="1">
                <a:solidFill>
                  <a:srgbClr val="FFFF00"/>
                </a:solidFill>
              </a:rPr>
              <a:t>csc</a:t>
            </a:r>
            <a:r>
              <a:rPr lang="en-US" dirty="0">
                <a:solidFill>
                  <a:srgbClr val="FFFF00"/>
                </a:solidFill>
              </a:rPr>
              <a:t> /t:library /</a:t>
            </a:r>
            <a:r>
              <a:rPr lang="en-US" dirty="0" err="1">
                <a:solidFill>
                  <a:srgbClr val="FFFF00"/>
                </a:solidFill>
              </a:rPr>
              <a:t>addmodule:ufo.netmodule</a:t>
            </a:r>
            <a:r>
              <a:rPr lang="en-US" dirty="0">
                <a:solidFill>
                  <a:srgbClr val="FFFF00"/>
                </a:solidFill>
              </a:rPr>
              <a:t> /</a:t>
            </a:r>
            <a:r>
              <a:rPr lang="en-US" dirty="0" err="1">
                <a:solidFill>
                  <a:srgbClr val="FFFF00"/>
                </a:solidFill>
              </a:rPr>
              <a:t>out:airvehicles.dll</a:t>
            </a:r>
            <a:r>
              <a:rPr lang="en-US" dirty="0">
                <a:solidFill>
                  <a:srgbClr val="FFFF00"/>
                </a:solidFill>
              </a:rPr>
              <a:t> </a:t>
            </a:r>
            <a:r>
              <a:rPr lang="en-US" dirty="0" err="1">
                <a:solidFill>
                  <a:srgbClr val="FFFF00"/>
                </a:solidFill>
              </a:rPr>
              <a:t>helicopter.cs</a:t>
            </a:r>
            <a:endParaRPr lang="en-US" dirty="0">
              <a:solidFill>
                <a:srgbClr val="FFFF00"/>
              </a:solidFill>
            </a:endParaRPr>
          </a:p>
        </p:txBody>
      </p:sp>
      <p:sp>
        <p:nvSpPr>
          <p:cNvPr id="10" name="TextBox 8"/>
          <p:cNvSpPr txBox="1">
            <a:spLocks noChangeArrowheads="1"/>
          </p:cNvSpPr>
          <p:nvPr/>
        </p:nvSpPr>
        <p:spPr bwMode="auto">
          <a:xfrm>
            <a:off x="533400" y="1219200"/>
            <a:ext cx="5257800" cy="369888"/>
          </a:xfrm>
          <a:prstGeom prst="rect">
            <a:avLst/>
          </a:prstGeom>
          <a:noFill/>
          <a:ln w="9525">
            <a:noFill/>
            <a:miter lim="800000"/>
            <a:headEnd/>
            <a:tailEnd/>
          </a:ln>
        </p:spPr>
        <p:txBody>
          <a:bodyPr>
            <a:spAutoFit/>
          </a:bodyPr>
          <a:lstStyle/>
          <a:p>
            <a:r>
              <a:rPr lang="en-US" dirty="0"/>
              <a:t>Compile and add module to primary module:</a:t>
            </a:r>
          </a:p>
        </p:txBody>
      </p:sp>
      <p:cxnSp>
        <p:nvCxnSpPr>
          <p:cNvPr id="12" name="Elbow Connector 11"/>
          <p:cNvCxnSpPr>
            <a:stCxn id="9" idx="3"/>
            <a:endCxn id="7" idx="3"/>
          </p:cNvCxnSpPr>
          <p:nvPr/>
        </p:nvCxnSpPr>
        <p:spPr>
          <a:xfrm flipH="1">
            <a:off x="6858000" y="1784866"/>
            <a:ext cx="1710292" cy="3295313"/>
          </a:xfrm>
          <a:prstGeom prst="bentConnector3">
            <a:avLst>
              <a:gd name="adj1" fmla="val -13366"/>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Slide Number Placeholder 10"/>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09600"/>
            <a:ext cx="5553893" cy="369332"/>
          </a:xfrm>
          <a:prstGeom prst="rect">
            <a:avLst/>
          </a:prstGeom>
          <a:noFill/>
        </p:spPr>
        <p:txBody>
          <a:bodyPr wrap="none" rtlCol="0">
            <a:spAutoFit/>
          </a:bodyPr>
          <a:lstStyle/>
          <a:p>
            <a:r>
              <a:rPr lang="en-US" u="sng" dirty="0">
                <a:solidFill>
                  <a:srgbClr val="FFFF00"/>
                </a:solidFill>
              </a:rPr>
              <a:t>Create client application to use multi-file assembly</a:t>
            </a:r>
          </a:p>
        </p:txBody>
      </p:sp>
      <p:grpSp>
        <p:nvGrpSpPr>
          <p:cNvPr id="9" name="Group 8"/>
          <p:cNvGrpSpPr/>
          <p:nvPr/>
        </p:nvGrpSpPr>
        <p:grpSpPr>
          <a:xfrm>
            <a:off x="5715000" y="1676400"/>
            <a:ext cx="1619048" cy="2266667"/>
            <a:chOff x="5715000" y="1676400"/>
            <a:chExt cx="1619048" cy="2266667"/>
          </a:xfrm>
        </p:grpSpPr>
        <p:pic>
          <p:nvPicPr>
            <p:cNvPr id="5" name="Picture 4" descr="mul6.png"/>
            <p:cNvPicPr>
              <a:picLocks noChangeAspect="1"/>
            </p:cNvPicPr>
            <p:nvPr/>
          </p:nvPicPr>
          <p:blipFill>
            <a:blip r:embed="rId2"/>
            <a:stretch>
              <a:fillRect/>
            </a:stretch>
          </p:blipFill>
          <p:spPr>
            <a:xfrm>
              <a:off x="5715000" y="1676400"/>
              <a:ext cx="1619048" cy="22666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5943600" y="2514600"/>
              <a:ext cx="1066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09600" y="1295400"/>
            <a:ext cx="3581400" cy="3628572"/>
            <a:chOff x="609600" y="1295400"/>
            <a:chExt cx="3581400" cy="3628572"/>
          </a:xfrm>
        </p:grpSpPr>
        <p:pic>
          <p:nvPicPr>
            <p:cNvPr id="6" name="Picture 5" descr="mul7.png"/>
            <p:cNvPicPr>
              <a:picLocks noChangeAspect="1"/>
            </p:cNvPicPr>
            <p:nvPr/>
          </p:nvPicPr>
          <p:blipFill>
            <a:blip r:embed="rId3"/>
            <a:stretch>
              <a:fillRect/>
            </a:stretch>
          </p:blipFill>
          <p:spPr>
            <a:xfrm>
              <a:off x="609600" y="1295400"/>
              <a:ext cx="3447619" cy="36285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609600" y="1828800"/>
              <a:ext cx="1600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447800" y="3124200"/>
              <a:ext cx="27432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descr="mul8.png"/>
          <p:cNvPicPr>
            <a:picLocks noChangeAspect="1"/>
          </p:cNvPicPr>
          <p:nvPr/>
        </p:nvPicPr>
        <p:blipFill>
          <a:blip r:embed="rId4"/>
          <a:stretch>
            <a:fillRect/>
          </a:stretch>
        </p:blipFill>
        <p:spPr>
          <a:xfrm>
            <a:off x="1295400" y="5638800"/>
            <a:ext cx="1923810" cy="828571"/>
          </a:xfrm>
          <a:prstGeom prst="rect">
            <a:avLst/>
          </a:prstGeom>
        </p:spPr>
      </p:pic>
      <p:sp>
        <p:nvSpPr>
          <p:cNvPr id="13" name="Down Arrow 12"/>
          <p:cNvSpPr/>
          <p:nvPr/>
        </p:nvSpPr>
        <p:spPr>
          <a:xfrm>
            <a:off x="1981200" y="5029200"/>
            <a:ext cx="685800" cy="3810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lstStyle/>
          <a:p>
            <a:pPr algn="ctr"/>
            <a:r>
              <a:rPr lang="en-US" sz="4800" b="1" dirty="0"/>
              <a:t>Private Assemblies</a:t>
            </a:r>
            <a:endParaRPr lang="en-US" dirty="0"/>
          </a:p>
        </p:txBody>
      </p:sp>
      <p:sp>
        <p:nvSpPr>
          <p:cNvPr id="3" name="Content Placeholder 2"/>
          <p:cNvSpPr>
            <a:spLocks noGrp="1"/>
          </p:cNvSpPr>
          <p:nvPr>
            <p:ph idx="1"/>
          </p:nvPr>
        </p:nvSpPr>
        <p:spPr>
          <a:xfrm>
            <a:off x="457200" y="1524000"/>
            <a:ext cx="8229600" cy="4526280"/>
          </a:xfrm>
        </p:spPr>
        <p:txBody>
          <a:bodyPr>
            <a:normAutofit/>
          </a:bodyPr>
          <a:lstStyle/>
          <a:p>
            <a:r>
              <a:rPr lang="en-US" sz="2400" dirty="0"/>
              <a:t>Private assemblies are required to be located within the same directory as the client application (termed the </a:t>
            </a:r>
            <a:r>
              <a:rPr lang="en-US" sz="2400" i="1" dirty="0"/>
              <a:t>application directory</a:t>
            </a:r>
            <a:r>
              <a:rPr lang="en-US" sz="2400" dirty="0"/>
              <a:t>) or a subdirectory thereof.</a:t>
            </a:r>
          </a:p>
          <a:p>
            <a:r>
              <a:rPr lang="en-US" sz="2400" dirty="0"/>
              <a:t>The Identity of a Private Assembly</a:t>
            </a:r>
          </a:p>
          <a:p>
            <a:pPr lvl="1">
              <a:buFont typeface="Wingdings" pitchFamily="2" charset="2"/>
              <a:buChar char="Ø"/>
            </a:pPr>
            <a:r>
              <a:rPr lang="en-US" sz="2400" dirty="0"/>
              <a:t>The full identity of a private assembly consists of </a:t>
            </a:r>
            <a:r>
              <a:rPr lang="en-US" sz="2400" dirty="0">
                <a:solidFill>
                  <a:srgbClr val="FFFF00"/>
                </a:solidFill>
              </a:rPr>
              <a:t>the friendly name </a:t>
            </a:r>
            <a:r>
              <a:rPr lang="en-US" sz="2400" dirty="0"/>
              <a:t>and </a:t>
            </a:r>
            <a:r>
              <a:rPr lang="en-US" sz="2400" dirty="0">
                <a:solidFill>
                  <a:srgbClr val="FFFF00"/>
                </a:solidFill>
              </a:rPr>
              <a:t>numerical version</a:t>
            </a:r>
          </a:p>
          <a:p>
            <a:pPr lvl="2">
              <a:buFont typeface="Wingdings" pitchFamily="2" charset="2"/>
              <a:buChar char="ü"/>
            </a:pPr>
            <a:r>
              <a:rPr lang="en-US" sz="2100" dirty="0"/>
              <a:t>The friendly name simply is </a:t>
            </a:r>
            <a:r>
              <a:rPr lang="en-US" sz="2100" dirty="0">
                <a:solidFill>
                  <a:srgbClr val="FFFF00"/>
                </a:solidFill>
              </a:rPr>
              <a:t>the name of the module that contains the assembly’s manifest</a:t>
            </a:r>
          </a:p>
          <a:p>
            <a:endParaRPr lang="en-US" sz="2400" dirty="0"/>
          </a:p>
        </p:txBody>
      </p:sp>
      <p:grpSp>
        <p:nvGrpSpPr>
          <p:cNvPr id="6" name="Group 5"/>
          <p:cNvGrpSpPr/>
          <p:nvPr/>
        </p:nvGrpSpPr>
        <p:grpSpPr>
          <a:xfrm>
            <a:off x="1295400" y="4876800"/>
            <a:ext cx="5562600" cy="1428572"/>
            <a:chOff x="1295400" y="4876800"/>
            <a:chExt cx="5562600" cy="1428572"/>
          </a:xfrm>
        </p:grpSpPr>
        <p:pic>
          <p:nvPicPr>
            <p:cNvPr id="4" name="Picture 3" descr="private1.png"/>
            <p:cNvPicPr>
              <a:picLocks noChangeAspect="1"/>
            </p:cNvPicPr>
            <p:nvPr/>
          </p:nvPicPr>
          <p:blipFill>
            <a:blip r:embed="rId2"/>
            <a:stretch>
              <a:fillRect/>
            </a:stretch>
          </p:blipFill>
          <p:spPr>
            <a:xfrm>
              <a:off x="1295400" y="4876800"/>
              <a:ext cx="5562600" cy="14285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2920284" y="5131158"/>
              <a:ext cx="1219200"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normAutofit/>
          </a:bodyPr>
          <a:lstStyle/>
          <a:p>
            <a:pPr algn="ctr"/>
            <a:r>
              <a:rPr lang="en-US" sz="4000" b="1" dirty="0"/>
              <a:t>Configuring Private Assemblies</a:t>
            </a:r>
            <a:endParaRPr lang="en-US" sz="4000" dirty="0"/>
          </a:p>
        </p:txBody>
      </p:sp>
      <p:sp>
        <p:nvSpPr>
          <p:cNvPr id="3" name="Content Placeholder 2"/>
          <p:cNvSpPr>
            <a:spLocks noGrp="1"/>
          </p:cNvSpPr>
          <p:nvPr>
            <p:ph idx="1"/>
          </p:nvPr>
        </p:nvSpPr>
        <p:spPr/>
        <p:txBody>
          <a:bodyPr/>
          <a:lstStyle/>
          <a:p>
            <a:r>
              <a:rPr lang="en-US" dirty="0"/>
              <a:t>The CLR will not probe the subdirectory to look for reference assembly unless you supply a configuration file</a:t>
            </a:r>
          </a:p>
          <a:p>
            <a:r>
              <a:rPr lang="en-US" dirty="0"/>
              <a:t>Configuration files must have </a:t>
            </a:r>
            <a:r>
              <a:rPr lang="en-US" dirty="0">
                <a:solidFill>
                  <a:srgbClr val="FFFF00"/>
                </a:solidFill>
              </a:rPr>
              <a:t>the same name as the launching application </a:t>
            </a:r>
            <a:r>
              <a:rPr lang="en-US" dirty="0"/>
              <a:t>and take a </a:t>
            </a:r>
            <a:r>
              <a:rPr lang="en-US" dirty="0">
                <a:solidFill>
                  <a:srgbClr val="FFFF00"/>
                </a:solidFill>
              </a:rPr>
              <a:t>*.</a:t>
            </a:r>
            <a:r>
              <a:rPr lang="en-US" dirty="0" err="1">
                <a:solidFill>
                  <a:srgbClr val="FFFF00"/>
                </a:solidFill>
              </a:rPr>
              <a:t>config</a:t>
            </a:r>
            <a:r>
              <a:rPr lang="en-US" dirty="0">
                <a:solidFill>
                  <a:srgbClr val="FFFF00"/>
                </a:solidFill>
              </a:rPr>
              <a:t> </a:t>
            </a:r>
            <a:r>
              <a:rPr lang="en-US" dirty="0"/>
              <a:t>file extension, and they must be deployed </a:t>
            </a:r>
            <a:r>
              <a:rPr lang="en-US" dirty="0">
                <a:solidFill>
                  <a:srgbClr val="FFFF00"/>
                </a:solidFill>
              </a:rPr>
              <a:t>in the client’s application directory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660864"/>
          </a:xfrm>
        </p:spPr>
        <p:txBody>
          <a:bodyPr>
            <a:normAutofit fontScale="90000"/>
          </a:bodyPr>
          <a:lstStyle/>
          <a:p>
            <a:pPr algn="ctr"/>
            <a:r>
              <a:rPr lang="en-US" sz="4000" b="1" dirty="0"/>
              <a:t>Configuring Private Assemblies</a:t>
            </a:r>
            <a:endParaRPr lang="en-US" sz="4000" dirty="0"/>
          </a:p>
        </p:txBody>
      </p:sp>
      <p:grpSp>
        <p:nvGrpSpPr>
          <p:cNvPr id="10" name="Group 9"/>
          <p:cNvGrpSpPr/>
          <p:nvPr/>
        </p:nvGrpSpPr>
        <p:grpSpPr>
          <a:xfrm>
            <a:off x="228600" y="914400"/>
            <a:ext cx="3962400" cy="2171429"/>
            <a:chOff x="228600" y="914400"/>
            <a:chExt cx="3962400" cy="2171429"/>
          </a:xfrm>
        </p:grpSpPr>
        <p:pic>
          <p:nvPicPr>
            <p:cNvPr id="5" name="Picture 4" descr="private2.png"/>
            <p:cNvPicPr>
              <a:picLocks noChangeAspect="1"/>
            </p:cNvPicPr>
            <p:nvPr/>
          </p:nvPicPr>
          <p:blipFill>
            <a:blip r:embed="rId2"/>
            <a:stretch>
              <a:fillRect/>
            </a:stretch>
          </p:blipFill>
          <p:spPr>
            <a:xfrm>
              <a:off x="228600" y="914400"/>
              <a:ext cx="3771429" cy="2171429"/>
            </a:xfrm>
            <a:prstGeom prst="rect">
              <a:avLst/>
            </a:prstGeom>
          </p:spPr>
        </p:pic>
        <p:sp>
          <p:nvSpPr>
            <p:cNvPr id="7" name="Oval 6"/>
            <p:cNvSpPr/>
            <p:nvPr/>
          </p:nvSpPr>
          <p:spPr>
            <a:xfrm>
              <a:off x="3429000" y="99060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grpSp>
        <p:nvGrpSpPr>
          <p:cNvPr id="9" name="Group 8"/>
          <p:cNvGrpSpPr/>
          <p:nvPr/>
        </p:nvGrpSpPr>
        <p:grpSpPr>
          <a:xfrm>
            <a:off x="1981200" y="2743200"/>
            <a:ext cx="6476191" cy="3933381"/>
            <a:chOff x="1981200" y="2743200"/>
            <a:chExt cx="6476191" cy="3933381"/>
          </a:xfrm>
        </p:grpSpPr>
        <p:pic>
          <p:nvPicPr>
            <p:cNvPr id="4" name="Picture 3" descr="private3.png"/>
            <p:cNvPicPr>
              <a:picLocks noChangeAspect="1"/>
            </p:cNvPicPr>
            <p:nvPr/>
          </p:nvPicPr>
          <p:blipFill>
            <a:blip r:embed="rId3"/>
            <a:stretch>
              <a:fillRect/>
            </a:stretch>
          </p:blipFill>
          <p:spPr>
            <a:xfrm>
              <a:off x="1981200" y="3124200"/>
              <a:ext cx="6476191" cy="3552381"/>
            </a:xfrm>
            <a:prstGeom prst="rect">
              <a:avLst/>
            </a:prstGeom>
          </p:spPr>
        </p:pic>
        <p:sp>
          <p:nvSpPr>
            <p:cNvPr id="8" name="Oval 7"/>
            <p:cNvSpPr/>
            <p:nvPr/>
          </p:nvSpPr>
          <p:spPr>
            <a:xfrm>
              <a:off x="5181600" y="274320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sp>
        <p:nvSpPr>
          <p:cNvPr id="11" name="Rectangle 10"/>
          <p:cNvSpPr/>
          <p:nvPr/>
        </p:nvSpPr>
        <p:spPr>
          <a:xfrm>
            <a:off x="2971800" y="6324600"/>
            <a:ext cx="762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867400" y="5410200"/>
            <a:ext cx="1905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5181600" y="6096000"/>
            <a:ext cx="3352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rgbClr val="FFFF00"/>
                </a:solidFill>
              </a:rPr>
              <a:t>Do NOT </a:t>
            </a:r>
            <a:r>
              <a:rPr lang="en-US" dirty="0">
                <a:solidFill>
                  <a:srgbClr val="FFFF00"/>
                </a:solidFill>
              </a:rPr>
              <a:t>change the name</a:t>
            </a:r>
          </a:p>
        </p:txBody>
      </p:sp>
      <p:cxnSp>
        <p:nvCxnSpPr>
          <p:cNvPr id="15" name="Straight Arrow Connector 14"/>
          <p:cNvCxnSpPr>
            <a:stCxn id="13" idx="1"/>
            <a:endCxn id="11" idx="3"/>
          </p:cNvCxnSpPr>
          <p:nvPr/>
        </p:nvCxnSpPr>
        <p:spPr>
          <a:xfrm rot="10800000" flipV="1">
            <a:off x="3733800" y="6400800"/>
            <a:ext cx="1447800" cy="76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Slide Number Placeholder 1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57200" y="3886200"/>
            <a:ext cx="5428572" cy="1447800"/>
            <a:chOff x="1828800" y="3505200"/>
            <a:chExt cx="5428572" cy="1447800"/>
          </a:xfrm>
        </p:grpSpPr>
        <p:pic>
          <p:nvPicPr>
            <p:cNvPr id="7" name="Picture 6" descr="private4.png"/>
            <p:cNvPicPr>
              <a:picLocks noChangeAspect="1"/>
            </p:cNvPicPr>
            <p:nvPr/>
          </p:nvPicPr>
          <p:blipFill>
            <a:blip r:embed="rId2"/>
            <a:stretch>
              <a:fillRect/>
            </a:stretch>
          </p:blipFill>
          <p:spPr>
            <a:xfrm>
              <a:off x="1828800" y="3505200"/>
              <a:ext cx="5428572" cy="14095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3200400" y="4267200"/>
              <a:ext cx="22098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57200" y="5715000"/>
            <a:ext cx="7104762" cy="904762"/>
            <a:chOff x="990600" y="5486400"/>
            <a:chExt cx="7104762" cy="904762"/>
          </a:xfrm>
        </p:grpSpPr>
        <p:pic>
          <p:nvPicPr>
            <p:cNvPr id="6" name="Picture 5" descr="private5.png"/>
            <p:cNvPicPr>
              <a:picLocks noChangeAspect="1"/>
            </p:cNvPicPr>
            <p:nvPr/>
          </p:nvPicPr>
          <p:blipFill>
            <a:blip r:embed="rId3"/>
            <a:stretch>
              <a:fillRect/>
            </a:stretch>
          </p:blipFill>
          <p:spPr>
            <a:xfrm>
              <a:off x="990600" y="5486400"/>
              <a:ext cx="7104762" cy="904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2514600" y="5486400"/>
              <a:ext cx="33528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533400" y="0"/>
            <a:ext cx="5409524" cy="1876229"/>
            <a:chOff x="533400" y="0"/>
            <a:chExt cx="5409524" cy="1876229"/>
          </a:xfrm>
        </p:grpSpPr>
        <p:grpSp>
          <p:nvGrpSpPr>
            <p:cNvPr id="12" name="Group 11"/>
            <p:cNvGrpSpPr/>
            <p:nvPr/>
          </p:nvGrpSpPr>
          <p:grpSpPr>
            <a:xfrm>
              <a:off x="533400" y="0"/>
              <a:ext cx="5409524" cy="1876229"/>
              <a:chOff x="533400" y="1295400"/>
              <a:chExt cx="5409524" cy="1876229"/>
            </a:xfrm>
          </p:grpSpPr>
          <p:pic>
            <p:nvPicPr>
              <p:cNvPr id="4" name="Picture 3" descr="app1.png"/>
              <p:cNvPicPr>
                <a:picLocks noChangeAspect="1"/>
              </p:cNvPicPr>
              <p:nvPr/>
            </p:nvPicPr>
            <p:blipFill>
              <a:blip r:embed="rId4"/>
              <a:stretch>
                <a:fillRect/>
              </a:stretch>
            </p:blipFill>
            <p:spPr>
              <a:xfrm>
                <a:off x="533400" y="1600200"/>
                <a:ext cx="5409524" cy="15714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Oval 4"/>
              <p:cNvSpPr/>
              <p:nvPr/>
            </p:nvSpPr>
            <p:spPr>
              <a:xfrm>
                <a:off x="4267200" y="129540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sp>
          <p:nvSpPr>
            <p:cNvPr id="13" name="Rectangle 12"/>
            <p:cNvSpPr/>
            <p:nvPr/>
          </p:nvSpPr>
          <p:spPr>
            <a:xfrm>
              <a:off x="1676400" y="1116106"/>
              <a:ext cx="25146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457200" y="2133600"/>
            <a:ext cx="8209555" cy="1200329"/>
          </a:xfrm>
          <a:prstGeom prst="rect">
            <a:avLst/>
          </a:prstGeom>
          <a:noFill/>
        </p:spPr>
        <p:txBody>
          <a:bodyPr wrap="none" rtlCol="0">
            <a:spAutoFit/>
          </a:bodyPr>
          <a:lstStyle/>
          <a:p>
            <a:pPr>
              <a:buFont typeface="Wingdings" pitchFamily="2" charset="2"/>
              <a:buChar char="Ø"/>
            </a:pPr>
            <a:r>
              <a:rPr lang="en-US" dirty="0"/>
              <a:t> The </a:t>
            </a:r>
            <a:r>
              <a:rPr lang="en-US" dirty="0" err="1">
                <a:solidFill>
                  <a:srgbClr val="FF0000"/>
                </a:solidFill>
              </a:rPr>
              <a:t>privatePath</a:t>
            </a:r>
            <a:r>
              <a:rPr lang="en-US" dirty="0"/>
              <a:t> attribute cannot be used to specify an absolute path</a:t>
            </a:r>
          </a:p>
          <a:p>
            <a:pPr>
              <a:buFont typeface="Wingdings" pitchFamily="2" charset="2"/>
              <a:buChar char="Ø"/>
            </a:pPr>
            <a:r>
              <a:rPr lang="en-US" dirty="0"/>
              <a:t> Multiple subdirectories can be assigned to the </a:t>
            </a:r>
            <a:r>
              <a:rPr lang="en-US" dirty="0" err="1">
                <a:solidFill>
                  <a:srgbClr val="FFFF00"/>
                </a:solidFill>
              </a:rPr>
              <a:t>privatePath</a:t>
            </a:r>
            <a:r>
              <a:rPr lang="en-US" dirty="0"/>
              <a:t> attribute using </a:t>
            </a:r>
          </a:p>
          <a:p>
            <a:r>
              <a:rPr lang="en-US" dirty="0"/>
              <a:t>a semicolon-delimited list</a:t>
            </a:r>
          </a:p>
          <a:p>
            <a:endParaRPr lang="en-US" dirty="0"/>
          </a:p>
        </p:txBody>
      </p:sp>
      <p:sp>
        <p:nvSpPr>
          <p:cNvPr id="16" name="Rounded Rectangle 15"/>
          <p:cNvSpPr/>
          <p:nvPr/>
        </p:nvSpPr>
        <p:spPr>
          <a:xfrm>
            <a:off x="533400" y="3048000"/>
            <a:ext cx="7772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&lt;probing </a:t>
            </a:r>
            <a:r>
              <a:rPr lang="en-US" dirty="0" err="1"/>
              <a:t>privatePath</a:t>
            </a:r>
            <a:r>
              <a:rPr lang="en-US" dirty="0"/>
              <a:t>="</a:t>
            </a:r>
            <a:r>
              <a:rPr lang="en-US" dirty="0" err="1">
                <a:solidFill>
                  <a:srgbClr val="FFFF00"/>
                </a:solidFill>
              </a:rPr>
              <a:t>MyLibraries</a:t>
            </a:r>
            <a:r>
              <a:rPr lang="en-US" dirty="0">
                <a:solidFill>
                  <a:srgbClr val="FFFF00"/>
                </a:solidFill>
              </a:rPr>
              <a:t>; </a:t>
            </a:r>
            <a:r>
              <a:rPr lang="en-US" dirty="0" err="1">
                <a:solidFill>
                  <a:srgbClr val="FFFF00"/>
                </a:solidFill>
              </a:rPr>
              <a:t>MyLibraries</a:t>
            </a:r>
            <a:r>
              <a:rPr lang="en-US" dirty="0">
                <a:solidFill>
                  <a:srgbClr val="FFFF00"/>
                </a:solidFill>
              </a:rPr>
              <a:t>\Tests</a:t>
            </a:r>
            <a:r>
              <a:rPr lang="en-US" dirty="0"/>
              <a:t>"/&gt;</a:t>
            </a:r>
          </a:p>
        </p:txBody>
      </p:sp>
      <p:cxnSp>
        <p:nvCxnSpPr>
          <p:cNvPr id="18" name="Straight Arrow Connector 17"/>
          <p:cNvCxnSpPr/>
          <p:nvPr/>
        </p:nvCxnSpPr>
        <p:spPr>
          <a:xfrm rot="10800000" flipV="1">
            <a:off x="3657600" y="4953000"/>
            <a:ext cx="10668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Slide Number Placeholder 18"/>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lstStyle/>
          <a:p>
            <a:pPr algn="ctr"/>
            <a:r>
              <a:rPr lang="en-US" sz="4800" b="1" dirty="0"/>
              <a:t>Shared Assemblies</a:t>
            </a:r>
            <a:endParaRPr lang="en-US" dirty="0"/>
          </a:p>
        </p:txBody>
      </p:sp>
      <p:sp>
        <p:nvSpPr>
          <p:cNvPr id="3" name="Content Placeholder 2"/>
          <p:cNvSpPr>
            <a:spLocks noGrp="1"/>
          </p:cNvSpPr>
          <p:nvPr>
            <p:ph idx="1"/>
          </p:nvPr>
        </p:nvSpPr>
        <p:spPr/>
        <p:txBody>
          <a:bodyPr>
            <a:normAutofit fontScale="92500" lnSpcReduction="10000"/>
          </a:bodyPr>
          <a:lstStyle/>
          <a:p>
            <a:r>
              <a:rPr lang="en-US" dirty="0">
                <a:latin typeface="Calibri" pitchFamily="34" charset="0"/>
              </a:rPr>
              <a:t>Like private assembly, a shared assembly is a collection of types and (optional) resources.</a:t>
            </a:r>
          </a:p>
          <a:p>
            <a:r>
              <a:rPr lang="en-US" dirty="0">
                <a:latin typeface="Calibri" pitchFamily="34" charset="0"/>
              </a:rPr>
              <a:t>Difference between shared and private assemblies is the fact that </a:t>
            </a:r>
            <a:r>
              <a:rPr lang="en-US" dirty="0">
                <a:solidFill>
                  <a:srgbClr val="FFFF00"/>
                </a:solidFill>
                <a:latin typeface="Calibri" pitchFamily="34" charset="0"/>
              </a:rPr>
              <a:t>a single copy of a shared assembly can be used by several applications on a single machine</a:t>
            </a:r>
            <a:r>
              <a:rPr lang="en-US" dirty="0">
                <a:latin typeface="Calibri" pitchFamily="34" charset="0"/>
              </a:rPr>
              <a:t>.</a:t>
            </a:r>
          </a:p>
          <a:p>
            <a:r>
              <a:rPr lang="en-US" dirty="0">
                <a:latin typeface="Calibri" pitchFamily="34" charset="0"/>
              </a:rPr>
              <a:t>Shared assemblies are installed into the Global Assembly Cache (GAC) - </a:t>
            </a:r>
            <a:r>
              <a:rPr lang="en-US" dirty="0">
                <a:solidFill>
                  <a:srgbClr val="FFFF00"/>
                </a:solidFill>
                <a:latin typeface="Calibri" pitchFamily="34" charset="0"/>
              </a:rPr>
              <a:t>C:\Windows\Assembly</a:t>
            </a:r>
          </a:p>
          <a:p>
            <a:r>
              <a:rPr lang="en-US" dirty="0">
                <a:solidFill>
                  <a:srgbClr val="FFFF00"/>
                </a:solidFill>
                <a:latin typeface="Calibri" pitchFamily="34" charset="0"/>
              </a:rPr>
              <a:t>Executable assemblies (*.exe) </a:t>
            </a:r>
            <a:r>
              <a:rPr lang="en-US" dirty="0">
                <a:latin typeface="Calibri" pitchFamily="34" charset="0"/>
              </a:rPr>
              <a:t>cannot be installed into the GAC.</a:t>
            </a:r>
          </a:p>
          <a:p>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Chapter 11: Objectives</a:t>
            </a:r>
          </a:p>
        </p:txBody>
      </p:sp>
      <p:sp>
        <p:nvSpPr>
          <p:cNvPr id="3" name="Content Placeholder 2"/>
          <p:cNvSpPr>
            <a:spLocks noGrp="1"/>
          </p:cNvSpPr>
          <p:nvPr>
            <p:ph idx="1"/>
          </p:nvPr>
        </p:nvSpPr>
        <p:spPr/>
        <p:txBody>
          <a:bodyPr>
            <a:normAutofit/>
          </a:bodyPr>
          <a:lstStyle/>
          <a:p>
            <a:r>
              <a:rPr lang="en-US" dirty="0">
                <a:latin typeface="Calibri" pitchFamily="34" charset="0"/>
              </a:rPr>
              <a:t>The Role of .NET Assemblies</a:t>
            </a:r>
          </a:p>
          <a:p>
            <a:r>
              <a:rPr lang="en-US" dirty="0">
                <a:latin typeface="Calibri" pitchFamily="34" charset="0"/>
              </a:rPr>
              <a:t>Understanding the Format of a .NET Assembly</a:t>
            </a:r>
          </a:p>
          <a:p>
            <a:r>
              <a:rPr lang="en-US" dirty="0">
                <a:latin typeface="Calibri" pitchFamily="34" charset="0"/>
              </a:rPr>
              <a:t>Building and Consuming a Single-File Assembly</a:t>
            </a:r>
          </a:p>
          <a:p>
            <a:r>
              <a:rPr lang="en-US" dirty="0">
                <a:latin typeface="Calibri" pitchFamily="34" charset="0"/>
              </a:rPr>
              <a:t>Building and Consuming a Multi-file Assembly</a:t>
            </a:r>
          </a:p>
          <a:p>
            <a:r>
              <a:rPr lang="en-US" dirty="0">
                <a:latin typeface="Calibri" pitchFamily="34" charset="0"/>
              </a:rPr>
              <a:t>Understanding Private Assemblies.</a:t>
            </a:r>
          </a:p>
          <a:p>
            <a:r>
              <a:rPr lang="en-US" dirty="0">
                <a:latin typeface="Calibri" pitchFamily="34" charset="0"/>
              </a:rPr>
              <a:t>Understanding Shared Assemblies</a:t>
            </a:r>
          </a:p>
          <a:p>
            <a:r>
              <a:rPr lang="en-US" dirty="0">
                <a:latin typeface="Calibri" pitchFamily="34" charset="0"/>
              </a:rPr>
              <a:t>Consuming a Shared Assembly</a:t>
            </a:r>
          </a:p>
          <a:p>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lstStyle/>
          <a:p>
            <a:pPr algn="ctr"/>
            <a:r>
              <a:rPr lang="en-US" sz="4800" b="1" dirty="0"/>
              <a:t>Shared Assemblies</a:t>
            </a:r>
            <a:endParaRPr lang="en-US" dirty="0"/>
          </a:p>
        </p:txBody>
      </p:sp>
      <p:sp>
        <p:nvSpPr>
          <p:cNvPr id="3" name="Content Placeholder 2"/>
          <p:cNvSpPr>
            <a:spLocks noGrp="1"/>
          </p:cNvSpPr>
          <p:nvPr>
            <p:ph idx="1"/>
          </p:nvPr>
        </p:nvSpPr>
        <p:spPr/>
        <p:txBody>
          <a:bodyPr/>
          <a:lstStyle/>
          <a:p>
            <a:r>
              <a:rPr lang="en-US" sz="2800" b="1" dirty="0"/>
              <a:t>Understanding Strong Names</a:t>
            </a:r>
          </a:p>
          <a:p>
            <a:pPr lvl="1"/>
            <a:r>
              <a:rPr lang="en-US" sz="2400" dirty="0"/>
              <a:t>An assembly must be assigned a </a:t>
            </a:r>
            <a:r>
              <a:rPr lang="en-US" sz="2400" i="1" dirty="0">
                <a:solidFill>
                  <a:srgbClr val="FFFF00"/>
                </a:solidFill>
              </a:rPr>
              <a:t>strong name </a:t>
            </a:r>
            <a:r>
              <a:rPr lang="en-US" sz="2400" dirty="0"/>
              <a:t>before being deployed to GAC.</a:t>
            </a:r>
          </a:p>
          <a:p>
            <a:pPr lvl="1"/>
            <a:r>
              <a:rPr lang="en-US" sz="2400" i="1" dirty="0">
                <a:solidFill>
                  <a:srgbClr val="FFFF00"/>
                </a:solidFill>
              </a:rPr>
              <a:t>Strong name </a:t>
            </a:r>
            <a:r>
              <a:rPr lang="en-US" sz="2400" dirty="0"/>
              <a:t>is used to uniquely identify “the publisher” of a given .NET binary.</a:t>
            </a:r>
          </a:p>
          <a:p>
            <a:pPr lvl="1"/>
            <a:r>
              <a:rPr lang="en-US" sz="2400" dirty="0"/>
              <a:t>Read more…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lstStyle/>
          <a:p>
            <a:pPr algn="ctr"/>
            <a:r>
              <a:rPr lang="en-US" sz="4400" b="1" dirty="0"/>
              <a:t>Shared Assemblies</a:t>
            </a:r>
            <a:endParaRPr lang="en-US" dirty="0"/>
          </a:p>
        </p:txBody>
      </p:sp>
      <p:sp>
        <p:nvSpPr>
          <p:cNvPr id="3" name="Content Placeholder 2"/>
          <p:cNvSpPr>
            <a:spLocks noGrp="1"/>
          </p:cNvSpPr>
          <p:nvPr>
            <p:ph idx="1"/>
          </p:nvPr>
        </p:nvSpPr>
        <p:spPr/>
        <p:txBody>
          <a:bodyPr/>
          <a:lstStyle/>
          <a:p>
            <a:r>
              <a:rPr lang="en-US" sz="2400" dirty="0"/>
              <a:t>A strong name is composed of a set of related data:</a:t>
            </a:r>
          </a:p>
          <a:p>
            <a:pPr lvl="1">
              <a:buFont typeface="Wingdings" pitchFamily="2" charset="2"/>
              <a:buChar char="Ø"/>
            </a:pPr>
            <a:r>
              <a:rPr lang="en-US" sz="2400" dirty="0"/>
              <a:t>The </a:t>
            </a:r>
            <a:r>
              <a:rPr lang="en-US" sz="2400" i="1" dirty="0">
                <a:solidFill>
                  <a:srgbClr val="FFFF00"/>
                </a:solidFill>
              </a:rPr>
              <a:t>friendly name </a:t>
            </a:r>
            <a:r>
              <a:rPr lang="en-US" sz="2400" dirty="0"/>
              <a:t>of the assembly</a:t>
            </a:r>
          </a:p>
          <a:p>
            <a:pPr lvl="1">
              <a:buFont typeface="Wingdings" pitchFamily="2" charset="2"/>
              <a:buChar char="Ø"/>
            </a:pPr>
            <a:r>
              <a:rPr lang="en-US" sz="2400" dirty="0"/>
              <a:t>The </a:t>
            </a:r>
            <a:r>
              <a:rPr lang="en-US" sz="2400" i="1" dirty="0">
                <a:solidFill>
                  <a:srgbClr val="FFFF00"/>
                </a:solidFill>
              </a:rPr>
              <a:t>version number </a:t>
            </a:r>
            <a:r>
              <a:rPr lang="en-US" sz="2400" dirty="0"/>
              <a:t>of the assembly (assigned using the [</a:t>
            </a:r>
            <a:r>
              <a:rPr lang="en-US" sz="2400" dirty="0" err="1"/>
              <a:t>AssemblyVersion</a:t>
            </a:r>
            <a:r>
              <a:rPr lang="en-US" sz="2400" dirty="0"/>
              <a:t>] attribute)</a:t>
            </a:r>
          </a:p>
          <a:p>
            <a:pPr lvl="1">
              <a:buFont typeface="Wingdings" pitchFamily="2" charset="2"/>
              <a:buChar char="Ø"/>
            </a:pPr>
            <a:r>
              <a:rPr lang="en-US" sz="2400" dirty="0"/>
              <a:t>The </a:t>
            </a:r>
            <a:r>
              <a:rPr lang="en-US" sz="2400" i="1" dirty="0">
                <a:solidFill>
                  <a:srgbClr val="FFFF00"/>
                </a:solidFill>
              </a:rPr>
              <a:t>public key </a:t>
            </a:r>
            <a:r>
              <a:rPr lang="en-US" sz="2400" dirty="0"/>
              <a:t>value (assigned using the [</a:t>
            </a:r>
            <a:r>
              <a:rPr lang="en-US" sz="2400" dirty="0" err="1"/>
              <a:t>AssemblyKeyFile</a:t>
            </a:r>
            <a:r>
              <a:rPr lang="en-US" sz="2400" dirty="0"/>
              <a:t>] attribute)</a:t>
            </a:r>
          </a:p>
          <a:p>
            <a:pPr lvl="1">
              <a:buFont typeface="Wingdings" pitchFamily="2" charset="2"/>
              <a:buChar char="Ø"/>
            </a:pPr>
            <a:r>
              <a:rPr lang="en-US" sz="2400" dirty="0"/>
              <a:t>An </a:t>
            </a:r>
            <a:r>
              <a:rPr lang="en-US" sz="2400" i="1" dirty="0">
                <a:solidFill>
                  <a:srgbClr val="FFFF00"/>
                </a:solidFill>
              </a:rPr>
              <a:t>optional culture identity </a:t>
            </a:r>
            <a:r>
              <a:rPr lang="en-US" sz="2400" dirty="0"/>
              <a:t>value for localization purposes (assigned using the [</a:t>
            </a:r>
            <a:r>
              <a:rPr lang="en-US" sz="2400" dirty="0" err="1"/>
              <a:t>AssemblyCulture</a:t>
            </a:r>
            <a:r>
              <a:rPr lang="en-US" sz="2400" dirty="0"/>
              <a:t>] attribute) </a:t>
            </a:r>
          </a:p>
          <a:p>
            <a:pPr lvl="1">
              <a:buFont typeface="Wingdings" pitchFamily="2" charset="2"/>
              <a:buChar char="Ø"/>
            </a:pPr>
            <a:r>
              <a:rPr lang="en-US" sz="2400" dirty="0"/>
              <a:t>An </a:t>
            </a:r>
            <a:r>
              <a:rPr lang="en-US" sz="2400" i="1" dirty="0">
                <a:solidFill>
                  <a:srgbClr val="FFFF00"/>
                </a:solidFill>
              </a:rPr>
              <a:t>embedded digital signature </a:t>
            </a:r>
            <a:r>
              <a:rPr lang="en-US" sz="2400" dirty="0"/>
              <a:t>created using </a:t>
            </a:r>
            <a:r>
              <a:rPr lang="en-US" sz="2400" i="1" dirty="0"/>
              <a:t>a hash </a:t>
            </a:r>
            <a:r>
              <a:rPr lang="en-US" sz="2400" dirty="0"/>
              <a:t>of the assembly’s contents and </a:t>
            </a:r>
            <a:r>
              <a:rPr lang="en-US" sz="2400" i="1" dirty="0"/>
              <a:t>the </a:t>
            </a:r>
            <a:r>
              <a:rPr lang="en-US" sz="2400" i="1" dirty="0">
                <a:solidFill>
                  <a:srgbClr val="FFFF00"/>
                </a:solidFill>
              </a:rPr>
              <a:t>private key value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lstStyle/>
          <a:p>
            <a:pPr algn="ctr"/>
            <a:r>
              <a:rPr lang="en-US" sz="4800" b="1" dirty="0"/>
              <a:t>Shared Assemblies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Step to produce strong name</a:t>
            </a:r>
          </a:p>
          <a:p>
            <a:pPr lvl="1"/>
            <a:r>
              <a:rPr lang="en-US" dirty="0"/>
              <a:t>Public/private key data are generated (using the .NET Framework 2.0 SDK’s </a:t>
            </a:r>
            <a:r>
              <a:rPr lang="en-US" dirty="0">
                <a:solidFill>
                  <a:srgbClr val="FFFF00"/>
                </a:solidFill>
              </a:rPr>
              <a:t>sn.exe</a:t>
            </a:r>
            <a:r>
              <a:rPr lang="en-US" dirty="0"/>
              <a:t> utility) into a </a:t>
            </a:r>
            <a:r>
              <a:rPr lang="en-US" dirty="0">
                <a:solidFill>
                  <a:srgbClr val="FFFF00"/>
                </a:solidFill>
              </a:rPr>
              <a:t>Mykey.snk</a:t>
            </a:r>
            <a:r>
              <a:rPr lang="en-US" dirty="0">
                <a:solidFill>
                  <a:srgbClr val="FF0000"/>
                </a:solidFill>
              </a:rPr>
              <a:t> </a:t>
            </a:r>
            <a:r>
              <a:rPr lang="en-US" dirty="0"/>
              <a:t>file</a:t>
            </a:r>
          </a:p>
          <a:p>
            <a:pPr lvl="1"/>
            <a:r>
              <a:rPr lang="en-US" dirty="0"/>
              <a:t>The compiler will record the full public key from </a:t>
            </a:r>
            <a:r>
              <a:rPr lang="en-US" dirty="0">
                <a:solidFill>
                  <a:srgbClr val="FFFF00"/>
                </a:solidFill>
              </a:rPr>
              <a:t>Mykey.snk</a:t>
            </a:r>
          </a:p>
          <a:p>
            <a:pPr lvl="1"/>
            <a:r>
              <a:rPr lang="en-US" dirty="0"/>
              <a:t>The compiler will also generate </a:t>
            </a:r>
            <a:r>
              <a:rPr lang="en-US" dirty="0">
                <a:solidFill>
                  <a:srgbClr val="FFFF00"/>
                </a:solidFill>
              </a:rPr>
              <a:t>a hash code </a:t>
            </a:r>
            <a:r>
              <a:rPr lang="en-US" dirty="0"/>
              <a:t>based on the contents of the entire assembly (CIL code, metadata, and so forth)</a:t>
            </a:r>
          </a:p>
          <a:p>
            <a:pPr lvl="1"/>
            <a:r>
              <a:rPr lang="en-US" dirty="0"/>
              <a:t>This hash code is combined with the private key data within the </a:t>
            </a:r>
            <a:r>
              <a:rPr lang="en-US" dirty="0">
                <a:solidFill>
                  <a:srgbClr val="FFFF00"/>
                </a:solidFill>
              </a:rPr>
              <a:t>Mykey.snk </a:t>
            </a:r>
            <a:r>
              <a:rPr lang="en-US" dirty="0"/>
              <a:t>file to produce a </a:t>
            </a:r>
            <a:r>
              <a:rPr lang="en-US" dirty="0">
                <a:solidFill>
                  <a:srgbClr val="FFFF00"/>
                </a:solidFill>
              </a:rPr>
              <a:t>digital signature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lstStyle/>
          <a:p>
            <a:pPr algn="ctr"/>
            <a:r>
              <a:rPr lang="en-US" sz="4400" b="1" dirty="0"/>
              <a:t>Shared Assemblies</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1066800" y="2047081"/>
            <a:ext cx="7010400" cy="37242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lstStyle/>
          <a:p>
            <a:pPr algn="ctr"/>
            <a:r>
              <a:rPr lang="en-US" b="1" dirty="0"/>
              <a:t>Strongly Name example</a:t>
            </a:r>
          </a:p>
        </p:txBody>
      </p:sp>
      <p:sp>
        <p:nvSpPr>
          <p:cNvPr id="3" name="Content Placeholder 2"/>
          <p:cNvSpPr>
            <a:spLocks noGrp="1"/>
          </p:cNvSpPr>
          <p:nvPr>
            <p:ph idx="1"/>
          </p:nvPr>
        </p:nvSpPr>
        <p:spPr/>
        <p:txBody>
          <a:bodyPr/>
          <a:lstStyle/>
          <a:p>
            <a:r>
              <a:rPr lang="en-US" dirty="0"/>
              <a:t>Generate public/private key:</a:t>
            </a:r>
          </a:p>
          <a:p>
            <a:endParaRPr lang="en-US" dirty="0"/>
          </a:p>
        </p:txBody>
      </p:sp>
      <p:sp>
        <p:nvSpPr>
          <p:cNvPr id="4" name="Rounded Rectangle 3"/>
          <p:cNvSpPr/>
          <p:nvPr/>
        </p:nvSpPr>
        <p:spPr>
          <a:xfrm>
            <a:off x="914400" y="2209800"/>
            <a:ext cx="4038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FFFF00"/>
                </a:solidFill>
              </a:rPr>
              <a:t>sn</a:t>
            </a:r>
            <a:r>
              <a:rPr lang="en-US" dirty="0">
                <a:solidFill>
                  <a:srgbClr val="FFFF00"/>
                </a:solidFill>
              </a:rPr>
              <a:t>   -k   MyTestKeyPair.snk</a:t>
            </a:r>
          </a:p>
        </p:txBody>
      </p:sp>
      <p:grpSp>
        <p:nvGrpSpPr>
          <p:cNvPr id="7" name="Group 6"/>
          <p:cNvGrpSpPr/>
          <p:nvPr/>
        </p:nvGrpSpPr>
        <p:grpSpPr>
          <a:xfrm>
            <a:off x="838200" y="2895600"/>
            <a:ext cx="7219048" cy="3095238"/>
            <a:chOff x="838200" y="2895600"/>
            <a:chExt cx="7219048" cy="3095238"/>
          </a:xfrm>
        </p:grpSpPr>
        <p:pic>
          <p:nvPicPr>
            <p:cNvPr id="5" name="Picture 4" descr="key1.png"/>
            <p:cNvPicPr>
              <a:picLocks noChangeAspect="1"/>
            </p:cNvPicPr>
            <p:nvPr/>
          </p:nvPicPr>
          <p:blipFill>
            <a:blip r:embed="rId2"/>
            <a:stretch>
              <a:fillRect/>
            </a:stretch>
          </p:blipFill>
          <p:spPr>
            <a:xfrm>
              <a:off x="838200" y="2895600"/>
              <a:ext cx="7219048" cy="3095238"/>
            </a:xfrm>
            <a:prstGeom prst="rect">
              <a:avLst/>
            </a:prstGeom>
          </p:spPr>
        </p:pic>
        <p:sp>
          <p:nvSpPr>
            <p:cNvPr id="6" name="Rectangle 5"/>
            <p:cNvSpPr/>
            <p:nvPr/>
          </p:nvSpPr>
          <p:spPr>
            <a:xfrm>
              <a:off x="3810000" y="4711521"/>
              <a:ext cx="1905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lide Number Placeholder 7"/>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3C0E9D-7F8C-49EC-B35D-FC864A6AEAB5}"/>
              </a:ext>
            </a:extLst>
          </p:cNvPr>
          <p:cNvSpPr>
            <a:spLocks noGrp="1"/>
          </p:cNvSpPr>
          <p:nvPr>
            <p:ph type="sldNum" sz="quarter" idx="12"/>
          </p:nvPr>
        </p:nvSpPr>
        <p:spPr/>
        <p:txBody>
          <a:bodyPr/>
          <a:lstStyle/>
          <a:p>
            <a:fld id="{B6F15528-21DE-4FAA-801E-634DDDAF4B2B}" type="slidenum">
              <a:rPr lang="en-US" smtClean="0"/>
              <a:pPr/>
              <a:t>35</a:t>
            </a:fld>
            <a:endParaRPr lang="en-US"/>
          </a:p>
        </p:txBody>
      </p:sp>
      <p:grpSp>
        <p:nvGrpSpPr>
          <p:cNvPr id="11" name="Group 10">
            <a:extLst>
              <a:ext uri="{FF2B5EF4-FFF2-40B4-BE49-F238E27FC236}">
                <a16:creationId xmlns:a16="http://schemas.microsoft.com/office/drawing/2014/main" id="{40415659-FD55-451B-A5F8-86899A801912}"/>
              </a:ext>
            </a:extLst>
          </p:cNvPr>
          <p:cNvGrpSpPr/>
          <p:nvPr/>
        </p:nvGrpSpPr>
        <p:grpSpPr>
          <a:xfrm>
            <a:off x="304800" y="444789"/>
            <a:ext cx="8534400" cy="6090099"/>
            <a:chOff x="304800" y="515910"/>
            <a:chExt cx="8534400" cy="6090099"/>
          </a:xfrm>
        </p:grpSpPr>
        <p:pic>
          <p:nvPicPr>
            <p:cNvPr id="2" name="Picture 1">
              <a:extLst>
                <a:ext uri="{FF2B5EF4-FFF2-40B4-BE49-F238E27FC236}">
                  <a16:creationId xmlns:a16="http://schemas.microsoft.com/office/drawing/2014/main" id="{C6D91AB7-C25C-4DB8-9342-922791D74493}"/>
                </a:ext>
              </a:extLst>
            </p:cNvPr>
            <p:cNvPicPr>
              <a:picLocks noChangeAspect="1"/>
            </p:cNvPicPr>
            <p:nvPr/>
          </p:nvPicPr>
          <p:blipFill>
            <a:blip r:embed="rId2"/>
            <a:stretch>
              <a:fillRect/>
            </a:stretch>
          </p:blipFill>
          <p:spPr>
            <a:xfrm>
              <a:off x="304800" y="515910"/>
              <a:ext cx="8534400" cy="6090099"/>
            </a:xfrm>
            <a:prstGeom prst="rect">
              <a:avLst/>
            </a:prstGeom>
          </p:spPr>
        </p:pic>
        <p:sp>
          <p:nvSpPr>
            <p:cNvPr id="8" name="Rectangle 7">
              <a:extLst>
                <a:ext uri="{FF2B5EF4-FFF2-40B4-BE49-F238E27FC236}">
                  <a16:creationId xmlns:a16="http://schemas.microsoft.com/office/drawing/2014/main" id="{F26E55D0-6C2D-4E01-B35C-7FC1C7DC641B}"/>
                </a:ext>
              </a:extLst>
            </p:cNvPr>
            <p:cNvSpPr/>
            <p:nvPr/>
          </p:nvSpPr>
          <p:spPr>
            <a:xfrm>
              <a:off x="2032000" y="531150"/>
              <a:ext cx="2133600" cy="332450"/>
            </a:xfrm>
            <a:prstGeom prst="rect">
              <a:avLst/>
            </a:prstGeom>
            <a:noFill/>
            <a:ln>
              <a:gradFill flip="none" rotWithShape="1">
                <a:gsLst>
                  <a:gs pos="0">
                    <a:srgbClr val="FF0000"/>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788BF41-87F3-47D0-A537-C7E702513D87}"/>
                </a:ext>
              </a:extLst>
            </p:cNvPr>
            <p:cNvSpPr/>
            <p:nvPr/>
          </p:nvSpPr>
          <p:spPr>
            <a:xfrm>
              <a:off x="2067560" y="3596518"/>
              <a:ext cx="2783840" cy="352771"/>
            </a:xfrm>
            <a:prstGeom prst="rect">
              <a:avLst/>
            </a:prstGeom>
            <a:noFill/>
            <a:ln>
              <a:gradFill flip="none" rotWithShape="1">
                <a:gsLst>
                  <a:gs pos="0">
                    <a:srgbClr val="FF0000"/>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9F5D84C-AD87-41B4-B71E-824D4183A96B}"/>
                </a:ext>
              </a:extLst>
            </p:cNvPr>
            <p:cNvSpPr/>
            <p:nvPr/>
          </p:nvSpPr>
          <p:spPr>
            <a:xfrm>
              <a:off x="2103120" y="2063712"/>
              <a:ext cx="3810000" cy="352771"/>
            </a:xfrm>
            <a:prstGeom prst="rect">
              <a:avLst/>
            </a:prstGeom>
            <a:noFill/>
            <a:ln>
              <a:gradFill flip="none" rotWithShape="1">
                <a:gsLst>
                  <a:gs pos="0">
                    <a:srgbClr val="FF0000"/>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9C99D2E1-600B-4AF0-80E4-2E9B7FC345A4}"/>
              </a:ext>
            </a:extLst>
          </p:cNvPr>
          <p:cNvPicPr>
            <a:picLocks noChangeAspect="1"/>
          </p:cNvPicPr>
          <p:nvPr/>
        </p:nvPicPr>
        <p:blipFill>
          <a:blip r:embed="rId3"/>
          <a:stretch>
            <a:fillRect/>
          </a:stretch>
        </p:blipFill>
        <p:spPr>
          <a:xfrm>
            <a:off x="6877050" y="990600"/>
            <a:ext cx="1962150" cy="1419225"/>
          </a:xfrm>
          <a:prstGeom prst="rect">
            <a:avLst/>
          </a:prstGeom>
        </p:spPr>
      </p:pic>
    </p:spTree>
    <p:extLst>
      <p:ext uri="{BB962C8B-B14F-4D97-AF65-F5344CB8AC3E}">
        <p14:creationId xmlns:p14="http://schemas.microsoft.com/office/powerpoint/2010/main" val="25456796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74A579-724D-46FE-A24F-EC57D241F022}"/>
              </a:ext>
            </a:extLst>
          </p:cNvPr>
          <p:cNvSpPr>
            <a:spLocks noGrp="1"/>
          </p:cNvSpPr>
          <p:nvPr>
            <p:ph type="sldNum" sz="quarter" idx="12"/>
          </p:nvPr>
        </p:nvSpPr>
        <p:spPr/>
        <p:txBody>
          <a:bodyPr/>
          <a:lstStyle/>
          <a:p>
            <a:fld id="{B6F15528-21DE-4FAA-801E-634DDDAF4B2B}" type="slidenum">
              <a:rPr lang="en-US" smtClean="0"/>
              <a:pPr/>
              <a:t>36</a:t>
            </a:fld>
            <a:endParaRPr lang="en-US"/>
          </a:p>
        </p:txBody>
      </p:sp>
      <p:sp>
        <p:nvSpPr>
          <p:cNvPr id="2" name="Rectangle 1">
            <a:extLst>
              <a:ext uri="{FF2B5EF4-FFF2-40B4-BE49-F238E27FC236}">
                <a16:creationId xmlns:a16="http://schemas.microsoft.com/office/drawing/2014/main" id="{82D81E50-FC5F-4904-BE7E-D624274B6631}"/>
              </a:ext>
            </a:extLst>
          </p:cNvPr>
          <p:cNvSpPr/>
          <p:nvPr/>
        </p:nvSpPr>
        <p:spPr>
          <a:xfrm>
            <a:off x="1066800" y="5560461"/>
            <a:ext cx="6781800" cy="954107"/>
          </a:xfrm>
          <a:prstGeom prst="rect">
            <a:avLst/>
          </a:prstGeom>
        </p:spPr>
        <p:txBody>
          <a:bodyPr wrap="square">
            <a:spAutoFit/>
          </a:bodyPr>
          <a:lstStyle/>
          <a:p>
            <a:r>
              <a:rPr lang="en-US" sz="2800">
                <a:solidFill>
                  <a:srgbClr val="FFFF00"/>
                </a:solidFill>
              </a:rPr>
              <a:t>To verify an assembly : </a:t>
            </a:r>
          </a:p>
          <a:p>
            <a:r>
              <a:rPr lang="en-US" sz="2800">
                <a:solidFill>
                  <a:srgbClr val="92D050"/>
                </a:solidFill>
              </a:rPr>
              <a:t>sn   -R   myAssembly.dll   sgKey.snk  </a:t>
            </a:r>
            <a:endParaRPr lang="en-US" sz="2800" dirty="0">
              <a:solidFill>
                <a:srgbClr val="92D050"/>
              </a:solidFill>
            </a:endParaRPr>
          </a:p>
        </p:txBody>
      </p:sp>
      <p:sp>
        <p:nvSpPr>
          <p:cNvPr id="5" name="Rectangle 4">
            <a:extLst>
              <a:ext uri="{FF2B5EF4-FFF2-40B4-BE49-F238E27FC236}">
                <a16:creationId xmlns:a16="http://schemas.microsoft.com/office/drawing/2014/main" id="{A88134B1-CD76-468A-AAB7-06630487E2DD}"/>
              </a:ext>
            </a:extLst>
          </p:cNvPr>
          <p:cNvSpPr/>
          <p:nvPr/>
        </p:nvSpPr>
        <p:spPr>
          <a:xfrm>
            <a:off x="990600" y="457200"/>
            <a:ext cx="6781800" cy="1815882"/>
          </a:xfrm>
          <a:prstGeom prst="rect">
            <a:avLst/>
          </a:prstGeom>
        </p:spPr>
        <p:txBody>
          <a:bodyPr wrap="square">
            <a:spAutoFit/>
          </a:bodyPr>
          <a:lstStyle/>
          <a:p>
            <a:r>
              <a:rPr lang="en-US" sz="2800">
                <a:solidFill>
                  <a:srgbClr val="FFFF00"/>
                </a:solidFill>
              </a:rPr>
              <a:t>To view  Public Key  an assembly : </a:t>
            </a:r>
          </a:p>
          <a:p>
            <a:r>
              <a:rPr lang="en-US" sz="2800">
                <a:solidFill>
                  <a:srgbClr val="92D050"/>
                </a:solidFill>
              </a:rPr>
              <a:t>ildasm   d:\myAssembly.dll    </a:t>
            </a:r>
          </a:p>
          <a:p>
            <a:endParaRPr lang="en-US" sz="2800">
              <a:solidFill>
                <a:srgbClr val="92D050"/>
              </a:solidFill>
            </a:endParaRPr>
          </a:p>
          <a:p>
            <a:r>
              <a:rPr lang="en-US" sz="2800">
                <a:solidFill>
                  <a:srgbClr val="92D050"/>
                </a:solidFill>
              </a:rPr>
              <a:t>(double click on </a:t>
            </a:r>
            <a:r>
              <a:rPr lang="en-US" sz="2800" b="1" i="0">
                <a:solidFill>
                  <a:srgbClr val="FFFF00"/>
                </a:solidFill>
                <a:effectLst/>
                <a:latin typeface="Segoe UI" panose="020B0502040204020203" pitchFamily="34" charset="0"/>
              </a:rPr>
              <a:t>manifest </a:t>
            </a:r>
            <a:r>
              <a:rPr lang="en-US" sz="2800">
                <a:solidFill>
                  <a:srgbClr val="92D050"/>
                </a:solidFill>
              </a:rPr>
              <a:t>)</a:t>
            </a:r>
            <a:endParaRPr lang="en-US" sz="2800" dirty="0">
              <a:solidFill>
                <a:srgbClr val="92D050"/>
              </a:solidFill>
            </a:endParaRPr>
          </a:p>
        </p:txBody>
      </p:sp>
      <p:pic>
        <p:nvPicPr>
          <p:cNvPr id="3" name="Picture 2">
            <a:extLst>
              <a:ext uri="{FF2B5EF4-FFF2-40B4-BE49-F238E27FC236}">
                <a16:creationId xmlns:a16="http://schemas.microsoft.com/office/drawing/2014/main" id="{ACF9675F-700E-45D7-8655-76EB933B0224}"/>
              </a:ext>
            </a:extLst>
          </p:cNvPr>
          <p:cNvPicPr>
            <a:picLocks noChangeAspect="1"/>
          </p:cNvPicPr>
          <p:nvPr/>
        </p:nvPicPr>
        <p:blipFill>
          <a:blip r:embed="rId3"/>
          <a:stretch>
            <a:fillRect/>
          </a:stretch>
        </p:blipFill>
        <p:spPr>
          <a:xfrm>
            <a:off x="321090" y="2514600"/>
            <a:ext cx="8501820" cy="2922409"/>
          </a:xfrm>
          <a:prstGeom prst="rect">
            <a:avLst/>
          </a:prstGeom>
        </p:spPr>
      </p:pic>
    </p:spTree>
    <p:extLst>
      <p:ext uri="{BB962C8B-B14F-4D97-AF65-F5344CB8AC3E}">
        <p14:creationId xmlns:p14="http://schemas.microsoft.com/office/powerpoint/2010/main" val="893463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Specify key file:</a:t>
            </a:r>
          </a:p>
          <a:p>
            <a:endParaRPr lang="en-US" dirty="0"/>
          </a:p>
        </p:txBody>
      </p:sp>
      <p:sp>
        <p:nvSpPr>
          <p:cNvPr id="4" name="Rounded Rectangle 3"/>
          <p:cNvSpPr/>
          <p:nvPr/>
        </p:nvSpPr>
        <p:spPr>
          <a:xfrm>
            <a:off x="762000" y="2286000"/>
            <a:ext cx="8001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FF00"/>
                </a:solidFill>
              </a:rPr>
              <a:t>[assembly: </a:t>
            </a:r>
            <a:r>
              <a:rPr lang="en-US" dirty="0" err="1">
                <a:solidFill>
                  <a:srgbClr val="FFFF00"/>
                </a:solidFill>
              </a:rPr>
              <a:t>AssemblyKeyFile</a:t>
            </a:r>
            <a:r>
              <a:rPr lang="en-US" dirty="0">
                <a:solidFill>
                  <a:srgbClr val="FFFF00"/>
                </a:solidFill>
              </a:rPr>
              <a:t>(@"D:\StrongNameKey\MyTestKeyPair.snk")]</a:t>
            </a:r>
          </a:p>
        </p:txBody>
      </p:sp>
      <p:pic>
        <p:nvPicPr>
          <p:cNvPr id="6" name="Picture 5" descr="shape6.png"/>
          <p:cNvPicPr>
            <a:picLocks noChangeAspect="1"/>
          </p:cNvPicPr>
          <p:nvPr/>
        </p:nvPicPr>
        <p:blipFill>
          <a:blip r:embed="rId2"/>
          <a:stretch>
            <a:fillRect/>
          </a:stretch>
        </p:blipFill>
        <p:spPr>
          <a:xfrm>
            <a:off x="6477000" y="3048000"/>
            <a:ext cx="1685714" cy="1380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8" name="Group 7"/>
          <p:cNvGrpSpPr/>
          <p:nvPr/>
        </p:nvGrpSpPr>
        <p:grpSpPr>
          <a:xfrm>
            <a:off x="762000" y="3048000"/>
            <a:ext cx="5438096" cy="3327042"/>
            <a:chOff x="762000" y="3048000"/>
            <a:chExt cx="5438096" cy="3327042"/>
          </a:xfrm>
        </p:grpSpPr>
        <p:pic>
          <p:nvPicPr>
            <p:cNvPr id="5" name="Picture 4" descr="shape7.png"/>
            <p:cNvPicPr>
              <a:picLocks noChangeAspect="1"/>
            </p:cNvPicPr>
            <p:nvPr/>
          </p:nvPicPr>
          <p:blipFill>
            <a:blip r:embed="rId3"/>
            <a:stretch>
              <a:fillRect/>
            </a:stretch>
          </p:blipFill>
          <p:spPr>
            <a:xfrm>
              <a:off x="762000" y="3048000"/>
              <a:ext cx="5438096" cy="3285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990600" y="6070242"/>
              <a:ext cx="51054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lide Number Placeholder 8"/>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Installing/Removing Shared Assemblies to/from the GAC</a:t>
            </a:r>
          </a:p>
        </p:txBody>
      </p:sp>
      <p:sp>
        <p:nvSpPr>
          <p:cNvPr id="3" name="Content Placeholder 2"/>
          <p:cNvSpPr>
            <a:spLocks noGrp="1"/>
          </p:cNvSpPr>
          <p:nvPr>
            <p:ph idx="1"/>
          </p:nvPr>
        </p:nvSpPr>
        <p:spPr/>
        <p:txBody>
          <a:bodyPr/>
          <a:lstStyle/>
          <a:p>
            <a:r>
              <a:rPr lang="en-US" dirty="0"/>
              <a:t>Installing</a:t>
            </a:r>
          </a:p>
        </p:txBody>
      </p:sp>
      <p:sp>
        <p:nvSpPr>
          <p:cNvPr id="4" name="Rectangle 3"/>
          <p:cNvSpPr/>
          <p:nvPr/>
        </p:nvSpPr>
        <p:spPr>
          <a:xfrm>
            <a:off x="914400" y="2362200"/>
            <a:ext cx="396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FFFF00"/>
                </a:solidFill>
              </a:rPr>
              <a:t>gacutil</a:t>
            </a:r>
            <a:r>
              <a:rPr lang="en-US" dirty="0">
                <a:solidFill>
                  <a:srgbClr val="FFFF00"/>
                </a:solidFill>
              </a:rPr>
              <a:t>  /</a:t>
            </a:r>
            <a:r>
              <a:rPr lang="en-US" dirty="0" err="1">
                <a:solidFill>
                  <a:srgbClr val="FFFF00"/>
                </a:solidFill>
              </a:rPr>
              <a:t>i</a:t>
            </a:r>
            <a:r>
              <a:rPr lang="en-US" dirty="0">
                <a:solidFill>
                  <a:srgbClr val="FFFF00"/>
                </a:solidFill>
              </a:rPr>
              <a:t>  </a:t>
            </a:r>
            <a:r>
              <a:rPr lang="en-US" dirty="0"/>
              <a:t>SharedLib.dll</a:t>
            </a:r>
          </a:p>
        </p:txBody>
      </p:sp>
      <p:grpSp>
        <p:nvGrpSpPr>
          <p:cNvPr id="7" name="Group 6"/>
          <p:cNvGrpSpPr/>
          <p:nvPr/>
        </p:nvGrpSpPr>
        <p:grpSpPr>
          <a:xfrm>
            <a:off x="609600" y="2819400"/>
            <a:ext cx="7933334" cy="3847619"/>
            <a:chOff x="609600" y="2819400"/>
            <a:chExt cx="7933334" cy="3847619"/>
          </a:xfrm>
        </p:grpSpPr>
        <p:pic>
          <p:nvPicPr>
            <p:cNvPr id="5" name="Picture 4" descr="shape8.png"/>
            <p:cNvPicPr>
              <a:picLocks noChangeAspect="1"/>
            </p:cNvPicPr>
            <p:nvPr/>
          </p:nvPicPr>
          <p:blipFill>
            <a:blip r:embed="rId2"/>
            <a:stretch>
              <a:fillRect/>
            </a:stretch>
          </p:blipFill>
          <p:spPr>
            <a:xfrm>
              <a:off x="609600" y="2819400"/>
              <a:ext cx="7933334" cy="3847619"/>
            </a:xfrm>
            <a:prstGeom prst="rect">
              <a:avLst/>
            </a:prstGeom>
          </p:spPr>
        </p:pic>
        <p:sp>
          <p:nvSpPr>
            <p:cNvPr id="6" name="Rectangle 5"/>
            <p:cNvSpPr/>
            <p:nvPr/>
          </p:nvSpPr>
          <p:spPr>
            <a:xfrm>
              <a:off x="2209800" y="5486400"/>
              <a:ext cx="57912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descr="shape9.png"/>
          <p:cNvPicPr>
            <a:picLocks noChangeAspect="1"/>
          </p:cNvPicPr>
          <p:nvPr/>
        </p:nvPicPr>
        <p:blipFill>
          <a:blip r:embed="rId3"/>
          <a:stretch>
            <a:fillRect/>
          </a:stretch>
        </p:blipFill>
        <p:spPr>
          <a:xfrm>
            <a:off x="6705600" y="2990356"/>
            <a:ext cx="2142895" cy="14767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ight Arrow 8"/>
          <p:cNvSpPr/>
          <p:nvPr/>
        </p:nvSpPr>
        <p:spPr>
          <a:xfrm rot="16200000">
            <a:off x="7353300" y="4838700"/>
            <a:ext cx="914400" cy="2286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52600" y="2286000"/>
            <a:ext cx="3048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86400" y="2438400"/>
            <a:ext cx="3124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Change </a:t>
            </a:r>
            <a:r>
              <a:rPr lang="en-US" dirty="0">
                <a:solidFill>
                  <a:srgbClr val="FFFF00"/>
                </a:solidFill>
              </a:rPr>
              <a:t>/u</a:t>
            </a:r>
            <a:r>
              <a:rPr lang="en-US" dirty="0">
                <a:solidFill>
                  <a:schemeClr val="tx1"/>
                </a:solidFill>
              </a:rPr>
              <a:t> to remove</a:t>
            </a:r>
          </a:p>
        </p:txBody>
      </p:sp>
      <p:cxnSp>
        <p:nvCxnSpPr>
          <p:cNvPr id="13" name="Shape 12"/>
          <p:cNvCxnSpPr>
            <a:stCxn id="11" idx="1"/>
            <a:endCxn id="10" idx="0"/>
          </p:cNvCxnSpPr>
          <p:nvPr/>
        </p:nvCxnSpPr>
        <p:spPr>
          <a:xfrm rot="10800000">
            <a:off x="1905000" y="2286000"/>
            <a:ext cx="3581400" cy="304800"/>
          </a:xfrm>
          <a:prstGeom prst="bentConnector4">
            <a:avLst>
              <a:gd name="adj1" fmla="val 14788"/>
              <a:gd name="adj2" fmla="val 136972"/>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B6F15528-21DE-4FAA-801E-634DDDAF4B2B}" type="slidenum">
              <a:rPr lang="en-US" smtClean="0"/>
              <a:pPr/>
              <a:t>38</a:t>
            </a:fld>
            <a:endParaRPr lang="en-US"/>
          </a:p>
        </p:txBody>
      </p:sp>
      <p:pic>
        <p:nvPicPr>
          <p:cNvPr id="12" name="Picture 11">
            <a:extLst>
              <a:ext uri="{FF2B5EF4-FFF2-40B4-BE49-F238E27FC236}">
                <a16:creationId xmlns:a16="http://schemas.microsoft.com/office/drawing/2014/main" id="{F641CA2D-CAC6-492F-A74E-16DFB490BA6E}"/>
              </a:ext>
            </a:extLst>
          </p:cNvPr>
          <p:cNvPicPr>
            <a:picLocks noChangeAspect="1"/>
          </p:cNvPicPr>
          <p:nvPr/>
        </p:nvPicPr>
        <p:blipFill>
          <a:blip r:embed="rId4"/>
          <a:stretch>
            <a:fillRect/>
          </a:stretch>
        </p:blipFill>
        <p:spPr>
          <a:xfrm>
            <a:off x="5256447" y="1437781"/>
            <a:ext cx="3629025" cy="147637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74A579-724D-46FE-A24F-EC57D241F022}"/>
              </a:ext>
            </a:extLst>
          </p:cNvPr>
          <p:cNvSpPr>
            <a:spLocks noGrp="1"/>
          </p:cNvSpPr>
          <p:nvPr>
            <p:ph type="sldNum" sz="quarter" idx="12"/>
          </p:nvPr>
        </p:nvSpPr>
        <p:spPr/>
        <p:txBody>
          <a:bodyPr/>
          <a:lstStyle/>
          <a:p>
            <a:fld id="{B6F15528-21DE-4FAA-801E-634DDDAF4B2B}" type="slidenum">
              <a:rPr lang="en-US" smtClean="0"/>
              <a:pPr/>
              <a:t>39</a:t>
            </a:fld>
            <a:endParaRPr lang="en-US"/>
          </a:p>
        </p:txBody>
      </p:sp>
      <p:sp>
        <p:nvSpPr>
          <p:cNvPr id="6" name="Rectangle 5">
            <a:extLst>
              <a:ext uri="{FF2B5EF4-FFF2-40B4-BE49-F238E27FC236}">
                <a16:creationId xmlns:a16="http://schemas.microsoft.com/office/drawing/2014/main" id="{83490A1D-3954-431A-A60F-2951576AFD47}"/>
              </a:ext>
            </a:extLst>
          </p:cNvPr>
          <p:cNvSpPr/>
          <p:nvPr/>
        </p:nvSpPr>
        <p:spPr>
          <a:xfrm>
            <a:off x="381000" y="2514600"/>
            <a:ext cx="8382000" cy="1446550"/>
          </a:xfrm>
          <a:prstGeom prst="rect">
            <a:avLst/>
          </a:prstGeom>
        </p:spPr>
        <p:txBody>
          <a:bodyPr wrap="square">
            <a:spAutoFit/>
          </a:bodyPr>
          <a:lstStyle/>
          <a:p>
            <a:pPr algn="ctr"/>
            <a:r>
              <a:rPr lang="en-US" sz="2800" b="1"/>
              <a:t>Practice Shared Assembly ( Form Step 6)</a:t>
            </a:r>
          </a:p>
          <a:p>
            <a:pPr algn="ctr"/>
            <a:endParaRPr lang="en-US" sz="2800" b="1"/>
          </a:p>
          <a:p>
            <a:pPr algn="ctr"/>
            <a:r>
              <a:rPr lang="en-US" sz="3200" b="1"/>
              <a:t>Lab_Private_Shared_Assemblies_C#.pdf</a:t>
            </a:r>
            <a:endParaRPr lang="en-US" sz="3200" b="1" dirty="0"/>
          </a:p>
        </p:txBody>
      </p:sp>
    </p:spTree>
    <p:extLst>
      <p:ext uri="{BB962C8B-B14F-4D97-AF65-F5344CB8AC3E}">
        <p14:creationId xmlns:p14="http://schemas.microsoft.com/office/powerpoint/2010/main" val="3759166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Role of .NET Assemblies</a:t>
            </a:r>
            <a:endParaRPr lang="en-US" dirty="0"/>
          </a:p>
        </p:txBody>
      </p:sp>
      <p:sp>
        <p:nvSpPr>
          <p:cNvPr id="3" name="Content Placeholder 2"/>
          <p:cNvSpPr>
            <a:spLocks noGrp="1"/>
          </p:cNvSpPr>
          <p:nvPr>
            <p:ph idx="1"/>
          </p:nvPr>
        </p:nvSpPr>
        <p:spPr/>
        <p:txBody>
          <a:bodyPr/>
          <a:lstStyle/>
          <a:p>
            <a:r>
              <a:rPr lang="en-US" sz="2800" b="1" dirty="0"/>
              <a:t>Assemblies Promote Code Reuse</a:t>
            </a:r>
            <a:endParaRPr lang="en-US" sz="2800" dirty="0"/>
          </a:p>
          <a:p>
            <a:pPr lvl="1"/>
            <a:r>
              <a:rPr lang="en-US" sz="2400" dirty="0"/>
              <a:t>a code library need not take a *.dll file extension.</a:t>
            </a:r>
          </a:p>
          <a:p>
            <a:pPr lvl="1"/>
            <a:r>
              <a:rPr lang="en-US" sz="2400" dirty="0"/>
              <a:t>a referenced *.exe can also be considered a “code library.”</a:t>
            </a:r>
          </a:p>
          <a:p>
            <a:pPr lvl="1"/>
            <a:r>
              <a:rPr lang="en-US" sz="2400" dirty="0"/>
              <a:t>a code library can be created  in C# and reuse that library in any other .NET programming language</a:t>
            </a:r>
            <a:r>
              <a:rPr lang="en-US" sz="2000" dirty="0"/>
              <a:t>. </a:t>
            </a:r>
            <a:r>
              <a:rPr lang="en-US" sz="2400" dirty="0"/>
              <a:t>It is possible to not only allocate types across languages, but derive from them as well.</a:t>
            </a:r>
            <a:endParaRPr lang="en-US" sz="2000"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Consuming Share Assembly</a:t>
            </a:r>
          </a:p>
        </p:txBody>
      </p:sp>
      <p:sp>
        <p:nvSpPr>
          <p:cNvPr id="3" name="Content Placeholder 2"/>
          <p:cNvSpPr>
            <a:spLocks noGrp="1"/>
          </p:cNvSpPr>
          <p:nvPr>
            <p:ph idx="1"/>
          </p:nvPr>
        </p:nvSpPr>
        <p:spPr/>
        <p:txBody>
          <a:bodyPr/>
          <a:lstStyle/>
          <a:p>
            <a:r>
              <a:rPr lang="en-US" dirty="0"/>
              <a:t>How to consume a shared assembly? Reading more from the book…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a:t>The &lt;</a:t>
            </a:r>
            <a:r>
              <a:rPr lang="en-US" sz="4800" b="1" dirty="0" err="1"/>
              <a:t>codeBase</a:t>
            </a:r>
            <a:r>
              <a:rPr lang="en-US" sz="4800" b="1" dirty="0"/>
              <a:t>&gt; Element</a:t>
            </a:r>
            <a:endParaRPr lang="en-US" dirty="0"/>
          </a:p>
        </p:txBody>
      </p:sp>
      <p:sp>
        <p:nvSpPr>
          <p:cNvPr id="3" name="Content Placeholder 2"/>
          <p:cNvSpPr>
            <a:spLocks noGrp="1"/>
          </p:cNvSpPr>
          <p:nvPr>
            <p:ph idx="1"/>
          </p:nvPr>
        </p:nvSpPr>
        <p:spPr/>
        <p:txBody>
          <a:bodyPr>
            <a:normAutofit/>
          </a:bodyPr>
          <a:lstStyle/>
          <a:p>
            <a:r>
              <a:rPr lang="en-US" sz="2400" dirty="0"/>
              <a:t>Used to instruct the CLR to probe for dependent assemblies located at arbitrary locations (such as network share points, or simply a local directory outside a client’s application directory).</a:t>
            </a:r>
          </a:p>
          <a:p>
            <a:r>
              <a:rPr lang="en-US" sz="2400" dirty="0"/>
              <a:t>assemblies loaded from a &lt;</a:t>
            </a:r>
            <a:r>
              <a:rPr lang="en-US" sz="2400" dirty="0" err="1"/>
              <a:t>codeBase</a:t>
            </a:r>
            <a:r>
              <a:rPr lang="en-US" sz="2400" dirty="0"/>
              <a:t>&gt; element will need to be assigned a strong name</a:t>
            </a:r>
          </a:p>
          <a:p>
            <a:r>
              <a:rPr lang="en-US" sz="2400" dirty="0"/>
              <a:t>Example: edit </a:t>
            </a:r>
            <a:r>
              <a:rPr lang="en-US" sz="2400" dirty="0" err="1"/>
              <a:t>App.config</a:t>
            </a:r>
            <a:r>
              <a:rPr lang="en-US" sz="2400" dirty="0"/>
              <a:t>:</a:t>
            </a:r>
          </a:p>
          <a:p>
            <a:endParaRPr lang="en-US" sz="2400" dirty="0"/>
          </a:p>
        </p:txBody>
      </p:sp>
      <p:pic>
        <p:nvPicPr>
          <p:cNvPr id="4" name="Picture 4"/>
          <p:cNvPicPr>
            <a:picLocks noChangeAspect="1" noChangeArrowheads="1"/>
          </p:cNvPicPr>
          <p:nvPr/>
        </p:nvPicPr>
        <p:blipFill>
          <a:blip r:embed="rId2"/>
          <a:srcRect/>
          <a:stretch>
            <a:fillRect/>
          </a:stretch>
        </p:blipFill>
        <p:spPr bwMode="auto">
          <a:xfrm>
            <a:off x="762000" y="4267200"/>
            <a:ext cx="7543800" cy="2144894"/>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The Machine Configuration File</a:t>
            </a:r>
            <a:endParaRPr lang="en-US" sz="4000" dirty="0"/>
          </a:p>
        </p:txBody>
      </p:sp>
      <p:pic>
        <p:nvPicPr>
          <p:cNvPr id="4" name="Picture 3" descr="machine1.png"/>
          <p:cNvPicPr>
            <a:picLocks noChangeAspect="1"/>
          </p:cNvPicPr>
          <p:nvPr/>
        </p:nvPicPr>
        <p:blipFill>
          <a:blip r:embed="rId2"/>
          <a:stretch>
            <a:fillRect/>
          </a:stretch>
        </p:blipFill>
        <p:spPr>
          <a:xfrm>
            <a:off x="533400" y="1371600"/>
            <a:ext cx="5685715" cy="1819048"/>
          </a:xfrm>
          <a:prstGeom prst="rect">
            <a:avLst/>
          </a:prstGeom>
        </p:spPr>
      </p:pic>
      <p:pic>
        <p:nvPicPr>
          <p:cNvPr id="5" name="Picture 4" descr="machine2.png"/>
          <p:cNvPicPr>
            <a:picLocks noChangeAspect="1"/>
          </p:cNvPicPr>
          <p:nvPr/>
        </p:nvPicPr>
        <p:blipFill>
          <a:blip r:embed="rId3"/>
          <a:stretch>
            <a:fillRect/>
          </a:stretch>
        </p:blipFill>
        <p:spPr>
          <a:xfrm>
            <a:off x="1676400" y="3301314"/>
            <a:ext cx="6761781" cy="3289515"/>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The Assembly Binding “Big Picture”</a:t>
            </a:r>
            <a:endParaRPr lang="en-US" sz="4000" dirty="0"/>
          </a:p>
        </p:txBody>
      </p:sp>
      <p:pic>
        <p:nvPicPr>
          <p:cNvPr id="4" name="Picture 4"/>
          <p:cNvPicPr>
            <a:picLocks noChangeAspect="1" noChangeArrowheads="1"/>
          </p:cNvPicPr>
          <p:nvPr/>
        </p:nvPicPr>
        <p:blipFill>
          <a:blip r:embed="rId2"/>
          <a:srcRect/>
          <a:stretch>
            <a:fillRect/>
          </a:stretch>
        </p:blipFill>
        <p:spPr bwMode="auto">
          <a:xfrm>
            <a:off x="981075" y="1499064"/>
            <a:ext cx="7181850" cy="51054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pic>
        <p:nvPicPr>
          <p:cNvPr id="3" name="Picture 2">
            <a:extLst>
              <a:ext uri="{FF2B5EF4-FFF2-40B4-BE49-F238E27FC236}">
                <a16:creationId xmlns:a16="http://schemas.microsoft.com/office/drawing/2014/main" id="{1FA1B445-6959-4241-A4E5-2DF804E9E32E}"/>
              </a:ext>
            </a:extLst>
          </p:cNvPr>
          <p:cNvPicPr>
            <a:picLocks noChangeAspect="1"/>
          </p:cNvPicPr>
          <p:nvPr/>
        </p:nvPicPr>
        <p:blipFill>
          <a:blip r:embed="rId3"/>
          <a:stretch>
            <a:fillRect/>
          </a:stretch>
        </p:blipFill>
        <p:spPr>
          <a:xfrm>
            <a:off x="5567550" y="4812536"/>
            <a:ext cx="3352800" cy="16764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fontScale="90000"/>
          </a:bodyPr>
          <a:lstStyle/>
          <a:p>
            <a:pPr algn="ctr"/>
            <a:r>
              <a:rPr lang="en-US" dirty="0"/>
              <a:t>Lab</a:t>
            </a:r>
          </a:p>
        </p:txBody>
      </p:sp>
      <p:sp>
        <p:nvSpPr>
          <p:cNvPr id="3" name="Content Placeholder 2"/>
          <p:cNvSpPr>
            <a:spLocks noGrp="1"/>
          </p:cNvSpPr>
          <p:nvPr>
            <p:ph idx="1"/>
          </p:nvPr>
        </p:nvSpPr>
        <p:spPr/>
        <p:txBody>
          <a:bodyPr>
            <a:normAutofit fontScale="92500"/>
          </a:bodyPr>
          <a:lstStyle/>
          <a:p>
            <a:r>
              <a:rPr lang="en-US" dirty="0"/>
              <a:t>Build a </a:t>
            </a:r>
            <a:r>
              <a:rPr lang="en-US" dirty="0" err="1"/>
              <a:t>dll</a:t>
            </a:r>
            <a:r>
              <a:rPr lang="en-US" dirty="0"/>
              <a:t> assembly, call BookLib.dll that supports the following features:</a:t>
            </a:r>
          </a:p>
          <a:p>
            <a:pPr lvl="1"/>
            <a:r>
              <a:rPr lang="en-US" dirty="0"/>
              <a:t>Add a book to the list. Book’s details: id, name, author,  publisher.</a:t>
            </a:r>
          </a:p>
          <a:p>
            <a:pPr lvl="1"/>
            <a:r>
              <a:rPr lang="en-US" dirty="0"/>
              <a:t>Remove a book from the list</a:t>
            </a:r>
          </a:p>
          <a:p>
            <a:pPr lvl="1"/>
            <a:r>
              <a:rPr lang="en-US" dirty="0"/>
              <a:t>Find a book in the list based on book name</a:t>
            </a:r>
          </a:p>
          <a:p>
            <a:r>
              <a:rPr lang="en-US" dirty="0"/>
              <a:t>Build a client console application that uses the BookLib.dll. A menu should be provided to allow users to select an appropriate feature: add, remove, find a book.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67000"/>
            <a:ext cx="8229600" cy="1143000"/>
          </a:xfrm>
        </p:spPr>
        <p:txBody>
          <a:bodyPr/>
          <a:lstStyle/>
          <a:p>
            <a:pPr algn="ctr"/>
            <a:r>
              <a:rPr lang="en-US" b="1" dirty="0"/>
              <a:t>Chapter 11: Q  &amp; A</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Role of .NET Assemblies</a:t>
            </a:r>
            <a:endParaRPr lang="en-US" dirty="0"/>
          </a:p>
        </p:txBody>
      </p:sp>
      <p:sp>
        <p:nvSpPr>
          <p:cNvPr id="3" name="Content Placeholder 2"/>
          <p:cNvSpPr>
            <a:spLocks noGrp="1"/>
          </p:cNvSpPr>
          <p:nvPr>
            <p:ph idx="1"/>
          </p:nvPr>
        </p:nvSpPr>
        <p:spPr/>
        <p:txBody>
          <a:bodyPr/>
          <a:lstStyle/>
          <a:p>
            <a:r>
              <a:rPr lang="en-US" sz="2800" b="1" dirty="0"/>
              <a:t>Assemblies Are </a:t>
            </a:r>
            <a:r>
              <a:rPr lang="en-US" sz="2800" b="1" dirty="0" err="1"/>
              <a:t>Versionable</a:t>
            </a:r>
            <a:r>
              <a:rPr lang="en-US" sz="2800" b="1" dirty="0"/>
              <a:t> Units</a:t>
            </a:r>
            <a:endParaRPr lang="en-US" sz="2800" dirty="0"/>
          </a:p>
          <a:p>
            <a:pPr lvl="1"/>
            <a:r>
              <a:rPr lang="en-US" sz="2400" dirty="0"/>
              <a:t>.NET assemblies are assigned a four-part numerical version number of the form </a:t>
            </a:r>
            <a:r>
              <a:rPr lang="en-US" sz="2400" dirty="0">
                <a:solidFill>
                  <a:srgbClr val="FFC000"/>
                </a:solidFill>
              </a:rPr>
              <a:t>&lt;</a:t>
            </a:r>
            <a:r>
              <a:rPr lang="en-US" sz="2400" i="1" dirty="0">
                <a:solidFill>
                  <a:srgbClr val="FFC000"/>
                </a:solidFill>
              </a:rPr>
              <a:t>major</a:t>
            </a:r>
            <a:r>
              <a:rPr lang="en-US" sz="2400" dirty="0">
                <a:solidFill>
                  <a:srgbClr val="FFC000"/>
                </a:solidFill>
              </a:rPr>
              <a:t>&gt;.&lt;</a:t>
            </a:r>
            <a:r>
              <a:rPr lang="en-US" sz="2400" i="1" dirty="0">
                <a:solidFill>
                  <a:srgbClr val="FFC000"/>
                </a:solidFill>
              </a:rPr>
              <a:t>minor</a:t>
            </a:r>
            <a:r>
              <a:rPr lang="en-US" sz="2400" dirty="0">
                <a:solidFill>
                  <a:srgbClr val="FFC000"/>
                </a:solidFill>
              </a:rPr>
              <a:t>&gt;.&lt;</a:t>
            </a:r>
            <a:r>
              <a:rPr lang="en-US" sz="2400" i="1" dirty="0">
                <a:solidFill>
                  <a:srgbClr val="FFC000"/>
                </a:solidFill>
              </a:rPr>
              <a:t>build</a:t>
            </a:r>
            <a:r>
              <a:rPr lang="en-US" sz="2400" dirty="0">
                <a:solidFill>
                  <a:srgbClr val="FFC000"/>
                </a:solidFill>
              </a:rPr>
              <a:t>&gt;.&lt;</a:t>
            </a:r>
            <a:r>
              <a:rPr lang="en-US" sz="2400" i="1" dirty="0">
                <a:solidFill>
                  <a:srgbClr val="FFC000"/>
                </a:solidFill>
              </a:rPr>
              <a:t>revision</a:t>
            </a:r>
            <a:r>
              <a:rPr lang="en-US" sz="2400" dirty="0">
                <a:solidFill>
                  <a:srgbClr val="FFC000"/>
                </a:solidFill>
              </a:rPr>
              <a:t>&gt;</a:t>
            </a:r>
          </a:p>
          <a:p>
            <a:pPr lvl="1"/>
            <a:r>
              <a:rPr lang="en-US" sz="2400" dirty="0"/>
              <a:t>This number, in conjunction with an optional public key value, allows multiple versions of the same assembly to coexist in harmony on a single machine.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Role of .NET Assemblies</a:t>
            </a:r>
            <a:endParaRPr lang="en-US" dirty="0"/>
          </a:p>
        </p:txBody>
      </p:sp>
      <p:sp>
        <p:nvSpPr>
          <p:cNvPr id="3" name="Content Placeholder 2"/>
          <p:cNvSpPr>
            <a:spLocks noGrp="1"/>
          </p:cNvSpPr>
          <p:nvPr>
            <p:ph idx="1"/>
          </p:nvPr>
        </p:nvSpPr>
        <p:spPr/>
        <p:txBody>
          <a:bodyPr/>
          <a:lstStyle/>
          <a:p>
            <a:r>
              <a:rPr lang="en-US" sz="2800" b="1" dirty="0"/>
              <a:t>Assemblies Are Self-Describing</a:t>
            </a:r>
            <a:endParaRPr lang="en-US" sz="2800" dirty="0"/>
          </a:p>
          <a:p>
            <a:pPr lvl="1"/>
            <a:r>
              <a:rPr lang="en-US" sz="2400" dirty="0"/>
              <a:t>Assemblies are regarded as </a:t>
            </a:r>
            <a:r>
              <a:rPr lang="en-US" sz="2400" u="sng" dirty="0"/>
              <a:t>self-describing </a:t>
            </a:r>
            <a:r>
              <a:rPr lang="en-US" sz="2400" dirty="0"/>
              <a:t>in part because they </a:t>
            </a:r>
            <a:r>
              <a:rPr lang="en-US" sz="2400" i="1" dirty="0">
                <a:solidFill>
                  <a:srgbClr val="FFFF00"/>
                </a:solidFill>
              </a:rPr>
              <a:t>record every external assembly </a:t>
            </a:r>
            <a:r>
              <a:rPr lang="en-US" sz="2400" dirty="0"/>
              <a:t>it must have access to in order to function correctly.</a:t>
            </a:r>
          </a:p>
          <a:p>
            <a:pPr lvl="1"/>
            <a:r>
              <a:rPr lang="en-US" sz="2400" dirty="0"/>
              <a:t>A manifest is a metadata that describes the assembly </a:t>
            </a:r>
            <a:r>
              <a:rPr lang="en-US" sz="2400" i="1" dirty="0">
                <a:solidFill>
                  <a:srgbClr val="FFFF00"/>
                </a:solidFill>
              </a:rPr>
              <a:t>itself</a:t>
            </a:r>
            <a:r>
              <a:rPr lang="en-US" sz="2400" dirty="0"/>
              <a:t> (name, version, external assemblies, etc.).</a:t>
            </a:r>
          </a:p>
          <a:p>
            <a:pPr lvl="1"/>
            <a:r>
              <a:rPr lang="en-US" sz="2400" dirty="0"/>
              <a:t>In addition to manifest data, an assembly contains metadata that describes the </a:t>
            </a:r>
            <a:r>
              <a:rPr lang="en-US" sz="2400" i="1" dirty="0">
                <a:solidFill>
                  <a:srgbClr val="FFFF00"/>
                </a:solidFill>
              </a:rPr>
              <a:t>composition</a:t>
            </a:r>
            <a:r>
              <a:rPr lang="en-US" sz="2400" dirty="0"/>
              <a:t> (member names, implemented interfaces, base classes, constructors and so forth) of every contained type.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Role of .NET Assemblies</a:t>
            </a:r>
            <a:endParaRPr lang="en-US" dirty="0"/>
          </a:p>
        </p:txBody>
      </p:sp>
      <p:sp>
        <p:nvSpPr>
          <p:cNvPr id="3" name="Content Placeholder 2"/>
          <p:cNvSpPr>
            <a:spLocks noGrp="1"/>
          </p:cNvSpPr>
          <p:nvPr>
            <p:ph idx="1"/>
          </p:nvPr>
        </p:nvSpPr>
        <p:spPr/>
        <p:txBody>
          <a:bodyPr/>
          <a:lstStyle/>
          <a:p>
            <a:r>
              <a:rPr lang="en-US" sz="2400" b="1" dirty="0"/>
              <a:t>Assemblies Are Configurable</a:t>
            </a:r>
            <a:endParaRPr lang="en-US" sz="2400" dirty="0"/>
          </a:p>
          <a:p>
            <a:pPr lvl="1"/>
            <a:r>
              <a:rPr lang="en-US" sz="2400" dirty="0"/>
              <a:t>Assemblies can be deployed as “</a:t>
            </a:r>
            <a:r>
              <a:rPr lang="en-US" sz="2400" dirty="0">
                <a:solidFill>
                  <a:srgbClr val="FFFF00"/>
                </a:solidFill>
              </a:rPr>
              <a:t>private</a:t>
            </a:r>
            <a:r>
              <a:rPr lang="en-US" sz="2400" dirty="0"/>
              <a:t>” or “</a:t>
            </a:r>
            <a:r>
              <a:rPr lang="en-US" sz="2400" dirty="0">
                <a:solidFill>
                  <a:srgbClr val="FFFF00"/>
                </a:solidFill>
              </a:rPr>
              <a:t>shared</a:t>
            </a:r>
            <a:r>
              <a:rPr lang="en-US" sz="2400" dirty="0"/>
              <a:t>.”</a:t>
            </a:r>
          </a:p>
          <a:p>
            <a:pPr lvl="1"/>
            <a:r>
              <a:rPr lang="en-US" sz="2400" dirty="0"/>
              <a:t>Private assemblies reside in the </a:t>
            </a:r>
            <a:r>
              <a:rPr lang="en-US" sz="2400" dirty="0">
                <a:solidFill>
                  <a:srgbClr val="FFFF00"/>
                </a:solidFill>
              </a:rPr>
              <a:t>same directory </a:t>
            </a:r>
            <a:r>
              <a:rPr lang="en-US" sz="2400" dirty="0"/>
              <a:t>(or possibly a subdirectory) as the client application making use of them.</a:t>
            </a:r>
          </a:p>
          <a:p>
            <a:pPr lvl="1"/>
            <a:r>
              <a:rPr lang="en-US" sz="2400" dirty="0"/>
              <a:t>Shared assemblies, on the other hand, are libraries intended to be consumed by numerous applications on a single machine and are deployed to a specific directory termed the </a:t>
            </a:r>
            <a:r>
              <a:rPr lang="en-US" sz="2400" i="1" dirty="0">
                <a:solidFill>
                  <a:srgbClr val="FFFF00"/>
                </a:solidFill>
              </a:rPr>
              <a:t>Global Assembly Cache </a:t>
            </a:r>
            <a:r>
              <a:rPr lang="en-US" sz="2400" dirty="0"/>
              <a:t>(</a:t>
            </a:r>
            <a:r>
              <a:rPr lang="en-US" sz="2400" i="1" dirty="0"/>
              <a:t>GAC</a:t>
            </a:r>
            <a:r>
              <a:rPr lang="en-US" sz="2400" dirty="0"/>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normAutofit fontScale="90000"/>
          </a:bodyPr>
          <a:lstStyle/>
          <a:p>
            <a:pPr algn="ctr"/>
            <a:r>
              <a:rPr lang="en-US" sz="4800" b="1" dirty="0"/>
              <a:t>Format of a .NET Assembly</a:t>
            </a:r>
            <a:endParaRPr lang="en-US" dirty="0"/>
          </a:p>
        </p:txBody>
      </p:sp>
      <p:sp>
        <p:nvSpPr>
          <p:cNvPr id="3" name="Content Placeholder 2"/>
          <p:cNvSpPr>
            <a:spLocks noGrp="1"/>
          </p:cNvSpPr>
          <p:nvPr>
            <p:ph idx="1"/>
          </p:nvPr>
        </p:nvSpPr>
        <p:spPr/>
        <p:txBody>
          <a:bodyPr/>
          <a:lstStyle/>
          <a:p>
            <a:r>
              <a:rPr lang="en-US" dirty="0"/>
              <a:t>A .NET assembly (*.dll or *.exe) consists of the following elements:</a:t>
            </a:r>
          </a:p>
          <a:p>
            <a:pPr lvl="1"/>
            <a:r>
              <a:rPr lang="en-US" dirty="0"/>
              <a:t>A Win32 file header</a:t>
            </a:r>
          </a:p>
          <a:p>
            <a:pPr lvl="1"/>
            <a:r>
              <a:rPr lang="en-US" dirty="0"/>
              <a:t>A CLR file header</a:t>
            </a:r>
          </a:p>
          <a:p>
            <a:pPr lvl="1"/>
            <a:r>
              <a:rPr lang="en-US" dirty="0"/>
              <a:t>CIL code</a:t>
            </a:r>
          </a:p>
          <a:p>
            <a:pPr lvl="1"/>
            <a:r>
              <a:rPr lang="en-US" dirty="0"/>
              <a:t>Type metadata</a:t>
            </a:r>
          </a:p>
          <a:p>
            <a:pPr lvl="1"/>
            <a:r>
              <a:rPr lang="en-US" dirty="0"/>
              <a:t>An assembly manifest</a:t>
            </a:r>
          </a:p>
          <a:p>
            <a:pPr lvl="1"/>
            <a:r>
              <a:rPr lang="en-US" dirty="0"/>
              <a:t>Optional embedded resources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041864"/>
          </a:xfrm>
        </p:spPr>
        <p:txBody>
          <a:bodyPr/>
          <a:lstStyle/>
          <a:p>
            <a:pPr algn="ctr"/>
            <a:r>
              <a:rPr lang="en-US" sz="4400" b="1" dirty="0"/>
              <a:t>Format of a .NET Assembly</a:t>
            </a:r>
            <a:endParaRPr lang="en-US" dirty="0"/>
          </a:p>
        </p:txBody>
      </p:sp>
      <p:sp>
        <p:nvSpPr>
          <p:cNvPr id="3" name="Content Placeholder 2"/>
          <p:cNvSpPr>
            <a:spLocks noGrp="1"/>
          </p:cNvSpPr>
          <p:nvPr>
            <p:ph idx="1"/>
          </p:nvPr>
        </p:nvSpPr>
        <p:spPr/>
        <p:txBody>
          <a:bodyPr>
            <a:normAutofit/>
          </a:bodyPr>
          <a:lstStyle/>
          <a:p>
            <a:r>
              <a:rPr lang="en-US" sz="2000" b="1" dirty="0"/>
              <a:t>The Win32 File Header</a:t>
            </a:r>
            <a:endParaRPr lang="en-US" sz="2000" dirty="0"/>
          </a:p>
          <a:p>
            <a:pPr lvl="1"/>
            <a:r>
              <a:rPr lang="en-US" sz="2000" dirty="0"/>
              <a:t>establishes the fact that the assembly can be loaded and manipulated by the Windows.</a:t>
            </a:r>
          </a:p>
          <a:p>
            <a:pPr lvl="1"/>
            <a:r>
              <a:rPr lang="en-US" sz="2000" dirty="0"/>
              <a:t>identifies the kind of application (console-based, GUI-based, or *.dll code library) to be hosted by the Windows</a:t>
            </a:r>
          </a:p>
          <a:p>
            <a:pPr lvl="1"/>
            <a:r>
              <a:rPr lang="en-US" sz="2000" dirty="0"/>
              <a:t>Example:</a:t>
            </a:r>
            <a:r>
              <a:rPr lang="en-US" sz="2000" dirty="0">
                <a:latin typeface="Courier New" pitchFamily="49" charset="0"/>
              </a:rPr>
              <a:t> </a:t>
            </a:r>
            <a:r>
              <a:rPr lang="en-US" sz="2000" dirty="0" err="1">
                <a:latin typeface="Courier New" pitchFamily="49" charset="0"/>
              </a:rPr>
              <a:t>dumpbin</a:t>
            </a:r>
            <a:r>
              <a:rPr lang="en-US" sz="2000" dirty="0">
                <a:latin typeface="Courier New" pitchFamily="49" charset="0"/>
              </a:rPr>
              <a:t> /headers CarLibrary.dll</a:t>
            </a:r>
          </a:p>
          <a:p>
            <a:endParaRPr lang="en-US" sz="2000" dirty="0"/>
          </a:p>
        </p:txBody>
      </p:sp>
      <p:pic>
        <p:nvPicPr>
          <p:cNvPr id="4" name="Picture 3" descr="as1.png"/>
          <p:cNvPicPr>
            <a:picLocks noChangeAspect="1"/>
          </p:cNvPicPr>
          <p:nvPr/>
        </p:nvPicPr>
        <p:blipFill>
          <a:blip r:embed="rId2"/>
          <a:stretch>
            <a:fillRect/>
          </a:stretch>
        </p:blipFill>
        <p:spPr>
          <a:xfrm>
            <a:off x="1219200" y="4038600"/>
            <a:ext cx="5542858" cy="24666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1143000" y="5029200"/>
            <a:ext cx="1219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763</TotalTime>
  <Words>2280</Words>
  <Application>Microsoft Office PowerPoint</Application>
  <PresentationFormat>On-screen Show (4:3)</PresentationFormat>
  <Paragraphs>251</Paragraphs>
  <Slides>45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Courier New</vt:lpstr>
      <vt:lpstr>Rockwell</vt:lpstr>
      <vt:lpstr>Segoe UI</vt:lpstr>
      <vt:lpstr>Wingdings</vt:lpstr>
      <vt:lpstr>Wingdings 2</vt:lpstr>
      <vt:lpstr>Foundry</vt:lpstr>
      <vt:lpstr>C# &amp; .NET Framework</vt:lpstr>
      <vt:lpstr>Review</vt:lpstr>
      <vt:lpstr>Chapter 11: Objectives</vt:lpstr>
      <vt:lpstr>Role of .NET Assemblies</vt:lpstr>
      <vt:lpstr>Role of .NET Assemblies</vt:lpstr>
      <vt:lpstr>Role of .NET Assemblies</vt:lpstr>
      <vt:lpstr>Role of .NET Assemblies</vt:lpstr>
      <vt:lpstr>Format of a .NET Assembly</vt:lpstr>
      <vt:lpstr>Format of a .NET Assembly</vt:lpstr>
      <vt:lpstr>Format of a .NET Assembly</vt:lpstr>
      <vt:lpstr>Format of a .NET Assembly</vt:lpstr>
      <vt:lpstr>Format of a .NET Assembly</vt:lpstr>
      <vt:lpstr>Format of a .NET Assembly</vt:lpstr>
      <vt:lpstr>Format of a .NET Assembly</vt:lpstr>
      <vt:lpstr>Single-File Assembly Demo</vt:lpstr>
      <vt:lpstr>PowerPoint Presentation</vt:lpstr>
      <vt:lpstr>PowerPoint Presentation</vt:lpstr>
      <vt:lpstr>PowerPoint Presentation</vt:lpstr>
      <vt:lpstr>PowerPoint Presentation</vt:lpstr>
      <vt:lpstr>PowerPoint Presentation</vt:lpstr>
      <vt:lpstr>Multifile Assembly</vt:lpstr>
      <vt:lpstr>PowerPoint Presentation</vt:lpstr>
      <vt:lpstr>PowerPoint Presentation</vt:lpstr>
      <vt:lpstr>PowerPoint Presentation</vt:lpstr>
      <vt:lpstr>Private Assemblies</vt:lpstr>
      <vt:lpstr>Configuring Private Assemblies</vt:lpstr>
      <vt:lpstr>Configuring Private Assemblies</vt:lpstr>
      <vt:lpstr>PowerPoint Presentation</vt:lpstr>
      <vt:lpstr>Shared Assemblies</vt:lpstr>
      <vt:lpstr>Shared Assemblies</vt:lpstr>
      <vt:lpstr>Shared Assemblies</vt:lpstr>
      <vt:lpstr>Shared Assemblies</vt:lpstr>
      <vt:lpstr>Shared Assemblies</vt:lpstr>
      <vt:lpstr>Strongly Name example</vt:lpstr>
      <vt:lpstr>PowerPoint Presentation</vt:lpstr>
      <vt:lpstr>PowerPoint Presentation</vt:lpstr>
      <vt:lpstr>PowerPoint Presentation</vt:lpstr>
      <vt:lpstr>Installing/Removing Shared Assemblies to/from the GAC</vt:lpstr>
      <vt:lpstr>PowerPoint Presentation</vt:lpstr>
      <vt:lpstr>Consuming Share Assembly</vt:lpstr>
      <vt:lpstr>The &lt;codeBase&gt; Element</vt:lpstr>
      <vt:lpstr>The Machine Configuration File</vt:lpstr>
      <vt:lpstr>The Assembly Binding “Big Picture”</vt:lpstr>
      <vt:lpstr>Lab</vt:lpstr>
      <vt:lpstr>Chapter 11: 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&amp; .NET Framework</dc:title>
  <dc:creator/>
  <cp:lastModifiedBy>Kiem Ho Hoan (FE FPTU HCM)</cp:lastModifiedBy>
  <cp:revision>154</cp:revision>
  <dcterms:created xsi:type="dcterms:W3CDTF">2006-08-16T00:00:00Z</dcterms:created>
  <dcterms:modified xsi:type="dcterms:W3CDTF">2020-10-07T07:26:38Z</dcterms:modified>
</cp:coreProperties>
</file>