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88" r:id="rId3"/>
    <p:sldId id="276" r:id="rId4"/>
    <p:sldId id="281" r:id="rId5"/>
    <p:sldId id="282" r:id="rId6"/>
    <p:sldId id="283" r:id="rId7"/>
    <p:sldId id="275" r:id="rId8"/>
    <p:sldId id="284" r:id="rId9"/>
    <p:sldId id="274" r:id="rId10"/>
    <p:sldId id="285" r:id="rId11"/>
    <p:sldId id="272" r:id="rId12"/>
    <p:sldId id="271" r:id="rId13"/>
    <p:sldId id="270" r:id="rId14"/>
    <p:sldId id="269" r:id="rId15"/>
    <p:sldId id="268" r:id="rId16"/>
    <p:sldId id="267" r:id="rId17"/>
    <p:sldId id="266" r:id="rId18"/>
    <p:sldId id="265" r:id="rId19"/>
    <p:sldId id="290" r:id="rId20"/>
    <p:sldId id="289" r:id="rId21"/>
    <p:sldId id="264" r:id="rId22"/>
    <p:sldId id="286" r:id="rId23"/>
    <p:sldId id="263" r:id="rId24"/>
    <p:sldId id="262" r:id="rId25"/>
    <p:sldId id="261" r:id="rId26"/>
    <p:sldId id="260" r:id="rId27"/>
    <p:sldId id="259" r:id="rId28"/>
    <p:sldId id="258" r:id="rId29"/>
    <p:sldId id="277" r:id="rId30"/>
    <p:sldId id="278" r:id="rId31"/>
    <p:sldId id="279" r:id="rId32"/>
    <p:sldId id="287" r:id="rId33"/>
    <p:sldId id="28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94660"/>
  </p:normalViewPr>
  <p:slideViewPr>
    <p:cSldViewPr>
      <p:cViewPr varScale="1">
        <p:scale>
          <a:sx n="96" d="100"/>
          <a:sy n="96" d="100"/>
        </p:scale>
        <p:origin x="1108" y="6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9B858-1287-4E1F-812B-DF508AC2E3D9}" type="datetimeFigureOut">
              <a:rPr lang="en-US" smtClean="0"/>
              <a:pPr/>
              <a:t>10/2/2020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4EC07-6127-4F62-A370-4DA5E8154D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25792CEC-7C89-4C2F-AA2E-D1D62BAF50FB}" type="datetime1">
              <a:rPr lang="en-US" smtClean="0"/>
              <a:pPr/>
              <a:t>10/2/2020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7B9F8F-7ED6-4132-A897-54F294FB90E6}" type="datetime1">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ECDBDE-2533-4E45-B7C3-55D63AF29E6B}" type="datetime1">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BD11CC-3A2D-4164-8F60-8BFFCE5C89C4}" type="datetime1">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AA8CA728-DE10-491E-8EEB-5228375E0D72}" type="datetime1">
              <a:rPr lang="en-US" smtClean="0"/>
              <a:pPr/>
              <a:t>10/2/2020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6CD175-7D0A-4BE1-A327-AECD80559FDE}" type="datetime1">
              <a:rPr lang="en-US" smtClean="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0F79C8E-6C37-4D65-8C77-95057109D67F}" type="datetime1">
              <a:rPr lang="en-US" smtClean="0"/>
              <a:pPr/>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0BCCB4B-D01A-4E7E-8EE7-24A2AFF92C3C}" type="datetime1">
              <a:rPr lang="en-US" smtClean="0"/>
              <a:pPr/>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79F7B-34A0-458A-985A-B7C19A66FF17}" type="datetime1">
              <a:rPr lang="en-US" smtClean="0"/>
              <a:pPr/>
              <a:t>10/2/2020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744AE956-2686-4F68-BFDB-2AD0D4096FF5}" type="datetime1">
              <a:rPr lang="en-US" smtClean="0"/>
              <a:pPr/>
              <a:t>10/2/2020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2D2328A8-1244-479A-AA9C-CB11BF31F7C0}" type="datetime1">
              <a:rPr lang="en-US" smtClean="0"/>
              <a:pPr/>
              <a:t>10/2/2020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661B4F9-3531-4E73-A396-8805BD237B9E}" type="datetime1">
              <a:rPr lang="en-US" smtClean="0"/>
              <a:pPr/>
              <a:t>10/2/2020</a:t>
            </a:fld>
            <a:endParaRPr lang="en-US"/>
          </a:p>
        </p:txBody>
      </p:sp>
      <p:sp>
        <p:nvSpPr>
          <p:cNvPr id="23" name="Slide Number Placeholder 22"/>
          <p:cNvSpPr>
            <a:spLocks noGrp="1"/>
          </p:cNvSpPr>
          <p:nvPr>
            <p:ph type="sldNum" sz="quarter" idx="4"/>
          </p:nvPr>
        </p:nvSpPr>
        <p:spPr>
          <a:xfrm>
            <a:off x="8458200"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8" name="TextBox 7"/>
          <p:cNvSpPr txBox="1"/>
          <p:nvPr userDrawn="1"/>
        </p:nvSpPr>
        <p:spPr>
          <a:xfrm>
            <a:off x="8749150" y="6526473"/>
            <a:ext cx="457200" cy="307777"/>
          </a:xfrm>
          <a:prstGeom prst="rect">
            <a:avLst/>
          </a:prstGeom>
          <a:noFill/>
        </p:spPr>
        <p:txBody>
          <a:bodyPr wrap="square" rtlCol="0">
            <a:spAutoFit/>
          </a:bodyPr>
          <a:lstStyle/>
          <a:p>
            <a:r>
              <a:rPr lang="en-US" sz="1400" dirty="0"/>
              <a:t>/31</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 &amp; .NET Framework</a:t>
            </a:r>
            <a:endParaRPr lang="en-US" dirty="0"/>
          </a:p>
        </p:txBody>
      </p:sp>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b="1" dirty="0"/>
          </a:p>
          <a:p>
            <a:pPr algn="ctr">
              <a:buNone/>
            </a:pPr>
            <a:r>
              <a:rPr lang="en-US" sz="3600" b="1" dirty="0"/>
              <a:t>Chapter 14: </a:t>
            </a:r>
          </a:p>
          <a:p>
            <a:pPr algn="ctr">
              <a:buNone/>
            </a:pPr>
            <a:r>
              <a:rPr lang="en-US" sz="3600" b="1" dirty="0"/>
              <a:t>Building Multithreaded Applications</a:t>
            </a:r>
          </a:p>
          <a:p>
            <a:pPr algn="ctr" eaLnBrk="1" hangingPunct="1">
              <a:buFontTx/>
              <a:buNone/>
            </a:pPr>
            <a:endParaRPr lang="en-US" sz="3600" b="1" dirty="0"/>
          </a:p>
          <a:p>
            <a:pPr algn="ctr" eaLnBrk="1" hangingPunct="1"/>
            <a:endParaRPr lang="en-US" sz="3600"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200" b="1" dirty="0"/>
              <a:t>Process/</a:t>
            </a:r>
            <a:r>
              <a:rPr lang="en-US" sz="3200" b="1" dirty="0" err="1"/>
              <a:t>AppDomain</a:t>
            </a:r>
            <a:r>
              <a:rPr lang="en-US" sz="3200" b="1" dirty="0"/>
              <a:t>/Context/Thread</a:t>
            </a:r>
            <a:endParaRPr lang="en-US" sz="3200" dirty="0"/>
          </a:p>
        </p:txBody>
      </p:sp>
      <p:sp>
        <p:nvSpPr>
          <p:cNvPr id="3" name="Content Placeholder 2"/>
          <p:cNvSpPr>
            <a:spLocks noGrp="1"/>
          </p:cNvSpPr>
          <p:nvPr>
            <p:ph idx="1"/>
          </p:nvPr>
        </p:nvSpPr>
        <p:spPr/>
        <p:txBody>
          <a:bodyPr>
            <a:normAutofit/>
          </a:bodyPr>
          <a:lstStyle/>
          <a:p>
            <a:r>
              <a:rPr lang="en-US" sz="2000" dirty="0"/>
              <a:t>A given application domain may be further subdivided into numerous </a:t>
            </a:r>
            <a:r>
              <a:rPr lang="en-US" sz="2000" dirty="0">
                <a:solidFill>
                  <a:srgbClr val="FFFF00"/>
                </a:solidFill>
              </a:rPr>
              <a:t>context boundaries.</a:t>
            </a:r>
          </a:p>
          <a:p>
            <a:r>
              <a:rPr lang="en-US" sz="2000" dirty="0"/>
              <a:t>Using context, the CLR is able to ensure that objects that have special runtime requirements are handled in an appropriate and consistent manner by intercepting method invocations into and out of a given context.</a:t>
            </a:r>
          </a:p>
          <a:p>
            <a:endParaRPr lang="en-US" sz="2000" dirty="0"/>
          </a:p>
        </p:txBody>
      </p:sp>
      <p:pic>
        <p:nvPicPr>
          <p:cNvPr id="4" name="Picture 4"/>
          <p:cNvPicPr>
            <a:picLocks noChangeAspect="1" noChangeArrowheads="1"/>
          </p:cNvPicPr>
          <p:nvPr/>
        </p:nvPicPr>
        <p:blipFill>
          <a:blip r:embed="rId2"/>
          <a:srcRect/>
          <a:stretch>
            <a:fillRect/>
          </a:stretch>
        </p:blipFill>
        <p:spPr bwMode="auto">
          <a:xfrm>
            <a:off x="2286000" y="3657600"/>
            <a:ext cx="4286250" cy="23907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a:t>Review of the .NET Delegate</a:t>
            </a:r>
            <a:endParaRPr lang="en-US" dirty="0"/>
          </a:p>
        </p:txBody>
      </p:sp>
      <p:sp>
        <p:nvSpPr>
          <p:cNvPr id="3" name="Content Placeholder 2"/>
          <p:cNvSpPr>
            <a:spLocks noGrp="1"/>
          </p:cNvSpPr>
          <p:nvPr>
            <p:ph idx="1"/>
          </p:nvPr>
        </p:nvSpPr>
        <p:spPr/>
        <p:txBody>
          <a:bodyPr/>
          <a:lstStyle/>
          <a:p>
            <a:endParaRPr lang="en-US"/>
          </a:p>
        </p:txBody>
      </p:sp>
      <p:grpSp>
        <p:nvGrpSpPr>
          <p:cNvPr id="7" name="Group 6"/>
          <p:cNvGrpSpPr/>
          <p:nvPr/>
        </p:nvGrpSpPr>
        <p:grpSpPr>
          <a:xfrm>
            <a:off x="1371600" y="2378075"/>
            <a:ext cx="6629400" cy="3594100"/>
            <a:chOff x="1371600" y="2378075"/>
            <a:chExt cx="6629400" cy="3594100"/>
          </a:xfrm>
        </p:grpSpPr>
        <p:pic>
          <p:nvPicPr>
            <p:cNvPr id="4" name="Picture 5"/>
            <p:cNvPicPr>
              <a:picLocks noChangeAspect="1" noChangeArrowheads="1"/>
            </p:cNvPicPr>
            <p:nvPr/>
          </p:nvPicPr>
          <p:blipFill>
            <a:blip r:embed="rId2"/>
            <a:srcRect/>
            <a:stretch>
              <a:fillRect/>
            </a:stretch>
          </p:blipFill>
          <p:spPr bwMode="auto">
            <a:xfrm>
              <a:off x="1524000" y="2378075"/>
              <a:ext cx="5181600" cy="669925"/>
            </a:xfrm>
            <a:prstGeom prst="rect">
              <a:avLst/>
            </a:prstGeom>
            <a:noFill/>
            <a:ln w="9525">
              <a:noFill/>
              <a:miter lim="800000"/>
              <a:headEnd/>
              <a:tailEnd/>
            </a:ln>
          </p:spPr>
        </p:pic>
        <p:pic>
          <p:nvPicPr>
            <p:cNvPr id="5" name="Picture 6"/>
            <p:cNvPicPr>
              <a:picLocks noChangeAspect="1" noChangeArrowheads="1"/>
            </p:cNvPicPr>
            <p:nvPr/>
          </p:nvPicPr>
          <p:blipFill>
            <a:blip r:embed="rId3"/>
            <a:srcRect/>
            <a:stretch>
              <a:fillRect/>
            </a:stretch>
          </p:blipFill>
          <p:spPr bwMode="auto">
            <a:xfrm>
              <a:off x="1371600" y="3810000"/>
              <a:ext cx="6629400" cy="2162175"/>
            </a:xfrm>
            <a:prstGeom prst="rect">
              <a:avLst/>
            </a:prstGeom>
            <a:noFill/>
            <a:ln w="9525">
              <a:noFill/>
              <a:miter lim="800000"/>
              <a:headEnd/>
              <a:tailEnd/>
            </a:ln>
          </p:spPr>
        </p:pic>
        <p:sp>
          <p:nvSpPr>
            <p:cNvPr id="6" name="AutoShape 7"/>
            <p:cNvSpPr>
              <a:spLocks noChangeArrowheads="1"/>
            </p:cNvSpPr>
            <p:nvPr/>
          </p:nvSpPr>
          <p:spPr bwMode="auto">
            <a:xfrm>
              <a:off x="3933825" y="3048000"/>
              <a:ext cx="485775" cy="762000"/>
            </a:xfrm>
            <a:prstGeom prst="downArrow">
              <a:avLst>
                <a:gd name="adj1" fmla="val 50000"/>
                <a:gd name="adj2" fmla="val 39216"/>
              </a:avLst>
            </a:prstGeom>
            <a:solidFill>
              <a:srgbClr val="FFC000"/>
            </a:solidFill>
            <a:ln w="9525">
              <a:solidFill>
                <a:schemeClr val="tx1"/>
              </a:solidFill>
              <a:miter lim="800000"/>
              <a:headEnd/>
              <a:tailEnd/>
            </a:ln>
          </p:spPr>
          <p:txBody>
            <a:bodyPr wrap="none" anchor="ctr"/>
            <a:lstStyle/>
            <a:p>
              <a:endParaRPr lang="en-US"/>
            </a:p>
          </p:txBody>
        </p:sp>
      </p:gr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dirty="0"/>
              <a:t>Synchronous Demo</a:t>
            </a:r>
          </a:p>
        </p:txBody>
      </p:sp>
      <p:pic>
        <p:nvPicPr>
          <p:cNvPr id="4" name="Picture 3" descr="syn3.png"/>
          <p:cNvPicPr>
            <a:picLocks noChangeAspect="1"/>
          </p:cNvPicPr>
          <p:nvPr/>
        </p:nvPicPr>
        <p:blipFill>
          <a:blip r:embed="rId2"/>
          <a:stretch>
            <a:fillRect/>
          </a:stretch>
        </p:blipFill>
        <p:spPr>
          <a:xfrm>
            <a:off x="5334000" y="4648200"/>
            <a:ext cx="2800000" cy="1047619"/>
          </a:xfrm>
          <a:prstGeom prst="rect">
            <a:avLst/>
          </a:prstGeom>
        </p:spPr>
      </p:pic>
      <p:pic>
        <p:nvPicPr>
          <p:cNvPr id="5" name="Picture 4" descr="syn1.png"/>
          <p:cNvPicPr>
            <a:picLocks noChangeAspect="1"/>
          </p:cNvPicPr>
          <p:nvPr/>
        </p:nvPicPr>
        <p:blipFill>
          <a:blip r:embed="rId3"/>
          <a:stretch>
            <a:fillRect/>
          </a:stretch>
        </p:blipFill>
        <p:spPr>
          <a:xfrm>
            <a:off x="4114800" y="1143000"/>
            <a:ext cx="4714286" cy="319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yn2.png"/>
          <p:cNvPicPr>
            <a:picLocks noChangeAspect="1"/>
          </p:cNvPicPr>
          <p:nvPr/>
        </p:nvPicPr>
        <p:blipFill>
          <a:blip r:embed="rId4"/>
          <a:stretch>
            <a:fillRect/>
          </a:stretch>
        </p:blipFill>
        <p:spPr>
          <a:xfrm>
            <a:off x="381000" y="4419600"/>
            <a:ext cx="4295238" cy="202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Left Brace 6"/>
          <p:cNvSpPr/>
          <p:nvPr/>
        </p:nvSpPr>
        <p:spPr>
          <a:xfrm>
            <a:off x="4114800" y="3048000"/>
            <a:ext cx="304800" cy="1066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685800" y="1600200"/>
            <a:ext cx="2514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These lines will not execute until the add() method has completed its execution</a:t>
            </a:r>
          </a:p>
        </p:txBody>
      </p:sp>
      <p:cxnSp>
        <p:nvCxnSpPr>
          <p:cNvPr id="10" name="Straight Arrow Connector 9"/>
          <p:cNvCxnSpPr>
            <a:stCxn id="8" idx="3"/>
            <a:endCxn id="7" idx="1"/>
          </p:cNvCxnSpPr>
          <p:nvPr/>
        </p:nvCxnSpPr>
        <p:spPr>
          <a:xfrm>
            <a:off x="3200400" y="2438400"/>
            <a:ext cx="914400" cy="1143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4876800" y="6324600"/>
            <a:ext cx="3672544" cy="338554"/>
          </a:xfrm>
          <a:prstGeom prst="rect">
            <a:avLst/>
          </a:prstGeom>
          <a:noFill/>
        </p:spPr>
        <p:txBody>
          <a:bodyPr wrap="none" rtlCol="0">
            <a:spAutoFit/>
          </a:bodyPr>
          <a:lstStyle/>
          <a:p>
            <a:r>
              <a:rPr lang="en-US" sz="1600" u="sng" dirty="0"/>
              <a:t>Example: Ch_14 Code\</a:t>
            </a:r>
            <a:r>
              <a:rPr lang="en-US" sz="1600" u="sng" dirty="0" err="1"/>
              <a:t>SyncDelegate</a:t>
            </a:r>
            <a:endParaRPr lang="en-US" sz="1600" u="sng"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8601" y="1143001"/>
            <a:ext cx="5105400" cy="4038600"/>
            <a:chOff x="228601" y="1143001"/>
            <a:chExt cx="5105400" cy="4038600"/>
          </a:xfrm>
        </p:grpSpPr>
        <p:pic>
          <p:nvPicPr>
            <p:cNvPr id="5" name="Picture 4" descr="asyn1.png"/>
            <p:cNvPicPr>
              <a:picLocks noChangeAspect="1"/>
            </p:cNvPicPr>
            <p:nvPr/>
          </p:nvPicPr>
          <p:blipFill>
            <a:blip r:embed="rId2"/>
            <a:stretch>
              <a:fillRect/>
            </a:stretch>
          </p:blipFill>
          <p:spPr>
            <a:xfrm>
              <a:off x="228601" y="1143001"/>
              <a:ext cx="5105400" cy="403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62000" y="2819400"/>
              <a:ext cx="43434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253536"/>
            <a:ext cx="8229600" cy="737064"/>
          </a:xfrm>
        </p:spPr>
        <p:txBody>
          <a:bodyPr>
            <a:noAutofit/>
          </a:bodyPr>
          <a:lstStyle/>
          <a:p>
            <a:pPr algn="ctr"/>
            <a:r>
              <a:rPr lang="en-US" sz="4000" b="1" dirty="0"/>
              <a:t>Asynchronous Demo</a:t>
            </a:r>
            <a:endParaRPr lang="en-US" sz="4000" dirty="0"/>
          </a:p>
        </p:txBody>
      </p:sp>
      <p:pic>
        <p:nvPicPr>
          <p:cNvPr id="6" name="Picture 5" descr="asyn2.png"/>
          <p:cNvPicPr>
            <a:picLocks noChangeAspect="1"/>
          </p:cNvPicPr>
          <p:nvPr/>
        </p:nvPicPr>
        <p:blipFill>
          <a:blip r:embed="rId3"/>
          <a:stretch>
            <a:fillRect/>
          </a:stretch>
        </p:blipFill>
        <p:spPr>
          <a:xfrm>
            <a:off x="3810000" y="4791333"/>
            <a:ext cx="5057143" cy="20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0" name="Group 9"/>
          <p:cNvGrpSpPr/>
          <p:nvPr/>
        </p:nvGrpSpPr>
        <p:grpSpPr>
          <a:xfrm>
            <a:off x="5636652" y="1371600"/>
            <a:ext cx="3240253" cy="1647619"/>
            <a:chOff x="5636652" y="1371600"/>
            <a:chExt cx="3240253" cy="1647619"/>
          </a:xfrm>
        </p:grpSpPr>
        <p:pic>
          <p:nvPicPr>
            <p:cNvPr id="4" name="Picture 3" descr="asyn3.png"/>
            <p:cNvPicPr>
              <a:picLocks noChangeAspect="1"/>
            </p:cNvPicPr>
            <p:nvPr/>
          </p:nvPicPr>
          <p:blipFill>
            <a:blip r:embed="rId4"/>
            <a:stretch>
              <a:fillRect/>
            </a:stretch>
          </p:blipFill>
          <p:spPr>
            <a:xfrm>
              <a:off x="5715000" y="1371600"/>
              <a:ext cx="3161905" cy="1647619"/>
            </a:xfrm>
            <a:prstGeom prst="rect">
              <a:avLst/>
            </a:prstGeom>
          </p:spPr>
        </p:pic>
        <p:sp>
          <p:nvSpPr>
            <p:cNvPr id="8" name="Rectangle 7"/>
            <p:cNvSpPr/>
            <p:nvPr/>
          </p:nvSpPr>
          <p:spPr>
            <a:xfrm>
              <a:off x="5638800" y="1752600"/>
              <a:ext cx="2286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6652" y="1981200"/>
              <a:ext cx="2286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152400" y="6324600"/>
            <a:ext cx="3397661" cy="307777"/>
          </a:xfrm>
          <a:prstGeom prst="rect">
            <a:avLst/>
          </a:prstGeom>
          <a:noFill/>
        </p:spPr>
        <p:txBody>
          <a:bodyPr wrap="none" rtlCol="0">
            <a:spAutoFit/>
          </a:bodyPr>
          <a:lstStyle/>
          <a:p>
            <a:r>
              <a:rPr lang="en-US" sz="1400" u="sng" dirty="0"/>
              <a:t>Example: Ch_14 Code\ </a:t>
            </a:r>
            <a:r>
              <a:rPr lang="en-US" sz="1400" u="sng" dirty="0" err="1"/>
              <a:t>AsyncDelegate</a:t>
            </a:r>
            <a:endParaRPr lang="en-US" sz="1400" u="sng"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err="1"/>
              <a:t>System.Threading.Thread</a:t>
            </a:r>
            <a:r>
              <a:rPr lang="en-US" sz="4000" b="1" dirty="0"/>
              <a:t> Demo</a:t>
            </a:r>
            <a:endParaRPr lang="en-US" sz="4000" dirty="0"/>
          </a:p>
        </p:txBody>
      </p:sp>
      <p:pic>
        <p:nvPicPr>
          <p:cNvPr id="4" name="Picture 3" descr="thread2.png"/>
          <p:cNvPicPr>
            <a:picLocks noChangeAspect="1"/>
          </p:cNvPicPr>
          <p:nvPr/>
        </p:nvPicPr>
        <p:blipFill>
          <a:blip r:embed="rId2"/>
          <a:stretch>
            <a:fillRect/>
          </a:stretch>
        </p:blipFill>
        <p:spPr>
          <a:xfrm>
            <a:off x="3581400" y="5257800"/>
            <a:ext cx="3923810" cy="1371429"/>
          </a:xfrm>
          <a:prstGeom prst="rect">
            <a:avLst/>
          </a:prstGeom>
        </p:spPr>
      </p:pic>
      <p:pic>
        <p:nvPicPr>
          <p:cNvPr id="5" name="Picture 4" descr="thread1.png"/>
          <p:cNvPicPr>
            <a:picLocks noChangeAspect="1"/>
          </p:cNvPicPr>
          <p:nvPr/>
        </p:nvPicPr>
        <p:blipFill>
          <a:blip r:embed="rId3"/>
          <a:stretch>
            <a:fillRect/>
          </a:stretch>
        </p:blipFill>
        <p:spPr>
          <a:xfrm>
            <a:off x="1676400" y="1371600"/>
            <a:ext cx="6076191"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52400" y="6324600"/>
            <a:ext cx="3100016" cy="307777"/>
          </a:xfrm>
          <a:prstGeom prst="rect">
            <a:avLst/>
          </a:prstGeom>
          <a:noFill/>
        </p:spPr>
        <p:txBody>
          <a:bodyPr wrap="none" rtlCol="0">
            <a:spAutoFit/>
          </a:bodyPr>
          <a:lstStyle/>
          <a:p>
            <a:r>
              <a:rPr lang="en-US" sz="1400" u="sng" dirty="0"/>
              <a:t>Example: Ch_14 Code\ </a:t>
            </a:r>
            <a:r>
              <a:rPr lang="en-US" sz="1400" u="sng" dirty="0" err="1"/>
              <a:t>ThreadStats</a:t>
            </a:r>
            <a:endParaRPr lang="en-US" sz="1400" u="sng"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dirty="0"/>
              <a:t>Steps to create a Thread</a:t>
            </a:r>
          </a:p>
        </p:txBody>
      </p:sp>
      <p:sp>
        <p:nvSpPr>
          <p:cNvPr id="3" name="Content Placeholder 2"/>
          <p:cNvSpPr>
            <a:spLocks noGrp="1"/>
          </p:cNvSpPr>
          <p:nvPr>
            <p:ph idx="1"/>
          </p:nvPr>
        </p:nvSpPr>
        <p:spPr/>
        <p:txBody>
          <a:bodyPr>
            <a:normAutofit fontScale="85000" lnSpcReduction="10000"/>
          </a:bodyPr>
          <a:lstStyle/>
          <a:p>
            <a:pPr marL="457200" indent="-457200">
              <a:lnSpc>
                <a:spcPct val="90000"/>
              </a:lnSpc>
              <a:buFontTx/>
              <a:buAutoNum type="arabicPeriod"/>
            </a:pPr>
            <a:r>
              <a:rPr lang="en-US" dirty="0">
                <a:latin typeface="Calibri" pitchFamily="34" charset="0"/>
              </a:rPr>
              <a:t>Create a type method to be the entry point for the new thread.</a:t>
            </a:r>
            <a:endParaRPr lang="en-US" dirty="0">
              <a:solidFill>
                <a:srgbClr val="FFFF00"/>
              </a:solidFill>
              <a:latin typeface="Calibri" pitchFamily="34" charset="0"/>
            </a:endParaRPr>
          </a:p>
          <a:p>
            <a:pPr marL="457200" indent="-457200">
              <a:lnSpc>
                <a:spcPct val="90000"/>
              </a:lnSpc>
              <a:buFontTx/>
              <a:buAutoNum type="arabicPeriod"/>
            </a:pPr>
            <a:r>
              <a:rPr lang="en-US" dirty="0">
                <a:solidFill>
                  <a:srgbClr val="FFFF00"/>
                </a:solidFill>
                <a:latin typeface="Calibri" pitchFamily="34" charset="0"/>
              </a:rPr>
              <a:t>Create a new </a:t>
            </a:r>
            <a:r>
              <a:rPr lang="en-US" dirty="0" err="1">
                <a:latin typeface="Calibri" pitchFamily="34" charset="0"/>
              </a:rPr>
              <a:t>ParameterizedThreadStart</a:t>
            </a:r>
            <a:r>
              <a:rPr lang="en-US" dirty="0">
                <a:latin typeface="Calibri" pitchFamily="34" charset="0"/>
              </a:rPr>
              <a:t> (or legacy </a:t>
            </a:r>
            <a:r>
              <a:rPr lang="en-US" dirty="0" err="1">
                <a:solidFill>
                  <a:srgbClr val="FFFF00"/>
                </a:solidFill>
                <a:latin typeface="Calibri" pitchFamily="34" charset="0"/>
              </a:rPr>
              <a:t>ThreadStart</a:t>
            </a:r>
            <a:r>
              <a:rPr lang="en-US" dirty="0">
                <a:latin typeface="Calibri" pitchFamily="34" charset="0"/>
              </a:rPr>
              <a:t>) delegate, passing the address of the method defined in step 1 to the constructor.</a:t>
            </a:r>
          </a:p>
          <a:p>
            <a:pPr marL="457200" indent="-457200">
              <a:lnSpc>
                <a:spcPct val="90000"/>
              </a:lnSpc>
              <a:buFontTx/>
              <a:buAutoNum type="arabicPeriod"/>
            </a:pPr>
            <a:r>
              <a:rPr lang="en-US" dirty="0">
                <a:latin typeface="Calibri" pitchFamily="34" charset="0"/>
              </a:rPr>
              <a:t>Create a Thread object, passing the </a:t>
            </a:r>
            <a:r>
              <a:rPr lang="en-US" dirty="0" err="1">
                <a:latin typeface="Calibri" pitchFamily="34" charset="0"/>
              </a:rPr>
              <a:t>ParameterizedThreadStart</a:t>
            </a:r>
            <a:r>
              <a:rPr lang="en-US" dirty="0">
                <a:latin typeface="Calibri" pitchFamily="34" charset="0"/>
              </a:rPr>
              <a:t>/</a:t>
            </a:r>
            <a:r>
              <a:rPr lang="en-US" dirty="0" err="1">
                <a:latin typeface="Calibri" pitchFamily="34" charset="0"/>
              </a:rPr>
              <a:t>ThreadStart</a:t>
            </a:r>
            <a:r>
              <a:rPr lang="en-US" dirty="0">
                <a:latin typeface="Calibri" pitchFamily="34" charset="0"/>
              </a:rPr>
              <a:t> delegate as a constructor argument.</a:t>
            </a:r>
          </a:p>
          <a:p>
            <a:pPr marL="457200" indent="-457200">
              <a:lnSpc>
                <a:spcPct val="90000"/>
              </a:lnSpc>
              <a:buFontTx/>
              <a:buAutoNum type="arabicPeriod"/>
            </a:pPr>
            <a:r>
              <a:rPr lang="en-US" dirty="0">
                <a:latin typeface="Calibri" pitchFamily="34" charset="0"/>
              </a:rPr>
              <a:t>Establish any initial thread characteristics (name, priority, etc.).</a:t>
            </a:r>
          </a:p>
          <a:p>
            <a:pPr marL="457200" indent="-457200">
              <a:lnSpc>
                <a:spcPct val="90000"/>
              </a:lnSpc>
              <a:buFontTx/>
              <a:buAutoNum type="arabicPeriod"/>
            </a:pPr>
            <a:r>
              <a:rPr lang="en-US" dirty="0">
                <a:latin typeface="Calibri" pitchFamily="34" charset="0"/>
              </a:rPr>
              <a:t>Call the </a:t>
            </a:r>
            <a:r>
              <a:rPr lang="en-US" dirty="0" err="1">
                <a:latin typeface="Calibri" pitchFamily="34" charset="0"/>
              </a:rPr>
              <a:t>Thread.Start</a:t>
            </a:r>
            <a:r>
              <a:rPr lang="en-US" dirty="0">
                <a:latin typeface="Calibri" pitchFamily="34" charset="0"/>
              </a:rPr>
              <a:t>() method. This starts the thread at the method referenced by the delegate created in step 2 as soon as possible.</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b="1" dirty="0"/>
              <a:t>Thread Demo 1</a:t>
            </a:r>
          </a:p>
        </p:txBody>
      </p:sp>
      <p:pic>
        <p:nvPicPr>
          <p:cNvPr id="5" name="Picture 4" descr="thread3.png"/>
          <p:cNvPicPr>
            <a:picLocks noChangeAspect="1"/>
          </p:cNvPicPr>
          <p:nvPr/>
        </p:nvPicPr>
        <p:blipFill>
          <a:blip r:embed="rId2"/>
          <a:stretch>
            <a:fillRect/>
          </a:stretch>
        </p:blipFill>
        <p:spPr>
          <a:xfrm>
            <a:off x="1905000" y="1981200"/>
            <a:ext cx="5715000" cy="3472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Oval 8"/>
          <p:cNvSpPr/>
          <p:nvPr/>
        </p:nvSpPr>
        <p:spPr>
          <a:xfrm>
            <a:off x="6934200" y="1752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read5.png"/>
          <p:cNvPicPr>
            <a:picLocks noChangeAspect="1"/>
          </p:cNvPicPr>
          <p:nvPr/>
        </p:nvPicPr>
        <p:blipFill>
          <a:blip r:embed="rId2"/>
          <a:stretch>
            <a:fillRect/>
          </a:stretch>
        </p:blipFill>
        <p:spPr>
          <a:xfrm>
            <a:off x="4191000" y="4953000"/>
            <a:ext cx="4514286" cy="155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thread6.png"/>
          <p:cNvPicPr>
            <a:picLocks noChangeAspect="1"/>
          </p:cNvPicPr>
          <p:nvPr/>
        </p:nvPicPr>
        <p:blipFill>
          <a:blip r:embed="rId3"/>
          <a:stretch>
            <a:fillRect/>
          </a:stretch>
        </p:blipFill>
        <p:spPr>
          <a:xfrm>
            <a:off x="5410200" y="1066800"/>
            <a:ext cx="3247619" cy="1895238"/>
          </a:xfrm>
          <a:prstGeom prst="rect">
            <a:avLst/>
          </a:prstGeom>
        </p:spPr>
      </p:pic>
      <p:pic>
        <p:nvPicPr>
          <p:cNvPr id="8" name="Content Placeholder 7" descr="thread7.png"/>
          <p:cNvPicPr>
            <a:picLocks noGrp="1" noChangeAspect="1"/>
          </p:cNvPicPr>
          <p:nvPr>
            <p:ph idx="1"/>
          </p:nvPr>
        </p:nvPicPr>
        <p:blipFill>
          <a:blip r:embed="rId4"/>
          <a:stretch>
            <a:fillRect/>
          </a:stretch>
        </p:blipFill>
        <p:spPr>
          <a:xfrm>
            <a:off x="381000" y="533400"/>
            <a:ext cx="4916361" cy="4247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8" name="Group 17"/>
          <p:cNvGrpSpPr/>
          <p:nvPr/>
        </p:nvGrpSpPr>
        <p:grpSpPr>
          <a:xfrm>
            <a:off x="609600" y="2209800"/>
            <a:ext cx="4953000" cy="1981200"/>
            <a:chOff x="609600" y="2209800"/>
            <a:chExt cx="4953000" cy="1981200"/>
          </a:xfrm>
        </p:grpSpPr>
        <p:sp>
          <p:nvSpPr>
            <p:cNvPr id="11" name="Rectangle 10"/>
            <p:cNvSpPr/>
            <p:nvPr/>
          </p:nvSpPr>
          <p:spPr>
            <a:xfrm>
              <a:off x="609600" y="3581400"/>
              <a:ext cx="2971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609600" y="2209800"/>
              <a:ext cx="4953000" cy="1447800"/>
              <a:chOff x="609600" y="2209800"/>
              <a:chExt cx="4953000" cy="1447800"/>
            </a:xfrm>
          </p:grpSpPr>
          <p:sp>
            <p:nvSpPr>
              <p:cNvPr id="10" name="Rectangle 9"/>
              <p:cNvSpPr/>
              <p:nvPr/>
            </p:nvSpPr>
            <p:spPr>
              <a:xfrm>
                <a:off x="609600" y="3124200"/>
                <a:ext cx="4267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609600" y="2209800"/>
                <a:ext cx="4648200" cy="851079"/>
                <a:chOff x="609600" y="2209800"/>
                <a:chExt cx="4648200" cy="851079"/>
              </a:xfrm>
            </p:grpSpPr>
            <p:sp>
              <p:nvSpPr>
                <p:cNvPr id="9" name="Rectangle 8"/>
                <p:cNvSpPr/>
                <p:nvPr/>
              </p:nvSpPr>
              <p:spPr>
                <a:xfrm>
                  <a:off x="609600" y="2375079"/>
                  <a:ext cx="426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24400"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14" name="Oval 13"/>
              <p:cNvSpPr/>
              <p:nvPr/>
            </p:nvSpPr>
            <p:spPr>
              <a:xfrm>
                <a:off x="4724400" y="31242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grpSp>
        <p:sp>
          <p:nvSpPr>
            <p:cNvPr id="15" name="Oval 14"/>
            <p:cNvSpPr/>
            <p:nvPr/>
          </p:nvSpPr>
          <p:spPr>
            <a:xfrm>
              <a:off x="3352800" y="3657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grpSp>
      <p:sp>
        <p:nvSpPr>
          <p:cNvPr id="19" name="TextBox 18"/>
          <p:cNvSpPr txBox="1"/>
          <p:nvPr/>
        </p:nvSpPr>
        <p:spPr>
          <a:xfrm>
            <a:off x="76200" y="6397823"/>
            <a:ext cx="4065793" cy="307777"/>
          </a:xfrm>
          <a:prstGeom prst="rect">
            <a:avLst/>
          </a:prstGeom>
          <a:noFill/>
        </p:spPr>
        <p:txBody>
          <a:bodyPr wrap="none" rtlCol="0">
            <a:spAutoFit/>
          </a:bodyPr>
          <a:lstStyle/>
          <a:p>
            <a:r>
              <a:rPr lang="en-US" sz="1400" u="sng" dirty="0"/>
              <a:t>Example: Ch_14 Code\ </a:t>
            </a:r>
            <a:r>
              <a:rPr lang="en-US" sz="1400" u="sng" dirty="0" err="1"/>
              <a:t>SimpleMultiThreadApp</a:t>
            </a:r>
            <a:endParaRPr lang="en-US" sz="1400" u="sng" dirty="0"/>
          </a:p>
        </p:txBody>
      </p:sp>
      <p:sp>
        <p:nvSpPr>
          <p:cNvPr id="20" name="Slide Number Placeholder 19"/>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b="1" dirty="0"/>
              <a:t>Thread Demo 2</a:t>
            </a:r>
            <a:endParaRPr lang="en-US" dirty="0"/>
          </a:p>
        </p:txBody>
      </p:sp>
      <p:pic>
        <p:nvPicPr>
          <p:cNvPr id="5" name="Picture 4" descr="thread8.png"/>
          <p:cNvPicPr>
            <a:picLocks noChangeAspect="1"/>
          </p:cNvPicPr>
          <p:nvPr/>
        </p:nvPicPr>
        <p:blipFill>
          <a:blip r:embed="rId2"/>
          <a:stretch>
            <a:fillRect/>
          </a:stretch>
        </p:blipFill>
        <p:spPr>
          <a:xfrm>
            <a:off x="533400" y="1733828"/>
            <a:ext cx="3552381" cy="1923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thread9.png"/>
          <p:cNvPicPr>
            <a:picLocks noChangeAspect="1"/>
          </p:cNvPicPr>
          <p:nvPr/>
        </p:nvPicPr>
        <p:blipFill>
          <a:blip r:embed="rId3"/>
          <a:stretch>
            <a:fillRect/>
          </a:stretch>
        </p:blipFill>
        <p:spPr>
          <a:xfrm>
            <a:off x="4648200" y="1581428"/>
            <a:ext cx="3810000" cy="2076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thread11.png"/>
          <p:cNvPicPr>
            <a:picLocks noChangeAspect="1"/>
          </p:cNvPicPr>
          <p:nvPr/>
        </p:nvPicPr>
        <p:blipFill>
          <a:blip r:embed="rId4"/>
          <a:stretch>
            <a:fillRect/>
          </a:stretch>
        </p:blipFill>
        <p:spPr>
          <a:xfrm>
            <a:off x="5791200" y="4781828"/>
            <a:ext cx="3000000" cy="1047619"/>
          </a:xfrm>
          <a:prstGeom prst="rect">
            <a:avLst/>
          </a:prstGeom>
        </p:spPr>
      </p:pic>
      <p:grpSp>
        <p:nvGrpSpPr>
          <p:cNvPr id="10" name="Group 9"/>
          <p:cNvGrpSpPr/>
          <p:nvPr/>
        </p:nvGrpSpPr>
        <p:grpSpPr>
          <a:xfrm>
            <a:off x="457200" y="3791228"/>
            <a:ext cx="5114286" cy="2228572"/>
            <a:chOff x="457200" y="3124200"/>
            <a:chExt cx="5114286" cy="2228572"/>
          </a:xfrm>
        </p:grpSpPr>
        <p:pic>
          <p:nvPicPr>
            <p:cNvPr id="7" name="Picture 6" descr="thread10.png"/>
            <p:cNvPicPr>
              <a:picLocks noChangeAspect="1"/>
            </p:cNvPicPr>
            <p:nvPr/>
          </p:nvPicPr>
          <p:blipFill>
            <a:blip r:embed="rId5"/>
            <a:stretch>
              <a:fillRect/>
            </a:stretch>
          </p:blipFill>
          <p:spPr>
            <a:xfrm>
              <a:off x="457200" y="3124200"/>
              <a:ext cx="5114286" cy="222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762000" y="4114800"/>
              <a:ext cx="46482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76200" y="6397823"/>
            <a:ext cx="3548023" cy="307777"/>
          </a:xfrm>
          <a:prstGeom prst="rect">
            <a:avLst/>
          </a:prstGeom>
          <a:noFill/>
        </p:spPr>
        <p:txBody>
          <a:bodyPr wrap="none" rtlCol="0">
            <a:spAutoFit/>
          </a:bodyPr>
          <a:lstStyle/>
          <a:p>
            <a:r>
              <a:rPr lang="en-US" sz="1400" u="sng" dirty="0"/>
              <a:t>Example: Ch_14 Code\ </a:t>
            </a:r>
            <a:r>
              <a:rPr lang="en-US" sz="1400" u="sng" dirty="0" err="1"/>
              <a:t>AddWithThreads</a:t>
            </a:r>
            <a:endParaRPr lang="en-US" sz="1400" u="sng"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8B0E44-25B0-4110-9979-DFEDFFC30AC3}"/>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6" name="Title 1">
            <a:extLst>
              <a:ext uri="{FF2B5EF4-FFF2-40B4-BE49-F238E27FC236}">
                <a16:creationId xmlns:a16="http://schemas.microsoft.com/office/drawing/2014/main" id="{7D19EA21-18A5-4DDC-8C65-087F9490E2F7}"/>
              </a:ext>
            </a:extLst>
          </p:cNvPr>
          <p:cNvSpPr>
            <a:spLocks noGrp="1"/>
          </p:cNvSpPr>
          <p:nvPr>
            <p:ph type="title"/>
          </p:nvPr>
        </p:nvSpPr>
        <p:spPr>
          <a:xfrm>
            <a:off x="457200" y="253536"/>
            <a:ext cx="8229600" cy="737064"/>
          </a:xfrm>
        </p:spPr>
        <p:txBody>
          <a:bodyPr>
            <a:normAutofit fontScale="90000"/>
          </a:bodyPr>
          <a:lstStyle/>
          <a:p>
            <a:pPr algn="ctr"/>
            <a:r>
              <a:rPr lang="en-US" b="1"/>
              <a:t>Demo Task </a:t>
            </a:r>
            <a:endParaRPr lang="en-US" dirty="0"/>
          </a:p>
        </p:txBody>
      </p:sp>
      <p:pic>
        <p:nvPicPr>
          <p:cNvPr id="2" name="Picture 1">
            <a:extLst>
              <a:ext uri="{FF2B5EF4-FFF2-40B4-BE49-F238E27FC236}">
                <a16:creationId xmlns:a16="http://schemas.microsoft.com/office/drawing/2014/main" id="{110D2135-D352-4774-AA34-789D04705D48}"/>
              </a:ext>
            </a:extLst>
          </p:cNvPr>
          <p:cNvPicPr>
            <a:picLocks noChangeAspect="1"/>
          </p:cNvPicPr>
          <p:nvPr/>
        </p:nvPicPr>
        <p:blipFill>
          <a:blip r:embed="rId2"/>
          <a:stretch>
            <a:fillRect/>
          </a:stretch>
        </p:blipFill>
        <p:spPr>
          <a:xfrm>
            <a:off x="592584" y="1523999"/>
            <a:ext cx="7941816" cy="5069399"/>
          </a:xfrm>
          <a:prstGeom prst="rect">
            <a:avLst/>
          </a:prstGeom>
        </p:spPr>
      </p:pic>
    </p:spTree>
    <p:extLst>
      <p:ext uri="{BB962C8B-B14F-4D97-AF65-F5344CB8AC3E}">
        <p14:creationId xmlns:p14="http://schemas.microsoft.com/office/powerpoint/2010/main" val="66717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Review</a:t>
            </a:r>
          </a:p>
        </p:txBody>
      </p:sp>
      <p:sp>
        <p:nvSpPr>
          <p:cNvPr id="3" name="Content Placeholder 2"/>
          <p:cNvSpPr>
            <a:spLocks noGrp="1"/>
          </p:cNvSpPr>
          <p:nvPr>
            <p:ph idx="1"/>
          </p:nvPr>
        </p:nvSpPr>
        <p:spPr/>
        <p:txBody>
          <a:bodyPr/>
          <a:lstStyle/>
          <a:p>
            <a:r>
              <a:rPr lang="en-US" dirty="0">
                <a:latin typeface="Calibri" pitchFamily="34" charset="0"/>
              </a:rPr>
              <a:t>The Role of .NET Assemblies: code re-use, self-describing, versioning, configurable</a:t>
            </a:r>
          </a:p>
          <a:p>
            <a:r>
              <a:rPr lang="en-US" dirty="0">
                <a:latin typeface="Calibri" pitchFamily="34" charset="0"/>
              </a:rPr>
              <a:t>Format of an assembly: Win32 header, CLR header, CIL, metadata, manifest, optional resources</a:t>
            </a:r>
          </a:p>
          <a:p>
            <a:r>
              <a:rPr lang="en-US" dirty="0">
                <a:latin typeface="Calibri" pitchFamily="34" charset="0"/>
              </a:rPr>
              <a:t>Single file </a:t>
            </a:r>
            <a:r>
              <a:rPr lang="en-US" dirty="0" err="1">
                <a:latin typeface="Calibri" pitchFamily="34" charset="0"/>
              </a:rPr>
              <a:t>vs</a:t>
            </a:r>
            <a:r>
              <a:rPr lang="en-US" dirty="0">
                <a:latin typeface="Calibri" pitchFamily="34" charset="0"/>
              </a:rPr>
              <a:t> multi file assemblies</a:t>
            </a:r>
          </a:p>
          <a:p>
            <a:r>
              <a:rPr lang="en-US" dirty="0">
                <a:latin typeface="Calibri" pitchFamily="34" charset="0"/>
              </a:rPr>
              <a:t>Private </a:t>
            </a:r>
            <a:r>
              <a:rPr lang="en-US" dirty="0" err="1">
                <a:latin typeface="Calibri" pitchFamily="34" charset="0"/>
              </a:rPr>
              <a:t>vs</a:t>
            </a:r>
            <a:r>
              <a:rPr lang="en-US" dirty="0">
                <a:latin typeface="Calibri" pitchFamily="34" charset="0"/>
              </a:rPr>
              <a:t> share assemble</a:t>
            </a:r>
          </a:p>
          <a:p>
            <a:r>
              <a:rPr lang="en-US" dirty="0">
                <a:latin typeface="Calibri" pitchFamily="34" charset="0"/>
              </a:rPr>
              <a:t>Global </a:t>
            </a:r>
            <a:r>
              <a:rPr lang="en-US" dirty="0" err="1">
                <a:latin typeface="Calibri" pitchFamily="34" charset="0"/>
              </a:rPr>
              <a:t>Assemby</a:t>
            </a:r>
            <a:r>
              <a:rPr lang="en-US" dirty="0">
                <a:latin typeface="Calibri" pitchFamily="34" charset="0"/>
              </a:rPr>
              <a:t> Cache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8B0E44-25B0-4110-9979-DFEDFFC30AC3}"/>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5" name="Picture 4">
            <a:extLst>
              <a:ext uri="{FF2B5EF4-FFF2-40B4-BE49-F238E27FC236}">
                <a16:creationId xmlns:a16="http://schemas.microsoft.com/office/drawing/2014/main" id="{4DEA310E-893F-462F-B31A-86BFE9F19A24}"/>
              </a:ext>
            </a:extLst>
          </p:cNvPr>
          <p:cNvPicPr>
            <a:picLocks noChangeAspect="1"/>
          </p:cNvPicPr>
          <p:nvPr/>
        </p:nvPicPr>
        <p:blipFill>
          <a:blip r:embed="rId2"/>
          <a:stretch>
            <a:fillRect/>
          </a:stretch>
        </p:blipFill>
        <p:spPr>
          <a:xfrm>
            <a:off x="370332" y="1447800"/>
            <a:ext cx="8403336" cy="4178269"/>
          </a:xfrm>
          <a:prstGeom prst="rect">
            <a:avLst/>
          </a:prstGeom>
        </p:spPr>
      </p:pic>
      <p:sp>
        <p:nvSpPr>
          <p:cNvPr id="6" name="Title 1">
            <a:extLst>
              <a:ext uri="{FF2B5EF4-FFF2-40B4-BE49-F238E27FC236}">
                <a16:creationId xmlns:a16="http://schemas.microsoft.com/office/drawing/2014/main" id="{7D19EA21-18A5-4DDC-8C65-087F9490E2F7}"/>
              </a:ext>
            </a:extLst>
          </p:cNvPr>
          <p:cNvSpPr>
            <a:spLocks noGrp="1"/>
          </p:cNvSpPr>
          <p:nvPr>
            <p:ph type="title"/>
          </p:nvPr>
        </p:nvSpPr>
        <p:spPr>
          <a:xfrm>
            <a:off x="457200" y="253536"/>
            <a:ext cx="8229600" cy="737064"/>
          </a:xfrm>
        </p:spPr>
        <p:txBody>
          <a:bodyPr>
            <a:normAutofit fontScale="90000"/>
          </a:bodyPr>
          <a:lstStyle/>
          <a:p>
            <a:pPr algn="ctr"/>
            <a:r>
              <a:rPr lang="en-US" b="1"/>
              <a:t>Demo Task </a:t>
            </a:r>
            <a:endParaRPr lang="en-US" dirty="0"/>
          </a:p>
        </p:txBody>
      </p:sp>
    </p:spTree>
    <p:extLst>
      <p:ext uri="{BB962C8B-B14F-4D97-AF65-F5344CB8AC3E}">
        <p14:creationId xmlns:p14="http://schemas.microsoft.com/office/powerpoint/2010/main" val="3596283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Foreground Threads and Background Threads</a:t>
            </a:r>
            <a:endParaRPr lang="en-US" sz="4000" dirty="0"/>
          </a:p>
        </p:txBody>
      </p:sp>
      <p:sp>
        <p:nvSpPr>
          <p:cNvPr id="3" name="Content Placeholder 2"/>
          <p:cNvSpPr>
            <a:spLocks noGrp="1"/>
          </p:cNvSpPr>
          <p:nvPr>
            <p:ph idx="1"/>
          </p:nvPr>
        </p:nvSpPr>
        <p:spPr/>
        <p:txBody>
          <a:bodyPr>
            <a:normAutofit/>
          </a:bodyPr>
          <a:lstStyle/>
          <a:p>
            <a:pPr>
              <a:lnSpc>
                <a:spcPct val="90000"/>
              </a:lnSpc>
            </a:pPr>
            <a:r>
              <a:rPr lang="en-US" sz="2400" dirty="0">
                <a:latin typeface="Calibri" pitchFamily="34" charset="0"/>
              </a:rPr>
              <a:t>Foreground threads have the ability to </a:t>
            </a:r>
            <a:r>
              <a:rPr lang="en-US" sz="2400" dirty="0">
                <a:solidFill>
                  <a:srgbClr val="FFFF00"/>
                </a:solidFill>
                <a:latin typeface="Calibri" pitchFamily="34" charset="0"/>
              </a:rPr>
              <a:t>prevent the current application from terminating</a:t>
            </a:r>
            <a:r>
              <a:rPr lang="en-US" sz="2400" dirty="0">
                <a:latin typeface="Calibri" pitchFamily="34" charset="0"/>
              </a:rPr>
              <a:t>. </a:t>
            </a:r>
            <a:r>
              <a:rPr lang="en-US" sz="2400" dirty="0" err="1">
                <a:latin typeface="Calibri" pitchFamily="34" charset="0"/>
              </a:rPr>
              <a:t>TheCLR</a:t>
            </a:r>
            <a:r>
              <a:rPr lang="en-US" sz="2400" dirty="0">
                <a:latin typeface="Calibri" pitchFamily="34" charset="0"/>
              </a:rPr>
              <a:t> will not shut down an application (which is to say, unload the hosting </a:t>
            </a:r>
            <a:r>
              <a:rPr lang="en-US" sz="2400" dirty="0" err="1">
                <a:latin typeface="Calibri" pitchFamily="34" charset="0"/>
              </a:rPr>
              <a:t>AppDomain</a:t>
            </a:r>
            <a:r>
              <a:rPr lang="en-US" sz="2400" dirty="0">
                <a:latin typeface="Calibri" pitchFamily="34" charset="0"/>
              </a:rPr>
              <a:t>) until all foreground threads have ended.</a:t>
            </a:r>
          </a:p>
          <a:p>
            <a:pPr>
              <a:lnSpc>
                <a:spcPct val="90000"/>
              </a:lnSpc>
            </a:pPr>
            <a:r>
              <a:rPr lang="en-US" sz="2400" i="1" dirty="0">
                <a:latin typeface="Calibri" pitchFamily="34" charset="0"/>
              </a:rPr>
              <a:t>Background threads </a:t>
            </a:r>
            <a:r>
              <a:rPr lang="en-US" sz="2400" dirty="0">
                <a:latin typeface="Calibri" pitchFamily="34" charset="0"/>
              </a:rPr>
              <a:t>(sometimes called </a:t>
            </a:r>
            <a:r>
              <a:rPr lang="en-US" sz="2400" i="1" dirty="0">
                <a:solidFill>
                  <a:srgbClr val="FFFF00"/>
                </a:solidFill>
                <a:latin typeface="Calibri" pitchFamily="34" charset="0"/>
              </a:rPr>
              <a:t>daemon threads</a:t>
            </a:r>
            <a:r>
              <a:rPr lang="en-US" sz="2400" dirty="0">
                <a:latin typeface="Calibri" pitchFamily="34" charset="0"/>
              </a:rPr>
              <a:t>) are viewed by the CLR </a:t>
            </a:r>
            <a:r>
              <a:rPr lang="en-US" sz="2400" dirty="0">
                <a:solidFill>
                  <a:srgbClr val="FFFF00"/>
                </a:solidFill>
                <a:latin typeface="Calibri" pitchFamily="34" charset="0"/>
              </a:rPr>
              <a:t>as expendable paths of execution that can be ignored at any point in time </a:t>
            </a:r>
            <a:r>
              <a:rPr lang="en-US" sz="2400" dirty="0">
                <a:latin typeface="Calibri" pitchFamily="34" charset="0"/>
              </a:rPr>
              <a:t>(even if they are currently laboring over some unit of work). </a:t>
            </a:r>
          </a:p>
          <a:p>
            <a:pPr lvl="1">
              <a:lnSpc>
                <a:spcPct val="90000"/>
              </a:lnSpc>
              <a:buFont typeface="Wingdings" pitchFamily="2" charset="2"/>
              <a:buChar char="Ø"/>
            </a:pPr>
            <a:r>
              <a:rPr lang="en-US" sz="2400" i="1" dirty="0">
                <a:latin typeface="Calibri" pitchFamily="34" charset="0"/>
              </a:rPr>
              <a:t>Thus, if all foreground threads have terminated, any and all background threads are automatically killed when the application domain unloads.</a:t>
            </a:r>
          </a:p>
          <a:p>
            <a:pPr>
              <a:lnSpc>
                <a:spcPct val="90000"/>
              </a:lnSpc>
            </a:pPr>
            <a:r>
              <a:rPr lang="en-US" sz="2400" dirty="0">
                <a:latin typeface="Calibri" pitchFamily="34" charset="0"/>
              </a:rPr>
              <a:t>Example: </a:t>
            </a:r>
            <a:r>
              <a:rPr lang="en-US" sz="2400" dirty="0" err="1">
                <a:latin typeface="Calibri" pitchFamily="34" charset="0"/>
              </a:rPr>
              <a:t>BackgroundThread</a:t>
            </a:r>
            <a:endParaRPr lang="en-US" sz="2400" dirty="0">
              <a:latin typeface="Calibri" pitchFamily="34" charset="0"/>
            </a:endParaRPr>
          </a:p>
          <a:p>
            <a:endParaRPr lang="en-US" sz="24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Autofit/>
          </a:bodyPr>
          <a:lstStyle/>
          <a:p>
            <a:pPr algn="ctr"/>
            <a:r>
              <a:rPr lang="en-US" sz="3200" b="1" dirty="0"/>
              <a:t>The Issue of Concurrency: </a:t>
            </a:r>
            <a:br>
              <a:rPr lang="en-US" sz="3200" b="1" dirty="0"/>
            </a:br>
            <a:r>
              <a:rPr lang="en-US" sz="3200" b="1" dirty="0">
                <a:solidFill>
                  <a:srgbClr val="FFFF00"/>
                </a:solidFill>
              </a:rPr>
              <a:t>Race Conditions</a:t>
            </a:r>
          </a:p>
        </p:txBody>
      </p:sp>
      <p:graphicFrame>
        <p:nvGraphicFramePr>
          <p:cNvPr id="5" name="Content Placeholder 3"/>
          <p:cNvGraphicFramePr>
            <a:graphicFrameLocks noGrp="1"/>
          </p:cNvGraphicFramePr>
          <p:nvPr>
            <p:ph idx="1"/>
          </p:nvPr>
        </p:nvGraphicFramePr>
        <p:xfrm>
          <a:off x="2286000" y="1664970"/>
          <a:ext cx="2209800" cy="450723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tblGrid>
              <a:tr h="552450">
                <a:tc>
                  <a:txBody>
                    <a:bodyPr/>
                    <a:lstStyle/>
                    <a:p>
                      <a:r>
                        <a:rPr lang="en-US" dirty="0"/>
                        <a:t>Application</a:t>
                      </a:r>
                    </a:p>
                  </a:txBody>
                  <a:tcPr/>
                </a:tc>
                <a:extLst>
                  <a:ext uri="{0D108BD9-81ED-4DB2-BD59-A6C34878D82A}">
                    <a16:rowId xmlns:a16="http://schemas.microsoft.com/office/drawing/2014/main" val="10000"/>
                  </a:ext>
                </a:extLst>
              </a:tr>
              <a:tr h="552450">
                <a:tc>
                  <a:txBody>
                    <a:bodyPr/>
                    <a:lstStyle/>
                    <a:p>
                      <a:r>
                        <a:rPr lang="en-US" dirty="0">
                          <a:solidFill>
                            <a:srgbClr val="FFFF00"/>
                          </a:solidFill>
                        </a:rPr>
                        <a:t>Data 1 (shared</a:t>
                      </a:r>
                      <a:r>
                        <a:rPr lang="en-US" baseline="0" dirty="0">
                          <a:solidFill>
                            <a:srgbClr val="FFFF00"/>
                          </a:solidFill>
                        </a:rPr>
                        <a:t> data)</a:t>
                      </a:r>
                      <a:endParaRPr lang="en-US" dirty="0">
                        <a:solidFill>
                          <a:srgbClr val="FFFF00"/>
                        </a:solidFill>
                      </a:endParaRPr>
                    </a:p>
                  </a:txBody>
                  <a:tcPr>
                    <a:solidFill>
                      <a:schemeClr val="bg1"/>
                    </a:solidFill>
                  </a:tcPr>
                </a:tc>
                <a:extLst>
                  <a:ext uri="{0D108BD9-81ED-4DB2-BD59-A6C34878D82A}">
                    <a16:rowId xmlns:a16="http://schemas.microsoft.com/office/drawing/2014/main" val="10001"/>
                  </a:ext>
                </a:extLst>
              </a:tr>
              <a:tr h="552450">
                <a:tc>
                  <a:txBody>
                    <a:bodyPr/>
                    <a:lstStyle/>
                    <a:p>
                      <a:r>
                        <a:rPr lang="en-US"/>
                        <a:t>Data 2</a:t>
                      </a:r>
                    </a:p>
                  </a:txBody>
                  <a:tcPr>
                    <a:solidFill>
                      <a:schemeClr val="accent5">
                        <a:lumMod val="75000"/>
                      </a:schemeClr>
                    </a:solidFill>
                  </a:tcPr>
                </a:tc>
                <a:extLst>
                  <a:ext uri="{0D108BD9-81ED-4DB2-BD59-A6C34878D82A}">
                    <a16:rowId xmlns:a16="http://schemas.microsoft.com/office/drawing/2014/main" val="10002"/>
                  </a:ext>
                </a:extLst>
              </a:tr>
              <a:tr h="552450">
                <a:tc>
                  <a:txBody>
                    <a:bodyPr/>
                    <a:lstStyle/>
                    <a:p>
                      <a:r>
                        <a:rPr lang="en-US" dirty="0">
                          <a:solidFill>
                            <a:schemeClr val="tx1"/>
                          </a:solidFill>
                        </a:rPr>
                        <a:t>Data</a:t>
                      </a:r>
                      <a:r>
                        <a:rPr lang="en-US" baseline="0" dirty="0">
                          <a:solidFill>
                            <a:schemeClr val="tx1"/>
                          </a:solidFill>
                        </a:rPr>
                        <a:t> 3</a:t>
                      </a:r>
                      <a:endParaRPr lang="en-US" dirty="0">
                        <a:solidFill>
                          <a:schemeClr val="tx1"/>
                        </a:solidFill>
                      </a:endParaRPr>
                    </a:p>
                  </a:txBody>
                  <a:tcPr>
                    <a:solidFill>
                      <a:schemeClr val="bg1"/>
                    </a:solidFill>
                  </a:tcPr>
                </a:tc>
                <a:extLst>
                  <a:ext uri="{0D108BD9-81ED-4DB2-BD59-A6C34878D82A}">
                    <a16:rowId xmlns:a16="http://schemas.microsoft.com/office/drawing/2014/main" val="10003"/>
                  </a:ext>
                </a:extLst>
              </a:tr>
              <a:tr h="552450">
                <a:tc>
                  <a:txBody>
                    <a:bodyPr/>
                    <a:lstStyle/>
                    <a:p>
                      <a:r>
                        <a:rPr lang="en-US" b="1"/>
                        <a:t>Thread 1</a:t>
                      </a:r>
                    </a:p>
                  </a:txBody>
                  <a:tcPr>
                    <a:solidFill>
                      <a:srgbClr val="FF66CC"/>
                    </a:solidFill>
                  </a:tcPr>
                </a:tc>
                <a:extLst>
                  <a:ext uri="{0D108BD9-81ED-4DB2-BD59-A6C34878D82A}">
                    <a16:rowId xmlns:a16="http://schemas.microsoft.com/office/drawing/2014/main" val="10004"/>
                  </a:ext>
                </a:extLst>
              </a:tr>
              <a:tr h="552450">
                <a:tc>
                  <a:txBody>
                    <a:bodyPr/>
                    <a:lstStyle/>
                    <a:p>
                      <a:r>
                        <a:rPr lang="en-US" b="1"/>
                        <a:t>Thread 2</a:t>
                      </a:r>
                    </a:p>
                  </a:txBody>
                  <a:tcPr>
                    <a:solidFill>
                      <a:srgbClr val="FF0000"/>
                    </a:solidFill>
                  </a:tcPr>
                </a:tc>
                <a:extLst>
                  <a:ext uri="{0D108BD9-81ED-4DB2-BD59-A6C34878D82A}">
                    <a16:rowId xmlns:a16="http://schemas.microsoft.com/office/drawing/2014/main" val="10005"/>
                  </a:ext>
                </a:extLst>
              </a:tr>
              <a:tr h="552450">
                <a:tc>
                  <a:txBody>
                    <a:bodyPr/>
                    <a:lstStyle/>
                    <a:p>
                      <a:r>
                        <a:rPr lang="en-US" b="1"/>
                        <a:t>Thread3</a:t>
                      </a:r>
                    </a:p>
                  </a:txBody>
                  <a:tcPr>
                    <a:solidFill>
                      <a:schemeClr val="accent5">
                        <a:lumMod val="75000"/>
                      </a:schemeClr>
                    </a:solidFill>
                  </a:tcPr>
                </a:tc>
                <a:extLst>
                  <a:ext uri="{0D108BD9-81ED-4DB2-BD59-A6C34878D82A}">
                    <a16:rowId xmlns:a16="http://schemas.microsoft.com/office/drawing/2014/main" val="10006"/>
                  </a:ext>
                </a:extLst>
              </a:tr>
              <a:tr h="552450">
                <a:tc>
                  <a:txBody>
                    <a:bodyPr/>
                    <a:lstStyle/>
                    <a:p>
                      <a:r>
                        <a:rPr lang="en-US" b="1" dirty="0"/>
                        <a:t>Thread 4</a:t>
                      </a:r>
                    </a:p>
                  </a:txBody>
                  <a:tcPr>
                    <a:solidFill>
                      <a:srgbClr val="FF0000"/>
                    </a:solidFill>
                  </a:tcPr>
                </a:tc>
                <a:extLst>
                  <a:ext uri="{0D108BD9-81ED-4DB2-BD59-A6C34878D82A}">
                    <a16:rowId xmlns:a16="http://schemas.microsoft.com/office/drawing/2014/main" val="10007"/>
                  </a:ext>
                </a:extLst>
              </a:tr>
            </a:tbl>
          </a:graphicData>
        </a:graphic>
      </p:graphicFrame>
      <p:grpSp>
        <p:nvGrpSpPr>
          <p:cNvPr id="6" name="Group 5"/>
          <p:cNvGrpSpPr/>
          <p:nvPr/>
        </p:nvGrpSpPr>
        <p:grpSpPr>
          <a:xfrm>
            <a:off x="1598613" y="1664970"/>
            <a:ext cx="6402387" cy="4343400"/>
            <a:chOff x="1598613" y="1219200"/>
            <a:chExt cx="6402387" cy="4343400"/>
          </a:xfrm>
        </p:grpSpPr>
        <p:cxnSp>
          <p:nvCxnSpPr>
            <p:cNvPr id="7" name="Straight Connector 6"/>
            <p:cNvCxnSpPr/>
            <p:nvPr/>
          </p:nvCxnSpPr>
          <p:spPr>
            <a:xfrm rot="10800000">
              <a:off x="1828800" y="3657600"/>
              <a:ext cx="457200" cy="1588"/>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1562101" y="3390900"/>
              <a:ext cx="533400" cy="3175"/>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28800" y="3124200"/>
              <a:ext cx="457200" cy="1588"/>
            </a:xfrm>
            <a:prstGeom prst="straightConnector1">
              <a:avLst/>
            </a:prstGeom>
            <a:ln w="28575">
              <a:solidFill>
                <a:srgbClr val="FF66CC"/>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600200" y="4800600"/>
              <a:ext cx="6858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495301" y="3695700"/>
              <a:ext cx="2209800" cy="3175"/>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00200" y="2590800"/>
              <a:ext cx="685800"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67200" y="4191000"/>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3617913" y="3162300"/>
              <a:ext cx="20589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4267200" y="19812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67200" y="5410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3238501" y="3695700"/>
              <a:ext cx="34290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4267200" y="21336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323307" y="3390106"/>
              <a:ext cx="434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5181600" y="2209800"/>
              <a:ext cx="2362200" cy="13716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bg1"/>
                  </a:solidFill>
                </a:rPr>
                <a:t>A race</a:t>
              </a:r>
            </a:p>
            <a:p>
              <a:pPr algn="ctr">
                <a:defRPr/>
              </a:pPr>
              <a:r>
                <a:rPr lang="en-US" sz="2000">
                  <a:solidFill>
                    <a:schemeClr val="bg1"/>
                  </a:solidFill>
                </a:rPr>
                <a:t>occured</a:t>
              </a:r>
            </a:p>
          </p:txBody>
        </p:sp>
        <p:sp>
          <p:nvSpPr>
            <p:cNvPr id="21" name="Oval 20"/>
            <p:cNvSpPr/>
            <p:nvPr/>
          </p:nvSpPr>
          <p:spPr>
            <a:xfrm>
              <a:off x="5029200" y="3962400"/>
              <a:ext cx="2971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t>Need</a:t>
              </a:r>
            </a:p>
            <a:p>
              <a:pPr algn="ctr">
                <a:defRPr/>
              </a:pPr>
              <a:r>
                <a:rPr lang="en-US" b="1"/>
                <a:t>Synchronization</a:t>
              </a:r>
            </a:p>
          </p:txBody>
        </p:sp>
      </p:grpSp>
      <p:sp>
        <p:nvSpPr>
          <p:cNvPr id="22" name="Slide Number Placeholder 21"/>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sz="4800" b="1" dirty="0"/>
              <a:t>Race condition demo</a:t>
            </a:r>
            <a:endParaRPr lang="en-US" dirty="0"/>
          </a:p>
        </p:txBody>
      </p:sp>
      <p:pic>
        <p:nvPicPr>
          <p:cNvPr id="6" name="Picture 5" descr="lock2.png"/>
          <p:cNvPicPr>
            <a:picLocks noChangeAspect="1"/>
          </p:cNvPicPr>
          <p:nvPr/>
        </p:nvPicPr>
        <p:blipFill>
          <a:blip r:embed="rId2"/>
          <a:stretch>
            <a:fillRect/>
          </a:stretch>
        </p:blipFill>
        <p:spPr>
          <a:xfrm>
            <a:off x="1524000" y="2438400"/>
            <a:ext cx="5228572" cy="34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762000" y="1524000"/>
            <a:ext cx="3082639" cy="369332"/>
          </a:xfrm>
          <a:prstGeom prst="rect">
            <a:avLst/>
          </a:prstGeom>
          <a:noFill/>
        </p:spPr>
        <p:txBody>
          <a:bodyPr wrap="none" rtlCol="0">
            <a:spAutoFit/>
          </a:bodyPr>
          <a:lstStyle/>
          <a:p>
            <a:r>
              <a:rPr lang="en-US" u="sng" dirty="0">
                <a:solidFill>
                  <a:srgbClr val="FFFF00"/>
                </a:solidFill>
              </a:rPr>
              <a:t>No synchronized technique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ck3.png"/>
          <p:cNvPicPr>
            <a:picLocks noChangeAspect="1"/>
          </p:cNvPicPr>
          <p:nvPr/>
        </p:nvPicPr>
        <p:blipFill>
          <a:blip r:embed="rId2"/>
          <a:stretch>
            <a:fillRect/>
          </a:stretch>
        </p:blipFill>
        <p:spPr>
          <a:xfrm>
            <a:off x="2743200" y="4267200"/>
            <a:ext cx="5447619" cy="2323810"/>
          </a:xfrm>
          <a:prstGeom prst="rect">
            <a:avLst/>
          </a:prstGeom>
        </p:spPr>
      </p:pic>
      <p:pic>
        <p:nvPicPr>
          <p:cNvPr id="5" name="Picture 4" descr="lock1.png"/>
          <p:cNvPicPr>
            <a:picLocks noChangeAspect="1"/>
          </p:cNvPicPr>
          <p:nvPr/>
        </p:nvPicPr>
        <p:blipFill>
          <a:blip r:embed="rId3"/>
          <a:stretch>
            <a:fillRect/>
          </a:stretch>
        </p:blipFill>
        <p:spPr>
          <a:xfrm>
            <a:off x="685800" y="304800"/>
            <a:ext cx="5638096" cy="3914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295400" y="1524000"/>
            <a:ext cx="4876800" cy="213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00800" y="3657600"/>
            <a:ext cx="2590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Unpredictable results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81000"/>
            <a:ext cx="4112536" cy="369332"/>
          </a:xfrm>
          <a:prstGeom prst="rect">
            <a:avLst/>
          </a:prstGeom>
          <a:noFill/>
        </p:spPr>
        <p:txBody>
          <a:bodyPr wrap="none" rtlCol="0">
            <a:spAutoFit/>
          </a:bodyPr>
          <a:lstStyle/>
          <a:p>
            <a:r>
              <a:rPr lang="en-US" u="sng" dirty="0">
                <a:solidFill>
                  <a:srgbClr val="FFFF00"/>
                </a:solidFill>
              </a:rPr>
              <a:t>Synchronized technique: using </a:t>
            </a:r>
            <a:r>
              <a:rPr lang="en-US" u="sng" dirty="0">
                <a:solidFill>
                  <a:srgbClr val="FF0000"/>
                </a:solidFill>
              </a:rPr>
              <a:t>lock()</a:t>
            </a:r>
          </a:p>
        </p:txBody>
      </p:sp>
      <p:pic>
        <p:nvPicPr>
          <p:cNvPr id="5" name="Picture 4" descr="lock5.png"/>
          <p:cNvPicPr>
            <a:picLocks noChangeAspect="1"/>
          </p:cNvPicPr>
          <p:nvPr/>
        </p:nvPicPr>
        <p:blipFill>
          <a:blip r:embed="rId2"/>
          <a:stretch>
            <a:fillRect/>
          </a:stretch>
        </p:blipFill>
        <p:spPr>
          <a:xfrm>
            <a:off x="304800" y="914400"/>
            <a:ext cx="5200000" cy="3657143"/>
          </a:xfrm>
          <a:prstGeom prst="rect">
            <a:avLst/>
          </a:prstGeom>
        </p:spPr>
      </p:pic>
      <p:pic>
        <p:nvPicPr>
          <p:cNvPr id="6" name="Picture 5" descr="lock4.png"/>
          <p:cNvPicPr>
            <a:picLocks noChangeAspect="1"/>
          </p:cNvPicPr>
          <p:nvPr/>
        </p:nvPicPr>
        <p:blipFill>
          <a:blip r:embed="rId3"/>
          <a:stretch>
            <a:fillRect/>
          </a:stretch>
        </p:blipFill>
        <p:spPr>
          <a:xfrm>
            <a:off x="4267200" y="4267200"/>
            <a:ext cx="4180953" cy="2152381"/>
          </a:xfrm>
          <a:prstGeom prst="rect">
            <a:avLst/>
          </a:prstGeom>
        </p:spPr>
      </p:pic>
      <p:sp>
        <p:nvSpPr>
          <p:cNvPr id="7" name="TextBox 6"/>
          <p:cNvSpPr txBox="1"/>
          <p:nvPr/>
        </p:nvSpPr>
        <p:spPr>
          <a:xfrm>
            <a:off x="76200" y="6397823"/>
            <a:ext cx="4019690" cy="307777"/>
          </a:xfrm>
          <a:prstGeom prst="rect">
            <a:avLst/>
          </a:prstGeom>
          <a:noFill/>
        </p:spPr>
        <p:txBody>
          <a:bodyPr wrap="none" rtlCol="0">
            <a:spAutoFit/>
          </a:bodyPr>
          <a:lstStyle/>
          <a:p>
            <a:r>
              <a:rPr lang="en-US" sz="1400" u="sng" dirty="0"/>
              <a:t>Example: Ch_14 Code\ </a:t>
            </a:r>
            <a:r>
              <a:rPr lang="en-US" sz="1400" u="sng" dirty="0" err="1"/>
              <a:t>MultiThreadedPrinting</a:t>
            </a:r>
            <a:endParaRPr lang="en-US" sz="1400" u="sng" dirty="0"/>
          </a:p>
        </p:txBody>
      </p:sp>
      <p:sp>
        <p:nvSpPr>
          <p:cNvPr id="8" name="Oval 7"/>
          <p:cNvSpPr/>
          <p:nvPr/>
        </p:nvSpPr>
        <p:spPr>
          <a:xfrm>
            <a:off x="6858000" y="3581400"/>
            <a:ext cx="1828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9" name="Slide Number Placeholder 8"/>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381000"/>
            <a:ext cx="6588535" cy="369332"/>
          </a:xfrm>
          <a:prstGeom prst="rect">
            <a:avLst/>
          </a:prstGeom>
          <a:noFill/>
        </p:spPr>
        <p:txBody>
          <a:bodyPr wrap="none" rtlCol="0">
            <a:spAutoFit/>
          </a:bodyPr>
          <a:lstStyle/>
          <a:p>
            <a:r>
              <a:rPr lang="en-US" u="sng" dirty="0">
                <a:solidFill>
                  <a:srgbClr val="FFFF00"/>
                </a:solidFill>
              </a:rPr>
              <a:t>Synchronized technique: using </a:t>
            </a:r>
            <a:r>
              <a:rPr lang="en-US" b="1" u="sng" dirty="0">
                <a:solidFill>
                  <a:srgbClr val="FF0000"/>
                </a:solidFill>
              </a:rPr>
              <a:t>[Synchronization] attribute</a:t>
            </a:r>
            <a:endParaRPr lang="en-US" u="sng" dirty="0">
              <a:solidFill>
                <a:srgbClr val="FF0000"/>
              </a:solidFill>
            </a:endParaRPr>
          </a:p>
        </p:txBody>
      </p:sp>
      <p:grpSp>
        <p:nvGrpSpPr>
          <p:cNvPr id="9" name="Group 8"/>
          <p:cNvGrpSpPr/>
          <p:nvPr/>
        </p:nvGrpSpPr>
        <p:grpSpPr>
          <a:xfrm>
            <a:off x="304800" y="914400"/>
            <a:ext cx="5561915" cy="4628572"/>
            <a:chOff x="762000" y="1371600"/>
            <a:chExt cx="5561915" cy="4628572"/>
          </a:xfrm>
        </p:grpSpPr>
        <p:pic>
          <p:nvPicPr>
            <p:cNvPr id="6" name="Picture 5" descr="lock6.png"/>
            <p:cNvPicPr>
              <a:picLocks noChangeAspect="1"/>
            </p:cNvPicPr>
            <p:nvPr/>
          </p:nvPicPr>
          <p:blipFill>
            <a:blip r:embed="rId2"/>
            <a:stretch>
              <a:fillRect/>
            </a:stretch>
          </p:blipFill>
          <p:spPr>
            <a:xfrm>
              <a:off x="838200" y="1371600"/>
              <a:ext cx="5485715" cy="462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62000" y="1371600"/>
              <a:ext cx="3352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2133600"/>
              <a:ext cx="3352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lock4.png"/>
          <p:cNvPicPr>
            <a:picLocks noChangeAspect="1"/>
          </p:cNvPicPr>
          <p:nvPr/>
        </p:nvPicPr>
        <p:blipFill>
          <a:blip r:embed="rId3"/>
          <a:stretch>
            <a:fillRect/>
          </a:stretch>
        </p:blipFill>
        <p:spPr>
          <a:xfrm>
            <a:off x="4724400" y="4343400"/>
            <a:ext cx="4180953" cy="2152381"/>
          </a:xfrm>
          <a:prstGeom prst="rect">
            <a:avLst/>
          </a:prstGeom>
        </p:spPr>
      </p:pic>
      <p:sp>
        <p:nvSpPr>
          <p:cNvPr id="11" name="TextBox 10"/>
          <p:cNvSpPr txBox="1"/>
          <p:nvPr/>
        </p:nvSpPr>
        <p:spPr>
          <a:xfrm>
            <a:off x="6019801" y="1371600"/>
            <a:ext cx="2743200" cy="646331"/>
          </a:xfrm>
          <a:prstGeom prst="rect">
            <a:avLst/>
          </a:prstGeom>
          <a:noFill/>
          <a:ln>
            <a:solidFill>
              <a:srgbClr val="FF0000"/>
            </a:solidFill>
          </a:ln>
        </p:spPr>
        <p:txBody>
          <a:bodyPr wrap="square" rtlCol="0">
            <a:spAutoFit/>
          </a:bodyPr>
          <a:lstStyle/>
          <a:p>
            <a:r>
              <a:rPr lang="en-US" i="1" dirty="0">
                <a:solidFill>
                  <a:srgbClr val="FFFF00"/>
                </a:solidFill>
              </a:rPr>
              <a:t>So, what to use, </a:t>
            </a:r>
            <a:r>
              <a:rPr lang="en-US" i="1" dirty="0">
                <a:solidFill>
                  <a:srgbClr val="FF0000"/>
                </a:solidFill>
              </a:rPr>
              <a:t>lock() </a:t>
            </a:r>
            <a:r>
              <a:rPr lang="en-US" i="1" dirty="0">
                <a:solidFill>
                  <a:srgbClr val="FFFF00"/>
                </a:solidFill>
              </a:rPr>
              <a:t>or </a:t>
            </a:r>
          </a:p>
          <a:p>
            <a:r>
              <a:rPr lang="en-US" i="1" dirty="0">
                <a:solidFill>
                  <a:srgbClr val="FF0000"/>
                </a:solidFill>
              </a:rPr>
              <a:t>[Synchronization] </a:t>
            </a:r>
            <a:r>
              <a:rPr lang="en-US" i="1" dirty="0">
                <a:solidFill>
                  <a:srgbClr val="FFFF00"/>
                </a:solidFill>
              </a:rPr>
              <a:t>???</a:t>
            </a:r>
          </a:p>
        </p:txBody>
      </p:sp>
      <p:sp>
        <p:nvSpPr>
          <p:cNvPr id="12" name="TextBox 11"/>
          <p:cNvSpPr txBox="1"/>
          <p:nvPr/>
        </p:nvSpPr>
        <p:spPr>
          <a:xfrm>
            <a:off x="76200" y="6397823"/>
            <a:ext cx="4019690" cy="307777"/>
          </a:xfrm>
          <a:prstGeom prst="rect">
            <a:avLst/>
          </a:prstGeom>
          <a:noFill/>
        </p:spPr>
        <p:txBody>
          <a:bodyPr wrap="none" rtlCol="0">
            <a:spAutoFit/>
          </a:bodyPr>
          <a:lstStyle/>
          <a:p>
            <a:r>
              <a:rPr lang="en-US" sz="1400" u="sng" dirty="0"/>
              <a:t>Example: Ch_14 Code\ </a:t>
            </a:r>
            <a:r>
              <a:rPr lang="en-US" sz="1400" u="sng" dirty="0" err="1"/>
              <a:t>MultiThreadedPrinting</a:t>
            </a:r>
            <a:endParaRPr lang="en-US" sz="1400" u="sng"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sz="4800" b="1" dirty="0"/>
              <a:t>Timer Callbacks</a:t>
            </a:r>
            <a:endParaRPr lang="en-US" dirty="0"/>
          </a:p>
        </p:txBody>
      </p:sp>
      <p:sp>
        <p:nvSpPr>
          <p:cNvPr id="3" name="Content Placeholder 2"/>
          <p:cNvSpPr>
            <a:spLocks noGrp="1"/>
          </p:cNvSpPr>
          <p:nvPr>
            <p:ph idx="1"/>
          </p:nvPr>
        </p:nvSpPr>
        <p:spPr/>
        <p:txBody>
          <a:bodyPr>
            <a:normAutofit lnSpcReduction="10000"/>
          </a:bodyPr>
          <a:lstStyle/>
          <a:p>
            <a:r>
              <a:rPr lang="en-US" dirty="0">
                <a:latin typeface="Calibri" pitchFamily="34" charset="0"/>
              </a:rPr>
              <a:t>Many applications have the need to call a specific method during regular intervals of time:</a:t>
            </a:r>
          </a:p>
          <a:p>
            <a:pPr lvl="1"/>
            <a:r>
              <a:rPr lang="en-US" dirty="0">
                <a:latin typeface="Calibri" pitchFamily="34" charset="0"/>
              </a:rPr>
              <a:t>display the current time on a status bar via a given helper function.</a:t>
            </a:r>
          </a:p>
          <a:p>
            <a:pPr lvl="1"/>
            <a:r>
              <a:rPr lang="en-US" dirty="0">
                <a:latin typeface="Calibri" pitchFamily="34" charset="0"/>
              </a:rPr>
              <a:t>perform noncritical background tasks such as checking for new e-mail messages.</a:t>
            </a:r>
          </a:p>
          <a:p>
            <a:r>
              <a:rPr lang="en-US" dirty="0">
                <a:latin typeface="Calibri" pitchFamily="34" charset="0"/>
              </a:rPr>
              <a:t>Use the </a:t>
            </a:r>
            <a:r>
              <a:rPr lang="en-US" i="1" dirty="0" err="1">
                <a:solidFill>
                  <a:srgbClr val="FFC000"/>
                </a:solidFill>
                <a:latin typeface="Calibri" pitchFamily="34" charset="0"/>
              </a:rPr>
              <a:t>System.Threading</a:t>
            </a:r>
            <a:r>
              <a:rPr lang="en-US" dirty="0" err="1">
                <a:solidFill>
                  <a:srgbClr val="FFC000"/>
                </a:solidFill>
                <a:latin typeface="Calibri" pitchFamily="34" charset="0"/>
              </a:rPr>
              <a:t>.Timer</a:t>
            </a:r>
            <a:r>
              <a:rPr lang="en-US" dirty="0">
                <a:latin typeface="Calibri" pitchFamily="34" charset="0"/>
              </a:rPr>
              <a:t> type in conjunction with a related delegate named </a:t>
            </a:r>
            <a:r>
              <a:rPr lang="en-US" i="1" dirty="0" err="1">
                <a:solidFill>
                  <a:srgbClr val="FFC000"/>
                </a:solidFill>
                <a:latin typeface="Calibri" pitchFamily="34" charset="0"/>
              </a:rPr>
              <a:t>TimerCallback</a:t>
            </a:r>
            <a:r>
              <a:rPr lang="en-US" dirty="0">
                <a:solidFill>
                  <a:srgbClr val="FFC000"/>
                </a:solidFill>
                <a:latin typeface="Calibri" pitchFamily="34" charset="0"/>
              </a:rPr>
              <a:t>.</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334000" cy="737064"/>
          </a:xfrm>
        </p:spPr>
        <p:txBody>
          <a:bodyPr>
            <a:normAutofit/>
          </a:bodyPr>
          <a:lstStyle/>
          <a:p>
            <a:pPr algn="l"/>
            <a:r>
              <a:rPr lang="en-US" sz="3600" u="sng" dirty="0">
                <a:solidFill>
                  <a:srgbClr val="FFFF00"/>
                </a:solidFill>
              </a:rPr>
              <a:t>Timer Callback Demo</a:t>
            </a:r>
          </a:p>
        </p:txBody>
      </p:sp>
      <p:pic>
        <p:nvPicPr>
          <p:cNvPr id="5" name="Picture 4" descr="timer1.png"/>
          <p:cNvPicPr>
            <a:picLocks noChangeAspect="1"/>
          </p:cNvPicPr>
          <p:nvPr/>
        </p:nvPicPr>
        <p:blipFill>
          <a:blip r:embed="rId2"/>
          <a:stretch>
            <a:fillRect/>
          </a:stretch>
        </p:blipFill>
        <p:spPr>
          <a:xfrm>
            <a:off x="762000" y="1295400"/>
            <a:ext cx="4980953" cy="12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8" name="Group 7"/>
          <p:cNvGrpSpPr/>
          <p:nvPr/>
        </p:nvGrpSpPr>
        <p:grpSpPr>
          <a:xfrm>
            <a:off x="3505200" y="2667000"/>
            <a:ext cx="5200000" cy="3085714"/>
            <a:chOff x="2819400" y="2743200"/>
            <a:chExt cx="5200000" cy="3085714"/>
          </a:xfrm>
        </p:grpSpPr>
        <p:pic>
          <p:nvPicPr>
            <p:cNvPr id="4" name="Picture 3" descr="timer2.png"/>
            <p:cNvPicPr>
              <a:picLocks noChangeAspect="1"/>
            </p:cNvPicPr>
            <p:nvPr/>
          </p:nvPicPr>
          <p:blipFill>
            <a:blip r:embed="rId3"/>
            <a:stretch>
              <a:fillRect/>
            </a:stretch>
          </p:blipFill>
          <p:spPr>
            <a:xfrm>
              <a:off x="2819400" y="2743200"/>
              <a:ext cx="5200000" cy="30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3200400" y="3429000"/>
              <a:ext cx="419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0400" y="4038600"/>
              <a:ext cx="45720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timer3.png"/>
          <p:cNvPicPr>
            <a:picLocks noChangeAspect="1"/>
          </p:cNvPicPr>
          <p:nvPr/>
        </p:nvPicPr>
        <p:blipFill>
          <a:blip r:embed="rId4"/>
          <a:stretch>
            <a:fillRect/>
          </a:stretch>
        </p:blipFill>
        <p:spPr>
          <a:xfrm>
            <a:off x="457200" y="4648200"/>
            <a:ext cx="2828572" cy="1209524"/>
          </a:xfrm>
          <a:prstGeom prst="rect">
            <a:avLst/>
          </a:prstGeom>
        </p:spPr>
      </p:pic>
      <p:sp>
        <p:nvSpPr>
          <p:cNvPr id="10" name="TextBox 9"/>
          <p:cNvSpPr txBox="1"/>
          <p:nvPr/>
        </p:nvSpPr>
        <p:spPr>
          <a:xfrm>
            <a:off x="152400" y="6397823"/>
            <a:ext cx="2974789" cy="307777"/>
          </a:xfrm>
          <a:prstGeom prst="rect">
            <a:avLst/>
          </a:prstGeom>
          <a:noFill/>
        </p:spPr>
        <p:txBody>
          <a:bodyPr wrap="none" rtlCol="0">
            <a:spAutoFit/>
          </a:bodyPr>
          <a:lstStyle/>
          <a:p>
            <a:r>
              <a:rPr lang="en-US" sz="1400" u="sng" dirty="0"/>
              <a:t>Example: Ch_14 Code\ </a:t>
            </a:r>
            <a:r>
              <a:rPr lang="en-US" sz="1400" u="sng" dirty="0" err="1"/>
              <a:t>TimerApp</a:t>
            </a:r>
            <a:endParaRPr lang="en-US" sz="1400" u="sng"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sz="4800" b="1" dirty="0"/>
              <a:t>CLR </a:t>
            </a:r>
            <a:r>
              <a:rPr lang="en-US" sz="4800" b="1" dirty="0" err="1"/>
              <a:t>ThreadPool</a:t>
            </a:r>
            <a:endParaRPr lang="en-US" dirty="0"/>
          </a:p>
        </p:txBody>
      </p:sp>
      <p:sp>
        <p:nvSpPr>
          <p:cNvPr id="3" name="Content Placeholder 2"/>
          <p:cNvSpPr>
            <a:spLocks noGrp="1"/>
          </p:cNvSpPr>
          <p:nvPr>
            <p:ph idx="1"/>
          </p:nvPr>
        </p:nvSpPr>
        <p:spPr>
          <a:xfrm>
            <a:off x="457200" y="1447800"/>
            <a:ext cx="8229600" cy="944563"/>
          </a:xfrm>
        </p:spPr>
        <p:txBody>
          <a:bodyPr>
            <a:normAutofit/>
          </a:bodyPr>
          <a:lstStyle/>
          <a:p>
            <a:r>
              <a:rPr lang="en-US" sz="2000" dirty="0"/>
              <a:t>The </a:t>
            </a:r>
            <a:r>
              <a:rPr lang="en-US" sz="2000" i="1" dirty="0" err="1"/>
              <a:t>System.Threading</a:t>
            </a:r>
            <a:r>
              <a:rPr lang="en-US" sz="2000" dirty="0"/>
              <a:t> namespace provides the </a:t>
            </a:r>
            <a:r>
              <a:rPr lang="en-US" sz="2000" i="1" dirty="0" err="1"/>
              <a:t>ThreadPool</a:t>
            </a:r>
            <a:r>
              <a:rPr lang="en-US" sz="2000" dirty="0"/>
              <a:t> class type to interact with this pool of waiting threads</a:t>
            </a:r>
          </a:p>
          <a:p>
            <a:endParaRPr lang="en-US" sz="2000" dirty="0"/>
          </a:p>
        </p:txBody>
      </p:sp>
      <p:pic>
        <p:nvPicPr>
          <p:cNvPr id="5" name="Picture 4" descr="pool1.png"/>
          <p:cNvPicPr>
            <a:picLocks noChangeAspect="1"/>
          </p:cNvPicPr>
          <p:nvPr/>
        </p:nvPicPr>
        <p:blipFill>
          <a:blip r:embed="rId2"/>
          <a:stretch>
            <a:fillRect/>
          </a:stretch>
        </p:blipFill>
        <p:spPr>
          <a:xfrm>
            <a:off x="1524000" y="2514600"/>
            <a:ext cx="5314286" cy="36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Chapter 14: Objectives</a:t>
            </a:r>
          </a:p>
        </p:txBody>
      </p:sp>
      <p:sp>
        <p:nvSpPr>
          <p:cNvPr id="3" name="Content Placeholder 2"/>
          <p:cNvSpPr>
            <a:spLocks noGrp="1"/>
          </p:cNvSpPr>
          <p:nvPr>
            <p:ph idx="1"/>
          </p:nvPr>
        </p:nvSpPr>
        <p:spPr/>
        <p:txBody>
          <a:bodyPr>
            <a:normAutofit/>
          </a:bodyPr>
          <a:lstStyle/>
          <a:p>
            <a:pPr>
              <a:lnSpc>
                <a:spcPct val="80000"/>
              </a:lnSpc>
            </a:pPr>
            <a:r>
              <a:rPr lang="en-US" dirty="0">
                <a:latin typeface="Calibri" pitchFamily="34" charset="0"/>
              </a:rPr>
              <a:t>The Process/</a:t>
            </a:r>
            <a:r>
              <a:rPr lang="en-US" dirty="0" err="1">
                <a:latin typeface="Calibri" pitchFamily="34" charset="0"/>
              </a:rPr>
              <a:t>AppDomain</a:t>
            </a:r>
            <a:r>
              <a:rPr lang="en-US" dirty="0">
                <a:latin typeface="Calibri" pitchFamily="34" charset="0"/>
              </a:rPr>
              <a:t>/Context/Thread Relationship</a:t>
            </a:r>
          </a:p>
          <a:p>
            <a:pPr>
              <a:lnSpc>
                <a:spcPct val="80000"/>
              </a:lnSpc>
            </a:pPr>
            <a:r>
              <a:rPr lang="en-US" dirty="0">
                <a:latin typeface="Calibri" pitchFamily="34" charset="0"/>
              </a:rPr>
              <a:t>A Brief Review of the .NET Delegate</a:t>
            </a:r>
          </a:p>
          <a:p>
            <a:pPr>
              <a:lnSpc>
                <a:spcPct val="80000"/>
              </a:lnSpc>
            </a:pPr>
            <a:r>
              <a:rPr lang="en-US" dirty="0">
                <a:latin typeface="Calibri" pitchFamily="34" charset="0"/>
              </a:rPr>
              <a:t>The Asynchronous Nature of Delegates.</a:t>
            </a:r>
          </a:p>
          <a:p>
            <a:pPr>
              <a:lnSpc>
                <a:spcPct val="80000"/>
              </a:lnSpc>
            </a:pPr>
            <a:r>
              <a:rPr lang="en-US" dirty="0">
                <a:latin typeface="Calibri" pitchFamily="34" charset="0"/>
              </a:rPr>
              <a:t>Invoking a Method Asynchronously</a:t>
            </a:r>
          </a:p>
          <a:p>
            <a:pPr>
              <a:lnSpc>
                <a:spcPct val="80000"/>
              </a:lnSpc>
            </a:pPr>
            <a:r>
              <a:rPr lang="en-US" dirty="0">
                <a:latin typeface="Calibri" pitchFamily="34" charset="0"/>
              </a:rPr>
              <a:t>Programmatically Creating Secondary Threads</a:t>
            </a:r>
          </a:p>
          <a:p>
            <a:pPr>
              <a:lnSpc>
                <a:spcPct val="80000"/>
              </a:lnSpc>
            </a:pPr>
            <a:r>
              <a:rPr lang="en-US" dirty="0">
                <a:latin typeface="Calibri" pitchFamily="34" charset="0"/>
              </a:rPr>
              <a:t>The Issue of Concurrency</a:t>
            </a:r>
          </a:p>
          <a:p>
            <a:pPr>
              <a:lnSpc>
                <a:spcPct val="80000"/>
              </a:lnSpc>
            </a:pPr>
            <a:r>
              <a:rPr lang="en-US" dirty="0">
                <a:latin typeface="Calibri" pitchFamily="34" charset="0"/>
              </a:rPr>
              <a:t>Programming with Timer Callbacks.</a:t>
            </a:r>
          </a:p>
          <a:p>
            <a:pPr>
              <a:lnSpc>
                <a:spcPct val="80000"/>
              </a:lnSpc>
            </a:pPr>
            <a:r>
              <a:rPr lang="en-US" dirty="0">
                <a:latin typeface="Calibri" pitchFamily="34" charset="0"/>
              </a:rPr>
              <a:t>Understanding the CLR </a:t>
            </a:r>
            <a:r>
              <a:rPr lang="en-US" dirty="0" err="1">
                <a:latin typeface="Calibri" pitchFamily="34" charset="0"/>
              </a:rPr>
              <a:t>ThreadPool</a:t>
            </a:r>
            <a:endParaRPr lang="en-US" dirty="0">
              <a:latin typeface="Calibri" pitchFamily="34" charset="0"/>
            </a:endParaRP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ol3.png"/>
          <p:cNvPicPr>
            <a:picLocks noChangeAspect="1"/>
          </p:cNvPicPr>
          <p:nvPr/>
        </p:nvPicPr>
        <p:blipFill>
          <a:blip r:embed="rId2"/>
          <a:stretch>
            <a:fillRect/>
          </a:stretch>
        </p:blipFill>
        <p:spPr>
          <a:xfrm>
            <a:off x="4810257" y="4671810"/>
            <a:ext cx="3723810" cy="1904762"/>
          </a:xfrm>
          <a:prstGeom prst="rect">
            <a:avLst/>
          </a:prstGeom>
        </p:spPr>
      </p:pic>
      <p:grpSp>
        <p:nvGrpSpPr>
          <p:cNvPr id="7" name="Group 6"/>
          <p:cNvGrpSpPr/>
          <p:nvPr/>
        </p:nvGrpSpPr>
        <p:grpSpPr>
          <a:xfrm>
            <a:off x="457200" y="685800"/>
            <a:ext cx="5076191" cy="3990476"/>
            <a:chOff x="762000" y="533400"/>
            <a:chExt cx="5076191" cy="3990476"/>
          </a:xfrm>
        </p:grpSpPr>
        <p:pic>
          <p:nvPicPr>
            <p:cNvPr id="4" name="Picture 3" descr="pool2.png"/>
            <p:cNvPicPr>
              <a:picLocks noChangeAspect="1"/>
            </p:cNvPicPr>
            <p:nvPr/>
          </p:nvPicPr>
          <p:blipFill>
            <a:blip r:embed="rId3"/>
            <a:stretch>
              <a:fillRect/>
            </a:stretch>
          </p:blipFill>
          <p:spPr>
            <a:xfrm>
              <a:off x="762000" y="533400"/>
              <a:ext cx="5076191" cy="399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066800" y="1600200"/>
              <a:ext cx="46482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52400" y="6397823"/>
            <a:ext cx="3424912" cy="307777"/>
          </a:xfrm>
          <a:prstGeom prst="rect">
            <a:avLst/>
          </a:prstGeom>
          <a:noFill/>
        </p:spPr>
        <p:txBody>
          <a:bodyPr wrap="none" rtlCol="0">
            <a:spAutoFit/>
          </a:bodyPr>
          <a:lstStyle/>
          <a:p>
            <a:r>
              <a:rPr lang="en-US" sz="1400" u="sng" dirty="0"/>
              <a:t>Example: Ch_14 Code\ </a:t>
            </a:r>
            <a:r>
              <a:rPr lang="en-US" sz="1400" u="sng" dirty="0" err="1"/>
              <a:t>ThreadPoolApp</a:t>
            </a:r>
            <a:endParaRPr lang="en-US" sz="1400" u="sng" dirty="0"/>
          </a:p>
        </p:txBody>
      </p:sp>
      <p:sp>
        <p:nvSpPr>
          <p:cNvPr id="9" name="TextBox 8"/>
          <p:cNvSpPr txBox="1"/>
          <p:nvPr/>
        </p:nvSpPr>
        <p:spPr>
          <a:xfrm>
            <a:off x="6172200" y="304800"/>
            <a:ext cx="2428422" cy="400110"/>
          </a:xfrm>
          <a:prstGeom prst="rect">
            <a:avLst/>
          </a:prstGeom>
          <a:noFill/>
        </p:spPr>
        <p:txBody>
          <a:bodyPr wrap="none" rtlCol="0">
            <a:spAutoFit/>
          </a:bodyPr>
          <a:lstStyle/>
          <a:p>
            <a:r>
              <a:rPr lang="en-US" sz="2000" u="sng" dirty="0">
                <a:solidFill>
                  <a:srgbClr val="FFFF00"/>
                </a:solidFill>
              </a:rPr>
              <a:t>Thread Pool Demo </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sz="4400" b="1" dirty="0"/>
              <a:t>CLR </a:t>
            </a:r>
            <a:r>
              <a:rPr lang="en-US" sz="4400" b="1" dirty="0" err="1"/>
              <a:t>ThreadPool</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sz="2800" dirty="0">
                <a:latin typeface="Calibri" pitchFamily="34" charset="0"/>
              </a:rPr>
              <a:t>Thread pool:</a:t>
            </a:r>
          </a:p>
          <a:p>
            <a:pPr lvl="1">
              <a:lnSpc>
                <a:spcPct val="90000"/>
              </a:lnSpc>
            </a:pPr>
            <a:r>
              <a:rPr lang="en-US" sz="2400" dirty="0">
                <a:latin typeface="Calibri" pitchFamily="34" charset="0"/>
              </a:rPr>
              <a:t>The thread pool manages threads efficiently by minimizing the number of threads that must be created, started, and stopped.</a:t>
            </a:r>
          </a:p>
          <a:p>
            <a:pPr lvl="1">
              <a:lnSpc>
                <a:spcPct val="90000"/>
              </a:lnSpc>
            </a:pPr>
            <a:r>
              <a:rPr lang="en-US" sz="2400" dirty="0">
                <a:latin typeface="Calibri" pitchFamily="34" charset="0"/>
              </a:rPr>
              <a:t>By using the thread pool, you can focus on your business problem rather than the application’s threading infrastructure.</a:t>
            </a:r>
            <a:br>
              <a:rPr lang="en-US" sz="2400" dirty="0">
                <a:latin typeface="Calibri" pitchFamily="34" charset="0"/>
              </a:rPr>
            </a:br>
            <a:endParaRPr lang="en-US" sz="2400" dirty="0">
              <a:latin typeface="Calibri" pitchFamily="34" charset="0"/>
            </a:endParaRPr>
          </a:p>
          <a:p>
            <a:pPr>
              <a:lnSpc>
                <a:spcPct val="90000"/>
              </a:lnSpc>
            </a:pPr>
            <a:r>
              <a:rPr lang="en-US" sz="2800" dirty="0">
                <a:latin typeface="Calibri" pitchFamily="34" charset="0"/>
              </a:rPr>
              <a:t>Manual thread management: </a:t>
            </a:r>
          </a:p>
          <a:p>
            <a:pPr lvl="1">
              <a:lnSpc>
                <a:spcPct val="90000"/>
              </a:lnSpc>
            </a:pPr>
            <a:r>
              <a:rPr lang="en-US" sz="2400" dirty="0">
                <a:latin typeface="Calibri" pitchFamily="34" charset="0"/>
              </a:rPr>
              <a:t>Pooled threads are </a:t>
            </a:r>
            <a:r>
              <a:rPr lang="en-US" sz="2400" i="1" dirty="0">
                <a:latin typeface="Calibri" pitchFamily="34" charset="0"/>
              </a:rPr>
              <a:t>always </a:t>
            </a:r>
            <a:r>
              <a:rPr lang="en-US" sz="2400" dirty="0">
                <a:latin typeface="Calibri" pitchFamily="34" charset="0"/>
              </a:rPr>
              <a:t>background threads with </a:t>
            </a:r>
            <a:r>
              <a:rPr lang="en-US" sz="2400" dirty="0">
                <a:solidFill>
                  <a:srgbClr val="FFC000"/>
                </a:solidFill>
                <a:latin typeface="Calibri" pitchFamily="34" charset="0"/>
              </a:rPr>
              <a:t>default priority (</a:t>
            </a:r>
            <a:r>
              <a:rPr lang="en-US" sz="2400" i="1" dirty="0" err="1">
                <a:solidFill>
                  <a:srgbClr val="FFC000"/>
                </a:solidFill>
                <a:latin typeface="Calibri" pitchFamily="34" charset="0"/>
              </a:rPr>
              <a:t>ThreadPriority.Normal</a:t>
            </a:r>
            <a:r>
              <a:rPr lang="en-US" sz="2400" dirty="0">
                <a:solidFill>
                  <a:srgbClr val="FFC000"/>
                </a:solidFill>
                <a:latin typeface="Calibri" pitchFamily="34" charset="0"/>
              </a:rPr>
              <a:t>).</a:t>
            </a:r>
          </a:p>
          <a:p>
            <a:pPr lvl="1">
              <a:lnSpc>
                <a:spcPct val="90000"/>
              </a:lnSpc>
            </a:pPr>
            <a:r>
              <a:rPr lang="en-US" sz="2400" dirty="0">
                <a:latin typeface="Calibri" pitchFamily="34" charset="0"/>
              </a:rPr>
              <a:t>If you require a thread with a fixed identity in order to abort it, suspend it, or discover it by name.</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Chapter 14: Summary</a:t>
            </a:r>
          </a:p>
        </p:txBody>
      </p:sp>
      <p:sp>
        <p:nvSpPr>
          <p:cNvPr id="3" name="Content Placeholder 2"/>
          <p:cNvSpPr>
            <a:spLocks noGrp="1"/>
          </p:cNvSpPr>
          <p:nvPr>
            <p:ph idx="1"/>
          </p:nvPr>
        </p:nvSpPr>
        <p:spPr/>
        <p:txBody>
          <a:bodyPr/>
          <a:lstStyle/>
          <a:p>
            <a:r>
              <a:rPr lang="en-US" dirty="0"/>
              <a:t>Process, Application Domain, Context, Thread</a:t>
            </a:r>
          </a:p>
          <a:p>
            <a:r>
              <a:rPr lang="en-US" dirty="0"/>
              <a:t>Issue of concurrency:  race condition</a:t>
            </a:r>
          </a:p>
          <a:p>
            <a:r>
              <a:rPr lang="en-US" dirty="0"/>
              <a:t>Synchronized technique: lock(), [synchronization] attribute</a:t>
            </a:r>
          </a:p>
          <a:p>
            <a:r>
              <a:rPr lang="en-US" dirty="0" err="1"/>
              <a:t>TimerCallBack</a:t>
            </a:r>
            <a:endParaRPr lang="en-US" dirty="0"/>
          </a:p>
          <a:p>
            <a:r>
              <a:rPr lang="en-US" dirty="0" err="1"/>
              <a:t>ThreadPool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pPr algn="ctr"/>
            <a:r>
              <a:rPr lang="en-US" dirty="0"/>
              <a:t>Chapter 14: Q &amp; 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Autofit/>
          </a:bodyPr>
          <a:lstStyle/>
          <a:p>
            <a:pPr algn="ctr"/>
            <a:r>
              <a:rPr lang="en-US" sz="4000" b="1" dirty="0"/>
              <a:t>Processes and Multi Processing System</a:t>
            </a:r>
          </a:p>
        </p:txBody>
      </p:sp>
      <p:sp>
        <p:nvSpPr>
          <p:cNvPr id="3" name="Content Placeholder 2"/>
          <p:cNvSpPr>
            <a:spLocks noGrp="1"/>
          </p:cNvSpPr>
          <p:nvPr>
            <p:ph idx="1"/>
          </p:nvPr>
        </p:nvSpPr>
        <p:spPr/>
        <p:txBody>
          <a:bodyPr/>
          <a:lstStyle/>
          <a:p>
            <a:r>
              <a:rPr lang="en-US" dirty="0"/>
              <a:t>A process has a self-contained execution environment. A process generally has a complete, private set of basic run-time </a:t>
            </a:r>
            <a:r>
              <a:rPr lang="en-US" u="sng" dirty="0"/>
              <a:t>resources</a:t>
            </a:r>
            <a:r>
              <a:rPr lang="en-US" dirty="0"/>
              <a:t>; in particular, each process has its own </a:t>
            </a:r>
            <a:r>
              <a:rPr lang="en-US" u="sng" dirty="0"/>
              <a:t>memory space</a:t>
            </a:r>
            <a:r>
              <a:rPr lang="en-US" dirty="0"/>
              <a:t>.</a:t>
            </a:r>
          </a:p>
          <a:p>
            <a:r>
              <a:rPr lang="en-US" dirty="0"/>
              <a:t>Multi Processing/ Multi Tasking System: System allows many processes executing concurrently.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a:t>Processes and Multi Processing System</a:t>
            </a:r>
            <a:endParaRPr lang="en-US" dirty="0"/>
          </a:p>
        </p:txBody>
      </p:sp>
      <p:pic>
        <p:nvPicPr>
          <p:cNvPr id="4" name="Picture 4"/>
          <p:cNvPicPr>
            <a:picLocks noChangeAspect="1" noChangeArrowheads="1"/>
          </p:cNvPicPr>
          <p:nvPr/>
        </p:nvPicPr>
        <p:blipFill>
          <a:blip r:embed="rId2">
            <a:lum bright="-16000" contrast="24000"/>
          </a:blip>
          <a:srcRect/>
          <a:stretch>
            <a:fillRect/>
          </a:stretch>
        </p:blipFill>
        <p:spPr bwMode="auto">
          <a:xfrm>
            <a:off x="381000" y="1600200"/>
            <a:ext cx="4429125" cy="4286250"/>
          </a:xfrm>
          <a:prstGeom prst="rect">
            <a:avLst/>
          </a:prstGeom>
          <a:noFill/>
          <a:ln w="9525">
            <a:noFill/>
            <a:miter lim="800000"/>
            <a:headEnd/>
            <a:tailEnd/>
          </a:ln>
        </p:spPr>
      </p:pic>
      <p:pic>
        <p:nvPicPr>
          <p:cNvPr id="5" name="Picture 5"/>
          <p:cNvPicPr>
            <a:picLocks noChangeAspect="1" noChangeArrowheads="1"/>
          </p:cNvPicPr>
          <p:nvPr/>
        </p:nvPicPr>
        <p:blipFill>
          <a:blip r:embed="rId3">
            <a:lum bright="-16000" contrast="24000"/>
          </a:blip>
          <a:srcRect/>
          <a:stretch>
            <a:fillRect/>
          </a:stretch>
        </p:blipFill>
        <p:spPr bwMode="auto">
          <a:xfrm>
            <a:off x="4343400" y="1828800"/>
            <a:ext cx="4429125" cy="42862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How can OS manage concurrent processes</a:t>
            </a:r>
          </a:p>
        </p:txBody>
      </p:sp>
      <p:grpSp>
        <p:nvGrpSpPr>
          <p:cNvPr id="26" name="Group 25"/>
          <p:cNvGrpSpPr/>
          <p:nvPr/>
        </p:nvGrpSpPr>
        <p:grpSpPr>
          <a:xfrm>
            <a:off x="1143000" y="1600200"/>
            <a:ext cx="2209800" cy="4419600"/>
            <a:chOff x="990600" y="1371600"/>
            <a:chExt cx="2438400" cy="4724400"/>
          </a:xfrm>
        </p:grpSpPr>
        <p:sp>
          <p:nvSpPr>
            <p:cNvPr id="6" name="Rectangle 5"/>
            <p:cNvSpPr>
              <a:spLocks noChangeArrowheads="1"/>
            </p:cNvSpPr>
            <p:nvPr/>
          </p:nvSpPr>
          <p:spPr bwMode="auto">
            <a:xfrm>
              <a:off x="990600" y="3048000"/>
              <a:ext cx="2133600" cy="990600"/>
            </a:xfrm>
            <a:prstGeom prst="rect">
              <a:avLst/>
            </a:prstGeom>
            <a:solidFill>
              <a:schemeClr val="accent6">
                <a:lumMod val="5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a:solidFill>
                    <a:srgbClr val="FF0000"/>
                  </a:solidFill>
                  <a:latin typeface="Tahoma" charset="0"/>
                  <a:cs typeface="+mn-cs"/>
                </a:rPr>
                <a:t>App2</a:t>
              </a:r>
            </a:p>
            <a:p>
              <a:pPr algn="ctr" fontAlgn="auto">
                <a:spcBef>
                  <a:spcPts val="0"/>
                </a:spcBef>
                <a:spcAft>
                  <a:spcPts val="0"/>
                </a:spcAft>
                <a:defRPr/>
              </a:pPr>
              <a:r>
                <a:rPr lang="en-US" sz="1600" b="1">
                  <a:solidFill>
                    <a:schemeClr val="bg1"/>
                  </a:solidFill>
                  <a:latin typeface="Tahoma" charset="0"/>
                  <a:cs typeface="+mn-cs"/>
                </a:rPr>
                <a:t>Code</a:t>
              </a:r>
            </a:p>
            <a:p>
              <a:pPr algn="ctr" fontAlgn="auto">
                <a:spcBef>
                  <a:spcPts val="0"/>
                </a:spcBef>
                <a:spcAft>
                  <a:spcPts val="0"/>
                </a:spcAft>
                <a:defRPr/>
              </a:pPr>
              <a:r>
                <a:rPr lang="en-US" sz="1600" b="1">
                  <a:solidFill>
                    <a:schemeClr val="bg1"/>
                  </a:solidFill>
                  <a:latin typeface="Tahoma" charset="0"/>
                  <a:cs typeface="+mn-cs"/>
                </a:rPr>
                <a:t>Data</a:t>
              </a:r>
            </a:p>
          </p:txBody>
        </p:sp>
        <p:grpSp>
          <p:nvGrpSpPr>
            <p:cNvPr id="25" name="Group 24"/>
            <p:cNvGrpSpPr/>
            <p:nvPr/>
          </p:nvGrpSpPr>
          <p:grpSpPr>
            <a:xfrm>
              <a:off x="990600" y="1371600"/>
              <a:ext cx="2438400" cy="4724400"/>
              <a:chOff x="990600" y="1371600"/>
              <a:chExt cx="2438400" cy="4724400"/>
            </a:xfrm>
          </p:grpSpPr>
          <p:sp>
            <p:nvSpPr>
              <p:cNvPr id="4" name="Rectangle 4"/>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400">
                    <a:latin typeface="Tahoma" pitchFamily="34" charset="0"/>
                  </a:rPr>
                  <a:t>Memory</a:t>
                </a:r>
              </a:p>
            </p:txBody>
          </p:sp>
          <p:sp>
            <p:nvSpPr>
              <p:cNvPr id="5" name="Rectangle 4"/>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rgbClr val="FF0000"/>
                    </a:solidFill>
                    <a:latin typeface="Tahoma" charset="0"/>
                    <a:cs typeface="+mn-cs"/>
                  </a:rPr>
                  <a:t>App1</a:t>
                </a: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7" name="Rectangle 7"/>
              <p:cNvSpPr>
                <a:spLocks noChangeArrowheads="1"/>
              </p:cNvSpPr>
              <p:nvPr/>
            </p:nvSpPr>
            <p:spPr bwMode="auto">
              <a:xfrm>
                <a:off x="990600" y="4191000"/>
                <a:ext cx="2133600" cy="990600"/>
              </a:xfrm>
              <a:prstGeom prst="rect">
                <a:avLst/>
              </a:prstGeom>
              <a:solidFill>
                <a:srgbClr val="002060"/>
              </a:solidFill>
              <a:ln w="9525">
                <a:solidFill>
                  <a:srgbClr val="FF99FF"/>
                </a:solidFill>
                <a:miter lim="800000"/>
                <a:headEnd/>
                <a:tailEnd/>
              </a:ln>
            </p:spPr>
            <p:txBody>
              <a:bodyPr wrap="none" anchor="ctr"/>
              <a:lstStyle/>
              <a:p>
                <a:pPr algn="ctr"/>
                <a:r>
                  <a:rPr lang="en-US" sz="1600" b="1">
                    <a:solidFill>
                      <a:srgbClr val="FF0000"/>
                    </a:solidFill>
                    <a:latin typeface="Tahoma" pitchFamily="34" charset="0"/>
                  </a:rPr>
                  <a:t>App3</a:t>
                </a:r>
              </a:p>
              <a:p>
                <a:pPr algn="ctr"/>
                <a:r>
                  <a:rPr lang="en-US" sz="1600" b="1">
                    <a:solidFill>
                      <a:schemeClr val="bg1"/>
                    </a:solidFill>
                    <a:latin typeface="Tahoma" pitchFamily="34" charset="0"/>
                  </a:rPr>
                  <a:t>Code</a:t>
                </a:r>
              </a:p>
              <a:p>
                <a:pPr algn="ctr"/>
                <a:r>
                  <a:rPr lang="en-US" sz="1600" b="1">
                    <a:solidFill>
                      <a:schemeClr val="bg1"/>
                    </a:solidFill>
                    <a:latin typeface="Tahoma" pitchFamily="34" charset="0"/>
                  </a:rPr>
                  <a:t>Data</a:t>
                </a:r>
              </a:p>
            </p:txBody>
          </p:sp>
          <p:sp>
            <p:nvSpPr>
              <p:cNvPr id="8" name="Line 13"/>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a:latin typeface="+mn-lt"/>
                  <a:cs typeface="+mn-cs"/>
                </a:endParaRPr>
              </a:p>
            </p:txBody>
          </p:sp>
          <p:sp>
            <p:nvSpPr>
              <p:cNvPr id="9" name="Line 14"/>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a:latin typeface="+mn-lt"/>
                  <a:cs typeface="+mn-cs"/>
                </a:endParaRPr>
              </a:p>
            </p:txBody>
          </p:sp>
          <p:grpSp>
            <p:nvGrpSpPr>
              <p:cNvPr id="10" name="Group 21"/>
              <p:cNvGrpSpPr>
                <a:grpSpLocks/>
              </p:cNvGrpSpPr>
              <p:nvPr/>
            </p:nvGrpSpPr>
            <p:grpSpPr bwMode="auto">
              <a:xfrm>
                <a:off x="2438400" y="3505200"/>
                <a:ext cx="990600" cy="304800"/>
                <a:chOff x="1488" y="1776"/>
                <a:chExt cx="624" cy="192"/>
              </a:xfrm>
            </p:grpSpPr>
            <p:sp>
              <p:nvSpPr>
                <p:cNvPr id="11" name="Line 22"/>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a:p>
              </p:txBody>
            </p:sp>
            <p:sp>
              <p:nvSpPr>
                <p:cNvPr id="12" name="Line 23"/>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a:p>
              </p:txBody>
            </p:sp>
            <p:sp>
              <p:nvSpPr>
                <p:cNvPr id="13" name="Line 24"/>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a:p>
              </p:txBody>
            </p:sp>
          </p:grpSp>
          <p:grpSp>
            <p:nvGrpSpPr>
              <p:cNvPr id="14" name="Group 21"/>
              <p:cNvGrpSpPr>
                <a:grpSpLocks/>
              </p:cNvGrpSpPr>
              <p:nvPr/>
            </p:nvGrpSpPr>
            <p:grpSpPr bwMode="auto">
              <a:xfrm>
                <a:off x="2438400" y="2286000"/>
                <a:ext cx="990600" cy="304800"/>
                <a:chOff x="1488" y="1776"/>
                <a:chExt cx="624" cy="192"/>
              </a:xfrm>
            </p:grpSpPr>
            <p:sp>
              <p:nvSpPr>
                <p:cNvPr id="15" name="Line 22"/>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a:p>
              </p:txBody>
            </p:sp>
            <p:sp>
              <p:nvSpPr>
                <p:cNvPr id="16" name="Line 23"/>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a:p>
              </p:txBody>
            </p:sp>
            <p:sp>
              <p:nvSpPr>
                <p:cNvPr id="17" name="Line 24"/>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a:p>
              </p:txBody>
            </p:sp>
          </p:grpSp>
          <p:grpSp>
            <p:nvGrpSpPr>
              <p:cNvPr id="18" name="Group 21"/>
              <p:cNvGrpSpPr>
                <a:grpSpLocks/>
              </p:cNvGrpSpPr>
              <p:nvPr/>
            </p:nvGrpSpPr>
            <p:grpSpPr bwMode="auto">
              <a:xfrm>
                <a:off x="2438400" y="4724400"/>
                <a:ext cx="990600" cy="304800"/>
                <a:chOff x="1488" y="1776"/>
                <a:chExt cx="624" cy="192"/>
              </a:xfrm>
            </p:grpSpPr>
            <p:sp>
              <p:nvSpPr>
                <p:cNvPr id="19" name="Line 22"/>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a:p>
              </p:txBody>
            </p:sp>
            <p:sp>
              <p:nvSpPr>
                <p:cNvPr id="20" name="Line 23"/>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a:p>
              </p:txBody>
            </p:sp>
            <p:sp>
              <p:nvSpPr>
                <p:cNvPr id="21" name="Line 24"/>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a:p>
              </p:txBody>
            </p:sp>
          </p:grpSp>
        </p:grpSp>
      </p:grpSp>
      <p:graphicFrame>
        <p:nvGraphicFramePr>
          <p:cNvPr id="22" name="Table 21"/>
          <p:cNvGraphicFramePr>
            <a:graphicFrameLocks noGrp="1"/>
          </p:cNvGraphicFramePr>
          <p:nvPr/>
        </p:nvGraphicFramePr>
        <p:xfrm>
          <a:off x="4038600" y="1524000"/>
          <a:ext cx="4343400" cy="3525955"/>
        </p:xfrm>
        <a:graphic>
          <a:graphicData uri="http://schemas.openxmlformats.org/drawingml/2006/table">
            <a:tbl>
              <a:tblPr firstRow="1" bandRow="1">
                <a:tableStyleId>{5C22544A-7EE6-4342-B048-85BDC9FD1C3A}</a:tableStyleId>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73604">
                <a:tc>
                  <a:txBody>
                    <a:bodyPr/>
                    <a:lstStyle/>
                    <a:p>
                      <a:r>
                        <a:rPr lang="en-US" sz="1600" dirty="0"/>
                        <a:t>App</a:t>
                      </a:r>
                    </a:p>
                  </a:txBody>
                  <a:tcPr/>
                </a:tc>
                <a:tc>
                  <a:txBody>
                    <a:bodyPr/>
                    <a:lstStyle/>
                    <a:p>
                      <a:r>
                        <a:rPr lang="en-US" sz="1600" dirty="0"/>
                        <a:t>Code </a:t>
                      </a:r>
                      <a:r>
                        <a:rPr lang="en-US" sz="1600" dirty="0" err="1"/>
                        <a:t>Addr</a:t>
                      </a:r>
                      <a:endParaRPr lang="en-US" sz="1600" dirty="0"/>
                    </a:p>
                  </a:txBody>
                  <a:tcPr/>
                </a:tc>
                <a:tc>
                  <a:txBody>
                    <a:bodyPr/>
                    <a:lstStyle/>
                    <a:p>
                      <a:r>
                        <a:rPr lang="en-US" sz="1600"/>
                        <a:t>Duration</a:t>
                      </a:r>
                    </a:p>
                    <a:p>
                      <a:r>
                        <a:rPr lang="en-US" sz="1600"/>
                        <a:t>(mili sec)</a:t>
                      </a:r>
                    </a:p>
                  </a:txBody>
                  <a:tcPr/>
                </a:tc>
                <a:tc>
                  <a:txBody>
                    <a:bodyPr/>
                    <a:lstStyle/>
                    <a:p>
                      <a:r>
                        <a:rPr lang="en-US" sz="1600"/>
                        <a:t>CPU</a:t>
                      </a:r>
                    </a:p>
                  </a:txBody>
                  <a:tcPr/>
                </a:tc>
                <a:extLst>
                  <a:ext uri="{0D108BD9-81ED-4DB2-BD59-A6C34878D82A}">
                    <a16:rowId xmlns:a16="http://schemas.microsoft.com/office/drawing/2014/main" val="10000"/>
                  </a:ext>
                </a:extLst>
              </a:tr>
              <a:tr h="540599">
                <a:tc>
                  <a:txBody>
                    <a:bodyPr/>
                    <a:lstStyle/>
                    <a:p>
                      <a:r>
                        <a:rPr lang="en-US" sz="1600"/>
                        <a:t>App1</a:t>
                      </a:r>
                    </a:p>
                  </a:txBody>
                  <a:tcPr/>
                </a:tc>
                <a:tc>
                  <a:txBody>
                    <a:bodyPr/>
                    <a:lstStyle/>
                    <a:p>
                      <a:r>
                        <a:rPr lang="en-US" sz="1600"/>
                        <a:t>10320</a:t>
                      </a:r>
                    </a:p>
                  </a:txBody>
                  <a:tcPr/>
                </a:tc>
                <a:tc>
                  <a:txBody>
                    <a:bodyPr/>
                    <a:lstStyle/>
                    <a:p>
                      <a:r>
                        <a:rPr lang="en-US" sz="1600"/>
                        <a:t>15</a:t>
                      </a:r>
                    </a:p>
                  </a:txBody>
                  <a:tcPr/>
                </a:tc>
                <a:tc>
                  <a:txBody>
                    <a:bodyPr/>
                    <a:lstStyle/>
                    <a:p>
                      <a:r>
                        <a:rPr lang="en-US" sz="1600"/>
                        <a:t>1</a:t>
                      </a:r>
                    </a:p>
                  </a:txBody>
                  <a:tcPr/>
                </a:tc>
                <a:extLst>
                  <a:ext uri="{0D108BD9-81ED-4DB2-BD59-A6C34878D82A}">
                    <a16:rowId xmlns:a16="http://schemas.microsoft.com/office/drawing/2014/main" val="10001"/>
                  </a:ext>
                </a:extLst>
              </a:tr>
              <a:tr h="540599">
                <a:tc>
                  <a:txBody>
                    <a:bodyPr/>
                    <a:lstStyle/>
                    <a:p>
                      <a:r>
                        <a:rPr lang="en-US" sz="1600"/>
                        <a:t>App2</a:t>
                      </a:r>
                    </a:p>
                  </a:txBody>
                  <a:tcPr/>
                </a:tc>
                <a:tc>
                  <a:txBody>
                    <a:bodyPr/>
                    <a:lstStyle/>
                    <a:p>
                      <a:r>
                        <a:rPr lang="en-US" sz="1600"/>
                        <a:t>40154</a:t>
                      </a:r>
                    </a:p>
                  </a:txBody>
                  <a:tcPr/>
                </a:tc>
                <a:tc>
                  <a:txBody>
                    <a:bodyPr/>
                    <a:lstStyle/>
                    <a:p>
                      <a:r>
                        <a:rPr lang="en-US" sz="1600"/>
                        <a:t>17</a:t>
                      </a:r>
                    </a:p>
                  </a:txBody>
                  <a:tcPr/>
                </a:tc>
                <a:tc>
                  <a:txBody>
                    <a:bodyPr/>
                    <a:lstStyle/>
                    <a:p>
                      <a:r>
                        <a:rPr lang="en-US" sz="1600"/>
                        <a:t>2</a:t>
                      </a:r>
                    </a:p>
                  </a:txBody>
                  <a:tcPr/>
                </a:tc>
                <a:extLst>
                  <a:ext uri="{0D108BD9-81ED-4DB2-BD59-A6C34878D82A}">
                    <a16:rowId xmlns:a16="http://schemas.microsoft.com/office/drawing/2014/main" val="10002"/>
                  </a:ext>
                </a:extLst>
              </a:tr>
              <a:tr h="540599">
                <a:tc>
                  <a:txBody>
                    <a:bodyPr/>
                    <a:lstStyle/>
                    <a:p>
                      <a:r>
                        <a:rPr lang="en-US" sz="1600"/>
                        <a:t>App3</a:t>
                      </a:r>
                    </a:p>
                  </a:txBody>
                  <a:tcPr/>
                </a:tc>
                <a:tc>
                  <a:txBody>
                    <a:bodyPr/>
                    <a:lstStyle/>
                    <a:p>
                      <a:r>
                        <a:rPr lang="en-US" sz="1600"/>
                        <a:t>80166</a:t>
                      </a:r>
                    </a:p>
                  </a:txBody>
                  <a:tcPr/>
                </a:tc>
                <a:tc>
                  <a:txBody>
                    <a:bodyPr/>
                    <a:lstStyle/>
                    <a:p>
                      <a:r>
                        <a:rPr lang="en-US" sz="1600"/>
                        <a:t>22</a:t>
                      </a:r>
                    </a:p>
                  </a:txBody>
                  <a:tcPr/>
                </a:tc>
                <a:tc>
                  <a:txBody>
                    <a:bodyPr/>
                    <a:lstStyle/>
                    <a:p>
                      <a:r>
                        <a:rPr lang="en-US" sz="1600"/>
                        <a:t>1</a:t>
                      </a:r>
                    </a:p>
                  </a:txBody>
                  <a:tcPr/>
                </a:tc>
                <a:extLst>
                  <a:ext uri="{0D108BD9-81ED-4DB2-BD59-A6C34878D82A}">
                    <a16:rowId xmlns:a16="http://schemas.microsoft.com/office/drawing/2014/main" val="10003"/>
                  </a:ext>
                </a:extLst>
              </a:tr>
              <a:tr h="540599">
                <a:tc>
                  <a:txBody>
                    <a:bodyPr/>
                    <a:lstStyle/>
                    <a:p>
                      <a:r>
                        <a:rPr lang="en-US" sz="1600"/>
                        <a:t>…</a:t>
                      </a:r>
                    </a:p>
                  </a:txBody>
                  <a:tcPr/>
                </a:tc>
                <a:tc>
                  <a:txBody>
                    <a:bodyPr/>
                    <a:lstStyle/>
                    <a:p>
                      <a:r>
                        <a:rPr lang="en-US" sz="1600"/>
                        <a:t>…</a:t>
                      </a:r>
                    </a:p>
                  </a:txBody>
                  <a:tcPr/>
                </a:tc>
                <a:tc>
                  <a:txBody>
                    <a:bodyPr/>
                    <a:lstStyle/>
                    <a:p>
                      <a:r>
                        <a:rPr lang="en-US" sz="1600"/>
                        <a:t>…</a:t>
                      </a:r>
                    </a:p>
                  </a:txBody>
                  <a:tcPr/>
                </a:tc>
                <a:tc>
                  <a:txBody>
                    <a:bodyPr/>
                    <a:lstStyle/>
                    <a:p>
                      <a:r>
                        <a:rPr lang="en-US" sz="1600"/>
                        <a:t>…</a:t>
                      </a:r>
                    </a:p>
                  </a:txBody>
                  <a:tcPr/>
                </a:tc>
                <a:extLst>
                  <a:ext uri="{0D108BD9-81ED-4DB2-BD59-A6C34878D82A}">
                    <a16:rowId xmlns:a16="http://schemas.microsoft.com/office/drawing/2014/main" val="10004"/>
                  </a:ext>
                </a:extLst>
              </a:tr>
              <a:tr h="540599">
                <a:tc>
                  <a:txBody>
                    <a:bodyPr/>
                    <a:lstStyle/>
                    <a:p>
                      <a:r>
                        <a:rPr lang="en-US" sz="1600"/>
                        <a:t>…</a:t>
                      </a:r>
                    </a:p>
                  </a:txBody>
                  <a:tcPr/>
                </a:tc>
                <a:tc>
                  <a:txBody>
                    <a:bodyPr/>
                    <a:lstStyle/>
                    <a:p>
                      <a:r>
                        <a:rPr lang="en-US" sz="1600" dirty="0"/>
                        <a:t>…</a:t>
                      </a:r>
                    </a:p>
                  </a:txBody>
                  <a:tcPr/>
                </a:tc>
                <a:tc>
                  <a:txBody>
                    <a:bodyPr/>
                    <a:lstStyle/>
                    <a:p>
                      <a:r>
                        <a:rPr lang="en-US" sz="1600"/>
                        <a:t>…</a:t>
                      </a:r>
                    </a:p>
                  </a:txBody>
                  <a:tcPr/>
                </a:tc>
                <a:tc>
                  <a:txBody>
                    <a:bodyPr/>
                    <a:lstStyle/>
                    <a:p>
                      <a:r>
                        <a:rPr lang="en-US" sz="1600" dirty="0"/>
                        <a:t>…</a:t>
                      </a:r>
                    </a:p>
                  </a:txBody>
                  <a:tcPr/>
                </a:tc>
                <a:extLst>
                  <a:ext uri="{0D108BD9-81ED-4DB2-BD59-A6C34878D82A}">
                    <a16:rowId xmlns:a16="http://schemas.microsoft.com/office/drawing/2014/main" val="10005"/>
                  </a:ext>
                </a:extLst>
              </a:tr>
            </a:tbl>
          </a:graphicData>
        </a:graphic>
      </p:graphicFrame>
      <p:sp>
        <p:nvSpPr>
          <p:cNvPr id="23" name="Rectangle 4"/>
          <p:cNvSpPr>
            <a:spLocks noChangeArrowheads="1"/>
          </p:cNvSpPr>
          <p:nvPr/>
        </p:nvSpPr>
        <p:spPr bwMode="auto">
          <a:xfrm>
            <a:off x="4876800" y="5181600"/>
            <a:ext cx="3276600" cy="990600"/>
          </a:xfrm>
          <a:prstGeom prst="rect">
            <a:avLst/>
          </a:prstGeom>
          <a:solidFill>
            <a:srgbClr val="0000CC"/>
          </a:solidFill>
          <a:ln w="9525">
            <a:solidFill>
              <a:srgbClr val="FF99FF"/>
            </a:solidFill>
            <a:miter lim="800000"/>
            <a:headEnd/>
            <a:tailEnd/>
          </a:ln>
        </p:spPr>
        <p:txBody>
          <a:bodyPr wrap="none" anchor="ctr"/>
          <a:lstStyle/>
          <a:p>
            <a:pPr algn="ctr"/>
            <a:r>
              <a:rPr lang="en-US" sz="2400" dirty="0">
                <a:latin typeface="Tahoma" pitchFamily="34" charset="0"/>
              </a:rPr>
              <a:t>Time-slicing</a:t>
            </a:r>
          </a:p>
          <a:p>
            <a:pPr algn="ctr"/>
            <a:r>
              <a:rPr lang="en-US" sz="2400" dirty="0">
                <a:latin typeface="Tahoma" pitchFamily="34" charset="0"/>
              </a:rPr>
              <a:t>Mechanism</a:t>
            </a:r>
          </a:p>
        </p:txBody>
      </p:sp>
      <p:cxnSp>
        <p:nvCxnSpPr>
          <p:cNvPr id="24" name="Straight Arrow Connector 23"/>
          <p:cNvCxnSpPr>
            <a:endCxn id="23" idx="1"/>
          </p:cNvCxnSpPr>
          <p:nvPr/>
        </p:nvCxnSpPr>
        <p:spPr>
          <a:xfrm flipV="1">
            <a:off x="3200400" y="5676900"/>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3"/>
          <p:cNvSpPr txBox="1">
            <a:spLocks noChangeArrowheads="1"/>
          </p:cNvSpPr>
          <p:nvPr/>
        </p:nvSpPr>
        <p:spPr bwMode="auto">
          <a:xfrm>
            <a:off x="228600" y="6248400"/>
            <a:ext cx="8577263" cy="369887"/>
          </a:xfrm>
          <a:prstGeom prst="rect">
            <a:avLst/>
          </a:prstGeom>
          <a:noFill/>
          <a:ln w="9525">
            <a:noFill/>
            <a:miter lim="800000"/>
            <a:headEnd/>
            <a:tailEnd/>
          </a:ln>
        </p:spPr>
        <p:txBody>
          <a:bodyPr wrap="none">
            <a:spAutoFit/>
          </a:bodyPr>
          <a:lstStyle/>
          <a:p>
            <a:r>
              <a:rPr lang="en-US" b="1" i="1" dirty="0"/>
              <a:t>A method of allocating CPU time to individual process in a priority schedule.</a:t>
            </a:r>
          </a:p>
        </p:txBody>
      </p:sp>
      <p:sp>
        <p:nvSpPr>
          <p:cNvPr id="28" name="Slide Number Placeholder 27"/>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Autofit/>
          </a:bodyPr>
          <a:lstStyle/>
          <a:p>
            <a:pPr algn="ctr"/>
            <a:r>
              <a:rPr lang="en-US" sz="3200" b="1" dirty="0"/>
              <a:t>Process/</a:t>
            </a:r>
            <a:r>
              <a:rPr lang="en-US" sz="3200" b="1" dirty="0" err="1"/>
              <a:t>AppDomain</a:t>
            </a:r>
            <a:r>
              <a:rPr lang="en-US" sz="3200" b="1" dirty="0"/>
              <a:t>/Context/Thread</a:t>
            </a:r>
            <a:endParaRPr lang="en-US" sz="3200" dirty="0"/>
          </a:p>
        </p:txBody>
      </p:sp>
      <p:sp>
        <p:nvSpPr>
          <p:cNvPr id="3" name="Content Placeholder 2"/>
          <p:cNvSpPr>
            <a:spLocks noGrp="1"/>
          </p:cNvSpPr>
          <p:nvPr>
            <p:ph idx="1"/>
          </p:nvPr>
        </p:nvSpPr>
        <p:spPr/>
        <p:txBody>
          <a:bodyPr>
            <a:normAutofit/>
          </a:bodyPr>
          <a:lstStyle/>
          <a:p>
            <a:r>
              <a:rPr lang="en-US" sz="1800" dirty="0">
                <a:latin typeface="Calibri" pitchFamily="34" charset="0"/>
              </a:rPr>
              <a:t>A thread</a:t>
            </a:r>
            <a:r>
              <a:rPr lang="en-US" sz="1800" i="1" dirty="0">
                <a:latin typeface="Calibri" pitchFamily="34" charset="0"/>
              </a:rPr>
              <a:t> </a:t>
            </a:r>
            <a:r>
              <a:rPr lang="en-US" sz="1800" dirty="0">
                <a:latin typeface="Calibri" pitchFamily="34" charset="0"/>
              </a:rPr>
              <a:t>is a </a:t>
            </a:r>
            <a:r>
              <a:rPr lang="en-US" sz="1800" u="sng" dirty="0">
                <a:latin typeface="Calibri" pitchFamily="34" charset="0"/>
              </a:rPr>
              <a:t>path of execution </a:t>
            </a:r>
            <a:r>
              <a:rPr lang="en-US" sz="1800" dirty="0">
                <a:latin typeface="Calibri" pitchFamily="34" charset="0"/>
              </a:rPr>
              <a:t>within an executable application.</a:t>
            </a:r>
          </a:p>
          <a:p>
            <a:r>
              <a:rPr lang="en-US" sz="1800" dirty="0">
                <a:latin typeface="Calibri" pitchFamily="34" charset="0"/>
              </a:rPr>
              <a:t>By implementing additional threads, you can build more responsive (but not necessarily faster executing) applications.</a:t>
            </a:r>
          </a:p>
          <a:p>
            <a:r>
              <a:rPr lang="en-US" sz="1800" dirty="0">
                <a:latin typeface="Calibri" pitchFamily="34" charset="0"/>
              </a:rPr>
              <a:t>Under the .NET platform, there is </a:t>
            </a:r>
            <a:r>
              <a:rPr lang="en-US" sz="1800" i="1" dirty="0">
                <a:latin typeface="Calibri" pitchFamily="34" charset="0"/>
              </a:rPr>
              <a:t>not </a:t>
            </a:r>
            <a:r>
              <a:rPr lang="en-US" sz="1800" dirty="0">
                <a:latin typeface="Calibri" pitchFamily="34" charset="0"/>
              </a:rPr>
              <a:t>a direct one-to-one correspondence between application domains and threads.</a:t>
            </a:r>
          </a:p>
          <a:p>
            <a:endParaRPr lang="en-US" sz="1800" dirty="0">
              <a:latin typeface="Calibri" pitchFamily="34" charset="0"/>
            </a:endParaRPr>
          </a:p>
        </p:txBody>
      </p:sp>
      <p:pic>
        <p:nvPicPr>
          <p:cNvPr id="4" name="Picture 4"/>
          <p:cNvPicPr>
            <a:picLocks noChangeAspect="1" noChangeArrowheads="1"/>
          </p:cNvPicPr>
          <p:nvPr/>
        </p:nvPicPr>
        <p:blipFill>
          <a:blip r:embed="rId2"/>
          <a:srcRect/>
          <a:stretch>
            <a:fillRect/>
          </a:stretch>
        </p:blipFill>
        <p:spPr bwMode="auto">
          <a:xfrm>
            <a:off x="1828800" y="3429000"/>
            <a:ext cx="5391150" cy="2095500"/>
          </a:xfrm>
          <a:prstGeom prst="rect">
            <a:avLst/>
          </a:prstGeom>
          <a:noFill/>
          <a:ln w="9525">
            <a:noFill/>
            <a:miter lim="800000"/>
            <a:headEnd/>
            <a:tailEnd/>
          </a:ln>
        </p:spPr>
      </p:pic>
      <p:sp>
        <p:nvSpPr>
          <p:cNvPr id="5" name="Text Box 5"/>
          <p:cNvSpPr txBox="1">
            <a:spLocks noChangeArrowheads="1"/>
          </p:cNvSpPr>
          <p:nvPr/>
        </p:nvSpPr>
        <p:spPr bwMode="auto">
          <a:xfrm>
            <a:off x="685800" y="5715000"/>
            <a:ext cx="7772400" cy="366713"/>
          </a:xfrm>
          <a:prstGeom prst="rect">
            <a:avLst/>
          </a:prstGeom>
          <a:noFill/>
          <a:ln w="9525">
            <a:noFill/>
            <a:miter lim="800000"/>
            <a:headEnd/>
            <a:tailEnd/>
          </a:ln>
        </p:spPr>
        <p:txBody>
          <a:bodyPr>
            <a:spAutoFit/>
          </a:bodyPr>
          <a:lstStyle/>
          <a:p>
            <a:pPr algn="ctr">
              <a:spcBef>
                <a:spcPct val="50000"/>
              </a:spcBef>
            </a:pPr>
            <a:r>
              <a:rPr lang="en-US" b="1" i="1" dirty="0"/>
              <a:t>The Win32 process/thread relationship</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Autofit/>
          </a:bodyPr>
          <a:lstStyle/>
          <a:p>
            <a:pPr algn="ctr"/>
            <a:r>
              <a:rPr lang="en-US" sz="3200" b="1" dirty="0"/>
              <a:t>Process/</a:t>
            </a:r>
            <a:r>
              <a:rPr lang="en-US" sz="3200" b="1" dirty="0" err="1"/>
              <a:t>AppDomain</a:t>
            </a:r>
            <a:r>
              <a:rPr lang="en-US" sz="3200" b="1" dirty="0"/>
              <a:t>/Context/Thread</a:t>
            </a:r>
            <a:endParaRPr lang="en-US" sz="3200" dirty="0"/>
          </a:p>
        </p:txBody>
      </p:sp>
      <p:sp>
        <p:nvSpPr>
          <p:cNvPr id="3" name="Content Placeholder 2"/>
          <p:cNvSpPr>
            <a:spLocks noGrp="1"/>
          </p:cNvSpPr>
          <p:nvPr>
            <p:ph idx="1"/>
          </p:nvPr>
        </p:nvSpPr>
        <p:spPr>
          <a:xfrm>
            <a:off x="457200" y="1362899"/>
            <a:ext cx="8229600" cy="4526280"/>
          </a:xfrm>
        </p:spPr>
        <p:txBody>
          <a:bodyPr>
            <a:normAutofit/>
          </a:bodyPr>
          <a:lstStyle/>
          <a:p>
            <a:r>
              <a:rPr lang="en-US" sz="1800" dirty="0"/>
              <a:t>Under the .NET platform, assemblies are not hosted directly within a process. Rather, a .NET executable is hosted by </a:t>
            </a:r>
            <a:r>
              <a:rPr lang="en-US" sz="1800" dirty="0">
                <a:solidFill>
                  <a:srgbClr val="FFFF00"/>
                </a:solidFill>
              </a:rPr>
              <a:t>a logical partition</a:t>
            </a:r>
            <a:r>
              <a:rPr lang="en-US" sz="1800" dirty="0">
                <a:solidFill>
                  <a:srgbClr val="FF0000"/>
                </a:solidFill>
              </a:rPr>
              <a:t> </a:t>
            </a:r>
            <a:r>
              <a:rPr lang="en-US" sz="1800" dirty="0"/>
              <a:t>within a process termed an </a:t>
            </a:r>
            <a:r>
              <a:rPr lang="en-US" sz="1800" i="1" dirty="0">
                <a:solidFill>
                  <a:srgbClr val="FFC000"/>
                </a:solidFill>
              </a:rPr>
              <a:t>application domain</a:t>
            </a:r>
          </a:p>
          <a:p>
            <a:r>
              <a:rPr lang="en-US" sz="1800" dirty="0"/>
              <a:t>A single process may contain multiple application domains, each of which is hosting a .NET executable.</a:t>
            </a:r>
          </a:p>
          <a:p>
            <a:pPr>
              <a:lnSpc>
                <a:spcPct val="90000"/>
              </a:lnSpc>
            </a:pPr>
            <a:r>
              <a:rPr lang="en-US" sz="1800" dirty="0" err="1"/>
              <a:t>AppDomains</a:t>
            </a:r>
            <a:r>
              <a:rPr lang="en-US" sz="1800" dirty="0"/>
              <a:t> is fully and completely isolated from each other within same process.</a:t>
            </a:r>
          </a:p>
          <a:p>
            <a:endParaRPr lang="en-US" sz="1800" dirty="0"/>
          </a:p>
          <a:p>
            <a:endParaRPr lang="en-US" sz="1800" dirty="0"/>
          </a:p>
        </p:txBody>
      </p:sp>
      <p:pic>
        <p:nvPicPr>
          <p:cNvPr id="4" name="Picture 4"/>
          <p:cNvPicPr>
            <a:picLocks noChangeAspect="1" noChangeArrowheads="1"/>
          </p:cNvPicPr>
          <p:nvPr/>
        </p:nvPicPr>
        <p:blipFill>
          <a:blip r:embed="rId2"/>
          <a:srcRect/>
          <a:stretch>
            <a:fillRect/>
          </a:stretch>
        </p:blipFill>
        <p:spPr bwMode="auto">
          <a:xfrm>
            <a:off x="2057400" y="3200400"/>
            <a:ext cx="5410200" cy="33147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r>
              <a:rPr lang="en-US" sz="3200" b="1" dirty="0"/>
              <a:t>Process/</a:t>
            </a:r>
            <a:r>
              <a:rPr lang="en-US" sz="3200" b="1" dirty="0" err="1"/>
              <a:t>AppDomain</a:t>
            </a:r>
            <a:r>
              <a:rPr lang="en-US" sz="3200" b="1" dirty="0"/>
              <a:t>/Context/Thread</a:t>
            </a:r>
            <a:endParaRPr lang="en-US" sz="3200"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a:latin typeface="Calibri" pitchFamily="34" charset="0"/>
              </a:rPr>
              <a:t>A given </a:t>
            </a:r>
            <a:r>
              <a:rPr lang="en-US" dirty="0" err="1">
                <a:latin typeface="Calibri" pitchFamily="34" charset="0"/>
              </a:rPr>
              <a:t>AppDomain</a:t>
            </a:r>
            <a:r>
              <a:rPr lang="en-US" dirty="0">
                <a:latin typeface="Calibri" pitchFamily="34" charset="0"/>
              </a:rPr>
              <a:t> can have </a:t>
            </a:r>
            <a:r>
              <a:rPr lang="en-US" dirty="0">
                <a:solidFill>
                  <a:srgbClr val="FFFF00"/>
                </a:solidFill>
                <a:latin typeface="Calibri" pitchFamily="34" charset="0"/>
              </a:rPr>
              <a:t>numerous threads</a:t>
            </a:r>
            <a:r>
              <a:rPr lang="en-US" dirty="0">
                <a:latin typeface="Calibri" pitchFamily="34" charset="0"/>
              </a:rPr>
              <a:t> executing within it at any given time.</a:t>
            </a:r>
          </a:p>
          <a:p>
            <a:pPr>
              <a:lnSpc>
                <a:spcPct val="90000"/>
              </a:lnSpc>
            </a:pPr>
            <a:r>
              <a:rPr lang="en-US" dirty="0">
                <a:latin typeface="Calibri" pitchFamily="34" charset="0"/>
              </a:rPr>
              <a:t>Threads are free to cross application domain boundaries as the Win32 thread scheduler and CLR see fit.</a:t>
            </a:r>
          </a:p>
          <a:p>
            <a:pPr>
              <a:lnSpc>
                <a:spcPct val="90000"/>
              </a:lnSpc>
            </a:pPr>
            <a:r>
              <a:rPr lang="en-US" dirty="0">
                <a:latin typeface="Calibri" pitchFamily="34" charset="0"/>
              </a:rPr>
              <a:t>A given thread can execute </a:t>
            </a:r>
            <a:r>
              <a:rPr lang="en-US" dirty="0">
                <a:solidFill>
                  <a:srgbClr val="FFFF00"/>
                </a:solidFill>
                <a:latin typeface="Calibri" pitchFamily="34" charset="0"/>
              </a:rPr>
              <a:t>within only a single application domain at any point </a:t>
            </a:r>
            <a:r>
              <a:rPr lang="en-US" dirty="0">
                <a:latin typeface="Calibri" pitchFamily="34" charset="0"/>
              </a:rPr>
              <a:t>in time</a:t>
            </a:r>
          </a:p>
          <a:p>
            <a:r>
              <a:rPr lang="en-US" dirty="0">
                <a:latin typeface="Calibri" pitchFamily="34" charset="0"/>
              </a:rPr>
              <a:t>A single thread </a:t>
            </a:r>
            <a:r>
              <a:rPr lang="en-US" dirty="0">
                <a:solidFill>
                  <a:srgbClr val="FFFF00"/>
                </a:solidFill>
                <a:latin typeface="Calibri" pitchFamily="34" charset="0"/>
              </a:rPr>
              <a:t>may also be moved into a particular context at any given time</a:t>
            </a:r>
            <a:r>
              <a:rPr lang="en-US" dirty="0">
                <a:latin typeface="Calibri" pitchFamily="34" charset="0"/>
              </a:rPr>
              <a:t>, and it may be relocated within a new context at the whim of the CLR.</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308</TotalTime>
  <Words>1143</Words>
  <Application>Microsoft Office PowerPoint</Application>
  <PresentationFormat>On-screen Show (4:3)</PresentationFormat>
  <Paragraphs>189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Rockwell</vt:lpstr>
      <vt:lpstr>Tahoma</vt:lpstr>
      <vt:lpstr>Wingdings</vt:lpstr>
      <vt:lpstr>Wingdings 2</vt:lpstr>
      <vt:lpstr>Foundry</vt:lpstr>
      <vt:lpstr>C# &amp; .NET Framework</vt:lpstr>
      <vt:lpstr>Review</vt:lpstr>
      <vt:lpstr>Chapter 14: Objectives</vt:lpstr>
      <vt:lpstr>Processes and Multi Processing System</vt:lpstr>
      <vt:lpstr>Processes and Multi Processing System</vt:lpstr>
      <vt:lpstr>How can OS manage concurrent processes</vt:lpstr>
      <vt:lpstr>Process/AppDomain/Context/Thread</vt:lpstr>
      <vt:lpstr>Process/AppDomain/Context/Thread</vt:lpstr>
      <vt:lpstr>Process/AppDomain/Context/Thread</vt:lpstr>
      <vt:lpstr>Process/AppDomain/Context/Thread</vt:lpstr>
      <vt:lpstr>Review of the .NET Delegate</vt:lpstr>
      <vt:lpstr>Synchronous Demo</vt:lpstr>
      <vt:lpstr>Asynchronous Demo</vt:lpstr>
      <vt:lpstr>System.Threading.Thread Demo</vt:lpstr>
      <vt:lpstr>Steps to create a Thread</vt:lpstr>
      <vt:lpstr>Thread Demo 1</vt:lpstr>
      <vt:lpstr>PowerPoint Presentation</vt:lpstr>
      <vt:lpstr>Thread Demo 2</vt:lpstr>
      <vt:lpstr>Demo Task </vt:lpstr>
      <vt:lpstr>Demo Task </vt:lpstr>
      <vt:lpstr>Foreground Threads and Background Threads</vt:lpstr>
      <vt:lpstr>The Issue of Concurrency:  Race Conditions</vt:lpstr>
      <vt:lpstr>Race condition demo</vt:lpstr>
      <vt:lpstr>PowerPoint Presentation</vt:lpstr>
      <vt:lpstr>PowerPoint Presentation</vt:lpstr>
      <vt:lpstr>PowerPoint Presentation</vt:lpstr>
      <vt:lpstr>Timer Callbacks</vt:lpstr>
      <vt:lpstr>Timer Callback Demo</vt:lpstr>
      <vt:lpstr>CLR ThreadPool</vt:lpstr>
      <vt:lpstr>PowerPoint Presentation</vt:lpstr>
      <vt:lpstr>CLR ThreadPool</vt:lpstr>
      <vt:lpstr>Chapter 14: Summary</vt:lpstr>
      <vt:lpstr>Chapter 14: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Kiem Ho Hoan (FE FPTU HCM)</cp:lastModifiedBy>
  <cp:revision>104</cp:revision>
  <dcterms:created xsi:type="dcterms:W3CDTF">2006-08-16T00:00:00Z</dcterms:created>
  <dcterms:modified xsi:type="dcterms:W3CDTF">2020-10-02T06:07:26Z</dcterms:modified>
</cp:coreProperties>
</file>