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8" r:id="rId2"/>
    <p:sldId id="297" r:id="rId3"/>
    <p:sldId id="259" r:id="rId4"/>
    <p:sldId id="300" r:id="rId5"/>
    <p:sldId id="301" r:id="rId6"/>
    <p:sldId id="30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98" r:id="rId24"/>
    <p:sldId id="287" r:id="rId25"/>
    <p:sldId id="276" r:id="rId26"/>
    <p:sldId id="277" r:id="rId27"/>
    <p:sldId id="278" r:id="rId28"/>
    <p:sldId id="288" r:id="rId29"/>
    <p:sldId id="279" r:id="rId30"/>
    <p:sldId id="280" r:id="rId31"/>
    <p:sldId id="289" r:id="rId32"/>
    <p:sldId id="281" r:id="rId33"/>
    <p:sldId id="282" r:id="rId34"/>
    <p:sldId id="283" r:id="rId35"/>
    <p:sldId id="284" r:id="rId36"/>
    <p:sldId id="285" r:id="rId37"/>
    <p:sldId id="286" r:id="rId38"/>
    <p:sldId id="290" r:id="rId39"/>
    <p:sldId id="291" r:id="rId40"/>
    <p:sldId id="292" r:id="rId41"/>
    <p:sldId id="293" r:id="rId42"/>
    <p:sldId id="294" r:id="rId43"/>
    <p:sldId id="303" r:id="rId44"/>
    <p:sldId id="299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167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3392A-D617-4B87-A854-DBC64F10856F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CCDA4-E88C-4E77-9303-E21ED007C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3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CCDA4-E88C-4E77-9303-E21ED007C50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8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CCE2DB9-61AD-4F86-8577-43A7C779C12C}" type="datetime1">
              <a:rPr lang="en-US" smtClean="0"/>
              <a:pPr/>
              <a:t>5/27/2019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8BDA-3597-4BCD-A867-F7B8FE96B416}" type="datetime1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EE69-F6D1-4ECE-8974-884B67CF4271}" type="datetime1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6AFD-8AB7-44CF-9ED9-D5B78D0A178C}" type="datetime1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C5296C69-6E16-4F8E-A47B-CF0317D489A5}" type="datetime1">
              <a:rPr lang="en-US" smtClean="0"/>
              <a:pPr/>
              <a:t>5/27/2019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776D-D436-426B-91BC-7C7431366BCB}" type="datetime1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CD0-B306-4041-B45F-23DE82755442}" type="datetime1">
              <a:rPr lang="en-US" smtClean="0"/>
              <a:pPr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AD7-ACFB-42BD-8998-AFB6EB6E816F}" type="datetime1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0408-827B-48DB-9285-B5E4107C4B57}" type="datetime1">
              <a:rPr lang="en-US" smtClean="0"/>
              <a:pPr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3739B5EE-03C1-4785-8E35-30B6F42B27F9}" type="datetime1">
              <a:rPr lang="en-US" smtClean="0"/>
              <a:pPr/>
              <a:t>5/27/2019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D37E6A3E-F50A-4D2B-98A6-571AAAC2624A}" type="datetime1">
              <a:rPr lang="en-US" smtClean="0"/>
              <a:pPr/>
              <a:t>5/27/2019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ED70865-2C26-465E-9100-EAC0371DEB56}" type="datetime1">
              <a:rPr lang="en-US" smtClean="0"/>
              <a:pPr/>
              <a:t>5/27/2019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458200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753675" y="6483821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/44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C# &amp; .NET Framework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8229600" cy="3124200"/>
          </a:xfrm>
        </p:spPr>
        <p:txBody>
          <a:bodyPr>
            <a:normAutofit/>
          </a:bodyPr>
          <a:lstStyle/>
          <a:p>
            <a:pPr eaLnBrk="1" hangingPunct="1"/>
            <a:endParaRPr lang="en-US" sz="3600" dirty="0"/>
          </a:p>
          <a:p>
            <a:pPr>
              <a:buNone/>
            </a:pPr>
            <a:r>
              <a:rPr lang="en-US" sz="3600" dirty="0"/>
              <a:t>Chapter 16: System .IO Namespace</a:t>
            </a:r>
          </a:p>
          <a:p>
            <a:pPr>
              <a:buNone/>
            </a:pPr>
            <a:r>
              <a:rPr lang="en-US" sz="3600" dirty="0"/>
              <a:t>Chapter 17: Object Serialization</a:t>
            </a:r>
          </a:p>
          <a:p>
            <a:pPr eaLnBrk="1" hangingPunct="1"/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ctr"/>
            <a:r>
              <a:rPr lang="en-US" sz="4800" b="1" dirty="0" err="1"/>
              <a:t>DirectoryInfo</a:t>
            </a:r>
            <a:r>
              <a:rPr lang="en-US" sz="4800" b="1" dirty="0"/>
              <a:t> Type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600200"/>
          <a:ext cx="81534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Create()</a:t>
                      </a:r>
                    </a:p>
                    <a:p>
                      <a:r>
                        <a:rPr lang="en-US" dirty="0" err="1"/>
                        <a:t>CreateSubdirectory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directory (or set of subdirectories), given a path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a directory and all its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GetDirectories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Returns an array of strings that represent all sub directories in the current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GetFiles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Retrieves an array of </a:t>
                      </a:r>
                      <a:r>
                        <a:rPr lang="en-US" u="none" dirty="0" err="1"/>
                        <a:t>FileInfo</a:t>
                      </a:r>
                      <a:r>
                        <a:rPr lang="en-US" u="none" dirty="0"/>
                        <a:t> types that represent a set of files in the given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MoveTo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Moves a directory and its contents to a new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Retrieves the parent directory of the specified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Gets the root portion of a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503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rgbClr val="FFFF00"/>
                </a:solidFill>
                <a:latin typeface="Calibri" pitchFamily="34" charset="0"/>
              </a:rPr>
              <a:t>DirectoryInfo</a:t>
            </a:r>
            <a:r>
              <a:rPr lang="en-US" b="1" u="sng" dirty="0">
                <a:solidFill>
                  <a:srgbClr val="FFFF00"/>
                </a:solidFill>
                <a:latin typeface="Calibri" pitchFamily="34" charset="0"/>
              </a:rPr>
              <a:t> Demo (</a:t>
            </a:r>
            <a:r>
              <a:rPr lang="en-US" u="sng" dirty="0">
                <a:solidFill>
                  <a:srgbClr val="FFFF00"/>
                </a:solidFill>
                <a:latin typeface="Calibri" pitchFamily="34" charset="0"/>
              </a:rPr>
              <a:t>Ch_16 Code\</a:t>
            </a:r>
            <a:r>
              <a:rPr lang="en-US" u="sng" dirty="0" err="1">
                <a:solidFill>
                  <a:srgbClr val="FFFF00"/>
                </a:solidFill>
                <a:latin typeface="Calibri" pitchFamily="34" charset="0"/>
              </a:rPr>
              <a:t>MyDirectoryApp</a:t>
            </a:r>
            <a:r>
              <a:rPr lang="en-US" b="1" u="sng" dirty="0">
                <a:solidFill>
                  <a:srgbClr val="FFFF00"/>
                </a:solidFill>
                <a:latin typeface="Calibri" pitchFamily="34" charset="0"/>
              </a:rPr>
              <a:t>)</a:t>
            </a:r>
            <a:endParaRPr lang="en-US" u="sng" dirty="0">
              <a:solidFill>
                <a:srgbClr val="FFFF00"/>
              </a:solidFill>
              <a:latin typeface="Calibri" pitchFamily="34" charset="0"/>
            </a:endParaRPr>
          </a:p>
        </p:txBody>
      </p:sp>
      <p:pic>
        <p:nvPicPr>
          <p:cNvPr id="5" name="Picture 4" descr="di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609600"/>
            <a:ext cx="5105400" cy="40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dir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2828572" cy="198083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181600" y="3048000"/>
            <a:ext cx="3962400" cy="3542857"/>
            <a:chOff x="4391619" y="3048000"/>
            <a:chExt cx="4752381" cy="3542857"/>
          </a:xfrm>
        </p:grpSpPr>
        <p:pic>
          <p:nvPicPr>
            <p:cNvPr id="6" name="Picture 5" descr="dir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1619" y="3048000"/>
              <a:ext cx="4752381" cy="354285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4419600" y="5562600"/>
              <a:ext cx="40386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ctr"/>
            <a:r>
              <a:rPr lang="en-US" sz="4800" b="1" dirty="0" err="1"/>
              <a:t>FileInfo</a:t>
            </a:r>
            <a:r>
              <a:rPr lang="en-US" sz="4800" b="1" dirty="0"/>
              <a:t> 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19200"/>
          <a:ext cx="81534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AppendText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</a:t>
                      </a:r>
                      <a:r>
                        <a:rPr lang="en-US" dirty="0" err="1"/>
                        <a:t>StreamWriter</a:t>
                      </a:r>
                      <a:r>
                        <a:rPr lang="en-US" dirty="0"/>
                        <a:t> type that appends text to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CopyTo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an existing file to a new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Creates a new file and returns a </a:t>
                      </a:r>
                      <a:r>
                        <a:rPr lang="en-US" u="none" dirty="0" err="1"/>
                        <a:t>FileStream</a:t>
                      </a:r>
                      <a:r>
                        <a:rPr lang="en-US" u="none" dirty="0"/>
                        <a:t> type (described later) to interact with the newly created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CreateText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Creates a </a:t>
                      </a:r>
                      <a:r>
                        <a:rPr lang="en-US" u="none" dirty="0" err="1"/>
                        <a:t>StreamWriter</a:t>
                      </a:r>
                      <a:r>
                        <a:rPr lang="en-US" u="none" dirty="0"/>
                        <a:t> type that writes a new text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Deletes the file to which a </a:t>
                      </a:r>
                      <a:r>
                        <a:rPr lang="en-US" u="none" dirty="0" err="1"/>
                        <a:t>FileInfo</a:t>
                      </a:r>
                      <a:r>
                        <a:rPr lang="en-US" u="none" dirty="0"/>
                        <a:t> instance is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Gets an instance of the parent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DirectoryName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Gets the full path to the parent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Gets the size of the current file or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MoveTo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Moves a specified file to a new location, providing the option to specify a new filename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/>
          <a:lstStyle/>
          <a:p>
            <a:pPr algn="ctr"/>
            <a:r>
              <a:rPr lang="en-US" sz="4400" b="1" dirty="0" err="1"/>
              <a:t>FileInfo</a:t>
            </a:r>
            <a:r>
              <a:rPr lang="en-US" sz="4400" b="1" dirty="0"/>
              <a:t> 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524000"/>
          <a:ext cx="8153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name of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 a file with various read/write and sharing privileges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Creates a read-only </a:t>
                      </a:r>
                      <a:r>
                        <a:rPr lang="en-US" u="sng" dirty="0" err="1"/>
                        <a:t>FileStream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OpenText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Creates a </a:t>
                      </a:r>
                      <a:r>
                        <a:rPr lang="en-US" u="sng" dirty="0" err="1"/>
                        <a:t>StreamReader</a:t>
                      </a:r>
                      <a:r>
                        <a:rPr lang="en-US" u="none" dirty="0"/>
                        <a:t> type (described later) that </a:t>
                      </a:r>
                      <a:r>
                        <a:rPr lang="en-US" u="sng" dirty="0">
                          <a:solidFill>
                            <a:srgbClr val="002060"/>
                          </a:solidFill>
                        </a:rPr>
                        <a:t>reads</a:t>
                      </a:r>
                      <a:r>
                        <a:rPr lang="en-US" u="none" dirty="0"/>
                        <a:t> from an existing text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OpenWrite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Creates a write-only </a:t>
                      </a:r>
                      <a:r>
                        <a:rPr lang="en-US" u="none" dirty="0" err="1"/>
                        <a:t>FileStream</a:t>
                      </a:r>
                      <a:r>
                        <a:rPr lang="en-US" u="none" dirty="0"/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132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err="1"/>
              <a:t>FileInfo</a:t>
            </a:r>
            <a:r>
              <a:rPr lang="en-US" sz="4800" b="1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628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itchFamily="34" charset="0"/>
              </a:rPr>
              <a:t>The </a:t>
            </a:r>
            <a:r>
              <a:rPr lang="en-US" sz="2000" b="1" dirty="0" err="1">
                <a:latin typeface="Calibri" pitchFamily="34" charset="0"/>
              </a:rPr>
              <a:t>FileInfo.Create</a:t>
            </a:r>
            <a:r>
              <a:rPr lang="en-US" sz="2000" b="1" dirty="0">
                <a:latin typeface="Calibri" pitchFamily="34" charset="0"/>
              </a:rPr>
              <a:t>() Method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</a:rPr>
              <a:t>If the file is already existed, this file will be overwritten by the new one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</a:rPr>
              <a:t>The </a:t>
            </a:r>
            <a:r>
              <a:rPr lang="en-US" sz="2000" b="1" dirty="0" err="1">
                <a:latin typeface="Calibri" pitchFamily="34" charset="0"/>
              </a:rPr>
              <a:t>FileInfo.Open</a:t>
            </a:r>
            <a:r>
              <a:rPr lang="en-US" sz="2000" b="1" dirty="0">
                <a:latin typeface="Calibri" pitchFamily="34" charset="0"/>
              </a:rPr>
              <a:t>() Method</a:t>
            </a:r>
            <a:endParaRPr lang="en-US" sz="2000" dirty="0">
              <a:latin typeface="Calibri" pitchFamily="34" charset="0"/>
            </a:endParaRPr>
          </a:p>
          <a:p>
            <a:endParaRPr lang="en-US" sz="2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2743200"/>
            <a:ext cx="8077200" cy="8309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err="1"/>
              <a:t>FileInfo</a:t>
            </a:r>
            <a:r>
              <a:rPr lang="en-US" sz="1600" dirty="0"/>
              <a:t> f2 = new </a:t>
            </a:r>
            <a:r>
              <a:rPr lang="en-US" sz="1600" dirty="0" err="1"/>
              <a:t>FileInfo</a:t>
            </a:r>
            <a:r>
              <a:rPr lang="en-US" sz="1600" dirty="0"/>
              <a:t>(@"C:\Test2.dat");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FileStream</a:t>
            </a:r>
            <a:r>
              <a:rPr lang="en-US" sz="1600" dirty="0"/>
              <a:t> fs2 = f2.Open( </a:t>
            </a:r>
            <a:r>
              <a:rPr lang="en-US" sz="1600" dirty="0" err="1">
                <a:solidFill>
                  <a:srgbClr val="FFFF00"/>
                </a:solidFill>
              </a:rPr>
              <a:t>FileMode.OpenOrCreate</a:t>
            </a:r>
            <a:r>
              <a:rPr lang="en-US" sz="1600" dirty="0"/>
              <a:t>,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FileAccess.ReadWrite</a:t>
            </a:r>
            <a:r>
              <a:rPr lang="en-US" sz="1600" dirty="0"/>
              <a:t>, </a:t>
            </a:r>
            <a:r>
              <a:rPr lang="en-US" sz="1600" dirty="0" err="1"/>
              <a:t>FileShare.None</a:t>
            </a:r>
            <a:r>
              <a:rPr lang="en-US" sz="1600" dirty="0"/>
              <a:t>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3934361"/>
            <a:ext cx="8305800" cy="13234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err="1">
                <a:solidFill>
                  <a:srgbClr val="FFFF00"/>
                </a:solidFill>
              </a:rPr>
              <a:t>FileMode.CreateNew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en-US" sz="1600" dirty="0"/>
              <a:t>If the file already exists, a </a:t>
            </a:r>
            <a:r>
              <a:rPr lang="en-US" sz="1600" dirty="0" err="1"/>
              <a:t>System.IO.IOException</a:t>
            </a:r>
            <a:r>
              <a:rPr lang="en-US" sz="1600" dirty="0"/>
              <a:t> is thrown.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err="1">
                <a:solidFill>
                  <a:srgbClr val="FFFF00"/>
                </a:solidFill>
              </a:rPr>
              <a:t>FileMode.Create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en-US" sz="1600" dirty="0"/>
              <a:t>if the file already existed, it will be overwritten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err="1">
                <a:solidFill>
                  <a:srgbClr val="FFFF00"/>
                </a:solidFill>
              </a:rPr>
              <a:t>FileMode.OpenOrCreate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en-US" sz="1600" dirty="0"/>
              <a:t>Specifies that the operating system should open a file if it exists; otherwise, a new file should be created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err="1">
                <a:solidFill>
                  <a:srgbClr val="FFFF00"/>
                </a:solidFill>
              </a:rPr>
              <a:t>FileMode.Open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en-US" sz="1600" dirty="0"/>
              <a:t>if the file does not exist, a </a:t>
            </a:r>
            <a:r>
              <a:rPr lang="en-US" sz="1600" dirty="0" err="1"/>
              <a:t>System.IO.IOException</a:t>
            </a:r>
            <a:r>
              <a:rPr lang="en-US" sz="1600" dirty="0"/>
              <a:t> is thrown.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81000" y="5638800"/>
            <a:ext cx="8305800" cy="8309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err="1">
                <a:solidFill>
                  <a:srgbClr val="FFFF00"/>
                </a:solidFill>
              </a:rPr>
              <a:t>FileAccess.ReadWrite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en-US" sz="1600" dirty="0"/>
              <a:t>Open to read and write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err="1">
                <a:solidFill>
                  <a:srgbClr val="FFFF00"/>
                </a:solidFill>
              </a:rPr>
              <a:t>FileAccess.Read</a:t>
            </a:r>
            <a:r>
              <a:rPr lang="en-US" sz="1600" dirty="0"/>
              <a:t>: Open to read only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err="1">
                <a:solidFill>
                  <a:srgbClr val="FFFF00"/>
                </a:solidFill>
              </a:rPr>
              <a:t>FileAccess.Write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: Open to write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/>
          <a:lstStyle/>
          <a:p>
            <a:pPr algn="ctr"/>
            <a:r>
              <a:rPr lang="en-US" sz="4400" b="1" dirty="0" err="1"/>
              <a:t>FileInfo</a:t>
            </a:r>
            <a:r>
              <a:rPr lang="en-US" sz="4400" b="1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pitchFamily="34" charset="0"/>
              </a:rPr>
              <a:t>FileInfo.OpenRead</a:t>
            </a:r>
            <a:r>
              <a:rPr lang="en-US" dirty="0">
                <a:latin typeface="Calibri" pitchFamily="34" charset="0"/>
              </a:rPr>
              <a:t>():Open to read file only</a:t>
            </a:r>
          </a:p>
          <a:p>
            <a:r>
              <a:rPr lang="en-US" dirty="0" err="1">
                <a:latin typeface="Calibri" pitchFamily="34" charset="0"/>
              </a:rPr>
              <a:t>FileInfo.OpenWrite</a:t>
            </a:r>
            <a:r>
              <a:rPr lang="en-US" dirty="0">
                <a:latin typeface="Calibri" pitchFamily="34" charset="0"/>
              </a:rPr>
              <a:t>(): Open to write to file only</a:t>
            </a:r>
          </a:p>
          <a:p>
            <a:r>
              <a:rPr lang="en-US" dirty="0">
                <a:latin typeface="Calibri" pitchFamily="34" charset="0"/>
              </a:rPr>
              <a:t>The </a:t>
            </a:r>
            <a:r>
              <a:rPr lang="en-US" dirty="0" err="1">
                <a:latin typeface="Calibri" pitchFamily="34" charset="0"/>
              </a:rPr>
              <a:t>FileInfo.OpenText</a:t>
            </a:r>
            <a:r>
              <a:rPr lang="en-US" dirty="0">
                <a:latin typeface="Calibri" pitchFamily="34" charset="0"/>
              </a:rPr>
              <a:t>(): Return a </a:t>
            </a:r>
            <a:r>
              <a:rPr lang="en-US" dirty="0" err="1">
                <a:solidFill>
                  <a:srgbClr val="FFFF00"/>
                </a:solidFill>
                <a:latin typeface="Calibri" pitchFamily="34" charset="0"/>
              </a:rPr>
              <a:t>StreamReader</a:t>
            </a:r>
            <a:r>
              <a:rPr lang="en-US" dirty="0">
                <a:latin typeface="Calibri" pitchFamily="34" charset="0"/>
              </a:rPr>
              <a:t> to open and read file from stream</a:t>
            </a:r>
          </a:p>
          <a:p>
            <a:r>
              <a:rPr lang="en-US" dirty="0">
                <a:latin typeface="Calibri" pitchFamily="34" charset="0"/>
              </a:rPr>
              <a:t>The </a:t>
            </a:r>
            <a:r>
              <a:rPr lang="en-US" dirty="0" err="1">
                <a:latin typeface="Calibri" pitchFamily="34" charset="0"/>
              </a:rPr>
              <a:t>FileInfo.CreateText</a:t>
            </a:r>
            <a:r>
              <a:rPr lang="en-US" dirty="0">
                <a:latin typeface="Calibri" pitchFamily="34" charset="0"/>
              </a:rPr>
              <a:t>() : Creates a </a:t>
            </a:r>
            <a:r>
              <a:rPr lang="en-US" dirty="0" err="1">
                <a:solidFill>
                  <a:srgbClr val="FFFF00"/>
                </a:solidFill>
                <a:latin typeface="Calibri" pitchFamily="34" charset="0"/>
              </a:rPr>
              <a:t>StreamWriter</a:t>
            </a:r>
            <a:r>
              <a:rPr lang="en-US" dirty="0">
                <a:latin typeface="Calibri" pitchFamily="34" charset="0"/>
              </a:rPr>
              <a:t> that writes a new text file</a:t>
            </a:r>
          </a:p>
          <a:p>
            <a:r>
              <a:rPr lang="en-US" dirty="0" err="1">
                <a:latin typeface="Calibri" pitchFamily="34" charset="0"/>
              </a:rPr>
              <a:t>FileInfo.AppendText</a:t>
            </a:r>
            <a:r>
              <a:rPr lang="en-US" dirty="0">
                <a:latin typeface="Calibri" pitchFamily="34" charset="0"/>
              </a:rPr>
              <a:t>(): Creates a </a:t>
            </a:r>
            <a:r>
              <a:rPr lang="en-US" dirty="0" err="1">
                <a:latin typeface="Calibri" pitchFamily="34" charset="0"/>
              </a:rPr>
              <a:t>StreamWriter</a:t>
            </a:r>
            <a:r>
              <a:rPr lang="en-US" dirty="0">
                <a:latin typeface="Calibri" pitchFamily="34" charset="0"/>
              </a:rPr>
              <a:t> that appends text to the file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9464"/>
          </a:xfrm>
        </p:spPr>
        <p:txBody>
          <a:bodyPr/>
          <a:lstStyle/>
          <a:p>
            <a:pPr algn="ctr"/>
            <a:r>
              <a:rPr lang="en-US" sz="4800" b="1" dirty="0"/>
              <a:t>File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6280"/>
          </a:xfrm>
        </p:spPr>
        <p:txBody>
          <a:bodyPr>
            <a:normAutofit/>
          </a:bodyPr>
          <a:lstStyle/>
          <a:p>
            <a:r>
              <a:rPr lang="en-US" sz="2400" dirty="0"/>
              <a:t>The File type provides functionality </a:t>
            </a:r>
            <a:r>
              <a:rPr lang="en-US" sz="2400" i="1" dirty="0">
                <a:solidFill>
                  <a:srgbClr val="FFFF00"/>
                </a:solidFill>
              </a:rPr>
              <a:t>almost identical </a:t>
            </a:r>
            <a:r>
              <a:rPr lang="en-US" sz="2400" dirty="0"/>
              <a:t>to that of the </a:t>
            </a:r>
            <a:r>
              <a:rPr lang="en-US" sz="2400" dirty="0" err="1"/>
              <a:t>FileInfo</a:t>
            </a:r>
            <a:r>
              <a:rPr lang="en-US" sz="2400" dirty="0"/>
              <a:t> type, using a number of </a:t>
            </a:r>
            <a:r>
              <a:rPr lang="en-US" sz="2400" i="1" dirty="0">
                <a:solidFill>
                  <a:srgbClr val="FFFF00"/>
                </a:solidFill>
              </a:rPr>
              <a:t>static members</a:t>
            </a:r>
            <a:r>
              <a:rPr lang="en-US" sz="2400" dirty="0">
                <a:solidFill>
                  <a:srgbClr val="FFFF00"/>
                </a:solidFill>
              </a:rPr>
              <a:t>.</a:t>
            </a:r>
          </a:p>
          <a:p>
            <a:r>
              <a:rPr lang="en-US" sz="2400" b="1" dirty="0"/>
              <a:t>New .NET 2.0 File Members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418080"/>
          <a:ext cx="76200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ReadAllBytes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 the specified file, returns the binary data as an array of bytes, and then closes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ReadAllLines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 a specified file, returns the </a:t>
                      </a:r>
                      <a:r>
                        <a:rPr lang="en-US" u="sng" dirty="0"/>
                        <a:t>character data as an array of strings</a:t>
                      </a:r>
                      <a:r>
                        <a:rPr lang="en-US" dirty="0"/>
                        <a:t>, and then closes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ReadAllText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 a specified file, returns the </a:t>
                      </a:r>
                      <a:r>
                        <a:rPr lang="en-US" u="sng" dirty="0"/>
                        <a:t>character data as a </a:t>
                      </a:r>
                      <a:r>
                        <a:rPr lang="en-US" u="sng" dirty="0" err="1"/>
                        <a:t>System.String</a:t>
                      </a:r>
                      <a:r>
                        <a:rPr lang="en-US" dirty="0"/>
                        <a:t>, and then closes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WriteAllBytes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 the specified file, writes out the byte array, and then closes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WriteAllLines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 a specified file, writes out an array of strings, and then closes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WriteAllText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 a specified file, writes the character data, and then closes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493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solidFill>
                  <a:srgbClr val="FFFF00"/>
                </a:solidFill>
              </a:rPr>
              <a:t>FileStreams</a:t>
            </a:r>
            <a:r>
              <a:rPr lang="en-US" u="sng" dirty="0">
                <a:solidFill>
                  <a:srgbClr val="FFFF00"/>
                </a:solidFill>
              </a:rPr>
              <a:t> Demo (</a:t>
            </a:r>
            <a:r>
              <a:rPr lang="en-US" u="sng" dirty="0">
                <a:solidFill>
                  <a:srgbClr val="FFFF00"/>
                </a:solidFill>
                <a:latin typeface="Calibri" pitchFamily="34" charset="0"/>
              </a:rPr>
              <a:t>Ch_16 Code\</a:t>
            </a:r>
            <a:r>
              <a:rPr lang="en-US" u="sng" dirty="0" err="1">
                <a:solidFill>
                  <a:srgbClr val="FFFF00"/>
                </a:solidFill>
                <a:latin typeface="Calibri" pitchFamily="34" charset="0"/>
              </a:rPr>
              <a:t>FileStreamApp</a:t>
            </a:r>
            <a:r>
              <a:rPr lang="en-US" u="sng" dirty="0">
                <a:solidFill>
                  <a:srgbClr val="FFFF00"/>
                </a:solidFill>
              </a:rPr>
              <a:t>)</a:t>
            </a:r>
          </a:p>
        </p:txBody>
      </p:sp>
      <p:pic>
        <p:nvPicPr>
          <p:cNvPr id="5" name="Picture 4" descr="fil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1" y="3505200"/>
            <a:ext cx="3200400" cy="952381"/>
          </a:xfrm>
          <a:prstGeom prst="rect">
            <a:avLst/>
          </a:prstGeom>
        </p:spPr>
      </p:pic>
      <p:pic>
        <p:nvPicPr>
          <p:cNvPr id="6" name="Picture 5" descr="fil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09600"/>
            <a:ext cx="5780953" cy="23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fil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048000"/>
            <a:ext cx="5123810" cy="3580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09600" y="1295400"/>
            <a:ext cx="541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err="1"/>
              <a:t>StreamWriters</a:t>
            </a:r>
            <a:r>
              <a:rPr lang="en-US" sz="4000" b="1" dirty="0"/>
              <a:t> and </a:t>
            </a:r>
            <a:r>
              <a:rPr lang="en-US" sz="4000" b="1" dirty="0" err="1"/>
              <a:t>StreamReaders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i="1" dirty="0" err="1">
                <a:solidFill>
                  <a:srgbClr val="FFFF00"/>
                </a:solidFill>
              </a:rPr>
              <a:t>StreamWriter</a:t>
            </a:r>
            <a:r>
              <a:rPr lang="en-US" sz="2800" dirty="0"/>
              <a:t> and </a:t>
            </a:r>
            <a:r>
              <a:rPr lang="en-US" sz="2800" i="1" dirty="0" err="1">
                <a:solidFill>
                  <a:srgbClr val="FFFF00"/>
                </a:solidFill>
              </a:rPr>
              <a:t>StreamReader</a:t>
            </a:r>
            <a:r>
              <a:rPr lang="en-US" sz="2800" dirty="0"/>
              <a:t> classes are useful whenever you need to read or write character-based data (e.g., strings). Both of these types work </a:t>
            </a:r>
            <a:r>
              <a:rPr lang="en-US" sz="2800" dirty="0">
                <a:solidFill>
                  <a:srgbClr val="FFFF00"/>
                </a:solidFill>
              </a:rPr>
              <a:t>by default with Unicode characters</a:t>
            </a:r>
          </a:p>
          <a:p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429000"/>
            <a:ext cx="2755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808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solidFill>
                  <a:srgbClr val="FFFF00"/>
                </a:solidFill>
              </a:rPr>
              <a:t>StreamWriter</a:t>
            </a:r>
            <a:r>
              <a:rPr lang="en-US" u="sng" dirty="0">
                <a:solidFill>
                  <a:srgbClr val="FFFF00"/>
                </a:solidFill>
              </a:rPr>
              <a:t> and </a:t>
            </a:r>
            <a:r>
              <a:rPr lang="en-US" u="sng" dirty="0" err="1">
                <a:solidFill>
                  <a:srgbClr val="FFFF00"/>
                </a:solidFill>
              </a:rPr>
              <a:t>StreamReader</a:t>
            </a:r>
            <a:r>
              <a:rPr lang="en-US" u="sng" dirty="0">
                <a:solidFill>
                  <a:srgbClr val="FFFF00"/>
                </a:solidFill>
              </a:rPr>
              <a:t> Demo (</a:t>
            </a:r>
            <a:r>
              <a:rPr lang="en-US" u="sng" dirty="0">
                <a:solidFill>
                  <a:srgbClr val="FFFF00"/>
                </a:solidFill>
                <a:latin typeface="Calibri" pitchFamily="34" charset="0"/>
              </a:rPr>
              <a:t>Ch_16 Code\</a:t>
            </a:r>
            <a:r>
              <a:rPr lang="en-US" u="sng" dirty="0" err="1">
                <a:solidFill>
                  <a:srgbClr val="FFFF00"/>
                </a:solidFill>
                <a:latin typeface="Calibri" pitchFamily="34" charset="0"/>
              </a:rPr>
              <a:t>StreamWriterReaderApp</a:t>
            </a:r>
            <a:r>
              <a:rPr lang="en-US" u="sng" dirty="0">
                <a:solidFill>
                  <a:srgbClr val="FFFF00"/>
                </a:solidFill>
              </a:rPr>
              <a:t>)</a:t>
            </a:r>
          </a:p>
        </p:txBody>
      </p:sp>
      <p:pic>
        <p:nvPicPr>
          <p:cNvPr id="5" name="Picture 4" descr="stream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91000"/>
            <a:ext cx="3723810" cy="162857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04800" y="762000"/>
            <a:ext cx="5885715" cy="3323810"/>
            <a:chOff x="304800" y="762000"/>
            <a:chExt cx="5885715" cy="3323810"/>
          </a:xfrm>
        </p:grpSpPr>
        <p:pic>
          <p:nvPicPr>
            <p:cNvPr id="6" name="Picture 5" descr="stream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762000"/>
              <a:ext cx="5885715" cy="332381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609600" y="1752600"/>
              <a:ext cx="4724400" cy="1600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200" y="4343400"/>
            <a:ext cx="4314286" cy="2200000"/>
            <a:chOff x="457200" y="4343400"/>
            <a:chExt cx="4314286" cy="2200000"/>
          </a:xfrm>
        </p:grpSpPr>
        <p:pic>
          <p:nvPicPr>
            <p:cNvPr id="7" name="Picture 6" descr="stream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4343400"/>
              <a:ext cx="4314286" cy="2200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685800" y="5181600"/>
              <a:ext cx="32766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Process, Application Domain, Context, Thread</a:t>
            </a:r>
          </a:p>
          <a:p>
            <a:r>
              <a:rPr lang="en-US" dirty="0">
                <a:latin typeface="Calibri" pitchFamily="34" charset="0"/>
              </a:rPr>
              <a:t>Issue of concurrency:  race condition</a:t>
            </a:r>
          </a:p>
          <a:p>
            <a:r>
              <a:rPr lang="en-US" dirty="0">
                <a:latin typeface="Calibri" pitchFamily="34" charset="0"/>
              </a:rPr>
              <a:t>Synchronized technique: lock(), [synchronization] attribute</a:t>
            </a:r>
          </a:p>
          <a:p>
            <a:r>
              <a:rPr lang="en-US" dirty="0" err="1">
                <a:latin typeface="Calibri" pitchFamily="34" charset="0"/>
              </a:rPr>
              <a:t>TimerCallBack</a:t>
            </a:r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ThreadPool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err="1"/>
              <a:t>BinaryWriters</a:t>
            </a:r>
            <a:r>
              <a:rPr lang="en-US" sz="4000" b="1" dirty="0"/>
              <a:t> and </a:t>
            </a:r>
            <a:r>
              <a:rPr lang="en-US" sz="4000" b="1" dirty="0" err="1"/>
              <a:t>BinaryReaders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  <a:latin typeface="Calibri" pitchFamily="34" charset="0"/>
              </a:rPr>
              <a:t>BinaryReader</a:t>
            </a:r>
            <a:r>
              <a:rPr lang="en-US" dirty="0">
                <a:latin typeface="Calibri" pitchFamily="34" charset="0"/>
              </a:rPr>
              <a:t> and </a:t>
            </a:r>
            <a:r>
              <a:rPr lang="en-US" dirty="0" err="1">
                <a:solidFill>
                  <a:srgbClr val="FFFF00"/>
                </a:solidFill>
                <a:latin typeface="Calibri" pitchFamily="34" charset="0"/>
              </a:rPr>
              <a:t>BinaryWriter</a:t>
            </a:r>
            <a:r>
              <a:rPr lang="en-US" dirty="0">
                <a:latin typeface="Calibri" pitchFamily="34" charset="0"/>
              </a:rPr>
              <a:t> allow to read and write discrete data types to an underlying stream in a compact binary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737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solidFill>
                  <a:srgbClr val="FFFF00"/>
                </a:solidFill>
                <a:latin typeface="Calibri" pitchFamily="34" charset="0"/>
              </a:rPr>
              <a:t>BinaryReader</a:t>
            </a:r>
            <a:r>
              <a:rPr lang="en-US" u="sng" dirty="0">
                <a:solidFill>
                  <a:srgbClr val="FFFF00"/>
                </a:solidFill>
                <a:latin typeface="Calibri" pitchFamily="34" charset="0"/>
              </a:rPr>
              <a:t> and </a:t>
            </a:r>
            <a:r>
              <a:rPr lang="en-US" u="sng" dirty="0" err="1">
                <a:solidFill>
                  <a:srgbClr val="FFFF00"/>
                </a:solidFill>
                <a:latin typeface="Calibri" pitchFamily="34" charset="0"/>
              </a:rPr>
              <a:t>BinaryWriter</a:t>
            </a:r>
            <a:r>
              <a:rPr lang="en-US" u="sng" dirty="0">
                <a:solidFill>
                  <a:srgbClr val="FFFF00"/>
                </a:solidFill>
                <a:latin typeface="Calibri" pitchFamily="34" charset="0"/>
              </a:rPr>
              <a:t> Demo (Ch_16 Code\</a:t>
            </a:r>
            <a:r>
              <a:rPr lang="en-US" u="sng" dirty="0" err="1">
                <a:solidFill>
                  <a:srgbClr val="FFFF00"/>
                </a:solidFill>
                <a:latin typeface="Calibri" pitchFamily="34" charset="0"/>
              </a:rPr>
              <a:t>BinaryWriterReaderApp</a:t>
            </a:r>
            <a:r>
              <a:rPr lang="en-US" u="sng" dirty="0">
                <a:solidFill>
                  <a:srgbClr val="FFFF00"/>
                </a:solidFill>
                <a:latin typeface="Calibri" pitchFamily="34" charset="0"/>
              </a:rPr>
              <a:t>)</a:t>
            </a:r>
            <a:endParaRPr lang="en-US" u="sng" dirty="0">
              <a:solidFill>
                <a:srgbClr val="FFFF00"/>
              </a:solidFill>
            </a:endParaRPr>
          </a:p>
        </p:txBody>
      </p:sp>
      <p:pic>
        <p:nvPicPr>
          <p:cNvPr id="5" name="Picture 4" descr="binary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219200"/>
            <a:ext cx="2971429" cy="1295238"/>
          </a:xfrm>
          <a:prstGeom prst="rect">
            <a:avLst/>
          </a:prstGeom>
        </p:spPr>
      </p:pic>
      <p:pic>
        <p:nvPicPr>
          <p:cNvPr id="6" name="Picture 5" descr="binary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5266667" cy="36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binary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3429000"/>
            <a:ext cx="4495238" cy="30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28194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FFFF00"/>
                </a:solidFill>
              </a:rPr>
              <a:t>Try  yourself</a:t>
            </a:r>
          </a:p>
          <a:p>
            <a:pPr algn="ctr"/>
            <a:r>
              <a:rPr lang="en-US" sz="4000" u="sng" dirty="0">
                <a:solidFill>
                  <a:srgbClr val="FFFF00"/>
                </a:solidFill>
              </a:rPr>
              <a:t> </a:t>
            </a:r>
            <a:r>
              <a:rPr lang="en-US" sz="4000" u="sng" dirty="0" err="1">
                <a:solidFill>
                  <a:srgbClr val="FFFF00"/>
                </a:solidFill>
              </a:rPr>
              <a:t>AsyncFileStream</a:t>
            </a:r>
            <a:r>
              <a:rPr lang="en-US" sz="4000" u="sng" dirty="0">
                <a:solidFill>
                  <a:srgbClr val="FFFF00"/>
                </a:solidFill>
              </a:rPr>
              <a:t>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6237"/>
            <a:ext cx="8686800" cy="452628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Working with the </a:t>
            </a:r>
            <a:r>
              <a:rPr lang="en-US" dirty="0" err="1">
                <a:latin typeface="Calibri" pitchFamily="34" charset="0"/>
              </a:rPr>
              <a:t>DirectoryInfo</a:t>
            </a:r>
            <a:r>
              <a:rPr lang="en-US" dirty="0">
                <a:latin typeface="Calibri" pitchFamily="34" charset="0"/>
              </a:rPr>
              <a:t> Type</a:t>
            </a:r>
          </a:p>
          <a:p>
            <a:r>
              <a:rPr lang="en-US" dirty="0">
                <a:latin typeface="Calibri" pitchFamily="34" charset="0"/>
              </a:rPr>
              <a:t>Working with the Directory Type .</a:t>
            </a:r>
          </a:p>
          <a:p>
            <a:r>
              <a:rPr lang="en-US" dirty="0">
                <a:latin typeface="Calibri" pitchFamily="34" charset="0"/>
              </a:rPr>
              <a:t>Working with the </a:t>
            </a:r>
            <a:r>
              <a:rPr lang="en-US" dirty="0" err="1">
                <a:latin typeface="Calibri" pitchFamily="34" charset="0"/>
              </a:rPr>
              <a:t>FileInfo</a:t>
            </a:r>
            <a:r>
              <a:rPr lang="en-US" dirty="0">
                <a:latin typeface="Calibri" pitchFamily="34" charset="0"/>
              </a:rPr>
              <a:t> Class</a:t>
            </a:r>
          </a:p>
          <a:p>
            <a:r>
              <a:rPr lang="en-US" dirty="0">
                <a:latin typeface="Calibri" pitchFamily="34" charset="0"/>
              </a:rPr>
              <a:t>Working with the File Type</a:t>
            </a:r>
          </a:p>
          <a:p>
            <a:r>
              <a:rPr lang="en-US" dirty="0">
                <a:latin typeface="Calibri" pitchFamily="34" charset="0"/>
              </a:rPr>
              <a:t>Working with </a:t>
            </a:r>
            <a:r>
              <a:rPr lang="en-US" dirty="0" err="1">
                <a:latin typeface="Calibri" pitchFamily="34" charset="0"/>
              </a:rPr>
              <a:t>StreamWriters</a:t>
            </a:r>
            <a:r>
              <a:rPr lang="en-US" dirty="0">
                <a:latin typeface="Calibri" pitchFamily="34" charset="0"/>
              </a:rPr>
              <a:t> and </a:t>
            </a:r>
            <a:r>
              <a:rPr lang="en-US" dirty="0" err="1">
                <a:latin typeface="Calibri" pitchFamily="34" charset="0"/>
              </a:rPr>
              <a:t>StreamReaders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Working with </a:t>
            </a:r>
            <a:r>
              <a:rPr lang="en-US" dirty="0" err="1">
                <a:latin typeface="Calibri" pitchFamily="34" charset="0"/>
              </a:rPr>
              <a:t>BinaryWriters</a:t>
            </a:r>
            <a:r>
              <a:rPr lang="en-US" dirty="0">
                <a:latin typeface="Calibri" pitchFamily="34" charset="0"/>
              </a:rPr>
              <a:t> and </a:t>
            </a:r>
            <a:r>
              <a:rPr lang="en-US" dirty="0" err="1">
                <a:latin typeface="Calibri" pitchFamily="34" charset="0"/>
              </a:rPr>
              <a:t>BinaryReaders</a:t>
            </a:r>
            <a:endParaRPr lang="en-US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Chapter 16: Q &amp; 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C# &amp; .NET Framework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48600" cy="3124200"/>
          </a:xfrm>
        </p:spPr>
        <p:txBody>
          <a:bodyPr>
            <a:normAutofit/>
          </a:bodyPr>
          <a:lstStyle/>
          <a:p>
            <a:pPr algn="ctr" eaLnBrk="1" hangingPunct="1"/>
            <a:endParaRPr lang="en-US" sz="3600" dirty="0"/>
          </a:p>
          <a:p>
            <a:pPr algn="ctr">
              <a:buNone/>
            </a:pPr>
            <a:r>
              <a:rPr lang="en-US" sz="3600" dirty="0"/>
              <a:t>Chapter 17 </a:t>
            </a:r>
          </a:p>
          <a:p>
            <a:pPr algn="ctr">
              <a:buNone/>
            </a:pPr>
            <a:r>
              <a:rPr lang="en-US" sz="3600" dirty="0"/>
              <a:t>Object Serialization</a:t>
            </a:r>
          </a:p>
          <a:p>
            <a:pPr algn="ctr" eaLnBrk="1" hangingPunct="1"/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Chapter 17: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Understanding Object Serialization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Configuring Objects for Serialization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Choosing a Serialization Formatter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Serializing Objects Using the </a:t>
            </a:r>
            <a:r>
              <a:rPr lang="en-US" dirty="0" err="1">
                <a:latin typeface="Calibri" pitchFamily="34" charset="0"/>
              </a:rPr>
              <a:t>BinaryFormatter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Serializing Objects Using the </a:t>
            </a:r>
            <a:r>
              <a:rPr lang="en-US" dirty="0" err="1">
                <a:latin typeface="Calibri" pitchFamily="34" charset="0"/>
              </a:rPr>
              <a:t>SoapFormatter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Serializing Objects Using the </a:t>
            </a:r>
            <a:r>
              <a:rPr lang="en-US" dirty="0" err="1">
                <a:latin typeface="Calibri" pitchFamily="34" charset="0"/>
              </a:rPr>
              <a:t>XmlSerializer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04186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Object Serialization Concept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The term </a:t>
            </a:r>
            <a:r>
              <a:rPr lang="en-US" sz="2000" i="1" dirty="0">
                <a:solidFill>
                  <a:srgbClr val="FFFF00"/>
                </a:solidFill>
                <a:latin typeface="Calibri" pitchFamily="34" charset="0"/>
              </a:rPr>
              <a:t>serialization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describes the process of persisting (and possibly transferring) the state of an object to a stream.</a:t>
            </a:r>
          </a:p>
          <a:p>
            <a:r>
              <a:rPr lang="en-US" sz="2000" dirty="0">
                <a:latin typeface="Calibri" pitchFamily="34" charset="0"/>
              </a:rPr>
              <a:t>The persisted data sequence contains all necessary information needed to reconstruct (or </a:t>
            </a:r>
            <a:r>
              <a:rPr lang="en-US" sz="2000" i="1" dirty="0" err="1">
                <a:latin typeface="Calibri" pitchFamily="34" charset="0"/>
              </a:rPr>
              <a:t>deserialize</a:t>
            </a:r>
            <a:r>
              <a:rPr lang="en-US" sz="2000" dirty="0">
                <a:latin typeface="Calibri" pitchFamily="34" charset="0"/>
              </a:rPr>
              <a:t>) the state of the object for use later.</a:t>
            </a:r>
          </a:p>
          <a:p>
            <a:r>
              <a:rPr lang="en-US" sz="2000" dirty="0">
                <a:latin typeface="Calibri" pitchFamily="34" charset="0"/>
              </a:rPr>
              <a:t>Example: provide a way for end users to save their preferences to a GUI-based desktop application. 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00200" y="3581400"/>
            <a:ext cx="5323810" cy="2914286"/>
            <a:chOff x="1600200" y="3581400"/>
            <a:chExt cx="5323810" cy="2914286"/>
          </a:xfrm>
        </p:grpSpPr>
        <p:pic>
          <p:nvPicPr>
            <p:cNvPr id="4" name="Picture 3" descr="sampl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3581400"/>
              <a:ext cx="5323810" cy="291428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1905000" y="5562600"/>
              <a:ext cx="31242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3886200"/>
              <a:ext cx="44196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/>
            <p:cNvCxnSpPr>
              <a:stCxn id="6" idx="3"/>
              <a:endCxn id="5" idx="3"/>
            </p:cNvCxnSpPr>
            <p:nvPr/>
          </p:nvCxnSpPr>
          <p:spPr>
            <a:xfrm flipH="1">
              <a:off x="5029200" y="4343400"/>
              <a:ext cx="1295400" cy="1295400"/>
            </a:xfrm>
            <a:prstGeom prst="bentConnector3">
              <a:avLst>
                <a:gd name="adj1" fmla="val -3653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Object Serialization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an object is persisted to a stream, </a:t>
            </a:r>
            <a:r>
              <a:rPr lang="en-US" sz="2400" i="1" dirty="0"/>
              <a:t>all associated data (base classes, contained objects, etc.) are automatically serialized</a:t>
            </a:r>
            <a:r>
              <a:rPr lang="en-US" sz="2400" dirty="0"/>
              <a:t> as well.</a:t>
            </a:r>
          </a:p>
          <a:p>
            <a:r>
              <a:rPr lang="en-US" sz="2400" dirty="0"/>
              <a:t>A set of interrelated objects is represented using an </a:t>
            </a:r>
            <a:r>
              <a:rPr lang="en-US" sz="2400" i="1" dirty="0">
                <a:solidFill>
                  <a:srgbClr val="FFFF00"/>
                </a:solidFill>
              </a:rPr>
              <a:t>object graph.</a:t>
            </a:r>
          </a:p>
          <a:p>
            <a:r>
              <a:rPr lang="en-US" sz="2400" dirty="0"/>
              <a:t>.NET serialization services also allow you to persist an object graph in a variety of formats: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Compact binary format </a:t>
            </a:r>
            <a:r>
              <a:rPr lang="en-US" sz="2000" dirty="0"/>
              <a:t>(previous example)</a:t>
            </a:r>
          </a:p>
          <a:p>
            <a:pPr lvl="1"/>
            <a:r>
              <a:rPr lang="en-US" sz="2000" dirty="0"/>
              <a:t>A Simple Object Access Protocol (</a:t>
            </a:r>
            <a:r>
              <a:rPr lang="en-US" sz="2000" dirty="0">
                <a:solidFill>
                  <a:srgbClr val="FFFF00"/>
                </a:solidFill>
              </a:rPr>
              <a:t>SOAP</a:t>
            </a:r>
            <a:r>
              <a:rPr lang="en-US" sz="2000" dirty="0"/>
              <a:t>) or </a:t>
            </a:r>
            <a:r>
              <a:rPr lang="en-US" sz="2000" dirty="0">
                <a:solidFill>
                  <a:srgbClr val="FFFF00"/>
                </a:solidFill>
              </a:rPr>
              <a:t>XML format</a:t>
            </a:r>
          </a:p>
          <a:p>
            <a:r>
              <a:rPr lang="en-US" sz="2400" dirty="0"/>
              <a:t>An object graph can be persisted into:</a:t>
            </a:r>
            <a:endParaRPr lang="en-US" sz="1800" dirty="0"/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Local file </a:t>
            </a:r>
            <a:r>
              <a:rPr lang="en-US" sz="2000" dirty="0"/>
              <a:t>(using </a:t>
            </a:r>
            <a:r>
              <a:rPr lang="en-US" sz="2000" dirty="0" err="1"/>
              <a:t>System.IO.Stream</a:t>
            </a:r>
            <a:r>
              <a:rPr lang="en-US" sz="2000" dirty="0"/>
              <a:t>-derived type)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Memory</a:t>
            </a:r>
            <a:r>
              <a:rPr lang="en-US" sz="2000" dirty="0"/>
              <a:t> (using </a:t>
            </a:r>
            <a:r>
              <a:rPr lang="en-US" sz="2000" dirty="0" err="1"/>
              <a:t>MemoryStream</a:t>
            </a:r>
            <a:r>
              <a:rPr lang="en-US" sz="2000" dirty="0"/>
              <a:t> type)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65664"/>
          </a:xfrm>
        </p:spPr>
        <p:txBody>
          <a:bodyPr/>
          <a:lstStyle/>
          <a:p>
            <a:pPr algn="ctr"/>
            <a:r>
              <a:rPr lang="en-US" sz="4400" b="1" dirty="0"/>
              <a:t>Object Serialization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6280"/>
          </a:xfrm>
        </p:spPr>
        <p:txBody>
          <a:bodyPr>
            <a:normAutofit/>
          </a:bodyPr>
          <a:lstStyle/>
          <a:p>
            <a:r>
              <a:rPr lang="en-US" sz="1800" b="1" dirty="0"/>
              <a:t>The Role of Object Graphs</a:t>
            </a:r>
            <a:endParaRPr lang="en-US" sz="1800" dirty="0"/>
          </a:p>
          <a:p>
            <a:pPr lvl="1"/>
            <a:r>
              <a:rPr lang="en-US" sz="1800" dirty="0"/>
              <a:t>The set of related objects is collectively referred to as an </a:t>
            </a:r>
            <a:r>
              <a:rPr lang="en-US" sz="1800" i="1" dirty="0"/>
              <a:t>object graph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Object graphs provide a simple way to </a:t>
            </a:r>
            <a:r>
              <a:rPr lang="en-US" sz="1800" dirty="0">
                <a:solidFill>
                  <a:srgbClr val="FFFF00"/>
                </a:solidFill>
              </a:rPr>
              <a:t>document how a set of objects refer to each other</a:t>
            </a:r>
            <a:endParaRPr lang="en-US" sz="1800" dirty="0"/>
          </a:p>
          <a:p>
            <a:pPr lvl="1"/>
            <a:r>
              <a:rPr lang="en-US" sz="1800" dirty="0"/>
              <a:t>Each object in an object graph is assigned a </a:t>
            </a:r>
            <a:r>
              <a:rPr lang="en-US" sz="1800" dirty="0">
                <a:solidFill>
                  <a:srgbClr val="FFFF00"/>
                </a:solidFill>
              </a:rPr>
              <a:t>unique numerical value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Once all objects have been assigned a numerical value, the object graph can record each object’s set of dependencies.</a:t>
            </a:r>
          </a:p>
          <a:p>
            <a:endParaRPr lang="en-US" sz="1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733800"/>
            <a:ext cx="32004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6096000"/>
            <a:ext cx="60960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 rot="18574151">
            <a:off x="4783932" y="5191634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/>
              <a:t>Chapter 16: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itchFamily="34" charset="0"/>
              </a:rPr>
              <a:t>Exploring the System.IO Namespace</a:t>
            </a:r>
          </a:p>
          <a:p>
            <a:r>
              <a:rPr lang="en-US" dirty="0">
                <a:latin typeface="Calibri" pitchFamily="34" charset="0"/>
              </a:rPr>
              <a:t>The Directory(Info) and File(Info) Types</a:t>
            </a:r>
          </a:p>
          <a:p>
            <a:r>
              <a:rPr lang="en-US" dirty="0">
                <a:latin typeface="Calibri" pitchFamily="34" charset="0"/>
              </a:rPr>
              <a:t>Working with the </a:t>
            </a:r>
            <a:r>
              <a:rPr lang="en-US" dirty="0" err="1">
                <a:latin typeface="Calibri" pitchFamily="34" charset="0"/>
              </a:rPr>
              <a:t>DirectoryInfo</a:t>
            </a:r>
            <a:r>
              <a:rPr lang="en-US" dirty="0">
                <a:latin typeface="Calibri" pitchFamily="34" charset="0"/>
              </a:rPr>
              <a:t> Type</a:t>
            </a:r>
          </a:p>
          <a:p>
            <a:r>
              <a:rPr lang="en-US" dirty="0">
                <a:latin typeface="Calibri" pitchFamily="34" charset="0"/>
              </a:rPr>
              <a:t>Working with the Directory Type .</a:t>
            </a:r>
          </a:p>
          <a:p>
            <a:r>
              <a:rPr lang="en-US" dirty="0">
                <a:latin typeface="Calibri" pitchFamily="34" charset="0"/>
              </a:rPr>
              <a:t>Working with the </a:t>
            </a:r>
            <a:r>
              <a:rPr lang="en-US" dirty="0" err="1">
                <a:latin typeface="Calibri" pitchFamily="34" charset="0"/>
              </a:rPr>
              <a:t>DriveInfo</a:t>
            </a:r>
            <a:r>
              <a:rPr lang="en-US" dirty="0">
                <a:latin typeface="Calibri" pitchFamily="34" charset="0"/>
              </a:rPr>
              <a:t> Class Type</a:t>
            </a:r>
          </a:p>
          <a:p>
            <a:r>
              <a:rPr lang="en-US" dirty="0">
                <a:latin typeface="Calibri" pitchFamily="34" charset="0"/>
              </a:rPr>
              <a:t>Working with the </a:t>
            </a:r>
            <a:r>
              <a:rPr lang="en-US" dirty="0" err="1">
                <a:latin typeface="Calibri" pitchFamily="34" charset="0"/>
              </a:rPr>
              <a:t>FileInfo</a:t>
            </a:r>
            <a:r>
              <a:rPr lang="en-US" dirty="0">
                <a:latin typeface="Calibri" pitchFamily="34" charset="0"/>
              </a:rPr>
              <a:t> Class</a:t>
            </a:r>
          </a:p>
          <a:p>
            <a:r>
              <a:rPr lang="en-US" dirty="0">
                <a:latin typeface="Calibri" pitchFamily="34" charset="0"/>
              </a:rPr>
              <a:t>Working with the File Type</a:t>
            </a:r>
          </a:p>
          <a:p>
            <a:r>
              <a:rPr lang="en-US" dirty="0">
                <a:latin typeface="Calibri" pitchFamily="34" charset="0"/>
              </a:rPr>
              <a:t>Working with </a:t>
            </a:r>
            <a:r>
              <a:rPr lang="en-US" dirty="0" err="1">
                <a:latin typeface="Calibri" pitchFamily="34" charset="0"/>
              </a:rPr>
              <a:t>StreamWriters</a:t>
            </a:r>
            <a:r>
              <a:rPr lang="en-US" dirty="0">
                <a:latin typeface="Calibri" pitchFamily="34" charset="0"/>
              </a:rPr>
              <a:t> and </a:t>
            </a:r>
            <a:r>
              <a:rPr lang="en-US" dirty="0" err="1">
                <a:latin typeface="Calibri" pitchFamily="34" charset="0"/>
              </a:rPr>
              <a:t>StreamReaders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Working with </a:t>
            </a:r>
            <a:r>
              <a:rPr lang="en-US" dirty="0" err="1">
                <a:latin typeface="Calibri" pitchFamily="34" charset="0"/>
              </a:rPr>
              <a:t>BinaryWriters</a:t>
            </a:r>
            <a:r>
              <a:rPr lang="en-US" dirty="0">
                <a:latin typeface="Calibri" pitchFamily="34" charset="0"/>
              </a:rPr>
              <a:t> and </a:t>
            </a:r>
            <a:r>
              <a:rPr lang="en-US" dirty="0" err="1">
                <a:latin typeface="Calibri" pitchFamily="34" charset="0"/>
              </a:rPr>
              <a:t>BinaryReaders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Configuring Objects for Serialization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Decorate each related class with the </a:t>
            </a:r>
            <a:r>
              <a:rPr lang="en-US" sz="2000" i="1" dirty="0">
                <a:solidFill>
                  <a:srgbClr val="FFFF00"/>
                </a:solidFill>
              </a:rPr>
              <a:t>[</a:t>
            </a:r>
            <a:r>
              <a:rPr lang="en-US" sz="2000" i="1" dirty="0" err="1">
                <a:solidFill>
                  <a:srgbClr val="FFFF00"/>
                </a:solidFill>
              </a:rPr>
              <a:t>Serializable</a:t>
            </a:r>
            <a:r>
              <a:rPr lang="en-US" sz="2000" i="1" dirty="0">
                <a:solidFill>
                  <a:srgbClr val="FFFF00"/>
                </a:solidFill>
              </a:rPr>
              <a:t>] </a:t>
            </a:r>
            <a:r>
              <a:rPr lang="en-US" sz="2000" dirty="0"/>
              <a:t>attribute to make an object available to .NET serialization services.</a:t>
            </a:r>
          </a:p>
          <a:p>
            <a:r>
              <a:rPr lang="en-US" sz="2000" dirty="0"/>
              <a:t>Mark fields with </a:t>
            </a:r>
            <a:r>
              <a:rPr lang="en-US" sz="2000" i="1" dirty="0">
                <a:solidFill>
                  <a:srgbClr val="FFFF00"/>
                </a:solidFill>
              </a:rPr>
              <a:t>[</a:t>
            </a:r>
            <a:r>
              <a:rPr lang="en-US" sz="2000" i="1" dirty="0" err="1">
                <a:solidFill>
                  <a:srgbClr val="FFFF00"/>
                </a:solidFill>
              </a:rPr>
              <a:t>NonSerialized</a:t>
            </a:r>
            <a:r>
              <a:rPr lang="en-US" sz="2000" i="1" dirty="0">
                <a:solidFill>
                  <a:srgbClr val="FFFF00"/>
                </a:solidFill>
              </a:rPr>
              <a:t>] </a:t>
            </a:r>
            <a:r>
              <a:rPr lang="en-US" sz="2000" dirty="0"/>
              <a:t>if they should not (or perhaps cannot) participate in the serialization scheme.</a:t>
            </a:r>
          </a:p>
          <a:p>
            <a:r>
              <a:rPr lang="en-US" sz="2000" dirty="0"/>
              <a:t>The [</a:t>
            </a:r>
            <a:r>
              <a:rPr lang="en-US" sz="2000" dirty="0" err="1"/>
              <a:t>Serializable</a:t>
            </a:r>
            <a:r>
              <a:rPr lang="en-US" sz="2000" dirty="0"/>
              <a:t>] attribute </a:t>
            </a:r>
            <a:r>
              <a:rPr lang="en-US" sz="2000" u="sng" dirty="0"/>
              <a:t>cannot be inherited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997325"/>
            <a:ext cx="3429000" cy="2038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810000"/>
            <a:ext cx="3200400" cy="1238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5216525"/>
            <a:ext cx="2590800" cy="1184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Configuring Objects for Serialization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Fields, Private Fields, and Public Properties</a:t>
            </a:r>
          </a:p>
          <a:p>
            <a:pPr lvl="1"/>
            <a:r>
              <a:rPr lang="en-US" u="sng" dirty="0" err="1"/>
              <a:t>BinaryFormatter</a:t>
            </a:r>
            <a:r>
              <a:rPr lang="en-US" dirty="0"/>
              <a:t> serialize </a:t>
            </a:r>
            <a:r>
              <a:rPr lang="en-US" i="1" dirty="0">
                <a:solidFill>
                  <a:srgbClr val="FFFF00"/>
                </a:solidFill>
              </a:rPr>
              <a:t>all </a:t>
            </a:r>
            <a:r>
              <a:rPr lang="en-US" i="1" dirty="0" err="1">
                <a:solidFill>
                  <a:srgbClr val="FFFF00"/>
                </a:solidFill>
              </a:rPr>
              <a:t>serializable</a:t>
            </a:r>
            <a:r>
              <a:rPr lang="en-US" i="1" dirty="0">
                <a:solidFill>
                  <a:srgbClr val="FFFF00"/>
                </a:solidFill>
              </a:rPr>
              <a:t> fields </a:t>
            </a:r>
            <a:r>
              <a:rPr lang="en-US" dirty="0"/>
              <a:t>of a type, regardless of whether they are public fields, private fields, or private fields exposed through type properties.</a:t>
            </a:r>
          </a:p>
          <a:p>
            <a:pPr lvl="1"/>
            <a:r>
              <a:rPr lang="en-US" u="sng" dirty="0" err="1"/>
              <a:t>XmlSerializer</a:t>
            </a:r>
            <a:r>
              <a:rPr lang="en-US" dirty="0"/>
              <a:t> or </a:t>
            </a:r>
            <a:r>
              <a:rPr lang="en-US" u="sng" dirty="0" err="1"/>
              <a:t>SoapFormatter</a:t>
            </a:r>
            <a:r>
              <a:rPr lang="en-US" dirty="0"/>
              <a:t> </a:t>
            </a:r>
            <a:r>
              <a:rPr lang="en-US" i="1" dirty="0"/>
              <a:t>only </a:t>
            </a:r>
            <a:r>
              <a:rPr lang="en-US" dirty="0"/>
              <a:t>serialize </a:t>
            </a:r>
            <a:r>
              <a:rPr lang="en-US" dirty="0">
                <a:solidFill>
                  <a:srgbClr val="FFFF00"/>
                </a:solidFill>
              </a:rPr>
              <a:t>public  field </a:t>
            </a:r>
            <a:r>
              <a:rPr lang="en-US" dirty="0"/>
              <a:t>data or </a:t>
            </a:r>
            <a:r>
              <a:rPr lang="en-US" dirty="0">
                <a:solidFill>
                  <a:srgbClr val="FFFF00"/>
                </a:solidFill>
              </a:rPr>
              <a:t>private data exposed through public properties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Choosing a Serialization Formatter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BinaryFormatter</a:t>
            </a:r>
            <a:r>
              <a:rPr lang="en-US" dirty="0"/>
              <a:t> serializes object graph as compact binary format.</a:t>
            </a:r>
          </a:p>
          <a:p>
            <a:r>
              <a:rPr lang="en-US" dirty="0" err="1">
                <a:solidFill>
                  <a:srgbClr val="FFFF00"/>
                </a:solidFill>
              </a:rPr>
              <a:t>SoapFormatter</a:t>
            </a:r>
            <a:r>
              <a:rPr lang="en-US" dirty="0"/>
              <a:t> represents graph as a SOAP message.</a:t>
            </a:r>
          </a:p>
          <a:p>
            <a:r>
              <a:rPr lang="en-US" dirty="0" err="1">
                <a:solidFill>
                  <a:srgbClr val="FFFF00"/>
                </a:solidFill>
              </a:rPr>
              <a:t>XmlSerializer</a:t>
            </a:r>
            <a:r>
              <a:rPr lang="en-US" dirty="0"/>
              <a:t> persists an object graph as an XML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Choosing a Serialization Formatter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alibri" pitchFamily="34" charset="0"/>
              </a:rPr>
              <a:t>BinaryFormatter</a:t>
            </a:r>
            <a:r>
              <a:rPr lang="en-US" sz="2400" dirty="0">
                <a:latin typeface="Calibri" pitchFamily="34" charset="0"/>
              </a:rPr>
              <a:t> type, it will not only persist the field data of the objects in the object graph, but also each type’s fully qualified name and the full name of the defining assembly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</a:rPr>
              <a:t>ideal choice for transferring objects by value (e.g., as a full copy) across machines</a:t>
            </a:r>
          </a:p>
          <a:p>
            <a:r>
              <a:rPr lang="en-US" sz="2400" dirty="0">
                <a:latin typeface="Calibri" pitchFamily="34" charset="0"/>
              </a:rPr>
              <a:t>The </a:t>
            </a:r>
            <a:r>
              <a:rPr lang="en-US" sz="2400" dirty="0" err="1">
                <a:latin typeface="Calibri" pitchFamily="34" charset="0"/>
              </a:rPr>
              <a:t>SoapFormatter</a:t>
            </a:r>
            <a:r>
              <a:rPr lang="en-US" sz="2400" dirty="0">
                <a:latin typeface="Calibri" pitchFamily="34" charset="0"/>
              </a:rPr>
              <a:t> and </a:t>
            </a:r>
            <a:r>
              <a:rPr lang="en-US" sz="2400" dirty="0" err="1">
                <a:latin typeface="Calibri" pitchFamily="34" charset="0"/>
              </a:rPr>
              <a:t>XmlSerializer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libri" pitchFamily="34" charset="0"/>
              </a:rPr>
              <a:t>only persist public field data/public</a:t>
            </a:r>
            <a:r>
              <a:rPr lang="en-US" sz="2400" dirty="0">
                <a:latin typeface="Calibri" pitchFamily="34" charset="0"/>
              </a:rPr>
              <a:t> properties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</a:rPr>
              <a:t>ideal choices for transferring among OS (Windows XP, Mac OS X, and *nix distributions) and application framework (.NET, J2EE, COM, etc.)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Serializing Objects Using the </a:t>
            </a:r>
            <a:r>
              <a:rPr lang="en-US" sz="4000" b="1" dirty="0" err="1"/>
              <a:t>BinaryFormatter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alibri" pitchFamily="34" charset="0"/>
              </a:rPr>
              <a:t>Serialize()</a:t>
            </a:r>
            <a:r>
              <a:rPr lang="en-US" dirty="0">
                <a:latin typeface="Calibri" pitchFamily="34" charset="0"/>
              </a:rPr>
              <a:t>: Persists an object graph to a specified stream as a sequence of bytes</a:t>
            </a:r>
          </a:p>
          <a:p>
            <a:r>
              <a:rPr lang="en-US" i="1" dirty="0" err="1">
                <a:latin typeface="Calibri" pitchFamily="34" charset="0"/>
              </a:rPr>
              <a:t>Deserialize</a:t>
            </a:r>
            <a:r>
              <a:rPr lang="en-US" i="1" dirty="0">
                <a:latin typeface="Calibri" pitchFamily="34" charset="0"/>
              </a:rPr>
              <a:t>()</a:t>
            </a:r>
            <a:r>
              <a:rPr lang="en-US" dirty="0">
                <a:latin typeface="Calibri" pitchFamily="34" charset="0"/>
              </a:rPr>
              <a:t>: Converts a persisted sequence of bytes to an object graph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Serializing Objects Using the </a:t>
            </a:r>
            <a:r>
              <a:rPr lang="en-US" sz="4000" b="1" dirty="0" err="1"/>
              <a:t>BinaryFormatter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6280"/>
          </a:xfrm>
        </p:spPr>
        <p:txBody>
          <a:bodyPr>
            <a:normAutofit/>
          </a:bodyPr>
          <a:lstStyle/>
          <a:p>
            <a:r>
              <a:rPr lang="en-US" sz="2800" dirty="0"/>
              <a:t>Example (Ch_17 Code\</a:t>
            </a:r>
            <a:r>
              <a:rPr lang="en-US" sz="2800" dirty="0" err="1"/>
              <a:t>SimpleSerialization</a:t>
            </a:r>
            <a:r>
              <a:rPr lang="en-US" sz="2800" dirty="0"/>
              <a:t>)</a:t>
            </a:r>
          </a:p>
        </p:txBody>
      </p:sp>
      <p:pic>
        <p:nvPicPr>
          <p:cNvPr id="7" name="Picture 6" descr="ser_b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33600"/>
            <a:ext cx="5619048" cy="440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55442" y="3886200"/>
            <a:ext cx="47244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5334000"/>
            <a:ext cx="51816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81800" y="5105400"/>
            <a:ext cx="2057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Deserialize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24600" y="3581400"/>
            <a:ext cx="2057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Serialize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Serializing Objects Using the </a:t>
            </a:r>
            <a:r>
              <a:rPr lang="en-US" sz="4000" b="1" dirty="0" err="1"/>
              <a:t>BinaryFormatter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JamesBondCar</a:t>
            </a:r>
            <a:r>
              <a:rPr lang="en-US" sz="2000" dirty="0"/>
              <a:t> </a:t>
            </a:r>
            <a:r>
              <a:rPr lang="en-US" sz="2000" i="1" dirty="0"/>
              <a:t>serialized using a </a:t>
            </a:r>
            <a:r>
              <a:rPr lang="en-US" sz="2000" dirty="0" err="1"/>
              <a:t>BinaryFormatter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59000"/>
            <a:ext cx="7243763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Serializing Objects Using the </a:t>
            </a:r>
            <a:r>
              <a:rPr lang="en-US" sz="4000" b="1" dirty="0" err="1"/>
              <a:t>SoapFormatter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The </a:t>
            </a:r>
            <a:r>
              <a:rPr lang="en-US" u="sng" dirty="0" err="1">
                <a:latin typeface="Calibri" pitchFamily="34" charset="0"/>
              </a:rPr>
              <a:t>SoapFormatter</a:t>
            </a:r>
            <a:r>
              <a:rPr lang="en-US" dirty="0">
                <a:latin typeface="Calibri" pitchFamily="34" charset="0"/>
              </a:rPr>
              <a:t> will persist an object graph into a SOAP message, which makes this formatter a solid choice when you wish to distribute objects remotely using the HTTP protocol.</a:t>
            </a:r>
          </a:p>
          <a:p>
            <a:r>
              <a:rPr lang="en-US" dirty="0">
                <a:latin typeface="Calibri" pitchFamily="34" charset="0"/>
              </a:rPr>
              <a:t>SOAP defines a standard process in which methods may be invoked in a platform- and OS-neutral manner (discussion of XML web services).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Serializing Objects Using the </a:t>
            </a:r>
            <a:r>
              <a:rPr lang="en-US" sz="4000" b="1" dirty="0" err="1"/>
              <a:t>SoapFormatter</a:t>
            </a:r>
            <a:endParaRPr lang="en-US" sz="4000" dirty="0"/>
          </a:p>
        </p:txBody>
      </p:sp>
      <p:pic>
        <p:nvPicPr>
          <p:cNvPr id="4" name="Picture 3" descr="ser_so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6400800" cy="41872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4419600"/>
            <a:ext cx="54864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Example: Ch_17 Code\</a:t>
            </a:r>
            <a:r>
              <a:rPr lang="en-US" u="sng" dirty="0" err="1"/>
              <a:t>SimpleSerialization</a:t>
            </a:r>
            <a:endParaRPr lang="en-US" u="sn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5715000"/>
            <a:ext cx="816973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XML elements, which mark the </a:t>
            </a:r>
            <a:r>
              <a:rPr lang="en-US" dirty="0" err="1"/>
              <a:t>stateful</a:t>
            </a:r>
            <a:r>
              <a:rPr lang="en-US" dirty="0"/>
              <a:t> values of the current </a:t>
            </a:r>
            <a:r>
              <a:rPr lang="en-US" dirty="0" err="1"/>
              <a:t>JamesBondCar</a:t>
            </a:r>
            <a:r>
              <a:rPr lang="en-US" dirty="0"/>
              <a:t>, </a:t>
            </a:r>
          </a:p>
          <a:p>
            <a:r>
              <a:rPr lang="en-US" dirty="0"/>
              <a:t>as well as the relationship between the objects can be located in the </a:t>
            </a:r>
          </a:p>
          <a:p>
            <a:r>
              <a:rPr lang="en-US" dirty="0"/>
              <a:t>graph via the </a:t>
            </a:r>
            <a:r>
              <a:rPr lang="en-US" b="1" dirty="0"/>
              <a:t>#ref</a:t>
            </a:r>
            <a:r>
              <a:rPr lang="en-US" dirty="0"/>
              <a:t> tokens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95400" y="1371600"/>
            <a:ext cx="6400800" cy="4295775"/>
            <a:chOff x="1295400" y="1371600"/>
            <a:chExt cx="6400800" cy="4295775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1371600"/>
              <a:ext cx="6400800" cy="429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3581400" y="1791237"/>
              <a:ext cx="9144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62200" y="2438400"/>
              <a:ext cx="23622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34237" y="3073758"/>
              <a:ext cx="9144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hape 9"/>
            <p:cNvCxnSpPr>
              <a:stCxn id="7" idx="3"/>
              <a:endCxn id="8" idx="0"/>
            </p:cNvCxnSpPr>
            <p:nvPr/>
          </p:nvCxnSpPr>
          <p:spPr>
            <a:xfrm flipH="1">
              <a:off x="3391437" y="2552700"/>
              <a:ext cx="1332963" cy="521058"/>
            </a:xfrm>
            <a:prstGeom prst="bentConnector4">
              <a:avLst>
                <a:gd name="adj1" fmla="val -50000"/>
                <a:gd name="adj2" fmla="val 6096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File: </a:t>
            </a:r>
          </a:p>
          <a:p>
            <a:pPr lvl="1"/>
            <a:r>
              <a:rPr lang="en-US" dirty="0"/>
              <a:t>A memory location that has a name.</a:t>
            </a:r>
          </a:p>
          <a:p>
            <a:pPr lvl="1"/>
            <a:r>
              <a:rPr lang="en-US" dirty="0"/>
              <a:t>File can be used as an extra memory to store a large amount of data temporarily or permanently</a:t>
            </a:r>
          </a:p>
          <a:p>
            <a:pPr lvl="1"/>
            <a:r>
              <a:rPr lang="en-US" dirty="0"/>
              <a:t>Each file ends with a marking-end-character or a number of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endò fi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029200"/>
            <a:ext cx="76200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Serializing Objects Using the </a:t>
            </a:r>
            <a:r>
              <a:rPr lang="en-US" sz="4000" b="1" dirty="0" err="1"/>
              <a:t>XmlSerializer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>
                <a:latin typeface="Calibri" pitchFamily="34" charset="0"/>
              </a:rPr>
              <a:t>XmlSerializer</a:t>
            </a:r>
            <a:r>
              <a:rPr lang="en-US" u="sng" dirty="0">
                <a:latin typeface="Calibri" pitchFamily="34" charset="0"/>
              </a:rPr>
              <a:t>:</a:t>
            </a:r>
            <a:r>
              <a:rPr lang="en-US" dirty="0">
                <a:latin typeface="Calibri" pitchFamily="34" charset="0"/>
              </a:rPr>
              <a:t> persisting the state of a given object as pure XML, as opposed to XML data wrapped within a SOAP message.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r_x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5419048" cy="36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04800" y="5029200"/>
            <a:ext cx="6534289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first constructor argument of the </a:t>
            </a:r>
            <a:r>
              <a:rPr lang="en-US" dirty="0" err="1"/>
              <a:t>XmlSerializer</a:t>
            </a:r>
            <a:r>
              <a:rPr lang="en-US" dirty="0"/>
              <a:t> defines </a:t>
            </a:r>
          </a:p>
          <a:p>
            <a:r>
              <a:rPr lang="en-US" dirty="0">
                <a:solidFill>
                  <a:srgbClr val="FFFF00"/>
                </a:solidFill>
              </a:rPr>
              <a:t>the root element </a:t>
            </a:r>
            <a:r>
              <a:rPr lang="en-US" dirty="0"/>
              <a:t>of the XML file, while the second argument </a:t>
            </a:r>
          </a:p>
          <a:p>
            <a:r>
              <a:rPr lang="en-US" dirty="0"/>
              <a:t>is an array of </a:t>
            </a:r>
            <a:r>
              <a:rPr lang="en-US" dirty="0" err="1"/>
              <a:t>System.Type</a:t>
            </a:r>
            <a:r>
              <a:rPr lang="en-US" dirty="0"/>
              <a:t> types that hold metadata </a:t>
            </a:r>
          </a:p>
          <a:p>
            <a:r>
              <a:rPr lang="en-US" dirty="0"/>
              <a:t>regarding the </a:t>
            </a:r>
            <a:r>
              <a:rPr lang="en-US" dirty="0" err="1"/>
              <a:t>subelements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Example: Ch_17 Code\</a:t>
            </a:r>
            <a:r>
              <a:rPr lang="en-US" u="sng" dirty="0" err="1"/>
              <a:t>SimpleSerialization</a:t>
            </a:r>
            <a:endParaRPr lang="en-US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728324" y="2819400"/>
            <a:ext cx="5029200" cy="1600200"/>
            <a:chOff x="728324" y="3348600"/>
            <a:chExt cx="5029200" cy="1600200"/>
          </a:xfrm>
        </p:grpSpPr>
        <p:sp>
          <p:nvSpPr>
            <p:cNvPr id="5" name="Rectangle 4"/>
            <p:cNvSpPr/>
            <p:nvPr/>
          </p:nvSpPr>
          <p:spPr>
            <a:xfrm>
              <a:off x="728324" y="3348600"/>
              <a:ext cx="5029200" cy="1600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14800" y="3657600"/>
              <a:ext cx="15240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hape 11"/>
          <p:cNvCxnSpPr>
            <a:stCxn id="9" idx="3"/>
            <a:endCxn id="6" idx="0"/>
          </p:cNvCxnSpPr>
          <p:nvPr/>
        </p:nvCxnSpPr>
        <p:spPr>
          <a:xfrm flipH="1">
            <a:off x="3571945" y="3204600"/>
            <a:ext cx="2066855" cy="1824600"/>
          </a:xfrm>
          <a:prstGeom prst="bentConnector4">
            <a:avLst>
              <a:gd name="adj1" fmla="val -16045"/>
              <a:gd name="adj2" fmla="val 859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096000" y="533400"/>
            <a:ext cx="2743200" cy="3871913"/>
            <a:chOff x="6096000" y="533400"/>
            <a:chExt cx="2743200" cy="3871913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96000" y="533400"/>
              <a:ext cx="2743200" cy="3871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146442" y="762000"/>
              <a:ext cx="19812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Elbow Connector 18"/>
          <p:cNvCxnSpPr>
            <a:stCxn id="9" idx="0"/>
            <a:endCxn id="17" idx="0"/>
          </p:cNvCxnSpPr>
          <p:nvPr/>
        </p:nvCxnSpPr>
        <p:spPr>
          <a:xfrm rot="5400000" flipH="1" flipV="1">
            <a:off x="4823721" y="815079"/>
            <a:ext cx="2366400" cy="2260242"/>
          </a:xfrm>
          <a:prstGeom prst="bentConnector3">
            <a:avLst>
              <a:gd name="adj1" fmla="val 1167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Serializing Objects Using the </a:t>
            </a:r>
            <a:r>
              <a:rPr lang="en-US" sz="4000" b="1" dirty="0" err="1"/>
              <a:t>XmlSerializer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Note The </a:t>
            </a:r>
            <a:r>
              <a:rPr lang="en-US" u="sng" dirty="0" err="1">
                <a:latin typeface="Calibri" pitchFamily="34" charset="0"/>
              </a:rPr>
              <a:t>XmlSerializer</a:t>
            </a:r>
            <a:r>
              <a:rPr lang="en-US" dirty="0">
                <a:latin typeface="Calibri" pitchFamily="34" charset="0"/>
              </a:rPr>
              <a:t> demands that all serialized types in the object graph support a </a:t>
            </a:r>
            <a:r>
              <a:rPr lang="en-US" dirty="0">
                <a:solidFill>
                  <a:srgbClr val="FFFF00"/>
                </a:solidFill>
                <a:latin typeface="Calibri" pitchFamily="34" charset="0"/>
              </a:rPr>
              <a:t>default constructor</a:t>
            </a:r>
            <a:r>
              <a:rPr lang="en-US" dirty="0">
                <a:latin typeface="Calibri" pitchFamily="34" charset="0"/>
              </a:rPr>
              <a:t>. If this is not the case, you will receive an </a:t>
            </a:r>
            <a:r>
              <a:rPr lang="en-US" i="1" dirty="0" err="1">
                <a:latin typeface="Calibri" pitchFamily="34" charset="0"/>
              </a:rPr>
              <a:t>InvalidOperationException</a:t>
            </a:r>
            <a:r>
              <a:rPr lang="en-US" dirty="0">
                <a:latin typeface="Calibri" pitchFamily="34" charset="0"/>
              </a:rPr>
              <a:t> at runtime.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named Book which contains: name, author, publisher, published year.</a:t>
            </a:r>
          </a:p>
          <a:p>
            <a:r>
              <a:rPr lang="en-US" dirty="0"/>
              <a:t>Write a console program that supports the following features:</a:t>
            </a:r>
          </a:p>
          <a:p>
            <a:pPr lvl="1"/>
            <a:r>
              <a:rPr lang="en-US" dirty="0"/>
              <a:t>Store a list of Book objects into a binary file. However, the published year will not be stored. All the book details are taken from users</a:t>
            </a:r>
          </a:p>
          <a:p>
            <a:pPr lvl="1"/>
            <a:r>
              <a:rPr lang="en-US" dirty="0"/>
              <a:t>Remove a book object from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Object Serialization: the process of persisting the state of an object to a stream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Configuring Objects for Serialization: </a:t>
            </a:r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Serializable</a:t>
            </a:r>
            <a:r>
              <a:rPr lang="en-US" dirty="0">
                <a:solidFill>
                  <a:srgbClr val="FFFF00"/>
                </a:solidFill>
              </a:rPr>
              <a:t>], [</a:t>
            </a:r>
            <a:r>
              <a:rPr lang="en-US" dirty="0" err="1">
                <a:solidFill>
                  <a:srgbClr val="FFFF00"/>
                </a:solidFill>
              </a:rPr>
              <a:t>NonSerialized</a:t>
            </a:r>
            <a:r>
              <a:rPr lang="en-US" dirty="0">
                <a:solidFill>
                  <a:srgbClr val="FFFF00"/>
                </a:solidFill>
              </a:rPr>
              <a:t>]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Serializing Objects Using the </a:t>
            </a:r>
            <a:r>
              <a:rPr lang="en-US" dirty="0" err="1">
                <a:latin typeface="Calibri" pitchFamily="34" charset="0"/>
              </a:rPr>
              <a:t>BinaryFormatter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Serializing Objects Using the </a:t>
            </a:r>
            <a:r>
              <a:rPr lang="en-US" dirty="0" err="1">
                <a:latin typeface="Calibri" pitchFamily="34" charset="0"/>
              </a:rPr>
              <a:t>SoapFormatter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Serializing Objects Using the </a:t>
            </a:r>
            <a:r>
              <a:rPr lang="en-US" dirty="0" err="1">
                <a:latin typeface="Calibri" pitchFamily="34" charset="0"/>
              </a:rPr>
              <a:t>XmlSerializer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0"/>
            <a:ext cx="6629400" cy="1143000"/>
          </a:xfrm>
        </p:spPr>
        <p:txBody>
          <a:bodyPr/>
          <a:lstStyle/>
          <a:p>
            <a:pPr algn="l"/>
            <a:r>
              <a:rPr lang="en-US" dirty="0"/>
              <a:t>Chapter 17: Q &amp; 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What is a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3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67818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What is a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Stream: a chunk of data (sequence of bytes) containing information being passed through to store in memory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352800"/>
            <a:ext cx="50577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ctr"/>
            <a:r>
              <a:rPr lang="en-US" sz="4800" b="1" dirty="0"/>
              <a:t>System.IO Namespace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600200"/>
          <a:ext cx="81534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I/O Class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BinaryReader</a:t>
                      </a:r>
                      <a:endParaRPr lang="en-US" dirty="0"/>
                    </a:p>
                    <a:p>
                      <a:r>
                        <a:rPr lang="en-US" dirty="0" err="1"/>
                        <a:t>BinaryWriter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types allow to store and retrieve primitive data types (integers, Booleans, strings, and whatnot) as a binary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BufferedStream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type provides </a:t>
                      </a:r>
                      <a:r>
                        <a:rPr lang="en-US" u="sng" dirty="0"/>
                        <a:t>temporary storage</a:t>
                      </a:r>
                      <a:r>
                        <a:rPr lang="en-US" dirty="0"/>
                        <a:t> for a stream of bytes that may be committed to </a:t>
                      </a:r>
                      <a:r>
                        <a:rPr lang="en-US" u="sng" dirty="0"/>
                        <a:t>storage at a later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Directory</a:t>
                      </a:r>
                    </a:p>
                    <a:p>
                      <a:r>
                        <a:rPr lang="en-US" dirty="0" err="1"/>
                        <a:t>DirectoryInfo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types are used to manipulate directory structure. The Directory type exposes functionality primarily as </a:t>
                      </a:r>
                      <a:r>
                        <a:rPr lang="en-US" u="sng" dirty="0"/>
                        <a:t>static</a:t>
                      </a:r>
                      <a:r>
                        <a:rPr lang="en-US" dirty="0"/>
                        <a:t> methods. The </a:t>
                      </a:r>
                      <a:r>
                        <a:rPr lang="en-US" dirty="0" err="1"/>
                        <a:t>DirectoryInfo</a:t>
                      </a:r>
                      <a:r>
                        <a:rPr lang="en-US" dirty="0"/>
                        <a:t> type exposes similar functionality from a valid </a:t>
                      </a:r>
                      <a:r>
                        <a:rPr lang="en-US" u="sng" dirty="0"/>
                        <a:t>object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DriveInfo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type (new to .NET 2.0) provides detailed information regarding the drives on a given machine.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  <a:p>
                      <a:r>
                        <a:rPr lang="en-US" dirty="0" err="1"/>
                        <a:t>FileInfo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types are used to manipulate a set of files. The File type exposes functionality primarily as static methods. The </a:t>
                      </a:r>
                      <a:r>
                        <a:rPr lang="en-US" dirty="0" err="1"/>
                        <a:t>FileInfo</a:t>
                      </a:r>
                      <a:r>
                        <a:rPr lang="en-US" dirty="0"/>
                        <a:t> type exposes similar functionality from a valid object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txBody>
          <a:bodyPr/>
          <a:lstStyle/>
          <a:p>
            <a:pPr algn="ctr"/>
            <a:r>
              <a:rPr lang="en-US" sz="4400" b="1" dirty="0"/>
              <a:t>System.IO Namespace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600200"/>
          <a:ext cx="81534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I/O Class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FileStream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type allows for random file access (e.g., seeking capabilities) with data represented as a stream of bytes.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FileSystemWatcher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type allows you to monitor the modification of a given external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StreamWriter</a:t>
                      </a:r>
                      <a:endParaRPr lang="en-US" dirty="0"/>
                    </a:p>
                    <a:p>
                      <a:r>
                        <a:rPr lang="en-US" dirty="0" err="1"/>
                        <a:t>StreamReader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These types are used to store (and retrieve) </a:t>
                      </a:r>
                      <a:r>
                        <a:rPr lang="en-US" u="sng" dirty="0"/>
                        <a:t>textual information to</a:t>
                      </a:r>
                      <a:r>
                        <a:rPr lang="en-US" u="none" dirty="0"/>
                        <a:t> (or from) a file. These types do not support random file access.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Directory(Info) and File(Info)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alibri" pitchFamily="34" charset="0"/>
              </a:rPr>
              <a:t>Directory</a:t>
            </a:r>
            <a:r>
              <a:rPr lang="en-US" sz="2800" dirty="0">
                <a:latin typeface="Calibri" pitchFamily="34" charset="0"/>
              </a:rPr>
              <a:t> and </a:t>
            </a:r>
            <a:r>
              <a:rPr lang="en-US" sz="2800" dirty="0">
                <a:solidFill>
                  <a:srgbClr val="FFC000"/>
                </a:solidFill>
                <a:latin typeface="Calibri" pitchFamily="34" charset="0"/>
              </a:rPr>
              <a:t>File</a:t>
            </a:r>
            <a:r>
              <a:rPr lang="en-US" sz="2800" dirty="0">
                <a:latin typeface="Calibri" pitchFamily="34" charset="0"/>
              </a:rPr>
              <a:t> expose creation, deletion, copying, and moving operations using various </a:t>
            </a:r>
            <a:r>
              <a:rPr lang="en-US" sz="2800" dirty="0">
                <a:solidFill>
                  <a:srgbClr val="FFFF00"/>
                </a:solidFill>
                <a:latin typeface="Calibri" pitchFamily="34" charset="0"/>
              </a:rPr>
              <a:t>static members</a:t>
            </a:r>
            <a:r>
              <a:rPr lang="en-US" sz="2800" dirty="0">
                <a:latin typeface="Calibri" pitchFamily="34" charset="0"/>
              </a:rPr>
              <a:t>.</a:t>
            </a:r>
          </a:p>
          <a:p>
            <a:r>
              <a:rPr lang="en-US" sz="2800" dirty="0" err="1">
                <a:solidFill>
                  <a:srgbClr val="FFC000"/>
                </a:solidFill>
                <a:latin typeface="Calibri" pitchFamily="34" charset="0"/>
              </a:rPr>
              <a:t>FileInfo</a:t>
            </a:r>
            <a:r>
              <a:rPr lang="en-US" sz="2800" dirty="0">
                <a:latin typeface="Calibri" pitchFamily="34" charset="0"/>
              </a:rPr>
              <a:t> and </a:t>
            </a:r>
            <a:r>
              <a:rPr lang="en-US" sz="2800" dirty="0" err="1">
                <a:solidFill>
                  <a:srgbClr val="FFC000"/>
                </a:solidFill>
                <a:latin typeface="Calibri" pitchFamily="34" charset="0"/>
              </a:rPr>
              <a:t>DirectoryInfo</a:t>
            </a:r>
            <a:r>
              <a:rPr lang="en-US" sz="2800" dirty="0">
                <a:latin typeface="Calibri" pitchFamily="34" charset="0"/>
              </a:rPr>
              <a:t> types expose </a:t>
            </a:r>
            <a:r>
              <a:rPr lang="en-US" sz="2800" b="1" i="1" dirty="0">
                <a:latin typeface="Calibri" pitchFamily="34" charset="0"/>
              </a:rPr>
              <a:t>similar functionality </a:t>
            </a:r>
            <a:r>
              <a:rPr lang="en-US" sz="2800" dirty="0">
                <a:latin typeface="Calibri" pitchFamily="34" charset="0"/>
              </a:rPr>
              <a:t>as </a:t>
            </a:r>
            <a:r>
              <a:rPr lang="en-US" sz="2800" dirty="0">
                <a:solidFill>
                  <a:srgbClr val="FFFF00"/>
                </a:solidFill>
                <a:latin typeface="Calibri" pitchFamily="34" charset="0"/>
              </a:rPr>
              <a:t>instance-level</a:t>
            </a:r>
            <a:r>
              <a:rPr lang="en-US" sz="2800" dirty="0">
                <a:latin typeface="Calibri" pitchFamily="34" charset="0"/>
              </a:rPr>
              <a:t> methods (and therefore must be “new-</a:t>
            </a:r>
            <a:r>
              <a:rPr lang="en-US" sz="2800" dirty="0" err="1">
                <a:latin typeface="Calibri" pitchFamily="34" charset="0"/>
              </a:rPr>
              <a:t>ed</a:t>
            </a:r>
            <a:r>
              <a:rPr lang="en-US" sz="2800" dirty="0">
                <a:latin typeface="Calibri" pitchFamily="34" charset="0"/>
              </a:rPr>
              <a:t>”).</a:t>
            </a:r>
          </a:p>
          <a:p>
            <a:endParaRPr lang="en-US" sz="2800" dirty="0">
              <a:latin typeface="Calibri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429000"/>
            <a:ext cx="2460625" cy="32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1049</TotalTime>
  <Words>2172</Words>
  <Application>Microsoft Office PowerPoint</Application>
  <PresentationFormat>On-screen Show (4:3)</PresentationFormat>
  <Paragraphs>297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Rockwell</vt:lpstr>
      <vt:lpstr>Wingdings</vt:lpstr>
      <vt:lpstr>Wingdings 2</vt:lpstr>
      <vt:lpstr>Foundry</vt:lpstr>
      <vt:lpstr>C# &amp; .NET Framework</vt:lpstr>
      <vt:lpstr>Review</vt:lpstr>
      <vt:lpstr>Chapter 16: Objectives</vt:lpstr>
      <vt:lpstr>What is a file?</vt:lpstr>
      <vt:lpstr>What is a file?</vt:lpstr>
      <vt:lpstr>What is a file?</vt:lpstr>
      <vt:lpstr>System.IO Namespace</vt:lpstr>
      <vt:lpstr>System.IO Namespace</vt:lpstr>
      <vt:lpstr>Directory(Info) and File(Info)</vt:lpstr>
      <vt:lpstr>DirectoryInfo Type</vt:lpstr>
      <vt:lpstr>PowerPoint Presentation</vt:lpstr>
      <vt:lpstr>FileInfo Class</vt:lpstr>
      <vt:lpstr>FileInfo Class</vt:lpstr>
      <vt:lpstr>FileInfo Class</vt:lpstr>
      <vt:lpstr>FileInfo Class</vt:lpstr>
      <vt:lpstr>File Type</vt:lpstr>
      <vt:lpstr>PowerPoint Presentation</vt:lpstr>
      <vt:lpstr>StreamWriters and StreamReaders</vt:lpstr>
      <vt:lpstr>PowerPoint Presentation</vt:lpstr>
      <vt:lpstr>BinaryWriters and BinaryReaders</vt:lpstr>
      <vt:lpstr>PowerPoint Presentation</vt:lpstr>
      <vt:lpstr>PowerPoint Presentation</vt:lpstr>
      <vt:lpstr>Summary</vt:lpstr>
      <vt:lpstr>Chapter 16: Q &amp; A</vt:lpstr>
      <vt:lpstr>C# &amp; .NET Framework</vt:lpstr>
      <vt:lpstr>Chapter 17: Objectives</vt:lpstr>
      <vt:lpstr>Object Serialization Concept</vt:lpstr>
      <vt:lpstr>Object Serialization Concept</vt:lpstr>
      <vt:lpstr>Object Serialization Concept</vt:lpstr>
      <vt:lpstr>Configuring Objects for Serialization</vt:lpstr>
      <vt:lpstr>Configuring Objects for Serialization</vt:lpstr>
      <vt:lpstr>Choosing a Serialization Formatter</vt:lpstr>
      <vt:lpstr>Choosing a Serialization Formatter</vt:lpstr>
      <vt:lpstr>Serializing Objects Using the BinaryFormatter</vt:lpstr>
      <vt:lpstr>Serializing Objects Using the BinaryFormatter</vt:lpstr>
      <vt:lpstr>Serializing Objects Using the BinaryFormatter</vt:lpstr>
      <vt:lpstr>Serializing Objects Using the SoapFormatter</vt:lpstr>
      <vt:lpstr>Serializing Objects Using the SoapFormatter</vt:lpstr>
      <vt:lpstr>PowerPoint Presentation</vt:lpstr>
      <vt:lpstr>Serializing Objects Using the XmlSerializer</vt:lpstr>
      <vt:lpstr>PowerPoint Presentation</vt:lpstr>
      <vt:lpstr>Serializing Objects Using the XmlSerializer</vt:lpstr>
      <vt:lpstr>Lab</vt:lpstr>
      <vt:lpstr>Summary</vt:lpstr>
      <vt:lpstr>Chapter 17: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&amp; .NET Framework</dc:title>
  <dc:creator/>
  <cp:lastModifiedBy>Kiem Ho Hoan (FUG HCM)</cp:lastModifiedBy>
  <cp:revision>161</cp:revision>
  <dcterms:created xsi:type="dcterms:W3CDTF">2006-08-16T00:00:00Z</dcterms:created>
  <dcterms:modified xsi:type="dcterms:W3CDTF">2019-05-27T01:26:57Z</dcterms:modified>
</cp:coreProperties>
</file>