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75" r:id="rId2"/>
    <p:sldId id="282" r:id="rId3"/>
    <p:sldId id="274" r:id="rId4"/>
    <p:sldId id="280" r:id="rId5"/>
    <p:sldId id="273" r:id="rId6"/>
    <p:sldId id="272" r:id="rId7"/>
    <p:sldId id="271" r:id="rId8"/>
    <p:sldId id="270" r:id="rId9"/>
    <p:sldId id="269" r:id="rId10"/>
    <p:sldId id="268" r:id="rId11"/>
    <p:sldId id="267" r:id="rId12"/>
    <p:sldId id="266" r:id="rId13"/>
    <p:sldId id="265" r:id="rId14"/>
    <p:sldId id="264" r:id="rId15"/>
    <p:sldId id="276" r:id="rId16"/>
    <p:sldId id="263" r:id="rId17"/>
    <p:sldId id="262" r:id="rId18"/>
    <p:sldId id="261" r:id="rId19"/>
    <p:sldId id="260" r:id="rId20"/>
    <p:sldId id="259" r:id="rId21"/>
    <p:sldId id="258" r:id="rId22"/>
    <p:sldId id="257" r:id="rId23"/>
    <p:sldId id="277" r:id="rId24"/>
    <p:sldId id="281"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796" autoAdjust="0"/>
  </p:normalViewPr>
  <p:slideViewPr>
    <p:cSldViewPr>
      <p:cViewPr varScale="1">
        <p:scale>
          <a:sx n="60" d="100"/>
          <a:sy n="60" d="100"/>
        </p:scale>
        <p:origin x="-1434" y="-96"/>
      </p:cViewPr>
      <p:guideLst>
        <p:guide orient="horz" pos="2160"/>
        <p:guide pos="2880"/>
      </p:guideLst>
    </p:cSldViewPr>
  </p:slideViewPr>
  <p:notesTextViewPr>
    <p:cViewPr>
      <p:scale>
        <a:sx n="100" d="100"/>
        <a:sy n="100" d="100"/>
      </p:scale>
      <p:origin x="0" y="51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3B8D84-80AD-4EFB-BC66-E085246C96A6}" type="datetimeFigureOut">
              <a:rPr lang="en-US" smtClean="0"/>
              <a:pPr/>
              <a:t>7/18/2011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4D7458-6BBE-42E7-8774-D06028DF17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sdn.microsoft.com/en-us/library/system.eventargs(v=vs.71).aspx"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sng" kern="1200" dirty="0" err="1" smtClean="0">
                <a:solidFill>
                  <a:schemeClr val="tx1"/>
                </a:solidFill>
                <a:latin typeface="+mn-lt"/>
                <a:ea typeface="+mn-ea"/>
                <a:cs typeface="+mn-cs"/>
              </a:rPr>
              <a:t>Application.Exit</a:t>
            </a:r>
            <a:r>
              <a:rPr lang="en-US" sz="1200" b="1" i="0" u="sng"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stops all running message loops on all threads and closes all windows of the application. This method does not actually force the application to exit, but rather causes all calls to Run to return. To exit a message loop for the current thread only, call </a:t>
            </a:r>
            <a:r>
              <a:rPr lang="en-US" sz="1200" b="0" i="0" kern="1200" dirty="0" err="1" smtClean="0">
                <a:solidFill>
                  <a:schemeClr val="tx1"/>
                </a:solidFill>
                <a:latin typeface="+mn-lt"/>
                <a:ea typeface="+mn-ea"/>
                <a:cs typeface="+mn-cs"/>
              </a:rPr>
              <a:t>ExitThread</a:t>
            </a:r>
            <a:r>
              <a:rPr lang="en-US" sz="1200" b="0" i="0" kern="1200" dirty="0" smtClean="0">
                <a:solidFill>
                  <a:schemeClr val="tx1"/>
                </a:solidFill>
                <a:latin typeface="+mn-lt"/>
                <a:ea typeface="+mn-ea"/>
                <a:cs typeface="+mn-cs"/>
              </a:rPr>
              <a:t>. Typically, the main function of an application calls this method and passes it to the main window of the application. </a:t>
            </a:r>
          </a:p>
          <a:p>
            <a:r>
              <a:rPr lang="en-US" sz="1200" b="1" i="0" u="sng" kern="1200" dirty="0" err="1" smtClean="0">
                <a:solidFill>
                  <a:schemeClr val="tx1"/>
                </a:solidFill>
                <a:latin typeface="+mn-lt"/>
                <a:ea typeface="+mn-ea"/>
                <a:cs typeface="+mn-cs"/>
              </a:rPr>
              <a:t>Application.Run</a:t>
            </a:r>
            <a:r>
              <a:rPr lang="en-US" sz="1200" b="1" i="0" u="sng"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adds an event handler to the </a:t>
            </a:r>
            <a:r>
              <a:rPr lang="en-US" sz="1200" b="0" i="0" kern="1200" dirty="0" err="1" smtClean="0">
                <a:solidFill>
                  <a:schemeClr val="tx1"/>
                </a:solidFill>
                <a:latin typeface="+mn-lt"/>
                <a:ea typeface="+mn-ea"/>
                <a:cs typeface="+mn-cs"/>
              </a:rPr>
              <a:t>mainForm</a:t>
            </a:r>
            <a:r>
              <a:rPr lang="en-US" sz="1200" b="0" i="0" kern="1200" dirty="0" smtClean="0">
                <a:solidFill>
                  <a:schemeClr val="tx1"/>
                </a:solidFill>
                <a:latin typeface="+mn-lt"/>
                <a:ea typeface="+mn-ea"/>
                <a:cs typeface="+mn-cs"/>
              </a:rPr>
              <a:t> parameter for the Closed event. The event handler calls </a:t>
            </a:r>
            <a:r>
              <a:rPr lang="en-US" sz="1200" b="0" i="0" kern="1200" dirty="0" err="1" smtClean="0">
                <a:solidFill>
                  <a:schemeClr val="tx1"/>
                </a:solidFill>
                <a:latin typeface="+mn-lt"/>
                <a:ea typeface="+mn-ea"/>
                <a:cs typeface="+mn-cs"/>
              </a:rPr>
              <a:t>ExitThread</a:t>
            </a:r>
            <a:r>
              <a:rPr lang="en-US" sz="1200" b="0" i="0" kern="1200" dirty="0" smtClean="0">
                <a:solidFill>
                  <a:schemeClr val="tx1"/>
                </a:solidFill>
                <a:latin typeface="+mn-lt"/>
                <a:ea typeface="+mn-ea"/>
                <a:cs typeface="+mn-cs"/>
              </a:rPr>
              <a:t> to clean up the application. The Dispose method of the Form class will be called prior to the return of this method.</a:t>
            </a:r>
            <a:endParaRPr lang="en-US" dirty="0"/>
          </a:p>
        </p:txBody>
      </p:sp>
      <p:sp>
        <p:nvSpPr>
          <p:cNvPr id="4" name="Slide Number Placeholder 3"/>
          <p:cNvSpPr>
            <a:spLocks noGrp="1"/>
          </p:cNvSpPr>
          <p:nvPr>
            <p:ph type="sldNum" sz="quarter" idx="10"/>
          </p:nvPr>
        </p:nvSpPr>
        <p:spPr/>
        <p:txBody>
          <a:bodyPr/>
          <a:lstStyle/>
          <a:p>
            <a:fld id="{174D7458-6BBE-42E7-8774-D06028DF1768}"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Serializable</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public delegate void </a:t>
            </a:r>
            <a:r>
              <a:rPr lang="en-US" sz="1200" b="1" i="0" kern="1200" dirty="0" err="1" smtClean="0">
                <a:solidFill>
                  <a:schemeClr val="tx1"/>
                </a:solidFill>
                <a:latin typeface="+mn-lt"/>
                <a:ea typeface="+mn-ea"/>
                <a:cs typeface="+mn-cs"/>
              </a:rPr>
              <a:t>EventHandler</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object </a:t>
            </a:r>
            <a:r>
              <a:rPr lang="en-US" sz="1200" b="0" i="1" kern="1200" dirty="0" smtClean="0">
                <a:solidFill>
                  <a:schemeClr val="tx1"/>
                </a:solidFill>
                <a:latin typeface="+mn-lt"/>
                <a:ea typeface="+mn-ea"/>
                <a:cs typeface="+mn-cs"/>
              </a:rPr>
              <a:t>sender</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EventArgs</a:t>
            </a:r>
            <a:r>
              <a:rPr lang="en-US" sz="1200" b="1" i="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e</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a:t>
            </a:r>
            <a:endParaRPr lang="en-US" sz="1200" b="0" i="1" kern="1200" dirty="0" smtClean="0">
              <a:solidFill>
                <a:schemeClr val="tx1"/>
              </a:solidFill>
              <a:latin typeface="+mn-lt"/>
              <a:ea typeface="+mn-ea"/>
              <a:cs typeface="+mn-cs"/>
            </a:endParaRPr>
          </a:p>
          <a:p>
            <a:r>
              <a:rPr lang="en-US" sz="1200" b="0" i="1" kern="1200" dirty="0" smtClean="0">
                <a:solidFill>
                  <a:schemeClr val="tx1"/>
                </a:solidFill>
                <a:latin typeface="+mn-lt"/>
                <a:ea typeface="+mn-ea"/>
                <a:cs typeface="+mn-cs"/>
              </a:rPr>
              <a:t>Sender</a:t>
            </a:r>
          </a:p>
          <a:p>
            <a:r>
              <a:rPr lang="en-US" sz="1200" b="0" i="1"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source of the event. </a:t>
            </a:r>
            <a:r>
              <a:rPr lang="en-US" sz="1200" b="0" i="0" kern="1200" smtClean="0">
                <a:solidFill>
                  <a:schemeClr val="tx1"/>
                </a:solidFill>
                <a:latin typeface="+mn-lt"/>
                <a:ea typeface="+mn-ea"/>
                <a:cs typeface="+mn-cs"/>
              </a:rPr>
              <a:t>(sender is whatever that fires the event)</a:t>
            </a:r>
            <a:endParaRPr lang="en-US" sz="1200" b="0" i="0" kern="1200" dirty="0" smtClean="0">
              <a:solidFill>
                <a:schemeClr val="tx1"/>
              </a:solidFill>
              <a:latin typeface="+mn-lt"/>
              <a:ea typeface="+mn-ea"/>
              <a:cs typeface="+mn-cs"/>
            </a:endParaRPr>
          </a:p>
          <a:p>
            <a:r>
              <a:rPr lang="en-US" sz="1200" b="0" i="1" kern="1200" dirty="0" smtClean="0">
                <a:solidFill>
                  <a:schemeClr val="tx1"/>
                </a:solidFill>
                <a:latin typeface="+mn-lt"/>
                <a:ea typeface="+mn-ea"/>
                <a:cs typeface="+mn-cs"/>
              </a:rPr>
              <a:t>e</a:t>
            </a:r>
          </a:p>
          <a:p>
            <a:r>
              <a:rPr lang="en-US" sz="1200" b="0" i="1"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An </a:t>
            </a:r>
            <a:r>
              <a:rPr lang="en-US" sz="1200" b="0" i="0" u="none" strike="noStrike" kern="1200" dirty="0" err="1" smtClean="0">
                <a:solidFill>
                  <a:schemeClr val="tx1"/>
                </a:solidFill>
                <a:latin typeface="+mn-lt"/>
                <a:ea typeface="+mn-ea"/>
                <a:cs typeface="+mn-cs"/>
                <a:hlinkClick r:id="rId3"/>
              </a:rPr>
              <a:t>EventArgs</a:t>
            </a:r>
            <a:r>
              <a:rPr lang="en-US" sz="1200" b="0" i="0" kern="1200" dirty="0" smtClean="0">
                <a:solidFill>
                  <a:schemeClr val="tx1"/>
                </a:solidFill>
                <a:latin typeface="+mn-lt"/>
                <a:ea typeface="+mn-ea"/>
                <a:cs typeface="+mn-cs"/>
              </a:rPr>
              <a:t> that contains the event data.</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Remarks</a:t>
            </a:r>
          </a:p>
          <a:p>
            <a:r>
              <a:rPr lang="en-US" sz="1200" b="0" i="0" kern="1200" dirty="0" smtClean="0">
                <a:solidFill>
                  <a:schemeClr val="tx1"/>
                </a:solidFill>
                <a:latin typeface="+mn-lt"/>
                <a:ea typeface="+mn-ea"/>
                <a:cs typeface="+mn-cs"/>
              </a:rPr>
              <a:t>The event model in the .NET Framework is based on having an event delegate that connects an event with its handler. To raise an event, two elements are needed:</a:t>
            </a:r>
          </a:p>
          <a:p>
            <a:r>
              <a:rPr lang="en-US" sz="1200" b="0" i="0" kern="1200" dirty="0" smtClean="0">
                <a:solidFill>
                  <a:schemeClr val="tx1"/>
                </a:solidFill>
                <a:latin typeface="+mn-lt"/>
                <a:ea typeface="+mn-ea"/>
                <a:cs typeface="+mn-cs"/>
              </a:rPr>
              <a:t>A class that holds the event data. This class must derive from the base class </a:t>
            </a:r>
            <a:r>
              <a:rPr lang="en-US" sz="1200" b="0" i="0" u="none" strike="noStrike" kern="1200" dirty="0" err="1" smtClean="0">
                <a:solidFill>
                  <a:schemeClr val="tx1"/>
                </a:solidFill>
                <a:latin typeface="+mn-lt"/>
                <a:ea typeface="+mn-ea"/>
                <a:cs typeface="+mn-cs"/>
                <a:hlinkClick r:id="rId3"/>
              </a:rPr>
              <a:t>EventArgs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A delegate that points to a method that provides the response to the event.</a:t>
            </a:r>
          </a:p>
          <a:p>
            <a:endParaRPr lang="en-US" dirty="0"/>
          </a:p>
        </p:txBody>
      </p:sp>
      <p:sp>
        <p:nvSpPr>
          <p:cNvPr id="4" name="Slide Number Placeholder 3"/>
          <p:cNvSpPr>
            <a:spLocks noGrp="1"/>
          </p:cNvSpPr>
          <p:nvPr>
            <p:ph type="sldNum" sz="quarter" idx="10"/>
          </p:nvPr>
        </p:nvSpPr>
        <p:spPr/>
        <p:txBody>
          <a:bodyPr/>
          <a:lstStyle/>
          <a:p>
            <a:fld id="{174D7458-6BBE-42E7-8774-D06028DF1768}"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Apartment Threading (Single Threaded Apartment)</a:t>
            </a:r>
          </a:p>
          <a:p>
            <a:r>
              <a:rPr lang="en-US" sz="1200" b="0" i="0" kern="1200" dirty="0" smtClean="0">
                <a:solidFill>
                  <a:schemeClr val="tx1"/>
                </a:solidFill>
                <a:latin typeface="+mn-lt"/>
                <a:ea typeface="+mn-ea"/>
                <a:cs typeface="+mn-cs"/>
              </a:rPr>
              <a:t>Apartment threaded means there are multiple threads within the application. In single threaded apartment (STA) each thread is isolated in a separate apartment underneath the process. The process can have any number of apartments that share data through a proxy. The application defines when and for how long the thread in each apartment should execute. All requests are serialized through the Windows message queue such that only a single apartment is accessed at a time and thus only a single thread will be executing at any one time. STA is the threading model that most Visual Basic developers are familiar with because this is the threading model available to VB applications prior to VB.NET. You can think of it like an apartment building full of a row of one room apartments that are accessible one at a time through a single hallway. The advantage this provides over single threaded is that multiple commands can be issued at one time instead of just a single command, but the commands are still sequentially executed.</a:t>
            </a:r>
            <a:endParaRPr lang="en-US" sz="1200" b="0" i="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174D7458-6BBE-42E7-8774-D06028DF1768}"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MDI</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multiple document interface</a:t>
            </a:r>
            <a:endParaRPr lang="en-US" dirty="0"/>
          </a:p>
        </p:txBody>
      </p:sp>
      <p:sp>
        <p:nvSpPr>
          <p:cNvPr id="4" name="Slide Number Placeholder 3"/>
          <p:cNvSpPr>
            <a:spLocks noGrp="1"/>
          </p:cNvSpPr>
          <p:nvPr>
            <p:ph type="sldNum" sz="quarter" idx="10"/>
          </p:nvPr>
        </p:nvSpPr>
        <p:spPr/>
        <p:txBody>
          <a:bodyPr/>
          <a:lstStyle/>
          <a:p>
            <a:fld id="{174D7458-6BBE-42E7-8774-D06028DF1768}"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7/18/2011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7/18/2011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7/18/2011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7/18/2011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7/18/2011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7/18/2011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7/18/2011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7/18/2011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7/18/2011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7/18/2011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7/18/2011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7/18/2011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 &amp; .NET Framework</a:t>
            </a:r>
            <a:endParaRPr lang="en-US" dirty="0"/>
          </a:p>
        </p:txBody>
      </p:sp>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smtClean="0"/>
          </a:p>
          <a:p>
            <a:pPr algn="ctr" eaLnBrk="1" hangingPunct="1">
              <a:buFontTx/>
              <a:buNone/>
            </a:pPr>
            <a:r>
              <a:rPr lang="en-US" sz="3600" dirty="0" smtClean="0"/>
              <a:t>Chapter 19: </a:t>
            </a:r>
          </a:p>
          <a:p>
            <a:pPr algn="ctr">
              <a:buNone/>
            </a:pPr>
            <a:r>
              <a:rPr lang="en-US" sz="3600" dirty="0" smtClean="0"/>
              <a:t>Programming With Windows Forms Control</a:t>
            </a:r>
          </a:p>
          <a:p>
            <a:pPr algn="ctr" eaLnBrk="1" hangingPunct="1"/>
            <a:endParaRPr lang="en-US" sz="36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n_event4.png"/>
          <p:cNvPicPr>
            <a:picLocks noChangeAspect="1"/>
          </p:cNvPicPr>
          <p:nvPr/>
        </p:nvPicPr>
        <p:blipFill>
          <a:blip r:embed="rId2"/>
          <a:stretch>
            <a:fillRect/>
          </a:stretch>
        </p:blipFill>
        <p:spPr>
          <a:xfrm>
            <a:off x="2057400" y="533400"/>
            <a:ext cx="1485714" cy="923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8" name="Group 17"/>
          <p:cNvGrpSpPr/>
          <p:nvPr/>
        </p:nvGrpSpPr>
        <p:grpSpPr>
          <a:xfrm>
            <a:off x="457200" y="1905000"/>
            <a:ext cx="7686429" cy="4409724"/>
            <a:chOff x="457200" y="1905000"/>
            <a:chExt cx="7686429" cy="4409724"/>
          </a:xfrm>
        </p:grpSpPr>
        <p:pic>
          <p:nvPicPr>
            <p:cNvPr id="5" name="Picture 4" descr="win_event1.png"/>
            <p:cNvPicPr>
              <a:picLocks noChangeAspect="1"/>
            </p:cNvPicPr>
            <p:nvPr/>
          </p:nvPicPr>
          <p:blipFill>
            <a:blip r:embed="rId3"/>
            <a:stretch>
              <a:fillRect/>
            </a:stretch>
          </p:blipFill>
          <p:spPr>
            <a:xfrm>
              <a:off x="457200" y="1981200"/>
              <a:ext cx="3104762" cy="1000000"/>
            </a:xfrm>
            <a:prstGeom prst="rect">
              <a:avLst/>
            </a:prstGeom>
          </p:spPr>
        </p:pic>
        <p:pic>
          <p:nvPicPr>
            <p:cNvPr id="6" name="Picture 5" descr="win_event2.png"/>
            <p:cNvPicPr>
              <a:picLocks noChangeAspect="1"/>
            </p:cNvPicPr>
            <p:nvPr/>
          </p:nvPicPr>
          <p:blipFill>
            <a:blip r:embed="rId4"/>
            <a:stretch>
              <a:fillRect/>
            </a:stretch>
          </p:blipFill>
          <p:spPr>
            <a:xfrm>
              <a:off x="2743200" y="3505200"/>
              <a:ext cx="2838095" cy="2809524"/>
            </a:xfrm>
            <a:prstGeom prst="rect">
              <a:avLst/>
            </a:prstGeom>
          </p:spPr>
        </p:pic>
        <p:pic>
          <p:nvPicPr>
            <p:cNvPr id="7" name="Picture 6" descr="win_event3.png"/>
            <p:cNvPicPr>
              <a:picLocks noChangeAspect="1"/>
            </p:cNvPicPr>
            <p:nvPr/>
          </p:nvPicPr>
          <p:blipFill>
            <a:blip r:embed="rId5"/>
            <a:stretch>
              <a:fillRect/>
            </a:stretch>
          </p:blipFill>
          <p:spPr>
            <a:xfrm>
              <a:off x="6172200" y="2209800"/>
              <a:ext cx="1971429" cy="1009524"/>
            </a:xfrm>
            <a:prstGeom prst="rect">
              <a:avLst/>
            </a:prstGeom>
          </p:spPr>
        </p:pic>
        <p:sp>
          <p:nvSpPr>
            <p:cNvPr id="8" name="Oval 7"/>
            <p:cNvSpPr/>
            <p:nvPr/>
          </p:nvSpPr>
          <p:spPr>
            <a:xfrm>
              <a:off x="457200" y="2590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2971800" y="39624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5943600" y="1905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5257800" y="3352800"/>
              <a:ext cx="533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hape 12"/>
            <p:cNvCxnSpPr>
              <a:stCxn id="8" idx="4"/>
              <a:endCxn id="6" idx="1"/>
            </p:cNvCxnSpPr>
            <p:nvPr/>
          </p:nvCxnSpPr>
          <p:spPr>
            <a:xfrm rot="16200000" flipH="1">
              <a:off x="897819" y="3064581"/>
              <a:ext cx="1785762" cy="1905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hape 16"/>
            <p:cNvCxnSpPr>
              <a:stCxn id="11" idx="6"/>
              <a:endCxn id="7" idx="2"/>
            </p:cNvCxnSpPr>
            <p:nvPr/>
          </p:nvCxnSpPr>
          <p:spPr>
            <a:xfrm flipV="1">
              <a:off x="5791200" y="3219324"/>
              <a:ext cx="1366715" cy="40017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89464"/>
          </a:xfrm>
        </p:spPr>
        <p:txBody>
          <a:bodyPr>
            <a:normAutofit/>
          </a:bodyPr>
          <a:lstStyle/>
          <a:p>
            <a:pPr algn="ctr"/>
            <a:r>
              <a:rPr lang="en-US" sz="3200" b="1" dirty="0" smtClean="0"/>
              <a:t>The Life Cycle of a Form Type</a:t>
            </a:r>
          </a:p>
        </p:txBody>
      </p:sp>
      <p:grpSp>
        <p:nvGrpSpPr>
          <p:cNvPr id="40" name="Group 39"/>
          <p:cNvGrpSpPr/>
          <p:nvPr/>
        </p:nvGrpSpPr>
        <p:grpSpPr>
          <a:xfrm>
            <a:off x="685800" y="762000"/>
            <a:ext cx="7695620" cy="5524076"/>
            <a:chOff x="685799" y="1143000"/>
            <a:chExt cx="7695620" cy="5524076"/>
          </a:xfrm>
        </p:grpSpPr>
        <p:grpSp>
          <p:nvGrpSpPr>
            <p:cNvPr id="11" name="Group 10"/>
            <p:cNvGrpSpPr/>
            <p:nvPr/>
          </p:nvGrpSpPr>
          <p:grpSpPr>
            <a:xfrm>
              <a:off x="685800" y="1143000"/>
              <a:ext cx="7646854" cy="1893888"/>
              <a:chOff x="990600" y="2209800"/>
              <a:chExt cx="7646854" cy="1893888"/>
            </a:xfrm>
          </p:grpSpPr>
          <p:sp>
            <p:nvSpPr>
              <p:cNvPr id="4" name="TextBox 5"/>
              <p:cNvSpPr txBox="1">
                <a:spLocks noChangeArrowheads="1"/>
              </p:cNvSpPr>
              <p:nvPr/>
            </p:nvSpPr>
            <p:spPr bwMode="auto">
              <a:xfrm>
                <a:off x="990600" y="2209800"/>
                <a:ext cx="4114800" cy="369888"/>
              </a:xfrm>
              <a:prstGeom prst="rect">
                <a:avLst/>
              </a:prstGeom>
              <a:noFill/>
              <a:ln w="9525">
                <a:noFill/>
                <a:miter lim="800000"/>
                <a:headEnd/>
                <a:tailEnd/>
              </a:ln>
            </p:spPr>
            <p:txBody>
              <a:bodyPr>
                <a:spAutoFit/>
              </a:bodyPr>
              <a:lstStyle/>
              <a:p>
                <a:r>
                  <a:rPr lang="en-US" b="1" dirty="0">
                    <a:solidFill>
                      <a:srgbClr val="FFFF00"/>
                    </a:solidFill>
                  </a:rPr>
                  <a:t>Load</a:t>
                </a:r>
                <a:r>
                  <a:rPr lang="en-US" dirty="0"/>
                  <a:t>: init child components</a:t>
                </a:r>
              </a:p>
            </p:txBody>
          </p:sp>
          <p:sp>
            <p:nvSpPr>
              <p:cNvPr id="5" name="TextBox 6"/>
              <p:cNvSpPr txBox="1">
                <a:spLocks noChangeArrowheads="1"/>
              </p:cNvSpPr>
              <p:nvPr/>
            </p:nvSpPr>
            <p:spPr bwMode="auto">
              <a:xfrm>
                <a:off x="990600" y="2590800"/>
                <a:ext cx="6400800" cy="369888"/>
              </a:xfrm>
              <a:prstGeom prst="rect">
                <a:avLst/>
              </a:prstGeom>
              <a:noFill/>
              <a:ln w="9525">
                <a:noFill/>
                <a:miter lim="800000"/>
                <a:headEnd/>
                <a:tailEnd/>
              </a:ln>
            </p:spPr>
            <p:txBody>
              <a:bodyPr>
                <a:spAutoFit/>
              </a:bodyPr>
              <a:lstStyle/>
              <a:p>
                <a:r>
                  <a:rPr lang="en-US" b="1" dirty="0">
                    <a:solidFill>
                      <a:srgbClr val="FFFF00"/>
                    </a:solidFill>
                  </a:rPr>
                  <a:t>Activate</a:t>
                </a:r>
                <a:r>
                  <a:rPr lang="en-US" dirty="0"/>
                  <a:t>: the main windows receives focus</a:t>
                </a:r>
              </a:p>
            </p:txBody>
          </p:sp>
          <p:sp>
            <p:nvSpPr>
              <p:cNvPr id="6" name="TextBox 7"/>
              <p:cNvSpPr txBox="1">
                <a:spLocks noChangeArrowheads="1"/>
              </p:cNvSpPr>
              <p:nvPr/>
            </p:nvSpPr>
            <p:spPr bwMode="auto">
              <a:xfrm>
                <a:off x="990600" y="2971800"/>
                <a:ext cx="5486400" cy="369888"/>
              </a:xfrm>
              <a:prstGeom prst="rect">
                <a:avLst/>
              </a:prstGeom>
              <a:noFill/>
              <a:ln w="9525">
                <a:noFill/>
                <a:miter lim="800000"/>
                <a:headEnd/>
                <a:tailEnd/>
              </a:ln>
            </p:spPr>
            <p:txBody>
              <a:bodyPr>
                <a:spAutoFit/>
              </a:bodyPr>
              <a:lstStyle/>
              <a:p>
                <a:r>
                  <a:rPr lang="en-US" b="1" dirty="0">
                    <a:solidFill>
                      <a:srgbClr val="FFFF00"/>
                    </a:solidFill>
                  </a:rPr>
                  <a:t>Deactivate</a:t>
                </a:r>
                <a:r>
                  <a:rPr lang="en-US" dirty="0"/>
                  <a:t>: the main windows loses focus</a:t>
                </a:r>
              </a:p>
            </p:txBody>
          </p:sp>
          <p:sp>
            <p:nvSpPr>
              <p:cNvPr id="7" name="TextBox 8"/>
              <p:cNvSpPr txBox="1">
                <a:spLocks noChangeArrowheads="1"/>
              </p:cNvSpPr>
              <p:nvPr/>
            </p:nvSpPr>
            <p:spPr bwMode="auto">
              <a:xfrm>
                <a:off x="990600" y="3352800"/>
                <a:ext cx="6705600" cy="369888"/>
              </a:xfrm>
              <a:prstGeom prst="rect">
                <a:avLst/>
              </a:prstGeom>
              <a:noFill/>
              <a:ln w="9525">
                <a:noFill/>
                <a:miter lim="800000"/>
                <a:headEnd/>
                <a:tailEnd/>
              </a:ln>
            </p:spPr>
            <p:txBody>
              <a:bodyPr>
                <a:spAutoFit/>
              </a:bodyPr>
              <a:lstStyle/>
              <a:p>
                <a:r>
                  <a:rPr lang="en-US" b="1" dirty="0">
                    <a:solidFill>
                      <a:srgbClr val="FFFF00"/>
                    </a:solidFill>
                  </a:rPr>
                  <a:t>Closing</a:t>
                </a:r>
                <a:r>
                  <a:rPr lang="en-US" dirty="0"/>
                  <a:t>: usually use to as user to save data, and so on</a:t>
                </a:r>
              </a:p>
            </p:txBody>
          </p:sp>
          <p:sp>
            <p:nvSpPr>
              <p:cNvPr id="8" name="TextBox 9"/>
              <p:cNvSpPr txBox="1">
                <a:spLocks noChangeArrowheads="1"/>
              </p:cNvSpPr>
              <p:nvPr/>
            </p:nvSpPr>
            <p:spPr bwMode="auto">
              <a:xfrm>
                <a:off x="990600" y="3733800"/>
                <a:ext cx="7010400" cy="369888"/>
              </a:xfrm>
              <a:prstGeom prst="rect">
                <a:avLst/>
              </a:prstGeom>
              <a:noFill/>
              <a:ln w="9525">
                <a:noFill/>
                <a:miter lim="800000"/>
                <a:headEnd/>
                <a:tailEnd/>
              </a:ln>
            </p:spPr>
            <p:txBody>
              <a:bodyPr>
                <a:spAutoFit/>
              </a:bodyPr>
              <a:lstStyle/>
              <a:p>
                <a:r>
                  <a:rPr lang="en-US" b="1" dirty="0">
                    <a:solidFill>
                      <a:srgbClr val="FFFF00"/>
                    </a:solidFill>
                  </a:rPr>
                  <a:t>Closed</a:t>
                </a:r>
                <a:r>
                  <a:rPr lang="en-US" dirty="0"/>
                  <a:t>: the main windows </a:t>
                </a:r>
                <a:r>
                  <a:rPr lang="en-US" dirty="0" smtClean="0"/>
                  <a:t>terminates</a:t>
                </a:r>
                <a:endParaRPr lang="en-US" dirty="0"/>
              </a:p>
            </p:txBody>
          </p:sp>
          <p:sp>
            <p:nvSpPr>
              <p:cNvPr id="9" name="Right Brace 8"/>
              <p:cNvSpPr/>
              <p:nvPr/>
            </p:nvSpPr>
            <p:spPr>
              <a:xfrm>
                <a:off x="5410200" y="2590800"/>
                <a:ext cx="381000" cy="685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867400" y="2743200"/>
                <a:ext cx="2770054" cy="369332"/>
              </a:xfrm>
              <a:prstGeom prst="rect">
                <a:avLst/>
              </a:prstGeom>
              <a:noFill/>
            </p:spPr>
            <p:txBody>
              <a:bodyPr wrap="none" rtlCol="0">
                <a:spAutoFit/>
              </a:bodyPr>
              <a:lstStyle/>
              <a:p>
                <a:r>
                  <a:rPr lang="en-US" i="1" dirty="0" smtClean="0">
                    <a:solidFill>
                      <a:srgbClr val="FFC000"/>
                    </a:solidFill>
                  </a:rPr>
                  <a:t>May happen many times</a:t>
                </a:r>
                <a:endParaRPr lang="en-US" i="1" dirty="0">
                  <a:solidFill>
                    <a:srgbClr val="FFC000"/>
                  </a:solidFill>
                </a:endParaRPr>
              </a:p>
            </p:txBody>
          </p:sp>
        </p:grpSp>
        <p:pic>
          <p:nvPicPr>
            <p:cNvPr id="12" name="Picture 11" descr="win_event5.png"/>
            <p:cNvPicPr>
              <a:picLocks noChangeAspect="1"/>
            </p:cNvPicPr>
            <p:nvPr/>
          </p:nvPicPr>
          <p:blipFill>
            <a:blip r:embed="rId2"/>
            <a:stretch>
              <a:fillRect/>
            </a:stretch>
          </p:blipFill>
          <p:spPr>
            <a:xfrm>
              <a:off x="3733800" y="3276600"/>
              <a:ext cx="4647619" cy="339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4267200" y="4800600"/>
              <a:ext cx="40386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267200" y="5334000"/>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267200" y="5638800"/>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267200" y="5969358"/>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52173" y="6298842"/>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a:stCxn id="4" idx="1"/>
              <a:endCxn id="14" idx="1"/>
            </p:cNvCxnSpPr>
            <p:nvPr/>
          </p:nvCxnSpPr>
          <p:spPr>
            <a:xfrm rot="10800000" flipH="1" flipV="1">
              <a:off x="685800" y="1327944"/>
              <a:ext cx="3581400" cy="4120356"/>
            </a:xfrm>
            <a:prstGeom prst="bentConnector3">
              <a:avLst>
                <a:gd name="adj1" fmla="val -1249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5" idx="1"/>
              <a:endCxn id="16" idx="1"/>
            </p:cNvCxnSpPr>
            <p:nvPr/>
          </p:nvCxnSpPr>
          <p:spPr>
            <a:xfrm rot="10800000" flipH="1" flipV="1">
              <a:off x="685800" y="1708944"/>
              <a:ext cx="3581400" cy="4374714"/>
            </a:xfrm>
            <a:prstGeom prst="bentConnector3">
              <a:avLst>
                <a:gd name="adj1" fmla="val -962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Elbow Connector 27"/>
            <p:cNvCxnSpPr>
              <a:stCxn id="6" idx="1"/>
              <a:endCxn id="17" idx="1"/>
            </p:cNvCxnSpPr>
            <p:nvPr/>
          </p:nvCxnSpPr>
          <p:spPr>
            <a:xfrm rot="10800000" flipH="1" flipV="1">
              <a:off x="685799" y="2089944"/>
              <a:ext cx="3566373" cy="4323198"/>
            </a:xfrm>
            <a:prstGeom prst="bentConnector3">
              <a:avLst>
                <a:gd name="adj1" fmla="val -7132"/>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1" name="Elbow Connector 30"/>
            <p:cNvCxnSpPr>
              <a:stCxn id="7" idx="1"/>
              <a:endCxn id="13" idx="1"/>
            </p:cNvCxnSpPr>
            <p:nvPr/>
          </p:nvCxnSpPr>
          <p:spPr>
            <a:xfrm rot="10800000" flipH="1" flipV="1">
              <a:off x="685800" y="2470944"/>
              <a:ext cx="3581400" cy="2558256"/>
            </a:xfrm>
            <a:prstGeom prst="bentConnector3">
              <a:avLst>
                <a:gd name="adj1" fmla="val -422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4" name="Elbow Connector 33"/>
            <p:cNvCxnSpPr>
              <a:stCxn id="8" idx="1"/>
              <a:endCxn id="15" idx="1"/>
            </p:cNvCxnSpPr>
            <p:nvPr/>
          </p:nvCxnSpPr>
          <p:spPr>
            <a:xfrm rot="10800000" flipH="1" flipV="1">
              <a:off x="685800" y="2851944"/>
              <a:ext cx="3581400" cy="2901156"/>
            </a:xfrm>
            <a:prstGeom prst="bentConnector3">
              <a:avLst>
                <a:gd name="adj1" fmla="val 809"/>
              </a:avLst>
            </a:prstGeom>
            <a:ln>
              <a:tailEnd type="arrow"/>
            </a:ln>
          </p:spPr>
          <p:style>
            <a:lnRef idx="2">
              <a:schemeClr val="dk1"/>
            </a:lnRef>
            <a:fillRef idx="0">
              <a:schemeClr val="dk1"/>
            </a:fillRef>
            <a:effectRef idx="1">
              <a:schemeClr val="dk1"/>
            </a:effectRef>
            <a:fontRef idx="minor">
              <a:schemeClr val="tx1"/>
            </a:fontRef>
          </p:style>
        </p:cxnSp>
      </p:grpSp>
      <p:sp>
        <p:nvSpPr>
          <p:cNvPr id="41" name="TextBox 40"/>
          <p:cNvSpPr txBox="1"/>
          <p:nvPr/>
        </p:nvSpPr>
        <p:spPr>
          <a:xfrm>
            <a:off x="381000" y="6400800"/>
            <a:ext cx="2385077" cy="307777"/>
          </a:xfrm>
          <a:prstGeom prst="rect">
            <a:avLst/>
          </a:prstGeom>
          <a:noFill/>
        </p:spPr>
        <p:txBody>
          <a:bodyPr wrap="none" rtlCol="0">
            <a:spAutoFit/>
          </a:bodyPr>
          <a:lstStyle/>
          <a:p>
            <a:r>
              <a:rPr lang="en-US" sz="1400" u="sng" dirty="0" smtClean="0">
                <a:latin typeface="Calibri" pitchFamily="34" charset="0"/>
              </a:rPr>
              <a:t>Ex: Ch_19 Code\</a:t>
            </a:r>
            <a:r>
              <a:rPr lang="en-US" sz="1400" u="sng" dirty="0" err="1" smtClean="0">
                <a:latin typeface="Calibri" pitchFamily="34" charset="0"/>
              </a:rPr>
              <a:t>FormLifeTime</a:t>
            </a:r>
            <a:endParaRPr lang="en-US" sz="1400" u="sng" dirty="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pPr algn="ctr"/>
            <a:r>
              <a:rPr lang="en-US" sz="4800" b="1" dirty="0" smtClean="0"/>
              <a:t>Events of the Control Type</a:t>
            </a:r>
            <a:endParaRPr lang="en-US" b="1" dirty="0"/>
          </a:p>
        </p:txBody>
      </p:sp>
      <p:graphicFrame>
        <p:nvGraphicFramePr>
          <p:cNvPr id="5" name="Table 4"/>
          <p:cNvGraphicFramePr>
            <a:graphicFrameLocks noGrp="1"/>
          </p:cNvGraphicFramePr>
          <p:nvPr/>
        </p:nvGraphicFramePr>
        <p:xfrm>
          <a:off x="762000" y="1905000"/>
          <a:ext cx="7696200" cy="3566160"/>
        </p:xfrm>
        <a:graphic>
          <a:graphicData uri="http://schemas.openxmlformats.org/drawingml/2006/table">
            <a:tbl>
              <a:tblPr firstRow="1" bandRow="1">
                <a:tableStyleId>{5C22544A-7EE6-4342-B048-85BDC9FD1C3A}</a:tableStyleId>
              </a:tblPr>
              <a:tblGrid>
                <a:gridCol w="3581400"/>
                <a:gridCol w="4114800"/>
              </a:tblGrid>
              <a:tr h="370840">
                <a:tc>
                  <a:txBody>
                    <a:bodyPr/>
                    <a:lstStyle/>
                    <a:p>
                      <a:r>
                        <a:rPr lang="en-US" dirty="0" smtClean="0"/>
                        <a:t>Events</a:t>
                      </a:r>
                      <a:endParaRPr lang="en-US" dirty="0"/>
                    </a:p>
                  </a:txBody>
                  <a:tcPr/>
                </a:tc>
                <a:tc>
                  <a:txBody>
                    <a:bodyPr/>
                    <a:lstStyle/>
                    <a:p>
                      <a:r>
                        <a:rPr lang="en-US" dirty="0" smtClean="0"/>
                        <a:t>Description</a:t>
                      </a:r>
                      <a:endParaRPr lang="en-US" dirty="0"/>
                    </a:p>
                  </a:txBody>
                  <a:tcPr/>
                </a:tc>
              </a:tr>
              <a:tr h="370840">
                <a:tc>
                  <a:txBody>
                    <a:bodyPr/>
                    <a:lstStyle/>
                    <a:p>
                      <a:r>
                        <a:rPr lang="en-US" dirty="0" smtClean="0"/>
                        <a:t>Click, </a:t>
                      </a:r>
                      <a:r>
                        <a:rPr lang="en-US" dirty="0" err="1" smtClean="0"/>
                        <a:t>DoubleClick</a:t>
                      </a:r>
                      <a:r>
                        <a:rPr lang="en-US" dirty="0" smtClean="0"/>
                        <a:t>, </a:t>
                      </a:r>
                      <a:r>
                        <a:rPr lang="en-US" dirty="0" err="1" smtClean="0"/>
                        <a:t>MouseEnter</a:t>
                      </a:r>
                      <a:r>
                        <a:rPr lang="en-US" dirty="0" smtClean="0"/>
                        <a:t>, </a:t>
                      </a:r>
                    </a:p>
                    <a:p>
                      <a:r>
                        <a:rPr lang="en-US" dirty="0" err="1" smtClean="0"/>
                        <a:t>MouseLeave</a:t>
                      </a:r>
                      <a:r>
                        <a:rPr lang="en-US" dirty="0" smtClean="0"/>
                        <a:t>, </a:t>
                      </a:r>
                      <a:r>
                        <a:rPr lang="en-US" dirty="0" err="1" smtClean="0"/>
                        <a:t>MouseDown</a:t>
                      </a:r>
                      <a:r>
                        <a:rPr lang="en-US" dirty="0" smtClean="0"/>
                        <a:t>, </a:t>
                      </a:r>
                      <a:r>
                        <a:rPr lang="en-US" dirty="0" err="1" smtClean="0"/>
                        <a:t>MouseUp</a:t>
                      </a:r>
                      <a:r>
                        <a:rPr lang="en-US" dirty="0" smtClean="0"/>
                        <a:t>, </a:t>
                      </a:r>
                      <a:r>
                        <a:rPr lang="en-US" dirty="0" err="1" smtClean="0"/>
                        <a:t>MouseMove</a:t>
                      </a:r>
                      <a:r>
                        <a:rPr lang="en-US" dirty="0" smtClean="0"/>
                        <a:t>, </a:t>
                      </a:r>
                      <a:r>
                        <a:rPr lang="en-US" dirty="0" err="1" smtClean="0"/>
                        <a:t>MouseHover</a:t>
                      </a:r>
                      <a:r>
                        <a:rPr lang="en-US" dirty="0" smtClean="0"/>
                        <a:t>, </a:t>
                      </a:r>
                      <a:r>
                        <a:rPr lang="en-US" dirty="0" err="1" smtClean="0"/>
                        <a:t>MouseWheel</a:t>
                      </a:r>
                      <a:endParaRPr lang="en-US" dirty="0"/>
                    </a:p>
                  </a:txBody>
                  <a:tcPr/>
                </a:tc>
                <a:tc>
                  <a:txBody>
                    <a:bodyPr/>
                    <a:lstStyle/>
                    <a:p>
                      <a:r>
                        <a:rPr lang="en-US" dirty="0" smtClean="0"/>
                        <a:t>Various events that allow you to interact with the mouse</a:t>
                      </a:r>
                      <a:endParaRPr lang="en-US" dirty="0"/>
                    </a:p>
                  </a:txBody>
                  <a:tcPr/>
                </a:tc>
              </a:tr>
              <a:tr h="726440">
                <a:tc>
                  <a:txBody>
                    <a:bodyPr/>
                    <a:lstStyle/>
                    <a:p>
                      <a:r>
                        <a:rPr lang="en-US" dirty="0" err="1" smtClean="0"/>
                        <a:t>KeyPress</a:t>
                      </a:r>
                      <a:r>
                        <a:rPr lang="en-US" dirty="0" smtClean="0"/>
                        <a:t>, </a:t>
                      </a:r>
                      <a:r>
                        <a:rPr lang="en-US" dirty="0" err="1" smtClean="0"/>
                        <a:t>KeyUp</a:t>
                      </a:r>
                      <a:r>
                        <a:rPr lang="en-US" dirty="0" smtClean="0"/>
                        <a:t>, </a:t>
                      </a:r>
                      <a:r>
                        <a:rPr lang="en-US" dirty="0" err="1" smtClean="0"/>
                        <a:t>KeyDown</a:t>
                      </a:r>
                      <a:endParaRPr lang="en-US" dirty="0"/>
                    </a:p>
                  </a:txBody>
                  <a:tcPr/>
                </a:tc>
                <a:tc>
                  <a:txBody>
                    <a:bodyPr/>
                    <a:lstStyle/>
                    <a:p>
                      <a:r>
                        <a:rPr lang="en-US" dirty="0" smtClean="0"/>
                        <a:t>Various events that allow you to interact with the keyboard</a:t>
                      </a:r>
                      <a:endParaRPr lang="en-US" dirty="0"/>
                    </a:p>
                  </a:txBody>
                  <a:tcPr/>
                </a:tc>
              </a:tr>
              <a:tr h="370840">
                <a:tc>
                  <a:txBody>
                    <a:bodyPr/>
                    <a:lstStyle/>
                    <a:p>
                      <a:r>
                        <a:rPr lang="en-US" dirty="0" err="1" smtClean="0"/>
                        <a:t>DragDrop</a:t>
                      </a:r>
                      <a:r>
                        <a:rPr lang="en-US" dirty="0" smtClean="0"/>
                        <a:t>, </a:t>
                      </a:r>
                      <a:r>
                        <a:rPr lang="en-US" dirty="0" err="1" smtClean="0"/>
                        <a:t>DragEnter</a:t>
                      </a:r>
                      <a:r>
                        <a:rPr lang="en-US" dirty="0" smtClean="0"/>
                        <a:t>, </a:t>
                      </a:r>
                    </a:p>
                    <a:p>
                      <a:r>
                        <a:rPr lang="en-US" dirty="0" err="1" smtClean="0"/>
                        <a:t>DragLeave</a:t>
                      </a:r>
                      <a:r>
                        <a:rPr lang="en-US" dirty="0" smtClean="0"/>
                        <a:t>, </a:t>
                      </a:r>
                      <a:r>
                        <a:rPr lang="en-US" dirty="0" err="1" smtClean="0"/>
                        <a:t>DragOver</a:t>
                      </a:r>
                      <a:endParaRPr lang="en-US" dirty="0"/>
                    </a:p>
                  </a:txBody>
                  <a:tcPr/>
                </a:tc>
                <a:tc>
                  <a:txBody>
                    <a:bodyPr/>
                    <a:lstStyle/>
                    <a:p>
                      <a:r>
                        <a:rPr lang="en-US" dirty="0" smtClean="0"/>
                        <a:t>Various events used to monitor drag-and-drop activity</a:t>
                      </a:r>
                      <a:endParaRPr lang="en-US" dirty="0"/>
                    </a:p>
                  </a:txBody>
                  <a:tcPr/>
                </a:tc>
              </a:tr>
              <a:tr h="370840">
                <a:tc>
                  <a:txBody>
                    <a:bodyPr/>
                    <a:lstStyle/>
                    <a:p>
                      <a:r>
                        <a:rPr lang="en-US" dirty="0" smtClean="0"/>
                        <a:t>Paint</a:t>
                      </a:r>
                      <a:endParaRPr lang="en-US" dirty="0"/>
                    </a:p>
                  </a:txBody>
                  <a:tcPr/>
                </a:tc>
                <a:tc>
                  <a:txBody>
                    <a:bodyPr/>
                    <a:lstStyle/>
                    <a:p>
                      <a:r>
                        <a:rPr lang="en-US" dirty="0" smtClean="0"/>
                        <a:t>This event allows you to interact with GDI+ (see Chapter 20)</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Building Windows Applications with Visual</a:t>
            </a:r>
            <a:br>
              <a:rPr lang="en-US" sz="2800" b="1" dirty="0" smtClean="0"/>
            </a:br>
            <a:r>
              <a:rPr lang="en-US" sz="2800" b="1" dirty="0" smtClean="0"/>
              <a:t>Studio 2005</a:t>
            </a:r>
            <a:endParaRPr lang="en-US" sz="2800" dirty="0"/>
          </a:p>
        </p:txBody>
      </p:sp>
      <p:pic>
        <p:nvPicPr>
          <p:cNvPr id="4" name="Picture 3" descr="win_pro2.png"/>
          <p:cNvPicPr>
            <a:picLocks noChangeAspect="1"/>
          </p:cNvPicPr>
          <p:nvPr/>
        </p:nvPicPr>
        <p:blipFill>
          <a:blip r:embed="rId2"/>
          <a:stretch>
            <a:fillRect/>
          </a:stretch>
        </p:blipFill>
        <p:spPr>
          <a:xfrm>
            <a:off x="2209800" y="2133600"/>
            <a:ext cx="6457143" cy="4457143"/>
          </a:xfrm>
          <a:prstGeom prst="rect">
            <a:avLst/>
          </a:prstGeom>
        </p:spPr>
      </p:pic>
      <p:pic>
        <p:nvPicPr>
          <p:cNvPr id="5" name="Picture 4" descr="win_pro1.png"/>
          <p:cNvPicPr>
            <a:picLocks noChangeAspect="1"/>
          </p:cNvPicPr>
          <p:nvPr/>
        </p:nvPicPr>
        <p:blipFill>
          <a:blip r:embed="rId3"/>
          <a:stretch>
            <a:fillRect/>
          </a:stretch>
        </p:blipFill>
        <p:spPr>
          <a:xfrm>
            <a:off x="228600" y="3962400"/>
            <a:ext cx="3552381" cy="828571"/>
          </a:xfrm>
          <a:prstGeom prst="rect">
            <a:avLst/>
          </a:prstGeom>
        </p:spPr>
      </p:pic>
      <p:sp>
        <p:nvSpPr>
          <p:cNvPr id="6" name="Oval 5"/>
          <p:cNvSpPr/>
          <p:nvPr/>
        </p:nvSpPr>
        <p:spPr>
          <a:xfrm>
            <a:off x="1066800" y="35814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4724400" y="18288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Rectangle 7"/>
          <p:cNvSpPr/>
          <p:nvPr/>
        </p:nvSpPr>
        <p:spPr>
          <a:xfrm>
            <a:off x="4191000" y="2895600"/>
            <a:ext cx="1524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Building Windows Applications with Visual</a:t>
            </a:r>
            <a:br>
              <a:rPr lang="en-US" sz="2800" b="1" dirty="0" smtClean="0"/>
            </a:br>
            <a:r>
              <a:rPr lang="en-US" sz="2800" b="1" dirty="0" smtClean="0"/>
              <a:t>Studio 2005</a:t>
            </a:r>
            <a:endParaRPr lang="en-US" sz="2800" dirty="0"/>
          </a:p>
        </p:txBody>
      </p:sp>
      <p:pic>
        <p:nvPicPr>
          <p:cNvPr id="4" name="Picture 3" descr="win_pro4.png"/>
          <p:cNvPicPr>
            <a:picLocks noChangeAspect="1"/>
          </p:cNvPicPr>
          <p:nvPr/>
        </p:nvPicPr>
        <p:blipFill>
          <a:blip r:embed="rId3"/>
          <a:stretch>
            <a:fillRect/>
          </a:stretch>
        </p:blipFill>
        <p:spPr>
          <a:xfrm>
            <a:off x="457200" y="1981200"/>
            <a:ext cx="2733334" cy="3552381"/>
          </a:xfrm>
          <a:prstGeom prst="rect">
            <a:avLst/>
          </a:prstGeom>
        </p:spPr>
      </p:pic>
      <p:pic>
        <p:nvPicPr>
          <p:cNvPr id="5" name="Picture 4" descr="win_pro3.png"/>
          <p:cNvPicPr>
            <a:picLocks noChangeAspect="1"/>
          </p:cNvPicPr>
          <p:nvPr/>
        </p:nvPicPr>
        <p:blipFill>
          <a:blip r:embed="rId4"/>
          <a:stretch>
            <a:fillRect/>
          </a:stretch>
        </p:blipFill>
        <p:spPr>
          <a:xfrm>
            <a:off x="3733800" y="2286000"/>
            <a:ext cx="2380953" cy="3171429"/>
          </a:xfrm>
          <a:prstGeom prst="rect">
            <a:avLst/>
          </a:prstGeom>
        </p:spPr>
      </p:pic>
      <p:sp>
        <p:nvSpPr>
          <p:cNvPr id="6" name="TextBox 5"/>
          <p:cNvSpPr txBox="1"/>
          <p:nvPr/>
        </p:nvSpPr>
        <p:spPr>
          <a:xfrm>
            <a:off x="304800" y="1447800"/>
            <a:ext cx="3463577" cy="646331"/>
          </a:xfrm>
          <a:prstGeom prst="rect">
            <a:avLst/>
          </a:prstGeom>
          <a:noFill/>
        </p:spPr>
        <p:txBody>
          <a:bodyPr wrap="none" rtlCol="0">
            <a:spAutoFit/>
          </a:bodyPr>
          <a:lstStyle/>
          <a:p>
            <a:r>
              <a:rPr lang="en-US" dirty="0" smtClean="0"/>
              <a:t>The Visual Studio 2005 Toolbox</a:t>
            </a:r>
          </a:p>
          <a:p>
            <a:endParaRPr lang="en-US" dirty="0"/>
          </a:p>
        </p:txBody>
      </p:sp>
      <p:sp>
        <p:nvSpPr>
          <p:cNvPr id="7" name="TextBox 6"/>
          <p:cNvSpPr txBox="1"/>
          <p:nvPr/>
        </p:nvSpPr>
        <p:spPr>
          <a:xfrm>
            <a:off x="3581400" y="1905000"/>
            <a:ext cx="4455194" cy="369332"/>
          </a:xfrm>
          <a:prstGeom prst="rect">
            <a:avLst/>
          </a:prstGeom>
          <a:noFill/>
        </p:spPr>
        <p:txBody>
          <a:bodyPr wrap="none" rtlCol="0">
            <a:spAutoFit/>
          </a:bodyPr>
          <a:lstStyle/>
          <a:p>
            <a:r>
              <a:rPr lang="en-US" i="1" dirty="0" smtClean="0"/>
              <a:t>The Visual Studio 2005 Properties window</a:t>
            </a:r>
            <a:endParaRPr lang="en-US" dirty="0"/>
          </a:p>
        </p:txBody>
      </p:sp>
      <p:pic>
        <p:nvPicPr>
          <p:cNvPr id="8" name="Picture 7" descr="win_pro5.png"/>
          <p:cNvPicPr>
            <a:picLocks noChangeAspect="1"/>
          </p:cNvPicPr>
          <p:nvPr/>
        </p:nvPicPr>
        <p:blipFill>
          <a:blip r:embed="rId5"/>
          <a:stretch>
            <a:fillRect/>
          </a:stretch>
        </p:blipFill>
        <p:spPr>
          <a:xfrm>
            <a:off x="6553200" y="3657600"/>
            <a:ext cx="2133333" cy="1752381"/>
          </a:xfrm>
          <a:prstGeom prst="rect">
            <a:avLst/>
          </a:prstGeom>
        </p:spPr>
      </p:pic>
      <p:sp>
        <p:nvSpPr>
          <p:cNvPr id="9" name="Rectangle 8"/>
          <p:cNvSpPr/>
          <p:nvPr/>
        </p:nvSpPr>
        <p:spPr>
          <a:xfrm>
            <a:off x="6629400" y="4534437"/>
            <a:ext cx="990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err="1" smtClean="0"/>
              <a:t>MenuStrips</a:t>
            </a:r>
            <a:r>
              <a:rPr lang="en-US" sz="4000" b="1" dirty="0" smtClean="0"/>
              <a:t> and </a:t>
            </a:r>
            <a:r>
              <a:rPr lang="en-US" sz="4000" b="1" dirty="0" err="1" smtClean="0"/>
              <a:t>ContextMenuStrips</a:t>
            </a:r>
            <a:endParaRPr lang="en-US" sz="4000" dirty="0"/>
          </a:p>
        </p:txBody>
      </p:sp>
      <p:sp>
        <p:nvSpPr>
          <p:cNvPr id="3" name="Content Placeholder 2"/>
          <p:cNvSpPr>
            <a:spLocks noGrp="1"/>
          </p:cNvSpPr>
          <p:nvPr>
            <p:ph idx="1"/>
          </p:nvPr>
        </p:nvSpPr>
        <p:spPr/>
        <p:txBody>
          <a:bodyPr>
            <a:normAutofit/>
          </a:bodyPr>
          <a:lstStyle/>
          <a:p>
            <a:pPr>
              <a:lnSpc>
                <a:spcPct val="90000"/>
              </a:lnSpc>
            </a:pPr>
            <a:r>
              <a:rPr lang="en-US" sz="2800" dirty="0" smtClean="0">
                <a:latin typeface="Calibri" pitchFamily="34" charset="0"/>
              </a:rPr>
              <a:t>Common UI elements that may be contained within a </a:t>
            </a:r>
            <a:r>
              <a:rPr lang="en-US" sz="2800" dirty="0" err="1" smtClean="0">
                <a:latin typeface="Calibri" pitchFamily="34" charset="0"/>
              </a:rPr>
              <a:t>MenuStrip</a:t>
            </a:r>
            <a:r>
              <a:rPr lang="en-US" sz="2800" dirty="0" smtClean="0">
                <a:latin typeface="Calibri" pitchFamily="34" charset="0"/>
              </a:rPr>
              <a:t>:</a:t>
            </a:r>
          </a:p>
          <a:p>
            <a:pPr lvl="1">
              <a:lnSpc>
                <a:spcPct val="90000"/>
              </a:lnSpc>
            </a:pPr>
            <a:r>
              <a:rPr lang="en-US" sz="2400" dirty="0" err="1" smtClean="0">
                <a:latin typeface="Calibri" pitchFamily="34" charset="0"/>
              </a:rPr>
              <a:t>ToolStripMenuItem</a:t>
            </a:r>
            <a:r>
              <a:rPr lang="en-US" sz="2400" dirty="0" smtClean="0">
                <a:latin typeface="Calibri" pitchFamily="34" charset="0"/>
              </a:rPr>
              <a:t>: A traditional menu item</a:t>
            </a:r>
          </a:p>
          <a:p>
            <a:pPr lvl="1">
              <a:lnSpc>
                <a:spcPct val="90000"/>
              </a:lnSpc>
            </a:pPr>
            <a:r>
              <a:rPr lang="en-US" sz="2400" dirty="0" err="1" smtClean="0">
                <a:latin typeface="Calibri" pitchFamily="34" charset="0"/>
              </a:rPr>
              <a:t>ToolStripComboBox</a:t>
            </a:r>
            <a:r>
              <a:rPr lang="en-US" sz="2400" dirty="0" smtClean="0">
                <a:latin typeface="Calibri" pitchFamily="34" charset="0"/>
              </a:rPr>
              <a:t>: An embedded </a:t>
            </a:r>
            <a:r>
              <a:rPr lang="en-US" sz="2400" dirty="0" err="1" smtClean="0">
                <a:latin typeface="Calibri" pitchFamily="34" charset="0"/>
              </a:rPr>
              <a:t>ComboBox</a:t>
            </a:r>
            <a:endParaRPr lang="en-US" sz="2400" dirty="0" smtClean="0">
              <a:latin typeface="Calibri" pitchFamily="34" charset="0"/>
            </a:endParaRPr>
          </a:p>
          <a:p>
            <a:pPr lvl="1">
              <a:lnSpc>
                <a:spcPct val="90000"/>
              </a:lnSpc>
            </a:pPr>
            <a:r>
              <a:rPr lang="en-US" sz="2400" dirty="0" err="1" smtClean="0">
                <a:latin typeface="Calibri" pitchFamily="34" charset="0"/>
              </a:rPr>
              <a:t>ToolStripSeparator</a:t>
            </a:r>
            <a:r>
              <a:rPr lang="en-US" sz="2400" dirty="0" smtClean="0">
                <a:latin typeface="Calibri" pitchFamily="34" charset="0"/>
              </a:rPr>
              <a:t>: A simple line that separates content</a:t>
            </a:r>
          </a:p>
          <a:p>
            <a:pPr lvl="1">
              <a:lnSpc>
                <a:spcPct val="90000"/>
              </a:lnSpc>
            </a:pPr>
            <a:r>
              <a:rPr lang="en-US" sz="2400" dirty="0" err="1" smtClean="0">
                <a:latin typeface="Calibri" pitchFamily="34" charset="0"/>
              </a:rPr>
              <a:t>ToolStripTextBox</a:t>
            </a:r>
            <a:r>
              <a:rPr lang="en-US" sz="2400" dirty="0" smtClean="0">
                <a:latin typeface="Calibri" pitchFamily="34" charset="0"/>
              </a:rPr>
              <a:t>: An embedded </a:t>
            </a:r>
            <a:r>
              <a:rPr lang="en-US" sz="2400" dirty="0" err="1" smtClean="0">
                <a:latin typeface="Calibri" pitchFamily="34" charset="0"/>
              </a:rPr>
              <a:t>TextBox</a:t>
            </a:r>
            <a:endParaRPr lang="en-US" sz="2400" dirty="0" smtClean="0">
              <a:latin typeface="Calibri" pitchFamily="34" charset="0"/>
            </a:endParaRPr>
          </a:p>
          <a:p>
            <a:pPr>
              <a:lnSpc>
                <a:spcPct val="90000"/>
              </a:lnSpc>
            </a:pPr>
            <a:r>
              <a:rPr lang="en-US" sz="2800" b="1" dirty="0" smtClean="0">
                <a:latin typeface="Calibri" pitchFamily="34" charset="0"/>
              </a:rPr>
              <a:t>Note</a:t>
            </a:r>
            <a:r>
              <a:rPr lang="en-US" sz="2800" dirty="0" smtClean="0">
                <a:latin typeface="Calibri" pitchFamily="34" charset="0"/>
              </a:rPr>
              <a:t>: when the ampersand character (&amp;) is placed before a letter in a menu item, it denotes the item’s shortcut key. In this example, you are creating &amp;File and </a:t>
            </a:r>
            <a:r>
              <a:rPr lang="en-US" sz="2800" dirty="0" err="1" smtClean="0">
                <a:latin typeface="Calibri" pitchFamily="34" charset="0"/>
              </a:rPr>
              <a:t>E&amp;xit</a:t>
            </a:r>
            <a:r>
              <a:rPr lang="en-US" sz="2800" dirty="0" smtClean="0">
                <a:latin typeface="Calibri" pitchFamily="34" charset="0"/>
              </a:rPr>
              <a:t>; therefore, the user may activate the Exit menu by pressing </a:t>
            </a:r>
            <a:r>
              <a:rPr lang="en-US" sz="2800" dirty="0" err="1" smtClean="0">
                <a:latin typeface="Calibri" pitchFamily="34" charset="0"/>
              </a:rPr>
              <a:t>Alt+f</a:t>
            </a:r>
            <a:r>
              <a:rPr lang="en-US" sz="2800" dirty="0" smtClean="0">
                <a:latin typeface="Calibri" pitchFamily="34" charset="0"/>
              </a:rPr>
              <a:t>, and then x.</a:t>
            </a:r>
          </a:p>
          <a:p>
            <a:endParaRPr lang="en-US" dirty="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257800" cy="432264"/>
          </a:xfrm>
        </p:spPr>
        <p:txBody>
          <a:bodyPr>
            <a:noAutofit/>
          </a:bodyPr>
          <a:lstStyle/>
          <a:p>
            <a:pPr algn="l"/>
            <a:r>
              <a:rPr lang="en-US" sz="1800" b="1" u="sng" dirty="0" err="1" smtClean="0">
                <a:solidFill>
                  <a:srgbClr val="FFFF00"/>
                </a:solidFill>
              </a:rPr>
              <a:t>MenuStrips</a:t>
            </a:r>
            <a:r>
              <a:rPr lang="en-US" sz="1800" b="1" u="sng" dirty="0" smtClean="0">
                <a:solidFill>
                  <a:srgbClr val="FFFF00"/>
                </a:solidFill>
              </a:rPr>
              <a:t> and </a:t>
            </a:r>
            <a:r>
              <a:rPr lang="en-US" sz="1800" b="1" u="sng" dirty="0" err="1" smtClean="0">
                <a:solidFill>
                  <a:srgbClr val="FFFF00"/>
                </a:solidFill>
              </a:rPr>
              <a:t>ContextMenuStrips</a:t>
            </a:r>
            <a:r>
              <a:rPr lang="en-US" sz="1800" b="1" u="sng" dirty="0" smtClean="0">
                <a:solidFill>
                  <a:srgbClr val="FFFF00"/>
                </a:solidFill>
              </a:rPr>
              <a:t> Demo</a:t>
            </a:r>
            <a:endParaRPr lang="en-US" sz="1800" u="sng" dirty="0">
              <a:solidFill>
                <a:srgbClr val="FFFF00"/>
              </a:solidFill>
            </a:endParaRPr>
          </a:p>
        </p:txBody>
      </p:sp>
      <p:grpSp>
        <p:nvGrpSpPr>
          <p:cNvPr id="6" name="Group 5"/>
          <p:cNvGrpSpPr/>
          <p:nvPr/>
        </p:nvGrpSpPr>
        <p:grpSpPr>
          <a:xfrm>
            <a:off x="762000" y="1905000"/>
            <a:ext cx="2457153" cy="2009524"/>
            <a:chOff x="990600" y="2057400"/>
            <a:chExt cx="2457153" cy="2009524"/>
          </a:xfrm>
        </p:grpSpPr>
        <p:pic>
          <p:nvPicPr>
            <p:cNvPr id="4" name="Picture 3" descr="menu1.png"/>
            <p:cNvPicPr>
              <a:picLocks noChangeAspect="1"/>
            </p:cNvPicPr>
            <p:nvPr/>
          </p:nvPicPr>
          <p:blipFill>
            <a:blip r:embed="rId2"/>
            <a:stretch>
              <a:fillRect/>
            </a:stretch>
          </p:blipFill>
          <p:spPr>
            <a:xfrm>
              <a:off x="1066800" y="2057400"/>
              <a:ext cx="2380953" cy="2009524"/>
            </a:xfrm>
            <a:prstGeom prst="rect">
              <a:avLst/>
            </a:prstGeom>
          </p:spPr>
        </p:pic>
        <p:sp>
          <p:nvSpPr>
            <p:cNvPr id="5" name="Rectangle 4"/>
            <p:cNvSpPr/>
            <p:nvPr/>
          </p:nvSpPr>
          <p:spPr>
            <a:xfrm>
              <a:off x="990600" y="3072684"/>
              <a:ext cx="1371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menu2.png"/>
          <p:cNvPicPr>
            <a:picLocks noChangeAspect="1"/>
          </p:cNvPicPr>
          <p:nvPr/>
        </p:nvPicPr>
        <p:blipFill>
          <a:blip r:embed="rId3"/>
          <a:stretch>
            <a:fillRect/>
          </a:stretch>
        </p:blipFill>
        <p:spPr>
          <a:xfrm>
            <a:off x="4191000" y="1905000"/>
            <a:ext cx="3123810" cy="2038095"/>
          </a:xfrm>
          <a:prstGeom prst="rect">
            <a:avLst/>
          </a:prstGeom>
        </p:spPr>
      </p:pic>
      <p:grpSp>
        <p:nvGrpSpPr>
          <p:cNvPr id="11" name="Group 10"/>
          <p:cNvGrpSpPr/>
          <p:nvPr/>
        </p:nvGrpSpPr>
        <p:grpSpPr>
          <a:xfrm>
            <a:off x="762000" y="4191000"/>
            <a:ext cx="2828581" cy="1704762"/>
            <a:chOff x="838200" y="4495800"/>
            <a:chExt cx="2828581" cy="1704762"/>
          </a:xfrm>
        </p:grpSpPr>
        <p:pic>
          <p:nvPicPr>
            <p:cNvPr id="9" name="Picture 8" descr="menu4.png"/>
            <p:cNvPicPr>
              <a:picLocks noChangeAspect="1"/>
            </p:cNvPicPr>
            <p:nvPr/>
          </p:nvPicPr>
          <p:blipFill>
            <a:blip r:embed="rId4"/>
            <a:stretch>
              <a:fillRect/>
            </a:stretch>
          </p:blipFill>
          <p:spPr>
            <a:xfrm>
              <a:off x="914400" y="4495800"/>
              <a:ext cx="2752381" cy="1704762"/>
            </a:xfrm>
            <a:prstGeom prst="rect">
              <a:avLst/>
            </a:prstGeom>
          </p:spPr>
        </p:pic>
        <p:sp>
          <p:nvSpPr>
            <p:cNvPr id="10" name="Rectangle 9"/>
            <p:cNvSpPr/>
            <p:nvPr/>
          </p:nvSpPr>
          <p:spPr>
            <a:xfrm>
              <a:off x="838200" y="5334000"/>
              <a:ext cx="2819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4724400" y="4191000"/>
            <a:ext cx="3085714" cy="2028572"/>
            <a:chOff x="4876800" y="4267200"/>
            <a:chExt cx="3085714" cy="2028572"/>
          </a:xfrm>
        </p:grpSpPr>
        <p:pic>
          <p:nvPicPr>
            <p:cNvPr id="8" name="Picture 7" descr="menu3.png"/>
            <p:cNvPicPr>
              <a:picLocks noChangeAspect="1"/>
            </p:cNvPicPr>
            <p:nvPr/>
          </p:nvPicPr>
          <p:blipFill>
            <a:blip r:embed="rId5"/>
            <a:stretch>
              <a:fillRect/>
            </a:stretch>
          </p:blipFill>
          <p:spPr>
            <a:xfrm>
              <a:off x="4876800" y="4267200"/>
              <a:ext cx="3085714" cy="2028572"/>
            </a:xfrm>
            <a:prstGeom prst="rect">
              <a:avLst/>
            </a:prstGeom>
          </p:spPr>
        </p:pic>
        <p:sp>
          <p:nvSpPr>
            <p:cNvPr id="12" name="Rectangle 11"/>
            <p:cNvSpPr/>
            <p:nvPr/>
          </p:nvSpPr>
          <p:spPr>
            <a:xfrm>
              <a:off x="5105400" y="5105400"/>
              <a:ext cx="17526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a:stCxn id="8" idx="1"/>
            <a:endCxn id="10" idx="3"/>
          </p:cNvCxnSpPr>
          <p:nvPr/>
        </p:nvCxnSpPr>
        <p:spPr>
          <a:xfrm rot="10800000" flipV="1">
            <a:off x="3581400" y="5205286"/>
            <a:ext cx="1143000" cy="525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28600" y="6324600"/>
            <a:ext cx="2770310" cy="338554"/>
          </a:xfrm>
          <a:prstGeom prst="rect">
            <a:avLst/>
          </a:prstGeom>
          <a:noFill/>
        </p:spPr>
        <p:txBody>
          <a:bodyPr wrap="none" rtlCol="0">
            <a:spAutoFit/>
          </a:bodyPr>
          <a:lstStyle/>
          <a:p>
            <a:r>
              <a:rPr lang="en-US" sz="1600" dirty="0" smtClean="0">
                <a:latin typeface="Calibri" pitchFamily="34" charset="0"/>
              </a:rPr>
              <a:t>Ex: Ch_19 Code\</a:t>
            </a:r>
            <a:r>
              <a:rPr lang="en-US" sz="1600" dirty="0" err="1" smtClean="0">
                <a:latin typeface="Calibri" pitchFamily="34" charset="0"/>
              </a:rPr>
              <a:t>MenuStripApp</a:t>
            </a:r>
            <a:endParaRPr lang="en-US" sz="1600" dirty="0">
              <a:latin typeface="Calibri" pitchFamily="34" charset="0"/>
            </a:endParaRPr>
          </a:p>
        </p:txBody>
      </p:sp>
      <p:sp>
        <p:nvSpPr>
          <p:cNvPr id="17" name="Oval 16"/>
          <p:cNvSpPr/>
          <p:nvPr/>
        </p:nvSpPr>
        <p:spPr>
          <a:xfrm>
            <a:off x="2286000" y="1828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6400800" y="1600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9" name="Oval 18"/>
          <p:cNvSpPr/>
          <p:nvPr/>
        </p:nvSpPr>
        <p:spPr>
          <a:xfrm>
            <a:off x="6477000" y="54864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Oval 19"/>
          <p:cNvSpPr/>
          <p:nvPr/>
        </p:nvSpPr>
        <p:spPr>
          <a:xfrm>
            <a:off x="3124200" y="46482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33400" y="1676400"/>
            <a:ext cx="7847943" cy="1000000"/>
            <a:chOff x="533400" y="1676400"/>
            <a:chExt cx="7847943" cy="1000000"/>
          </a:xfrm>
        </p:grpSpPr>
        <p:pic>
          <p:nvPicPr>
            <p:cNvPr id="4" name="Picture 3" descr="menu_exit1.png"/>
            <p:cNvPicPr>
              <a:picLocks noChangeAspect="1"/>
            </p:cNvPicPr>
            <p:nvPr/>
          </p:nvPicPr>
          <p:blipFill>
            <a:blip r:embed="rId2"/>
            <a:stretch>
              <a:fillRect/>
            </a:stretch>
          </p:blipFill>
          <p:spPr>
            <a:xfrm>
              <a:off x="3124200" y="1905000"/>
              <a:ext cx="5257143" cy="676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8" name="Group 7"/>
            <p:cNvGrpSpPr/>
            <p:nvPr/>
          </p:nvGrpSpPr>
          <p:grpSpPr>
            <a:xfrm>
              <a:off x="533400" y="1676400"/>
              <a:ext cx="1704762" cy="1000000"/>
              <a:chOff x="533400" y="1676400"/>
              <a:chExt cx="1704762" cy="1000000"/>
            </a:xfrm>
          </p:grpSpPr>
          <p:pic>
            <p:nvPicPr>
              <p:cNvPr id="5" name="Picture 4" descr="menu_exit.png"/>
              <p:cNvPicPr>
                <a:picLocks noChangeAspect="1"/>
              </p:cNvPicPr>
              <p:nvPr/>
            </p:nvPicPr>
            <p:blipFill>
              <a:blip r:embed="rId3"/>
              <a:stretch>
                <a:fillRect/>
              </a:stretch>
            </p:blipFill>
            <p:spPr>
              <a:xfrm>
                <a:off x="533400" y="1676400"/>
                <a:ext cx="1704762" cy="1000000"/>
              </a:xfrm>
              <a:prstGeom prst="rect">
                <a:avLst/>
              </a:prstGeom>
            </p:spPr>
          </p:pic>
          <p:sp>
            <p:nvSpPr>
              <p:cNvPr id="7" name="Rectangle 6"/>
              <p:cNvSpPr/>
              <p:nvPr/>
            </p:nvSpPr>
            <p:spPr>
              <a:xfrm>
                <a:off x="533400" y="2159358"/>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ight Arrow 9"/>
            <p:cNvSpPr/>
            <p:nvPr/>
          </p:nvSpPr>
          <p:spPr>
            <a:xfrm>
              <a:off x="2438400" y="2057400"/>
              <a:ext cx="6096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304800" y="3429000"/>
            <a:ext cx="8533762" cy="1828800"/>
            <a:chOff x="304800" y="3429000"/>
            <a:chExt cx="8533762" cy="1828800"/>
          </a:xfrm>
        </p:grpSpPr>
        <p:grpSp>
          <p:nvGrpSpPr>
            <p:cNvPr id="13" name="Group 12"/>
            <p:cNvGrpSpPr/>
            <p:nvPr/>
          </p:nvGrpSpPr>
          <p:grpSpPr>
            <a:xfrm>
              <a:off x="304800" y="3429000"/>
              <a:ext cx="2923810" cy="1828800"/>
              <a:chOff x="533400" y="3429000"/>
              <a:chExt cx="2923810" cy="1828800"/>
            </a:xfrm>
          </p:grpSpPr>
          <p:pic>
            <p:nvPicPr>
              <p:cNvPr id="11" name="Picture 10" descr="menu_text.png"/>
              <p:cNvPicPr>
                <a:picLocks noChangeAspect="1"/>
              </p:cNvPicPr>
              <p:nvPr/>
            </p:nvPicPr>
            <p:blipFill>
              <a:blip r:embed="rId4"/>
              <a:stretch>
                <a:fillRect/>
              </a:stretch>
            </p:blipFill>
            <p:spPr>
              <a:xfrm>
                <a:off x="533400" y="3429000"/>
                <a:ext cx="2923810" cy="1809524"/>
              </a:xfrm>
              <a:prstGeom prst="rect">
                <a:avLst/>
              </a:prstGeom>
            </p:spPr>
          </p:pic>
          <p:sp>
            <p:nvSpPr>
              <p:cNvPr id="12" name="Rectangle 11"/>
              <p:cNvSpPr/>
              <p:nvPr/>
            </p:nvSpPr>
            <p:spPr>
              <a:xfrm>
                <a:off x="1143000" y="4953000"/>
                <a:ext cx="1600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descr="menu_bg.png"/>
            <p:cNvPicPr>
              <a:picLocks noChangeAspect="1"/>
            </p:cNvPicPr>
            <p:nvPr/>
          </p:nvPicPr>
          <p:blipFill>
            <a:blip r:embed="rId5"/>
            <a:stretch>
              <a:fillRect/>
            </a:stretch>
          </p:blipFill>
          <p:spPr>
            <a:xfrm>
              <a:off x="3733800" y="3733800"/>
              <a:ext cx="5104762" cy="14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ight Arrow 14"/>
            <p:cNvSpPr/>
            <p:nvPr/>
          </p:nvSpPr>
          <p:spPr>
            <a:xfrm>
              <a:off x="3124200" y="4038600"/>
              <a:ext cx="6096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itle 1"/>
          <p:cNvSpPr>
            <a:spLocks noGrp="1"/>
          </p:cNvSpPr>
          <p:nvPr>
            <p:ph type="title"/>
          </p:nvPr>
        </p:nvSpPr>
        <p:spPr>
          <a:xfrm>
            <a:off x="457200" y="253536"/>
            <a:ext cx="5257800" cy="432264"/>
          </a:xfrm>
        </p:spPr>
        <p:txBody>
          <a:bodyPr>
            <a:noAutofit/>
          </a:bodyPr>
          <a:lstStyle/>
          <a:p>
            <a:pPr algn="l"/>
            <a:r>
              <a:rPr lang="en-US" sz="1800" b="1" u="sng" dirty="0" err="1" smtClean="0">
                <a:solidFill>
                  <a:srgbClr val="FFFF00"/>
                </a:solidFill>
              </a:rPr>
              <a:t>MenuStrips</a:t>
            </a:r>
            <a:r>
              <a:rPr lang="en-US" sz="1800" b="1" u="sng" dirty="0" smtClean="0">
                <a:solidFill>
                  <a:srgbClr val="FFFF00"/>
                </a:solidFill>
              </a:rPr>
              <a:t> and </a:t>
            </a:r>
            <a:r>
              <a:rPr lang="en-US" sz="1800" b="1" u="sng" dirty="0" err="1" smtClean="0">
                <a:solidFill>
                  <a:srgbClr val="FFFF00"/>
                </a:solidFill>
              </a:rPr>
              <a:t>ContextMenuStrips</a:t>
            </a:r>
            <a:r>
              <a:rPr lang="en-US" sz="1800" b="1" u="sng" dirty="0" smtClean="0">
                <a:solidFill>
                  <a:srgbClr val="FFFF00"/>
                </a:solidFill>
              </a:rPr>
              <a:t> Demo</a:t>
            </a:r>
            <a:endParaRPr lang="en-US" sz="1800" u="sng" dirty="0">
              <a:solidFill>
                <a:srgbClr val="FFF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xt2.png"/>
          <p:cNvPicPr>
            <a:picLocks noGrp="1" noChangeAspect="1"/>
          </p:cNvPicPr>
          <p:nvPr>
            <p:ph idx="1"/>
          </p:nvPr>
        </p:nvPicPr>
        <p:blipFill>
          <a:blip r:embed="rId2"/>
          <a:stretch>
            <a:fillRect/>
          </a:stretch>
        </p:blipFill>
        <p:spPr>
          <a:xfrm>
            <a:off x="3505200" y="685800"/>
            <a:ext cx="5137806" cy="4525962"/>
          </a:xfrm>
        </p:spPr>
      </p:pic>
      <p:sp>
        <p:nvSpPr>
          <p:cNvPr id="6" name="Rectangle 5"/>
          <p:cNvSpPr/>
          <p:nvPr/>
        </p:nvSpPr>
        <p:spPr>
          <a:xfrm>
            <a:off x="3886200" y="1397358"/>
            <a:ext cx="464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981200"/>
            <a:ext cx="3657600" cy="2133600"/>
            <a:chOff x="381000" y="2895600"/>
            <a:chExt cx="3657600" cy="2133600"/>
          </a:xfrm>
        </p:grpSpPr>
        <p:pic>
          <p:nvPicPr>
            <p:cNvPr id="5" name="Picture 4" descr="conxt1.png"/>
            <p:cNvPicPr>
              <a:picLocks noChangeAspect="1"/>
            </p:cNvPicPr>
            <p:nvPr/>
          </p:nvPicPr>
          <p:blipFill>
            <a:blip r:embed="rId3"/>
            <a:stretch>
              <a:fillRect/>
            </a:stretch>
          </p:blipFill>
          <p:spPr>
            <a:xfrm>
              <a:off x="381000" y="2895600"/>
              <a:ext cx="2923810" cy="1685714"/>
            </a:xfrm>
            <a:prstGeom prst="rect">
              <a:avLst/>
            </a:prstGeom>
          </p:spPr>
        </p:pic>
        <p:cxnSp>
          <p:nvCxnSpPr>
            <p:cNvPr id="8" name="Straight Arrow Connector 7"/>
            <p:cNvCxnSpPr/>
            <p:nvPr/>
          </p:nvCxnSpPr>
          <p:spPr>
            <a:xfrm flipV="1">
              <a:off x="1600200" y="3352800"/>
              <a:ext cx="2362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371600" y="4191000"/>
              <a:ext cx="2590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295400" y="4419600"/>
              <a:ext cx="2743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14" name="Picture 13" descr="conxt3.png"/>
          <p:cNvPicPr>
            <a:picLocks noChangeAspect="1"/>
          </p:cNvPicPr>
          <p:nvPr/>
        </p:nvPicPr>
        <p:blipFill>
          <a:blip r:embed="rId4"/>
          <a:stretch>
            <a:fillRect/>
          </a:stretch>
        </p:blipFill>
        <p:spPr>
          <a:xfrm>
            <a:off x="2895600" y="5410200"/>
            <a:ext cx="4933334" cy="119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angle 14"/>
          <p:cNvSpPr/>
          <p:nvPr/>
        </p:nvSpPr>
        <p:spPr>
          <a:xfrm>
            <a:off x="3886200" y="4838163"/>
            <a:ext cx="1524000" cy="191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495800" y="5029200"/>
            <a:ext cx="304800" cy="457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457200" y="76200"/>
            <a:ext cx="5257800" cy="432264"/>
          </a:xfrm>
        </p:spPr>
        <p:txBody>
          <a:bodyPr>
            <a:noAutofit/>
          </a:bodyPr>
          <a:lstStyle/>
          <a:p>
            <a:pPr algn="l"/>
            <a:r>
              <a:rPr lang="en-US" sz="1800" b="1" u="sng" dirty="0" err="1" smtClean="0">
                <a:solidFill>
                  <a:srgbClr val="FFFF00"/>
                </a:solidFill>
              </a:rPr>
              <a:t>MenuStrips</a:t>
            </a:r>
            <a:r>
              <a:rPr lang="en-US" sz="1800" b="1" u="sng" dirty="0" smtClean="0">
                <a:solidFill>
                  <a:srgbClr val="FFFF00"/>
                </a:solidFill>
              </a:rPr>
              <a:t> and </a:t>
            </a:r>
            <a:r>
              <a:rPr lang="en-US" sz="1800" b="1" u="sng" dirty="0" err="1" smtClean="0">
                <a:solidFill>
                  <a:srgbClr val="FFFF00"/>
                </a:solidFill>
              </a:rPr>
              <a:t>ContextMenuStrips</a:t>
            </a:r>
            <a:r>
              <a:rPr lang="en-US" sz="1800" b="1" u="sng" dirty="0" smtClean="0">
                <a:solidFill>
                  <a:srgbClr val="FFFF00"/>
                </a:solidFill>
              </a:rPr>
              <a:t> Demo</a:t>
            </a:r>
            <a:endParaRPr lang="en-US" sz="1800" u="sng" dirty="0">
              <a:solidFill>
                <a:srgbClr val="FFFF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smtClean="0"/>
              <a:t>Working with </a:t>
            </a:r>
            <a:r>
              <a:rPr lang="en-US" b="1" dirty="0" err="1" smtClean="0"/>
              <a:t>StatusStrips</a:t>
            </a:r>
            <a:endParaRPr lang="en-US" dirty="0"/>
          </a:p>
        </p:txBody>
      </p:sp>
      <p:sp>
        <p:nvSpPr>
          <p:cNvPr id="3" name="Content Placeholder 2"/>
          <p:cNvSpPr>
            <a:spLocks noGrp="1"/>
          </p:cNvSpPr>
          <p:nvPr>
            <p:ph idx="1"/>
          </p:nvPr>
        </p:nvSpPr>
        <p:spPr/>
        <p:txBody>
          <a:bodyPr>
            <a:normAutofit/>
          </a:bodyPr>
          <a:lstStyle/>
          <a:p>
            <a:r>
              <a:rPr lang="en-US" sz="2800" dirty="0" smtClean="0">
                <a:latin typeface="Calibri" pitchFamily="34" charset="0"/>
              </a:rPr>
              <a:t>Status strips have the ability to contain additional tool strip items such as the following:</a:t>
            </a:r>
          </a:p>
          <a:p>
            <a:pPr lvl="1"/>
            <a:r>
              <a:rPr lang="en-US" sz="2400" dirty="0" err="1" smtClean="0">
                <a:latin typeface="Calibri" pitchFamily="34" charset="0"/>
              </a:rPr>
              <a:t>ToolStripProgressBar</a:t>
            </a:r>
            <a:r>
              <a:rPr lang="en-US" sz="2400" dirty="0" smtClean="0">
                <a:latin typeface="Calibri" pitchFamily="34" charset="0"/>
              </a:rPr>
              <a:t>: An embedded progress bar.</a:t>
            </a:r>
          </a:p>
          <a:p>
            <a:pPr lvl="1"/>
            <a:r>
              <a:rPr lang="en-US" sz="2400" dirty="0" err="1" smtClean="0">
                <a:latin typeface="Calibri" pitchFamily="34" charset="0"/>
              </a:rPr>
              <a:t>ToolStripDropDownButton</a:t>
            </a:r>
            <a:r>
              <a:rPr lang="en-US" sz="2400" dirty="0" smtClean="0">
                <a:latin typeface="Calibri" pitchFamily="34" charset="0"/>
              </a:rPr>
              <a:t>: An embedded button that displays a drop-down list of choices when clicked.</a:t>
            </a:r>
          </a:p>
          <a:p>
            <a:pPr lvl="1"/>
            <a:r>
              <a:rPr lang="en-US" sz="2400" dirty="0" err="1" smtClean="0">
                <a:latin typeface="Calibri" pitchFamily="34" charset="0"/>
              </a:rPr>
              <a:t>ToolStripSplitButton</a:t>
            </a:r>
            <a:r>
              <a:rPr lang="en-US" sz="2400" dirty="0" smtClean="0">
                <a:latin typeface="Calibri" pitchFamily="34" charset="0"/>
              </a:rPr>
              <a:t>: This is similar to the </a:t>
            </a:r>
            <a:r>
              <a:rPr lang="en-US" sz="2400" dirty="0" err="1" smtClean="0">
                <a:latin typeface="Calibri" pitchFamily="34" charset="0"/>
              </a:rPr>
              <a:t>ToolStripDropDownButton</a:t>
            </a:r>
            <a:r>
              <a:rPr lang="en-US" sz="2400" dirty="0" smtClean="0">
                <a:latin typeface="Calibri" pitchFamily="34" charset="0"/>
              </a:rPr>
              <a:t>, but the items of the drop-down list are displayed only if the user clicks directly on the drop-down area of the control. The </a:t>
            </a:r>
            <a:r>
              <a:rPr lang="en-US" sz="2400" dirty="0" err="1" smtClean="0">
                <a:latin typeface="Calibri" pitchFamily="34" charset="0"/>
              </a:rPr>
              <a:t>ToolStripSplitButton</a:t>
            </a:r>
            <a:r>
              <a:rPr lang="en-US" sz="2400" dirty="0" smtClean="0">
                <a:latin typeface="Calibri" pitchFamily="34" charset="0"/>
              </a:rPr>
              <a:t> also has normal </a:t>
            </a:r>
            <a:r>
              <a:rPr lang="en-US" sz="2400" dirty="0" err="1" smtClean="0">
                <a:latin typeface="Calibri" pitchFamily="34" charset="0"/>
              </a:rPr>
              <a:t>buttonlike</a:t>
            </a:r>
            <a:r>
              <a:rPr lang="en-US" sz="2400" dirty="0" smtClean="0">
                <a:latin typeface="Calibri" pitchFamily="34" charset="0"/>
              </a:rPr>
              <a:t> behavior and can thus support the Click event.</a:t>
            </a:r>
          </a:p>
          <a:p>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Review</a:t>
            </a:r>
            <a:endParaRPr lang="en-US" dirty="0"/>
          </a:p>
        </p:txBody>
      </p:sp>
      <p:sp>
        <p:nvSpPr>
          <p:cNvPr id="3" name="Content Placeholder 2"/>
          <p:cNvSpPr>
            <a:spLocks noGrp="1"/>
          </p:cNvSpPr>
          <p:nvPr>
            <p:ph idx="1"/>
          </p:nvPr>
        </p:nvSpPr>
        <p:spPr/>
        <p:txBody>
          <a:bodyPr/>
          <a:lstStyle/>
          <a:p>
            <a:pPr>
              <a:lnSpc>
                <a:spcPct val="90000"/>
              </a:lnSpc>
            </a:pPr>
            <a:r>
              <a:rPr lang="en-US" dirty="0" smtClean="0">
                <a:latin typeface="Calibri" pitchFamily="34" charset="0"/>
              </a:rPr>
              <a:t>Object Serialization: the process of persisting the state of an object to a stream</a:t>
            </a:r>
          </a:p>
          <a:p>
            <a:pPr>
              <a:lnSpc>
                <a:spcPct val="90000"/>
              </a:lnSpc>
            </a:pPr>
            <a:r>
              <a:rPr lang="en-US" dirty="0" smtClean="0">
                <a:latin typeface="Calibri" pitchFamily="34" charset="0"/>
              </a:rPr>
              <a:t>Configuring Objects for Serialization: </a:t>
            </a:r>
            <a:r>
              <a:rPr lang="en-US" dirty="0" smtClean="0">
                <a:solidFill>
                  <a:srgbClr val="FFFF00"/>
                </a:solidFill>
                <a:latin typeface="Calibri" pitchFamily="34" charset="0"/>
              </a:rPr>
              <a:t>[</a:t>
            </a:r>
            <a:r>
              <a:rPr lang="en-US" dirty="0" err="1" smtClean="0">
                <a:solidFill>
                  <a:srgbClr val="FFFF00"/>
                </a:solidFill>
                <a:latin typeface="Calibri" pitchFamily="34" charset="0"/>
              </a:rPr>
              <a:t>Serializable</a:t>
            </a:r>
            <a:r>
              <a:rPr lang="en-US" dirty="0" smtClean="0">
                <a:solidFill>
                  <a:srgbClr val="FFFF00"/>
                </a:solidFill>
                <a:latin typeface="Calibri" pitchFamily="34" charset="0"/>
              </a:rPr>
              <a:t>], [</a:t>
            </a:r>
            <a:r>
              <a:rPr lang="en-US" dirty="0" err="1" smtClean="0">
                <a:solidFill>
                  <a:srgbClr val="FFFF00"/>
                </a:solidFill>
                <a:latin typeface="Calibri" pitchFamily="34" charset="0"/>
              </a:rPr>
              <a:t>NonSerialized</a:t>
            </a:r>
            <a:r>
              <a:rPr lang="en-US" dirty="0" smtClean="0">
                <a:solidFill>
                  <a:srgbClr val="FFFF00"/>
                </a:solidFill>
                <a:latin typeface="Calibri" pitchFamily="34" charset="0"/>
              </a:rPr>
              <a:t>]</a:t>
            </a:r>
            <a:endParaRPr lang="en-US" dirty="0" smtClean="0">
              <a:latin typeface="Calibri" pitchFamily="34" charset="0"/>
            </a:endParaRPr>
          </a:p>
          <a:p>
            <a:pPr>
              <a:lnSpc>
                <a:spcPct val="90000"/>
              </a:lnSpc>
            </a:pPr>
            <a:r>
              <a:rPr lang="en-US" dirty="0" smtClean="0">
                <a:latin typeface="Calibri" pitchFamily="34" charset="0"/>
              </a:rPr>
              <a:t>Serializing Objects Using the </a:t>
            </a:r>
            <a:r>
              <a:rPr lang="en-US" dirty="0" err="1" smtClean="0">
                <a:latin typeface="Calibri" pitchFamily="34" charset="0"/>
              </a:rPr>
              <a:t>BinaryFormatter</a:t>
            </a:r>
            <a:endParaRPr lang="en-US" dirty="0" smtClean="0">
              <a:latin typeface="Calibri" pitchFamily="34" charset="0"/>
            </a:endParaRPr>
          </a:p>
          <a:p>
            <a:pPr>
              <a:lnSpc>
                <a:spcPct val="90000"/>
              </a:lnSpc>
            </a:pPr>
            <a:r>
              <a:rPr lang="en-US" dirty="0" smtClean="0">
                <a:latin typeface="Calibri" pitchFamily="34" charset="0"/>
              </a:rPr>
              <a:t>Serializing Objects Using the </a:t>
            </a:r>
            <a:r>
              <a:rPr lang="en-US" dirty="0" err="1" smtClean="0">
                <a:latin typeface="Calibri" pitchFamily="34" charset="0"/>
              </a:rPr>
              <a:t>SoapFormatter</a:t>
            </a:r>
            <a:endParaRPr lang="en-US" dirty="0" smtClean="0">
              <a:latin typeface="Calibri" pitchFamily="34" charset="0"/>
            </a:endParaRPr>
          </a:p>
          <a:p>
            <a:pPr>
              <a:lnSpc>
                <a:spcPct val="90000"/>
              </a:lnSpc>
            </a:pPr>
            <a:r>
              <a:rPr lang="en-US" dirty="0" smtClean="0">
                <a:latin typeface="Calibri" pitchFamily="34" charset="0"/>
              </a:rPr>
              <a:t>Serializing Objects Using the </a:t>
            </a:r>
            <a:r>
              <a:rPr lang="en-US" dirty="0" err="1" smtClean="0">
                <a:latin typeface="Calibri" pitchFamily="34" charset="0"/>
              </a:rPr>
              <a:t>XmlSerializer</a:t>
            </a:r>
            <a:r>
              <a:rPr lang="en-US" dirty="0" smtClean="0">
                <a:latin typeface="Calibri" pitchFamily="34" charset="0"/>
              </a:rPr>
              <a:t>.</a:t>
            </a:r>
          </a:p>
          <a:p>
            <a:endParaRPr lang="en-US"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b="1" dirty="0" smtClean="0"/>
              <a:t>Working with </a:t>
            </a:r>
            <a:r>
              <a:rPr lang="en-US" b="1" dirty="0" err="1" smtClean="0"/>
              <a:t>ToolStrips</a:t>
            </a:r>
            <a:endParaRPr lang="en-US" dirty="0"/>
          </a:p>
        </p:txBody>
      </p:sp>
      <p:sp>
        <p:nvSpPr>
          <p:cNvPr id="3" name="Content Placeholder 2"/>
          <p:cNvSpPr>
            <a:spLocks noGrp="1"/>
          </p:cNvSpPr>
          <p:nvPr>
            <p:ph idx="1"/>
          </p:nvPr>
        </p:nvSpPr>
        <p:spPr/>
        <p:txBody>
          <a:bodyPr/>
          <a:lstStyle/>
          <a:p>
            <a:r>
              <a:rPr lang="en-US" b="1" dirty="0" smtClean="0"/>
              <a:t>Example: </a:t>
            </a:r>
            <a:r>
              <a:rPr lang="en-US" dirty="0" err="1" smtClean="0"/>
              <a:t>ToolStripApp</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b="1" dirty="0" smtClean="0"/>
              <a:t>Building an MDI Application</a:t>
            </a:r>
            <a:endParaRPr lang="en-US" dirty="0"/>
          </a:p>
        </p:txBody>
      </p:sp>
      <p:sp>
        <p:nvSpPr>
          <p:cNvPr id="3" name="Content Placeholder 2"/>
          <p:cNvSpPr>
            <a:spLocks noGrp="1"/>
          </p:cNvSpPr>
          <p:nvPr>
            <p:ph idx="1"/>
          </p:nvPr>
        </p:nvSpPr>
        <p:spPr/>
        <p:txBody>
          <a:bodyPr>
            <a:normAutofit/>
          </a:bodyPr>
          <a:lstStyle/>
          <a:p>
            <a:pPr>
              <a:lnSpc>
                <a:spcPct val="90000"/>
              </a:lnSpc>
            </a:pPr>
            <a:r>
              <a:rPr lang="en-US" sz="2400" dirty="0" smtClean="0">
                <a:latin typeface="Calibri" pitchFamily="34" charset="0"/>
              </a:rPr>
              <a:t>MDI applications allow users to have multiple child windows open at the same time within the same topmost window.</a:t>
            </a:r>
          </a:p>
          <a:p>
            <a:pPr>
              <a:lnSpc>
                <a:spcPct val="90000"/>
              </a:lnSpc>
            </a:pPr>
            <a:r>
              <a:rPr lang="en-US" sz="2400" dirty="0" smtClean="0">
                <a:latin typeface="Calibri" pitchFamily="34" charset="0"/>
              </a:rPr>
              <a:t>In the world of MDIs, each window represents a given “document” of the application.</a:t>
            </a:r>
          </a:p>
          <a:p>
            <a:r>
              <a:rPr lang="en-US" sz="2400" dirty="0" smtClean="0">
                <a:latin typeface="Calibri" pitchFamily="34" charset="0"/>
              </a:rPr>
              <a:t>Given that Forms are class types, any private data defined in the child Form will be unique to a particular instance.</a:t>
            </a:r>
          </a:p>
          <a:p>
            <a:pPr lvl="1"/>
            <a:r>
              <a:rPr lang="en-US" sz="2400" dirty="0" smtClean="0">
                <a:latin typeface="Calibri" pitchFamily="34" charset="0"/>
              </a:rPr>
              <a:t>Example, if you were to create an MDI word processing application, you might create a child Form that maintains a </a:t>
            </a:r>
            <a:r>
              <a:rPr lang="en-US" sz="2400" dirty="0" err="1" smtClean="0">
                <a:latin typeface="Calibri" pitchFamily="34" charset="0"/>
              </a:rPr>
              <a:t>StringBuilder</a:t>
            </a:r>
            <a:r>
              <a:rPr lang="en-US" sz="2400" dirty="0" smtClean="0">
                <a:latin typeface="Calibri" pitchFamily="34" charset="0"/>
              </a:rPr>
              <a:t> to represent the text. If a user created five new child windows, each Form would maintain its own </a:t>
            </a:r>
            <a:r>
              <a:rPr lang="en-US" sz="2400" dirty="0" err="1" smtClean="0">
                <a:latin typeface="Calibri" pitchFamily="34" charset="0"/>
              </a:rPr>
              <a:t>StringBuilder</a:t>
            </a:r>
            <a:r>
              <a:rPr lang="en-US" sz="2400" dirty="0" smtClean="0">
                <a:latin typeface="Calibri" pitchFamily="34" charset="0"/>
              </a:rPr>
              <a:t> instance, which could be individually manipulated.</a:t>
            </a:r>
          </a:p>
          <a:p>
            <a:endParaRPr lang="en-US" sz="2400" dirty="0">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5276573" cy="369332"/>
          </a:xfrm>
          <a:prstGeom prst="rect">
            <a:avLst/>
          </a:prstGeom>
          <a:noFill/>
        </p:spPr>
        <p:txBody>
          <a:bodyPr wrap="none" rtlCol="0">
            <a:spAutoFit/>
          </a:bodyPr>
          <a:lstStyle/>
          <a:p>
            <a:r>
              <a:rPr lang="en-US" u="sng" dirty="0" smtClean="0">
                <a:solidFill>
                  <a:srgbClr val="FFFF00"/>
                </a:solidFill>
              </a:rPr>
              <a:t>MDI  Form  Demo (Ch_19 Code\</a:t>
            </a:r>
            <a:r>
              <a:rPr lang="en-US" u="sng" dirty="0" err="1" smtClean="0">
                <a:solidFill>
                  <a:srgbClr val="FFFF00"/>
                </a:solidFill>
              </a:rPr>
              <a:t>SimpleMdiApp</a:t>
            </a:r>
            <a:r>
              <a:rPr lang="en-US" u="sng" dirty="0" smtClean="0">
                <a:solidFill>
                  <a:srgbClr val="FFFF00"/>
                </a:solidFill>
              </a:rPr>
              <a:t>)</a:t>
            </a:r>
            <a:endParaRPr lang="en-US" u="sng" dirty="0">
              <a:solidFill>
                <a:srgbClr val="FFFF00"/>
              </a:solidFill>
            </a:endParaRPr>
          </a:p>
        </p:txBody>
      </p:sp>
      <p:grpSp>
        <p:nvGrpSpPr>
          <p:cNvPr id="34" name="Group 33"/>
          <p:cNvGrpSpPr/>
          <p:nvPr/>
        </p:nvGrpSpPr>
        <p:grpSpPr>
          <a:xfrm>
            <a:off x="533400" y="1143000"/>
            <a:ext cx="8076353" cy="5514648"/>
            <a:chOff x="533400" y="1143000"/>
            <a:chExt cx="8076353" cy="5514648"/>
          </a:xfrm>
        </p:grpSpPr>
        <p:grpSp>
          <p:nvGrpSpPr>
            <p:cNvPr id="9" name="Group 8"/>
            <p:cNvGrpSpPr/>
            <p:nvPr/>
          </p:nvGrpSpPr>
          <p:grpSpPr>
            <a:xfrm>
              <a:off x="5562600" y="1295400"/>
              <a:ext cx="2590476" cy="1800000"/>
              <a:chOff x="5562600" y="1295400"/>
              <a:chExt cx="2590476" cy="1800000"/>
            </a:xfrm>
          </p:grpSpPr>
          <p:pic>
            <p:nvPicPr>
              <p:cNvPr id="7" name="Picture 6" descr="mdi3.png"/>
              <p:cNvPicPr>
                <a:picLocks noChangeAspect="1"/>
              </p:cNvPicPr>
              <p:nvPr/>
            </p:nvPicPr>
            <p:blipFill>
              <a:blip r:embed="rId2"/>
              <a:stretch>
                <a:fillRect/>
              </a:stretch>
            </p:blipFill>
            <p:spPr>
              <a:xfrm>
                <a:off x="5562600" y="1295400"/>
                <a:ext cx="2590476" cy="1800000"/>
              </a:xfrm>
              <a:prstGeom prst="rect">
                <a:avLst/>
              </a:prstGeom>
            </p:spPr>
          </p:pic>
          <p:sp>
            <p:nvSpPr>
              <p:cNvPr id="8" name="Rectangle 7"/>
              <p:cNvSpPr/>
              <p:nvPr/>
            </p:nvSpPr>
            <p:spPr>
              <a:xfrm>
                <a:off x="5638800" y="2590800"/>
                <a:ext cx="2362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ight Arrow 9"/>
            <p:cNvSpPr/>
            <p:nvPr/>
          </p:nvSpPr>
          <p:spPr>
            <a:xfrm>
              <a:off x="4953000" y="2514600"/>
              <a:ext cx="533400" cy="457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971800" y="4038600"/>
              <a:ext cx="5637953" cy="2619048"/>
              <a:chOff x="2971800" y="4038600"/>
              <a:chExt cx="5637953" cy="2619048"/>
            </a:xfrm>
          </p:grpSpPr>
          <p:pic>
            <p:nvPicPr>
              <p:cNvPr id="5" name="Picture 4" descr="mdi2.png"/>
              <p:cNvPicPr>
                <a:picLocks noChangeAspect="1"/>
              </p:cNvPicPr>
              <p:nvPr/>
            </p:nvPicPr>
            <p:blipFill>
              <a:blip r:embed="rId3"/>
              <a:stretch>
                <a:fillRect/>
              </a:stretch>
            </p:blipFill>
            <p:spPr>
              <a:xfrm>
                <a:off x="2971800" y="4038600"/>
                <a:ext cx="5637953" cy="2619048"/>
              </a:xfrm>
              <a:prstGeom prst="rect">
                <a:avLst/>
              </a:prstGeom>
            </p:spPr>
          </p:pic>
          <p:sp>
            <p:nvSpPr>
              <p:cNvPr id="21" name="Rectangle 20"/>
              <p:cNvSpPr/>
              <p:nvPr/>
            </p:nvSpPr>
            <p:spPr>
              <a:xfrm>
                <a:off x="3048000" y="4572000"/>
                <a:ext cx="26670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815884" y="4584879"/>
                <a:ext cx="26670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533400" y="1143000"/>
              <a:ext cx="5282484" cy="4714657"/>
              <a:chOff x="533400" y="1143000"/>
              <a:chExt cx="5282484" cy="4714657"/>
            </a:xfrm>
          </p:grpSpPr>
          <p:pic>
            <p:nvPicPr>
              <p:cNvPr id="6" name="Picture 5" descr="mdi1.png"/>
              <p:cNvPicPr>
                <a:picLocks noChangeAspect="1"/>
              </p:cNvPicPr>
              <p:nvPr/>
            </p:nvPicPr>
            <p:blipFill>
              <a:blip r:embed="rId4"/>
              <a:stretch>
                <a:fillRect/>
              </a:stretch>
            </p:blipFill>
            <p:spPr>
              <a:xfrm>
                <a:off x="533400" y="1143000"/>
                <a:ext cx="4285715" cy="2580953"/>
              </a:xfrm>
              <a:prstGeom prst="rect">
                <a:avLst/>
              </a:prstGeom>
            </p:spPr>
          </p:pic>
          <p:cxnSp>
            <p:nvCxnSpPr>
              <p:cNvPr id="18" name="Elbow Connector 17"/>
              <p:cNvCxnSpPr>
                <a:stCxn id="13" idx="1"/>
                <a:endCxn id="6" idx="1"/>
              </p:cNvCxnSpPr>
              <p:nvPr/>
            </p:nvCxnSpPr>
            <p:spPr>
              <a:xfrm rot="10800000">
                <a:off x="533400" y="2433478"/>
                <a:ext cx="76200" cy="2824323"/>
              </a:xfrm>
              <a:prstGeom prst="bentConnector3">
                <a:avLst>
                  <a:gd name="adj1" fmla="val 40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533400" y="4114800"/>
                <a:ext cx="5282484" cy="1742857"/>
                <a:chOff x="533400" y="4114800"/>
                <a:chExt cx="5282484" cy="1742857"/>
              </a:xfrm>
            </p:grpSpPr>
            <p:grpSp>
              <p:nvGrpSpPr>
                <p:cNvPr id="28" name="Group 27"/>
                <p:cNvGrpSpPr/>
                <p:nvPr/>
              </p:nvGrpSpPr>
              <p:grpSpPr>
                <a:xfrm>
                  <a:off x="533400" y="4114800"/>
                  <a:ext cx="2095238" cy="1742857"/>
                  <a:chOff x="533400" y="4114800"/>
                  <a:chExt cx="2095238" cy="1742857"/>
                </a:xfrm>
              </p:grpSpPr>
              <p:pic>
                <p:nvPicPr>
                  <p:cNvPr id="12" name="Picture 11" descr="mdi6.png"/>
                  <p:cNvPicPr>
                    <a:picLocks noChangeAspect="1"/>
                  </p:cNvPicPr>
                  <p:nvPr/>
                </p:nvPicPr>
                <p:blipFill>
                  <a:blip r:embed="rId5"/>
                  <a:stretch>
                    <a:fillRect/>
                  </a:stretch>
                </p:blipFill>
                <p:spPr>
                  <a:xfrm>
                    <a:off x="533400" y="4114800"/>
                    <a:ext cx="2095238" cy="1742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609600" y="5181600"/>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7604" y="5004516"/>
                    <a:ext cx="1512196" cy="1770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 name="Elbow Connector 23"/>
                <p:cNvCxnSpPr>
                  <a:stCxn id="16" idx="3"/>
                  <a:endCxn id="21" idx="1"/>
                </p:cNvCxnSpPr>
                <p:nvPr/>
              </p:nvCxnSpPr>
              <p:spPr>
                <a:xfrm>
                  <a:off x="2209800" y="5093058"/>
                  <a:ext cx="838200" cy="46954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6" idx="3"/>
                  <a:endCxn id="22" idx="1"/>
                </p:cNvCxnSpPr>
                <p:nvPr/>
              </p:nvCxnSpPr>
              <p:spPr>
                <a:xfrm>
                  <a:off x="2209800" y="5093058"/>
                  <a:ext cx="3606084" cy="482421"/>
                </a:xfrm>
                <a:prstGeom prst="bentConnector3">
                  <a:avLst>
                    <a:gd name="adj1" fmla="val 35357"/>
                  </a:avLst>
                </a:prstGeom>
                <a:ln>
                  <a:tailEnd type="arrow"/>
                </a:ln>
              </p:spPr>
              <p:style>
                <a:lnRef idx="2">
                  <a:schemeClr val="accent1"/>
                </a:lnRef>
                <a:fillRef idx="0">
                  <a:schemeClr val="accent1"/>
                </a:fillRef>
                <a:effectRef idx="1">
                  <a:schemeClr val="accent1"/>
                </a:effectRef>
                <a:fontRef idx="minor">
                  <a:schemeClr val="tx1"/>
                </a:fontRef>
              </p:style>
            </p:cxnSp>
          </p:gr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1000" y="1447800"/>
            <a:ext cx="2952381" cy="1247619"/>
            <a:chOff x="381000" y="1752600"/>
            <a:chExt cx="2952381" cy="1247619"/>
          </a:xfrm>
        </p:grpSpPr>
        <p:pic>
          <p:nvPicPr>
            <p:cNvPr id="5" name="Picture 4" descr="mdi4.png"/>
            <p:cNvPicPr>
              <a:picLocks noChangeAspect="1"/>
            </p:cNvPicPr>
            <p:nvPr/>
          </p:nvPicPr>
          <p:blipFill>
            <a:blip r:embed="rId2"/>
            <a:stretch>
              <a:fillRect/>
            </a:stretch>
          </p:blipFill>
          <p:spPr>
            <a:xfrm>
              <a:off x="381000" y="1752600"/>
              <a:ext cx="2952381" cy="1247619"/>
            </a:xfrm>
            <a:prstGeom prst="rect">
              <a:avLst/>
            </a:prstGeom>
          </p:spPr>
        </p:pic>
        <p:sp>
          <p:nvSpPr>
            <p:cNvPr id="6" name="Rectangle 5"/>
            <p:cNvSpPr/>
            <p:nvPr/>
          </p:nvSpPr>
          <p:spPr>
            <a:xfrm>
              <a:off x="533400" y="22098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a:stCxn id="6" idx="3"/>
            <a:endCxn id="4" idx="1"/>
          </p:cNvCxnSpPr>
          <p:nvPr/>
        </p:nvCxnSpPr>
        <p:spPr>
          <a:xfrm>
            <a:off x="1524000" y="2019300"/>
            <a:ext cx="2057400" cy="180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228600" y="3733800"/>
            <a:ext cx="2933334" cy="1380952"/>
            <a:chOff x="228600" y="3733800"/>
            <a:chExt cx="2933334" cy="1380952"/>
          </a:xfrm>
        </p:grpSpPr>
        <p:pic>
          <p:nvPicPr>
            <p:cNvPr id="12" name="Picture 11" descr="mdi7.png"/>
            <p:cNvPicPr>
              <a:picLocks noChangeAspect="1"/>
            </p:cNvPicPr>
            <p:nvPr/>
          </p:nvPicPr>
          <p:blipFill>
            <a:blip r:embed="rId3"/>
            <a:stretch>
              <a:fillRect/>
            </a:stretch>
          </p:blipFill>
          <p:spPr>
            <a:xfrm>
              <a:off x="228600" y="3733800"/>
              <a:ext cx="2933334" cy="1380952"/>
            </a:xfrm>
            <a:prstGeom prst="rect">
              <a:avLst/>
            </a:prstGeom>
          </p:spPr>
        </p:pic>
        <p:sp>
          <p:nvSpPr>
            <p:cNvPr id="13" name="Rectangle 12"/>
            <p:cNvSpPr/>
            <p:nvPr/>
          </p:nvSpPr>
          <p:spPr>
            <a:xfrm>
              <a:off x="1447800" y="4191000"/>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45652" y="4433553"/>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445652" y="4648200"/>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3505200" y="3733800"/>
            <a:ext cx="5334000" cy="1428572"/>
            <a:chOff x="3505200" y="3733800"/>
            <a:chExt cx="5334000" cy="1428572"/>
          </a:xfrm>
        </p:grpSpPr>
        <p:pic>
          <p:nvPicPr>
            <p:cNvPr id="11" name="Picture 10" descr="mdi8.png"/>
            <p:cNvPicPr>
              <a:picLocks noChangeAspect="1"/>
            </p:cNvPicPr>
            <p:nvPr/>
          </p:nvPicPr>
          <p:blipFill>
            <a:blip r:embed="rId4"/>
            <a:stretch>
              <a:fillRect/>
            </a:stretch>
          </p:blipFill>
          <p:spPr>
            <a:xfrm>
              <a:off x="3505200" y="3733800"/>
              <a:ext cx="5323762" cy="142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Rectangle 15"/>
            <p:cNvSpPr/>
            <p:nvPr/>
          </p:nvSpPr>
          <p:spPr>
            <a:xfrm>
              <a:off x="3505200" y="3733800"/>
              <a:ext cx="5181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05200" y="4191000"/>
              <a:ext cx="5181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505200" y="4724400"/>
              <a:ext cx="5334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055252" y="3924300"/>
            <a:ext cx="1449948" cy="990600"/>
            <a:chOff x="2055252" y="3924300"/>
            <a:chExt cx="1449948" cy="990600"/>
          </a:xfrm>
        </p:grpSpPr>
        <p:cxnSp>
          <p:nvCxnSpPr>
            <p:cNvPr id="22" name="Elbow Connector 21"/>
            <p:cNvCxnSpPr>
              <a:stCxn id="13" idx="3"/>
              <a:endCxn id="16" idx="1"/>
            </p:cNvCxnSpPr>
            <p:nvPr/>
          </p:nvCxnSpPr>
          <p:spPr>
            <a:xfrm flipV="1">
              <a:off x="2057400" y="3924300"/>
              <a:ext cx="1447800" cy="3810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4" idx="3"/>
              <a:endCxn id="17" idx="1"/>
            </p:cNvCxnSpPr>
            <p:nvPr/>
          </p:nvCxnSpPr>
          <p:spPr>
            <a:xfrm flipV="1">
              <a:off x="2055252" y="4381500"/>
              <a:ext cx="1449948" cy="166353"/>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Elbow Connector 25"/>
            <p:cNvCxnSpPr>
              <a:stCxn id="15" idx="3"/>
              <a:endCxn id="18" idx="1"/>
            </p:cNvCxnSpPr>
            <p:nvPr/>
          </p:nvCxnSpPr>
          <p:spPr>
            <a:xfrm>
              <a:off x="2055252" y="4762500"/>
              <a:ext cx="1449948" cy="1524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grpSp>
      <p:grpSp>
        <p:nvGrpSpPr>
          <p:cNvPr id="29" name="Group 28"/>
          <p:cNvGrpSpPr/>
          <p:nvPr/>
        </p:nvGrpSpPr>
        <p:grpSpPr>
          <a:xfrm>
            <a:off x="3581400" y="1295400"/>
            <a:ext cx="5247619" cy="1809524"/>
            <a:chOff x="3581400" y="1295400"/>
            <a:chExt cx="5247619" cy="1809524"/>
          </a:xfrm>
        </p:grpSpPr>
        <p:pic>
          <p:nvPicPr>
            <p:cNvPr id="4" name="Picture 3" descr="mdi5.png"/>
            <p:cNvPicPr>
              <a:picLocks noChangeAspect="1"/>
            </p:cNvPicPr>
            <p:nvPr/>
          </p:nvPicPr>
          <p:blipFill>
            <a:blip r:embed="rId5"/>
            <a:stretch>
              <a:fillRect/>
            </a:stretch>
          </p:blipFill>
          <p:spPr>
            <a:xfrm>
              <a:off x="3581400" y="1295400"/>
              <a:ext cx="5247619" cy="1809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Rectangle 27"/>
            <p:cNvSpPr/>
            <p:nvPr/>
          </p:nvSpPr>
          <p:spPr>
            <a:xfrm>
              <a:off x="3886200" y="2133600"/>
              <a:ext cx="35052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685800" y="381000"/>
            <a:ext cx="5276573" cy="369332"/>
          </a:xfrm>
          <a:prstGeom prst="rect">
            <a:avLst/>
          </a:prstGeom>
          <a:noFill/>
        </p:spPr>
        <p:txBody>
          <a:bodyPr wrap="none" rtlCol="0">
            <a:spAutoFit/>
          </a:bodyPr>
          <a:lstStyle/>
          <a:p>
            <a:r>
              <a:rPr lang="en-US" u="sng" dirty="0" smtClean="0">
                <a:solidFill>
                  <a:srgbClr val="FFFF00"/>
                </a:solidFill>
              </a:rPr>
              <a:t>MDI  Form  Demo (Ch_19 Code\</a:t>
            </a:r>
            <a:r>
              <a:rPr lang="en-US" u="sng" dirty="0" err="1" smtClean="0">
                <a:solidFill>
                  <a:srgbClr val="FFFF00"/>
                </a:solidFill>
              </a:rPr>
              <a:t>SimpleMdiApp</a:t>
            </a:r>
            <a:r>
              <a:rPr lang="en-US" u="sng" dirty="0" smtClean="0">
                <a:solidFill>
                  <a:srgbClr val="FFFF00"/>
                </a:solidFill>
              </a:rPr>
              <a:t>)</a:t>
            </a:r>
            <a:endParaRPr lang="en-US" u="sng" dirty="0">
              <a:solidFill>
                <a:srgbClr val="FFFF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MenuStrips</a:t>
            </a:r>
            <a:r>
              <a:rPr lang="en-US" dirty="0" smtClean="0"/>
              <a:t> and </a:t>
            </a:r>
            <a:r>
              <a:rPr lang="en-US" dirty="0" err="1" smtClean="0"/>
              <a:t>ContextMenuStrips</a:t>
            </a:r>
            <a:endParaRPr lang="en-US" dirty="0" smtClean="0"/>
          </a:p>
          <a:p>
            <a:r>
              <a:rPr lang="en-US" dirty="0" err="1" smtClean="0"/>
              <a:t>StatusStips</a:t>
            </a:r>
            <a:endParaRPr lang="en-US" dirty="0" smtClean="0"/>
          </a:p>
          <a:p>
            <a:r>
              <a:rPr lang="en-US" dirty="0" smtClean="0"/>
              <a:t>MDI applications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pPr algn="ctr"/>
            <a:r>
              <a:rPr lang="en-US" dirty="0" smtClean="0"/>
              <a:t>Chapter 19: Q &amp; 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Chapter 19: Objectives</a:t>
            </a:r>
            <a:endParaRPr lang="en-US" dirty="0"/>
          </a:p>
        </p:txBody>
      </p:sp>
      <p:sp>
        <p:nvSpPr>
          <p:cNvPr id="3" name="Content Placeholder 2"/>
          <p:cNvSpPr>
            <a:spLocks noGrp="1"/>
          </p:cNvSpPr>
          <p:nvPr>
            <p:ph idx="1"/>
          </p:nvPr>
        </p:nvSpPr>
        <p:spPr/>
        <p:txBody>
          <a:bodyPr>
            <a:normAutofit fontScale="85000" lnSpcReduction="10000"/>
          </a:bodyPr>
          <a:lstStyle/>
          <a:p>
            <a:pPr>
              <a:lnSpc>
                <a:spcPct val="90000"/>
              </a:lnSpc>
            </a:pPr>
            <a:r>
              <a:rPr lang="en-US" dirty="0" smtClean="0">
                <a:latin typeface="Calibri" pitchFamily="34" charset="0"/>
              </a:rPr>
              <a:t>Overview of the </a:t>
            </a:r>
            <a:r>
              <a:rPr lang="en-US" dirty="0" err="1" smtClean="0">
                <a:latin typeface="Calibri" pitchFamily="34" charset="0"/>
              </a:rPr>
              <a:t>System.Windows.Forms</a:t>
            </a:r>
            <a:r>
              <a:rPr lang="en-US" dirty="0" smtClean="0">
                <a:latin typeface="Calibri" pitchFamily="34" charset="0"/>
              </a:rPr>
              <a:t> Namespace.</a:t>
            </a:r>
          </a:p>
          <a:p>
            <a:pPr>
              <a:lnSpc>
                <a:spcPct val="90000"/>
              </a:lnSpc>
            </a:pPr>
            <a:r>
              <a:rPr lang="en-US" dirty="0" smtClean="0">
                <a:latin typeface="Calibri" pitchFamily="34" charset="0"/>
              </a:rPr>
              <a:t>Working with the Windows Forms Types</a:t>
            </a:r>
          </a:p>
          <a:p>
            <a:pPr>
              <a:lnSpc>
                <a:spcPct val="90000"/>
              </a:lnSpc>
            </a:pPr>
            <a:r>
              <a:rPr lang="en-US" dirty="0" smtClean="0">
                <a:latin typeface="Calibri" pitchFamily="34" charset="0"/>
              </a:rPr>
              <a:t>The Role of the Application Class</a:t>
            </a:r>
          </a:p>
          <a:p>
            <a:pPr>
              <a:lnSpc>
                <a:spcPct val="90000"/>
              </a:lnSpc>
            </a:pPr>
            <a:r>
              <a:rPr lang="en-US" dirty="0" smtClean="0">
                <a:latin typeface="Calibri" pitchFamily="34" charset="0"/>
              </a:rPr>
              <a:t>The Anatomy of a Form</a:t>
            </a:r>
          </a:p>
          <a:p>
            <a:pPr>
              <a:lnSpc>
                <a:spcPct val="90000"/>
              </a:lnSpc>
            </a:pPr>
            <a:r>
              <a:rPr lang="en-US" dirty="0" smtClean="0">
                <a:latin typeface="Calibri" pitchFamily="34" charset="0"/>
              </a:rPr>
              <a:t>The Functionality of the Control Class</a:t>
            </a:r>
          </a:p>
          <a:p>
            <a:pPr>
              <a:lnSpc>
                <a:spcPct val="90000"/>
              </a:lnSpc>
            </a:pPr>
            <a:r>
              <a:rPr lang="en-US" dirty="0" smtClean="0">
                <a:latin typeface="Calibri" pitchFamily="34" charset="0"/>
              </a:rPr>
              <a:t>The Functionality of the Form Class.</a:t>
            </a:r>
          </a:p>
          <a:p>
            <a:pPr>
              <a:lnSpc>
                <a:spcPct val="90000"/>
              </a:lnSpc>
            </a:pPr>
            <a:r>
              <a:rPr lang="en-US" dirty="0" smtClean="0">
                <a:latin typeface="Calibri" pitchFamily="34" charset="0"/>
              </a:rPr>
              <a:t>Building Windows Applications with Visual Studio 2005</a:t>
            </a:r>
          </a:p>
          <a:p>
            <a:pPr>
              <a:lnSpc>
                <a:spcPct val="90000"/>
              </a:lnSpc>
            </a:pPr>
            <a:r>
              <a:rPr lang="en-US" dirty="0" smtClean="0">
                <a:latin typeface="Calibri" pitchFamily="34" charset="0"/>
              </a:rPr>
              <a:t>Working with </a:t>
            </a:r>
            <a:r>
              <a:rPr lang="en-US" dirty="0" err="1" smtClean="0">
                <a:latin typeface="Calibri" pitchFamily="34" charset="0"/>
              </a:rPr>
              <a:t>MenuStrips</a:t>
            </a:r>
            <a:r>
              <a:rPr lang="en-US" dirty="0" smtClean="0">
                <a:latin typeface="Calibri" pitchFamily="34" charset="0"/>
              </a:rPr>
              <a:t> and </a:t>
            </a:r>
            <a:r>
              <a:rPr lang="en-US" dirty="0" err="1" smtClean="0">
                <a:latin typeface="Calibri" pitchFamily="34" charset="0"/>
              </a:rPr>
              <a:t>ContextMenuStrips</a:t>
            </a:r>
            <a:r>
              <a:rPr lang="en-US" dirty="0" smtClean="0">
                <a:latin typeface="Calibri" pitchFamily="34" charset="0"/>
              </a:rPr>
              <a:t>.</a:t>
            </a:r>
          </a:p>
          <a:p>
            <a:pPr>
              <a:lnSpc>
                <a:spcPct val="90000"/>
              </a:lnSpc>
            </a:pPr>
            <a:r>
              <a:rPr lang="en-US" dirty="0" smtClean="0">
                <a:latin typeface="Calibri" pitchFamily="34" charset="0"/>
              </a:rPr>
              <a:t>Working with </a:t>
            </a:r>
            <a:r>
              <a:rPr lang="en-US" dirty="0" err="1" smtClean="0">
                <a:latin typeface="Calibri" pitchFamily="34" charset="0"/>
              </a:rPr>
              <a:t>StatusStrips</a:t>
            </a:r>
            <a:r>
              <a:rPr lang="en-US" dirty="0" smtClean="0">
                <a:latin typeface="Calibri" pitchFamily="34" charset="0"/>
              </a:rPr>
              <a:t>.</a:t>
            </a:r>
          </a:p>
          <a:p>
            <a:pPr>
              <a:lnSpc>
                <a:spcPct val="90000"/>
              </a:lnSpc>
            </a:pPr>
            <a:r>
              <a:rPr lang="en-US" dirty="0" smtClean="0">
                <a:latin typeface="Calibri" pitchFamily="34" charset="0"/>
              </a:rPr>
              <a:t>Working with </a:t>
            </a:r>
            <a:r>
              <a:rPr lang="en-US" dirty="0" err="1" smtClean="0">
                <a:latin typeface="Calibri" pitchFamily="34" charset="0"/>
              </a:rPr>
              <a:t>ToolStrips</a:t>
            </a:r>
            <a:endParaRPr lang="en-US" dirty="0" smtClean="0">
              <a:latin typeface="Calibri" pitchFamily="34" charset="0"/>
            </a:endParaRPr>
          </a:p>
          <a:p>
            <a:pPr>
              <a:lnSpc>
                <a:spcPct val="90000"/>
              </a:lnSpc>
            </a:pPr>
            <a:r>
              <a:rPr lang="en-US" dirty="0" smtClean="0">
                <a:latin typeface="Calibri" pitchFamily="34" charset="0"/>
              </a:rPr>
              <a:t>Building an MDI Application</a:t>
            </a:r>
          </a:p>
          <a:p>
            <a:endParaRPr lang="en-US"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smtClean="0"/>
              <a:t>Introduction</a:t>
            </a:r>
            <a:endParaRPr lang="en-US" b="1" dirty="0"/>
          </a:p>
        </p:txBody>
      </p:sp>
      <p:sp>
        <p:nvSpPr>
          <p:cNvPr id="4" name="Rectangle 3"/>
          <p:cNvSpPr/>
          <p:nvPr/>
        </p:nvSpPr>
        <p:spPr>
          <a:xfrm>
            <a:off x="381000" y="16002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latin typeface="Calibri" pitchFamily="34" charset="0"/>
              </a:rPr>
              <a:t>Console App.</a:t>
            </a:r>
          </a:p>
        </p:txBody>
      </p:sp>
      <p:sp>
        <p:nvSpPr>
          <p:cNvPr id="5" name="Rectangle 4"/>
          <p:cNvSpPr/>
          <p:nvPr/>
        </p:nvSpPr>
        <p:spPr>
          <a:xfrm>
            <a:off x="304800" y="35052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atin typeface="Calibri" pitchFamily="34" charset="0"/>
              </a:rPr>
              <a:t>Event-based App.</a:t>
            </a:r>
          </a:p>
          <a:p>
            <a:pPr algn="ctr">
              <a:defRPr/>
            </a:pPr>
            <a:r>
              <a:rPr lang="en-US" sz="2400" dirty="0">
                <a:latin typeface="Calibri" pitchFamily="34" charset="0"/>
              </a:rPr>
              <a:t>(GUI)</a:t>
            </a:r>
          </a:p>
        </p:txBody>
      </p:sp>
      <p:pic>
        <p:nvPicPr>
          <p:cNvPr id="6" name="Picture 10"/>
          <p:cNvPicPr>
            <a:picLocks noChangeAspect="1" noChangeArrowheads="1"/>
          </p:cNvPicPr>
          <p:nvPr/>
        </p:nvPicPr>
        <p:blipFill>
          <a:blip r:embed="rId2"/>
          <a:srcRect/>
          <a:stretch>
            <a:fillRect/>
          </a:stretch>
        </p:blipFill>
        <p:spPr bwMode="auto">
          <a:xfrm>
            <a:off x="2971800" y="1600200"/>
            <a:ext cx="5229225" cy="1552575"/>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3200400" y="3657600"/>
            <a:ext cx="2476500" cy="2476500"/>
          </a:xfrm>
          <a:prstGeom prst="rect">
            <a:avLst/>
          </a:prstGeom>
          <a:noFill/>
          <a:ln w="9525">
            <a:noFill/>
            <a:miter lim="800000"/>
            <a:headEnd/>
            <a:tailEnd/>
          </a:ln>
          <a:effectLst/>
        </p:spPr>
      </p:pic>
      <p:sp>
        <p:nvSpPr>
          <p:cNvPr id="9" name="Oval 8"/>
          <p:cNvSpPr/>
          <p:nvPr/>
        </p:nvSpPr>
        <p:spPr>
          <a:xfrm>
            <a:off x="6172200" y="34290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Event object</a:t>
            </a:r>
            <a:endParaRPr lang="en-US" sz="1400" dirty="0"/>
          </a:p>
        </p:txBody>
      </p:sp>
      <p:sp>
        <p:nvSpPr>
          <p:cNvPr id="10" name="Rounded Rectangle 9"/>
          <p:cNvSpPr/>
          <p:nvPr/>
        </p:nvSpPr>
        <p:spPr>
          <a:xfrm>
            <a:off x="6248400" y="4419600"/>
            <a:ext cx="1905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Even handling</a:t>
            </a:r>
            <a:endParaRPr lang="en-US" sz="1400" dirty="0"/>
          </a:p>
        </p:txBody>
      </p:sp>
      <p:sp>
        <p:nvSpPr>
          <p:cNvPr id="11" name="Oval 10"/>
          <p:cNvSpPr/>
          <p:nvPr/>
        </p:nvSpPr>
        <p:spPr>
          <a:xfrm>
            <a:off x="5943600" y="5791200"/>
            <a:ext cx="1447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Update GUI</a:t>
            </a:r>
            <a:endParaRPr lang="en-US" sz="1400" dirty="0"/>
          </a:p>
        </p:txBody>
      </p:sp>
      <p:sp>
        <p:nvSpPr>
          <p:cNvPr id="12" name="Oval 11"/>
          <p:cNvSpPr/>
          <p:nvPr/>
        </p:nvSpPr>
        <p:spPr>
          <a:xfrm>
            <a:off x="1600200" y="5181600"/>
            <a:ext cx="1371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a:t>
            </a:r>
            <a:endParaRPr lang="en-US" sz="1400" dirty="0"/>
          </a:p>
        </p:txBody>
      </p:sp>
      <p:cxnSp>
        <p:nvCxnSpPr>
          <p:cNvPr id="14" name="Straight Arrow Connector 13"/>
          <p:cNvCxnSpPr>
            <a:stCxn id="12" idx="0"/>
          </p:cNvCxnSpPr>
          <p:nvPr/>
        </p:nvCxnSpPr>
        <p:spPr>
          <a:xfrm rot="16200000" flipH="1">
            <a:off x="3086100" y="4381500"/>
            <a:ext cx="762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2" idx="6"/>
          </p:cNvCxnSpPr>
          <p:nvPr/>
        </p:nvCxnSpPr>
        <p:spPr>
          <a:xfrm>
            <a:off x="2971800" y="5486400"/>
            <a:ext cx="23622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9" idx="2"/>
          </p:cNvCxnSpPr>
          <p:nvPr/>
        </p:nvCxnSpPr>
        <p:spPr>
          <a:xfrm flipV="1">
            <a:off x="3581400" y="3733800"/>
            <a:ext cx="25908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9" idx="4"/>
            <a:endCxn id="10" idx="0"/>
          </p:cNvCxnSpPr>
          <p:nvPr/>
        </p:nvCxnSpPr>
        <p:spPr>
          <a:xfrm rot="16200000" flipH="1">
            <a:off x="6838950" y="4057650"/>
            <a:ext cx="3810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0" idx="2"/>
            <a:endCxn id="11" idx="0"/>
          </p:cNvCxnSpPr>
          <p:nvPr/>
        </p:nvCxnSpPr>
        <p:spPr>
          <a:xfrm rot="5400000">
            <a:off x="6629400" y="5219700"/>
            <a:ext cx="609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 idx="0"/>
          </p:cNvCxnSpPr>
          <p:nvPr/>
        </p:nvCxnSpPr>
        <p:spPr>
          <a:xfrm rot="16200000" flipV="1">
            <a:off x="5276850" y="4400550"/>
            <a:ext cx="15240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err="1" smtClean="0"/>
              <a:t>System.Windows.Forms</a:t>
            </a:r>
            <a:r>
              <a:rPr lang="en-US" sz="4000" b="1" dirty="0" smtClean="0"/>
              <a:t> Namespace</a:t>
            </a:r>
            <a:endParaRPr lang="en-US" sz="4000" b="1" dirty="0"/>
          </a:p>
        </p:txBody>
      </p:sp>
      <p:sp>
        <p:nvSpPr>
          <p:cNvPr id="3" name="Content Placeholder 2"/>
          <p:cNvSpPr>
            <a:spLocks noGrp="1"/>
          </p:cNvSpPr>
          <p:nvPr>
            <p:ph idx="1"/>
          </p:nvPr>
        </p:nvSpPr>
        <p:spPr/>
        <p:txBody>
          <a:bodyPr>
            <a:noAutofit/>
          </a:bodyPr>
          <a:lstStyle/>
          <a:p>
            <a:pPr>
              <a:lnSpc>
                <a:spcPct val="90000"/>
              </a:lnSpc>
            </a:pPr>
            <a:r>
              <a:rPr lang="en-US" sz="2400" u="sng" dirty="0" smtClean="0">
                <a:latin typeface="Calibri" pitchFamily="34" charset="0"/>
              </a:rPr>
              <a:t>Core infrastructure</a:t>
            </a:r>
            <a:r>
              <a:rPr lang="en-US" sz="2400" dirty="0" smtClean="0">
                <a:latin typeface="Calibri" pitchFamily="34" charset="0"/>
              </a:rPr>
              <a:t>: represents the core operations of a .NET Forms program (Form, Application, etc.) and various types to facilitate interoperability with legacy ActiveX controls.</a:t>
            </a:r>
          </a:p>
          <a:p>
            <a:pPr>
              <a:lnSpc>
                <a:spcPct val="90000"/>
              </a:lnSpc>
            </a:pPr>
            <a:r>
              <a:rPr lang="en-US" sz="2400" u="sng" dirty="0" smtClean="0">
                <a:latin typeface="Calibri" pitchFamily="34" charset="0"/>
              </a:rPr>
              <a:t>Controls</a:t>
            </a:r>
            <a:r>
              <a:rPr lang="en-US" sz="2400" dirty="0" smtClean="0">
                <a:latin typeface="Calibri" pitchFamily="34" charset="0"/>
              </a:rPr>
              <a:t>: used to create rich UIs (Button, </a:t>
            </a:r>
            <a:r>
              <a:rPr lang="en-US" sz="2400" dirty="0" err="1" smtClean="0">
                <a:latin typeface="Calibri" pitchFamily="34" charset="0"/>
              </a:rPr>
              <a:t>MenuStrip</a:t>
            </a:r>
            <a:r>
              <a:rPr lang="en-US" sz="2400" dirty="0" smtClean="0">
                <a:latin typeface="Calibri" pitchFamily="34" charset="0"/>
              </a:rPr>
              <a:t>, </a:t>
            </a:r>
            <a:r>
              <a:rPr lang="en-US" sz="2400" dirty="0" err="1" smtClean="0">
                <a:latin typeface="Calibri" pitchFamily="34" charset="0"/>
              </a:rPr>
              <a:t>ProgressBar</a:t>
            </a:r>
            <a:r>
              <a:rPr lang="en-US" sz="2400" dirty="0" smtClean="0">
                <a:latin typeface="Calibri" pitchFamily="34" charset="0"/>
              </a:rPr>
              <a:t>, </a:t>
            </a:r>
            <a:r>
              <a:rPr lang="en-US" sz="2400" dirty="0" err="1" smtClean="0">
                <a:latin typeface="Calibri" pitchFamily="34" charset="0"/>
              </a:rPr>
              <a:t>DataGridView</a:t>
            </a:r>
            <a:r>
              <a:rPr lang="en-US" sz="2400" dirty="0" smtClean="0">
                <a:latin typeface="Calibri" pitchFamily="34" charset="0"/>
              </a:rPr>
              <a:t>, etc.), all of which derive from the </a:t>
            </a:r>
            <a:r>
              <a:rPr lang="en-US" sz="2400" dirty="0" smtClean="0">
                <a:solidFill>
                  <a:srgbClr val="FFFF00"/>
                </a:solidFill>
                <a:latin typeface="Calibri" pitchFamily="34" charset="0"/>
              </a:rPr>
              <a:t>Control base class</a:t>
            </a:r>
            <a:r>
              <a:rPr lang="en-US" sz="2400" dirty="0" smtClean="0">
                <a:latin typeface="Calibri" pitchFamily="34" charset="0"/>
              </a:rPr>
              <a:t>. Controls are configurable at design time and are visible (by default) at runtime.</a:t>
            </a:r>
          </a:p>
          <a:p>
            <a:pPr>
              <a:lnSpc>
                <a:spcPct val="90000"/>
              </a:lnSpc>
            </a:pPr>
            <a:r>
              <a:rPr lang="en-US" sz="2400" u="sng" dirty="0" smtClean="0">
                <a:latin typeface="Calibri" pitchFamily="34" charset="0"/>
              </a:rPr>
              <a:t>Components</a:t>
            </a:r>
            <a:r>
              <a:rPr lang="en-US" sz="2400" dirty="0" smtClean="0">
                <a:latin typeface="Calibri" pitchFamily="34" charset="0"/>
              </a:rPr>
              <a:t>: These types </a:t>
            </a:r>
            <a:r>
              <a:rPr lang="en-US" sz="2400" dirty="0" smtClean="0">
                <a:solidFill>
                  <a:srgbClr val="FFFF00"/>
                </a:solidFill>
                <a:latin typeface="Calibri" pitchFamily="34" charset="0"/>
              </a:rPr>
              <a:t>do not </a:t>
            </a:r>
            <a:r>
              <a:rPr lang="en-US" sz="2400" dirty="0" smtClean="0">
                <a:latin typeface="Calibri" pitchFamily="34" charset="0"/>
              </a:rPr>
              <a:t>derive from the Control base class but still provide visual features to a .NET Forms program (ToolTip, </a:t>
            </a:r>
            <a:r>
              <a:rPr lang="en-US" sz="2400" dirty="0" err="1" smtClean="0">
                <a:latin typeface="Calibri" pitchFamily="34" charset="0"/>
              </a:rPr>
              <a:t>ErrorProvider</a:t>
            </a:r>
            <a:r>
              <a:rPr lang="en-US" sz="2400" dirty="0" smtClean="0">
                <a:latin typeface="Calibri" pitchFamily="34" charset="0"/>
              </a:rPr>
              <a:t>, Timer, etc.). </a:t>
            </a:r>
          </a:p>
          <a:p>
            <a:pPr>
              <a:lnSpc>
                <a:spcPct val="90000"/>
              </a:lnSpc>
            </a:pPr>
            <a:r>
              <a:rPr lang="en-US" sz="2400" u="sng" dirty="0" smtClean="0">
                <a:latin typeface="Calibri" pitchFamily="34" charset="0"/>
              </a:rPr>
              <a:t>Common dialog boxes</a:t>
            </a:r>
            <a:r>
              <a:rPr lang="en-US" sz="2400" dirty="0" smtClean="0">
                <a:latin typeface="Calibri" pitchFamily="34" charset="0"/>
              </a:rPr>
              <a:t>: Windows Forms provides a number of dialog boxes for common operations (</a:t>
            </a:r>
            <a:r>
              <a:rPr lang="en-US" sz="2400" dirty="0" err="1" smtClean="0">
                <a:latin typeface="Calibri" pitchFamily="34" charset="0"/>
              </a:rPr>
              <a:t>OpenFileDialog</a:t>
            </a:r>
            <a:r>
              <a:rPr lang="en-US" sz="2400" dirty="0" smtClean="0">
                <a:latin typeface="Calibri" pitchFamily="34" charset="0"/>
              </a:rPr>
              <a:t>, </a:t>
            </a:r>
            <a:r>
              <a:rPr lang="en-US" sz="2400" dirty="0" err="1" smtClean="0">
                <a:latin typeface="Calibri" pitchFamily="34" charset="0"/>
              </a:rPr>
              <a:t>PrintDialog</a:t>
            </a:r>
            <a:r>
              <a:rPr lang="en-US" sz="2400" dirty="0" smtClean="0">
                <a:latin typeface="Calibri" pitchFamily="34" charset="0"/>
              </a:rPr>
              <a:t>, etc.). </a:t>
            </a:r>
          </a:p>
          <a:p>
            <a:endParaRPr lang="en-US" sz="2400"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sz="4800" dirty="0" err="1" smtClean="0"/>
              <a:t>System.Windows.Forms</a:t>
            </a:r>
            <a:endParaRPr lang="en-US" dirty="0"/>
          </a:p>
        </p:txBody>
      </p:sp>
      <p:sp>
        <p:nvSpPr>
          <p:cNvPr id="5" name="TextBox 4"/>
          <p:cNvSpPr txBox="1"/>
          <p:nvPr/>
        </p:nvSpPr>
        <p:spPr>
          <a:xfrm>
            <a:off x="914400" y="1219200"/>
            <a:ext cx="2050690" cy="369332"/>
          </a:xfrm>
          <a:prstGeom prst="rect">
            <a:avLst/>
          </a:prstGeom>
          <a:noFill/>
        </p:spPr>
        <p:txBody>
          <a:bodyPr wrap="none" rtlCol="0">
            <a:spAutoFit/>
          </a:bodyPr>
          <a:lstStyle/>
          <a:p>
            <a:r>
              <a:rPr lang="en-US" dirty="0" smtClean="0"/>
              <a:t>Some Core Types</a:t>
            </a:r>
            <a:endParaRPr lang="en-US" dirty="0"/>
          </a:p>
        </p:txBody>
      </p:sp>
      <p:graphicFrame>
        <p:nvGraphicFramePr>
          <p:cNvPr id="6" name="Table 5"/>
          <p:cNvGraphicFramePr>
            <a:graphicFrameLocks noGrp="1"/>
          </p:cNvGraphicFramePr>
          <p:nvPr/>
        </p:nvGraphicFramePr>
        <p:xfrm>
          <a:off x="990600" y="2057400"/>
          <a:ext cx="6324600" cy="3448075"/>
        </p:xfrm>
        <a:graphic>
          <a:graphicData uri="http://schemas.openxmlformats.org/drawingml/2006/table">
            <a:tbl>
              <a:tblPr firstRow="1" bandRow="1">
                <a:tableStyleId>{5C22544A-7EE6-4342-B048-85BDC9FD1C3A}</a:tableStyleId>
              </a:tblPr>
              <a:tblGrid>
                <a:gridCol w="6324600"/>
              </a:tblGrid>
              <a:tr h="334002">
                <a:tc>
                  <a:txBody>
                    <a:bodyPr/>
                    <a:lstStyle/>
                    <a:p>
                      <a:r>
                        <a:rPr lang="en-US" dirty="0" smtClean="0"/>
                        <a:t>Classes</a:t>
                      </a:r>
                      <a:endParaRPr lang="en-US" dirty="0"/>
                    </a:p>
                  </a:txBody>
                  <a:tcPr/>
                </a:tc>
              </a:tr>
              <a:tr h="334002">
                <a:tc>
                  <a:txBody>
                    <a:bodyPr/>
                    <a:lstStyle/>
                    <a:p>
                      <a:r>
                        <a:rPr lang="en-US" dirty="0" smtClean="0"/>
                        <a:t>Application</a:t>
                      </a:r>
                      <a:endParaRPr lang="en-US" dirty="0"/>
                    </a:p>
                  </a:txBody>
                  <a:tcPr/>
                </a:tc>
              </a:tr>
              <a:tr h="1070635">
                <a:tc>
                  <a:txBody>
                    <a:bodyPr/>
                    <a:lstStyle/>
                    <a:p>
                      <a:r>
                        <a:rPr lang="en-US" dirty="0" smtClean="0"/>
                        <a:t>Button, </a:t>
                      </a:r>
                      <a:r>
                        <a:rPr lang="en-US" dirty="0" err="1" smtClean="0"/>
                        <a:t>CheckBox</a:t>
                      </a:r>
                      <a:r>
                        <a:rPr lang="en-US" dirty="0" smtClean="0"/>
                        <a:t>, </a:t>
                      </a:r>
                      <a:r>
                        <a:rPr lang="en-US" dirty="0" err="1" smtClean="0"/>
                        <a:t>ComboBox</a:t>
                      </a:r>
                      <a:r>
                        <a:rPr lang="en-US" dirty="0" smtClean="0"/>
                        <a:t>, </a:t>
                      </a:r>
                      <a:r>
                        <a:rPr lang="en-US" dirty="0" err="1" smtClean="0"/>
                        <a:t>LinkLabel</a:t>
                      </a:r>
                      <a:r>
                        <a:rPr lang="en-US" dirty="0" smtClean="0"/>
                        <a:t>, </a:t>
                      </a:r>
                      <a:r>
                        <a:rPr lang="en-US" dirty="0" err="1" smtClean="0"/>
                        <a:t>MaskedTextBox</a:t>
                      </a:r>
                      <a:r>
                        <a:rPr lang="en-US" dirty="0" smtClean="0"/>
                        <a:t>, </a:t>
                      </a:r>
                      <a:r>
                        <a:rPr lang="en-US" dirty="0" err="1" smtClean="0"/>
                        <a:t>LinkLabel</a:t>
                      </a:r>
                      <a:r>
                        <a:rPr lang="en-US" dirty="0" smtClean="0"/>
                        <a:t>, </a:t>
                      </a:r>
                      <a:r>
                        <a:rPr lang="en-US" dirty="0" err="1" smtClean="0"/>
                        <a:t>MaskedTextBox</a:t>
                      </a:r>
                      <a:r>
                        <a:rPr lang="en-US" dirty="0" smtClean="0"/>
                        <a:t>, </a:t>
                      </a:r>
                      <a:r>
                        <a:rPr lang="en-US" dirty="0" err="1" smtClean="0"/>
                        <a:t>MonthCalendar</a:t>
                      </a:r>
                      <a:r>
                        <a:rPr lang="en-US" dirty="0" smtClean="0"/>
                        <a:t>, </a:t>
                      </a:r>
                      <a:r>
                        <a:rPr lang="en-US" dirty="0" err="1" smtClean="0"/>
                        <a:t>PictureBox</a:t>
                      </a:r>
                      <a:r>
                        <a:rPr lang="en-US" dirty="0" smtClean="0"/>
                        <a:t>,</a:t>
                      </a:r>
                    </a:p>
                    <a:p>
                      <a:r>
                        <a:rPr lang="en-US" dirty="0" err="1" smtClean="0"/>
                        <a:t>TreeView</a:t>
                      </a:r>
                      <a:endParaRPr lang="en-US" dirty="0"/>
                    </a:p>
                  </a:txBody>
                  <a:tcPr/>
                </a:tc>
              </a:tr>
              <a:tr h="334002">
                <a:tc>
                  <a:txBody>
                    <a:bodyPr/>
                    <a:lstStyle/>
                    <a:p>
                      <a:r>
                        <a:rPr lang="en-US" dirty="0" err="1" smtClean="0"/>
                        <a:t>ColorDialog</a:t>
                      </a:r>
                      <a:r>
                        <a:rPr lang="en-US" dirty="0" smtClean="0"/>
                        <a:t>, </a:t>
                      </a:r>
                      <a:r>
                        <a:rPr lang="en-US" dirty="0" err="1" smtClean="0"/>
                        <a:t>OpenFileDialog</a:t>
                      </a:r>
                      <a:r>
                        <a:rPr lang="en-US" dirty="0" smtClean="0"/>
                        <a:t>, </a:t>
                      </a:r>
                      <a:r>
                        <a:rPr lang="en-US" dirty="0" err="1" smtClean="0"/>
                        <a:t>SaveFileDialog</a:t>
                      </a:r>
                      <a:r>
                        <a:rPr lang="en-US" dirty="0" smtClean="0"/>
                        <a:t>, </a:t>
                      </a:r>
                      <a:r>
                        <a:rPr lang="en-US" dirty="0" err="1" smtClean="0"/>
                        <a:t>FontDialog</a:t>
                      </a:r>
                      <a:r>
                        <a:rPr lang="en-US" dirty="0" smtClean="0"/>
                        <a:t>, </a:t>
                      </a:r>
                      <a:r>
                        <a:rPr lang="en-US" dirty="0" err="1" smtClean="0"/>
                        <a:t>FolderBrowserDialog</a:t>
                      </a:r>
                      <a:endParaRPr lang="en-US" dirty="0"/>
                    </a:p>
                  </a:txBody>
                  <a:tcPr/>
                </a:tc>
              </a:tr>
              <a:tr h="334002">
                <a:tc>
                  <a:txBody>
                    <a:bodyPr/>
                    <a:lstStyle/>
                    <a:p>
                      <a:r>
                        <a:rPr lang="en-US" dirty="0" smtClean="0"/>
                        <a:t>Menu, </a:t>
                      </a:r>
                      <a:r>
                        <a:rPr lang="en-US" dirty="0" err="1" smtClean="0"/>
                        <a:t>MainMenu</a:t>
                      </a:r>
                      <a:r>
                        <a:rPr lang="en-US" dirty="0" smtClean="0"/>
                        <a:t>, </a:t>
                      </a:r>
                      <a:r>
                        <a:rPr lang="en-US" dirty="0" err="1" smtClean="0"/>
                        <a:t>MenuItem</a:t>
                      </a:r>
                      <a:r>
                        <a:rPr lang="en-US" dirty="0" smtClean="0"/>
                        <a:t>, </a:t>
                      </a:r>
                      <a:r>
                        <a:rPr lang="en-US" dirty="0" err="1" smtClean="0"/>
                        <a:t>ContextMenu</a:t>
                      </a:r>
                      <a:r>
                        <a:rPr lang="en-US" dirty="0" smtClean="0"/>
                        <a:t>, </a:t>
                      </a:r>
                      <a:r>
                        <a:rPr lang="en-US" dirty="0" err="1" smtClean="0"/>
                        <a:t>MenuStrip</a:t>
                      </a:r>
                      <a:r>
                        <a:rPr lang="en-US" dirty="0" smtClean="0"/>
                        <a:t>, </a:t>
                      </a:r>
                      <a:r>
                        <a:rPr lang="en-US" dirty="0" err="1" smtClean="0"/>
                        <a:t>ContextMenuStrip</a:t>
                      </a:r>
                      <a:endParaRPr lang="en-US" dirty="0"/>
                    </a:p>
                  </a:txBody>
                  <a:tcPr/>
                </a:tc>
              </a:tr>
              <a:tr h="334002">
                <a:tc>
                  <a:txBody>
                    <a:bodyPr/>
                    <a:lstStyle/>
                    <a:p>
                      <a:r>
                        <a:rPr lang="en-US" dirty="0" err="1" smtClean="0"/>
                        <a:t>StatusBar</a:t>
                      </a:r>
                      <a:r>
                        <a:rPr lang="en-US" dirty="0" smtClean="0"/>
                        <a:t>, Splitter, </a:t>
                      </a:r>
                      <a:r>
                        <a:rPr lang="en-US" dirty="0" err="1" smtClean="0"/>
                        <a:t>ToolBar</a:t>
                      </a:r>
                      <a:r>
                        <a:rPr lang="en-US" dirty="0" smtClean="0"/>
                        <a:t>, </a:t>
                      </a:r>
                      <a:r>
                        <a:rPr lang="en-US" dirty="0" err="1" smtClean="0"/>
                        <a:t>ScrollBar</a:t>
                      </a:r>
                      <a:r>
                        <a:rPr lang="en-US" dirty="0" smtClean="0"/>
                        <a:t>, </a:t>
                      </a:r>
                      <a:r>
                        <a:rPr lang="en-US" dirty="0" err="1" smtClean="0"/>
                        <a:t>StatusStrip</a:t>
                      </a:r>
                      <a:r>
                        <a:rPr lang="en-US" dirty="0" smtClean="0"/>
                        <a:t>, </a:t>
                      </a:r>
                      <a:r>
                        <a:rPr lang="en-US" dirty="0" err="1" smtClean="0"/>
                        <a:t>ToolStrip</a:t>
                      </a:r>
                      <a:endParaRPr lang="en-US" dirty="0"/>
                    </a:p>
                  </a:txBody>
                  <a:tcPr/>
                </a:tc>
              </a:tr>
            </a:tbl>
          </a:graphicData>
        </a:graphic>
      </p:graphicFrame>
      <p:sp>
        <p:nvSpPr>
          <p:cNvPr id="7" name="TextBox 6"/>
          <p:cNvSpPr txBox="1"/>
          <p:nvPr/>
        </p:nvSpPr>
        <p:spPr>
          <a:xfrm>
            <a:off x="990600" y="6019800"/>
            <a:ext cx="2263697" cy="369332"/>
          </a:xfrm>
          <a:prstGeom prst="rect">
            <a:avLst/>
          </a:prstGeom>
          <a:noFill/>
        </p:spPr>
        <p:txBody>
          <a:bodyPr wrap="none" rtlCol="0">
            <a:spAutoFit/>
          </a:bodyPr>
          <a:lstStyle/>
          <a:p>
            <a:r>
              <a:rPr lang="en-US" dirty="0" smtClean="0"/>
              <a:t>(More on page 659)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Building first Windows application</a:t>
            </a:r>
            <a:endParaRPr lang="en-US" dirty="0" smtClean="0"/>
          </a:p>
          <a:p>
            <a:endParaRPr lang="en-US" dirty="0"/>
          </a:p>
        </p:txBody>
      </p:sp>
      <p:sp>
        <p:nvSpPr>
          <p:cNvPr id="5" name="TextBox 4"/>
          <p:cNvSpPr txBox="1"/>
          <p:nvPr/>
        </p:nvSpPr>
        <p:spPr>
          <a:xfrm>
            <a:off x="685800" y="2286000"/>
            <a:ext cx="2232919" cy="369332"/>
          </a:xfrm>
          <a:prstGeom prst="rect">
            <a:avLst/>
          </a:prstGeom>
          <a:noFill/>
        </p:spPr>
        <p:txBody>
          <a:bodyPr wrap="none" rtlCol="0">
            <a:spAutoFit/>
          </a:bodyPr>
          <a:lstStyle/>
          <a:p>
            <a:r>
              <a:rPr lang="en-US" dirty="0" err="1" smtClean="0"/>
              <a:t>MyWindowsApp.cs</a:t>
            </a:r>
            <a:endParaRPr lang="en-US" dirty="0"/>
          </a:p>
        </p:txBody>
      </p:sp>
      <p:grpSp>
        <p:nvGrpSpPr>
          <p:cNvPr id="9" name="Group 8"/>
          <p:cNvGrpSpPr/>
          <p:nvPr/>
        </p:nvGrpSpPr>
        <p:grpSpPr>
          <a:xfrm>
            <a:off x="609600" y="2667000"/>
            <a:ext cx="4542867" cy="2828581"/>
            <a:chOff x="609600" y="2667000"/>
            <a:chExt cx="4542867" cy="2828581"/>
          </a:xfrm>
        </p:grpSpPr>
        <p:pic>
          <p:nvPicPr>
            <p:cNvPr id="4" name="Picture 3" descr="win1.png"/>
            <p:cNvPicPr>
              <a:picLocks noChangeAspect="1"/>
            </p:cNvPicPr>
            <p:nvPr/>
          </p:nvPicPr>
          <p:blipFill>
            <a:blip r:embed="rId3"/>
            <a:stretch>
              <a:fillRect/>
            </a:stretch>
          </p:blipFill>
          <p:spPr>
            <a:xfrm>
              <a:off x="685800" y="2743200"/>
              <a:ext cx="4466667" cy="275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2971800" y="3581400"/>
              <a:ext cx="76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4572000"/>
              <a:ext cx="3505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2667000"/>
              <a:ext cx="2286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win2.png"/>
          <p:cNvPicPr>
            <a:picLocks noChangeAspect="1"/>
          </p:cNvPicPr>
          <p:nvPr/>
        </p:nvPicPr>
        <p:blipFill>
          <a:blip r:embed="rId2"/>
          <a:stretch>
            <a:fillRect/>
          </a:stretch>
        </p:blipFill>
        <p:spPr>
          <a:xfrm>
            <a:off x="1524000" y="1143000"/>
            <a:ext cx="5733334" cy="2761905"/>
          </a:xfrm>
          <a:prstGeom prst="rect">
            <a:avLst/>
          </a:prstGeom>
        </p:spPr>
      </p:pic>
      <p:pic>
        <p:nvPicPr>
          <p:cNvPr id="5" name="Picture 4" descr="win3.png"/>
          <p:cNvPicPr>
            <a:picLocks noChangeAspect="1"/>
          </p:cNvPicPr>
          <p:nvPr/>
        </p:nvPicPr>
        <p:blipFill>
          <a:blip r:embed="rId3"/>
          <a:stretch>
            <a:fillRect/>
          </a:stretch>
        </p:blipFill>
        <p:spPr>
          <a:xfrm>
            <a:off x="1371600" y="4038600"/>
            <a:ext cx="2828572" cy="2619019"/>
          </a:xfrm>
          <a:prstGeom prst="rect">
            <a:avLst/>
          </a:prstGeom>
        </p:spPr>
      </p:pic>
      <p:sp>
        <p:nvSpPr>
          <p:cNvPr id="6" name="Rectangle 5"/>
          <p:cNvSpPr/>
          <p:nvPr/>
        </p:nvSpPr>
        <p:spPr>
          <a:xfrm>
            <a:off x="4953000" y="2971800"/>
            <a:ext cx="2286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52800" y="1143000"/>
            <a:ext cx="22860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8600" y="1324600"/>
            <a:ext cx="6257143" cy="5000000"/>
            <a:chOff x="228600" y="1524000"/>
            <a:chExt cx="6257143" cy="5000000"/>
          </a:xfrm>
        </p:grpSpPr>
        <p:pic>
          <p:nvPicPr>
            <p:cNvPr id="4" name="Picture 3" descr="win5.png"/>
            <p:cNvPicPr>
              <a:picLocks noChangeAspect="1"/>
            </p:cNvPicPr>
            <p:nvPr/>
          </p:nvPicPr>
          <p:blipFill>
            <a:blip r:embed="rId3"/>
            <a:stretch>
              <a:fillRect/>
            </a:stretch>
          </p:blipFill>
          <p:spPr>
            <a:xfrm>
              <a:off x="228600" y="1524000"/>
              <a:ext cx="6257143" cy="50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143000" y="4800600"/>
              <a:ext cx="53340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Autofit/>
          </a:bodyPr>
          <a:lstStyle/>
          <a:p>
            <a:pPr algn="ctr"/>
            <a:r>
              <a:rPr lang="en-US" sz="4000" b="1" dirty="0" smtClean="0"/>
              <a:t>Windows application with Events</a:t>
            </a:r>
            <a:endParaRPr lang="en-US" sz="4000" dirty="0"/>
          </a:p>
        </p:txBody>
      </p:sp>
      <p:pic>
        <p:nvPicPr>
          <p:cNvPr id="5" name="Picture 4" descr="win4.png"/>
          <p:cNvPicPr>
            <a:picLocks noChangeAspect="1"/>
          </p:cNvPicPr>
          <p:nvPr/>
        </p:nvPicPr>
        <p:blipFill>
          <a:blip r:embed="rId4"/>
          <a:stretch>
            <a:fillRect/>
          </a:stretch>
        </p:blipFill>
        <p:spPr>
          <a:xfrm>
            <a:off x="4876800" y="1676400"/>
            <a:ext cx="3695238" cy="2257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28600" y="6400800"/>
            <a:ext cx="2570384" cy="307777"/>
          </a:xfrm>
          <a:prstGeom prst="rect">
            <a:avLst/>
          </a:prstGeom>
          <a:noFill/>
        </p:spPr>
        <p:txBody>
          <a:bodyPr wrap="none" rtlCol="0">
            <a:spAutoFit/>
          </a:bodyPr>
          <a:lstStyle/>
          <a:p>
            <a:r>
              <a:rPr lang="en-US" sz="1400" dirty="0" smtClean="0">
                <a:latin typeface="Calibri" pitchFamily="34" charset="0"/>
              </a:rPr>
              <a:t>Ex:  chapter19\</a:t>
            </a:r>
            <a:r>
              <a:rPr lang="en-US" sz="1400" dirty="0" err="1" smtClean="0">
                <a:latin typeface="Calibri" pitchFamily="34" charset="0"/>
              </a:rPr>
              <a:t>AppClassExample</a:t>
            </a:r>
            <a:endParaRPr lang="en-US" sz="1400" dirty="0">
              <a:latin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431</TotalTime>
  <Words>1202</Words>
  <Application>Microsoft Office PowerPoint</Application>
  <PresentationFormat>On-screen Show (4:3)</PresentationFormat>
  <Paragraphs>132</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Foundry</vt:lpstr>
      <vt:lpstr>C# &amp; .NET Framework</vt:lpstr>
      <vt:lpstr>Review</vt:lpstr>
      <vt:lpstr>Chapter 19: Objectives</vt:lpstr>
      <vt:lpstr>Introduction</vt:lpstr>
      <vt:lpstr>System.Windows.Forms Namespace</vt:lpstr>
      <vt:lpstr>System.Windows.Forms</vt:lpstr>
      <vt:lpstr>Slide 7</vt:lpstr>
      <vt:lpstr>Slide 8</vt:lpstr>
      <vt:lpstr>Windows application with Events</vt:lpstr>
      <vt:lpstr>Slide 10</vt:lpstr>
      <vt:lpstr>The Life Cycle of a Form Type</vt:lpstr>
      <vt:lpstr>Events of the Control Type</vt:lpstr>
      <vt:lpstr>Building Windows Applications with Visual Studio 2005</vt:lpstr>
      <vt:lpstr>Building Windows Applications with Visual Studio 2005</vt:lpstr>
      <vt:lpstr>MenuStrips and ContextMenuStrips</vt:lpstr>
      <vt:lpstr>MenuStrips and ContextMenuStrips Demo</vt:lpstr>
      <vt:lpstr>MenuStrips and ContextMenuStrips Demo</vt:lpstr>
      <vt:lpstr>MenuStrips and ContextMenuStrips Demo</vt:lpstr>
      <vt:lpstr>Working with StatusStrips</vt:lpstr>
      <vt:lpstr>Working with ToolStrips</vt:lpstr>
      <vt:lpstr>Building an MDI Application</vt:lpstr>
      <vt:lpstr>Slide 22</vt:lpstr>
      <vt:lpstr>Slide 23</vt:lpstr>
      <vt:lpstr>Summary</vt:lpstr>
      <vt:lpstr>Chapter 19: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&amp; .NET Framework</dc:title>
  <dc:creator/>
  <cp:lastModifiedBy>NguyenHuyHung</cp:lastModifiedBy>
  <cp:revision>112</cp:revision>
  <dcterms:created xsi:type="dcterms:W3CDTF">2006-08-16T00:00:00Z</dcterms:created>
  <dcterms:modified xsi:type="dcterms:W3CDTF">2011-07-18T14:37:11Z</dcterms:modified>
</cp:coreProperties>
</file>