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89" r:id="rId3"/>
    <p:sldId id="286" r:id="rId4"/>
    <p:sldId id="284" r:id="rId5"/>
    <p:sldId id="287" r:id="rId6"/>
    <p:sldId id="283" r:id="rId7"/>
    <p:sldId id="282" r:id="rId8"/>
    <p:sldId id="281" r:id="rId9"/>
    <p:sldId id="280" r:id="rId10"/>
    <p:sldId id="279" r:id="rId11"/>
    <p:sldId id="278" r:id="rId12"/>
    <p:sldId id="291" r:id="rId13"/>
    <p:sldId id="277" r:id="rId14"/>
    <p:sldId id="276" r:id="rId15"/>
    <p:sldId id="275" r:id="rId16"/>
    <p:sldId id="274" r:id="rId17"/>
    <p:sldId id="273" r:id="rId18"/>
    <p:sldId id="272" r:id="rId19"/>
    <p:sldId id="271" r:id="rId20"/>
    <p:sldId id="288" r:id="rId21"/>
    <p:sldId id="270" r:id="rId22"/>
    <p:sldId id="269" r:id="rId23"/>
    <p:sldId id="268" r:id="rId24"/>
    <p:sldId id="267" r:id="rId25"/>
    <p:sldId id="266" r:id="rId26"/>
    <p:sldId id="265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16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12T07:55:58.6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15049 2363 0,'0'26'109,"51"-26"-93,27 26-16,26 0 15,26-26-15,0 25 16,-53-25-1,-51 0 95,0 26-95,0-26-15,26 26 16,-26-26-16,-52 0 141,-26-26-126,0 26 1,26 0-16,-26 0 16,27 0-1,-27 0 1,26 0-1,-26 0 1,0 0-16,-26 26 16,26-26-1,26 0 1,26 26 109,130-26-109,-52 26-16,26-26 15,-53 0-15,-76 0 78,-27-52-78,26 26 16,-52 0-16,26-25 0,0 25 16,-26-26-1,26 52 1,78 0 93,26 0-93,-26 26-16,26-26 0,-26 26 15,0-26 95,0-26-79,-26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12T07:56:00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753 11166 0,'26'0'16,"156"-26"-16,25-26 16,182-26-1,-129 52 1,-286 26 93,0 0-109,-26 0 16,26 0-16,-26 0 16,0 0-16,0 0 15,-26 52 1,-51-26 15,77 0-15,0-26-1,0 0 1,0 0 0,-26 52-1,-25 26 1,-27-26-1,130-26 64,-26-26-48,0 0-16,52 0 79,26 0-94,0 0 16,0 0-16,25 0 15,-25-26 1,-26 26 125,52-26-110,-52 0-31,26 0 16,-52 0 140,0 0-141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12T07:56:02.9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20004 12542 0,'-26'0'47,"0"0"109,0 0-140,-26 0-16,26 0 16,-77 0-16,-1 0 15,-208 0 1,235 0-1,129 0 64,103 0-64,27 26-15,-27 26 16,27-52-1,-78 0 1,-52 0 0,-78 0 77,-26 52 64,0 0-157,26-26 15,-26 0-15,0 0 16,-51-26 93,-53 26-93,26-26-16,26 0 16,52 0-16,27 0 31,76 0-16,105-52 1,155-52 0,1 26-1,-286 78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12T07:56:05.4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961 18125 0,'155'-51'0,"-51"25"15,-52-26-15,0 26 16,-78 26 125,0 0-126,0 0-15,0 0 16,-26 0-1,-78 0 1,53-26 0,25 0-1,78 26 110,0 0-125,-1 0 16,1 0-16,-77-26 62,25 0-62,-26 0 16,0 26-16,78 0 94,129 0-94,-25 0 15,0 0-15,-52 0 16,-52 0-16,-26 26 31,-26 26-15,-26 0 0,-26 26-1,-52-26 1,52-27-1,52-50 345,-25-287-360,51-104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12T07:51:22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14608 10205 0,'0'52'94,"0"-26"-94,25 52 16,1-26-16,0 26 15,-26-52 1,0 52 0,52 51-1,-26-51 1,-26-52-16,26 78 15,-26-26 1,0 0 0,0 26-1,0-26 1,0 0 0,0 0-1,0-26 1,0 25-1,0-25 17,0 0-17,0 0 1,0 26 0,0-26-1,0-26 1,0 26-1,-26 26 1,0 0 0,26-26-1,0-26 95,0 0-63,-26-26 3749,0 0-3796,0 0 16,-25-52-16,-27 52 16,0-52-16,-104 0 15,-25-26 1,103 0 0,-26 26 15,78 26-16,-51-26 1,25 52 0,0 0-1,0-26 1,0 26 0,-52 0-1,53 0-15,-27 0 16,26-26-1,-78 26 1,53-26 0,-1 0-1,26 0 1,0 26 15,0 0-15,-51 0-1,-79 0 1,78 0 0,26 0-1,27 0 1,-1 0 0,-26 26-1,0 0 1,26 0-1,-77 0 1,-1-26 0,52 0-1,26 26 17,-51 26-17,-53-26 1,-129 0-1,25 52 1,27-52 0,103 0-1,52 0 1,27-26 0,51 0-16,-104 26 15,-26-26 1,27 0-1,-53 0 1,78 0 0,0-26-1,27 26 1,-53 0 15,26 0-15,-52 26-1,-77 0 1,-52 0 0,155-26-1,-26 0 1,-77 0 0,77 0-1,-78 0 1,-51 0-1,78 0 1,103-26 0,26 26-1,0 0 17,-78-26-17,27 26 1,-105 0-1,53 0 1,51 0 0,26 0-1,-26 0 1,52-26 0,1 26-1,-79 0 1,78 0-1,-52-52 1,53 52 0,-1 0-1,-26 0 17,0-26-17,0 26 1,53 0-1,25 0 1,-26 0 0,-26 0-1,-26 0 1,0 26 0,78-26-1,-26 26 32,27 0-16,-1-26-15,-78 0 0,52 0-1,26 0 63,0 0-78,0 26 16,-26-26-16,26 0 16,-26 0-16,-25 52 15,25-26 1,-52-26-1,26 0 1,78 26 0,-52-26-1,52 26 63,-26 0-46,0 0-17,26 0 1,0 0 0,-26-26-16,26 26 31,-26-26-16,26 26 1,0 0 0,0-1-1,0 1 32,0 0-16,0 0-15,0 0 0,26-26-1,-26 26 1,0 0 15,0 0 16,26-26-31,-26 26-16,0 0 15,26 0 95,-26 0-63,26-26-32,-26 26-15,26-26 16,-26 26-16,26 0 78,0-26-78,-26 26 0,26 0 156,-26 0-93,26-26 62,-26 26-110,0 0 1,0 0 0,0 0 15,0 0-16,26-26 48,-26 26-47,0 0-16</inkml:trace>
  <inkml:trace contextRef="#ctx0" brushRef="#br0" timeOffset="9150.6">16605 7401 0,'0'-26'47,"0"0"-32,26 0-15,0-26 16,-26 0 0,26 0-1,-26 26 1,0-26-16,-26-26 16,-52 0-1,-25-26 1,-27 26-1,26 0 1,26 0 0,-103-25-1,-53 51 1,-77 0 15,-1 26-15,27 0-1,181 26 1,104-26 0,-52 26 31,-25 0-47,51 26 15,-78 0 1,78 0-16,0-26 15,0 26 157,-26 0-172,0 0 16,26-26 0,-26 26-16,-25 0 15,-1 0 1,52 0-1,0-26 1,-52 0 0,26 0-1,-26 51 1,-129-25 0,103 26 15,-26-52-16,78 0 1,-26 0 0,-51 26-1,25 0 1,0 0 0,-52-26-1,79 26 1,25-26-16,-26 0 15,0 0 1,-26 26 0,1 0-1,51-26 1,-26 26 15,0-26-15,0 26-1,-26-26 1,78 0 0,-51 0-1,-53 0 1,-26 0 0,-25 26-1,-53 0 1,156-26-1,52 0 48,-26 0-47,-25 26-1,-27-26 1,-26 0-1,78 0 1,26 0 0,0 0-1,0 0 1,-51 0 0,-339 52-1,79-26 1,181 0-1,53-26 1,25 0 0,0 0-1,0 0 17,-26 0-17,-51 26 1,51-26-16,-104 0 15,79 0 1,51 0 0,52 0-1,-52-26 17,-130 0-17,-77-26 1,0 52-1,103-26 1,104 26 0,0-26-1,52 26 17,-25 0-17,-105 0 1,52-26-16,-52 26 15,79 0 1,25 0 0,0 0-1,-26 0 1,-52 0 0,-129 0-1,25 26 1,131-26-1,51 0 1,26 0 0,-26 0 93,0 0-93,0 0-16,0 0 15,26 26-15,-26-26 16,0 26 0,-51-26-1,25 0 1,0 52-1,-26-52 1,26 26 0,1 0-1,-1 26 17,-26-26-17,26-26 1,52 26-16,-78 0 15,52 0 1,1 0 109,25 0-125,-52 0 16,0 0-16,52 0 0,-78-1 31,78-25-15,0 26-1,0-26 48,0 26-63,26 0 500,-25-26-500,25 26 15,0 0 688,0 0-687,0 0-16,0 0 16</inkml:trace>
  <inkml:trace contextRef="#ctx0" brushRef="#br0" timeOffset="137780.35">5008 1947 0,'-26'0'94,"0"0"-94,0 0 31,0 0-31,-26 0 16,26 0 0,-26 0-1,26 0 1,1 0 0,-1 0 30,0 0-30,0 0 15,-26 26-15,0 26 0,26 0-1,0-26 63,0 0-78,26 0 78,-26 0 1,0 0-48,26 0-31,0 0 47,0 0-32,-26 0-15,26 0 32,0 0-32,-26 0 15,26 0 32,0 0-31,0-1-1,0 1 1,0 26 0,0-26-1,26 0 1,-26 26-1,26-26 1,0 52 0,52 0-1,-26-52 1,26 26 0,-26 0-1,51 0 1,-25-26 15,78 26-15,-78-52-1,0 0 1,-1 0 0,1 0-1,0 0 1,26 0-1,-52 0 1,0 0 0,-26 0-16,51 0 15,1 0 1,0 0 0,-26 0-1,26-26 16,26 26-15,-53 0 0,-25 0-1,26 0 1,26 0 0,-52 0-1,0 0 16,26 26-15,0 0 0,26 0-1,-1 26 1,1-26 0,-52-26-16,0 26 15,0-26 32,0 0-47,52 0 16,0-26-1,0 26 1,-52 0 0,-1-26 15,27 0 0,-26 26-31,-26-26 16,26 0-16,0 26 15,26-26 1,0-26 0,26-52-1,-26 26 16,0 26-15,51 26 0,1-26-1,-26 52 1,-52-26 0,26 0-1,0-26 1,26-26-1,-1 26 1,-77 1 0,0-1-1,0-26 1,-52-26 0,1 26 15,-1 26-16,26 0 1,0 52 0,-26-78-1,-52-26 1,26 52 0,-51-52-1,25 53 1,0 25-1,-104-26 1,1 52 0,25-26-1,79 26 1,-1 0 0,26 0 15,-52 26-16,-25 52 1,51-27 0,-26 1-1,26 0 1,26 0 0,-51 0-1,51-26 1,52 0-1,0 0 1,-52 0 0,0-26-1,52 26 1,-26 0 0,26-26 30,-51 26-30,-79-26 0,52 0-1,26-26 1,52 26 0</inkml:trace>
  <inkml:trace contextRef="#ctx0" brushRef="#br0" timeOffset="152955.76">22599 9218 0,'0'26'156,"-52"0"-140,26 26-16,-26-26 16,26 26-16,0 0 15,0 26 1,26 0-1,0-26 1,0 26 0,0 0-1,52-52-15,26 77 16,25-77 0,-25 26-1,0-52 1,26-52 15,52 0-15,-27-51-1,-103 77 1,-26-26 0,26 0-1,0-26 1,-26-26-1,0 26 1,-26-26 0,-26 52-1,0 0 1,1 0 0,-27-26-1,0 52 16,52-25-15,0 51 78,0 0-79,26 26 1,-52-26-16,52 25 78,-52 27-62,0 26-16,0 0 15,27-26-15,-27-26 16,-52 52 0,104-52-1,-26-78 95</inkml:trace>
  <inkml:trace contextRef="#ctx0" brushRef="#br0" timeOffset="178673.91">5579 12880 0,'26'0'110,"0"0"-79,0 0-15,-1 0 30,1 0-46,26 26 16,52 0 0,0 26-1,-52-26 1,-26-26 0,0 0 46,0 0-46,26 0-16,25 0 15,-51 26 1,78-26 0,-78 0 77,0 0-77,0 26-16,26-26 16,-26 26-16,0-26 15,0 0 32,0 0 0,0 26 31,25-26-62,1 0-16,0 0 15,78 26 1,-78-26 0,-26 0-1,0 0 157,0 0-172,0 0 16,51 0-1,1 26 1,0-26 0,-52 0 93,26 25-109,0 1 16,0-26-16,-26 0 15,26 0 1,-27 0 109,1-26-125,0 26 15,-26-25 1,26 25 172,0 0-173,0 0 48,26 0-48,0 0-15,52 0 16,-78 0-16,26 0 16,-26-26 937,-1 26-891,1-26-62,-26 0 16,26 26-16,0 0 359</inkml:trace>
  <inkml:trace contextRef="#ctx0" brushRef="#br0" timeOffset="183088.45">20497 7426 0,'0'-25'94,"-26"-1"-47,0 26-47,0 0 47,0 0-47,0 0 31,0 0-15,0 0-16,0 0 62,0 26-46,1 25-16,-1-51 15,26 26 32,0 0-31,0 0 0,0 26-1,0 0 1,26-26-1,-26 0 1,25 0 0,27 0-1,-52 0 1,52-26 0,0 52-1,-26-26 1,26-26-1,-26 26 1,52-26 0,0 0-1,-1 0 1,-51-26 15,26-26-15,0 0-1,-26 0 1,-26 26 0,0 0-1,0-26 1,0 26 0,0-26-1,0 26 1,-26 0-1,26-25 1,0-1 0,-26 26-16,26 0 15,-26 26 63,0 0-31,0 0 125,0 0-141,1 0 173,-1 0 467,0 26-655,26 0 0,0-52 249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12T08:26:45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14478 2103 0,'0'-26'47,"-26"0"0,-26 26-47,26-52 15,-52 0-15,-26 0 16,27 26-16,51 0 16,-130-52-1,-26 0 1,105 27 0,-1 25-1,0 26 16,0 0-15,0 0 0,-26 0-1,-25 0 1,51-26 0,0 26-1,52 0 1,-26-26-1,-26 26 1,26 0 0,-25 0-1,-1 0 1,0 0 0,0 0-1,26 0 1,-26 0-1,1 0 1,-1 0 0,-52 26-1,26-26 1,26 0 0,1 26-1,-27-26 1,26 26-1,0-1 1,-26 1 0,26 26-1,1-52 1,-1 26 0,-26 26 15,26-26-16,-52 0 1,53 0 0,-1 26-1,-26 0 1,52 0 0,26-26-1,-26 26 1,26 26-1,0-52 1,26 0 0,-51 52-1,25-26 1,0 25 0,-52 53 15,52-52-16,0-26 1,-26 26 0,26 0-1,0-26 1,0 26 0,0 0-1,-26 26 1,0-26-1,52-1 1,-51 27 0,25-26-1,0 0 1,0 0 0,26 52 15,0-78-16,0 26 1,0 0 0,0 0-1,0-1 1,0-51 0,0 26-1,0 0 1,0 0-1,26 0 1,-26-26 0,26 26-1,0 0 1,0-26 0,-1 52 15,1 0-16,0-26 1,26 0 0,-52-26-1,26 26 1,0-1 0,0 1-1,26 78 1,0-78-1,-52-26 1,26 26 0,0-26-1,0 0 48,0 0-48,0 26 1,25 52 0,-25-52-1,0 0 1,-26 0 0,26-26-1,-26 0 1,26 0-1,-26-1 1,0 1 15,0 0-31,0 0 16,26 26 15,-26-26-15,0 0-1,26-26 1,-26 78 0,26-52-1,-26 0 1,26-26 109,-26 26-109,0 0-1,26 0 1,-26 26-1,26-52 1,-26 26 156</inkml:trace>
  <inkml:trace contextRef="#ctx0" brushRef="#br0" timeOffset="5645.16">12195 3713 0</inkml:trace>
  <inkml:trace contextRef="#ctx0" brushRef="#br0" timeOffset="8256.52">13206 3869 0,'0'26'47,"52"26"-32,-26 0-15,26 0 16,-26 25-16,52 1 16,0 26-1,0 0 1,-26 0 0,-26 0 15,-1 0-16,-25-26 1,26 77 0,0 53-1,0 0 1,-26-78 0,26-78-16,0 26 15,-26 0 1,0 25-1,0-25 1,0 0 0,26 0-1,-26 0 1,0 0 0,26-52 15,-26 26-16,26 0 1,-26 26 0,52 52-1,-52-53 1,0 1 0,26 0-1,-26-26 1,0-26-1,0 0 79,0 0-94,0 26 16,26-26-16,-26 0 15,0 26 1,0 0 0,26-26-16,-26 0 15,0 0 1,0 0 15,0 0-31,0 0 31,0 0-15,0 0-16,0 0 266,0 0-266,-26 0 15,26-1 1,0 1 0,0 0-1,-26 0 1,0 0-1,26 26 1,-26 0 0,26-26-16,-52 26 15,52 0 1,0-26 0,-26 0 77,0 26-93,0 0 16,0-26-16,26 26 16,0-26-1,0 0 1,0 0-1,-26-26 204,0-26-203,0 26-16,1-26 0,-1-26 15,-26 26 1</inkml:trace>
  <inkml:trace contextRef="#ctx0" brushRef="#br0" timeOffset="9434.44">13518 7452 0,'0'26'47,"0"0"-32,0 0 1,0 0-16,0 0 16,0 26-16,-26-26 15,26 26 1,0 52-1,0 0 1,0-26 0,26 26-1,0-78 1,26 26 15,-26-1-15,26 1-1,-1-26 1,-25-26 0,78 26-1,-26-26 1,52-52 0,-52-51-1,25 25 1,-51-26-1,0 78 1,26-26 0,-26 0-1,103-104 17,-103 78-17,26 0 1,0 0-1,0 26 1,-52 27 0,0 25-1</inkml:trace>
  <inkml:trace contextRef="#ctx0" brushRef="#br0" timeOffset="21269.63">19485 3843 0,'0'26'93,"0"26"-77,0-26-16,-26 26 16,26-26-1,-26 77 1,0 53-1,26-26 1,-52-26 0,1-26-1,25 26 1,-52-26 0,52-26-1,0 0-15,0 25 16,26 1-1,-26 26 1,0-26 0,26-26-1,0 26 17,0-26-17,0 0 1,0 0-1,0 52 1,0-52 0,0 0-1,0-1 1,26 27 0,0 26-1,-26-52 1,0-26 15,0 0-15,0 0 62,-26 0-78,0-26 15,26 26-15,-26 0 16,0 0 0,-78 26-1,27 0 1,-1-52 0,-104 52-1,104 0 1,-51-26-1,25 26 1,0-26 0,0-26-1,0 26 1,27 0 15,-1 25-15,-52-25-1,52 0 1,-26 0 0,27 0-1,51-26 1,-26 0 0,0 26-1,-26-26 1,52 0-16,-78 0 15,26 0 1,27 0 0,-27 0-1,0 0 17,0 26-17,0-26 1,-52 0-1,53 0 1,-1 26 0,26-26 15,26 0-31,-26 0 16,52 26 984,0 0-1000,0 52 15,0-26-15,0 156 16,0 0-1,0 155 1,26-129 0,-26-130-1,0 0 17,0-53-17,0 27 1,0 0-1,-26 0 1,-26 0 0,26-26-1,-52 26 1,1-26 0,25 0-1,0 0-15,-52 0 16,0 0-1,0 0 1,1 25 0,-1-25-1,-26 0 17,-51 26-17,77 0 1,-156 26-1,131 0 1,-105-52 0,-25 26-1,77-26 1,-77 0 0,129-26-1,26-26 1,0 26-1,-51 0 1,-79 25 0,-25-51 15,-27 52-15,53-52-1,-79 26 1,79 0-1,77-26 1,27 0 0,-1 0-1,-52-26 1,-181-26 0,26 52-1,77 0 1,79-51-1,51 25 1,-26-26 0,27 0 15,-1-26-15,26 52-1,-26-130 1,27 78-1,-27-26 1,0 26 0,26 0-1,26 0 1,-25-25 0,-1 25-1,26 0 1,26 52-1,-52-26 1,27-26 0,51 26 15,-26-26-15,26 26-1,26 26-15,-26 0 16,0 0-1,26 0 1,0 0 0,0 0 15,0 0-31,0-26 31,0 27-15,0-1 93,-26 0-109,26 0 16,0 0-16,0 0 15,-26 0 1,0 0 109,26 0-109,0 0-1,0 0 63,0 0-62,0 0 15,0 0-15,0 0-16,0 0 62,0 0 48,0 0-1,26 0 63,-26 0 31,0 0-203,0 0 16,0 0-1,0 0 1,0 0 172,0 0-48,-26 26-124,-26-26-1,26 26 1,0-26-16</inkml:trace>
  <inkml:trace contextRef="#ctx0" brushRef="#br0" timeOffset="22425.21">7369 7530 0,'26'-26'47,"0"0"-31,0-26-1,0 1-15,0-1 16,0 26 0,0 0-1,-26 0 1,25 26 109,1 0-63,26 26-30,-26 0-32,26-26 15,-26 0-15,-52 0 203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C1B9A-BBFA-4087-B8D3-F94B7C7768C3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26439-045C-47DD-BC53-73093EA41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A2E65D21-9431-4BC4-90BE-2E46A1C61CD4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2376-1F8B-43F0-9D92-470442B1CF08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DB9B-AC7D-4A6C-B7C9-99E187280FD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857C-4AAD-4061-8FD0-6511E022DC57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79CBFA2-A5FF-4C21-B76F-B54A69AF6B1A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7D8-4CC3-4214-B3F6-9C42AB30178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93BF-912D-4A97-A9B9-FF46B7DAADCF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6A32-6657-4A20-A1E5-49F0ABAF554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96-22EA-43AF-BD07-4EFCE7E14779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C8030222-AADD-454A-A07B-EE3289220131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2260E56C-8DD4-45C7-820A-67B400839C61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3942418-9257-4059-A3C3-6C436B3938E6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06587" y="6583680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728375" y="65720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/26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2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0.emf"/><Relationship Id="rId4" Type="http://schemas.openxmlformats.org/officeDocument/2006/relationships/image" Target="../media/image17.png"/><Relationship Id="rId9" Type="http://schemas.openxmlformats.org/officeDocument/2006/relationships/customXml" Target="../ink/ink3.xml"/><Relationship Id="rId1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customXml" Target="../ink/ink6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229600" cy="4526280"/>
          </a:xfrm>
        </p:spPr>
        <p:txBody>
          <a:bodyPr>
            <a:normAutofit/>
          </a:bodyPr>
          <a:lstStyle/>
          <a:p>
            <a:pPr algn="ctr" eaLnBrk="1" hangingPunct="1"/>
            <a:endParaRPr lang="en-US" sz="3600" dirty="0"/>
          </a:p>
          <a:p>
            <a:pPr algn="ctr" eaLnBrk="1" hangingPunct="1">
              <a:buFontTx/>
              <a:buNone/>
            </a:pPr>
            <a:r>
              <a:rPr lang="en-US" sz="3600" dirty="0"/>
              <a:t>Chapter 21: </a:t>
            </a:r>
          </a:p>
          <a:p>
            <a:pPr algn="ctr">
              <a:buNone/>
            </a:pPr>
            <a:r>
              <a:rPr lang="en-US" sz="3600" dirty="0"/>
              <a:t>Programming With Windows Forms Control</a:t>
            </a:r>
          </a:p>
          <a:p>
            <a:pPr algn="ctr" eaLnBrk="1" hangingPunct="1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/>
              <a:t>CheckBoxes</a:t>
            </a:r>
            <a:r>
              <a:rPr lang="en-US" sz="3200" b="1" dirty="0"/>
              <a:t>, </a:t>
            </a:r>
            <a:r>
              <a:rPr lang="en-US" sz="3200" b="1" dirty="0" err="1"/>
              <a:t>RadioButtons</a:t>
            </a:r>
            <a:r>
              <a:rPr lang="en-US" sz="3200" b="1" dirty="0"/>
              <a:t>, and </a:t>
            </a:r>
            <a:r>
              <a:rPr lang="en-US" sz="3200" b="1" dirty="0" err="1"/>
              <a:t>GroupBoxes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6280"/>
          </a:xfrm>
        </p:spPr>
        <p:txBody>
          <a:bodyPr>
            <a:normAutofit/>
          </a:bodyPr>
          <a:lstStyle/>
          <a:p>
            <a:r>
              <a:rPr lang="en-US" sz="2800" dirty="0" err="1"/>
              <a:t>CheckBox</a:t>
            </a:r>
            <a:r>
              <a:rPr lang="en-US" sz="2800" dirty="0"/>
              <a:t> Properties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458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985">
                <a:tc>
                  <a:txBody>
                    <a:bodyPr/>
                    <a:lstStyle/>
                    <a:p>
                      <a:r>
                        <a:rPr lang="en-US" sz="16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85">
                <a:tc>
                  <a:txBody>
                    <a:bodyPr/>
                    <a:lstStyle/>
                    <a:p>
                      <a:r>
                        <a:rPr lang="en-US" sz="16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Configures the appearance of a </a:t>
                      </a:r>
                      <a:r>
                        <a:rPr lang="en-US" sz="1600" dirty="0" err="1"/>
                        <a:t>CheckBox</a:t>
                      </a:r>
                      <a:r>
                        <a:rPr lang="en-US" sz="1600" dirty="0"/>
                        <a:t> control, using the Appearance enumeration.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85">
                <a:tc>
                  <a:txBody>
                    <a:bodyPr/>
                    <a:lstStyle/>
                    <a:p>
                      <a:r>
                        <a:rPr lang="en-US" sz="1600" dirty="0" err="1"/>
                        <a:t>AutoCheck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Gets or sets a value indicating if the Checked or </a:t>
                      </a:r>
                      <a:r>
                        <a:rPr lang="en-US" sz="1600" dirty="0" err="1"/>
                        <a:t>CheckState</a:t>
                      </a:r>
                      <a:r>
                        <a:rPr lang="en-US" sz="1600" dirty="0"/>
                        <a:t> value and the </a:t>
                      </a:r>
                      <a:r>
                        <a:rPr lang="en-US" sz="1600" dirty="0" err="1"/>
                        <a:t>CheckBox’s</a:t>
                      </a:r>
                      <a:r>
                        <a:rPr lang="en-US" sz="1600" dirty="0"/>
                        <a:t> appearance are automatically changed when it is clicked.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85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CheckAlign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Gets or sets the horizontal and vertical alignment of a </a:t>
                      </a:r>
                      <a:r>
                        <a:rPr lang="en-US" sz="1600" dirty="0" err="1"/>
                        <a:t>CheckBox</a:t>
                      </a:r>
                      <a:r>
                        <a:rPr lang="en-US" sz="1600" dirty="0"/>
                        <a:t> on a </a:t>
                      </a:r>
                      <a:r>
                        <a:rPr lang="en-US" sz="1600" dirty="0" err="1"/>
                        <a:t>CheckBox</a:t>
                      </a:r>
                      <a:r>
                        <a:rPr lang="en-US" sz="1600" dirty="0"/>
                        <a:t>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85">
                <a:tc>
                  <a:txBody>
                    <a:bodyPr/>
                    <a:lstStyle/>
                    <a:p>
                      <a:r>
                        <a:rPr lang="en-US" sz="1600" dirty="0"/>
                        <a:t>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Boolean value representing the state of the </a:t>
                      </a:r>
                      <a:r>
                        <a:rPr lang="en-US" sz="1600" dirty="0" err="1"/>
                        <a:t>CheckBox</a:t>
                      </a:r>
                      <a:r>
                        <a:rPr lang="en-US" sz="1600" dirty="0"/>
                        <a:t> (checked or unchecked).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74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CheckState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Gets or sets a value indicating whether the </a:t>
                      </a:r>
                      <a:r>
                        <a:rPr lang="en-US" sz="1600" dirty="0" err="1"/>
                        <a:t>CheckBox</a:t>
                      </a:r>
                      <a:r>
                        <a:rPr lang="en-US" sz="1600" dirty="0"/>
                        <a:t> is checked, using a </a:t>
                      </a:r>
                      <a:r>
                        <a:rPr lang="en-US" sz="1600" dirty="0" err="1"/>
                        <a:t>CheckState</a:t>
                      </a:r>
                      <a:r>
                        <a:rPr lang="en-US" sz="1600" dirty="0"/>
                        <a:t> enumeration rather than a Boolean value.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074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ThreeState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Configures whether the </a:t>
                      </a:r>
                      <a:r>
                        <a:rPr lang="en-US" sz="1600" dirty="0" err="1"/>
                        <a:t>CheckBox</a:t>
                      </a:r>
                      <a:r>
                        <a:rPr lang="en-US" sz="1600" dirty="0"/>
                        <a:t> supports three states of selection (as specified by the </a:t>
                      </a:r>
                      <a:r>
                        <a:rPr lang="en-US" sz="1600" dirty="0" err="1"/>
                        <a:t>CheckState</a:t>
                      </a:r>
                      <a:r>
                        <a:rPr lang="en-US" sz="1600" dirty="0"/>
                        <a:t> enumeration) rather than 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CheckedListBoxes</a:t>
            </a:r>
            <a:endParaRPr lang="en-US" sz="2800" dirty="0"/>
          </a:p>
          <a:p>
            <a:pPr lvl="1"/>
            <a:r>
              <a:rPr lang="en-US" sz="2400" dirty="0"/>
              <a:t>Inherits most of its functionality from the </a:t>
            </a:r>
            <a:r>
              <a:rPr lang="en-US" sz="2400" dirty="0" err="1"/>
              <a:t>ListBox</a:t>
            </a:r>
            <a:r>
              <a:rPr lang="en-US" sz="2400" dirty="0"/>
              <a:t> type.</a:t>
            </a:r>
          </a:p>
          <a:p>
            <a:r>
              <a:rPr lang="en-US" sz="2800" dirty="0"/>
              <a:t>Fun with </a:t>
            </a:r>
            <a:r>
              <a:rPr lang="en-US" sz="2800" dirty="0" err="1"/>
              <a:t>ComboBoxes</a:t>
            </a:r>
            <a:endParaRPr lang="en-US" sz="2800" dirty="0"/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ComboBox</a:t>
            </a:r>
            <a:r>
              <a:rPr lang="en-US" sz="2400" dirty="0"/>
              <a:t> allows users to make a selection from a well-defined set of possibilities.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ComboBox</a:t>
            </a:r>
            <a:r>
              <a:rPr lang="en-US" sz="2400" dirty="0"/>
              <a:t> type is unique in that users can also insert additional items.</a:t>
            </a:r>
          </a:p>
          <a:p>
            <a:r>
              <a:rPr lang="en-US" sz="2800" dirty="0"/>
              <a:t>The Tab Order Wizard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D443-5C7E-4428-89FD-EF8D01F1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94D44-C4EF-49FC-8708-89364000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5" y="762000"/>
            <a:ext cx="8642275" cy="5858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2F623-E7AE-4BB8-B073-6DDF4D7E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63" y="1752600"/>
            <a:ext cx="4321138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85577-1DF4-4DC2-BAC4-7E7C3994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462892"/>
            <a:ext cx="3505200" cy="2352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FEFE24-5581-4015-9E01-571016A2EA71}"/>
                  </a:ext>
                </a:extLst>
              </p14:cNvPr>
              <p14:cNvContentPartPr/>
              <p14:nvPr/>
            </p14:nvContentPartPr>
            <p14:xfrm>
              <a:off x="5417640" y="841320"/>
              <a:ext cx="261720" cy="8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FEFE24-5581-4015-9E01-571016A2EA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1800" y="777960"/>
                <a:ext cx="2930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214A5C-6EC0-42AB-A2C6-21EA026CBD5F}"/>
                  </a:ext>
                </a:extLst>
              </p14:cNvPr>
              <p14:cNvContentPartPr/>
              <p14:nvPr/>
            </p14:nvContentPartPr>
            <p14:xfrm>
              <a:off x="271080" y="3954240"/>
              <a:ext cx="383400" cy="11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214A5C-6EC0-42AB-A2C6-21EA026CBD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240" y="3890880"/>
                <a:ext cx="414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0984B8-3066-48A5-AFEA-866815C7B504}"/>
                  </a:ext>
                </a:extLst>
              </p14:cNvPr>
              <p14:cNvContentPartPr/>
              <p14:nvPr/>
            </p14:nvContentPartPr>
            <p14:xfrm>
              <a:off x="6930720" y="4515120"/>
              <a:ext cx="327240" cy="10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0984B8-3066-48A5-AFEA-866815C7B5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14880" y="4451760"/>
                <a:ext cx="3585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377DC5-F645-48C3-9F4B-F735040D5377}"/>
                  </a:ext>
                </a:extLst>
              </p14:cNvPr>
              <p14:cNvContentPartPr/>
              <p14:nvPr/>
            </p14:nvContentPartPr>
            <p14:xfrm>
              <a:off x="299160" y="6253920"/>
              <a:ext cx="196560" cy="27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377DC5-F645-48C3-9F4B-F735040D53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320" y="6190560"/>
                <a:ext cx="2278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DC35B2-3DAD-4D3E-BB93-05FC49C2C6A7}"/>
                  </a:ext>
                </a:extLst>
              </p14:cNvPr>
              <p14:cNvContentPartPr/>
              <p14:nvPr/>
            </p14:nvContentPartPr>
            <p14:xfrm>
              <a:off x="887400" y="551520"/>
              <a:ext cx="7481880" cy="420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DC35B2-3DAD-4D3E-BB93-05FC49C2C6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8040" y="542160"/>
                <a:ext cx="7500600" cy="42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5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The Form’s Default Input Button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user-input forms (especially dialog boxes) have a particular Button that will automatically respond to the user pressing the Enter key.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67056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ccept_b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800600"/>
            <a:ext cx="2790476" cy="19142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pPr algn="ctr"/>
            <a:r>
              <a:rPr lang="en-US" dirty="0"/>
              <a:t>Other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MonthCalendar</a:t>
            </a:r>
            <a:endParaRPr lang="en-US" dirty="0"/>
          </a:p>
          <a:p>
            <a:r>
              <a:rPr lang="en-US" dirty="0"/>
              <a:t>ToolTip</a:t>
            </a:r>
          </a:p>
          <a:p>
            <a:r>
              <a:rPr lang="en-US" dirty="0" err="1"/>
              <a:t>TabControl</a:t>
            </a:r>
            <a:endParaRPr lang="en-US" dirty="0"/>
          </a:p>
          <a:p>
            <a:r>
              <a:rPr lang="en-US" dirty="0" err="1"/>
              <a:t>TrackBar</a:t>
            </a:r>
            <a:endParaRPr lang="en-US" dirty="0"/>
          </a:p>
          <a:p>
            <a:r>
              <a:rPr lang="en-US" dirty="0"/>
              <a:t>Panel</a:t>
            </a:r>
          </a:p>
          <a:p>
            <a:r>
              <a:rPr lang="en-US" dirty="0" err="1"/>
              <a:t>UpDown</a:t>
            </a:r>
            <a:r>
              <a:rPr lang="en-US" dirty="0"/>
              <a:t> controls</a:t>
            </a:r>
          </a:p>
          <a:p>
            <a:r>
              <a:rPr lang="en-US" dirty="0" err="1"/>
              <a:t>ErrorProvider</a:t>
            </a:r>
            <a:endParaRPr lang="en-US" dirty="0"/>
          </a:p>
          <a:p>
            <a:r>
              <a:rPr lang="en-US" dirty="0" err="1"/>
              <a:t>TreeView</a:t>
            </a:r>
            <a:endParaRPr lang="en-US" dirty="0"/>
          </a:p>
          <a:p>
            <a:r>
              <a:rPr lang="en-US" dirty="0" err="1"/>
              <a:t>WebBrower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MonthCalendar</a:t>
            </a:r>
            <a:r>
              <a:rPr lang="en-US" u="sng" dirty="0">
                <a:solidFill>
                  <a:srgbClr val="FFFF00"/>
                </a:solidFill>
              </a:rPr>
              <a:t> Demo</a:t>
            </a:r>
          </a:p>
        </p:txBody>
      </p:sp>
      <p:pic>
        <p:nvPicPr>
          <p:cNvPr id="7" name="Picture 6" descr="control_calenda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200400"/>
            <a:ext cx="2000000" cy="10190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09600" y="1219200"/>
            <a:ext cx="2476200" cy="838200"/>
            <a:chOff x="609600" y="1219200"/>
            <a:chExt cx="2476200" cy="838200"/>
          </a:xfrm>
        </p:grpSpPr>
        <p:pic>
          <p:nvPicPr>
            <p:cNvPr id="8" name="Picture 7" descr="control_calendar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219200"/>
              <a:ext cx="2400000" cy="800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9600" y="1752600"/>
              <a:ext cx="1524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00" y="2819400"/>
            <a:ext cx="3019048" cy="2847619"/>
            <a:chOff x="381000" y="2819400"/>
            <a:chExt cx="3019048" cy="2847619"/>
          </a:xfrm>
        </p:grpSpPr>
        <p:pic>
          <p:nvPicPr>
            <p:cNvPr id="5" name="Picture 4" descr="control_calendar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2819400"/>
              <a:ext cx="3019048" cy="28476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2000" y="5105400"/>
              <a:ext cx="19812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5200" y="4800600"/>
            <a:ext cx="5114286" cy="1419048"/>
            <a:chOff x="3505200" y="4800600"/>
            <a:chExt cx="5114286" cy="1419048"/>
          </a:xfrm>
        </p:grpSpPr>
        <p:pic>
          <p:nvPicPr>
            <p:cNvPr id="6" name="Picture 5" descr="control_calendar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5200" y="4800600"/>
              <a:ext cx="5114286" cy="141904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810000" y="5105400"/>
              <a:ext cx="4800600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10" idx="3"/>
            <a:endCxn id="6" idx="1"/>
          </p:cNvCxnSpPr>
          <p:nvPr/>
        </p:nvCxnSpPr>
        <p:spPr>
          <a:xfrm>
            <a:off x="2743200" y="5257800"/>
            <a:ext cx="762000" cy="25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8200" y="3352800"/>
            <a:ext cx="19050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9" idx="1"/>
            <a:endCxn id="17" idx="1"/>
          </p:cNvCxnSpPr>
          <p:nvPr/>
        </p:nvCxnSpPr>
        <p:spPr>
          <a:xfrm rot="10800000" flipH="1" flipV="1">
            <a:off x="609600" y="1905000"/>
            <a:ext cx="228600" cy="2247900"/>
          </a:xfrm>
          <a:prstGeom prst="bentConnector3">
            <a:avLst>
              <a:gd name="adj1" fmla="val -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7" idx="1"/>
          </p:cNvCxnSpPr>
          <p:nvPr/>
        </p:nvCxnSpPr>
        <p:spPr>
          <a:xfrm flipV="1">
            <a:off x="2743200" y="3709924"/>
            <a:ext cx="2209800" cy="1547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Tooltip Demo</a:t>
            </a:r>
          </a:p>
        </p:txBody>
      </p:sp>
      <p:pic>
        <p:nvPicPr>
          <p:cNvPr id="5" name="Picture 4" descr="control_toolt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2352381" cy="980952"/>
          </a:xfrm>
          <a:prstGeom prst="rect">
            <a:avLst/>
          </a:prstGeom>
        </p:spPr>
      </p:pic>
      <p:pic>
        <p:nvPicPr>
          <p:cNvPr id="6" name="Picture 5" descr="control_toolti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62200"/>
            <a:ext cx="2761905" cy="1219048"/>
          </a:xfrm>
          <a:prstGeom prst="rect">
            <a:avLst/>
          </a:prstGeom>
        </p:spPr>
      </p:pic>
      <p:pic>
        <p:nvPicPr>
          <p:cNvPr id="10" name="Picture 9" descr="control_tooltip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10000"/>
            <a:ext cx="3000000" cy="28285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1397358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76600" y="228600"/>
            <a:ext cx="2667000" cy="2438400"/>
            <a:chOff x="3276600" y="228600"/>
            <a:chExt cx="2667000" cy="2438400"/>
          </a:xfrm>
        </p:grpSpPr>
        <p:pic>
          <p:nvPicPr>
            <p:cNvPr id="7" name="Picture 6" descr="control_tooltip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6600" y="228600"/>
              <a:ext cx="2600000" cy="24285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276600" y="1752600"/>
              <a:ext cx="26670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19800" y="2070279"/>
            <a:ext cx="2743200" cy="2114286"/>
            <a:chOff x="6019800" y="2070279"/>
            <a:chExt cx="2743200" cy="2114286"/>
          </a:xfrm>
        </p:grpSpPr>
        <p:pic>
          <p:nvPicPr>
            <p:cNvPr id="9" name="Picture 8" descr="control_tooltip4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9800" y="2070279"/>
              <a:ext cx="2733334" cy="211428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019800" y="3810000"/>
              <a:ext cx="2743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6400" y="4343400"/>
            <a:ext cx="2793642" cy="2200000"/>
            <a:chOff x="5486400" y="4343400"/>
            <a:chExt cx="2793642" cy="2200000"/>
          </a:xfrm>
        </p:grpSpPr>
        <p:pic>
          <p:nvPicPr>
            <p:cNvPr id="8" name="Picture 7" descr="control_tooltip3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6400" y="4343400"/>
              <a:ext cx="2733334" cy="2200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536842" y="6108879"/>
              <a:ext cx="2743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66800" y="4419600"/>
            <a:ext cx="2286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4400" y="6096000"/>
            <a:ext cx="2209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3"/>
            <a:endCxn id="14" idx="1"/>
          </p:cNvCxnSpPr>
          <p:nvPr/>
        </p:nvCxnSpPr>
        <p:spPr>
          <a:xfrm>
            <a:off x="3352800" y="5181600"/>
            <a:ext cx="2184042" cy="10415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3"/>
            <a:endCxn id="13" idx="1"/>
          </p:cNvCxnSpPr>
          <p:nvPr/>
        </p:nvCxnSpPr>
        <p:spPr>
          <a:xfrm flipV="1">
            <a:off x="3124200" y="3924300"/>
            <a:ext cx="2895600" cy="2324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438400" y="6096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5334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2819400" y="28194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7467600" y="18288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8001000" y="47244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TabControl</a:t>
            </a:r>
            <a:r>
              <a:rPr lang="en-US" u="sng" dirty="0">
                <a:solidFill>
                  <a:srgbClr val="FFFF00"/>
                </a:solidFill>
              </a:rPr>
              <a:t> Demo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0" y="1143000"/>
            <a:ext cx="2600029" cy="1695238"/>
            <a:chOff x="381000" y="1143000"/>
            <a:chExt cx="2600029" cy="1695238"/>
          </a:xfrm>
        </p:grpSpPr>
        <p:pic>
          <p:nvPicPr>
            <p:cNvPr id="6" name="Picture 5" descr="control_tab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143000"/>
              <a:ext cx="2371429" cy="169523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1000" y="2387958"/>
              <a:ext cx="1600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1400" y="1447800"/>
            <a:ext cx="4990477" cy="1333333"/>
            <a:chOff x="3581400" y="1447800"/>
            <a:chExt cx="4990477" cy="1333333"/>
          </a:xfrm>
        </p:grpSpPr>
        <p:pic>
          <p:nvPicPr>
            <p:cNvPr id="7" name="Picture 6" descr="control_tab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1447800"/>
              <a:ext cx="4990477" cy="133333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934200" y="1828800"/>
              <a:ext cx="1600200" cy="838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3505200"/>
            <a:ext cx="3857143" cy="2847619"/>
            <a:chOff x="762000" y="3505200"/>
            <a:chExt cx="3857143" cy="2847619"/>
          </a:xfrm>
        </p:grpSpPr>
        <p:pic>
          <p:nvPicPr>
            <p:cNvPr id="5" name="Picture 4" descr="control_tab4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3505200"/>
              <a:ext cx="3857143" cy="284761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62000" y="4038600"/>
              <a:ext cx="2286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3733800"/>
            <a:ext cx="2733334" cy="2133333"/>
            <a:chOff x="5638800" y="3733800"/>
            <a:chExt cx="2733334" cy="2133333"/>
          </a:xfrm>
        </p:grpSpPr>
        <p:pic>
          <p:nvPicPr>
            <p:cNvPr id="8" name="Picture 7" descr="control_tab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8800" y="3733800"/>
              <a:ext cx="2733334" cy="213333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638800" y="5485326"/>
              <a:ext cx="2286000" cy="2296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1752600" y="9144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953000" y="12192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0" y="35052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200400" y="32766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TrackBar</a:t>
            </a:r>
            <a:r>
              <a:rPr lang="en-US" u="sng" dirty="0">
                <a:solidFill>
                  <a:srgbClr val="FFFF00"/>
                </a:solidFill>
              </a:rPr>
              <a:t> Demo</a:t>
            </a:r>
          </a:p>
        </p:txBody>
      </p:sp>
      <p:pic>
        <p:nvPicPr>
          <p:cNvPr id="7" name="Picture 6" descr="control_track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3866667" cy="31238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1000" y="990600"/>
            <a:ext cx="2438400" cy="933333"/>
            <a:chOff x="381000" y="990600"/>
            <a:chExt cx="2438400" cy="933333"/>
          </a:xfrm>
        </p:grpSpPr>
        <p:pic>
          <p:nvPicPr>
            <p:cNvPr id="6" name="Picture 5" descr="control_track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990600"/>
              <a:ext cx="2419048" cy="93333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81000" y="1295400"/>
              <a:ext cx="2438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2133600"/>
            <a:ext cx="2819400" cy="1495238"/>
            <a:chOff x="4724400" y="2133600"/>
            <a:chExt cx="2819400" cy="1495238"/>
          </a:xfrm>
        </p:grpSpPr>
        <p:pic>
          <p:nvPicPr>
            <p:cNvPr id="5" name="Picture 4" descr="control_track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133600"/>
              <a:ext cx="2752381" cy="14952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724400" y="2895600"/>
              <a:ext cx="2819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0600" y="4648200"/>
            <a:ext cx="2733334" cy="1828572"/>
            <a:chOff x="4800600" y="4648200"/>
            <a:chExt cx="2733334" cy="1828572"/>
          </a:xfrm>
        </p:grpSpPr>
        <p:pic>
          <p:nvPicPr>
            <p:cNvPr id="9" name="Picture 8" descr="control_track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4648200"/>
              <a:ext cx="2733334" cy="182857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876800" y="6096000"/>
              <a:ext cx="2590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28600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TrackBar</a:t>
            </a:r>
            <a:r>
              <a:rPr lang="en-US" u="sng" dirty="0">
                <a:solidFill>
                  <a:srgbClr val="FFFF00"/>
                </a:solidFill>
              </a:rPr>
              <a:t> Demo</a:t>
            </a:r>
          </a:p>
        </p:txBody>
      </p:sp>
      <p:pic>
        <p:nvPicPr>
          <p:cNvPr id="8" name="Picture 7" descr="control_track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38600"/>
            <a:ext cx="4590477" cy="24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5486400" y="685800"/>
            <a:ext cx="2752381" cy="1628572"/>
            <a:chOff x="5486400" y="685800"/>
            <a:chExt cx="2752381" cy="1628572"/>
          </a:xfrm>
        </p:grpSpPr>
        <p:pic>
          <p:nvPicPr>
            <p:cNvPr id="4" name="Picture 3" descr="control_track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400" y="685800"/>
              <a:ext cx="2752381" cy="162857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86400" y="1981200"/>
              <a:ext cx="2590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" y="685800"/>
            <a:ext cx="3857143" cy="3219048"/>
            <a:chOff x="609600" y="685800"/>
            <a:chExt cx="3857143" cy="3219048"/>
          </a:xfrm>
        </p:grpSpPr>
        <p:pic>
          <p:nvPicPr>
            <p:cNvPr id="6" name="Picture 5" descr="control_track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685800"/>
              <a:ext cx="3857143" cy="321904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905000" y="2133600"/>
              <a:ext cx="24384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3200400"/>
            <a:ext cx="4266610" cy="2380953"/>
            <a:chOff x="4648200" y="3200400"/>
            <a:chExt cx="4266610" cy="2380953"/>
          </a:xfrm>
        </p:grpSpPr>
        <p:pic>
          <p:nvPicPr>
            <p:cNvPr id="7" name="Picture 6" descr="control_track6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8200" y="3200400"/>
              <a:ext cx="4266610" cy="238095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4724400" y="3250842"/>
              <a:ext cx="4038600" cy="711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hape 15"/>
          <p:cNvCxnSpPr>
            <a:stCxn id="9" idx="1"/>
            <a:endCxn id="13" idx="0"/>
          </p:cNvCxnSpPr>
          <p:nvPr/>
        </p:nvCxnSpPr>
        <p:spPr>
          <a:xfrm rot="10800000" flipH="1" flipV="1">
            <a:off x="5486400" y="2095500"/>
            <a:ext cx="1257300" cy="1155342"/>
          </a:xfrm>
          <a:prstGeom prst="bentConnector4">
            <a:avLst>
              <a:gd name="adj1" fmla="val -18182"/>
              <a:gd name="adj2" fmla="val 54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 flipV="1">
            <a:off x="4343400" y="2095500"/>
            <a:ext cx="11430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MenuStrips</a:t>
            </a:r>
            <a:r>
              <a:rPr lang="en-US" dirty="0"/>
              <a:t> and </a:t>
            </a:r>
            <a:r>
              <a:rPr lang="en-US" dirty="0" err="1"/>
              <a:t>ContextMenuStrips</a:t>
            </a:r>
            <a:endParaRPr lang="en-US" dirty="0"/>
          </a:p>
          <a:p>
            <a:r>
              <a:rPr lang="en-US" dirty="0" err="1"/>
              <a:t>StatusStips</a:t>
            </a:r>
            <a:endParaRPr lang="en-US" dirty="0"/>
          </a:p>
          <a:p>
            <a:r>
              <a:rPr lang="en-US" dirty="0"/>
              <a:t>MDI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ErrorProviders</a:t>
            </a:r>
            <a:r>
              <a:rPr lang="en-US" sz="2800" b="1" dirty="0"/>
              <a:t> </a:t>
            </a:r>
          </a:p>
          <a:p>
            <a:pPr lvl="1"/>
            <a:r>
              <a:rPr lang="en-US" sz="2400" dirty="0"/>
              <a:t>Most Windows Forms applications will need to validate user input in one way or another.</a:t>
            </a:r>
          </a:p>
          <a:p>
            <a:pPr lvl="1"/>
            <a:r>
              <a:rPr lang="en-US" sz="2400" dirty="0"/>
              <a:t>If you wish to support this type of input validation, set the </a:t>
            </a:r>
            <a:r>
              <a:rPr lang="en-US" sz="2400" dirty="0" err="1">
                <a:solidFill>
                  <a:srgbClr val="FFFF00"/>
                </a:solidFill>
              </a:rPr>
              <a:t>CausesValidation</a:t>
            </a:r>
            <a:r>
              <a:rPr lang="en-US" sz="2400" dirty="0">
                <a:solidFill>
                  <a:srgbClr val="FFFF00"/>
                </a:solidFill>
              </a:rPr>
              <a:t> property to true </a:t>
            </a:r>
            <a:r>
              <a:rPr lang="en-US" sz="2400" dirty="0"/>
              <a:t>or false (the </a:t>
            </a:r>
            <a:r>
              <a:rPr lang="en-US" sz="2400" dirty="0">
                <a:solidFill>
                  <a:srgbClr val="FFFF00"/>
                </a:solidFill>
              </a:rPr>
              <a:t>default is true</a:t>
            </a:r>
            <a:r>
              <a:rPr lang="en-US" sz="2400" dirty="0"/>
              <a:t>).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04800"/>
            <a:ext cx="3278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>
                <a:solidFill>
                  <a:srgbClr val="FFFF00"/>
                </a:solidFill>
              </a:rPr>
              <a:t>ErrorProvider</a:t>
            </a:r>
            <a:r>
              <a:rPr lang="en-US" sz="2400" u="sng" dirty="0">
                <a:solidFill>
                  <a:srgbClr val="FFFF00"/>
                </a:solidFill>
              </a:rPr>
              <a:t> Control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572000"/>
          <a:ext cx="70866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itchFamily="34" charset="0"/>
                        </a:rPr>
                        <a:t>AlwaysBlink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Causes the error icon to blink when the error is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itchFamily="34" charset="0"/>
                        </a:rPr>
                        <a:t>BlinkIfDifferentError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Causes the error icon to blink only if the error icon is already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itchFamily="34" charset="0"/>
                        </a:rPr>
                        <a:t>NeverBlink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Indicates the error icon never blinks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234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ErrorProvider</a:t>
            </a:r>
            <a:r>
              <a:rPr lang="en-US" u="sng" dirty="0">
                <a:solidFill>
                  <a:srgbClr val="FFFF00"/>
                </a:solidFill>
              </a:rPr>
              <a:t> Demo</a:t>
            </a:r>
          </a:p>
        </p:txBody>
      </p:sp>
      <p:pic>
        <p:nvPicPr>
          <p:cNvPr id="5" name="Picture 4" descr="control_error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0"/>
            <a:ext cx="3361905" cy="1476191"/>
          </a:xfrm>
          <a:prstGeom prst="rect">
            <a:avLst/>
          </a:prstGeom>
        </p:spPr>
      </p:pic>
      <p:pic>
        <p:nvPicPr>
          <p:cNvPr id="6" name="Picture 5" descr="control_erro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2371429" cy="1323810"/>
          </a:xfrm>
          <a:prstGeom prst="rect">
            <a:avLst/>
          </a:prstGeom>
        </p:spPr>
      </p:pic>
      <p:pic>
        <p:nvPicPr>
          <p:cNvPr id="7" name="Picture 6" descr="control_erro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685800"/>
            <a:ext cx="2761905" cy="1523810"/>
          </a:xfrm>
          <a:prstGeom prst="rect">
            <a:avLst/>
          </a:prstGeom>
        </p:spPr>
      </p:pic>
      <p:pic>
        <p:nvPicPr>
          <p:cNvPr id="9" name="Picture 8" descr="control_error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743200"/>
            <a:ext cx="5486400" cy="17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81000" y="1524000"/>
            <a:ext cx="2438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019800" y="2514600"/>
            <a:ext cx="2743200" cy="2504762"/>
            <a:chOff x="6019800" y="2514600"/>
            <a:chExt cx="2743200" cy="2504762"/>
          </a:xfrm>
        </p:grpSpPr>
        <p:pic>
          <p:nvPicPr>
            <p:cNvPr id="8" name="Picture 7" descr="control_error3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9800" y="2514600"/>
              <a:ext cx="2742857" cy="250476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019800" y="4572000"/>
              <a:ext cx="27432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hape 13"/>
          <p:cNvCxnSpPr>
            <a:stCxn id="11" idx="1"/>
            <a:endCxn id="9" idx="2"/>
          </p:cNvCxnSpPr>
          <p:nvPr/>
        </p:nvCxnSpPr>
        <p:spPr>
          <a:xfrm rot="10800000">
            <a:off x="3048000" y="4476534"/>
            <a:ext cx="2971800" cy="2478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0" y="9906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324600" y="304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7848600" y="3581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26670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TreeView</a:t>
            </a:r>
            <a:r>
              <a:rPr lang="en-US" u="sng" dirty="0">
                <a:solidFill>
                  <a:srgbClr val="FFFF00"/>
                </a:solidFill>
              </a:rPr>
              <a:t>  Demo</a:t>
            </a:r>
          </a:p>
        </p:txBody>
      </p:sp>
      <p:pic>
        <p:nvPicPr>
          <p:cNvPr id="6" name="Picture 5" descr="control_tre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62000"/>
            <a:ext cx="4571429" cy="27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ontrol_tre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4114800"/>
            <a:ext cx="5867400" cy="2533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control_tre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676400"/>
            <a:ext cx="3695238" cy="2419048"/>
          </a:xfrm>
          <a:prstGeom prst="rect">
            <a:avLst/>
          </a:prstGeom>
        </p:spPr>
      </p:pic>
      <p:pic>
        <p:nvPicPr>
          <p:cNvPr id="9" name="Picture 8" descr="control_tre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762000"/>
            <a:ext cx="2419048" cy="923810"/>
          </a:xfrm>
          <a:prstGeom prst="rect">
            <a:avLst/>
          </a:prstGeom>
        </p:spPr>
      </p:pic>
      <p:pic>
        <p:nvPicPr>
          <p:cNvPr id="5" name="Picture 4" descr="control_tre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495800"/>
            <a:ext cx="2742857" cy="14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33400" y="1219200"/>
            <a:ext cx="2438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5410200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WebBrowser</a:t>
            </a:r>
            <a:r>
              <a:rPr lang="en-US" u="sng" dirty="0">
                <a:solidFill>
                  <a:srgbClr val="FFFF00"/>
                </a:solidFill>
              </a:rPr>
              <a:t>  Demo</a:t>
            </a:r>
          </a:p>
        </p:txBody>
      </p:sp>
      <p:pic>
        <p:nvPicPr>
          <p:cNvPr id="6" name="Picture 5" descr="control_we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85800"/>
            <a:ext cx="4704762" cy="9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762000" y="1981200"/>
            <a:ext cx="6457143" cy="4457143"/>
            <a:chOff x="762000" y="1981200"/>
            <a:chExt cx="6457143" cy="4457143"/>
          </a:xfrm>
        </p:grpSpPr>
        <p:pic>
          <p:nvPicPr>
            <p:cNvPr id="5" name="Picture 4" descr="control_web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981200"/>
              <a:ext cx="6457143" cy="445714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3733800" y="2286000"/>
              <a:ext cx="10668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0" y="838200"/>
            <a:ext cx="2352381" cy="857143"/>
            <a:chOff x="762000" y="838200"/>
            <a:chExt cx="2352381" cy="857143"/>
          </a:xfrm>
        </p:grpSpPr>
        <p:pic>
          <p:nvPicPr>
            <p:cNvPr id="7" name="Picture 6" descr="control_web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838200"/>
              <a:ext cx="2352381" cy="8571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2000" y="1447800"/>
              <a:ext cx="2209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0"/>
            <a:endCxn id="6" idx="2"/>
          </p:cNvCxnSpPr>
          <p:nvPr/>
        </p:nvCxnSpPr>
        <p:spPr>
          <a:xfrm rot="5400000" flipH="1" flipV="1">
            <a:off x="4957557" y="928777"/>
            <a:ext cx="666867" cy="204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2D03E9-F471-446E-BDC1-10C08F36E5B4}"/>
                  </a:ext>
                </a:extLst>
              </p14:cNvPr>
              <p14:cNvContentPartPr/>
              <p14:nvPr/>
            </p14:nvContentPartPr>
            <p14:xfrm>
              <a:off x="2652840" y="560880"/>
              <a:ext cx="4362120" cy="303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2D03E9-F471-446E-BDC1-10C08F36E5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480" y="551520"/>
                <a:ext cx="4380840" cy="305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Dynamically Positioning Windows Forms Controls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The Anchor Property</a:t>
            </a:r>
          </a:p>
          <a:p>
            <a:pPr lvl="1"/>
            <a:r>
              <a:rPr lang="en-US" sz="2400" dirty="0">
                <a:latin typeface="Utopia-Regular" charset="0"/>
              </a:rPr>
              <a:t>The </a:t>
            </a:r>
            <a:r>
              <a:rPr lang="en-US" sz="2400" dirty="0">
                <a:latin typeface="TheSansMonoCondensed-SemiLight" charset="0"/>
              </a:rPr>
              <a:t>Anchor </a:t>
            </a:r>
            <a:r>
              <a:rPr lang="en-US" sz="2400" dirty="0">
                <a:latin typeface="Utopia-Regular" charset="0"/>
              </a:rPr>
              <a:t>property is used to define a relative fixed position in which the control should always be rendered.</a:t>
            </a:r>
          </a:p>
          <a:p>
            <a:r>
              <a:rPr lang="en-US" sz="2800" b="1" dirty="0"/>
              <a:t>The Dock Property</a:t>
            </a:r>
          </a:p>
          <a:p>
            <a:pPr lvl="1"/>
            <a:r>
              <a:rPr lang="en-US" sz="2400" dirty="0"/>
              <a:t>Another aspect of Windows Forms programming is establishing the </a:t>
            </a:r>
            <a:r>
              <a:rPr lang="en-US" sz="2400" i="1" dirty="0"/>
              <a:t>docking behavior </a:t>
            </a:r>
            <a:r>
              <a:rPr lang="en-US" sz="2400" dirty="0"/>
              <a:t>of your controls.</a:t>
            </a:r>
          </a:p>
          <a:p>
            <a:pPr lvl="1"/>
            <a:r>
              <a:rPr lang="en-US" sz="2400" dirty="0"/>
              <a:t>If you so choose, you can set a widget’s Dock property to configure which side (or sides) of a Form the widget should be attached to.</a:t>
            </a:r>
          </a:p>
          <a:p>
            <a:r>
              <a:rPr lang="en-US" sz="2800" dirty="0"/>
              <a:t>Example: </a:t>
            </a:r>
            <a:r>
              <a:rPr lang="en-US" sz="2800" dirty="0" err="1"/>
              <a:t>AnchoringControls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Dynamically Positioning Windows Forms Controls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 and Flow Layout</a:t>
            </a:r>
            <a:endParaRPr lang="en-US" dirty="0"/>
          </a:p>
          <a:p>
            <a:pPr lvl="1"/>
            <a:r>
              <a:rPr lang="en-US" dirty="0"/>
              <a:t>.NET 2.0 offers an additional way to control the layout of a Form’s widgets using one of two layout managers.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TableLayoutPanel</a:t>
            </a:r>
            <a:r>
              <a:rPr lang="en-US" dirty="0"/>
              <a:t> and </a:t>
            </a:r>
            <a:r>
              <a:rPr lang="en-US" dirty="0" err="1"/>
              <a:t>FlowLayoutPanel</a:t>
            </a:r>
            <a:r>
              <a:rPr lang="en-US" dirty="0"/>
              <a:t> types can be docked into a Form’s client area to arrange the internal controls.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Label, </a:t>
            </a:r>
            <a:r>
              <a:rPr lang="en-US" dirty="0" err="1"/>
              <a:t>TextBox</a:t>
            </a:r>
            <a:r>
              <a:rPr lang="en-US" dirty="0"/>
              <a:t>, and </a:t>
            </a:r>
            <a:r>
              <a:rPr lang="en-US" dirty="0" err="1"/>
              <a:t>MaskedTextBox</a:t>
            </a:r>
            <a:endParaRPr lang="en-US" dirty="0"/>
          </a:p>
          <a:p>
            <a:r>
              <a:rPr lang="en-US" dirty="0"/>
              <a:t>Button</a:t>
            </a:r>
          </a:p>
          <a:p>
            <a:r>
              <a:rPr lang="en-US" dirty="0" err="1"/>
              <a:t>CheckBox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r>
              <a:rPr lang="en-US" dirty="0"/>
              <a:t>, and </a:t>
            </a:r>
            <a:r>
              <a:rPr lang="en-US" dirty="0" err="1"/>
              <a:t>GroupBox</a:t>
            </a:r>
            <a:endParaRPr lang="en-US" dirty="0"/>
          </a:p>
          <a:p>
            <a:r>
              <a:rPr lang="en-US" dirty="0" err="1"/>
              <a:t>CheckedListBox</a:t>
            </a:r>
            <a:r>
              <a:rPr lang="en-US" dirty="0"/>
              <a:t>, </a:t>
            </a:r>
            <a:r>
              <a:rPr lang="en-US" dirty="0" err="1"/>
              <a:t>ListBox</a:t>
            </a:r>
            <a:r>
              <a:rPr lang="en-US" dirty="0"/>
              <a:t>, and </a:t>
            </a:r>
            <a:r>
              <a:rPr lang="en-US" dirty="0" err="1"/>
              <a:t>ComboBox</a:t>
            </a:r>
            <a:endParaRPr lang="en-US" dirty="0"/>
          </a:p>
          <a:p>
            <a:r>
              <a:rPr lang="en-US" dirty="0" err="1"/>
              <a:t>MonthCalendar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TrackBar</a:t>
            </a:r>
            <a:r>
              <a:rPr lang="en-US" dirty="0"/>
              <a:t>, </a:t>
            </a:r>
            <a:r>
              <a:rPr lang="en-US" dirty="0" err="1"/>
              <a:t>WebBrowser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Chapter 21: 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21: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the Basic Controls</a:t>
            </a:r>
          </a:p>
          <a:p>
            <a:r>
              <a:rPr lang="en-US" dirty="0"/>
              <a:t>Configuring the Tab Order.</a:t>
            </a:r>
          </a:p>
          <a:p>
            <a:r>
              <a:rPr lang="en-US" dirty="0"/>
              <a:t>Setting the Form’s Default Input Button</a:t>
            </a:r>
          </a:p>
          <a:p>
            <a:r>
              <a:rPr lang="en-US" dirty="0"/>
              <a:t>Working with More Exotic Controls</a:t>
            </a:r>
          </a:p>
          <a:p>
            <a:r>
              <a:rPr lang="en-US" dirty="0"/>
              <a:t>Dynamically Positioning Windows Forms Controls.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Label, </a:t>
            </a:r>
            <a:r>
              <a:rPr lang="en-US" dirty="0" err="1"/>
              <a:t>TextBox</a:t>
            </a:r>
            <a:r>
              <a:rPr lang="en-US" dirty="0"/>
              <a:t>, and </a:t>
            </a:r>
            <a:r>
              <a:rPr lang="en-US" dirty="0" err="1"/>
              <a:t>MaskedTextBox</a:t>
            </a:r>
            <a:endParaRPr lang="en-US" dirty="0"/>
          </a:p>
          <a:p>
            <a:r>
              <a:rPr lang="en-US" dirty="0"/>
              <a:t>Button</a:t>
            </a:r>
          </a:p>
          <a:p>
            <a:r>
              <a:rPr lang="en-US" dirty="0" err="1"/>
              <a:t>CheckBox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r>
              <a:rPr lang="en-US" dirty="0"/>
              <a:t>, and </a:t>
            </a:r>
            <a:r>
              <a:rPr lang="en-US" dirty="0" err="1"/>
              <a:t>GroupBox</a:t>
            </a:r>
            <a:endParaRPr lang="en-US" dirty="0"/>
          </a:p>
          <a:p>
            <a:r>
              <a:rPr lang="en-US" dirty="0" err="1"/>
              <a:t>CheckedListBox</a:t>
            </a:r>
            <a:r>
              <a:rPr lang="en-US" dirty="0"/>
              <a:t>, </a:t>
            </a:r>
            <a:r>
              <a:rPr lang="en-US" dirty="0" err="1"/>
              <a:t>ListBox</a:t>
            </a:r>
            <a:r>
              <a:rPr lang="en-US" dirty="0"/>
              <a:t>, and </a:t>
            </a:r>
            <a:r>
              <a:rPr lang="en-US" dirty="0" err="1"/>
              <a:t>ComboBox</a:t>
            </a:r>
            <a:endParaRPr lang="en-US" dirty="0"/>
          </a:p>
          <a:p>
            <a:r>
              <a:rPr lang="en-US" dirty="0" err="1"/>
              <a:t>MonthCalendar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TrackBar</a:t>
            </a:r>
            <a:r>
              <a:rPr lang="en-US" dirty="0"/>
              <a:t>, </a:t>
            </a:r>
            <a:r>
              <a:rPr lang="en-US" dirty="0" err="1"/>
              <a:t>WebBrowser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Label, </a:t>
            </a:r>
            <a:r>
              <a:rPr lang="en-US" sz="3200" b="1" dirty="0" err="1"/>
              <a:t>TextBox</a:t>
            </a:r>
            <a:r>
              <a:rPr lang="en-US" sz="3200" b="1" dirty="0"/>
              <a:t>, and </a:t>
            </a:r>
            <a:r>
              <a:rPr lang="en-US" sz="3200" b="1" dirty="0" err="1"/>
              <a:t>MaskedTextBox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628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Calibri" pitchFamily="34" charset="0"/>
              </a:rPr>
              <a:t>MaskedTextBoxes</a:t>
            </a:r>
            <a:endParaRPr lang="en-US" sz="2000" b="1" dirty="0">
              <a:latin typeface="Calibri" pitchFamily="34" charset="0"/>
            </a:endParaRPr>
          </a:p>
          <a:p>
            <a:pPr lvl="1"/>
            <a:r>
              <a:rPr lang="en-US" sz="2000" dirty="0">
                <a:latin typeface="Calibri" pitchFamily="34" charset="0"/>
              </a:rPr>
              <a:t>A masked text box allows to specify a valid sequence of characters that will be accepted by the input area (Social Security number, phone number with area code, zip code, or whatnot).</a:t>
            </a:r>
          </a:p>
          <a:p>
            <a:pPr lvl="1"/>
            <a:r>
              <a:rPr lang="en-US" sz="2000" dirty="0">
                <a:latin typeface="Calibri" pitchFamily="34" charset="0"/>
              </a:rPr>
              <a:t>The mask is used to test against (termed a mask expression) is established using specific </a:t>
            </a:r>
            <a:r>
              <a:rPr lang="en-US" sz="2000" b="1" dirty="0">
                <a:latin typeface="Calibri" pitchFamily="34" charset="0"/>
              </a:rPr>
              <a:t>tokens</a:t>
            </a:r>
            <a:r>
              <a:rPr lang="en-US" sz="2000" dirty="0">
                <a:latin typeface="Calibri" pitchFamily="34" charset="0"/>
              </a:rPr>
              <a:t> embedded into a string literal.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391437"/>
          <a:ext cx="7010400" cy="3053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Mask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1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Represents </a:t>
                      </a:r>
                      <a:r>
                        <a:rPr lang="en-US" sz="1600" dirty="0" err="1">
                          <a:latin typeface="Calibri" pitchFamily="34" charset="0"/>
                        </a:rPr>
                        <a:t>amandatory</a:t>
                      </a:r>
                      <a:r>
                        <a:rPr lang="en-US" sz="1600" dirty="0">
                          <a:latin typeface="Calibri" pitchFamily="34" charset="0"/>
                        </a:rPr>
                        <a:t> digit with the value 0–9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1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Represents an optional digit or a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1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Required letter (in uppercase or lowercase), A–Z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1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Optional letter (in uppercase or lowercase), A–Z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1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Represents a thousands separator placeholder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61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Represents a time placeholder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61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Represents a date placeholder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Represents a currency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47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Label, </a:t>
            </a:r>
            <a:r>
              <a:rPr lang="en-US" u="sng" dirty="0" err="1">
                <a:solidFill>
                  <a:srgbClr val="FFFF00"/>
                </a:solidFill>
              </a:rPr>
              <a:t>TextBox</a:t>
            </a:r>
            <a:r>
              <a:rPr lang="en-US" u="sng" dirty="0">
                <a:solidFill>
                  <a:srgbClr val="FFFF00"/>
                </a:solidFill>
              </a:rPr>
              <a:t>, and </a:t>
            </a:r>
            <a:r>
              <a:rPr lang="en-US" u="sng" dirty="0" err="1">
                <a:solidFill>
                  <a:srgbClr val="FFFF00"/>
                </a:solidFill>
              </a:rPr>
              <a:t>MaskedTextBox</a:t>
            </a:r>
            <a:r>
              <a:rPr lang="en-US" u="sng" dirty="0">
                <a:solidFill>
                  <a:srgbClr val="FFFF00"/>
                </a:solidFill>
              </a:rPr>
              <a:t> Demo (Ch_21 Code\</a:t>
            </a:r>
            <a:r>
              <a:rPr lang="en-US" u="sng" dirty="0" err="1">
                <a:solidFill>
                  <a:srgbClr val="FFFF00"/>
                </a:solidFill>
              </a:rPr>
              <a:t>LabelsAndTextBoxes</a:t>
            </a:r>
            <a:r>
              <a:rPr lang="en-US" u="sng" dirty="0">
                <a:solidFill>
                  <a:srgbClr val="FFFF00"/>
                </a:solidFill>
              </a:rPr>
              <a:t>)</a:t>
            </a:r>
          </a:p>
        </p:txBody>
      </p:sp>
      <p:pic>
        <p:nvPicPr>
          <p:cNvPr id="5" name="Picture 4" descr="labe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05200"/>
            <a:ext cx="3476191" cy="2942857"/>
          </a:xfrm>
          <a:prstGeom prst="rect">
            <a:avLst/>
          </a:prstGeom>
        </p:spPr>
      </p:pic>
      <p:pic>
        <p:nvPicPr>
          <p:cNvPr id="6" name="Picture 5" descr="label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0"/>
            <a:ext cx="3485715" cy="298095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495800" y="2743200"/>
            <a:ext cx="685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e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3485715" cy="29809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00" y="1066799"/>
            <a:ext cx="2209800" cy="31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334000" y="533400"/>
            <a:ext cx="2742857" cy="1171429"/>
            <a:chOff x="5334000" y="1219200"/>
            <a:chExt cx="2742857" cy="1171429"/>
          </a:xfrm>
        </p:grpSpPr>
        <p:pic>
          <p:nvPicPr>
            <p:cNvPr id="5" name="Picture 4" descr="textb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1219200"/>
              <a:ext cx="2742857" cy="11714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10200" y="1981200"/>
              <a:ext cx="2514600" cy="3176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4114800" y="1225639"/>
            <a:ext cx="1295400" cy="228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334000" y="1828800"/>
            <a:ext cx="2752381" cy="1666667"/>
            <a:chOff x="5334000" y="2514600"/>
            <a:chExt cx="2752381" cy="1666667"/>
          </a:xfrm>
        </p:grpSpPr>
        <p:pic>
          <p:nvPicPr>
            <p:cNvPr id="10" name="Picture 9" descr="textb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0" y="2514600"/>
              <a:ext cx="2752381" cy="166666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34000" y="3733800"/>
              <a:ext cx="2590800" cy="3176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05000" y="1434921"/>
            <a:ext cx="2209800" cy="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114800" y="1746161"/>
            <a:ext cx="1219200" cy="1460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2172237"/>
            <a:ext cx="2209800" cy="31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10200" y="3657600"/>
            <a:ext cx="2761905" cy="1657143"/>
            <a:chOff x="5410200" y="4343400"/>
            <a:chExt cx="2761905" cy="1657143"/>
          </a:xfrm>
        </p:grpSpPr>
        <p:pic>
          <p:nvPicPr>
            <p:cNvPr id="17" name="Picture 16" descr="textb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0200" y="4343400"/>
              <a:ext cx="2761905" cy="16571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0200" y="5562600"/>
              <a:ext cx="2667000" cy="3176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8" idx="3"/>
          </p:cNvCxnSpPr>
          <p:nvPr/>
        </p:nvCxnSpPr>
        <p:spPr>
          <a:xfrm>
            <a:off x="4114800" y="2331077"/>
            <a:ext cx="1295400" cy="27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ma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886200"/>
            <a:ext cx="2380953" cy="119047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572000"/>
            <a:ext cx="2209800" cy="31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mask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5181600"/>
            <a:ext cx="2742857" cy="150476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590800" y="6248400"/>
            <a:ext cx="2743200" cy="31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5000" y="2590800"/>
            <a:ext cx="2209800" cy="31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7" idx="3"/>
            <a:endCxn id="24" idx="3"/>
          </p:cNvCxnSpPr>
          <p:nvPr/>
        </p:nvCxnSpPr>
        <p:spPr>
          <a:xfrm flipH="1">
            <a:off x="2895600" y="2749640"/>
            <a:ext cx="1219200" cy="1981200"/>
          </a:xfrm>
          <a:prstGeom prst="bentConnector3">
            <a:avLst>
              <a:gd name="adj1" fmla="val -187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1"/>
            <a:endCxn id="26" idx="1"/>
          </p:cNvCxnSpPr>
          <p:nvPr/>
        </p:nvCxnSpPr>
        <p:spPr>
          <a:xfrm rot="10800000" flipH="1" flipV="1">
            <a:off x="685800" y="4730840"/>
            <a:ext cx="1905000" cy="1676400"/>
          </a:xfrm>
          <a:prstGeom prst="bentConnector3">
            <a:avLst>
              <a:gd name="adj1" fmla="val -12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e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3485715" cy="2980953"/>
          </a:xfrm>
          <a:prstGeom prst="rect">
            <a:avLst/>
          </a:prstGeom>
        </p:spPr>
      </p:pic>
      <p:pic>
        <p:nvPicPr>
          <p:cNvPr id="6" name="Picture 5" descr="ms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5952381" cy="19904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791200"/>
            <a:ext cx="525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83158" y="5879205"/>
            <a:ext cx="96484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5867400"/>
            <a:ext cx="289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7800" y="1828800"/>
            <a:ext cx="2590800" cy="1981200"/>
            <a:chOff x="5257800" y="1828800"/>
            <a:chExt cx="2590800" cy="1981200"/>
          </a:xfrm>
        </p:grpSpPr>
        <p:pic>
          <p:nvPicPr>
            <p:cNvPr id="5" name="Picture 4" descr="msg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0" y="1828800"/>
              <a:ext cx="2438095" cy="187619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257800" y="1828800"/>
              <a:ext cx="2590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2184042"/>
              <a:ext cx="2590800" cy="16259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hape 13"/>
          <p:cNvCxnSpPr>
            <a:stCxn id="8" idx="0"/>
            <a:endCxn id="11" idx="1"/>
          </p:cNvCxnSpPr>
          <p:nvPr/>
        </p:nvCxnSpPr>
        <p:spPr>
          <a:xfrm rot="5400000" flipH="1" flipV="1">
            <a:off x="2470597" y="3092003"/>
            <a:ext cx="2882184" cy="26922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9" idx="0"/>
            <a:endCxn id="10" idx="1"/>
          </p:cNvCxnSpPr>
          <p:nvPr/>
        </p:nvCxnSpPr>
        <p:spPr>
          <a:xfrm rot="5400000" flipH="1" flipV="1">
            <a:off x="2971800" y="3581400"/>
            <a:ext cx="3886200" cy="685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19400" y="3048000"/>
            <a:ext cx="1295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4"/>
            <a:endCxn id="6" idx="0"/>
          </p:cNvCxnSpPr>
          <p:nvPr/>
        </p:nvCxnSpPr>
        <p:spPr>
          <a:xfrm rot="16200000" flipH="1">
            <a:off x="3107345" y="3941154"/>
            <a:ext cx="762000" cy="42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Button Demo (Ch_21 Code\Buttons)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1066800"/>
            <a:ext cx="3342857" cy="2904762"/>
            <a:chOff x="457200" y="1066800"/>
            <a:chExt cx="3342857" cy="2904762"/>
          </a:xfrm>
        </p:grpSpPr>
        <p:pic>
          <p:nvPicPr>
            <p:cNvPr id="6" name="Picture 5" descr="button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066800"/>
              <a:ext cx="3342857" cy="290476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9600" y="15240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15240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" y="3124200"/>
              <a:ext cx="29718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4400" y="838200"/>
            <a:ext cx="2723810" cy="1495238"/>
            <a:chOff x="4724400" y="838200"/>
            <a:chExt cx="2723810" cy="1495238"/>
          </a:xfrm>
        </p:grpSpPr>
        <p:pic>
          <p:nvPicPr>
            <p:cNvPr id="7" name="Picture 6" descr="button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400" y="838200"/>
              <a:ext cx="2723810" cy="149523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724400" y="1752600"/>
              <a:ext cx="25146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4400" y="2667000"/>
            <a:ext cx="2742857" cy="1390476"/>
            <a:chOff x="4724400" y="2667000"/>
            <a:chExt cx="2742857" cy="1390476"/>
          </a:xfrm>
        </p:grpSpPr>
        <p:pic>
          <p:nvPicPr>
            <p:cNvPr id="8" name="Picture 7" descr="button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667000"/>
              <a:ext cx="2742857" cy="139047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724400" y="3581400"/>
              <a:ext cx="2667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4400" y="4343400"/>
            <a:ext cx="2723810" cy="1552381"/>
            <a:chOff x="4724400" y="4343400"/>
            <a:chExt cx="2723810" cy="1552381"/>
          </a:xfrm>
        </p:grpSpPr>
        <p:pic>
          <p:nvPicPr>
            <p:cNvPr id="5" name="Picture 4" descr="button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4400" y="4343400"/>
              <a:ext cx="2723810" cy="155238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724400" y="5410200"/>
              <a:ext cx="2667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hape 19"/>
          <p:cNvCxnSpPr>
            <a:stCxn id="9" idx="0"/>
            <a:endCxn id="12" idx="1"/>
          </p:cNvCxnSpPr>
          <p:nvPr/>
        </p:nvCxnSpPr>
        <p:spPr>
          <a:xfrm rot="16200000" flipH="1">
            <a:off x="2857500" y="38100"/>
            <a:ext cx="381000" cy="3352800"/>
          </a:xfrm>
          <a:prstGeom prst="bentConnector4">
            <a:avLst>
              <a:gd name="adj1" fmla="val -60000"/>
              <a:gd name="adj2" fmla="val 844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2"/>
            <a:endCxn id="13" idx="1"/>
          </p:cNvCxnSpPr>
          <p:nvPr/>
        </p:nvCxnSpPr>
        <p:spPr>
          <a:xfrm rot="16200000" flipH="1">
            <a:off x="2895600" y="1905000"/>
            <a:ext cx="1828800" cy="1828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2"/>
            <a:endCxn id="14" idx="1"/>
          </p:cNvCxnSpPr>
          <p:nvPr/>
        </p:nvCxnSpPr>
        <p:spPr>
          <a:xfrm rot="16200000" flipH="1">
            <a:off x="2571750" y="3409950"/>
            <a:ext cx="1676400" cy="2628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1109</TotalTime>
  <Words>748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Rockwell</vt:lpstr>
      <vt:lpstr>TheSansMonoCondensed-SemiLight</vt:lpstr>
      <vt:lpstr>Utopia-Regular</vt:lpstr>
      <vt:lpstr>Wingdings 2</vt:lpstr>
      <vt:lpstr>Foundry</vt:lpstr>
      <vt:lpstr>C# &amp; .NET Framework</vt:lpstr>
      <vt:lpstr>Review</vt:lpstr>
      <vt:lpstr>Chapter 21: Objectives</vt:lpstr>
      <vt:lpstr>Basic Controls</vt:lpstr>
      <vt:lpstr>Label, TextBox, and MaskedTextBox</vt:lpstr>
      <vt:lpstr>PowerPoint Presentation</vt:lpstr>
      <vt:lpstr>PowerPoint Presentation</vt:lpstr>
      <vt:lpstr>PowerPoint Presentation</vt:lpstr>
      <vt:lpstr>PowerPoint Presentation</vt:lpstr>
      <vt:lpstr>CheckBoxes, RadioButtons, and GroupBoxes</vt:lpstr>
      <vt:lpstr>PowerPoint Presentation</vt:lpstr>
      <vt:lpstr>PowerPoint Presentation</vt:lpstr>
      <vt:lpstr>The Form’s Default Input Button</vt:lpstr>
      <vt:lpstr>Other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Dynamically Positioning Windows Forms Controls</vt:lpstr>
      <vt:lpstr>Dynamically Positioning Windows Forms Controls</vt:lpstr>
      <vt:lpstr>Summary</vt:lpstr>
      <vt:lpstr>Chapter 21: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Kiem Ho Hoan (FE FPTU HCM)</cp:lastModifiedBy>
  <cp:revision>81</cp:revision>
  <dcterms:created xsi:type="dcterms:W3CDTF">2006-08-16T00:00:00Z</dcterms:created>
  <dcterms:modified xsi:type="dcterms:W3CDTF">2020-10-12T10:24:10Z</dcterms:modified>
</cp:coreProperties>
</file>