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95" r:id="rId2"/>
    <p:sldId id="317" r:id="rId3"/>
    <p:sldId id="294" r:id="rId4"/>
    <p:sldId id="321" r:id="rId5"/>
    <p:sldId id="323" r:id="rId6"/>
    <p:sldId id="322" r:id="rId7"/>
    <p:sldId id="324" r:id="rId8"/>
    <p:sldId id="291" r:id="rId9"/>
    <p:sldId id="319" r:id="rId10"/>
    <p:sldId id="320" r:id="rId11"/>
    <p:sldId id="290" r:id="rId12"/>
    <p:sldId id="289" r:id="rId13"/>
    <p:sldId id="288" r:id="rId14"/>
    <p:sldId id="287" r:id="rId15"/>
    <p:sldId id="286" r:id="rId16"/>
    <p:sldId id="285" r:id="rId17"/>
    <p:sldId id="284" r:id="rId18"/>
    <p:sldId id="283" r:id="rId19"/>
    <p:sldId id="282" r:id="rId20"/>
    <p:sldId id="281" r:id="rId21"/>
    <p:sldId id="280" r:id="rId22"/>
    <p:sldId id="279" r:id="rId23"/>
    <p:sldId id="275" r:id="rId24"/>
    <p:sldId id="340" r:id="rId25"/>
    <p:sldId id="330" r:id="rId26"/>
    <p:sldId id="331" r:id="rId27"/>
    <p:sldId id="332" r:id="rId28"/>
    <p:sldId id="333" r:id="rId29"/>
    <p:sldId id="334" r:id="rId30"/>
    <p:sldId id="335" r:id="rId31"/>
    <p:sldId id="336" r:id="rId32"/>
    <p:sldId id="278" r:id="rId33"/>
    <p:sldId id="339" r:id="rId34"/>
    <p:sldId id="337" r:id="rId35"/>
    <p:sldId id="341" r:id="rId36"/>
    <p:sldId id="338" r:id="rId37"/>
    <p:sldId id="277" r:id="rId38"/>
    <p:sldId id="276" r:id="rId39"/>
    <p:sldId id="274" r:id="rId40"/>
    <p:sldId id="273" r:id="rId41"/>
    <p:sldId id="272" r:id="rId42"/>
    <p:sldId id="271" r:id="rId43"/>
    <p:sldId id="270" r:id="rId44"/>
    <p:sldId id="269" r:id="rId45"/>
    <p:sldId id="268" r:id="rId46"/>
    <p:sldId id="267" r:id="rId47"/>
    <p:sldId id="266" r:id="rId48"/>
    <p:sldId id="349" r:id="rId49"/>
    <p:sldId id="325" r:id="rId50"/>
    <p:sldId id="345" r:id="rId51"/>
    <p:sldId id="346" r:id="rId52"/>
    <p:sldId id="347" r:id="rId53"/>
    <p:sldId id="326" r:id="rId54"/>
    <p:sldId id="327" r:id="rId55"/>
    <p:sldId id="328" r:id="rId56"/>
    <p:sldId id="329" r:id="rId57"/>
    <p:sldId id="265" r:id="rId58"/>
    <p:sldId id="264" r:id="rId59"/>
    <p:sldId id="263" r:id="rId60"/>
    <p:sldId id="262" r:id="rId61"/>
    <p:sldId id="261" r:id="rId62"/>
    <p:sldId id="260" r:id="rId63"/>
    <p:sldId id="342" r:id="rId64"/>
    <p:sldId id="343" r:id="rId65"/>
    <p:sldId id="344" r:id="rId66"/>
    <p:sldId id="259" r:id="rId67"/>
    <p:sldId id="299" r:id="rId68"/>
    <p:sldId id="298" r:id="rId69"/>
    <p:sldId id="297" r:id="rId70"/>
    <p:sldId id="296" r:id="rId71"/>
    <p:sldId id="258" r:id="rId72"/>
    <p:sldId id="257" r:id="rId73"/>
    <p:sldId id="300" r:id="rId74"/>
    <p:sldId id="304" r:id="rId75"/>
    <p:sldId id="303" r:id="rId76"/>
    <p:sldId id="302" r:id="rId77"/>
    <p:sldId id="301" r:id="rId78"/>
    <p:sldId id="305" r:id="rId79"/>
    <p:sldId id="306" r:id="rId80"/>
    <p:sldId id="307" r:id="rId81"/>
    <p:sldId id="351" r:id="rId82"/>
    <p:sldId id="352" r:id="rId83"/>
    <p:sldId id="353" r:id="rId84"/>
    <p:sldId id="314" r:id="rId85"/>
    <p:sldId id="350" r:id="rId86"/>
    <p:sldId id="318" r:id="rId87"/>
    <p:sldId id="316"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78" autoAdjust="0"/>
  </p:normalViewPr>
  <p:slideViewPr>
    <p:cSldViewPr>
      <p:cViewPr varScale="1">
        <p:scale>
          <a:sx n="85" d="100"/>
          <a:sy n="85" d="100"/>
        </p:scale>
        <p:origin x="1487" y="4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0-10-14T01:10:27.8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13596 8595 0,'0'-26'16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C17EC0-6C04-4B41-ACDF-E7A1AA73DCA4}" type="datetimeFigureOut">
              <a:rPr lang="en-US" smtClean="0"/>
              <a:pPr/>
              <a:t>10/16/2020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04A224-CB69-404F-84B5-E4CD49C98D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A Brief History of Universal Data Access</a:t>
            </a:r>
          </a:p>
          <a:p>
            <a:r>
              <a:rPr lang="en-US" sz="1200" b="0" i="0" kern="1200" dirty="0">
                <a:solidFill>
                  <a:schemeClr val="tx1"/>
                </a:solidFill>
                <a:latin typeface="+mn-lt"/>
                <a:ea typeface="+mn-ea"/>
                <a:cs typeface="+mn-cs"/>
              </a:rPr>
              <a:t>Database management systems provide APIs that allow application programmers to create and access databases. The set of APIs that each manufacturer's system supplies is unique to that manufacturer. Microsoft has long recognized that it is inefficient and error prone for an applications programmer to attempt to master and use all the APIs for the various available database management systems. What's more, if a new database management system is released, an existing application can't make use of it without being rewritten to understand the new APIs. What is needed is a common database API.</a:t>
            </a:r>
          </a:p>
          <a:p>
            <a:r>
              <a:rPr lang="en-US" sz="1200" b="0" i="0" kern="1200" dirty="0">
                <a:solidFill>
                  <a:schemeClr val="tx1"/>
                </a:solidFill>
                <a:latin typeface="+mn-lt"/>
                <a:ea typeface="+mn-ea"/>
                <a:cs typeface="+mn-cs"/>
              </a:rPr>
              <a:t>Microsoft's previous steps in this direction included Open Database Connectivity (ODBC), OLE DB, and ADO (not to be confused with ADO.NET). Microsoft has made improvements with each new technology.</a:t>
            </a:r>
          </a:p>
          <a:p>
            <a:endParaRPr lang="en-US" dirty="0"/>
          </a:p>
        </p:txBody>
      </p:sp>
      <p:sp>
        <p:nvSpPr>
          <p:cNvPr id="4" name="Slide Number Placeholder 3"/>
          <p:cNvSpPr>
            <a:spLocks noGrp="1"/>
          </p:cNvSpPr>
          <p:nvPr>
            <p:ph type="sldNum" sz="quarter" idx="10"/>
          </p:nvPr>
        </p:nvSpPr>
        <p:spPr/>
        <p:txBody>
          <a:bodyPr/>
          <a:lstStyle/>
          <a:p>
            <a:fld id="{7F04A224-CB69-404F-84B5-E4CD49C98D80}"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04A224-CB69-404F-84B5-E4CD49C98D80}" type="slidenum">
              <a:rPr lang="en-US" smtClean="0"/>
              <a:pPr/>
              <a:t>73</a:t>
            </a:fld>
            <a:endParaRPr lang="en-US"/>
          </a:p>
        </p:txBody>
      </p:sp>
    </p:spTree>
    <p:extLst>
      <p:ext uri="{BB962C8B-B14F-4D97-AF65-F5344CB8AC3E}">
        <p14:creationId xmlns:p14="http://schemas.microsoft.com/office/powerpoint/2010/main" val="4110099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Tạo 1 database tên Cars gồm 1 bảng  Inventory có  4 Column </a:t>
            </a:r>
          </a:p>
          <a:p>
            <a:r>
              <a:rPr lang="en-US"/>
              <a:t>CarID : int</a:t>
            </a:r>
          </a:p>
          <a:p>
            <a:r>
              <a:rPr lang="en-US"/>
              <a:t>Make : varchar</a:t>
            </a:r>
          </a:p>
          <a:p>
            <a:r>
              <a:rPr lang="en-US"/>
              <a:t>Color : varchar</a:t>
            </a:r>
          </a:p>
          <a:p>
            <a:r>
              <a:rPr lang="en-US"/>
              <a:t>PetName : varchar </a:t>
            </a:r>
          </a:p>
          <a:p>
            <a:endParaRPr lang="en-US"/>
          </a:p>
        </p:txBody>
      </p:sp>
      <p:sp>
        <p:nvSpPr>
          <p:cNvPr id="4" name="Slide Number Placeholder 3"/>
          <p:cNvSpPr>
            <a:spLocks noGrp="1"/>
          </p:cNvSpPr>
          <p:nvPr>
            <p:ph type="sldNum" sz="quarter" idx="5"/>
          </p:nvPr>
        </p:nvSpPr>
        <p:spPr/>
        <p:txBody>
          <a:bodyPr/>
          <a:lstStyle/>
          <a:p>
            <a:fld id="{7F04A224-CB69-404F-84B5-E4CD49C98D80}" type="slidenum">
              <a:rPr lang="en-US" smtClean="0"/>
              <a:pPr/>
              <a:t>74</a:t>
            </a:fld>
            <a:endParaRPr lang="en-US"/>
          </a:p>
        </p:txBody>
      </p:sp>
    </p:spTree>
    <p:extLst>
      <p:ext uri="{BB962C8B-B14F-4D97-AF65-F5344CB8AC3E}">
        <p14:creationId xmlns:p14="http://schemas.microsoft.com/office/powerpoint/2010/main" val="20173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ADO .NET: Active Data Objects</a:t>
            </a:r>
          </a:p>
          <a:p>
            <a:r>
              <a:rPr lang="en-US" sz="1200" b="0" i="0" kern="1200" dirty="0">
                <a:solidFill>
                  <a:schemeClr val="tx1"/>
                </a:solidFill>
                <a:latin typeface="+mn-lt"/>
                <a:ea typeface="+mn-ea"/>
                <a:cs typeface="+mn-cs"/>
              </a:rPr>
              <a:t>ADO: ActiveX</a:t>
            </a:r>
            <a:r>
              <a:rPr lang="en-US" sz="1200" b="0" i="0" kern="1200" baseline="0" dirty="0">
                <a:solidFill>
                  <a:schemeClr val="tx1"/>
                </a:solidFill>
                <a:latin typeface="+mn-lt"/>
                <a:ea typeface="+mn-ea"/>
                <a:cs typeface="+mn-cs"/>
              </a:rPr>
              <a:t> Data Objects</a:t>
            </a:r>
            <a:endParaRPr lang="en-US" dirty="0"/>
          </a:p>
        </p:txBody>
      </p:sp>
      <p:sp>
        <p:nvSpPr>
          <p:cNvPr id="4" name="Slide Number Placeholder 3"/>
          <p:cNvSpPr>
            <a:spLocks noGrp="1"/>
          </p:cNvSpPr>
          <p:nvPr>
            <p:ph type="sldNum" sz="quarter" idx="10"/>
          </p:nvPr>
        </p:nvSpPr>
        <p:spPr/>
        <p:txBody>
          <a:bodyPr/>
          <a:lstStyle/>
          <a:p>
            <a:fld id="{7F04A224-CB69-404F-84B5-E4CD49C98D80}"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ODBC is Open Data Base Connectivity, which is a connection method to data sources and other things. It requires that you set up a data source, or what's called a DSN using an SQL driver or other driver if connecting to other database types. Most database systems support ODBC. </a:t>
            </a:r>
            <a:br>
              <a:rPr lang="en-US" sz="1200" b="0" i="0" kern="1200" dirty="0">
                <a:solidFill>
                  <a:schemeClr val="tx1"/>
                </a:solidFill>
                <a:latin typeface="+mn-lt"/>
                <a:ea typeface="+mn-ea"/>
                <a:cs typeface="+mn-cs"/>
              </a:rPr>
            </a:b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OLE is Object Linking and Embedding. OLEDB is partly distinguished from OLE itself, now called "automation". </a:t>
            </a:r>
            <a:br>
              <a:rPr lang="en-US" sz="1200" b="0" i="0" kern="1200" dirty="0">
                <a:solidFill>
                  <a:schemeClr val="tx1"/>
                </a:solidFill>
                <a:latin typeface="+mn-lt"/>
                <a:ea typeface="+mn-ea"/>
                <a:cs typeface="+mn-cs"/>
              </a:rPr>
            </a:b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OLEDB is the successor (</a:t>
            </a:r>
            <a:r>
              <a:rPr lang="en-US" sz="1200" b="0" i="0" kern="1200" dirty="0" err="1">
                <a:solidFill>
                  <a:schemeClr val="tx1"/>
                </a:solidFill>
                <a:latin typeface="+mn-lt"/>
                <a:ea typeface="+mn-ea"/>
                <a:cs typeface="+mn-cs"/>
              </a:rPr>
              <a:t>nguoi</a:t>
            </a:r>
            <a:r>
              <a:rPr lang="en-US" sz="1200" b="0" i="0" kern="1200" baseline="0" dirty="0">
                <a:solidFill>
                  <a:schemeClr val="tx1"/>
                </a:solidFill>
                <a:latin typeface="+mn-lt"/>
                <a:ea typeface="+mn-ea"/>
                <a:cs typeface="+mn-cs"/>
              </a:rPr>
              <a:t> </a:t>
            </a:r>
            <a:r>
              <a:rPr lang="en-US" sz="1200" b="0" i="0" kern="1200" baseline="0" dirty="0" err="1">
                <a:solidFill>
                  <a:schemeClr val="tx1"/>
                </a:solidFill>
                <a:latin typeface="+mn-lt"/>
                <a:ea typeface="+mn-ea"/>
                <a:cs typeface="+mn-cs"/>
              </a:rPr>
              <a:t>ke</a:t>
            </a:r>
            <a:r>
              <a:rPr lang="en-US" sz="1200" b="0" i="0" kern="1200" baseline="0" dirty="0">
                <a:solidFill>
                  <a:schemeClr val="tx1"/>
                </a:solidFill>
                <a:latin typeface="+mn-lt"/>
                <a:ea typeface="+mn-ea"/>
                <a:cs typeface="+mn-cs"/>
              </a:rPr>
              <a:t> </a:t>
            </a:r>
            <a:r>
              <a:rPr lang="en-US" sz="1200" b="0" i="0" kern="1200" baseline="0" dirty="0" err="1">
                <a:solidFill>
                  <a:schemeClr val="tx1"/>
                </a:solidFill>
                <a:latin typeface="+mn-lt"/>
                <a:ea typeface="+mn-ea"/>
                <a:cs typeface="+mn-cs"/>
              </a:rPr>
              <a:t>thua</a:t>
            </a:r>
            <a:r>
              <a:rPr lang="en-US" sz="1200" b="0" i="0" kern="1200" dirty="0">
                <a:solidFill>
                  <a:schemeClr val="tx1"/>
                </a:solidFill>
                <a:latin typeface="+mn-lt"/>
                <a:ea typeface="+mn-ea"/>
                <a:cs typeface="+mn-cs"/>
              </a:rPr>
              <a:t>) to ODBC, a set of software components that allow a "front end" such as GUI based on VB, C++, Access or whatever to connect with a back end such as SQL Server, Oracle, DB2, </a:t>
            </a:r>
            <a:r>
              <a:rPr lang="en-US" sz="1200" b="0" i="0" kern="1200" dirty="0" err="1">
                <a:solidFill>
                  <a:schemeClr val="tx1"/>
                </a:solidFill>
                <a:latin typeface="+mn-lt"/>
                <a:ea typeface="+mn-ea"/>
                <a:cs typeface="+mn-cs"/>
              </a:rPr>
              <a:t>mySQL</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etal</a:t>
            </a:r>
            <a:r>
              <a:rPr lang="en-US" sz="1200" b="0" i="0" kern="1200" dirty="0">
                <a:solidFill>
                  <a:schemeClr val="tx1"/>
                </a:solidFill>
                <a:latin typeface="+mn-lt"/>
                <a:ea typeface="+mn-ea"/>
                <a:cs typeface="+mn-cs"/>
              </a:rPr>
              <a:t>. In many cases the OLEDB components offer </a:t>
            </a:r>
            <a:r>
              <a:rPr lang="en-US" sz="1200" b="1" i="0" kern="1200" dirty="0">
                <a:solidFill>
                  <a:schemeClr val="tx1"/>
                </a:solidFill>
                <a:latin typeface="+mn-lt"/>
                <a:ea typeface="+mn-ea"/>
                <a:cs typeface="+mn-cs"/>
              </a:rPr>
              <a:t>much better performance than the older ODBC. </a:t>
            </a:r>
            <a:endParaRPr lang="en-US" b="1" dirty="0"/>
          </a:p>
        </p:txBody>
      </p:sp>
      <p:sp>
        <p:nvSpPr>
          <p:cNvPr id="4" name="Slide Number Placeholder 3"/>
          <p:cNvSpPr>
            <a:spLocks noGrp="1"/>
          </p:cNvSpPr>
          <p:nvPr>
            <p:ph type="sldNum" sz="quarter" idx="10"/>
          </p:nvPr>
        </p:nvSpPr>
        <p:spPr/>
        <p:txBody>
          <a:bodyPr/>
          <a:lstStyle/>
          <a:p>
            <a:fld id="{7F04A224-CB69-404F-84B5-E4CD49C98D80}"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a:solidFill>
                  <a:schemeClr val="tx1"/>
                </a:solidFill>
                <a:latin typeface="+mn-lt"/>
                <a:ea typeface="+mn-ea"/>
                <a:cs typeface="+mn-cs"/>
              </a:rPr>
              <a:t>TableDirect</a:t>
            </a:r>
            <a:r>
              <a:rPr lang="en-US" sz="1200" b="0" i="0" kern="1200" dirty="0">
                <a:solidFill>
                  <a:schemeClr val="tx1"/>
                </a:solidFill>
                <a:latin typeface="+mn-lt"/>
                <a:ea typeface="+mn-ea"/>
                <a:cs typeface="+mn-cs"/>
              </a:rPr>
              <a:t> is only supported by the .NET Framework Data Provider for OLE DB. Multiple table access is not supported when </a:t>
            </a:r>
            <a:r>
              <a:rPr lang="en-US" sz="1200" b="0" i="0" kern="1200" dirty="0" err="1">
                <a:solidFill>
                  <a:schemeClr val="tx1"/>
                </a:solidFill>
                <a:latin typeface="+mn-lt"/>
                <a:ea typeface="+mn-ea"/>
                <a:cs typeface="+mn-cs"/>
              </a:rPr>
              <a:t>CommandType</a:t>
            </a:r>
            <a:r>
              <a:rPr lang="en-US" sz="1200" b="0" i="0" kern="1200" dirty="0">
                <a:solidFill>
                  <a:schemeClr val="tx1"/>
                </a:solidFill>
                <a:latin typeface="+mn-lt"/>
                <a:ea typeface="+mn-ea"/>
                <a:cs typeface="+mn-cs"/>
              </a:rPr>
              <a:t> is set </a:t>
            </a:r>
            <a:r>
              <a:rPr lang="en-US" sz="1200" b="0" i="0" kern="1200" dirty="0" err="1">
                <a:solidFill>
                  <a:schemeClr val="tx1"/>
                </a:solidFill>
                <a:latin typeface="+mn-lt"/>
                <a:ea typeface="+mn-ea"/>
                <a:cs typeface="+mn-cs"/>
              </a:rPr>
              <a:t>toTableDirect</a:t>
            </a:r>
            <a:r>
              <a:rPr lang="en-US" sz="1200" b="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F04A224-CB69-404F-84B5-E4CD49C98D80}"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04A224-CB69-404F-84B5-E4CD49C98D80}" type="slidenum">
              <a:rPr lang="en-US" smtClean="0"/>
              <a:pPr/>
              <a:t>47</a:t>
            </a:fld>
            <a:endParaRPr lang="en-US"/>
          </a:p>
        </p:txBody>
      </p:sp>
    </p:spTree>
    <p:extLst>
      <p:ext uri="{BB962C8B-B14F-4D97-AF65-F5344CB8AC3E}">
        <p14:creationId xmlns:p14="http://schemas.microsoft.com/office/powerpoint/2010/main" val="2231934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04A224-CB69-404F-84B5-E4CD49C98D80}" type="slidenum">
              <a:rPr lang="en-US" smtClean="0"/>
              <a:pPr/>
              <a:t>56</a:t>
            </a:fld>
            <a:endParaRPr lang="en-US"/>
          </a:p>
        </p:txBody>
      </p:sp>
    </p:spTree>
    <p:extLst>
      <p:ext uri="{BB962C8B-B14F-4D97-AF65-F5344CB8AC3E}">
        <p14:creationId xmlns:p14="http://schemas.microsoft.com/office/powerpoint/2010/main" val="230242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Given that a </a:t>
            </a:r>
            <a:r>
              <a:rPr lang="en-US" dirty="0" err="1"/>
              <a:t>DataSet</a:t>
            </a:r>
            <a:r>
              <a:rPr lang="en-US" dirty="0"/>
              <a:t> is a disconnected version of a database schema, it can programmatically represent</a:t>
            </a:r>
          </a:p>
          <a:p>
            <a:r>
              <a:rPr lang="en-US" dirty="0"/>
              <a:t>the parent/child relationships between its tables. For example, a relation can be created between</a:t>
            </a:r>
          </a:p>
          <a:p>
            <a:r>
              <a:rPr lang="en-US" dirty="0"/>
              <a:t>two tables to model a foreign key constraint using the </a:t>
            </a:r>
            <a:r>
              <a:rPr lang="en-US" dirty="0" err="1"/>
              <a:t>DataRelation</a:t>
            </a:r>
            <a:r>
              <a:rPr lang="en-US" dirty="0"/>
              <a:t> type. This object can then be</a:t>
            </a:r>
          </a:p>
          <a:p>
            <a:r>
              <a:rPr lang="en-US" dirty="0"/>
              <a:t>added to the </a:t>
            </a:r>
            <a:r>
              <a:rPr lang="en-US" dirty="0" err="1"/>
              <a:t>DataRelationCollection</a:t>
            </a:r>
            <a:r>
              <a:rPr lang="en-US" dirty="0"/>
              <a:t> through the Relations property</a:t>
            </a:r>
          </a:p>
        </p:txBody>
      </p:sp>
      <p:sp>
        <p:nvSpPr>
          <p:cNvPr id="4" name="Slide Number Placeholder 3"/>
          <p:cNvSpPr>
            <a:spLocks noGrp="1"/>
          </p:cNvSpPr>
          <p:nvPr>
            <p:ph type="sldNum" sz="quarter" idx="10"/>
          </p:nvPr>
        </p:nvSpPr>
        <p:spPr/>
        <p:txBody>
          <a:bodyPr/>
          <a:lstStyle/>
          <a:p>
            <a:fld id="{7F04A224-CB69-404F-84B5-E4CD49C98D80}" type="slidenum">
              <a:rPr lang="en-US" smtClean="0"/>
              <a:pPr/>
              <a:t>61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04A224-CB69-404F-84B5-E4CD49C98D80}" type="slidenum">
              <a:rPr lang="en-US" smtClean="0"/>
              <a:pPr/>
              <a:t>64</a:t>
            </a:fld>
            <a:endParaRPr lang="en-US"/>
          </a:p>
        </p:txBody>
      </p:sp>
    </p:spTree>
    <p:extLst>
      <p:ext uri="{BB962C8B-B14F-4D97-AF65-F5344CB8AC3E}">
        <p14:creationId xmlns:p14="http://schemas.microsoft.com/office/powerpoint/2010/main" val="1692162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04A224-CB69-404F-84B5-E4CD49C98D80}" type="slidenum">
              <a:rPr lang="en-US" smtClean="0"/>
              <a:pPr/>
              <a:t>65</a:t>
            </a:fld>
            <a:endParaRPr lang="en-US"/>
          </a:p>
        </p:txBody>
      </p:sp>
    </p:spTree>
    <p:extLst>
      <p:ext uri="{BB962C8B-B14F-4D97-AF65-F5344CB8AC3E}">
        <p14:creationId xmlns:p14="http://schemas.microsoft.com/office/powerpoint/2010/main" val="3508114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2E3CE4C5-4F5D-4B96-9865-CF49051FEDAB}" type="datetime1">
              <a:rPr lang="en-US" smtClean="0"/>
              <a:pPr/>
              <a:t>10/16/2020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8C6D70-826D-4B36-8D8A-10F2903F0160}" type="datetime1">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52B309-1A9B-474D-BDAA-CFA3B3177142}" type="datetime1">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F6F264-506F-4C9F-9B3F-7AD686937C9C}" type="datetime1">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E0672809-8D0D-4AD8-975D-8D1584C0B3FF}" type="datetime1">
              <a:rPr lang="en-US" smtClean="0"/>
              <a:pPr/>
              <a:t>10/16/2020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2C8644-3F52-4D62-A58A-666F975F6111}" type="datetime1">
              <a:rPr lang="en-US" smtClean="0"/>
              <a:pPr/>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C702C33-2DE2-44B2-8BED-A2547BBD3770}" type="datetime1">
              <a:rPr lang="en-US" smtClean="0"/>
              <a:pPr/>
              <a:t>10/16/2020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E8DE35C-FACE-46DE-9EDB-68547CAF3CB4}" type="datetime1">
              <a:rPr lang="en-US" smtClean="0"/>
              <a:pPr/>
              <a:t>10/16/2020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F1DB7-FCFB-4570-9836-FA6D16D55DE8}" type="datetime1">
              <a:rPr lang="en-US" smtClean="0"/>
              <a:pPr/>
              <a:t>10/16/2020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E7B619A6-F949-44DD-8276-1FFC3259C640}" type="datetime1">
              <a:rPr lang="en-US" smtClean="0"/>
              <a:pPr/>
              <a:t>10/16/2020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BC78E98B-A6A5-4B5B-847A-9E1DCB55A1B0}" type="datetime1">
              <a:rPr lang="en-US" smtClean="0"/>
              <a:pPr/>
              <a:t>10/16/2020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A885265-645A-4567-904F-F083D6AA91AC}" type="datetime1">
              <a:rPr lang="en-US" smtClean="0"/>
              <a:pPr/>
              <a:t>10/16/2020</a:t>
            </a:fld>
            <a:endParaRPr lang="en-US"/>
          </a:p>
        </p:txBody>
      </p:sp>
      <p:sp>
        <p:nvSpPr>
          <p:cNvPr id="23" name="Slide Number Placeholder 22"/>
          <p:cNvSpPr>
            <a:spLocks noGrp="1"/>
          </p:cNvSpPr>
          <p:nvPr>
            <p:ph type="sldNum" sz="quarter" idx="4"/>
          </p:nvPr>
        </p:nvSpPr>
        <p:spPr>
          <a:xfrm>
            <a:off x="8451275" y="6573943"/>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8" name="TextBox 7"/>
          <p:cNvSpPr txBox="1"/>
          <p:nvPr userDrawn="1"/>
        </p:nvSpPr>
        <p:spPr>
          <a:xfrm>
            <a:off x="8744200" y="6588825"/>
            <a:ext cx="458780" cy="307777"/>
          </a:xfrm>
          <a:prstGeom prst="rect">
            <a:avLst/>
          </a:prstGeom>
          <a:noFill/>
        </p:spPr>
        <p:txBody>
          <a:bodyPr wrap="none" rtlCol="0">
            <a:spAutoFit/>
          </a:bodyPr>
          <a:lstStyle/>
          <a:p>
            <a:r>
              <a:rPr lang="en-US" sz="1400" dirty="0"/>
              <a:t>/62</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7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7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7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 &amp; .NET Framework</a:t>
            </a:r>
            <a:endParaRPr lang="en-US" dirty="0"/>
          </a:p>
        </p:txBody>
      </p:sp>
      <p:sp>
        <p:nvSpPr>
          <p:cNvPr id="4" name="Rectangle 3"/>
          <p:cNvSpPr>
            <a:spLocks noGrp="1" noChangeArrowheads="1"/>
          </p:cNvSpPr>
          <p:nvPr>
            <p:ph idx="1"/>
          </p:nvPr>
        </p:nvSpPr>
        <p:spPr>
          <a:xfrm>
            <a:off x="609600" y="1905000"/>
            <a:ext cx="8229600" cy="4526280"/>
          </a:xfrm>
        </p:spPr>
        <p:txBody>
          <a:bodyPr>
            <a:normAutofit/>
          </a:bodyPr>
          <a:lstStyle/>
          <a:p>
            <a:pPr algn="ctr" eaLnBrk="1" hangingPunct="1"/>
            <a:endParaRPr lang="en-US" sz="3600" dirty="0"/>
          </a:p>
          <a:p>
            <a:pPr algn="ctr">
              <a:buNone/>
            </a:pPr>
            <a:r>
              <a:rPr lang="en-US" sz="3600" dirty="0"/>
              <a:t>Chapter 22</a:t>
            </a:r>
          </a:p>
          <a:p>
            <a:pPr algn="ctr">
              <a:buNone/>
            </a:pPr>
            <a:r>
              <a:rPr lang="en-US" sz="3600" dirty="0"/>
              <a:t>Database Access with ADO</a:t>
            </a:r>
            <a:r>
              <a:rPr lang="en-US" sz="3600"/>
              <a:t>.NET</a:t>
            </a:r>
          </a:p>
          <a:p>
            <a:pPr algn="ctr">
              <a:buNone/>
            </a:pPr>
            <a:endParaRPr lang="en-US" sz="3600" dirty="0"/>
          </a:p>
          <a:p>
            <a:pPr algn="ctr" eaLnBrk="1" hangingPunct="1"/>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dirty="0"/>
              <a:t>ADO.NET </a:t>
            </a:r>
            <a:r>
              <a:rPr lang="en-US" dirty="0" err="1"/>
              <a:t>vs</a:t>
            </a:r>
            <a:r>
              <a:rPr lang="en-US" dirty="0"/>
              <a:t> ADO</a:t>
            </a:r>
          </a:p>
        </p:txBody>
      </p:sp>
      <p:sp>
        <p:nvSpPr>
          <p:cNvPr id="3" name="Content Placeholder 2"/>
          <p:cNvSpPr>
            <a:spLocks noGrp="1"/>
          </p:cNvSpPr>
          <p:nvPr>
            <p:ph idx="1"/>
          </p:nvPr>
        </p:nvSpPr>
        <p:spPr/>
        <p:txBody>
          <a:bodyPr>
            <a:normAutofit/>
          </a:bodyPr>
          <a:lstStyle/>
          <a:p>
            <a:r>
              <a:rPr lang="en-US" sz="2800" dirty="0">
                <a:latin typeface="Calibri" pitchFamily="34" charset="0"/>
              </a:rPr>
              <a:t>Sharing Data Between Applications</a:t>
            </a:r>
          </a:p>
          <a:p>
            <a:pPr lvl="1">
              <a:buFont typeface="Wingdings" pitchFamily="2" charset="2"/>
              <a:buChar char="Ø"/>
            </a:pPr>
            <a:r>
              <a:rPr lang="en-US" sz="2800" dirty="0">
                <a:latin typeface="Calibri" pitchFamily="34" charset="0"/>
              </a:rPr>
              <a:t>To transmit an ADO disconnected </a:t>
            </a:r>
            <a:r>
              <a:rPr lang="en-US" sz="2800" dirty="0" err="1">
                <a:latin typeface="Calibri" pitchFamily="34" charset="0"/>
              </a:rPr>
              <a:t>recordset</a:t>
            </a:r>
            <a:r>
              <a:rPr lang="en-US" sz="2800" dirty="0">
                <a:latin typeface="Calibri" pitchFamily="34" charset="0"/>
              </a:rPr>
              <a:t> from one component to another, you use COM marshalling</a:t>
            </a:r>
          </a:p>
          <a:p>
            <a:pPr lvl="1">
              <a:buFont typeface="Wingdings" pitchFamily="2" charset="2"/>
              <a:buChar char="Ø"/>
            </a:pPr>
            <a:r>
              <a:rPr lang="en-US" sz="2800" dirty="0">
                <a:latin typeface="Calibri" pitchFamily="34" charset="0"/>
              </a:rPr>
              <a:t>To transmit data in ADO.NET, you use a dataset, which can transmit an XML stream: richer data types, better performance, penetrating firewalls</a:t>
            </a:r>
          </a:p>
          <a:p>
            <a:pPr lvl="1"/>
            <a:endParaRPr lang="en-US" sz="2800" dirty="0">
              <a:latin typeface="Calibri" pitchFamily="34" charset="0"/>
            </a:endParaRPr>
          </a:p>
          <a:p>
            <a:r>
              <a:rPr lang="en-US" sz="2800" dirty="0">
                <a:latin typeface="Calibri" pitchFamily="34" charset="0"/>
              </a:rPr>
              <a:t>ADO.NET is a managed library of code</a:t>
            </a:r>
          </a:p>
          <a:p>
            <a:endParaRPr lang="en-US" sz="2800" dirty="0">
              <a:latin typeface="Calibri" pitchFamily="34" charset="0"/>
            </a:endParaRPr>
          </a:p>
          <a:p>
            <a:endParaRPr lang="en-US" sz="2800"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ADO.NET models</a:t>
            </a:r>
          </a:p>
        </p:txBody>
      </p:sp>
      <p:sp>
        <p:nvSpPr>
          <p:cNvPr id="3" name="Content Placeholder 2"/>
          <p:cNvSpPr>
            <a:spLocks noGrp="1"/>
          </p:cNvSpPr>
          <p:nvPr>
            <p:ph idx="1"/>
          </p:nvPr>
        </p:nvSpPr>
        <p:spPr/>
        <p:txBody>
          <a:bodyPr>
            <a:normAutofit lnSpcReduction="10000"/>
          </a:bodyPr>
          <a:lstStyle/>
          <a:p>
            <a:r>
              <a:rPr lang="en-US" dirty="0"/>
              <a:t>Connected layer: </a:t>
            </a:r>
          </a:p>
          <a:p>
            <a:pPr lvl="1"/>
            <a:r>
              <a:rPr lang="en-US" dirty="0"/>
              <a:t>explicitly</a:t>
            </a:r>
            <a:r>
              <a:rPr lang="en-US" i="1" dirty="0"/>
              <a:t> connect to and disconnect</a:t>
            </a:r>
            <a:r>
              <a:rPr lang="en-US" dirty="0"/>
              <a:t> from the underlying data store.</a:t>
            </a:r>
          </a:p>
          <a:p>
            <a:pPr lvl="1"/>
            <a:r>
              <a:rPr lang="en-US" dirty="0"/>
              <a:t>typically interact with the data store using </a:t>
            </a:r>
            <a:r>
              <a:rPr lang="en-US" i="1" dirty="0"/>
              <a:t>connection</a:t>
            </a:r>
            <a:r>
              <a:rPr lang="en-US" dirty="0"/>
              <a:t>, </a:t>
            </a:r>
            <a:r>
              <a:rPr lang="en-US" i="1" dirty="0"/>
              <a:t>command</a:t>
            </a:r>
            <a:r>
              <a:rPr lang="en-US" dirty="0"/>
              <a:t>, and </a:t>
            </a:r>
            <a:r>
              <a:rPr lang="en-US" i="1" dirty="0"/>
              <a:t>data reader </a:t>
            </a:r>
            <a:r>
              <a:rPr lang="en-US" dirty="0"/>
              <a:t>objects.</a:t>
            </a:r>
          </a:p>
          <a:p>
            <a:r>
              <a:rPr lang="en-US" dirty="0"/>
              <a:t>Disconnected layer: </a:t>
            </a:r>
          </a:p>
          <a:p>
            <a:pPr lvl="1"/>
            <a:r>
              <a:rPr lang="en-US" dirty="0"/>
              <a:t>Obtain a client-side copy of the external data (the connection is </a:t>
            </a:r>
            <a:r>
              <a:rPr lang="en-US" i="1" dirty="0"/>
              <a:t>automatically opened and closed</a:t>
            </a:r>
            <a:r>
              <a:rPr lang="en-US" dirty="0"/>
              <a:t>).</a:t>
            </a:r>
          </a:p>
          <a:p>
            <a:pPr lvl="1"/>
            <a:r>
              <a:rPr lang="en-US" dirty="0"/>
              <a:t>Interact with </a:t>
            </a:r>
            <a:r>
              <a:rPr lang="en-US" i="1" dirty="0" err="1"/>
              <a:t>SqlDataAdapter</a:t>
            </a:r>
            <a:r>
              <a:rPr lang="en-US" dirty="0"/>
              <a:t>, </a:t>
            </a:r>
            <a:r>
              <a:rPr lang="en-US" i="1" dirty="0" err="1"/>
              <a:t>DataSet</a:t>
            </a:r>
            <a:r>
              <a:rPr lang="en-US" dirty="0"/>
              <a:t>, </a:t>
            </a:r>
            <a:r>
              <a:rPr lang="en-US" i="1" dirty="0" err="1"/>
              <a:t>DataTable</a:t>
            </a:r>
            <a:r>
              <a:rPr lang="en-US" dirty="0"/>
              <a:t> objects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t>ADO.NET Data Providers</a:t>
            </a:r>
            <a:endParaRPr lang="en-US" dirty="0"/>
          </a:p>
        </p:txBody>
      </p:sp>
      <p:sp>
        <p:nvSpPr>
          <p:cNvPr id="3" name="Content Placeholder 2"/>
          <p:cNvSpPr>
            <a:spLocks noGrp="1"/>
          </p:cNvSpPr>
          <p:nvPr>
            <p:ph idx="1"/>
          </p:nvPr>
        </p:nvSpPr>
        <p:spPr/>
        <p:txBody>
          <a:bodyPr/>
          <a:lstStyle/>
          <a:p>
            <a:r>
              <a:rPr lang="en-US" sz="2800" dirty="0"/>
              <a:t>ADO.NET supports multiple data providers, each of which is optimized to interact with a specific DBMS.</a:t>
            </a:r>
          </a:p>
          <a:p>
            <a:r>
              <a:rPr lang="en-US" sz="2800" dirty="0"/>
              <a:t>Benefits:</a:t>
            </a:r>
          </a:p>
          <a:p>
            <a:pPr lvl="1"/>
            <a:r>
              <a:rPr lang="en-US" sz="2400" dirty="0"/>
              <a:t>A Specific data provider can be programmed to </a:t>
            </a:r>
            <a:r>
              <a:rPr lang="en-US" sz="2400" u="sng" dirty="0"/>
              <a:t>access any unique features </a:t>
            </a:r>
            <a:r>
              <a:rPr lang="en-US" sz="2400" dirty="0"/>
              <a:t>of the DBMS.</a:t>
            </a:r>
          </a:p>
          <a:p>
            <a:pPr lvl="1"/>
            <a:r>
              <a:rPr lang="en-US" sz="2400" dirty="0"/>
              <a:t>A specific data provider is able to </a:t>
            </a:r>
            <a:r>
              <a:rPr lang="en-US" sz="2400" u="sng" dirty="0"/>
              <a:t>directly connect </a:t>
            </a:r>
            <a:r>
              <a:rPr lang="en-US" sz="2400" dirty="0"/>
              <a:t>to the underlying engine of the DBMS without an intermediate mapping layer standing between the tiers.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pPr algn="ctr"/>
            <a:r>
              <a:rPr lang="en-US" sz="4400" b="1" dirty="0"/>
              <a:t>ADO.NET Data Providers</a:t>
            </a:r>
            <a:endParaRPr lang="en-US" sz="4400" dirty="0"/>
          </a:p>
        </p:txBody>
      </p:sp>
      <p:sp>
        <p:nvSpPr>
          <p:cNvPr id="3" name="Content Placeholder 2"/>
          <p:cNvSpPr>
            <a:spLocks noGrp="1"/>
          </p:cNvSpPr>
          <p:nvPr>
            <p:ph idx="1"/>
          </p:nvPr>
        </p:nvSpPr>
        <p:spPr>
          <a:xfrm>
            <a:off x="457200" y="1219200"/>
            <a:ext cx="8229600" cy="4526280"/>
          </a:xfrm>
        </p:spPr>
        <p:txBody>
          <a:bodyPr>
            <a:normAutofit/>
          </a:bodyPr>
          <a:lstStyle/>
          <a:p>
            <a:pPr>
              <a:lnSpc>
                <a:spcPct val="90000"/>
              </a:lnSpc>
            </a:pPr>
            <a:r>
              <a:rPr lang="en-US" sz="2000" dirty="0"/>
              <a:t>A data provider is a </a:t>
            </a:r>
            <a:r>
              <a:rPr lang="en-US" sz="2000" i="1" dirty="0"/>
              <a:t>set of types </a:t>
            </a:r>
            <a:r>
              <a:rPr lang="en-US" sz="2000" dirty="0"/>
              <a:t>defined in a given namespace that understand how to communicate with a specific data source.</a:t>
            </a:r>
          </a:p>
          <a:p>
            <a:pPr>
              <a:lnSpc>
                <a:spcPct val="90000"/>
              </a:lnSpc>
            </a:pPr>
            <a:r>
              <a:rPr lang="en-US" sz="2000" dirty="0"/>
              <a:t>As a naming convention, the objects in a specific data provider are prefixed with the name of the related DBMS.</a:t>
            </a:r>
          </a:p>
          <a:p>
            <a:pPr lvl="1">
              <a:lnSpc>
                <a:spcPct val="90000"/>
              </a:lnSpc>
            </a:pPr>
            <a:r>
              <a:rPr lang="en-US" sz="2000" dirty="0"/>
              <a:t>Example: </a:t>
            </a:r>
            <a:r>
              <a:rPr lang="en-US" sz="2000" dirty="0" err="1"/>
              <a:t>SqlConnection</a:t>
            </a:r>
            <a:r>
              <a:rPr lang="en-US" sz="2000" dirty="0"/>
              <a:t>, </a:t>
            </a:r>
            <a:r>
              <a:rPr lang="en-US" sz="2000" dirty="0" err="1"/>
              <a:t>OracleConnection</a:t>
            </a:r>
            <a:r>
              <a:rPr lang="en-US" sz="2000" dirty="0"/>
              <a:t>, </a:t>
            </a:r>
            <a:r>
              <a:rPr lang="en-US" sz="2000" dirty="0" err="1"/>
              <a:t>MysqlConnection</a:t>
            </a:r>
            <a:r>
              <a:rPr lang="en-US" sz="2000" dirty="0"/>
              <a:t>.</a:t>
            </a:r>
          </a:p>
          <a:p>
            <a:endParaRPr lang="en-US" sz="2000" dirty="0"/>
          </a:p>
        </p:txBody>
      </p:sp>
      <p:pic>
        <p:nvPicPr>
          <p:cNvPr id="4" name="Picture 4"/>
          <p:cNvPicPr>
            <a:picLocks noChangeAspect="1" noChangeArrowheads="1"/>
          </p:cNvPicPr>
          <p:nvPr/>
        </p:nvPicPr>
        <p:blipFill>
          <a:blip r:embed="rId2"/>
          <a:srcRect/>
          <a:stretch>
            <a:fillRect/>
          </a:stretch>
        </p:blipFill>
        <p:spPr bwMode="auto">
          <a:xfrm>
            <a:off x="1371600" y="2871990"/>
            <a:ext cx="6019800" cy="36210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4000" b="1" dirty="0"/>
              <a:t>ADO.NET Data Providers</a:t>
            </a:r>
            <a:endParaRPr lang="en-US" sz="4000" dirty="0"/>
          </a:p>
        </p:txBody>
      </p:sp>
      <p:sp>
        <p:nvSpPr>
          <p:cNvPr id="3" name="Content Placeholder 2"/>
          <p:cNvSpPr>
            <a:spLocks noGrp="1"/>
          </p:cNvSpPr>
          <p:nvPr>
            <p:ph idx="1"/>
          </p:nvPr>
        </p:nvSpPr>
        <p:spPr/>
        <p:txBody>
          <a:bodyPr>
            <a:normAutofit/>
          </a:bodyPr>
          <a:lstStyle/>
          <a:p>
            <a:r>
              <a:rPr lang="en-US" sz="2400" b="1" dirty="0"/>
              <a:t>Microsoft-Supplied Data Providers</a:t>
            </a:r>
          </a:p>
          <a:p>
            <a:endParaRPr lang="en-US" sz="2400" b="1" dirty="0"/>
          </a:p>
          <a:p>
            <a:endParaRPr lang="en-US" sz="2400" b="1" dirty="0"/>
          </a:p>
          <a:p>
            <a:endParaRPr lang="en-US" sz="2400" b="1" dirty="0"/>
          </a:p>
          <a:p>
            <a:endParaRPr lang="en-US" sz="2400" b="1" dirty="0"/>
          </a:p>
          <a:p>
            <a:endParaRPr lang="en-US" sz="2400" dirty="0"/>
          </a:p>
          <a:p>
            <a:endParaRPr lang="en-US" sz="2400" dirty="0"/>
          </a:p>
          <a:p>
            <a:endParaRPr lang="en-US" sz="2400" dirty="0"/>
          </a:p>
          <a:p>
            <a:r>
              <a:rPr lang="en-US" sz="2400" dirty="0"/>
              <a:t>OLE DB is used for interacting with a DBMS that does not define a specific.</a:t>
            </a:r>
          </a:p>
          <a:p>
            <a:r>
              <a:rPr lang="en-US" sz="2400" dirty="0"/>
              <a:t>Microsoft SQL Server offers direct access to MS SQL Server data stores.</a:t>
            </a:r>
          </a:p>
          <a:p>
            <a:endParaRPr lang="en-US" sz="2400" dirty="0"/>
          </a:p>
        </p:txBody>
      </p:sp>
      <p:graphicFrame>
        <p:nvGraphicFramePr>
          <p:cNvPr id="5" name="Table 4"/>
          <p:cNvGraphicFramePr>
            <a:graphicFrameLocks noGrp="1"/>
          </p:cNvGraphicFramePr>
          <p:nvPr/>
        </p:nvGraphicFramePr>
        <p:xfrm>
          <a:off x="381000" y="2209800"/>
          <a:ext cx="8229601" cy="22250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1">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sz="1400" dirty="0"/>
                        <a:t>Data Provider</a:t>
                      </a:r>
                    </a:p>
                  </a:txBody>
                  <a:tcPr/>
                </a:tc>
                <a:tc>
                  <a:txBody>
                    <a:bodyPr/>
                    <a:lstStyle/>
                    <a:p>
                      <a:r>
                        <a:rPr lang="en-US" sz="1400" dirty="0"/>
                        <a:t>Namespace</a:t>
                      </a:r>
                    </a:p>
                  </a:txBody>
                  <a:tcPr/>
                </a:tc>
                <a:tc>
                  <a:txBody>
                    <a:bodyPr/>
                    <a:lstStyle/>
                    <a:p>
                      <a:r>
                        <a:rPr lang="en-US" sz="1400" dirty="0"/>
                        <a:t>Assembly</a:t>
                      </a:r>
                    </a:p>
                  </a:txBody>
                  <a:tcPr/>
                </a:tc>
                <a:extLst>
                  <a:ext uri="{0D108BD9-81ED-4DB2-BD59-A6C34878D82A}">
                    <a16:rowId xmlns:a16="http://schemas.microsoft.com/office/drawing/2014/main" val="10000"/>
                  </a:ext>
                </a:extLst>
              </a:tr>
              <a:tr h="370840">
                <a:tc>
                  <a:txBody>
                    <a:bodyPr/>
                    <a:lstStyle/>
                    <a:p>
                      <a:r>
                        <a:rPr lang="en-US" sz="1400" dirty="0"/>
                        <a:t>OLE DB</a:t>
                      </a:r>
                    </a:p>
                  </a:txBody>
                  <a:tcPr/>
                </a:tc>
                <a:tc>
                  <a:txBody>
                    <a:bodyPr/>
                    <a:lstStyle/>
                    <a:p>
                      <a:r>
                        <a:rPr lang="en-US" sz="1400" dirty="0" err="1"/>
                        <a:t>System.Data.OleDb</a:t>
                      </a:r>
                      <a:endParaRPr lang="en-US" sz="1400" dirty="0"/>
                    </a:p>
                  </a:txBody>
                  <a:tcPr/>
                </a:tc>
                <a:tc>
                  <a:txBody>
                    <a:bodyPr/>
                    <a:lstStyle/>
                    <a:p>
                      <a:r>
                        <a:rPr lang="en-US" sz="1400" dirty="0" err="1"/>
                        <a:t>System.Data.dll</a:t>
                      </a:r>
                      <a:endParaRPr lang="en-US" sz="1400" dirty="0"/>
                    </a:p>
                  </a:txBody>
                  <a:tcPr/>
                </a:tc>
                <a:extLst>
                  <a:ext uri="{0D108BD9-81ED-4DB2-BD59-A6C34878D82A}">
                    <a16:rowId xmlns:a16="http://schemas.microsoft.com/office/drawing/2014/main" val="10001"/>
                  </a:ext>
                </a:extLst>
              </a:tr>
              <a:tr h="370840">
                <a:tc>
                  <a:txBody>
                    <a:bodyPr/>
                    <a:lstStyle/>
                    <a:p>
                      <a:r>
                        <a:rPr lang="en-US" sz="1400" dirty="0"/>
                        <a:t>Microsoft SQL Server</a:t>
                      </a:r>
                    </a:p>
                  </a:txBody>
                  <a:tcPr/>
                </a:tc>
                <a:tc>
                  <a:txBody>
                    <a:bodyPr/>
                    <a:lstStyle/>
                    <a:p>
                      <a:r>
                        <a:rPr lang="en-US" sz="1400" dirty="0" err="1"/>
                        <a:t>System.Data.SqlClient</a:t>
                      </a:r>
                      <a:endParaRPr lang="en-US" sz="1400" dirty="0"/>
                    </a:p>
                  </a:txBody>
                  <a:tcPr/>
                </a:tc>
                <a:tc>
                  <a:txBody>
                    <a:bodyPr/>
                    <a:lstStyle/>
                    <a:p>
                      <a:r>
                        <a:rPr lang="en-US" sz="1400" dirty="0" err="1"/>
                        <a:t>System.Data.dll</a:t>
                      </a:r>
                      <a:endParaRPr lang="en-US" sz="1400" dirty="0"/>
                    </a:p>
                  </a:txBody>
                  <a:tcPr/>
                </a:tc>
                <a:extLst>
                  <a:ext uri="{0D108BD9-81ED-4DB2-BD59-A6C34878D82A}">
                    <a16:rowId xmlns:a16="http://schemas.microsoft.com/office/drawing/2014/main" val="10002"/>
                  </a:ext>
                </a:extLst>
              </a:tr>
              <a:tr h="370840">
                <a:tc>
                  <a:txBody>
                    <a:bodyPr/>
                    <a:lstStyle/>
                    <a:p>
                      <a:r>
                        <a:rPr lang="en-US" sz="1400" dirty="0"/>
                        <a:t>Microsoft SQL Server Mobile</a:t>
                      </a:r>
                    </a:p>
                  </a:txBody>
                  <a:tcPr/>
                </a:tc>
                <a:tc>
                  <a:txBody>
                    <a:bodyPr/>
                    <a:lstStyle/>
                    <a:p>
                      <a:r>
                        <a:rPr lang="en-US" sz="1400" dirty="0" err="1"/>
                        <a:t>System.Data.SqlServerCe</a:t>
                      </a:r>
                      <a:endParaRPr lang="en-US" sz="1400" dirty="0"/>
                    </a:p>
                  </a:txBody>
                  <a:tcPr/>
                </a:tc>
                <a:tc>
                  <a:txBody>
                    <a:bodyPr/>
                    <a:lstStyle/>
                    <a:p>
                      <a:r>
                        <a:rPr lang="en-US" sz="1400" dirty="0" err="1"/>
                        <a:t>System.Data.SqlServerCe.dll</a:t>
                      </a:r>
                      <a:endParaRPr lang="en-US" sz="1400" dirty="0"/>
                    </a:p>
                  </a:txBody>
                  <a:tcPr/>
                </a:tc>
                <a:extLst>
                  <a:ext uri="{0D108BD9-81ED-4DB2-BD59-A6C34878D82A}">
                    <a16:rowId xmlns:a16="http://schemas.microsoft.com/office/drawing/2014/main" val="10003"/>
                  </a:ext>
                </a:extLst>
              </a:tr>
              <a:tr h="370840">
                <a:tc>
                  <a:txBody>
                    <a:bodyPr/>
                    <a:lstStyle/>
                    <a:p>
                      <a:r>
                        <a:rPr lang="en-US" sz="1400" dirty="0"/>
                        <a:t>ODBC</a:t>
                      </a:r>
                    </a:p>
                  </a:txBody>
                  <a:tcPr/>
                </a:tc>
                <a:tc>
                  <a:txBody>
                    <a:bodyPr/>
                    <a:lstStyle/>
                    <a:p>
                      <a:r>
                        <a:rPr lang="en-US" sz="1400" dirty="0" err="1"/>
                        <a:t>System.Data.Odbc</a:t>
                      </a:r>
                      <a:endParaRPr lang="en-US" sz="1400" dirty="0"/>
                    </a:p>
                  </a:txBody>
                  <a:tcPr/>
                </a:tc>
                <a:tc>
                  <a:txBody>
                    <a:bodyPr/>
                    <a:lstStyle/>
                    <a:p>
                      <a:r>
                        <a:rPr lang="en-US" sz="1400" dirty="0" err="1"/>
                        <a:t>System.Data.dll</a:t>
                      </a:r>
                      <a:endParaRPr lang="en-US" sz="1400" dirty="0"/>
                    </a:p>
                  </a:txBody>
                  <a:tcPr/>
                </a:tc>
                <a:extLst>
                  <a:ext uri="{0D108BD9-81ED-4DB2-BD59-A6C34878D82A}">
                    <a16:rowId xmlns:a16="http://schemas.microsoft.com/office/drawing/2014/main" val="10004"/>
                  </a:ext>
                </a:extLst>
              </a:tr>
              <a:tr h="370840">
                <a:tc>
                  <a:txBody>
                    <a:bodyPr/>
                    <a:lstStyle/>
                    <a:p>
                      <a:r>
                        <a:rPr lang="en-US" sz="1400" dirty="0"/>
                        <a:t>Oracle</a:t>
                      </a:r>
                    </a:p>
                  </a:txBody>
                  <a:tcPr/>
                </a:tc>
                <a:tc>
                  <a:txBody>
                    <a:bodyPr/>
                    <a:lstStyle/>
                    <a:p>
                      <a:r>
                        <a:rPr lang="en-US" sz="1400" dirty="0" err="1"/>
                        <a:t>System.Data.OracleClient</a:t>
                      </a:r>
                      <a:endParaRPr lang="en-US" sz="1400" dirty="0"/>
                    </a:p>
                  </a:txBody>
                  <a:tcPr/>
                </a:tc>
                <a:tc>
                  <a:txBody>
                    <a:bodyPr/>
                    <a:lstStyle/>
                    <a:p>
                      <a:r>
                        <a:rPr lang="en-US" sz="1400" dirty="0" err="1"/>
                        <a:t>System.Data.OracleClient.dll</a:t>
                      </a:r>
                      <a:endParaRPr lang="en-US" sz="1400" dirty="0"/>
                    </a:p>
                  </a:txBody>
                  <a:tcPr/>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Additional ADO.NET Namespaces</a:t>
            </a:r>
            <a:endParaRPr lang="en-US" sz="4000" dirty="0"/>
          </a:p>
        </p:txBody>
      </p:sp>
      <p:pic>
        <p:nvPicPr>
          <p:cNvPr id="4" name="Picture 4"/>
          <p:cNvPicPr>
            <a:picLocks noChangeAspect="1" noChangeArrowheads="1"/>
          </p:cNvPicPr>
          <p:nvPr/>
        </p:nvPicPr>
        <p:blipFill>
          <a:blip r:embed="rId2"/>
          <a:srcRect/>
          <a:stretch>
            <a:fillRect/>
          </a:stretch>
        </p:blipFill>
        <p:spPr bwMode="auto">
          <a:xfrm>
            <a:off x="1066800" y="1905000"/>
            <a:ext cx="7162800" cy="38449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4000" b="1" dirty="0" err="1"/>
              <a:t>System.Data</a:t>
            </a:r>
            <a:r>
              <a:rPr lang="en-US" sz="4000" b="1" dirty="0"/>
              <a:t>: Common Types</a:t>
            </a:r>
            <a:endParaRPr lang="en-US" sz="4000" dirty="0"/>
          </a:p>
        </p:txBody>
      </p:sp>
      <p:sp>
        <p:nvSpPr>
          <p:cNvPr id="3" name="Content Placeholder 2"/>
          <p:cNvSpPr>
            <a:spLocks noGrp="1"/>
          </p:cNvSpPr>
          <p:nvPr>
            <p:ph idx="1"/>
          </p:nvPr>
        </p:nvSpPr>
        <p:spPr/>
        <p:txBody>
          <a:bodyPr>
            <a:normAutofit fontScale="77500" lnSpcReduction="20000"/>
          </a:bodyPr>
          <a:lstStyle/>
          <a:p>
            <a:r>
              <a:rPr lang="en-US" sz="2800" b="1" dirty="0" err="1">
                <a:latin typeface="Calibri" pitchFamily="34" charset="0"/>
              </a:rPr>
              <a:t>IDbConnection</a:t>
            </a:r>
            <a:r>
              <a:rPr lang="en-US" sz="2800" b="1" dirty="0">
                <a:latin typeface="Calibri" pitchFamily="34" charset="0"/>
              </a:rPr>
              <a:t> Interface</a:t>
            </a:r>
          </a:p>
          <a:p>
            <a:pPr lvl="1"/>
            <a:r>
              <a:rPr lang="en-US" dirty="0">
                <a:latin typeface="Calibri" pitchFamily="34" charset="0"/>
              </a:rPr>
              <a:t>defines a set of members used to configure a connection to a specific data store</a:t>
            </a:r>
          </a:p>
          <a:p>
            <a:pPr lvl="1"/>
            <a:endParaRPr lang="en-US" dirty="0">
              <a:latin typeface="Calibri" pitchFamily="34" charset="0"/>
            </a:endParaRPr>
          </a:p>
          <a:p>
            <a:r>
              <a:rPr lang="en-US" sz="2800" b="1" dirty="0" err="1">
                <a:latin typeface="Calibri" pitchFamily="34" charset="0"/>
              </a:rPr>
              <a:t>IDbTransaction</a:t>
            </a:r>
            <a:r>
              <a:rPr lang="en-US" sz="2800" b="1" dirty="0">
                <a:latin typeface="Calibri" pitchFamily="34" charset="0"/>
              </a:rPr>
              <a:t> Interface</a:t>
            </a:r>
          </a:p>
          <a:p>
            <a:pPr lvl="1"/>
            <a:r>
              <a:rPr lang="en-US" dirty="0">
                <a:latin typeface="Calibri" pitchFamily="34" charset="0"/>
              </a:rPr>
              <a:t>interact with a transactional session and the underlying data store</a:t>
            </a:r>
          </a:p>
          <a:p>
            <a:pPr lvl="1"/>
            <a:endParaRPr lang="en-US" dirty="0">
              <a:latin typeface="Calibri" pitchFamily="34" charset="0"/>
            </a:endParaRPr>
          </a:p>
          <a:p>
            <a:r>
              <a:rPr lang="en-US" sz="2800" b="1" dirty="0" err="1">
                <a:latin typeface="Calibri" pitchFamily="34" charset="0"/>
              </a:rPr>
              <a:t>IDbCommand</a:t>
            </a:r>
            <a:r>
              <a:rPr lang="en-US" sz="2800" b="1" dirty="0">
                <a:latin typeface="Calibri" pitchFamily="34" charset="0"/>
              </a:rPr>
              <a:t> Interface</a:t>
            </a:r>
          </a:p>
          <a:p>
            <a:pPr lvl="1"/>
            <a:r>
              <a:rPr lang="en-US" dirty="0">
                <a:latin typeface="Calibri" pitchFamily="34" charset="0"/>
              </a:rPr>
              <a:t>allow programmatic manipulation of SQL statements, stored procedures, and parameterized queries</a:t>
            </a:r>
          </a:p>
          <a:p>
            <a:pPr lvl="1"/>
            <a:endParaRPr lang="en-US" dirty="0">
              <a:latin typeface="Calibri" pitchFamily="34" charset="0"/>
            </a:endParaRPr>
          </a:p>
          <a:p>
            <a:r>
              <a:rPr lang="en-US" sz="2800" b="1" dirty="0" err="1">
                <a:latin typeface="Calibri" pitchFamily="34" charset="0"/>
              </a:rPr>
              <a:t>IDbDataAdapter</a:t>
            </a:r>
            <a:r>
              <a:rPr lang="en-US" sz="2800" b="1" dirty="0">
                <a:latin typeface="Calibri" pitchFamily="34" charset="0"/>
              </a:rPr>
              <a:t> and </a:t>
            </a:r>
            <a:r>
              <a:rPr lang="en-US" sz="2800" b="1" dirty="0" err="1">
                <a:latin typeface="Calibri" pitchFamily="34" charset="0"/>
              </a:rPr>
              <a:t>IDataAdapter</a:t>
            </a:r>
            <a:r>
              <a:rPr lang="en-US" sz="2800" b="1" dirty="0">
                <a:latin typeface="Calibri" pitchFamily="34" charset="0"/>
              </a:rPr>
              <a:t> Interfaces</a:t>
            </a:r>
          </a:p>
          <a:p>
            <a:pPr lvl="1"/>
            <a:r>
              <a:rPr lang="en-US" sz="2400" dirty="0">
                <a:latin typeface="Calibri" pitchFamily="34" charset="0"/>
              </a:rPr>
              <a:t>defines a set of properties that are used to maintain the SQL statements for the related select, insert, update, and delete operations</a:t>
            </a:r>
          </a:p>
          <a:p>
            <a:pPr lvl="1"/>
            <a:r>
              <a:rPr lang="en-US" sz="2400" dirty="0">
                <a:latin typeface="Calibri" pitchFamily="34" charset="0"/>
              </a:rPr>
              <a:t>defines the key function to transfer </a:t>
            </a:r>
            <a:r>
              <a:rPr lang="en-US" sz="2400" dirty="0" err="1">
                <a:latin typeface="Calibri" pitchFamily="34" charset="0"/>
              </a:rPr>
              <a:t>DataSets</a:t>
            </a:r>
            <a:r>
              <a:rPr lang="en-US" sz="2400" dirty="0">
                <a:latin typeface="Calibri" pitchFamily="34" charset="0"/>
              </a:rPr>
              <a:t> between the caller and underlying data store using the Fill() and Update() methods</a:t>
            </a:r>
          </a:p>
          <a:p>
            <a:endParaRPr lang="en-US" dirty="0">
              <a:latin typeface="Calibri" pitchFamily="34" charset="0"/>
            </a:endParaRP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The .NET 2.0 Provider Factory Model</a:t>
            </a:r>
            <a:endParaRPr lang="en-US" sz="4000" dirty="0"/>
          </a:p>
        </p:txBody>
      </p:sp>
      <p:sp>
        <p:nvSpPr>
          <p:cNvPr id="3" name="Content Placeholder 2"/>
          <p:cNvSpPr>
            <a:spLocks noGrp="1"/>
          </p:cNvSpPr>
          <p:nvPr>
            <p:ph idx="1"/>
          </p:nvPr>
        </p:nvSpPr>
        <p:spPr/>
        <p:txBody>
          <a:bodyPr>
            <a:normAutofit fontScale="92500"/>
          </a:bodyPr>
          <a:lstStyle/>
          <a:p>
            <a:r>
              <a:rPr lang="en-US" sz="2800" dirty="0"/>
              <a:t>.NET 2.0 offers a data provider factory pattern that allows to build a single code base using generalized data access types.</a:t>
            </a:r>
          </a:p>
          <a:p>
            <a:pPr lvl="1"/>
            <a:r>
              <a:rPr lang="en-US" sz="2200" dirty="0" err="1"/>
              <a:t>DbCommand</a:t>
            </a:r>
            <a:r>
              <a:rPr lang="en-US" sz="2200" dirty="0"/>
              <a:t>: Abstract base class for all command objects</a:t>
            </a:r>
          </a:p>
          <a:p>
            <a:pPr lvl="1"/>
            <a:r>
              <a:rPr lang="en-US" sz="2200" dirty="0" err="1"/>
              <a:t>DbConnection</a:t>
            </a:r>
            <a:r>
              <a:rPr lang="en-US" sz="2200" dirty="0"/>
              <a:t>: Abstract base class for all connection objects</a:t>
            </a:r>
          </a:p>
          <a:p>
            <a:pPr lvl="1"/>
            <a:r>
              <a:rPr lang="en-US" sz="2200" dirty="0" err="1"/>
              <a:t>DbDataAdapter</a:t>
            </a:r>
            <a:r>
              <a:rPr lang="en-US" sz="2200" dirty="0"/>
              <a:t>: Abstract base class for all data adapter objects</a:t>
            </a:r>
          </a:p>
          <a:p>
            <a:pPr lvl="1"/>
            <a:r>
              <a:rPr lang="en-US" sz="2200" dirty="0" err="1"/>
              <a:t>DbDataReader</a:t>
            </a:r>
            <a:r>
              <a:rPr lang="en-US" sz="2200" dirty="0"/>
              <a:t>: Abstract base class for all data reader objects</a:t>
            </a:r>
          </a:p>
          <a:p>
            <a:pPr lvl="1"/>
            <a:r>
              <a:rPr lang="en-US" sz="2200" dirty="0" err="1"/>
              <a:t>DbParameter</a:t>
            </a:r>
            <a:r>
              <a:rPr lang="en-US" sz="2200" dirty="0"/>
              <a:t>: Abstract base class for all parameter objects</a:t>
            </a:r>
          </a:p>
          <a:p>
            <a:pPr lvl="1"/>
            <a:r>
              <a:rPr lang="en-US" sz="2200" dirty="0" err="1"/>
              <a:t>DbTransaction</a:t>
            </a:r>
            <a:r>
              <a:rPr lang="en-US" sz="2200" dirty="0"/>
              <a:t>: Abstract base class for all transaction objects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33400"/>
            <a:ext cx="7183761" cy="369332"/>
          </a:xfrm>
          <a:prstGeom prst="rect">
            <a:avLst/>
          </a:prstGeom>
          <a:noFill/>
        </p:spPr>
        <p:txBody>
          <a:bodyPr wrap="none" rtlCol="0">
            <a:spAutoFit/>
          </a:bodyPr>
          <a:lstStyle/>
          <a:p>
            <a:r>
              <a:rPr lang="en-US" u="sng" dirty="0">
                <a:solidFill>
                  <a:srgbClr val="FFFF00"/>
                </a:solidFill>
              </a:rPr>
              <a:t>Provider Factory Model Demo (Ch_22 Code\</a:t>
            </a:r>
            <a:r>
              <a:rPr lang="en-US" u="sng" dirty="0" err="1">
                <a:solidFill>
                  <a:srgbClr val="FFFF00"/>
                </a:solidFill>
              </a:rPr>
              <a:t>DataProviderFactory</a:t>
            </a:r>
            <a:r>
              <a:rPr lang="en-US" u="sng" dirty="0">
                <a:solidFill>
                  <a:srgbClr val="FFFF00"/>
                </a:solidFill>
              </a:rPr>
              <a:t>)</a:t>
            </a:r>
          </a:p>
        </p:txBody>
      </p:sp>
      <p:sp>
        <p:nvSpPr>
          <p:cNvPr id="5" name="Rectangle 4"/>
          <p:cNvSpPr/>
          <p:nvPr/>
        </p:nvSpPr>
        <p:spPr>
          <a:xfrm>
            <a:off x="685800" y="1066800"/>
            <a:ext cx="3276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t>
            </a:r>
            <a:r>
              <a:rPr lang="en-US" dirty="0" err="1"/>
              <a:t>config</a:t>
            </a:r>
            <a:r>
              <a:rPr lang="en-US" dirty="0"/>
              <a:t> file to store DB Provider information</a:t>
            </a:r>
          </a:p>
        </p:txBody>
      </p:sp>
      <p:pic>
        <p:nvPicPr>
          <p:cNvPr id="6" name="Picture 5" descr="db_factory.png"/>
          <p:cNvPicPr>
            <a:picLocks noChangeAspect="1"/>
          </p:cNvPicPr>
          <p:nvPr/>
        </p:nvPicPr>
        <p:blipFill>
          <a:blip r:embed="rId2"/>
          <a:stretch>
            <a:fillRect/>
          </a:stretch>
        </p:blipFill>
        <p:spPr>
          <a:xfrm>
            <a:off x="1066799" y="2362200"/>
            <a:ext cx="6951161" cy="2971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28600"/>
            <a:ext cx="7183761" cy="369332"/>
          </a:xfrm>
          <a:prstGeom prst="rect">
            <a:avLst/>
          </a:prstGeom>
          <a:noFill/>
        </p:spPr>
        <p:txBody>
          <a:bodyPr wrap="none" rtlCol="0">
            <a:spAutoFit/>
          </a:bodyPr>
          <a:lstStyle/>
          <a:p>
            <a:r>
              <a:rPr lang="en-US" u="sng" dirty="0">
                <a:solidFill>
                  <a:srgbClr val="FFFF00"/>
                </a:solidFill>
              </a:rPr>
              <a:t>Provider Factory Model Demo (Ch_22 Code\</a:t>
            </a:r>
            <a:r>
              <a:rPr lang="en-US" u="sng" dirty="0" err="1">
                <a:solidFill>
                  <a:srgbClr val="FFFF00"/>
                </a:solidFill>
              </a:rPr>
              <a:t>DataProviderFactory</a:t>
            </a:r>
            <a:r>
              <a:rPr lang="en-US" u="sng" dirty="0">
                <a:solidFill>
                  <a:srgbClr val="FFFF00"/>
                </a:solidFill>
              </a:rPr>
              <a:t>)</a:t>
            </a:r>
          </a:p>
        </p:txBody>
      </p:sp>
      <p:pic>
        <p:nvPicPr>
          <p:cNvPr id="5" name="Picture 4" descr="db_factory2.png"/>
          <p:cNvPicPr>
            <a:picLocks noChangeAspect="1"/>
          </p:cNvPicPr>
          <p:nvPr/>
        </p:nvPicPr>
        <p:blipFill>
          <a:blip r:embed="rId2"/>
          <a:stretch>
            <a:fillRect/>
          </a:stretch>
        </p:blipFill>
        <p:spPr>
          <a:xfrm>
            <a:off x="685800" y="3352800"/>
            <a:ext cx="6609524" cy="3371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db_factory1.png"/>
          <p:cNvPicPr>
            <a:picLocks noChangeAspect="1"/>
          </p:cNvPicPr>
          <p:nvPr/>
        </p:nvPicPr>
        <p:blipFill>
          <a:blip r:embed="rId3"/>
          <a:stretch>
            <a:fillRect/>
          </a:stretch>
        </p:blipFill>
        <p:spPr>
          <a:xfrm>
            <a:off x="762000" y="609600"/>
            <a:ext cx="7409524" cy="2704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1066800" y="1219200"/>
            <a:ext cx="7086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1981200"/>
            <a:ext cx="70866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2000" y="3429000"/>
            <a:ext cx="6477000" cy="1752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5800" y="5562600"/>
            <a:ext cx="65532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7000" y="762000"/>
            <a:ext cx="2362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Get connection info from </a:t>
            </a:r>
            <a:r>
              <a:rPr lang="en-US" sz="1400" dirty="0" err="1"/>
              <a:t>config</a:t>
            </a:r>
            <a:r>
              <a:rPr lang="en-US" sz="1400" dirty="0"/>
              <a:t> file</a:t>
            </a:r>
          </a:p>
        </p:txBody>
      </p:sp>
      <p:sp>
        <p:nvSpPr>
          <p:cNvPr id="13" name="Oval 12"/>
          <p:cNvSpPr/>
          <p:nvPr/>
        </p:nvSpPr>
        <p:spPr>
          <a:xfrm>
            <a:off x="7010400" y="19812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Connect to database</a:t>
            </a:r>
          </a:p>
        </p:txBody>
      </p:sp>
      <p:sp>
        <p:nvSpPr>
          <p:cNvPr id="14" name="Oval 13"/>
          <p:cNvSpPr/>
          <p:nvPr/>
        </p:nvSpPr>
        <p:spPr>
          <a:xfrm>
            <a:off x="5105400" y="4038600"/>
            <a:ext cx="3276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Create and execute query</a:t>
            </a:r>
          </a:p>
        </p:txBody>
      </p:sp>
      <p:sp>
        <p:nvSpPr>
          <p:cNvPr id="15" name="Oval 14"/>
          <p:cNvSpPr/>
          <p:nvPr/>
        </p:nvSpPr>
        <p:spPr>
          <a:xfrm>
            <a:off x="6248400" y="5791200"/>
            <a:ext cx="2362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Read returned data</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Review</a:t>
            </a:r>
          </a:p>
        </p:txBody>
      </p:sp>
      <p:sp>
        <p:nvSpPr>
          <p:cNvPr id="3" name="Content Placeholder 2"/>
          <p:cNvSpPr>
            <a:spLocks noGrp="1"/>
          </p:cNvSpPr>
          <p:nvPr>
            <p:ph idx="1"/>
          </p:nvPr>
        </p:nvSpPr>
        <p:spPr/>
        <p:txBody>
          <a:bodyPr/>
          <a:lstStyle/>
          <a:p>
            <a:r>
              <a:rPr lang="en-US" dirty="0"/>
              <a:t>Label, </a:t>
            </a:r>
            <a:r>
              <a:rPr lang="en-US" dirty="0" err="1"/>
              <a:t>TextBox</a:t>
            </a:r>
            <a:r>
              <a:rPr lang="en-US" dirty="0"/>
              <a:t>, and </a:t>
            </a:r>
            <a:r>
              <a:rPr lang="en-US" dirty="0" err="1"/>
              <a:t>MaskedTextBox</a:t>
            </a:r>
            <a:endParaRPr lang="en-US" dirty="0"/>
          </a:p>
          <a:p>
            <a:r>
              <a:rPr lang="en-US" dirty="0"/>
              <a:t>Button</a:t>
            </a:r>
          </a:p>
          <a:p>
            <a:r>
              <a:rPr lang="en-US" dirty="0" err="1"/>
              <a:t>CheckBox</a:t>
            </a:r>
            <a:r>
              <a:rPr lang="en-US" dirty="0"/>
              <a:t>, </a:t>
            </a:r>
            <a:r>
              <a:rPr lang="en-US" dirty="0" err="1"/>
              <a:t>RadioButton</a:t>
            </a:r>
            <a:r>
              <a:rPr lang="en-US" dirty="0"/>
              <a:t>, and </a:t>
            </a:r>
            <a:r>
              <a:rPr lang="en-US" dirty="0" err="1"/>
              <a:t>GroupBox</a:t>
            </a:r>
            <a:endParaRPr lang="en-US" dirty="0"/>
          </a:p>
          <a:p>
            <a:r>
              <a:rPr lang="en-US" dirty="0" err="1"/>
              <a:t>CheckedListBox</a:t>
            </a:r>
            <a:r>
              <a:rPr lang="en-US" dirty="0"/>
              <a:t>, </a:t>
            </a:r>
            <a:r>
              <a:rPr lang="en-US" dirty="0" err="1"/>
              <a:t>ListBox</a:t>
            </a:r>
            <a:r>
              <a:rPr lang="en-US" dirty="0"/>
              <a:t>, and </a:t>
            </a:r>
            <a:r>
              <a:rPr lang="en-US" dirty="0" err="1"/>
              <a:t>ComboBox</a:t>
            </a:r>
            <a:endParaRPr lang="en-US" dirty="0"/>
          </a:p>
          <a:p>
            <a:r>
              <a:rPr lang="en-US" dirty="0" err="1"/>
              <a:t>MonthCalendar</a:t>
            </a:r>
            <a:r>
              <a:rPr lang="en-US" dirty="0"/>
              <a:t>, </a:t>
            </a:r>
            <a:r>
              <a:rPr lang="en-US" dirty="0" err="1"/>
              <a:t>TabControl</a:t>
            </a:r>
            <a:r>
              <a:rPr lang="en-US" dirty="0"/>
              <a:t>, </a:t>
            </a:r>
            <a:r>
              <a:rPr lang="en-US" dirty="0" err="1"/>
              <a:t>TrackBar</a:t>
            </a:r>
            <a:r>
              <a:rPr lang="en-US" dirty="0"/>
              <a:t>, </a:t>
            </a:r>
            <a:r>
              <a:rPr lang="en-US" dirty="0" err="1"/>
              <a:t>WebBrowser</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4800" b="1" dirty="0"/>
              <a:t>ADO.NET: </a:t>
            </a:r>
            <a:r>
              <a:rPr lang="en-US" sz="4400" b="1" dirty="0"/>
              <a:t>Connected Layer </a:t>
            </a:r>
            <a:endParaRPr lang="en-US" dirty="0"/>
          </a:p>
        </p:txBody>
      </p:sp>
      <p:sp>
        <p:nvSpPr>
          <p:cNvPr id="3" name="Content Placeholder 2"/>
          <p:cNvSpPr>
            <a:spLocks noGrp="1"/>
          </p:cNvSpPr>
          <p:nvPr>
            <p:ph idx="1"/>
          </p:nvPr>
        </p:nvSpPr>
        <p:spPr/>
        <p:txBody>
          <a:bodyPr>
            <a:normAutofit/>
          </a:bodyPr>
          <a:lstStyle/>
          <a:p>
            <a:pPr marL="457200" indent="-457200">
              <a:lnSpc>
                <a:spcPct val="80000"/>
              </a:lnSpc>
            </a:pPr>
            <a:r>
              <a:rPr lang="en-US" sz="2800" dirty="0">
                <a:latin typeface="Calibri" pitchFamily="34" charset="0"/>
              </a:rPr>
              <a:t>The </a:t>
            </a:r>
            <a:r>
              <a:rPr lang="en-US" sz="2800" u="sng" dirty="0">
                <a:latin typeface="Calibri" pitchFamily="34" charset="0"/>
              </a:rPr>
              <a:t>connected layer </a:t>
            </a:r>
            <a:r>
              <a:rPr lang="en-US" sz="2800" dirty="0">
                <a:latin typeface="Calibri" pitchFamily="34" charset="0"/>
              </a:rPr>
              <a:t>of ADO.NET allows to interact with a database using the </a:t>
            </a:r>
            <a:r>
              <a:rPr lang="en-US" sz="2800" i="1" dirty="0">
                <a:latin typeface="Calibri" pitchFamily="34" charset="0"/>
              </a:rPr>
              <a:t>connection</a:t>
            </a:r>
            <a:r>
              <a:rPr lang="en-US" sz="2800" dirty="0">
                <a:latin typeface="Calibri" pitchFamily="34" charset="0"/>
              </a:rPr>
              <a:t>, </a:t>
            </a:r>
            <a:r>
              <a:rPr lang="en-US" sz="2800" i="1" dirty="0">
                <a:latin typeface="Calibri" pitchFamily="34" charset="0"/>
              </a:rPr>
              <a:t>command</a:t>
            </a:r>
            <a:r>
              <a:rPr lang="en-US" sz="2800" dirty="0">
                <a:latin typeface="Calibri" pitchFamily="34" charset="0"/>
              </a:rPr>
              <a:t>, and </a:t>
            </a:r>
            <a:r>
              <a:rPr lang="en-US" sz="2800" i="1" dirty="0">
                <a:latin typeface="Calibri" pitchFamily="34" charset="0"/>
              </a:rPr>
              <a:t>data reader </a:t>
            </a:r>
            <a:r>
              <a:rPr lang="en-US" sz="2800" dirty="0">
                <a:latin typeface="Calibri" pitchFamily="34" charset="0"/>
              </a:rPr>
              <a:t>objects</a:t>
            </a:r>
          </a:p>
          <a:p>
            <a:pPr marL="457200" indent="-457200">
              <a:lnSpc>
                <a:spcPct val="80000"/>
              </a:lnSpc>
            </a:pPr>
            <a:r>
              <a:rPr lang="en-US" sz="2800" dirty="0">
                <a:latin typeface="Calibri" pitchFamily="34" charset="0"/>
              </a:rPr>
              <a:t>Steps to connect to a database and read the records using a data reader object:</a:t>
            </a:r>
          </a:p>
          <a:p>
            <a:pPr marL="838200" lvl="1" indent="-381000">
              <a:lnSpc>
                <a:spcPct val="80000"/>
              </a:lnSpc>
              <a:buFontTx/>
              <a:buAutoNum type="arabicPeriod"/>
            </a:pPr>
            <a:r>
              <a:rPr lang="en-US" sz="2400" dirty="0">
                <a:latin typeface="Calibri" pitchFamily="34" charset="0"/>
              </a:rPr>
              <a:t>Allocate, configure, and open your </a:t>
            </a:r>
            <a:r>
              <a:rPr lang="en-US" sz="2400" i="1" dirty="0">
                <a:latin typeface="Calibri" pitchFamily="34" charset="0"/>
              </a:rPr>
              <a:t>connection</a:t>
            </a:r>
            <a:r>
              <a:rPr lang="en-US" sz="2400" dirty="0">
                <a:latin typeface="Calibri" pitchFamily="34" charset="0"/>
              </a:rPr>
              <a:t> object (</a:t>
            </a:r>
            <a:r>
              <a:rPr lang="en-US" sz="2400" dirty="0" err="1">
                <a:latin typeface="Calibri" pitchFamily="34" charset="0"/>
              </a:rPr>
              <a:t>sqlConnection</a:t>
            </a:r>
            <a:r>
              <a:rPr lang="en-US" sz="2400" dirty="0">
                <a:latin typeface="Calibri" pitchFamily="34" charset="0"/>
              </a:rPr>
              <a:t>).</a:t>
            </a:r>
          </a:p>
          <a:p>
            <a:pPr marL="838200" lvl="1" indent="-381000">
              <a:lnSpc>
                <a:spcPct val="80000"/>
              </a:lnSpc>
              <a:buFontTx/>
              <a:buAutoNum type="arabicPeriod"/>
            </a:pPr>
            <a:r>
              <a:rPr lang="en-US" sz="2400" dirty="0">
                <a:latin typeface="Calibri" pitchFamily="34" charset="0"/>
              </a:rPr>
              <a:t>Allocate and configure a command object (</a:t>
            </a:r>
            <a:r>
              <a:rPr lang="en-US" sz="2400" dirty="0" err="1">
                <a:latin typeface="Calibri" pitchFamily="34" charset="0"/>
              </a:rPr>
              <a:t>SqlCommand</a:t>
            </a:r>
            <a:r>
              <a:rPr lang="en-US" sz="2400" dirty="0">
                <a:latin typeface="Calibri" pitchFamily="34" charset="0"/>
              </a:rPr>
              <a:t>), specifying the </a:t>
            </a:r>
            <a:r>
              <a:rPr lang="en-US" sz="2400" i="1" dirty="0">
                <a:latin typeface="Calibri" pitchFamily="34" charset="0"/>
              </a:rPr>
              <a:t>connection</a:t>
            </a:r>
            <a:r>
              <a:rPr lang="en-US" sz="2400" dirty="0">
                <a:latin typeface="Calibri" pitchFamily="34" charset="0"/>
              </a:rPr>
              <a:t> object as a constructor argument or via the Connection property.</a:t>
            </a:r>
          </a:p>
          <a:p>
            <a:pPr marL="838200" lvl="1" indent="-381000">
              <a:lnSpc>
                <a:spcPct val="80000"/>
              </a:lnSpc>
              <a:buFontTx/>
              <a:buAutoNum type="arabicPeriod"/>
            </a:pPr>
            <a:r>
              <a:rPr lang="en-US" sz="2400" dirty="0">
                <a:latin typeface="Calibri" pitchFamily="34" charset="0"/>
              </a:rPr>
              <a:t>Call </a:t>
            </a:r>
            <a:r>
              <a:rPr lang="en-US" sz="2400" dirty="0" err="1">
                <a:latin typeface="Calibri" pitchFamily="34" charset="0"/>
              </a:rPr>
              <a:t>ExecuteReader</a:t>
            </a:r>
            <a:r>
              <a:rPr lang="en-US" sz="2400" dirty="0">
                <a:latin typeface="Calibri" pitchFamily="34" charset="0"/>
              </a:rPr>
              <a:t>() on the configured </a:t>
            </a:r>
            <a:r>
              <a:rPr lang="en-US" sz="2400" i="1" dirty="0">
                <a:latin typeface="Calibri" pitchFamily="34" charset="0"/>
              </a:rPr>
              <a:t>command</a:t>
            </a:r>
            <a:r>
              <a:rPr lang="en-US" sz="2400" dirty="0">
                <a:latin typeface="Calibri" pitchFamily="34" charset="0"/>
              </a:rPr>
              <a:t> object.</a:t>
            </a:r>
          </a:p>
          <a:p>
            <a:pPr marL="838200" lvl="1" indent="-381000">
              <a:lnSpc>
                <a:spcPct val="80000"/>
              </a:lnSpc>
              <a:buFontTx/>
              <a:buAutoNum type="arabicPeriod"/>
            </a:pPr>
            <a:r>
              <a:rPr lang="en-US" sz="2400" dirty="0">
                <a:latin typeface="Calibri" pitchFamily="34" charset="0"/>
              </a:rPr>
              <a:t>Process each record using the Read() method of the </a:t>
            </a:r>
            <a:r>
              <a:rPr lang="en-US" sz="2400" i="1" dirty="0">
                <a:latin typeface="Calibri" pitchFamily="34" charset="0"/>
              </a:rPr>
              <a:t>data reader (</a:t>
            </a:r>
            <a:r>
              <a:rPr lang="en-US" sz="2400" i="1" dirty="0" err="1">
                <a:latin typeface="Calibri" pitchFamily="34" charset="0"/>
              </a:rPr>
              <a:t>SqlDataReader</a:t>
            </a:r>
            <a:r>
              <a:rPr lang="en-US" sz="2400" i="1" dirty="0">
                <a:latin typeface="Calibri" pitchFamily="34" charset="0"/>
              </a:rPr>
              <a:t>)</a:t>
            </a:r>
            <a:r>
              <a:rPr lang="en-US" sz="2400" dirty="0">
                <a:latin typeface="Calibri" pitchFamily="34" charset="0"/>
              </a:rPr>
              <a:t>.</a:t>
            </a: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pPr algn="ctr"/>
            <a:r>
              <a:rPr lang="en-US" sz="5400" b="1" dirty="0"/>
              <a:t>ADO.NET: </a:t>
            </a:r>
            <a:r>
              <a:rPr lang="en-US" sz="4800" b="1" dirty="0"/>
              <a:t>Connected Layer </a:t>
            </a:r>
            <a:endParaRPr lang="en-US" dirty="0"/>
          </a:p>
        </p:txBody>
      </p:sp>
      <p:sp>
        <p:nvSpPr>
          <p:cNvPr id="3" name="Content Placeholder 2"/>
          <p:cNvSpPr>
            <a:spLocks noGrp="1"/>
          </p:cNvSpPr>
          <p:nvPr>
            <p:ph idx="1"/>
          </p:nvPr>
        </p:nvSpPr>
        <p:spPr/>
        <p:txBody>
          <a:bodyPr/>
          <a:lstStyle/>
          <a:p>
            <a:r>
              <a:rPr lang="en-US" sz="2800" dirty="0"/>
              <a:t>Connection Objects (</a:t>
            </a:r>
            <a:r>
              <a:rPr lang="en-US" sz="2800" dirty="0" err="1">
                <a:latin typeface="Courier New" pitchFamily="49" charset="0"/>
              </a:rPr>
              <a:t>SqlConnection</a:t>
            </a:r>
            <a:r>
              <a:rPr lang="en-US" sz="2800" dirty="0"/>
              <a:t>)</a:t>
            </a:r>
          </a:p>
          <a:p>
            <a:pPr lvl="1"/>
            <a:r>
              <a:rPr lang="en-US" dirty="0"/>
              <a:t>Establish a session with the data source.</a:t>
            </a:r>
          </a:p>
          <a:p>
            <a:pPr lvl="1"/>
            <a:r>
              <a:rPr lang="en-US" i="1" dirty="0" err="1"/>
              <a:t>ConnectionString</a:t>
            </a:r>
            <a:r>
              <a:rPr lang="en-US" dirty="0"/>
              <a:t> property: identify the name of the machine you wish to connect to, required security settings, the name of the database on that machine, and other data provider–specific information.</a:t>
            </a:r>
          </a:p>
          <a:p>
            <a:pPr lvl="2"/>
            <a:r>
              <a:rPr lang="en-US" dirty="0"/>
              <a:t>Example: "</a:t>
            </a:r>
            <a:r>
              <a:rPr lang="en-US" dirty="0" err="1"/>
              <a:t>uid</a:t>
            </a:r>
            <a:r>
              <a:rPr lang="en-US" dirty="0"/>
              <a:t>=</a:t>
            </a:r>
            <a:r>
              <a:rPr lang="en-US" dirty="0" err="1"/>
              <a:t>sa;pwd</a:t>
            </a:r>
            <a:r>
              <a:rPr lang="en-US" dirty="0"/>
              <a:t>=;Initial Catalog=Cars; Data Source=(local)";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fontScale="90000"/>
          </a:bodyPr>
          <a:lstStyle/>
          <a:p>
            <a:r>
              <a:rPr lang="en-US" sz="4800" b="1" dirty="0"/>
              <a:t>ADO.NET: </a:t>
            </a:r>
            <a:r>
              <a:rPr lang="en-US" sz="4400" b="1" dirty="0"/>
              <a:t>Connected Layer </a:t>
            </a:r>
            <a:endParaRPr lang="en-US" dirty="0"/>
          </a:p>
        </p:txBody>
      </p:sp>
      <p:sp>
        <p:nvSpPr>
          <p:cNvPr id="3" name="Content Placeholder 2"/>
          <p:cNvSpPr>
            <a:spLocks noGrp="1"/>
          </p:cNvSpPr>
          <p:nvPr>
            <p:ph idx="1"/>
          </p:nvPr>
        </p:nvSpPr>
        <p:spPr>
          <a:xfrm>
            <a:off x="457200" y="1143000"/>
            <a:ext cx="8229600" cy="4526280"/>
          </a:xfrm>
        </p:spPr>
        <p:txBody>
          <a:bodyPr>
            <a:normAutofit/>
          </a:bodyPr>
          <a:lstStyle/>
          <a:p>
            <a:r>
              <a:rPr lang="en-US" sz="1600" b="1" dirty="0"/>
              <a:t>Command Objects (</a:t>
            </a:r>
            <a:r>
              <a:rPr lang="en-US" sz="1600" b="1" dirty="0" err="1">
                <a:latin typeface="Courier New" pitchFamily="49" charset="0"/>
              </a:rPr>
              <a:t>SqlCommand</a:t>
            </a:r>
            <a:r>
              <a:rPr lang="en-US" sz="1600" b="1" dirty="0"/>
              <a:t>)</a:t>
            </a:r>
          </a:p>
          <a:p>
            <a:pPr lvl="1"/>
            <a:r>
              <a:rPr lang="en-US" sz="1600" dirty="0"/>
              <a:t>The </a:t>
            </a:r>
            <a:r>
              <a:rPr lang="en-US" sz="1600" dirty="0" err="1">
                <a:latin typeface="Courier New" pitchFamily="49" charset="0"/>
              </a:rPr>
              <a:t>SqlCommand,</a:t>
            </a:r>
            <a:r>
              <a:rPr lang="en-US" sz="1600" dirty="0" err="1"/>
              <a:t>which</a:t>
            </a:r>
            <a:r>
              <a:rPr lang="en-US" sz="1600" dirty="0"/>
              <a:t> derives from </a:t>
            </a:r>
            <a:r>
              <a:rPr lang="en-US" sz="1600" dirty="0" err="1"/>
              <a:t>DbCommand</a:t>
            </a:r>
            <a:r>
              <a:rPr lang="en-US" sz="1600" dirty="0"/>
              <a:t>, is an OO representation of a SQL </a:t>
            </a:r>
            <a:r>
              <a:rPr lang="en-US" sz="1600" i="1" dirty="0"/>
              <a:t>query, table name, or stored procedure</a:t>
            </a:r>
            <a:r>
              <a:rPr lang="en-US" sz="1600" dirty="0"/>
              <a:t>.</a:t>
            </a:r>
          </a:p>
          <a:p>
            <a:pPr lvl="1"/>
            <a:r>
              <a:rPr lang="en-US" sz="1600" dirty="0"/>
              <a:t>The type of command is specified using the </a:t>
            </a:r>
            <a:r>
              <a:rPr lang="en-US" sz="1600" dirty="0" err="1"/>
              <a:t>CommandType</a:t>
            </a:r>
            <a:r>
              <a:rPr lang="en-US" sz="1600" dirty="0"/>
              <a:t> property, which includes:</a:t>
            </a:r>
          </a:p>
          <a:p>
            <a:pPr lvl="2"/>
            <a:r>
              <a:rPr lang="en-US" sz="1600" dirty="0" err="1"/>
              <a:t>StoredProcedure</a:t>
            </a:r>
            <a:r>
              <a:rPr lang="en-US" sz="1600" dirty="0"/>
              <a:t>: The name of a stored procedure.</a:t>
            </a:r>
          </a:p>
          <a:p>
            <a:pPr lvl="2"/>
            <a:r>
              <a:rPr lang="en-US" sz="1600" dirty="0" err="1"/>
              <a:t>TableDirect</a:t>
            </a:r>
            <a:r>
              <a:rPr lang="en-US" sz="1600" dirty="0"/>
              <a:t>: The name of a table.</a:t>
            </a:r>
          </a:p>
          <a:p>
            <a:pPr lvl="2"/>
            <a:r>
              <a:rPr lang="en-US" sz="1600" dirty="0"/>
              <a:t>Text: An SQL text command. (Default.)</a:t>
            </a:r>
            <a:endParaRPr lang="en-US" sz="1600" dirty="0">
              <a:solidFill>
                <a:srgbClr val="92D050"/>
              </a:solidFill>
            </a:endParaRPr>
          </a:p>
          <a:p>
            <a:endParaRPr lang="en-US" sz="1600" dirty="0"/>
          </a:p>
        </p:txBody>
      </p:sp>
      <p:graphicFrame>
        <p:nvGraphicFramePr>
          <p:cNvPr id="5" name="Table 4"/>
          <p:cNvGraphicFramePr>
            <a:graphicFrameLocks noGrp="1"/>
          </p:cNvGraphicFramePr>
          <p:nvPr/>
        </p:nvGraphicFramePr>
        <p:xfrm>
          <a:off x="381000" y="3657600"/>
          <a:ext cx="8382000" cy="2651760"/>
        </p:xfrm>
        <a:graphic>
          <a:graphicData uri="http://schemas.openxmlformats.org/drawingml/2006/table">
            <a:tbl>
              <a:tblPr firstRow="1" bandRow="1">
                <a:tableStyleId>{5C22544A-7EE6-4342-B048-85BDC9FD1C3A}</a:tableStyleId>
              </a:tblPr>
              <a:tblGrid>
                <a:gridCol w="2160309">
                  <a:extLst>
                    <a:ext uri="{9D8B030D-6E8A-4147-A177-3AD203B41FA5}">
                      <a16:colId xmlns:a16="http://schemas.microsoft.com/office/drawing/2014/main" val="20000"/>
                    </a:ext>
                  </a:extLst>
                </a:gridCol>
                <a:gridCol w="6221691">
                  <a:extLst>
                    <a:ext uri="{9D8B030D-6E8A-4147-A177-3AD203B41FA5}">
                      <a16:colId xmlns:a16="http://schemas.microsoft.com/office/drawing/2014/main" val="20001"/>
                    </a:ext>
                  </a:extLst>
                </a:gridCol>
              </a:tblGrid>
              <a:tr h="274547">
                <a:tc>
                  <a:txBody>
                    <a:bodyPr/>
                    <a:lstStyle/>
                    <a:p>
                      <a:r>
                        <a:rPr lang="en-US" sz="1600" b="0" dirty="0"/>
                        <a:t>Member</a:t>
                      </a:r>
                    </a:p>
                  </a:txBody>
                  <a:tcPr/>
                </a:tc>
                <a:tc>
                  <a:txBody>
                    <a:bodyPr/>
                    <a:lstStyle/>
                    <a:p>
                      <a:r>
                        <a:rPr lang="en-US" sz="1600" b="0" dirty="0"/>
                        <a:t>Description</a:t>
                      </a:r>
                    </a:p>
                  </a:txBody>
                  <a:tcPr/>
                </a:tc>
                <a:extLst>
                  <a:ext uri="{0D108BD9-81ED-4DB2-BD59-A6C34878D82A}">
                    <a16:rowId xmlns:a16="http://schemas.microsoft.com/office/drawing/2014/main" val="10000"/>
                  </a:ext>
                </a:extLst>
              </a:tr>
              <a:tr h="274547">
                <a:tc>
                  <a:txBody>
                    <a:bodyPr/>
                    <a:lstStyle/>
                    <a:p>
                      <a:r>
                        <a:rPr lang="en-US" sz="1600" b="0" dirty="0" err="1"/>
                        <a:t>CommandTimeout</a:t>
                      </a:r>
                      <a:endParaRPr lang="en-US" sz="1600" b="0" dirty="0"/>
                    </a:p>
                  </a:txBody>
                  <a:tcPr/>
                </a:tc>
                <a:tc>
                  <a:txBody>
                    <a:bodyPr/>
                    <a:lstStyle/>
                    <a:p>
                      <a:r>
                        <a:rPr lang="en-US" sz="1600" b="0" dirty="0"/>
                        <a:t>Gets or sets the time to wait while executing the command before terminating the attempt and generating an error. The default is 30 seconds.</a:t>
                      </a:r>
                    </a:p>
                  </a:txBody>
                  <a:tcPr/>
                </a:tc>
                <a:extLst>
                  <a:ext uri="{0D108BD9-81ED-4DB2-BD59-A6C34878D82A}">
                    <a16:rowId xmlns:a16="http://schemas.microsoft.com/office/drawing/2014/main" val="10001"/>
                  </a:ext>
                </a:extLst>
              </a:tr>
              <a:tr h="274547">
                <a:tc>
                  <a:txBody>
                    <a:bodyPr/>
                    <a:lstStyle/>
                    <a:p>
                      <a:r>
                        <a:rPr lang="en-US" sz="1600" b="0" dirty="0" err="1"/>
                        <a:t>ExecuteNonQuery</a:t>
                      </a:r>
                      <a:r>
                        <a:rPr lang="en-US" sz="1600" b="0" dirty="0"/>
                        <a:t>()</a:t>
                      </a:r>
                    </a:p>
                  </a:txBody>
                  <a:tcPr/>
                </a:tc>
                <a:tc>
                  <a:txBody>
                    <a:bodyPr/>
                    <a:lstStyle/>
                    <a:p>
                      <a:r>
                        <a:rPr lang="en-US" sz="1600" b="0" dirty="0"/>
                        <a:t>Issues the command text to the data store (Update, insert, delete).</a:t>
                      </a:r>
                    </a:p>
                  </a:txBody>
                  <a:tcPr/>
                </a:tc>
                <a:extLst>
                  <a:ext uri="{0D108BD9-81ED-4DB2-BD59-A6C34878D82A}">
                    <a16:rowId xmlns:a16="http://schemas.microsoft.com/office/drawing/2014/main" val="10002"/>
                  </a:ext>
                </a:extLst>
              </a:tr>
              <a:tr h="274547">
                <a:tc>
                  <a:txBody>
                    <a:bodyPr/>
                    <a:lstStyle/>
                    <a:p>
                      <a:r>
                        <a:rPr lang="en-US" sz="1600" b="0" dirty="0" err="1"/>
                        <a:t>ExecuteReader</a:t>
                      </a:r>
                      <a:r>
                        <a:rPr lang="en-US" sz="1600" b="0" dirty="0"/>
                        <a:t>()</a:t>
                      </a:r>
                    </a:p>
                  </a:txBody>
                  <a:tcPr/>
                </a:tc>
                <a:tc>
                  <a:txBody>
                    <a:bodyPr/>
                    <a:lstStyle/>
                    <a:p>
                      <a:r>
                        <a:rPr lang="en-US" sz="1600" b="0" dirty="0"/>
                        <a:t>Returns the data provider’s </a:t>
                      </a:r>
                      <a:r>
                        <a:rPr lang="en-US" sz="1600" b="0" dirty="0" err="1"/>
                        <a:t>DbDataReader</a:t>
                      </a:r>
                      <a:r>
                        <a:rPr lang="en-US" sz="1600" b="0" dirty="0"/>
                        <a:t> object, which provides forward-only, read-only access to the underlying data.</a:t>
                      </a:r>
                    </a:p>
                  </a:txBody>
                  <a:tcPr/>
                </a:tc>
                <a:extLst>
                  <a:ext uri="{0D108BD9-81ED-4DB2-BD59-A6C34878D82A}">
                    <a16:rowId xmlns:a16="http://schemas.microsoft.com/office/drawing/2014/main" val="10003"/>
                  </a:ext>
                </a:extLst>
              </a:tr>
              <a:tr h="274547">
                <a:tc>
                  <a:txBody>
                    <a:bodyPr/>
                    <a:lstStyle/>
                    <a:p>
                      <a:r>
                        <a:rPr lang="en-US" sz="1600" b="0" dirty="0" err="1"/>
                        <a:t>ExecuteXmlReader</a:t>
                      </a:r>
                      <a:r>
                        <a:rPr lang="en-US" sz="1600" b="0" dirty="0"/>
                        <a:t>()</a:t>
                      </a:r>
                    </a:p>
                  </a:txBody>
                  <a:tcPr/>
                </a:tc>
                <a:tc>
                  <a:txBody>
                    <a:bodyPr/>
                    <a:lstStyle/>
                    <a:p>
                      <a:r>
                        <a:rPr lang="en-US" sz="1600" b="0" dirty="0"/>
                        <a:t>Returns result sets as XML</a:t>
                      </a:r>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Modifying Tables Using Command Objects</a:t>
            </a:r>
            <a:endParaRPr lang="en-US" sz="4000" dirty="0"/>
          </a:p>
        </p:txBody>
      </p:sp>
      <p:sp>
        <p:nvSpPr>
          <p:cNvPr id="3" name="Content Placeholder 2"/>
          <p:cNvSpPr>
            <a:spLocks noGrp="1"/>
          </p:cNvSpPr>
          <p:nvPr>
            <p:ph idx="1"/>
          </p:nvPr>
        </p:nvSpPr>
        <p:spPr/>
        <p:txBody>
          <a:bodyPr/>
          <a:lstStyle/>
          <a:p>
            <a:r>
              <a:rPr lang="en-US" dirty="0"/>
              <a:t>The </a:t>
            </a:r>
            <a:r>
              <a:rPr lang="en-US" dirty="0" err="1">
                <a:latin typeface="Courier New" pitchFamily="49" charset="0"/>
              </a:rPr>
              <a:t>ExecuteReader</a:t>
            </a:r>
            <a:r>
              <a:rPr lang="en-US" dirty="0">
                <a:latin typeface="Courier New" pitchFamily="49" charset="0"/>
              </a:rPr>
              <a:t>()</a:t>
            </a:r>
            <a:r>
              <a:rPr lang="en-US" dirty="0"/>
              <a:t> method extracts a data reader object using a forward-only, read-only flow of information.</a:t>
            </a:r>
          </a:p>
          <a:p>
            <a:r>
              <a:rPr lang="en-US" dirty="0"/>
              <a:t>The </a:t>
            </a:r>
            <a:r>
              <a:rPr lang="en-US" dirty="0" err="1">
                <a:latin typeface="Courier New" pitchFamily="49" charset="0"/>
              </a:rPr>
              <a:t>ExecuteNonQuery</a:t>
            </a:r>
            <a:r>
              <a:rPr lang="en-US" dirty="0">
                <a:latin typeface="Courier New" pitchFamily="49" charset="0"/>
              </a:rPr>
              <a:t>()</a:t>
            </a:r>
            <a:r>
              <a:rPr lang="en-US" dirty="0"/>
              <a:t> method of command object will perform inserts, updates, and deletes based on the format of command text.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D25A-0C66-47DA-ABC5-80FEFDB4A3D0}"/>
              </a:ext>
            </a:extLst>
          </p:cNvPr>
          <p:cNvSpPr>
            <a:spLocks noGrp="1"/>
          </p:cNvSpPr>
          <p:nvPr>
            <p:ph type="title"/>
          </p:nvPr>
        </p:nvSpPr>
        <p:spPr>
          <a:xfrm>
            <a:off x="453819" y="1676400"/>
            <a:ext cx="8229600" cy="4343400"/>
          </a:xfrm>
        </p:spPr>
        <p:txBody>
          <a:bodyPr>
            <a:normAutofit fontScale="90000"/>
          </a:bodyPr>
          <a:lstStyle/>
          <a:p>
            <a:pPr algn="l"/>
            <a:r>
              <a:rPr lang="en-US"/>
              <a:t> </a:t>
            </a:r>
            <a:br>
              <a:rPr lang="en-US"/>
            </a:br>
            <a:br>
              <a:rPr lang="en-US"/>
            </a:br>
            <a:r>
              <a:rPr lang="en-US" sz="6000">
                <a:solidFill>
                  <a:srgbClr val="FFFF00"/>
                </a:solidFill>
              </a:rPr>
              <a:t>SQLConnection</a:t>
            </a:r>
            <a:br>
              <a:rPr lang="en-US" sz="6000">
                <a:solidFill>
                  <a:srgbClr val="FFFF00"/>
                </a:solidFill>
              </a:rPr>
            </a:br>
            <a:r>
              <a:rPr lang="en-US" sz="6000">
                <a:solidFill>
                  <a:srgbClr val="FFFF00"/>
                </a:solidFill>
              </a:rPr>
              <a:t>SQLCommand</a:t>
            </a:r>
            <a:br>
              <a:rPr lang="en-US" sz="6000">
                <a:solidFill>
                  <a:srgbClr val="FFFF00"/>
                </a:solidFill>
              </a:rPr>
            </a:br>
            <a:r>
              <a:rPr lang="en-US" sz="6000">
                <a:solidFill>
                  <a:srgbClr val="FFFF00"/>
                </a:solidFill>
              </a:rPr>
              <a:t>SQLCommandBuilder</a:t>
            </a:r>
            <a:br>
              <a:rPr lang="en-US" sz="6000">
                <a:solidFill>
                  <a:srgbClr val="FFFF00"/>
                </a:solidFill>
              </a:rPr>
            </a:br>
            <a:r>
              <a:rPr lang="en-US" sz="6000">
                <a:solidFill>
                  <a:srgbClr val="FFFF00"/>
                </a:solidFill>
              </a:rPr>
              <a:t>SQLDataAdapter</a:t>
            </a:r>
            <a:br>
              <a:rPr lang="en-US" sz="6000">
                <a:solidFill>
                  <a:srgbClr val="FFFF00"/>
                </a:solidFill>
              </a:rPr>
            </a:br>
            <a:r>
              <a:rPr lang="en-US" sz="6000">
                <a:solidFill>
                  <a:srgbClr val="FFFF00"/>
                </a:solidFill>
              </a:rPr>
              <a:t>DataTable</a:t>
            </a:r>
            <a:endParaRPr lang="en-US">
              <a:solidFill>
                <a:srgbClr val="FFFF00"/>
              </a:solidFill>
            </a:endParaRPr>
          </a:p>
        </p:txBody>
      </p:sp>
      <p:sp>
        <p:nvSpPr>
          <p:cNvPr id="4" name="Slide Number Placeholder 3">
            <a:extLst>
              <a:ext uri="{FF2B5EF4-FFF2-40B4-BE49-F238E27FC236}">
                <a16:creationId xmlns:a16="http://schemas.microsoft.com/office/drawing/2014/main" id="{E130E7FC-03D7-4373-9167-D4005B692834}"/>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5" name="Title 1">
            <a:extLst>
              <a:ext uri="{FF2B5EF4-FFF2-40B4-BE49-F238E27FC236}">
                <a16:creationId xmlns:a16="http://schemas.microsoft.com/office/drawing/2014/main" id="{96FA1B37-6825-46E3-944B-C9635C014E0B}"/>
              </a:ext>
            </a:extLst>
          </p:cNvPr>
          <p:cNvSpPr txBox="1">
            <a:spLocks/>
          </p:cNvSpPr>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a:lstStyle>
          <a:p>
            <a:r>
              <a:rPr lang="en-US"/>
              <a:t>Demo BookStore</a:t>
            </a:r>
          </a:p>
        </p:txBody>
      </p:sp>
    </p:spTree>
    <p:extLst>
      <p:ext uri="{BB962C8B-B14F-4D97-AF65-F5344CB8AC3E}">
        <p14:creationId xmlns:p14="http://schemas.microsoft.com/office/powerpoint/2010/main" val="11295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0E40-ED69-4F25-92B0-8394B3B62794}"/>
              </a:ext>
            </a:extLst>
          </p:cNvPr>
          <p:cNvSpPr>
            <a:spLocks noGrp="1"/>
          </p:cNvSpPr>
          <p:nvPr>
            <p:ph type="title"/>
          </p:nvPr>
        </p:nvSpPr>
        <p:spPr/>
        <p:txBody>
          <a:bodyPr/>
          <a:lstStyle/>
          <a:p>
            <a:r>
              <a:rPr lang="en-US"/>
              <a:t>Demo BookStore</a:t>
            </a:r>
          </a:p>
        </p:txBody>
      </p:sp>
      <p:sp>
        <p:nvSpPr>
          <p:cNvPr id="4" name="Slide Number Placeholder 3">
            <a:extLst>
              <a:ext uri="{FF2B5EF4-FFF2-40B4-BE49-F238E27FC236}">
                <a16:creationId xmlns:a16="http://schemas.microsoft.com/office/drawing/2014/main" id="{BC9E4EE1-6781-453D-A61F-33B0B692EDDF}"/>
              </a:ext>
            </a:extLst>
          </p:cNvPr>
          <p:cNvSpPr>
            <a:spLocks noGrp="1"/>
          </p:cNvSpPr>
          <p:nvPr>
            <p:ph type="sldNum" sz="quarter" idx="12"/>
          </p:nvPr>
        </p:nvSpPr>
        <p:spPr/>
        <p:txBody>
          <a:bodyPr/>
          <a:lstStyle/>
          <a:p>
            <a:fld id="{B6F15528-21DE-4FAA-801E-634DDDAF4B2B}" type="slidenum">
              <a:rPr lang="en-US" smtClean="0"/>
              <a:pPr/>
              <a:t>25</a:t>
            </a:fld>
            <a:endParaRPr lang="en-US"/>
          </a:p>
        </p:txBody>
      </p:sp>
      <p:pic>
        <p:nvPicPr>
          <p:cNvPr id="5" name="Picture 4">
            <a:extLst>
              <a:ext uri="{FF2B5EF4-FFF2-40B4-BE49-F238E27FC236}">
                <a16:creationId xmlns:a16="http://schemas.microsoft.com/office/drawing/2014/main" id="{84CC048A-F186-4B93-BCBE-33C0F77AC73A}"/>
              </a:ext>
            </a:extLst>
          </p:cNvPr>
          <p:cNvPicPr>
            <a:picLocks noChangeAspect="1"/>
          </p:cNvPicPr>
          <p:nvPr/>
        </p:nvPicPr>
        <p:blipFill>
          <a:blip r:embed="rId2"/>
          <a:stretch>
            <a:fillRect/>
          </a:stretch>
        </p:blipFill>
        <p:spPr>
          <a:xfrm>
            <a:off x="457200" y="1295400"/>
            <a:ext cx="8229601" cy="3429000"/>
          </a:xfrm>
          <a:prstGeom prst="rect">
            <a:avLst/>
          </a:prstGeom>
        </p:spPr>
      </p:pic>
      <p:pic>
        <p:nvPicPr>
          <p:cNvPr id="7" name="Picture 6">
            <a:extLst>
              <a:ext uri="{FF2B5EF4-FFF2-40B4-BE49-F238E27FC236}">
                <a16:creationId xmlns:a16="http://schemas.microsoft.com/office/drawing/2014/main" id="{DB2CA423-2975-4E88-81B0-81F8537E8C90}"/>
              </a:ext>
            </a:extLst>
          </p:cNvPr>
          <p:cNvPicPr>
            <a:picLocks noChangeAspect="1"/>
          </p:cNvPicPr>
          <p:nvPr/>
        </p:nvPicPr>
        <p:blipFill>
          <a:blip r:embed="rId3"/>
          <a:stretch>
            <a:fillRect/>
          </a:stretch>
        </p:blipFill>
        <p:spPr>
          <a:xfrm>
            <a:off x="2667000" y="4953000"/>
            <a:ext cx="3451459" cy="1421189"/>
          </a:xfrm>
          <a:prstGeom prst="rect">
            <a:avLst/>
          </a:prstGeom>
        </p:spPr>
      </p:pic>
    </p:spTree>
    <p:extLst>
      <p:ext uri="{BB962C8B-B14F-4D97-AF65-F5344CB8AC3E}">
        <p14:creationId xmlns:p14="http://schemas.microsoft.com/office/powerpoint/2010/main" val="1393476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0E40-ED69-4F25-92B0-8394B3B62794}"/>
              </a:ext>
            </a:extLst>
          </p:cNvPr>
          <p:cNvSpPr>
            <a:spLocks noGrp="1"/>
          </p:cNvSpPr>
          <p:nvPr>
            <p:ph type="title"/>
          </p:nvPr>
        </p:nvSpPr>
        <p:spPr/>
        <p:txBody>
          <a:bodyPr/>
          <a:lstStyle/>
          <a:p>
            <a:r>
              <a:rPr lang="en-US"/>
              <a:t>Demo BookStore</a:t>
            </a:r>
          </a:p>
        </p:txBody>
      </p:sp>
      <p:sp>
        <p:nvSpPr>
          <p:cNvPr id="4" name="Slide Number Placeholder 3">
            <a:extLst>
              <a:ext uri="{FF2B5EF4-FFF2-40B4-BE49-F238E27FC236}">
                <a16:creationId xmlns:a16="http://schemas.microsoft.com/office/drawing/2014/main" id="{BC9E4EE1-6781-453D-A61F-33B0B692EDDF}"/>
              </a:ext>
            </a:extLst>
          </p:cNvPr>
          <p:cNvSpPr>
            <a:spLocks noGrp="1"/>
          </p:cNvSpPr>
          <p:nvPr>
            <p:ph type="sldNum" sz="quarter" idx="12"/>
          </p:nvPr>
        </p:nvSpPr>
        <p:spPr/>
        <p:txBody>
          <a:bodyPr/>
          <a:lstStyle/>
          <a:p>
            <a:fld id="{B6F15528-21DE-4FAA-801E-634DDDAF4B2B}" type="slidenum">
              <a:rPr lang="en-US" smtClean="0"/>
              <a:pPr/>
              <a:t>26</a:t>
            </a:fld>
            <a:endParaRPr lang="en-US"/>
          </a:p>
        </p:txBody>
      </p:sp>
      <p:pic>
        <p:nvPicPr>
          <p:cNvPr id="3" name="Picture 2">
            <a:extLst>
              <a:ext uri="{FF2B5EF4-FFF2-40B4-BE49-F238E27FC236}">
                <a16:creationId xmlns:a16="http://schemas.microsoft.com/office/drawing/2014/main" id="{1341C757-1570-4C95-82A6-E4B4461E37A2}"/>
              </a:ext>
            </a:extLst>
          </p:cNvPr>
          <p:cNvPicPr>
            <a:picLocks noChangeAspect="1"/>
          </p:cNvPicPr>
          <p:nvPr/>
        </p:nvPicPr>
        <p:blipFill>
          <a:blip r:embed="rId2"/>
          <a:stretch>
            <a:fillRect/>
          </a:stretch>
        </p:blipFill>
        <p:spPr>
          <a:xfrm>
            <a:off x="666172" y="1562179"/>
            <a:ext cx="8077200" cy="5011764"/>
          </a:xfrm>
          <a:prstGeom prst="rect">
            <a:avLst/>
          </a:prstGeom>
        </p:spPr>
      </p:pic>
      <p:sp>
        <p:nvSpPr>
          <p:cNvPr id="5" name="TextBox 4">
            <a:extLst>
              <a:ext uri="{FF2B5EF4-FFF2-40B4-BE49-F238E27FC236}">
                <a16:creationId xmlns:a16="http://schemas.microsoft.com/office/drawing/2014/main" id="{5567DC97-B69E-40E1-81CA-ABDD267BABBE}"/>
              </a:ext>
            </a:extLst>
          </p:cNvPr>
          <p:cNvSpPr txBox="1"/>
          <p:nvPr/>
        </p:nvSpPr>
        <p:spPr>
          <a:xfrm>
            <a:off x="2857501" y="5277348"/>
            <a:ext cx="3581398" cy="523220"/>
          </a:xfrm>
          <a:prstGeom prst="rect">
            <a:avLst/>
          </a:prstGeom>
          <a:noFill/>
        </p:spPr>
        <p:txBody>
          <a:bodyPr wrap="square" rtlCol="0">
            <a:spAutoFit/>
          </a:bodyPr>
          <a:lstStyle/>
          <a:p>
            <a:r>
              <a:rPr lang="en-US" sz="2800"/>
              <a:t>Name: </a:t>
            </a:r>
            <a:r>
              <a:rPr lang="en-US" sz="2800" b="1"/>
              <a:t>dgvBookList</a:t>
            </a:r>
          </a:p>
        </p:txBody>
      </p:sp>
      <p:sp>
        <p:nvSpPr>
          <p:cNvPr id="6" name="TextBox 5">
            <a:extLst>
              <a:ext uri="{FF2B5EF4-FFF2-40B4-BE49-F238E27FC236}">
                <a16:creationId xmlns:a16="http://schemas.microsoft.com/office/drawing/2014/main" id="{3C00F0AA-370C-445B-855F-33392B279B29}"/>
              </a:ext>
            </a:extLst>
          </p:cNvPr>
          <p:cNvSpPr txBox="1"/>
          <p:nvPr/>
        </p:nvSpPr>
        <p:spPr>
          <a:xfrm>
            <a:off x="2514600" y="4580798"/>
            <a:ext cx="3924299" cy="523220"/>
          </a:xfrm>
          <a:prstGeom prst="rect">
            <a:avLst/>
          </a:prstGeom>
          <a:noFill/>
        </p:spPr>
        <p:txBody>
          <a:bodyPr wrap="square" rtlCol="0">
            <a:spAutoFit/>
          </a:bodyPr>
          <a:lstStyle/>
          <a:p>
            <a:r>
              <a:rPr lang="en-US" sz="2800">
                <a:solidFill>
                  <a:srgbClr val="FFFF00"/>
                </a:solidFill>
              </a:rPr>
              <a:t>DataGridView Control</a:t>
            </a:r>
          </a:p>
        </p:txBody>
      </p:sp>
    </p:spTree>
    <p:extLst>
      <p:ext uri="{BB962C8B-B14F-4D97-AF65-F5344CB8AC3E}">
        <p14:creationId xmlns:p14="http://schemas.microsoft.com/office/powerpoint/2010/main" val="259797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9E4EE1-6781-453D-A61F-33B0B692EDDF}"/>
              </a:ext>
            </a:extLst>
          </p:cNvPr>
          <p:cNvSpPr>
            <a:spLocks noGrp="1"/>
          </p:cNvSpPr>
          <p:nvPr>
            <p:ph type="sldNum" sz="quarter" idx="12"/>
          </p:nvPr>
        </p:nvSpPr>
        <p:spPr/>
        <p:txBody>
          <a:bodyPr/>
          <a:lstStyle/>
          <a:p>
            <a:fld id="{B6F15528-21DE-4FAA-801E-634DDDAF4B2B}" type="slidenum">
              <a:rPr lang="en-US" smtClean="0"/>
              <a:pPr/>
              <a:t>27</a:t>
            </a:fld>
            <a:endParaRPr 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B9CCE93-2057-4B1E-A1B3-D1E0CB32CF0B}"/>
                  </a:ext>
                </a:extLst>
              </p14:cNvPr>
              <p14:cNvContentPartPr/>
              <p14:nvPr/>
            </p14:nvContentPartPr>
            <p14:xfrm>
              <a:off x="4894560" y="3084840"/>
              <a:ext cx="360" cy="9720"/>
            </p14:xfrm>
          </p:contentPart>
        </mc:Choice>
        <mc:Fallback xmlns="">
          <p:pic>
            <p:nvPicPr>
              <p:cNvPr id="3" name="Ink 2">
                <a:extLst>
                  <a:ext uri="{FF2B5EF4-FFF2-40B4-BE49-F238E27FC236}">
                    <a16:creationId xmlns:a16="http://schemas.microsoft.com/office/drawing/2014/main" id="{9B9CCE93-2057-4B1E-A1B3-D1E0CB32CF0B}"/>
                  </a:ext>
                </a:extLst>
              </p:cNvPr>
              <p:cNvPicPr/>
              <p:nvPr/>
            </p:nvPicPr>
            <p:blipFill>
              <a:blip r:embed="rId3"/>
              <a:stretch>
                <a:fillRect/>
              </a:stretch>
            </p:blipFill>
            <p:spPr>
              <a:xfrm>
                <a:off x="4878720" y="3021480"/>
                <a:ext cx="31680" cy="136440"/>
              </a:xfrm>
              <a:prstGeom prst="rect">
                <a:avLst/>
              </a:prstGeom>
            </p:spPr>
          </p:pic>
        </mc:Fallback>
      </mc:AlternateContent>
      <p:pic>
        <p:nvPicPr>
          <p:cNvPr id="5" name="Picture 4">
            <a:extLst>
              <a:ext uri="{FF2B5EF4-FFF2-40B4-BE49-F238E27FC236}">
                <a16:creationId xmlns:a16="http://schemas.microsoft.com/office/drawing/2014/main" id="{852BC8DD-7609-402D-94F9-03FDEC5D9EB3}"/>
              </a:ext>
            </a:extLst>
          </p:cNvPr>
          <p:cNvPicPr>
            <a:picLocks noChangeAspect="1"/>
          </p:cNvPicPr>
          <p:nvPr/>
        </p:nvPicPr>
        <p:blipFill>
          <a:blip r:embed="rId4"/>
          <a:stretch>
            <a:fillRect/>
          </a:stretch>
        </p:blipFill>
        <p:spPr>
          <a:xfrm>
            <a:off x="79803" y="284517"/>
            <a:ext cx="8984394" cy="6314863"/>
          </a:xfrm>
          <a:prstGeom prst="rect">
            <a:avLst/>
          </a:prstGeom>
        </p:spPr>
      </p:pic>
      <p:pic>
        <p:nvPicPr>
          <p:cNvPr id="6" name="Picture 5">
            <a:extLst>
              <a:ext uri="{FF2B5EF4-FFF2-40B4-BE49-F238E27FC236}">
                <a16:creationId xmlns:a16="http://schemas.microsoft.com/office/drawing/2014/main" id="{89582715-D081-4E08-A918-5232E4B3A453}"/>
              </a:ext>
            </a:extLst>
          </p:cNvPr>
          <p:cNvPicPr>
            <a:picLocks noChangeAspect="1"/>
          </p:cNvPicPr>
          <p:nvPr/>
        </p:nvPicPr>
        <p:blipFill>
          <a:blip r:embed="rId5"/>
          <a:stretch>
            <a:fillRect/>
          </a:stretch>
        </p:blipFill>
        <p:spPr>
          <a:xfrm>
            <a:off x="5588727" y="166795"/>
            <a:ext cx="3475470" cy="1256885"/>
          </a:xfrm>
          <a:prstGeom prst="rect">
            <a:avLst/>
          </a:prstGeom>
        </p:spPr>
      </p:pic>
    </p:spTree>
    <p:extLst>
      <p:ext uri="{BB962C8B-B14F-4D97-AF65-F5344CB8AC3E}">
        <p14:creationId xmlns:p14="http://schemas.microsoft.com/office/powerpoint/2010/main" val="64750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9E4EE1-6781-453D-A61F-33B0B692EDDF}"/>
              </a:ext>
            </a:extLst>
          </p:cNvPr>
          <p:cNvSpPr>
            <a:spLocks noGrp="1"/>
          </p:cNvSpPr>
          <p:nvPr>
            <p:ph type="sldNum" sz="quarter" idx="12"/>
          </p:nvPr>
        </p:nvSpPr>
        <p:spPr/>
        <p:txBody>
          <a:bodyPr/>
          <a:lstStyle/>
          <a:p>
            <a:fld id="{B6F15528-21DE-4FAA-801E-634DDDAF4B2B}" type="slidenum">
              <a:rPr lang="en-US" smtClean="0"/>
              <a:pPr/>
              <a:t>28</a:t>
            </a:fld>
            <a:endParaRPr lang="en-US"/>
          </a:p>
        </p:txBody>
      </p:sp>
      <p:pic>
        <p:nvPicPr>
          <p:cNvPr id="14" name="Picture 13">
            <a:extLst>
              <a:ext uri="{FF2B5EF4-FFF2-40B4-BE49-F238E27FC236}">
                <a16:creationId xmlns:a16="http://schemas.microsoft.com/office/drawing/2014/main" id="{60C67319-A3FD-4E4D-BA34-57F660AA991B}"/>
              </a:ext>
            </a:extLst>
          </p:cNvPr>
          <p:cNvPicPr>
            <a:picLocks noChangeAspect="1"/>
          </p:cNvPicPr>
          <p:nvPr/>
        </p:nvPicPr>
        <p:blipFill>
          <a:blip r:embed="rId2"/>
          <a:stretch>
            <a:fillRect/>
          </a:stretch>
        </p:blipFill>
        <p:spPr>
          <a:xfrm>
            <a:off x="6274808" y="4486043"/>
            <a:ext cx="2762973" cy="2254190"/>
          </a:xfrm>
          <a:prstGeom prst="rect">
            <a:avLst/>
          </a:prstGeom>
        </p:spPr>
      </p:pic>
      <p:pic>
        <p:nvPicPr>
          <p:cNvPr id="3" name="Picture 2">
            <a:extLst>
              <a:ext uri="{FF2B5EF4-FFF2-40B4-BE49-F238E27FC236}">
                <a16:creationId xmlns:a16="http://schemas.microsoft.com/office/drawing/2014/main" id="{74D70250-488F-49F0-B6B9-A10A230D328F}"/>
              </a:ext>
            </a:extLst>
          </p:cNvPr>
          <p:cNvPicPr>
            <a:picLocks noChangeAspect="1"/>
          </p:cNvPicPr>
          <p:nvPr/>
        </p:nvPicPr>
        <p:blipFill>
          <a:blip r:embed="rId3"/>
          <a:stretch>
            <a:fillRect/>
          </a:stretch>
        </p:blipFill>
        <p:spPr>
          <a:xfrm>
            <a:off x="115455" y="23591"/>
            <a:ext cx="8922326" cy="4448441"/>
          </a:xfrm>
          <a:prstGeom prst="rect">
            <a:avLst/>
          </a:prstGeom>
        </p:spPr>
      </p:pic>
      <p:pic>
        <p:nvPicPr>
          <p:cNvPr id="5" name="Picture 4">
            <a:extLst>
              <a:ext uri="{FF2B5EF4-FFF2-40B4-BE49-F238E27FC236}">
                <a16:creationId xmlns:a16="http://schemas.microsoft.com/office/drawing/2014/main" id="{6B457819-3DC2-4A20-88E6-7FCCE7351CF7}"/>
              </a:ext>
            </a:extLst>
          </p:cNvPr>
          <p:cNvPicPr>
            <a:picLocks noChangeAspect="1"/>
          </p:cNvPicPr>
          <p:nvPr/>
        </p:nvPicPr>
        <p:blipFill>
          <a:blip r:embed="rId4"/>
          <a:stretch>
            <a:fillRect/>
          </a:stretch>
        </p:blipFill>
        <p:spPr>
          <a:xfrm>
            <a:off x="106220" y="4502296"/>
            <a:ext cx="6140880" cy="1764575"/>
          </a:xfrm>
          <a:prstGeom prst="rect">
            <a:avLst/>
          </a:prstGeom>
        </p:spPr>
      </p:pic>
      <p:sp>
        <p:nvSpPr>
          <p:cNvPr id="6" name="Rectangle 5">
            <a:extLst>
              <a:ext uri="{FF2B5EF4-FFF2-40B4-BE49-F238E27FC236}">
                <a16:creationId xmlns:a16="http://schemas.microsoft.com/office/drawing/2014/main" id="{A130CF22-B4D8-4C3B-836C-353C5520EEBB}"/>
              </a:ext>
            </a:extLst>
          </p:cNvPr>
          <p:cNvSpPr/>
          <p:nvPr/>
        </p:nvSpPr>
        <p:spPr>
          <a:xfrm>
            <a:off x="7296728" y="5121560"/>
            <a:ext cx="762000" cy="3048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0108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9E4EE1-6781-453D-A61F-33B0B692EDDF}"/>
              </a:ext>
            </a:extLst>
          </p:cNvPr>
          <p:cNvSpPr>
            <a:spLocks noGrp="1"/>
          </p:cNvSpPr>
          <p:nvPr>
            <p:ph type="sldNum" sz="quarter" idx="12"/>
          </p:nvPr>
        </p:nvSpPr>
        <p:spPr/>
        <p:txBody>
          <a:bodyPr/>
          <a:lstStyle/>
          <a:p>
            <a:fld id="{B6F15528-21DE-4FAA-801E-634DDDAF4B2B}" type="slidenum">
              <a:rPr lang="en-US" smtClean="0"/>
              <a:pPr/>
              <a:t>29</a:t>
            </a:fld>
            <a:endParaRPr lang="en-US"/>
          </a:p>
        </p:txBody>
      </p:sp>
      <p:pic>
        <p:nvPicPr>
          <p:cNvPr id="6" name="Picture 5">
            <a:extLst>
              <a:ext uri="{FF2B5EF4-FFF2-40B4-BE49-F238E27FC236}">
                <a16:creationId xmlns:a16="http://schemas.microsoft.com/office/drawing/2014/main" id="{8FBB380E-4B2B-472B-8454-3725F141CADB}"/>
              </a:ext>
            </a:extLst>
          </p:cNvPr>
          <p:cNvPicPr>
            <a:picLocks noChangeAspect="1"/>
          </p:cNvPicPr>
          <p:nvPr/>
        </p:nvPicPr>
        <p:blipFill>
          <a:blip r:embed="rId2"/>
          <a:stretch>
            <a:fillRect/>
          </a:stretch>
        </p:blipFill>
        <p:spPr>
          <a:xfrm>
            <a:off x="228599" y="300176"/>
            <a:ext cx="8686963" cy="3955476"/>
          </a:xfrm>
          <a:prstGeom prst="rect">
            <a:avLst/>
          </a:prstGeom>
        </p:spPr>
      </p:pic>
      <p:pic>
        <p:nvPicPr>
          <p:cNvPr id="2" name="Picture 1">
            <a:extLst>
              <a:ext uri="{FF2B5EF4-FFF2-40B4-BE49-F238E27FC236}">
                <a16:creationId xmlns:a16="http://schemas.microsoft.com/office/drawing/2014/main" id="{85E73DF5-0693-47EF-80C5-5A681B75AA41}"/>
              </a:ext>
            </a:extLst>
          </p:cNvPr>
          <p:cNvPicPr>
            <a:picLocks noChangeAspect="1"/>
          </p:cNvPicPr>
          <p:nvPr/>
        </p:nvPicPr>
        <p:blipFill>
          <a:blip r:embed="rId3"/>
          <a:stretch>
            <a:fillRect/>
          </a:stretch>
        </p:blipFill>
        <p:spPr>
          <a:xfrm>
            <a:off x="2757487" y="4306474"/>
            <a:ext cx="3629025" cy="2390775"/>
          </a:xfrm>
          <a:prstGeom prst="rect">
            <a:avLst/>
          </a:prstGeom>
        </p:spPr>
      </p:pic>
    </p:spTree>
    <p:extLst>
      <p:ext uri="{BB962C8B-B14F-4D97-AF65-F5344CB8AC3E}">
        <p14:creationId xmlns:p14="http://schemas.microsoft.com/office/powerpoint/2010/main" val="164172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Chapter 22: Objectives</a:t>
            </a:r>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latin typeface="Calibri" pitchFamily="34" charset="0"/>
              </a:rPr>
              <a:t>ADO.NET Introduction.</a:t>
            </a:r>
          </a:p>
          <a:p>
            <a:pPr>
              <a:lnSpc>
                <a:spcPct val="120000"/>
              </a:lnSpc>
            </a:pPr>
            <a:r>
              <a:rPr lang="en-US" dirty="0">
                <a:latin typeface="Calibri" pitchFamily="34" charset="0"/>
              </a:rPr>
              <a:t>Understanding ADO.NET Data Providers</a:t>
            </a:r>
          </a:p>
          <a:p>
            <a:pPr>
              <a:lnSpc>
                <a:spcPct val="120000"/>
              </a:lnSpc>
            </a:pPr>
            <a:r>
              <a:rPr lang="en-US" dirty="0">
                <a:latin typeface="Calibri" pitchFamily="34" charset="0"/>
              </a:rPr>
              <a:t>Increasing Flexibility Using Application Configuration Files.</a:t>
            </a:r>
          </a:p>
          <a:p>
            <a:pPr>
              <a:lnSpc>
                <a:spcPct val="120000"/>
              </a:lnSpc>
            </a:pPr>
            <a:r>
              <a:rPr lang="en-US" dirty="0">
                <a:latin typeface="Calibri" pitchFamily="34" charset="0"/>
              </a:rPr>
              <a:t>The .NET 2.0 Provider Factory Model</a:t>
            </a:r>
          </a:p>
          <a:p>
            <a:pPr>
              <a:lnSpc>
                <a:spcPct val="120000"/>
              </a:lnSpc>
            </a:pPr>
            <a:r>
              <a:rPr lang="en-US" dirty="0">
                <a:latin typeface="Calibri" pitchFamily="34" charset="0"/>
              </a:rPr>
              <a:t>Understanding the Connected Layer of ADO.NET</a:t>
            </a:r>
          </a:p>
          <a:p>
            <a:pPr>
              <a:lnSpc>
                <a:spcPct val="120000"/>
              </a:lnSpc>
            </a:pPr>
            <a:r>
              <a:rPr lang="en-US" dirty="0">
                <a:latin typeface="Calibri" pitchFamily="34" charset="0"/>
              </a:rPr>
              <a:t>Working with Data Readers</a:t>
            </a:r>
          </a:p>
          <a:p>
            <a:pPr>
              <a:lnSpc>
                <a:spcPct val="120000"/>
              </a:lnSpc>
            </a:pPr>
            <a:r>
              <a:rPr lang="en-US" dirty="0">
                <a:latin typeface="Calibri" pitchFamily="34" charset="0"/>
              </a:rPr>
              <a:t>Modifying Tables Using Command Objects.</a:t>
            </a:r>
          </a:p>
          <a:p>
            <a:pPr>
              <a:lnSpc>
                <a:spcPct val="120000"/>
              </a:lnSpc>
            </a:pPr>
            <a:r>
              <a:rPr lang="en-US" dirty="0">
                <a:latin typeface="Calibri" pitchFamily="34" charset="0"/>
              </a:rPr>
              <a:t>Working with Parameterized Command Objects</a:t>
            </a:r>
          </a:p>
          <a:p>
            <a:pPr>
              <a:lnSpc>
                <a:spcPct val="120000"/>
              </a:lnSpc>
            </a:pPr>
            <a:r>
              <a:rPr lang="en-US" dirty="0">
                <a:latin typeface="Calibri" pitchFamily="34" charset="0"/>
              </a:rPr>
              <a:t>Executing a Stored Procedure Using </a:t>
            </a:r>
            <a:r>
              <a:rPr lang="en-US" dirty="0" err="1">
                <a:latin typeface="Calibri" pitchFamily="34" charset="0"/>
              </a:rPr>
              <a:t>DbCommand</a:t>
            </a:r>
            <a:endParaRPr lang="en-US" dirty="0">
              <a:latin typeface="Calibri" pitchFamily="34" charset="0"/>
            </a:endParaRPr>
          </a:p>
          <a:p>
            <a:pPr>
              <a:lnSpc>
                <a:spcPct val="120000"/>
              </a:lnSpc>
            </a:pPr>
            <a:r>
              <a:rPr lang="en-US" dirty="0">
                <a:latin typeface="Calibri" pitchFamily="34" charset="0"/>
              </a:rPr>
              <a:t>Understanding the Disconnected Layer of ADO.NET</a:t>
            </a:r>
          </a:p>
          <a:p>
            <a:pPr>
              <a:lnSpc>
                <a:spcPct val="120000"/>
              </a:lnSpc>
            </a:pPr>
            <a:r>
              <a:rPr lang="en-US" dirty="0">
                <a:latin typeface="Calibri" pitchFamily="34" charset="0"/>
              </a:rPr>
              <a:t>Binding </a:t>
            </a:r>
            <a:r>
              <a:rPr lang="en-US" dirty="0" err="1">
                <a:latin typeface="Calibri" pitchFamily="34" charset="0"/>
              </a:rPr>
              <a:t>DataTables</a:t>
            </a:r>
            <a:r>
              <a:rPr lang="en-US" dirty="0">
                <a:latin typeface="Calibri" pitchFamily="34" charset="0"/>
              </a:rPr>
              <a:t> to User Interfaces.</a:t>
            </a:r>
          </a:p>
          <a:p>
            <a:pPr>
              <a:lnSpc>
                <a:spcPct val="120000"/>
              </a:lnSpc>
            </a:pPr>
            <a:endParaRPr lang="en-US" dirty="0">
              <a:latin typeface="Calibri" pitchFamily="34" charset="0"/>
            </a:endParaRPr>
          </a:p>
          <a:p>
            <a:pPr>
              <a:lnSpc>
                <a:spcPct val="120000"/>
              </a:lnSpc>
            </a:pPr>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9E4EE1-6781-453D-A61F-33B0B692EDDF}"/>
              </a:ext>
            </a:extLst>
          </p:cNvPr>
          <p:cNvSpPr>
            <a:spLocks noGrp="1"/>
          </p:cNvSpPr>
          <p:nvPr>
            <p:ph type="sldNum" sz="quarter" idx="12"/>
          </p:nvPr>
        </p:nvSpPr>
        <p:spPr/>
        <p:txBody>
          <a:bodyPr/>
          <a:lstStyle/>
          <a:p>
            <a:fld id="{B6F15528-21DE-4FAA-801E-634DDDAF4B2B}" type="slidenum">
              <a:rPr lang="en-US" smtClean="0"/>
              <a:pPr/>
              <a:t>30</a:t>
            </a:fld>
            <a:endParaRPr lang="en-US"/>
          </a:p>
        </p:txBody>
      </p:sp>
      <p:pic>
        <p:nvPicPr>
          <p:cNvPr id="3" name="Picture 2">
            <a:extLst>
              <a:ext uri="{FF2B5EF4-FFF2-40B4-BE49-F238E27FC236}">
                <a16:creationId xmlns:a16="http://schemas.microsoft.com/office/drawing/2014/main" id="{1BB86C7C-EDB3-4080-9C7F-30B345E578E9}"/>
              </a:ext>
            </a:extLst>
          </p:cNvPr>
          <p:cNvPicPr>
            <a:picLocks noChangeAspect="1"/>
          </p:cNvPicPr>
          <p:nvPr/>
        </p:nvPicPr>
        <p:blipFill>
          <a:blip r:embed="rId2"/>
          <a:stretch>
            <a:fillRect/>
          </a:stretch>
        </p:blipFill>
        <p:spPr>
          <a:xfrm>
            <a:off x="200892" y="304801"/>
            <a:ext cx="8763000" cy="4101252"/>
          </a:xfrm>
          <a:prstGeom prst="rect">
            <a:avLst/>
          </a:prstGeom>
        </p:spPr>
      </p:pic>
      <p:pic>
        <p:nvPicPr>
          <p:cNvPr id="5" name="Picture 4">
            <a:extLst>
              <a:ext uri="{FF2B5EF4-FFF2-40B4-BE49-F238E27FC236}">
                <a16:creationId xmlns:a16="http://schemas.microsoft.com/office/drawing/2014/main" id="{91E75A7F-A567-499B-80E1-E1C7D923C146}"/>
              </a:ext>
            </a:extLst>
          </p:cNvPr>
          <p:cNvPicPr>
            <a:picLocks noChangeAspect="1"/>
          </p:cNvPicPr>
          <p:nvPr/>
        </p:nvPicPr>
        <p:blipFill>
          <a:blip r:embed="rId3"/>
          <a:stretch>
            <a:fillRect/>
          </a:stretch>
        </p:blipFill>
        <p:spPr>
          <a:xfrm>
            <a:off x="2743200" y="4406053"/>
            <a:ext cx="3562350" cy="2305050"/>
          </a:xfrm>
          <a:prstGeom prst="rect">
            <a:avLst/>
          </a:prstGeom>
        </p:spPr>
      </p:pic>
    </p:spTree>
    <p:extLst>
      <p:ext uri="{BB962C8B-B14F-4D97-AF65-F5344CB8AC3E}">
        <p14:creationId xmlns:p14="http://schemas.microsoft.com/office/powerpoint/2010/main" val="1205817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46AC4E-931A-403B-B57E-5DF9380093D4}"/>
              </a:ext>
            </a:extLst>
          </p:cNvPr>
          <p:cNvSpPr>
            <a:spLocks noGrp="1"/>
          </p:cNvSpPr>
          <p:nvPr>
            <p:ph type="sldNum" sz="quarter" idx="12"/>
          </p:nvPr>
        </p:nvSpPr>
        <p:spPr/>
        <p:txBody>
          <a:bodyPr/>
          <a:lstStyle/>
          <a:p>
            <a:fld id="{B6F15528-21DE-4FAA-801E-634DDDAF4B2B}" type="slidenum">
              <a:rPr lang="en-US" smtClean="0"/>
              <a:pPr/>
              <a:t>31</a:t>
            </a:fld>
            <a:endParaRPr lang="en-US"/>
          </a:p>
        </p:txBody>
      </p:sp>
      <p:pic>
        <p:nvPicPr>
          <p:cNvPr id="5" name="Picture 4">
            <a:extLst>
              <a:ext uri="{FF2B5EF4-FFF2-40B4-BE49-F238E27FC236}">
                <a16:creationId xmlns:a16="http://schemas.microsoft.com/office/drawing/2014/main" id="{FF44B6CB-3083-41C2-8477-1C5FD72AC5D7}"/>
              </a:ext>
            </a:extLst>
          </p:cNvPr>
          <p:cNvPicPr>
            <a:picLocks noChangeAspect="1"/>
          </p:cNvPicPr>
          <p:nvPr/>
        </p:nvPicPr>
        <p:blipFill>
          <a:blip r:embed="rId2"/>
          <a:stretch>
            <a:fillRect/>
          </a:stretch>
        </p:blipFill>
        <p:spPr>
          <a:xfrm>
            <a:off x="2667000" y="3858470"/>
            <a:ext cx="3886200" cy="2576945"/>
          </a:xfrm>
          <a:prstGeom prst="rect">
            <a:avLst/>
          </a:prstGeom>
        </p:spPr>
      </p:pic>
      <p:pic>
        <p:nvPicPr>
          <p:cNvPr id="6" name="Picture 5">
            <a:extLst>
              <a:ext uri="{FF2B5EF4-FFF2-40B4-BE49-F238E27FC236}">
                <a16:creationId xmlns:a16="http://schemas.microsoft.com/office/drawing/2014/main" id="{99B13A14-1A32-41C3-9AF0-6FC2F1235B0F}"/>
              </a:ext>
            </a:extLst>
          </p:cNvPr>
          <p:cNvPicPr>
            <a:picLocks noChangeAspect="1"/>
          </p:cNvPicPr>
          <p:nvPr/>
        </p:nvPicPr>
        <p:blipFill>
          <a:blip r:embed="rId3"/>
          <a:stretch>
            <a:fillRect/>
          </a:stretch>
        </p:blipFill>
        <p:spPr>
          <a:xfrm>
            <a:off x="228600" y="304800"/>
            <a:ext cx="8686963" cy="3352800"/>
          </a:xfrm>
          <a:prstGeom prst="rect">
            <a:avLst/>
          </a:prstGeom>
        </p:spPr>
      </p:pic>
    </p:spTree>
    <p:extLst>
      <p:ext uri="{BB962C8B-B14F-4D97-AF65-F5344CB8AC3E}">
        <p14:creationId xmlns:p14="http://schemas.microsoft.com/office/powerpoint/2010/main" val="983597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4000" b="1" dirty="0"/>
              <a:t>ADO.NET: Connected Layer </a:t>
            </a:r>
            <a:endParaRPr lang="en-US" sz="4000" dirty="0"/>
          </a:p>
        </p:txBody>
      </p:sp>
      <p:sp>
        <p:nvSpPr>
          <p:cNvPr id="3" name="Content Placeholder 2"/>
          <p:cNvSpPr>
            <a:spLocks noGrp="1"/>
          </p:cNvSpPr>
          <p:nvPr>
            <p:ph idx="1"/>
          </p:nvPr>
        </p:nvSpPr>
        <p:spPr>
          <a:xfrm>
            <a:off x="457200" y="1371600"/>
            <a:ext cx="8229600" cy="4800917"/>
          </a:xfrm>
        </p:spPr>
        <p:txBody>
          <a:bodyPr>
            <a:normAutofit fontScale="85000" lnSpcReduction="10000"/>
          </a:bodyPr>
          <a:lstStyle/>
          <a:p>
            <a:r>
              <a:rPr lang="en-US" b="1" dirty="0">
                <a:latin typeface="Calibri" pitchFamily="34" charset="0"/>
              </a:rPr>
              <a:t>Data Readers</a:t>
            </a:r>
          </a:p>
          <a:p>
            <a:pPr lvl="1"/>
            <a:r>
              <a:rPr lang="en-US" dirty="0">
                <a:latin typeface="Calibri" pitchFamily="34" charset="0"/>
              </a:rPr>
              <a:t>The </a:t>
            </a:r>
            <a:r>
              <a:rPr lang="en-US" i="1" dirty="0" err="1">
                <a:latin typeface="Calibri" pitchFamily="34" charset="0"/>
              </a:rPr>
              <a:t>DbDataReader</a:t>
            </a:r>
            <a:r>
              <a:rPr lang="en-US" dirty="0">
                <a:latin typeface="Calibri" pitchFamily="34" charset="0"/>
              </a:rPr>
              <a:t> type (which implements </a:t>
            </a:r>
            <a:r>
              <a:rPr lang="en-US" i="1" dirty="0" err="1">
                <a:latin typeface="Calibri" pitchFamily="34" charset="0"/>
              </a:rPr>
              <a:t>IDataReader</a:t>
            </a:r>
            <a:r>
              <a:rPr lang="en-US" dirty="0">
                <a:latin typeface="Calibri" pitchFamily="34" charset="0"/>
              </a:rPr>
              <a:t>) is the simplest and fastest way to obtain information from a data store.</a:t>
            </a:r>
          </a:p>
          <a:p>
            <a:pPr lvl="1"/>
            <a:r>
              <a:rPr lang="en-US" dirty="0">
                <a:latin typeface="Calibri" pitchFamily="34" charset="0"/>
              </a:rPr>
              <a:t>Data readers represent a read-only, forward-only stream of data returned one record at a time.</a:t>
            </a:r>
          </a:p>
          <a:p>
            <a:pPr lvl="1"/>
            <a:r>
              <a:rPr lang="en-US" dirty="0">
                <a:latin typeface="Calibri" pitchFamily="34" charset="0"/>
              </a:rPr>
              <a:t>Data readers are useful only when submitting SQL selection statements to the underlying data store.</a:t>
            </a:r>
          </a:p>
          <a:p>
            <a:pPr lvl="1">
              <a:lnSpc>
                <a:spcPct val="90000"/>
              </a:lnSpc>
            </a:pPr>
            <a:r>
              <a:rPr lang="en-US" dirty="0">
                <a:latin typeface="Calibri" pitchFamily="34" charset="0"/>
              </a:rPr>
              <a:t>Data readers are useful when you need to iterate over large amounts of data very quickly and have no need to maintain an in-memory representation.</a:t>
            </a:r>
          </a:p>
          <a:p>
            <a:pPr lvl="1">
              <a:lnSpc>
                <a:spcPct val="90000"/>
              </a:lnSpc>
            </a:pPr>
            <a:r>
              <a:rPr lang="en-US" dirty="0">
                <a:latin typeface="Calibri" pitchFamily="34" charset="0"/>
              </a:rPr>
              <a:t>Data reader objects (unlike data adapter objects) maintain an open connection to their data source until you explicitly close the session.</a:t>
            </a:r>
          </a:p>
          <a:p>
            <a:pPr lvl="1">
              <a:lnSpc>
                <a:spcPct val="90000"/>
              </a:lnSpc>
            </a:pPr>
            <a:r>
              <a:rPr lang="en-US" dirty="0">
                <a:latin typeface="Calibri" pitchFamily="34" charset="0"/>
              </a:rPr>
              <a:t>The </a:t>
            </a:r>
            <a:r>
              <a:rPr lang="en-US" u="sng" dirty="0">
                <a:latin typeface="Calibri" pitchFamily="34" charset="0"/>
              </a:rPr>
              <a:t>Read()method </a:t>
            </a:r>
            <a:r>
              <a:rPr lang="en-US" dirty="0">
                <a:latin typeface="Calibri" pitchFamily="34" charset="0"/>
              </a:rPr>
              <a:t>to determine when the end of your records have been reached (via a false return value)</a:t>
            </a:r>
          </a:p>
          <a:p>
            <a:pPr lvl="1"/>
            <a:endParaRPr lang="en-US" dirty="0">
              <a:latin typeface="Calibri" pitchFamily="34" charset="0"/>
            </a:endParaRP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D25A-0C66-47DA-ABC5-80FEFDB4A3D0}"/>
              </a:ext>
            </a:extLst>
          </p:cNvPr>
          <p:cNvSpPr>
            <a:spLocks noGrp="1"/>
          </p:cNvSpPr>
          <p:nvPr>
            <p:ph type="title"/>
          </p:nvPr>
        </p:nvSpPr>
        <p:spPr>
          <a:xfrm>
            <a:off x="457200" y="1600200"/>
            <a:ext cx="8229600" cy="3124200"/>
          </a:xfrm>
        </p:spPr>
        <p:txBody>
          <a:bodyPr>
            <a:normAutofit/>
          </a:bodyPr>
          <a:lstStyle/>
          <a:p>
            <a:pPr algn="ctr"/>
            <a:br>
              <a:rPr lang="en-US"/>
            </a:br>
            <a:r>
              <a:rPr lang="en-US" sz="5400">
                <a:solidFill>
                  <a:srgbClr val="FFFF00"/>
                </a:solidFill>
              </a:rPr>
              <a:t>SQLDataReader</a:t>
            </a:r>
            <a:br>
              <a:rPr lang="en-US"/>
            </a:br>
            <a:endParaRPr lang="en-US"/>
          </a:p>
        </p:txBody>
      </p:sp>
      <p:sp>
        <p:nvSpPr>
          <p:cNvPr id="4" name="Slide Number Placeholder 3">
            <a:extLst>
              <a:ext uri="{FF2B5EF4-FFF2-40B4-BE49-F238E27FC236}">
                <a16:creationId xmlns:a16="http://schemas.microsoft.com/office/drawing/2014/main" id="{E130E7FC-03D7-4373-9167-D4005B692834}"/>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5" name="Title 1">
            <a:extLst>
              <a:ext uri="{FF2B5EF4-FFF2-40B4-BE49-F238E27FC236}">
                <a16:creationId xmlns:a16="http://schemas.microsoft.com/office/drawing/2014/main" id="{1D668365-477D-4E9E-A27F-F796BD1B0C8D}"/>
              </a:ext>
            </a:extLst>
          </p:cNvPr>
          <p:cNvSpPr txBox="1">
            <a:spLocks/>
          </p:cNvSpPr>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a:lstStyle>
          <a:p>
            <a:r>
              <a:rPr lang="en-US"/>
              <a:t>Demo BookStore</a:t>
            </a:r>
          </a:p>
        </p:txBody>
      </p:sp>
    </p:spTree>
    <p:extLst>
      <p:ext uri="{BB962C8B-B14F-4D97-AF65-F5344CB8AC3E}">
        <p14:creationId xmlns:p14="http://schemas.microsoft.com/office/powerpoint/2010/main" val="3909377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BDBCAF-1891-4AEF-A0AD-5BAD0A864F32}"/>
              </a:ext>
            </a:extLst>
          </p:cNvPr>
          <p:cNvSpPr>
            <a:spLocks noGrp="1"/>
          </p:cNvSpPr>
          <p:nvPr>
            <p:ph type="sldNum" sz="quarter" idx="12"/>
          </p:nvPr>
        </p:nvSpPr>
        <p:spPr/>
        <p:txBody>
          <a:bodyPr/>
          <a:lstStyle/>
          <a:p>
            <a:fld id="{B6F15528-21DE-4FAA-801E-634DDDAF4B2B}" type="slidenum">
              <a:rPr lang="en-US" smtClean="0"/>
              <a:pPr/>
              <a:t>34</a:t>
            </a:fld>
            <a:endParaRPr lang="en-US"/>
          </a:p>
        </p:txBody>
      </p:sp>
      <p:pic>
        <p:nvPicPr>
          <p:cNvPr id="5" name="Picture 4">
            <a:extLst>
              <a:ext uri="{FF2B5EF4-FFF2-40B4-BE49-F238E27FC236}">
                <a16:creationId xmlns:a16="http://schemas.microsoft.com/office/drawing/2014/main" id="{AC18FD8C-E40E-432A-8D77-319D9EDBEC28}"/>
              </a:ext>
            </a:extLst>
          </p:cNvPr>
          <p:cNvPicPr>
            <a:picLocks noChangeAspect="1"/>
          </p:cNvPicPr>
          <p:nvPr/>
        </p:nvPicPr>
        <p:blipFill>
          <a:blip r:embed="rId2"/>
          <a:stretch>
            <a:fillRect/>
          </a:stretch>
        </p:blipFill>
        <p:spPr>
          <a:xfrm>
            <a:off x="4835896" y="110105"/>
            <a:ext cx="3984254" cy="3044571"/>
          </a:xfrm>
          <a:prstGeom prst="rect">
            <a:avLst/>
          </a:prstGeom>
        </p:spPr>
      </p:pic>
      <p:pic>
        <p:nvPicPr>
          <p:cNvPr id="6" name="Picture 5">
            <a:extLst>
              <a:ext uri="{FF2B5EF4-FFF2-40B4-BE49-F238E27FC236}">
                <a16:creationId xmlns:a16="http://schemas.microsoft.com/office/drawing/2014/main" id="{27BE2C0F-C10F-427D-AA56-30D48245B8B4}"/>
              </a:ext>
            </a:extLst>
          </p:cNvPr>
          <p:cNvPicPr>
            <a:picLocks noChangeAspect="1"/>
          </p:cNvPicPr>
          <p:nvPr/>
        </p:nvPicPr>
        <p:blipFill>
          <a:blip r:embed="rId3"/>
          <a:stretch>
            <a:fillRect/>
          </a:stretch>
        </p:blipFill>
        <p:spPr>
          <a:xfrm>
            <a:off x="263896" y="76200"/>
            <a:ext cx="3908054" cy="3078476"/>
          </a:xfrm>
          <a:prstGeom prst="rect">
            <a:avLst/>
          </a:prstGeom>
        </p:spPr>
      </p:pic>
      <p:sp>
        <p:nvSpPr>
          <p:cNvPr id="7" name="Rectangle 6">
            <a:extLst>
              <a:ext uri="{FF2B5EF4-FFF2-40B4-BE49-F238E27FC236}">
                <a16:creationId xmlns:a16="http://schemas.microsoft.com/office/drawing/2014/main" id="{0C33DD53-02FB-4312-8CD2-E811AB54D92F}"/>
              </a:ext>
            </a:extLst>
          </p:cNvPr>
          <p:cNvSpPr/>
          <p:nvPr/>
        </p:nvSpPr>
        <p:spPr>
          <a:xfrm>
            <a:off x="3181350" y="1143000"/>
            <a:ext cx="914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C7335A4-C9B2-437F-9851-235E7F353D43}"/>
              </a:ext>
            </a:extLst>
          </p:cNvPr>
          <p:cNvSpPr txBox="1"/>
          <p:nvPr/>
        </p:nvSpPr>
        <p:spPr>
          <a:xfrm>
            <a:off x="5734050" y="2213446"/>
            <a:ext cx="2362200" cy="369332"/>
          </a:xfrm>
          <a:prstGeom prst="rect">
            <a:avLst/>
          </a:prstGeom>
          <a:noFill/>
        </p:spPr>
        <p:txBody>
          <a:bodyPr wrap="square" rtlCol="0">
            <a:spAutoFit/>
          </a:bodyPr>
          <a:lstStyle/>
          <a:p>
            <a:r>
              <a:rPr lang="en-US">
                <a:solidFill>
                  <a:srgbClr val="FF0000"/>
                </a:solidFill>
              </a:rPr>
              <a:t>Name: dgvBookList</a:t>
            </a:r>
          </a:p>
        </p:txBody>
      </p:sp>
      <p:sp>
        <p:nvSpPr>
          <p:cNvPr id="11" name="TextBox 10">
            <a:extLst>
              <a:ext uri="{FF2B5EF4-FFF2-40B4-BE49-F238E27FC236}">
                <a16:creationId xmlns:a16="http://schemas.microsoft.com/office/drawing/2014/main" id="{212533E1-3431-469F-94FF-BCC4381A7673}"/>
              </a:ext>
            </a:extLst>
          </p:cNvPr>
          <p:cNvSpPr txBox="1"/>
          <p:nvPr/>
        </p:nvSpPr>
        <p:spPr>
          <a:xfrm>
            <a:off x="5619750" y="1602457"/>
            <a:ext cx="2819399" cy="369332"/>
          </a:xfrm>
          <a:prstGeom prst="rect">
            <a:avLst/>
          </a:prstGeom>
          <a:noFill/>
        </p:spPr>
        <p:txBody>
          <a:bodyPr wrap="square" rtlCol="0">
            <a:spAutoFit/>
          </a:bodyPr>
          <a:lstStyle/>
          <a:p>
            <a:r>
              <a:rPr lang="en-US">
                <a:solidFill>
                  <a:srgbClr val="FFFF00"/>
                </a:solidFill>
              </a:rPr>
              <a:t>DataGridView Control</a:t>
            </a:r>
          </a:p>
        </p:txBody>
      </p:sp>
      <p:sp>
        <p:nvSpPr>
          <p:cNvPr id="12" name="Arrow: Right 11">
            <a:extLst>
              <a:ext uri="{FF2B5EF4-FFF2-40B4-BE49-F238E27FC236}">
                <a16:creationId xmlns:a16="http://schemas.microsoft.com/office/drawing/2014/main" id="{51B63505-2FFF-42EF-81B8-B5EC60E33031}"/>
              </a:ext>
            </a:extLst>
          </p:cNvPr>
          <p:cNvSpPr/>
          <p:nvPr/>
        </p:nvSpPr>
        <p:spPr>
          <a:xfrm>
            <a:off x="4095751" y="1143000"/>
            <a:ext cx="768926" cy="3048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04D1FC0-B92E-42ED-A24C-60138180286C}"/>
              </a:ext>
            </a:extLst>
          </p:cNvPr>
          <p:cNvPicPr>
            <a:picLocks noChangeAspect="1"/>
          </p:cNvPicPr>
          <p:nvPr/>
        </p:nvPicPr>
        <p:blipFill>
          <a:blip r:embed="rId4"/>
          <a:stretch>
            <a:fillRect/>
          </a:stretch>
        </p:blipFill>
        <p:spPr>
          <a:xfrm>
            <a:off x="5029200" y="96984"/>
            <a:ext cx="1645206" cy="369332"/>
          </a:xfrm>
          <a:prstGeom prst="rect">
            <a:avLst/>
          </a:prstGeom>
        </p:spPr>
      </p:pic>
      <p:pic>
        <p:nvPicPr>
          <p:cNvPr id="17" name="Picture 16">
            <a:extLst>
              <a:ext uri="{FF2B5EF4-FFF2-40B4-BE49-F238E27FC236}">
                <a16:creationId xmlns:a16="http://schemas.microsoft.com/office/drawing/2014/main" id="{C46E0853-B712-4E6E-B846-739ADBFB1407}"/>
              </a:ext>
            </a:extLst>
          </p:cNvPr>
          <p:cNvPicPr>
            <a:picLocks noChangeAspect="1"/>
          </p:cNvPicPr>
          <p:nvPr/>
        </p:nvPicPr>
        <p:blipFill>
          <a:blip r:embed="rId5"/>
          <a:stretch>
            <a:fillRect/>
          </a:stretch>
        </p:blipFill>
        <p:spPr>
          <a:xfrm>
            <a:off x="245424" y="3222560"/>
            <a:ext cx="8651667" cy="3538456"/>
          </a:xfrm>
          <a:prstGeom prst="rect">
            <a:avLst/>
          </a:prstGeom>
        </p:spPr>
      </p:pic>
    </p:spTree>
    <p:extLst>
      <p:ext uri="{BB962C8B-B14F-4D97-AF65-F5344CB8AC3E}">
        <p14:creationId xmlns:p14="http://schemas.microsoft.com/office/powerpoint/2010/main" val="853710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30E7FC-03D7-4373-9167-D4005B692834}"/>
              </a:ext>
            </a:extLst>
          </p:cNvPr>
          <p:cNvSpPr>
            <a:spLocks noGrp="1"/>
          </p:cNvSpPr>
          <p:nvPr>
            <p:ph type="sldNum" sz="quarter" idx="12"/>
          </p:nvPr>
        </p:nvSpPr>
        <p:spPr/>
        <p:txBody>
          <a:bodyPr/>
          <a:lstStyle/>
          <a:p>
            <a:fld id="{B6F15528-21DE-4FAA-801E-634DDDAF4B2B}" type="slidenum">
              <a:rPr lang="en-US" smtClean="0"/>
              <a:pPr/>
              <a:t>35</a:t>
            </a:fld>
            <a:endParaRPr lang="en-US"/>
          </a:p>
        </p:txBody>
      </p:sp>
      <p:pic>
        <p:nvPicPr>
          <p:cNvPr id="8" name="Picture 7">
            <a:extLst>
              <a:ext uri="{FF2B5EF4-FFF2-40B4-BE49-F238E27FC236}">
                <a16:creationId xmlns:a16="http://schemas.microsoft.com/office/drawing/2014/main" id="{731EB193-2E4B-40D4-B210-71D9C2FE0704}"/>
              </a:ext>
            </a:extLst>
          </p:cNvPr>
          <p:cNvPicPr>
            <a:picLocks noChangeAspect="1"/>
          </p:cNvPicPr>
          <p:nvPr/>
        </p:nvPicPr>
        <p:blipFill>
          <a:blip r:embed="rId2"/>
          <a:stretch>
            <a:fillRect/>
          </a:stretch>
        </p:blipFill>
        <p:spPr>
          <a:xfrm>
            <a:off x="315106" y="3934622"/>
            <a:ext cx="8556254" cy="2286000"/>
          </a:xfrm>
          <a:prstGeom prst="rect">
            <a:avLst/>
          </a:prstGeom>
        </p:spPr>
      </p:pic>
      <p:pic>
        <p:nvPicPr>
          <p:cNvPr id="16" name="Picture 15">
            <a:extLst>
              <a:ext uri="{FF2B5EF4-FFF2-40B4-BE49-F238E27FC236}">
                <a16:creationId xmlns:a16="http://schemas.microsoft.com/office/drawing/2014/main" id="{BB3B1D3A-8F8C-4D22-AE49-699397CD6A02}"/>
              </a:ext>
            </a:extLst>
          </p:cNvPr>
          <p:cNvPicPr>
            <a:picLocks noChangeAspect="1"/>
          </p:cNvPicPr>
          <p:nvPr/>
        </p:nvPicPr>
        <p:blipFill>
          <a:blip r:embed="rId3"/>
          <a:stretch>
            <a:fillRect/>
          </a:stretch>
        </p:blipFill>
        <p:spPr>
          <a:xfrm>
            <a:off x="293252" y="772421"/>
            <a:ext cx="8534400" cy="2781300"/>
          </a:xfrm>
          <a:prstGeom prst="rect">
            <a:avLst/>
          </a:prstGeom>
        </p:spPr>
      </p:pic>
      <p:sp>
        <p:nvSpPr>
          <p:cNvPr id="18" name="Rectangle 17">
            <a:extLst>
              <a:ext uri="{FF2B5EF4-FFF2-40B4-BE49-F238E27FC236}">
                <a16:creationId xmlns:a16="http://schemas.microsoft.com/office/drawing/2014/main" id="{615B9C05-7EDB-4C76-8FEA-29790FA20553}"/>
              </a:ext>
            </a:extLst>
          </p:cNvPr>
          <p:cNvSpPr/>
          <p:nvPr/>
        </p:nvSpPr>
        <p:spPr>
          <a:xfrm>
            <a:off x="3200400" y="1972571"/>
            <a:ext cx="914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or: Elbow 21">
            <a:extLst>
              <a:ext uri="{FF2B5EF4-FFF2-40B4-BE49-F238E27FC236}">
                <a16:creationId xmlns:a16="http://schemas.microsoft.com/office/drawing/2014/main" id="{DC444284-F013-4D62-931A-53A9750B8FD5}"/>
              </a:ext>
            </a:extLst>
          </p:cNvPr>
          <p:cNvCxnSpPr>
            <a:cxnSpLocks/>
          </p:cNvCxnSpPr>
          <p:nvPr/>
        </p:nvCxnSpPr>
        <p:spPr>
          <a:xfrm flipV="1">
            <a:off x="4114800" y="1370808"/>
            <a:ext cx="1943102" cy="686592"/>
          </a:xfrm>
          <a:prstGeom prst="bentConnector3">
            <a:avLst>
              <a:gd name="adj1" fmla="val 2956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DB73BDA-2225-41CE-A86D-C49AF86972FE}"/>
              </a:ext>
            </a:extLst>
          </p:cNvPr>
          <p:cNvSpPr/>
          <p:nvPr/>
        </p:nvSpPr>
        <p:spPr>
          <a:xfrm>
            <a:off x="1289626" y="1523604"/>
            <a:ext cx="615374" cy="3051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914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133F66-396E-4709-9400-2D490CD8AD56}"/>
              </a:ext>
            </a:extLst>
          </p:cNvPr>
          <p:cNvSpPr>
            <a:spLocks noGrp="1"/>
          </p:cNvSpPr>
          <p:nvPr>
            <p:ph type="sldNum" sz="quarter" idx="12"/>
          </p:nvPr>
        </p:nvSpPr>
        <p:spPr/>
        <p:txBody>
          <a:bodyPr/>
          <a:lstStyle/>
          <a:p>
            <a:fld id="{B6F15528-21DE-4FAA-801E-634DDDAF4B2B}" type="slidenum">
              <a:rPr lang="en-US" smtClean="0"/>
              <a:pPr/>
              <a:t>36</a:t>
            </a:fld>
            <a:endParaRPr lang="en-US"/>
          </a:p>
        </p:txBody>
      </p:sp>
      <p:pic>
        <p:nvPicPr>
          <p:cNvPr id="6" name="Picture 5">
            <a:extLst>
              <a:ext uri="{FF2B5EF4-FFF2-40B4-BE49-F238E27FC236}">
                <a16:creationId xmlns:a16="http://schemas.microsoft.com/office/drawing/2014/main" id="{15B9633E-9F34-4352-A946-A39A22EE12B1}"/>
              </a:ext>
            </a:extLst>
          </p:cNvPr>
          <p:cNvPicPr>
            <a:picLocks noChangeAspect="1"/>
          </p:cNvPicPr>
          <p:nvPr/>
        </p:nvPicPr>
        <p:blipFill>
          <a:blip r:embed="rId2"/>
          <a:stretch>
            <a:fillRect/>
          </a:stretch>
        </p:blipFill>
        <p:spPr>
          <a:xfrm>
            <a:off x="159306" y="76200"/>
            <a:ext cx="8825387" cy="5638800"/>
          </a:xfrm>
          <a:prstGeom prst="rect">
            <a:avLst/>
          </a:prstGeom>
        </p:spPr>
      </p:pic>
      <p:pic>
        <p:nvPicPr>
          <p:cNvPr id="7" name="Picture 6">
            <a:extLst>
              <a:ext uri="{FF2B5EF4-FFF2-40B4-BE49-F238E27FC236}">
                <a16:creationId xmlns:a16="http://schemas.microsoft.com/office/drawing/2014/main" id="{E8868395-3348-4B83-9C08-521AF937CAB5}"/>
              </a:ext>
            </a:extLst>
          </p:cNvPr>
          <p:cNvPicPr>
            <a:picLocks noChangeAspect="1"/>
          </p:cNvPicPr>
          <p:nvPr/>
        </p:nvPicPr>
        <p:blipFill>
          <a:blip r:embed="rId3"/>
          <a:stretch>
            <a:fillRect/>
          </a:stretch>
        </p:blipFill>
        <p:spPr>
          <a:xfrm>
            <a:off x="5119257" y="4160003"/>
            <a:ext cx="3352800" cy="2500393"/>
          </a:xfrm>
          <a:prstGeom prst="rect">
            <a:avLst/>
          </a:prstGeom>
        </p:spPr>
      </p:pic>
    </p:spTree>
    <p:extLst>
      <p:ext uri="{BB962C8B-B14F-4D97-AF65-F5344CB8AC3E}">
        <p14:creationId xmlns:p14="http://schemas.microsoft.com/office/powerpoint/2010/main" val="3093701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57200"/>
            <a:ext cx="4165499" cy="800219"/>
          </a:xfrm>
          <a:prstGeom prst="rect">
            <a:avLst/>
          </a:prstGeom>
          <a:noFill/>
        </p:spPr>
        <p:txBody>
          <a:bodyPr wrap="none" rtlCol="0">
            <a:spAutoFit/>
          </a:bodyPr>
          <a:lstStyle/>
          <a:p>
            <a:r>
              <a:rPr lang="en-US" sz="2800" u="sng" dirty="0">
                <a:solidFill>
                  <a:srgbClr val="FFFF00"/>
                </a:solidFill>
              </a:rPr>
              <a:t>Connected Layer Demo </a:t>
            </a:r>
          </a:p>
          <a:p>
            <a:r>
              <a:rPr lang="en-US" u="sng" dirty="0">
                <a:solidFill>
                  <a:srgbClr val="FFFF00"/>
                </a:solidFill>
              </a:rPr>
              <a:t>(Ch_22 Code\</a:t>
            </a:r>
            <a:r>
              <a:rPr lang="en-US" u="sng" dirty="0" err="1">
                <a:solidFill>
                  <a:srgbClr val="FFFF00"/>
                </a:solidFill>
              </a:rPr>
              <a:t>CarsDataReader</a:t>
            </a:r>
            <a:r>
              <a:rPr lang="en-US" u="sng" dirty="0">
                <a:solidFill>
                  <a:srgbClr val="FFFF00"/>
                </a:solidFill>
              </a:rPr>
              <a:t>)</a:t>
            </a:r>
          </a:p>
        </p:txBody>
      </p:sp>
      <p:grpSp>
        <p:nvGrpSpPr>
          <p:cNvPr id="7" name="Group 6"/>
          <p:cNvGrpSpPr/>
          <p:nvPr/>
        </p:nvGrpSpPr>
        <p:grpSpPr>
          <a:xfrm>
            <a:off x="838200" y="1524000"/>
            <a:ext cx="6347877" cy="3886200"/>
            <a:chOff x="1600199" y="1828800"/>
            <a:chExt cx="6347877" cy="3886200"/>
          </a:xfrm>
        </p:grpSpPr>
        <p:pic>
          <p:nvPicPr>
            <p:cNvPr id="5" name="Picture 4" descr="db_connect.png"/>
            <p:cNvPicPr>
              <a:picLocks noChangeAspect="1"/>
            </p:cNvPicPr>
            <p:nvPr/>
          </p:nvPicPr>
          <p:blipFill>
            <a:blip r:embed="rId2"/>
            <a:stretch>
              <a:fillRect/>
            </a:stretch>
          </p:blipFill>
          <p:spPr>
            <a:xfrm>
              <a:off x="1600199" y="1828800"/>
              <a:ext cx="6347877" cy="3886200"/>
            </a:xfrm>
            <a:prstGeom prst="rect">
              <a:avLst/>
            </a:prstGeom>
          </p:spPr>
        </p:pic>
        <p:sp>
          <p:nvSpPr>
            <p:cNvPr id="6" name="Rectangle 5"/>
            <p:cNvSpPr/>
            <p:nvPr/>
          </p:nvSpPr>
          <p:spPr>
            <a:xfrm>
              <a:off x="1905000" y="2590800"/>
              <a:ext cx="5791200" cy="190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4648200" y="1244958"/>
            <a:ext cx="411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connection information using </a:t>
            </a:r>
            <a:r>
              <a:rPr lang="en-US" dirty="0" err="1">
                <a:solidFill>
                  <a:srgbClr val="FFFF00"/>
                </a:solidFill>
              </a:rPr>
              <a:t>SqlConnectionStringBuider</a:t>
            </a:r>
            <a:endParaRPr lang="en-US" dirty="0">
              <a:solidFill>
                <a:srgbClr val="FFFF00"/>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57200"/>
            <a:ext cx="6088462" cy="369332"/>
          </a:xfrm>
          <a:prstGeom prst="rect">
            <a:avLst/>
          </a:prstGeom>
          <a:noFill/>
        </p:spPr>
        <p:txBody>
          <a:bodyPr wrap="none" rtlCol="0">
            <a:spAutoFit/>
          </a:bodyPr>
          <a:lstStyle/>
          <a:p>
            <a:r>
              <a:rPr lang="en-US" u="sng" dirty="0">
                <a:solidFill>
                  <a:srgbClr val="FFFF00"/>
                </a:solidFill>
              </a:rPr>
              <a:t>Connected Layer Demo (Ch_22 Code\</a:t>
            </a:r>
            <a:r>
              <a:rPr lang="en-US" u="sng" dirty="0" err="1">
                <a:solidFill>
                  <a:srgbClr val="FFFF00"/>
                </a:solidFill>
              </a:rPr>
              <a:t>CarsDataReader</a:t>
            </a:r>
            <a:r>
              <a:rPr lang="en-US" u="sng" dirty="0">
                <a:solidFill>
                  <a:srgbClr val="FFFF00"/>
                </a:solidFill>
              </a:rPr>
              <a:t>)</a:t>
            </a:r>
          </a:p>
        </p:txBody>
      </p:sp>
      <p:grpSp>
        <p:nvGrpSpPr>
          <p:cNvPr id="8" name="Group 7"/>
          <p:cNvGrpSpPr/>
          <p:nvPr/>
        </p:nvGrpSpPr>
        <p:grpSpPr>
          <a:xfrm>
            <a:off x="1143000" y="1524000"/>
            <a:ext cx="6257252" cy="4495800"/>
            <a:chOff x="1371600" y="1295400"/>
            <a:chExt cx="6257252" cy="4495800"/>
          </a:xfrm>
        </p:grpSpPr>
        <p:pic>
          <p:nvPicPr>
            <p:cNvPr id="5" name="Picture 4" descr="db_connect1.png"/>
            <p:cNvPicPr>
              <a:picLocks noChangeAspect="1"/>
            </p:cNvPicPr>
            <p:nvPr/>
          </p:nvPicPr>
          <p:blipFill>
            <a:blip r:embed="rId2"/>
            <a:stretch>
              <a:fillRect/>
            </a:stretch>
          </p:blipFill>
          <p:spPr>
            <a:xfrm>
              <a:off x="1371600" y="1295400"/>
              <a:ext cx="6257252" cy="4495800"/>
            </a:xfrm>
            <a:prstGeom prst="rect">
              <a:avLst/>
            </a:prstGeom>
          </p:spPr>
        </p:pic>
        <p:sp>
          <p:nvSpPr>
            <p:cNvPr id="6" name="Rectangle 5"/>
            <p:cNvSpPr/>
            <p:nvPr/>
          </p:nvSpPr>
          <p:spPr>
            <a:xfrm>
              <a:off x="1447800" y="1371600"/>
              <a:ext cx="60960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2743200"/>
              <a:ext cx="6096000" cy="198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Oval 8"/>
          <p:cNvSpPr/>
          <p:nvPr/>
        </p:nvSpPr>
        <p:spPr>
          <a:xfrm>
            <a:off x="5334000" y="1066800"/>
            <a:ext cx="3505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and execute query command</a:t>
            </a:r>
          </a:p>
        </p:txBody>
      </p:sp>
      <p:sp>
        <p:nvSpPr>
          <p:cNvPr id="10" name="Oval 9"/>
          <p:cNvSpPr/>
          <p:nvPr/>
        </p:nvSpPr>
        <p:spPr>
          <a:xfrm>
            <a:off x="5638800" y="2819400"/>
            <a:ext cx="3505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the </a:t>
            </a:r>
            <a:r>
              <a:rPr lang="en-US"/>
              <a:t>returned records.</a:t>
            </a:r>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533400"/>
            <a:ext cx="184731" cy="369332"/>
          </a:xfrm>
          <a:prstGeom prst="rect">
            <a:avLst/>
          </a:prstGeom>
          <a:noFill/>
        </p:spPr>
        <p:txBody>
          <a:bodyPr wrap="none" rtlCol="0">
            <a:spAutoFit/>
          </a:bodyPr>
          <a:lstStyle/>
          <a:p>
            <a:endParaRPr lang="en-US" dirty="0"/>
          </a:p>
        </p:txBody>
      </p:sp>
      <p:sp>
        <p:nvSpPr>
          <p:cNvPr id="6" name="TextBox 5"/>
          <p:cNvSpPr txBox="1"/>
          <p:nvPr/>
        </p:nvSpPr>
        <p:spPr>
          <a:xfrm>
            <a:off x="685800" y="381000"/>
            <a:ext cx="6346737" cy="369332"/>
          </a:xfrm>
          <a:prstGeom prst="rect">
            <a:avLst/>
          </a:prstGeom>
          <a:noFill/>
        </p:spPr>
        <p:txBody>
          <a:bodyPr wrap="none" rtlCol="0">
            <a:spAutoFit/>
          </a:bodyPr>
          <a:lstStyle/>
          <a:p>
            <a:r>
              <a:rPr lang="en-US" u="sng" dirty="0">
                <a:solidFill>
                  <a:srgbClr val="FFFF00"/>
                </a:solidFill>
              </a:rPr>
              <a:t>Modify tables Demo (Ch_22 Code\</a:t>
            </a:r>
            <a:r>
              <a:rPr lang="en-US" u="sng" dirty="0" err="1">
                <a:solidFill>
                  <a:srgbClr val="FFFF00"/>
                </a:solidFill>
              </a:rPr>
              <a:t>CarsInventoryUpdater</a:t>
            </a:r>
            <a:r>
              <a:rPr lang="en-US" u="sng" dirty="0">
                <a:solidFill>
                  <a:srgbClr val="FFFF00"/>
                </a:solidFill>
              </a:rPr>
              <a:t>)</a:t>
            </a:r>
          </a:p>
        </p:txBody>
      </p:sp>
      <p:sp>
        <p:nvSpPr>
          <p:cNvPr id="7" name="TextBox 6"/>
          <p:cNvSpPr txBox="1"/>
          <p:nvPr/>
        </p:nvSpPr>
        <p:spPr>
          <a:xfrm>
            <a:off x="762000" y="1295400"/>
            <a:ext cx="7807265" cy="2862322"/>
          </a:xfrm>
          <a:prstGeom prst="rect">
            <a:avLst/>
          </a:prstGeom>
          <a:noFill/>
        </p:spPr>
        <p:txBody>
          <a:bodyPr wrap="none" rtlCol="0">
            <a:spAutoFit/>
          </a:bodyPr>
          <a:lstStyle/>
          <a:p>
            <a:r>
              <a:rPr lang="en-US" dirty="0"/>
              <a:t>Build a new console application (</a:t>
            </a:r>
            <a:r>
              <a:rPr lang="en-US" dirty="0" err="1"/>
              <a:t>CarsInventoryUpdater</a:t>
            </a:r>
            <a:r>
              <a:rPr lang="en-US" dirty="0"/>
              <a:t>) </a:t>
            </a:r>
          </a:p>
          <a:p>
            <a:r>
              <a:rPr lang="en-US" dirty="0"/>
              <a:t>that allows the caller to modify the Inventory table of the Cars database. </a:t>
            </a:r>
          </a:p>
          <a:p>
            <a:r>
              <a:rPr lang="en-US" dirty="0"/>
              <a:t>This program will allow the user to enter the following commands:</a:t>
            </a:r>
          </a:p>
          <a:p>
            <a:endParaRPr lang="en-US" dirty="0"/>
          </a:p>
          <a:p>
            <a:r>
              <a:rPr lang="en-US" dirty="0"/>
              <a:t>• I: Inserts a new record into the Inventory table</a:t>
            </a:r>
          </a:p>
          <a:p>
            <a:r>
              <a:rPr lang="en-US" dirty="0"/>
              <a:t>• U: Updates an existing record in the Inventory table</a:t>
            </a:r>
          </a:p>
          <a:p>
            <a:r>
              <a:rPr lang="en-US" dirty="0"/>
              <a:t>• D: Deletes an existing record from the Inventory table</a:t>
            </a:r>
          </a:p>
          <a:p>
            <a:r>
              <a:rPr lang="en-US" dirty="0"/>
              <a:t>• L: Displays the current inventory using a data reader</a:t>
            </a:r>
          </a:p>
          <a:p>
            <a:r>
              <a:rPr lang="en-US" dirty="0"/>
              <a:t>• S: Shows these options to the user</a:t>
            </a:r>
          </a:p>
          <a:p>
            <a:r>
              <a:rPr lang="en-US" dirty="0"/>
              <a:t>• Q: Quits the program</a:t>
            </a:r>
          </a:p>
        </p:txBody>
      </p:sp>
      <p:pic>
        <p:nvPicPr>
          <p:cNvPr id="8" name="Picture 7" descr="db_edit.png"/>
          <p:cNvPicPr>
            <a:picLocks noChangeAspect="1"/>
          </p:cNvPicPr>
          <p:nvPr/>
        </p:nvPicPr>
        <p:blipFill>
          <a:blip r:embed="rId2"/>
          <a:stretch>
            <a:fillRect/>
          </a:stretch>
        </p:blipFill>
        <p:spPr>
          <a:xfrm>
            <a:off x="1752600" y="4343400"/>
            <a:ext cx="3742857" cy="1961905"/>
          </a:xfrm>
          <a:prstGeom prst="rect">
            <a:avLst/>
          </a:prstGeom>
        </p:spPr>
      </p:pic>
      <p:sp>
        <p:nvSpPr>
          <p:cNvPr id="9" name="Slide Number Placeholder 8"/>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Before ADO .NET……</a:t>
            </a:r>
          </a:p>
        </p:txBody>
      </p:sp>
      <p:sp>
        <p:nvSpPr>
          <p:cNvPr id="3" name="Content Placeholder 2"/>
          <p:cNvSpPr>
            <a:spLocks noGrp="1"/>
          </p:cNvSpPr>
          <p:nvPr>
            <p:ph idx="1"/>
          </p:nvPr>
        </p:nvSpPr>
        <p:spPr/>
        <p:txBody>
          <a:bodyPr/>
          <a:lstStyle/>
          <a:p>
            <a:r>
              <a:rPr lang="en-US" dirty="0"/>
              <a:t>Native API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5" name="Picture 2"/>
          <p:cNvPicPr>
            <a:picLocks noChangeAspect="1" noChangeArrowheads="1"/>
          </p:cNvPicPr>
          <p:nvPr/>
        </p:nvPicPr>
        <p:blipFill>
          <a:blip r:embed="rId3"/>
          <a:srcRect/>
          <a:stretch>
            <a:fillRect/>
          </a:stretch>
        </p:blipFill>
        <p:spPr bwMode="auto">
          <a:xfrm>
            <a:off x="381000" y="3048000"/>
            <a:ext cx="8420100" cy="21336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6346737" cy="369332"/>
          </a:xfrm>
          <a:prstGeom prst="rect">
            <a:avLst/>
          </a:prstGeom>
          <a:noFill/>
        </p:spPr>
        <p:txBody>
          <a:bodyPr wrap="none" rtlCol="0">
            <a:spAutoFit/>
          </a:bodyPr>
          <a:lstStyle/>
          <a:p>
            <a:r>
              <a:rPr lang="en-US" u="sng" dirty="0">
                <a:solidFill>
                  <a:srgbClr val="FFFF00"/>
                </a:solidFill>
              </a:rPr>
              <a:t>Modify tables Demo (Ch_22 Code\</a:t>
            </a:r>
            <a:r>
              <a:rPr lang="en-US" u="sng" dirty="0" err="1">
                <a:solidFill>
                  <a:srgbClr val="FFFF00"/>
                </a:solidFill>
              </a:rPr>
              <a:t>CarsInventoryUpdater</a:t>
            </a:r>
            <a:r>
              <a:rPr lang="en-US" u="sng" dirty="0">
                <a:solidFill>
                  <a:srgbClr val="FFFF00"/>
                </a:solidFill>
              </a:rPr>
              <a:t>)</a:t>
            </a:r>
          </a:p>
        </p:txBody>
      </p:sp>
      <p:pic>
        <p:nvPicPr>
          <p:cNvPr id="6" name="Picture 5" descr="db1.png"/>
          <p:cNvPicPr>
            <a:picLocks noChangeAspect="1"/>
          </p:cNvPicPr>
          <p:nvPr/>
        </p:nvPicPr>
        <p:blipFill>
          <a:blip r:embed="rId2"/>
          <a:stretch>
            <a:fillRect/>
          </a:stretch>
        </p:blipFill>
        <p:spPr>
          <a:xfrm>
            <a:off x="152400" y="838200"/>
            <a:ext cx="5123810" cy="22571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db2.png"/>
          <p:cNvPicPr>
            <a:picLocks noChangeAspect="1"/>
          </p:cNvPicPr>
          <p:nvPr/>
        </p:nvPicPr>
        <p:blipFill>
          <a:blip r:embed="rId3"/>
          <a:stretch>
            <a:fillRect/>
          </a:stretch>
        </p:blipFill>
        <p:spPr>
          <a:xfrm>
            <a:off x="5181600" y="2362200"/>
            <a:ext cx="3742791" cy="4152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db3.png"/>
          <p:cNvPicPr>
            <a:picLocks noChangeAspect="1"/>
          </p:cNvPicPr>
          <p:nvPr/>
        </p:nvPicPr>
        <p:blipFill>
          <a:blip r:embed="rId4"/>
          <a:stretch>
            <a:fillRect/>
          </a:stretch>
        </p:blipFill>
        <p:spPr>
          <a:xfrm>
            <a:off x="304800" y="3962400"/>
            <a:ext cx="5257143" cy="2095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381000" y="1752600"/>
            <a:ext cx="48006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16200000" flipH="1">
            <a:off x="1562100" y="3086100"/>
            <a:ext cx="10668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6346737" cy="369332"/>
          </a:xfrm>
          <a:prstGeom prst="rect">
            <a:avLst/>
          </a:prstGeom>
          <a:noFill/>
        </p:spPr>
        <p:txBody>
          <a:bodyPr wrap="none" rtlCol="0">
            <a:spAutoFit/>
          </a:bodyPr>
          <a:lstStyle/>
          <a:p>
            <a:r>
              <a:rPr lang="en-US" u="sng" dirty="0">
                <a:solidFill>
                  <a:srgbClr val="FFFF00"/>
                </a:solidFill>
              </a:rPr>
              <a:t>Modify tables Demo (Ch_22 Code\</a:t>
            </a:r>
            <a:r>
              <a:rPr lang="en-US" u="sng" dirty="0" err="1">
                <a:solidFill>
                  <a:srgbClr val="FFFF00"/>
                </a:solidFill>
              </a:rPr>
              <a:t>CarsInventoryUpdater</a:t>
            </a:r>
            <a:r>
              <a:rPr lang="en-US" u="sng" dirty="0">
                <a:solidFill>
                  <a:srgbClr val="FFFF00"/>
                </a:solidFill>
              </a:rPr>
              <a:t>)</a:t>
            </a:r>
          </a:p>
        </p:txBody>
      </p:sp>
      <p:pic>
        <p:nvPicPr>
          <p:cNvPr id="5" name="Picture 4" descr="db4.png"/>
          <p:cNvPicPr>
            <a:picLocks noChangeAspect="1"/>
          </p:cNvPicPr>
          <p:nvPr/>
        </p:nvPicPr>
        <p:blipFill>
          <a:blip r:embed="rId2"/>
          <a:stretch>
            <a:fillRect/>
          </a:stretch>
        </p:blipFill>
        <p:spPr>
          <a:xfrm>
            <a:off x="457200" y="838200"/>
            <a:ext cx="4838096" cy="32476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db5.png"/>
          <p:cNvPicPr>
            <a:picLocks noChangeAspect="1"/>
          </p:cNvPicPr>
          <p:nvPr/>
        </p:nvPicPr>
        <p:blipFill>
          <a:blip r:embed="rId3"/>
          <a:stretch>
            <a:fillRect/>
          </a:stretch>
        </p:blipFill>
        <p:spPr>
          <a:xfrm>
            <a:off x="3810000" y="3505200"/>
            <a:ext cx="4847619" cy="3038095"/>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6346737" cy="369332"/>
          </a:xfrm>
          <a:prstGeom prst="rect">
            <a:avLst/>
          </a:prstGeom>
          <a:noFill/>
        </p:spPr>
        <p:txBody>
          <a:bodyPr wrap="none" rtlCol="0">
            <a:spAutoFit/>
          </a:bodyPr>
          <a:lstStyle/>
          <a:p>
            <a:r>
              <a:rPr lang="en-US" u="sng" dirty="0">
                <a:solidFill>
                  <a:srgbClr val="FFFF00"/>
                </a:solidFill>
              </a:rPr>
              <a:t>Modify tables Demo (Ch_22 Code\</a:t>
            </a:r>
            <a:r>
              <a:rPr lang="en-US" u="sng" dirty="0" err="1">
                <a:solidFill>
                  <a:srgbClr val="FFFF00"/>
                </a:solidFill>
              </a:rPr>
              <a:t>CarsInventoryUpdater</a:t>
            </a:r>
            <a:r>
              <a:rPr lang="en-US" u="sng" dirty="0">
                <a:solidFill>
                  <a:srgbClr val="FFFF00"/>
                </a:solidFill>
              </a:rPr>
              <a:t>)</a:t>
            </a:r>
          </a:p>
        </p:txBody>
      </p:sp>
      <p:pic>
        <p:nvPicPr>
          <p:cNvPr id="5" name="Picture 4" descr="db_insert.png"/>
          <p:cNvPicPr>
            <a:picLocks noChangeAspect="1"/>
          </p:cNvPicPr>
          <p:nvPr/>
        </p:nvPicPr>
        <p:blipFill>
          <a:blip r:embed="rId2"/>
          <a:stretch>
            <a:fillRect/>
          </a:stretch>
        </p:blipFill>
        <p:spPr>
          <a:xfrm>
            <a:off x="304800" y="838200"/>
            <a:ext cx="4419600" cy="3314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0" name="Group 9"/>
          <p:cNvGrpSpPr/>
          <p:nvPr/>
        </p:nvGrpSpPr>
        <p:grpSpPr>
          <a:xfrm>
            <a:off x="3962400" y="3276600"/>
            <a:ext cx="4961886" cy="2990476"/>
            <a:chOff x="3962400" y="3276600"/>
            <a:chExt cx="4961886" cy="2990476"/>
          </a:xfrm>
        </p:grpSpPr>
        <p:pic>
          <p:nvPicPr>
            <p:cNvPr id="6" name="Picture 5" descr="db_insert1.png"/>
            <p:cNvPicPr>
              <a:picLocks noChangeAspect="1"/>
            </p:cNvPicPr>
            <p:nvPr/>
          </p:nvPicPr>
          <p:blipFill>
            <a:blip r:embed="rId3"/>
            <a:stretch>
              <a:fillRect/>
            </a:stretch>
          </p:blipFill>
          <p:spPr>
            <a:xfrm>
              <a:off x="3962400" y="3276600"/>
              <a:ext cx="4961886" cy="2990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4267200" y="3276600"/>
              <a:ext cx="45720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0" y="4876800"/>
              <a:ext cx="1981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Oval 8"/>
          <p:cNvSpPr/>
          <p:nvPr/>
        </p:nvSpPr>
        <p:spPr>
          <a:xfrm>
            <a:off x="5486400" y="1066800"/>
            <a:ext cx="1981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 data</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6346737" cy="369332"/>
          </a:xfrm>
          <a:prstGeom prst="rect">
            <a:avLst/>
          </a:prstGeom>
          <a:noFill/>
        </p:spPr>
        <p:txBody>
          <a:bodyPr wrap="none" rtlCol="0">
            <a:spAutoFit/>
          </a:bodyPr>
          <a:lstStyle/>
          <a:p>
            <a:r>
              <a:rPr lang="en-US" u="sng" dirty="0">
                <a:solidFill>
                  <a:srgbClr val="FFFF00"/>
                </a:solidFill>
              </a:rPr>
              <a:t>Modify tables Demo (Ch_22 Code\</a:t>
            </a:r>
            <a:r>
              <a:rPr lang="en-US" u="sng" dirty="0" err="1">
                <a:solidFill>
                  <a:srgbClr val="FFFF00"/>
                </a:solidFill>
              </a:rPr>
              <a:t>CarsInventoryUpdater</a:t>
            </a:r>
            <a:r>
              <a:rPr lang="en-US" u="sng" dirty="0">
                <a:solidFill>
                  <a:srgbClr val="FFFF00"/>
                </a:solidFill>
              </a:rPr>
              <a:t>)</a:t>
            </a:r>
          </a:p>
        </p:txBody>
      </p:sp>
      <p:grpSp>
        <p:nvGrpSpPr>
          <p:cNvPr id="8" name="Group 7"/>
          <p:cNvGrpSpPr/>
          <p:nvPr/>
        </p:nvGrpSpPr>
        <p:grpSpPr>
          <a:xfrm>
            <a:off x="1043428" y="1471857"/>
            <a:ext cx="7057143" cy="3914286"/>
            <a:chOff x="1043428" y="1471857"/>
            <a:chExt cx="7057143" cy="3914286"/>
          </a:xfrm>
        </p:grpSpPr>
        <p:pic>
          <p:nvPicPr>
            <p:cNvPr id="5" name="Picture 4" descr="db_update.png"/>
            <p:cNvPicPr>
              <a:picLocks noChangeAspect="1"/>
            </p:cNvPicPr>
            <p:nvPr/>
          </p:nvPicPr>
          <p:blipFill>
            <a:blip r:embed="rId2"/>
            <a:stretch>
              <a:fillRect/>
            </a:stretch>
          </p:blipFill>
          <p:spPr>
            <a:xfrm>
              <a:off x="1043428" y="1471857"/>
              <a:ext cx="7057143" cy="3914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1295400" y="4267200"/>
              <a:ext cx="67056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p:cNvSpPr/>
          <p:nvPr/>
        </p:nvSpPr>
        <p:spPr>
          <a:xfrm>
            <a:off x="5867400" y="838200"/>
            <a:ext cx="2438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data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6346737" cy="369332"/>
          </a:xfrm>
          <a:prstGeom prst="rect">
            <a:avLst/>
          </a:prstGeom>
          <a:noFill/>
        </p:spPr>
        <p:txBody>
          <a:bodyPr wrap="none" rtlCol="0">
            <a:spAutoFit/>
          </a:bodyPr>
          <a:lstStyle/>
          <a:p>
            <a:r>
              <a:rPr lang="en-US" u="sng" dirty="0">
                <a:solidFill>
                  <a:srgbClr val="FFFF00"/>
                </a:solidFill>
              </a:rPr>
              <a:t>Modify tables Demo (Ch_22 Code\</a:t>
            </a:r>
            <a:r>
              <a:rPr lang="en-US" u="sng" dirty="0" err="1">
                <a:solidFill>
                  <a:srgbClr val="FFFF00"/>
                </a:solidFill>
              </a:rPr>
              <a:t>CarsInventoryUpdater</a:t>
            </a:r>
            <a:r>
              <a:rPr lang="en-US" u="sng" dirty="0">
                <a:solidFill>
                  <a:srgbClr val="FFFF00"/>
                </a:solidFill>
              </a:rPr>
              <a:t>)</a:t>
            </a:r>
          </a:p>
        </p:txBody>
      </p:sp>
      <p:grpSp>
        <p:nvGrpSpPr>
          <p:cNvPr id="8" name="Group 7"/>
          <p:cNvGrpSpPr/>
          <p:nvPr/>
        </p:nvGrpSpPr>
        <p:grpSpPr>
          <a:xfrm>
            <a:off x="1295400" y="1600200"/>
            <a:ext cx="6523810" cy="4209524"/>
            <a:chOff x="1295400" y="1600200"/>
            <a:chExt cx="6523810" cy="4209524"/>
          </a:xfrm>
        </p:grpSpPr>
        <p:pic>
          <p:nvPicPr>
            <p:cNvPr id="5" name="Picture 4" descr="db_delete.png"/>
            <p:cNvPicPr>
              <a:picLocks noChangeAspect="1"/>
            </p:cNvPicPr>
            <p:nvPr/>
          </p:nvPicPr>
          <p:blipFill>
            <a:blip r:embed="rId2"/>
            <a:stretch>
              <a:fillRect/>
            </a:stretch>
          </p:blipFill>
          <p:spPr>
            <a:xfrm>
              <a:off x="1295400" y="1600200"/>
              <a:ext cx="6523810" cy="4209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1676400" y="3860442"/>
              <a:ext cx="57912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p:cNvSpPr/>
          <p:nvPr/>
        </p:nvSpPr>
        <p:spPr>
          <a:xfrm>
            <a:off x="5867400" y="838200"/>
            <a:ext cx="2438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data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Working with Parameterized Command Objects</a:t>
            </a:r>
            <a:endParaRPr lang="en-US" sz="4000" dirty="0"/>
          </a:p>
        </p:txBody>
      </p:sp>
      <p:sp>
        <p:nvSpPr>
          <p:cNvPr id="3" name="Content Placeholder 2"/>
          <p:cNvSpPr>
            <a:spLocks noGrp="1"/>
          </p:cNvSpPr>
          <p:nvPr>
            <p:ph idx="1"/>
          </p:nvPr>
        </p:nvSpPr>
        <p:spPr/>
        <p:txBody>
          <a:bodyPr>
            <a:normAutofit/>
          </a:bodyPr>
          <a:lstStyle/>
          <a:p>
            <a:r>
              <a:rPr lang="en-US" sz="2000" dirty="0"/>
              <a:t>Building a SQL statement using string concatenation can be risky from a security point of view (ex: SQL injection attacks).</a:t>
            </a:r>
          </a:p>
          <a:p>
            <a:r>
              <a:rPr lang="en-US" sz="2000" dirty="0"/>
              <a:t>Parameterized queries execute much faster than a literal SQL string, in that they are parsed exactly once</a:t>
            </a:r>
          </a:p>
          <a:p>
            <a:r>
              <a:rPr lang="en-US" sz="2000" dirty="0"/>
              <a:t>To associate a parameter within a SQL query to a member in the command object’s parameters collection, </a:t>
            </a:r>
            <a:r>
              <a:rPr lang="en-US" sz="2000" i="1" dirty="0"/>
              <a:t>prefix the SQL text parameter with an at (</a:t>
            </a:r>
            <a:r>
              <a:rPr lang="en-US" sz="2000" i="1" dirty="0">
                <a:solidFill>
                  <a:srgbClr val="FFFF00"/>
                </a:solidFill>
              </a:rPr>
              <a:t>@</a:t>
            </a:r>
            <a:r>
              <a:rPr lang="en-US" sz="2000" i="1" dirty="0"/>
              <a:t>) symbol</a:t>
            </a:r>
          </a:p>
          <a:p>
            <a:endParaRPr lang="en-US" sz="2000" dirty="0"/>
          </a:p>
        </p:txBody>
      </p:sp>
      <p:graphicFrame>
        <p:nvGraphicFramePr>
          <p:cNvPr id="4" name="Table 3"/>
          <p:cNvGraphicFramePr>
            <a:graphicFrameLocks noGrp="1"/>
          </p:cNvGraphicFramePr>
          <p:nvPr/>
        </p:nvGraphicFramePr>
        <p:xfrm>
          <a:off x="457200" y="4191000"/>
          <a:ext cx="8305800" cy="2062480"/>
        </p:xfrm>
        <a:graphic>
          <a:graphicData uri="http://schemas.openxmlformats.org/drawingml/2006/table">
            <a:tbl>
              <a:tblPr firstRow="1" bandRow="1">
                <a:tableStyleId>{5C22544A-7EE6-4342-B048-85BDC9FD1C3A}</a:tableStyleId>
              </a:tblPr>
              <a:tblGrid>
                <a:gridCol w="2302598">
                  <a:extLst>
                    <a:ext uri="{9D8B030D-6E8A-4147-A177-3AD203B41FA5}">
                      <a16:colId xmlns:a16="http://schemas.microsoft.com/office/drawing/2014/main" val="20000"/>
                    </a:ext>
                  </a:extLst>
                </a:gridCol>
                <a:gridCol w="6003202">
                  <a:extLst>
                    <a:ext uri="{9D8B030D-6E8A-4147-A177-3AD203B41FA5}">
                      <a16:colId xmlns:a16="http://schemas.microsoft.com/office/drawing/2014/main" val="20001"/>
                    </a:ext>
                  </a:extLst>
                </a:gridCol>
              </a:tblGrid>
              <a:tr h="370840">
                <a:tc>
                  <a:txBody>
                    <a:bodyPr/>
                    <a:lstStyle/>
                    <a:p>
                      <a:r>
                        <a:rPr lang="en-US" sz="1600" dirty="0"/>
                        <a:t>Property</a:t>
                      </a:r>
                    </a:p>
                  </a:txBody>
                  <a:tcPr/>
                </a:tc>
                <a:tc>
                  <a:txBody>
                    <a:bodyPr/>
                    <a:lstStyle/>
                    <a:p>
                      <a:r>
                        <a:rPr lang="en-US" sz="1600" dirty="0"/>
                        <a:t>Description</a:t>
                      </a:r>
                    </a:p>
                  </a:txBody>
                  <a:tcPr/>
                </a:tc>
                <a:extLst>
                  <a:ext uri="{0D108BD9-81ED-4DB2-BD59-A6C34878D82A}">
                    <a16:rowId xmlns:a16="http://schemas.microsoft.com/office/drawing/2014/main" val="10000"/>
                  </a:ext>
                </a:extLst>
              </a:tr>
              <a:tr h="370840">
                <a:tc>
                  <a:txBody>
                    <a:bodyPr/>
                    <a:lstStyle/>
                    <a:p>
                      <a:r>
                        <a:rPr lang="en-US" sz="1600" dirty="0" err="1"/>
                        <a:t>DbType</a:t>
                      </a:r>
                      <a:endParaRPr lang="en-US" sz="1600" dirty="0"/>
                    </a:p>
                  </a:txBody>
                  <a:tcPr/>
                </a:tc>
                <a:tc>
                  <a:txBody>
                    <a:bodyPr/>
                    <a:lstStyle/>
                    <a:p>
                      <a:r>
                        <a:rPr lang="en-US" sz="1600" dirty="0"/>
                        <a:t>Gets or sets the native data type from the data source</a:t>
                      </a:r>
                    </a:p>
                  </a:txBody>
                  <a:tcPr/>
                </a:tc>
                <a:extLst>
                  <a:ext uri="{0D108BD9-81ED-4DB2-BD59-A6C34878D82A}">
                    <a16:rowId xmlns:a16="http://schemas.microsoft.com/office/drawing/2014/main" val="10001"/>
                  </a:ext>
                </a:extLst>
              </a:tr>
              <a:tr h="370840">
                <a:tc>
                  <a:txBody>
                    <a:bodyPr/>
                    <a:lstStyle/>
                    <a:p>
                      <a:r>
                        <a:rPr lang="en-US" sz="1600" dirty="0"/>
                        <a:t>Direction</a:t>
                      </a:r>
                    </a:p>
                  </a:txBody>
                  <a:tcPr/>
                </a:tc>
                <a:tc>
                  <a:txBody>
                    <a:bodyPr/>
                    <a:lstStyle/>
                    <a:p>
                      <a:r>
                        <a:rPr lang="en-US" sz="1600" dirty="0"/>
                        <a:t>Gets or sets whether the parameter is input-only, output-only, bidirectional, or a return value parameter</a:t>
                      </a:r>
                    </a:p>
                  </a:txBody>
                  <a:tcPr/>
                </a:tc>
                <a:extLst>
                  <a:ext uri="{0D108BD9-81ED-4DB2-BD59-A6C34878D82A}">
                    <a16:rowId xmlns:a16="http://schemas.microsoft.com/office/drawing/2014/main" val="10002"/>
                  </a:ext>
                </a:extLst>
              </a:tr>
              <a:tr h="370840">
                <a:tc>
                  <a:txBody>
                    <a:bodyPr/>
                    <a:lstStyle/>
                    <a:p>
                      <a:r>
                        <a:rPr lang="en-US" sz="1600" dirty="0" err="1"/>
                        <a:t>ParameterName</a:t>
                      </a:r>
                      <a:endParaRPr lang="en-US" sz="1600" dirty="0"/>
                    </a:p>
                  </a:txBody>
                  <a:tcPr/>
                </a:tc>
                <a:tc>
                  <a:txBody>
                    <a:bodyPr/>
                    <a:lstStyle/>
                    <a:p>
                      <a:r>
                        <a:rPr lang="en-US" sz="1600" dirty="0"/>
                        <a:t>Gets or sets the name of the </a:t>
                      </a:r>
                      <a:r>
                        <a:rPr lang="en-US" sz="1600" dirty="0" err="1"/>
                        <a:t>DbParameter</a:t>
                      </a:r>
                      <a:endParaRPr lang="en-US" sz="1600" dirty="0"/>
                    </a:p>
                  </a:txBody>
                  <a:tcPr/>
                </a:tc>
                <a:extLst>
                  <a:ext uri="{0D108BD9-81ED-4DB2-BD59-A6C34878D82A}">
                    <a16:rowId xmlns:a16="http://schemas.microsoft.com/office/drawing/2014/main" val="10003"/>
                  </a:ext>
                </a:extLst>
              </a:tr>
              <a:tr h="370840">
                <a:tc>
                  <a:txBody>
                    <a:bodyPr/>
                    <a:lstStyle/>
                    <a:p>
                      <a:r>
                        <a:rPr lang="en-US" sz="1600" dirty="0"/>
                        <a:t>Value</a:t>
                      </a:r>
                    </a:p>
                  </a:txBody>
                  <a:tcPr/>
                </a:tc>
                <a:tc>
                  <a:txBody>
                    <a:bodyPr/>
                    <a:lstStyle/>
                    <a:p>
                      <a:r>
                        <a:rPr lang="en-US" sz="1600" dirty="0"/>
                        <a:t>Gets or sets the value of the parameter</a:t>
                      </a:r>
                    </a:p>
                  </a:txBody>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52400"/>
            <a:ext cx="6506846" cy="369332"/>
          </a:xfrm>
          <a:prstGeom prst="rect">
            <a:avLst/>
          </a:prstGeom>
          <a:noFill/>
        </p:spPr>
        <p:txBody>
          <a:bodyPr wrap="none" rtlCol="0">
            <a:spAutoFit/>
          </a:bodyPr>
          <a:lstStyle/>
          <a:p>
            <a:r>
              <a:rPr lang="en-US" u="sng" dirty="0">
                <a:solidFill>
                  <a:srgbClr val="FFFF00"/>
                </a:solidFill>
              </a:rPr>
              <a:t>Parameterized  Demo (Ch_22 Code\</a:t>
            </a:r>
            <a:r>
              <a:rPr lang="en-US" u="sng" dirty="0" err="1">
                <a:solidFill>
                  <a:srgbClr val="FFFF00"/>
                </a:solidFill>
              </a:rPr>
              <a:t>CarsInventoryUpdater</a:t>
            </a:r>
            <a:r>
              <a:rPr lang="en-US" u="sng" dirty="0">
                <a:solidFill>
                  <a:srgbClr val="FFFF00"/>
                </a:solidFill>
              </a:rPr>
              <a:t>)</a:t>
            </a:r>
          </a:p>
        </p:txBody>
      </p:sp>
      <p:grpSp>
        <p:nvGrpSpPr>
          <p:cNvPr id="11" name="Group 10"/>
          <p:cNvGrpSpPr/>
          <p:nvPr/>
        </p:nvGrpSpPr>
        <p:grpSpPr>
          <a:xfrm>
            <a:off x="228600" y="609600"/>
            <a:ext cx="4495800" cy="4267200"/>
            <a:chOff x="228600" y="609600"/>
            <a:chExt cx="4495800" cy="4267200"/>
          </a:xfrm>
        </p:grpSpPr>
        <p:pic>
          <p:nvPicPr>
            <p:cNvPr id="7" name="Picture 6" descr="db_param.png"/>
            <p:cNvPicPr>
              <a:picLocks noChangeAspect="1"/>
            </p:cNvPicPr>
            <p:nvPr/>
          </p:nvPicPr>
          <p:blipFill>
            <a:blip r:embed="rId2"/>
            <a:stretch>
              <a:fillRect/>
            </a:stretch>
          </p:blipFill>
          <p:spPr>
            <a:xfrm>
              <a:off x="228600" y="609600"/>
              <a:ext cx="4495800" cy="4085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457200" y="3962400"/>
              <a:ext cx="35052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829546" y="609600"/>
            <a:ext cx="3886200" cy="3752381"/>
            <a:chOff x="4876800" y="609600"/>
            <a:chExt cx="3886200" cy="3752381"/>
          </a:xfrm>
        </p:grpSpPr>
        <p:pic>
          <p:nvPicPr>
            <p:cNvPr id="5" name="Picture 4" descr="db_param1.png"/>
            <p:cNvPicPr>
              <a:picLocks noChangeAspect="1"/>
            </p:cNvPicPr>
            <p:nvPr/>
          </p:nvPicPr>
          <p:blipFill>
            <a:blip r:embed="rId3"/>
            <a:stretch>
              <a:fillRect/>
            </a:stretch>
          </p:blipFill>
          <p:spPr>
            <a:xfrm>
              <a:off x="4876800" y="609600"/>
              <a:ext cx="3886200" cy="3752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4953000" y="914400"/>
              <a:ext cx="35052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db_param2.png"/>
          <p:cNvPicPr>
            <a:picLocks noChangeAspect="1"/>
          </p:cNvPicPr>
          <p:nvPr/>
        </p:nvPicPr>
        <p:blipFill>
          <a:blip r:embed="rId4"/>
          <a:stretch>
            <a:fillRect/>
          </a:stretch>
        </p:blipFill>
        <p:spPr>
          <a:xfrm>
            <a:off x="3810000" y="4572000"/>
            <a:ext cx="4866667"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Oval 11"/>
          <p:cNvSpPr/>
          <p:nvPr/>
        </p:nvSpPr>
        <p:spPr>
          <a:xfrm>
            <a:off x="304800" y="5181600"/>
            <a:ext cx="32004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 data using </a:t>
            </a:r>
            <a:r>
              <a:rPr lang="en-US" dirty="0">
                <a:solidFill>
                  <a:srgbClr val="FFFF00"/>
                </a:solidFill>
              </a:rPr>
              <a:t>parameterized</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52400"/>
            <a:ext cx="6506846" cy="369332"/>
          </a:xfrm>
          <a:prstGeom prst="rect">
            <a:avLst/>
          </a:prstGeom>
          <a:noFill/>
        </p:spPr>
        <p:txBody>
          <a:bodyPr wrap="none" rtlCol="0">
            <a:spAutoFit/>
          </a:bodyPr>
          <a:lstStyle/>
          <a:p>
            <a:r>
              <a:rPr lang="en-US" u="sng" dirty="0">
                <a:solidFill>
                  <a:srgbClr val="FFFF00"/>
                </a:solidFill>
              </a:rPr>
              <a:t>Parameterized  Demo (Ch_22 Code\</a:t>
            </a:r>
            <a:r>
              <a:rPr lang="en-US" u="sng" dirty="0" err="1">
                <a:solidFill>
                  <a:srgbClr val="FFFF00"/>
                </a:solidFill>
              </a:rPr>
              <a:t>CarsInventoryUpdater</a:t>
            </a:r>
            <a:r>
              <a:rPr lang="en-US" u="sng" dirty="0">
                <a:solidFill>
                  <a:srgbClr val="FFFF00"/>
                </a:solidFill>
              </a:rPr>
              <a:t>)</a:t>
            </a:r>
          </a:p>
        </p:txBody>
      </p:sp>
      <p:grpSp>
        <p:nvGrpSpPr>
          <p:cNvPr id="11" name="Group 10"/>
          <p:cNvGrpSpPr/>
          <p:nvPr/>
        </p:nvGrpSpPr>
        <p:grpSpPr>
          <a:xfrm>
            <a:off x="533400" y="762000"/>
            <a:ext cx="4666667" cy="2838095"/>
            <a:chOff x="1143000" y="762000"/>
            <a:chExt cx="4666667" cy="2838095"/>
          </a:xfrm>
        </p:grpSpPr>
        <p:pic>
          <p:nvPicPr>
            <p:cNvPr id="6" name="Picture 5" descr="db_store.png"/>
            <p:cNvPicPr>
              <a:picLocks noChangeAspect="1"/>
            </p:cNvPicPr>
            <p:nvPr/>
          </p:nvPicPr>
          <p:blipFill>
            <a:blip r:embed="rId3"/>
            <a:stretch>
              <a:fillRect/>
            </a:stretch>
          </p:blipFill>
          <p:spPr>
            <a:xfrm>
              <a:off x="1143000" y="762000"/>
              <a:ext cx="4666667" cy="28380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1524000" y="1676400"/>
              <a:ext cx="40386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3200400"/>
              <a:ext cx="3581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a:xfrm>
            <a:off x="5791200" y="762000"/>
            <a:ext cx="2514600"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 store procedure</a:t>
            </a:r>
          </a:p>
          <a:p>
            <a:pPr algn="ctr"/>
            <a:endParaRPr lang="en-US" dirty="0"/>
          </a:p>
        </p:txBody>
      </p:sp>
      <p:cxnSp>
        <p:nvCxnSpPr>
          <p:cNvPr id="15" name="Straight Arrow Connector 14"/>
          <p:cNvCxnSpPr>
            <a:stCxn id="13" idx="2"/>
            <a:endCxn id="7" idx="3"/>
          </p:cNvCxnSpPr>
          <p:nvPr/>
        </p:nvCxnSpPr>
        <p:spPr>
          <a:xfrm rot="10800000" flipV="1">
            <a:off x="4953000" y="1714500"/>
            <a:ext cx="83820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562600" y="2743200"/>
            <a:ext cx="2895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Input</a:t>
            </a:r>
            <a:r>
              <a:rPr lang="en-US" dirty="0"/>
              <a:t> for store procedure</a:t>
            </a:r>
          </a:p>
        </p:txBody>
      </p:sp>
      <p:cxnSp>
        <p:nvCxnSpPr>
          <p:cNvPr id="18" name="Straight Arrow Connector 17"/>
          <p:cNvCxnSpPr>
            <a:stCxn id="16" idx="1"/>
            <a:endCxn id="8" idx="3"/>
          </p:cNvCxnSpPr>
          <p:nvPr/>
        </p:nvCxnSpPr>
        <p:spPr>
          <a:xfrm rot="10800000" flipV="1">
            <a:off x="4495800" y="3086100"/>
            <a:ext cx="1066800" cy="190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228600" y="3810000"/>
            <a:ext cx="8067115" cy="2542857"/>
            <a:chOff x="228600" y="3810000"/>
            <a:chExt cx="8067115" cy="2542857"/>
          </a:xfrm>
        </p:grpSpPr>
        <p:grpSp>
          <p:nvGrpSpPr>
            <p:cNvPr id="10" name="Group 9"/>
            <p:cNvGrpSpPr/>
            <p:nvPr/>
          </p:nvGrpSpPr>
          <p:grpSpPr>
            <a:xfrm>
              <a:off x="3810000" y="3810000"/>
              <a:ext cx="4485715" cy="2542857"/>
              <a:chOff x="3810000" y="3810000"/>
              <a:chExt cx="4485715" cy="2542857"/>
            </a:xfrm>
          </p:grpSpPr>
          <p:pic>
            <p:nvPicPr>
              <p:cNvPr id="5" name="Picture 4" descr="db_store1.png"/>
              <p:cNvPicPr>
                <a:picLocks noChangeAspect="1"/>
              </p:cNvPicPr>
              <p:nvPr/>
            </p:nvPicPr>
            <p:blipFill>
              <a:blip r:embed="rId4"/>
              <a:stretch>
                <a:fillRect/>
              </a:stretch>
            </p:blipFill>
            <p:spPr>
              <a:xfrm>
                <a:off x="3810000" y="3810000"/>
                <a:ext cx="4485715" cy="25428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4166316" y="4711521"/>
                <a:ext cx="3581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p:nvSpPr>
          <p:spPr>
            <a:xfrm>
              <a:off x="228600" y="4495800"/>
              <a:ext cx="3124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Output</a:t>
              </a:r>
              <a:r>
                <a:rPr lang="en-US" dirty="0"/>
                <a:t> for store procedure</a:t>
              </a:r>
            </a:p>
          </p:txBody>
        </p:sp>
        <p:cxnSp>
          <p:nvCxnSpPr>
            <p:cNvPr id="23" name="Shape 22"/>
            <p:cNvCxnSpPr>
              <a:stCxn id="19" idx="3"/>
              <a:endCxn id="9" idx="3"/>
            </p:cNvCxnSpPr>
            <p:nvPr/>
          </p:nvCxnSpPr>
          <p:spPr>
            <a:xfrm flipV="1">
              <a:off x="3352800" y="4787721"/>
              <a:ext cx="4394916" cy="50979"/>
            </a:xfrm>
            <a:prstGeom prst="bentConnector5">
              <a:avLst>
                <a:gd name="adj1" fmla="val 6618"/>
                <a:gd name="adj2" fmla="val -489472"/>
                <a:gd name="adj3" fmla="val 10520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 name="Slide Number Placeholder 16"/>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D25A-0C66-47DA-ABC5-80FEFDB4A3D0}"/>
              </a:ext>
            </a:extLst>
          </p:cNvPr>
          <p:cNvSpPr>
            <a:spLocks noGrp="1"/>
          </p:cNvSpPr>
          <p:nvPr>
            <p:ph type="title"/>
          </p:nvPr>
        </p:nvSpPr>
        <p:spPr>
          <a:xfrm>
            <a:off x="457200" y="1866900"/>
            <a:ext cx="8229600" cy="3124200"/>
          </a:xfrm>
        </p:spPr>
        <p:txBody>
          <a:bodyPr>
            <a:normAutofit/>
          </a:bodyPr>
          <a:lstStyle/>
          <a:p>
            <a:pPr algn="ctr"/>
            <a:r>
              <a:rPr lang="en-US" sz="5400">
                <a:solidFill>
                  <a:srgbClr val="FFFF00"/>
                </a:solidFill>
              </a:rPr>
              <a:t> Call Store Procedure in ADO.NET</a:t>
            </a:r>
            <a:br>
              <a:rPr lang="en-US" sz="5400">
                <a:solidFill>
                  <a:srgbClr val="FFFF00"/>
                </a:solidFill>
              </a:rPr>
            </a:br>
            <a:endParaRPr lang="en-US"/>
          </a:p>
        </p:txBody>
      </p:sp>
      <p:sp>
        <p:nvSpPr>
          <p:cNvPr id="4" name="Slide Number Placeholder 3">
            <a:extLst>
              <a:ext uri="{FF2B5EF4-FFF2-40B4-BE49-F238E27FC236}">
                <a16:creationId xmlns:a16="http://schemas.microsoft.com/office/drawing/2014/main" id="{E130E7FC-03D7-4373-9167-D4005B692834}"/>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5" name="Title 1">
            <a:extLst>
              <a:ext uri="{FF2B5EF4-FFF2-40B4-BE49-F238E27FC236}">
                <a16:creationId xmlns:a16="http://schemas.microsoft.com/office/drawing/2014/main" id="{1D668365-477D-4E9E-A27F-F796BD1B0C8D}"/>
              </a:ext>
            </a:extLst>
          </p:cNvPr>
          <p:cNvSpPr txBox="1">
            <a:spLocks/>
          </p:cNvSpPr>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a:lstStyle>
          <a:p>
            <a:r>
              <a:rPr lang="en-US"/>
              <a:t>Demo BookStore</a:t>
            </a:r>
          </a:p>
        </p:txBody>
      </p:sp>
    </p:spTree>
    <p:extLst>
      <p:ext uri="{BB962C8B-B14F-4D97-AF65-F5344CB8AC3E}">
        <p14:creationId xmlns:p14="http://schemas.microsoft.com/office/powerpoint/2010/main" val="249640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DC30D7-1B3F-4A55-B4F5-510C1CFFB6E4}"/>
              </a:ext>
            </a:extLst>
          </p:cNvPr>
          <p:cNvSpPr>
            <a:spLocks noGrp="1"/>
          </p:cNvSpPr>
          <p:nvPr>
            <p:ph type="sldNum" sz="quarter" idx="12"/>
          </p:nvPr>
        </p:nvSpPr>
        <p:spPr/>
        <p:txBody>
          <a:bodyPr/>
          <a:lstStyle/>
          <a:p>
            <a:fld id="{B6F15528-21DE-4FAA-801E-634DDDAF4B2B}" type="slidenum">
              <a:rPr lang="en-US" smtClean="0"/>
              <a:pPr/>
              <a:t>49</a:t>
            </a:fld>
            <a:endParaRPr lang="en-US"/>
          </a:p>
        </p:txBody>
      </p:sp>
      <p:sp>
        <p:nvSpPr>
          <p:cNvPr id="5" name="Rectangle 4">
            <a:extLst>
              <a:ext uri="{FF2B5EF4-FFF2-40B4-BE49-F238E27FC236}">
                <a16:creationId xmlns:a16="http://schemas.microsoft.com/office/drawing/2014/main" id="{DC7437D6-92A5-4E02-8492-78172F957D98}"/>
              </a:ext>
            </a:extLst>
          </p:cNvPr>
          <p:cNvSpPr/>
          <p:nvPr/>
        </p:nvSpPr>
        <p:spPr>
          <a:xfrm>
            <a:off x="419100" y="457200"/>
            <a:ext cx="8305800" cy="2831544"/>
          </a:xfrm>
          <a:prstGeom prst="rect">
            <a:avLst/>
          </a:prstGeom>
        </p:spPr>
        <p:txBody>
          <a:bodyPr wrap="square">
            <a:spAutoFit/>
          </a:bodyPr>
          <a:lstStyle/>
          <a:p>
            <a:pPr marL="514350" indent="-514350" algn="just">
              <a:buAutoNum type="arabicPeriod"/>
            </a:pPr>
            <a:r>
              <a:rPr lang="en-US" sz="3200"/>
              <a:t>Thêm vào bảng Books 02 cột như sau :</a:t>
            </a:r>
          </a:p>
          <a:p>
            <a:pPr marL="514350" indent="-514350" algn="just">
              <a:buAutoNum type="arabicPeriod"/>
            </a:pPr>
            <a:endParaRPr lang="en-US" sz="3200"/>
          </a:p>
          <a:p>
            <a:pPr algn="just"/>
            <a:endParaRPr lang="en-US" sz="3200"/>
          </a:p>
          <a:p>
            <a:pPr algn="just"/>
            <a:endParaRPr lang="en-US" sz="3200"/>
          </a:p>
          <a:p>
            <a:pPr algn="just"/>
            <a:endParaRPr lang="en-US" sz="3200"/>
          </a:p>
          <a:p>
            <a:endParaRPr lang="en-US"/>
          </a:p>
        </p:txBody>
      </p:sp>
      <p:pic>
        <p:nvPicPr>
          <p:cNvPr id="3" name="Picture 2">
            <a:extLst>
              <a:ext uri="{FF2B5EF4-FFF2-40B4-BE49-F238E27FC236}">
                <a16:creationId xmlns:a16="http://schemas.microsoft.com/office/drawing/2014/main" id="{39740F09-DD44-463E-B197-382866C8D516}"/>
              </a:ext>
            </a:extLst>
          </p:cNvPr>
          <p:cNvPicPr>
            <a:picLocks noChangeAspect="1"/>
          </p:cNvPicPr>
          <p:nvPr/>
        </p:nvPicPr>
        <p:blipFill>
          <a:blip r:embed="rId2"/>
          <a:stretch>
            <a:fillRect/>
          </a:stretch>
        </p:blipFill>
        <p:spPr>
          <a:xfrm>
            <a:off x="1156689" y="1682730"/>
            <a:ext cx="6844311" cy="1905000"/>
          </a:xfrm>
          <a:prstGeom prst="rect">
            <a:avLst/>
          </a:prstGeom>
        </p:spPr>
      </p:pic>
      <p:pic>
        <p:nvPicPr>
          <p:cNvPr id="9" name="Picture 8">
            <a:extLst>
              <a:ext uri="{FF2B5EF4-FFF2-40B4-BE49-F238E27FC236}">
                <a16:creationId xmlns:a16="http://schemas.microsoft.com/office/drawing/2014/main" id="{9779B08F-0EFE-469C-B92D-5CEFD66AAE68}"/>
              </a:ext>
            </a:extLst>
          </p:cNvPr>
          <p:cNvPicPr>
            <a:picLocks noChangeAspect="1"/>
          </p:cNvPicPr>
          <p:nvPr/>
        </p:nvPicPr>
        <p:blipFill>
          <a:blip r:embed="rId3"/>
          <a:stretch>
            <a:fillRect/>
          </a:stretch>
        </p:blipFill>
        <p:spPr>
          <a:xfrm>
            <a:off x="1752600" y="4124325"/>
            <a:ext cx="5676900" cy="1743075"/>
          </a:xfrm>
          <a:prstGeom prst="rect">
            <a:avLst/>
          </a:prstGeom>
        </p:spPr>
      </p:pic>
    </p:spTree>
    <p:extLst>
      <p:ext uri="{BB962C8B-B14F-4D97-AF65-F5344CB8AC3E}">
        <p14:creationId xmlns:p14="http://schemas.microsoft.com/office/powerpoint/2010/main" val="7371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Before ADO .NET……</a:t>
            </a:r>
          </a:p>
        </p:txBody>
      </p:sp>
      <p:sp>
        <p:nvSpPr>
          <p:cNvPr id="3" name="Content Placeholder 2"/>
          <p:cNvSpPr>
            <a:spLocks noGrp="1"/>
          </p:cNvSpPr>
          <p:nvPr>
            <p:ph idx="1"/>
          </p:nvPr>
        </p:nvSpPr>
        <p:spPr/>
        <p:txBody>
          <a:bodyPr/>
          <a:lstStyle/>
          <a:p>
            <a:r>
              <a:rPr lang="en-US" dirty="0"/>
              <a:t>Open Database Connectivity (ODBC)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1027" name="Picture 3"/>
          <p:cNvPicPr>
            <a:picLocks noChangeAspect="1" noChangeArrowheads="1"/>
          </p:cNvPicPr>
          <p:nvPr/>
        </p:nvPicPr>
        <p:blipFill>
          <a:blip r:embed="rId2"/>
          <a:srcRect/>
          <a:stretch>
            <a:fillRect/>
          </a:stretch>
        </p:blipFill>
        <p:spPr bwMode="auto">
          <a:xfrm>
            <a:off x="457200" y="3200400"/>
            <a:ext cx="8258175" cy="23241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DC30D7-1B3F-4A55-B4F5-510C1CFFB6E4}"/>
              </a:ext>
            </a:extLst>
          </p:cNvPr>
          <p:cNvSpPr>
            <a:spLocks noGrp="1"/>
          </p:cNvSpPr>
          <p:nvPr>
            <p:ph type="sldNum" sz="quarter" idx="12"/>
          </p:nvPr>
        </p:nvSpPr>
        <p:spPr/>
        <p:txBody>
          <a:bodyPr/>
          <a:lstStyle/>
          <a:p>
            <a:fld id="{B6F15528-21DE-4FAA-801E-634DDDAF4B2B}" type="slidenum">
              <a:rPr lang="en-US" smtClean="0"/>
              <a:pPr/>
              <a:t>50</a:t>
            </a:fld>
            <a:endParaRPr lang="en-US"/>
          </a:p>
        </p:txBody>
      </p:sp>
      <p:sp>
        <p:nvSpPr>
          <p:cNvPr id="5" name="Rectangle 4">
            <a:extLst>
              <a:ext uri="{FF2B5EF4-FFF2-40B4-BE49-F238E27FC236}">
                <a16:creationId xmlns:a16="http://schemas.microsoft.com/office/drawing/2014/main" id="{DC7437D6-92A5-4E02-8492-78172F957D98}"/>
              </a:ext>
            </a:extLst>
          </p:cNvPr>
          <p:cNvSpPr/>
          <p:nvPr/>
        </p:nvSpPr>
        <p:spPr>
          <a:xfrm>
            <a:off x="351038" y="533400"/>
            <a:ext cx="8305800" cy="4801314"/>
          </a:xfrm>
          <a:prstGeom prst="rect">
            <a:avLst/>
          </a:prstGeom>
        </p:spPr>
        <p:txBody>
          <a:bodyPr wrap="square">
            <a:spAutoFit/>
          </a:bodyPr>
          <a:lstStyle/>
          <a:p>
            <a:pPr algn="just"/>
            <a:r>
              <a:rPr lang="en-US" sz="3200"/>
              <a:t>  Cấu hình cho phép  SQL Server lưu thay đổi khi thêm cột trong bảng </a:t>
            </a:r>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200"/>
          </a:p>
          <a:p>
            <a:endParaRPr lang="en-US"/>
          </a:p>
        </p:txBody>
      </p:sp>
      <p:pic>
        <p:nvPicPr>
          <p:cNvPr id="3" name="Picture 2">
            <a:extLst>
              <a:ext uri="{FF2B5EF4-FFF2-40B4-BE49-F238E27FC236}">
                <a16:creationId xmlns:a16="http://schemas.microsoft.com/office/drawing/2014/main" id="{4278AAD0-EB58-4C99-B9FA-A39370E85A24}"/>
              </a:ext>
            </a:extLst>
          </p:cNvPr>
          <p:cNvPicPr>
            <a:picLocks noChangeAspect="1"/>
          </p:cNvPicPr>
          <p:nvPr/>
        </p:nvPicPr>
        <p:blipFill>
          <a:blip r:embed="rId2"/>
          <a:stretch>
            <a:fillRect/>
          </a:stretch>
        </p:blipFill>
        <p:spPr>
          <a:xfrm>
            <a:off x="881062" y="2057400"/>
            <a:ext cx="7381875" cy="3810000"/>
          </a:xfrm>
          <a:prstGeom prst="rect">
            <a:avLst/>
          </a:prstGeom>
        </p:spPr>
      </p:pic>
      <p:sp>
        <p:nvSpPr>
          <p:cNvPr id="6" name="Rectangle 5">
            <a:extLst>
              <a:ext uri="{FF2B5EF4-FFF2-40B4-BE49-F238E27FC236}">
                <a16:creationId xmlns:a16="http://schemas.microsoft.com/office/drawing/2014/main" id="{43FFD3FA-9CD0-4F86-AD8B-16FB3D0FB9BB}"/>
              </a:ext>
            </a:extLst>
          </p:cNvPr>
          <p:cNvSpPr/>
          <p:nvPr/>
        </p:nvSpPr>
        <p:spPr>
          <a:xfrm>
            <a:off x="3733800" y="5181600"/>
            <a:ext cx="3886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8765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DC30D7-1B3F-4A55-B4F5-510C1CFFB6E4}"/>
              </a:ext>
            </a:extLst>
          </p:cNvPr>
          <p:cNvSpPr>
            <a:spLocks noGrp="1"/>
          </p:cNvSpPr>
          <p:nvPr>
            <p:ph type="sldNum" sz="quarter" idx="12"/>
          </p:nvPr>
        </p:nvSpPr>
        <p:spPr/>
        <p:txBody>
          <a:bodyPr/>
          <a:lstStyle/>
          <a:p>
            <a:fld id="{B6F15528-21DE-4FAA-801E-634DDDAF4B2B}" type="slidenum">
              <a:rPr lang="en-US" smtClean="0"/>
              <a:pPr/>
              <a:t>51</a:t>
            </a:fld>
            <a:endParaRPr lang="en-US"/>
          </a:p>
        </p:txBody>
      </p:sp>
      <p:sp>
        <p:nvSpPr>
          <p:cNvPr id="5" name="Rectangle 4">
            <a:extLst>
              <a:ext uri="{FF2B5EF4-FFF2-40B4-BE49-F238E27FC236}">
                <a16:creationId xmlns:a16="http://schemas.microsoft.com/office/drawing/2014/main" id="{DC7437D6-92A5-4E02-8492-78172F957D98}"/>
              </a:ext>
            </a:extLst>
          </p:cNvPr>
          <p:cNvSpPr/>
          <p:nvPr/>
        </p:nvSpPr>
        <p:spPr>
          <a:xfrm>
            <a:off x="351038" y="533400"/>
            <a:ext cx="8305800" cy="1354217"/>
          </a:xfrm>
          <a:prstGeom prst="rect">
            <a:avLst/>
          </a:prstGeom>
        </p:spPr>
        <p:txBody>
          <a:bodyPr wrap="square">
            <a:spAutoFit/>
          </a:bodyPr>
          <a:lstStyle/>
          <a:p>
            <a:pPr algn="just"/>
            <a:r>
              <a:rPr lang="en-US" sz="3200"/>
              <a:t>2. Chạy Script tạo 02 store procedure để lấy BookQuantity và BookPrice  </a:t>
            </a:r>
          </a:p>
          <a:p>
            <a:endParaRPr lang="en-US"/>
          </a:p>
        </p:txBody>
      </p:sp>
      <p:sp>
        <p:nvSpPr>
          <p:cNvPr id="10" name="TextBox 9">
            <a:extLst>
              <a:ext uri="{FF2B5EF4-FFF2-40B4-BE49-F238E27FC236}">
                <a16:creationId xmlns:a16="http://schemas.microsoft.com/office/drawing/2014/main" id="{22E5FBF6-6688-464D-829E-2DD1B968954B}"/>
              </a:ext>
            </a:extLst>
          </p:cNvPr>
          <p:cNvSpPr txBox="1"/>
          <p:nvPr/>
        </p:nvSpPr>
        <p:spPr>
          <a:xfrm>
            <a:off x="152400" y="1862217"/>
            <a:ext cx="8763163" cy="4401205"/>
          </a:xfrm>
          <a:prstGeom prst="rect">
            <a:avLst/>
          </a:prstGeom>
          <a:noFill/>
        </p:spPr>
        <p:txBody>
          <a:bodyPr wrap="square">
            <a:spAutoFit/>
          </a:bodyPr>
          <a:lstStyle/>
          <a:p>
            <a:r>
              <a:rPr lang="en-US" sz="2000"/>
              <a:t>Use BookStore</a:t>
            </a:r>
          </a:p>
          <a:p>
            <a:r>
              <a:rPr lang="en-US" sz="2000"/>
              <a:t>GO</a:t>
            </a:r>
          </a:p>
          <a:p>
            <a:r>
              <a:rPr lang="en-US" sz="2000"/>
              <a:t>Create Proc [spGetBookPriceByBookID](@BookID int, @Price float output ) AS</a:t>
            </a:r>
          </a:p>
          <a:p>
            <a:r>
              <a:rPr lang="en-US" sz="2000"/>
              <a:t>select @Price =  BookPrice from  Books </a:t>
            </a:r>
          </a:p>
          <a:p>
            <a:r>
              <a:rPr lang="en-US" sz="2000"/>
              <a:t>where  BookID = @BookID</a:t>
            </a:r>
          </a:p>
          <a:p>
            <a:endParaRPr lang="en-US" sz="2000"/>
          </a:p>
          <a:p>
            <a:r>
              <a:rPr lang="en-US" sz="2000"/>
              <a:t>GO</a:t>
            </a:r>
          </a:p>
          <a:p>
            <a:endParaRPr lang="en-US" sz="2000"/>
          </a:p>
          <a:p>
            <a:r>
              <a:rPr lang="en-US" sz="2000"/>
              <a:t>Create Proc [spReturnBookQuantityByBookID]( @BookID int ) AS</a:t>
            </a:r>
          </a:p>
          <a:p>
            <a:r>
              <a:rPr lang="en-US" sz="2000"/>
              <a:t>declare @BookQuantity float</a:t>
            </a:r>
          </a:p>
          <a:p>
            <a:r>
              <a:rPr lang="en-US" sz="2000"/>
              <a:t>select @BookQuantity = BookQuantity from Books </a:t>
            </a:r>
          </a:p>
          <a:p>
            <a:r>
              <a:rPr lang="en-US" sz="2000"/>
              <a:t>where BookID=@BookID</a:t>
            </a:r>
          </a:p>
          <a:p>
            <a:r>
              <a:rPr lang="en-US" sz="2000"/>
              <a:t>return @BookQuantity</a:t>
            </a:r>
          </a:p>
        </p:txBody>
      </p:sp>
    </p:spTree>
    <p:extLst>
      <p:ext uri="{BB962C8B-B14F-4D97-AF65-F5344CB8AC3E}">
        <p14:creationId xmlns:p14="http://schemas.microsoft.com/office/powerpoint/2010/main" val="4115559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DC30D7-1B3F-4A55-B4F5-510C1CFFB6E4}"/>
              </a:ext>
            </a:extLst>
          </p:cNvPr>
          <p:cNvSpPr>
            <a:spLocks noGrp="1"/>
          </p:cNvSpPr>
          <p:nvPr>
            <p:ph type="sldNum" sz="quarter" idx="12"/>
          </p:nvPr>
        </p:nvSpPr>
        <p:spPr/>
        <p:txBody>
          <a:bodyPr/>
          <a:lstStyle/>
          <a:p>
            <a:fld id="{B6F15528-21DE-4FAA-801E-634DDDAF4B2B}" type="slidenum">
              <a:rPr lang="en-US" smtClean="0"/>
              <a:pPr/>
              <a:t>52</a:t>
            </a:fld>
            <a:endParaRPr lang="en-US"/>
          </a:p>
        </p:txBody>
      </p:sp>
      <p:sp>
        <p:nvSpPr>
          <p:cNvPr id="5" name="Rectangle 4">
            <a:extLst>
              <a:ext uri="{FF2B5EF4-FFF2-40B4-BE49-F238E27FC236}">
                <a16:creationId xmlns:a16="http://schemas.microsoft.com/office/drawing/2014/main" id="{DC7437D6-92A5-4E02-8492-78172F957D98}"/>
              </a:ext>
            </a:extLst>
          </p:cNvPr>
          <p:cNvSpPr/>
          <p:nvPr/>
        </p:nvSpPr>
        <p:spPr>
          <a:xfrm>
            <a:off x="351038" y="533400"/>
            <a:ext cx="8305800" cy="1354217"/>
          </a:xfrm>
          <a:prstGeom prst="rect">
            <a:avLst/>
          </a:prstGeom>
        </p:spPr>
        <p:txBody>
          <a:bodyPr wrap="square">
            <a:spAutoFit/>
          </a:bodyPr>
          <a:lstStyle/>
          <a:p>
            <a:pPr algn="just"/>
            <a:r>
              <a:rPr lang="en-US" sz="3200"/>
              <a:t>2. Chạy Script tạo 02 store procedure để lấy BookQuantity và BookPrice  </a:t>
            </a:r>
          </a:p>
          <a:p>
            <a:endParaRPr lang="en-US"/>
          </a:p>
        </p:txBody>
      </p:sp>
      <p:pic>
        <p:nvPicPr>
          <p:cNvPr id="2" name="Picture 1">
            <a:extLst>
              <a:ext uri="{FF2B5EF4-FFF2-40B4-BE49-F238E27FC236}">
                <a16:creationId xmlns:a16="http://schemas.microsoft.com/office/drawing/2014/main" id="{061F8213-C69D-4FCB-BE94-09669F79EEAC}"/>
              </a:ext>
            </a:extLst>
          </p:cNvPr>
          <p:cNvPicPr>
            <a:picLocks noChangeAspect="1"/>
          </p:cNvPicPr>
          <p:nvPr/>
        </p:nvPicPr>
        <p:blipFill>
          <a:blip r:embed="rId2"/>
          <a:stretch>
            <a:fillRect/>
          </a:stretch>
        </p:blipFill>
        <p:spPr>
          <a:xfrm>
            <a:off x="330001" y="1676400"/>
            <a:ext cx="8306055" cy="4724400"/>
          </a:xfrm>
          <a:prstGeom prst="rect">
            <a:avLst/>
          </a:prstGeom>
        </p:spPr>
      </p:pic>
    </p:spTree>
    <p:extLst>
      <p:ext uri="{BB962C8B-B14F-4D97-AF65-F5344CB8AC3E}">
        <p14:creationId xmlns:p14="http://schemas.microsoft.com/office/powerpoint/2010/main" val="4276069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F744F8-E1F4-43EB-9F87-782CDE1639C9}"/>
              </a:ext>
            </a:extLst>
          </p:cNvPr>
          <p:cNvSpPr>
            <a:spLocks noGrp="1"/>
          </p:cNvSpPr>
          <p:nvPr>
            <p:ph type="sldNum" sz="quarter" idx="12"/>
          </p:nvPr>
        </p:nvSpPr>
        <p:spPr/>
        <p:txBody>
          <a:bodyPr/>
          <a:lstStyle/>
          <a:p>
            <a:fld id="{B6F15528-21DE-4FAA-801E-634DDDAF4B2B}" type="slidenum">
              <a:rPr lang="en-US" smtClean="0"/>
              <a:pPr/>
              <a:t>53</a:t>
            </a:fld>
            <a:endParaRPr lang="en-US"/>
          </a:p>
        </p:txBody>
      </p:sp>
      <p:pic>
        <p:nvPicPr>
          <p:cNvPr id="2" name="Picture 1">
            <a:extLst>
              <a:ext uri="{FF2B5EF4-FFF2-40B4-BE49-F238E27FC236}">
                <a16:creationId xmlns:a16="http://schemas.microsoft.com/office/drawing/2014/main" id="{874D3AC5-745E-45F1-A954-B8BDC55DF639}"/>
              </a:ext>
            </a:extLst>
          </p:cNvPr>
          <p:cNvPicPr>
            <a:picLocks noChangeAspect="1"/>
          </p:cNvPicPr>
          <p:nvPr/>
        </p:nvPicPr>
        <p:blipFill>
          <a:blip r:embed="rId2"/>
          <a:stretch>
            <a:fillRect/>
          </a:stretch>
        </p:blipFill>
        <p:spPr>
          <a:xfrm>
            <a:off x="1371600" y="1612668"/>
            <a:ext cx="6096000" cy="2895600"/>
          </a:xfrm>
          <a:prstGeom prst="rect">
            <a:avLst/>
          </a:prstGeom>
        </p:spPr>
      </p:pic>
      <p:pic>
        <p:nvPicPr>
          <p:cNvPr id="3" name="Picture 2">
            <a:extLst>
              <a:ext uri="{FF2B5EF4-FFF2-40B4-BE49-F238E27FC236}">
                <a16:creationId xmlns:a16="http://schemas.microsoft.com/office/drawing/2014/main" id="{2938F5F0-270C-471D-87A5-EFC321FB4B44}"/>
              </a:ext>
            </a:extLst>
          </p:cNvPr>
          <p:cNvPicPr>
            <a:picLocks noChangeAspect="1"/>
          </p:cNvPicPr>
          <p:nvPr/>
        </p:nvPicPr>
        <p:blipFill>
          <a:blip r:embed="rId3"/>
          <a:stretch>
            <a:fillRect/>
          </a:stretch>
        </p:blipFill>
        <p:spPr>
          <a:xfrm>
            <a:off x="342900" y="4724400"/>
            <a:ext cx="8458200" cy="1697143"/>
          </a:xfrm>
          <a:prstGeom prst="rect">
            <a:avLst/>
          </a:prstGeom>
        </p:spPr>
      </p:pic>
      <p:sp>
        <p:nvSpPr>
          <p:cNvPr id="8" name="Title 1">
            <a:extLst>
              <a:ext uri="{FF2B5EF4-FFF2-40B4-BE49-F238E27FC236}">
                <a16:creationId xmlns:a16="http://schemas.microsoft.com/office/drawing/2014/main" id="{8B94740B-6570-4611-B390-E0E54F90A6B1}"/>
              </a:ext>
            </a:extLst>
          </p:cNvPr>
          <p:cNvSpPr>
            <a:spLocks noGrp="1"/>
          </p:cNvSpPr>
          <p:nvPr>
            <p:ph type="title"/>
          </p:nvPr>
        </p:nvSpPr>
        <p:spPr>
          <a:xfrm>
            <a:off x="457200" y="253536"/>
            <a:ext cx="8229600" cy="1143000"/>
          </a:xfrm>
        </p:spPr>
        <p:txBody>
          <a:bodyPr>
            <a:noAutofit/>
          </a:bodyPr>
          <a:lstStyle/>
          <a:p>
            <a:pPr algn="ctr"/>
            <a:r>
              <a:rPr lang="en-US" sz="4000" b="1"/>
              <a:t>Working with Parameterized Command Objects</a:t>
            </a:r>
            <a:endParaRPr lang="en-US" sz="4000" dirty="0"/>
          </a:p>
        </p:txBody>
      </p:sp>
    </p:spTree>
    <p:extLst>
      <p:ext uri="{BB962C8B-B14F-4D97-AF65-F5344CB8AC3E}">
        <p14:creationId xmlns:p14="http://schemas.microsoft.com/office/powerpoint/2010/main" val="1081999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C198DB-9C87-42CD-B9EE-F0A73F721328}"/>
              </a:ext>
            </a:extLst>
          </p:cNvPr>
          <p:cNvSpPr>
            <a:spLocks noGrp="1"/>
          </p:cNvSpPr>
          <p:nvPr>
            <p:ph type="sldNum" sz="quarter" idx="12"/>
          </p:nvPr>
        </p:nvSpPr>
        <p:spPr/>
        <p:txBody>
          <a:bodyPr/>
          <a:lstStyle/>
          <a:p>
            <a:fld id="{B6F15528-21DE-4FAA-801E-634DDDAF4B2B}" type="slidenum">
              <a:rPr lang="en-US" smtClean="0"/>
              <a:pPr/>
              <a:t>54</a:t>
            </a:fld>
            <a:endParaRPr lang="en-US"/>
          </a:p>
        </p:txBody>
      </p:sp>
      <p:pic>
        <p:nvPicPr>
          <p:cNvPr id="7" name="Picture 6">
            <a:extLst>
              <a:ext uri="{FF2B5EF4-FFF2-40B4-BE49-F238E27FC236}">
                <a16:creationId xmlns:a16="http://schemas.microsoft.com/office/drawing/2014/main" id="{6198EA5C-3F51-4E20-9840-8749D33437D4}"/>
              </a:ext>
            </a:extLst>
          </p:cNvPr>
          <p:cNvPicPr>
            <a:picLocks noChangeAspect="1"/>
          </p:cNvPicPr>
          <p:nvPr/>
        </p:nvPicPr>
        <p:blipFill>
          <a:blip r:embed="rId2"/>
          <a:stretch>
            <a:fillRect/>
          </a:stretch>
        </p:blipFill>
        <p:spPr>
          <a:xfrm>
            <a:off x="231181" y="1600200"/>
            <a:ext cx="8686800" cy="4800600"/>
          </a:xfrm>
          <a:prstGeom prst="rect">
            <a:avLst/>
          </a:prstGeom>
        </p:spPr>
      </p:pic>
      <p:sp>
        <p:nvSpPr>
          <p:cNvPr id="5" name="Title 1">
            <a:extLst>
              <a:ext uri="{FF2B5EF4-FFF2-40B4-BE49-F238E27FC236}">
                <a16:creationId xmlns:a16="http://schemas.microsoft.com/office/drawing/2014/main" id="{0BDC7577-EC41-4357-AE4A-7DAE28CA66F4}"/>
              </a:ext>
            </a:extLst>
          </p:cNvPr>
          <p:cNvSpPr>
            <a:spLocks noGrp="1"/>
          </p:cNvSpPr>
          <p:nvPr>
            <p:ph type="title"/>
          </p:nvPr>
        </p:nvSpPr>
        <p:spPr>
          <a:xfrm>
            <a:off x="457200" y="253536"/>
            <a:ext cx="8229600" cy="1143000"/>
          </a:xfrm>
        </p:spPr>
        <p:txBody>
          <a:bodyPr>
            <a:noAutofit/>
          </a:bodyPr>
          <a:lstStyle/>
          <a:p>
            <a:pPr algn="ctr"/>
            <a:r>
              <a:rPr lang="en-US" sz="4000" b="1" dirty="0"/>
              <a:t>Working with Parameterized Command Objects</a:t>
            </a:r>
            <a:endParaRPr lang="en-US" sz="4000" dirty="0"/>
          </a:p>
        </p:txBody>
      </p:sp>
    </p:spTree>
    <p:extLst>
      <p:ext uri="{BB962C8B-B14F-4D97-AF65-F5344CB8AC3E}">
        <p14:creationId xmlns:p14="http://schemas.microsoft.com/office/powerpoint/2010/main" val="3949856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C198DB-9C87-42CD-B9EE-F0A73F721328}"/>
              </a:ext>
            </a:extLst>
          </p:cNvPr>
          <p:cNvSpPr>
            <a:spLocks noGrp="1"/>
          </p:cNvSpPr>
          <p:nvPr>
            <p:ph type="sldNum" sz="quarter" idx="12"/>
          </p:nvPr>
        </p:nvSpPr>
        <p:spPr/>
        <p:txBody>
          <a:bodyPr/>
          <a:lstStyle/>
          <a:p>
            <a:fld id="{B6F15528-21DE-4FAA-801E-634DDDAF4B2B}" type="slidenum">
              <a:rPr lang="en-US" smtClean="0"/>
              <a:pPr/>
              <a:t>55</a:t>
            </a:fld>
            <a:endParaRPr lang="en-US"/>
          </a:p>
        </p:txBody>
      </p:sp>
      <p:pic>
        <p:nvPicPr>
          <p:cNvPr id="2" name="Picture 1">
            <a:extLst>
              <a:ext uri="{FF2B5EF4-FFF2-40B4-BE49-F238E27FC236}">
                <a16:creationId xmlns:a16="http://schemas.microsoft.com/office/drawing/2014/main" id="{25B6A7FA-BEA6-414B-A89E-B6773DAAB141}"/>
              </a:ext>
            </a:extLst>
          </p:cNvPr>
          <p:cNvPicPr>
            <a:picLocks noChangeAspect="1"/>
          </p:cNvPicPr>
          <p:nvPr/>
        </p:nvPicPr>
        <p:blipFill>
          <a:blip r:embed="rId2"/>
          <a:stretch>
            <a:fillRect/>
          </a:stretch>
        </p:blipFill>
        <p:spPr>
          <a:xfrm>
            <a:off x="293661" y="1524001"/>
            <a:ext cx="8556677" cy="5049942"/>
          </a:xfrm>
          <a:prstGeom prst="rect">
            <a:avLst/>
          </a:prstGeom>
        </p:spPr>
      </p:pic>
      <p:sp>
        <p:nvSpPr>
          <p:cNvPr id="5" name="Title 1">
            <a:extLst>
              <a:ext uri="{FF2B5EF4-FFF2-40B4-BE49-F238E27FC236}">
                <a16:creationId xmlns:a16="http://schemas.microsoft.com/office/drawing/2014/main" id="{B49B0D42-96F6-4D61-93D7-E9704FE724DD}"/>
              </a:ext>
            </a:extLst>
          </p:cNvPr>
          <p:cNvSpPr>
            <a:spLocks noGrp="1"/>
          </p:cNvSpPr>
          <p:nvPr>
            <p:ph type="title"/>
          </p:nvPr>
        </p:nvSpPr>
        <p:spPr>
          <a:xfrm>
            <a:off x="457200" y="253536"/>
            <a:ext cx="8229600" cy="1143000"/>
          </a:xfrm>
        </p:spPr>
        <p:txBody>
          <a:bodyPr>
            <a:noAutofit/>
          </a:bodyPr>
          <a:lstStyle/>
          <a:p>
            <a:pPr algn="ctr"/>
            <a:r>
              <a:rPr lang="en-US" sz="4000" b="1" dirty="0"/>
              <a:t>Working with Parameterized Command Objects</a:t>
            </a:r>
            <a:endParaRPr lang="en-US" sz="4000" dirty="0"/>
          </a:p>
        </p:txBody>
      </p:sp>
    </p:spTree>
    <p:extLst>
      <p:ext uri="{BB962C8B-B14F-4D97-AF65-F5344CB8AC3E}">
        <p14:creationId xmlns:p14="http://schemas.microsoft.com/office/powerpoint/2010/main" val="1899146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C198DB-9C87-42CD-B9EE-F0A73F721328}"/>
              </a:ext>
            </a:extLst>
          </p:cNvPr>
          <p:cNvSpPr>
            <a:spLocks noGrp="1"/>
          </p:cNvSpPr>
          <p:nvPr>
            <p:ph type="sldNum" sz="quarter" idx="12"/>
          </p:nvPr>
        </p:nvSpPr>
        <p:spPr/>
        <p:txBody>
          <a:bodyPr/>
          <a:lstStyle/>
          <a:p>
            <a:fld id="{B6F15528-21DE-4FAA-801E-634DDDAF4B2B}" type="slidenum">
              <a:rPr lang="en-US" smtClean="0"/>
              <a:pPr/>
              <a:t>56</a:t>
            </a:fld>
            <a:endParaRPr lang="en-US"/>
          </a:p>
        </p:txBody>
      </p:sp>
      <p:pic>
        <p:nvPicPr>
          <p:cNvPr id="3" name="Picture 2">
            <a:extLst>
              <a:ext uri="{FF2B5EF4-FFF2-40B4-BE49-F238E27FC236}">
                <a16:creationId xmlns:a16="http://schemas.microsoft.com/office/drawing/2014/main" id="{26BB3BB1-CBB1-4BF0-A0FC-795CE9A4BBBC}"/>
              </a:ext>
            </a:extLst>
          </p:cNvPr>
          <p:cNvPicPr>
            <a:picLocks noChangeAspect="1"/>
          </p:cNvPicPr>
          <p:nvPr/>
        </p:nvPicPr>
        <p:blipFill>
          <a:blip r:embed="rId3"/>
          <a:stretch>
            <a:fillRect/>
          </a:stretch>
        </p:blipFill>
        <p:spPr>
          <a:xfrm>
            <a:off x="272901" y="1606970"/>
            <a:ext cx="4495800" cy="2593731"/>
          </a:xfrm>
          <a:prstGeom prst="rect">
            <a:avLst/>
          </a:prstGeom>
        </p:spPr>
      </p:pic>
      <p:pic>
        <p:nvPicPr>
          <p:cNvPr id="5" name="Picture 4">
            <a:extLst>
              <a:ext uri="{FF2B5EF4-FFF2-40B4-BE49-F238E27FC236}">
                <a16:creationId xmlns:a16="http://schemas.microsoft.com/office/drawing/2014/main" id="{0A4AD816-3A74-4676-81BE-D59568324388}"/>
              </a:ext>
            </a:extLst>
          </p:cNvPr>
          <p:cNvPicPr>
            <a:picLocks noChangeAspect="1"/>
          </p:cNvPicPr>
          <p:nvPr/>
        </p:nvPicPr>
        <p:blipFill>
          <a:blip r:embed="rId4"/>
          <a:stretch>
            <a:fillRect/>
          </a:stretch>
        </p:blipFill>
        <p:spPr>
          <a:xfrm>
            <a:off x="4899835" y="1606970"/>
            <a:ext cx="3962563" cy="2581275"/>
          </a:xfrm>
          <a:prstGeom prst="rect">
            <a:avLst/>
          </a:prstGeom>
        </p:spPr>
      </p:pic>
      <p:sp>
        <p:nvSpPr>
          <p:cNvPr id="7" name="Title 1">
            <a:extLst>
              <a:ext uri="{FF2B5EF4-FFF2-40B4-BE49-F238E27FC236}">
                <a16:creationId xmlns:a16="http://schemas.microsoft.com/office/drawing/2014/main" id="{3DB7D7BD-5262-4B61-A159-A151DAC1B3D7}"/>
              </a:ext>
            </a:extLst>
          </p:cNvPr>
          <p:cNvSpPr>
            <a:spLocks noGrp="1"/>
          </p:cNvSpPr>
          <p:nvPr>
            <p:ph type="title"/>
          </p:nvPr>
        </p:nvSpPr>
        <p:spPr>
          <a:xfrm>
            <a:off x="457200" y="253536"/>
            <a:ext cx="8229600" cy="1143000"/>
          </a:xfrm>
        </p:spPr>
        <p:txBody>
          <a:bodyPr>
            <a:noAutofit/>
          </a:bodyPr>
          <a:lstStyle/>
          <a:p>
            <a:pPr algn="ctr"/>
            <a:r>
              <a:rPr lang="en-US" sz="4000" b="1" dirty="0"/>
              <a:t>Working with Parameterized Command Objects</a:t>
            </a:r>
            <a:endParaRPr lang="en-US" sz="4000" dirty="0"/>
          </a:p>
        </p:txBody>
      </p:sp>
      <p:pic>
        <p:nvPicPr>
          <p:cNvPr id="9" name="Picture 8">
            <a:extLst>
              <a:ext uri="{FF2B5EF4-FFF2-40B4-BE49-F238E27FC236}">
                <a16:creationId xmlns:a16="http://schemas.microsoft.com/office/drawing/2014/main" id="{5BE32DB0-7B3A-4589-869B-79AF257078A9}"/>
              </a:ext>
            </a:extLst>
          </p:cNvPr>
          <p:cNvPicPr>
            <a:picLocks noChangeAspect="1"/>
          </p:cNvPicPr>
          <p:nvPr/>
        </p:nvPicPr>
        <p:blipFill>
          <a:blip r:embed="rId5"/>
          <a:stretch>
            <a:fillRect/>
          </a:stretch>
        </p:blipFill>
        <p:spPr>
          <a:xfrm>
            <a:off x="1708732" y="4523508"/>
            <a:ext cx="5676900" cy="1743075"/>
          </a:xfrm>
          <a:prstGeom prst="rect">
            <a:avLst/>
          </a:prstGeom>
        </p:spPr>
      </p:pic>
      <p:sp>
        <p:nvSpPr>
          <p:cNvPr id="10" name="Rectangle 9">
            <a:extLst>
              <a:ext uri="{FF2B5EF4-FFF2-40B4-BE49-F238E27FC236}">
                <a16:creationId xmlns:a16="http://schemas.microsoft.com/office/drawing/2014/main" id="{26B0EE03-2077-4191-88BB-100D2975EDA0}"/>
              </a:ext>
            </a:extLst>
          </p:cNvPr>
          <p:cNvSpPr/>
          <p:nvPr/>
        </p:nvSpPr>
        <p:spPr>
          <a:xfrm>
            <a:off x="2057400" y="5029200"/>
            <a:ext cx="4267200" cy="22183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5234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Asynchronous Data Access Under .NET 2.0</a:t>
            </a:r>
            <a:endParaRPr lang="en-US" sz="4000" dirty="0"/>
          </a:p>
        </p:txBody>
      </p:sp>
      <p:sp>
        <p:nvSpPr>
          <p:cNvPr id="3" name="Content Placeholder 2"/>
          <p:cNvSpPr>
            <a:spLocks noGrp="1"/>
          </p:cNvSpPr>
          <p:nvPr>
            <p:ph idx="1"/>
          </p:nvPr>
        </p:nvSpPr>
        <p:spPr>
          <a:xfrm>
            <a:off x="76200" y="1646237"/>
            <a:ext cx="9144000" cy="4526280"/>
          </a:xfrm>
        </p:spPr>
        <p:txBody>
          <a:bodyPr>
            <a:normAutofit/>
          </a:bodyPr>
          <a:lstStyle/>
          <a:p>
            <a:r>
              <a:rPr lang="en-US" sz="2400" dirty="0"/>
              <a:t>The SQL data provider has been enhanced to support asynchronous database interactions via the members of </a:t>
            </a:r>
            <a:r>
              <a:rPr lang="en-US" sz="2400" b="1" dirty="0" err="1"/>
              <a:t>SqlCommand</a:t>
            </a:r>
            <a:r>
              <a:rPr lang="en-US" sz="2400" dirty="0"/>
              <a:t>:</a:t>
            </a:r>
          </a:p>
          <a:p>
            <a:pPr lvl="1"/>
            <a:r>
              <a:rPr lang="en-US" sz="2400" dirty="0" err="1">
                <a:latin typeface="Courier New" pitchFamily="49" charset="0"/>
              </a:rPr>
              <a:t>BeginExecuteReader</a:t>
            </a:r>
            <a:r>
              <a:rPr lang="en-US" sz="2400" dirty="0">
                <a:latin typeface="Courier New" pitchFamily="49" charset="0"/>
              </a:rPr>
              <a:t>()/</a:t>
            </a:r>
            <a:r>
              <a:rPr lang="en-US" sz="2400" dirty="0" err="1">
                <a:latin typeface="Courier New" pitchFamily="49" charset="0"/>
              </a:rPr>
              <a:t>EndExecuteReader</a:t>
            </a:r>
            <a:r>
              <a:rPr lang="en-US" sz="2400" dirty="0">
                <a:latin typeface="Courier New" pitchFamily="49" charset="0"/>
              </a:rPr>
              <a:t>()</a:t>
            </a:r>
          </a:p>
          <a:p>
            <a:pPr lvl="1"/>
            <a:r>
              <a:rPr lang="en-US" sz="2400" dirty="0" err="1">
                <a:latin typeface="Courier New" pitchFamily="49" charset="0"/>
              </a:rPr>
              <a:t>BeginExecuteNonQuery</a:t>
            </a:r>
            <a:r>
              <a:rPr lang="en-US" sz="2400" dirty="0">
                <a:latin typeface="Courier New" pitchFamily="49" charset="0"/>
              </a:rPr>
              <a:t>()/</a:t>
            </a:r>
            <a:r>
              <a:rPr lang="en-US" sz="2400" dirty="0" err="1">
                <a:latin typeface="Courier New" pitchFamily="49" charset="0"/>
              </a:rPr>
              <a:t>EndExecuteNonQuery</a:t>
            </a:r>
            <a:r>
              <a:rPr lang="en-US" sz="2400" dirty="0">
                <a:latin typeface="Courier New" pitchFamily="49" charset="0"/>
              </a:rPr>
              <a:t>()</a:t>
            </a:r>
          </a:p>
          <a:p>
            <a:pPr lvl="1"/>
            <a:r>
              <a:rPr lang="en-US" sz="2400" dirty="0" err="1">
                <a:latin typeface="Courier New" pitchFamily="49" charset="0"/>
              </a:rPr>
              <a:t>BeginExecuteXmlReader</a:t>
            </a:r>
            <a:r>
              <a:rPr lang="en-US" sz="2400" dirty="0">
                <a:latin typeface="Courier New" pitchFamily="49" charset="0"/>
              </a:rPr>
              <a:t>()/</a:t>
            </a:r>
            <a:r>
              <a:rPr lang="en-US" sz="2400" dirty="0" err="1">
                <a:latin typeface="Courier New" pitchFamily="49" charset="0"/>
              </a:rPr>
              <a:t>EndExecuteXmlReader</a:t>
            </a:r>
            <a:r>
              <a:rPr lang="en-US" sz="2400" dirty="0">
                <a:latin typeface="Courier New" pitchFamily="49" charset="0"/>
              </a:rPr>
              <a:t>()</a:t>
            </a:r>
          </a:p>
          <a:p>
            <a:endParaRPr lang="en-US" sz="2400" dirty="0"/>
          </a:p>
        </p:txBody>
      </p:sp>
      <p:sp>
        <p:nvSpPr>
          <p:cNvPr id="4" name="Rounded Rectangle 3"/>
          <p:cNvSpPr/>
          <p:nvPr/>
        </p:nvSpPr>
        <p:spPr>
          <a:xfrm>
            <a:off x="1295400" y="4572000"/>
            <a:ext cx="6477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Enjoy  yourself  at  HOME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ADO.NET: </a:t>
            </a:r>
            <a:br>
              <a:rPr lang="en-US" sz="4000" b="1" dirty="0"/>
            </a:br>
            <a:r>
              <a:rPr lang="en-US" sz="4000" b="1" dirty="0"/>
              <a:t>Disconnected Layer</a:t>
            </a:r>
            <a:endParaRPr lang="en-US" sz="4000" dirty="0"/>
          </a:p>
        </p:txBody>
      </p:sp>
      <p:sp>
        <p:nvSpPr>
          <p:cNvPr id="3" name="Content Placeholder 2"/>
          <p:cNvSpPr>
            <a:spLocks noGrp="1"/>
          </p:cNvSpPr>
          <p:nvPr>
            <p:ph idx="1"/>
          </p:nvPr>
        </p:nvSpPr>
        <p:spPr/>
        <p:txBody>
          <a:bodyPr>
            <a:normAutofit lnSpcReduction="10000"/>
          </a:bodyPr>
          <a:lstStyle/>
          <a:p>
            <a:r>
              <a:rPr lang="en-US" dirty="0">
                <a:solidFill>
                  <a:srgbClr val="FFFF00"/>
                </a:solidFill>
              </a:rPr>
              <a:t>Data adapter </a:t>
            </a:r>
            <a:r>
              <a:rPr lang="en-US" dirty="0"/>
              <a:t>(which extends the abstract </a:t>
            </a:r>
            <a:r>
              <a:rPr lang="en-US" dirty="0" err="1"/>
              <a:t>DbDataAdapter</a:t>
            </a:r>
            <a:r>
              <a:rPr lang="en-US" dirty="0"/>
              <a:t>) is used to fetch and update data.</a:t>
            </a:r>
          </a:p>
          <a:p>
            <a:r>
              <a:rPr lang="en-US" dirty="0"/>
              <a:t>Data adapter objects make use of </a:t>
            </a:r>
            <a:r>
              <a:rPr lang="en-US" dirty="0" err="1">
                <a:solidFill>
                  <a:srgbClr val="FFFF00"/>
                </a:solidFill>
              </a:rPr>
              <a:t>DataSet</a:t>
            </a:r>
            <a:r>
              <a:rPr lang="en-US" dirty="0"/>
              <a:t> objects to move data between the caller and data source.</a:t>
            </a:r>
          </a:p>
          <a:p>
            <a:r>
              <a:rPr lang="en-US" dirty="0"/>
              <a:t>The </a:t>
            </a:r>
            <a:r>
              <a:rPr lang="en-US" dirty="0" err="1">
                <a:solidFill>
                  <a:srgbClr val="FFFF00"/>
                </a:solidFill>
              </a:rPr>
              <a:t>DataSet</a:t>
            </a:r>
            <a:r>
              <a:rPr lang="en-US" dirty="0"/>
              <a:t> type is a container for any number of </a:t>
            </a:r>
            <a:r>
              <a:rPr lang="en-US" dirty="0" err="1">
                <a:solidFill>
                  <a:srgbClr val="FFFF00"/>
                </a:solidFill>
              </a:rPr>
              <a:t>DataTable</a:t>
            </a:r>
            <a:r>
              <a:rPr lang="en-US" dirty="0">
                <a:solidFill>
                  <a:srgbClr val="0070C0"/>
                </a:solidFill>
              </a:rPr>
              <a:t> </a:t>
            </a:r>
            <a:r>
              <a:rPr lang="en-US" dirty="0"/>
              <a:t>objects, each of which contains a collection of </a:t>
            </a:r>
            <a:r>
              <a:rPr lang="en-US" dirty="0" err="1">
                <a:solidFill>
                  <a:srgbClr val="FFFF00"/>
                </a:solidFill>
              </a:rPr>
              <a:t>DataRow</a:t>
            </a:r>
            <a:r>
              <a:rPr lang="en-US" dirty="0"/>
              <a:t> and </a:t>
            </a:r>
            <a:r>
              <a:rPr lang="en-US" dirty="0" err="1">
                <a:solidFill>
                  <a:srgbClr val="FFFF00"/>
                </a:solidFill>
              </a:rPr>
              <a:t>DataColumn</a:t>
            </a:r>
            <a:r>
              <a:rPr lang="en-US" dirty="0"/>
              <a:t> objects.</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ADO.NET: </a:t>
            </a:r>
            <a:br>
              <a:rPr lang="en-US" sz="4000" b="1" dirty="0"/>
            </a:br>
            <a:r>
              <a:rPr lang="en-US" sz="4000" b="1" dirty="0"/>
              <a:t>Disconnected Layer</a:t>
            </a:r>
            <a:endParaRPr lang="en-US" sz="4000" dirty="0"/>
          </a:p>
        </p:txBody>
      </p:sp>
      <p:sp>
        <p:nvSpPr>
          <p:cNvPr id="3" name="Content Placeholder 2"/>
          <p:cNvSpPr>
            <a:spLocks noGrp="1"/>
          </p:cNvSpPr>
          <p:nvPr>
            <p:ph idx="1"/>
          </p:nvPr>
        </p:nvSpPr>
        <p:spPr/>
        <p:txBody>
          <a:bodyPr>
            <a:normAutofit/>
          </a:bodyPr>
          <a:lstStyle/>
          <a:p>
            <a:r>
              <a:rPr lang="en-US" dirty="0">
                <a:latin typeface="Calibri" pitchFamily="34" charset="0"/>
              </a:rPr>
              <a:t>Data adapter objects move </a:t>
            </a:r>
            <a:r>
              <a:rPr lang="en-US" dirty="0" err="1">
                <a:latin typeface="Calibri" pitchFamily="34" charset="0"/>
              </a:rPr>
              <a:t>DataSet</a:t>
            </a:r>
            <a:r>
              <a:rPr lang="en-US" i="1" dirty="0" err="1">
                <a:latin typeface="Calibri" pitchFamily="34" charset="0"/>
              </a:rPr>
              <a:t>s</a:t>
            </a:r>
            <a:r>
              <a:rPr lang="en-US" i="1" dirty="0">
                <a:latin typeface="Calibri" pitchFamily="34" charset="0"/>
              </a:rPr>
              <a:t> </a:t>
            </a:r>
            <a:r>
              <a:rPr lang="en-US" dirty="0">
                <a:latin typeface="Calibri" pitchFamily="34" charset="0"/>
              </a:rPr>
              <a:t>to and from the client tier.</a:t>
            </a:r>
          </a:p>
          <a:p>
            <a:r>
              <a:rPr lang="en-US" dirty="0">
                <a:latin typeface="Calibri" pitchFamily="34" charset="0"/>
              </a:rPr>
              <a:t>The data adapter handles the database </a:t>
            </a:r>
            <a:r>
              <a:rPr lang="en-US" u="sng" dirty="0">
                <a:latin typeface="Calibri" pitchFamily="34" charset="0"/>
              </a:rPr>
              <a:t>connection automatically </a:t>
            </a:r>
            <a:r>
              <a:rPr lang="en-US" dirty="0">
                <a:latin typeface="Calibri" pitchFamily="34" charset="0"/>
              </a:rPr>
              <a:t>and keeps the connection open for the shortest possible amount of time.</a:t>
            </a:r>
            <a:endParaRPr lang="en-US" sz="2400" dirty="0">
              <a:latin typeface="Calibri" pitchFamily="34" charset="0"/>
            </a:endParaRPr>
          </a:p>
          <a:p>
            <a:endParaRPr lang="en-US" dirty="0">
              <a:latin typeface="Calibri" pitchFamily="34" charset="0"/>
            </a:endParaRPr>
          </a:p>
        </p:txBody>
      </p:sp>
      <p:pic>
        <p:nvPicPr>
          <p:cNvPr id="4" name="Picture 4"/>
          <p:cNvPicPr>
            <a:picLocks noChangeAspect="1" noChangeArrowheads="1"/>
          </p:cNvPicPr>
          <p:nvPr/>
        </p:nvPicPr>
        <p:blipFill>
          <a:blip r:embed="rId2"/>
          <a:srcRect/>
          <a:stretch>
            <a:fillRect/>
          </a:stretch>
        </p:blipFill>
        <p:spPr bwMode="auto">
          <a:xfrm>
            <a:off x="990600" y="4724400"/>
            <a:ext cx="6934200" cy="185261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Before ADO .NET……</a:t>
            </a:r>
          </a:p>
        </p:txBody>
      </p:sp>
      <p:sp>
        <p:nvSpPr>
          <p:cNvPr id="3" name="Content Placeholder 2"/>
          <p:cNvSpPr>
            <a:spLocks noGrp="1"/>
          </p:cNvSpPr>
          <p:nvPr>
            <p:ph idx="1"/>
          </p:nvPr>
        </p:nvSpPr>
        <p:spPr/>
        <p:txBody>
          <a:bodyPr/>
          <a:lstStyle/>
          <a:p>
            <a:r>
              <a:rPr lang="en-US" dirty="0"/>
              <a:t>OLEBD and ADO (ActiveX Data Objects)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2050" name="Picture 2"/>
          <p:cNvPicPr>
            <a:picLocks noChangeAspect="1" noChangeArrowheads="1"/>
          </p:cNvPicPr>
          <p:nvPr/>
        </p:nvPicPr>
        <p:blipFill>
          <a:blip r:embed="rId2"/>
          <a:srcRect/>
          <a:stretch>
            <a:fillRect/>
          </a:stretch>
        </p:blipFill>
        <p:spPr bwMode="auto">
          <a:xfrm>
            <a:off x="273571" y="2438400"/>
            <a:ext cx="8458200" cy="40386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ADO.NET: </a:t>
            </a:r>
            <a:br>
              <a:rPr lang="en-US" sz="4000" b="1" dirty="0"/>
            </a:br>
            <a:r>
              <a:rPr lang="en-US" sz="4000" b="1" dirty="0"/>
              <a:t>Disconnected Layer</a:t>
            </a:r>
            <a:endParaRPr lang="en-US" sz="4000" dirty="0"/>
          </a:p>
        </p:txBody>
      </p:sp>
      <p:sp>
        <p:nvSpPr>
          <p:cNvPr id="3" name="Content Placeholder 2"/>
          <p:cNvSpPr>
            <a:spLocks noGrp="1"/>
          </p:cNvSpPr>
          <p:nvPr>
            <p:ph idx="1"/>
          </p:nvPr>
        </p:nvSpPr>
        <p:spPr/>
        <p:txBody>
          <a:bodyPr/>
          <a:lstStyle/>
          <a:p>
            <a:r>
              <a:rPr lang="en-US" dirty="0"/>
              <a:t>Once the caller receives the </a:t>
            </a:r>
            <a:r>
              <a:rPr lang="en-US" dirty="0" err="1"/>
              <a:t>DataSet</a:t>
            </a:r>
            <a:r>
              <a:rPr lang="en-US" dirty="0"/>
              <a:t> object, the connection is completely disconnected from the DBMS and left with a local copy of the remote data. </a:t>
            </a:r>
          </a:p>
          <a:p>
            <a:r>
              <a:rPr lang="en-US" dirty="0"/>
              <a:t>The caller is free to insert, delete, or update rows from a given </a:t>
            </a:r>
            <a:r>
              <a:rPr lang="en-US" dirty="0" err="1"/>
              <a:t>DataTable</a:t>
            </a:r>
            <a:r>
              <a:rPr lang="en-US" dirty="0"/>
              <a:t>, but the physical database is not updated </a:t>
            </a:r>
            <a:r>
              <a:rPr lang="en-US" u="sng" dirty="0"/>
              <a:t>until the caller explicitly passes the </a:t>
            </a:r>
            <a:r>
              <a:rPr lang="en-US" u="sng" dirty="0" err="1"/>
              <a:t>DataSet</a:t>
            </a:r>
            <a:r>
              <a:rPr lang="en-US" dirty="0"/>
              <a:t> to the data adapter for updating.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ADO.NET: </a:t>
            </a:r>
            <a:br>
              <a:rPr lang="en-US" sz="4000" b="1" dirty="0"/>
            </a:br>
            <a:r>
              <a:rPr lang="en-US" sz="4000" b="1" dirty="0"/>
              <a:t>Disconnected Layer</a:t>
            </a:r>
            <a:endParaRPr lang="en-US" sz="4000" dirty="0"/>
          </a:p>
        </p:txBody>
      </p:sp>
      <p:sp>
        <p:nvSpPr>
          <p:cNvPr id="3" name="Content Placeholder 2"/>
          <p:cNvSpPr>
            <a:spLocks noGrp="1"/>
          </p:cNvSpPr>
          <p:nvPr>
            <p:ph idx="1"/>
          </p:nvPr>
        </p:nvSpPr>
        <p:spPr/>
        <p:txBody>
          <a:bodyPr>
            <a:normAutofit/>
          </a:bodyPr>
          <a:lstStyle/>
          <a:p>
            <a:r>
              <a:rPr lang="en-US" sz="2400" dirty="0" err="1"/>
              <a:t>DataSet</a:t>
            </a:r>
            <a:endParaRPr lang="en-US" sz="2400" dirty="0"/>
          </a:p>
          <a:p>
            <a:pPr lvl="1"/>
            <a:r>
              <a:rPr lang="en-US" sz="2400" dirty="0"/>
              <a:t>A </a:t>
            </a:r>
            <a:r>
              <a:rPr lang="en-US" sz="2400" dirty="0" err="1"/>
              <a:t>DataSet</a:t>
            </a:r>
            <a:r>
              <a:rPr lang="en-US" sz="2400" dirty="0"/>
              <a:t> is an in-memory representation of external data.</a:t>
            </a:r>
          </a:p>
          <a:p>
            <a:pPr lvl="1"/>
            <a:r>
              <a:rPr lang="en-US" sz="2400" dirty="0"/>
              <a:t>A </a:t>
            </a:r>
            <a:r>
              <a:rPr lang="en-US" sz="2400" dirty="0" err="1"/>
              <a:t>DataSet</a:t>
            </a:r>
            <a:r>
              <a:rPr lang="en-US" sz="2400" dirty="0"/>
              <a:t> is a class type that maintains three internal strongly typed collections</a:t>
            </a:r>
          </a:p>
          <a:p>
            <a:pPr lvl="1"/>
            <a:endParaRPr lang="en-US" sz="2400" dirty="0"/>
          </a:p>
        </p:txBody>
      </p:sp>
      <p:pic>
        <p:nvPicPr>
          <p:cNvPr id="4" name="Picture 5"/>
          <p:cNvPicPr>
            <a:picLocks noChangeAspect="1" noChangeArrowheads="1"/>
          </p:cNvPicPr>
          <p:nvPr/>
        </p:nvPicPr>
        <p:blipFill>
          <a:blip r:embed="rId3"/>
          <a:srcRect/>
          <a:stretch>
            <a:fillRect/>
          </a:stretch>
        </p:blipFill>
        <p:spPr bwMode="auto">
          <a:xfrm>
            <a:off x="2971800" y="3810000"/>
            <a:ext cx="3048000" cy="26638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ADO.NET: </a:t>
            </a:r>
            <a:br>
              <a:rPr lang="en-US" sz="4000" b="1" dirty="0"/>
            </a:br>
            <a:r>
              <a:rPr lang="en-US" sz="4000" b="1" dirty="0"/>
              <a:t>Disconnected Layer</a:t>
            </a:r>
            <a:endParaRPr lang="en-US" sz="4000" dirty="0"/>
          </a:p>
        </p:txBody>
      </p:sp>
      <p:sp>
        <p:nvSpPr>
          <p:cNvPr id="3" name="Content Placeholder 2"/>
          <p:cNvSpPr>
            <a:spLocks noGrp="1"/>
          </p:cNvSpPr>
          <p:nvPr>
            <p:ph idx="1"/>
          </p:nvPr>
        </p:nvSpPr>
        <p:spPr/>
        <p:txBody>
          <a:bodyPr>
            <a:normAutofit/>
          </a:bodyPr>
          <a:lstStyle/>
          <a:p>
            <a:r>
              <a:rPr lang="en-US" sz="2800" dirty="0" err="1"/>
              <a:t>DataSet</a:t>
            </a:r>
            <a:r>
              <a:rPr lang="en-US" sz="2800" dirty="0"/>
              <a:t> Elements</a:t>
            </a:r>
          </a:p>
          <a:p>
            <a:pPr lvl="1">
              <a:buFont typeface="Wingdings" pitchFamily="2" charset="2"/>
              <a:buChar char="§"/>
            </a:pPr>
            <a:r>
              <a:rPr lang="en-US" sz="2200" u="sng" dirty="0" err="1"/>
              <a:t>DataTableCollection</a:t>
            </a:r>
            <a:r>
              <a:rPr lang="en-US" sz="2200" dirty="0"/>
              <a:t> can be accessed via Table property that contains the individual </a:t>
            </a:r>
            <a:r>
              <a:rPr lang="en-US" sz="2200" dirty="0" err="1"/>
              <a:t>DataTables</a:t>
            </a:r>
            <a:r>
              <a:rPr lang="en-US" sz="2200" dirty="0"/>
              <a:t>.</a:t>
            </a:r>
          </a:p>
          <a:p>
            <a:pPr lvl="1">
              <a:buFont typeface="Wingdings" pitchFamily="2" charset="2"/>
              <a:buChar char="§"/>
            </a:pPr>
            <a:r>
              <a:rPr lang="en-US" sz="2200" u="sng" dirty="0" err="1"/>
              <a:t>DataRelationCollection</a:t>
            </a:r>
            <a:r>
              <a:rPr lang="en-US" sz="2200" dirty="0"/>
              <a:t> can be accessed through the </a:t>
            </a:r>
            <a:r>
              <a:rPr lang="en-US" sz="2200" u="sng" dirty="0"/>
              <a:t>Relations</a:t>
            </a:r>
            <a:r>
              <a:rPr lang="en-US" sz="2200" dirty="0"/>
              <a:t> property.</a:t>
            </a:r>
          </a:p>
          <a:p>
            <a:pPr lvl="3">
              <a:buFont typeface="Wingdings" pitchFamily="2" charset="2"/>
              <a:buChar char="Ø"/>
            </a:pPr>
            <a:r>
              <a:rPr lang="en-US" sz="1800" dirty="0"/>
              <a:t>A relation can be created between two tables to model a foreign key constraint using the </a:t>
            </a:r>
            <a:r>
              <a:rPr lang="en-US" sz="1800" dirty="0" err="1"/>
              <a:t>DataRelation</a:t>
            </a:r>
            <a:r>
              <a:rPr lang="en-US" sz="1800" dirty="0"/>
              <a:t> type.</a:t>
            </a:r>
            <a:r>
              <a:rPr lang="en-US" dirty="0"/>
              <a:t> </a:t>
            </a:r>
          </a:p>
          <a:p>
            <a:pPr lvl="1">
              <a:buFont typeface="Wingdings" pitchFamily="2" charset="2"/>
              <a:buChar char="§"/>
            </a:pPr>
            <a:r>
              <a:rPr lang="en-US" sz="2200" u="sng" dirty="0" err="1"/>
              <a:t>PropertyCollection</a:t>
            </a:r>
            <a:r>
              <a:rPr lang="en-US" sz="2200" dirty="0"/>
              <a:t>: can be </a:t>
            </a:r>
            <a:r>
              <a:rPr lang="en-US" sz="2200" dirty="0" err="1"/>
              <a:t>accesed</a:t>
            </a:r>
            <a:r>
              <a:rPr lang="en-US" sz="2200" dirty="0"/>
              <a:t> via  </a:t>
            </a:r>
            <a:r>
              <a:rPr lang="en-US" sz="2200" dirty="0" err="1"/>
              <a:t>ExtendedProperties</a:t>
            </a:r>
            <a:r>
              <a:rPr lang="en-US" sz="2200" dirty="0"/>
              <a:t> that allows to add any extra information to the </a:t>
            </a:r>
            <a:r>
              <a:rPr lang="en-US" sz="2200" dirty="0" err="1"/>
              <a:t>DataSet</a:t>
            </a:r>
            <a:r>
              <a:rPr lang="en-US" sz="2200" dirty="0"/>
              <a:t> as name/value pairs.</a:t>
            </a:r>
            <a:endParaRPr lang="en-US" sz="18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E3551A-629D-4927-934D-2E5ED0FE6CB7}"/>
              </a:ext>
            </a:extLst>
          </p:cNvPr>
          <p:cNvSpPr>
            <a:spLocks noGrp="1"/>
          </p:cNvSpPr>
          <p:nvPr>
            <p:ph type="sldNum" sz="quarter" idx="12"/>
          </p:nvPr>
        </p:nvSpPr>
        <p:spPr/>
        <p:txBody>
          <a:bodyPr/>
          <a:lstStyle/>
          <a:p>
            <a:fld id="{B6F15528-21DE-4FAA-801E-634DDDAF4B2B}" type="slidenum">
              <a:rPr lang="en-US" smtClean="0"/>
              <a:pPr/>
              <a:t>63</a:t>
            </a:fld>
            <a:endParaRPr lang="en-US"/>
          </a:p>
        </p:txBody>
      </p:sp>
      <p:pic>
        <p:nvPicPr>
          <p:cNvPr id="6" name="Picture 5">
            <a:extLst>
              <a:ext uri="{FF2B5EF4-FFF2-40B4-BE49-F238E27FC236}">
                <a16:creationId xmlns:a16="http://schemas.microsoft.com/office/drawing/2014/main" id="{19220DA8-B79D-46D0-AFE7-E99FEADF0D3B}"/>
              </a:ext>
            </a:extLst>
          </p:cNvPr>
          <p:cNvPicPr>
            <a:picLocks noChangeAspect="1"/>
          </p:cNvPicPr>
          <p:nvPr/>
        </p:nvPicPr>
        <p:blipFill>
          <a:blip r:embed="rId2"/>
          <a:stretch>
            <a:fillRect/>
          </a:stretch>
        </p:blipFill>
        <p:spPr>
          <a:xfrm>
            <a:off x="255071" y="1828800"/>
            <a:ext cx="8648782" cy="4419600"/>
          </a:xfrm>
          <a:prstGeom prst="rect">
            <a:avLst/>
          </a:prstGeom>
        </p:spPr>
      </p:pic>
      <p:sp>
        <p:nvSpPr>
          <p:cNvPr id="7" name="Title 1">
            <a:extLst>
              <a:ext uri="{FF2B5EF4-FFF2-40B4-BE49-F238E27FC236}">
                <a16:creationId xmlns:a16="http://schemas.microsoft.com/office/drawing/2014/main" id="{747C412D-7083-490C-94D1-ECA24D90C4DC}"/>
              </a:ext>
            </a:extLst>
          </p:cNvPr>
          <p:cNvSpPr>
            <a:spLocks noGrp="1"/>
          </p:cNvSpPr>
          <p:nvPr>
            <p:ph type="title"/>
          </p:nvPr>
        </p:nvSpPr>
        <p:spPr>
          <a:xfrm>
            <a:off x="457200" y="253536"/>
            <a:ext cx="8229600" cy="1143000"/>
          </a:xfrm>
        </p:spPr>
        <p:txBody>
          <a:bodyPr>
            <a:noAutofit/>
          </a:bodyPr>
          <a:lstStyle/>
          <a:p>
            <a:pPr algn="ctr"/>
            <a:r>
              <a:rPr lang="en-US" sz="4000" b="1"/>
              <a:t>Demo</a:t>
            </a:r>
            <a:br>
              <a:rPr lang="en-US" sz="4000" b="1"/>
            </a:br>
            <a:r>
              <a:rPr lang="en-US" sz="4000" b="1"/>
              <a:t>Disconnected </a:t>
            </a:r>
            <a:r>
              <a:rPr lang="en-US" sz="4000" b="1" dirty="0"/>
              <a:t>Layer</a:t>
            </a:r>
            <a:endParaRPr lang="en-US" sz="4000" dirty="0"/>
          </a:p>
        </p:txBody>
      </p:sp>
      <p:sp>
        <p:nvSpPr>
          <p:cNvPr id="8" name="Rectangle 7">
            <a:extLst>
              <a:ext uri="{FF2B5EF4-FFF2-40B4-BE49-F238E27FC236}">
                <a16:creationId xmlns:a16="http://schemas.microsoft.com/office/drawing/2014/main" id="{1EAE4035-0777-4710-B2F2-F214EABB74B1}"/>
              </a:ext>
            </a:extLst>
          </p:cNvPr>
          <p:cNvSpPr/>
          <p:nvPr/>
        </p:nvSpPr>
        <p:spPr>
          <a:xfrm>
            <a:off x="301251" y="2486892"/>
            <a:ext cx="8431729" cy="3733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96799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E3551A-629D-4927-934D-2E5ED0FE6CB7}"/>
              </a:ext>
            </a:extLst>
          </p:cNvPr>
          <p:cNvSpPr>
            <a:spLocks noGrp="1"/>
          </p:cNvSpPr>
          <p:nvPr>
            <p:ph type="sldNum" sz="quarter" idx="12"/>
          </p:nvPr>
        </p:nvSpPr>
        <p:spPr/>
        <p:txBody>
          <a:bodyPr/>
          <a:lstStyle/>
          <a:p>
            <a:fld id="{B6F15528-21DE-4FAA-801E-634DDDAF4B2B}" type="slidenum">
              <a:rPr lang="en-US" smtClean="0"/>
              <a:pPr/>
              <a:t>64</a:t>
            </a:fld>
            <a:endParaRPr lang="en-US"/>
          </a:p>
        </p:txBody>
      </p:sp>
      <p:sp>
        <p:nvSpPr>
          <p:cNvPr id="5" name="Title 1">
            <a:extLst>
              <a:ext uri="{FF2B5EF4-FFF2-40B4-BE49-F238E27FC236}">
                <a16:creationId xmlns:a16="http://schemas.microsoft.com/office/drawing/2014/main" id="{3FD84D2C-F4C1-4EBF-8875-0A01DA5CFCF3}"/>
              </a:ext>
            </a:extLst>
          </p:cNvPr>
          <p:cNvSpPr>
            <a:spLocks noGrp="1"/>
          </p:cNvSpPr>
          <p:nvPr>
            <p:ph type="title"/>
          </p:nvPr>
        </p:nvSpPr>
        <p:spPr>
          <a:xfrm>
            <a:off x="457200" y="253536"/>
            <a:ext cx="8229600" cy="1143000"/>
          </a:xfrm>
        </p:spPr>
        <p:txBody>
          <a:bodyPr>
            <a:noAutofit/>
          </a:bodyPr>
          <a:lstStyle/>
          <a:p>
            <a:pPr algn="ctr"/>
            <a:r>
              <a:rPr lang="en-US" sz="4000" b="1"/>
              <a:t>Demo</a:t>
            </a:r>
            <a:br>
              <a:rPr lang="en-US" sz="4000" b="1"/>
            </a:br>
            <a:r>
              <a:rPr lang="en-US" sz="4000" b="1"/>
              <a:t>Disconnected </a:t>
            </a:r>
            <a:r>
              <a:rPr lang="en-US" sz="4000" b="1" dirty="0"/>
              <a:t>Layer</a:t>
            </a:r>
            <a:endParaRPr lang="en-US" sz="4000" dirty="0"/>
          </a:p>
        </p:txBody>
      </p:sp>
      <p:pic>
        <p:nvPicPr>
          <p:cNvPr id="2" name="Picture 1">
            <a:extLst>
              <a:ext uri="{FF2B5EF4-FFF2-40B4-BE49-F238E27FC236}">
                <a16:creationId xmlns:a16="http://schemas.microsoft.com/office/drawing/2014/main" id="{7F0F56A7-9D1C-425C-8634-843C0810E510}"/>
              </a:ext>
            </a:extLst>
          </p:cNvPr>
          <p:cNvPicPr>
            <a:picLocks noChangeAspect="1"/>
          </p:cNvPicPr>
          <p:nvPr/>
        </p:nvPicPr>
        <p:blipFill>
          <a:blip r:embed="rId3"/>
          <a:stretch>
            <a:fillRect/>
          </a:stretch>
        </p:blipFill>
        <p:spPr>
          <a:xfrm>
            <a:off x="443296" y="1524000"/>
            <a:ext cx="8229600" cy="5103176"/>
          </a:xfrm>
          <a:prstGeom prst="rect">
            <a:avLst/>
          </a:prstGeom>
        </p:spPr>
      </p:pic>
    </p:spTree>
    <p:extLst>
      <p:ext uri="{BB962C8B-B14F-4D97-AF65-F5344CB8AC3E}">
        <p14:creationId xmlns:p14="http://schemas.microsoft.com/office/powerpoint/2010/main" val="3714743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E3551A-629D-4927-934D-2E5ED0FE6CB7}"/>
              </a:ext>
            </a:extLst>
          </p:cNvPr>
          <p:cNvSpPr>
            <a:spLocks noGrp="1"/>
          </p:cNvSpPr>
          <p:nvPr>
            <p:ph type="sldNum" sz="quarter" idx="12"/>
          </p:nvPr>
        </p:nvSpPr>
        <p:spPr/>
        <p:txBody>
          <a:bodyPr/>
          <a:lstStyle/>
          <a:p>
            <a:fld id="{B6F15528-21DE-4FAA-801E-634DDDAF4B2B}" type="slidenum">
              <a:rPr lang="en-US" smtClean="0"/>
              <a:pPr/>
              <a:t>65</a:t>
            </a:fld>
            <a:endParaRPr lang="en-US"/>
          </a:p>
        </p:txBody>
      </p:sp>
      <p:sp>
        <p:nvSpPr>
          <p:cNvPr id="5" name="Title 1">
            <a:extLst>
              <a:ext uri="{FF2B5EF4-FFF2-40B4-BE49-F238E27FC236}">
                <a16:creationId xmlns:a16="http://schemas.microsoft.com/office/drawing/2014/main" id="{3FD84D2C-F4C1-4EBF-8875-0A01DA5CFCF3}"/>
              </a:ext>
            </a:extLst>
          </p:cNvPr>
          <p:cNvSpPr>
            <a:spLocks noGrp="1"/>
          </p:cNvSpPr>
          <p:nvPr>
            <p:ph type="title"/>
          </p:nvPr>
        </p:nvSpPr>
        <p:spPr>
          <a:xfrm>
            <a:off x="457200" y="253536"/>
            <a:ext cx="8229600" cy="1143000"/>
          </a:xfrm>
        </p:spPr>
        <p:txBody>
          <a:bodyPr>
            <a:noAutofit/>
          </a:bodyPr>
          <a:lstStyle/>
          <a:p>
            <a:pPr algn="ctr"/>
            <a:r>
              <a:rPr lang="en-US" sz="4000" b="1"/>
              <a:t>Demo</a:t>
            </a:r>
            <a:br>
              <a:rPr lang="en-US" sz="4000" b="1"/>
            </a:br>
            <a:r>
              <a:rPr lang="en-US" sz="4000" b="1"/>
              <a:t>Disconnected </a:t>
            </a:r>
            <a:r>
              <a:rPr lang="en-US" sz="4000" b="1" dirty="0"/>
              <a:t>Layer</a:t>
            </a:r>
            <a:endParaRPr lang="en-US" sz="4000" dirty="0"/>
          </a:p>
        </p:txBody>
      </p:sp>
      <p:pic>
        <p:nvPicPr>
          <p:cNvPr id="2" name="Picture 1">
            <a:extLst>
              <a:ext uri="{FF2B5EF4-FFF2-40B4-BE49-F238E27FC236}">
                <a16:creationId xmlns:a16="http://schemas.microsoft.com/office/drawing/2014/main" id="{7CB0A457-9EED-4DAF-9C6C-471D86E76DF2}"/>
              </a:ext>
            </a:extLst>
          </p:cNvPr>
          <p:cNvPicPr>
            <a:picLocks noChangeAspect="1"/>
          </p:cNvPicPr>
          <p:nvPr/>
        </p:nvPicPr>
        <p:blipFill>
          <a:blip r:embed="rId3"/>
          <a:stretch>
            <a:fillRect/>
          </a:stretch>
        </p:blipFill>
        <p:spPr>
          <a:xfrm>
            <a:off x="198580" y="2428875"/>
            <a:ext cx="3886200" cy="3209925"/>
          </a:xfrm>
          <a:prstGeom prst="rect">
            <a:avLst/>
          </a:prstGeom>
        </p:spPr>
      </p:pic>
      <p:pic>
        <p:nvPicPr>
          <p:cNvPr id="6" name="Picture 5">
            <a:extLst>
              <a:ext uri="{FF2B5EF4-FFF2-40B4-BE49-F238E27FC236}">
                <a16:creationId xmlns:a16="http://schemas.microsoft.com/office/drawing/2014/main" id="{29DCC026-D4CB-48CF-8C27-C89595774D2E}"/>
              </a:ext>
            </a:extLst>
          </p:cNvPr>
          <p:cNvPicPr>
            <a:picLocks noChangeAspect="1"/>
          </p:cNvPicPr>
          <p:nvPr/>
        </p:nvPicPr>
        <p:blipFill>
          <a:blip r:embed="rId4"/>
          <a:stretch>
            <a:fillRect/>
          </a:stretch>
        </p:blipFill>
        <p:spPr>
          <a:xfrm>
            <a:off x="4724399" y="2428875"/>
            <a:ext cx="4217103" cy="3209924"/>
          </a:xfrm>
          <a:prstGeom prst="rect">
            <a:avLst/>
          </a:prstGeom>
        </p:spPr>
      </p:pic>
      <p:sp>
        <p:nvSpPr>
          <p:cNvPr id="8" name="Arrow: Right 7">
            <a:extLst>
              <a:ext uri="{FF2B5EF4-FFF2-40B4-BE49-F238E27FC236}">
                <a16:creationId xmlns:a16="http://schemas.microsoft.com/office/drawing/2014/main" id="{7E2053CD-818C-4062-B031-F1E5C5D4E16D}"/>
              </a:ext>
            </a:extLst>
          </p:cNvPr>
          <p:cNvSpPr/>
          <p:nvPr/>
        </p:nvSpPr>
        <p:spPr>
          <a:xfrm>
            <a:off x="4038600" y="3627291"/>
            <a:ext cx="768926" cy="304800"/>
          </a:xfrm>
          <a:prstGeom prst="rightArrow">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8339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pPr algn="l"/>
            <a:r>
              <a:rPr lang="en-US" sz="3600" b="1" dirty="0"/>
              <a:t>Disconnected Layer Demo</a:t>
            </a:r>
            <a:br>
              <a:rPr lang="en-US" sz="3600" b="1" dirty="0"/>
            </a:br>
            <a:r>
              <a:rPr lang="en-US" sz="2200" b="1" dirty="0"/>
              <a:t>(Ch_22 Code\</a:t>
            </a:r>
            <a:r>
              <a:rPr lang="en-US" sz="2200" b="1" dirty="0" err="1"/>
              <a:t>CarsInvertoryUpdaterDS</a:t>
            </a:r>
            <a:r>
              <a:rPr lang="en-US" sz="2200" b="1" dirty="0"/>
              <a:t>)</a:t>
            </a:r>
            <a:endParaRPr lang="en-US" sz="2200" dirty="0"/>
          </a:p>
        </p:txBody>
      </p:sp>
      <p:sp>
        <p:nvSpPr>
          <p:cNvPr id="4" name="Rectangle 3"/>
          <p:cNvSpPr/>
          <p:nvPr/>
        </p:nvSpPr>
        <p:spPr>
          <a:xfrm>
            <a:off x="1066800" y="1600200"/>
            <a:ext cx="5486400" cy="4524315"/>
          </a:xfrm>
          <a:prstGeom prst="rect">
            <a:avLst/>
          </a:prstGeom>
        </p:spPr>
        <p:txBody>
          <a:bodyPr wrap="square">
            <a:spAutoFit/>
          </a:bodyPr>
          <a:lstStyle/>
          <a:p>
            <a:r>
              <a:rPr lang="en-US" dirty="0">
                <a:solidFill>
                  <a:srgbClr val="FFFF00"/>
                </a:solidFill>
              </a:rPr>
              <a:t>Build a new console application </a:t>
            </a:r>
            <a:r>
              <a:rPr lang="en-US" dirty="0"/>
              <a:t>(</a:t>
            </a:r>
            <a:r>
              <a:rPr lang="en-US" dirty="0" err="1"/>
              <a:t>CarsInventoryUpdater</a:t>
            </a:r>
            <a:r>
              <a:rPr lang="en-US" dirty="0"/>
              <a:t>) </a:t>
            </a:r>
          </a:p>
          <a:p>
            <a:r>
              <a:rPr lang="en-US" dirty="0"/>
              <a:t>that allows the caller to modify the Inventory table of the Cars database. </a:t>
            </a:r>
          </a:p>
          <a:p>
            <a:r>
              <a:rPr lang="en-US" dirty="0"/>
              <a:t>This program will allow the user to enter the following commands:</a:t>
            </a:r>
          </a:p>
          <a:p>
            <a:endParaRPr lang="en-US" dirty="0"/>
          </a:p>
          <a:p>
            <a:r>
              <a:rPr lang="en-US" dirty="0"/>
              <a:t>• I: Inserts a new record into the Inventory table</a:t>
            </a:r>
          </a:p>
          <a:p>
            <a:r>
              <a:rPr lang="en-US" dirty="0"/>
              <a:t>• U: Updates an existing record in the Inventory table</a:t>
            </a:r>
          </a:p>
          <a:p>
            <a:r>
              <a:rPr lang="en-US" dirty="0"/>
              <a:t>• D: Deletes an existing record from the Inventory table</a:t>
            </a:r>
          </a:p>
          <a:p>
            <a:r>
              <a:rPr lang="en-US" dirty="0"/>
              <a:t>• L: Displays the current inventory using a data reader</a:t>
            </a:r>
          </a:p>
          <a:p>
            <a:r>
              <a:rPr lang="en-US" dirty="0"/>
              <a:t>• S: Shows these options to the user</a:t>
            </a:r>
          </a:p>
          <a:p>
            <a:r>
              <a:rPr lang="en-US" dirty="0"/>
              <a:t>• Q: Quits the program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685800"/>
          </a:xfrm>
        </p:spPr>
        <p:txBody>
          <a:bodyPr>
            <a:normAutofit fontScale="90000"/>
          </a:bodyPr>
          <a:lstStyle/>
          <a:p>
            <a:pPr algn="l"/>
            <a:r>
              <a:rPr lang="en-US" sz="3600" b="1" dirty="0"/>
              <a:t>Disconnected Layer Demo</a:t>
            </a:r>
            <a:br>
              <a:rPr lang="en-US" sz="3600" b="1" dirty="0"/>
            </a:br>
            <a:r>
              <a:rPr lang="en-US" sz="2200" b="1" dirty="0"/>
              <a:t>(Ch_22 Code\</a:t>
            </a:r>
            <a:r>
              <a:rPr lang="en-US" sz="2200" b="1" dirty="0" err="1"/>
              <a:t>CarsInvertoryUpdaterDS</a:t>
            </a:r>
            <a:r>
              <a:rPr lang="en-US" sz="2200" b="1" dirty="0"/>
              <a:t>)</a:t>
            </a:r>
            <a:endParaRPr lang="en-US" sz="2200" dirty="0"/>
          </a:p>
        </p:txBody>
      </p:sp>
      <p:grpSp>
        <p:nvGrpSpPr>
          <p:cNvPr id="8" name="Group 7"/>
          <p:cNvGrpSpPr/>
          <p:nvPr/>
        </p:nvGrpSpPr>
        <p:grpSpPr>
          <a:xfrm>
            <a:off x="824380" y="1562332"/>
            <a:ext cx="7495239" cy="3924067"/>
            <a:chOff x="824380" y="1562332"/>
            <a:chExt cx="7495239" cy="3924067"/>
          </a:xfrm>
        </p:grpSpPr>
        <p:pic>
          <p:nvPicPr>
            <p:cNvPr id="5" name="Picture 4" descr="ds.png"/>
            <p:cNvPicPr>
              <a:picLocks noChangeAspect="1"/>
            </p:cNvPicPr>
            <p:nvPr/>
          </p:nvPicPr>
          <p:blipFill>
            <a:blip r:embed="rId2"/>
            <a:stretch>
              <a:fillRect/>
            </a:stretch>
          </p:blipFill>
          <p:spPr>
            <a:xfrm>
              <a:off x="824380" y="1562332"/>
              <a:ext cx="7495239" cy="39240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838200" y="1600200"/>
              <a:ext cx="5257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4400" y="4953000"/>
              <a:ext cx="5257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685800"/>
          </a:xfrm>
        </p:spPr>
        <p:txBody>
          <a:bodyPr>
            <a:normAutofit fontScale="90000"/>
          </a:bodyPr>
          <a:lstStyle/>
          <a:p>
            <a:pPr algn="l"/>
            <a:r>
              <a:rPr lang="en-US" sz="3600" b="1" dirty="0"/>
              <a:t>Disconnected Layer Demo</a:t>
            </a:r>
            <a:br>
              <a:rPr lang="en-US" sz="3600" b="1" dirty="0"/>
            </a:br>
            <a:r>
              <a:rPr lang="en-US" sz="2200" b="1" dirty="0"/>
              <a:t>(Ch_22 Code\</a:t>
            </a:r>
            <a:r>
              <a:rPr lang="en-US" sz="2200" b="1" dirty="0" err="1"/>
              <a:t>CarsInvertoryUpdaterDS</a:t>
            </a:r>
            <a:r>
              <a:rPr lang="en-US" sz="2200" b="1" dirty="0"/>
              <a:t>)</a:t>
            </a:r>
            <a:endParaRPr lang="en-US" sz="2200" dirty="0"/>
          </a:p>
        </p:txBody>
      </p:sp>
      <p:grpSp>
        <p:nvGrpSpPr>
          <p:cNvPr id="7" name="Group 6"/>
          <p:cNvGrpSpPr/>
          <p:nvPr/>
        </p:nvGrpSpPr>
        <p:grpSpPr>
          <a:xfrm>
            <a:off x="1066800" y="2057400"/>
            <a:ext cx="6630350" cy="4038600"/>
            <a:chOff x="1447800" y="1676400"/>
            <a:chExt cx="6630350" cy="4038600"/>
          </a:xfrm>
        </p:grpSpPr>
        <p:pic>
          <p:nvPicPr>
            <p:cNvPr id="5" name="Picture 4" descr="ds_list.png"/>
            <p:cNvPicPr>
              <a:picLocks noChangeAspect="1"/>
            </p:cNvPicPr>
            <p:nvPr/>
          </p:nvPicPr>
          <p:blipFill>
            <a:blip r:embed="rId2"/>
            <a:stretch>
              <a:fillRect/>
            </a:stretch>
          </p:blipFill>
          <p:spPr>
            <a:xfrm>
              <a:off x="1447800" y="1676400"/>
              <a:ext cx="6630350" cy="4038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828800" y="2057400"/>
              <a:ext cx="60960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p:cNvSpPr/>
          <p:nvPr/>
        </p:nvSpPr>
        <p:spPr>
          <a:xfrm>
            <a:off x="5105400" y="1371600"/>
            <a:ext cx="2819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all data in the data set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685800"/>
          </a:xfrm>
        </p:spPr>
        <p:txBody>
          <a:bodyPr>
            <a:normAutofit fontScale="90000"/>
          </a:bodyPr>
          <a:lstStyle/>
          <a:p>
            <a:pPr algn="l"/>
            <a:r>
              <a:rPr lang="en-US" sz="3600" b="1" dirty="0"/>
              <a:t>Disconnected Layer Demo</a:t>
            </a:r>
            <a:br>
              <a:rPr lang="en-US" sz="3600" b="1" dirty="0"/>
            </a:br>
            <a:r>
              <a:rPr lang="en-US" sz="2200" b="1" dirty="0"/>
              <a:t>(Ch_22 Code\</a:t>
            </a:r>
            <a:r>
              <a:rPr lang="en-US" sz="2200" b="1" dirty="0" err="1"/>
              <a:t>CarsInvertoryUpdaterDS</a:t>
            </a:r>
            <a:r>
              <a:rPr lang="en-US" sz="2200" b="1" dirty="0"/>
              <a:t>)</a:t>
            </a:r>
            <a:endParaRPr lang="en-US" sz="2200" dirty="0"/>
          </a:p>
        </p:txBody>
      </p:sp>
      <p:grpSp>
        <p:nvGrpSpPr>
          <p:cNvPr id="9" name="Group 8"/>
          <p:cNvGrpSpPr/>
          <p:nvPr/>
        </p:nvGrpSpPr>
        <p:grpSpPr>
          <a:xfrm>
            <a:off x="228600" y="2286000"/>
            <a:ext cx="6200000" cy="4276191"/>
            <a:chOff x="228600" y="2286000"/>
            <a:chExt cx="6200000" cy="4276191"/>
          </a:xfrm>
        </p:grpSpPr>
        <p:pic>
          <p:nvPicPr>
            <p:cNvPr id="6" name="Picture 5" descr="ds_insert1.png"/>
            <p:cNvPicPr>
              <a:picLocks noChangeAspect="1"/>
            </p:cNvPicPr>
            <p:nvPr/>
          </p:nvPicPr>
          <p:blipFill>
            <a:blip r:embed="rId2"/>
            <a:stretch>
              <a:fillRect/>
            </a:stretch>
          </p:blipFill>
          <p:spPr>
            <a:xfrm>
              <a:off x="228600" y="2286000"/>
              <a:ext cx="6200000" cy="42761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381000" y="3733800"/>
              <a:ext cx="53340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90600" y="5334000"/>
              <a:ext cx="4191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6019800" y="3810000"/>
            <a:ext cx="2819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row in the data set</a:t>
            </a:r>
          </a:p>
        </p:txBody>
      </p:sp>
      <p:sp>
        <p:nvSpPr>
          <p:cNvPr id="11" name="Rounded Rectangle 10"/>
          <p:cNvSpPr/>
          <p:nvPr/>
        </p:nvSpPr>
        <p:spPr>
          <a:xfrm>
            <a:off x="5638800" y="5181600"/>
            <a:ext cx="2819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dataset to database</a:t>
            </a:r>
          </a:p>
        </p:txBody>
      </p:sp>
      <p:cxnSp>
        <p:nvCxnSpPr>
          <p:cNvPr id="13" name="Straight Arrow Connector 12"/>
          <p:cNvCxnSpPr>
            <a:stCxn id="10" idx="1"/>
            <a:endCxn id="7" idx="3"/>
          </p:cNvCxnSpPr>
          <p:nvPr/>
        </p:nvCxnSpPr>
        <p:spPr>
          <a:xfrm rot="10800000" flipV="1">
            <a:off x="5715000" y="4114800"/>
            <a:ext cx="30480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1"/>
            <a:endCxn id="8" idx="3"/>
          </p:cNvCxnSpPr>
          <p:nvPr/>
        </p:nvCxnSpPr>
        <p:spPr>
          <a:xfrm rot="10800000" flipV="1">
            <a:off x="5181600" y="5486400"/>
            <a:ext cx="4572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 name="Picture 4" descr="ds_insert.png"/>
          <p:cNvPicPr>
            <a:picLocks noChangeAspect="1"/>
          </p:cNvPicPr>
          <p:nvPr/>
        </p:nvPicPr>
        <p:blipFill>
          <a:blip r:embed="rId3"/>
          <a:stretch>
            <a:fillRect/>
          </a:stretch>
        </p:blipFill>
        <p:spPr>
          <a:xfrm>
            <a:off x="5181600" y="1066800"/>
            <a:ext cx="3962400"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Oval 17"/>
          <p:cNvSpPr/>
          <p:nvPr/>
        </p:nvSpPr>
        <p:spPr>
          <a:xfrm>
            <a:off x="533400" y="1295400"/>
            <a:ext cx="3124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 data to database</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And ADO .NET</a:t>
            </a:r>
          </a:p>
        </p:txBody>
      </p:sp>
      <p:pic>
        <p:nvPicPr>
          <p:cNvPr id="6" name="Content Placeholder 5" descr="untitled.bmp"/>
          <p:cNvPicPr>
            <a:picLocks noGrp="1" noChangeAspect="1"/>
          </p:cNvPicPr>
          <p:nvPr>
            <p:ph idx="1"/>
          </p:nvPr>
        </p:nvPicPr>
        <p:blipFill>
          <a:blip r:embed="rId2"/>
          <a:stretch>
            <a:fillRect/>
          </a:stretch>
        </p:blipFill>
        <p:spPr>
          <a:xfrm>
            <a:off x="597446" y="1646238"/>
            <a:ext cx="7949107" cy="4525962"/>
          </a:xfrm>
        </p:spPr>
      </p:pic>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685800"/>
          </a:xfrm>
        </p:spPr>
        <p:txBody>
          <a:bodyPr>
            <a:normAutofit fontScale="90000"/>
          </a:bodyPr>
          <a:lstStyle/>
          <a:p>
            <a:pPr algn="l"/>
            <a:r>
              <a:rPr lang="en-US" sz="3600" b="1" dirty="0"/>
              <a:t>Disconnected Layer Demo</a:t>
            </a:r>
            <a:br>
              <a:rPr lang="en-US" sz="3600" b="1" dirty="0"/>
            </a:br>
            <a:r>
              <a:rPr lang="en-US" sz="2200" b="1" dirty="0"/>
              <a:t>(Ch_22 Code\</a:t>
            </a:r>
            <a:r>
              <a:rPr lang="en-US" sz="2200" b="1" dirty="0" err="1"/>
              <a:t>CarsInvertoryUpdaterDS</a:t>
            </a:r>
            <a:r>
              <a:rPr lang="en-US" sz="2200" b="1" dirty="0"/>
              <a:t>)</a:t>
            </a:r>
            <a:endParaRPr lang="en-US" sz="2200" dirty="0"/>
          </a:p>
        </p:txBody>
      </p:sp>
      <p:pic>
        <p:nvPicPr>
          <p:cNvPr id="6" name="Picture 5" descr="ds_update1.png"/>
          <p:cNvPicPr>
            <a:picLocks noChangeAspect="1"/>
          </p:cNvPicPr>
          <p:nvPr/>
        </p:nvPicPr>
        <p:blipFill>
          <a:blip r:embed="rId2"/>
          <a:stretch>
            <a:fillRect/>
          </a:stretch>
        </p:blipFill>
        <p:spPr>
          <a:xfrm>
            <a:off x="3886200" y="1066800"/>
            <a:ext cx="4828572"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7" name="Group 16"/>
          <p:cNvGrpSpPr/>
          <p:nvPr/>
        </p:nvGrpSpPr>
        <p:grpSpPr>
          <a:xfrm>
            <a:off x="457200" y="3519153"/>
            <a:ext cx="7476191" cy="3133334"/>
            <a:chOff x="457200" y="3519153"/>
            <a:chExt cx="7476191" cy="3133334"/>
          </a:xfrm>
        </p:grpSpPr>
        <p:pic>
          <p:nvPicPr>
            <p:cNvPr id="5" name="Picture 4" descr="ds_update2.png"/>
            <p:cNvPicPr>
              <a:picLocks noChangeAspect="1"/>
            </p:cNvPicPr>
            <p:nvPr/>
          </p:nvPicPr>
          <p:blipFill>
            <a:blip r:embed="rId3"/>
            <a:stretch>
              <a:fillRect/>
            </a:stretch>
          </p:blipFill>
          <p:spPr>
            <a:xfrm>
              <a:off x="457200" y="3519153"/>
              <a:ext cx="7476191" cy="31333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990600" y="5372637"/>
              <a:ext cx="4191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4343400"/>
              <a:ext cx="7010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5867400" y="4953000"/>
            <a:ext cx="2743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row in dataset</a:t>
            </a:r>
          </a:p>
        </p:txBody>
      </p:sp>
      <p:sp>
        <p:nvSpPr>
          <p:cNvPr id="11" name="Rounded Rectangle 10"/>
          <p:cNvSpPr/>
          <p:nvPr/>
        </p:nvSpPr>
        <p:spPr>
          <a:xfrm>
            <a:off x="5715000" y="5715000"/>
            <a:ext cx="2895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dataset to database</a:t>
            </a:r>
          </a:p>
        </p:txBody>
      </p:sp>
      <p:cxnSp>
        <p:nvCxnSpPr>
          <p:cNvPr id="13" name="Straight Arrow Connector 12"/>
          <p:cNvCxnSpPr>
            <a:stCxn id="10" idx="0"/>
            <a:endCxn id="9" idx="2"/>
          </p:cNvCxnSpPr>
          <p:nvPr/>
        </p:nvCxnSpPr>
        <p:spPr>
          <a:xfrm rot="16200000" flipV="1">
            <a:off x="5676900" y="3390900"/>
            <a:ext cx="2286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1"/>
            <a:endCxn id="8" idx="3"/>
          </p:cNvCxnSpPr>
          <p:nvPr/>
        </p:nvCxnSpPr>
        <p:spPr>
          <a:xfrm rot="10800000">
            <a:off x="5181600" y="5563138"/>
            <a:ext cx="533400" cy="4185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533400" y="1295400"/>
            <a:ext cx="3124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data to database</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685800"/>
          </a:xfrm>
        </p:spPr>
        <p:txBody>
          <a:bodyPr>
            <a:normAutofit fontScale="90000"/>
          </a:bodyPr>
          <a:lstStyle/>
          <a:p>
            <a:pPr algn="l"/>
            <a:r>
              <a:rPr lang="en-US" sz="3600" b="1" dirty="0"/>
              <a:t>Disconnected Layer Demo</a:t>
            </a:r>
            <a:br>
              <a:rPr lang="en-US" sz="3600" b="1" dirty="0"/>
            </a:br>
            <a:r>
              <a:rPr lang="en-US" sz="2200" b="1" dirty="0"/>
              <a:t>(Ch_22 Code\</a:t>
            </a:r>
            <a:r>
              <a:rPr lang="en-US" sz="2200" b="1" dirty="0" err="1"/>
              <a:t>CarsInvertoryUpdaterDS</a:t>
            </a:r>
            <a:r>
              <a:rPr lang="en-US" sz="2200" b="1" dirty="0"/>
              <a:t>)</a:t>
            </a:r>
            <a:endParaRPr lang="en-US" sz="2200" dirty="0"/>
          </a:p>
        </p:txBody>
      </p:sp>
      <p:grpSp>
        <p:nvGrpSpPr>
          <p:cNvPr id="8" name="Group 7"/>
          <p:cNvGrpSpPr/>
          <p:nvPr/>
        </p:nvGrpSpPr>
        <p:grpSpPr>
          <a:xfrm>
            <a:off x="762000" y="1371600"/>
            <a:ext cx="7457143" cy="5180953"/>
            <a:chOff x="762000" y="1371600"/>
            <a:chExt cx="7457143" cy="5180953"/>
          </a:xfrm>
        </p:grpSpPr>
        <p:pic>
          <p:nvPicPr>
            <p:cNvPr id="5" name="Picture 4" descr="ds_delete.png"/>
            <p:cNvPicPr>
              <a:picLocks noChangeAspect="1"/>
            </p:cNvPicPr>
            <p:nvPr/>
          </p:nvPicPr>
          <p:blipFill>
            <a:blip r:embed="rId2"/>
            <a:stretch>
              <a:fillRect/>
            </a:stretch>
          </p:blipFill>
          <p:spPr>
            <a:xfrm>
              <a:off x="762000" y="1371600"/>
              <a:ext cx="7457143" cy="5180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103288" y="4419600"/>
              <a:ext cx="7050111"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09163" y="5359758"/>
              <a:ext cx="4191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ounded Rectangle 8"/>
          <p:cNvSpPr/>
          <p:nvPr/>
        </p:nvSpPr>
        <p:spPr>
          <a:xfrm>
            <a:off x="6705600" y="3429000"/>
            <a:ext cx="2209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in dataset</a:t>
            </a:r>
          </a:p>
        </p:txBody>
      </p:sp>
      <p:sp>
        <p:nvSpPr>
          <p:cNvPr id="10" name="Rounded Rectangle 9"/>
          <p:cNvSpPr/>
          <p:nvPr/>
        </p:nvSpPr>
        <p:spPr>
          <a:xfrm>
            <a:off x="6248400" y="5410200"/>
            <a:ext cx="2209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dataset to database</a:t>
            </a:r>
          </a:p>
        </p:txBody>
      </p:sp>
      <p:cxnSp>
        <p:nvCxnSpPr>
          <p:cNvPr id="12" name="Straight Arrow Connector 11"/>
          <p:cNvCxnSpPr>
            <a:stCxn id="9" idx="2"/>
          </p:cNvCxnSpPr>
          <p:nvPr/>
        </p:nvCxnSpPr>
        <p:spPr>
          <a:xfrm rot="5400000">
            <a:off x="7334250" y="3943350"/>
            <a:ext cx="457200" cy="495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1"/>
            <a:endCxn id="7" idx="3"/>
          </p:cNvCxnSpPr>
          <p:nvPr/>
        </p:nvCxnSpPr>
        <p:spPr>
          <a:xfrm rot="10800000">
            <a:off x="5600164" y="5550258"/>
            <a:ext cx="648237" cy="1266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5410200" y="1066800"/>
            <a:ext cx="3124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data from database</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err="1"/>
              <a:t>Autogenerating</a:t>
            </a:r>
            <a:r>
              <a:rPr lang="en-US" sz="3200" b="1" dirty="0"/>
              <a:t> SQL Commands Using Command Builder Types</a:t>
            </a:r>
            <a:endParaRPr lang="en-US" sz="3200" dirty="0"/>
          </a:p>
        </p:txBody>
      </p:sp>
      <p:sp>
        <p:nvSpPr>
          <p:cNvPr id="3" name="Content Placeholder 2"/>
          <p:cNvSpPr>
            <a:spLocks noGrp="1"/>
          </p:cNvSpPr>
          <p:nvPr>
            <p:ph idx="1"/>
          </p:nvPr>
        </p:nvSpPr>
        <p:spPr/>
        <p:txBody>
          <a:bodyPr/>
          <a:lstStyle/>
          <a:p>
            <a:r>
              <a:rPr lang="en-US" dirty="0"/>
              <a:t>.NET 2.0 provides a </a:t>
            </a:r>
            <a:r>
              <a:rPr lang="en-US" dirty="0">
                <a:solidFill>
                  <a:srgbClr val="FFFF00"/>
                </a:solidFill>
              </a:rPr>
              <a:t>command builder </a:t>
            </a:r>
            <a:r>
              <a:rPr lang="en-US" dirty="0"/>
              <a:t>to automatically obtain command objects that contain the correct Insert, Delete, and Update command types based on the initial Select statement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b_buider1.png"/>
          <p:cNvPicPr>
            <a:picLocks noChangeAspect="1"/>
          </p:cNvPicPr>
          <p:nvPr/>
        </p:nvPicPr>
        <p:blipFill>
          <a:blip r:embed="rId3"/>
          <a:stretch>
            <a:fillRect/>
          </a:stretch>
        </p:blipFill>
        <p:spPr>
          <a:xfrm>
            <a:off x="277133" y="786352"/>
            <a:ext cx="7266667" cy="2695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0" name="Group 9"/>
          <p:cNvGrpSpPr/>
          <p:nvPr/>
        </p:nvGrpSpPr>
        <p:grpSpPr>
          <a:xfrm>
            <a:off x="2667000" y="3581400"/>
            <a:ext cx="5571429" cy="3057143"/>
            <a:chOff x="2743200" y="3505200"/>
            <a:chExt cx="5571429" cy="3057143"/>
          </a:xfrm>
        </p:grpSpPr>
        <p:pic>
          <p:nvPicPr>
            <p:cNvPr id="8" name="Picture 7" descr="db_buider2.png"/>
            <p:cNvPicPr>
              <a:picLocks noChangeAspect="1"/>
            </p:cNvPicPr>
            <p:nvPr/>
          </p:nvPicPr>
          <p:blipFill>
            <a:blip r:embed="rId4"/>
            <a:stretch>
              <a:fillRect/>
            </a:stretch>
          </p:blipFill>
          <p:spPr>
            <a:xfrm>
              <a:off x="2743200" y="3505200"/>
              <a:ext cx="5571429" cy="30571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3200400" y="4419600"/>
              <a:ext cx="51054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68815" y="174936"/>
            <a:ext cx="7007046" cy="369332"/>
          </a:xfrm>
          <a:prstGeom prst="rect">
            <a:avLst/>
          </a:prstGeom>
          <a:noFill/>
        </p:spPr>
        <p:txBody>
          <a:bodyPr wrap="none" rtlCol="0">
            <a:spAutoFit/>
          </a:bodyPr>
          <a:lstStyle/>
          <a:p>
            <a:r>
              <a:rPr lang="en-US" u="sng" dirty="0">
                <a:solidFill>
                  <a:srgbClr val="FFFF00"/>
                </a:solidFill>
              </a:rPr>
              <a:t>Command Builder Demo (Ch_22 Code\</a:t>
            </a:r>
            <a:r>
              <a:rPr lang="en-US" u="sng" dirty="0" err="1">
                <a:solidFill>
                  <a:srgbClr val="FFFF00"/>
                </a:solidFill>
              </a:rPr>
              <a:t>MySqlCommandBuilder</a:t>
            </a:r>
            <a:r>
              <a:rPr lang="en-US" u="sng" dirty="0">
                <a:solidFill>
                  <a:srgbClr val="FFFF00"/>
                </a:solidFill>
              </a:rPr>
              <a:t>)</a:t>
            </a:r>
          </a:p>
        </p:txBody>
      </p:sp>
      <p:sp>
        <p:nvSpPr>
          <p:cNvPr id="7" name="Rectangle 6"/>
          <p:cNvSpPr/>
          <p:nvPr/>
        </p:nvSpPr>
        <p:spPr>
          <a:xfrm>
            <a:off x="609600" y="2286000"/>
            <a:ext cx="55626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Binding data to </a:t>
            </a:r>
            <a:r>
              <a:rPr lang="en-US" dirty="0" err="1"/>
              <a:t>DataGridView</a:t>
            </a:r>
            <a:r>
              <a:rPr lang="en-US" dirty="0"/>
              <a:t> control</a:t>
            </a:r>
          </a:p>
        </p:txBody>
      </p:sp>
      <p:grpSp>
        <p:nvGrpSpPr>
          <p:cNvPr id="7" name="Group 6"/>
          <p:cNvGrpSpPr/>
          <p:nvPr/>
        </p:nvGrpSpPr>
        <p:grpSpPr>
          <a:xfrm>
            <a:off x="1219200" y="4953000"/>
            <a:ext cx="2447629" cy="1571429"/>
            <a:chOff x="1219200" y="4953000"/>
            <a:chExt cx="2447629" cy="1571429"/>
          </a:xfrm>
        </p:grpSpPr>
        <p:pic>
          <p:nvPicPr>
            <p:cNvPr id="5" name="Picture 4" descr="grid1.png"/>
            <p:cNvPicPr>
              <a:picLocks noChangeAspect="1"/>
            </p:cNvPicPr>
            <p:nvPr/>
          </p:nvPicPr>
          <p:blipFill>
            <a:blip r:embed="rId3"/>
            <a:stretch>
              <a:fillRect/>
            </a:stretch>
          </p:blipFill>
          <p:spPr>
            <a:xfrm>
              <a:off x="1295400" y="4953000"/>
              <a:ext cx="2371429" cy="1571429"/>
            </a:xfrm>
            <a:prstGeom prst="rect">
              <a:avLst/>
            </a:prstGeom>
          </p:spPr>
        </p:pic>
        <p:sp>
          <p:nvSpPr>
            <p:cNvPr id="6" name="Rectangle 5"/>
            <p:cNvSpPr/>
            <p:nvPr/>
          </p:nvSpPr>
          <p:spPr>
            <a:xfrm>
              <a:off x="1219200" y="5715000"/>
              <a:ext cx="1295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43000" y="1676400"/>
            <a:ext cx="6314286" cy="2904762"/>
            <a:chOff x="1143000" y="1676400"/>
            <a:chExt cx="6314286" cy="2904762"/>
          </a:xfrm>
        </p:grpSpPr>
        <p:pic>
          <p:nvPicPr>
            <p:cNvPr id="4" name="Picture 3" descr="grid.png"/>
            <p:cNvPicPr>
              <a:picLocks noChangeAspect="1"/>
            </p:cNvPicPr>
            <p:nvPr/>
          </p:nvPicPr>
          <p:blipFill>
            <a:blip r:embed="rId4"/>
            <a:stretch>
              <a:fillRect/>
            </a:stretch>
          </p:blipFill>
          <p:spPr>
            <a:xfrm>
              <a:off x="1143000" y="1676400"/>
              <a:ext cx="6314286" cy="2904762"/>
            </a:xfrm>
            <a:prstGeom prst="rect">
              <a:avLst/>
            </a:prstGeom>
          </p:spPr>
        </p:pic>
        <p:sp>
          <p:nvSpPr>
            <p:cNvPr id="8" name="Rectangle 7"/>
            <p:cNvSpPr/>
            <p:nvPr/>
          </p:nvSpPr>
          <p:spPr>
            <a:xfrm>
              <a:off x="1219200" y="2286000"/>
              <a:ext cx="3124200" cy="198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Elbow Connector 10"/>
          <p:cNvCxnSpPr>
            <a:stCxn id="6" idx="1"/>
            <a:endCxn id="8" idx="1"/>
          </p:cNvCxnSpPr>
          <p:nvPr/>
        </p:nvCxnSpPr>
        <p:spPr>
          <a:xfrm rot="10800000">
            <a:off x="1219200" y="3276600"/>
            <a:ext cx="1588" cy="2552700"/>
          </a:xfrm>
          <a:prstGeom prst="bentConnector3">
            <a:avLst>
              <a:gd name="adj1" fmla="val 34670792"/>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53536"/>
            <a:ext cx="8229600" cy="737064"/>
          </a:xfrm>
        </p:spPr>
        <p:txBody>
          <a:bodyPr>
            <a:normAutofit/>
          </a:bodyPr>
          <a:lstStyle/>
          <a:p>
            <a:pPr algn="ctr"/>
            <a:r>
              <a:rPr lang="en-US" sz="3200" dirty="0"/>
              <a:t>Binding data to </a:t>
            </a:r>
            <a:r>
              <a:rPr lang="en-US" sz="3200" dirty="0" err="1"/>
              <a:t>DataGridView</a:t>
            </a:r>
            <a:r>
              <a:rPr lang="en-US" sz="3200" dirty="0"/>
              <a:t> control</a:t>
            </a:r>
          </a:p>
        </p:txBody>
      </p:sp>
      <p:pic>
        <p:nvPicPr>
          <p:cNvPr id="7" name="Picture 6" descr="grid2.png"/>
          <p:cNvPicPr>
            <a:picLocks noChangeAspect="1"/>
          </p:cNvPicPr>
          <p:nvPr/>
        </p:nvPicPr>
        <p:blipFill>
          <a:blip r:embed="rId2"/>
          <a:stretch>
            <a:fillRect/>
          </a:stretch>
        </p:blipFill>
        <p:spPr>
          <a:xfrm>
            <a:off x="381000" y="1066800"/>
            <a:ext cx="5171429" cy="2514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0" name="Group 9"/>
          <p:cNvGrpSpPr/>
          <p:nvPr/>
        </p:nvGrpSpPr>
        <p:grpSpPr>
          <a:xfrm>
            <a:off x="3657600" y="3581400"/>
            <a:ext cx="4800000" cy="3114286"/>
            <a:chOff x="3657600" y="3581400"/>
            <a:chExt cx="4800000" cy="3114286"/>
          </a:xfrm>
        </p:grpSpPr>
        <p:pic>
          <p:nvPicPr>
            <p:cNvPr id="8" name="Picture 7" descr="grid3.png"/>
            <p:cNvPicPr>
              <a:picLocks noChangeAspect="1"/>
            </p:cNvPicPr>
            <p:nvPr/>
          </p:nvPicPr>
          <p:blipFill>
            <a:blip r:embed="rId3"/>
            <a:stretch>
              <a:fillRect/>
            </a:stretch>
          </p:blipFill>
          <p:spPr>
            <a:xfrm>
              <a:off x="3657600" y="3581400"/>
              <a:ext cx="4800000" cy="3114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4267200" y="5029200"/>
              <a:ext cx="41148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fld id="{B6F15528-21DE-4FAA-801E-634DDDAF4B2B}" type="slidenum">
              <a:rPr lang="en-US" smtClean="0"/>
              <a:pPr/>
              <a:t>75</a:t>
            </a:fld>
            <a:endParaRPr lang="en-US"/>
          </a:p>
        </p:txBody>
      </p:sp>
      <p:pic>
        <p:nvPicPr>
          <p:cNvPr id="15" name="Picture 14">
            <a:extLst>
              <a:ext uri="{FF2B5EF4-FFF2-40B4-BE49-F238E27FC236}">
                <a16:creationId xmlns:a16="http://schemas.microsoft.com/office/drawing/2014/main" id="{D6BC875C-FCB9-473D-8406-0394BEE2E3EC}"/>
              </a:ext>
            </a:extLst>
          </p:cNvPr>
          <p:cNvPicPr>
            <a:picLocks noChangeAspect="1"/>
          </p:cNvPicPr>
          <p:nvPr/>
        </p:nvPicPr>
        <p:blipFill>
          <a:blip r:embed="rId4"/>
          <a:stretch>
            <a:fillRect/>
          </a:stretch>
        </p:blipFill>
        <p:spPr>
          <a:xfrm>
            <a:off x="780391" y="2600714"/>
            <a:ext cx="4724400" cy="131581"/>
          </a:xfrm>
          <a:prstGeom prst="rect">
            <a:avLst/>
          </a:prstGeom>
        </p:spPr>
      </p:pic>
      <p:pic>
        <p:nvPicPr>
          <p:cNvPr id="16" name="Picture 15">
            <a:extLst>
              <a:ext uri="{FF2B5EF4-FFF2-40B4-BE49-F238E27FC236}">
                <a16:creationId xmlns:a16="http://schemas.microsoft.com/office/drawing/2014/main" id="{0A7E49D4-FBD5-4881-B7DA-23E1D078BD81}"/>
              </a:ext>
            </a:extLst>
          </p:cNvPr>
          <p:cNvPicPr>
            <a:picLocks noChangeAspect="1"/>
          </p:cNvPicPr>
          <p:nvPr/>
        </p:nvPicPr>
        <p:blipFill>
          <a:blip r:embed="rId5"/>
          <a:stretch>
            <a:fillRect/>
          </a:stretch>
        </p:blipFill>
        <p:spPr>
          <a:xfrm>
            <a:off x="457200" y="2255998"/>
            <a:ext cx="1447800" cy="147461"/>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737064"/>
          </a:xfrm>
        </p:spPr>
        <p:txBody>
          <a:bodyPr>
            <a:normAutofit/>
          </a:bodyPr>
          <a:lstStyle/>
          <a:p>
            <a:pPr algn="ctr"/>
            <a:r>
              <a:rPr lang="en-US" sz="3200" dirty="0"/>
              <a:t>Binding data to </a:t>
            </a:r>
            <a:r>
              <a:rPr lang="en-US" sz="3200" dirty="0" err="1"/>
              <a:t>DataGridView</a:t>
            </a:r>
            <a:r>
              <a:rPr lang="en-US" sz="3200" dirty="0"/>
              <a:t> control</a:t>
            </a:r>
          </a:p>
        </p:txBody>
      </p:sp>
      <p:pic>
        <p:nvPicPr>
          <p:cNvPr id="5" name="Picture 4" descr="grid_add.png"/>
          <p:cNvPicPr>
            <a:picLocks noChangeAspect="1"/>
          </p:cNvPicPr>
          <p:nvPr/>
        </p:nvPicPr>
        <p:blipFill>
          <a:blip r:embed="rId2"/>
          <a:stretch>
            <a:fillRect/>
          </a:stretch>
        </p:blipFill>
        <p:spPr>
          <a:xfrm>
            <a:off x="3886200" y="2362200"/>
            <a:ext cx="4828572" cy="3980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grid4.png"/>
          <p:cNvPicPr>
            <a:picLocks noChangeAspect="1"/>
          </p:cNvPicPr>
          <p:nvPr/>
        </p:nvPicPr>
        <p:blipFill>
          <a:blip r:embed="rId3"/>
          <a:stretch>
            <a:fillRect/>
          </a:stretch>
        </p:blipFill>
        <p:spPr>
          <a:xfrm>
            <a:off x="304800" y="1676400"/>
            <a:ext cx="3200000" cy="2847619"/>
          </a:xfrm>
          <a:prstGeom prst="rect">
            <a:avLst/>
          </a:prstGeom>
        </p:spPr>
      </p:pic>
      <p:sp>
        <p:nvSpPr>
          <p:cNvPr id="7" name="Oval 6"/>
          <p:cNvSpPr/>
          <p:nvPr/>
        </p:nvSpPr>
        <p:spPr>
          <a:xfrm>
            <a:off x="381000" y="3581400"/>
            <a:ext cx="914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hape 8"/>
          <p:cNvCxnSpPr>
            <a:stCxn id="7" idx="4"/>
            <a:endCxn id="5" idx="1"/>
          </p:cNvCxnSpPr>
          <p:nvPr/>
        </p:nvCxnSpPr>
        <p:spPr>
          <a:xfrm rot="16200000" flipH="1">
            <a:off x="2281362" y="2747838"/>
            <a:ext cx="161677" cy="30480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8" name="Slide Number Placeholder 7"/>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04800" y="2819400"/>
            <a:ext cx="7162800" cy="3819048"/>
            <a:chOff x="304800" y="2819400"/>
            <a:chExt cx="7162800" cy="3819048"/>
          </a:xfrm>
        </p:grpSpPr>
        <p:pic>
          <p:nvPicPr>
            <p:cNvPr id="7" name="Picture 6" descr="grid_update.png"/>
            <p:cNvPicPr>
              <a:picLocks noChangeAspect="1"/>
            </p:cNvPicPr>
            <p:nvPr/>
          </p:nvPicPr>
          <p:blipFill>
            <a:blip r:embed="rId2"/>
            <a:stretch>
              <a:fillRect/>
            </a:stretch>
          </p:blipFill>
          <p:spPr>
            <a:xfrm>
              <a:off x="304800" y="2819400"/>
              <a:ext cx="7152381" cy="3819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685800" y="3886200"/>
              <a:ext cx="67818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944000" y="914400"/>
            <a:ext cx="3200000" cy="2847619"/>
            <a:chOff x="5944000" y="914400"/>
            <a:chExt cx="3200000" cy="2847619"/>
          </a:xfrm>
        </p:grpSpPr>
        <p:pic>
          <p:nvPicPr>
            <p:cNvPr id="4" name="Picture 3" descr="grid4.png"/>
            <p:cNvPicPr>
              <a:picLocks noChangeAspect="1"/>
            </p:cNvPicPr>
            <p:nvPr/>
          </p:nvPicPr>
          <p:blipFill>
            <a:blip r:embed="rId3"/>
            <a:stretch>
              <a:fillRect/>
            </a:stretch>
          </p:blipFill>
          <p:spPr>
            <a:xfrm>
              <a:off x="5944000" y="914400"/>
              <a:ext cx="3200000" cy="2847619"/>
            </a:xfrm>
            <a:prstGeom prst="rect">
              <a:avLst/>
            </a:prstGeom>
          </p:spPr>
        </p:pic>
        <p:sp>
          <p:nvSpPr>
            <p:cNvPr id="5" name="Oval 4"/>
            <p:cNvSpPr/>
            <p:nvPr/>
          </p:nvSpPr>
          <p:spPr>
            <a:xfrm>
              <a:off x="6971763" y="2882721"/>
              <a:ext cx="914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p:cNvSpPr>
            <a:spLocks noGrp="1"/>
          </p:cNvSpPr>
          <p:nvPr>
            <p:ph type="title"/>
          </p:nvPr>
        </p:nvSpPr>
        <p:spPr>
          <a:xfrm>
            <a:off x="457200" y="0"/>
            <a:ext cx="8229600" cy="737064"/>
          </a:xfrm>
        </p:spPr>
        <p:txBody>
          <a:bodyPr>
            <a:normAutofit/>
          </a:bodyPr>
          <a:lstStyle/>
          <a:p>
            <a:pPr algn="ctr"/>
            <a:r>
              <a:rPr lang="en-US" sz="3200" dirty="0"/>
              <a:t>Binding data to </a:t>
            </a:r>
            <a:r>
              <a:rPr lang="en-US" sz="3200" dirty="0" err="1"/>
              <a:t>DataGridView</a:t>
            </a:r>
            <a:r>
              <a:rPr lang="en-US" sz="3200" dirty="0"/>
              <a:t> control</a:t>
            </a:r>
          </a:p>
        </p:txBody>
      </p:sp>
      <p:cxnSp>
        <p:nvCxnSpPr>
          <p:cNvPr id="14" name="Shape 13"/>
          <p:cNvCxnSpPr>
            <a:stCxn id="5" idx="5"/>
            <a:endCxn id="7" idx="3"/>
          </p:cNvCxnSpPr>
          <p:nvPr/>
        </p:nvCxnSpPr>
        <p:spPr>
          <a:xfrm rot="5400000">
            <a:off x="6941779" y="3918450"/>
            <a:ext cx="1325877" cy="29507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04800"/>
            <a:ext cx="8229600" cy="737064"/>
          </a:xfrm>
        </p:spPr>
        <p:txBody>
          <a:bodyPr>
            <a:normAutofit/>
          </a:bodyPr>
          <a:lstStyle/>
          <a:p>
            <a:pPr algn="ctr"/>
            <a:r>
              <a:rPr lang="en-US" sz="3200" dirty="0"/>
              <a:t>Binding data to </a:t>
            </a:r>
            <a:r>
              <a:rPr lang="en-US" sz="3200" dirty="0" err="1"/>
              <a:t>DataGridView</a:t>
            </a:r>
            <a:r>
              <a:rPr lang="en-US" sz="3200" dirty="0"/>
              <a:t> control</a:t>
            </a:r>
          </a:p>
        </p:txBody>
      </p:sp>
      <p:pic>
        <p:nvPicPr>
          <p:cNvPr id="8" name="Picture 7" descr="grid_del.png"/>
          <p:cNvPicPr>
            <a:picLocks noChangeAspect="1"/>
          </p:cNvPicPr>
          <p:nvPr/>
        </p:nvPicPr>
        <p:blipFill>
          <a:blip r:embed="rId2"/>
          <a:stretch>
            <a:fillRect/>
          </a:stretch>
        </p:blipFill>
        <p:spPr>
          <a:xfrm>
            <a:off x="381000" y="2819400"/>
            <a:ext cx="5961905" cy="3685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7" name="Group 6"/>
          <p:cNvGrpSpPr/>
          <p:nvPr/>
        </p:nvGrpSpPr>
        <p:grpSpPr>
          <a:xfrm>
            <a:off x="5257800" y="1447800"/>
            <a:ext cx="3200000" cy="2847619"/>
            <a:chOff x="457200" y="1066800"/>
            <a:chExt cx="3200000" cy="2847619"/>
          </a:xfrm>
        </p:grpSpPr>
        <p:pic>
          <p:nvPicPr>
            <p:cNvPr id="5" name="Picture 4" descr="grid4.png"/>
            <p:cNvPicPr>
              <a:picLocks noChangeAspect="1"/>
            </p:cNvPicPr>
            <p:nvPr/>
          </p:nvPicPr>
          <p:blipFill>
            <a:blip r:embed="rId3"/>
            <a:stretch>
              <a:fillRect/>
            </a:stretch>
          </p:blipFill>
          <p:spPr>
            <a:xfrm>
              <a:off x="457200" y="1066800"/>
              <a:ext cx="3200000" cy="28476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Oval 5"/>
            <p:cNvSpPr/>
            <p:nvPr/>
          </p:nvSpPr>
          <p:spPr>
            <a:xfrm>
              <a:off x="2286000" y="3048000"/>
              <a:ext cx="914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1295400" y="4876800"/>
            <a:ext cx="41148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hape 10"/>
          <p:cNvCxnSpPr>
            <a:stCxn id="6" idx="4"/>
            <a:endCxn id="8" idx="3"/>
          </p:cNvCxnSpPr>
          <p:nvPr/>
        </p:nvCxnSpPr>
        <p:spPr>
          <a:xfrm rot="5400000">
            <a:off x="6631524" y="3749982"/>
            <a:ext cx="623658" cy="120089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04800"/>
            <a:ext cx="8229600" cy="737064"/>
          </a:xfrm>
        </p:spPr>
        <p:txBody>
          <a:bodyPr>
            <a:normAutofit/>
          </a:bodyPr>
          <a:lstStyle/>
          <a:p>
            <a:pPr algn="ctr"/>
            <a:r>
              <a:rPr lang="en-US" sz="3200" dirty="0"/>
              <a:t>Binding data to </a:t>
            </a:r>
            <a:r>
              <a:rPr lang="en-US" sz="3200" dirty="0" err="1"/>
              <a:t>DataGridView</a:t>
            </a:r>
            <a:r>
              <a:rPr lang="en-US" sz="3200" dirty="0"/>
              <a:t> control</a:t>
            </a:r>
          </a:p>
        </p:txBody>
      </p:sp>
      <p:pic>
        <p:nvPicPr>
          <p:cNvPr id="5" name="Picture 4" descr="grid_event1.png"/>
          <p:cNvPicPr>
            <a:picLocks noChangeAspect="1"/>
          </p:cNvPicPr>
          <p:nvPr/>
        </p:nvPicPr>
        <p:blipFill>
          <a:blip r:embed="rId2"/>
          <a:stretch>
            <a:fillRect/>
          </a:stretch>
        </p:blipFill>
        <p:spPr>
          <a:xfrm>
            <a:off x="1143000" y="1524000"/>
            <a:ext cx="6323810" cy="2885714"/>
          </a:xfrm>
          <a:prstGeom prst="rect">
            <a:avLst/>
          </a:prstGeom>
        </p:spPr>
      </p:pic>
      <p:pic>
        <p:nvPicPr>
          <p:cNvPr id="6" name="Picture 5" descr="grid_event.png"/>
          <p:cNvPicPr>
            <a:picLocks noChangeAspect="1"/>
          </p:cNvPicPr>
          <p:nvPr/>
        </p:nvPicPr>
        <p:blipFill>
          <a:blip r:embed="rId3"/>
          <a:stretch>
            <a:fillRect/>
          </a:stretch>
        </p:blipFill>
        <p:spPr>
          <a:xfrm>
            <a:off x="1143000" y="5029200"/>
            <a:ext cx="6247619" cy="1552381"/>
          </a:xfrm>
          <a:prstGeom prst="rect">
            <a:avLst/>
          </a:prstGeom>
        </p:spPr>
      </p:pic>
      <p:sp>
        <p:nvSpPr>
          <p:cNvPr id="7" name="Rectangle 6"/>
          <p:cNvSpPr/>
          <p:nvPr/>
        </p:nvSpPr>
        <p:spPr>
          <a:xfrm>
            <a:off x="1524000" y="2819400"/>
            <a:ext cx="2743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hape 11"/>
          <p:cNvCxnSpPr>
            <a:stCxn id="6" idx="0"/>
            <a:endCxn id="7" idx="1"/>
          </p:cNvCxnSpPr>
          <p:nvPr/>
        </p:nvCxnSpPr>
        <p:spPr>
          <a:xfrm rot="16200000" flipV="1">
            <a:off x="1866705" y="2629095"/>
            <a:ext cx="2057400" cy="2742810"/>
          </a:xfrm>
          <a:prstGeom prst="bentConnector4">
            <a:avLst>
              <a:gd name="adj1" fmla="val 13745"/>
              <a:gd name="adj2" fmla="val 122225"/>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447800" y="4419600"/>
            <a:ext cx="1478675" cy="369332"/>
          </a:xfrm>
          <a:prstGeom prst="rect">
            <a:avLst/>
          </a:prstGeom>
          <a:noFill/>
        </p:spPr>
        <p:txBody>
          <a:bodyPr wrap="none" rtlCol="0">
            <a:spAutoFit/>
          </a:bodyPr>
          <a:lstStyle/>
          <a:p>
            <a:r>
              <a:rPr lang="en-US" b="1" dirty="0">
                <a:solidFill>
                  <a:srgbClr val="FFFF00"/>
                </a:solidFill>
              </a:rPr>
              <a:t>Click event</a:t>
            </a:r>
          </a:p>
        </p:txBody>
      </p:sp>
      <p:cxnSp>
        <p:nvCxnSpPr>
          <p:cNvPr id="16" name="Straight Arrow Connector 15"/>
          <p:cNvCxnSpPr>
            <a:stCxn id="7" idx="3"/>
          </p:cNvCxnSpPr>
          <p:nvPr/>
        </p:nvCxnSpPr>
        <p:spPr>
          <a:xfrm flipV="1">
            <a:off x="4267200" y="2286000"/>
            <a:ext cx="6858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7" idx="3"/>
          </p:cNvCxnSpPr>
          <p:nvPr/>
        </p:nvCxnSpPr>
        <p:spPr>
          <a:xfrm flipV="1">
            <a:off x="4267200" y="2590800"/>
            <a:ext cx="6096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7" idx="3"/>
          </p:cNvCxnSpPr>
          <p:nvPr/>
        </p:nvCxnSpPr>
        <p:spPr>
          <a:xfrm flipV="1">
            <a:off x="4267200" y="2895600"/>
            <a:ext cx="6858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7" idx="3"/>
          </p:cNvCxnSpPr>
          <p:nvPr/>
        </p:nvCxnSpPr>
        <p:spPr>
          <a:xfrm>
            <a:off x="4267200" y="2971800"/>
            <a:ext cx="6858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Slide Number Placeholder 12"/>
          <p:cNvSpPr>
            <a:spLocks noGrp="1"/>
          </p:cNvSpPr>
          <p:nvPr>
            <p:ph type="sldNum" sz="quarter" idx="12"/>
          </p:nvPr>
        </p:nvSpPr>
        <p:spPr/>
        <p:txBody>
          <a:bodyPr/>
          <a:lstStyle/>
          <a:p>
            <a:fld id="{B6F15528-21DE-4FAA-801E-634DDDAF4B2B}"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ADO.NET over ADO</a:t>
            </a:r>
          </a:p>
        </p:txBody>
      </p:sp>
      <p:sp>
        <p:nvSpPr>
          <p:cNvPr id="3" name="Content Placeholder 2"/>
          <p:cNvSpPr>
            <a:spLocks noGrp="1"/>
          </p:cNvSpPr>
          <p:nvPr>
            <p:ph idx="1"/>
          </p:nvPr>
        </p:nvSpPr>
        <p:spPr/>
        <p:txBody>
          <a:bodyPr>
            <a:normAutofit/>
          </a:bodyPr>
          <a:lstStyle/>
          <a:p>
            <a:r>
              <a:rPr lang="en-US" sz="2400" dirty="0">
                <a:latin typeface="Calibri" pitchFamily="34" charset="0"/>
              </a:rPr>
              <a:t>In-memory Representations of Data</a:t>
            </a:r>
          </a:p>
          <a:p>
            <a:pPr lvl="1">
              <a:buFont typeface="Wingdings" pitchFamily="2" charset="2"/>
              <a:buChar char="Ø"/>
            </a:pPr>
            <a:r>
              <a:rPr lang="en-US" sz="2400" dirty="0">
                <a:latin typeface="Calibri" pitchFamily="34" charset="0"/>
              </a:rPr>
              <a:t>In ADO, the in-memory representation of data is the </a:t>
            </a:r>
            <a:r>
              <a:rPr lang="en-US" sz="2400" u="sng" dirty="0" err="1">
                <a:latin typeface="Calibri" pitchFamily="34" charset="0"/>
              </a:rPr>
              <a:t>recordset</a:t>
            </a:r>
            <a:r>
              <a:rPr lang="en-US" sz="2400" dirty="0">
                <a:latin typeface="Calibri" pitchFamily="34" charset="0"/>
              </a:rPr>
              <a:t>. In ADO.NET, it is the </a:t>
            </a:r>
            <a:r>
              <a:rPr lang="en-US" sz="2400" u="sng" dirty="0">
                <a:latin typeface="Calibri" pitchFamily="34" charset="0"/>
              </a:rPr>
              <a:t>dataset</a:t>
            </a:r>
            <a:r>
              <a:rPr lang="en-US" sz="2400" dirty="0">
                <a:latin typeface="Calibri" pitchFamily="34" charset="0"/>
              </a:rPr>
              <a:t>. </a:t>
            </a:r>
          </a:p>
          <a:p>
            <a:pPr lvl="3">
              <a:buFont typeface="Wingdings" pitchFamily="2" charset="2"/>
              <a:buChar char="§"/>
            </a:pPr>
            <a:r>
              <a:rPr lang="en-US" sz="2400" dirty="0">
                <a:latin typeface="Calibri" pitchFamily="34" charset="0"/>
              </a:rPr>
              <a:t>A </a:t>
            </a:r>
            <a:r>
              <a:rPr lang="en-US" sz="2400" dirty="0" err="1">
                <a:latin typeface="Calibri" pitchFamily="34" charset="0"/>
              </a:rPr>
              <a:t>recordset</a:t>
            </a:r>
            <a:r>
              <a:rPr lang="en-US" sz="2400" dirty="0">
                <a:latin typeface="Calibri" pitchFamily="34" charset="0"/>
              </a:rPr>
              <a:t> looks like a single table. If a </a:t>
            </a:r>
            <a:r>
              <a:rPr lang="en-US" sz="2400" dirty="0" err="1">
                <a:latin typeface="Calibri" pitchFamily="34" charset="0"/>
              </a:rPr>
              <a:t>recordset</a:t>
            </a:r>
            <a:r>
              <a:rPr lang="en-US" sz="2400" dirty="0">
                <a:latin typeface="Calibri" pitchFamily="34" charset="0"/>
              </a:rPr>
              <a:t> is to contain data from multiple database tables, it must use a JOIN query, which assembles the data from the various database tables into a single result table.</a:t>
            </a:r>
          </a:p>
          <a:p>
            <a:pPr lvl="3">
              <a:buFont typeface="Wingdings" pitchFamily="2" charset="2"/>
              <a:buChar char="§"/>
            </a:pPr>
            <a:r>
              <a:rPr lang="en-US" sz="2400" dirty="0">
                <a:latin typeface="Calibri" pitchFamily="34" charset="0"/>
              </a:rPr>
              <a:t>In contrast, a dataset is a collection of one or more tables. In this way, a dataset can mimic the structure of the underlying database.</a:t>
            </a:r>
          </a:p>
          <a:p>
            <a:endParaRPr lang="en-US" sz="2400"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3600" dirty="0"/>
              <a:t>Binding data to </a:t>
            </a:r>
            <a:r>
              <a:rPr lang="en-US" sz="3600" dirty="0" err="1"/>
              <a:t>DataGridView</a:t>
            </a:r>
            <a:r>
              <a:rPr lang="en-US" sz="3600" dirty="0"/>
              <a:t> using VS </a:t>
            </a:r>
            <a:r>
              <a:rPr lang="en-US" sz="3600"/>
              <a:t>2005 Wizard</a:t>
            </a:r>
            <a:endParaRPr lang="en-US" sz="360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80</a:t>
            </a:fld>
            <a:endParaRPr lang="en-US"/>
          </a:p>
        </p:txBody>
      </p:sp>
      <p:pic>
        <p:nvPicPr>
          <p:cNvPr id="2" name="Picture 1">
            <a:extLst>
              <a:ext uri="{FF2B5EF4-FFF2-40B4-BE49-F238E27FC236}">
                <a16:creationId xmlns:a16="http://schemas.microsoft.com/office/drawing/2014/main" id="{8CF52E5A-F888-470B-B07F-7925EBAC5789}"/>
              </a:ext>
            </a:extLst>
          </p:cNvPr>
          <p:cNvPicPr>
            <a:picLocks noChangeAspect="1"/>
          </p:cNvPicPr>
          <p:nvPr/>
        </p:nvPicPr>
        <p:blipFill>
          <a:blip r:embed="rId2"/>
          <a:stretch>
            <a:fillRect/>
          </a:stretch>
        </p:blipFill>
        <p:spPr>
          <a:xfrm>
            <a:off x="323727" y="1396536"/>
            <a:ext cx="3730158" cy="1478917"/>
          </a:xfrm>
          <a:prstGeom prst="rect">
            <a:avLst/>
          </a:prstGeom>
        </p:spPr>
      </p:pic>
      <p:sp>
        <p:nvSpPr>
          <p:cNvPr id="3" name="Oval 2">
            <a:extLst>
              <a:ext uri="{FF2B5EF4-FFF2-40B4-BE49-F238E27FC236}">
                <a16:creationId xmlns:a16="http://schemas.microsoft.com/office/drawing/2014/main" id="{DEEE134F-05F8-430C-8BAC-BF521BF2DFDC}"/>
              </a:ext>
            </a:extLst>
          </p:cNvPr>
          <p:cNvSpPr/>
          <p:nvPr/>
        </p:nvSpPr>
        <p:spPr>
          <a:xfrm>
            <a:off x="2819400" y="1773897"/>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7" name="Picture 6">
            <a:extLst>
              <a:ext uri="{FF2B5EF4-FFF2-40B4-BE49-F238E27FC236}">
                <a16:creationId xmlns:a16="http://schemas.microsoft.com/office/drawing/2014/main" id="{BC8B07B3-74D4-428E-8DEA-371361DBEC37}"/>
              </a:ext>
            </a:extLst>
          </p:cNvPr>
          <p:cNvPicPr>
            <a:picLocks noChangeAspect="1"/>
          </p:cNvPicPr>
          <p:nvPr/>
        </p:nvPicPr>
        <p:blipFill>
          <a:blip r:embed="rId3"/>
          <a:stretch>
            <a:fillRect/>
          </a:stretch>
        </p:blipFill>
        <p:spPr>
          <a:xfrm>
            <a:off x="4352062" y="1693391"/>
            <a:ext cx="4563501" cy="4848225"/>
          </a:xfrm>
          <a:prstGeom prst="rect">
            <a:avLst/>
          </a:prstGeom>
        </p:spPr>
      </p:pic>
      <p:sp>
        <p:nvSpPr>
          <p:cNvPr id="10" name="Oval 9">
            <a:extLst>
              <a:ext uri="{FF2B5EF4-FFF2-40B4-BE49-F238E27FC236}">
                <a16:creationId xmlns:a16="http://schemas.microsoft.com/office/drawing/2014/main" id="{124931DA-02DC-474D-A68C-0EEC74C042C0}"/>
              </a:ext>
            </a:extLst>
          </p:cNvPr>
          <p:cNvSpPr/>
          <p:nvPr/>
        </p:nvSpPr>
        <p:spPr>
          <a:xfrm>
            <a:off x="7905873" y="19812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3600" dirty="0"/>
              <a:t>Binding data to </a:t>
            </a:r>
            <a:r>
              <a:rPr lang="en-US" sz="3600" dirty="0" err="1"/>
              <a:t>DataGridView</a:t>
            </a:r>
            <a:r>
              <a:rPr lang="en-US" sz="3600" dirty="0"/>
              <a:t> using VS </a:t>
            </a:r>
            <a:r>
              <a:rPr lang="en-US" sz="3600"/>
              <a:t>2005 Wizard</a:t>
            </a:r>
            <a:endParaRPr lang="en-US" sz="360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81</a:t>
            </a:fld>
            <a:endParaRPr lang="en-US"/>
          </a:p>
        </p:txBody>
      </p:sp>
      <p:pic>
        <p:nvPicPr>
          <p:cNvPr id="5" name="Picture 4">
            <a:extLst>
              <a:ext uri="{FF2B5EF4-FFF2-40B4-BE49-F238E27FC236}">
                <a16:creationId xmlns:a16="http://schemas.microsoft.com/office/drawing/2014/main" id="{3CF42BA0-47A2-4122-B655-3CA670A887F3}"/>
              </a:ext>
            </a:extLst>
          </p:cNvPr>
          <p:cNvPicPr>
            <a:picLocks noChangeAspect="1"/>
          </p:cNvPicPr>
          <p:nvPr/>
        </p:nvPicPr>
        <p:blipFill>
          <a:blip r:embed="rId2"/>
          <a:stretch>
            <a:fillRect/>
          </a:stretch>
        </p:blipFill>
        <p:spPr>
          <a:xfrm>
            <a:off x="226128" y="1457036"/>
            <a:ext cx="4069104" cy="4429202"/>
          </a:xfrm>
          <a:prstGeom prst="rect">
            <a:avLst/>
          </a:prstGeom>
        </p:spPr>
      </p:pic>
      <p:sp>
        <p:nvSpPr>
          <p:cNvPr id="6" name="Oval 5">
            <a:extLst>
              <a:ext uri="{FF2B5EF4-FFF2-40B4-BE49-F238E27FC236}">
                <a16:creationId xmlns:a16="http://schemas.microsoft.com/office/drawing/2014/main" id="{F20E1252-08E1-49C2-B8F4-9154913390B9}"/>
              </a:ext>
            </a:extLst>
          </p:cNvPr>
          <p:cNvSpPr/>
          <p:nvPr/>
        </p:nvSpPr>
        <p:spPr>
          <a:xfrm>
            <a:off x="2819400" y="1773897"/>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11" name="Picture 10">
            <a:extLst>
              <a:ext uri="{FF2B5EF4-FFF2-40B4-BE49-F238E27FC236}">
                <a16:creationId xmlns:a16="http://schemas.microsoft.com/office/drawing/2014/main" id="{3A22A98C-9779-495A-9DAE-9ED2AFC5A233}"/>
              </a:ext>
            </a:extLst>
          </p:cNvPr>
          <p:cNvPicPr>
            <a:picLocks noChangeAspect="1"/>
          </p:cNvPicPr>
          <p:nvPr/>
        </p:nvPicPr>
        <p:blipFill>
          <a:blip r:embed="rId3"/>
          <a:stretch>
            <a:fillRect/>
          </a:stretch>
        </p:blipFill>
        <p:spPr>
          <a:xfrm>
            <a:off x="4495800" y="1438063"/>
            <a:ext cx="4419763" cy="5410200"/>
          </a:xfrm>
          <a:prstGeom prst="rect">
            <a:avLst/>
          </a:prstGeom>
        </p:spPr>
      </p:pic>
      <p:sp>
        <p:nvSpPr>
          <p:cNvPr id="13" name="Oval 12">
            <a:extLst>
              <a:ext uri="{FF2B5EF4-FFF2-40B4-BE49-F238E27FC236}">
                <a16:creationId xmlns:a16="http://schemas.microsoft.com/office/drawing/2014/main" id="{96C4AA94-94E2-4623-BC65-1F0A74CFF053}"/>
              </a:ext>
            </a:extLst>
          </p:cNvPr>
          <p:cNvSpPr/>
          <p:nvPr/>
        </p:nvSpPr>
        <p:spPr>
          <a:xfrm>
            <a:off x="6724154" y="19050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endParaRPr lang="en-US" dirty="0"/>
          </a:p>
        </p:txBody>
      </p:sp>
    </p:spTree>
    <p:extLst>
      <p:ext uri="{BB962C8B-B14F-4D97-AF65-F5344CB8AC3E}">
        <p14:creationId xmlns:p14="http://schemas.microsoft.com/office/powerpoint/2010/main" val="18545664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3600" dirty="0"/>
              <a:t>Binding data to </a:t>
            </a:r>
            <a:r>
              <a:rPr lang="en-US" sz="3600" dirty="0" err="1"/>
              <a:t>DataGridView</a:t>
            </a:r>
            <a:r>
              <a:rPr lang="en-US" sz="3600" dirty="0"/>
              <a:t> using VS </a:t>
            </a:r>
            <a:r>
              <a:rPr lang="en-US" sz="3600"/>
              <a:t>2005 Wizard</a:t>
            </a:r>
            <a:endParaRPr lang="en-US" sz="360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82</a:t>
            </a:fld>
            <a:endParaRPr lang="en-US"/>
          </a:p>
        </p:txBody>
      </p:sp>
      <p:pic>
        <p:nvPicPr>
          <p:cNvPr id="2" name="Picture 1">
            <a:extLst>
              <a:ext uri="{FF2B5EF4-FFF2-40B4-BE49-F238E27FC236}">
                <a16:creationId xmlns:a16="http://schemas.microsoft.com/office/drawing/2014/main" id="{712F1F94-DACD-4718-A1CF-093CC0E25848}"/>
              </a:ext>
            </a:extLst>
          </p:cNvPr>
          <p:cNvPicPr>
            <a:picLocks noChangeAspect="1"/>
          </p:cNvPicPr>
          <p:nvPr/>
        </p:nvPicPr>
        <p:blipFill>
          <a:blip r:embed="rId2"/>
          <a:stretch>
            <a:fillRect/>
          </a:stretch>
        </p:blipFill>
        <p:spPr>
          <a:xfrm>
            <a:off x="152400" y="1396536"/>
            <a:ext cx="4819609" cy="3556464"/>
          </a:xfrm>
          <a:prstGeom prst="rect">
            <a:avLst/>
          </a:prstGeom>
        </p:spPr>
      </p:pic>
      <p:sp>
        <p:nvSpPr>
          <p:cNvPr id="3" name="Oval 2">
            <a:extLst>
              <a:ext uri="{FF2B5EF4-FFF2-40B4-BE49-F238E27FC236}">
                <a16:creationId xmlns:a16="http://schemas.microsoft.com/office/drawing/2014/main" id="{8342FB8F-28DE-40D5-B75B-0B39F3EFCC9F}"/>
              </a:ext>
            </a:extLst>
          </p:cNvPr>
          <p:cNvSpPr/>
          <p:nvPr/>
        </p:nvSpPr>
        <p:spPr>
          <a:xfrm>
            <a:off x="2562204" y="1456086"/>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endParaRPr lang="en-US" dirty="0"/>
          </a:p>
        </p:txBody>
      </p:sp>
      <p:pic>
        <p:nvPicPr>
          <p:cNvPr id="7" name="Picture 6">
            <a:extLst>
              <a:ext uri="{FF2B5EF4-FFF2-40B4-BE49-F238E27FC236}">
                <a16:creationId xmlns:a16="http://schemas.microsoft.com/office/drawing/2014/main" id="{5E7C85E9-C45A-4F7E-B7E7-B5B256387358}"/>
              </a:ext>
            </a:extLst>
          </p:cNvPr>
          <p:cNvPicPr>
            <a:picLocks noChangeAspect="1"/>
          </p:cNvPicPr>
          <p:nvPr/>
        </p:nvPicPr>
        <p:blipFill>
          <a:blip r:embed="rId3"/>
          <a:stretch>
            <a:fillRect/>
          </a:stretch>
        </p:blipFill>
        <p:spPr>
          <a:xfrm>
            <a:off x="4713287" y="2734837"/>
            <a:ext cx="4405313" cy="3997048"/>
          </a:xfrm>
          <a:prstGeom prst="rect">
            <a:avLst/>
          </a:prstGeom>
        </p:spPr>
      </p:pic>
      <p:sp>
        <p:nvSpPr>
          <p:cNvPr id="12" name="Oval 11">
            <a:extLst>
              <a:ext uri="{FF2B5EF4-FFF2-40B4-BE49-F238E27FC236}">
                <a16:creationId xmlns:a16="http://schemas.microsoft.com/office/drawing/2014/main" id="{6A7473C5-6911-410B-875D-8766AB4F2F9A}"/>
              </a:ext>
            </a:extLst>
          </p:cNvPr>
          <p:cNvSpPr/>
          <p:nvPr/>
        </p:nvSpPr>
        <p:spPr>
          <a:xfrm>
            <a:off x="7315200" y="32766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US" dirty="0"/>
          </a:p>
        </p:txBody>
      </p:sp>
    </p:spTree>
    <p:extLst>
      <p:ext uri="{BB962C8B-B14F-4D97-AF65-F5344CB8AC3E}">
        <p14:creationId xmlns:p14="http://schemas.microsoft.com/office/powerpoint/2010/main" val="34375140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3600" dirty="0"/>
              <a:t>Binding data to </a:t>
            </a:r>
            <a:r>
              <a:rPr lang="en-US" sz="3600" dirty="0" err="1"/>
              <a:t>DataGridView</a:t>
            </a:r>
            <a:r>
              <a:rPr lang="en-US" sz="3600" dirty="0"/>
              <a:t> using VS </a:t>
            </a:r>
            <a:r>
              <a:rPr lang="en-US" sz="3600"/>
              <a:t>2005 Wizard</a:t>
            </a:r>
            <a:endParaRPr lang="en-US" sz="360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83</a:t>
            </a:fld>
            <a:endParaRPr lang="en-US"/>
          </a:p>
        </p:txBody>
      </p:sp>
      <p:pic>
        <p:nvPicPr>
          <p:cNvPr id="5" name="Picture 4">
            <a:extLst>
              <a:ext uri="{FF2B5EF4-FFF2-40B4-BE49-F238E27FC236}">
                <a16:creationId xmlns:a16="http://schemas.microsoft.com/office/drawing/2014/main" id="{9D483B09-D74F-4466-994B-6F63A1F55390}"/>
              </a:ext>
            </a:extLst>
          </p:cNvPr>
          <p:cNvPicPr>
            <a:picLocks noChangeAspect="1"/>
          </p:cNvPicPr>
          <p:nvPr/>
        </p:nvPicPr>
        <p:blipFill>
          <a:blip r:embed="rId2"/>
          <a:stretch>
            <a:fillRect/>
          </a:stretch>
        </p:blipFill>
        <p:spPr>
          <a:xfrm>
            <a:off x="1219200" y="1475508"/>
            <a:ext cx="6833063" cy="5189018"/>
          </a:xfrm>
          <a:prstGeom prst="rect">
            <a:avLst/>
          </a:prstGeom>
        </p:spPr>
      </p:pic>
      <p:sp>
        <p:nvSpPr>
          <p:cNvPr id="6" name="Oval 5">
            <a:extLst>
              <a:ext uri="{FF2B5EF4-FFF2-40B4-BE49-F238E27FC236}">
                <a16:creationId xmlns:a16="http://schemas.microsoft.com/office/drawing/2014/main" id="{5071BC09-50D8-4154-B482-CD245408A2B5}"/>
              </a:ext>
            </a:extLst>
          </p:cNvPr>
          <p:cNvSpPr/>
          <p:nvPr/>
        </p:nvSpPr>
        <p:spPr>
          <a:xfrm>
            <a:off x="5105400" y="19050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endParaRPr lang="en-US" dirty="0"/>
          </a:p>
        </p:txBody>
      </p:sp>
    </p:spTree>
    <p:extLst>
      <p:ext uri="{BB962C8B-B14F-4D97-AF65-F5344CB8AC3E}">
        <p14:creationId xmlns:p14="http://schemas.microsoft.com/office/powerpoint/2010/main" val="31787036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84</a:t>
            </a:fld>
            <a:endParaRPr lang="en-US"/>
          </a:p>
        </p:txBody>
      </p:sp>
      <p:pic>
        <p:nvPicPr>
          <p:cNvPr id="11" name="Picture 10">
            <a:extLst>
              <a:ext uri="{FF2B5EF4-FFF2-40B4-BE49-F238E27FC236}">
                <a16:creationId xmlns:a16="http://schemas.microsoft.com/office/drawing/2014/main" id="{762338F1-E1E2-47EB-927F-AC2219BCCC6B}"/>
              </a:ext>
            </a:extLst>
          </p:cNvPr>
          <p:cNvPicPr>
            <a:picLocks noChangeAspect="1"/>
          </p:cNvPicPr>
          <p:nvPr/>
        </p:nvPicPr>
        <p:blipFill>
          <a:blip r:embed="rId2"/>
          <a:stretch>
            <a:fillRect/>
          </a:stretch>
        </p:blipFill>
        <p:spPr>
          <a:xfrm>
            <a:off x="847725" y="342900"/>
            <a:ext cx="3343275" cy="1790700"/>
          </a:xfrm>
          <a:prstGeom prst="rect">
            <a:avLst/>
          </a:prstGeom>
        </p:spPr>
      </p:pic>
      <p:pic>
        <p:nvPicPr>
          <p:cNvPr id="14" name="Picture 13">
            <a:extLst>
              <a:ext uri="{FF2B5EF4-FFF2-40B4-BE49-F238E27FC236}">
                <a16:creationId xmlns:a16="http://schemas.microsoft.com/office/drawing/2014/main" id="{2A5004A5-F3AD-4283-A741-D225D4C660E9}"/>
              </a:ext>
            </a:extLst>
          </p:cNvPr>
          <p:cNvPicPr>
            <a:picLocks noChangeAspect="1"/>
          </p:cNvPicPr>
          <p:nvPr/>
        </p:nvPicPr>
        <p:blipFill>
          <a:blip r:embed="rId3"/>
          <a:stretch>
            <a:fillRect/>
          </a:stretch>
        </p:blipFill>
        <p:spPr>
          <a:xfrm>
            <a:off x="838200" y="2251364"/>
            <a:ext cx="7105650" cy="4343400"/>
          </a:xfrm>
          <a:prstGeom prst="rect">
            <a:avLst/>
          </a:prstGeom>
        </p:spPr>
      </p:pic>
      <p:sp>
        <p:nvSpPr>
          <p:cNvPr id="2" name="Oval 1">
            <a:extLst>
              <a:ext uri="{FF2B5EF4-FFF2-40B4-BE49-F238E27FC236}">
                <a16:creationId xmlns:a16="http://schemas.microsoft.com/office/drawing/2014/main" id="{162E124E-77ED-4E5B-B089-70284B3717CF}"/>
              </a:ext>
            </a:extLst>
          </p:cNvPr>
          <p:cNvSpPr/>
          <p:nvPr/>
        </p:nvSpPr>
        <p:spPr>
          <a:xfrm>
            <a:off x="5410200" y="10668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6144FD-D97A-4CC2-B8F7-DE3F46C6211A}"/>
              </a:ext>
            </a:extLst>
          </p:cNvPr>
          <p:cNvSpPr>
            <a:spLocks noGrp="1"/>
          </p:cNvSpPr>
          <p:nvPr>
            <p:ph type="sldNum" sz="quarter" idx="12"/>
          </p:nvPr>
        </p:nvSpPr>
        <p:spPr/>
        <p:txBody>
          <a:bodyPr/>
          <a:lstStyle/>
          <a:p>
            <a:fld id="{B6F15528-21DE-4FAA-801E-634DDDAF4B2B}" type="slidenum">
              <a:rPr lang="en-US" smtClean="0"/>
              <a:pPr/>
              <a:t>85</a:t>
            </a:fld>
            <a:endParaRPr lang="en-US"/>
          </a:p>
        </p:txBody>
      </p:sp>
      <p:sp>
        <p:nvSpPr>
          <p:cNvPr id="6" name="Title 1">
            <a:extLst>
              <a:ext uri="{FF2B5EF4-FFF2-40B4-BE49-F238E27FC236}">
                <a16:creationId xmlns:a16="http://schemas.microsoft.com/office/drawing/2014/main" id="{A8C95420-8901-47C0-972E-D89626F1FFB3}"/>
              </a:ext>
            </a:extLst>
          </p:cNvPr>
          <p:cNvSpPr>
            <a:spLocks noGrp="1"/>
          </p:cNvSpPr>
          <p:nvPr>
            <p:ph type="title"/>
          </p:nvPr>
        </p:nvSpPr>
        <p:spPr>
          <a:xfrm>
            <a:off x="457200" y="152400"/>
            <a:ext cx="8229600" cy="1143000"/>
          </a:xfrm>
        </p:spPr>
        <p:txBody>
          <a:bodyPr>
            <a:noAutofit/>
          </a:bodyPr>
          <a:lstStyle/>
          <a:p>
            <a:pPr algn="ctr"/>
            <a:r>
              <a:rPr lang="en-US" sz="3600" dirty="0"/>
              <a:t>Binding data to </a:t>
            </a:r>
            <a:r>
              <a:rPr lang="en-US" sz="3600" dirty="0" err="1"/>
              <a:t>DataGridView</a:t>
            </a:r>
            <a:r>
              <a:rPr lang="en-US" sz="3600" dirty="0"/>
              <a:t> using VS 2005 Wizard</a:t>
            </a:r>
          </a:p>
        </p:txBody>
      </p:sp>
      <p:pic>
        <p:nvPicPr>
          <p:cNvPr id="7" name="Picture 6">
            <a:extLst>
              <a:ext uri="{FF2B5EF4-FFF2-40B4-BE49-F238E27FC236}">
                <a16:creationId xmlns:a16="http://schemas.microsoft.com/office/drawing/2014/main" id="{F6996149-5811-48DC-AB5D-FB69D4D5AF6F}"/>
              </a:ext>
            </a:extLst>
          </p:cNvPr>
          <p:cNvPicPr>
            <a:picLocks noChangeAspect="1"/>
          </p:cNvPicPr>
          <p:nvPr/>
        </p:nvPicPr>
        <p:blipFill>
          <a:blip r:embed="rId2"/>
          <a:stretch>
            <a:fillRect/>
          </a:stretch>
        </p:blipFill>
        <p:spPr>
          <a:xfrm>
            <a:off x="1157287" y="1802226"/>
            <a:ext cx="6829425" cy="4446174"/>
          </a:xfrm>
          <a:prstGeom prst="rect">
            <a:avLst/>
          </a:prstGeom>
        </p:spPr>
      </p:pic>
      <p:sp>
        <p:nvSpPr>
          <p:cNvPr id="2" name="Oval 1">
            <a:extLst>
              <a:ext uri="{FF2B5EF4-FFF2-40B4-BE49-F238E27FC236}">
                <a16:creationId xmlns:a16="http://schemas.microsoft.com/office/drawing/2014/main" id="{E5E466BB-66B0-44C9-B011-028B5B86E1E6}"/>
              </a:ext>
            </a:extLst>
          </p:cNvPr>
          <p:cNvSpPr/>
          <p:nvPr/>
        </p:nvSpPr>
        <p:spPr>
          <a:xfrm>
            <a:off x="5867400" y="22860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endParaRPr lang="en-US" dirty="0"/>
          </a:p>
        </p:txBody>
      </p:sp>
    </p:spTree>
    <p:extLst>
      <p:ext uri="{BB962C8B-B14F-4D97-AF65-F5344CB8AC3E}">
        <p14:creationId xmlns:p14="http://schemas.microsoft.com/office/powerpoint/2010/main" val="22733077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Summary</a:t>
            </a:r>
          </a:p>
        </p:txBody>
      </p:sp>
      <p:sp>
        <p:nvSpPr>
          <p:cNvPr id="3" name="Content Placeholder 2"/>
          <p:cNvSpPr>
            <a:spLocks noGrp="1"/>
          </p:cNvSpPr>
          <p:nvPr>
            <p:ph idx="1"/>
          </p:nvPr>
        </p:nvSpPr>
        <p:spPr/>
        <p:txBody>
          <a:bodyPr>
            <a:normAutofit fontScale="92500"/>
          </a:bodyPr>
          <a:lstStyle/>
          <a:p>
            <a:pPr>
              <a:lnSpc>
                <a:spcPct val="120000"/>
              </a:lnSpc>
            </a:pPr>
            <a:r>
              <a:rPr lang="en-US" dirty="0">
                <a:latin typeface="Calibri" pitchFamily="34" charset="0"/>
              </a:rPr>
              <a:t>ADO </a:t>
            </a:r>
            <a:r>
              <a:rPr lang="en-US" dirty="0" err="1">
                <a:latin typeface="Calibri" pitchFamily="34" charset="0"/>
              </a:rPr>
              <a:t>vs</a:t>
            </a:r>
            <a:r>
              <a:rPr lang="en-US" dirty="0">
                <a:latin typeface="Calibri" pitchFamily="34" charset="0"/>
              </a:rPr>
              <a:t> ADO .NET</a:t>
            </a:r>
          </a:p>
          <a:p>
            <a:pPr>
              <a:lnSpc>
                <a:spcPct val="120000"/>
              </a:lnSpc>
            </a:pPr>
            <a:r>
              <a:rPr lang="en-US" dirty="0">
                <a:latin typeface="Calibri" pitchFamily="34" charset="0"/>
              </a:rPr>
              <a:t>The .NET 2.0 Provider Factory Model</a:t>
            </a:r>
          </a:p>
          <a:p>
            <a:pPr>
              <a:lnSpc>
                <a:spcPct val="120000"/>
              </a:lnSpc>
            </a:pPr>
            <a:r>
              <a:rPr lang="en-US" dirty="0">
                <a:latin typeface="Calibri" pitchFamily="34" charset="0"/>
              </a:rPr>
              <a:t>Understanding the Connected Layer of ADO.NET</a:t>
            </a:r>
          </a:p>
          <a:p>
            <a:pPr>
              <a:lnSpc>
                <a:spcPct val="120000"/>
              </a:lnSpc>
            </a:pPr>
            <a:r>
              <a:rPr lang="en-US" dirty="0">
                <a:latin typeface="Calibri" pitchFamily="34" charset="0"/>
              </a:rPr>
              <a:t>Working with Parameterized Command Objects</a:t>
            </a:r>
          </a:p>
          <a:p>
            <a:pPr>
              <a:lnSpc>
                <a:spcPct val="120000"/>
              </a:lnSpc>
            </a:pPr>
            <a:r>
              <a:rPr lang="en-US" dirty="0">
                <a:latin typeface="Calibri" pitchFamily="34" charset="0"/>
              </a:rPr>
              <a:t>Understanding the Disconnected Layer of ADO.NET: </a:t>
            </a:r>
            <a:r>
              <a:rPr lang="en-US" dirty="0" err="1">
                <a:latin typeface="Calibri" pitchFamily="34" charset="0"/>
              </a:rPr>
              <a:t>DataAdapter</a:t>
            </a:r>
            <a:r>
              <a:rPr lang="en-US" dirty="0">
                <a:latin typeface="Calibri" pitchFamily="34" charset="0"/>
              </a:rPr>
              <a:t> / </a:t>
            </a:r>
            <a:r>
              <a:rPr lang="en-US" dirty="0" err="1">
                <a:latin typeface="Calibri" pitchFamily="34" charset="0"/>
              </a:rPr>
              <a:t>DataSet</a:t>
            </a:r>
            <a:endParaRPr lang="en-US" dirty="0">
              <a:latin typeface="Calibri" pitchFamily="34" charset="0"/>
            </a:endParaRPr>
          </a:p>
          <a:p>
            <a:pPr>
              <a:lnSpc>
                <a:spcPct val="120000"/>
              </a:lnSpc>
            </a:pPr>
            <a:r>
              <a:rPr lang="en-US" dirty="0">
                <a:latin typeface="Calibri" pitchFamily="34" charset="0"/>
              </a:rPr>
              <a:t>Binding </a:t>
            </a:r>
            <a:r>
              <a:rPr lang="en-US" dirty="0" err="1">
                <a:latin typeface="Calibri" pitchFamily="34" charset="0"/>
              </a:rPr>
              <a:t>DataTables</a:t>
            </a:r>
            <a:r>
              <a:rPr lang="en-US" dirty="0">
                <a:latin typeface="Calibri" pitchFamily="34" charset="0"/>
              </a:rPr>
              <a:t> to User Interfaces.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lstStyle/>
          <a:p>
            <a:pPr algn="ctr"/>
            <a:r>
              <a:rPr lang="en-US" dirty="0"/>
              <a:t>Chapter 22: Q &amp; 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dirty="0"/>
              <a:t>ADO.NET </a:t>
            </a:r>
            <a:r>
              <a:rPr lang="en-US" dirty="0" err="1"/>
              <a:t>vs</a:t>
            </a:r>
            <a:r>
              <a:rPr lang="en-US" dirty="0"/>
              <a:t> ADO</a:t>
            </a:r>
          </a:p>
        </p:txBody>
      </p:sp>
      <p:sp>
        <p:nvSpPr>
          <p:cNvPr id="3" name="Content Placeholder 2"/>
          <p:cNvSpPr>
            <a:spLocks noGrp="1"/>
          </p:cNvSpPr>
          <p:nvPr>
            <p:ph idx="1"/>
          </p:nvPr>
        </p:nvSpPr>
        <p:spPr/>
        <p:txBody>
          <a:bodyPr>
            <a:normAutofit/>
          </a:bodyPr>
          <a:lstStyle/>
          <a:p>
            <a:r>
              <a:rPr lang="en-US" sz="2800" dirty="0">
                <a:latin typeface="Calibri" pitchFamily="34" charset="0"/>
              </a:rPr>
              <a:t>Minimized Open Connections</a:t>
            </a:r>
          </a:p>
          <a:p>
            <a:pPr lvl="1">
              <a:buFont typeface="Wingdings" pitchFamily="2" charset="2"/>
              <a:buChar char="Ø"/>
            </a:pPr>
            <a:r>
              <a:rPr lang="en-US" sz="2800" dirty="0">
                <a:latin typeface="Calibri" pitchFamily="34" charset="0"/>
              </a:rPr>
              <a:t>In ADO.NET you open connections </a:t>
            </a:r>
            <a:r>
              <a:rPr lang="en-US" sz="2800" u="sng" dirty="0">
                <a:latin typeface="Calibri" pitchFamily="34" charset="0"/>
              </a:rPr>
              <a:t>only long enough</a:t>
            </a:r>
            <a:r>
              <a:rPr lang="en-US" sz="2800" dirty="0">
                <a:latin typeface="Calibri" pitchFamily="34" charset="0"/>
              </a:rPr>
              <a:t> to perform a database operation, such as a Select or Update. You can read rows into a dataset and then work with them without staying connected to the data source. </a:t>
            </a:r>
          </a:p>
          <a:p>
            <a:pPr lvl="1">
              <a:buFont typeface="Wingdings" pitchFamily="2" charset="2"/>
              <a:buChar char="Ø"/>
            </a:pPr>
            <a:r>
              <a:rPr lang="en-US" sz="2800" dirty="0">
                <a:latin typeface="Calibri" pitchFamily="34" charset="0"/>
              </a:rPr>
              <a:t>In ADO the </a:t>
            </a:r>
            <a:r>
              <a:rPr lang="en-US" sz="2800" dirty="0" err="1">
                <a:latin typeface="Calibri" pitchFamily="34" charset="0"/>
              </a:rPr>
              <a:t>recordset</a:t>
            </a:r>
            <a:r>
              <a:rPr lang="en-US" sz="2800" dirty="0">
                <a:latin typeface="Calibri" pitchFamily="34" charset="0"/>
              </a:rPr>
              <a:t> can provide disconnected access, but ADO is designed primarily for connected access.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1825</TotalTime>
  <Words>3199</Words>
  <Application>Microsoft Office PowerPoint</Application>
  <PresentationFormat>On-screen Show (4:3)</PresentationFormat>
  <Paragraphs>446</Paragraphs>
  <Slides>87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Calibri</vt:lpstr>
      <vt:lpstr>Courier New</vt:lpstr>
      <vt:lpstr>Rockwell</vt:lpstr>
      <vt:lpstr>Wingdings</vt:lpstr>
      <vt:lpstr>Wingdings 2</vt:lpstr>
      <vt:lpstr>Foundry</vt:lpstr>
      <vt:lpstr>C# &amp; .NET Framework</vt:lpstr>
      <vt:lpstr>Review</vt:lpstr>
      <vt:lpstr>Chapter 22: Objectives</vt:lpstr>
      <vt:lpstr>Before ADO .NET……</vt:lpstr>
      <vt:lpstr>Before ADO .NET……</vt:lpstr>
      <vt:lpstr>Before ADO .NET……</vt:lpstr>
      <vt:lpstr>…. And ADO .NET</vt:lpstr>
      <vt:lpstr>ADO.NET over ADO</vt:lpstr>
      <vt:lpstr>ADO.NET vs ADO</vt:lpstr>
      <vt:lpstr>ADO.NET vs ADO</vt:lpstr>
      <vt:lpstr>ADO.NET models</vt:lpstr>
      <vt:lpstr>ADO.NET Data Providers</vt:lpstr>
      <vt:lpstr>ADO.NET Data Providers</vt:lpstr>
      <vt:lpstr>ADO.NET Data Providers</vt:lpstr>
      <vt:lpstr>Additional ADO.NET Namespaces</vt:lpstr>
      <vt:lpstr>System.Data: Common Types</vt:lpstr>
      <vt:lpstr>The .NET 2.0 Provider Factory Model</vt:lpstr>
      <vt:lpstr>PowerPoint Presentation</vt:lpstr>
      <vt:lpstr>PowerPoint Presentation</vt:lpstr>
      <vt:lpstr>ADO.NET: Connected Layer </vt:lpstr>
      <vt:lpstr>ADO.NET: Connected Layer </vt:lpstr>
      <vt:lpstr>ADO.NET: Connected Layer </vt:lpstr>
      <vt:lpstr>Modifying Tables Using Command Objects</vt:lpstr>
      <vt:lpstr>   SQLConnection SQLCommand SQLCommandBuilder SQLDataAdapter DataTable</vt:lpstr>
      <vt:lpstr>Demo BookStore</vt:lpstr>
      <vt:lpstr>Demo BookStore</vt:lpstr>
      <vt:lpstr>PowerPoint Presentation</vt:lpstr>
      <vt:lpstr>PowerPoint Presentation</vt:lpstr>
      <vt:lpstr>PowerPoint Presentation</vt:lpstr>
      <vt:lpstr>PowerPoint Presentation</vt:lpstr>
      <vt:lpstr>PowerPoint Presentation</vt:lpstr>
      <vt:lpstr>ADO.NET: Connected Layer </vt:lpstr>
      <vt:lpstr> SQLDataReader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with Parameterized Command Objects</vt:lpstr>
      <vt:lpstr>PowerPoint Presentation</vt:lpstr>
      <vt:lpstr>PowerPoint Presentation</vt:lpstr>
      <vt:lpstr> Call Store Procedure in ADO.NET </vt:lpstr>
      <vt:lpstr>PowerPoint Presentation</vt:lpstr>
      <vt:lpstr>PowerPoint Presentation</vt:lpstr>
      <vt:lpstr>PowerPoint Presentation</vt:lpstr>
      <vt:lpstr>PowerPoint Presentation</vt:lpstr>
      <vt:lpstr>Working with Parameterized Command Objects</vt:lpstr>
      <vt:lpstr>Working with Parameterized Command Objects</vt:lpstr>
      <vt:lpstr>Working with Parameterized Command Objects</vt:lpstr>
      <vt:lpstr>Working with Parameterized Command Objects</vt:lpstr>
      <vt:lpstr>Asynchronous Data Access Under .NET 2.0</vt:lpstr>
      <vt:lpstr>ADO.NET:  Disconnected Layer</vt:lpstr>
      <vt:lpstr>ADO.NET:  Disconnected Layer</vt:lpstr>
      <vt:lpstr>ADO.NET:  Disconnected Layer</vt:lpstr>
      <vt:lpstr>ADO.NET:  Disconnected Layer</vt:lpstr>
      <vt:lpstr>ADO.NET:  Disconnected Layer</vt:lpstr>
      <vt:lpstr>Demo Disconnected Layer</vt:lpstr>
      <vt:lpstr>Demo Disconnected Layer</vt:lpstr>
      <vt:lpstr>Demo Disconnected Layer</vt:lpstr>
      <vt:lpstr>Disconnected Layer Demo (Ch_22 Code\CarsInvertoryUpdaterDS)</vt:lpstr>
      <vt:lpstr>Disconnected Layer Demo (Ch_22 Code\CarsInvertoryUpdaterDS)</vt:lpstr>
      <vt:lpstr>Disconnected Layer Demo (Ch_22 Code\CarsInvertoryUpdaterDS)</vt:lpstr>
      <vt:lpstr>Disconnected Layer Demo (Ch_22 Code\CarsInvertoryUpdaterDS)</vt:lpstr>
      <vt:lpstr>Disconnected Layer Demo (Ch_22 Code\CarsInvertoryUpdaterDS)</vt:lpstr>
      <vt:lpstr>Disconnected Layer Demo (Ch_22 Code\CarsInvertoryUpdaterDS)</vt:lpstr>
      <vt:lpstr>Autogenerating SQL Commands Using Command Builder Types</vt:lpstr>
      <vt:lpstr>PowerPoint Presentation</vt:lpstr>
      <vt:lpstr>Binding data to DataGridView control</vt:lpstr>
      <vt:lpstr>Binding data to DataGridView control</vt:lpstr>
      <vt:lpstr>Binding data to DataGridView control</vt:lpstr>
      <vt:lpstr>Binding data to DataGridView control</vt:lpstr>
      <vt:lpstr>Binding data to DataGridView control</vt:lpstr>
      <vt:lpstr>Binding data to DataGridView control</vt:lpstr>
      <vt:lpstr>Binding data to DataGridView using VS 2005 Wizard</vt:lpstr>
      <vt:lpstr>Binding data to DataGridView using VS 2005 Wizard</vt:lpstr>
      <vt:lpstr>Binding data to DataGridView using VS 2005 Wizard</vt:lpstr>
      <vt:lpstr>Binding data to DataGridView using VS 2005 Wizard</vt:lpstr>
      <vt:lpstr>PowerPoint Presentation</vt:lpstr>
      <vt:lpstr>Binding data to DataGridView using VS 2005 Wizard</vt:lpstr>
      <vt:lpstr>Summary</vt:lpstr>
      <vt:lpstr>Chapter 22: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&amp; .NET Framework</dc:title>
  <dc:creator/>
  <cp:lastModifiedBy>Kiem Ho Hoan (FE FPTU HCM)</cp:lastModifiedBy>
  <cp:revision>230</cp:revision>
  <dcterms:created xsi:type="dcterms:W3CDTF">2006-08-16T00:00:00Z</dcterms:created>
  <dcterms:modified xsi:type="dcterms:W3CDTF">2020-10-16T06:01:10Z</dcterms:modified>
</cp:coreProperties>
</file>