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93" r:id="rId3"/>
    <p:sldId id="285" r:id="rId4"/>
    <p:sldId id="284" r:id="rId5"/>
    <p:sldId id="283" r:id="rId6"/>
    <p:sldId id="282" r:id="rId7"/>
    <p:sldId id="281" r:id="rId8"/>
    <p:sldId id="280" r:id="rId9"/>
    <p:sldId id="279" r:id="rId10"/>
    <p:sldId id="278" r:id="rId11"/>
    <p:sldId id="277" r:id="rId12"/>
    <p:sldId id="286" r:id="rId13"/>
    <p:sldId id="287" r:id="rId14"/>
    <p:sldId id="276" r:id="rId15"/>
    <p:sldId id="275" r:id="rId16"/>
    <p:sldId id="274" r:id="rId17"/>
    <p:sldId id="273" r:id="rId18"/>
    <p:sldId id="272" r:id="rId19"/>
    <p:sldId id="271" r:id="rId20"/>
    <p:sldId id="270" r:id="rId21"/>
    <p:sldId id="269" r:id="rId22"/>
    <p:sldId id="268" r:id="rId23"/>
    <p:sldId id="267" r:id="rId24"/>
    <p:sldId id="266" r:id="rId25"/>
    <p:sldId id="296" r:id="rId26"/>
    <p:sldId id="265" r:id="rId27"/>
    <p:sldId id="264" r:id="rId28"/>
    <p:sldId id="263" r:id="rId29"/>
    <p:sldId id="262" r:id="rId30"/>
    <p:sldId id="261" r:id="rId31"/>
    <p:sldId id="294" r:id="rId32"/>
    <p:sldId id="258" r:id="rId33"/>
    <p:sldId id="288" r:id="rId34"/>
    <p:sldId id="295" r:id="rId35"/>
    <p:sldId id="289"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1" autoAdjust="0"/>
  </p:normalViewPr>
  <p:slideViewPr>
    <p:cSldViewPr>
      <p:cViewPr varScale="1">
        <p:scale>
          <a:sx n="90" d="100"/>
          <a:sy n="90" d="100"/>
        </p:scale>
        <p:origin x="1339"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11D53-0EA9-4AAB-94B9-44BC3B7331CE}"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3BBAC-1A42-4986-85DF-7237F17F6B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3BBAC-1A42-4986-85DF-7237F17F6B3D}" type="slidenum">
              <a:rPr lang="en-US" smtClean="0"/>
              <a:pPr/>
              <a:t>1</a:t>
            </a:fld>
            <a:endParaRPr lang="en-US"/>
          </a:p>
        </p:txBody>
      </p:sp>
    </p:spTree>
    <p:extLst>
      <p:ext uri="{BB962C8B-B14F-4D97-AF65-F5344CB8AC3E}">
        <p14:creationId xmlns:p14="http://schemas.microsoft.com/office/powerpoint/2010/main" val="102257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Use the </a:t>
            </a:r>
            <a:r>
              <a:rPr lang="en-US" sz="1200" b="1" i="0" kern="1200" dirty="0">
                <a:solidFill>
                  <a:schemeClr val="tx1"/>
                </a:solidFill>
                <a:latin typeface="+mn-lt"/>
                <a:ea typeface="+mn-ea"/>
                <a:cs typeface="+mn-cs"/>
              </a:rPr>
              <a:t>Abandon</a:t>
            </a:r>
            <a:r>
              <a:rPr lang="en-US" sz="1200" b="0" i="0" kern="1200" dirty="0">
                <a:solidFill>
                  <a:schemeClr val="tx1"/>
                </a:solidFill>
                <a:latin typeface="+mn-lt"/>
                <a:ea typeface="+mn-ea"/>
                <a:cs typeface="+mn-cs"/>
              </a:rPr>
              <a:t> method to end a session immediately: </a:t>
            </a:r>
            <a:r>
              <a:rPr lang="en-US" sz="1200" b="0" i="0" kern="1200" dirty="0" err="1">
                <a:solidFill>
                  <a:schemeClr val="tx1"/>
                </a:solidFill>
                <a:latin typeface="+mn-lt"/>
                <a:ea typeface="+mn-ea"/>
                <a:cs typeface="+mn-cs"/>
              </a:rPr>
              <a:t>Session.Abandon</a:t>
            </a:r>
            <a:endParaRPr lang="en-US" dirty="0"/>
          </a:p>
        </p:txBody>
      </p:sp>
      <p:sp>
        <p:nvSpPr>
          <p:cNvPr id="4" name="Slide Number Placeholder 3"/>
          <p:cNvSpPr>
            <a:spLocks noGrp="1"/>
          </p:cNvSpPr>
          <p:nvPr>
            <p:ph type="sldNum" sz="quarter" idx="10"/>
          </p:nvPr>
        </p:nvSpPr>
        <p:spPr/>
        <p:txBody>
          <a:bodyPr/>
          <a:lstStyle/>
          <a:p>
            <a:fld id="{0BC3BBAC-1A42-4986-85DF-7237F17F6B3D}"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CB170985-0F22-4BCF-80F7-2B0B3A47B781}" type="datetime1">
              <a:rPr lang="en-US" smtClean="0"/>
              <a:pPr/>
              <a:t>11/4/2020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76564-B416-42B3-887E-D96BB7DA4249}"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AA3E14-270D-499A-99C8-283065FD6575}"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7DA035-E91F-45DF-BA93-8ACEC2B593FF}"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EF1D2C69-7C46-4BA0-AC10-D43A51CC165E}" type="datetime1">
              <a:rPr lang="en-US" smtClean="0"/>
              <a:pPr/>
              <a:t>11/4/2020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62D8EC-2B56-4393-B6AA-0721D2330ADA}"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CE79B0-4E7C-498B-B0ED-4B48E5F7DD87}" type="datetime1">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9B0D63-DE6A-4D0C-9591-E7888DE227A3}" type="datetime1">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8E4EF-880E-48B2-80A1-625245E6676B}" type="datetime1">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F40ABEE9-84CA-4910-85CE-69EF19AA4B07}" type="datetime1">
              <a:rPr lang="en-US" smtClean="0"/>
              <a:pPr/>
              <a:t>11/4/2020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2CC2E6C2-B368-4757-BAAE-5F15C8E84CEE}" type="datetime1">
              <a:rPr lang="en-US" smtClean="0"/>
              <a:pPr/>
              <a:t>11/4/2020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F630082-A315-4CF6-8735-9B458EBD437A}" type="datetime1">
              <a:rPr lang="en-US" smtClean="0"/>
              <a:pPr/>
              <a:t>11/4/2020</a:t>
            </a:fld>
            <a:endParaRPr lang="en-US"/>
          </a:p>
        </p:txBody>
      </p:sp>
      <p:sp>
        <p:nvSpPr>
          <p:cNvPr id="23" name="Slide Number Placeholder 22"/>
          <p:cNvSpPr>
            <a:spLocks noGrp="1"/>
          </p:cNvSpPr>
          <p:nvPr>
            <p:ph type="sldNum" sz="quarter" idx="4"/>
          </p:nvPr>
        </p:nvSpPr>
        <p:spPr>
          <a:xfrm>
            <a:off x="8456225" y="658581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61025" y="6602673"/>
            <a:ext cx="458780" cy="307777"/>
          </a:xfrm>
          <a:prstGeom prst="rect">
            <a:avLst/>
          </a:prstGeom>
          <a:noFill/>
        </p:spPr>
        <p:txBody>
          <a:bodyPr wrap="none" rtlCol="0">
            <a:spAutoFit/>
          </a:bodyPr>
          <a:lstStyle/>
          <a:p>
            <a:r>
              <a:rPr lang="en-US" sz="1400" dirty="0"/>
              <a:t>/35</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a:p>
          <a:p>
            <a:pPr algn="ctr">
              <a:buNone/>
            </a:pPr>
            <a:r>
              <a:rPr lang="en-US" sz="3600" dirty="0"/>
              <a:t>Chapter 24: </a:t>
            </a:r>
          </a:p>
          <a:p>
            <a:pPr algn="ctr">
              <a:buNone/>
            </a:pPr>
            <a:r>
              <a:rPr lang="en-US" sz="3600" dirty="0"/>
              <a:t>ASP.NET 2.0 Web Applications</a:t>
            </a:r>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5327484" cy="369332"/>
          </a:xfrm>
          <a:prstGeom prst="rect">
            <a:avLst/>
          </a:prstGeom>
          <a:noFill/>
        </p:spPr>
        <p:txBody>
          <a:bodyPr wrap="none" rtlCol="0">
            <a:spAutoFit/>
          </a:bodyPr>
          <a:lstStyle/>
          <a:p>
            <a:r>
              <a:rPr lang="en-US" dirty="0" err="1">
                <a:solidFill>
                  <a:srgbClr val="FFFF00"/>
                </a:solidFill>
              </a:rPr>
              <a:t>ViewState</a:t>
            </a:r>
            <a:r>
              <a:rPr lang="en-US" dirty="0">
                <a:solidFill>
                  <a:srgbClr val="FFFF00"/>
                </a:solidFill>
              </a:rPr>
              <a:t> Example (Ch_24 code\</a:t>
            </a:r>
            <a:r>
              <a:rPr lang="en-US" dirty="0" err="1">
                <a:solidFill>
                  <a:srgbClr val="FFFF00"/>
                </a:solidFill>
              </a:rPr>
              <a:t>ViewStateApp</a:t>
            </a:r>
            <a:r>
              <a:rPr lang="en-US" dirty="0">
                <a:solidFill>
                  <a:srgbClr val="FFFF00"/>
                </a:solidFill>
              </a:rPr>
              <a: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pic>
        <p:nvPicPr>
          <p:cNvPr id="2" name="Picture 1">
            <a:extLst>
              <a:ext uri="{FF2B5EF4-FFF2-40B4-BE49-F238E27FC236}">
                <a16:creationId xmlns:a16="http://schemas.microsoft.com/office/drawing/2014/main" id="{73B9A816-08C5-4984-9A1C-8967C0B952CE}"/>
              </a:ext>
            </a:extLst>
          </p:cNvPr>
          <p:cNvPicPr>
            <a:picLocks noChangeAspect="1"/>
          </p:cNvPicPr>
          <p:nvPr/>
        </p:nvPicPr>
        <p:blipFill>
          <a:blip r:embed="rId2"/>
          <a:stretch>
            <a:fillRect/>
          </a:stretch>
        </p:blipFill>
        <p:spPr>
          <a:xfrm>
            <a:off x="1371600" y="1524000"/>
            <a:ext cx="5800725"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600" b="1" dirty="0"/>
              <a:t>The Role of the </a:t>
            </a:r>
            <a:r>
              <a:rPr lang="en-US" sz="3600" b="1" dirty="0" err="1">
                <a:solidFill>
                  <a:srgbClr val="FFFF00"/>
                </a:solidFill>
              </a:rPr>
              <a:t>Global.asax</a:t>
            </a:r>
            <a:r>
              <a:rPr lang="en-US" sz="3600" b="1" dirty="0"/>
              <a:t> File</a:t>
            </a:r>
          </a:p>
        </p:txBody>
      </p:sp>
      <p:sp>
        <p:nvSpPr>
          <p:cNvPr id="3" name="Content Placeholder 2"/>
          <p:cNvSpPr>
            <a:spLocks noGrp="1"/>
          </p:cNvSpPr>
          <p:nvPr>
            <p:ph idx="1"/>
          </p:nvPr>
        </p:nvSpPr>
        <p:spPr>
          <a:xfrm>
            <a:off x="457200" y="1524000"/>
            <a:ext cx="8229600" cy="4526280"/>
          </a:xfrm>
        </p:spPr>
        <p:txBody>
          <a:bodyPr>
            <a:normAutofit/>
          </a:bodyPr>
          <a:lstStyle/>
          <a:p>
            <a:pPr>
              <a:buFont typeface="Wingdings" pitchFamily="2" charset="2"/>
              <a:buChar char="Ø"/>
            </a:pPr>
            <a:r>
              <a:rPr lang="en-US" sz="2000" dirty="0"/>
              <a:t>Each ASP.NET web application has one </a:t>
            </a:r>
            <a:r>
              <a:rPr lang="en-US" sz="2000" dirty="0" err="1"/>
              <a:t>Global.asax</a:t>
            </a:r>
            <a:r>
              <a:rPr lang="en-US" sz="2000" dirty="0"/>
              <a:t> file that contains some functions that can be invoke during that application life cycle</a:t>
            </a:r>
            <a:endParaRPr lang="en-US" sz="2000" i="1" dirty="0"/>
          </a:p>
          <a:p>
            <a:endParaRPr lang="en-US" sz="2400" dirty="0"/>
          </a:p>
        </p:txBody>
      </p:sp>
      <p:graphicFrame>
        <p:nvGraphicFramePr>
          <p:cNvPr id="4" name="Table 3"/>
          <p:cNvGraphicFramePr>
            <a:graphicFrameLocks noGrp="1"/>
          </p:cNvGraphicFramePr>
          <p:nvPr/>
        </p:nvGraphicFramePr>
        <p:xfrm>
          <a:off x="381000" y="3048000"/>
          <a:ext cx="8458200" cy="34747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11985">
                <a:tc>
                  <a:txBody>
                    <a:bodyPr/>
                    <a:lstStyle/>
                    <a:p>
                      <a:r>
                        <a:rPr lang="en-US" sz="1600" dirty="0"/>
                        <a:t>Event Handler</a:t>
                      </a:r>
                    </a:p>
                  </a:txBody>
                  <a:tcPr/>
                </a:tc>
                <a:tc>
                  <a:txBody>
                    <a:bodyPr/>
                    <a:lstStyle/>
                    <a:p>
                      <a:r>
                        <a:rPr lang="en-US" sz="1600" dirty="0"/>
                        <a:t>Description</a:t>
                      </a:r>
                    </a:p>
                  </a:txBody>
                  <a:tcPr/>
                </a:tc>
                <a:extLst>
                  <a:ext uri="{0D108BD9-81ED-4DB2-BD59-A6C34878D82A}">
                    <a16:rowId xmlns:a16="http://schemas.microsoft.com/office/drawing/2014/main" val="10000"/>
                  </a:ext>
                </a:extLst>
              </a:tr>
              <a:tr h="311985">
                <a:tc>
                  <a:txBody>
                    <a:bodyPr/>
                    <a:lstStyle/>
                    <a:p>
                      <a:r>
                        <a:rPr lang="en-US" sz="1600" dirty="0" err="1"/>
                        <a:t>Application_Start</a:t>
                      </a:r>
                      <a:r>
                        <a:rPr lang="en-US" sz="1600" dirty="0"/>
                        <a:t>()</a:t>
                      </a:r>
                    </a:p>
                  </a:txBody>
                  <a:tcPr/>
                </a:tc>
                <a:tc>
                  <a:txBody>
                    <a:bodyPr/>
                    <a:lstStyle/>
                    <a:p>
                      <a:r>
                        <a:rPr lang="en-US" sz="1600" dirty="0"/>
                        <a:t>This event handler is called the very first time the web application is launched</a:t>
                      </a:r>
                    </a:p>
                  </a:txBody>
                  <a:tcPr/>
                </a:tc>
                <a:extLst>
                  <a:ext uri="{0D108BD9-81ED-4DB2-BD59-A6C34878D82A}">
                    <a16:rowId xmlns:a16="http://schemas.microsoft.com/office/drawing/2014/main" val="10001"/>
                  </a:ext>
                </a:extLst>
              </a:tr>
              <a:tr h="311985">
                <a:tc>
                  <a:txBody>
                    <a:bodyPr/>
                    <a:lstStyle/>
                    <a:p>
                      <a:r>
                        <a:rPr lang="en-US" sz="1600" dirty="0" err="1"/>
                        <a:t>Application_End</a:t>
                      </a:r>
                      <a:r>
                        <a:rPr lang="en-US" sz="1600" dirty="0"/>
                        <a:t>()</a:t>
                      </a:r>
                    </a:p>
                  </a:txBody>
                  <a:tcPr/>
                </a:tc>
                <a:tc>
                  <a:txBody>
                    <a:bodyPr/>
                    <a:lstStyle/>
                    <a:p>
                      <a:r>
                        <a:rPr lang="en-US" sz="1600" dirty="0"/>
                        <a:t>This event handler is called when the application is shutting down</a:t>
                      </a:r>
                    </a:p>
                  </a:txBody>
                  <a:tcPr/>
                </a:tc>
                <a:extLst>
                  <a:ext uri="{0D108BD9-81ED-4DB2-BD59-A6C34878D82A}">
                    <a16:rowId xmlns:a16="http://schemas.microsoft.com/office/drawing/2014/main" val="10002"/>
                  </a:ext>
                </a:extLst>
              </a:tr>
              <a:tr h="311985">
                <a:tc>
                  <a:txBody>
                    <a:bodyPr/>
                    <a:lstStyle/>
                    <a:p>
                      <a:r>
                        <a:rPr lang="en-US" sz="1600" dirty="0" err="1"/>
                        <a:t>Session_Start</a:t>
                      </a:r>
                      <a:r>
                        <a:rPr lang="en-US" sz="1600" dirty="0"/>
                        <a:t>()</a:t>
                      </a:r>
                    </a:p>
                  </a:txBody>
                  <a:tcPr/>
                </a:tc>
                <a:tc>
                  <a:txBody>
                    <a:bodyPr/>
                    <a:lstStyle/>
                    <a:p>
                      <a:r>
                        <a:rPr lang="en-US" sz="1600" dirty="0"/>
                        <a:t>This event handler is fired when a new user logs on to your application. Here you may establish any user-specific data points.</a:t>
                      </a:r>
                    </a:p>
                  </a:txBody>
                  <a:tcPr/>
                </a:tc>
                <a:extLst>
                  <a:ext uri="{0D108BD9-81ED-4DB2-BD59-A6C34878D82A}">
                    <a16:rowId xmlns:a16="http://schemas.microsoft.com/office/drawing/2014/main" val="10003"/>
                  </a:ext>
                </a:extLst>
              </a:tr>
              <a:tr h="311985">
                <a:tc>
                  <a:txBody>
                    <a:bodyPr/>
                    <a:lstStyle/>
                    <a:p>
                      <a:r>
                        <a:rPr lang="en-US" sz="1600" dirty="0" err="1"/>
                        <a:t>Session_End</a:t>
                      </a:r>
                      <a:r>
                        <a:rPr lang="en-US" sz="1600" dirty="0"/>
                        <a:t>()</a:t>
                      </a:r>
                    </a:p>
                  </a:txBody>
                  <a:tcPr/>
                </a:tc>
                <a:tc>
                  <a:txBody>
                    <a:bodyPr/>
                    <a:lstStyle/>
                    <a:p>
                      <a:r>
                        <a:rPr lang="en-US" sz="1600" dirty="0"/>
                        <a:t>This event handler is fired when a user’s session has terminated (typically through a predefined timeout).</a:t>
                      </a:r>
                    </a:p>
                  </a:txBody>
                  <a:tcPr/>
                </a:tc>
                <a:extLst>
                  <a:ext uri="{0D108BD9-81ED-4DB2-BD59-A6C34878D82A}">
                    <a16:rowId xmlns:a16="http://schemas.microsoft.com/office/drawing/2014/main" val="10004"/>
                  </a:ext>
                </a:extLst>
              </a:tr>
              <a:tr h="345074">
                <a:tc>
                  <a:txBody>
                    <a:bodyPr/>
                    <a:lstStyle/>
                    <a:p>
                      <a:r>
                        <a:rPr lang="en-US" sz="1600" dirty="0" err="1"/>
                        <a:t>Application_Error</a:t>
                      </a:r>
                      <a:r>
                        <a:rPr lang="en-US" sz="1600" dirty="0"/>
                        <a:t>()</a:t>
                      </a:r>
                    </a:p>
                  </a:txBody>
                  <a:tcPr/>
                </a:tc>
                <a:tc>
                  <a:txBody>
                    <a:bodyPr/>
                    <a:lstStyle/>
                    <a:p>
                      <a:r>
                        <a:rPr lang="en-US" sz="1600" dirty="0"/>
                        <a:t>This is a global error handler that will be called when an unhandled exception is thrown by the web application.</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2897909" cy="400110"/>
          </a:xfrm>
          <a:prstGeom prst="rect">
            <a:avLst/>
          </a:prstGeom>
          <a:noFill/>
        </p:spPr>
        <p:txBody>
          <a:bodyPr wrap="none" rtlCol="0">
            <a:spAutoFit/>
          </a:bodyPr>
          <a:lstStyle/>
          <a:p>
            <a:r>
              <a:rPr lang="en-US" sz="2000" u="sng" dirty="0">
                <a:solidFill>
                  <a:srgbClr val="FFFF00"/>
                </a:solidFill>
              </a:rPr>
              <a:t>Create </a:t>
            </a:r>
            <a:r>
              <a:rPr lang="en-US" sz="2000" u="sng" dirty="0" err="1">
                <a:solidFill>
                  <a:srgbClr val="FFFF00"/>
                </a:solidFill>
              </a:rPr>
              <a:t>Global.asax</a:t>
            </a:r>
            <a:r>
              <a:rPr lang="en-US" sz="2000" u="sng" dirty="0">
                <a:solidFill>
                  <a:srgbClr val="FFFF00"/>
                </a:solidFill>
              </a:rPr>
              <a:t> file</a:t>
            </a:r>
          </a:p>
        </p:txBody>
      </p:sp>
      <p:pic>
        <p:nvPicPr>
          <p:cNvPr id="5" name="Picture 4" descr="global1.png"/>
          <p:cNvPicPr>
            <a:picLocks noChangeAspect="1"/>
          </p:cNvPicPr>
          <p:nvPr/>
        </p:nvPicPr>
        <p:blipFill>
          <a:blip r:embed="rId2"/>
          <a:stretch>
            <a:fillRect/>
          </a:stretch>
        </p:blipFill>
        <p:spPr>
          <a:xfrm>
            <a:off x="1905000" y="2286000"/>
            <a:ext cx="6476191" cy="4333334"/>
          </a:xfrm>
          <a:prstGeom prst="rect">
            <a:avLst/>
          </a:prstGeom>
        </p:spPr>
      </p:pic>
      <p:pic>
        <p:nvPicPr>
          <p:cNvPr id="6" name="Picture 5" descr="global.png"/>
          <p:cNvPicPr>
            <a:picLocks noChangeAspect="1"/>
          </p:cNvPicPr>
          <p:nvPr/>
        </p:nvPicPr>
        <p:blipFill>
          <a:blip r:embed="rId3"/>
          <a:stretch>
            <a:fillRect/>
          </a:stretch>
        </p:blipFill>
        <p:spPr>
          <a:xfrm>
            <a:off x="381000" y="838200"/>
            <a:ext cx="3390476" cy="1580952"/>
          </a:xfrm>
          <a:prstGeom prst="rect">
            <a:avLst/>
          </a:prstGeom>
        </p:spPr>
      </p:pic>
      <p:sp>
        <p:nvSpPr>
          <p:cNvPr id="7" name="Rectangle 6"/>
          <p:cNvSpPr/>
          <p:nvPr/>
        </p:nvSpPr>
        <p:spPr>
          <a:xfrm>
            <a:off x="5715000" y="3454758"/>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5537916"/>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57800" y="5257800"/>
            <a:ext cx="2590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 change the name</a:t>
            </a:r>
          </a:p>
        </p:txBody>
      </p:sp>
      <p:cxnSp>
        <p:nvCxnSpPr>
          <p:cNvPr id="11" name="Straight Arrow Connector 10"/>
          <p:cNvCxnSpPr>
            <a:stCxn id="9" idx="1"/>
            <a:endCxn id="8" idx="3"/>
          </p:cNvCxnSpPr>
          <p:nvPr/>
        </p:nvCxnSpPr>
        <p:spPr>
          <a:xfrm rot="10800000" flipV="1">
            <a:off x="4267200" y="5562600"/>
            <a:ext cx="990600" cy="89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90847"/>
            <a:ext cx="2897909" cy="400110"/>
          </a:xfrm>
          <a:prstGeom prst="rect">
            <a:avLst/>
          </a:prstGeom>
          <a:noFill/>
        </p:spPr>
        <p:txBody>
          <a:bodyPr wrap="none" rtlCol="0">
            <a:spAutoFit/>
          </a:bodyPr>
          <a:lstStyle/>
          <a:p>
            <a:r>
              <a:rPr lang="en-US" sz="2000" u="sng" dirty="0">
                <a:solidFill>
                  <a:srgbClr val="FFFF00"/>
                </a:solidFill>
              </a:rPr>
              <a:t>Create </a:t>
            </a:r>
            <a:r>
              <a:rPr lang="en-US" sz="2000" u="sng" dirty="0" err="1">
                <a:solidFill>
                  <a:srgbClr val="FFFF00"/>
                </a:solidFill>
              </a:rPr>
              <a:t>Global.asax</a:t>
            </a:r>
            <a:r>
              <a:rPr lang="en-US" sz="2000" u="sng" dirty="0">
                <a:solidFill>
                  <a:srgbClr val="FFFF00"/>
                </a:solidFill>
              </a:rPr>
              <a:t> file</a:t>
            </a:r>
          </a:p>
        </p:txBody>
      </p:sp>
      <p:pic>
        <p:nvPicPr>
          <p:cNvPr id="6" name="Picture 5" descr="global2.png"/>
          <p:cNvPicPr>
            <a:picLocks noChangeAspect="1"/>
          </p:cNvPicPr>
          <p:nvPr/>
        </p:nvPicPr>
        <p:blipFill>
          <a:blip r:embed="rId2"/>
          <a:stretch>
            <a:fillRect/>
          </a:stretch>
        </p:blipFill>
        <p:spPr>
          <a:xfrm>
            <a:off x="1143000" y="762000"/>
            <a:ext cx="7009524" cy="5809524"/>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600" b="1" dirty="0"/>
              <a:t>The </a:t>
            </a:r>
            <a:r>
              <a:rPr lang="en-US" sz="3600" b="1" dirty="0" err="1"/>
              <a:t>HttpApplication</a:t>
            </a:r>
            <a:r>
              <a:rPr lang="en-US" sz="3600" b="1" dirty="0"/>
              <a:t> Base Class</a:t>
            </a:r>
          </a:p>
        </p:txBody>
      </p:sp>
      <p:sp>
        <p:nvSpPr>
          <p:cNvPr id="3" name="Content Placeholder 2"/>
          <p:cNvSpPr>
            <a:spLocks noGrp="1"/>
          </p:cNvSpPr>
          <p:nvPr>
            <p:ph idx="1"/>
          </p:nvPr>
        </p:nvSpPr>
        <p:spPr/>
        <p:txBody>
          <a:bodyPr>
            <a:normAutofit/>
          </a:bodyPr>
          <a:lstStyle/>
          <a:p>
            <a:r>
              <a:rPr lang="en-US" sz="1600" dirty="0"/>
              <a:t>The </a:t>
            </a:r>
            <a:r>
              <a:rPr lang="en-US" sz="1600" dirty="0" err="1"/>
              <a:t>Global.asax</a:t>
            </a:r>
            <a:r>
              <a:rPr lang="en-US" sz="1600" dirty="0"/>
              <a:t> script is dynamically generated into a class deriving from the </a:t>
            </a:r>
            <a:r>
              <a:rPr lang="en-US" sz="1600" dirty="0" err="1"/>
              <a:t>System.Web.HttpApplication</a:t>
            </a:r>
            <a:r>
              <a:rPr lang="en-US" sz="1600" dirty="0"/>
              <a:t> base class, which supplies the same sort of functionality as the </a:t>
            </a:r>
            <a:r>
              <a:rPr lang="en-US" sz="1600" dirty="0" err="1"/>
              <a:t>System.Web.UI.Page</a:t>
            </a:r>
            <a:r>
              <a:rPr lang="en-US" sz="1600" dirty="0"/>
              <a:t> type</a:t>
            </a:r>
          </a:p>
          <a:p>
            <a:endParaRPr lang="en-US" sz="1600" dirty="0"/>
          </a:p>
          <a:p>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Table 5"/>
          <p:cNvGraphicFramePr>
            <a:graphicFrameLocks noGrp="1"/>
          </p:cNvGraphicFramePr>
          <p:nvPr/>
        </p:nvGraphicFramePr>
        <p:xfrm>
          <a:off x="533400" y="2743200"/>
          <a:ext cx="8153400" cy="3230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298779">
                <a:tc>
                  <a:txBody>
                    <a:bodyPr/>
                    <a:lstStyle/>
                    <a:p>
                      <a:r>
                        <a:rPr lang="en-US" sz="1600" b="0" dirty="0"/>
                        <a:t>Property</a:t>
                      </a:r>
                    </a:p>
                  </a:txBody>
                  <a:tcPr/>
                </a:tc>
                <a:tc>
                  <a:txBody>
                    <a:bodyPr/>
                    <a:lstStyle/>
                    <a:p>
                      <a:r>
                        <a:rPr lang="en-US" sz="1600" b="0" dirty="0"/>
                        <a:t>Description</a:t>
                      </a:r>
                    </a:p>
                  </a:txBody>
                  <a:tcPr/>
                </a:tc>
                <a:extLst>
                  <a:ext uri="{0D108BD9-81ED-4DB2-BD59-A6C34878D82A}">
                    <a16:rowId xmlns:a16="http://schemas.microsoft.com/office/drawing/2014/main" val="10000"/>
                  </a:ext>
                </a:extLst>
              </a:tr>
              <a:tr h="298779">
                <a:tc>
                  <a:txBody>
                    <a:bodyPr/>
                    <a:lstStyle/>
                    <a:p>
                      <a:r>
                        <a:rPr lang="en-US" sz="1600" b="0" dirty="0"/>
                        <a:t>Application</a:t>
                      </a:r>
                    </a:p>
                  </a:txBody>
                  <a:tcPr/>
                </a:tc>
                <a:tc>
                  <a:txBody>
                    <a:bodyPr/>
                    <a:lstStyle/>
                    <a:p>
                      <a:r>
                        <a:rPr lang="en-US" sz="1600" b="0" dirty="0"/>
                        <a:t>This property allows you to interact with application-level variables, using the exposed </a:t>
                      </a:r>
                      <a:r>
                        <a:rPr lang="en-US" sz="1600" b="0" dirty="0" err="1"/>
                        <a:t>HttpApplicationState</a:t>
                      </a:r>
                      <a:r>
                        <a:rPr lang="en-US" sz="1600" b="0" dirty="0"/>
                        <a:t> type.</a:t>
                      </a:r>
                    </a:p>
                  </a:txBody>
                  <a:tcPr/>
                </a:tc>
                <a:extLst>
                  <a:ext uri="{0D108BD9-81ED-4DB2-BD59-A6C34878D82A}">
                    <a16:rowId xmlns:a16="http://schemas.microsoft.com/office/drawing/2014/main" val="10001"/>
                  </a:ext>
                </a:extLst>
              </a:tr>
              <a:tr h="298779">
                <a:tc>
                  <a:txBody>
                    <a:bodyPr/>
                    <a:lstStyle/>
                    <a:p>
                      <a:r>
                        <a:rPr lang="en-US" sz="1600" b="0" dirty="0"/>
                        <a:t>Request</a:t>
                      </a:r>
                    </a:p>
                  </a:txBody>
                  <a:tcPr/>
                </a:tc>
                <a:tc>
                  <a:txBody>
                    <a:bodyPr/>
                    <a:lstStyle/>
                    <a:p>
                      <a:r>
                        <a:rPr lang="en-US" sz="1600" b="0" dirty="0"/>
                        <a:t>This property allows you to interact with the incoming HTTP request (via </a:t>
                      </a:r>
                      <a:r>
                        <a:rPr lang="en-US" sz="1600" b="0" dirty="0" err="1"/>
                        <a:t>HttpRequest</a:t>
                      </a:r>
                      <a:r>
                        <a:rPr lang="en-US" sz="1600" b="0" dirty="0"/>
                        <a:t>).</a:t>
                      </a:r>
                    </a:p>
                  </a:txBody>
                  <a:tcPr/>
                </a:tc>
                <a:extLst>
                  <a:ext uri="{0D108BD9-81ED-4DB2-BD59-A6C34878D82A}">
                    <a16:rowId xmlns:a16="http://schemas.microsoft.com/office/drawing/2014/main" val="10002"/>
                  </a:ext>
                </a:extLst>
              </a:tr>
              <a:tr h="298779">
                <a:tc>
                  <a:txBody>
                    <a:bodyPr/>
                    <a:lstStyle/>
                    <a:p>
                      <a:r>
                        <a:rPr lang="en-US" sz="1600" b="0" dirty="0"/>
                        <a:t>Response</a:t>
                      </a:r>
                    </a:p>
                  </a:txBody>
                  <a:tcPr/>
                </a:tc>
                <a:tc>
                  <a:txBody>
                    <a:bodyPr/>
                    <a:lstStyle/>
                    <a:p>
                      <a:r>
                        <a:rPr lang="en-US" sz="1600" b="0" dirty="0"/>
                        <a:t>This property allows you to interact with the incoming HTTP response (via </a:t>
                      </a:r>
                      <a:r>
                        <a:rPr lang="en-US" sz="1600" b="0" dirty="0" err="1"/>
                        <a:t>HttpResponse</a:t>
                      </a:r>
                      <a:r>
                        <a:rPr lang="en-US" sz="1600" b="0" dirty="0"/>
                        <a:t>).</a:t>
                      </a:r>
                    </a:p>
                  </a:txBody>
                  <a:tcPr/>
                </a:tc>
                <a:extLst>
                  <a:ext uri="{0D108BD9-81ED-4DB2-BD59-A6C34878D82A}">
                    <a16:rowId xmlns:a16="http://schemas.microsoft.com/office/drawing/2014/main" val="10003"/>
                  </a:ext>
                </a:extLst>
              </a:tr>
              <a:tr h="298779">
                <a:tc>
                  <a:txBody>
                    <a:bodyPr/>
                    <a:lstStyle/>
                    <a:p>
                      <a:r>
                        <a:rPr lang="en-US" sz="1600" b="0" dirty="0"/>
                        <a:t>Server</a:t>
                      </a:r>
                    </a:p>
                  </a:txBody>
                  <a:tcPr/>
                </a:tc>
                <a:tc>
                  <a:txBody>
                    <a:bodyPr/>
                    <a:lstStyle/>
                    <a:p>
                      <a:r>
                        <a:rPr lang="en-US" sz="1600" b="0" dirty="0"/>
                        <a:t>This property gets the intrinsic server object for the current request (via </a:t>
                      </a:r>
                      <a:r>
                        <a:rPr lang="en-US" sz="1600" b="0" dirty="0" err="1"/>
                        <a:t>HttpServerUtility</a:t>
                      </a:r>
                      <a:r>
                        <a:rPr lang="en-US" sz="1600" b="0" dirty="0"/>
                        <a:t>).</a:t>
                      </a:r>
                    </a:p>
                  </a:txBody>
                  <a:tcPr/>
                </a:tc>
                <a:extLst>
                  <a:ext uri="{0D108BD9-81ED-4DB2-BD59-A6C34878D82A}">
                    <a16:rowId xmlns:a16="http://schemas.microsoft.com/office/drawing/2014/main" val="10004"/>
                  </a:ext>
                </a:extLst>
              </a:tr>
              <a:tr h="298779">
                <a:tc>
                  <a:txBody>
                    <a:bodyPr/>
                    <a:lstStyle/>
                    <a:p>
                      <a:r>
                        <a:rPr lang="en-US" sz="1600" b="0" dirty="0"/>
                        <a:t>Session</a:t>
                      </a:r>
                    </a:p>
                  </a:txBody>
                  <a:tcPr/>
                </a:tc>
                <a:tc>
                  <a:txBody>
                    <a:bodyPr/>
                    <a:lstStyle/>
                    <a:p>
                      <a:r>
                        <a:rPr lang="en-US" sz="1600" b="0" dirty="0"/>
                        <a:t>This property allows you to interact with session-level variables, using the exposed </a:t>
                      </a:r>
                      <a:r>
                        <a:rPr lang="en-US" sz="1600" b="0" dirty="0" err="1"/>
                        <a:t>HttpSessionState</a:t>
                      </a:r>
                      <a:r>
                        <a:rPr lang="en-US" sz="1600" b="0" dirty="0"/>
                        <a:t> type.</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1447800" y="6096000"/>
            <a:ext cx="5454314" cy="307777"/>
          </a:xfrm>
          <a:prstGeom prst="rect">
            <a:avLst/>
          </a:prstGeom>
          <a:noFill/>
        </p:spPr>
        <p:txBody>
          <a:bodyPr wrap="none" rtlCol="0">
            <a:spAutoFit/>
          </a:bodyPr>
          <a:lstStyle/>
          <a:p>
            <a:r>
              <a:rPr lang="en-US" sz="1400" dirty="0"/>
              <a:t>Key Members Defined by the </a:t>
            </a:r>
            <a:r>
              <a:rPr lang="en-US" sz="1400" dirty="0" err="1"/>
              <a:t>System.Web.HttpApplication</a:t>
            </a:r>
            <a:r>
              <a:rPr lang="en-US" sz="1400" dirty="0"/>
              <a:t>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pPr algn="ctr"/>
            <a:r>
              <a:rPr lang="en-US" sz="3600" b="1" dirty="0"/>
              <a:t>Application/Session Distinction</a:t>
            </a:r>
            <a:endParaRPr lang="en-US" sz="3600" dirty="0"/>
          </a:p>
        </p:txBody>
      </p:sp>
      <p:sp>
        <p:nvSpPr>
          <p:cNvPr id="3" name="Content Placeholder 2"/>
          <p:cNvSpPr>
            <a:spLocks noGrp="1"/>
          </p:cNvSpPr>
          <p:nvPr>
            <p:ph idx="1"/>
          </p:nvPr>
        </p:nvSpPr>
        <p:spPr>
          <a:xfrm>
            <a:off x="457200" y="1143000"/>
            <a:ext cx="8229600" cy="4526280"/>
          </a:xfrm>
        </p:spPr>
        <p:txBody>
          <a:bodyPr>
            <a:normAutofit/>
          </a:bodyPr>
          <a:lstStyle/>
          <a:p>
            <a:r>
              <a:rPr lang="en-US" sz="1800" u="sng" dirty="0">
                <a:latin typeface="Calibri" pitchFamily="34" charset="0"/>
              </a:rPr>
              <a:t>Application state</a:t>
            </a:r>
            <a:r>
              <a:rPr lang="en-US" sz="1800" dirty="0">
                <a:latin typeface="Calibri" pitchFamily="34" charset="0"/>
              </a:rPr>
              <a:t> is maintained by an instance of the </a:t>
            </a:r>
            <a:r>
              <a:rPr lang="en-US" sz="1800" dirty="0" err="1">
                <a:latin typeface="Calibri" pitchFamily="34" charset="0"/>
              </a:rPr>
              <a:t>HttpApplicationState</a:t>
            </a:r>
            <a:r>
              <a:rPr lang="en-US" sz="1800" dirty="0">
                <a:latin typeface="Calibri" pitchFamily="34" charset="0"/>
              </a:rPr>
              <a:t> type. </a:t>
            </a:r>
          </a:p>
          <a:p>
            <a:pPr lvl="1">
              <a:buFont typeface="Wingdings" pitchFamily="2" charset="2"/>
              <a:buChar char="Ø"/>
            </a:pPr>
            <a:r>
              <a:rPr lang="en-US" sz="1800" dirty="0">
                <a:latin typeface="Calibri" pitchFamily="34" charset="0"/>
              </a:rPr>
              <a:t>This class enables to </a:t>
            </a:r>
            <a:r>
              <a:rPr lang="en-US" sz="1800" dirty="0">
                <a:solidFill>
                  <a:srgbClr val="FFFF00"/>
                </a:solidFill>
                <a:latin typeface="Calibri" pitchFamily="34" charset="0"/>
              </a:rPr>
              <a:t>share global information across all users</a:t>
            </a:r>
            <a:r>
              <a:rPr lang="en-US" sz="1800" dirty="0">
                <a:latin typeface="Calibri" pitchFamily="34" charset="0"/>
              </a:rPr>
              <a:t> (and all pages) who are logged on to your ASP.NET application. </a:t>
            </a:r>
          </a:p>
          <a:p>
            <a:r>
              <a:rPr lang="en-US" sz="1800" u="sng" dirty="0">
                <a:latin typeface="Calibri" pitchFamily="34" charset="0"/>
              </a:rPr>
              <a:t>Session state </a:t>
            </a:r>
            <a:r>
              <a:rPr lang="en-US" sz="1800" dirty="0">
                <a:latin typeface="Calibri" pitchFamily="34" charset="0"/>
              </a:rPr>
              <a:t>is maintained by </a:t>
            </a:r>
            <a:r>
              <a:rPr lang="en-US" sz="1800" dirty="0" err="1">
                <a:latin typeface="Calibri" pitchFamily="34" charset="0"/>
              </a:rPr>
              <a:t>HttpSessionState</a:t>
            </a:r>
            <a:r>
              <a:rPr lang="en-US" sz="1800" dirty="0">
                <a:latin typeface="Calibri" pitchFamily="34" charset="0"/>
              </a:rPr>
              <a:t> class type</a:t>
            </a:r>
          </a:p>
          <a:p>
            <a:pPr lvl="1">
              <a:buFont typeface="Wingdings" pitchFamily="2" charset="2"/>
              <a:buChar char="Ø"/>
            </a:pPr>
            <a:r>
              <a:rPr lang="en-US" sz="1800" dirty="0">
                <a:latin typeface="Calibri" pitchFamily="34" charset="0"/>
              </a:rPr>
              <a:t>used to remember </a:t>
            </a:r>
            <a:r>
              <a:rPr lang="en-US" sz="1800" dirty="0">
                <a:solidFill>
                  <a:srgbClr val="FFFF00"/>
                </a:solidFill>
                <a:latin typeface="Calibri" pitchFamily="34" charset="0"/>
              </a:rPr>
              <a:t>information for a specific user</a:t>
            </a:r>
          </a:p>
          <a:p>
            <a:pPr lvl="1">
              <a:buFont typeface="Wingdings" pitchFamily="2" charset="2"/>
              <a:buChar char="Ø"/>
            </a:pPr>
            <a:r>
              <a:rPr lang="en-US" sz="1800" dirty="0">
                <a:latin typeface="Calibri" pitchFamily="34" charset="0"/>
              </a:rPr>
              <a:t>When a new user logs on to an ASP.NET web application, the runtime will automatically assign that user a new session ID.</a:t>
            </a:r>
          </a:p>
          <a:p>
            <a:pPr lvl="1">
              <a:buFont typeface="Wingdings" pitchFamily="2" charset="2"/>
              <a:buChar char="Ø"/>
            </a:pPr>
            <a:endParaRPr lang="en-US" sz="1800" dirty="0">
              <a:latin typeface="Calibri" pitchFamily="34" charset="0"/>
            </a:endParaRPr>
          </a:p>
          <a:p>
            <a:endParaRPr lang="en-US" sz="1800" dirty="0">
              <a:latin typeface="Calibri" pitchFamily="34" charset="0"/>
            </a:endParaRPr>
          </a:p>
        </p:txBody>
      </p:sp>
      <p:pic>
        <p:nvPicPr>
          <p:cNvPr id="4" name="Picture 4"/>
          <p:cNvPicPr>
            <a:picLocks noChangeAspect="1" noChangeArrowheads="1"/>
          </p:cNvPicPr>
          <p:nvPr/>
        </p:nvPicPr>
        <p:blipFill>
          <a:blip r:embed="rId2"/>
          <a:srcRect/>
          <a:stretch>
            <a:fillRect/>
          </a:stretch>
        </p:blipFill>
        <p:spPr bwMode="auto">
          <a:xfrm>
            <a:off x="1295400" y="3429000"/>
            <a:ext cx="6096000" cy="32654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Autofit/>
          </a:bodyPr>
          <a:lstStyle/>
          <a:p>
            <a:pPr algn="ctr"/>
            <a:r>
              <a:rPr lang="en-US" sz="3600" b="1" dirty="0"/>
              <a:t>Maintaining Application-Level State Data</a:t>
            </a:r>
            <a:endParaRPr lang="en-US" sz="3600" dirty="0"/>
          </a:p>
        </p:txBody>
      </p:sp>
      <p:sp>
        <p:nvSpPr>
          <p:cNvPr id="3" name="Content Placeholder 2"/>
          <p:cNvSpPr>
            <a:spLocks noGrp="1"/>
          </p:cNvSpPr>
          <p:nvPr>
            <p:ph idx="1"/>
          </p:nvPr>
        </p:nvSpPr>
        <p:spPr/>
        <p:txBody>
          <a:bodyPr>
            <a:normAutofit/>
          </a:bodyPr>
          <a:lstStyle/>
          <a:p>
            <a:pPr marL="292100" lvl="1" indent="-292100">
              <a:spcBef>
                <a:spcPts val="0"/>
              </a:spcBef>
              <a:buClr>
                <a:schemeClr val="accent1"/>
              </a:buClr>
              <a:buSzPct val="70000"/>
              <a:buFont typeface="Wingdings 2"/>
              <a:buChar char=""/>
            </a:pPr>
            <a:r>
              <a:rPr lang="en-US" sz="2200" dirty="0"/>
              <a:t>The </a:t>
            </a:r>
            <a:r>
              <a:rPr lang="en-US" sz="2200" u="sng" dirty="0" err="1"/>
              <a:t>HttpApplicationState</a:t>
            </a:r>
            <a:r>
              <a:rPr lang="en-US" sz="2200" dirty="0"/>
              <a:t> type enables developers to share global information across multiple sessions in an ASP.NET application.</a:t>
            </a:r>
          </a:p>
          <a:p>
            <a:endParaRPr lang="en-US" sz="2200" dirty="0"/>
          </a:p>
        </p:txBody>
      </p:sp>
      <p:graphicFrame>
        <p:nvGraphicFramePr>
          <p:cNvPr id="4" name="Table 3"/>
          <p:cNvGraphicFramePr>
            <a:graphicFrameLocks noGrp="1"/>
          </p:cNvGraphicFramePr>
          <p:nvPr/>
        </p:nvGraphicFramePr>
        <p:xfrm>
          <a:off x="457200" y="2819400"/>
          <a:ext cx="8305800" cy="35661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289528">
                <a:tc>
                  <a:txBody>
                    <a:bodyPr/>
                    <a:lstStyle/>
                    <a:p>
                      <a:r>
                        <a:rPr lang="en-US" sz="1600" dirty="0"/>
                        <a:t>Members</a:t>
                      </a:r>
                    </a:p>
                  </a:txBody>
                  <a:tcPr/>
                </a:tc>
                <a:tc>
                  <a:txBody>
                    <a:bodyPr/>
                    <a:lstStyle/>
                    <a:p>
                      <a:r>
                        <a:rPr lang="en-US" sz="1600" dirty="0"/>
                        <a:t>Description</a:t>
                      </a:r>
                    </a:p>
                  </a:txBody>
                  <a:tcPr/>
                </a:tc>
                <a:extLst>
                  <a:ext uri="{0D108BD9-81ED-4DB2-BD59-A6C34878D82A}">
                    <a16:rowId xmlns:a16="http://schemas.microsoft.com/office/drawing/2014/main" val="10000"/>
                  </a:ext>
                </a:extLst>
              </a:tr>
              <a:tr h="289528">
                <a:tc>
                  <a:txBody>
                    <a:bodyPr/>
                    <a:lstStyle/>
                    <a:p>
                      <a:r>
                        <a:rPr lang="en-US" sz="1600" dirty="0" err="1"/>
                        <a:t>AllKeys</a:t>
                      </a:r>
                      <a:endParaRPr lang="en-US" sz="1600" dirty="0"/>
                    </a:p>
                  </a:txBody>
                  <a:tcPr/>
                </a:tc>
                <a:tc>
                  <a:txBody>
                    <a:bodyPr/>
                    <a:lstStyle/>
                    <a:p>
                      <a:r>
                        <a:rPr lang="en-US" sz="1600" dirty="0"/>
                        <a:t>This property returns an array of </a:t>
                      </a:r>
                      <a:r>
                        <a:rPr lang="en-US" sz="1600" dirty="0" err="1"/>
                        <a:t>System.String</a:t>
                      </a:r>
                      <a:r>
                        <a:rPr lang="en-US" sz="1600" dirty="0"/>
                        <a:t> types that represent all the names in the </a:t>
                      </a:r>
                      <a:r>
                        <a:rPr lang="en-US" sz="1600" dirty="0" err="1"/>
                        <a:t>HttpApplicationState</a:t>
                      </a:r>
                      <a:r>
                        <a:rPr lang="en-US" sz="1600" dirty="0"/>
                        <a:t> type.</a:t>
                      </a:r>
                    </a:p>
                  </a:txBody>
                  <a:tcPr/>
                </a:tc>
                <a:extLst>
                  <a:ext uri="{0D108BD9-81ED-4DB2-BD59-A6C34878D82A}">
                    <a16:rowId xmlns:a16="http://schemas.microsoft.com/office/drawing/2014/main" val="10001"/>
                  </a:ext>
                </a:extLst>
              </a:tr>
              <a:tr h="289528">
                <a:tc>
                  <a:txBody>
                    <a:bodyPr/>
                    <a:lstStyle/>
                    <a:p>
                      <a:r>
                        <a:rPr lang="en-US" sz="1600" dirty="0"/>
                        <a:t>Count</a:t>
                      </a:r>
                    </a:p>
                  </a:txBody>
                  <a:tcPr/>
                </a:tc>
                <a:tc>
                  <a:txBody>
                    <a:bodyPr/>
                    <a:lstStyle/>
                    <a:p>
                      <a:r>
                        <a:rPr lang="en-US" sz="1600" dirty="0"/>
                        <a:t>gets the number of item objects in the </a:t>
                      </a:r>
                      <a:r>
                        <a:rPr lang="en-US" sz="1600" dirty="0" err="1"/>
                        <a:t>HttpApplicationState</a:t>
                      </a:r>
                      <a:r>
                        <a:rPr lang="en-US" sz="1600" dirty="0"/>
                        <a:t> type.</a:t>
                      </a:r>
                    </a:p>
                  </a:txBody>
                  <a:tcPr/>
                </a:tc>
                <a:extLst>
                  <a:ext uri="{0D108BD9-81ED-4DB2-BD59-A6C34878D82A}">
                    <a16:rowId xmlns:a16="http://schemas.microsoft.com/office/drawing/2014/main" val="10002"/>
                  </a:ext>
                </a:extLst>
              </a:tr>
              <a:tr h="289528">
                <a:tc>
                  <a:txBody>
                    <a:bodyPr/>
                    <a:lstStyle/>
                    <a:p>
                      <a:r>
                        <a:rPr lang="en-US" sz="1600" dirty="0"/>
                        <a:t>Add()</a:t>
                      </a:r>
                    </a:p>
                  </a:txBody>
                  <a:tcPr/>
                </a:tc>
                <a:tc>
                  <a:txBody>
                    <a:bodyPr/>
                    <a:lstStyle/>
                    <a:p>
                      <a:r>
                        <a:rPr lang="en-US" sz="1600" dirty="0"/>
                        <a:t>add a new name/value pair into the </a:t>
                      </a:r>
                      <a:r>
                        <a:rPr lang="en-US" sz="1600" dirty="0" err="1"/>
                        <a:t>HttpApplicationState</a:t>
                      </a:r>
                      <a:r>
                        <a:rPr lang="en-US" sz="1600" dirty="0"/>
                        <a:t> type.</a:t>
                      </a:r>
                    </a:p>
                  </a:txBody>
                  <a:tcPr/>
                </a:tc>
                <a:extLst>
                  <a:ext uri="{0D108BD9-81ED-4DB2-BD59-A6C34878D82A}">
                    <a16:rowId xmlns:a16="http://schemas.microsoft.com/office/drawing/2014/main" val="10003"/>
                  </a:ext>
                </a:extLst>
              </a:tr>
              <a:tr h="289528">
                <a:tc>
                  <a:txBody>
                    <a:bodyPr/>
                    <a:lstStyle/>
                    <a:p>
                      <a:r>
                        <a:rPr lang="en-US" sz="1600" dirty="0"/>
                        <a:t>Clear()</a:t>
                      </a:r>
                    </a:p>
                  </a:txBody>
                  <a:tcPr/>
                </a:tc>
                <a:tc>
                  <a:txBody>
                    <a:bodyPr/>
                    <a:lstStyle/>
                    <a:p>
                      <a:r>
                        <a:rPr lang="en-US" sz="1600" dirty="0"/>
                        <a:t>deletes all items in the </a:t>
                      </a:r>
                      <a:r>
                        <a:rPr lang="en-US" sz="1600" dirty="0" err="1"/>
                        <a:t>HttpApplicationState</a:t>
                      </a:r>
                      <a:r>
                        <a:rPr lang="en-US" sz="1600" dirty="0"/>
                        <a:t> type. This is</a:t>
                      </a:r>
                    </a:p>
                    <a:p>
                      <a:r>
                        <a:rPr lang="en-US" sz="1600" dirty="0"/>
                        <a:t>functionally equivalent to the </a:t>
                      </a:r>
                      <a:r>
                        <a:rPr lang="en-US" sz="1600" dirty="0" err="1"/>
                        <a:t>RemoveAll</a:t>
                      </a:r>
                      <a:r>
                        <a:rPr lang="en-US" sz="1600" dirty="0"/>
                        <a:t>()method.</a:t>
                      </a:r>
                    </a:p>
                  </a:txBody>
                  <a:tcPr/>
                </a:tc>
                <a:extLst>
                  <a:ext uri="{0D108BD9-81ED-4DB2-BD59-A6C34878D82A}">
                    <a16:rowId xmlns:a16="http://schemas.microsoft.com/office/drawing/2014/main" val="10004"/>
                  </a:ext>
                </a:extLst>
              </a:tr>
              <a:tr h="289528">
                <a:tc>
                  <a:txBody>
                    <a:bodyPr/>
                    <a:lstStyle/>
                    <a:p>
                      <a:r>
                        <a:rPr lang="en-US" sz="1600" dirty="0"/>
                        <a:t>Lock(), Unlock()</a:t>
                      </a:r>
                    </a:p>
                  </a:txBody>
                  <a:tcPr/>
                </a:tc>
                <a:tc>
                  <a:txBody>
                    <a:bodyPr/>
                    <a:lstStyle/>
                    <a:p>
                      <a:r>
                        <a:rPr lang="en-US" sz="1600" dirty="0"/>
                        <a:t>alter a set of application variables in a thread-safe manner.</a:t>
                      </a:r>
                    </a:p>
                  </a:txBody>
                  <a:tcPr/>
                </a:tc>
                <a:extLst>
                  <a:ext uri="{0D108BD9-81ED-4DB2-BD59-A6C34878D82A}">
                    <a16:rowId xmlns:a16="http://schemas.microsoft.com/office/drawing/2014/main" val="10005"/>
                  </a:ext>
                </a:extLst>
              </a:tr>
              <a:tr h="320235">
                <a:tc>
                  <a:txBody>
                    <a:bodyPr/>
                    <a:lstStyle/>
                    <a:p>
                      <a:r>
                        <a:rPr lang="en-US" sz="1600" dirty="0" err="1"/>
                        <a:t>RemoveAll</a:t>
                      </a:r>
                      <a:r>
                        <a:rPr lang="en-US" sz="1600" dirty="0"/>
                        <a:t>(), Remove(), </a:t>
                      </a:r>
                      <a:r>
                        <a:rPr lang="en-US" sz="1600" dirty="0" err="1"/>
                        <a:t>RemoveAt</a:t>
                      </a:r>
                      <a:r>
                        <a:rPr lang="en-US" sz="1600" dirty="0"/>
                        <a:t>()</a:t>
                      </a:r>
                    </a:p>
                  </a:txBody>
                  <a:tcPr/>
                </a:tc>
                <a:tc>
                  <a:txBody>
                    <a:bodyPr/>
                    <a:lstStyle/>
                    <a:p>
                      <a:r>
                        <a:rPr lang="en-US" sz="1600" dirty="0"/>
                        <a:t>remove a specific item (by string name) within the </a:t>
                      </a:r>
                      <a:r>
                        <a:rPr lang="en-US" sz="1600" dirty="0" err="1"/>
                        <a:t>HttpApplicationState</a:t>
                      </a:r>
                      <a:r>
                        <a:rPr lang="en-US" sz="1600" dirty="0"/>
                        <a:t> type. </a:t>
                      </a:r>
                      <a:r>
                        <a:rPr lang="en-US" sz="1600" dirty="0" err="1"/>
                        <a:t>RemoveAt</a:t>
                      </a:r>
                      <a:r>
                        <a:rPr lang="en-US" sz="1600" dirty="0"/>
                        <a:t>() removes the item via a numerical </a:t>
                      </a:r>
                      <a:r>
                        <a:rPr lang="en-US" sz="1600" dirty="0" err="1"/>
                        <a:t>RemoveAt</a:t>
                      </a:r>
                      <a:r>
                        <a:rPr lang="en-US" sz="1600" dirty="0"/>
                        <a:t>() indexer.</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5803192" cy="400110"/>
          </a:xfrm>
          <a:prstGeom prst="rect">
            <a:avLst/>
          </a:prstGeom>
          <a:noFill/>
        </p:spPr>
        <p:txBody>
          <a:bodyPr wrap="none" rtlCol="0">
            <a:spAutoFit/>
          </a:bodyPr>
          <a:lstStyle/>
          <a:p>
            <a:r>
              <a:rPr lang="en-US" sz="2000" u="sng" dirty="0">
                <a:solidFill>
                  <a:srgbClr val="FFFF00"/>
                </a:solidFill>
              </a:rPr>
              <a:t>Application State Demo (Ch_24 code\</a:t>
            </a:r>
            <a:r>
              <a:rPr lang="en-US" sz="2000" u="sng" dirty="0" err="1">
                <a:solidFill>
                  <a:srgbClr val="FFFF00"/>
                </a:solidFill>
              </a:rPr>
              <a:t>AppState</a:t>
            </a:r>
            <a:r>
              <a:rPr lang="en-US" sz="2000" u="sng" dirty="0">
                <a:solidFill>
                  <a:srgbClr val="FFFF00"/>
                </a:solidFill>
              </a:rPr>
              <a:t>)</a:t>
            </a:r>
          </a:p>
        </p:txBody>
      </p:sp>
      <p:pic>
        <p:nvPicPr>
          <p:cNvPr id="5" name="Picture 4" descr="app.png"/>
          <p:cNvPicPr>
            <a:picLocks noChangeAspect="1"/>
          </p:cNvPicPr>
          <p:nvPr/>
        </p:nvPicPr>
        <p:blipFill>
          <a:blip r:embed="rId2"/>
          <a:stretch>
            <a:fillRect/>
          </a:stretch>
        </p:blipFill>
        <p:spPr>
          <a:xfrm>
            <a:off x="457200" y="1143000"/>
            <a:ext cx="1828572" cy="1847619"/>
          </a:xfrm>
          <a:prstGeom prst="rect">
            <a:avLst/>
          </a:prstGeom>
        </p:spPr>
      </p:pic>
      <p:pic>
        <p:nvPicPr>
          <p:cNvPr id="7" name="Picture 6" descr="app_global.png"/>
          <p:cNvPicPr>
            <a:picLocks noChangeAspect="1"/>
          </p:cNvPicPr>
          <p:nvPr/>
        </p:nvPicPr>
        <p:blipFill>
          <a:blip r:embed="rId3"/>
          <a:stretch>
            <a:fillRect/>
          </a:stretch>
        </p:blipFill>
        <p:spPr>
          <a:xfrm>
            <a:off x="304800" y="4038600"/>
            <a:ext cx="6447619" cy="26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pp_car.png"/>
          <p:cNvPicPr>
            <a:picLocks noChangeAspect="1"/>
          </p:cNvPicPr>
          <p:nvPr/>
        </p:nvPicPr>
        <p:blipFill>
          <a:blip r:embed="rId4"/>
          <a:stretch>
            <a:fillRect/>
          </a:stretch>
        </p:blipFill>
        <p:spPr>
          <a:xfrm>
            <a:off x="4495800" y="762000"/>
            <a:ext cx="4123810" cy="42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762000" y="5029200"/>
            <a:ext cx="5943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5803192" cy="400110"/>
          </a:xfrm>
          <a:prstGeom prst="rect">
            <a:avLst/>
          </a:prstGeom>
          <a:noFill/>
        </p:spPr>
        <p:txBody>
          <a:bodyPr wrap="none" rtlCol="0">
            <a:spAutoFit/>
          </a:bodyPr>
          <a:lstStyle/>
          <a:p>
            <a:r>
              <a:rPr lang="en-US" sz="2000" u="sng" dirty="0">
                <a:solidFill>
                  <a:srgbClr val="FFFF00"/>
                </a:solidFill>
              </a:rPr>
              <a:t>Application State Demo (Ch_24 code\</a:t>
            </a:r>
            <a:r>
              <a:rPr lang="en-US" sz="2000" u="sng" dirty="0" err="1">
                <a:solidFill>
                  <a:srgbClr val="FFFF00"/>
                </a:solidFill>
              </a:rPr>
              <a:t>AppState</a:t>
            </a:r>
            <a:r>
              <a:rPr lang="en-US" sz="2000" u="sng" dirty="0">
                <a:solidFill>
                  <a:srgbClr val="FFFF00"/>
                </a:solidFill>
              </a:rPr>
              <a:t>)</a:t>
            </a:r>
          </a:p>
        </p:txBody>
      </p:sp>
      <p:pic>
        <p:nvPicPr>
          <p:cNvPr id="6" name="Picture 5" descr="app_default.png"/>
          <p:cNvPicPr>
            <a:picLocks noChangeAspect="1"/>
          </p:cNvPicPr>
          <p:nvPr/>
        </p:nvPicPr>
        <p:blipFill>
          <a:blip r:embed="rId2"/>
          <a:stretch>
            <a:fillRect/>
          </a:stretch>
        </p:blipFill>
        <p:spPr>
          <a:xfrm>
            <a:off x="152401" y="1143000"/>
            <a:ext cx="3200400" cy="2400000"/>
          </a:xfrm>
          <a:prstGeom prst="rect">
            <a:avLst/>
          </a:prstGeom>
        </p:spPr>
      </p:pic>
      <p:grpSp>
        <p:nvGrpSpPr>
          <p:cNvPr id="14" name="Group 13"/>
          <p:cNvGrpSpPr/>
          <p:nvPr/>
        </p:nvGrpSpPr>
        <p:grpSpPr>
          <a:xfrm>
            <a:off x="3505200" y="762000"/>
            <a:ext cx="5410199" cy="5791200"/>
            <a:chOff x="3505200" y="762000"/>
            <a:chExt cx="5410199" cy="5791200"/>
          </a:xfrm>
        </p:grpSpPr>
        <p:pic>
          <p:nvPicPr>
            <p:cNvPr id="7" name="Picture 6" descr="app_default1.png"/>
            <p:cNvPicPr>
              <a:picLocks noChangeAspect="1"/>
            </p:cNvPicPr>
            <p:nvPr/>
          </p:nvPicPr>
          <p:blipFill>
            <a:blip r:embed="rId3"/>
            <a:stretch>
              <a:fillRect/>
            </a:stretch>
          </p:blipFill>
          <p:spPr>
            <a:xfrm>
              <a:off x="3505200" y="762000"/>
              <a:ext cx="5410199" cy="5791200"/>
            </a:xfrm>
            <a:prstGeom prst="rect">
              <a:avLst/>
            </a:prstGeom>
          </p:spPr>
        </p:pic>
        <p:sp>
          <p:nvSpPr>
            <p:cNvPr id="8" name="Rectangle 7"/>
            <p:cNvSpPr/>
            <p:nvPr/>
          </p:nvSpPr>
          <p:spPr>
            <a:xfrm>
              <a:off x="4114800" y="1676400"/>
              <a:ext cx="4648200" cy="274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14800" y="4953000"/>
              <a:ext cx="47244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p:cNvCxnSpPr/>
          <p:nvPr/>
        </p:nvCxnSpPr>
        <p:spPr>
          <a:xfrm>
            <a:off x="1600200" y="2286000"/>
            <a:ext cx="2514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1"/>
          </p:cNvCxnSpPr>
          <p:nvPr/>
        </p:nvCxnSpPr>
        <p:spPr>
          <a:xfrm>
            <a:off x="1600200" y="3352800"/>
            <a:ext cx="2514600" cy="2247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5803192" cy="400110"/>
          </a:xfrm>
          <a:prstGeom prst="rect">
            <a:avLst/>
          </a:prstGeom>
          <a:noFill/>
        </p:spPr>
        <p:txBody>
          <a:bodyPr wrap="none" rtlCol="0">
            <a:spAutoFit/>
          </a:bodyPr>
          <a:lstStyle/>
          <a:p>
            <a:r>
              <a:rPr lang="en-US" sz="2000" u="sng" dirty="0">
                <a:solidFill>
                  <a:srgbClr val="FFFF00"/>
                </a:solidFill>
              </a:rPr>
              <a:t>Application State Demo (Ch_24 code\</a:t>
            </a:r>
            <a:r>
              <a:rPr lang="en-US" sz="2000" u="sng" dirty="0" err="1">
                <a:solidFill>
                  <a:srgbClr val="FFFF00"/>
                </a:solidFill>
              </a:rPr>
              <a:t>AppState</a:t>
            </a:r>
            <a:r>
              <a:rPr lang="en-US" sz="2000" u="sng" dirty="0">
                <a:solidFill>
                  <a:srgbClr val="FFFF00"/>
                </a:solidFill>
              </a:rPr>
              <a:t>)</a:t>
            </a:r>
          </a:p>
        </p:txBody>
      </p:sp>
      <p:grpSp>
        <p:nvGrpSpPr>
          <p:cNvPr id="14" name="Group 13"/>
          <p:cNvGrpSpPr/>
          <p:nvPr/>
        </p:nvGrpSpPr>
        <p:grpSpPr>
          <a:xfrm>
            <a:off x="228600" y="1219200"/>
            <a:ext cx="4504762" cy="3247619"/>
            <a:chOff x="228600" y="1219200"/>
            <a:chExt cx="4504762" cy="3247619"/>
          </a:xfrm>
        </p:grpSpPr>
        <p:pic>
          <p:nvPicPr>
            <p:cNvPr id="6" name="Picture 5" descr="app_0.png"/>
            <p:cNvPicPr>
              <a:picLocks noChangeAspect="1"/>
            </p:cNvPicPr>
            <p:nvPr/>
          </p:nvPicPr>
          <p:blipFill>
            <a:blip r:embed="rId2"/>
            <a:stretch>
              <a:fillRect/>
            </a:stretch>
          </p:blipFill>
          <p:spPr>
            <a:xfrm>
              <a:off x="228600" y="1219200"/>
              <a:ext cx="4504762" cy="3247619"/>
            </a:xfrm>
            <a:prstGeom prst="rect">
              <a:avLst/>
            </a:prstGeom>
          </p:spPr>
        </p:pic>
        <p:sp>
          <p:nvSpPr>
            <p:cNvPr id="7" name="Rectangle 6"/>
            <p:cNvSpPr/>
            <p:nvPr/>
          </p:nvSpPr>
          <p:spPr>
            <a:xfrm>
              <a:off x="304800" y="3505200"/>
              <a:ext cx="2209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267200" y="2514600"/>
            <a:ext cx="4266667" cy="3923810"/>
            <a:chOff x="4267200" y="2514600"/>
            <a:chExt cx="4266667" cy="3923810"/>
          </a:xfrm>
        </p:grpSpPr>
        <p:pic>
          <p:nvPicPr>
            <p:cNvPr id="5" name="Picture 4" descr="app_o1.png"/>
            <p:cNvPicPr>
              <a:picLocks noChangeAspect="1"/>
            </p:cNvPicPr>
            <p:nvPr/>
          </p:nvPicPr>
          <p:blipFill>
            <a:blip r:embed="rId3"/>
            <a:stretch>
              <a:fillRect/>
            </a:stretch>
          </p:blipFill>
          <p:spPr>
            <a:xfrm>
              <a:off x="4267200" y="2514600"/>
              <a:ext cx="4266667" cy="3923810"/>
            </a:xfrm>
            <a:prstGeom prst="rect">
              <a:avLst/>
            </a:prstGeom>
          </p:spPr>
        </p:pic>
        <p:sp>
          <p:nvSpPr>
            <p:cNvPr id="8" name="Rectangle 7"/>
            <p:cNvSpPr/>
            <p:nvPr/>
          </p:nvSpPr>
          <p:spPr>
            <a:xfrm>
              <a:off x="4343400" y="5867400"/>
              <a:ext cx="3200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52578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8" idx="3"/>
              <a:endCxn id="9" idx="3"/>
            </p:cNvCxnSpPr>
            <p:nvPr/>
          </p:nvCxnSpPr>
          <p:spPr>
            <a:xfrm flipH="1" flipV="1">
              <a:off x="6172200" y="5372100"/>
              <a:ext cx="1371600" cy="723900"/>
            </a:xfrm>
            <a:prstGeom prst="bentConnector3">
              <a:avLst>
                <a:gd name="adj1" fmla="val -1666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a:latin typeface="Calibri" pitchFamily="34" charset="0"/>
                <a:cs typeface="Times New Roman" pitchFamily="18" charset="0"/>
              </a:rPr>
              <a:t>HTTP: a protocol for transferring HTML document</a:t>
            </a:r>
          </a:p>
          <a:p>
            <a:pPr>
              <a:lnSpc>
                <a:spcPct val="110000"/>
              </a:lnSpc>
            </a:pPr>
            <a:r>
              <a:rPr lang="en-US" dirty="0">
                <a:latin typeface="Calibri" pitchFamily="34" charset="0"/>
                <a:cs typeface="Times New Roman" pitchFamily="18" charset="0"/>
              </a:rPr>
              <a:t>HTML: a markup language</a:t>
            </a:r>
          </a:p>
          <a:p>
            <a:pPr>
              <a:lnSpc>
                <a:spcPct val="110000"/>
              </a:lnSpc>
            </a:pPr>
            <a:r>
              <a:rPr lang="en-US" dirty="0">
                <a:latin typeface="Calibri" pitchFamily="34" charset="0"/>
                <a:cs typeface="Times New Roman" pitchFamily="18" charset="0"/>
              </a:rPr>
              <a:t>Client-Side Scripting: JavaScript, VBScript</a:t>
            </a:r>
          </a:p>
          <a:p>
            <a:pPr>
              <a:lnSpc>
                <a:spcPct val="110000"/>
              </a:lnSpc>
            </a:pPr>
            <a:r>
              <a:rPr lang="en-US" dirty="0">
                <a:latin typeface="Calibri" pitchFamily="34" charset="0"/>
                <a:cs typeface="Times New Roman" pitchFamily="18" charset="0"/>
              </a:rPr>
              <a:t>GET and POST method</a:t>
            </a:r>
          </a:p>
          <a:p>
            <a:pPr>
              <a:lnSpc>
                <a:spcPct val="110000"/>
              </a:lnSpc>
            </a:pPr>
            <a:r>
              <a:rPr lang="en-US" dirty="0">
                <a:latin typeface="Calibri" pitchFamily="34" charset="0"/>
                <a:cs typeface="Times New Roman" pitchFamily="18" charset="0"/>
              </a:rPr>
              <a:t>ASP.NET Web Page Code Model: Single and Code-Behind</a:t>
            </a:r>
          </a:p>
          <a:p>
            <a:pPr>
              <a:lnSpc>
                <a:spcPct val="110000"/>
              </a:lnSpc>
            </a:pPr>
            <a:r>
              <a:rPr lang="en-US" dirty="0">
                <a:latin typeface="Calibri" pitchFamily="34" charset="0"/>
                <a:cs typeface="Times New Roman" pitchFamily="18" charset="0"/>
              </a:rPr>
              <a:t>HTTP Request + HTTP Response</a:t>
            </a:r>
          </a:p>
          <a:p>
            <a:pPr>
              <a:lnSpc>
                <a:spcPct val="110000"/>
              </a:lnSpc>
            </a:pPr>
            <a:r>
              <a:rPr lang="en-US" dirty="0">
                <a:latin typeface="Calibri" pitchFamily="34" charset="0"/>
                <a:cs typeface="Times New Roman" pitchFamily="18" charset="0"/>
              </a:rPr>
              <a:t>Building a Simple ASP.NET 2.0 Website: Master page, Menu, </a:t>
            </a:r>
            <a:r>
              <a:rPr lang="en-US" dirty="0" err="1">
                <a:latin typeface="Calibri" pitchFamily="34" charset="0"/>
                <a:cs typeface="Times New Roman" pitchFamily="18" charset="0"/>
              </a:rPr>
              <a:t>GridView</a:t>
            </a:r>
            <a:r>
              <a:rPr lang="en-US" dirty="0">
                <a:latin typeface="Calibri" pitchFamily="34" charset="0"/>
                <a:cs typeface="Times New Roman" pitchFamily="18" charset="0"/>
              </a:rPr>
              <a:t>, Wizard</a:t>
            </a:r>
          </a:p>
          <a:p>
            <a:pPr>
              <a:lnSpc>
                <a:spcPct val="110000"/>
              </a:lnSpc>
            </a:pPr>
            <a:r>
              <a:rPr lang="en-US" dirty="0">
                <a:latin typeface="Calibri" pitchFamily="34" charset="0"/>
                <a:cs typeface="Times New Roman" pitchFamily="18" charset="0"/>
              </a:rPr>
              <a:t>Validation Controls: </a:t>
            </a:r>
            <a:r>
              <a:rPr lang="en-US" dirty="0" err="1">
                <a:latin typeface="Calibri" pitchFamily="34" charset="0"/>
                <a:cs typeface="Times New Roman" pitchFamily="18" charset="0"/>
              </a:rPr>
              <a:t>RequiredFieldValidator</a:t>
            </a:r>
            <a:r>
              <a:rPr lang="en-US" dirty="0">
                <a:latin typeface="Calibri" pitchFamily="34" charset="0"/>
                <a:cs typeface="Times New Roman" pitchFamily="18" charset="0"/>
              </a:rPr>
              <a:t>, </a:t>
            </a:r>
            <a:r>
              <a:rPr lang="en-US" dirty="0" err="1">
                <a:latin typeface="Calibri" pitchFamily="34" charset="0"/>
                <a:cs typeface="Times New Roman" pitchFamily="18" charset="0"/>
              </a:rPr>
              <a:t>RegularExpressionValidator</a:t>
            </a:r>
            <a:r>
              <a:rPr lang="en-US" dirty="0">
                <a:latin typeface="Calibri" pitchFamily="34" charset="0"/>
                <a:cs typeface="Times New Roman" pitchFamily="18" charset="0"/>
              </a:rPr>
              <a:t>, </a:t>
            </a:r>
            <a:r>
              <a:rPr lang="en-US" dirty="0" err="1">
                <a:latin typeface="Calibri" pitchFamily="34" charset="0"/>
                <a:cs typeface="Times New Roman" pitchFamily="18" charset="0"/>
              </a:rPr>
              <a:t>RangeValidator</a:t>
            </a:r>
            <a:r>
              <a:rPr lang="en-US" dirty="0">
                <a:latin typeface="Calibri" pitchFamily="34" charset="0"/>
                <a:cs typeface="Times New Roman" pitchFamily="18" charset="0"/>
              </a:rPr>
              <a:t>, </a:t>
            </a:r>
            <a:r>
              <a:rPr lang="en-US" dirty="0" err="1">
                <a:latin typeface="Calibri" pitchFamily="34" charset="0"/>
                <a:cs typeface="Times New Roman" pitchFamily="18" charset="0"/>
              </a:rPr>
              <a:t>CompareValidator</a:t>
            </a:r>
            <a:endParaRPr lang="en-US" dirty="0">
              <a:latin typeface="Calibri" pitchFamily="34" charset="0"/>
              <a:cs typeface="Times New Roman" pitchFamily="18" charset="0"/>
            </a:endParaRPr>
          </a:p>
          <a:p>
            <a:pPr>
              <a:lnSpc>
                <a:spcPct val="110000"/>
              </a:lnSpc>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t>Working with the Application Cache</a:t>
            </a:r>
            <a:endParaRPr lang="en-US" sz="3600" dirty="0"/>
          </a:p>
        </p:txBody>
      </p:sp>
      <p:sp>
        <p:nvSpPr>
          <p:cNvPr id="3" name="Content Placeholder 2"/>
          <p:cNvSpPr>
            <a:spLocks noGrp="1"/>
          </p:cNvSpPr>
          <p:nvPr>
            <p:ph idx="1"/>
          </p:nvPr>
        </p:nvSpPr>
        <p:spPr/>
        <p:txBody>
          <a:bodyPr>
            <a:normAutofit/>
          </a:bodyPr>
          <a:lstStyle/>
          <a:p>
            <a:r>
              <a:rPr lang="en-US" dirty="0"/>
              <a:t>The ASP.NET </a:t>
            </a:r>
            <a:r>
              <a:rPr lang="en-US" dirty="0" err="1"/>
              <a:t>System.Web.Caching.Cache</a:t>
            </a:r>
            <a:r>
              <a:rPr lang="en-US" dirty="0"/>
              <a:t> object (which is accessible via the </a:t>
            </a:r>
            <a:r>
              <a:rPr lang="en-US" dirty="0" err="1"/>
              <a:t>Context.Cache</a:t>
            </a:r>
            <a:r>
              <a:rPr lang="en-US" dirty="0"/>
              <a:t> property) allows you to define an object that is accessible by all users (from all pages) for a fixed amount of time.</a:t>
            </a:r>
          </a:p>
          <a:p>
            <a:r>
              <a:rPr lang="en-US" u="sng" dirty="0"/>
              <a:t>Example: </a:t>
            </a:r>
            <a:r>
              <a:rPr lang="en-US" u="sng" dirty="0" err="1"/>
              <a:t>CacheState</a:t>
            </a:r>
            <a:endParaRPr lang="en-US" u="sng"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a:t>Maintaining Session Data</a:t>
            </a:r>
            <a:endParaRPr lang="en-US" dirty="0"/>
          </a:p>
        </p:txBody>
      </p:sp>
      <p:sp>
        <p:nvSpPr>
          <p:cNvPr id="3" name="Content Placeholder 2"/>
          <p:cNvSpPr>
            <a:spLocks noGrp="1"/>
          </p:cNvSpPr>
          <p:nvPr>
            <p:ph idx="1"/>
          </p:nvPr>
        </p:nvSpPr>
        <p:spPr/>
        <p:txBody>
          <a:bodyPr/>
          <a:lstStyle/>
          <a:p>
            <a:r>
              <a:rPr lang="en-US" dirty="0"/>
              <a:t>When a new user logs on to your web application, the .NET runtime will automatically assign the user a unique session ID </a:t>
            </a:r>
          </a:p>
          <a:p>
            <a:r>
              <a:rPr lang="en-US" dirty="0"/>
              <a:t>Each session ID is assigned a custom instance of the </a:t>
            </a:r>
            <a:r>
              <a:rPr lang="en-US" dirty="0" err="1"/>
              <a:t>HttpSessionState</a:t>
            </a:r>
            <a:r>
              <a:rPr lang="en-US" dirty="0"/>
              <a:t> type to hold on to user-specific data.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084" y="289773"/>
            <a:ext cx="5426486" cy="369332"/>
          </a:xfrm>
          <a:prstGeom prst="rect">
            <a:avLst/>
          </a:prstGeom>
          <a:noFill/>
        </p:spPr>
        <p:txBody>
          <a:bodyPr wrap="none" rtlCol="0">
            <a:spAutoFit/>
          </a:bodyPr>
          <a:lstStyle/>
          <a:p>
            <a:r>
              <a:rPr lang="en-US" u="sng" dirty="0">
                <a:solidFill>
                  <a:srgbClr val="FFFF00"/>
                </a:solidFill>
              </a:rPr>
              <a:t>Session Data Example (Ch_24 code\</a:t>
            </a:r>
            <a:r>
              <a:rPr lang="en-US" u="sng" dirty="0" err="1">
                <a:solidFill>
                  <a:srgbClr val="FFFF00"/>
                </a:solidFill>
              </a:rPr>
              <a:t>SessionState</a:t>
            </a:r>
            <a:r>
              <a:rPr lang="en-US" u="sng" dirty="0">
                <a:solidFill>
                  <a:srgbClr val="FFFF00"/>
                </a:solidFill>
              </a:rPr>
              <a:t>)</a:t>
            </a:r>
          </a:p>
        </p:txBody>
      </p:sp>
      <p:pic>
        <p:nvPicPr>
          <p:cNvPr id="5" name="Picture 4" descr="session.png"/>
          <p:cNvPicPr>
            <a:picLocks noChangeAspect="1"/>
          </p:cNvPicPr>
          <p:nvPr/>
        </p:nvPicPr>
        <p:blipFill>
          <a:blip r:embed="rId3"/>
          <a:stretch>
            <a:fillRect/>
          </a:stretch>
        </p:blipFill>
        <p:spPr>
          <a:xfrm>
            <a:off x="228600" y="762000"/>
            <a:ext cx="2304762" cy="1961905"/>
          </a:xfrm>
          <a:prstGeom prst="rect">
            <a:avLst/>
          </a:prstGeom>
        </p:spPr>
      </p:pic>
      <p:pic>
        <p:nvPicPr>
          <p:cNvPr id="6" name="Picture 5" descr="session1.png"/>
          <p:cNvPicPr>
            <a:picLocks noChangeAspect="1"/>
          </p:cNvPicPr>
          <p:nvPr/>
        </p:nvPicPr>
        <p:blipFill>
          <a:blip r:embed="rId4"/>
          <a:stretch>
            <a:fillRect/>
          </a:stretch>
        </p:blipFill>
        <p:spPr>
          <a:xfrm>
            <a:off x="2667000" y="685800"/>
            <a:ext cx="6019799" cy="3810000"/>
          </a:xfrm>
          <a:prstGeom prst="rect">
            <a:avLst/>
          </a:prstGeom>
        </p:spPr>
      </p:pic>
      <p:grpSp>
        <p:nvGrpSpPr>
          <p:cNvPr id="10" name="Group 9"/>
          <p:cNvGrpSpPr/>
          <p:nvPr/>
        </p:nvGrpSpPr>
        <p:grpSpPr>
          <a:xfrm>
            <a:off x="228600" y="4267200"/>
            <a:ext cx="5419048" cy="2390419"/>
            <a:chOff x="228600" y="4267200"/>
            <a:chExt cx="5419048" cy="2390419"/>
          </a:xfrm>
        </p:grpSpPr>
        <p:pic>
          <p:nvPicPr>
            <p:cNvPr id="8" name="Picture 7" descr="session_global.png"/>
            <p:cNvPicPr>
              <a:picLocks noChangeAspect="1"/>
            </p:cNvPicPr>
            <p:nvPr/>
          </p:nvPicPr>
          <p:blipFill>
            <a:blip r:embed="rId5"/>
            <a:stretch>
              <a:fillRect/>
            </a:stretch>
          </p:blipFill>
          <p:spPr>
            <a:xfrm>
              <a:off x="228600" y="4267200"/>
              <a:ext cx="5419048" cy="2390419"/>
            </a:xfrm>
            <a:prstGeom prst="rect">
              <a:avLst/>
            </a:prstGeom>
          </p:spPr>
        </p:pic>
        <p:sp>
          <p:nvSpPr>
            <p:cNvPr id="9" name="Rectangle 8"/>
            <p:cNvSpPr/>
            <p:nvPr/>
          </p:nvSpPr>
          <p:spPr>
            <a:xfrm>
              <a:off x="685800" y="472440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304800" y="3810000"/>
            <a:ext cx="2286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Global.asax</a:t>
            </a:r>
            <a:endParaRPr lang="en-US" sz="1600" dirty="0"/>
          </a:p>
        </p:txBody>
      </p:sp>
      <p:sp>
        <p:nvSpPr>
          <p:cNvPr id="12" name="Oval 11"/>
          <p:cNvSpPr/>
          <p:nvPr/>
        </p:nvSpPr>
        <p:spPr>
          <a:xfrm>
            <a:off x="5181600" y="1143000"/>
            <a:ext cx="3429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UserShoppingCard.cs</a:t>
            </a:r>
            <a:endParaRPr lang="en-US" sz="1600"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084" y="289773"/>
            <a:ext cx="5426486" cy="369332"/>
          </a:xfrm>
          <a:prstGeom prst="rect">
            <a:avLst/>
          </a:prstGeom>
          <a:noFill/>
        </p:spPr>
        <p:txBody>
          <a:bodyPr wrap="none" rtlCol="0">
            <a:spAutoFit/>
          </a:bodyPr>
          <a:lstStyle/>
          <a:p>
            <a:r>
              <a:rPr lang="en-US" u="sng" dirty="0">
                <a:solidFill>
                  <a:srgbClr val="FFFF00"/>
                </a:solidFill>
              </a:rPr>
              <a:t>Session Data Example (Ch_24 code\</a:t>
            </a:r>
            <a:r>
              <a:rPr lang="en-US" u="sng" dirty="0" err="1">
                <a:solidFill>
                  <a:srgbClr val="FFFF00"/>
                </a:solidFill>
              </a:rPr>
              <a:t>SessionState</a:t>
            </a:r>
            <a:r>
              <a:rPr lang="en-US" u="sng" dirty="0">
                <a:solidFill>
                  <a:srgbClr val="FFFF00"/>
                </a:solidFill>
              </a:rPr>
              <a:t>)</a:t>
            </a:r>
          </a:p>
        </p:txBody>
      </p:sp>
      <p:pic>
        <p:nvPicPr>
          <p:cNvPr id="6" name="Picture 5" descr="session_default1.png"/>
          <p:cNvPicPr>
            <a:picLocks noChangeAspect="1"/>
          </p:cNvPicPr>
          <p:nvPr/>
        </p:nvPicPr>
        <p:blipFill>
          <a:blip r:embed="rId2"/>
          <a:stretch>
            <a:fillRect/>
          </a:stretch>
        </p:blipFill>
        <p:spPr>
          <a:xfrm>
            <a:off x="228600" y="838200"/>
            <a:ext cx="3057143" cy="5714286"/>
          </a:xfrm>
          <a:prstGeom prst="rect">
            <a:avLst/>
          </a:prstGeom>
        </p:spPr>
      </p:pic>
      <p:grpSp>
        <p:nvGrpSpPr>
          <p:cNvPr id="8" name="Group 7"/>
          <p:cNvGrpSpPr/>
          <p:nvPr/>
        </p:nvGrpSpPr>
        <p:grpSpPr>
          <a:xfrm>
            <a:off x="2971800" y="990600"/>
            <a:ext cx="5971372" cy="4695238"/>
            <a:chOff x="2971800" y="990600"/>
            <a:chExt cx="5971372" cy="4695238"/>
          </a:xfrm>
        </p:grpSpPr>
        <p:pic>
          <p:nvPicPr>
            <p:cNvPr id="5" name="Picture 4" descr="session_default2.png"/>
            <p:cNvPicPr>
              <a:picLocks noChangeAspect="1"/>
            </p:cNvPicPr>
            <p:nvPr/>
          </p:nvPicPr>
          <p:blipFill>
            <a:blip r:embed="rId3"/>
            <a:stretch>
              <a:fillRect/>
            </a:stretch>
          </p:blipFill>
          <p:spPr>
            <a:xfrm>
              <a:off x="2971800" y="990600"/>
              <a:ext cx="5971372" cy="46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3657600" y="2818326"/>
              <a:ext cx="5181600" cy="2514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p:cNvCxnSpPr>
            <a:endCxn id="7" idx="1"/>
          </p:cNvCxnSpPr>
          <p:nvPr/>
        </p:nvCxnSpPr>
        <p:spPr>
          <a:xfrm flipV="1">
            <a:off x="914400" y="4075626"/>
            <a:ext cx="2743200" cy="16393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1000" y="685800"/>
            <a:ext cx="5486400" cy="5943600"/>
            <a:chOff x="1371600" y="685800"/>
            <a:chExt cx="5486400" cy="5943600"/>
          </a:xfrm>
        </p:grpSpPr>
        <p:pic>
          <p:nvPicPr>
            <p:cNvPr id="5" name="Picture 4" descr="session_o.png"/>
            <p:cNvPicPr>
              <a:picLocks noChangeAspect="1"/>
            </p:cNvPicPr>
            <p:nvPr/>
          </p:nvPicPr>
          <p:blipFill>
            <a:blip r:embed="rId2"/>
            <a:stretch>
              <a:fillRect/>
            </a:stretch>
          </p:blipFill>
          <p:spPr>
            <a:xfrm>
              <a:off x="1371600" y="685800"/>
              <a:ext cx="5486400" cy="5943600"/>
            </a:xfrm>
            <a:prstGeom prst="rect">
              <a:avLst/>
            </a:prstGeom>
          </p:spPr>
        </p:pic>
        <p:sp>
          <p:nvSpPr>
            <p:cNvPr id="6" name="Rectangle 5"/>
            <p:cNvSpPr/>
            <p:nvPr/>
          </p:nvSpPr>
          <p:spPr>
            <a:xfrm>
              <a:off x="1447800" y="5562600"/>
              <a:ext cx="34290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session_o1.png"/>
          <p:cNvPicPr>
            <a:picLocks noChangeAspect="1"/>
          </p:cNvPicPr>
          <p:nvPr/>
        </p:nvPicPr>
        <p:blipFill>
          <a:blip r:embed="rId3"/>
          <a:stretch>
            <a:fillRect/>
          </a:stretch>
        </p:blipFill>
        <p:spPr>
          <a:xfrm>
            <a:off x="5257800" y="661116"/>
            <a:ext cx="371475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257800" y="5562600"/>
            <a:ext cx="34290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05600" y="152400"/>
            <a:ext cx="2133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Chrome browser</a:t>
            </a:r>
          </a:p>
        </p:txBody>
      </p:sp>
      <p:sp>
        <p:nvSpPr>
          <p:cNvPr id="11" name="Oval 10"/>
          <p:cNvSpPr/>
          <p:nvPr/>
        </p:nvSpPr>
        <p:spPr>
          <a:xfrm>
            <a:off x="228600" y="228600"/>
            <a:ext cx="2133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IE browser</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a:t>Labs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6">
            <a:extLst>
              <a:ext uri="{FF2B5EF4-FFF2-40B4-BE49-F238E27FC236}">
                <a16:creationId xmlns:a16="http://schemas.microsoft.com/office/drawing/2014/main" id="{A14DC14D-A565-4DF6-AEB1-8DD810D538DF}"/>
              </a:ext>
            </a:extLst>
          </p:cNvPr>
          <p:cNvPicPr>
            <a:picLocks noChangeAspect="1"/>
          </p:cNvPicPr>
          <p:nvPr/>
        </p:nvPicPr>
        <p:blipFill>
          <a:blip r:embed="rId2"/>
          <a:stretch>
            <a:fillRect/>
          </a:stretch>
        </p:blipFill>
        <p:spPr>
          <a:xfrm>
            <a:off x="1084258" y="1828800"/>
            <a:ext cx="5697542" cy="851025"/>
          </a:xfrm>
          <a:prstGeom prst="rect">
            <a:avLst/>
          </a:prstGeom>
        </p:spPr>
      </p:pic>
      <p:pic>
        <p:nvPicPr>
          <p:cNvPr id="8" name="Picture 7">
            <a:extLst>
              <a:ext uri="{FF2B5EF4-FFF2-40B4-BE49-F238E27FC236}">
                <a16:creationId xmlns:a16="http://schemas.microsoft.com/office/drawing/2014/main" id="{FDC83DF2-F99F-4D02-91F4-627D6EF9E7A8}"/>
              </a:ext>
            </a:extLst>
          </p:cNvPr>
          <p:cNvPicPr>
            <a:picLocks noChangeAspect="1"/>
          </p:cNvPicPr>
          <p:nvPr/>
        </p:nvPicPr>
        <p:blipFill>
          <a:blip r:embed="rId3"/>
          <a:stretch>
            <a:fillRect/>
          </a:stretch>
        </p:blipFill>
        <p:spPr>
          <a:xfrm>
            <a:off x="2925764" y="2815318"/>
            <a:ext cx="4313236" cy="761160"/>
          </a:xfrm>
          <a:prstGeom prst="rect">
            <a:avLst/>
          </a:prstGeom>
        </p:spPr>
      </p:pic>
      <p:pic>
        <p:nvPicPr>
          <p:cNvPr id="9" name="Picture 8">
            <a:extLst>
              <a:ext uri="{FF2B5EF4-FFF2-40B4-BE49-F238E27FC236}">
                <a16:creationId xmlns:a16="http://schemas.microsoft.com/office/drawing/2014/main" id="{FCF1C242-ABFD-40FE-BA9D-544832F03B77}"/>
              </a:ext>
            </a:extLst>
          </p:cNvPr>
          <p:cNvPicPr>
            <a:picLocks noChangeAspect="1"/>
          </p:cNvPicPr>
          <p:nvPr/>
        </p:nvPicPr>
        <p:blipFill>
          <a:blip r:embed="rId4"/>
          <a:stretch>
            <a:fillRect/>
          </a:stretch>
        </p:blipFill>
        <p:spPr>
          <a:xfrm>
            <a:off x="2925764" y="3744628"/>
            <a:ext cx="4313236" cy="761160"/>
          </a:xfrm>
          <a:prstGeom prst="rect">
            <a:avLst/>
          </a:prstGeom>
        </p:spPr>
      </p:pic>
    </p:spTree>
    <p:extLst>
      <p:ext uri="{BB962C8B-B14F-4D97-AF65-F5344CB8AC3E}">
        <p14:creationId xmlns:p14="http://schemas.microsoft.com/office/powerpoint/2010/main" val="15096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Understanding Cookies</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latin typeface="Calibri" pitchFamily="34" charset="0"/>
              </a:rPr>
              <a:t>Cookie is a text file (or set of files) on the user’s machine.</a:t>
            </a:r>
          </a:p>
          <a:p>
            <a:pPr>
              <a:lnSpc>
                <a:spcPct val="120000"/>
              </a:lnSpc>
            </a:pPr>
            <a:r>
              <a:rPr lang="en-US" dirty="0">
                <a:latin typeface="Calibri" pitchFamily="34" charset="0"/>
              </a:rPr>
              <a:t>When a user logs on to a given site, the browser checks to see if the user’s machine has a cookie file for the URL in question and, if so, appends this data to the HTTP request.</a:t>
            </a:r>
          </a:p>
          <a:p>
            <a:pPr>
              <a:lnSpc>
                <a:spcPct val="120000"/>
              </a:lnSpc>
            </a:pPr>
            <a:r>
              <a:rPr lang="en-US" dirty="0">
                <a:latin typeface="Calibri" pitchFamily="34" charset="0"/>
              </a:rPr>
              <a:t>The receiving server-side web page could then read the cookie data to create a GUI that may be based on the current user preferences.</a:t>
            </a:r>
          </a:p>
          <a:p>
            <a:pPr>
              <a:lnSpc>
                <a:spcPct val="120000"/>
              </a:lnSpc>
            </a:pPr>
            <a:r>
              <a:rPr lang="en-US" dirty="0">
                <a:latin typeface="Calibri" pitchFamily="34" charset="0"/>
              </a:rPr>
              <a:t>Cookies are stored by default under </a:t>
            </a:r>
            <a:r>
              <a:rPr lang="en-US" i="1" dirty="0">
                <a:latin typeface="Calibri" pitchFamily="34" charset="0"/>
              </a:rPr>
              <a:t>C:\Documents and Settings\&lt;</a:t>
            </a:r>
            <a:r>
              <a:rPr lang="en-US" i="1" dirty="0" err="1">
                <a:latin typeface="Calibri" pitchFamily="34" charset="0"/>
              </a:rPr>
              <a:t>loggedOnUser</a:t>
            </a:r>
            <a:r>
              <a:rPr lang="en-US" i="1" dirty="0">
                <a:latin typeface="Calibri" pitchFamily="34" charset="0"/>
              </a:rPr>
              <a:t>&gt;\Cookies.</a:t>
            </a:r>
          </a:p>
          <a:p>
            <a:pPr>
              <a:lnSpc>
                <a:spcPct val="120000"/>
              </a:lnSpc>
            </a:pPr>
            <a:r>
              <a:rPr lang="en-US" dirty="0">
                <a:latin typeface="Calibri" pitchFamily="34" charset="0"/>
              </a:rPr>
              <a:t>Cookies are a horrible choice when you wish to maintain sensitive information about the current user (such as a credit card number, password, or whatnot).</a:t>
            </a:r>
          </a:p>
          <a:p>
            <a:pPr>
              <a:lnSpc>
                <a:spcPct val="12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Understanding Cookies</a:t>
            </a:r>
            <a:endParaRPr lang="en-US" dirty="0"/>
          </a:p>
        </p:txBody>
      </p:sp>
      <p:sp>
        <p:nvSpPr>
          <p:cNvPr id="3" name="Content Placeholder 2"/>
          <p:cNvSpPr>
            <a:spLocks noGrp="1"/>
          </p:cNvSpPr>
          <p:nvPr>
            <p:ph idx="1"/>
          </p:nvPr>
        </p:nvSpPr>
        <p:spPr/>
        <p:txBody>
          <a:bodyPr>
            <a:normAutofit/>
          </a:bodyPr>
          <a:lstStyle/>
          <a:p>
            <a:r>
              <a:rPr lang="en-US" sz="2000" dirty="0"/>
              <a:t>Creating Cookies</a:t>
            </a:r>
          </a:p>
          <a:p>
            <a:pPr lvl="1"/>
            <a:r>
              <a:rPr lang="en-US" sz="2000" dirty="0"/>
              <a:t>ASP.NET cookies can be configured to be either persistent or temporary:</a:t>
            </a:r>
          </a:p>
          <a:p>
            <a:pPr lvl="2">
              <a:buFont typeface="Wingdings" pitchFamily="2" charset="2"/>
              <a:buChar char="Ø"/>
            </a:pPr>
            <a:r>
              <a:rPr lang="en-US" sz="2000" dirty="0"/>
              <a:t>A </a:t>
            </a:r>
            <a:r>
              <a:rPr lang="en-US" sz="2000" u="sng" dirty="0"/>
              <a:t>persistent</a:t>
            </a:r>
            <a:r>
              <a:rPr lang="en-US" sz="2000" i="1" dirty="0"/>
              <a:t> </a:t>
            </a:r>
            <a:r>
              <a:rPr lang="en-US" sz="2000" dirty="0"/>
              <a:t>cookie is typically regarded as the classic definition of cookie data, in that the set of name/value pairs is physically </a:t>
            </a:r>
            <a:r>
              <a:rPr lang="en-US" sz="2000" dirty="0">
                <a:solidFill>
                  <a:srgbClr val="FFFF00"/>
                </a:solidFill>
              </a:rPr>
              <a:t>saved to the user’s hard drive</a:t>
            </a:r>
            <a:r>
              <a:rPr lang="en-US" sz="2000" dirty="0"/>
              <a:t>.</a:t>
            </a:r>
          </a:p>
          <a:p>
            <a:pPr lvl="2">
              <a:buFont typeface="Wingdings" pitchFamily="2" charset="2"/>
              <a:buChar char="Ø"/>
            </a:pPr>
            <a:r>
              <a:rPr lang="en-US" sz="2000" u="sng" dirty="0"/>
              <a:t>Temporary</a:t>
            </a:r>
            <a:r>
              <a:rPr lang="en-US" sz="2000" i="1" u="sng" dirty="0"/>
              <a:t> </a:t>
            </a:r>
            <a:r>
              <a:rPr lang="en-US" sz="2000" dirty="0"/>
              <a:t>cookies (also termed </a:t>
            </a:r>
            <a:r>
              <a:rPr lang="en-US" sz="2000" i="1" u="sng" dirty="0"/>
              <a:t>session cookies</a:t>
            </a:r>
            <a:r>
              <a:rPr lang="en-US" sz="2000" dirty="0"/>
              <a:t>) contain the same data as a persistent cookie, but the name/value pairs are never saved to the user’s machine; rather, they exist </a:t>
            </a:r>
            <a:r>
              <a:rPr lang="en-US" sz="2000" i="1" dirty="0"/>
              <a:t>only </a:t>
            </a:r>
            <a:r>
              <a:rPr lang="en-US" sz="2000" dirty="0"/>
              <a:t>within the HTTP header. </a:t>
            </a:r>
            <a:r>
              <a:rPr lang="en-US" sz="2000" dirty="0">
                <a:solidFill>
                  <a:srgbClr val="FFFF00"/>
                </a:solidFill>
              </a:rPr>
              <a:t>Once the user logs off your site, all data contained within the session cookie is destroyed.</a:t>
            </a:r>
          </a:p>
          <a:p>
            <a:endParaRPr lang="en-US" sz="2000" dirty="0"/>
          </a:p>
        </p:txBody>
      </p:sp>
      <p:sp>
        <p:nvSpPr>
          <p:cNvPr id="4" name="TextBox 3"/>
          <p:cNvSpPr txBox="1"/>
          <p:nvPr/>
        </p:nvSpPr>
        <p:spPr>
          <a:xfrm>
            <a:off x="457200" y="5657671"/>
            <a:ext cx="7961090" cy="1200329"/>
          </a:xfrm>
          <a:prstGeom prst="rect">
            <a:avLst/>
          </a:prstGeom>
          <a:noFill/>
        </p:spPr>
        <p:txBody>
          <a:bodyPr wrap="square" rtlCol="0">
            <a:spAutoFit/>
          </a:bodyPr>
          <a:lstStyle/>
          <a:p>
            <a:r>
              <a:rPr lang="en-US" b="1" i="1" u="sng" dirty="0"/>
              <a:t>Note</a:t>
            </a:r>
            <a:r>
              <a:rPr lang="en-US" b="1" i="1" dirty="0"/>
              <a:t>: </a:t>
            </a:r>
            <a:r>
              <a:rPr lang="en-US" i="1" dirty="0"/>
              <a:t>Most browsers support cookies of up to 4,096 bytes =&gt; cookies are </a:t>
            </a:r>
          </a:p>
          <a:p>
            <a:r>
              <a:rPr lang="en-US" i="1" dirty="0"/>
              <a:t>best used to store small amounts of data, such as a user ID that can be </a:t>
            </a:r>
          </a:p>
          <a:p>
            <a:r>
              <a:rPr lang="en-US" i="1" dirty="0"/>
              <a:t>used to identify the user and pull details from a database.</a:t>
            </a:r>
          </a:p>
          <a:p>
            <a:endParaRPr lang="en-US"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41289"/>
            <a:ext cx="4984057" cy="369332"/>
          </a:xfrm>
          <a:prstGeom prst="rect">
            <a:avLst/>
          </a:prstGeom>
          <a:noFill/>
        </p:spPr>
        <p:txBody>
          <a:bodyPr wrap="none" rtlCol="0">
            <a:spAutoFit/>
          </a:bodyPr>
          <a:lstStyle/>
          <a:p>
            <a:r>
              <a:rPr lang="en-US" u="sng" dirty="0">
                <a:solidFill>
                  <a:srgbClr val="FFFF00"/>
                </a:solidFill>
              </a:rPr>
              <a:t>Cookie Demo (Ch_24 code\</a:t>
            </a:r>
            <a:r>
              <a:rPr lang="en-US" u="sng" dirty="0" err="1">
                <a:solidFill>
                  <a:srgbClr val="FFFF00"/>
                </a:solidFill>
              </a:rPr>
              <a:t>CookieStateApp</a:t>
            </a:r>
            <a:r>
              <a:rPr lang="en-US" u="sng" dirty="0">
                <a:solidFill>
                  <a:srgbClr val="FFFF00"/>
                </a:solidFill>
              </a:rPr>
              <a:t>)</a:t>
            </a:r>
          </a:p>
        </p:txBody>
      </p:sp>
      <p:pic>
        <p:nvPicPr>
          <p:cNvPr id="5" name="Picture 4" descr="cooki.png"/>
          <p:cNvPicPr>
            <a:picLocks noChangeAspect="1"/>
          </p:cNvPicPr>
          <p:nvPr/>
        </p:nvPicPr>
        <p:blipFill>
          <a:blip r:embed="rId2"/>
          <a:stretch>
            <a:fillRect/>
          </a:stretch>
        </p:blipFill>
        <p:spPr>
          <a:xfrm>
            <a:off x="304800" y="1371600"/>
            <a:ext cx="2685714" cy="3209524"/>
          </a:xfrm>
          <a:prstGeom prst="rect">
            <a:avLst/>
          </a:prstGeom>
        </p:spPr>
      </p:pic>
      <p:cxnSp>
        <p:nvCxnSpPr>
          <p:cNvPr id="11" name="Straight Arrow Connector 10"/>
          <p:cNvCxnSpPr>
            <a:endCxn id="7" idx="1"/>
          </p:cNvCxnSpPr>
          <p:nvPr/>
        </p:nvCxnSpPr>
        <p:spPr>
          <a:xfrm flipV="1">
            <a:off x="1828800" y="2781300"/>
            <a:ext cx="191680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a:off x="1905000" y="3962400"/>
            <a:ext cx="182880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28</a:t>
            </a:fld>
            <a:endParaRPr lang="en-US"/>
          </a:p>
        </p:txBody>
      </p:sp>
      <p:grpSp>
        <p:nvGrpSpPr>
          <p:cNvPr id="3" name="Group 2">
            <a:extLst>
              <a:ext uri="{FF2B5EF4-FFF2-40B4-BE49-F238E27FC236}">
                <a16:creationId xmlns:a16="http://schemas.microsoft.com/office/drawing/2014/main" id="{CEE34C5B-8221-435A-BDA2-97B0687339FF}"/>
              </a:ext>
            </a:extLst>
          </p:cNvPr>
          <p:cNvGrpSpPr/>
          <p:nvPr/>
        </p:nvGrpSpPr>
        <p:grpSpPr>
          <a:xfrm>
            <a:off x="3048001" y="1371600"/>
            <a:ext cx="5791200" cy="4219048"/>
            <a:chOff x="3048001" y="1371600"/>
            <a:chExt cx="5791200" cy="4219048"/>
          </a:xfrm>
        </p:grpSpPr>
        <p:grpSp>
          <p:nvGrpSpPr>
            <p:cNvPr id="9" name="Group 8"/>
            <p:cNvGrpSpPr/>
            <p:nvPr/>
          </p:nvGrpSpPr>
          <p:grpSpPr>
            <a:xfrm>
              <a:off x="3048001" y="1371600"/>
              <a:ext cx="5791200" cy="4219048"/>
              <a:chOff x="3048001" y="1371600"/>
              <a:chExt cx="5791200" cy="4219048"/>
            </a:xfrm>
          </p:grpSpPr>
          <p:pic>
            <p:nvPicPr>
              <p:cNvPr id="6" name="Picture 5" descr="cooki1.png"/>
              <p:cNvPicPr>
                <a:picLocks noChangeAspect="1"/>
              </p:cNvPicPr>
              <p:nvPr/>
            </p:nvPicPr>
            <p:blipFill>
              <a:blip r:embed="rId3"/>
              <a:stretch>
                <a:fillRect/>
              </a:stretch>
            </p:blipFill>
            <p:spPr>
              <a:xfrm>
                <a:off x="3048001" y="1371600"/>
                <a:ext cx="5791200" cy="4219048"/>
              </a:xfrm>
              <a:prstGeom prst="rect">
                <a:avLst/>
              </a:prstGeom>
            </p:spPr>
          </p:pic>
          <p:sp>
            <p:nvSpPr>
              <p:cNvPr id="7" name="Rectangle 6"/>
              <p:cNvSpPr/>
              <p:nvPr/>
            </p:nvSpPr>
            <p:spPr>
              <a:xfrm>
                <a:off x="3745605" y="2209800"/>
                <a:ext cx="36576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33800" y="3810000"/>
                <a:ext cx="5029200" cy="144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493FDFAA-B3A6-4E28-9772-B091A3A5E461}"/>
                </a:ext>
              </a:extLst>
            </p:cNvPr>
            <p:cNvPicPr>
              <a:picLocks noChangeAspect="1"/>
            </p:cNvPicPr>
            <p:nvPr/>
          </p:nvPicPr>
          <p:blipFill>
            <a:blip r:embed="rId4"/>
            <a:stretch>
              <a:fillRect/>
            </a:stretch>
          </p:blipFill>
          <p:spPr>
            <a:xfrm>
              <a:off x="5260897" y="2901734"/>
              <a:ext cx="2023830" cy="209724"/>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oki_o.png"/>
          <p:cNvPicPr>
            <a:picLocks noChangeAspect="1"/>
          </p:cNvPicPr>
          <p:nvPr/>
        </p:nvPicPr>
        <p:blipFill>
          <a:blip r:embed="rId2"/>
          <a:stretch>
            <a:fillRect/>
          </a:stretch>
        </p:blipFill>
        <p:spPr>
          <a:xfrm>
            <a:off x="1371600" y="1219199"/>
            <a:ext cx="6019800" cy="5043043"/>
          </a:xfrm>
          <a:prstGeom prst="rect">
            <a:avLst/>
          </a:prstGeom>
        </p:spPr>
      </p:pic>
      <p:sp>
        <p:nvSpPr>
          <p:cNvPr id="5" name="TextBox 4"/>
          <p:cNvSpPr txBox="1"/>
          <p:nvPr/>
        </p:nvSpPr>
        <p:spPr>
          <a:xfrm>
            <a:off x="533400" y="341289"/>
            <a:ext cx="4984057" cy="369332"/>
          </a:xfrm>
          <a:prstGeom prst="rect">
            <a:avLst/>
          </a:prstGeom>
          <a:noFill/>
        </p:spPr>
        <p:txBody>
          <a:bodyPr wrap="none" rtlCol="0">
            <a:spAutoFit/>
          </a:bodyPr>
          <a:lstStyle/>
          <a:p>
            <a:r>
              <a:rPr lang="en-US" u="sng" dirty="0">
                <a:solidFill>
                  <a:srgbClr val="FFFF00"/>
                </a:solidFill>
              </a:rPr>
              <a:t>Cookie Demo (Ch_24 code\</a:t>
            </a:r>
            <a:r>
              <a:rPr lang="en-US" u="sng" dirty="0" err="1">
                <a:solidFill>
                  <a:srgbClr val="FFFF00"/>
                </a:solidFill>
              </a:rPr>
              <a:t>CookieStateApp</a:t>
            </a:r>
            <a:r>
              <a:rPr lang="en-US" u="sng" dirty="0">
                <a:solidFill>
                  <a:srgbClr val="FFFF00"/>
                </a:solidFill>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24: Objectives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latin typeface="Calibri" pitchFamily="34" charset="0"/>
              </a:rPr>
              <a:t>The Issue of State</a:t>
            </a:r>
          </a:p>
          <a:p>
            <a:pPr>
              <a:lnSpc>
                <a:spcPct val="90000"/>
              </a:lnSpc>
            </a:pPr>
            <a:r>
              <a:rPr lang="en-US" dirty="0">
                <a:latin typeface="Calibri" pitchFamily="34" charset="0"/>
              </a:rPr>
              <a:t>ASP.NET State Management Techniques</a:t>
            </a:r>
          </a:p>
          <a:p>
            <a:pPr>
              <a:lnSpc>
                <a:spcPct val="90000"/>
              </a:lnSpc>
            </a:pPr>
            <a:r>
              <a:rPr lang="en-US" dirty="0">
                <a:latin typeface="Calibri" pitchFamily="34" charset="0"/>
              </a:rPr>
              <a:t>Understanding the Role of ASP.NET View State</a:t>
            </a:r>
          </a:p>
          <a:p>
            <a:pPr>
              <a:lnSpc>
                <a:spcPct val="90000"/>
              </a:lnSpc>
            </a:pPr>
            <a:r>
              <a:rPr lang="en-US" dirty="0">
                <a:latin typeface="Calibri" pitchFamily="34" charset="0"/>
              </a:rPr>
              <a:t>The Role of the </a:t>
            </a:r>
            <a:r>
              <a:rPr lang="en-US" dirty="0" err="1">
                <a:latin typeface="Calibri" pitchFamily="34" charset="0"/>
              </a:rPr>
              <a:t>Global.asax</a:t>
            </a:r>
            <a:r>
              <a:rPr lang="en-US" dirty="0">
                <a:latin typeface="Calibri" pitchFamily="34" charset="0"/>
              </a:rPr>
              <a:t> File</a:t>
            </a:r>
          </a:p>
          <a:p>
            <a:pPr>
              <a:lnSpc>
                <a:spcPct val="90000"/>
              </a:lnSpc>
            </a:pPr>
            <a:r>
              <a:rPr lang="en-US" dirty="0">
                <a:latin typeface="Calibri" pitchFamily="34" charset="0"/>
              </a:rPr>
              <a:t>Understanding the Application/Session Distinction</a:t>
            </a:r>
          </a:p>
          <a:p>
            <a:pPr>
              <a:lnSpc>
                <a:spcPct val="90000"/>
              </a:lnSpc>
            </a:pPr>
            <a:r>
              <a:rPr lang="en-US" dirty="0">
                <a:latin typeface="Calibri" pitchFamily="34" charset="0"/>
              </a:rPr>
              <a:t>Working with the Application Cache</a:t>
            </a:r>
          </a:p>
          <a:p>
            <a:pPr>
              <a:lnSpc>
                <a:spcPct val="90000"/>
              </a:lnSpc>
            </a:pPr>
            <a:r>
              <a:rPr lang="en-US" dirty="0">
                <a:latin typeface="Calibri" pitchFamily="34" charset="0"/>
              </a:rPr>
              <a:t>Maintaining Session Data</a:t>
            </a:r>
          </a:p>
          <a:p>
            <a:pPr>
              <a:lnSpc>
                <a:spcPct val="90000"/>
              </a:lnSpc>
            </a:pPr>
            <a:r>
              <a:rPr lang="en-US" dirty="0">
                <a:latin typeface="Calibri" pitchFamily="34" charset="0"/>
              </a:rPr>
              <a:t>Understanding Cookies</a:t>
            </a:r>
          </a:p>
          <a:p>
            <a:pPr>
              <a:lnSpc>
                <a:spcPct val="90000"/>
              </a:lnSpc>
            </a:pPr>
            <a:r>
              <a:rPr lang="en-US" dirty="0">
                <a:latin typeface="Calibri" pitchFamily="34" charset="0"/>
              </a:rPr>
              <a:t>Configuring Your ASP.NET Web Application Using </a:t>
            </a:r>
            <a:r>
              <a:rPr lang="en-US" dirty="0" err="1">
                <a:latin typeface="Calibri" pitchFamily="34" charset="0"/>
              </a:rPr>
              <a:t>Web.config</a:t>
            </a:r>
            <a:endParaRPr lang="en-US" dirty="0">
              <a:latin typeface="Calibri" pitchFamily="34" charset="0"/>
            </a:endParaRPr>
          </a:p>
          <a:p>
            <a:pPr>
              <a:lnSpc>
                <a:spcPct val="90000"/>
              </a:lnSpc>
            </a:pPr>
            <a:r>
              <a:rPr lang="en-US" dirty="0">
                <a:latin typeface="Calibri" pitchFamily="34" charset="0"/>
              </a:rPr>
              <a:t>Configuration Inheritance</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Configuring ASP.NET Web Application Using </a:t>
            </a:r>
            <a:r>
              <a:rPr lang="en-US" sz="3200" b="1" dirty="0" err="1"/>
              <a:t>Web.config</a:t>
            </a:r>
            <a:endParaRPr lang="en-US" sz="3200" dirty="0"/>
          </a:p>
        </p:txBody>
      </p:sp>
      <p:sp>
        <p:nvSpPr>
          <p:cNvPr id="3" name="Content Placeholder 2"/>
          <p:cNvSpPr>
            <a:spLocks noGrp="1"/>
          </p:cNvSpPr>
          <p:nvPr>
            <p:ph idx="1"/>
          </p:nvPr>
        </p:nvSpPr>
        <p:spPr/>
        <p:txBody>
          <a:bodyPr/>
          <a:lstStyle/>
          <a:p>
            <a:r>
              <a:rPr lang="en-US" dirty="0"/>
              <a:t>In ASP .NET, the web-centric configuration files are always named </a:t>
            </a:r>
            <a:r>
              <a:rPr lang="en-US" dirty="0" err="1"/>
              <a:t>Web.config</a:t>
            </a:r>
            <a:r>
              <a:rPr lang="en-US" b="1" i="1" dirty="0"/>
              <a:t>, </a:t>
            </a:r>
            <a:r>
              <a:rPr lang="en-US" dirty="0"/>
              <a:t>with default structure:</a:t>
            </a:r>
            <a:endParaRPr lang="en-US" b="1" i="1" dirty="0"/>
          </a:p>
          <a:p>
            <a:endParaRPr lang="en-US" dirty="0"/>
          </a:p>
        </p:txBody>
      </p:sp>
      <p:pic>
        <p:nvPicPr>
          <p:cNvPr id="4" name="Picture 3" descr="config.png"/>
          <p:cNvPicPr>
            <a:picLocks noChangeAspect="1"/>
          </p:cNvPicPr>
          <p:nvPr/>
        </p:nvPicPr>
        <p:blipFill>
          <a:blip r:embed="rId2"/>
          <a:stretch>
            <a:fillRect/>
          </a:stretch>
        </p:blipFill>
        <p:spPr>
          <a:xfrm>
            <a:off x="838200" y="3657600"/>
            <a:ext cx="7525579" cy="21336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b="1" dirty="0"/>
              <a:t>Configuring ASP.NET Web Application</a:t>
            </a:r>
            <a:endParaRPr lang="en-US" sz="3200" dirty="0"/>
          </a:p>
        </p:txBody>
      </p:sp>
      <p:graphicFrame>
        <p:nvGraphicFramePr>
          <p:cNvPr id="4" name="Content Placeholder 3"/>
          <p:cNvGraphicFramePr>
            <a:graphicFrameLocks noGrp="1"/>
          </p:cNvGraphicFramePr>
          <p:nvPr>
            <p:ph idx="1"/>
          </p:nvPr>
        </p:nvGraphicFramePr>
        <p:xfrm>
          <a:off x="381000" y="1371600"/>
          <a:ext cx="8229600" cy="5054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dirty="0"/>
                        <a:t>Element</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u="none" dirty="0">
                          <a:latin typeface="Calibri" pitchFamily="34" charset="0"/>
                        </a:rPr>
                        <a:t>&lt;</a:t>
                      </a:r>
                      <a:r>
                        <a:rPr lang="en-US" u="none" dirty="0" err="1">
                          <a:latin typeface="Calibri" pitchFamily="34" charset="0"/>
                        </a:rPr>
                        <a:t>appSettings</a:t>
                      </a:r>
                      <a:r>
                        <a:rPr lang="en-US" u="none" dirty="0">
                          <a:latin typeface="Calibri" pitchFamily="34" charset="0"/>
                        </a:rPr>
                        <a:t>&gt;</a:t>
                      </a:r>
                    </a:p>
                  </a:txBody>
                  <a:tcPr/>
                </a:tc>
                <a:tc>
                  <a:txBody>
                    <a:bodyPr/>
                    <a:lstStyle/>
                    <a:p>
                      <a:r>
                        <a:rPr lang="en-US" dirty="0">
                          <a:latin typeface="Calibri" pitchFamily="34" charset="0"/>
                        </a:rPr>
                        <a:t>establish custom name/value pairs that can be programmatically read in memory for use by your pages</a:t>
                      </a:r>
                    </a:p>
                  </a:txBody>
                  <a:tcPr/>
                </a:tc>
                <a:extLst>
                  <a:ext uri="{0D108BD9-81ED-4DB2-BD59-A6C34878D82A}">
                    <a16:rowId xmlns:a16="http://schemas.microsoft.com/office/drawing/2014/main" val="10001"/>
                  </a:ext>
                </a:extLst>
              </a:tr>
              <a:tr h="370840">
                <a:tc>
                  <a:txBody>
                    <a:bodyPr/>
                    <a:lstStyle/>
                    <a:p>
                      <a:r>
                        <a:rPr lang="en-US" u="none" dirty="0">
                          <a:latin typeface="Calibri" pitchFamily="34" charset="0"/>
                        </a:rPr>
                        <a:t>&lt;authentication&gt;</a:t>
                      </a:r>
                    </a:p>
                  </a:txBody>
                  <a:tcPr/>
                </a:tc>
                <a:tc>
                  <a:txBody>
                    <a:bodyPr/>
                    <a:lstStyle/>
                    <a:p>
                      <a:r>
                        <a:rPr lang="en-US" dirty="0">
                          <a:latin typeface="Calibri" pitchFamily="34" charset="0"/>
                        </a:rPr>
                        <a:t>used to define the authentication mode for this web application.</a:t>
                      </a:r>
                    </a:p>
                  </a:txBody>
                  <a:tcPr/>
                </a:tc>
                <a:extLst>
                  <a:ext uri="{0D108BD9-81ED-4DB2-BD59-A6C34878D82A}">
                    <a16:rowId xmlns:a16="http://schemas.microsoft.com/office/drawing/2014/main" val="10002"/>
                  </a:ext>
                </a:extLst>
              </a:tr>
              <a:tr h="370840">
                <a:tc>
                  <a:txBody>
                    <a:bodyPr/>
                    <a:lstStyle/>
                    <a:p>
                      <a:r>
                        <a:rPr lang="en-US" u="none" dirty="0">
                          <a:latin typeface="Calibri" pitchFamily="34" charset="0"/>
                        </a:rPr>
                        <a:t>&lt;authorization&gt;</a:t>
                      </a:r>
                    </a:p>
                  </a:txBody>
                  <a:tcPr/>
                </a:tc>
                <a:tc>
                  <a:txBody>
                    <a:bodyPr/>
                    <a:lstStyle/>
                    <a:p>
                      <a:r>
                        <a:rPr lang="en-US" dirty="0">
                          <a:latin typeface="Calibri" pitchFamily="34" charset="0"/>
                        </a:rPr>
                        <a:t>used to define which users can access which resources on the web server.</a:t>
                      </a:r>
                    </a:p>
                  </a:txBody>
                  <a:tcPr/>
                </a:tc>
                <a:extLst>
                  <a:ext uri="{0D108BD9-81ED-4DB2-BD59-A6C34878D82A}">
                    <a16:rowId xmlns:a16="http://schemas.microsoft.com/office/drawing/2014/main" val="10003"/>
                  </a:ext>
                </a:extLst>
              </a:tr>
              <a:tr h="370840">
                <a:tc>
                  <a:txBody>
                    <a:bodyPr/>
                    <a:lstStyle/>
                    <a:p>
                      <a:r>
                        <a:rPr lang="en-US" u="none" dirty="0">
                          <a:latin typeface="Calibri" pitchFamily="34" charset="0"/>
                        </a:rPr>
                        <a:t>&lt;compilation&gt;</a:t>
                      </a:r>
                    </a:p>
                  </a:txBody>
                  <a:tcPr/>
                </a:tc>
                <a:tc>
                  <a:txBody>
                    <a:bodyPr/>
                    <a:lstStyle/>
                    <a:p>
                      <a:r>
                        <a:rPr lang="en-US" dirty="0">
                          <a:latin typeface="Calibri" pitchFamily="34" charset="0"/>
                        </a:rPr>
                        <a:t>used to enable (or disable) debugging</a:t>
                      </a:r>
                    </a:p>
                  </a:txBody>
                  <a:tcPr/>
                </a:tc>
                <a:extLst>
                  <a:ext uri="{0D108BD9-81ED-4DB2-BD59-A6C34878D82A}">
                    <a16:rowId xmlns:a16="http://schemas.microsoft.com/office/drawing/2014/main" val="10004"/>
                  </a:ext>
                </a:extLst>
              </a:tr>
              <a:tr h="370840">
                <a:tc>
                  <a:txBody>
                    <a:bodyPr/>
                    <a:lstStyle/>
                    <a:p>
                      <a:r>
                        <a:rPr lang="en-US" u="none" dirty="0">
                          <a:latin typeface="Calibri" pitchFamily="34" charset="0"/>
                        </a:rPr>
                        <a:t>&lt;</a:t>
                      </a:r>
                      <a:r>
                        <a:rPr lang="en-US" u="none" dirty="0" err="1">
                          <a:latin typeface="Calibri" pitchFamily="34" charset="0"/>
                        </a:rPr>
                        <a:t>connectionStrings</a:t>
                      </a:r>
                      <a:r>
                        <a:rPr lang="en-US" u="none" dirty="0">
                          <a:latin typeface="Calibri" pitchFamily="34" charset="0"/>
                        </a:rPr>
                        <a:t>&gt;</a:t>
                      </a:r>
                    </a:p>
                  </a:txBody>
                  <a:tcPr/>
                </a:tc>
                <a:tc>
                  <a:txBody>
                    <a:bodyPr/>
                    <a:lstStyle/>
                    <a:p>
                      <a:r>
                        <a:rPr lang="en-US" dirty="0">
                          <a:latin typeface="Calibri" pitchFamily="34" charset="0"/>
                        </a:rPr>
                        <a:t>used to hold external connection strings</a:t>
                      </a:r>
                    </a:p>
                  </a:txBody>
                  <a:tcPr/>
                </a:tc>
                <a:extLst>
                  <a:ext uri="{0D108BD9-81ED-4DB2-BD59-A6C34878D82A}">
                    <a16:rowId xmlns:a16="http://schemas.microsoft.com/office/drawing/2014/main" val="10005"/>
                  </a:ext>
                </a:extLst>
              </a:tr>
              <a:tr h="370840">
                <a:tc>
                  <a:txBody>
                    <a:bodyPr/>
                    <a:lstStyle/>
                    <a:p>
                      <a:r>
                        <a:rPr lang="en-US" u="none" dirty="0">
                          <a:latin typeface="Calibri" pitchFamily="34" charset="0"/>
                        </a:rPr>
                        <a:t>&lt;</a:t>
                      </a:r>
                      <a:r>
                        <a:rPr lang="en-US" u="none" dirty="0" err="1">
                          <a:latin typeface="Calibri" pitchFamily="34" charset="0"/>
                        </a:rPr>
                        <a:t>customErrors</a:t>
                      </a:r>
                      <a:r>
                        <a:rPr lang="en-US" u="none" dirty="0">
                          <a:latin typeface="Calibri" pitchFamily="34" charset="0"/>
                        </a:rPr>
                        <a:t>&gt;</a:t>
                      </a:r>
                    </a:p>
                  </a:txBody>
                  <a:tcPr/>
                </a:tc>
                <a:tc>
                  <a:txBody>
                    <a:bodyPr/>
                    <a:lstStyle/>
                    <a:p>
                      <a:r>
                        <a:rPr lang="en-US" dirty="0">
                          <a:latin typeface="Calibri" pitchFamily="34" charset="0"/>
                        </a:rPr>
                        <a:t>used to tell the runtime exactly how to display errors</a:t>
                      </a:r>
                    </a:p>
                  </a:txBody>
                  <a:tcPr/>
                </a:tc>
                <a:extLst>
                  <a:ext uri="{0D108BD9-81ED-4DB2-BD59-A6C34878D82A}">
                    <a16:rowId xmlns:a16="http://schemas.microsoft.com/office/drawing/2014/main" val="10006"/>
                  </a:ext>
                </a:extLst>
              </a:tr>
              <a:tr h="370840">
                <a:tc>
                  <a:txBody>
                    <a:bodyPr/>
                    <a:lstStyle/>
                    <a:p>
                      <a:r>
                        <a:rPr lang="en-US" u="none" dirty="0">
                          <a:latin typeface="Calibri" pitchFamily="34" charset="0"/>
                        </a:rPr>
                        <a:t>&lt;globalization&gt;</a:t>
                      </a:r>
                    </a:p>
                  </a:txBody>
                  <a:tcPr/>
                </a:tc>
                <a:tc>
                  <a:txBody>
                    <a:bodyPr/>
                    <a:lstStyle/>
                    <a:p>
                      <a:r>
                        <a:rPr lang="en-US" dirty="0">
                          <a:latin typeface="Calibri" pitchFamily="34" charset="0"/>
                        </a:rPr>
                        <a:t>used to configure the globalization settings</a:t>
                      </a:r>
                    </a:p>
                  </a:txBody>
                  <a:tcPr/>
                </a:tc>
                <a:extLst>
                  <a:ext uri="{0D108BD9-81ED-4DB2-BD59-A6C34878D82A}">
                    <a16:rowId xmlns:a16="http://schemas.microsoft.com/office/drawing/2014/main" val="10007"/>
                  </a:ext>
                </a:extLst>
              </a:tr>
              <a:tr h="370840">
                <a:tc>
                  <a:txBody>
                    <a:bodyPr/>
                    <a:lstStyle/>
                    <a:p>
                      <a:r>
                        <a:rPr lang="en-US" u="none" dirty="0">
                          <a:latin typeface="Calibri" pitchFamily="34" charset="0"/>
                        </a:rPr>
                        <a:t>&lt;</a:t>
                      </a:r>
                      <a:r>
                        <a:rPr lang="en-US" u="none" dirty="0" err="1">
                          <a:latin typeface="Calibri" pitchFamily="34" charset="0"/>
                        </a:rPr>
                        <a:t>sessionState</a:t>
                      </a:r>
                      <a:r>
                        <a:rPr lang="en-US" u="none" dirty="0">
                          <a:latin typeface="Calibri" pitchFamily="34" charset="0"/>
                        </a:rPr>
                        <a:t>&gt;</a:t>
                      </a:r>
                    </a:p>
                  </a:txBody>
                  <a:tcPr/>
                </a:tc>
                <a:tc>
                  <a:txBody>
                    <a:bodyPr/>
                    <a:lstStyle/>
                    <a:p>
                      <a:r>
                        <a:rPr lang="en-US" dirty="0">
                          <a:latin typeface="Calibri" pitchFamily="34" charset="0"/>
                        </a:rPr>
                        <a:t>used to control how and where session state data will be stored by the .NET runtime.</a:t>
                      </a:r>
                    </a:p>
                  </a:txBody>
                  <a:tcPr/>
                </a:tc>
                <a:extLst>
                  <a:ext uri="{0D108BD9-81ED-4DB2-BD59-A6C34878D82A}">
                    <a16:rowId xmlns:a16="http://schemas.microsoft.com/office/drawing/2014/main" val="10008"/>
                  </a:ext>
                </a:extLst>
              </a:tr>
              <a:tr h="370840">
                <a:tc>
                  <a:txBody>
                    <a:bodyPr/>
                    <a:lstStyle/>
                    <a:p>
                      <a:r>
                        <a:rPr lang="en-US" dirty="0">
                          <a:latin typeface="Calibri" pitchFamily="34" charset="0"/>
                        </a:rPr>
                        <a:t>&lt;trace&gt;</a:t>
                      </a:r>
                    </a:p>
                  </a:txBody>
                  <a:tcPr/>
                </a:tc>
                <a:tc>
                  <a:txBody>
                    <a:bodyPr/>
                    <a:lstStyle/>
                    <a:p>
                      <a:r>
                        <a:rPr lang="en-US" dirty="0">
                          <a:latin typeface="Calibri" pitchFamily="34" charset="0"/>
                        </a:rPr>
                        <a:t>This element is used to enable (or disable) tracing support for this web application.</a:t>
                      </a:r>
                    </a:p>
                  </a:txBody>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dirty="0"/>
              <a:t>Enabling Tracing via &lt;trace&gt;</a:t>
            </a:r>
          </a:p>
        </p:txBody>
      </p:sp>
      <p:sp>
        <p:nvSpPr>
          <p:cNvPr id="3" name="Content Placeholder 2"/>
          <p:cNvSpPr>
            <a:spLocks noGrp="1"/>
          </p:cNvSpPr>
          <p:nvPr>
            <p:ph idx="1"/>
          </p:nvPr>
        </p:nvSpPr>
        <p:spPr>
          <a:xfrm>
            <a:off x="457200" y="2666999"/>
            <a:ext cx="8229600" cy="3505517"/>
          </a:xfrm>
        </p:spPr>
        <p:txBody>
          <a:bodyPr>
            <a:normAutofit/>
          </a:bodyPr>
          <a:lstStyle/>
          <a:p>
            <a:r>
              <a:rPr lang="en-US" sz="2400" u="sng" dirty="0" err="1"/>
              <a:t>localOnly</a:t>
            </a:r>
            <a:r>
              <a:rPr lang="en-US" sz="2400" u="sng" dirty="0"/>
              <a:t>:</a:t>
            </a:r>
            <a:r>
              <a:rPr lang="en-US" sz="2400" dirty="0"/>
              <a:t> Indicates that the trace information is viewable only on the host web server and not by remote clients (the default is true).</a:t>
            </a:r>
          </a:p>
          <a:p>
            <a:r>
              <a:rPr lang="en-US" sz="2400" u="sng" dirty="0" err="1"/>
              <a:t>requestLimit</a:t>
            </a:r>
            <a:r>
              <a:rPr lang="en-US" sz="2400" u="sng" dirty="0"/>
              <a:t>:</a:t>
            </a:r>
            <a:r>
              <a:rPr lang="en-US" sz="2400" dirty="0"/>
              <a:t> Specifies the number of trace requests to store on the server. The default is 10</a:t>
            </a:r>
          </a:p>
          <a:p>
            <a:endParaRPr lang="en-US" sz="2400" dirty="0"/>
          </a:p>
        </p:txBody>
      </p:sp>
      <p:sp>
        <p:nvSpPr>
          <p:cNvPr id="4" name="TextBox 3"/>
          <p:cNvSpPr txBox="1">
            <a:spLocks noChangeArrowheads="1"/>
          </p:cNvSpPr>
          <p:nvPr/>
        </p:nvSpPr>
        <p:spPr bwMode="auto">
          <a:xfrm>
            <a:off x="619257" y="1066800"/>
            <a:ext cx="7010400" cy="1477962"/>
          </a:xfrm>
          <a:prstGeom prst="rect">
            <a:avLst/>
          </a:prstGeom>
          <a:noFill/>
          <a:ln w="9525">
            <a:solidFill>
              <a:schemeClr val="accent1"/>
            </a:solidFill>
            <a:miter lim="800000"/>
            <a:headEnd/>
            <a:tailEnd/>
          </a:ln>
        </p:spPr>
        <p:txBody>
          <a:bodyPr>
            <a:spAutoFit/>
          </a:bodyPr>
          <a:lstStyle/>
          <a:p>
            <a:r>
              <a:rPr lang="en-US" dirty="0"/>
              <a:t>&lt;trace    </a:t>
            </a:r>
            <a:r>
              <a:rPr lang="en-US" dirty="0">
                <a:solidFill>
                  <a:srgbClr val="FFFF00"/>
                </a:solidFill>
              </a:rPr>
              <a:t>enabled</a:t>
            </a:r>
            <a:r>
              <a:rPr lang="en-US" dirty="0"/>
              <a:t> = "</a:t>
            </a:r>
            <a:r>
              <a:rPr lang="en-US" dirty="0" err="1"/>
              <a:t>true|false</a:t>
            </a:r>
            <a:r>
              <a:rPr lang="en-US" dirty="0"/>
              <a:t>"</a:t>
            </a:r>
          </a:p>
          <a:p>
            <a:pPr lvl="2"/>
            <a:r>
              <a:rPr lang="en-US" dirty="0" err="1">
                <a:solidFill>
                  <a:srgbClr val="FFFF00"/>
                </a:solidFill>
              </a:rPr>
              <a:t>localOnly</a:t>
            </a:r>
            <a:r>
              <a:rPr lang="en-US" dirty="0"/>
              <a:t> = "</a:t>
            </a:r>
            <a:r>
              <a:rPr lang="en-US" dirty="0" err="1"/>
              <a:t>true|false</a:t>
            </a:r>
            <a:r>
              <a:rPr lang="en-US" dirty="0"/>
              <a:t>"</a:t>
            </a:r>
          </a:p>
          <a:p>
            <a:pPr lvl="2"/>
            <a:r>
              <a:rPr lang="en-US" dirty="0" err="1">
                <a:solidFill>
                  <a:srgbClr val="FFFF00"/>
                </a:solidFill>
              </a:rPr>
              <a:t>pageOutput</a:t>
            </a:r>
            <a:r>
              <a:rPr lang="en-US" dirty="0"/>
              <a:t> = "</a:t>
            </a:r>
            <a:r>
              <a:rPr lang="en-US" dirty="0" err="1"/>
              <a:t>true|false</a:t>
            </a:r>
            <a:r>
              <a:rPr lang="en-US" dirty="0"/>
              <a:t>"</a:t>
            </a:r>
          </a:p>
          <a:p>
            <a:pPr lvl="2"/>
            <a:r>
              <a:rPr lang="en-US" dirty="0" err="1">
                <a:solidFill>
                  <a:srgbClr val="FFFF00"/>
                </a:solidFill>
              </a:rPr>
              <a:t>requestLimit</a:t>
            </a:r>
            <a:r>
              <a:rPr lang="en-US" dirty="0"/>
              <a:t> = "integer" </a:t>
            </a:r>
          </a:p>
          <a:p>
            <a:pPr lvl="2"/>
            <a:r>
              <a:rPr lang="en-US" dirty="0" err="1">
                <a:solidFill>
                  <a:srgbClr val="FFFF00"/>
                </a:solidFill>
              </a:rPr>
              <a:t>traceMode</a:t>
            </a:r>
            <a:r>
              <a:rPr lang="en-US" dirty="0"/>
              <a:t> = "</a:t>
            </a:r>
            <a:r>
              <a:rPr lang="en-US" dirty="0" err="1"/>
              <a:t>SortByTime|SortByCategory</a:t>
            </a:r>
            <a:r>
              <a:rPr lang="en-US" dirty="0"/>
              <a:t>"/&gt;</a:t>
            </a:r>
          </a:p>
        </p:txBody>
      </p:sp>
      <p:sp>
        <p:nvSpPr>
          <p:cNvPr id="5" name="TextBox 4"/>
          <p:cNvSpPr txBox="1">
            <a:spLocks noChangeArrowheads="1"/>
          </p:cNvSpPr>
          <p:nvPr/>
        </p:nvSpPr>
        <p:spPr bwMode="auto">
          <a:xfrm>
            <a:off x="838200" y="6172200"/>
            <a:ext cx="5061707" cy="369332"/>
          </a:xfrm>
          <a:prstGeom prst="rect">
            <a:avLst/>
          </a:prstGeom>
          <a:noFill/>
          <a:ln w="9525">
            <a:solidFill>
              <a:schemeClr val="accent1"/>
            </a:solidFill>
            <a:miter lim="800000"/>
            <a:headEnd/>
            <a:tailEnd/>
          </a:ln>
        </p:spPr>
        <p:txBody>
          <a:bodyPr wrap="none">
            <a:spAutoFit/>
          </a:bodyPr>
          <a:lstStyle/>
          <a:p>
            <a:r>
              <a:rPr lang="en-US" dirty="0"/>
              <a:t>http://localhost/MyWebApplication/</a:t>
            </a:r>
            <a:r>
              <a:rPr lang="en-US" dirty="0">
                <a:solidFill>
                  <a:srgbClr val="FFFF00"/>
                </a:solidFill>
              </a:rPr>
              <a:t>trace.axd</a:t>
            </a:r>
          </a:p>
        </p:txBody>
      </p:sp>
      <p:sp>
        <p:nvSpPr>
          <p:cNvPr id="6" name="TextBox 5"/>
          <p:cNvSpPr txBox="1">
            <a:spLocks noChangeArrowheads="1"/>
          </p:cNvSpPr>
          <p:nvPr/>
        </p:nvSpPr>
        <p:spPr bwMode="auto">
          <a:xfrm>
            <a:off x="762000" y="5715000"/>
            <a:ext cx="3623492" cy="369332"/>
          </a:xfrm>
          <a:prstGeom prst="rect">
            <a:avLst/>
          </a:prstGeom>
          <a:noFill/>
          <a:ln w="9525">
            <a:noFill/>
            <a:miter lim="800000"/>
            <a:headEnd/>
            <a:tailEnd/>
          </a:ln>
        </p:spPr>
        <p:txBody>
          <a:bodyPr wrap="none">
            <a:spAutoFit/>
          </a:bodyPr>
          <a:lstStyle/>
          <a:p>
            <a:r>
              <a:rPr lang="en-US" dirty="0"/>
              <a:t>To view trace information, using: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fontScale="90000"/>
          </a:bodyPr>
          <a:lstStyle/>
          <a:p>
            <a:pPr algn="ctr"/>
            <a:r>
              <a:rPr lang="en-US" sz="3200" dirty="0"/>
              <a:t>Customizing Error Output via </a:t>
            </a:r>
            <a:r>
              <a:rPr lang="en-US" sz="3200" dirty="0">
                <a:solidFill>
                  <a:srgbClr val="FFFF00"/>
                </a:solidFill>
              </a:rPr>
              <a:t>&lt;</a:t>
            </a:r>
            <a:r>
              <a:rPr lang="en-US" sz="3200" dirty="0" err="1">
                <a:solidFill>
                  <a:srgbClr val="FFFF00"/>
                </a:solidFill>
              </a:rPr>
              <a:t>customErrors</a:t>
            </a:r>
            <a:r>
              <a:rPr lang="en-US" sz="3200" dirty="0">
                <a:solidFill>
                  <a:srgbClr val="FFFF00"/>
                </a:solidFill>
              </a:rPr>
              <a:t>&gt;</a:t>
            </a:r>
          </a:p>
        </p:txBody>
      </p:sp>
      <p:sp>
        <p:nvSpPr>
          <p:cNvPr id="5" name="TextBox 4"/>
          <p:cNvSpPr txBox="1">
            <a:spLocks noChangeArrowheads="1"/>
          </p:cNvSpPr>
          <p:nvPr/>
        </p:nvSpPr>
        <p:spPr bwMode="auto">
          <a:xfrm>
            <a:off x="838200" y="1524000"/>
            <a:ext cx="7613751" cy="923330"/>
          </a:xfrm>
          <a:prstGeom prst="rect">
            <a:avLst/>
          </a:prstGeom>
          <a:noFill/>
          <a:ln w="9525">
            <a:solidFill>
              <a:schemeClr val="accent1"/>
            </a:solidFill>
            <a:miter lim="800000"/>
            <a:headEnd/>
            <a:tailEnd/>
          </a:ln>
        </p:spPr>
        <p:txBody>
          <a:bodyPr wrap="none">
            <a:spAutoFit/>
          </a:bodyPr>
          <a:lstStyle/>
          <a:p>
            <a:r>
              <a:rPr lang="en-US" dirty="0"/>
              <a:t>&lt;</a:t>
            </a:r>
            <a:r>
              <a:rPr lang="en-US" dirty="0" err="1"/>
              <a:t>customErrors</a:t>
            </a:r>
            <a:r>
              <a:rPr lang="en-US" dirty="0"/>
              <a:t>  </a:t>
            </a:r>
            <a:r>
              <a:rPr lang="en-US" dirty="0" err="1">
                <a:solidFill>
                  <a:srgbClr val="FFFF00"/>
                </a:solidFill>
              </a:rPr>
              <a:t>defaultRedirect</a:t>
            </a:r>
            <a:r>
              <a:rPr lang="en-US" dirty="0"/>
              <a:t> = "</a:t>
            </a:r>
            <a:r>
              <a:rPr lang="en-US" dirty="0" err="1"/>
              <a:t>url</a:t>
            </a:r>
            <a:r>
              <a:rPr lang="en-US" dirty="0"/>
              <a:t>" </a:t>
            </a:r>
            <a:r>
              <a:rPr lang="en-US" dirty="0">
                <a:solidFill>
                  <a:srgbClr val="FFFF00"/>
                </a:solidFill>
              </a:rPr>
              <a:t>mode</a:t>
            </a:r>
            <a:r>
              <a:rPr lang="en-US" dirty="0"/>
              <a:t>="</a:t>
            </a:r>
            <a:r>
              <a:rPr lang="en-US" dirty="0" err="1"/>
              <a:t>On|Off|RemoteOnly</a:t>
            </a:r>
            <a:r>
              <a:rPr lang="en-US" dirty="0"/>
              <a:t>"&gt;</a:t>
            </a:r>
          </a:p>
          <a:p>
            <a:r>
              <a:rPr lang="en-US" dirty="0"/>
              <a:t>	</a:t>
            </a:r>
            <a:r>
              <a:rPr lang="en-US" dirty="0">
                <a:solidFill>
                  <a:srgbClr val="FFFF00"/>
                </a:solidFill>
              </a:rPr>
              <a:t>&lt;error </a:t>
            </a:r>
            <a:r>
              <a:rPr lang="en-US" dirty="0" err="1">
                <a:solidFill>
                  <a:srgbClr val="FFFF00"/>
                </a:solidFill>
              </a:rPr>
              <a:t>statusCode</a:t>
            </a:r>
            <a:r>
              <a:rPr lang="en-US" dirty="0">
                <a:solidFill>
                  <a:srgbClr val="FFFF00"/>
                </a:solidFill>
              </a:rPr>
              <a:t>="</a:t>
            </a:r>
            <a:r>
              <a:rPr lang="en-US" dirty="0" err="1">
                <a:solidFill>
                  <a:srgbClr val="FFFF00"/>
                </a:solidFill>
              </a:rPr>
              <a:t>statuscode</a:t>
            </a:r>
            <a:r>
              <a:rPr lang="en-US" dirty="0">
                <a:solidFill>
                  <a:srgbClr val="FFFF00"/>
                </a:solidFill>
              </a:rPr>
              <a:t>"  redirect="</a:t>
            </a:r>
            <a:r>
              <a:rPr lang="en-US" dirty="0" err="1">
                <a:solidFill>
                  <a:srgbClr val="FFFF00"/>
                </a:solidFill>
              </a:rPr>
              <a:t>url</a:t>
            </a:r>
            <a:r>
              <a:rPr lang="en-US" dirty="0">
                <a:solidFill>
                  <a:srgbClr val="FFFF00"/>
                </a:solidFill>
              </a:rPr>
              <a:t>"/&gt;</a:t>
            </a:r>
          </a:p>
          <a:p>
            <a:r>
              <a:rPr lang="en-US" dirty="0"/>
              <a:t>&lt;/</a:t>
            </a:r>
            <a:r>
              <a:rPr lang="en-US" dirty="0" err="1"/>
              <a:t>customErrors</a:t>
            </a:r>
            <a:r>
              <a:rPr lang="en-US" dirty="0"/>
              <a:t>&gt;</a:t>
            </a:r>
          </a:p>
        </p:txBody>
      </p:sp>
      <p:sp>
        <p:nvSpPr>
          <p:cNvPr id="6" name="TextBox 5"/>
          <p:cNvSpPr txBox="1">
            <a:spLocks noChangeArrowheads="1"/>
          </p:cNvSpPr>
          <p:nvPr/>
        </p:nvSpPr>
        <p:spPr bwMode="auto">
          <a:xfrm>
            <a:off x="838200" y="3200400"/>
            <a:ext cx="1082675" cy="369888"/>
          </a:xfrm>
          <a:prstGeom prst="rect">
            <a:avLst/>
          </a:prstGeom>
          <a:noFill/>
          <a:ln w="9525">
            <a:noFill/>
            <a:miter lim="800000"/>
            <a:headEnd/>
            <a:tailEnd/>
          </a:ln>
        </p:spPr>
        <p:txBody>
          <a:bodyPr wrap="none">
            <a:spAutoFit/>
          </a:bodyPr>
          <a:lstStyle/>
          <a:p>
            <a:r>
              <a:rPr lang="en-US" u="sng" dirty="0"/>
              <a:t>Example</a:t>
            </a:r>
          </a:p>
        </p:txBody>
      </p:sp>
      <p:grpSp>
        <p:nvGrpSpPr>
          <p:cNvPr id="7" name="Group 6"/>
          <p:cNvGrpSpPr/>
          <p:nvPr/>
        </p:nvGrpSpPr>
        <p:grpSpPr>
          <a:xfrm>
            <a:off x="838200" y="3581400"/>
            <a:ext cx="6931268" cy="2514600"/>
            <a:chOff x="838200" y="3581400"/>
            <a:chExt cx="6931268" cy="2514600"/>
          </a:xfrm>
        </p:grpSpPr>
        <p:pic>
          <p:nvPicPr>
            <p:cNvPr id="8" name="Picture 7" descr="config1.png"/>
            <p:cNvPicPr>
              <a:picLocks noChangeAspect="1"/>
            </p:cNvPicPr>
            <p:nvPr/>
          </p:nvPicPr>
          <p:blipFill>
            <a:blip r:embed="rId2"/>
            <a:stretch>
              <a:fillRect/>
            </a:stretch>
          </p:blipFill>
          <p:spPr>
            <a:xfrm>
              <a:off x="838200" y="3581400"/>
              <a:ext cx="6931268" cy="2514600"/>
            </a:xfrm>
            <a:prstGeom prst="rect">
              <a:avLst/>
            </a:prstGeom>
          </p:spPr>
        </p:pic>
        <p:sp>
          <p:nvSpPr>
            <p:cNvPr id="9" name="Rectangle 8"/>
            <p:cNvSpPr/>
            <p:nvPr/>
          </p:nvSpPr>
          <p:spPr>
            <a:xfrm>
              <a:off x="1676400" y="5029200"/>
              <a:ext cx="5410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p:cNvSpPr txBox="1"/>
          <p:nvPr/>
        </p:nvSpPr>
        <p:spPr>
          <a:xfrm>
            <a:off x="685800" y="304800"/>
            <a:ext cx="4197431" cy="369332"/>
          </a:xfrm>
          <a:prstGeom prst="rect">
            <a:avLst/>
          </a:prstGeom>
          <a:noFill/>
        </p:spPr>
        <p:txBody>
          <a:bodyPr wrap="none" rtlCol="0">
            <a:spAutoFit/>
          </a:bodyPr>
          <a:lstStyle/>
          <a:p>
            <a:r>
              <a:rPr lang="en-US" b="1" dirty="0"/>
              <a:t>List of Common HTML Error Codes</a:t>
            </a: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graphicFrame>
        <p:nvGraphicFramePr>
          <p:cNvPr id="8" name="Table 7"/>
          <p:cNvGraphicFramePr>
            <a:graphicFrameLocks noGrp="1"/>
          </p:cNvGraphicFramePr>
          <p:nvPr/>
        </p:nvGraphicFramePr>
        <p:xfrm>
          <a:off x="533400" y="990600"/>
          <a:ext cx="7924800" cy="556768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0000"/>
                    </a:ext>
                  </a:extLst>
                </a:gridCol>
                <a:gridCol w="2179320">
                  <a:extLst>
                    <a:ext uri="{9D8B030D-6E8A-4147-A177-3AD203B41FA5}">
                      <a16:colId xmlns:a16="http://schemas.microsoft.com/office/drawing/2014/main" val="20001"/>
                    </a:ext>
                  </a:extLst>
                </a:gridCol>
                <a:gridCol w="4556760">
                  <a:extLst>
                    <a:ext uri="{9D8B030D-6E8A-4147-A177-3AD203B41FA5}">
                      <a16:colId xmlns:a16="http://schemas.microsoft.com/office/drawing/2014/main" val="20002"/>
                    </a:ext>
                  </a:extLst>
                </a:gridCol>
              </a:tblGrid>
              <a:tr h="370840">
                <a:tc>
                  <a:txBody>
                    <a:bodyPr/>
                    <a:lstStyle/>
                    <a:p>
                      <a:r>
                        <a:rPr kumimoji="0" lang="en-US" b="1" i="0" kern="1200" dirty="0">
                          <a:solidFill>
                            <a:schemeClr val="lt1"/>
                          </a:solidFill>
                          <a:latin typeface="+mn-lt"/>
                          <a:ea typeface="+mn-ea"/>
                          <a:cs typeface="+mn-cs"/>
                        </a:rPr>
                        <a:t>Code</a:t>
                      </a:r>
                      <a:endParaRPr lang="en-US" dirty="0"/>
                    </a:p>
                  </a:txBody>
                  <a:tcPr/>
                </a:tc>
                <a:tc>
                  <a:txBody>
                    <a:bodyPr/>
                    <a:lstStyle/>
                    <a:p>
                      <a:r>
                        <a:rPr kumimoji="0" lang="en-US" b="1" i="0" kern="1200" dirty="0">
                          <a:solidFill>
                            <a:schemeClr val="lt1"/>
                          </a:solidFill>
                          <a:latin typeface="+mn-lt"/>
                          <a:ea typeface="+mn-ea"/>
                          <a:cs typeface="+mn-cs"/>
                        </a:rPr>
                        <a:t>Description</a:t>
                      </a:r>
                      <a:endParaRPr lang="en-US" dirty="0"/>
                    </a:p>
                  </a:txBody>
                  <a:tcPr/>
                </a:tc>
                <a:tc>
                  <a:txBody>
                    <a:bodyPr/>
                    <a:lstStyle/>
                    <a:p>
                      <a:r>
                        <a:rPr kumimoji="0" lang="en-US" b="1" i="0" kern="1200" dirty="0">
                          <a:solidFill>
                            <a:schemeClr val="lt1"/>
                          </a:solidFill>
                          <a:latin typeface="+mn-lt"/>
                          <a:ea typeface="+mn-ea"/>
                          <a:cs typeface="+mn-cs"/>
                        </a:rPr>
                        <a:t>Comment</a:t>
                      </a:r>
                      <a:endParaRPr lang="en-US" dirty="0"/>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latin typeface="+mn-lt"/>
                          <a:ea typeface="+mn-ea"/>
                          <a:cs typeface="+mn-cs"/>
                        </a:rPr>
                        <a:t>400</a:t>
                      </a:r>
                      <a:endParaRPr lang="en-US" dirty="0"/>
                    </a:p>
                  </a:txBody>
                  <a:tcPr/>
                </a:tc>
                <a:tc>
                  <a:txBody>
                    <a:bodyPr/>
                    <a:lstStyle/>
                    <a:p>
                      <a:r>
                        <a:rPr kumimoji="0" lang="en-US" b="0" i="0" kern="1200" dirty="0">
                          <a:solidFill>
                            <a:schemeClr val="dk1"/>
                          </a:solidFill>
                          <a:latin typeface="+mn-lt"/>
                          <a:ea typeface="+mn-ea"/>
                          <a:cs typeface="+mn-cs"/>
                        </a:rPr>
                        <a:t>Bad Request</a:t>
                      </a:r>
                      <a:endParaRPr lang="en-US" dirty="0"/>
                    </a:p>
                  </a:txBody>
                  <a:tcPr/>
                </a:tc>
                <a:tc>
                  <a:txBody>
                    <a:bodyPr/>
                    <a:lstStyle/>
                    <a:p>
                      <a:r>
                        <a:rPr kumimoji="0" lang="en-US" b="0" i="0" kern="1200" dirty="0">
                          <a:solidFill>
                            <a:schemeClr val="dk1"/>
                          </a:solidFill>
                          <a:latin typeface="+mn-lt"/>
                          <a:ea typeface="+mn-ea"/>
                          <a:cs typeface="+mn-cs"/>
                        </a:rPr>
                        <a:t>The request had bad syntax or was impossible to be </a:t>
                      </a:r>
                      <a:r>
                        <a:rPr kumimoji="0" lang="en-US" b="0" i="0" kern="1200" dirty="0" err="1">
                          <a:solidFill>
                            <a:schemeClr val="dk1"/>
                          </a:solidFill>
                          <a:latin typeface="+mn-lt"/>
                          <a:ea typeface="+mn-ea"/>
                          <a:cs typeface="+mn-cs"/>
                        </a:rPr>
                        <a:t>satisified</a:t>
                      </a:r>
                      <a:r>
                        <a:rPr kumimoji="0" lang="en-US" b="0" i="0" kern="1200" dirty="0">
                          <a:solidFill>
                            <a:schemeClr val="dk1"/>
                          </a:solidFill>
                          <a:latin typeface="+mn-lt"/>
                          <a:ea typeface="+mn-ea"/>
                          <a:cs typeface="+mn-cs"/>
                        </a:rPr>
                        <a:t>.</a:t>
                      </a:r>
                      <a:endParaRPr lang="en-US"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latin typeface="+mn-lt"/>
                          <a:ea typeface="+mn-ea"/>
                          <a:cs typeface="+mn-cs"/>
                        </a:rPr>
                        <a:t>401</a:t>
                      </a:r>
                      <a:endParaRPr lang="en-US" dirty="0"/>
                    </a:p>
                  </a:txBody>
                  <a:tcPr/>
                </a:tc>
                <a:tc>
                  <a:txBody>
                    <a:bodyPr/>
                    <a:lstStyle/>
                    <a:p>
                      <a:r>
                        <a:rPr kumimoji="0" lang="en-US" b="0" i="0" kern="1200" dirty="0">
                          <a:solidFill>
                            <a:schemeClr val="dk1"/>
                          </a:solidFill>
                          <a:latin typeface="+mn-lt"/>
                          <a:ea typeface="+mn-ea"/>
                          <a:cs typeface="+mn-cs"/>
                        </a:rPr>
                        <a:t>Unauthorized</a:t>
                      </a:r>
                      <a:endParaRPr lang="en-US" dirty="0"/>
                    </a:p>
                  </a:txBody>
                  <a:tcPr/>
                </a:tc>
                <a:tc>
                  <a:txBody>
                    <a:bodyPr/>
                    <a:lstStyle/>
                    <a:p>
                      <a:r>
                        <a:rPr lang="en-US" dirty="0"/>
                        <a:t>User failed to provide a valid user name / password required for access to file / directory.</a:t>
                      </a:r>
                    </a:p>
                  </a:txBody>
                  <a:tcPr marL="19050" marR="19050" marT="19050" marB="19050" anchor="ctr"/>
                </a:tc>
                <a:extLst>
                  <a:ext uri="{0D108BD9-81ED-4DB2-BD59-A6C34878D82A}">
                    <a16:rowId xmlns:a16="http://schemas.microsoft.com/office/drawing/2014/main" val="10002"/>
                  </a:ext>
                </a:extLst>
              </a:tr>
              <a:tr h="370840">
                <a:tc>
                  <a:txBody>
                    <a:bodyPr/>
                    <a:lstStyle/>
                    <a:p>
                      <a:r>
                        <a:rPr kumimoji="0" lang="en-US" b="0" i="0" kern="1200" dirty="0">
                          <a:solidFill>
                            <a:schemeClr val="dk1"/>
                          </a:solidFill>
                          <a:latin typeface="+mn-lt"/>
                          <a:ea typeface="+mn-ea"/>
                          <a:cs typeface="+mn-cs"/>
                        </a:rPr>
                        <a:t>402</a:t>
                      </a:r>
                      <a:endParaRPr lang="en-US" dirty="0"/>
                    </a:p>
                  </a:txBody>
                  <a:tcPr/>
                </a:tc>
                <a:tc>
                  <a:txBody>
                    <a:bodyPr/>
                    <a:lstStyle/>
                    <a:p>
                      <a:r>
                        <a:rPr lang="en-US" dirty="0"/>
                        <a:t>Payment Required</a:t>
                      </a:r>
                    </a:p>
                  </a:txBody>
                  <a:tcPr marL="19050" marR="19050" marT="19050" marB="19050" anchor="ctr"/>
                </a:tc>
                <a:tc>
                  <a:txBody>
                    <a:bodyPr/>
                    <a:lstStyle/>
                    <a:p>
                      <a:endParaRPr lang="en-US" dirty="0"/>
                    </a:p>
                  </a:txBody>
                  <a:tcPr/>
                </a:tc>
                <a:extLst>
                  <a:ext uri="{0D108BD9-81ED-4DB2-BD59-A6C34878D82A}">
                    <a16:rowId xmlns:a16="http://schemas.microsoft.com/office/drawing/2014/main" val="10003"/>
                  </a:ext>
                </a:extLst>
              </a:tr>
              <a:tr h="370840">
                <a:tc>
                  <a:txBody>
                    <a:bodyPr/>
                    <a:lstStyle/>
                    <a:p>
                      <a:r>
                        <a:rPr kumimoji="0" lang="en-US" b="0" i="0" kern="1200" dirty="0">
                          <a:solidFill>
                            <a:schemeClr val="dk1"/>
                          </a:solidFill>
                          <a:latin typeface="+mn-lt"/>
                          <a:ea typeface="+mn-ea"/>
                          <a:cs typeface="+mn-cs"/>
                        </a:rPr>
                        <a:t>403</a:t>
                      </a:r>
                      <a:endParaRPr lang="en-US" dirty="0"/>
                    </a:p>
                  </a:txBody>
                  <a:tcPr/>
                </a:tc>
                <a:tc>
                  <a:txBody>
                    <a:bodyPr/>
                    <a:lstStyle/>
                    <a:p>
                      <a:r>
                        <a:rPr kumimoji="0" lang="en-US" b="0" i="0" kern="1200" dirty="0">
                          <a:solidFill>
                            <a:schemeClr val="dk1"/>
                          </a:solidFill>
                          <a:latin typeface="+mn-lt"/>
                          <a:ea typeface="+mn-ea"/>
                          <a:cs typeface="+mn-cs"/>
                        </a:rPr>
                        <a:t>Forbidden</a:t>
                      </a:r>
                      <a:endParaRPr lang="en-US" dirty="0"/>
                    </a:p>
                  </a:txBody>
                  <a:tcPr/>
                </a:tc>
                <a:tc>
                  <a:txBody>
                    <a:bodyPr/>
                    <a:lstStyle/>
                    <a:p>
                      <a:r>
                        <a:rPr lang="en-US" dirty="0"/>
                        <a:t>The request does not specify the file name. Or the directory or the file does not have the permission that allows the pages to be viewed from the web.</a:t>
                      </a:r>
                    </a:p>
                  </a:txBody>
                  <a:tcPr marL="19050" marR="19050" marT="19050" marB="19050" anchor="ctr"/>
                </a:tc>
                <a:extLst>
                  <a:ext uri="{0D108BD9-81ED-4DB2-BD59-A6C34878D82A}">
                    <a16:rowId xmlns:a16="http://schemas.microsoft.com/office/drawing/2014/main" val="10004"/>
                  </a:ext>
                </a:extLst>
              </a:tr>
              <a:tr h="370840">
                <a:tc>
                  <a:txBody>
                    <a:bodyPr/>
                    <a:lstStyle/>
                    <a:p>
                      <a:r>
                        <a:rPr kumimoji="0" lang="en-US" b="0" i="0" kern="1200" dirty="0">
                          <a:solidFill>
                            <a:schemeClr val="dk1"/>
                          </a:solidFill>
                          <a:latin typeface="+mn-lt"/>
                          <a:ea typeface="+mn-ea"/>
                          <a:cs typeface="+mn-cs"/>
                        </a:rPr>
                        <a:t>404</a:t>
                      </a:r>
                      <a:endParaRPr lang="en-US" dirty="0"/>
                    </a:p>
                  </a:txBody>
                  <a:tcPr/>
                </a:tc>
                <a:tc>
                  <a:txBody>
                    <a:bodyPr/>
                    <a:lstStyle/>
                    <a:p>
                      <a:r>
                        <a:rPr lang="en-US" dirty="0"/>
                        <a:t>Not Found</a:t>
                      </a:r>
                    </a:p>
                  </a:txBody>
                  <a:tcPr marL="19050" marR="19050" marT="19050" marB="19050" anchor="ctr"/>
                </a:tc>
                <a:tc>
                  <a:txBody>
                    <a:bodyPr/>
                    <a:lstStyle/>
                    <a:p>
                      <a:r>
                        <a:rPr lang="en-US" dirty="0"/>
                        <a:t>The requested file was not found.</a:t>
                      </a:r>
                    </a:p>
                  </a:txBody>
                  <a:tcPr marL="19050" marR="19050" marT="19050" marB="19050" anchor="ctr"/>
                </a:tc>
                <a:extLst>
                  <a:ext uri="{0D108BD9-81ED-4DB2-BD59-A6C34878D82A}">
                    <a16:rowId xmlns:a16="http://schemas.microsoft.com/office/drawing/2014/main" val="10005"/>
                  </a:ext>
                </a:extLst>
              </a:tr>
              <a:tr h="370840">
                <a:tc>
                  <a:txBody>
                    <a:bodyPr/>
                    <a:lstStyle/>
                    <a:p>
                      <a:r>
                        <a:rPr kumimoji="0" lang="en-US" b="0" i="0" kern="1200" dirty="0">
                          <a:solidFill>
                            <a:schemeClr val="dk1"/>
                          </a:solidFill>
                          <a:latin typeface="+mn-lt"/>
                          <a:ea typeface="+mn-ea"/>
                          <a:cs typeface="+mn-cs"/>
                        </a:rPr>
                        <a:t>405</a:t>
                      </a:r>
                      <a:endParaRPr lang="en-US" dirty="0"/>
                    </a:p>
                  </a:txBody>
                  <a:tcPr/>
                </a:tc>
                <a:tc>
                  <a:txBody>
                    <a:bodyPr/>
                    <a:lstStyle/>
                    <a:p>
                      <a:r>
                        <a:rPr lang="en-US" dirty="0"/>
                        <a:t>Method Not Allowed</a:t>
                      </a:r>
                    </a:p>
                  </a:txBody>
                  <a:tcPr marL="19050" marR="19050" marT="19050" marB="19050" anchor="ctr"/>
                </a:tc>
                <a:tc>
                  <a:txBody>
                    <a:bodyPr/>
                    <a:lstStyle/>
                    <a:p>
                      <a:endParaRPr lang="en-US" dirty="0"/>
                    </a:p>
                  </a:txBody>
                  <a:tcPr/>
                </a:tc>
                <a:extLst>
                  <a:ext uri="{0D108BD9-81ED-4DB2-BD59-A6C34878D82A}">
                    <a16:rowId xmlns:a16="http://schemas.microsoft.com/office/drawing/2014/main" val="10006"/>
                  </a:ext>
                </a:extLst>
              </a:tr>
              <a:tr h="370840">
                <a:tc>
                  <a:txBody>
                    <a:bodyPr/>
                    <a:lstStyle/>
                    <a:p>
                      <a:r>
                        <a:rPr kumimoji="0" lang="en-US" b="0" i="0" kern="1200" dirty="0">
                          <a:solidFill>
                            <a:schemeClr val="dk1"/>
                          </a:solidFill>
                          <a:latin typeface="+mn-lt"/>
                          <a:ea typeface="+mn-ea"/>
                          <a:cs typeface="+mn-cs"/>
                        </a:rPr>
                        <a:t>406</a:t>
                      </a:r>
                      <a:endParaRPr lang="en-US" dirty="0"/>
                    </a:p>
                  </a:txBody>
                  <a:tcPr/>
                </a:tc>
                <a:tc>
                  <a:txBody>
                    <a:bodyPr/>
                    <a:lstStyle/>
                    <a:p>
                      <a:r>
                        <a:rPr lang="en-US" dirty="0"/>
                        <a:t>Not Acceptable</a:t>
                      </a:r>
                    </a:p>
                  </a:txBody>
                  <a:tcPr marL="19050" marR="19050" marT="19050" marB="19050" anchor="ctr"/>
                </a:tc>
                <a:tc>
                  <a:txBody>
                    <a:bodyPr/>
                    <a:lstStyle/>
                    <a:p>
                      <a:endParaRPr lang="en-US" dirty="0"/>
                    </a:p>
                  </a:txBody>
                  <a:tcPr/>
                </a:tc>
                <a:extLst>
                  <a:ext uri="{0D108BD9-81ED-4DB2-BD59-A6C34878D82A}">
                    <a16:rowId xmlns:a16="http://schemas.microsoft.com/office/drawing/2014/main" val="10007"/>
                  </a:ext>
                </a:extLst>
              </a:tr>
              <a:tr h="370840">
                <a:tc>
                  <a:txBody>
                    <a:bodyPr/>
                    <a:lstStyle/>
                    <a:p>
                      <a:r>
                        <a:rPr kumimoji="0" lang="en-US" b="0" i="0" kern="1200" dirty="0">
                          <a:solidFill>
                            <a:schemeClr val="dk1"/>
                          </a:solidFill>
                          <a:latin typeface="+mn-lt"/>
                          <a:ea typeface="+mn-ea"/>
                          <a:cs typeface="+mn-cs"/>
                        </a:rPr>
                        <a:t>407</a:t>
                      </a:r>
                      <a:endParaRPr lang="en-US" dirty="0"/>
                    </a:p>
                  </a:txBody>
                  <a:tcPr/>
                </a:tc>
                <a:tc>
                  <a:txBody>
                    <a:bodyPr/>
                    <a:lstStyle/>
                    <a:p>
                      <a:r>
                        <a:rPr lang="en-US" dirty="0"/>
                        <a:t>Proxy Authentication Required</a:t>
                      </a:r>
                    </a:p>
                  </a:txBody>
                  <a:tcPr marL="19050" marR="19050" marT="19050" marB="19050" anchor="ctr"/>
                </a:tc>
                <a:tc>
                  <a:txBody>
                    <a:bodyPr/>
                    <a:lstStyle/>
                    <a:p>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dirty="0"/>
              <a:t>Configuration Inheritance</a:t>
            </a:r>
          </a:p>
        </p:txBody>
      </p:sp>
      <p:pic>
        <p:nvPicPr>
          <p:cNvPr id="4" name="Picture 4"/>
          <p:cNvPicPr>
            <a:picLocks noChangeAspect="1" noChangeArrowheads="1"/>
          </p:cNvPicPr>
          <p:nvPr/>
        </p:nvPicPr>
        <p:blipFill>
          <a:blip r:embed="rId2"/>
          <a:srcRect/>
          <a:stretch>
            <a:fillRect/>
          </a:stretch>
        </p:blipFill>
        <p:spPr bwMode="auto">
          <a:xfrm>
            <a:off x="1066800" y="2057400"/>
            <a:ext cx="7051821" cy="2895600"/>
          </a:xfrm>
          <a:prstGeom prst="rect">
            <a:avLst/>
          </a:prstGeom>
          <a:noFill/>
          <a:ln w="9525">
            <a:noFill/>
            <a:miter lim="800000"/>
            <a:headEnd/>
            <a:tailEnd/>
          </a:ln>
        </p:spPr>
      </p:pic>
      <p:sp>
        <p:nvSpPr>
          <p:cNvPr id="5" name="TextBox 4"/>
          <p:cNvSpPr txBox="1"/>
          <p:nvPr/>
        </p:nvSpPr>
        <p:spPr>
          <a:xfrm>
            <a:off x="990600" y="5943600"/>
            <a:ext cx="5277279" cy="646331"/>
          </a:xfrm>
          <a:prstGeom prst="rect">
            <a:avLst/>
          </a:prstGeom>
          <a:noFill/>
        </p:spPr>
        <p:txBody>
          <a:bodyPr wrap="square" rtlCol="0">
            <a:spAutoFit/>
          </a:bodyPr>
          <a:lstStyle/>
          <a:p>
            <a:r>
              <a:rPr lang="en-US" dirty="0"/>
              <a:t>The </a:t>
            </a:r>
            <a:r>
              <a:rPr lang="en-US" dirty="0" err="1">
                <a:solidFill>
                  <a:srgbClr val="FFFF00"/>
                </a:solidFill>
              </a:rPr>
              <a:t>machine.config</a:t>
            </a:r>
            <a:r>
              <a:rPr lang="en-US" dirty="0"/>
              <a:t> file is the ultimate parent in </a:t>
            </a:r>
          </a:p>
          <a:p>
            <a:r>
              <a:rPr lang="en-US" dirty="0"/>
              <a:t>the configuration inheritance hierarchy.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normAutofit fontScale="92500"/>
          </a:bodyPr>
          <a:lstStyle/>
          <a:p>
            <a:r>
              <a:rPr lang="en-US" dirty="0">
                <a:latin typeface="Calibri" pitchFamily="34" charset="0"/>
              </a:rPr>
              <a:t>HTTP issue: Stateless</a:t>
            </a:r>
          </a:p>
          <a:p>
            <a:r>
              <a:rPr lang="en-US" dirty="0">
                <a:latin typeface="Calibri" pitchFamily="34" charset="0"/>
              </a:rPr>
              <a:t>ASP.NET provides several mechanisms to maintain </a:t>
            </a:r>
            <a:r>
              <a:rPr lang="en-US" dirty="0" err="1">
                <a:latin typeface="Calibri" pitchFamily="34" charset="0"/>
              </a:rPr>
              <a:t>stateful</a:t>
            </a:r>
            <a:r>
              <a:rPr lang="en-US" dirty="0">
                <a:latin typeface="Calibri" pitchFamily="34" charset="0"/>
              </a:rPr>
              <a:t> information in your web applications:</a:t>
            </a:r>
          </a:p>
          <a:p>
            <a:pPr lvl="1"/>
            <a:r>
              <a:rPr lang="en-US" dirty="0">
                <a:latin typeface="Calibri" pitchFamily="34" charset="0"/>
              </a:rPr>
              <a:t>Make use of ASP.NET </a:t>
            </a:r>
            <a:r>
              <a:rPr lang="en-US" dirty="0">
                <a:solidFill>
                  <a:srgbClr val="FFFF00"/>
                </a:solidFill>
                <a:latin typeface="Calibri" pitchFamily="34" charset="0"/>
              </a:rPr>
              <a:t>view state</a:t>
            </a:r>
            <a:r>
              <a:rPr lang="en-US" dirty="0">
                <a:latin typeface="Calibri" pitchFamily="34" charset="0"/>
              </a:rPr>
              <a:t>.</a:t>
            </a:r>
          </a:p>
          <a:p>
            <a:pPr lvl="1"/>
            <a:r>
              <a:rPr lang="en-US" dirty="0">
                <a:latin typeface="Calibri" pitchFamily="34" charset="0"/>
              </a:rPr>
              <a:t>Make use of ASP.NET </a:t>
            </a:r>
            <a:r>
              <a:rPr lang="en-US" dirty="0">
                <a:solidFill>
                  <a:srgbClr val="FFFF00"/>
                </a:solidFill>
                <a:latin typeface="Calibri" pitchFamily="34" charset="0"/>
              </a:rPr>
              <a:t>control state</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application-level variables</a:t>
            </a:r>
            <a:r>
              <a:rPr lang="en-US" dirty="0">
                <a:latin typeface="Calibri" pitchFamily="34" charset="0"/>
              </a:rPr>
              <a:t>.</a:t>
            </a:r>
          </a:p>
          <a:p>
            <a:pPr lvl="1"/>
            <a:r>
              <a:rPr lang="en-US" dirty="0">
                <a:latin typeface="Calibri" pitchFamily="34" charset="0"/>
              </a:rPr>
              <a:t>Make use of the </a:t>
            </a:r>
            <a:r>
              <a:rPr lang="en-US" dirty="0">
                <a:solidFill>
                  <a:srgbClr val="FFFF00"/>
                </a:solidFill>
                <a:latin typeface="Calibri" pitchFamily="34" charset="0"/>
              </a:rPr>
              <a:t>cache object</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session-level variables</a:t>
            </a:r>
            <a:r>
              <a:rPr lang="en-US" dirty="0">
                <a:latin typeface="Calibri" pitchFamily="34" charset="0"/>
              </a:rPr>
              <a:t>.</a:t>
            </a:r>
          </a:p>
          <a:p>
            <a:pPr lvl="1"/>
            <a:r>
              <a:rPr lang="en-US" dirty="0">
                <a:latin typeface="Calibri" pitchFamily="34" charset="0"/>
              </a:rPr>
              <a:t>Interact with </a:t>
            </a:r>
            <a:r>
              <a:rPr lang="en-US" dirty="0">
                <a:solidFill>
                  <a:srgbClr val="FFFF00"/>
                </a:solidFill>
                <a:latin typeface="Calibri" pitchFamily="34" charset="0"/>
              </a:rPr>
              <a:t>cookie data</a:t>
            </a:r>
            <a:r>
              <a:rPr lang="en-US" dirty="0">
                <a:latin typeface="Calibri" pitchFamily="34" charset="0"/>
              </a:rPr>
              <a:t>.</a:t>
            </a:r>
          </a:p>
          <a:p>
            <a:r>
              <a:rPr lang="en-US" dirty="0">
                <a:latin typeface="Calibri" pitchFamily="34" charset="0"/>
              </a:rPr>
              <a:t>Configuring web site through </a:t>
            </a:r>
            <a:r>
              <a:rPr lang="en-US" dirty="0" err="1">
                <a:latin typeface="Calibri" pitchFamily="34" charset="0"/>
              </a:rPr>
              <a:t>web.config</a:t>
            </a: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22" y="152400"/>
            <a:ext cx="8229600" cy="1143000"/>
          </a:xfrm>
        </p:spPr>
        <p:txBody>
          <a:bodyPr/>
          <a:lstStyle/>
          <a:p>
            <a:pPr algn="ctr"/>
            <a:r>
              <a:rPr lang="en-US" dirty="0"/>
              <a:t>Chapter 24: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pic>
        <p:nvPicPr>
          <p:cNvPr id="4" name="Picture 3">
            <a:extLst>
              <a:ext uri="{FF2B5EF4-FFF2-40B4-BE49-F238E27FC236}">
                <a16:creationId xmlns:a16="http://schemas.microsoft.com/office/drawing/2014/main" id="{86560B70-D6E7-4357-B084-DFF23D8CBD3C}"/>
              </a:ext>
            </a:extLst>
          </p:cNvPr>
          <p:cNvPicPr>
            <a:picLocks noChangeAspect="1"/>
          </p:cNvPicPr>
          <p:nvPr/>
        </p:nvPicPr>
        <p:blipFill>
          <a:blip r:embed="rId2"/>
          <a:stretch>
            <a:fillRect/>
          </a:stretch>
        </p:blipFill>
        <p:spPr>
          <a:xfrm>
            <a:off x="609600" y="1577270"/>
            <a:ext cx="3714750" cy="523875"/>
          </a:xfrm>
          <a:prstGeom prst="rect">
            <a:avLst/>
          </a:prstGeom>
        </p:spPr>
      </p:pic>
      <p:pic>
        <p:nvPicPr>
          <p:cNvPr id="6" name="Picture 5">
            <a:extLst>
              <a:ext uri="{FF2B5EF4-FFF2-40B4-BE49-F238E27FC236}">
                <a16:creationId xmlns:a16="http://schemas.microsoft.com/office/drawing/2014/main" id="{14699FE1-9C34-46D3-8196-799F7961D461}"/>
              </a:ext>
            </a:extLst>
          </p:cNvPr>
          <p:cNvPicPr>
            <a:picLocks noChangeAspect="1"/>
          </p:cNvPicPr>
          <p:nvPr/>
        </p:nvPicPr>
        <p:blipFill>
          <a:blip r:embed="rId3"/>
          <a:stretch>
            <a:fillRect/>
          </a:stretch>
        </p:blipFill>
        <p:spPr>
          <a:xfrm>
            <a:off x="609600" y="2819400"/>
            <a:ext cx="5927666" cy="762000"/>
          </a:xfrm>
          <a:prstGeom prst="rect">
            <a:avLst/>
          </a:prstGeom>
        </p:spPr>
      </p:pic>
      <p:pic>
        <p:nvPicPr>
          <p:cNvPr id="7" name="Picture 6">
            <a:extLst>
              <a:ext uri="{FF2B5EF4-FFF2-40B4-BE49-F238E27FC236}">
                <a16:creationId xmlns:a16="http://schemas.microsoft.com/office/drawing/2014/main" id="{D1C943E6-640A-47A1-A43E-C77DD84BC380}"/>
              </a:ext>
            </a:extLst>
          </p:cNvPr>
          <p:cNvPicPr>
            <a:picLocks noChangeAspect="1"/>
          </p:cNvPicPr>
          <p:nvPr/>
        </p:nvPicPr>
        <p:blipFill>
          <a:blip r:embed="rId4"/>
          <a:stretch>
            <a:fillRect/>
          </a:stretch>
        </p:blipFill>
        <p:spPr>
          <a:xfrm>
            <a:off x="609600" y="2109854"/>
            <a:ext cx="5927666" cy="709546"/>
          </a:xfrm>
          <a:prstGeom prst="rect">
            <a:avLst/>
          </a:prstGeom>
        </p:spPr>
      </p:pic>
      <p:sp>
        <p:nvSpPr>
          <p:cNvPr id="8" name="Title 1">
            <a:extLst>
              <a:ext uri="{FF2B5EF4-FFF2-40B4-BE49-F238E27FC236}">
                <a16:creationId xmlns:a16="http://schemas.microsoft.com/office/drawing/2014/main" id="{939BCDF8-5FCF-469E-BBF1-C9DF9EC73DE9}"/>
              </a:ext>
            </a:extLst>
          </p:cNvPr>
          <p:cNvSpPr txBox="1">
            <a:spLocks/>
          </p:cNvSpPr>
          <p:nvPr/>
        </p:nvSpPr>
        <p:spPr>
          <a:xfrm>
            <a:off x="299011" y="3633854"/>
            <a:ext cx="8229600" cy="1776346"/>
          </a:xfrm>
          <a:prstGeom prst="rect">
            <a:avLst/>
          </a:prstGeom>
        </p:spPr>
        <p:txBody>
          <a:bodyPr rIns="91440" anchor="b">
            <a:normAutofit/>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pPr algn="ctr"/>
            <a:r>
              <a:rPr lang="en-US" sz="2400">
                <a:solidFill>
                  <a:schemeClr val="tx1"/>
                </a:solidFill>
              </a:rPr>
              <a:t>Dowload and Run </a:t>
            </a:r>
            <a:r>
              <a:rPr lang="en-US" sz="2400">
                <a:solidFill>
                  <a:srgbClr val="FFFF00"/>
                </a:solidFill>
              </a:rPr>
              <a:t>Database_Northwind_for_Lab_CachDependency.</a:t>
            </a:r>
            <a:r>
              <a:rPr lang="en-US" sz="2400">
                <a:solidFill>
                  <a:schemeClr val="tx1"/>
                </a:solidFill>
              </a:rPr>
              <a:t>sql</a:t>
            </a:r>
          </a:p>
          <a:p>
            <a:pPr algn="ctr"/>
            <a:r>
              <a:rPr lang="en-US" sz="2400">
                <a:solidFill>
                  <a:schemeClr val="tx1"/>
                </a:solidFill>
              </a:rPr>
              <a:t>to create</a:t>
            </a:r>
            <a:r>
              <a:rPr lang="en-US" sz="2400">
                <a:solidFill>
                  <a:srgbClr val="FFFF00"/>
                </a:solidFill>
              </a:rPr>
              <a:t> Northwind </a:t>
            </a:r>
            <a:r>
              <a:rPr lang="en-US" sz="2400">
                <a:solidFill>
                  <a:schemeClr val="tx1"/>
                </a:solidFill>
              </a:rPr>
              <a:t>database</a:t>
            </a:r>
            <a:r>
              <a:rPr lang="en-US" sz="2400">
                <a:solidFill>
                  <a:srgbClr val="FFFF00"/>
                </a:solidFill>
              </a:rPr>
              <a:t> </a:t>
            </a:r>
            <a:r>
              <a:rPr lang="en-US" sz="2400">
                <a:solidFill>
                  <a:schemeClr val="tx1"/>
                </a:solidFill>
              </a:rPr>
              <a:t>, this database included a table named </a:t>
            </a:r>
            <a:r>
              <a:rPr lang="en-US" sz="2400">
                <a:solidFill>
                  <a:srgbClr val="FFFF00"/>
                </a:solidFill>
              </a:rPr>
              <a:t>Products</a:t>
            </a:r>
            <a:endParaRPr lang="en-US" sz="24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pPr algn="ctr"/>
            <a:r>
              <a:rPr lang="en-US" b="1" dirty="0"/>
              <a:t>The Issue of State</a:t>
            </a:r>
            <a:endParaRPr lang="en-US" dirty="0"/>
          </a:p>
        </p:txBody>
      </p:sp>
      <p:sp>
        <p:nvSpPr>
          <p:cNvPr id="3" name="Content Placeholder 2"/>
          <p:cNvSpPr>
            <a:spLocks noGrp="1"/>
          </p:cNvSpPr>
          <p:nvPr>
            <p:ph idx="1"/>
          </p:nvPr>
        </p:nvSpPr>
        <p:spPr/>
        <p:txBody>
          <a:bodyPr/>
          <a:lstStyle/>
          <a:p>
            <a:r>
              <a:rPr lang="en-US" dirty="0"/>
              <a:t>When building a Windows Forms application, any member variables defined in the Form-derived class will typically exist in memory until the user explicitly shuts down the executable:</a:t>
            </a:r>
          </a:p>
          <a:p>
            <a:endParaRPr lang="en-US" dirty="0"/>
          </a:p>
        </p:txBody>
      </p:sp>
      <p:pic>
        <p:nvPicPr>
          <p:cNvPr id="4" name="Picture 4"/>
          <p:cNvPicPr>
            <a:picLocks noChangeAspect="1" noChangeArrowheads="1"/>
          </p:cNvPicPr>
          <p:nvPr/>
        </p:nvPicPr>
        <p:blipFill>
          <a:blip r:embed="rId2"/>
          <a:srcRect/>
          <a:stretch>
            <a:fillRect/>
          </a:stretch>
        </p:blipFill>
        <p:spPr bwMode="auto">
          <a:xfrm>
            <a:off x="1905000" y="4419600"/>
            <a:ext cx="5029200" cy="1908175"/>
          </a:xfrm>
          <a:prstGeom prst="rect">
            <a:avLst/>
          </a:prstGeom>
          <a:noFill/>
          <a:ln w="9525">
            <a:solidFill>
              <a:schemeClr val="accent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a:t>The Issue of State</a:t>
            </a:r>
            <a:endParaRPr lang="en-US" dirty="0"/>
          </a:p>
        </p:txBody>
      </p:sp>
      <p:sp>
        <p:nvSpPr>
          <p:cNvPr id="3" name="Content Placeholder 2"/>
          <p:cNvSpPr>
            <a:spLocks noGrp="1"/>
          </p:cNvSpPr>
          <p:nvPr>
            <p:ph idx="1"/>
          </p:nvPr>
        </p:nvSpPr>
        <p:spPr/>
        <p:txBody>
          <a:bodyPr>
            <a:normAutofit lnSpcReduction="10000"/>
          </a:bodyPr>
          <a:lstStyle/>
          <a:p>
            <a:r>
              <a:rPr lang="en-US" dirty="0"/>
              <a:t>HTTP has no clue how to automatically remember data once the HTTP response has been sent, it stands to reason that the Page object is destroyed instantly. Therefore, when the client posts back to the *.aspx file, a </a:t>
            </a:r>
            <a:r>
              <a:rPr lang="en-US" i="1" dirty="0"/>
              <a:t>new </a:t>
            </a:r>
            <a:r>
              <a:rPr lang="en-US" dirty="0"/>
              <a:t>Page object is constructed that will reset any page-level member variables.</a:t>
            </a:r>
          </a:p>
          <a:p>
            <a:r>
              <a:rPr lang="en-US" dirty="0"/>
              <a:t>It is the same to  Java </a:t>
            </a:r>
            <a:r>
              <a:rPr lang="en-US" dirty="0" err="1"/>
              <a:t>servlets</a:t>
            </a:r>
            <a:r>
              <a:rPr lang="en-US" dirty="0"/>
              <a:t>, CGI applications, classic ASP, and PHP.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mple_state.png"/>
          <p:cNvPicPr>
            <a:picLocks noChangeAspect="1"/>
          </p:cNvPicPr>
          <p:nvPr/>
        </p:nvPicPr>
        <p:blipFill>
          <a:blip r:embed="rId2"/>
          <a:stretch>
            <a:fillRect/>
          </a:stretch>
        </p:blipFill>
        <p:spPr>
          <a:xfrm>
            <a:off x="609600" y="1066800"/>
            <a:ext cx="3028572" cy="2076191"/>
          </a:xfrm>
          <a:prstGeom prst="rect">
            <a:avLst/>
          </a:prstGeom>
        </p:spPr>
      </p:pic>
      <p:grpSp>
        <p:nvGrpSpPr>
          <p:cNvPr id="15" name="Group 14"/>
          <p:cNvGrpSpPr/>
          <p:nvPr/>
        </p:nvGrpSpPr>
        <p:grpSpPr>
          <a:xfrm>
            <a:off x="4267200" y="533400"/>
            <a:ext cx="4618991" cy="5171429"/>
            <a:chOff x="4267200" y="533400"/>
            <a:chExt cx="4618991" cy="5171429"/>
          </a:xfrm>
        </p:grpSpPr>
        <p:pic>
          <p:nvPicPr>
            <p:cNvPr id="5" name="Picture 4" descr="simple_state1.png"/>
            <p:cNvPicPr>
              <a:picLocks noChangeAspect="1"/>
            </p:cNvPicPr>
            <p:nvPr/>
          </p:nvPicPr>
          <p:blipFill>
            <a:blip r:embed="rId3"/>
            <a:stretch>
              <a:fillRect/>
            </a:stretch>
          </p:blipFill>
          <p:spPr>
            <a:xfrm>
              <a:off x="4267200" y="533400"/>
              <a:ext cx="4618991" cy="5171429"/>
            </a:xfrm>
            <a:prstGeom prst="rect">
              <a:avLst/>
            </a:prstGeom>
          </p:spPr>
        </p:pic>
        <p:sp>
          <p:nvSpPr>
            <p:cNvPr id="7" name="Rectangle 6"/>
            <p:cNvSpPr/>
            <p:nvPr/>
          </p:nvSpPr>
          <p:spPr>
            <a:xfrm>
              <a:off x="5029200" y="4025721"/>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4978758"/>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81000" y="3733800"/>
            <a:ext cx="3666667" cy="2571429"/>
            <a:chOff x="381000" y="3733800"/>
            <a:chExt cx="3666667" cy="2571429"/>
          </a:xfrm>
        </p:grpSpPr>
        <p:pic>
          <p:nvPicPr>
            <p:cNvPr id="6" name="Picture 5" descr="simple_state2.png"/>
            <p:cNvPicPr>
              <a:picLocks noChangeAspect="1"/>
            </p:cNvPicPr>
            <p:nvPr/>
          </p:nvPicPr>
          <p:blipFill>
            <a:blip r:embed="rId4"/>
            <a:stretch>
              <a:fillRect/>
            </a:stretch>
          </p:blipFill>
          <p:spPr>
            <a:xfrm>
              <a:off x="381000" y="3733800"/>
              <a:ext cx="3666667" cy="2571429"/>
            </a:xfrm>
            <a:prstGeom prst="rect">
              <a:avLst/>
            </a:prstGeom>
          </p:spPr>
        </p:pic>
        <p:sp>
          <p:nvSpPr>
            <p:cNvPr id="9" name="Rectangle 8"/>
            <p:cNvSpPr/>
            <p:nvPr/>
          </p:nvSpPr>
          <p:spPr>
            <a:xfrm>
              <a:off x="1600200" y="5791200"/>
              <a:ext cx="1219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4343400" y="6172200"/>
            <a:ext cx="2756909" cy="369332"/>
          </a:xfrm>
          <a:prstGeom prst="rect">
            <a:avLst/>
          </a:prstGeom>
          <a:noFill/>
        </p:spPr>
        <p:txBody>
          <a:bodyPr wrap="none" rtlCol="0">
            <a:spAutoFit/>
          </a:bodyPr>
          <a:lstStyle/>
          <a:p>
            <a:r>
              <a:rPr lang="en-US" dirty="0"/>
              <a:t>No value displayed here</a:t>
            </a:r>
          </a:p>
        </p:txBody>
      </p:sp>
      <p:cxnSp>
        <p:nvCxnSpPr>
          <p:cNvPr id="12" name="Straight Arrow Connector 11"/>
          <p:cNvCxnSpPr>
            <a:stCxn id="10" idx="1"/>
            <a:endCxn id="9" idx="3"/>
          </p:cNvCxnSpPr>
          <p:nvPr/>
        </p:nvCxnSpPr>
        <p:spPr>
          <a:xfrm rot="10800000">
            <a:off x="2819400" y="5905500"/>
            <a:ext cx="1524000" cy="451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 y="304800"/>
            <a:ext cx="3415487" cy="369332"/>
          </a:xfrm>
          <a:prstGeom prst="rect">
            <a:avLst/>
          </a:prstGeom>
        </p:spPr>
        <p:txBody>
          <a:bodyPr wrap="none">
            <a:spAutoFit/>
          </a:bodyPr>
          <a:lstStyle/>
          <a:p>
            <a:r>
              <a:rPr lang="en-US" u="sng" dirty="0"/>
              <a:t>Example: </a:t>
            </a:r>
            <a:r>
              <a:rPr lang="en-US" u="sng" dirty="0" err="1"/>
              <a:t>SimpleStateExample</a:t>
            </a:r>
            <a:endParaRPr lang="en-US" u="sng"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t>ASP.NET State Management Techniques</a:t>
            </a:r>
            <a:endParaRPr lang="en-US" sz="3600" dirty="0"/>
          </a:p>
        </p:txBody>
      </p:sp>
      <p:sp>
        <p:nvSpPr>
          <p:cNvPr id="3" name="Content Placeholder 2"/>
          <p:cNvSpPr>
            <a:spLocks noGrp="1"/>
          </p:cNvSpPr>
          <p:nvPr>
            <p:ph idx="1"/>
          </p:nvPr>
        </p:nvSpPr>
        <p:spPr/>
        <p:txBody>
          <a:bodyPr/>
          <a:lstStyle/>
          <a:p>
            <a:r>
              <a:rPr lang="en-US" dirty="0"/>
              <a:t>ASP.NET provides several mechanisms to maintain </a:t>
            </a:r>
            <a:r>
              <a:rPr lang="en-US" dirty="0" err="1"/>
              <a:t>stateful</a:t>
            </a:r>
            <a:r>
              <a:rPr lang="en-US" dirty="0"/>
              <a:t> information in your web applications:</a:t>
            </a:r>
          </a:p>
          <a:p>
            <a:pPr lvl="1"/>
            <a:r>
              <a:rPr lang="en-US" dirty="0"/>
              <a:t>Make use of ASP.NET </a:t>
            </a:r>
            <a:r>
              <a:rPr lang="en-US" dirty="0">
                <a:solidFill>
                  <a:srgbClr val="FFFF00"/>
                </a:solidFill>
              </a:rPr>
              <a:t>view state</a:t>
            </a:r>
            <a:r>
              <a:rPr lang="en-US" dirty="0"/>
              <a:t>.</a:t>
            </a:r>
          </a:p>
          <a:p>
            <a:pPr lvl="1"/>
            <a:r>
              <a:rPr lang="en-US" dirty="0"/>
              <a:t>Define </a:t>
            </a:r>
            <a:r>
              <a:rPr lang="en-US" dirty="0">
                <a:solidFill>
                  <a:srgbClr val="FFFF00"/>
                </a:solidFill>
              </a:rPr>
              <a:t>application-level variables</a:t>
            </a:r>
            <a:r>
              <a:rPr lang="en-US" dirty="0"/>
              <a:t>.</a:t>
            </a:r>
          </a:p>
          <a:p>
            <a:pPr lvl="1"/>
            <a:r>
              <a:rPr lang="en-US" dirty="0"/>
              <a:t>Make use of the </a:t>
            </a:r>
            <a:r>
              <a:rPr lang="en-US" dirty="0">
                <a:solidFill>
                  <a:srgbClr val="FFFF00"/>
                </a:solidFill>
              </a:rPr>
              <a:t>cache object</a:t>
            </a:r>
            <a:r>
              <a:rPr lang="en-US" dirty="0"/>
              <a:t>.</a:t>
            </a:r>
          </a:p>
          <a:p>
            <a:pPr lvl="1"/>
            <a:r>
              <a:rPr lang="en-US" dirty="0"/>
              <a:t>Define </a:t>
            </a:r>
            <a:r>
              <a:rPr lang="en-US" dirty="0">
                <a:solidFill>
                  <a:srgbClr val="FFFF00"/>
                </a:solidFill>
              </a:rPr>
              <a:t>session-level variables</a:t>
            </a:r>
            <a:r>
              <a:rPr lang="en-US" dirty="0"/>
              <a:t>.</a:t>
            </a:r>
          </a:p>
          <a:p>
            <a:pPr lvl="1"/>
            <a:r>
              <a:rPr lang="en-US" dirty="0"/>
              <a:t>Interact with </a:t>
            </a:r>
            <a:r>
              <a:rPr lang="en-US" dirty="0">
                <a:solidFill>
                  <a:srgbClr val="FFFF00"/>
                </a:solidFill>
              </a:rPr>
              <a:t>cookie data</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t>Understanding the Role of ASP.NET View State</a:t>
            </a:r>
            <a:endParaRPr lang="en-US" sz="3600" dirty="0"/>
          </a:p>
        </p:txBody>
      </p:sp>
      <p:sp>
        <p:nvSpPr>
          <p:cNvPr id="3" name="Content Placeholder 2"/>
          <p:cNvSpPr>
            <a:spLocks noGrp="1"/>
          </p:cNvSpPr>
          <p:nvPr>
            <p:ph idx="1"/>
          </p:nvPr>
        </p:nvSpPr>
        <p:spPr/>
        <p:txBody>
          <a:bodyPr>
            <a:normAutofit/>
          </a:bodyPr>
          <a:lstStyle/>
          <a:p>
            <a:r>
              <a:rPr lang="en-US" sz="2000" dirty="0"/>
              <a:t>ASP.NET runtime will automatically embed a hidden form field (named </a:t>
            </a:r>
            <a:r>
              <a:rPr lang="en-US" sz="2000" dirty="0">
                <a:solidFill>
                  <a:srgbClr val="FFFF00"/>
                </a:solidFill>
              </a:rPr>
              <a:t>__VIEWSTATE</a:t>
            </a:r>
            <a:r>
              <a:rPr lang="en-US" sz="2000" dirty="0"/>
              <a:t>), which will flow between the browser and a specific page. </a:t>
            </a:r>
          </a:p>
          <a:p>
            <a:pPr lvl="1">
              <a:buFont typeface="Wingdings" pitchFamily="2" charset="2"/>
              <a:buChar char="Ø"/>
            </a:pPr>
            <a:r>
              <a:rPr lang="en-US" sz="2000" dirty="0"/>
              <a:t>The data assigned to this field is a Base64-encoded string that contains a set of </a:t>
            </a:r>
            <a:r>
              <a:rPr lang="en-US" sz="2000" i="1" u="sng" dirty="0"/>
              <a:t>name/value pairs that represent the values</a:t>
            </a:r>
            <a:r>
              <a:rPr lang="en-US" sz="2000" dirty="0"/>
              <a:t> of each GUI widget on the page at hand.</a:t>
            </a:r>
          </a:p>
          <a:p>
            <a:r>
              <a:rPr lang="en-US" sz="2000" dirty="0">
                <a:solidFill>
                  <a:srgbClr val="FFFF00"/>
                </a:solidFill>
              </a:rPr>
              <a:t>Init</a:t>
            </a:r>
            <a:r>
              <a:rPr lang="en-US" sz="2000" dirty="0"/>
              <a:t> event handler is the entity in charge of </a:t>
            </a:r>
            <a:r>
              <a:rPr lang="en-US" sz="2000" i="1" u="sng" dirty="0"/>
              <a:t>reading the incoming values</a:t>
            </a:r>
            <a:r>
              <a:rPr lang="en-US" sz="2000" i="1" dirty="0">
                <a:solidFill>
                  <a:srgbClr val="0070C0"/>
                </a:solidFill>
              </a:rPr>
              <a:t> </a:t>
            </a:r>
            <a:r>
              <a:rPr lang="en-US" sz="2000" dirty="0"/>
              <a:t>found within the </a:t>
            </a:r>
            <a:r>
              <a:rPr lang="en-US" sz="2000" dirty="0">
                <a:solidFill>
                  <a:srgbClr val="FFFF00"/>
                </a:solidFill>
              </a:rPr>
              <a:t>__VIEWSTATE </a:t>
            </a:r>
            <a:r>
              <a:rPr lang="en-US" sz="2000" dirty="0"/>
              <a:t>field to populate the appropriate member variables in the derived class.</a:t>
            </a:r>
          </a:p>
          <a:p>
            <a:endParaRPr lang="en-US" sz="2000" dirty="0"/>
          </a:p>
        </p:txBody>
      </p:sp>
      <p:grpSp>
        <p:nvGrpSpPr>
          <p:cNvPr id="6" name="Group 5"/>
          <p:cNvGrpSpPr/>
          <p:nvPr/>
        </p:nvGrpSpPr>
        <p:grpSpPr>
          <a:xfrm>
            <a:off x="914400" y="4953000"/>
            <a:ext cx="7010400" cy="1295400"/>
            <a:chOff x="914400" y="4953000"/>
            <a:chExt cx="7010400" cy="1295400"/>
          </a:xfrm>
        </p:grpSpPr>
        <p:pic>
          <p:nvPicPr>
            <p:cNvPr id="4" name="Picture 3" descr="view_state.png"/>
            <p:cNvPicPr>
              <a:picLocks noChangeAspect="1"/>
            </p:cNvPicPr>
            <p:nvPr/>
          </p:nvPicPr>
          <p:blipFill>
            <a:blip r:embed="rId2"/>
            <a:stretch>
              <a:fillRect/>
            </a:stretch>
          </p:blipFill>
          <p:spPr>
            <a:xfrm>
              <a:off x="914400" y="4953000"/>
              <a:ext cx="7010400" cy="1295400"/>
            </a:xfrm>
            <a:prstGeom prst="rect">
              <a:avLst/>
            </a:prstGeom>
          </p:spPr>
        </p:pic>
        <p:sp>
          <p:nvSpPr>
            <p:cNvPr id="5" name="Rectangle 4"/>
            <p:cNvSpPr/>
            <p:nvPr/>
          </p:nvSpPr>
          <p:spPr>
            <a:xfrm>
              <a:off x="2933162" y="5447763"/>
              <a:ext cx="179123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81000" y="1219200"/>
            <a:ext cx="2390476" cy="3333334"/>
            <a:chOff x="381000" y="1219200"/>
            <a:chExt cx="2390476" cy="3333334"/>
          </a:xfrm>
        </p:grpSpPr>
        <p:pic>
          <p:nvPicPr>
            <p:cNvPr id="6" name="Picture 5" descr="view_state1.png"/>
            <p:cNvPicPr>
              <a:picLocks noChangeAspect="1"/>
            </p:cNvPicPr>
            <p:nvPr/>
          </p:nvPicPr>
          <p:blipFill>
            <a:blip r:embed="rId2"/>
            <a:stretch>
              <a:fillRect/>
            </a:stretch>
          </p:blipFill>
          <p:spPr>
            <a:xfrm>
              <a:off x="381000" y="1219200"/>
              <a:ext cx="2390476" cy="3333334"/>
            </a:xfrm>
            <a:prstGeom prst="rect">
              <a:avLst/>
            </a:prstGeom>
          </p:spPr>
        </p:pic>
        <p:sp>
          <p:nvSpPr>
            <p:cNvPr id="13" name="Rectangle 12"/>
            <p:cNvSpPr/>
            <p:nvPr/>
          </p:nvSpPr>
          <p:spPr>
            <a:xfrm>
              <a:off x="381000" y="41148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33400" y="381000"/>
            <a:ext cx="5327484" cy="369332"/>
          </a:xfrm>
          <a:prstGeom prst="rect">
            <a:avLst/>
          </a:prstGeom>
          <a:noFill/>
        </p:spPr>
        <p:txBody>
          <a:bodyPr wrap="none" rtlCol="0">
            <a:spAutoFit/>
          </a:bodyPr>
          <a:lstStyle/>
          <a:p>
            <a:r>
              <a:rPr lang="en-US" dirty="0" err="1">
                <a:solidFill>
                  <a:srgbClr val="FFFF00"/>
                </a:solidFill>
              </a:rPr>
              <a:t>ViewState</a:t>
            </a:r>
            <a:r>
              <a:rPr lang="en-US" dirty="0">
                <a:solidFill>
                  <a:srgbClr val="FFFF00"/>
                </a:solidFill>
              </a:rPr>
              <a:t> Example (Ch_24 code\</a:t>
            </a:r>
            <a:r>
              <a:rPr lang="en-US" dirty="0" err="1">
                <a:solidFill>
                  <a:srgbClr val="FFFF00"/>
                </a:solidFill>
              </a:rPr>
              <a:t>ViewStateApp</a:t>
            </a:r>
            <a:r>
              <a:rPr lang="en-US" dirty="0">
                <a:solidFill>
                  <a:srgbClr val="FFFF00"/>
                </a:solidFill>
              </a:rPr>
              <a:t>)</a:t>
            </a:r>
          </a:p>
        </p:txBody>
      </p:sp>
      <p:pic>
        <p:nvPicPr>
          <p:cNvPr id="5" name="Picture 4" descr="view_state2.png"/>
          <p:cNvPicPr>
            <a:picLocks noChangeAspect="1"/>
          </p:cNvPicPr>
          <p:nvPr/>
        </p:nvPicPr>
        <p:blipFill>
          <a:blip r:embed="rId3"/>
          <a:stretch>
            <a:fillRect/>
          </a:stretch>
        </p:blipFill>
        <p:spPr>
          <a:xfrm>
            <a:off x="3200400" y="1066800"/>
            <a:ext cx="5276191" cy="4409524"/>
          </a:xfrm>
          <a:prstGeom prst="rect">
            <a:avLst/>
          </a:prstGeom>
        </p:spPr>
      </p:pic>
      <p:sp>
        <p:nvSpPr>
          <p:cNvPr id="7" name="Rectangle 6"/>
          <p:cNvSpPr/>
          <p:nvPr/>
        </p:nvSpPr>
        <p:spPr>
          <a:xfrm>
            <a:off x="3733800" y="4101921"/>
            <a:ext cx="4267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8768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7" idx="1"/>
          </p:cNvCxnSpPr>
          <p:nvPr/>
        </p:nvCxnSpPr>
        <p:spPr>
          <a:xfrm>
            <a:off x="2438400" y="3505200"/>
            <a:ext cx="1295400" cy="7491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1"/>
          </p:cNvCxnSpPr>
          <p:nvPr/>
        </p:nvCxnSpPr>
        <p:spPr>
          <a:xfrm>
            <a:off x="2514600" y="3886200"/>
            <a:ext cx="12954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5800" y="5638800"/>
            <a:ext cx="3022879" cy="369332"/>
          </a:xfrm>
          <a:prstGeom prst="rect">
            <a:avLst/>
          </a:prstGeom>
          <a:noFill/>
        </p:spPr>
        <p:txBody>
          <a:bodyPr wrap="none" rtlCol="0">
            <a:spAutoFit/>
          </a:bodyPr>
          <a:lstStyle/>
          <a:p>
            <a:r>
              <a:rPr lang="en-US" dirty="0"/>
              <a:t>Display value of </a:t>
            </a:r>
            <a:r>
              <a:rPr lang="en-US" dirty="0" err="1"/>
              <a:t>ViewState</a:t>
            </a:r>
            <a:r>
              <a:rPr lang="en-US" dirty="0"/>
              <a:t> </a:t>
            </a:r>
          </a:p>
        </p:txBody>
      </p:sp>
      <p:cxnSp>
        <p:nvCxnSpPr>
          <p:cNvPr id="16" name="Straight Arrow Connector 15"/>
          <p:cNvCxnSpPr>
            <a:cxnSpLocks/>
            <a:stCxn id="14" idx="0"/>
            <a:endCxn id="13" idx="2"/>
          </p:cNvCxnSpPr>
          <p:nvPr/>
        </p:nvCxnSpPr>
        <p:spPr>
          <a:xfrm rot="16200000" flipV="1">
            <a:off x="946220" y="4387780"/>
            <a:ext cx="1143000" cy="1359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Slide Number Placeholder 14"/>
          <p:cNvSpPr>
            <a:spLocks noGrp="1"/>
          </p:cNvSpPr>
          <p:nvPr>
            <p:ph type="sldNum" sz="quarter" idx="12"/>
          </p:nvPr>
        </p:nvSpPr>
        <p:spPr/>
        <p:txBody>
          <a:bodyPr/>
          <a:lstStyle/>
          <a:p>
            <a:fld id="{B6F15528-21DE-4FAA-801E-634DDDAF4B2B}" type="slidenum">
              <a:rPr lang="en-US" smtClean="0"/>
              <a:pPr/>
              <a:t>9</a:t>
            </a:fld>
            <a:endParaRPr lang="en-US"/>
          </a:p>
        </p:txBody>
      </p:sp>
      <p:pic>
        <p:nvPicPr>
          <p:cNvPr id="11" name="Picture 10">
            <a:extLst>
              <a:ext uri="{FF2B5EF4-FFF2-40B4-BE49-F238E27FC236}">
                <a16:creationId xmlns:a16="http://schemas.microsoft.com/office/drawing/2014/main" id="{0A184F30-F10B-47BA-8304-1C39520B6A44}"/>
              </a:ext>
            </a:extLst>
          </p:cNvPr>
          <p:cNvPicPr>
            <a:picLocks noChangeAspect="1"/>
          </p:cNvPicPr>
          <p:nvPr/>
        </p:nvPicPr>
        <p:blipFill>
          <a:blip r:embed="rId4"/>
          <a:stretch>
            <a:fillRect/>
          </a:stretch>
        </p:blipFill>
        <p:spPr>
          <a:xfrm>
            <a:off x="3842971" y="4176760"/>
            <a:ext cx="4081829" cy="141840"/>
          </a:xfrm>
          <a:prstGeom prst="rect">
            <a:avLst/>
          </a:prstGeom>
        </p:spPr>
      </p:pic>
      <p:pic>
        <p:nvPicPr>
          <p:cNvPr id="2" name="Picture 1">
            <a:extLst>
              <a:ext uri="{FF2B5EF4-FFF2-40B4-BE49-F238E27FC236}">
                <a16:creationId xmlns:a16="http://schemas.microsoft.com/office/drawing/2014/main" id="{63D1F7C3-50B2-4D41-A525-6052D8C3CC23}"/>
              </a:ext>
            </a:extLst>
          </p:cNvPr>
          <p:cNvPicPr>
            <a:picLocks noChangeAspect="1"/>
          </p:cNvPicPr>
          <p:nvPr/>
        </p:nvPicPr>
        <p:blipFill>
          <a:blip r:embed="rId5"/>
          <a:stretch>
            <a:fillRect/>
          </a:stretch>
        </p:blipFill>
        <p:spPr>
          <a:xfrm>
            <a:off x="419100" y="2885867"/>
            <a:ext cx="876300" cy="428625"/>
          </a:xfrm>
          <a:prstGeom prst="rect">
            <a:avLst/>
          </a:prstGeom>
        </p:spPr>
      </p:pic>
      <p:pic>
        <p:nvPicPr>
          <p:cNvPr id="3" name="Picture 2">
            <a:extLst>
              <a:ext uri="{FF2B5EF4-FFF2-40B4-BE49-F238E27FC236}">
                <a16:creationId xmlns:a16="http://schemas.microsoft.com/office/drawing/2014/main" id="{4A12E3B3-9C33-4F15-ADDF-734BB2906614}"/>
              </a:ext>
            </a:extLst>
          </p:cNvPr>
          <p:cNvPicPr>
            <a:picLocks noChangeAspect="1"/>
          </p:cNvPicPr>
          <p:nvPr/>
        </p:nvPicPr>
        <p:blipFill>
          <a:blip r:embed="rId5"/>
          <a:stretch>
            <a:fillRect/>
          </a:stretch>
        </p:blipFill>
        <p:spPr>
          <a:xfrm>
            <a:off x="3543300" y="3188732"/>
            <a:ext cx="4572000" cy="6184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663</TotalTime>
  <Words>1998</Words>
  <Application>Microsoft Office PowerPoint</Application>
  <PresentationFormat>On-screen Show (4:3)</PresentationFormat>
  <Paragraphs>250</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Rockwell</vt:lpstr>
      <vt:lpstr>Wingdings</vt:lpstr>
      <vt:lpstr>Wingdings 2</vt:lpstr>
      <vt:lpstr>Foundry</vt:lpstr>
      <vt:lpstr>C# &amp; .NET Framework</vt:lpstr>
      <vt:lpstr>Review</vt:lpstr>
      <vt:lpstr>Chapter 24: Objectives</vt:lpstr>
      <vt:lpstr>The Issue of State</vt:lpstr>
      <vt:lpstr>The Issue of State</vt:lpstr>
      <vt:lpstr>PowerPoint Presentation</vt:lpstr>
      <vt:lpstr>ASP.NET State Management Techniques</vt:lpstr>
      <vt:lpstr>Understanding the Role of ASP.NET View State</vt:lpstr>
      <vt:lpstr>PowerPoint Presentation</vt:lpstr>
      <vt:lpstr>PowerPoint Presentation</vt:lpstr>
      <vt:lpstr>The Role of the Global.asax File</vt:lpstr>
      <vt:lpstr>PowerPoint Presentation</vt:lpstr>
      <vt:lpstr>PowerPoint Presentation</vt:lpstr>
      <vt:lpstr>The HttpApplication Base Class</vt:lpstr>
      <vt:lpstr>Application/Session Distinction</vt:lpstr>
      <vt:lpstr>Maintaining Application-Level State Data</vt:lpstr>
      <vt:lpstr>PowerPoint Presentation</vt:lpstr>
      <vt:lpstr>PowerPoint Presentation</vt:lpstr>
      <vt:lpstr>PowerPoint Presentation</vt:lpstr>
      <vt:lpstr>Working with the Application Cache</vt:lpstr>
      <vt:lpstr>Maintaining Session Data</vt:lpstr>
      <vt:lpstr>PowerPoint Presentation</vt:lpstr>
      <vt:lpstr>PowerPoint Presentation</vt:lpstr>
      <vt:lpstr>PowerPoint Presentation</vt:lpstr>
      <vt:lpstr>Labs</vt:lpstr>
      <vt:lpstr>Understanding Cookies</vt:lpstr>
      <vt:lpstr>Understanding Cookies</vt:lpstr>
      <vt:lpstr>PowerPoint Presentation</vt:lpstr>
      <vt:lpstr>PowerPoint Presentation</vt:lpstr>
      <vt:lpstr>Configuring ASP.NET Web Application Using Web.config</vt:lpstr>
      <vt:lpstr>Configuring ASP.NET Web Application</vt:lpstr>
      <vt:lpstr>Enabling Tracing via &lt;trace&gt;</vt:lpstr>
      <vt:lpstr>Customizing Error Output via &lt;customErrors&gt;</vt:lpstr>
      <vt:lpstr>PowerPoint Presentation</vt:lpstr>
      <vt:lpstr>Configuration Inheritance</vt:lpstr>
      <vt:lpstr>Summary</vt:lpstr>
      <vt:lpstr>Chapter 24: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Ho Hoan Kiem (FE FPTU HCM)</cp:lastModifiedBy>
  <cp:revision>101</cp:revision>
  <dcterms:created xsi:type="dcterms:W3CDTF">2006-08-16T00:00:00Z</dcterms:created>
  <dcterms:modified xsi:type="dcterms:W3CDTF">2020-11-04T07:39:49Z</dcterms:modified>
</cp:coreProperties>
</file>