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5"/>
  </p:notesMasterIdLst>
  <p:sldIdLst>
    <p:sldId id="257" r:id="rId2"/>
    <p:sldId id="305" r:id="rId3"/>
    <p:sldId id="304" r:id="rId4"/>
    <p:sldId id="303" r:id="rId5"/>
    <p:sldId id="302" r:id="rId6"/>
    <p:sldId id="301" r:id="rId7"/>
    <p:sldId id="300" r:id="rId8"/>
    <p:sldId id="299" r:id="rId9"/>
    <p:sldId id="298" r:id="rId10"/>
    <p:sldId id="297" r:id="rId11"/>
    <p:sldId id="296" r:id="rId12"/>
    <p:sldId id="295" r:id="rId13"/>
    <p:sldId id="294" r:id="rId14"/>
    <p:sldId id="293" r:id="rId15"/>
    <p:sldId id="292" r:id="rId16"/>
    <p:sldId id="291" r:id="rId17"/>
    <p:sldId id="306" r:id="rId18"/>
    <p:sldId id="290" r:id="rId19"/>
    <p:sldId id="289" r:id="rId20"/>
    <p:sldId id="288" r:id="rId21"/>
    <p:sldId id="287" r:id="rId22"/>
    <p:sldId id="286" r:id="rId23"/>
    <p:sldId id="285" r:id="rId24"/>
    <p:sldId id="284" r:id="rId25"/>
    <p:sldId id="283" r:id="rId26"/>
    <p:sldId id="282" r:id="rId27"/>
    <p:sldId id="281" r:id="rId28"/>
    <p:sldId id="280" r:id="rId29"/>
    <p:sldId id="279" r:id="rId30"/>
    <p:sldId id="278" r:id="rId31"/>
    <p:sldId id="277" r:id="rId32"/>
    <p:sldId id="276" r:id="rId33"/>
    <p:sldId id="275" r:id="rId34"/>
    <p:sldId id="274" r:id="rId35"/>
    <p:sldId id="273" r:id="rId36"/>
    <p:sldId id="272" r:id="rId37"/>
    <p:sldId id="271" r:id="rId38"/>
    <p:sldId id="270" r:id="rId39"/>
    <p:sldId id="269" r:id="rId40"/>
    <p:sldId id="268" r:id="rId41"/>
    <p:sldId id="267" r:id="rId42"/>
    <p:sldId id="266" r:id="rId43"/>
    <p:sldId id="265" r:id="rId44"/>
    <p:sldId id="264" r:id="rId45"/>
    <p:sldId id="263" r:id="rId46"/>
    <p:sldId id="262" r:id="rId47"/>
    <p:sldId id="261" r:id="rId48"/>
    <p:sldId id="309" r:id="rId49"/>
    <p:sldId id="308" r:id="rId50"/>
    <p:sldId id="307" r:id="rId51"/>
    <p:sldId id="260" r:id="rId52"/>
    <p:sldId id="259" r:id="rId53"/>
    <p:sldId id="258"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48" r:id="rId81"/>
    <p:sldId id="347" r:id="rId82"/>
    <p:sldId id="346" r:id="rId83"/>
    <p:sldId id="345" r:id="rId84"/>
    <p:sldId id="344" r:id="rId85"/>
    <p:sldId id="343" r:id="rId86"/>
    <p:sldId id="342" r:id="rId87"/>
    <p:sldId id="341" r:id="rId88"/>
    <p:sldId id="340" r:id="rId89"/>
    <p:sldId id="339" r:id="rId90"/>
    <p:sldId id="338" r:id="rId91"/>
    <p:sldId id="337" r:id="rId92"/>
    <p:sldId id="336" r:id="rId93"/>
    <p:sldId id="349" r:id="rId94"/>
    <p:sldId id="350" r:id="rId95"/>
    <p:sldId id="353" r:id="rId96"/>
    <p:sldId id="352" r:id="rId97"/>
    <p:sldId id="351" r:id="rId98"/>
    <p:sldId id="354" r:id="rId99"/>
    <p:sldId id="355" r:id="rId100"/>
    <p:sldId id="356" r:id="rId101"/>
    <p:sldId id="357" r:id="rId102"/>
    <p:sldId id="358" r:id="rId103"/>
    <p:sldId id="359" r:id="rId104"/>
    <p:sldId id="360" r:id="rId105"/>
    <p:sldId id="361" r:id="rId106"/>
    <p:sldId id="366" r:id="rId107"/>
    <p:sldId id="365" r:id="rId108"/>
    <p:sldId id="364" r:id="rId109"/>
    <p:sldId id="362" r:id="rId110"/>
    <p:sldId id="363" r:id="rId111"/>
    <p:sldId id="367" r:id="rId112"/>
    <p:sldId id="368" r:id="rId113"/>
    <p:sldId id="369" r:id="rId114"/>
    <p:sldId id="370" r:id="rId115"/>
    <p:sldId id="371" r:id="rId116"/>
    <p:sldId id="372" r:id="rId117"/>
    <p:sldId id="373" r:id="rId118"/>
    <p:sldId id="376" r:id="rId119"/>
    <p:sldId id="379" r:id="rId120"/>
    <p:sldId id="378" r:id="rId121"/>
    <p:sldId id="377" r:id="rId122"/>
    <p:sldId id="374" r:id="rId123"/>
    <p:sldId id="375" r:id="rId124"/>
    <p:sldId id="386" r:id="rId125"/>
    <p:sldId id="385" r:id="rId126"/>
    <p:sldId id="384" r:id="rId127"/>
    <p:sldId id="383" r:id="rId128"/>
    <p:sldId id="382" r:id="rId129"/>
    <p:sldId id="388" r:id="rId130"/>
    <p:sldId id="387" r:id="rId131"/>
    <p:sldId id="381" r:id="rId132"/>
    <p:sldId id="402" r:id="rId133"/>
    <p:sldId id="380" r:id="rId134"/>
    <p:sldId id="389" r:id="rId135"/>
    <p:sldId id="391" r:id="rId136"/>
    <p:sldId id="392" r:id="rId137"/>
    <p:sldId id="394" r:id="rId138"/>
    <p:sldId id="393" r:id="rId139"/>
    <p:sldId id="390" r:id="rId140"/>
    <p:sldId id="395" r:id="rId141"/>
    <p:sldId id="396" r:id="rId142"/>
    <p:sldId id="397" r:id="rId143"/>
    <p:sldId id="401" r:id="rId1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3" autoAdjust="0"/>
    <p:restoredTop sz="94660"/>
  </p:normalViewPr>
  <p:slideViewPr>
    <p:cSldViewPr>
      <p:cViewPr varScale="1">
        <p:scale>
          <a:sx n="74" d="100"/>
          <a:sy n="74" d="100"/>
        </p:scale>
        <p:origin x="-105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C730F-EE9C-4D59-9152-2B548C5A50A9}" type="datetimeFigureOut">
              <a:rPr lang="en-US" smtClean="0"/>
              <a:pPr/>
              <a:t>8/4/2011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321D8D-4140-491D-9225-699343F3FC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7B3A9B7-22EB-4805-93BB-014A973627E3}" type="datetime1">
              <a:rPr lang="en-US" smtClean="0"/>
              <a:pPr/>
              <a:t>8/4/2011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4BECFC-5228-4D47-97C2-0A43CE7A9DF6}" type="datetime1">
              <a:rPr lang="en-US" smtClean="0"/>
              <a:pPr/>
              <a:t>8/4/2011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87B8929-C237-4F27-B09D-A962A2F2DE92}" type="datetime1">
              <a:rPr lang="en-US" smtClean="0"/>
              <a:pPr/>
              <a:t>8/4/2011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E2F7E25-0B83-44BB-B08F-33D73DD36508}" type="datetime1">
              <a:rPr lang="en-US" smtClean="0"/>
              <a:pPr/>
              <a:t>8/4/2011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6106DFCB-C791-40D2-AAA2-7CAB91B5FD19}" type="datetime1">
              <a:rPr lang="en-US" smtClean="0"/>
              <a:pPr/>
              <a:t>8/4/2011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59F066A-4D4E-45F6-9709-F488B9F850D2}" type="datetime1">
              <a:rPr lang="en-US" smtClean="0"/>
              <a:pPr/>
              <a:t>8/4/2011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5C9AF37-33DC-4A37-B0C2-E2DA64F1080C}" type="datetime1">
              <a:rPr lang="en-US" smtClean="0"/>
              <a:pPr/>
              <a:t>8/4/2011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51377AE-A63E-434E-BC2C-3CD6F2781B43}" type="datetime1">
              <a:rPr lang="en-US" smtClean="0"/>
              <a:pPr/>
              <a:t>8/4/2011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1FB5F8F-4483-466C-BA1B-21670DE6215F}" type="datetime1">
              <a:rPr lang="en-US" smtClean="0"/>
              <a:pPr/>
              <a:t>8/4/2011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551CAC2-A598-4505-9925-115DEA81B11A}" type="datetime1">
              <a:rPr lang="en-US" smtClean="0"/>
              <a:pPr/>
              <a:t>8/4/2011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A28D042-387A-4D6E-B1B4-A17D519CA6A4}" type="datetime1">
              <a:rPr lang="en-US" smtClean="0"/>
              <a:pPr/>
              <a:t>8/4/2011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132E6F1-BD46-4185-9E4B-858AACA0DDAE}" type="datetime1">
              <a:rPr lang="en-US" smtClean="0"/>
              <a:pPr/>
              <a:t>8/4/2011</a:t>
            </a:fld>
            <a:endParaRPr lang="en-US"/>
          </a:p>
        </p:txBody>
      </p:sp>
      <p:sp>
        <p:nvSpPr>
          <p:cNvPr id="23" name="Slide Number Placeholder 22"/>
          <p:cNvSpPr>
            <a:spLocks noGrp="1"/>
          </p:cNvSpPr>
          <p:nvPr>
            <p:ph type="sldNum" sz="quarter" idx="4"/>
          </p:nvPr>
        </p:nvSpPr>
        <p:spPr>
          <a:xfrm>
            <a:off x="8077200" y="6597693"/>
            <a:ext cx="738413" cy="260307"/>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8" name="TextBox 7"/>
          <p:cNvSpPr txBox="1"/>
          <p:nvPr userDrawn="1"/>
        </p:nvSpPr>
        <p:spPr>
          <a:xfrm>
            <a:off x="8637325" y="6609598"/>
            <a:ext cx="556563" cy="307777"/>
          </a:xfrm>
          <a:prstGeom prst="rect">
            <a:avLst/>
          </a:prstGeom>
          <a:noFill/>
        </p:spPr>
        <p:txBody>
          <a:bodyPr wrap="none" rtlCol="0">
            <a:spAutoFit/>
          </a:bodyPr>
          <a:lstStyle/>
          <a:p>
            <a:r>
              <a:rPr lang="en-US" sz="1400" dirty="0" smtClean="0"/>
              <a:t>/142</a:t>
            </a:r>
            <a:endParaRPr lang="en-US" sz="1400"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http://microsoft.com/" TargetMode="External"/><Relationship Id="rId4" Type="http://schemas.openxmlformats.org/officeDocument/2006/relationships/image" Target="../media/image68.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hyperlink" Target="http://www.ws-i.org/Profiles/BasicProfile-1.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a:bodyPr>
          <a:lstStyle/>
          <a:p>
            <a:pPr algn="ctr"/>
            <a:r>
              <a:rPr lang="en-US" sz="4400" b="1" dirty="0" smtClean="0"/>
              <a:t>C# and .NET Framework</a:t>
            </a:r>
            <a:endParaRPr lang="en-US" sz="4400" b="1" dirty="0"/>
          </a:p>
        </p:txBody>
      </p:sp>
      <p:sp>
        <p:nvSpPr>
          <p:cNvPr id="3" name="Content Placeholder 2"/>
          <p:cNvSpPr>
            <a:spLocks noGrp="1"/>
          </p:cNvSpPr>
          <p:nvPr>
            <p:ph idx="1"/>
          </p:nvPr>
        </p:nvSpPr>
        <p:spPr>
          <a:xfrm>
            <a:off x="457200" y="2819399"/>
            <a:ext cx="8229600" cy="1295401"/>
          </a:xfrm>
        </p:spPr>
        <p:txBody>
          <a:bodyPr>
            <a:normAutofit/>
          </a:bodyPr>
          <a:lstStyle/>
          <a:p>
            <a:pPr algn="ctr">
              <a:buNone/>
            </a:pPr>
            <a:r>
              <a:rPr lang="en-US" sz="4800" dirty="0" smtClean="0"/>
              <a:t>Revision</a:t>
            </a:r>
            <a:endParaRPr lang="en-US" sz="4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t>Common Language Runtime (CLR)</a:t>
            </a:r>
            <a:endParaRPr lang="en-US" sz="4000" b="1" dirty="0"/>
          </a:p>
        </p:txBody>
      </p:sp>
      <p:sp>
        <p:nvSpPr>
          <p:cNvPr id="3" name="Content Placeholder 2"/>
          <p:cNvSpPr>
            <a:spLocks noGrp="1"/>
          </p:cNvSpPr>
          <p:nvPr>
            <p:ph idx="1"/>
          </p:nvPr>
        </p:nvSpPr>
        <p:spPr/>
        <p:txBody>
          <a:bodyPr/>
          <a:lstStyle/>
          <a:p>
            <a:pPr>
              <a:lnSpc>
                <a:spcPct val="80000"/>
              </a:lnSpc>
            </a:pPr>
            <a:r>
              <a:rPr lang="en-US" sz="2800" dirty="0" smtClean="0"/>
              <a:t>CLR is physically represented by</a:t>
            </a:r>
            <a:r>
              <a:rPr lang="en-US" sz="2800" b="1" dirty="0" smtClean="0"/>
              <a:t> mscoree.dll</a:t>
            </a:r>
            <a:r>
              <a:rPr lang="en-US" sz="2800" dirty="0" smtClean="0"/>
              <a:t>  library (Common Object Runtime Execution Engine)</a:t>
            </a:r>
          </a:p>
          <a:p>
            <a:pPr lvl="1">
              <a:lnSpc>
                <a:spcPct val="80000"/>
              </a:lnSpc>
            </a:pPr>
            <a:r>
              <a:rPr lang="en-US" sz="2400" dirty="0" smtClean="0"/>
              <a:t>this library is loaded automatically when an assembly is referenced for use</a:t>
            </a:r>
          </a:p>
          <a:p>
            <a:pPr>
              <a:lnSpc>
                <a:spcPct val="80000"/>
              </a:lnSpc>
            </a:pPr>
            <a:r>
              <a:rPr lang="en-US" sz="2800" dirty="0" smtClean="0"/>
              <a:t>CLR responsibilities:</a:t>
            </a:r>
          </a:p>
          <a:p>
            <a:pPr lvl="1">
              <a:lnSpc>
                <a:spcPct val="80000"/>
              </a:lnSpc>
              <a:buFont typeface="Wingdings" pitchFamily="2" charset="2"/>
              <a:buChar char="Ø"/>
            </a:pPr>
            <a:r>
              <a:rPr lang="en-US" sz="2400" dirty="0" smtClean="0"/>
              <a:t>resolving the location of an assembly and finding the requested type within the binary by reading the contained metadata</a:t>
            </a:r>
          </a:p>
          <a:p>
            <a:pPr lvl="1">
              <a:lnSpc>
                <a:spcPct val="80000"/>
              </a:lnSpc>
              <a:buFont typeface="Wingdings" pitchFamily="2" charset="2"/>
              <a:buChar char="Ø"/>
            </a:pPr>
            <a:r>
              <a:rPr lang="en-US" sz="2400" dirty="0" smtClean="0"/>
              <a:t>loading the </a:t>
            </a:r>
            <a:r>
              <a:rPr lang="en-US" sz="2400" i="1" dirty="0" smtClean="0">
                <a:solidFill>
                  <a:srgbClr val="FFFF00"/>
                </a:solidFill>
              </a:rPr>
              <a:t>type</a:t>
            </a:r>
            <a:r>
              <a:rPr lang="en-US" sz="2400" dirty="0" smtClean="0"/>
              <a:t> into memory</a:t>
            </a:r>
          </a:p>
          <a:p>
            <a:pPr lvl="1">
              <a:lnSpc>
                <a:spcPct val="80000"/>
              </a:lnSpc>
              <a:buFont typeface="Wingdings" pitchFamily="2" charset="2"/>
              <a:buChar char="Ø"/>
            </a:pPr>
            <a:r>
              <a:rPr lang="en-US" sz="2400" dirty="0" smtClean="0"/>
              <a:t>compiling CIL into platform-specific instruction</a:t>
            </a:r>
          </a:p>
          <a:p>
            <a:pPr lvl="1">
              <a:lnSpc>
                <a:spcPct val="80000"/>
              </a:lnSpc>
              <a:buFont typeface="Wingdings" pitchFamily="2" charset="2"/>
              <a:buChar char="Ø"/>
            </a:pPr>
            <a:r>
              <a:rPr lang="en-US" sz="2400" dirty="0" smtClean="0"/>
              <a:t>performing security checks,</a:t>
            </a:r>
            <a:r>
              <a:rPr lang="en-US" altLang="zh-TW" sz="2400" dirty="0" smtClean="0">
                <a:cs typeface="新細明體"/>
              </a:rPr>
              <a:t> executing the code </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ADO.NET: </a:t>
            </a:r>
            <a:br>
              <a:rPr lang="en-US" sz="4000" b="1" dirty="0" smtClean="0"/>
            </a:br>
            <a:r>
              <a:rPr lang="en-US" sz="4000" b="1" dirty="0" smtClean="0"/>
              <a:t>Disconnected Layer</a:t>
            </a:r>
            <a:endParaRPr lang="en-US" sz="4000" dirty="0"/>
          </a:p>
        </p:txBody>
      </p:sp>
      <p:sp>
        <p:nvSpPr>
          <p:cNvPr id="5" name="Content Placeholder 2"/>
          <p:cNvSpPr>
            <a:spLocks noGrp="1"/>
          </p:cNvSpPr>
          <p:nvPr>
            <p:ph idx="1"/>
          </p:nvPr>
        </p:nvSpPr>
        <p:spPr>
          <a:xfrm>
            <a:off x="457200" y="1646237"/>
            <a:ext cx="8229600" cy="4526280"/>
          </a:xfrm>
        </p:spPr>
        <p:txBody>
          <a:bodyPr>
            <a:normAutofit lnSpcReduction="10000"/>
          </a:bodyPr>
          <a:lstStyle/>
          <a:p>
            <a:r>
              <a:rPr lang="en-US" dirty="0" smtClean="0">
                <a:solidFill>
                  <a:srgbClr val="FFFF00"/>
                </a:solidFill>
              </a:rPr>
              <a:t>Data adapter </a:t>
            </a:r>
            <a:r>
              <a:rPr lang="en-US" dirty="0" smtClean="0"/>
              <a:t>(which extends the abstract </a:t>
            </a:r>
            <a:r>
              <a:rPr lang="en-US" dirty="0" err="1" smtClean="0"/>
              <a:t>DbDataAdapter</a:t>
            </a:r>
            <a:r>
              <a:rPr lang="en-US" dirty="0" smtClean="0"/>
              <a:t>) is used to fetch and update data.</a:t>
            </a:r>
          </a:p>
          <a:p>
            <a:r>
              <a:rPr lang="en-US" dirty="0" smtClean="0"/>
              <a:t>Data adapter objects make use of </a:t>
            </a:r>
            <a:r>
              <a:rPr lang="en-US" dirty="0" err="1" smtClean="0">
                <a:solidFill>
                  <a:srgbClr val="FFFF00"/>
                </a:solidFill>
              </a:rPr>
              <a:t>DataSet</a:t>
            </a:r>
            <a:r>
              <a:rPr lang="en-US" dirty="0" smtClean="0"/>
              <a:t> objects to move data between the caller and data source.</a:t>
            </a:r>
          </a:p>
          <a:p>
            <a:r>
              <a:rPr lang="en-US" dirty="0" smtClean="0"/>
              <a:t>The </a:t>
            </a:r>
            <a:r>
              <a:rPr lang="en-US" dirty="0" err="1" smtClean="0">
                <a:solidFill>
                  <a:srgbClr val="FFFF00"/>
                </a:solidFill>
              </a:rPr>
              <a:t>DataSet</a:t>
            </a:r>
            <a:r>
              <a:rPr lang="en-US" dirty="0" smtClean="0"/>
              <a:t> type is a container for any number of </a:t>
            </a:r>
            <a:r>
              <a:rPr lang="en-US" dirty="0" err="1" smtClean="0">
                <a:solidFill>
                  <a:srgbClr val="FFFF00"/>
                </a:solidFill>
              </a:rPr>
              <a:t>DataTable</a:t>
            </a:r>
            <a:r>
              <a:rPr lang="en-US" dirty="0" smtClean="0">
                <a:solidFill>
                  <a:srgbClr val="0070C0"/>
                </a:solidFill>
              </a:rPr>
              <a:t> </a:t>
            </a:r>
            <a:r>
              <a:rPr lang="en-US" dirty="0" smtClean="0"/>
              <a:t>objects, each of which contains a collection of </a:t>
            </a:r>
            <a:r>
              <a:rPr lang="en-US" dirty="0" err="1" smtClean="0">
                <a:solidFill>
                  <a:srgbClr val="FFFF00"/>
                </a:solidFill>
              </a:rPr>
              <a:t>DataRow</a:t>
            </a:r>
            <a:r>
              <a:rPr lang="en-US" dirty="0" smtClean="0"/>
              <a:t> and </a:t>
            </a:r>
            <a:r>
              <a:rPr lang="en-US" dirty="0" err="1" smtClean="0">
                <a:solidFill>
                  <a:srgbClr val="FFFF00"/>
                </a:solidFill>
              </a:rPr>
              <a:t>DataColumn</a:t>
            </a:r>
            <a:r>
              <a:rPr lang="en-US" dirty="0" smtClean="0"/>
              <a:t> objects.</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ADO.NET: </a:t>
            </a:r>
            <a:br>
              <a:rPr lang="en-US" sz="4000" b="1" dirty="0" smtClean="0"/>
            </a:br>
            <a:r>
              <a:rPr lang="en-US" sz="4000" b="1" dirty="0" smtClean="0"/>
              <a:t>Disconnected Layer</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r>
              <a:rPr lang="en-US" dirty="0" smtClean="0">
                <a:latin typeface="Calibri" pitchFamily="34" charset="0"/>
              </a:rPr>
              <a:t>Data adapter objects move </a:t>
            </a:r>
            <a:r>
              <a:rPr lang="en-US" dirty="0" err="1" smtClean="0">
                <a:latin typeface="Calibri" pitchFamily="34" charset="0"/>
              </a:rPr>
              <a:t>DataSet</a:t>
            </a:r>
            <a:r>
              <a:rPr lang="en-US" i="1" dirty="0" err="1" smtClean="0">
                <a:latin typeface="Calibri" pitchFamily="34" charset="0"/>
              </a:rPr>
              <a:t>s</a:t>
            </a:r>
            <a:r>
              <a:rPr lang="en-US" i="1" dirty="0" smtClean="0">
                <a:latin typeface="Calibri" pitchFamily="34" charset="0"/>
              </a:rPr>
              <a:t> </a:t>
            </a:r>
            <a:r>
              <a:rPr lang="en-US" dirty="0" smtClean="0">
                <a:latin typeface="Calibri" pitchFamily="34" charset="0"/>
              </a:rPr>
              <a:t>to and from the client tier.</a:t>
            </a:r>
          </a:p>
          <a:p>
            <a:r>
              <a:rPr lang="en-US" dirty="0" smtClean="0">
                <a:latin typeface="Calibri" pitchFamily="34" charset="0"/>
              </a:rPr>
              <a:t>The data adapter handles the database </a:t>
            </a:r>
            <a:r>
              <a:rPr lang="en-US" u="sng" dirty="0" smtClean="0">
                <a:latin typeface="Calibri" pitchFamily="34" charset="0"/>
              </a:rPr>
              <a:t>connection automatically </a:t>
            </a:r>
            <a:r>
              <a:rPr lang="en-US" dirty="0" smtClean="0">
                <a:latin typeface="Calibri" pitchFamily="34" charset="0"/>
              </a:rPr>
              <a:t>and keeps the connection open for the shortest possible amount of time.</a:t>
            </a:r>
            <a:endParaRPr lang="en-US" sz="2400" dirty="0" smtClean="0">
              <a:latin typeface="Calibri" pitchFamily="34" charset="0"/>
            </a:endParaRPr>
          </a:p>
          <a:p>
            <a:endParaRPr lang="en-US" dirty="0">
              <a:latin typeface="Calibri" pitchFamily="34" charset="0"/>
            </a:endParaRPr>
          </a:p>
        </p:txBody>
      </p:sp>
      <p:pic>
        <p:nvPicPr>
          <p:cNvPr id="6" name="Picture 4"/>
          <p:cNvPicPr>
            <a:picLocks noChangeAspect="1" noChangeArrowheads="1"/>
          </p:cNvPicPr>
          <p:nvPr/>
        </p:nvPicPr>
        <p:blipFill>
          <a:blip r:embed="rId2"/>
          <a:srcRect/>
          <a:stretch>
            <a:fillRect/>
          </a:stretch>
        </p:blipFill>
        <p:spPr bwMode="auto">
          <a:xfrm>
            <a:off x="990600" y="4724400"/>
            <a:ext cx="6934200" cy="185261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ADO.NET: </a:t>
            </a:r>
            <a:br>
              <a:rPr lang="en-US" sz="4000" b="1" dirty="0" smtClean="0"/>
            </a:br>
            <a:r>
              <a:rPr lang="en-US" sz="4000" b="1" dirty="0" smtClean="0"/>
              <a:t>Disconnected Layer</a:t>
            </a:r>
            <a:endParaRPr lang="en-US" sz="4000" dirty="0"/>
          </a:p>
        </p:txBody>
      </p:sp>
      <p:sp>
        <p:nvSpPr>
          <p:cNvPr id="5" name="Content Placeholder 2"/>
          <p:cNvSpPr>
            <a:spLocks noGrp="1"/>
          </p:cNvSpPr>
          <p:nvPr>
            <p:ph idx="1"/>
          </p:nvPr>
        </p:nvSpPr>
        <p:spPr>
          <a:xfrm>
            <a:off x="457200" y="1646237"/>
            <a:ext cx="8229600" cy="4526280"/>
          </a:xfrm>
        </p:spPr>
        <p:txBody>
          <a:bodyPr/>
          <a:lstStyle/>
          <a:p>
            <a:r>
              <a:rPr lang="en-US" dirty="0" smtClean="0"/>
              <a:t>Once the caller receives the </a:t>
            </a:r>
            <a:r>
              <a:rPr lang="en-US" dirty="0" err="1" smtClean="0"/>
              <a:t>DataSet</a:t>
            </a:r>
            <a:r>
              <a:rPr lang="en-US" dirty="0" smtClean="0"/>
              <a:t> object, the connection is completely disconnected from the DBMS and left with a local copy of the remote data. </a:t>
            </a:r>
          </a:p>
          <a:p>
            <a:r>
              <a:rPr lang="en-US" dirty="0" smtClean="0"/>
              <a:t>The caller is free to insert, delete, or update rows from a given </a:t>
            </a:r>
            <a:r>
              <a:rPr lang="en-US" dirty="0" err="1" smtClean="0"/>
              <a:t>DataTable</a:t>
            </a:r>
            <a:r>
              <a:rPr lang="en-US" dirty="0" smtClean="0"/>
              <a:t>, but the physical database is not updated </a:t>
            </a:r>
            <a:r>
              <a:rPr lang="en-US" u="sng" dirty="0" smtClean="0"/>
              <a:t>until the caller explicitly passes the </a:t>
            </a:r>
            <a:r>
              <a:rPr lang="en-US" u="sng" dirty="0" err="1" smtClean="0"/>
              <a:t>DataSet</a:t>
            </a:r>
            <a:r>
              <a:rPr lang="en-US" dirty="0" smtClean="0"/>
              <a:t> to the data adapter for updating.</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ADO.NET: </a:t>
            </a:r>
            <a:br>
              <a:rPr lang="en-US" sz="4000" b="1" dirty="0" smtClean="0"/>
            </a:br>
            <a:r>
              <a:rPr lang="en-US" sz="4000" b="1" dirty="0" smtClean="0"/>
              <a:t>Disconnected Layer</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r>
              <a:rPr lang="en-US" sz="2400" dirty="0" err="1" smtClean="0"/>
              <a:t>DataSet</a:t>
            </a:r>
            <a:endParaRPr lang="en-US" sz="2400" dirty="0" smtClean="0"/>
          </a:p>
          <a:p>
            <a:pPr lvl="1"/>
            <a:r>
              <a:rPr lang="en-US" sz="2400" dirty="0" smtClean="0"/>
              <a:t>A </a:t>
            </a:r>
            <a:r>
              <a:rPr lang="en-US" sz="2400" dirty="0" err="1" smtClean="0"/>
              <a:t>DataSet</a:t>
            </a:r>
            <a:r>
              <a:rPr lang="en-US" sz="2400" dirty="0" smtClean="0"/>
              <a:t> is an in-memory representation of external data.</a:t>
            </a:r>
          </a:p>
          <a:p>
            <a:pPr lvl="1"/>
            <a:r>
              <a:rPr lang="en-US" sz="2400" dirty="0" smtClean="0"/>
              <a:t>A </a:t>
            </a:r>
            <a:r>
              <a:rPr lang="en-US" sz="2400" dirty="0" err="1" smtClean="0"/>
              <a:t>DataSet</a:t>
            </a:r>
            <a:r>
              <a:rPr lang="en-US" sz="2400" dirty="0" smtClean="0"/>
              <a:t> is a class type that maintains three internal strongly typed collections</a:t>
            </a:r>
          </a:p>
          <a:p>
            <a:pPr lvl="1"/>
            <a:endParaRPr lang="en-US" sz="2400" dirty="0"/>
          </a:p>
        </p:txBody>
      </p:sp>
      <p:pic>
        <p:nvPicPr>
          <p:cNvPr id="6" name="Picture 5"/>
          <p:cNvPicPr>
            <a:picLocks noChangeAspect="1" noChangeArrowheads="1"/>
          </p:cNvPicPr>
          <p:nvPr/>
        </p:nvPicPr>
        <p:blipFill>
          <a:blip r:embed="rId2"/>
          <a:srcRect/>
          <a:stretch>
            <a:fillRect/>
          </a:stretch>
        </p:blipFill>
        <p:spPr bwMode="auto">
          <a:xfrm>
            <a:off x="2971800" y="3810000"/>
            <a:ext cx="3048000" cy="26638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ADO.NET: </a:t>
            </a:r>
            <a:br>
              <a:rPr lang="en-US" sz="4000" b="1" dirty="0" smtClean="0"/>
            </a:br>
            <a:r>
              <a:rPr lang="en-US" sz="4000" b="1" dirty="0" smtClean="0"/>
              <a:t>Disconnected Layer</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r>
              <a:rPr lang="en-US" sz="2800" dirty="0" err="1" smtClean="0"/>
              <a:t>DataSet</a:t>
            </a:r>
            <a:r>
              <a:rPr lang="en-US" sz="2800" dirty="0" smtClean="0"/>
              <a:t> Elements</a:t>
            </a:r>
          </a:p>
          <a:p>
            <a:pPr lvl="1">
              <a:buFont typeface="Wingdings" pitchFamily="2" charset="2"/>
              <a:buChar char="§"/>
            </a:pPr>
            <a:r>
              <a:rPr lang="en-US" sz="2200" u="sng" dirty="0" err="1" smtClean="0"/>
              <a:t>DataTableCollection</a:t>
            </a:r>
            <a:r>
              <a:rPr lang="en-US" sz="2200" dirty="0" smtClean="0"/>
              <a:t> can be accessed via Table property that contains the individual </a:t>
            </a:r>
            <a:r>
              <a:rPr lang="en-US" sz="2200" dirty="0" err="1" smtClean="0"/>
              <a:t>DataTables</a:t>
            </a:r>
            <a:r>
              <a:rPr lang="en-US" sz="2200" dirty="0" smtClean="0"/>
              <a:t>.</a:t>
            </a:r>
          </a:p>
          <a:p>
            <a:pPr lvl="1">
              <a:buFont typeface="Wingdings" pitchFamily="2" charset="2"/>
              <a:buChar char="§"/>
            </a:pPr>
            <a:r>
              <a:rPr lang="en-US" sz="2200" u="sng" dirty="0" err="1" smtClean="0"/>
              <a:t>DataRelationCollection</a:t>
            </a:r>
            <a:r>
              <a:rPr lang="en-US" sz="2200" dirty="0" smtClean="0"/>
              <a:t> can be accessed through the </a:t>
            </a:r>
            <a:r>
              <a:rPr lang="en-US" sz="2200" u="sng" dirty="0" smtClean="0"/>
              <a:t>Relations</a:t>
            </a:r>
            <a:r>
              <a:rPr lang="en-US" sz="2200" dirty="0" smtClean="0"/>
              <a:t> property.</a:t>
            </a:r>
          </a:p>
          <a:p>
            <a:pPr lvl="3">
              <a:buFont typeface="Wingdings" pitchFamily="2" charset="2"/>
              <a:buChar char="Ø"/>
            </a:pPr>
            <a:r>
              <a:rPr lang="en-US" sz="1800" dirty="0" smtClean="0"/>
              <a:t>A relation can be created between two tables to model a foreign key constraint using the </a:t>
            </a:r>
            <a:r>
              <a:rPr lang="en-US" sz="1800" dirty="0" err="1" smtClean="0"/>
              <a:t>DataRelation</a:t>
            </a:r>
            <a:r>
              <a:rPr lang="en-US" sz="1800" dirty="0" smtClean="0"/>
              <a:t> type.</a:t>
            </a:r>
            <a:r>
              <a:rPr lang="en-US" dirty="0" smtClean="0"/>
              <a:t> </a:t>
            </a:r>
          </a:p>
          <a:p>
            <a:pPr lvl="1">
              <a:buFont typeface="Wingdings" pitchFamily="2" charset="2"/>
              <a:buChar char="§"/>
            </a:pPr>
            <a:r>
              <a:rPr lang="en-US" sz="2200" u="sng" dirty="0" err="1" smtClean="0"/>
              <a:t>PropertyCollection</a:t>
            </a:r>
            <a:r>
              <a:rPr lang="en-US" sz="2200" dirty="0" smtClean="0"/>
              <a:t>: can be </a:t>
            </a:r>
            <a:r>
              <a:rPr lang="en-US" sz="2200" dirty="0" err="1" smtClean="0"/>
              <a:t>accesed</a:t>
            </a:r>
            <a:r>
              <a:rPr lang="en-US" sz="2200" dirty="0" smtClean="0"/>
              <a:t> via  </a:t>
            </a:r>
            <a:r>
              <a:rPr lang="en-US" sz="2200" dirty="0" err="1" smtClean="0"/>
              <a:t>ExtendedProperties</a:t>
            </a:r>
            <a:r>
              <a:rPr lang="en-US" sz="2200" dirty="0" smtClean="0"/>
              <a:t> that allows to add any extra information to the </a:t>
            </a:r>
            <a:r>
              <a:rPr lang="en-US" sz="2200" dirty="0" err="1" smtClean="0"/>
              <a:t>DataSet</a:t>
            </a:r>
            <a:r>
              <a:rPr lang="en-US" sz="2200" dirty="0" smtClean="0"/>
              <a:t> as name/value pairs.</a:t>
            </a:r>
            <a:endParaRPr lang="en-US" sz="1800"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smtClean="0"/>
          </a:p>
          <a:p>
            <a:pPr algn="ctr">
              <a:buNone/>
            </a:pPr>
            <a:r>
              <a:rPr lang="en-US" sz="3600" dirty="0" smtClean="0"/>
              <a:t>Chapter 23: </a:t>
            </a:r>
          </a:p>
          <a:p>
            <a:pPr algn="ctr">
              <a:buNone/>
            </a:pPr>
            <a:r>
              <a:rPr lang="en-US" sz="3600" dirty="0" smtClean="0"/>
              <a:t>ASP.NET 2.0 Web Pages and Web Controls</a:t>
            </a:r>
          </a:p>
          <a:p>
            <a:pPr algn="ctr" eaLnBrk="1" hangingPunct="1"/>
            <a:endParaRPr lang="en-US" sz="36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b="1" dirty="0" smtClean="0"/>
              <a:t>The Role of HTTP</a:t>
            </a:r>
            <a:endParaRPr lang="en-US" dirty="0"/>
          </a:p>
        </p:txBody>
      </p:sp>
      <p:sp>
        <p:nvSpPr>
          <p:cNvPr id="5" name="Content Placeholder 2"/>
          <p:cNvSpPr>
            <a:spLocks noGrp="1"/>
          </p:cNvSpPr>
          <p:nvPr>
            <p:ph idx="1"/>
          </p:nvPr>
        </p:nvSpPr>
        <p:spPr>
          <a:xfrm>
            <a:off x="457200" y="1646237"/>
            <a:ext cx="8229600" cy="4526280"/>
          </a:xfrm>
        </p:spPr>
        <p:txBody>
          <a:bodyPr/>
          <a:lstStyle/>
          <a:p>
            <a:r>
              <a:rPr lang="en-US" dirty="0" smtClean="0"/>
              <a:t>HTTP (Hyper Text Transfer Protocol) is a text-based protocol that is built upon a standard request/response paradigm.</a:t>
            </a:r>
          </a:p>
          <a:p>
            <a:r>
              <a:rPr lang="en-US" dirty="0" smtClean="0"/>
              <a:t>The HTTP request and response cycle</a:t>
            </a:r>
            <a:endParaRPr lang="en-US" dirty="0"/>
          </a:p>
        </p:txBody>
      </p:sp>
      <p:pic>
        <p:nvPicPr>
          <p:cNvPr id="6" name="Picture 4"/>
          <p:cNvPicPr>
            <a:picLocks noChangeAspect="1" noChangeArrowheads="1"/>
          </p:cNvPicPr>
          <p:nvPr/>
        </p:nvPicPr>
        <p:blipFill>
          <a:blip r:embed="rId2"/>
          <a:srcRect/>
          <a:stretch>
            <a:fillRect/>
          </a:stretch>
        </p:blipFill>
        <p:spPr bwMode="auto">
          <a:xfrm>
            <a:off x="1219200" y="3657600"/>
            <a:ext cx="6553200" cy="2471738"/>
          </a:xfrm>
          <a:prstGeom prst="rect">
            <a:avLst/>
          </a:prstGeom>
          <a:noFill/>
          <a:ln w="9525">
            <a:noFill/>
            <a:miter lim="800000"/>
            <a:headEnd/>
            <a:tailEnd/>
          </a:ln>
        </p:spPr>
      </p:pic>
      <p:sp>
        <p:nvSpPr>
          <p:cNvPr id="7" name="TextBox 6"/>
          <p:cNvSpPr txBox="1">
            <a:spLocks noChangeArrowheads="1"/>
          </p:cNvSpPr>
          <p:nvPr/>
        </p:nvSpPr>
        <p:spPr bwMode="auto">
          <a:xfrm>
            <a:off x="762000" y="6248400"/>
            <a:ext cx="6781800" cy="369888"/>
          </a:xfrm>
          <a:prstGeom prst="rect">
            <a:avLst/>
          </a:prstGeom>
          <a:noFill/>
          <a:ln w="9525">
            <a:noFill/>
            <a:miter lim="800000"/>
            <a:headEnd/>
            <a:tailEnd/>
          </a:ln>
        </p:spPr>
        <p:txBody>
          <a:bodyPr>
            <a:spAutoFit/>
          </a:bodyPr>
          <a:lstStyle/>
          <a:p>
            <a:r>
              <a:rPr lang="en-US" i="1" u="sng" dirty="0"/>
              <a:t>HTTP is an essentially </a:t>
            </a:r>
            <a:r>
              <a:rPr lang="en-US" i="1" u="sng" dirty="0">
                <a:solidFill>
                  <a:srgbClr val="FFFF00"/>
                </a:solidFill>
              </a:rPr>
              <a:t>stateless</a:t>
            </a:r>
            <a:r>
              <a:rPr lang="en-US" i="1" u="sng" dirty="0"/>
              <a:t> protocol</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Web Applications and Web Servers</a:t>
            </a:r>
            <a:endParaRPr lang="en-US" sz="4000" dirty="0"/>
          </a:p>
        </p:txBody>
      </p:sp>
      <p:sp>
        <p:nvSpPr>
          <p:cNvPr id="5" name="Content Placeholder 2"/>
          <p:cNvSpPr>
            <a:spLocks noGrp="1"/>
          </p:cNvSpPr>
          <p:nvPr>
            <p:ph idx="1"/>
          </p:nvPr>
        </p:nvSpPr>
        <p:spPr>
          <a:xfrm>
            <a:off x="457200" y="1646237"/>
            <a:ext cx="8229600" cy="4526280"/>
          </a:xfrm>
        </p:spPr>
        <p:txBody>
          <a:bodyPr>
            <a:normAutofit fontScale="92500" lnSpcReduction="10000"/>
          </a:bodyPr>
          <a:lstStyle/>
          <a:p>
            <a:pPr>
              <a:lnSpc>
                <a:spcPct val="90000"/>
              </a:lnSpc>
            </a:pPr>
            <a:r>
              <a:rPr lang="en-US" dirty="0" smtClean="0"/>
              <a:t>A </a:t>
            </a:r>
            <a:r>
              <a:rPr lang="en-US" u="sng" dirty="0" smtClean="0"/>
              <a:t>web application </a:t>
            </a:r>
            <a:r>
              <a:rPr lang="en-US" dirty="0" smtClean="0"/>
              <a:t>can be understood as a collection of files (*.htm, *.asp, *.aspx, image files, etc.) and related components (such as a .NET code library) stored within a particular set of directories on a given web server.</a:t>
            </a:r>
          </a:p>
          <a:p>
            <a:pPr>
              <a:lnSpc>
                <a:spcPct val="90000"/>
              </a:lnSpc>
            </a:pPr>
            <a:r>
              <a:rPr lang="en-US" dirty="0" smtClean="0"/>
              <a:t>A </a:t>
            </a:r>
            <a:r>
              <a:rPr lang="en-US" u="sng" dirty="0" smtClean="0"/>
              <a:t>web server </a:t>
            </a:r>
            <a:r>
              <a:rPr lang="en-US" dirty="0" smtClean="0"/>
              <a:t>is a software product in charge of hosting your web applications, and it typically provides a number of related services such as integrated security, File Transfer Protocol (FTP) support, mail exchange services, and so forth.</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b="1" dirty="0" smtClean="0"/>
              <a:t>The Role of HTML</a:t>
            </a:r>
            <a:endParaRPr lang="en-US" dirty="0"/>
          </a:p>
        </p:txBody>
      </p:sp>
      <p:sp>
        <p:nvSpPr>
          <p:cNvPr id="5" name="Content Placeholder 2"/>
          <p:cNvSpPr>
            <a:spLocks noGrp="1"/>
          </p:cNvSpPr>
          <p:nvPr>
            <p:ph idx="1"/>
          </p:nvPr>
        </p:nvSpPr>
        <p:spPr>
          <a:xfrm>
            <a:off x="457200" y="1646237"/>
            <a:ext cx="8229600" cy="4526280"/>
          </a:xfrm>
        </p:spPr>
        <p:txBody>
          <a:bodyPr>
            <a:normAutofit lnSpcReduction="10000"/>
          </a:bodyPr>
          <a:lstStyle/>
          <a:p>
            <a:pPr algn="just">
              <a:spcBef>
                <a:spcPct val="0"/>
              </a:spcBef>
              <a:buFontTx/>
              <a:buChar char="•"/>
            </a:pPr>
            <a:r>
              <a:rPr lang="en-US" dirty="0" smtClean="0">
                <a:latin typeface="Times New Roman" pitchFamily="18" charset="0"/>
                <a:cs typeface="Times New Roman" pitchFamily="18" charset="0"/>
              </a:rPr>
              <a:t>HTML is a language for describing web pages.</a:t>
            </a:r>
          </a:p>
          <a:p>
            <a:pPr lvl="1" algn="just"/>
            <a:r>
              <a:rPr lang="en-US" dirty="0" smtClean="0">
                <a:latin typeface="Times New Roman" pitchFamily="18" charset="0"/>
                <a:cs typeface="Times New Roman" pitchFamily="18" charset="0"/>
              </a:rPr>
              <a:t>HTML stands for </a:t>
            </a:r>
            <a:r>
              <a:rPr lang="en-US" b="1" dirty="0" smtClean="0">
                <a:latin typeface="Times New Roman" pitchFamily="18" charset="0"/>
                <a:cs typeface="Times New Roman" pitchFamily="18" charset="0"/>
              </a:rPr>
              <a:t>H</a:t>
            </a:r>
            <a:r>
              <a:rPr lang="en-US" dirty="0" smtClean="0">
                <a:latin typeface="Times New Roman" pitchFamily="18" charset="0"/>
                <a:cs typeface="Times New Roman" pitchFamily="18" charset="0"/>
              </a:rPr>
              <a:t>yper </a:t>
            </a:r>
            <a:r>
              <a:rPr lang="en-US" b="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ext </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arkup </a:t>
            </a:r>
            <a:r>
              <a:rPr lang="en-US" b="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anguage</a:t>
            </a:r>
          </a:p>
          <a:p>
            <a:pPr lvl="1" algn="just"/>
            <a:r>
              <a:rPr lang="en-US" dirty="0" smtClean="0">
                <a:latin typeface="Times New Roman" pitchFamily="18" charset="0"/>
                <a:cs typeface="Times New Roman" pitchFamily="18" charset="0"/>
              </a:rPr>
              <a:t>HTML is not a programming language, it is a markup language</a:t>
            </a:r>
          </a:p>
          <a:p>
            <a:pPr lvl="1" algn="just"/>
            <a:r>
              <a:rPr lang="en-US" dirty="0" smtClean="0">
                <a:latin typeface="Times New Roman" pitchFamily="18" charset="0"/>
                <a:cs typeface="Times New Roman" pitchFamily="18" charset="0"/>
              </a:rPr>
              <a:t>A markup language is a set of markup tags</a:t>
            </a:r>
          </a:p>
          <a:p>
            <a:pPr lvl="1" algn="just"/>
            <a:r>
              <a:rPr lang="en-US" dirty="0" smtClean="0">
                <a:latin typeface="Times New Roman" pitchFamily="18" charset="0"/>
                <a:cs typeface="Times New Roman" pitchFamily="18" charset="0"/>
              </a:rPr>
              <a:t>HTML uses markup tags to describe web pages</a:t>
            </a:r>
          </a:p>
          <a:p>
            <a:pPr algn="just"/>
            <a:r>
              <a:rPr lang="en-US" dirty="0" smtClean="0">
                <a:latin typeface="Times New Roman" pitchFamily="18" charset="0"/>
                <a:cs typeface="Times New Roman" pitchFamily="18" charset="0"/>
              </a:rPr>
              <a:t>HTML Documents = Web Pages</a:t>
            </a:r>
          </a:p>
          <a:p>
            <a:pPr lvl="1"/>
            <a:r>
              <a:rPr lang="en-US" dirty="0" smtClean="0">
                <a:latin typeface="Times New Roman" pitchFamily="18" charset="0"/>
                <a:cs typeface="Times New Roman" pitchFamily="18" charset="0"/>
              </a:rPr>
              <a:t>HTML documents </a:t>
            </a:r>
            <a:r>
              <a:rPr lang="en-US" b="1" dirty="0" smtClean="0">
                <a:latin typeface="Times New Roman" pitchFamily="18" charset="0"/>
                <a:cs typeface="Times New Roman" pitchFamily="18" charset="0"/>
              </a:rPr>
              <a:t>describe web pages</a:t>
            </a:r>
            <a:r>
              <a:rPr lang="en-US" dirty="0" smtClean="0">
                <a:latin typeface="Times New Roman" pitchFamily="18" charset="0"/>
                <a:cs typeface="Times New Roman" pitchFamily="18" charset="0"/>
              </a:rPr>
              <a:t> </a:t>
            </a:r>
          </a:p>
          <a:p>
            <a:pPr lvl="1"/>
            <a:r>
              <a:rPr lang="en-US" dirty="0" smtClean="0">
                <a:latin typeface="Times New Roman" pitchFamily="18" charset="0"/>
                <a:cs typeface="Times New Roman" pitchFamily="18" charset="0"/>
              </a:rPr>
              <a:t>HTML documents </a:t>
            </a:r>
            <a:r>
              <a:rPr lang="en-US" b="1" dirty="0" smtClean="0">
                <a:latin typeface="Times New Roman" pitchFamily="18" charset="0"/>
                <a:cs typeface="Times New Roman" pitchFamily="18" charset="0"/>
              </a:rPr>
              <a:t>contain HTML tags</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plain text</a:t>
            </a:r>
            <a:r>
              <a:rPr lang="en-US" dirty="0" smtClean="0">
                <a:latin typeface="Times New Roman" pitchFamily="18" charset="0"/>
                <a:cs typeface="Times New Roman" pitchFamily="18" charset="0"/>
              </a:rPr>
              <a:t> </a:t>
            </a:r>
          </a:p>
          <a:p>
            <a:pPr lvl="1"/>
            <a:r>
              <a:rPr lang="en-US" dirty="0" smtClean="0">
                <a:latin typeface="Times New Roman" pitchFamily="18" charset="0"/>
                <a:cs typeface="Times New Roman" pitchFamily="18" charset="0"/>
              </a:rPr>
              <a:t>HTML documents are also </a:t>
            </a:r>
            <a:r>
              <a:rPr lang="en-US" b="1" dirty="0" smtClean="0">
                <a:latin typeface="Times New Roman" pitchFamily="18" charset="0"/>
                <a:cs typeface="Times New Roman" pitchFamily="18" charset="0"/>
              </a:rPr>
              <a:t>called web pages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b="1" dirty="0" smtClean="0"/>
              <a:t>The Role of HTML</a:t>
            </a:r>
            <a:endParaRPr lang="en-US" dirty="0"/>
          </a:p>
        </p:txBody>
      </p:sp>
      <p:sp>
        <p:nvSpPr>
          <p:cNvPr id="5" name="Content Placeholder 2"/>
          <p:cNvSpPr>
            <a:spLocks noGrp="1"/>
          </p:cNvSpPr>
          <p:nvPr>
            <p:ph idx="1"/>
          </p:nvPr>
        </p:nvSpPr>
        <p:spPr>
          <a:xfrm>
            <a:off x="457200" y="1646237"/>
            <a:ext cx="8229600" cy="4526280"/>
          </a:xfrm>
        </p:spPr>
        <p:txBody>
          <a:bodyPr>
            <a:normAutofit lnSpcReduction="10000"/>
          </a:bodyPr>
          <a:lstStyle/>
          <a:p>
            <a:pPr algn="just"/>
            <a:r>
              <a:rPr lang="en-US" sz="2800" dirty="0" smtClean="0">
                <a:latin typeface="Times New Roman" pitchFamily="18" charset="0"/>
                <a:cs typeface="Times New Roman" pitchFamily="18" charset="0"/>
              </a:rPr>
              <a:t>HTML markup tags are usually called HTML tags</a:t>
            </a:r>
          </a:p>
          <a:p>
            <a:pPr lvl="1" algn="just"/>
            <a:r>
              <a:rPr lang="en-US" sz="2400" dirty="0" smtClean="0">
                <a:latin typeface="Times New Roman" pitchFamily="18" charset="0"/>
                <a:cs typeface="Times New Roman" pitchFamily="18" charset="0"/>
              </a:rPr>
              <a:t>HTML tags are keywords surrounded by </a:t>
            </a:r>
            <a:r>
              <a:rPr lang="en-US" sz="2400" b="1" dirty="0" smtClean="0">
                <a:latin typeface="Times New Roman" pitchFamily="18" charset="0"/>
                <a:cs typeface="Times New Roman" pitchFamily="18" charset="0"/>
              </a:rPr>
              <a:t>angle brackets, that </a:t>
            </a:r>
            <a:r>
              <a:rPr lang="en-US" sz="2400" dirty="0" smtClean="0">
                <a:latin typeface="Times New Roman" pitchFamily="18" charset="0"/>
                <a:cs typeface="Times New Roman" pitchFamily="18" charset="0"/>
              </a:rPr>
              <a:t>begin</a:t>
            </a:r>
            <a:r>
              <a:rPr lang="en-US" sz="2400" b="1" dirty="0" smtClean="0">
                <a:latin typeface="Times New Roman" pitchFamily="18" charset="0"/>
                <a:cs typeface="Times New Roman" pitchFamily="18" charset="0"/>
              </a:rPr>
              <a:t> “&lt;” </a:t>
            </a:r>
            <a:r>
              <a:rPr lang="en-US" sz="2400" dirty="0" smtClean="0">
                <a:latin typeface="Times New Roman" pitchFamily="18" charset="0"/>
                <a:cs typeface="Times New Roman" pitchFamily="18" charset="0"/>
              </a:rPr>
              <a:t>and finish with “&gt;”,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like &lt;html&gt;</a:t>
            </a:r>
          </a:p>
          <a:p>
            <a:pPr lvl="1" algn="just"/>
            <a:r>
              <a:rPr lang="en-US" sz="2400" dirty="0" smtClean="0">
                <a:latin typeface="Times New Roman" pitchFamily="18" charset="0"/>
                <a:cs typeface="Times New Roman" pitchFamily="18" charset="0"/>
              </a:rPr>
              <a:t>HTML tags normally </a:t>
            </a:r>
            <a:r>
              <a:rPr lang="en-US" sz="2400" b="1" dirty="0" smtClean="0">
                <a:latin typeface="Times New Roman" pitchFamily="18" charset="0"/>
                <a:cs typeface="Times New Roman" pitchFamily="18" charset="0"/>
              </a:rPr>
              <a:t>come in pairs</a:t>
            </a:r>
            <a:r>
              <a:rPr lang="en-US" sz="2400" dirty="0" smtClean="0">
                <a:latin typeface="Times New Roman" pitchFamily="18" charset="0"/>
                <a:cs typeface="Times New Roman" pitchFamily="18" charset="0"/>
              </a:rPr>
              <a:t> like &lt;b&gt; and &lt;/b&gt;</a:t>
            </a:r>
          </a:p>
          <a:p>
            <a:pPr lvl="2" algn="just"/>
            <a:r>
              <a:rPr lang="en-US" sz="2000" dirty="0" smtClean="0">
                <a:latin typeface="Times New Roman" pitchFamily="18" charset="0"/>
                <a:cs typeface="Times New Roman" pitchFamily="18" charset="0"/>
              </a:rPr>
              <a:t>The first tag in a pair is the </a:t>
            </a:r>
            <a:r>
              <a:rPr lang="en-US" sz="2000" b="1" dirty="0" smtClean="0">
                <a:latin typeface="Times New Roman" pitchFamily="18" charset="0"/>
                <a:cs typeface="Times New Roman" pitchFamily="18" charset="0"/>
              </a:rPr>
              <a:t>start tag,</a:t>
            </a:r>
            <a:r>
              <a:rPr lang="en-US" sz="2000" dirty="0" smtClean="0">
                <a:latin typeface="Times New Roman" pitchFamily="18" charset="0"/>
                <a:cs typeface="Times New Roman" pitchFamily="18" charset="0"/>
              </a:rPr>
              <a:t> the second tag is the </a:t>
            </a:r>
            <a:r>
              <a:rPr lang="en-US" sz="2000" b="1" dirty="0" smtClean="0">
                <a:latin typeface="Times New Roman" pitchFamily="18" charset="0"/>
                <a:cs typeface="Times New Roman" pitchFamily="18" charset="0"/>
              </a:rPr>
              <a:t>end tag</a:t>
            </a:r>
            <a:endParaRPr lang="en-US" sz="2000" dirty="0" smtClean="0">
              <a:latin typeface="Times New Roman" pitchFamily="18" charset="0"/>
              <a:cs typeface="Times New Roman" pitchFamily="18" charset="0"/>
            </a:endParaRPr>
          </a:p>
          <a:p>
            <a:pPr lvl="2" algn="just"/>
            <a:r>
              <a:rPr lang="en-US" sz="2000" dirty="0" smtClean="0">
                <a:latin typeface="Times New Roman" pitchFamily="18" charset="0"/>
                <a:cs typeface="Times New Roman" pitchFamily="18" charset="0"/>
              </a:rPr>
              <a:t>Start and end tags are also called </a:t>
            </a:r>
            <a:r>
              <a:rPr lang="en-US" sz="2000" b="1" dirty="0" smtClean="0">
                <a:latin typeface="Times New Roman" pitchFamily="18" charset="0"/>
                <a:cs typeface="Times New Roman" pitchFamily="18" charset="0"/>
              </a:rPr>
              <a:t>opening tags</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closing tags</a:t>
            </a:r>
            <a:r>
              <a:rPr lang="en-US" sz="20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Web Browser</a:t>
            </a:r>
          </a:p>
          <a:p>
            <a:pPr lvl="1" algn="just"/>
            <a:r>
              <a:rPr lang="en-US" sz="2400" dirty="0" smtClean="0">
                <a:latin typeface="Times New Roman" pitchFamily="18" charset="0"/>
                <a:cs typeface="Times New Roman" pitchFamily="18" charset="0"/>
              </a:rPr>
              <a:t>The purpose of a web browser (like Internet Explorer, or Firefox, etc) is to read HTML documents and display them as web pages. </a:t>
            </a:r>
          </a:p>
          <a:p>
            <a:pPr lvl="1" algn="just"/>
            <a:r>
              <a:rPr lang="en-US" sz="2400" dirty="0" smtClean="0">
                <a:latin typeface="Times New Roman" pitchFamily="18" charset="0"/>
                <a:cs typeface="Times New Roman" pitchFamily="18" charset="0"/>
              </a:rPr>
              <a:t>The browser does not display the HTML tags, but uses the tags to </a:t>
            </a:r>
            <a:r>
              <a:rPr lang="en-US" sz="2400" b="1" u="sng" dirty="0" smtClean="0">
                <a:latin typeface="Times New Roman" pitchFamily="18" charset="0"/>
                <a:cs typeface="Times New Roman" pitchFamily="18" charset="0"/>
              </a:rPr>
              <a:t>interpret</a:t>
            </a:r>
            <a:r>
              <a:rPr lang="en-US" sz="2400" dirty="0" smtClean="0">
                <a:latin typeface="Times New Roman" pitchFamily="18" charset="0"/>
                <a:cs typeface="Times New Roman" pitchFamily="18" charset="0"/>
              </a:rPr>
              <a:t> the content of the page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t>Common Language Runtime (CLR)</a:t>
            </a:r>
            <a:endParaRPr lang="en-US" sz="4000" dirty="0"/>
          </a:p>
        </p:txBody>
      </p:sp>
      <p:pic>
        <p:nvPicPr>
          <p:cNvPr id="4" name="Content Placeholder 3"/>
          <p:cNvPicPr>
            <a:picLocks noGrp="1" noChangeAspect="1" noChangeArrowheads="1"/>
          </p:cNvPicPr>
          <p:nvPr>
            <p:ph idx="1"/>
          </p:nvPr>
        </p:nvPicPr>
        <p:blipFill>
          <a:blip r:embed="rId2"/>
          <a:srcRect/>
          <a:stretch>
            <a:fillRect/>
          </a:stretch>
        </p:blipFill>
        <p:spPr>
          <a:xfrm>
            <a:off x="762000" y="1905000"/>
            <a:ext cx="7594600" cy="4525963"/>
          </a:xfrm>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660864"/>
          </a:xfrm>
        </p:spPr>
        <p:txBody>
          <a:bodyPr>
            <a:normAutofit/>
          </a:bodyPr>
          <a:lstStyle/>
          <a:p>
            <a:pPr algn="ctr"/>
            <a:r>
              <a:rPr lang="en-US" sz="3200" dirty="0" smtClean="0"/>
              <a:t>HTTP protocol/HTML page/Web Server</a:t>
            </a:r>
            <a:endParaRPr lang="en-US" sz="3200" dirty="0"/>
          </a:p>
        </p:txBody>
      </p:sp>
      <p:sp>
        <p:nvSpPr>
          <p:cNvPr id="5" name="Rectangle 3"/>
          <p:cNvSpPr txBox="1">
            <a:spLocks/>
          </p:cNvSpPr>
          <p:nvPr/>
        </p:nvSpPr>
        <p:spPr>
          <a:xfrm>
            <a:off x="265113" y="5346700"/>
            <a:ext cx="8878887" cy="1511300"/>
          </a:xfrm>
          <a:prstGeom prst="rect">
            <a:avLst/>
          </a:prstGeom>
        </p:spPr>
        <p:txBody>
          <a:bodyPr>
            <a:normAutofit/>
          </a:bodyPr>
          <a:lstStyle/>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mn-cs"/>
              </a:rPr>
              <a:t>Request – Response pairs</a:t>
            </a:r>
          </a:p>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mn-cs"/>
              </a:rPr>
              <a:t>Stateless</a:t>
            </a:r>
          </a:p>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mn-cs"/>
              </a:rPr>
              <a:t>Port 80 is default</a:t>
            </a:r>
          </a:p>
        </p:txBody>
      </p:sp>
      <p:graphicFrame>
        <p:nvGraphicFramePr>
          <p:cNvPr id="6" name="Object 10"/>
          <p:cNvGraphicFramePr>
            <a:graphicFrameLocks noChangeAspect="1"/>
          </p:cNvGraphicFramePr>
          <p:nvPr/>
        </p:nvGraphicFramePr>
        <p:xfrm>
          <a:off x="455613" y="1717675"/>
          <a:ext cx="2447925" cy="1835150"/>
        </p:xfrm>
        <a:graphic>
          <a:graphicData uri="http://schemas.openxmlformats.org/presentationml/2006/ole">
            <p:oleObj spid="_x0000_s1026" name="Photo Editor Photo" r:id="rId3" imgW="7621064" imgH="5714286" progId="">
              <p:embed/>
            </p:oleObj>
          </a:graphicData>
        </a:graphic>
      </p:graphicFrame>
      <p:pic>
        <p:nvPicPr>
          <p:cNvPr id="7" name="Picture 11" descr="Comp058"/>
          <p:cNvPicPr>
            <a:picLocks noChangeAspect="1" noChangeArrowheads="1"/>
          </p:cNvPicPr>
          <p:nvPr/>
        </p:nvPicPr>
        <p:blipFill>
          <a:blip r:embed="rId4"/>
          <a:srcRect/>
          <a:stretch>
            <a:fillRect/>
          </a:stretch>
        </p:blipFill>
        <p:spPr bwMode="auto">
          <a:xfrm>
            <a:off x="7369175" y="1573213"/>
            <a:ext cx="1374775" cy="2238375"/>
          </a:xfrm>
          <a:prstGeom prst="rect">
            <a:avLst/>
          </a:prstGeom>
          <a:noFill/>
          <a:ln w="9525">
            <a:noFill/>
            <a:miter lim="800000"/>
            <a:headEnd/>
            <a:tailEnd/>
          </a:ln>
        </p:spPr>
      </p:pic>
      <p:sp>
        <p:nvSpPr>
          <p:cNvPr id="8" name="Text Box 12"/>
          <p:cNvSpPr txBox="1">
            <a:spLocks noChangeArrowheads="1"/>
          </p:cNvSpPr>
          <p:nvPr/>
        </p:nvSpPr>
        <p:spPr bwMode="auto">
          <a:xfrm>
            <a:off x="7153275" y="4021138"/>
            <a:ext cx="1800225" cy="366712"/>
          </a:xfrm>
          <a:prstGeom prst="rect">
            <a:avLst/>
          </a:prstGeom>
          <a:noFill/>
          <a:ln w="9525">
            <a:noFill/>
            <a:miter lim="800000"/>
            <a:headEnd/>
            <a:tailEnd/>
          </a:ln>
        </p:spPr>
        <p:txBody>
          <a:bodyPr>
            <a:spAutoFit/>
          </a:bodyPr>
          <a:lstStyle/>
          <a:p>
            <a:pPr algn="ctr">
              <a:spcBef>
                <a:spcPct val="50000"/>
              </a:spcBef>
            </a:pPr>
            <a:r>
              <a:rPr lang="vi-VN" b="1">
                <a:latin typeface="Times New Roman" pitchFamily="18" charset="0"/>
                <a:cs typeface="Arial" charset="0"/>
              </a:rPr>
              <a:t>192.168.54.3:80</a:t>
            </a:r>
          </a:p>
        </p:txBody>
      </p:sp>
      <p:sp>
        <p:nvSpPr>
          <p:cNvPr id="9" name="Text Box 13"/>
          <p:cNvSpPr txBox="1">
            <a:spLocks noChangeArrowheads="1"/>
          </p:cNvSpPr>
          <p:nvPr/>
        </p:nvSpPr>
        <p:spPr bwMode="auto">
          <a:xfrm>
            <a:off x="239713" y="3733800"/>
            <a:ext cx="3529012" cy="366713"/>
          </a:xfrm>
          <a:prstGeom prst="rect">
            <a:avLst/>
          </a:prstGeom>
          <a:noFill/>
          <a:ln w="9525">
            <a:noFill/>
            <a:miter lim="800000"/>
            <a:headEnd/>
            <a:tailEnd/>
          </a:ln>
        </p:spPr>
        <p:txBody>
          <a:bodyPr>
            <a:spAutoFit/>
          </a:bodyPr>
          <a:lstStyle/>
          <a:p>
            <a:pPr algn="ctr">
              <a:spcBef>
                <a:spcPct val="50000"/>
              </a:spcBef>
            </a:pPr>
            <a:r>
              <a:rPr lang="vi-VN" b="1">
                <a:latin typeface="Times New Roman" pitchFamily="18" charset="0"/>
                <a:cs typeface="Arial" charset="0"/>
              </a:rPr>
              <a:t>http://microsoft.com/index.html</a:t>
            </a:r>
          </a:p>
        </p:txBody>
      </p:sp>
      <p:sp>
        <p:nvSpPr>
          <p:cNvPr id="10" name="AutoShape 14"/>
          <p:cNvSpPr>
            <a:spLocks noChangeArrowheads="1"/>
          </p:cNvSpPr>
          <p:nvPr/>
        </p:nvSpPr>
        <p:spPr bwMode="auto">
          <a:xfrm>
            <a:off x="3048000" y="1862138"/>
            <a:ext cx="4321175" cy="358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66"/>
          </a:solidFill>
          <a:ln w="9525">
            <a:solidFill>
              <a:schemeClr val="tx1"/>
            </a:solidFill>
            <a:miter lim="800000"/>
            <a:headEnd/>
            <a:tailEnd/>
          </a:ln>
        </p:spPr>
        <p:txBody>
          <a:bodyPr wrap="none" anchor="ctr"/>
          <a:lstStyle/>
          <a:p>
            <a:pPr algn="ctr"/>
            <a:r>
              <a:rPr lang="vi-VN" dirty="0">
                <a:solidFill>
                  <a:srgbClr val="0070C0"/>
                </a:solidFill>
                <a:latin typeface="Times New Roman" pitchFamily="18" charset="0"/>
                <a:cs typeface="Arial" charset="0"/>
              </a:rPr>
              <a:t>Connect</a:t>
            </a:r>
          </a:p>
        </p:txBody>
      </p:sp>
      <p:sp>
        <p:nvSpPr>
          <p:cNvPr id="11" name="Text Box 15"/>
          <p:cNvSpPr txBox="1">
            <a:spLocks noChangeArrowheads="1"/>
          </p:cNvSpPr>
          <p:nvPr/>
        </p:nvSpPr>
        <p:spPr bwMode="auto">
          <a:xfrm>
            <a:off x="1679575" y="1212850"/>
            <a:ext cx="6048375" cy="366713"/>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1.</a:t>
            </a:r>
            <a:r>
              <a:rPr lang="vi-VN" b="1" dirty="0">
                <a:latin typeface="Times New Roman" pitchFamily="18" charset="0"/>
                <a:cs typeface="Arial" charset="0"/>
              </a:rPr>
              <a:t> Convert </a:t>
            </a:r>
            <a:r>
              <a:rPr lang="vi-VN" b="1" dirty="0">
                <a:latin typeface="Times New Roman" pitchFamily="18" charset="0"/>
                <a:cs typeface="Arial" charset="0"/>
                <a:hlinkClick r:id="rId5"/>
              </a:rPr>
              <a:t>http://microsoft.com/</a:t>
            </a:r>
            <a:r>
              <a:rPr lang="vi-VN" b="1" dirty="0">
                <a:latin typeface="Times New Roman" pitchFamily="18" charset="0"/>
                <a:cs typeface="Arial" charset="0"/>
              </a:rPr>
              <a:t> to 192.168.54.3:80</a:t>
            </a:r>
          </a:p>
        </p:txBody>
      </p:sp>
      <p:grpSp>
        <p:nvGrpSpPr>
          <p:cNvPr id="12" name="Group 16"/>
          <p:cNvGrpSpPr>
            <a:grpSpLocks/>
          </p:cNvGrpSpPr>
          <p:nvPr/>
        </p:nvGrpSpPr>
        <p:grpSpPr bwMode="auto">
          <a:xfrm>
            <a:off x="2111375" y="2293938"/>
            <a:ext cx="6048375" cy="431800"/>
            <a:chOff x="1292" y="1752"/>
            <a:chExt cx="3810" cy="272"/>
          </a:xfrm>
        </p:grpSpPr>
        <p:sp>
          <p:nvSpPr>
            <p:cNvPr id="13" name="Text Box 17"/>
            <p:cNvSpPr txBox="1">
              <a:spLocks noChangeArrowheads="1"/>
            </p:cNvSpPr>
            <p:nvPr/>
          </p:nvSpPr>
          <p:spPr bwMode="auto">
            <a:xfrm>
              <a:off x="1292" y="1752"/>
              <a:ext cx="3810" cy="231"/>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2.</a:t>
              </a:r>
              <a:r>
                <a:rPr lang="vi-VN" b="1" dirty="0">
                  <a:latin typeface="Times New Roman" pitchFamily="18" charset="0"/>
                  <a:cs typeface="Arial" charset="0"/>
                </a:rPr>
                <a:t> Send a request to Web Server (index.html)</a:t>
              </a:r>
            </a:p>
          </p:txBody>
        </p:sp>
        <p:sp>
          <p:nvSpPr>
            <p:cNvPr id="14" name="Line 18"/>
            <p:cNvSpPr>
              <a:spLocks noChangeShapeType="1"/>
            </p:cNvSpPr>
            <p:nvPr/>
          </p:nvSpPr>
          <p:spPr bwMode="auto">
            <a:xfrm>
              <a:off x="1791" y="2024"/>
              <a:ext cx="2813" cy="0"/>
            </a:xfrm>
            <a:prstGeom prst="line">
              <a:avLst/>
            </a:prstGeom>
            <a:noFill/>
            <a:ln w="9525">
              <a:solidFill>
                <a:schemeClr val="tx1"/>
              </a:solidFill>
              <a:round/>
              <a:headEnd/>
              <a:tailEnd type="triangle" w="med" len="med"/>
            </a:ln>
          </p:spPr>
          <p:txBody>
            <a:bodyPr/>
            <a:lstStyle/>
            <a:p>
              <a:endParaRPr lang="en-US"/>
            </a:p>
          </p:txBody>
        </p:sp>
      </p:grpSp>
      <p:sp>
        <p:nvSpPr>
          <p:cNvPr id="15" name="Text Box 19"/>
          <p:cNvSpPr txBox="1">
            <a:spLocks noChangeArrowheads="1"/>
          </p:cNvSpPr>
          <p:nvPr/>
        </p:nvSpPr>
        <p:spPr bwMode="auto">
          <a:xfrm>
            <a:off x="6650038" y="4221163"/>
            <a:ext cx="2303462" cy="1465262"/>
          </a:xfrm>
          <a:prstGeom prst="rect">
            <a:avLst/>
          </a:prstGeom>
          <a:noFill/>
          <a:ln w="9525">
            <a:noFill/>
            <a:miter lim="800000"/>
            <a:headEnd/>
            <a:tailEnd/>
          </a:ln>
        </p:spPr>
        <p:txBody>
          <a:bodyPr>
            <a:spAutoFit/>
          </a:bodyPr>
          <a:lstStyle/>
          <a:p>
            <a:pPr algn="just">
              <a:spcBef>
                <a:spcPct val="50000"/>
              </a:spcBef>
            </a:pPr>
            <a:r>
              <a:rPr lang="vi-VN" b="1" dirty="0">
                <a:solidFill>
                  <a:srgbClr val="FFFF00"/>
                </a:solidFill>
                <a:latin typeface="Times New Roman" pitchFamily="18" charset="0"/>
                <a:cs typeface="Arial" charset="0"/>
              </a:rPr>
              <a:t>3.</a:t>
            </a:r>
            <a:r>
              <a:rPr lang="vi-VN" b="1" dirty="0">
                <a:latin typeface="Times New Roman" pitchFamily="18" charset="0"/>
                <a:cs typeface="Arial" charset="0"/>
              </a:rPr>
              <a:t> Web Server processes a request</a:t>
            </a:r>
            <a:r>
              <a:rPr lang="en-US" b="1" dirty="0">
                <a:latin typeface="Times New Roman" pitchFamily="18" charset="0"/>
                <a:cs typeface="Arial" charset="0"/>
              </a:rPr>
              <a:t> (connecting DB, calculating, call service …)</a:t>
            </a:r>
            <a:endParaRPr lang="vi-VN" b="1" dirty="0">
              <a:latin typeface="Times New Roman" pitchFamily="18" charset="0"/>
              <a:cs typeface="Arial" charset="0"/>
            </a:endParaRPr>
          </a:p>
        </p:txBody>
      </p:sp>
      <p:grpSp>
        <p:nvGrpSpPr>
          <p:cNvPr id="16" name="Group 20"/>
          <p:cNvGrpSpPr>
            <a:grpSpLocks/>
          </p:cNvGrpSpPr>
          <p:nvPr/>
        </p:nvGrpSpPr>
        <p:grpSpPr bwMode="auto">
          <a:xfrm>
            <a:off x="2111375" y="2725738"/>
            <a:ext cx="6048375" cy="431800"/>
            <a:chOff x="1292" y="2024"/>
            <a:chExt cx="3810" cy="272"/>
          </a:xfrm>
        </p:grpSpPr>
        <p:sp>
          <p:nvSpPr>
            <p:cNvPr id="17" name="Text Box 21"/>
            <p:cNvSpPr txBox="1">
              <a:spLocks noChangeArrowheads="1"/>
            </p:cNvSpPr>
            <p:nvPr/>
          </p:nvSpPr>
          <p:spPr bwMode="auto">
            <a:xfrm>
              <a:off x="1292" y="2024"/>
              <a:ext cx="3810" cy="231"/>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4.</a:t>
              </a:r>
              <a:r>
                <a:rPr lang="vi-VN" b="1" dirty="0">
                  <a:latin typeface="Times New Roman" pitchFamily="18" charset="0"/>
                  <a:cs typeface="Arial" charset="0"/>
                </a:rPr>
                <a:t> The result is responsed to Browser</a:t>
              </a:r>
            </a:p>
          </p:txBody>
        </p:sp>
        <p:sp>
          <p:nvSpPr>
            <p:cNvPr id="18" name="Line 22"/>
            <p:cNvSpPr>
              <a:spLocks noChangeShapeType="1"/>
            </p:cNvSpPr>
            <p:nvPr/>
          </p:nvSpPr>
          <p:spPr bwMode="auto">
            <a:xfrm>
              <a:off x="1791" y="2296"/>
              <a:ext cx="2813" cy="0"/>
            </a:xfrm>
            <a:prstGeom prst="line">
              <a:avLst/>
            </a:prstGeom>
            <a:noFill/>
            <a:ln w="9525">
              <a:solidFill>
                <a:schemeClr val="tx1"/>
              </a:solidFill>
              <a:round/>
              <a:headEnd type="triangle" w="med" len="med"/>
              <a:tailEnd/>
            </a:ln>
          </p:spPr>
          <p:txBody>
            <a:bodyPr/>
            <a:lstStyle/>
            <a:p>
              <a:endParaRPr lang="en-US"/>
            </a:p>
          </p:txBody>
        </p:sp>
      </p:grpSp>
      <p:sp>
        <p:nvSpPr>
          <p:cNvPr id="19" name="Text Box 23"/>
          <p:cNvSpPr txBox="1">
            <a:spLocks noChangeArrowheads="1"/>
          </p:cNvSpPr>
          <p:nvPr/>
        </p:nvSpPr>
        <p:spPr bwMode="auto">
          <a:xfrm>
            <a:off x="455613" y="4165600"/>
            <a:ext cx="2592387" cy="1190625"/>
          </a:xfrm>
          <a:prstGeom prst="rect">
            <a:avLst/>
          </a:prstGeom>
          <a:noFill/>
          <a:ln w="9525">
            <a:noFill/>
            <a:miter lim="800000"/>
            <a:headEnd/>
            <a:tailEnd/>
          </a:ln>
        </p:spPr>
        <p:txBody>
          <a:bodyPr>
            <a:spAutoFit/>
          </a:bodyPr>
          <a:lstStyle/>
          <a:p>
            <a:pPr algn="just">
              <a:spcBef>
                <a:spcPct val="50000"/>
              </a:spcBef>
            </a:pPr>
            <a:r>
              <a:rPr lang="vi-VN" b="1" dirty="0">
                <a:solidFill>
                  <a:srgbClr val="FFFF00"/>
                </a:solidFill>
                <a:latin typeface="Times New Roman" pitchFamily="18" charset="0"/>
                <a:cs typeface="Arial" charset="0"/>
              </a:rPr>
              <a:t>5.</a:t>
            </a:r>
            <a:r>
              <a:rPr lang="vi-VN" b="1" dirty="0">
                <a:latin typeface="Times New Roman" pitchFamily="18" charset="0"/>
                <a:cs typeface="Arial" charset="0"/>
              </a:rPr>
              <a:t> Web Browser views the result which contains a markup language</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110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ppt_x</p:attrName>
                                        </p:attrNameLst>
                                      </p:cBhvr>
                                      <p:tavLst>
                                        <p:tav tm="0">
                                          <p:val>
                                            <p:strVal val="#ppt_x-.2"/>
                                          </p:val>
                                        </p:tav>
                                        <p:tav tm="100000">
                                          <p:val>
                                            <p:strVal val="#ppt_x"/>
                                          </p:val>
                                        </p:tav>
                                      </p:tavLst>
                                    </p:anim>
                                    <p:anim calcmode="lin" valueType="num">
                                      <p:cBhvr>
                                        <p:cTn id="39"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ppt_x</p:attrName>
                                        </p:attrNameLst>
                                      </p:cBhvr>
                                      <p:tavLst>
                                        <p:tav tm="0">
                                          <p:val>
                                            <p:strVal val="#ppt_x-.2"/>
                                          </p:val>
                                        </p:tav>
                                        <p:tav tm="100000">
                                          <p:val>
                                            <p:strVal val="#ppt_x"/>
                                          </p:val>
                                        </p:tav>
                                      </p:tavLst>
                                    </p:anim>
                                    <p:anim calcmode="lin" valueType="num">
                                      <p:cBhvr>
                                        <p:cTn id="46"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strips(downLeft)">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Effect transition="in" filter="box(in)">
                                      <p:cBhvr>
                                        <p:cTn id="71" dur="500"/>
                                        <p:tgtEl>
                                          <p:spTgt spid="5">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5">
                                            <p:txEl>
                                              <p:pRg st="1" end="1"/>
                                            </p:txEl>
                                          </p:spTgt>
                                        </p:tgtEl>
                                        <p:attrNameLst>
                                          <p:attrName>style.visibility</p:attrName>
                                        </p:attrNameLst>
                                      </p:cBhvr>
                                      <p:to>
                                        <p:strVal val="visible"/>
                                      </p:to>
                                    </p:set>
                                    <p:animEffect transition="in" filter="box(in)">
                                      <p:cBhvr>
                                        <p:cTn id="76" dur="500"/>
                                        <p:tgtEl>
                                          <p:spTgt spid="5">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5">
                                            <p:txEl>
                                              <p:pRg st="2" end="2"/>
                                            </p:txEl>
                                          </p:spTgt>
                                        </p:tgtEl>
                                        <p:attrNameLst>
                                          <p:attrName>style.visibility</p:attrName>
                                        </p:attrNameLst>
                                      </p:cBhvr>
                                      <p:to>
                                        <p:strVal val="visible"/>
                                      </p:to>
                                    </p:set>
                                    <p:animEffect transition="in" filter="box(in)">
                                      <p:cBhvr>
                                        <p:cTn id="8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P spid="10" grpId="0" animBg="1"/>
      <p:bldP spid="11" grpId="0"/>
      <p:bldP spid="15" grpId="0"/>
      <p:bldP spid="1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rmAutofit/>
          </a:bodyPr>
          <a:lstStyle/>
          <a:p>
            <a:pPr algn="ctr"/>
            <a:r>
              <a:rPr lang="en-US" sz="4000" dirty="0" smtClean="0"/>
              <a:t>GET / POST</a:t>
            </a:r>
            <a:endParaRPr lang="en-US" sz="4000" dirty="0"/>
          </a:p>
        </p:txBody>
      </p:sp>
      <p:sp>
        <p:nvSpPr>
          <p:cNvPr id="5" name="Rectangle 3"/>
          <p:cNvSpPr txBox="1">
            <a:spLocks/>
          </p:cNvSpPr>
          <p:nvPr/>
        </p:nvSpPr>
        <p:spPr>
          <a:xfrm>
            <a:off x="457200" y="1371600"/>
            <a:ext cx="8305800" cy="5105400"/>
          </a:xfrm>
          <a:prstGeom prst="rect">
            <a:avLst/>
          </a:prstGeom>
        </p:spPr>
        <p:txBody>
          <a:bodyPr>
            <a:noAutofit/>
          </a:bodyPr>
          <a:lstStyle/>
          <a:p>
            <a:pPr marL="292100" marR="0" lvl="0" indent="-292100" algn="just" defTabSz="914400" rtl="0" eaLnBrk="1" fontAlgn="auto" latinLnBrk="0" hangingPunct="1">
              <a:lnSpc>
                <a:spcPct val="80000"/>
              </a:lnSpc>
              <a:spcBef>
                <a:spcPts val="0"/>
              </a:spcBef>
              <a:spcAft>
                <a:spcPts val="0"/>
              </a:spcAft>
              <a:buClr>
                <a:schemeClr val="accent1"/>
              </a:buClr>
              <a:buSzPct val="70000"/>
              <a:buFont typeface="Wingdings 2"/>
              <a:buChar char=""/>
              <a:tabLst/>
              <a:defRPr/>
            </a:pPr>
            <a:r>
              <a:rPr kumimoji="0" lang="vi-VN"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GET</a:t>
            </a:r>
            <a:r>
              <a:rPr kumimoji="0" lang="vi-VN"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Is the method commonly used to request a resource/ get information </a:t>
            </a:r>
            <a:r>
              <a:rPr kumimoji="0" lang="en-US" sz="20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(access static resource such as HTML doc and images or retrieve dynamic information such as query parameters)</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from server</a:t>
            </a: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The length of query string, that is introduced by the question mark “?”, is restricted 240 to 255</a:t>
            </a: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Is trigger  by</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Typing into the address line of the browser and pressing GO</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Clicking on a link in a web page</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Pressing the submit button in an HTML &lt;form&gt; whose method is set to GET</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292100" lvl="0" indent="-292100" algn="just">
              <a:lnSpc>
                <a:spcPct val="80000"/>
              </a:lnSpc>
              <a:buClr>
                <a:schemeClr val="accent1"/>
              </a:buClr>
              <a:buSzPct val="70000"/>
              <a:buFont typeface="Wingdings 2"/>
              <a:buChar char=""/>
            </a:pPr>
            <a:r>
              <a:rPr lang="en-US" sz="2000" b="1" dirty="0" smtClean="0">
                <a:latin typeface="Times New Roman" pitchFamily="18" charset="0"/>
                <a:cs typeface="Times New Roman" pitchFamily="18" charset="0"/>
              </a:rPr>
              <a:t>POST</a:t>
            </a:r>
            <a:r>
              <a:rPr lang="vi-V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sends data of unlimited length to the web server</a:t>
            </a:r>
          </a:p>
          <a:p>
            <a:pPr marL="640080" lvl="1" indent="-228600" algn="just">
              <a:lnSpc>
                <a:spcPct val="80000"/>
              </a:lnSpc>
              <a:spcBef>
                <a:spcPts val="400"/>
              </a:spcBef>
              <a:buClr>
                <a:schemeClr val="accent2"/>
              </a:buClr>
              <a:buSzPct val="90000"/>
              <a:buFontTx/>
              <a:buChar char="•"/>
            </a:pPr>
            <a:r>
              <a:rPr lang="en-US" sz="2000" dirty="0" smtClean="0">
                <a:latin typeface="Times New Roman" pitchFamily="18" charset="0"/>
                <a:cs typeface="Times New Roman" pitchFamily="18" charset="0"/>
              </a:rPr>
              <a:t>Is the method commonly used for passing user input/ sending information to the server</a:t>
            </a:r>
            <a:r>
              <a:rPr lang="vi-V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access dynamic resources and enable secure data in HTTP request because the request parameters are passed in the body of request</a:t>
            </a:r>
            <a:r>
              <a:rPr lang="en-US" sz="2000" dirty="0" smtClean="0">
                <a:latin typeface="Times New Roman" pitchFamily="18" charset="0"/>
                <a:cs typeface="Times New Roman" pitchFamily="18" charset="0"/>
              </a:rPr>
              <a:t>)</a:t>
            </a:r>
          </a:p>
          <a:p>
            <a:pPr marL="640080" lvl="1" indent="-228600" algn="just">
              <a:lnSpc>
                <a:spcPct val="80000"/>
              </a:lnSpc>
              <a:spcBef>
                <a:spcPts val="400"/>
              </a:spcBef>
              <a:buClr>
                <a:schemeClr val="accent2"/>
              </a:buClr>
              <a:buSzPct val="90000"/>
              <a:buFontTx/>
              <a:buChar char="•"/>
              <a:defRPr/>
            </a:pPr>
            <a:r>
              <a:rPr lang="en-US" sz="2000" dirty="0" smtClean="0">
                <a:latin typeface="Times New Roman" pitchFamily="18" charset="0"/>
                <a:cs typeface="Times New Roman" pitchFamily="18" charset="0"/>
              </a:rPr>
              <a:t>No limit of length and cannot be booked mark</a:t>
            </a:r>
          </a:p>
          <a:p>
            <a:pPr marL="365760" lvl="1" indent="-192024" algn="just">
              <a:lnSpc>
                <a:spcPct val="80000"/>
              </a:lnSpc>
              <a:spcBef>
                <a:spcPts val="400"/>
              </a:spcBef>
              <a:buClr>
                <a:schemeClr val="accent3"/>
              </a:buClr>
              <a:buSzPct val="100000"/>
              <a:buFont typeface="Wingdings 2"/>
              <a:buChar cha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ox(in)">
                                      <p:cBhvr>
                                        <p:cTn id="10" dur="500"/>
                                        <p:tgtEl>
                                          <p:spTgt spid="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ox(in)">
                                      <p:cBhvr>
                                        <p:cTn id="13" dur="500"/>
                                        <p:tgtEl>
                                          <p:spTgt spid="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ox(in)">
                                      <p:cBhvr>
                                        <p:cTn id="16" dur="500"/>
                                        <p:tgtEl>
                                          <p:spTgt spid="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ox(in)">
                                      <p:cBhvr>
                                        <p:cTn id="19" dur="500"/>
                                        <p:tgtEl>
                                          <p:spTgt spid="5">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ox(in)">
                                      <p:cBhvr>
                                        <p:cTn id="22" dur="500"/>
                                        <p:tgtEl>
                                          <p:spTgt spid="5">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ox(in)">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box(in)">
                                      <p:cBhvr>
                                        <p:cTn id="30" dur="500"/>
                                        <p:tgtEl>
                                          <p:spTgt spid="5">
                                            <p:txEl>
                                              <p:pRg st="8" end="8"/>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box(in)">
                                      <p:cBhvr>
                                        <p:cTn id="33" dur="500"/>
                                        <p:tgtEl>
                                          <p:spTgt spid="5">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box(in)">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685800"/>
          </a:xfrm>
        </p:spPr>
        <p:txBody>
          <a:bodyPr>
            <a:noAutofit/>
          </a:bodyPr>
          <a:lstStyle/>
          <a:p>
            <a:pPr algn="ctr"/>
            <a:r>
              <a:rPr lang="en-US" sz="3600" b="1" dirty="0" smtClean="0"/>
              <a:t>The Role of Client-Side Scripting</a:t>
            </a:r>
            <a:endParaRPr lang="en-US" sz="3600" dirty="0"/>
          </a:p>
        </p:txBody>
      </p:sp>
      <p:sp>
        <p:nvSpPr>
          <p:cNvPr id="5" name="Content Placeholder 2"/>
          <p:cNvSpPr>
            <a:spLocks noGrp="1"/>
          </p:cNvSpPr>
          <p:nvPr>
            <p:ph idx="1"/>
          </p:nvPr>
        </p:nvSpPr>
        <p:spPr>
          <a:xfrm>
            <a:off x="457200" y="1371600"/>
            <a:ext cx="8229600" cy="4526280"/>
          </a:xfrm>
        </p:spPr>
        <p:txBody>
          <a:bodyPr>
            <a:noAutofit/>
          </a:bodyPr>
          <a:lstStyle/>
          <a:p>
            <a:r>
              <a:rPr lang="en-US" sz="2000" dirty="0" smtClean="0">
                <a:latin typeface="Calibri" pitchFamily="34" charset="0"/>
              </a:rPr>
              <a:t>There are two major reasons to use client-side scripting:</a:t>
            </a:r>
          </a:p>
          <a:p>
            <a:pPr lvl="1"/>
            <a:r>
              <a:rPr lang="en-US" sz="2000" dirty="0" smtClean="0">
                <a:latin typeface="Calibri" pitchFamily="34" charset="0"/>
              </a:rPr>
              <a:t>To validate user input before posting back to the web server.</a:t>
            </a:r>
          </a:p>
          <a:p>
            <a:pPr lvl="1"/>
            <a:r>
              <a:rPr lang="en-US" sz="2000" dirty="0" smtClean="0">
                <a:latin typeface="Calibri" pitchFamily="34" charset="0"/>
              </a:rPr>
              <a:t>To interact with the Document Object Model (DOM) of the target browser</a:t>
            </a:r>
          </a:p>
          <a:p>
            <a:pPr lvl="1"/>
            <a:r>
              <a:rPr lang="en-US" sz="2000" dirty="0" smtClean="0">
                <a:latin typeface="Calibri" pitchFamily="34" charset="0"/>
              </a:rPr>
              <a:t>Client scripts examples: VBScript, JavaScript.</a:t>
            </a:r>
          </a:p>
          <a:p>
            <a:pPr>
              <a:buFont typeface="Wingdings" pitchFamily="2" charset="2"/>
              <a:buChar char="q"/>
            </a:pPr>
            <a:r>
              <a:rPr lang="en-US" sz="2000" u="sng" dirty="0" smtClean="0">
                <a:latin typeface="Calibri" pitchFamily="34" charset="0"/>
              </a:rPr>
              <a:t>VBScript</a:t>
            </a:r>
            <a:r>
              <a:rPr lang="en-US" sz="2000" dirty="0" smtClean="0">
                <a:latin typeface="Calibri" pitchFamily="34" charset="0"/>
              </a:rPr>
              <a:t>:</a:t>
            </a:r>
          </a:p>
          <a:p>
            <a:pPr lvl="1"/>
            <a:r>
              <a:rPr lang="en-US" sz="2000" dirty="0" smtClean="0">
                <a:latin typeface="Calibri" pitchFamily="34" charset="0"/>
              </a:rPr>
              <a:t>Subset of the Visual Basic 6.0</a:t>
            </a:r>
          </a:p>
          <a:p>
            <a:pPr lvl="1"/>
            <a:r>
              <a:rPr lang="en-US" sz="2000" dirty="0" smtClean="0">
                <a:latin typeface="Calibri" pitchFamily="34" charset="0"/>
              </a:rPr>
              <a:t>Only supported by IE.</a:t>
            </a:r>
          </a:p>
          <a:p>
            <a:pPr>
              <a:buFont typeface="Wingdings" pitchFamily="2" charset="2"/>
              <a:buChar char="q"/>
            </a:pPr>
            <a:r>
              <a:rPr lang="en-US" sz="2000" u="sng" dirty="0" smtClean="0">
                <a:latin typeface="Calibri" pitchFamily="34" charset="0"/>
              </a:rPr>
              <a:t>JavaScript</a:t>
            </a:r>
            <a:r>
              <a:rPr lang="en-US" sz="2000" dirty="0" smtClean="0">
                <a:latin typeface="Calibri" pitchFamily="34" charset="0"/>
              </a:rPr>
              <a:t>:</a:t>
            </a:r>
          </a:p>
          <a:p>
            <a:pPr lvl="1"/>
            <a:r>
              <a:rPr lang="en-US" sz="2000" dirty="0" smtClean="0">
                <a:latin typeface="Calibri" pitchFamily="34" charset="0"/>
              </a:rPr>
              <a:t>In no way, shape, or form a subset of the Java language.</a:t>
            </a:r>
          </a:p>
          <a:p>
            <a:pPr lvl="1"/>
            <a:r>
              <a:rPr lang="en-US" sz="2000" dirty="0" smtClean="0">
                <a:latin typeface="Calibri" pitchFamily="34" charset="0"/>
              </a:rPr>
              <a:t>Have a somewhat similar syntax to Java.</a:t>
            </a:r>
          </a:p>
          <a:p>
            <a:pPr lvl="1"/>
            <a:r>
              <a:rPr lang="en-US" sz="2000" dirty="0" smtClean="0">
                <a:latin typeface="Calibri" pitchFamily="34" charset="0"/>
              </a:rPr>
              <a:t>Not a full-fledged OOP language,</a:t>
            </a:r>
          </a:p>
          <a:p>
            <a:pPr lvl="1"/>
            <a:r>
              <a:rPr lang="en-US" sz="2000" dirty="0" smtClean="0">
                <a:latin typeface="Calibri" pitchFamily="34" charset="0"/>
              </a:rPr>
              <a:t>Supported by all browsers.</a:t>
            </a:r>
          </a:p>
          <a:p>
            <a:pPr lvl="1"/>
            <a:endParaRPr lang="en-US" sz="2000" dirty="0" smtClean="0">
              <a:latin typeface="Calibri" pitchFamily="34" charset="0"/>
            </a:endParaRPr>
          </a:p>
          <a:p>
            <a:endParaRPr lang="en-US" sz="2000" dirty="0">
              <a:latin typeface="Calibri" pitchFamily="34" charset="0"/>
            </a:endParaRPr>
          </a:p>
        </p:txBody>
      </p:sp>
      <p:sp>
        <p:nvSpPr>
          <p:cNvPr id="6" name="TextBox 5"/>
          <p:cNvSpPr txBox="1"/>
          <p:nvPr/>
        </p:nvSpPr>
        <p:spPr>
          <a:xfrm>
            <a:off x="228600" y="6248400"/>
            <a:ext cx="8001000" cy="369332"/>
          </a:xfrm>
          <a:prstGeom prst="rect">
            <a:avLst/>
          </a:prstGeom>
          <a:noFill/>
        </p:spPr>
        <p:txBody>
          <a:bodyPr wrap="square" rtlCol="0">
            <a:spAutoFit/>
          </a:bodyPr>
          <a:lstStyle/>
          <a:p>
            <a:r>
              <a:rPr lang="en-US" u="sng" dirty="0" smtClean="0"/>
              <a:t>Example: Ch_23 code\</a:t>
            </a:r>
            <a:r>
              <a:rPr lang="en-US" u="sng" dirty="0" err="1" smtClean="0"/>
              <a:t>CarsWebSite</a:t>
            </a:r>
            <a:r>
              <a:rPr lang="en-US" u="sng" dirty="0" smtClean="0"/>
              <a:t>\default.htm</a:t>
            </a:r>
            <a:endParaRPr lang="en-US" u="sng"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fontScale="90000"/>
          </a:bodyPr>
          <a:lstStyle/>
          <a:p>
            <a:pPr algn="ctr"/>
            <a:r>
              <a:rPr lang="en-US" b="1" dirty="0" smtClean="0"/>
              <a:t>Major Benefits of ASP.NET 1.</a:t>
            </a:r>
            <a:r>
              <a:rPr lang="en-US" b="1" i="1" dirty="0" smtClean="0"/>
              <a:t>x</a:t>
            </a:r>
            <a:endParaRPr lang="en-US" dirty="0"/>
          </a:p>
        </p:txBody>
      </p:sp>
      <p:sp>
        <p:nvSpPr>
          <p:cNvPr id="5" name="Content Placeholder 2"/>
          <p:cNvSpPr>
            <a:spLocks noGrp="1"/>
          </p:cNvSpPr>
          <p:nvPr>
            <p:ph idx="1"/>
          </p:nvPr>
        </p:nvSpPr>
        <p:spPr>
          <a:xfrm>
            <a:off x="457200" y="1646237"/>
            <a:ext cx="8229600" cy="4526280"/>
          </a:xfrm>
        </p:spPr>
        <p:txBody>
          <a:bodyPr>
            <a:normAutofit fontScale="55000" lnSpcReduction="20000"/>
          </a:bodyPr>
          <a:lstStyle/>
          <a:p>
            <a:pPr>
              <a:lnSpc>
                <a:spcPct val="170000"/>
              </a:lnSpc>
            </a:pPr>
            <a:r>
              <a:rPr lang="en-US" sz="3000" dirty="0" smtClean="0">
                <a:latin typeface="Calibri" pitchFamily="34" charset="0"/>
              </a:rPr>
              <a:t>ASP.NET 1.</a:t>
            </a:r>
            <a:r>
              <a:rPr lang="en-US" sz="3000" i="1" dirty="0" smtClean="0">
                <a:latin typeface="Calibri" pitchFamily="34" charset="0"/>
              </a:rPr>
              <a:t>x </a:t>
            </a:r>
            <a:r>
              <a:rPr lang="en-US" sz="3000" dirty="0" smtClean="0">
                <a:latin typeface="Calibri" pitchFamily="34" charset="0"/>
              </a:rPr>
              <a:t>provides a model </a:t>
            </a:r>
            <a:r>
              <a:rPr lang="en-US" sz="3000" u="sng" dirty="0" smtClean="0">
                <a:latin typeface="Calibri" pitchFamily="34" charset="0"/>
              </a:rPr>
              <a:t>termed code-behind</a:t>
            </a:r>
            <a:r>
              <a:rPr lang="en-US" sz="3000" dirty="0" smtClean="0">
                <a:latin typeface="Calibri" pitchFamily="34" charset="0"/>
              </a:rPr>
              <a:t>, which allows you to separate presentation logic from business logic.</a:t>
            </a:r>
          </a:p>
          <a:p>
            <a:pPr>
              <a:lnSpc>
                <a:spcPct val="170000"/>
              </a:lnSpc>
            </a:pPr>
            <a:r>
              <a:rPr lang="en-US" sz="3000" dirty="0" smtClean="0">
                <a:latin typeface="Calibri" pitchFamily="34" charset="0"/>
              </a:rPr>
              <a:t>ASP.NET 1.</a:t>
            </a:r>
            <a:r>
              <a:rPr lang="en-US" sz="3000" i="1" dirty="0" smtClean="0">
                <a:latin typeface="Calibri" pitchFamily="34" charset="0"/>
              </a:rPr>
              <a:t>x </a:t>
            </a:r>
            <a:r>
              <a:rPr lang="en-US" sz="3000" dirty="0" smtClean="0">
                <a:latin typeface="Calibri" pitchFamily="34" charset="0"/>
              </a:rPr>
              <a:t>pages </a:t>
            </a:r>
            <a:r>
              <a:rPr lang="en-US" sz="3000" u="sng" dirty="0" smtClean="0">
                <a:latin typeface="Calibri" pitchFamily="34" charset="0"/>
              </a:rPr>
              <a:t>are compiled .NET assemblies</a:t>
            </a:r>
            <a:r>
              <a:rPr lang="en-US" sz="3000" dirty="0" smtClean="0">
                <a:latin typeface="Calibri" pitchFamily="34" charset="0"/>
              </a:rPr>
              <a:t>, not interpreted scripting languages, which translates into much faster execution.</a:t>
            </a:r>
          </a:p>
          <a:p>
            <a:pPr>
              <a:lnSpc>
                <a:spcPct val="170000"/>
              </a:lnSpc>
            </a:pPr>
            <a:r>
              <a:rPr lang="en-US" sz="3000" dirty="0" smtClean="0">
                <a:latin typeface="Calibri" pitchFamily="34" charset="0"/>
              </a:rPr>
              <a:t>Web controls allow programmers to build the GUI of a web application in a manner similar to building </a:t>
            </a:r>
            <a:r>
              <a:rPr lang="en-US" sz="3000" dirty="0" err="1" smtClean="0">
                <a:latin typeface="Calibri" pitchFamily="34" charset="0"/>
              </a:rPr>
              <a:t>aWindows</a:t>
            </a:r>
            <a:r>
              <a:rPr lang="en-US" sz="3000" dirty="0" smtClean="0">
                <a:latin typeface="Calibri" pitchFamily="34" charset="0"/>
              </a:rPr>
              <a:t> Forms application.</a:t>
            </a:r>
          </a:p>
          <a:p>
            <a:pPr>
              <a:lnSpc>
                <a:spcPct val="170000"/>
              </a:lnSpc>
            </a:pPr>
            <a:r>
              <a:rPr lang="en-US" sz="3000" dirty="0" smtClean="0">
                <a:latin typeface="Calibri" pitchFamily="34" charset="0"/>
              </a:rPr>
              <a:t>ASP.NET web </a:t>
            </a:r>
            <a:r>
              <a:rPr lang="en-US" sz="3000" u="sng" dirty="0" smtClean="0">
                <a:latin typeface="Calibri" pitchFamily="34" charset="0"/>
              </a:rPr>
              <a:t>controls automatically maintain their state</a:t>
            </a:r>
            <a:r>
              <a:rPr lang="en-US" sz="3000" i="1" dirty="0" smtClean="0">
                <a:solidFill>
                  <a:srgbClr val="FF0000"/>
                </a:solidFill>
                <a:latin typeface="Calibri" pitchFamily="34" charset="0"/>
              </a:rPr>
              <a:t> </a:t>
            </a:r>
            <a:r>
              <a:rPr lang="en-US" sz="3000" dirty="0" smtClean="0">
                <a:latin typeface="Calibri" pitchFamily="34" charset="0"/>
              </a:rPr>
              <a:t>during </a:t>
            </a:r>
            <a:r>
              <a:rPr lang="en-US" sz="3000" dirty="0" err="1" smtClean="0">
                <a:latin typeface="Calibri" pitchFamily="34" charset="0"/>
              </a:rPr>
              <a:t>postbacks</a:t>
            </a:r>
            <a:r>
              <a:rPr lang="en-US" sz="3000" dirty="0" smtClean="0">
                <a:latin typeface="Calibri" pitchFamily="34" charset="0"/>
              </a:rPr>
              <a:t> using a hidden form field named __VIEWSTATE.</a:t>
            </a:r>
          </a:p>
          <a:p>
            <a:pPr>
              <a:lnSpc>
                <a:spcPct val="170000"/>
              </a:lnSpc>
            </a:pPr>
            <a:r>
              <a:rPr lang="en-US" sz="3000" dirty="0" smtClean="0">
                <a:latin typeface="Calibri" pitchFamily="34" charset="0"/>
              </a:rPr>
              <a:t>ASP.NET web applications are completely object-oriented and make use of the CTS.</a:t>
            </a:r>
          </a:p>
          <a:p>
            <a:pPr>
              <a:lnSpc>
                <a:spcPct val="170000"/>
              </a:lnSpc>
            </a:pPr>
            <a:r>
              <a:rPr lang="en-US" sz="3000" dirty="0" smtClean="0">
                <a:latin typeface="Calibri" pitchFamily="34" charset="0"/>
              </a:rPr>
              <a:t>ASP.NET web applications can be easily configured using standard IIS settings </a:t>
            </a:r>
            <a:r>
              <a:rPr lang="en-US" sz="3000" i="1" dirty="0" smtClean="0">
                <a:latin typeface="Calibri" pitchFamily="34" charset="0"/>
              </a:rPr>
              <a:t>or </a:t>
            </a:r>
            <a:r>
              <a:rPr lang="en-US" sz="3000" dirty="0" smtClean="0">
                <a:latin typeface="Calibri" pitchFamily="34" charset="0"/>
              </a:rPr>
              <a:t>using a web application configuration file (</a:t>
            </a:r>
            <a:r>
              <a:rPr lang="en-US" sz="3000" dirty="0" err="1" smtClean="0">
                <a:latin typeface="Calibri" pitchFamily="34" charset="0"/>
              </a:rPr>
              <a:t>Web.config</a:t>
            </a:r>
            <a:r>
              <a:rPr lang="en-US" sz="3000" dirty="0" smtClean="0">
                <a:latin typeface="Calibri" pitchFamily="34" charset="0"/>
              </a:rPr>
              <a:t>).</a:t>
            </a:r>
          </a:p>
          <a:p>
            <a:pPr>
              <a:lnSpc>
                <a:spcPct val="170000"/>
              </a:lnSpc>
            </a:pPr>
            <a:endParaRPr lang="en-US" sz="2400" dirty="0" smtClean="0">
              <a:latin typeface="Calibri" pitchFamily="34" charset="0"/>
            </a:endParaRPr>
          </a:p>
          <a:p>
            <a:pPr>
              <a:lnSpc>
                <a:spcPct val="170000"/>
              </a:lnSpc>
            </a:pPr>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Major Enhancements of ASP.NET 2.0</a:t>
            </a:r>
            <a:endParaRPr lang="en-US" sz="4000" dirty="0"/>
          </a:p>
        </p:txBody>
      </p:sp>
      <p:sp>
        <p:nvSpPr>
          <p:cNvPr id="5" name="Content Placeholder 2"/>
          <p:cNvSpPr>
            <a:spLocks noGrp="1"/>
          </p:cNvSpPr>
          <p:nvPr>
            <p:ph idx="1"/>
          </p:nvPr>
        </p:nvSpPr>
        <p:spPr>
          <a:xfrm>
            <a:off x="457200" y="1646237"/>
            <a:ext cx="8229600" cy="4526280"/>
          </a:xfrm>
        </p:spPr>
        <p:txBody>
          <a:bodyPr>
            <a:noAutofit/>
          </a:bodyPr>
          <a:lstStyle/>
          <a:p>
            <a:r>
              <a:rPr lang="en-US" sz="2000" dirty="0" smtClean="0">
                <a:latin typeface="Calibri" pitchFamily="34" charset="0"/>
              </a:rPr>
              <a:t>ASP.NET 2.0 no longer requires websites to be hosted under IIS during the </a:t>
            </a:r>
            <a:r>
              <a:rPr lang="en-US" sz="2000" i="1" dirty="0" smtClean="0">
                <a:latin typeface="Calibri" pitchFamily="34" charset="0"/>
              </a:rPr>
              <a:t>testing and development </a:t>
            </a:r>
            <a:r>
              <a:rPr lang="en-US" sz="2000" dirty="0" smtClean="0">
                <a:latin typeface="Calibri" pitchFamily="34" charset="0"/>
              </a:rPr>
              <a:t>of your site. </a:t>
            </a:r>
          </a:p>
          <a:p>
            <a:r>
              <a:rPr lang="en-US" sz="2000" dirty="0" smtClean="0">
                <a:latin typeface="Calibri" pitchFamily="34" charset="0"/>
              </a:rPr>
              <a:t>ASP.NET 2.0 ships with a </a:t>
            </a:r>
            <a:r>
              <a:rPr lang="en-US" sz="2000" u="sng" dirty="0" smtClean="0">
                <a:solidFill>
                  <a:srgbClr val="FFFF00"/>
                </a:solidFill>
                <a:latin typeface="Calibri" pitchFamily="34" charset="0"/>
              </a:rPr>
              <a:t>large number of new web controls </a:t>
            </a:r>
            <a:r>
              <a:rPr lang="en-US" sz="2000" dirty="0" smtClean="0">
                <a:latin typeface="Calibri" pitchFamily="34" charset="0"/>
              </a:rPr>
              <a:t>(security controls, new data controls, new UI controls, etc.) that complement the existing ASP.NET 1.</a:t>
            </a:r>
            <a:r>
              <a:rPr lang="en-US" sz="2000" i="1" dirty="0" smtClean="0">
                <a:latin typeface="Calibri" pitchFamily="34" charset="0"/>
              </a:rPr>
              <a:t>x </a:t>
            </a:r>
            <a:r>
              <a:rPr lang="en-US" sz="2000" dirty="0" smtClean="0">
                <a:latin typeface="Calibri" pitchFamily="34" charset="0"/>
              </a:rPr>
              <a:t>control set.</a:t>
            </a:r>
          </a:p>
          <a:p>
            <a:r>
              <a:rPr lang="en-US" sz="2000" dirty="0" smtClean="0">
                <a:latin typeface="Calibri" pitchFamily="34" charset="0"/>
              </a:rPr>
              <a:t>ASP.NET 2.0 supports the use of </a:t>
            </a:r>
            <a:r>
              <a:rPr lang="en-US" sz="2000" u="sng" dirty="0" smtClean="0">
                <a:solidFill>
                  <a:srgbClr val="FFFF00"/>
                </a:solidFill>
                <a:latin typeface="Calibri" pitchFamily="34" charset="0"/>
              </a:rPr>
              <a:t>master pages</a:t>
            </a:r>
            <a:r>
              <a:rPr lang="en-US" sz="2000" dirty="0" smtClean="0">
                <a:latin typeface="Calibri" pitchFamily="34" charset="0"/>
              </a:rPr>
              <a:t>, which allow you to attach a common UI frame to a set of related pages.</a:t>
            </a:r>
          </a:p>
          <a:p>
            <a:r>
              <a:rPr lang="en-US" sz="2000" dirty="0" smtClean="0">
                <a:latin typeface="Calibri" pitchFamily="34" charset="0"/>
              </a:rPr>
              <a:t>ASP.NET 2.0 supports </a:t>
            </a:r>
            <a:r>
              <a:rPr lang="en-US" sz="2000" dirty="0" smtClean="0">
                <a:solidFill>
                  <a:srgbClr val="FFFF00"/>
                </a:solidFill>
                <a:latin typeface="Calibri" pitchFamily="34" charset="0"/>
              </a:rPr>
              <a:t>themes</a:t>
            </a:r>
            <a:r>
              <a:rPr lang="en-US" sz="2000" dirty="0" smtClean="0">
                <a:latin typeface="Calibri" pitchFamily="34" charset="0"/>
              </a:rPr>
              <a:t>, which offer a declarative manner to change the look and feel of the entire web application.</a:t>
            </a:r>
          </a:p>
          <a:p>
            <a:r>
              <a:rPr lang="en-US" sz="2000" dirty="0" smtClean="0">
                <a:latin typeface="Calibri" pitchFamily="34" charset="0"/>
              </a:rPr>
              <a:t>ASP.NET 2.0 supports </a:t>
            </a:r>
            <a:r>
              <a:rPr lang="en-US" sz="2000" dirty="0" smtClean="0">
                <a:solidFill>
                  <a:srgbClr val="FFFF00"/>
                </a:solidFill>
                <a:latin typeface="Calibri" pitchFamily="34" charset="0"/>
              </a:rPr>
              <a:t>web parts</a:t>
            </a:r>
            <a:r>
              <a:rPr lang="en-US" sz="2000" dirty="0" smtClean="0">
                <a:latin typeface="Calibri" pitchFamily="34" charset="0"/>
              </a:rPr>
              <a:t>, which can be used to allow end users to customize the look and feel of a web page.</a:t>
            </a:r>
          </a:p>
          <a:p>
            <a:r>
              <a:rPr lang="en-US" sz="2000" dirty="0" smtClean="0">
                <a:latin typeface="Calibri" pitchFamily="34" charset="0"/>
              </a:rPr>
              <a:t>ASP.NET 2.0 supports a web-based configuration and management utility that maintains your </a:t>
            </a:r>
            <a:r>
              <a:rPr lang="en-US" sz="2000" i="1" dirty="0" err="1" smtClean="0">
                <a:solidFill>
                  <a:srgbClr val="FFFF00"/>
                </a:solidFill>
                <a:latin typeface="Calibri" pitchFamily="34" charset="0"/>
              </a:rPr>
              <a:t>Web.config</a:t>
            </a:r>
            <a:r>
              <a:rPr lang="en-US" sz="2000" dirty="0" smtClean="0">
                <a:latin typeface="Calibri" pitchFamily="34" charset="0"/>
              </a:rPr>
              <a:t> files.</a:t>
            </a:r>
          </a:p>
          <a:p>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3600" b="1" dirty="0" smtClean="0"/>
              <a:t>The ASP.NET Web Page Code Model</a:t>
            </a:r>
            <a:endParaRPr lang="en-US" sz="3600" dirty="0"/>
          </a:p>
        </p:txBody>
      </p:sp>
      <p:sp>
        <p:nvSpPr>
          <p:cNvPr id="5" name="Content Placeholder 2"/>
          <p:cNvSpPr>
            <a:spLocks noGrp="1"/>
          </p:cNvSpPr>
          <p:nvPr>
            <p:ph idx="1"/>
          </p:nvPr>
        </p:nvSpPr>
        <p:spPr>
          <a:xfrm>
            <a:off x="457200" y="1646237"/>
            <a:ext cx="8229600" cy="4526280"/>
          </a:xfrm>
        </p:spPr>
        <p:txBody>
          <a:bodyPr>
            <a:normAutofit fontScale="92500" lnSpcReduction="10000"/>
          </a:bodyPr>
          <a:lstStyle/>
          <a:p>
            <a:r>
              <a:rPr lang="en-US" sz="2400" dirty="0" smtClean="0"/>
              <a:t>ASP.NET web pages can be constructed using one of two approaches:</a:t>
            </a:r>
          </a:p>
          <a:p>
            <a:pPr lvl="1">
              <a:buFont typeface="Wingdings" pitchFamily="2" charset="2"/>
              <a:buChar char="q"/>
            </a:pPr>
            <a:r>
              <a:rPr lang="en-US" sz="2400" dirty="0" smtClean="0">
                <a:solidFill>
                  <a:srgbClr val="FFFF00"/>
                </a:solidFill>
              </a:rPr>
              <a:t>Single-file page model</a:t>
            </a:r>
            <a:r>
              <a:rPr lang="en-US" sz="2400" dirty="0" smtClean="0"/>
              <a:t>:</a:t>
            </a:r>
          </a:p>
          <a:p>
            <a:pPr lvl="2"/>
            <a:r>
              <a:rPr lang="en-US" dirty="0" smtClean="0"/>
              <a:t>A single *.aspx file that contains a blend of server-side code and HTML (much like classic ASP).</a:t>
            </a:r>
          </a:p>
          <a:p>
            <a:pPr lvl="2"/>
            <a:r>
              <a:rPr lang="en-US" dirty="0" smtClean="0"/>
              <a:t>Server-side code is placed within a </a:t>
            </a:r>
            <a:r>
              <a:rPr lang="en-US" dirty="0" smtClean="0">
                <a:solidFill>
                  <a:srgbClr val="FFFF00"/>
                </a:solidFill>
              </a:rPr>
              <a:t>&lt;script&gt; </a:t>
            </a:r>
            <a:r>
              <a:rPr lang="en-US" dirty="0" smtClean="0"/>
              <a:t>scope</a:t>
            </a:r>
          </a:p>
          <a:p>
            <a:pPr lvl="2"/>
            <a:r>
              <a:rPr lang="en-US" dirty="0" smtClean="0"/>
              <a:t>Languages to script code: C#, VB.NET,…</a:t>
            </a:r>
          </a:p>
          <a:p>
            <a:pPr lvl="1">
              <a:buNone/>
            </a:pPr>
            <a:r>
              <a:rPr lang="en-US" sz="2400" u="sng" dirty="0" smtClean="0"/>
              <a:t>Advantages</a:t>
            </a:r>
            <a:r>
              <a:rPr lang="en-US" sz="2400" dirty="0" smtClean="0"/>
              <a:t>:</a:t>
            </a:r>
          </a:p>
          <a:p>
            <a:pPr lvl="2"/>
            <a:r>
              <a:rPr lang="en-US" dirty="0" smtClean="0"/>
              <a:t>Easier to deploy or to send to another developer.</a:t>
            </a:r>
          </a:p>
          <a:p>
            <a:pPr lvl="2"/>
            <a:r>
              <a:rPr lang="en-US" dirty="0" smtClean="0"/>
              <a:t>Because there is no dependency between files, a single-file page is easier to rename.</a:t>
            </a:r>
          </a:p>
          <a:p>
            <a:pPr lvl="2"/>
            <a:r>
              <a:rPr lang="en-US" dirty="0" smtClean="0"/>
              <a:t>Managing files in a source code control system is slightly easier, as all the action is taking place in a single file.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3600" b="1" dirty="0" smtClean="0"/>
              <a:t>The ASP.NET Web Page Code Model</a:t>
            </a:r>
            <a:endParaRPr lang="en-US" sz="3600" dirty="0"/>
          </a:p>
        </p:txBody>
      </p:sp>
      <p:sp>
        <p:nvSpPr>
          <p:cNvPr id="5" name="Content Placeholder 2"/>
          <p:cNvSpPr>
            <a:spLocks noGrp="1"/>
          </p:cNvSpPr>
          <p:nvPr>
            <p:ph idx="1"/>
          </p:nvPr>
        </p:nvSpPr>
        <p:spPr>
          <a:xfrm>
            <a:off x="457200" y="1646237"/>
            <a:ext cx="8229600" cy="4526280"/>
          </a:xfrm>
        </p:spPr>
        <p:txBody>
          <a:bodyPr>
            <a:normAutofit fontScale="92500" lnSpcReduction="10000"/>
          </a:bodyPr>
          <a:lstStyle/>
          <a:p>
            <a:pPr lvl="1">
              <a:buFont typeface="Wingdings" pitchFamily="2" charset="2"/>
              <a:buChar char="q"/>
            </a:pPr>
            <a:r>
              <a:rPr lang="en-US" sz="2400" dirty="0" smtClean="0">
                <a:solidFill>
                  <a:srgbClr val="FFFF00"/>
                </a:solidFill>
              </a:rPr>
              <a:t>Code-behind:</a:t>
            </a:r>
          </a:p>
          <a:p>
            <a:pPr lvl="2"/>
            <a:r>
              <a:rPr lang="en-US" dirty="0" smtClean="0"/>
              <a:t>Separates your programming code from your HTML presentation logic using two distinct files.</a:t>
            </a:r>
          </a:p>
          <a:p>
            <a:pPr lvl="2"/>
            <a:r>
              <a:rPr lang="en-US" dirty="0" smtClean="0"/>
              <a:t>Works quite well when your pages contain significant amounts of code or when multiple developers are working on the same website.</a:t>
            </a:r>
          </a:p>
          <a:p>
            <a:pPr lvl="1">
              <a:buNone/>
            </a:pPr>
            <a:r>
              <a:rPr lang="en-US" sz="2400" u="sng" dirty="0" err="1" smtClean="0"/>
              <a:t>Advandtages</a:t>
            </a:r>
            <a:r>
              <a:rPr lang="en-US" sz="2400" dirty="0" smtClean="0"/>
              <a:t>:</a:t>
            </a:r>
          </a:p>
          <a:p>
            <a:pPr lvl="2"/>
            <a:r>
              <a:rPr lang="en-US" dirty="0" smtClean="0"/>
              <a:t>It is possible to have designers working on the markup while programmers author the C# code.</a:t>
            </a:r>
          </a:p>
          <a:p>
            <a:pPr lvl="2"/>
            <a:r>
              <a:rPr lang="en-US" dirty="0" smtClean="0"/>
              <a:t>Code is not exposed to page designers or others who are working only with the page markup (as you might guess, HTML folks are not always interested in viewing reams of C# code).</a:t>
            </a:r>
          </a:p>
          <a:p>
            <a:pPr lvl="2"/>
            <a:r>
              <a:rPr lang="en-US" dirty="0" smtClean="0"/>
              <a:t>Code files can be used across multiple *.aspx files.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dirty="0" smtClean="0"/>
              <a:t>Master Pages</a:t>
            </a:r>
            <a:endParaRPr lang="en-US" dirty="0"/>
          </a:p>
        </p:txBody>
      </p:sp>
      <p:sp>
        <p:nvSpPr>
          <p:cNvPr id="4" name="Content Placeholder 2"/>
          <p:cNvSpPr>
            <a:spLocks noGrp="1"/>
          </p:cNvSpPr>
          <p:nvPr>
            <p:ph idx="1"/>
          </p:nvPr>
        </p:nvSpPr>
        <p:spPr>
          <a:xfrm>
            <a:off x="457200" y="1646237"/>
            <a:ext cx="8229600" cy="4526280"/>
          </a:xfrm>
        </p:spPr>
        <p:txBody>
          <a:bodyPr>
            <a:normAutofit/>
          </a:bodyPr>
          <a:lstStyle/>
          <a:p>
            <a:pPr lvl="1"/>
            <a:r>
              <a:rPr lang="en-US" sz="2400" dirty="0" smtClean="0"/>
              <a:t>Master page provides a consistent look and feel across multiple pages (a common menu navigation system, common header and footer content, company logo, etc.).</a:t>
            </a:r>
          </a:p>
          <a:p>
            <a:pPr lvl="1"/>
            <a:r>
              <a:rPr lang="en-US" sz="2400" dirty="0" smtClean="0"/>
              <a:t>A master page is little more than an ASP.NET page that takes a *.master file extension.</a:t>
            </a:r>
          </a:p>
          <a:p>
            <a:pPr lvl="1"/>
            <a:r>
              <a:rPr lang="en-US" sz="2400" dirty="0" smtClean="0"/>
              <a:t>Master pages are not viewable from a client-side browser (in fact, the ASP.NET runtime will not server this flavor of web content).</a:t>
            </a:r>
          </a:p>
          <a:p>
            <a:pPr lvl="1"/>
            <a:r>
              <a:rPr lang="en-US" sz="2400" dirty="0" smtClean="0"/>
              <a:t>Master pages define a common UI frame shared by all pages (or a subset of pages) in your site.</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smtClean="0"/>
          </a:p>
          <a:p>
            <a:pPr algn="ctr">
              <a:buNone/>
            </a:pPr>
            <a:r>
              <a:rPr lang="en-US" sz="3600" dirty="0" smtClean="0"/>
              <a:t>Chapter 24: </a:t>
            </a:r>
          </a:p>
          <a:p>
            <a:pPr algn="ctr">
              <a:buNone/>
            </a:pPr>
            <a:r>
              <a:rPr lang="en-US" sz="3600" dirty="0" smtClean="0"/>
              <a:t>ASP.NET 2.0 Web Applications</a:t>
            </a:r>
          </a:p>
          <a:p>
            <a:pPr algn="ctr" eaLnBrk="1" hangingPunct="1"/>
            <a:endParaRPr lang="en-US" sz="36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b="1" dirty="0" smtClean="0"/>
              <a:t>The Issue of State</a:t>
            </a:r>
            <a:endParaRPr lang="en-US" dirty="0"/>
          </a:p>
        </p:txBody>
      </p:sp>
      <p:sp>
        <p:nvSpPr>
          <p:cNvPr id="5" name="Content Placeholder 2"/>
          <p:cNvSpPr>
            <a:spLocks noGrp="1"/>
          </p:cNvSpPr>
          <p:nvPr>
            <p:ph idx="1"/>
          </p:nvPr>
        </p:nvSpPr>
        <p:spPr>
          <a:xfrm>
            <a:off x="457200" y="1646237"/>
            <a:ext cx="8229600" cy="4526280"/>
          </a:xfrm>
        </p:spPr>
        <p:txBody>
          <a:bodyPr>
            <a:normAutofit lnSpcReduction="10000"/>
          </a:bodyPr>
          <a:lstStyle/>
          <a:p>
            <a:r>
              <a:rPr lang="en-US" dirty="0" smtClean="0"/>
              <a:t>HTTP has no clue how to automatically remember data once the HTTP response has been sent, it stands to reason that the Page object is destroyed instantly. Therefore, when the client posts back to the *.aspx file, a </a:t>
            </a:r>
            <a:r>
              <a:rPr lang="en-US" i="1" dirty="0" smtClean="0"/>
              <a:t>new </a:t>
            </a:r>
            <a:r>
              <a:rPr lang="en-US" dirty="0" smtClean="0"/>
              <a:t>Page object is constructed that will reset any page-level member variables.</a:t>
            </a:r>
          </a:p>
          <a:p>
            <a:r>
              <a:rPr lang="en-US" dirty="0" smtClean="0"/>
              <a:t>It is the same to  Java </a:t>
            </a:r>
            <a:r>
              <a:rPr lang="en-US" dirty="0" err="1" smtClean="0"/>
              <a:t>servlets</a:t>
            </a:r>
            <a:r>
              <a:rPr lang="en-US" dirty="0" smtClean="0"/>
              <a:t>, CGI applications, classic ASP, and PHP.</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0"/>
            <a:ext cx="8229600" cy="2011363"/>
          </a:xfrm>
        </p:spPr>
        <p:txBody>
          <a:bodyPr/>
          <a:lstStyle/>
          <a:p>
            <a:pPr algn="ctr">
              <a:buNone/>
            </a:pPr>
            <a:r>
              <a:rPr lang="en-US" b="1" dirty="0" smtClean="0"/>
              <a:t>Chapter 3</a:t>
            </a:r>
          </a:p>
          <a:p>
            <a:pPr algn="ctr">
              <a:buNone/>
            </a:pPr>
            <a:r>
              <a:rPr lang="en-US" b="1" dirty="0" smtClean="0"/>
              <a:t>C# Language Fundamentals</a:t>
            </a:r>
            <a:endParaRPr lang="en-US" dirty="0" smtClean="0"/>
          </a:p>
          <a:p>
            <a:pPr algn="ct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3600" b="1" dirty="0" smtClean="0"/>
              <a:t>ASP.NET State Management Techniques</a:t>
            </a:r>
            <a:endParaRPr lang="en-US" sz="3600" dirty="0"/>
          </a:p>
        </p:txBody>
      </p:sp>
      <p:sp>
        <p:nvSpPr>
          <p:cNvPr id="5" name="Content Placeholder 2"/>
          <p:cNvSpPr>
            <a:spLocks noGrp="1"/>
          </p:cNvSpPr>
          <p:nvPr>
            <p:ph idx="1"/>
          </p:nvPr>
        </p:nvSpPr>
        <p:spPr>
          <a:xfrm>
            <a:off x="457200" y="1646237"/>
            <a:ext cx="8229600" cy="4526280"/>
          </a:xfrm>
        </p:spPr>
        <p:txBody>
          <a:bodyPr/>
          <a:lstStyle/>
          <a:p>
            <a:r>
              <a:rPr lang="en-US" dirty="0" smtClean="0"/>
              <a:t>ASP.NET provides several mechanisms to maintain </a:t>
            </a:r>
            <a:r>
              <a:rPr lang="en-US" dirty="0" err="1" smtClean="0"/>
              <a:t>stateful</a:t>
            </a:r>
            <a:r>
              <a:rPr lang="en-US" dirty="0" smtClean="0"/>
              <a:t> information in your web applications:</a:t>
            </a:r>
          </a:p>
          <a:p>
            <a:pPr lvl="1"/>
            <a:r>
              <a:rPr lang="en-US" dirty="0" smtClean="0"/>
              <a:t>Make use of ASP.NET </a:t>
            </a:r>
            <a:r>
              <a:rPr lang="en-US" dirty="0" smtClean="0">
                <a:solidFill>
                  <a:srgbClr val="FFFF00"/>
                </a:solidFill>
              </a:rPr>
              <a:t>view state</a:t>
            </a:r>
            <a:r>
              <a:rPr lang="en-US" dirty="0" smtClean="0"/>
              <a:t>.</a:t>
            </a:r>
          </a:p>
          <a:p>
            <a:pPr lvl="1"/>
            <a:r>
              <a:rPr lang="en-US" dirty="0" smtClean="0"/>
              <a:t>Make use of ASP.NET </a:t>
            </a:r>
            <a:r>
              <a:rPr lang="en-US" dirty="0" smtClean="0">
                <a:solidFill>
                  <a:srgbClr val="FFFF00"/>
                </a:solidFill>
              </a:rPr>
              <a:t>control state</a:t>
            </a:r>
            <a:r>
              <a:rPr lang="en-US" dirty="0" smtClean="0"/>
              <a:t>.</a:t>
            </a:r>
          </a:p>
          <a:p>
            <a:pPr lvl="1"/>
            <a:r>
              <a:rPr lang="en-US" dirty="0" smtClean="0"/>
              <a:t>Define </a:t>
            </a:r>
            <a:r>
              <a:rPr lang="en-US" dirty="0" smtClean="0">
                <a:solidFill>
                  <a:srgbClr val="FFFF00"/>
                </a:solidFill>
              </a:rPr>
              <a:t>application-level variables</a:t>
            </a:r>
            <a:r>
              <a:rPr lang="en-US" dirty="0" smtClean="0"/>
              <a:t>.</a:t>
            </a:r>
          </a:p>
          <a:p>
            <a:pPr lvl="1"/>
            <a:r>
              <a:rPr lang="en-US" dirty="0" smtClean="0"/>
              <a:t>Make use of the </a:t>
            </a:r>
            <a:r>
              <a:rPr lang="en-US" dirty="0" smtClean="0">
                <a:solidFill>
                  <a:srgbClr val="FFFF00"/>
                </a:solidFill>
              </a:rPr>
              <a:t>cache object</a:t>
            </a:r>
            <a:r>
              <a:rPr lang="en-US" dirty="0" smtClean="0"/>
              <a:t>.</a:t>
            </a:r>
          </a:p>
          <a:p>
            <a:pPr lvl="1"/>
            <a:r>
              <a:rPr lang="en-US" dirty="0" smtClean="0"/>
              <a:t>Define </a:t>
            </a:r>
            <a:r>
              <a:rPr lang="en-US" dirty="0" smtClean="0">
                <a:solidFill>
                  <a:srgbClr val="FFFF00"/>
                </a:solidFill>
              </a:rPr>
              <a:t>session-level variables</a:t>
            </a:r>
            <a:r>
              <a:rPr lang="en-US" dirty="0" smtClean="0"/>
              <a:t>.</a:t>
            </a:r>
          </a:p>
          <a:p>
            <a:pPr lvl="1"/>
            <a:r>
              <a:rPr lang="en-US" dirty="0" smtClean="0"/>
              <a:t>Interact with </a:t>
            </a:r>
            <a:r>
              <a:rPr lang="en-US" dirty="0" smtClean="0">
                <a:solidFill>
                  <a:srgbClr val="FFFF00"/>
                </a:solidFill>
              </a:rPr>
              <a:t>cookie data</a:t>
            </a:r>
            <a:r>
              <a:rPr lang="en-US" dirty="0" smtClean="0"/>
              <a:t>.</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3600" b="1" dirty="0" smtClean="0"/>
              <a:t>Understanding the Role of ASP.NET View State</a:t>
            </a:r>
            <a:endParaRPr lang="en-US" sz="3600" dirty="0"/>
          </a:p>
        </p:txBody>
      </p:sp>
      <p:sp>
        <p:nvSpPr>
          <p:cNvPr id="5" name="Content Placeholder 2"/>
          <p:cNvSpPr>
            <a:spLocks noGrp="1"/>
          </p:cNvSpPr>
          <p:nvPr>
            <p:ph idx="1"/>
          </p:nvPr>
        </p:nvSpPr>
        <p:spPr>
          <a:xfrm>
            <a:off x="457200" y="1646237"/>
            <a:ext cx="8229600" cy="4526280"/>
          </a:xfrm>
        </p:spPr>
        <p:txBody>
          <a:bodyPr>
            <a:normAutofit/>
          </a:bodyPr>
          <a:lstStyle/>
          <a:p>
            <a:r>
              <a:rPr lang="en-US" sz="2000" dirty="0" smtClean="0"/>
              <a:t>ASP.NET runtime will automatically embed a hidden form field (named </a:t>
            </a:r>
            <a:r>
              <a:rPr lang="en-US" sz="2000" dirty="0" smtClean="0">
                <a:solidFill>
                  <a:srgbClr val="FFFF00"/>
                </a:solidFill>
              </a:rPr>
              <a:t>__VIEWSTATE</a:t>
            </a:r>
            <a:r>
              <a:rPr lang="en-US" sz="2000" dirty="0" smtClean="0"/>
              <a:t>), which will flow between the browser and a specific page. </a:t>
            </a:r>
          </a:p>
          <a:p>
            <a:pPr lvl="1">
              <a:buFont typeface="Wingdings" pitchFamily="2" charset="2"/>
              <a:buChar char="Ø"/>
            </a:pPr>
            <a:r>
              <a:rPr lang="en-US" sz="2000" dirty="0" smtClean="0"/>
              <a:t>The data assigned to this field is a Base64-encoded string that contains a set of </a:t>
            </a:r>
            <a:r>
              <a:rPr lang="en-US" sz="2000" i="1" u="sng" dirty="0" smtClean="0"/>
              <a:t>name/value pairs that represent the values</a:t>
            </a:r>
            <a:r>
              <a:rPr lang="en-US" sz="2000" dirty="0" smtClean="0"/>
              <a:t> of each GUI widget on the page at hand.</a:t>
            </a:r>
          </a:p>
          <a:p>
            <a:r>
              <a:rPr lang="en-US" sz="2000" dirty="0" smtClean="0">
                <a:solidFill>
                  <a:srgbClr val="FFFF00"/>
                </a:solidFill>
              </a:rPr>
              <a:t>Init</a:t>
            </a:r>
            <a:r>
              <a:rPr lang="en-US" sz="2000" dirty="0" smtClean="0"/>
              <a:t> event handler is the entity in charge of </a:t>
            </a:r>
            <a:r>
              <a:rPr lang="en-US" sz="2000" i="1" u="sng" dirty="0" smtClean="0"/>
              <a:t>reading the incoming values</a:t>
            </a:r>
            <a:r>
              <a:rPr lang="en-US" sz="2000" i="1" dirty="0" smtClean="0">
                <a:solidFill>
                  <a:srgbClr val="0070C0"/>
                </a:solidFill>
              </a:rPr>
              <a:t> </a:t>
            </a:r>
            <a:r>
              <a:rPr lang="en-US" sz="2000" dirty="0" smtClean="0"/>
              <a:t>found within the </a:t>
            </a:r>
            <a:r>
              <a:rPr lang="en-US" sz="2000" dirty="0" smtClean="0">
                <a:solidFill>
                  <a:srgbClr val="FFFF00"/>
                </a:solidFill>
              </a:rPr>
              <a:t>__VIEWSTATE </a:t>
            </a:r>
            <a:r>
              <a:rPr lang="en-US" sz="2000" dirty="0" smtClean="0"/>
              <a:t>field to populate the appropriate member variables in the derived class.</a:t>
            </a:r>
          </a:p>
          <a:p>
            <a:endParaRPr lang="en-US" sz="2000" dirty="0"/>
          </a:p>
        </p:txBody>
      </p:sp>
      <p:grpSp>
        <p:nvGrpSpPr>
          <p:cNvPr id="6" name="Group 5"/>
          <p:cNvGrpSpPr/>
          <p:nvPr/>
        </p:nvGrpSpPr>
        <p:grpSpPr>
          <a:xfrm>
            <a:off x="914400" y="4953000"/>
            <a:ext cx="7010400" cy="1295400"/>
            <a:chOff x="914400" y="4953000"/>
            <a:chExt cx="7010400" cy="1295400"/>
          </a:xfrm>
        </p:grpSpPr>
        <p:pic>
          <p:nvPicPr>
            <p:cNvPr id="7" name="Picture 6" descr="view_state.png"/>
            <p:cNvPicPr>
              <a:picLocks noChangeAspect="1"/>
            </p:cNvPicPr>
            <p:nvPr/>
          </p:nvPicPr>
          <p:blipFill>
            <a:blip r:embed="rId2"/>
            <a:stretch>
              <a:fillRect/>
            </a:stretch>
          </p:blipFill>
          <p:spPr>
            <a:xfrm>
              <a:off x="914400" y="4953000"/>
              <a:ext cx="7010400" cy="1295400"/>
            </a:xfrm>
            <a:prstGeom prst="rect">
              <a:avLst/>
            </a:prstGeom>
          </p:spPr>
        </p:pic>
        <p:sp>
          <p:nvSpPr>
            <p:cNvPr id="8" name="Rectangle 7"/>
            <p:cNvSpPr/>
            <p:nvPr/>
          </p:nvSpPr>
          <p:spPr>
            <a:xfrm>
              <a:off x="2933162" y="5447763"/>
              <a:ext cx="179123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rmAutofit/>
          </a:bodyPr>
          <a:lstStyle/>
          <a:p>
            <a:pPr algn="ctr"/>
            <a:r>
              <a:rPr lang="en-US" sz="3600" b="1" dirty="0" smtClean="0"/>
              <a:t>The Role of the </a:t>
            </a:r>
            <a:r>
              <a:rPr lang="en-US" sz="3600" b="1" dirty="0" err="1" smtClean="0">
                <a:solidFill>
                  <a:srgbClr val="FFFF00"/>
                </a:solidFill>
              </a:rPr>
              <a:t>Global.asax</a:t>
            </a:r>
            <a:r>
              <a:rPr lang="en-US" sz="3600" b="1" dirty="0" smtClean="0"/>
              <a:t> File</a:t>
            </a:r>
          </a:p>
        </p:txBody>
      </p:sp>
      <p:sp>
        <p:nvSpPr>
          <p:cNvPr id="5" name="Content Placeholder 2"/>
          <p:cNvSpPr>
            <a:spLocks noGrp="1"/>
          </p:cNvSpPr>
          <p:nvPr>
            <p:ph idx="1"/>
          </p:nvPr>
        </p:nvSpPr>
        <p:spPr>
          <a:xfrm>
            <a:off x="457200" y="1524000"/>
            <a:ext cx="8229600" cy="4526280"/>
          </a:xfrm>
        </p:spPr>
        <p:txBody>
          <a:bodyPr>
            <a:normAutofit/>
          </a:bodyPr>
          <a:lstStyle/>
          <a:p>
            <a:pPr>
              <a:buFont typeface="Wingdings" pitchFamily="2" charset="2"/>
              <a:buChar char="Ø"/>
            </a:pPr>
            <a:r>
              <a:rPr lang="en-US" sz="2000" dirty="0" smtClean="0"/>
              <a:t>Each ASP.NET web application has one </a:t>
            </a:r>
            <a:r>
              <a:rPr lang="en-US" sz="2000" dirty="0" err="1" smtClean="0"/>
              <a:t>Global.asax</a:t>
            </a:r>
            <a:r>
              <a:rPr lang="en-US" sz="2000" dirty="0" smtClean="0"/>
              <a:t> file that contains some functions that can be invoke during that application life cycle</a:t>
            </a:r>
            <a:endParaRPr lang="en-US" sz="2000" i="1" dirty="0" smtClean="0"/>
          </a:p>
          <a:p>
            <a:endParaRPr lang="en-US" sz="2400" dirty="0"/>
          </a:p>
        </p:txBody>
      </p:sp>
      <p:graphicFrame>
        <p:nvGraphicFramePr>
          <p:cNvPr id="6" name="Table 5"/>
          <p:cNvGraphicFramePr>
            <a:graphicFrameLocks noGrp="1"/>
          </p:cNvGraphicFramePr>
          <p:nvPr/>
        </p:nvGraphicFramePr>
        <p:xfrm>
          <a:off x="381000" y="3048000"/>
          <a:ext cx="8458200" cy="3474720"/>
        </p:xfrm>
        <a:graphic>
          <a:graphicData uri="http://schemas.openxmlformats.org/drawingml/2006/table">
            <a:tbl>
              <a:tblPr firstRow="1" bandRow="1">
                <a:tableStyleId>{5C22544A-7EE6-4342-B048-85BDC9FD1C3A}</a:tableStyleId>
              </a:tblPr>
              <a:tblGrid>
                <a:gridCol w="2209800"/>
                <a:gridCol w="6248400"/>
              </a:tblGrid>
              <a:tr h="311985">
                <a:tc>
                  <a:txBody>
                    <a:bodyPr/>
                    <a:lstStyle/>
                    <a:p>
                      <a:r>
                        <a:rPr lang="en-US" sz="1600" dirty="0" smtClean="0"/>
                        <a:t>Event Handler</a:t>
                      </a:r>
                      <a:endParaRPr lang="en-US" sz="1600" dirty="0"/>
                    </a:p>
                  </a:txBody>
                  <a:tcPr/>
                </a:tc>
                <a:tc>
                  <a:txBody>
                    <a:bodyPr/>
                    <a:lstStyle/>
                    <a:p>
                      <a:r>
                        <a:rPr lang="en-US" sz="1600" dirty="0" smtClean="0"/>
                        <a:t>Description</a:t>
                      </a:r>
                      <a:endParaRPr lang="en-US" sz="1600" dirty="0"/>
                    </a:p>
                  </a:txBody>
                  <a:tcPr/>
                </a:tc>
              </a:tr>
              <a:tr h="311985">
                <a:tc>
                  <a:txBody>
                    <a:bodyPr/>
                    <a:lstStyle/>
                    <a:p>
                      <a:r>
                        <a:rPr lang="en-US" sz="1600" dirty="0" err="1" smtClean="0"/>
                        <a:t>Application_Start</a:t>
                      </a:r>
                      <a:r>
                        <a:rPr lang="en-US" sz="1600" dirty="0" smtClean="0"/>
                        <a:t>()</a:t>
                      </a:r>
                      <a:endParaRPr lang="en-US" sz="1600" dirty="0"/>
                    </a:p>
                  </a:txBody>
                  <a:tcPr/>
                </a:tc>
                <a:tc>
                  <a:txBody>
                    <a:bodyPr/>
                    <a:lstStyle/>
                    <a:p>
                      <a:r>
                        <a:rPr lang="en-US" sz="1600" dirty="0" smtClean="0"/>
                        <a:t>This event handler is called the very first time the web application is launched</a:t>
                      </a:r>
                      <a:endParaRPr lang="en-US" sz="1600" dirty="0"/>
                    </a:p>
                  </a:txBody>
                  <a:tcPr/>
                </a:tc>
              </a:tr>
              <a:tr h="311985">
                <a:tc>
                  <a:txBody>
                    <a:bodyPr/>
                    <a:lstStyle/>
                    <a:p>
                      <a:r>
                        <a:rPr lang="en-US" sz="1600" dirty="0" err="1" smtClean="0"/>
                        <a:t>Application_End</a:t>
                      </a:r>
                      <a:r>
                        <a:rPr lang="en-US" sz="1600" dirty="0" smtClean="0"/>
                        <a:t>()</a:t>
                      </a:r>
                      <a:endParaRPr lang="en-US" sz="1600" dirty="0"/>
                    </a:p>
                  </a:txBody>
                  <a:tcPr/>
                </a:tc>
                <a:tc>
                  <a:txBody>
                    <a:bodyPr/>
                    <a:lstStyle/>
                    <a:p>
                      <a:r>
                        <a:rPr lang="en-US" sz="1600" dirty="0" smtClean="0"/>
                        <a:t>This event handler is called when the application is shutting down</a:t>
                      </a:r>
                      <a:endParaRPr lang="en-US" sz="1600" dirty="0"/>
                    </a:p>
                  </a:txBody>
                  <a:tcPr/>
                </a:tc>
              </a:tr>
              <a:tr h="311985">
                <a:tc>
                  <a:txBody>
                    <a:bodyPr/>
                    <a:lstStyle/>
                    <a:p>
                      <a:r>
                        <a:rPr lang="en-US" sz="1600" dirty="0" err="1" smtClean="0"/>
                        <a:t>Session_Start</a:t>
                      </a:r>
                      <a:r>
                        <a:rPr lang="en-US" sz="1600" dirty="0" smtClean="0"/>
                        <a:t>()</a:t>
                      </a:r>
                      <a:endParaRPr lang="en-US" sz="1600" dirty="0"/>
                    </a:p>
                  </a:txBody>
                  <a:tcPr/>
                </a:tc>
                <a:tc>
                  <a:txBody>
                    <a:bodyPr/>
                    <a:lstStyle/>
                    <a:p>
                      <a:r>
                        <a:rPr lang="en-US" sz="1600" dirty="0" smtClean="0"/>
                        <a:t>This event handler is fired when a new user logs on to your application. Here you may establish any user-specific data points.</a:t>
                      </a:r>
                      <a:endParaRPr lang="en-US" sz="1600" dirty="0"/>
                    </a:p>
                  </a:txBody>
                  <a:tcPr/>
                </a:tc>
              </a:tr>
              <a:tr h="311985">
                <a:tc>
                  <a:txBody>
                    <a:bodyPr/>
                    <a:lstStyle/>
                    <a:p>
                      <a:r>
                        <a:rPr lang="en-US" sz="1600" dirty="0" err="1" smtClean="0"/>
                        <a:t>Session_End</a:t>
                      </a:r>
                      <a:r>
                        <a:rPr lang="en-US" sz="1600" dirty="0" smtClean="0"/>
                        <a:t>()</a:t>
                      </a:r>
                      <a:endParaRPr lang="en-US" sz="1600" dirty="0"/>
                    </a:p>
                  </a:txBody>
                  <a:tcPr/>
                </a:tc>
                <a:tc>
                  <a:txBody>
                    <a:bodyPr/>
                    <a:lstStyle/>
                    <a:p>
                      <a:r>
                        <a:rPr lang="en-US" sz="1600" dirty="0" smtClean="0"/>
                        <a:t>This event handler is fired when a user’s session has terminated (typically through a predefined timeout).</a:t>
                      </a:r>
                      <a:endParaRPr lang="en-US" sz="1600" dirty="0"/>
                    </a:p>
                  </a:txBody>
                  <a:tcPr/>
                </a:tc>
              </a:tr>
              <a:tr h="345074">
                <a:tc>
                  <a:txBody>
                    <a:bodyPr/>
                    <a:lstStyle/>
                    <a:p>
                      <a:r>
                        <a:rPr lang="en-US" sz="1600" dirty="0" err="1" smtClean="0"/>
                        <a:t>Application_Error</a:t>
                      </a:r>
                      <a:r>
                        <a:rPr lang="en-US" sz="1600" dirty="0" smtClean="0"/>
                        <a:t>()</a:t>
                      </a:r>
                      <a:endParaRPr lang="en-US" sz="1600" dirty="0"/>
                    </a:p>
                  </a:txBody>
                  <a:tcPr/>
                </a:tc>
                <a:tc>
                  <a:txBody>
                    <a:bodyPr/>
                    <a:lstStyle/>
                    <a:p>
                      <a:r>
                        <a:rPr lang="en-US" sz="1600" dirty="0" smtClean="0"/>
                        <a:t>This is a global error handler that will be called when an unhandled exception is thrown by the web application.</a:t>
                      </a:r>
                      <a:endParaRPr lang="en-US" sz="1600" dirty="0"/>
                    </a:p>
                  </a:txBody>
                  <a:tcPr/>
                </a:tc>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762000"/>
          </a:xfrm>
        </p:spPr>
        <p:txBody>
          <a:bodyPr>
            <a:normAutofit/>
          </a:bodyPr>
          <a:lstStyle/>
          <a:p>
            <a:pPr algn="ctr"/>
            <a:r>
              <a:rPr lang="en-US" sz="3600" b="1" dirty="0" smtClean="0"/>
              <a:t>Application/Session Distinction</a:t>
            </a:r>
            <a:endParaRPr lang="en-US" sz="3600" dirty="0"/>
          </a:p>
        </p:txBody>
      </p:sp>
      <p:sp>
        <p:nvSpPr>
          <p:cNvPr id="5" name="Content Placeholder 2"/>
          <p:cNvSpPr>
            <a:spLocks noGrp="1"/>
          </p:cNvSpPr>
          <p:nvPr>
            <p:ph idx="1"/>
          </p:nvPr>
        </p:nvSpPr>
        <p:spPr>
          <a:xfrm>
            <a:off x="457200" y="1143000"/>
            <a:ext cx="8229600" cy="4526280"/>
          </a:xfrm>
        </p:spPr>
        <p:txBody>
          <a:bodyPr>
            <a:normAutofit/>
          </a:bodyPr>
          <a:lstStyle/>
          <a:p>
            <a:r>
              <a:rPr lang="en-US" sz="1800" u="sng" dirty="0" smtClean="0">
                <a:latin typeface="Calibri" pitchFamily="34" charset="0"/>
              </a:rPr>
              <a:t>Application state</a:t>
            </a:r>
            <a:r>
              <a:rPr lang="en-US" sz="1800" dirty="0" smtClean="0">
                <a:latin typeface="Calibri" pitchFamily="34" charset="0"/>
              </a:rPr>
              <a:t> is maintained by an instance of the </a:t>
            </a:r>
            <a:r>
              <a:rPr lang="en-US" sz="1800" dirty="0" err="1" smtClean="0">
                <a:latin typeface="Calibri" pitchFamily="34" charset="0"/>
              </a:rPr>
              <a:t>HttpApplicationState</a:t>
            </a:r>
            <a:r>
              <a:rPr lang="en-US" sz="1800" dirty="0" smtClean="0">
                <a:latin typeface="Calibri" pitchFamily="34" charset="0"/>
              </a:rPr>
              <a:t> type. </a:t>
            </a:r>
          </a:p>
          <a:p>
            <a:pPr lvl="1">
              <a:buFont typeface="Wingdings" pitchFamily="2" charset="2"/>
              <a:buChar char="Ø"/>
            </a:pPr>
            <a:r>
              <a:rPr lang="en-US" sz="1800" dirty="0" smtClean="0">
                <a:latin typeface="Calibri" pitchFamily="34" charset="0"/>
              </a:rPr>
              <a:t>This class enables to </a:t>
            </a:r>
            <a:r>
              <a:rPr lang="en-US" sz="1800" dirty="0" smtClean="0">
                <a:solidFill>
                  <a:srgbClr val="FFFF00"/>
                </a:solidFill>
                <a:latin typeface="Calibri" pitchFamily="34" charset="0"/>
              </a:rPr>
              <a:t>share global information across all users</a:t>
            </a:r>
            <a:r>
              <a:rPr lang="en-US" sz="1800" dirty="0" smtClean="0">
                <a:latin typeface="Calibri" pitchFamily="34" charset="0"/>
              </a:rPr>
              <a:t> (and all pages) who are logged on to your ASP.NET application. </a:t>
            </a:r>
          </a:p>
          <a:p>
            <a:r>
              <a:rPr lang="en-US" sz="1800" u="sng" dirty="0" smtClean="0">
                <a:latin typeface="Calibri" pitchFamily="34" charset="0"/>
              </a:rPr>
              <a:t>Session state </a:t>
            </a:r>
            <a:r>
              <a:rPr lang="en-US" sz="1800" dirty="0" smtClean="0">
                <a:latin typeface="Calibri" pitchFamily="34" charset="0"/>
              </a:rPr>
              <a:t>is maintained by </a:t>
            </a:r>
            <a:r>
              <a:rPr lang="en-US" sz="1800" dirty="0" err="1" smtClean="0">
                <a:latin typeface="Calibri" pitchFamily="34" charset="0"/>
              </a:rPr>
              <a:t>HttpSessionState</a:t>
            </a:r>
            <a:r>
              <a:rPr lang="en-US" sz="1800" dirty="0" smtClean="0">
                <a:latin typeface="Calibri" pitchFamily="34" charset="0"/>
              </a:rPr>
              <a:t> class type</a:t>
            </a:r>
          </a:p>
          <a:p>
            <a:pPr lvl="1">
              <a:buFont typeface="Wingdings" pitchFamily="2" charset="2"/>
              <a:buChar char="Ø"/>
            </a:pPr>
            <a:r>
              <a:rPr lang="en-US" sz="1800" dirty="0" smtClean="0">
                <a:latin typeface="Calibri" pitchFamily="34" charset="0"/>
              </a:rPr>
              <a:t>used to remember </a:t>
            </a:r>
            <a:r>
              <a:rPr lang="en-US" sz="1800" dirty="0" smtClean="0">
                <a:solidFill>
                  <a:srgbClr val="FFFF00"/>
                </a:solidFill>
                <a:latin typeface="Calibri" pitchFamily="34" charset="0"/>
              </a:rPr>
              <a:t>information for a specific user</a:t>
            </a:r>
          </a:p>
          <a:p>
            <a:pPr lvl="1">
              <a:buFont typeface="Wingdings" pitchFamily="2" charset="2"/>
              <a:buChar char="Ø"/>
            </a:pPr>
            <a:r>
              <a:rPr lang="en-US" sz="1800" dirty="0" smtClean="0">
                <a:latin typeface="Calibri" pitchFamily="34" charset="0"/>
              </a:rPr>
              <a:t>When a new user logs on to an ASP.NET web application, the runtime will automatically assign that user a new session ID.</a:t>
            </a:r>
          </a:p>
          <a:p>
            <a:pPr lvl="1">
              <a:buFont typeface="Wingdings" pitchFamily="2" charset="2"/>
              <a:buChar char="Ø"/>
            </a:pPr>
            <a:endParaRPr lang="en-US" sz="1800" dirty="0" smtClean="0">
              <a:latin typeface="Calibri" pitchFamily="34" charset="0"/>
            </a:endParaRPr>
          </a:p>
          <a:p>
            <a:endParaRPr lang="en-US" sz="1800" dirty="0">
              <a:latin typeface="Calibri" pitchFamily="34" charset="0"/>
            </a:endParaRPr>
          </a:p>
        </p:txBody>
      </p:sp>
      <p:pic>
        <p:nvPicPr>
          <p:cNvPr id="6" name="Picture 4"/>
          <p:cNvPicPr>
            <a:picLocks noChangeAspect="1" noChangeArrowheads="1"/>
          </p:cNvPicPr>
          <p:nvPr/>
        </p:nvPicPr>
        <p:blipFill>
          <a:blip r:embed="rId2"/>
          <a:srcRect/>
          <a:stretch>
            <a:fillRect/>
          </a:stretch>
        </p:blipFill>
        <p:spPr bwMode="auto">
          <a:xfrm>
            <a:off x="1295400" y="3429000"/>
            <a:ext cx="6096000" cy="326548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b="1" dirty="0" smtClean="0"/>
              <a:t>Understanding Cookies</a:t>
            </a:r>
            <a:endParaRPr lang="en-US" dirty="0"/>
          </a:p>
        </p:txBody>
      </p:sp>
      <p:sp>
        <p:nvSpPr>
          <p:cNvPr id="5" name="Content Placeholder 2"/>
          <p:cNvSpPr>
            <a:spLocks noGrp="1"/>
          </p:cNvSpPr>
          <p:nvPr>
            <p:ph idx="1"/>
          </p:nvPr>
        </p:nvSpPr>
        <p:spPr>
          <a:xfrm>
            <a:off x="457200" y="1646237"/>
            <a:ext cx="8229600" cy="4526280"/>
          </a:xfrm>
        </p:spPr>
        <p:txBody>
          <a:bodyPr>
            <a:normAutofit fontScale="85000" lnSpcReduction="20000"/>
          </a:bodyPr>
          <a:lstStyle/>
          <a:p>
            <a:pPr>
              <a:lnSpc>
                <a:spcPct val="90000"/>
              </a:lnSpc>
            </a:pPr>
            <a:r>
              <a:rPr lang="en-US" dirty="0" smtClean="0">
                <a:latin typeface="Calibri" pitchFamily="34" charset="0"/>
              </a:rPr>
              <a:t>Cookie is a text file (or set of files) on the user’s machine.</a:t>
            </a:r>
          </a:p>
          <a:p>
            <a:pPr>
              <a:lnSpc>
                <a:spcPct val="90000"/>
              </a:lnSpc>
            </a:pPr>
            <a:r>
              <a:rPr lang="en-US" dirty="0" smtClean="0">
                <a:latin typeface="Calibri" pitchFamily="34" charset="0"/>
              </a:rPr>
              <a:t>When a user logs on to a given site, the browser checks to see if the user’s machine has a cookie file for the URL in question and, if so, appends this data to the HTTP request.</a:t>
            </a:r>
          </a:p>
          <a:p>
            <a:pPr>
              <a:lnSpc>
                <a:spcPct val="90000"/>
              </a:lnSpc>
            </a:pPr>
            <a:r>
              <a:rPr lang="en-US" dirty="0" smtClean="0">
                <a:latin typeface="Calibri" pitchFamily="34" charset="0"/>
              </a:rPr>
              <a:t>The receiving server-side web page could then read the cookie data to create a GUI that may be based on the current user preferences.</a:t>
            </a:r>
          </a:p>
          <a:p>
            <a:pPr>
              <a:lnSpc>
                <a:spcPct val="90000"/>
              </a:lnSpc>
            </a:pPr>
            <a:r>
              <a:rPr lang="en-US" dirty="0" smtClean="0">
                <a:latin typeface="Calibri" pitchFamily="34" charset="0"/>
              </a:rPr>
              <a:t>Cookies are stored by default under </a:t>
            </a:r>
            <a:r>
              <a:rPr lang="en-US" i="1" dirty="0" smtClean="0">
                <a:latin typeface="Calibri" pitchFamily="34" charset="0"/>
              </a:rPr>
              <a:t>C:\Documents and Settings\&lt;</a:t>
            </a:r>
            <a:r>
              <a:rPr lang="en-US" i="1" dirty="0" err="1" smtClean="0">
                <a:latin typeface="Calibri" pitchFamily="34" charset="0"/>
              </a:rPr>
              <a:t>loggedOnUser</a:t>
            </a:r>
            <a:r>
              <a:rPr lang="en-US" i="1" dirty="0" smtClean="0">
                <a:latin typeface="Calibri" pitchFamily="34" charset="0"/>
              </a:rPr>
              <a:t>&gt;\Cookies.</a:t>
            </a:r>
          </a:p>
          <a:p>
            <a:pPr>
              <a:lnSpc>
                <a:spcPct val="90000"/>
              </a:lnSpc>
            </a:pPr>
            <a:r>
              <a:rPr lang="en-US" dirty="0" smtClean="0">
                <a:latin typeface="Calibri" pitchFamily="34" charset="0"/>
              </a:rPr>
              <a:t>Cookies are a horrible choice when you wish to maintain sensitive information about the current user (such as a credit card number, password, or whatnot).</a:t>
            </a: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b="1" dirty="0" smtClean="0"/>
              <a:t>Understanding Cookies</a:t>
            </a:r>
            <a:endParaRPr lang="en-US" dirty="0"/>
          </a:p>
        </p:txBody>
      </p:sp>
      <p:sp>
        <p:nvSpPr>
          <p:cNvPr id="5" name="Content Placeholder 2"/>
          <p:cNvSpPr>
            <a:spLocks noGrp="1"/>
          </p:cNvSpPr>
          <p:nvPr>
            <p:ph idx="1"/>
          </p:nvPr>
        </p:nvSpPr>
        <p:spPr>
          <a:xfrm>
            <a:off x="457200" y="1646237"/>
            <a:ext cx="8229600" cy="4526280"/>
          </a:xfrm>
        </p:spPr>
        <p:txBody>
          <a:bodyPr>
            <a:normAutofit/>
          </a:bodyPr>
          <a:lstStyle/>
          <a:p>
            <a:r>
              <a:rPr lang="en-US" sz="2000" dirty="0" smtClean="0"/>
              <a:t>Creating Cookies</a:t>
            </a:r>
          </a:p>
          <a:p>
            <a:pPr lvl="1"/>
            <a:r>
              <a:rPr lang="en-US" sz="2000" dirty="0" smtClean="0"/>
              <a:t>ASP.NET cookies can be configured to be either persistent or temporary:</a:t>
            </a:r>
          </a:p>
          <a:p>
            <a:pPr lvl="2">
              <a:buFont typeface="Wingdings" pitchFamily="2" charset="2"/>
              <a:buChar char="Ø"/>
            </a:pPr>
            <a:r>
              <a:rPr lang="en-US" sz="2000" dirty="0" smtClean="0"/>
              <a:t>A </a:t>
            </a:r>
            <a:r>
              <a:rPr lang="en-US" sz="2000" u="sng" dirty="0" smtClean="0"/>
              <a:t>persistent</a:t>
            </a:r>
            <a:r>
              <a:rPr lang="en-US" sz="2000" i="1" dirty="0" smtClean="0"/>
              <a:t> </a:t>
            </a:r>
            <a:r>
              <a:rPr lang="en-US" sz="2000" dirty="0" smtClean="0"/>
              <a:t>cookie is typically regarded as the classic definition of cookie data, in that the set of name/value pairs is physically </a:t>
            </a:r>
            <a:r>
              <a:rPr lang="en-US" sz="2000" dirty="0" smtClean="0">
                <a:solidFill>
                  <a:srgbClr val="FFFF00"/>
                </a:solidFill>
              </a:rPr>
              <a:t>saved to the user’s hard drive</a:t>
            </a:r>
            <a:r>
              <a:rPr lang="en-US" sz="2000" dirty="0" smtClean="0"/>
              <a:t>.</a:t>
            </a:r>
          </a:p>
          <a:p>
            <a:pPr lvl="2">
              <a:buFont typeface="Wingdings" pitchFamily="2" charset="2"/>
              <a:buChar char="Ø"/>
            </a:pPr>
            <a:r>
              <a:rPr lang="en-US" sz="2000" u="sng" dirty="0" smtClean="0"/>
              <a:t>Temporary</a:t>
            </a:r>
            <a:r>
              <a:rPr lang="en-US" sz="2000" i="1" u="sng" dirty="0" smtClean="0"/>
              <a:t> </a:t>
            </a:r>
            <a:r>
              <a:rPr lang="en-US" sz="2000" dirty="0" smtClean="0"/>
              <a:t>cookies (also termed </a:t>
            </a:r>
            <a:r>
              <a:rPr lang="en-US" sz="2000" i="1" u="sng" dirty="0" smtClean="0"/>
              <a:t>session cookies</a:t>
            </a:r>
            <a:r>
              <a:rPr lang="en-US" sz="2000" dirty="0" smtClean="0"/>
              <a:t>) contain the same data as a persistent cookie, but the name/value pairs are never saved to the user’s machine; rather, they exist </a:t>
            </a:r>
            <a:r>
              <a:rPr lang="en-US" sz="2000" i="1" dirty="0" smtClean="0"/>
              <a:t>only </a:t>
            </a:r>
            <a:r>
              <a:rPr lang="en-US" sz="2000" dirty="0" smtClean="0"/>
              <a:t>within the HTTP header. </a:t>
            </a:r>
            <a:r>
              <a:rPr lang="en-US" sz="2000" dirty="0" smtClean="0">
                <a:solidFill>
                  <a:srgbClr val="FFFF00"/>
                </a:solidFill>
              </a:rPr>
              <a:t>Once the user logs off your site, all data contained within the session cookie is destroyed.</a:t>
            </a:r>
          </a:p>
          <a:p>
            <a:endParaRPr lang="en-US" sz="2000" dirty="0"/>
          </a:p>
        </p:txBody>
      </p:sp>
      <p:sp>
        <p:nvSpPr>
          <p:cNvPr id="6" name="TextBox 5"/>
          <p:cNvSpPr txBox="1"/>
          <p:nvPr/>
        </p:nvSpPr>
        <p:spPr>
          <a:xfrm>
            <a:off x="457200" y="5657671"/>
            <a:ext cx="7961090" cy="1200329"/>
          </a:xfrm>
          <a:prstGeom prst="rect">
            <a:avLst/>
          </a:prstGeom>
          <a:noFill/>
        </p:spPr>
        <p:txBody>
          <a:bodyPr wrap="square" rtlCol="0">
            <a:spAutoFit/>
          </a:bodyPr>
          <a:lstStyle/>
          <a:p>
            <a:r>
              <a:rPr lang="en-US" b="1" i="1" u="sng" dirty="0" smtClean="0"/>
              <a:t>Note</a:t>
            </a:r>
            <a:r>
              <a:rPr lang="en-US" b="1" i="1" dirty="0" smtClean="0"/>
              <a:t>: </a:t>
            </a:r>
            <a:r>
              <a:rPr lang="en-US" i="1" dirty="0" smtClean="0"/>
              <a:t>Most browsers support cookies of up to 4,096 bytes =&gt; cookies are </a:t>
            </a:r>
          </a:p>
          <a:p>
            <a:r>
              <a:rPr lang="en-US" i="1" dirty="0" smtClean="0"/>
              <a:t>best used to store small amounts of data, such as a user ID that can be </a:t>
            </a:r>
          </a:p>
          <a:p>
            <a:r>
              <a:rPr lang="en-US" i="1" dirty="0" smtClean="0"/>
              <a:t>used to identify the user and pull details from a database.</a:t>
            </a:r>
          </a:p>
          <a:p>
            <a:endParaRPr lang="en-US" i="1"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125</a:t>
            </a:fld>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3200" b="1" dirty="0" smtClean="0"/>
              <a:t>Configuring ASP.NET Web Application Using </a:t>
            </a:r>
            <a:r>
              <a:rPr lang="en-US" sz="3200" b="1" dirty="0" err="1" smtClean="0"/>
              <a:t>Web.config</a:t>
            </a:r>
            <a:endParaRPr lang="en-US" sz="3200" dirty="0"/>
          </a:p>
        </p:txBody>
      </p:sp>
      <p:sp>
        <p:nvSpPr>
          <p:cNvPr id="5" name="Content Placeholder 2"/>
          <p:cNvSpPr>
            <a:spLocks noGrp="1"/>
          </p:cNvSpPr>
          <p:nvPr>
            <p:ph idx="1"/>
          </p:nvPr>
        </p:nvSpPr>
        <p:spPr>
          <a:xfrm>
            <a:off x="457200" y="1646237"/>
            <a:ext cx="8229600" cy="4526280"/>
          </a:xfrm>
        </p:spPr>
        <p:txBody>
          <a:bodyPr/>
          <a:lstStyle/>
          <a:p>
            <a:r>
              <a:rPr lang="en-US" dirty="0" smtClean="0"/>
              <a:t>In ASP .NET, the web-centric configuration files are always named </a:t>
            </a:r>
            <a:r>
              <a:rPr lang="en-US" dirty="0" err="1" smtClean="0"/>
              <a:t>Web.config</a:t>
            </a:r>
            <a:r>
              <a:rPr lang="en-US" b="1" i="1" dirty="0" smtClean="0"/>
              <a:t>, </a:t>
            </a:r>
            <a:r>
              <a:rPr lang="en-US" dirty="0" smtClean="0"/>
              <a:t>with default structure:</a:t>
            </a:r>
            <a:endParaRPr lang="en-US" b="1" i="1" dirty="0" smtClean="0"/>
          </a:p>
          <a:p>
            <a:endParaRPr lang="en-US" dirty="0"/>
          </a:p>
        </p:txBody>
      </p:sp>
      <p:pic>
        <p:nvPicPr>
          <p:cNvPr id="6" name="Picture 5" descr="config.png"/>
          <p:cNvPicPr>
            <a:picLocks noChangeAspect="1"/>
          </p:cNvPicPr>
          <p:nvPr/>
        </p:nvPicPr>
        <p:blipFill>
          <a:blip r:embed="rId2"/>
          <a:stretch>
            <a:fillRect/>
          </a:stretch>
        </p:blipFill>
        <p:spPr>
          <a:xfrm>
            <a:off x="838200" y="3657600"/>
            <a:ext cx="7525579" cy="21336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126</a:t>
            </a:fld>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660864"/>
          </a:xfrm>
        </p:spPr>
        <p:txBody>
          <a:bodyPr>
            <a:normAutofit/>
          </a:bodyPr>
          <a:lstStyle/>
          <a:p>
            <a:pPr algn="ctr"/>
            <a:r>
              <a:rPr lang="en-US" sz="3200" b="1" dirty="0" smtClean="0"/>
              <a:t>Configuring ASP.NET Web Application</a:t>
            </a:r>
            <a:endParaRPr lang="en-US" sz="3200" dirty="0"/>
          </a:p>
        </p:txBody>
      </p:sp>
      <p:graphicFrame>
        <p:nvGraphicFramePr>
          <p:cNvPr id="5" name="Content Placeholder 3"/>
          <p:cNvGraphicFramePr>
            <a:graphicFrameLocks noGrp="1"/>
          </p:cNvGraphicFramePr>
          <p:nvPr>
            <p:ph idx="1"/>
          </p:nvPr>
        </p:nvGraphicFramePr>
        <p:xfrm>
          <a:off x="381000" y="1371600"/>
          <a:ext cx="8229600" cy="5054600"/>
        </p:xfrm>
        <a:graphic>
          <a:graphicData uri="http://schemas.openxmlformats.org/drawingml/2006/table">
            <a:tbl>
              <a:tblPr firstRow="1" bandRow="1">
                <a:tableStyleId>{5C22544A-7EE6-4342-B048-85BDC9FD1C3A}</a:tableStyleId>
              </a:tblPr>
              <a:tblGrid>
                <a:gridCol w="2438400"/>
                <a:gridCol w="5791200"/>
              </a:tblGrid>
              <a:tr h="370840">
                <a:tc>
                  <a:txBody>
                    <a:bodyPr/>
                    <a:lstStyle/>
                    <a:p>
                      <a:r>
                        <a:rPr lang="en-US" dirty="0" smtClean="0"/>
                        <a:t>Element</a:t>
                      </a:r>
                      <a:endParaRPr lang="en-US" dirty="0"/>
                    </a:p>
                  </a:txBody>
                  <a:tcPr/>
                </a:tc>
                <a:tc>
                  <a:txBody>
                    <a:bodyPr/>
                    <a:lstStyle/>
                    <a:p>
                      <a:r>
                        <a:rPr lang="en-US" dirty="0" smtClean="0"/>
                        <a:t>Description</a:t>
                      </a:r>
                      <a:endParaRPr lang="en-US" dirty="0"/>
                    </a:p>
                  </a:txBody>
                  <a:tcPr/>
                </a:tc>
              </a:tr>
              <a:tr h="370840">
                <a:tc>
                  <a:txBody>
                    <a:bodyPr/>
                    <a:lstStyle/>
                    <a:p>
                      <a:r>
                        <a:rPr lang="en-US" u="none" dirty="0" smtClean="0">
                          <a:latin typeface="Calibri" pitchFamily="34" charset="0"/>
                        </a:rPr>
                        <a:t>&lt;</a:t>
                      </a:r>
                      <a:r>
                        <a:rPr lang="en-US" u="none" dirty="0" err="1" smtClean="0">
                          <a:latin typeface="Calibri" pitchFamily="34" charset="0"/>
                        </a:rPr>
                        <a:t>appSettings</a:t>
                      </a:r>
                      <a:r>
                        <a:rPr lang="en-US" u="none" dirty="0" smtClean="0">
                          <a:latin typeface="Calibri" pitchFamily="34" charset="0"/>
                        </a:rPr>
                        <a:t>&gt;</a:t>
                      </a:r>
                      <a:endParaRPr lang="en-US" u="none" dirty="0">
                        <a:latin typeface="Calibri" pitchFamily="34" charset="0"/>
                      </a:endParaRPr>
                    </a:p>
                  </a:txBody>
                  <a:tcPr/>
                </a:tc>
                <a:tc>
                  <a:txBody>
                    <a:bodyPr/>
                    <a:lstStyle/>
                    <a:p>
                      <a:r>
                        <a:rPr lang="en-US" dirty="0" smtClean="0">
                          <a:latin typeface="Calibri" pitchFamily="34" charset="0"/>
                        </a:rPr>
                        <a:t>establish custom name/value pairs that can be programmatically read in memory for use by your pages</a:t>
                      </a:r>
                      <a:endParaRPr lang="en-US" dirty="0">
                        <a:latin typeface="Calibri" pitchFamily="34" charset="0"/>
                      </a:endParaRPr>
                    </a:p>
                  </a:txBody>
                  <a:tcPr/>
                </a:tc>
              </a:tr>
              <a:tr h="370840">
                <a:tc>
                  <a:txBody>
                    <a:bodyPr/>
                    <a:lstStyle/>
                    <a:p>
                      <a:r>
                        <a:rPr lang="en-US" u="none" dirty="0" smtClean="0">
                          <a:latin typeface="Calibri" pitchFamily="34" charset="0"/>
                        </a:rPr>
                        <a:t>&lt;authentication&gt;</a:t>
                      </a:r>
                      <a:endParaRPr lang="en-US" u="none" dirty="0">
                        <a:latin typeface="Calibri" pitchFamily="34" charset="0"/>
                      </a:endParaRPr>
                    </a:p>
                  </a:txBody>
                  <a:tcPr/>
                </a:tc>
                <a:tc>
                  <a:txBody>
                    <a:bodyPr/>
                    <a:lstStyle/>
                    <a:p>
                      <a:r>
                        <a:rPr lang="en-US" dirty="0" smtClean="0">
                          <a:latin typeface="Calibri" pitchFamily="34" charset="0"/>
                        </a:rPr>
                        <a:t>used to define the authentication mode for this web application.</a:t>
                      </a:r>
                      <a:endParaRPr lang="en-US" dirty="0">
                        <a:latin typeface="Calibri" pitchFamily="34" charset="0"/>
                      </a:endParaRPr>
                    </a:p>
                  </a:txBody>
                  <a:tcPr/>
                </a:tc>
              </a:tr>
              <a:tr h="370840">
                <a:tc>
                  <a:txBody>
                    <a:bodyPr/>
                    <a:lstStyle/>
                    <a:p>
                      <a:r>
                        <a:rPr lang="en-US" u="none" dirty="0" smtClean="0">
                          <a:latin typeface="Calibri" pitchFamily="34" charset="0"/>
                        </a:rPr>
                        <a:t>&lt;authorization&gt;</a:t>
                      </a:r>
                      <a:endParaRPr lang="en-US" u="none" dirty="0">
                        <a:latin typeface="Calibri" pitchFamily="34" charset="0"/>
                      </a:endParaRPr>
                    </a:p>
                  </a:txBody>
                  <a:tcPr/>
                </a:tc>
                <a:tc>
                  <a:txBody>
                    <a:bodyPr/>
                    <a:lstStyle/>
                    <a:p>
                      <a:r>
                        <a:rPr lang="en-US" dirty="0" smtClean="0">
                          <a:latin typeface="Calibri" pitchFamily="34" charset="0"/>
                        </a:rPr>
                        <a:t>used to define which users can access which resources on the web server.</a:t>
                      </a:r>
                      <a:endParaRPr lang="en-US" dirty="0">
                        <a:latin typeface="Calibri" pitchFamily="34" charset="0"/>
                      </a:endParaRPr>
                    </a:p>
                  </a:txBody>
                  <a:tcPr/>
                </a:tc>
              </a:tr>
              <a:tr h="370840">
                <a:tc>
                  <a:txBody>
                    <a:bodyPr/>
                    <a:lstStyle/>
                    <a:p>
                      <a:r>
                        <a:rPr lang="en-US" u="none" dirty="0" smtClean="0">
                          <a:latin typeface="Calibri" pitchFamily="34" charset="0"/>
                        </a:rPr>
                        <a:t>&lt;compilation&gt;</a:t>
                      </a:r>
                      <a:endParaRPr lang="en-US" u="none" dirty="0">
                        <a:latin typeface="Calibri" pitchFamily="34" charset="0"/>
                      </a:endParaRPr>
                    </a:p>
                  </a:txBody>
                  <a:tcPr/>
                </a:tc>
                <a:tc>
                  <a:txBody>
                    <a:bodyPr/>
                    <a:lstStyle/>
                    <a:p>
                      <a:r>
                        <a:rPr lang="en-US" dirty="0" smtClean="0">
                          <a:latin typeface="Calibri" pitchFamily="34" charset="0"/>
                        </a:rPr>
                        <a:t>used to enable (or disable) debugging</a:t>
                      </a:r>
                      <a:endParaRPr lang="en-US" dirty="0">
                        <a:latin typeface="Calibri" pitchFamily="34" charset="0"/>
                      </a:endParaRPr>
                    </a:p>
                  </a:txBody>
                  <a:tcPr/>
                </a:tc>
              </a:tr>
              <a:tr h="370840">
                <a:tc>
                  <a:txBody>
                    <a:bodyPr/>
                    <a:lstStyle/>
                    <a:p>
                      <a:r>
                        <a:rPr lang="en-US" u="none" dirty="0" smtClean="0">
                          <a:latin typeface="Calibri" pitchFamily="34" charset="0"/>
                        </a:rPr>
                        <a:t>&lt;</a:t>
                      </a:r>
                      <a:r>
                        <a:rPr lang="en-US" u="none" dirty="0" err="1" smtClean="0">
                          <a:latin typeface="Calibri" pitchFamily="34" charset="0"/>
                        </a:rPr>
                        <a:t>connectionStrings</a:t>
                      </a:r>
                      <a:r>
                        <a:rPr lang="en-US" u="none" dirty="0" smtClean="0">
                          <a:latin typeface="Calibri" pitchFamily="34" charset="0"/>
                        </a:rPr>
                        <a:t>&gt;</a:t>
                      </a:r>
                      <a:endParaRPr lang="en-US" u="none" dirty="0">
                        <a:latin typeface="Calibri" pitchFamily="34" charset="0"/>
                      </a:endParaRPr>
                    </a:p>
                  </a:txBody>
                  <a:tcPr/>
                </a:tc>
                <a:tc>
                  <a:txBody>
                    <a:bodyPr/>
                    <a:lstStyle/>
                    <a:p>
                      <a:r>
                        <a:rPr lang="en-US" dirty="0" smtClean="0">
                          <a:latin typeface="Calibri" pitchFamily="34" charset="0"/>
                        </a:rPr>
                        <a:t>used to hold external connection strings</a:t>
                      </a:r>
                      <a:endParaRPr lang="en-US" dirty="0">
                        <a:latin typeface="Calibri" pitchFamily="34" charset="0"/>
                      </a:endParaRPr>
                    </a:p>
                  </a:txBody>
                  <a:tcPr/>
                </a:tc>
              </a:tr>
              <a:tr h="370840">
                <a:tc>
                  <a:txBody>
                    <a:bodyPr/>
                    <a:lstStyle/>
                    <a:p>
                      <a:r>
                        <a:rPr lang="en-US" u="none" dirty="0" smtClean="0">
                          <a:latin typeface="Calibri" pitchFamily="34" charset="0"/>
                        </a:rPr>
                        <a:t>&lt;</a:t>
                      </a:r>
                      <a:r>
                        <a:rPr lang="en-US" u="none" dirty="0" err="1" smtClean="0">
                          <a:latin typeface="Calibri" pitchFamily="34" charset="0"/>
                        </a:rPr>
                        <a:t>customErrors</a:t>
                      </a:r>
                      <a:r>
                        <a:rPr lang="en-US" u="none" dirty="0" smtClean="0">
                          <a:latin typeface="Calibri" pitchFamily="34" charset="0"/>
                        </a:rPr>
                        <a:t>&gt;</a:t>
                      </a:r>
                      <a:endParaRPr lang="en-US" u="none" dirty="0">
                        <a:latin typeface="Calibri" pitchFamily="34" charset="0"/>
                      </a:endParaRPr>
                    </a:p>
                  </a:txBody>
                  <a:tcPr/>
                </a:tc>
                <a:tc>
                  <a:txBody>
                    <a:bodyPr/>
                    <a:lstStyle/>
                    <a:p>
                      <a:r>
                        <a:rPr lang="en-US" dirty="0" smtClean="0">
                          <a:latin typeface="Calibri" pitchFamily="34" charset="0"/>
                        </a:rPr>
                        <a:t>used to tell the runtime exactly how to display errors</a:t>
                      </a:r>
                      <a:endParaRPr lang="en-US" dirty="0">
                        <a:latin typeface="Calibri" pitchFamily="34" charset="0"/>
                      </a:endParaRPr>
                    </a:p>
                  </a:txBody>
                  <a:tcPr/>
                </a:tc>
              </a:tr>
              <a:tr h="370840">
                <a:tc>
                  <a:txBody>
                    <a:bodyPr/>
                    <a:lstStyle/>
                    <a:p>
                      <a:r>
                        <a:rPr lang="en-US" u="none" dirty="0" smtClean="0">
                          <a:latin typeface="Calibri" pitchFamily="34" charset="0"/>
                        </a:rPr>
                        <a:t>&lt;globalization&gt;</a:t>
                      </a:r>
                      <a:endParaRPr lang="en-US" u="none" dirty="0">
                        <a:latin typeface="Calibri" pitchFamily="34" charset="0"/>
                      </a:endParaRPr>
                    </a:p>
                  </a:txBody>
                  <a:tcPr/>
                </a:tc>
                <a:tc>
                  <a:txBody>
                    <a:bodyPr/>
                    <a:lstStyle/>
                    <a:p>
                      <a:r>
                        <a:rPr lang="en-US" dirty="0" smtClean="0">
                          <a:latin typeface="Calibri" pitchFamily="34" charset="0"/>
                        </a:rPr>
                        <a:t>used to configure the globalization settings</a:t>
                      </a:r>
                      <a:endParaRPr lang="en-US" dirty="0">
                        <a:latin typeface="Calibri" pitchFamily="34" charset="0"/>
                      </a:endParaRPr>
                    </a:p>
                  </a:txBody>
                  <a:tcPr/>
                </a:tc>
              </a:tr>
              <a:tr h="370840">
                <a:tc>
                  <a:txBody>
                    <a:bodyPr/>
                    <a:lstStyle/>
                    <a:p>
                      <a:r>
                        <a:rPr lang="en-US" u="none" dirty="0" smtClean="0">
                          <a:latin typeface="Calibri" pitchFamily="34" charset="0"/>
                        </a:rPr>
                        <a:t>&lt;</a:t>
                      </a:r>
                      <a:r>
                        <a:rPr lang="en-US" u="none" dirty="0" err="1" smtClean="0">
                          <a:latin typeface="Calibri" pitchFamily="34" charset="0"/>
                        </a:rPr>
                        <a:t>sessionState</a:t>
                      </a:r>
                      <a:r>
                        <a:rPr lang="en-US" u="none" dirty="0" smtClean="0">
                          <a:latin typeface="Calibri" pitchFamily="34" charset="0"/>
                        </a:rPr>
                        <a:t>&gt;</a:t>
                      </a:r>
                      <a:endParaRPr lang="en-US" u="none" dirty="0">
                        <a:latin typeface="Calibri" pitchFamily="34" charset="0"/>
                      </a:endParaRPr>
                    </a:p>
                  </a:txBody>
                  <a:tcPr/>
                </a:tc>
                <a:tc>
                  <a:txBody>
                    <a:bodyPr/>
                    <a:lstStyle/>
                    <a:p>
                      <a:r>
                        <a:rPr lang="en-US" dirty="0" smtClean="0">
                          <a:latin typeface="Calibri" pitchFamily="34" charset="0"/>
                        </a:rPr>
                        <a:t>used to control how and where session state data will be stored by the .NET runtime.</a:t>
                      </a:r>
                      <a:endParaRPr lang="en-US" dirty="0">
                        <a:latin typeface="Calibri" pitchFamily="34" charset="0"/>
                      </a:endParaRPr>
                    </a:p>
                  </a:txBody>
                  <a:tcPr/>
                </a:tc>
              </a:tr>
              <a:tr h="370840">
                <a:tc>
                  <a:txBody>
                    <a:bodyPr/>
                    <a:lstStyle/>
                    <a:p>
                      <a:r>
                        <a:rPr lang="en-US" dirty="0" smtClean="0">
                          <a:latin typeface="Calibri" pitchFamily="34" charset="0"/>
                        </a:rPr>
                        <a:t>&lt;trace&gt;</a:t>
                      </a:r>
                      <a:endParaRPr lang="en-US" dirty="0">
                        <a:latin typeface="Calibri" pitchFamily="34" charset="0"/>
                      </a:endParaRPr>
                    </a:p>
                  </a:txBody>
                  <a:tcPr/>
                </a:tc>
                <a:tc>
                  <a:txBody>
                    <a:bodyPr/>
                    <a:lstStyle/>
                    <a:p>
                      <a:r>
                        <a:rPr lang="en-US" dirty="0" smtClean="0">
                          <a:latin typeface="Calibri" pitchFamily="34" charset="0"/>
                        </a:rPr>
                        <a:t>This element is used to enable (or disable) tracing support for this web application.</a:t>
                      </a:r>
                      <a:endParaRPr lang="en-US" dirty="0">
                        <a:latin typeface="Calibri" pitchFamily="34"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smtClean="0"/>
          </a:p>
          <a:p>
            <a:pPr algn="ctr">
              <a:buNone/>
            </a:pPr>
            <a:r>
              <a:rPr lang="en-US" sz="3600" dirty="0" smtClean="0"/>
              <a:t>Chapter 25: </a:t>
            </a:r>
          </a:p>
          <a:p>
            <a:pPr algn="ctr">
              <a:buNone/>
            </a:pPr>
            <a:r>
              <a:rPr lang="en-US" sz="3600" dirty="0" smtClean="0"/>
              <a:t>XML Web Services</a:t>
            </a:r>
          </a:p>
          <a:p>
            <a:pPr algn="ctr" eaLnBrk="1" hangingPunct="1"/>
            <a:endParaRPr lang="en-US" sz="36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128</a:t>
            </a:fld>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normAutofit/>
          </a:bodyPr>
          <a:lstStyle/>
          <a:p>
            <a:pPr algn="ctr"/>
            <a:r>
              <a:rPr lang="en-US" sz="4000" b="1" dirty="0" smtClean="0"/>
              <a:t>XML Web Services Introduction</a:t>
            </a:r>
            <a:endParaRPr lang="en-US" sz="4000" dirty="0"/>
          </a:p>
        </p:txBody>
      </p:sp>
      <p:sp>
        <p:nvSpPr>
          <p:cNvPr id="5" name="Content Placeholder 2"/>
          <p:cNvSpPr>
            <a:spLocks noGrp="1"/>
          </p:cNvSpPr>
          <p:nvPr>
            <p:ph idx="1"/>
          </p:nvPr>
        </p:nvSpPr>
        <p:spPr>
          <a:xfrm>
            <a:off x="457200" y="1646237"/>
            <a:ext cx="8229600" cy="4526280"/>
          </a:xfrm>
        </p:spPr>
        <p:txBody>
          <a:bodyPr>
            <a:normAutofit lnSpcReduction="10000"/>
          </a:bodyPr>
          <a:lstStyle/>
          <a:p>
            <a:pPr>
              <a:defRPr/>
            </a:pPr>
            <a:r>
              <a:rPr lang="en-US" sz="2800" dirty="0" smtClean="0"/>
              <a:t>What is Web service?</a:t>
            </a:r>
          </a:p>
          <a:p>
            <a:pPr lvl="1">
              <a:buFont typeface="Wingdings" pitchFamily="2" charset="2"/>
              <a:buChar char="Ø"/>
              <a:defRPr/>
            </a:pPr>
            <a:r>
              <a:rPr lang="en-US" sz="2400" dirty="0" smtClean="0"/>
              <a:t>Web services are typically </a:t>
            </a:r>
            <a:r>
              <a:rPr lang="en-US" sz="2400" i="1" u="sng" dirty="0" smtClean="0"/>
              <a:t>application programming interfaces</a:t>
            </a:r>
            <a:r>
              <a:rPr lang="en-US" sz="2400" dirty="0" smtClean="0"/>
              <a:t> (API) or web APIs that are accessed via Hypertext Transfer Protocol(HTTP) and executed on a remote system</a:t>
            </a:r>
          </a:p>
          <a:p>
            <a:pPr>
              <a:defRPr/>
            </a:pPr>
            <a:r>
              <a:rPr lang="en-US" sz="2800" dirty="0" smtClean="0"/>
              <a:t>Benefits of XML Web Services</a:t>
            </a:r>
          </a:p>
          <a:p>
            <a:pPr lvl="1">
              <a:defRPr/>
            </a:pPr>
            <a:r>
              <a:rPr lang="en-US" sz="2400" dirty="0" smtClean="0"/>
              <a:t>XML web services allow you to invoke methods and properties of a remote object using standard HTTP requests.</a:t>
            </a:r>
          </a:p>
          <a:p>
            <a:pPr lvl="1">
              <a:defRPr/>
            </a:pPr>
            <a:r>
              <a:rPr lang="en-US" sz="2400" dirty="0" smtClean="0"/>
              <a:t>XML web services provide a way for </a:t>
            </a:r>
            <a:r>
              <a:rPr lang="en-US" sz="2400" i="1" u="sng" dirty="0" smtClean="0"/>
              <a:t>unrelated platforms</a:t>
            </a:r>
            <a:r>
              <a:rPr lang="en-US" sz="2400" dirty="0" smtClean="0"/>
              <a:t>, </a:t>
            </a:r>
            <a:r>
              <a:rPr lang="en-US" sz="2400" i="1" u="sng" dirty="0" smtClean="0"/>
              <a:t>operating systems</a:t>
            </a:r>
            <a:r>
              <a:rPr lang="en-US" sz="2400" dirty="0" smtClean="0"/>
              <a:t>, and </a:t>
            </a:r>
            <a:r>
              <a:rPr lang="en-US" sz="2400" i="1" u="sng" dirty="0" smtClean="0"/>
              <a:t>programming languages</a:t>
            </a:r>
            <a:r>
              <a:rPr lang="en-US" sz="2400" dirty="0" smtClean="0"/>
              <a:t> to exchange information in harmony.</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lstStyle/>
          <a:p>
            <a:pPr algn="ctr"/>
            <a:r>
              <a:rPr lang="en-US" b="1" dirty="0" smtClean="0"/>
              <a:t>Member Visibility</a:t>
            </a:r>
            <a:endParaRPr lang="en-US" dirty="0"/>
          </a:p>
        </p:txBody>
      </p:sp>
      <p:graphicFrame>
        <p:nvGraphicFramePr>
          <p:cNvPr id="4" name="Table 3"/>
          <p:cNvGraphicFramePr>
            <a:graphicFrameLocks noGrp="1"/>
          </p:cNvGraphicFramePr>
          <p:nvPr/>
        </p:nvGraphicFramePr>
        <p:xfrm>
          <a:off x="533400" y="1828800"/>
          <a:ext cx="8229600" cy="3870960"/>
        </p:xfrm>
        <a:graphic>
          <a:graphicData uri="http://schemas.openxmlformats.org/drawingml/2006/table">
            <a:tbl>
              <a:tblPr firstRow="1" bandRow="1">
                <a:tableStyleId>{5C22544A-7EE6-4342-B048-85BDC9FD1C3A}</a:tableStyleId>
              </a:tblPr>
              <a:tblGrid>
                <a:gridCol w="2667000"/>
                <a:gridCol w="5562600"/>
              </a:tblGrid>
              <a:tr h="381000">
                <a:tc>
                  <a:txBody>
                    <a:bodyPr/>
                    <a:lstStyle/>
                    <a:p>
                      <a:r>
                        <a:rPr lang="en-US" dirty="0" smtClean="0">
                          <a:latin typeface="Arial" pitchFamily="34" charset="0"/>
                          <a:cs typeface="Arial" pitchFamily="34" charset="0"/>
                        </a:rPr>
                        <a:t>C# access</a:t>
                      </a:r>
                      <a:r>
                        <a:rPr lang="en-US" baseline="0" dirty="0" smtClean="0">
                          <a:latin typeface="Arial" pitchFamily="34" charset="0"/>
                          <a:cs typeface="Arial" pitchFamily="34" charset="0"/>
                        </a:rPr>
                        <a:t> modifier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Description</a:t>
                      </a:r>
                      <a:endParaRPr lang="en-US" dirty="0">
                        <a:latin typeface="Arial" pitchFamily="34" charset="0"/>
                        <a:cs typeface="Arial" pitchFamily="34" charset="0"/>
                      </a:endParaRPr>
                    </a:p>
                  </a:txBody>
                  <a:tcPr/>
                </a:tc>
              </a:tr>
              <a:tr h="381000">
                <a:tc>
                  <a:txBody>
                    <a:bodyPr/>
                    <a:lstStyle/>
                    <a:p>
                      <a:r>
                        <a:rPr lang="en-US" dirty="0" smtClean="0">
                          <a:latin typeface="Arial" pitchFamily="34" charset="0"/>
                          <a:cs typeface="Arial" pitchFamily="34" charset="0"/>
                        </a:rPr>
                        <a:t>public</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Accessible from an object variable as well as any derived classes</a:t>
                      </a:r>
                      <a:endParaRPr lang="en-US" dirty="0">
                        <a:latin typeface="Arial" pitchFamily="34" charset="0"/>
                        <a:cs typeface="Arial" pitchFamily="34" charset="0"/>
                      </a:endParaRPr>
                    </a:p>
                  </a:txBody>
                  <a:tcPr/>
                </a:tc>
              </a:tr>
              <a:tr h="381000">
                <a:tc>
                  <a:txBody>
                    <a:bodyPr/>
                    <a:lstStyle/>
                    <a:p>
                      <a:r>
                        <a:rPr lang="en-US" dirty="0" smtClean="0">
                          <a:latin typeface="Arial" pitchFamily="34" charset="0"/>
                          <a:cs typeface="Arial" pitchFamily="34" charset="0"/>
                        </a:rPr>
                        <a:t>private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Accessible only by the class that has defined the method. In C#, all members are </a:t>
                      </a:r>
                      <a:r>
                        <a:rPr lang="en-US" u="sng" dirty="0" smtClean="0">
                          <a:latin typeface="Arial" pitchFamily="34" charset="0"/>
                          <a:cs typeface="Arial" pitchFamily="34" charset="0"/>
                        </a:rPr>
                        <a:t>private by default</a:t>
                      </a: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r h="381000">
                <a:tc>
                  <a:txBody>
                    <a:bodyPr/>
                    <a:lstStyle/>
                    <a:p>
                      <a:r>
                        <a:rPr lang="en-US" dirty="0" smtClean="0">
                          <a:latin typeface="Arial" pitchFamily="34" charset="0"/>
                          <a:cs typeface="Arial" pitchFamily="34" charset="0"/>
                        </a:rPr>
                        <a:t>protected</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Marks a method as usable by the defining class, as well as </a:t>
                      </a:r>
                      <a:r>
                        <a:rPr lang="en-US" u="sng" dirty="0" smtClean="0">
                          <a:latin typeface="Arial" pitchFamily="34" charset="0"/>
                          <a:cs typeface="Arial" pitchFamily="34" charset="0"/>
                        </a:rPr>
                        <a:t>any derived classes</a:t>
                      </a:r>
                      <a:r>
                        <a:rPr lang="en-US" dirty="0" smtClean="0">
                          <a:latin typeface="Arial" pitchFamily="34" charset="0"/>
                          <a:cs typeface="Arial" pitchFamily="34" charset="0"/>
                        </a:rPr>
                        <a:t>. Protected methods, however, are </a:t>
                      </a:r>
                      <a:r>
                        <a:rPr lang="en-US" u="sng" dirty="0" smtClean="0">
                          <a:latin typeface="Arial" pitchFamily="34" charset="0"/>
                          <a:cs typeface="Arial" pitchFamily="34" charset="0"/>
                        </a:rPr>
                        <a:t>not accessible from an object variable</a:t>
                      </a: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r h="381000">
                <a:tc>
                  <a:txBody>
                    <a:bodyPr/>
                    <a:lstStyle/>
                    <a:p>
                      <a:r>
                        <a:rPr lang="en-US" dirty="0" smtClean="0">
                          <a:latin typeface="Arial" pitchFamily="34" charset="0"/>
                          <a:cs typeface="Arial" pitchFamily="34" charset="0"/>
                        </a:rPr>
                        <a:t>internal</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The same assembly, but not outside the assembly.</a:t>
                      </a:r>
                      <a:endParaRPr lang="en-US" dirty="0">
                        <a:latin typeface="Arial" pitchFamily="34" charset="0"/>
                        <a:cs typeface="Arial" pitchFamily="34" charset="0"/>
                      </a:endParaRPr>
                    </a:p>
                  </a:txBody>
                  <a:tcPr/>
                </a:tc>
              </a:tr>
              <a:tr h="381000">
                <a:tc>
                  <a:txBody>
                    <a:bodyPr/>
                    <a:lstStyle/>
                    <a:p>
                      <a:r>
                        <a:rPr lang="en-US" dirty="0" smtClean="0">
                          <a:latin typeface="Arial" pitchFamily="34" charset="0"/>
                          <a:cs typeface="Arial" pitchFamily="34" charset="0"/>
                        </a:rPr>
                        <a:t>protected internal</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Access is limited to the current assembly or types derived from the defining class in the current assembly</a:t>
                      </a:r>
                      <a:endParaRPr lang="en-US" dirty="0">
                        <a:latin typeface="Arial" pitchFamily="34" charset="0"/>
                        <a:cs typeface="Arial" pitchFamily="34" charset="0"/>
                      </a:endParaRPr>
                    </a:p>
                  </a:txBody>
                  <a:tcPr/>
                </a:tc>
              </a:tr>
            </a:tbl>
          </a:graphicData>
        </a:graphic>
      </p:graphicFrame>
      <p:sp>
        <p:nvSpPr>
          <p:cNvPr id="5" name="TextBox 4"/>
          <p:cNvSpPr txBox="1"/>
          <p:nvPr/>
        </p:nvSpPr>
        <p:spPr>
          <a:xfrm>
            <a:off x="457200" y="5943600"/>
            <a:ext cx="7039684" cy="646331"/>
          </a:xfrm>
          <a:prstGeom prst="rect">
            <a:avLst/>
          </a:prstGeom>
          <a:noFill/>
        </p:spPr>
        <p:txBody>
          <a:bodyPr wrap="none" rtlCol="0">
            <a:spAutoFit/>
          </a:bodyPr>
          <a:lstStyle/>
          <a:p>
            <a:r>
              <a:rPr lang="en-US" i="1" u="sng" dirty="0" smtClean="0"/>
              <a:t>Types (classes, interfaces, structures, enumerations, and delegates) </a:t>
            </a:r>
          </a:p>
          <a:p>
            <a:r>
              <a:rPr lang="en-US" i="1" u="sng" dirty="0" smtClean="0"/>
              <a:t>are limited to </a:t>
            </a:r>
            <a:r>
              <a:rPr lang="en-US" i="1" u="sng" dirty="0" smtClean="0">
                <a:solidFill>
                  <a:srgbClr val="FFC000"/>
                </a:solidFill>
              </a:rPr>
              <a:t>public</a:t>
            </a:r>
            <a:r>
              <a:rPr lang="en-US" i="1" u="sng" dirty="0" smtClean="0"/>
              <a:t> or </a:t>
            </a:r>
            <a:r>
              <a:rPr lang="en-US" i="1" u="sng" dirty="0" smtClean="0">
                <a:solidFill>
                  <a:srgbClr val="FFC000"/>
                </a:solidFill>
              </a:rPr>
              <a:t>internal</a:t>
            </a:r>
            <a:r>
              <a:rPr lang="en-US" b="1" i="1" u="sng" dirty="0" smtClean="0"/>
              <a:t> </a:t>
            </a:r>
            <a:r>
              <a:rPr lang="en-US" i="1" u="sng" dirty="0" smtClean="0"/>
              <a:t>(default).</a:t>
            </a:r>
            <a:endParaRPr lang="en-US" i="1" u="sng"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rmAutofit/>
          </a:bodyPr>
          <a:lstStyle/>
          <a:p>
            <a:r>
              <a:rPr lang="en-US" sz="4000" b="1" dirty="0" smtClean="0"/>
              <a:t>XML Web Services Introduction</a:t>
            </a:r>
            <a:endParaRPr lang="en-US" sz="4000" dirty="0"/>
          </a:p>
        </p:txBody>
      </p:sp>
      <p:sp>
        <p:nvSpPr>
          <p:cNvPr id="5" name="Content Placeholder 2"/>
          <p:cNvSpPr>
            <a:spLocks noGrp="1"/>
          </p:cNvSpPr>
          <p:nvPr>
            <p:ph idx="1"/>
          </p:nvPr>
        </p:nvSpPr>
        <p:spPr>
          <a:xfrm>
            <a:off x="457200" y="1646237"/>
            <a:ext cx="8229600" cy="4526280"/>
          </a:xfrm>
        </p:spPr>
        <p:txBody>
          <a:bodyPr/>
          <a:lstStyle/>
          <a:p>
            <a:r>
              <a:rPr lang="en-US" sz="2800" dirty="0" smtClean="0"/>
              <a:t>XML Web Service Clients</a:t>
            </a:r>
          </a:p>
          <a:p>
            <a:pPr lvl="1"/>
            <a:r>
              <a:rPr lang="en-US" dirty="0" smtClean="0"/>
              <a:t>XML web service client is not limited to a web page</a:t>
            </a:r>
          </a:p>
          <a:p>
            <a:pPr lvl="1"/>
            <a:r>
              <a:rPr lang="en-US" dirty="0" smtClean="0"/>
              <a:t>The proxy’s implementation code forwards requests to the XML web service using standard HTTP.</a:t>
            </a:r>
          </a:p>
          <a:p>
            <a:pPr lvl="1"/>
            <a:r>
              <a:rPr lang="en-US" dirty="0" smtClean="0"/>
              <a:t>The proxy also maps the incoming stream of XML back into .NET-specific data types (or whatever type system is required by the consumer application).</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4000" b="1" dirty="0" smtClean="0"/>
              <a:t>XML Web Services Introduction</a:t>
            </a:r>
            <a:endParaRPr lang="en-US" sz="4000" dirty="0"/>
          </a:p>
        </p:txBody>
      </p:sp>
      <p:pic>
        <p:nvPicPr>
          <p:cNvPr id="5" name="Picture 4"/>
          <p:cNvPicPr>
            <a:picLocks noChangeAspect="1" noChangeArrowheads="1"/>
          </p:cNvPicPr>
          <p:nvPr/>
        </p:nvPicPr>
        <p:blipFill>
          <a:blip r:embed="rId2"/>
          <a:srcRect/>
          <a:stretch>
            <a:fillRect/>
          </a:stretch>
        </p:blipFill>
        <p:spPr bwMode="auto">
          <a:xfrm>
            <a:off x="1752600" y="1600200"/>
            <a:ext cx="5257800" cy="444341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132</a:t>
            </a:fld>
            <a:endParaRPr lang="en-US"/>
          </a:p>
        </p:txBody>
      </p:sp>
      <p:grpSp>
        <p:nvGrpSpPr>
          <p:cNvPr id="5" name="Group 4"/>
          <p:cNvGrpSpPr/>
          <p:nvPr/>
        </p:nvGrpSpPr>
        <p:grpSpPr>
          <a:xfrm>
            <a:off x="990600" y="1295400"/>
            <a:ext cx="7086600" cy="4643438"/>
            <a:chOff x="990600" y="1604963"/>
            <a:chExt cx="7086600" cy="4643438"/>
          </a:xfrm>
        </p:grpSpPr>
        <p:grpSp>
          <p:nvGrpSpPr>
            <p:cNvPr id="6" name="Group 4"/>
            <p:cNvGrpSpPr/>
            <p:nvPr/>
          </p:nvGrpSpPr>
          <p:grpSpPr>
            <a:xfrm>
              <a:off x="990600" y="1604963"/>
              <a:ext cx="7086600" cy="4643434"/>
              <a:chOff x="1200150" y="1395413"/>
              <a:chExt cx="7086600" cy="4643434"/>
            </a:xfrm>
          </p:grpSpPr>
          <p:sp>
            <p:nvSpPr>
              <p:cNvPr id="11" name="Oval 3"/>
              <p:cNvSpPr>
                <a:spLocks noChangeArrowheads="1"/>
              </p:cNvSpPr>
              <p:nvPr/>
            </p:nvSpPr>
            <p:spPr bwMode="auto">
              <a:xfrm>
                <a:off x="1639888" y="1795463"/>
                <a:ext cx="5638800" cy="3995737"/>
              </a:xfrm>
              <a:prstGeom prst="ellipse">
                <a:avLst/>
              </a:prstGeom>
              <a:gradFill rotWithShape="1">
                <a:gsLst>
                  <a:gs pos="0">
                    <a:srgbClr val="FFFFFF"/>
                  </a:gs>
                  <a:gs pos="100000">
                    <a:srgbClr val="CFE1C2"/>
                  </a:gs>
                </a:gsLst>
                <a:lin ang="5400000" scaled="1"/>
              </a:gradFill>
              <a:ln w="9525" algn="ctr">
                <a:noFill/>
                <a:round/>
                <a:headEnd/>
                <a:tailEnd/>
              </a:ln>
              <a:effectLst/>
            </p:spPr>
            <p:txBody>
              <a:bodyPr wrap="none" anchor="ctr"/>
              <a:lstStyle/>
              <a:p>
                <a:endParaRPr lang="en-US"/>
              </a:p>
            </p:txBody>
          </p:sp>
          <p:sp>
            <p:nvSpPr>
              <p:cNvPr id="12" name="AutoShape 4"/>
              <p:cNvSpPr>
                <a:spLocks noChangeArrowheads="1"/>
              </p:cNvSpPr>
              <p:nvPr/>
            </p:nvSpPr>
            <p:spPr bwMode="auto">
              <a:xfrm>
                <a:off x="2582863" y="1954213"/>
                <a:ext cx="3762375" cy="2854325"/>
              </a:xfrm>
              <a:prstGeom prst="triangle">
                <a:avLst>
                  <a:gd name="adj" fmla="val 50000"/>
                </a:avLst>
              </a:prstGeom>
              <a:noFill/>
              <a:ln w="57150">
                <a:solidFill>
                  <a:srgbClr val="CC0000"/>
                </a:solidFill>
                <a:prstDash val="sysDot"/>
                <a:miter lim="800000"/>
                <a:headEnd/>
                <a:tailEnd/>
              </a:ln>
              <a:effectLst/>
            </p:spPr>
            <p:txBody>
              <a:bodyPr wrap="none" anchor="ctr"/>
              <a:lstStyle/>
              <a:p>
                <a:endParaRPr lang="en-US"/>
              </a:p>
            </p:txBody>
          </p:sp>
          <p:sp>
            <p:nvSpPr>
              <p:cNvPr id="13" name="AutoShape 5"/>
              <p:cNvSpPr>
                <a:spLocks noChangeArrowheads="1"/>
              </p:cNvSpPr>
              <p:nvPr/>
            </p:nvSpPr>
            <p:spPr bwMode="auto">
              <a:xfrm>
                <a:off x="2395538" y="314325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Publish</a:t>
                </a:r>
              </a:p>
            </p:txBody>
          </p:sp>
          <p:sp>
            <p:nvSpPr>
              <p:cNvPr id="14" name="AutoShape 6"/>
              <p:cNvSpPr>
                <a:spLocks noChangeArrowheads="1"/>
              </p:cNvSpPr>
              <p:nvPr/>
            </p:nvSpPr>
            <p:spPr bwMode="auto">
              <a:xfrm>
                <a:off x="5700713" y="314325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Find</a:t>
                </a:r>
              </a:p>
            </p:txBody>
          </p:sp>
          <p:sp>
            <p:nvSpPr>
              <p:cNvPr id="15" name="AutoShape 7"/>
              <p:cNvSpPr>
                <a:spLocks noChangeArrowheads="1"/>
              </p:cNvSpPr>
              <p:nvPr/>
            </p:nvSpPr>
            <p:spPr bwMode="auto">
              <a:xfrm>
                <a:off x="3957638" y="4968875"/>
                <a:ext cx="80010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Bind</a:t>
                </a:r>
              </a:p>
            </p:txBody>
          </p:sp>
          <p:pic>
            <p:nvPicPr>
              <p:cNvPr id="16" name="Picture 8" descr="Internet01"/>
              <p:cNvPicPr>
                <a:picLocks noChangeAspect="1" noChangeArrowheads="1"/>
              </p:cNvPicPr>
              <p:nvPr/>
            </p:nvPicPr>
            <p:blipFill>
              <a:blip r:embed="rId2" cstate="print"/>
              <a:srcRect/>
              <a:stretch>
                <a:fillRect/>
              </a:stretch>
            </p:blipFill>
            <p:spPr bwMode="auto">
              <a:xfrm>
                <a:off x="3660775" y="2997200"/>
                <a:ext cx="1597025" cy="1593850"/>
              </a:xfrm>
              <a:prstGeom prst="rect">
                <a:avLst/>
              </a:prstGeom>
              <a:noFill/>
            </p:spPr>
          </p:pic>
          <p:sp>
            <p:nvSpPr>
              <p:cNvPr id="17" name="AutoShape 9"/>
              <p:cNvSpPr>
                <a:spLocks noChangeArrowheads="1"/>
              </p:cNvSpPr>
              <p:nvPr/>
            </p:nvSpPr>
            <p:spPr bwMode="auto">
              <a:xfrm>
                <a:off x="3925888" y="3595688"/>
                <a:ext cx="1066800" cy="3968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Internet</a:t>
                </a:r>
              </a:p>
            </p:txBody>
          </p:sp>
          <p:grpSp>
            <p:nvGrpSpPr>
              <p:cNvPr id="18" name="Group 10"/>
              <p:cNvGrpSpPr>
                <a:grpSpLocks/>
              </p:cNvGrpSpPr>
              <p:nvPr/>
            </p:nvGrpSpPr>
            <p:grpSpPr bwMode="auto">
              <a:xfrm>
                <a:off x="1200150" y="3922713"/>
                <a:ext cx="2332038" cy="1935162"/>
                <a:chOff x="756" y="2471"/>
                <a:chExt cx="1469" cy="1219"/>
              </a:xfrm>
            </p:grpSpPr>
            <p:sp>
              <p:nvSpPr>
                <p:cNvPr id="30" name="Oval 11"/>
                <p:cNvSpPr>
                  <a:spLocks noChangeArrowheads="1"/>
                </p:cNvSpPr>
                <p:nvPr/>
              </p:nvSpPr>
              <p:spPr bwMode="auto">
                <a:xfrm>
                  <a:off x="1177" y="2729"/>
                  <a:ext cx="1048" cy="639"/>
                </a:xfrm>
                <a:prstGeom prst="ellipse">
                  <a:avLst/>
                </a:prstGeom>
                <a:solidFill>
                  <a:srgbClr val="ABC2DD"/>
                </a:solidFill>
                <a:ln w="9525" algn="ctr">
                  <a:noFill/>
                  <a:round/>
                  <a:headEnd/>
                  <a:tailEnd/>
                </a:ln>
                <a:effectLst/>
              </p:spPr>
              <p:txBody>
                <a:bodyPr wrap="none" anchor="ctr"/>
                <a:lstStyle/>
                <a:p>
                  <a:endParaRPr lang="en-US"/>
                </a:p>
              </p:txBody>
            </p:sp>
            <p:pic>
              <p:nvPicPr>
                <p:cNvPr id="31" name="Picture 12" descr="TowerCase"/>
                <p:cNvPicPr>
                  <a:picLocks noChangeAspect="1" noChangeArrowheads="1"/>
                </p:cNvPicPr>
                <p:nvPr/>
              </p:nvPicPr>
              <p:blipFill>
                <a:blip r:embed="rId3" cstate="print"/>
                <a:srcRect/>
                <a:stretch>
                  <a:fillRect/>
                </a:stretch>
              </p:blipFill>
              <p:spPr bwMode="auto">
                <a:xfrm>
                  <a:off x="1312" y="2471"/>
                  <a:ext cx="492" cy="824"/>
                </a:xfrm>
                <a:prstGeom prst="rect">
                  <a:avLst/>
                </a:prstGeom>
                <a:noFill/>
              </p:spPr>
            </p:pic>
            <p:pic>
              <p:nvPicPr>
                <p:cNvPr id="32" name="Picture 13" descr="Tools01"/>
                <p:cNvPicPr>
                  <a:picLocks noChangeAspect="1" noChangeArrowheads="1"/>
                </p:cNvPicPr>
                <p:nvPr/>
              </p:nvPicPr>
              <p:blipFill>
                <a:blip r:embed="rId4" cstate="print"/>
                <a:srcRect/>
                <a:stretch>
                  <a:fillRect/>
                </a:stretch>
              </p:blipFill>
              <p:spPr bwMode="auto">
                <a:xfrm>
                  <a:off x="1571" y="2596"/>
                  <a:ext cx="554" cy="848"/>
                </a:xfrm>
                <a:prstGeom prst="rect">
                  <a:avLst/>
                </a:prstGeom>
                <a:noFill/>
              </p:spPr>
            </p:pic>
            <p:sp>
              <p:nvSpPr>
                <p:cNvPr id="33" name="AutoShape 14"/>
                <p:cNvSpPr>
                  <a:spLocks noChangeArrowheads="1"/>
                </p:cNvSpPr>
                <p:nvPr/>
              </p:nvSpPr>
              <p:spPr bwMode="auto">
                <a:xfrm>
                  <a:off x="756" y="3342"/>
                  <a:ext cx="1075"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Web Service Provider</a:t>
                  </a:r>
                </a:p>
              </p:txBody>
            </p:sp>
          </p:grpSp>
          <p:grpSp>
            <p:nvGrpSpPr>
              <p:cNvPr id="19" name="Group 18"/>
              <p:cNvGrpSpPr>
                <a:grpSpLocks/>
              </p:cNvGrpSpPr>
              <p:nvPr/>
            </p:nvGrpSpPr>
            <p:grpSpPr bwMode="auto">
              <a:xfrm>
                <a:off x="3590925" y="1395413"/>
                <a:ext cx="4695825" cy="1423987"/>
                <a:chOff x="2262" y="879"/>
                <a:chExt cx="2958" cy="897"/>
              </a:xfrm>
            </p:grpSpPr>
            <p:sp>
              <p:nvSpPr>
                <p:cNvPr id="25" name="Oval 16"/>
                <p:cNvSpPr>
                  <a:spLocks noChangeArrowheads="1"/>
                </p:cNvSpPr>
                <p:nvPr/>
              </p:nvSpPr>
              <p:spPr bwMode="auto">
                <a:xfrm>
                  <a:off x="2262" y="1137"/>
                  <a:ext cx="1048" cy="639"/>
                </a:xfrm>
                <a:prstGeom prst="ellipse">
                  <a:avLst/>
                </a:prstGeom>
                <a:solidFill>
                  <a:srgbClr val="ABC2DD"/>
                </a:solidFill>
                <a:ln w="9525" algn="ctr">
                  <a:noFill/>
                  <a:round/>
                  <a:headEnd/>
                  <a:tailEnd/>
                </a:ln>
                <a:effectLst/>
              </p:spPr>
              <p:txBody>
                <a:bodyPr wrap="none" anchor="ctr"/>
                <a:lstStyle/>
                <a:p>
                  <a:endParaRPr lang="en-US"/>
                </a:p>
              </p:txBody>
            </p:sp>
            <p:grpSp>
              <p:nvGrpSpPr>
                <p:cNvPr id="26" name="Group 20"/>
                <p:cNvGrpSpPr>
                  <a:grpSpLocks/>
                </p:cNvGrpSpPr>
                <p:nvPr/>
              </p:nvGrpSpPr>
              <p:grpSpPr bwMode="auto">
                <a:xfrm>
                  <a:off x="2397" y="879"/>
                  <a:ext cx="879" cy="824"/>
                  <a:chOff x="2244" y="903"/>
                  <a:chExt cx="879" cy="824"/>
                </a:xfrm>
              </p:grpSpPr>
              <p:pic>
                <p:nvPicPr>
                  <p:cNvPr id="28" name="Picture 18" descr="TowerCase"/>
                  <p:cNvPicPr>
                    <a:picLocks noChangeAspect="1" noChangeArrowheads="1"/>
                  </p:cNvPicPr>
                  <p:nvPr/>
                </p:nvPicPr>
                <p:blipFill>
                  <a:blip r:embed="rId3" cstate="print"/>
                  <a:srcRect/>
                  <a:stretch>
                    <a:fillRect/>
                  </a:stretch>
                </p:blipFill>
                <p:spPr bwMode="auto">
                  <a:xfrm>
                    <a:off x="2244" y="903"/>
                    <a:ext cx="492" cy="824"/>
                  </a:xfrm>
                  <a:prstGeom prst="rect">
                    <a:avLst/>
                  </a:prstGeom>
                  <a:noFill/>
                </p:spPr>
              </p:pic>
              <p:pic>
                <p:nvPicPr>
                  <p:cNvPr id="29" name="Picture 19" descr="search01"/>
                  <p:cNvPicPr>
                    <a:picLocks noChangeAspect="1" noChangeArrowheads="1"/>
                  </p:cNvPicPr>
                  <p:nvPr/>
                </p:nvPicPr>
                <p:blipFill>
                  <a:blip r:embed="rId5" cstate="print"/>
                  <a:srcRect/>
                  <a:stretch>
                    <a:fillRect/>
                  </a:stretch>
                </p:blipFill>
                <p:spPr bwMode="auto">
                  <a:xfrm rot="-2298796">
                    <a:off x="2256" y="1152"/>
                    <a:ext cx="867" cy="423"/>
                  </a:xfrm>
                  <a:prstGeom prst="rect">
                    <a:avLst/>
                  </a:prstGeom>
                  <a:noFill/>
                </p:spPr>
              </p:pic>
            </p:grpSp>
            <p:sp>
              <p:nvSpPr>
                <p:cNvPr id="27" name="AutoShape 20"/>
                <p:cNvSpPr>
                  <a:spLocks noChangeArrowheads="1"/>
                </p:cNvSpPr>
                <p:nvPr/>
              </p:nvSpPr>
              <p:spPr bwMode="auto">
                <a:xfrm>
                  <a:off x="3296" y="993"/>
                  <a:ext cx="1924"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dirty="0">
                      <a:solidFill>
                        <a:schemeClr val="tx1"/>
                      </a:solidFill>
                      <a:latin typeface="Arial Narrow" pitchFamily="34" charset="0"/>
                    </a:rPr>
                    <a:t>UDDI (Web Service </a:t>
                  </a:r>
                  <a:r>
                    <a:rPr lang="en-US" sz="1800" b="1" dirty="0" smtClean="0">
                      <a:solidFill>
                        <a:schemeClr val="tx1"/>
                      </a:solidFill>
                      <a:latin typeface="Arial Narrow" pitchFamily="34" charset="0"/>
                    </a:rPr>
                    <a:t>Discovery /Broker</a:t>
                  </a:r>
                  <a:r>
                    <a:rPr lang="en-US" sz="1800" b="1" dirty="0">
                      <a:solidFill>
                        <a:schemeClr val="tx1"/>
                      </a:solidFill>
                      <a:latin typeface="Arial Narrow" pitchFamily="34" charset="0"/>
                    </a:rPr>
                    <a:t>)</a:t>
                  </a:r>
                </a:p>
              </p:txBody>
            </p:sp>
          </p:grpSp>
          <p:grpSp>
            <p:nvGrpSpPr>
              <p:cNvPr id="20" name="Group 21"/>
              <p:cNvGrpSpPr>
                <a:grpSpLocks/>
              </p:cNvGrpSpPr>
              <p:nvPr/>
            </p:nvGrpSpPr>
            <p:grpSpPr bwMode="auto">
              <a:xfrm>
                <a:off x="5105400" y="3886196"/>
                <a:ext cx="2565400" cy="2152651"/>
                <a:chOff x="3227" y="2471"/>
                <a:chExt cx="1616" cy="1356"/>
              </a:xfrm>
            </p:grpSpPr>
            <p:sp>
              <p:nvSpPr>
                <p:cNvPr id="21" name="Oval 22"/>
                <p:cNvSpPr>
                  <a:spLocks noChangeArrowheads="1"/>
                </p:cNvSpPr>
                <p:nvPr/>
              </p:nvSpPr>
              <p:spPr bwMode="auto">
                <a:xfrm>
                  <a:off x="3227" y="2729"/>
                  <a:ext cx="1048" cy="639"/>
                </a:xfrm>
                <a:prstGeom prst="ellipse">
                  <a:avLst/>
                </a:prstGeom>
                <a:solidFill>
                  <a:srgbClr val="ABC2DD"/>
                </a:solidFill>
                <a:ln w="9525" algn="ctr">
                  <a:noFill/>
                  <a:round/>
                  <a:headEnd/>
                  <a:tailEnd/>
                </a:ln>
                <a:effectLst/>
              </p:spPr>
              <p:txBody>
                <a:bodyPr wrap="none" anchor="ctr"/>
                <a:lstStyle/>
                <a:p>
                  <a:endParaRPr lang="en-US"/>
                </a:p>
              </p:txBody>
            </p:sp>
            <p:pic>
              <p:nvPicPr>
                <p:cNvPr id="22" name="Picture 23" descr="TowerCase"/>
                <p:cNvPicPr>
                  <a:picLocks noChangeAspect="1" noChangeArrowheads="1"/>
                </p:cNvPicPr>
                <p:nvPr/>
              </p:nvPicPr>
              <p:blipFill>
                <a:blip r:embed="rId3" cstate="print"/>
                <a:srcRect/>
                <a:stretch>
                  <a:fillRect/>
                </a:stretch>
              </p:blipFill>
              <p:spPr bwMode="auto">
                <a:xfrm>
                  <a:off x="3362" y="2471"/>
                  <a:ext cx="492" cy="824"/>
                </a:xfrm>
                <a:prstGeom prst="rect">
                  <a:avLst/>
                </a:prstGeom>
                <a:noFill/>
              </p:spPr>
            </p:pic>
            <p:sp>
              <p:nvSpPr>
                <p:cNvPr id="23" name="AutoShape 24"/>
                <p:cNvSpPr>
                  <a:spLocks noChangeArrowheads="1"/>
                </p:cNvSpPr>
                <p:nvPr/>
              </p:nvSpPr>
              <p:spPr bwMode="auto">
                <a:xfrm>
                  <a:off x="3677" y="3479"/>
                  <a:ext cx="1166" cy="34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a:solidFill>
                        <a:schemeClr val="tx1"/>
                      </a:solidFill>
                      <a:latin typeface="Arial Narrow" pitchFamily="34" charset="0"/>
                    </a:rPr>
                    <a:t>Web Service Consumer</a:t>
                  </a:r>
                </a:p>
              </p:txBody>
            </p:sp>
            <p:pic>
              <p:nvPicPr>
                <p:cNvPr id="24" name="Picture 25" descr="UserWithDesktopComputer01"/>
                <p:cNvPicPr>
                  <a:picLocks noChangeAspect="1" noChangeArrowheads="1"/>
                </p:cNvPicPr>
                <p:nvPr/>
              </p:nvPicPr>
              <p:blipFill>
                <a:blip r:embed="rId6" cstate="print"/>
                <a:srcRect/>
                <a:stretch>
                  <a:fillRect/>
                </a:stretch>
              </p:blipFill>
              <p:spPr bwMode="auto">
                <a:xfrm>
                  <a:off x="3704" y="2748"/>
                  <a:ext cx="643" cy="747"/>
                </a:xfrm>
                <a:prstGeom prst="rect">
                  <a:avLst/>
                </a:prstGeom>
                <a:noFill/>
              </p:spPr>
            </p:pic>
          </p:grpSp>
        </p:grpSp>
        <p:sp>
          <p:nvSpPr>
            <p:cNvPr id="7" name="AutoShape 26"/>
            <p:cNvSpPr>
              <a:spLocks noChangeArrowheads="1"/>
            </p:cNvSpPr>
            <p:nvPr/>
          </p:nvSpPr>
          <p:spPr bwMode="auto">
            <a:xfrm>
              <a:off x="1219200" y="4343400"/>
              <a:ext cx="609600" cy="36830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anchor="ctr"/>
            <a:lstStyle/>
            <a:p>
              <a:pPr>
                <a:lnSpc>
                  <a:spcPct val="85000"/>
                </a:lnSpc>
              </a:pPr>
              <a:r>
                <a:rPr lang="en-US" sz="1800" b="1" dirty="0">
                  <a:solidFill>
                    <a:schemeClr val="tx1"/>
                  </a:solidFill>
                  <a:latin typeface="Arial Narrow" pitchFamily="34" charset="0"/>
                </a:rPr>
                <a:t>IIS</a:t>
              </a:r>
            </a:p>
          </p:txBody>
        </p:sp>
        <p:sp>
          <p:nvSpPr>
            <p:cNvPr id="8" name="AutoShape 12"/>
            <p:cNvSpPr>
              <a:spLocks noChangeArrowheads="1"/>
            </p:cNvSpPr>
            <p:nvPr/>
          </p:nvSpPr>
          <p:spPr bwMode="auto">
            <a:xfrm>
              <a:off x="3733800" y="55626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sp>
          <p:nvSpPr>
            <p:cNvPr id="9" name="AutoShape 12"/>
            <p:cNvSpPr>
              <a:spLocks noChangeArrowheads="1"/>
            </p:cNvSpPr>
            <p:nvPr/>
          </p:nvSpPr>
          <p:spPr bwMode="auto">
            <a:xfrm>
              <a:off x="6477000" y="33528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sp>
          <p:nvSpPr>
            <p:cNvPr id="10" name="AutoShape 12"/>
            <p:cNvSpPr>
              <a:spLocks noChangeArrowheads="1"/>
            </p:cNvSpPr>
            <p:nvPr/>
          </p:nvSpPr>
          <p:spPr bwMode="auto">
            <a:xfrm>
              <a:off x="2133600" y="2971800"/>
              <a:ext cx="908050" cy="350838"/>
            </a:xfrm>
            <a:prstGeom prst="roundRect">
              <a:avLst>
                <a:gd name="adj" fmla="val 4167"/>
              </a:avLst>
            </a:prstGeom>
            <a:gradFill rotWithShape="1">
              <a:gsLst>
                <a:gs pos="0">
                  <a:srgbClr val="8DACD0"/>
                </a:gs>
                <a:gs pos="100000">
                  <a:srgbClr val="DEE7F1"/>
                </a:gs>
              </a:gsLst>
              <a:lin ang="2700000" scaled="1"/>
            </a:gradFill>
            <a:ln w="9525">
              <a:solidFill>
                <a:srgbClr val="4D4D4D"/>
              </a:solidFill>
              <a:round/>
              <a:headEnd/>
              <a:tailEnd/>
            </a:ln>
            <a:effectLst/>
          </p:spPr>
          <p:txBody>
            <a:bodyPr wrap="none" anchor="ctr"/>
            <a:lstStyle/>
            <a:p>
              <a:r>
                <a:rPr lang="en-US" b="1">
                  <a:solidFill>
                    <a:schemeClr val="tx1"/>
                  </a:solidFill>
                  <a:latin typeface="Arial Narrow" pitchFamily="34" charset="0"/>
                </a:rPr>
                <a:t>SOAP</a:t>
              </a: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r>
              <a:rPr lang="en-US" sz="4000" b="1" dirty="0" smtClean="0"/>
              <a:t>XML Web Services Introduction</a:t>
            </a:r>
            <a:endParaRPr lang="en-US" sz="4000" dirty="0"/>
          </a:p>
        </p:txBody>
      </p:sp>
      <p:sp>
        <p:nvSpPr>
          <p:cNvPr id="5" name="Content Placeholder 2"/>
          <p:cNvSpPr>
            <a:spLocks noGrp="1"/>
          </p:cNvSpPr>
          <p:nvPr>
            <p:ph idx="1"/>
          </p:nvPr>
        </p:nvSpPr>
        <p:spPr>
          <a:xfrm>
            <a:off x="457200" y="1646237"/>
            <a:ext cx="8229600" cy="4526280"/>
          </a:xfrm>
        </p:spPr>
        <p:txBody>
          <a:bodyPr/>
          <a:lstStyle/>
          <a:p>
            <a:r>
              <a:rPr lang="en-US" sz="2800" dirty="0" smtClean="0"/>
              <a:t>XML Web Service Components</a:t>
            </a:r>
          </a:p>
          <a:p>
            <a:pPr lvl="1"/>
            <a:r>
              <a:rPr lang="en-US" dirty="0" smtClean="0"/>
              <a:t>An XML web service involves the following core technologies:</a:t>
            </a:r>
          </a:p>
          <a:p>
            <a:pPr lvl="2"/>
            <a:r>
              <a:rPr lang="en-US" u="sng" dirty="0" smtClean="0"/>
              <a:t>A discovery service</a:t>
            </a:r>
            <a:r>
              <a:rPr lang="en-US" dirty="0" smtClean="0"/>
              <a:t>: helps clients resolve the location of the XML web service.</a:t>
            </a:r>
          </a:p>
          <a:p>
            <a:pPr lvl="2"/>
            <a:r>
              <a:rPr lang="en-US" u="sng" dirty="0" smtClean="0"/>
              <a:t>A description service</a:t>
            </a:r>
            <a:r>
              <a:rPr lang="en-US" dirty="0" smtClean="0"/>
              <a:t>: helps clients know what the XML web service can do.</a:t>
            </a:r>
          </a:p>
          <a:p>
            <a:pPr lvl="2"/>
            <a:r>
              <a:rPr lang="en-US" u="sng" dirty="0" smtClean="0"/>
              <a:t>A transport protocol</a:t>
            </a:r>
            <a:r>
              <a:rPr lang="en-US" dirty="0" smtClean="0"/>
              <a:t>: pass the information between the client and the XML web service.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rmAutofit/>
          </a:bodyPr>
          <a:lstStyle/>
          <a:p>
            <a:r>
              <a:rPr lang="en-US" sz="4000" b="1" dirty="0" smtClean="0"/>
              <a:t>XML Web Services Introduction</a:t>
            </a:r>
            <a:endParaRPr lang="en-US" sz="4000" dirty="0"/>
          </a:p>
        </p:txBody>
      </p:sp>
      <p:sp>
        <p:nvSpPr>
          <p:cNvPr id="5" name="Content Placeholder 2"/>
          <p:cNvSpPr>
            <a:spLocks noGrp="1"/>
          </p:cNvSpPr>
          <p:nvPr>
            <p:ph idx="1"/>
          </p:nvPr>
        </p:nvSpPr>
        <p:spPr>
          <a:xfrm>
            <a:off x="457200" y="1646237"/>
            <a:ext cx="8229600" cy="4526280"/>
          </a:xfrm>
        </p:spPr>
        <p:txBody>
          <a:bodyPr>
            <a:normAutofit lnSpcReduction="10000"/>
          </a:bodyPr>
          <a:lstStyle/>
          <a:p>
            <a:r>
              <a:rPr lang="en-US" sz="2800" dirty="0" smtClean="0"/>
              <a:t>XML Web Service Discovery</a:t>
            </a:r>
          </a:p>
          <a:p>
            <a:pPr lvl="1"/>
            <a:r>
              <a:rPr lang="en-US" dirty="0" smtClean="0"/>
              <a:t>In order to allow client to look up a web service, it must be registered with a Universal Description, Discovery, and Integration (</a:t>
            </a:r>
            <a:r>
              <a:rPr lang="en-US" u="sng" dirty="0" smtClean="0"/>
              <a:t>UDDI</a:t>
            </a:r>
            <a:r>
              <a:rPr lang="en-US" dirty="0" smtClean="0"/>
              <a:t>) server.</a:t>
            </a:r>
          </a:p>
          <a:p>
            <a:pPr lvl="1"/>
            <a:r>
              <a:rPr lang="en-US" dirty="0" smtClean="0"/>
              <a:t>Clients may submit request to a UDDI catalog to find a list of all web services that match some search criteria.</a:t>
            </a:r>
          </a:p>
          <a:p>
            <a:pPr lvl="1"/>
            <a:r>
              <a:rPr lang="en-US" dirty="0" smtClean="0"/>
              <a:t>In addition to UDDI catalog, Client can use </a:t>
            </a:r>
            <a:r>
              <a:rPr lang="en-US" i="1" dirty="0" smtClean="0"/>
              <a:t>Discovery of Web Services (</a:t>
            </a:r>
            <a:r>
              <a:rPr lang="en-US" i="1" u="sng" dirty="0" smtClean="0"/>
              <a:t>DISCO</a:t>
            </a:r>
            <a:r>
              <a:rPr lang="en-US" i="1" dirty="0" smtClean="0"/>
              <a:t>)</a:t>
            </a:r>
            <a:r>
              <a:rPr lang="en-US" dirty="0" smtClean="0"/>
              <a:t> to locate Web services.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normAutofit/>
          </a:bodyPr>
          <a:lstStyle/>
          <a:p>
            <a:pPr algn="ctr"/>
            <a:r>
              <a:rPr lang="en-US" sz="4000" b="1" dirty="0" smtClean="0"/>
              <a:t>XML Web Services Introduction</a:t>
            </a:r>
            <a:endParaRPr lang="en-US" sz="4000" dirty="0"/>
          </a:p>
        </p:txBody>
      </p:sp>
      <p:sp>
        <p:nvSpPr>
          <p:cNvPr id="5" name="Content Placeholder 2"/>
          <p:cNvSpPr>
            <a:spLocks noGrp="1"/>
          </p:cNvSpPr>
          <p:nvPr>
            <p:ph idx="1"/>
          </p:nvPr>
        </p:nvSpPr>
        <p:spPr>
          <a:xfrm>
            <a:off x="457200" y="1646237"/>
            <a:ext cx="8229600" cy="4526280"/>
          </a:xfrm>
        </p:spPr>
        <p:txBody>
          <a:bodyPr/>
          <a:lstStyle/>
          <a:p>
            <a:r>
              <a:rPr lang="en-US" sz="2400" dirty="0" smtClean="0"/>
              <a:t>XML Web Service Description</a:t>
            </a:r>
          </a:p>
          <a:p>
            <a:pPr lvl="1"/>
            <a:r>
              <a:rPr lang="en-US" sz="2400" dirty="0" smtClean="0"/>
              <a:t>The client must fully understand the exposed functionality before invoking methods.</a:t>
            </a:r>
          </a:p>
          <a:p>
            <a:pPr lvl="1"/>
            <a:r>
              <a:rPr lang="en-US" sz="2400" dirty="0" smtClean="0"/>
              <a:t>A XML web service is described using </a:t>
            </a:r>
            <a:r>
              <a:rPr lang="en-US" sz="2400" i="1" dirty="0" smtClean="0"/>
              <a:t>Web Service Description Language </a:t>
            </a:r>
            <a:r>
              <a:rPr lang="en-US" sz="2400" dirty="0" smtClean="0"/>
              <a:t>(</a:t>
            </a:r>
            <a:r>
              <a:rPr lang="en-US" sz="2400" i="1" u="sng" dirty="0" smtClean="0"/>
              <a:t>WSDL</a:t>
            </a:r>
            <a:r>
              <a:rPr lang="en-US" sz="2400" dirty="0" smtClean="0"/>
              <a:t>).</a:t>
            </a:r>
          </a:p>
          <a:p>
            <a:pPr lvl="2"/>
            <a:r>
              <a:rPr lang="en-US" sz="2000" dirty="0" smtClean="0"/>
              <a:t>WSDL will be automatically generated by Microsoft IIS when the incoming request has a ?</a:t>
            </a:r>
            <a:r>
              <a:rPr lang="en-US" sz="2000" dirty="0" err="1" smtClean="0"/>
              <a:t>wsdl</a:t>
            </a:r>
            <a:r>
              <a:rPr lang="en-US" sz="2000" dirty="0" smtClean="0"/>
              <a:t> suffix.</a:t>
            </a:r>
          </a:p>
          <a:p>
            <a:pPr lvl="1"/>
            <a:r>
              <a:rPr lang="en-US" sz="2400" dirty="0" smtClean="0"/>
              <a:t>Use wsdl.exe to generate proxy type for an XML web service based on a WSDL definition.</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4000" b="1" dirty="0" smtClean="0"/>
              <a:t>XML Web Services Introduction</a:t>
            </a:r>
            <a:endParaRPr lang="en-US" sz="4000" dirty="0"/>
          </a:p>
        </p:txBody>
      </p:sp>
      <p:sp>
        <p:nvSpPr>
          <p:cNvPr id="5" name="Content Placeholder 2"/>
          <p:cNvSpPr>
            <a:spLocks noGrp="1"/>
          </p:cNvSpPr>
          <p:nvPr>
            <p:ph idx="1"/>
          </p:nvPr>
        </p:nvSpPr>
        <p:spPr>
          <a:xfrm>
            <a:off x="457200" y="1646237"/>
            <a:ext cx="8229600" cy="4526280"/>
          </a:xfrm>
        </p:spPr>
        <p:txBody>
          <a:bodyPr/>
          <a:lstStyle/>
          <a:p>
            <a:r>
              <a:rPr lang="en-US" sz="2800" dirty="0" smtClean="0"/>
              <a:t>Transport Protocol</a:t>
            </a:r>
            <a:r>
              <a:rPr lang="en-US" dirty="0" smtClean="0"/>
              <a:t>.</a:t>
            </a:r>
          </a:p>
          <a:p>
            <a:pPr lvl="1"/>
            <a:r>
              <a:rPr lang="en-US" sz="2400" dirty="0" smtClean="0"/>
              <a:t>HTTP GET, HTTP POST, or SOAP can be used to move information between consumers and web services.</a:t>
            </a:r>
          </a:p>
          <a:p>
            <a:pPr lvl="1"/>
            <a:r>
              <a:rPr lang="en-US" sz="2400" dirty="0" smtClean="0"/>
              <a:t>SOAP messages can contain XML descriptions of complex types (including your custom types as well as types within the .NET base class libraries).</a:t>
            </a:r>
          </a:p>
          <a:p>
            <a:pPr lvl="1"/>
            <a:r>
              <a:rPr lang="en-US" sz="2400" dirty="0" smtClean="0"/>
              <a:t>HTTP GET or HTTP POST protocols is restricted to a more limited set of core data XML schema types.</a:t>
            </a:r>
            <a:endParaRPr lang="en-US" sz="2000" dirty="0" smtClean="0"/>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r>
              <a:rPr lang="en-US" sz="3200" b="1" dirty="0" smtClean="0"/>
              <a:t>The Role of the </a:t>
            </a:r>
            <a:r>
              <a:rPr lang="en-US" sz="3200" b="1" dirty="0" err="1" smtClean="0"/>
              <a:t>WebService</a:t>
            </a:r>
            <a:r>
              <a:rPr lang="en-US" sz="3200" b="1" dirty="0" smtClean="0"/>
              <a:t> Base Class</a:t>
            </a:r>
            <a:endParaRPr lang="en-US" sz="3200" dirty="0"/>
          </a:p>
        </p:txBody>
      </p:sp>
      <p:sp>
        <p:nvSpPr>
          <p:cNvPr id="5" name="Content Placeholder 2"/>
          <p:cNvSpPr>
            <a:spLocks noGrp="1"/>
          </p:cNvSpPr>
          <p:nvPr>
            <p:ph idx="1"/>
          </p:nvPr>
        </p:nvSpPr>
        <p:spPr>
          <a:xfrm>
            <a:off x="457200" y="1646237"/>
            <a:ext cx="8229600" cy="4526280"/>
          </a:xfrm>
        </p:spPr>
        <p:txBody>
          <a:bodyPr/>
          <a:lstStyle/>
          <a:p>
            <a:pPr>
              <a:buFont typeface="Wingdings" pitchFamily="2" charset="2"/>
              <a:buChar char="Ø"/>
            </a:pPr>
            <a:r>
              <a:rPr lang="en-US" dirty="0" smtClean="0"/>
              <a:t>if you wish to build a </a:t>
            </a:r>
            <a:r>
              <a:rPr lang="en-US" dirty="0" err="1" smtClean="0"/>
              <a:t>stateful</a:t>
            </a:r>
            <a:r>
              <a:rPr lang="en-US" dirty="0" smtClean="0"/>
              <a:t> web service  using </a:t>
            </a:r>
            <a:r>
              <a:rPr lang="en-US" dirty="0" smtClean="0">
                <a:solidFill>
                  <a:srgbClr val="FFFF00"/>
                </a:solidFill>
              </a:rPr>
              <a:t>Application</a:t>
            </a:r>
            <a:r>
              <a:rPr lang="en-US" dirty="0" smtClean="0"/>
              <a:t> and </a:t>
            </a:r>
            <a:r>
              <a:rPr lang="en-US" dirty="0" smtClean="0">
                <a:solidFill>
                  <a:srgbClr val="FFFF00"/>
                </a:solidFill>
              </a:rPr>
              <a:t>Session</a:t>
            </a:r>
            <a:r>
              <a:rPr lang="en-US" dirty="0" smtClean="0"/>
              <a:t> variables, you are required to derive from </a:t>
            </a:r>
            <a:r>
              <a:rPr lang="en-US" dirty="0" err="1" smtClean="0"/>
              <a:t>WebService</a:t>
            </a:r>
            <a:r>
              <a:rPr lang="en-US" dirty="0" smtClean="0"/>
              <a:t>.</a:t>
            </a:r>
          </a:p>
          <a:p>
            <a:pPr>
              <a:buFont typeface="Wingdings" pitchFamily="2" charset="2"/>
              <a:buChar char="Ø"/>
            </a:pPr>
            <a:r>
              <a:rPr lang="en-US" dirty="0" smtClean="0"/>
              <a:t>if you are building an XML web service that does not require the ability to “remember” information about the external users, extending </a:t>
            </a:r>
            <a:r>
              <a:rPr lang="en-US" dirty="0" err="1" smtClean="0"/>
              <a:t>WebService</a:t>
            </a:r>
            <a:r>
              <a:rPr lang="en-US" dirty="0" smtClean="0"/>
              <a:t> is not required.</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fontScale="90000"/>
          </a:bodyPr>
          <a:lstStyle/>
          <a:p>
            <a:pPr algn="ctr"/>
            <a:r>
              <a:rPr lang="en-US" sz="4800" b="1" dirty="0" smtClean="0"/>
              <a:t>The [</a:t>
            </a:r>
            <a:r>
              <a:rPr lang="en-US" sz="4800" b="1" dirty="0" err="1" smtClean="0"/>
              <a:t>WebService</a:t>
            </a:r>
            <a:r>
              <a:rPr lang="en-US" sz="4800" b="1" dirty="0" smtClean="0"/>
              <a:t>] Attribute</a:t>
            </a:r>
            <a:endParaRPr lang="en-US" dirty="0"/>
          </a:p>
        </p:txBody>
      </p:sp>
      <p:grpSp>
        <p:nvGrpSpPr>
          <p:cNvPr id="5" name="Group 4"/>
          <p:cNvGrpSpPr/>
          <p:nvPr/>
        </p:nvGrpSpPr>
        <p:grpSpPr>
          <a:xfrm>
            <a:off x="228600" y="1447800"/>
            <a:ext cx="5531153" cy="5095600"/>
            <a:chOff x="1447799" y="1447800"/>
            <a:chExt cx="5531153" cy="5095600"/>
          </a:xfrm>
        </p:grpSpPr>
        <p:pic>
          <p:nvPicPr>
            <p:cNvPr id="6" name="Picture 5" descr="s.png"/>
            <p:cNvPicPr>
              <a:picLocks noChangeAspect="1"/>
            </p:cNvPicPr>
            <p:nvPr/>
          </p:nvPicPr>
          <p:blipFill>
            <a:blip r:embed="rId2"/>
            <a:stretch>
              <a:fillRect/>
            </a:stretch>
          </p:blipFill>
          <p:spPr>
            <a:xfrm>
              <a:off x="1447799" y="1447800"/>
              <a:ext cx="5531153" cy="2590800"/>
            </a:xfrm>
            <a:prstGeom prst="rect">
              <a:avLst/>
            </a:prstGeom>
          </p:spPr>
        </p:pic>
        <p:pic>
          <p:nvPicPr>
            <p:cNvPr id="7" name="Picture 6" descr="s1.png"/>
            <p:cNvPicPr>
              <a:picLocks noChangeAspect="1"/>
            </p:cNvPicPr>
            <p:nvPr/>
          </p:nvPicPr>
          <p:blipFill>
            <a:blip r:embed="rId3"/>
            <a:stretch>
              <a:fillRect/>
            </a:stretch>
          </p:blipFill>
          <p:spPr>
            <a:xfrm>
              <a:off x="1524000" y="4343400"/>
              <a:ext cx="4876191" cy="2200000"/>
            </a:xfrm>
            <a:prstGeom prst="rect">
              <a:avLst/>
            </a:prstGeom>
          </p:spPr>
        </p:pic>
        <p:sp>
          <p:nvSpPr>
            <p:cNvPr id="8" name="Rectangle 7"/>
            <p:cNvSpPr/>
            <p:nvPr/>
          </p:nvSpPr>
          <p:spPr>
            <a:xfrm>
              <a:off x="2704563" y="2743200"/>
              <a:ext cx="419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81200" y="3124200"/>
              <a:ext cx="3733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00200" y="5969358"/>
              <a:ext cx="2438400" cy="202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00200" y="5562600"/>
              <a:ext cx="2590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8" idx="3"/>
              <a:endCxn id="10" idx="3"/>
            </p:cNvCxnSpPr>
            <p:nvPr/>
          </p:nvCxnSpPr>
          <p:spPr>
            <a:xfrm flipH="1">
              <a:off x="4038600" y="2857500"/>
              <a:ext cx="2856963" cy="3213279"/>
            </a:xfrm>
            <a:prstGeom prst="bentConnector3">
              <a:avLst>
                <a:gd name="adj1" fmla="val -800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Elbow Connector 12"/>
            <p:cNvCxnSpPr>
              <a:stCxn id="9" idx="3"/>
              <a:endCxn id="11" idx="3"/>
            </p:cNvCxnSpPr>
            <p:nvPr/>
          </p:nvCxnSpPr>
          <p:spPr>
            <a:xfrm flipH="1">
              <a:off x="4191000" y="3238500"/>
              <a:ext cx="1524000" cy="2476500"/>
            </a:xfrm>
            <a:prstGeom prst="bentConnector3">
              <a:avLst>
                <a:gd name="adj1" fmla="val -15000"/>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6019801" y="1524000"/>
            <a:ext cx="2743200" cy="3416320"/>
          </a:xfrm>
          <a:prstGeom prst="rect">
            <a:avLst/>
          </a:prstGeom>
          <a:noFill/>
        </p:spPr>
        <p:txBody>
          <a:bodyPr wrap="square" rtlCol="0">
            <a:spAutoFit/>
          </a:bodyPr>
          <a:lstStyle/>
          <a:p>
            <a:pPr>
              <a:buFont typeface="Wingdings" pitchFamily="2" charset="2"/>
              <a:buChar char="q"/>
            </a:pPr>
            <a:r>
              <a:rPr lang="en-US" b="1" dirty="0" smtClean="0">
                <a:latin typeface="Calibri" pitchFamily="34" charset="0"/>
              </a:rPr>
              <a:t>The </a:t>
            </a:r>
            <a:r>
              <a:rPr lang="en-US" b="1" dirty="0" smtClean="0">
                <a:solidFill>
                  <a:srgbClr val="FFFF00"/>
                </a:solidFill>
                <a:latin typeface="Calibri" pitchFamily="34" charset="0"/>
              </a:rPr>
              <a:t>Name</a:t>
            </a:r>
            <a:r>
              <a:rPr lang="en-US" b="1" dirty="0" smtClean="0">
                <a:latin typeface="Calibri" pitchFamily="34" charset="0"/>
              </a:rPr>
              <a:t> Property</a:t>
            </a:r>
            <a:endParaRPr lang="en-US" dirty="0" smtClean="0">
              <a:latin typeface="Calibri" pitchFamily="34" charset="0"/>
            </a:endParaRPr>
          </a:p>
          <a:p>
            <a:pPr lvl="1">
              <a:buFont typeface="Wingdings" pitchFamily="2" charset="2"/>
              <a:buChar char="Ø"/>
            </a:pPr>
            <a:r>
              <a:rPr lang="en-US" dirty="0" smtClean="0">
                <a:latin typeface="Calibri" pitchFamily="34" charset="0"/>
              </a:rPr>
              <a:t>Used to establish the name of the XML web service exposed to the outside world.</a:t>
            </a:r>
          </a:p>
          <a:p>
            <a:pPr lvl="1">
              <a:buFont typeface="Wingdings" pitchFamily="2" charset="2"/>
              <a:buChar char="Ø"/>
            </a:pPr>
            <a:r>
              <a:rPr lang="en-US" dirty="0" smtClean="0">
                <a:latin typeface="Calibri" pitchFamily="34" charset="0"/>
              </a:rPr>
              <a:t>By default, the external name of a web service is identical to the name of the class type itself (Service by default).</a:t>
            </a:r>
          </a:p>
          <a:p>
            <a:endParaRPr lang="en-US" dirty="0">
              <a:latin typeface="Calibri" pitchFamily="34" charset="0"/>
            </a:endParaRPr>
          </a:p>
        </p:txBody>
      </p:sp>
      <p:sp>
        <p:nvSpPr>
          <p:cNvPr id="15" name="Slide Number Placeholder 14"/>
          <p:cNvSpPr>
            <a:spLocks noGrp="1"/>
          </p:cNvSpPr>
          <p:nvPr>
            <p:ph type="sldNum" sz="quarter" idx="12"/>
          </p:nvPr>
        </p:nvSpPr>
        <p:spPr/>
        <p:txBody>
          <a:bodyPr/>
          <a:lstStyle/>
          <a:p>
            <a:fld id="{B6F15528-21DE-4FAA-801E-634DDDAF4B2B}" type="slidenum">
              <a:rPr lang="en-US" smtClean="0"/>
              <a:pPr/>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660864"/>
          </a:xfrm>
        </p:spPr>
        <p:txBody>
          <a:bodyPr>
            <a:normAutofit/>
          </a:bodyPr>
          <a:lstStyle/>
          <a:p>
            <a:pPr algn="ctr"/>
            <a:r>
              <a:rPr lang="en-US" sz="3600" b="1" dirty="0" smtClean="0"/>
              <a:t>[</a:t>
            </a:r>
            <a:r>
              <a:rPr lang="en-US" sz="3600" b="1" dirty="0" err="1" smtClean="0"/>
              <a:t>WebServiceBinding</a:t>
            </a:r>
            <a:r>
              <a:rPr lang="en-US" sz="3600" b="1" dirty="0" smtClean="0"/>
              <a:t>] Attribute</a:t>
            </a:r>
            <a:endParaRPr lang="en-US" sz="3600" dirty="0"/>
          </a:p>
        </p:txBody>
      </p:sp>
      <p:sp>
        <p:nvSpPr>
          <p:cNvPr id="5" name="TextBox 4"/>
          <p:cNvSpPr txBox="1"/>
          <p:nvPr/>
        </p:nvSpPr>
        <p:spPr>
          <a:xfrm>
            <a:off x="609600" y="1143000"/>
            <a:ext cx="7848600" cy="1661993"/>
          </a:xfrm>
          <a:prstGeom prst="rect">
            <a:avLst/>
          </a:prstGeom>
          <a:noFill/>
        </p:spPr>
        <p:txBody>
          <a:bodyPr wrap="square" rtlCol="0">
            <a:spAutoFit/>
          </a:bodyPr>
          <a:lstStyle/>
          <a:p>
            <a:pPr>
              <a:buFont typeface="Wingdings" pitchFamily="2" charset="2"/>
              <a:buChar char="Ø"/>
            </a:pPr>
            <a:r>
              <a:rPr lang="en-US" sz="1400" dirty="0" smtClean="0"/>
              <a:t>Used to specify if the XML web service conforms to “Web services interoperability (WSI) basic profile 1.1”.</a:t>
            </a:r>
          </a:p>
          <a:p>
            <a:pPr>
              <a:buFont typeface="Wingdings" pitchFamily="2" charset="2"/>
              <a:buChar char="Ø"/>
            </a:pPr>
            <a:r>
              <a:rPr lang="en-US" sz="1400" dirty="0" smtClean="0"/>
              <a:t>By default, XML web services generated using Visual Studio 2005 are assumed to conform to the WSI basic profile 1.1.</a:t>
            </a:r>
          </a:p>
          <a:p>
            <a:pPr>
              <a:buFont typeface="Wingdings" pitchFamily="2" charset="2"/>
              <a:buChar char="Ø"/>
            </a:pPr>
            <a:endParaRPr lang="en-US" sz="1400" dirty="0" smtClean="0"/>
          </a:p>
          <a:p>
            <a:pPr>
              <a:buFont typeface="Wingdings" pitchFamily="2" charset="2"/>
              <a:buChar char="Ø"/>
            </a:pPr>
            <a:r>
              <a:rPr lang="en-US" sz="1400" i="1" dirty="0" smtClean="0">
                <a:solidFill>
                  <a:srgbClr val="FFFF00"/>
                </a:solidFill>
              </a:rPr>
              <a:t>For example: overloading methods are not allowed in WSI basic profile 1.1 </a:t>
            </a:r>
          </a:p>
          <a:p>
            <a:r>
              <a:rPr lang="en-US" sz="1400" i="1" dirty="0" smtClean="0">
                <a:solidFill>
                  <a:srgbClr val="FFFF00"/>
                </a:solidFill>
              </a:rPr>
              <a:t>(</a:t>
            </a:r>
            <a:r>
              <a:rPr lang="en-US" sz="1400" dirty="0" smtClean="0">
                <a:solidFill>
                  <a:srgbClr val="FFFF00"/>
                </a:solidFill>
                <a:hlinkClick r:id="rId2"/>
              </a:rPr>
              <a:t>http://www.ws-i.org/Profiles/BasicProfile-1.1.html</a:t>
            </a:r>
            <a:r>
              <a:rPr lang="en-US" sz="1400" i="1" dirty="0" smtClean="0">
                <a:solidFill>
                  <a:srgbClr val="FFFF00"/>
                </a:solidFill>
              </a:rPr>
              <a:t>)</a:t>
            </a:r>
            <a:endParaRPr lang="en-US" sz="1400" i="1" dirty="0">
              <a:solidFill>
                <a:srgbClr val="FFFF00"/>
              </a:solidFill>
            </a:endParaRPr>
          </a:p>
        </p:txBody>
      </p:sp>
      <p:grpSp>
        <p:nvGrpSpPr>
          <p:cNvPr id="6" name="Group 5"/>
          <p:cNvGrpSpPr/>
          <p:nvPr/>
        </p:nvGrpSpPr>
        <p:grpSpPr>
          <a:xfrm>
            <a:off x="533400" y="2819400"/>
            <a:ext cx="6247619" cy="3733334"/>
            <a:chOff x="1143000" y="2743200"/>
            <a:chExt cx="6247619" cy="3733334"/>
          </a:xfrm>
        </p:grpSpPr>
        <p:pic>
          <p:nvPicPr>
            <p:cNvPr id="7" name="Picture 6" descr="s2.png"/>
            <p:cNvPicPr>
              <a:picLocks noChangeAspect="1"/>
            </p:cNvPicPr>
            <p:nvPr/>
          </p:nvPicPr>
          <p:blipFill>
            <a:blip r:embed="rId3"/>
            <a:stretch>
              <a:fillRect/>
            </a:stretch>
          </p:blipFill>
          <p:spPr>
            <a:xfrm>
              <a:off x="1143000" y="2743200"/>
              <a:ext cx="6247619" cy="3733334"/>
            </a:xfrm>
            <a:prstGeom prst="rect">
              <a:avLst/>
            </a:prstGeom>
          </p:spPr>
        </p:pic>
        <p:sp>
          <p:nvSpPr>
            <p:cNvPr id="8" name="Rectangle 7"/>
            <p:cNvSpPr/>
            <p:nvPr/>
          </p:nvSpPr>
          <p:spPr>
            <a:xfrm>
              <a:off x="1447800" y="4419600"/>
              <a:ext cx="4648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990600" y="5638800"/>
            <a:ext cx="56388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139</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b="1" dirty="0" smtClean="0">
                <a:latin typeface="Arial" pitchFamily="34" charset="0"/>
                <a:cs typeface="Arial" pitchFamily="34" charset="0"/>
              </a:rPr>
              <a:t>Defining Constant Data</a:t>
            </a:r>
            <a:endParaRPr lang="en-US" dirty="0"/>
          </a:p>
        </p:txBody>
      </p:sp>
      <p:sp>
        <p:nvSpPr>
          <p:cNvPr id="3" name="Content Placeholder 2"/>
          <p:cNvSpPr>
            <a:spLocks noGrp="1"/>
          </p:cNvSpPr>
          <p:nvPr>
            <p:ph idx="1"/>
          </p:nvPr>
        </p:nvSpPr>
        <p:spPr/>
        <p:txBody>
          <a:bodyPr/>
          <a:lstStyle/>
          <a:p>
            <a:r>
              <a:rPr lang="en-US" dirty="0" smtClean="0"/>
              <a:t>C# offers the </a:t>
            </a:r>
            <a:r>
              <a:rPr lang="en-US" i="1" dirty="0" smtClean="0">
                <a:solidFill>
                  <a:srgbClr val="FFC000"/>
                </a:solidFill>
              </a:rPr>
              <a:t>const</a:t>
            </a:r>
            <a:r>
              <a:rPr lang="en-US" dirty="0" smtClean="0"/>
              <a:t> keyword to define variables with a fixed, unalterable value.</a:t>
            </a:r>
          </a:p>
          <a:p>
            <a:r>
              <a:rPr lang="en-US" dirty="0" smtClean="0"/>
              <a:t>It is important to understand that the value assigned to a constant variable must be known at </a:t>
            </a:r>
            <a:r>
              <a:rPr lang="en-US" i="1" dirty="0" smtClean="0">
                <a:solidFill>
                  <a:srgbClr val="FFC000"/>
                </a:solidFill>
              </a:rPr>
              <a:t>compile time </a:t>
            </a:r>
            <a:r>
              <a:rPr lang="en-US" i="1" dirty="0" smtClean="0"/>
              <a:t>=&gt; </a:t>
            </a:r>
            <a:r>
              <a:rPr lang="en-US" dirty="0" smtClean="0"/>
              <a:t>constant member cannot be assigned to an object reference</a:t>
            </a:r>
          </a:p>
          <a:p>
            <a:r>
              <a:rPr lang="en-US" dirty="0" smtClean="0"/>
              <a:t>All constant fields are </a:t>
            </a:r>
            <a:r>
              <a:rPr lang="en-US" i="1" dirty="0" smtClean="0">
                <a:solidFill>
                  <a:srgbClr val="FFC000"/>
                </a:solidFill>
              </a:rPr>
              <a:t>implicitly static</a:t>
            </a:r>
            <a:endParaRPr lang="en-US" dirty="0" smtClean="0">
              <a:solidFill>
                <a:srgbClr val="FFC000"/>
              </a:solidFill>
            </a:endParaRPr>
          </a:p>
          <a:p>
            <a:endParaRPr lang="en-US" dirty="0"/>
          </a:p>
        </p:txBody>
      </p:sp>
      <p:sp>
        <p:nvSpPr>
          <p:cNvPr id="4" name="Rectangle 3"/>
          <p:cNvSpPr/>
          <p:nvPr/>
        </p:nvSpPr>
        <p:spPr>
          <a:xfrm>
            <a:off x="838200" y="5867400"/>
            <a:ext cx="701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C000"/>
                </a:solidFill>
              </a:rPr>
              <a:t>Ex:   </a:t>
            </a:r>
            <a:r>
              <a:rPr lang="en-US" dirty="0" smtClean="0">
                <a:solidFill>
                  <a:srgbClr val="002060"/>
                </a:solidFill>
              </a:rPr>
              <a:t>public</a:t>
            </a:r>
            <a:r>
              <a:rPr lang="en-US" dirty="0" smtClean="0">
                <a:solidFill>
                  <a:srgbClr val="FFC000"/>
                </a:solidFill>
              </a:rPr>
              <a:t> </a:t>
            </a:r>
            <a:r>
              <a:rPr lang="en-US" dirty="0" smtClean="0">
                <a:solidFill>
                  <a:srgbClr val="FFFF00"/>
                </a:solidFill>
              </a:rPr>
              <a:t>const</a:t>
            </a:r>
            <a:r>
              <a:rPr lang="en-US" dirty="0" smtClean="0">
                <a:solidFill>
                  <a:srgbClr val="FFC000"/>
                </a:solidFill>
              </a:rPr>
              <a:t> </a:t>
            </a:r>
            <a:r>
              <a:rPr lang="en-US" dirty="0" smtClean="0">
                <a:solidFill>
                  <a:srgbClr val="002060"/>
                </a:solidFill>
              </a:rPr>
              <a:t>string</a:t>
            </a:r>
            <a:r>
              <a:rPr lang="en-US" dirty="0" smtClean="0">
                <a:solidFill>
                  <a:srgbClr val="FFC000"/>
                </a:solidFill>
              </a:rPr>
              <a:t> </a:t>
            </a:r>
            <a:r>
              <a:rPr lang="en-US" dirty="0" err="1" smtClean="0">
                <a:solidFill>
                  <a:schemeClr val="tx1"/>
                </a:solidFill>
              </a:rPr>
              <a:t>MyConstant</a:t>
            </a:r>
            <a:r>
              <a:rPr lang="en-US" dirty="0" smtClean="0">
                <a:solidFill>
                  <a:srgbClr val="FFC000"/>
                </a:solidFill>
              </a:rPr>
              <a:t> = "</a:t>
            </a:r>
            <a:r>
              <a:rPr lang="en-US" dirty="0" smtClean="0">
                <a:solidFill>
                  <a:schemeClr val="tx1"/>
                </a:solidFill>
              </a:rPr>
              <a:t>Timberwolves</a:t>
            </a:r>
            <a:r>
              <a:rPr lang="en-US" dirty="0" smtClean="0">
                <a:solidFill>
                  <a:srgbClr val="FFC000"/>
                </a:solidFill>
              </a:rPr>
              <a:t>";</a:t>
            </a:r>
            <a:endParaRPr lang="en-US" dirty="0">
              <a:solidFill>
                <a:srgbClr val="FFC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3.png"/>
          <p:cNvPicPr>
            <a:picLocks noChangeAspect="1"/>
          </p:cNvPicPr>
          <p:nvPr/>
        </p:nvPicPr>
        <p:blipFill>
          <a:blip r:embed="rId2"/>
          <a:stretch>
            <a:fillRect/>
          </a:stretch>
        </p:blipFill>
        <p:spPr>
          <a:xfrm>
            <a:off x="267238" y="1029000"/>
            <a:ext cx="8609524" cy="480000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140</a:t>
            </a:fld>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4932056" cy="369332"/>
          </a:xfrm>
          <a:prstGeom prst="rect">
            <a:avLst/>
          </a:prstGeom>
          <a:noFill/>
        </p:spPr>
        <p:txBody>
          <a:bodyPr wrap="none" rtlCol="0">
            <a:spAutoFit/>
          </a:bodyPr>
          <a:lstStyle/>
          <a:p>
            <a:r>
              <a:rPr lang="en-US" b="1" dirty="0" smtClean="0"/>
              <a:t>Ignoring BP 1.1 Conformance Verification</a:t>
            </a:r>
          </a:p>
        </p:txBody>
      </p:sp>
      <p:grpSp>
        <p:nvGrpSpPr>
          <p:cNvPr id="5" name="Group 4"/>
          <p:cNvGrpSpPr/>
          <p:nvPr/>
        </p:nvGrpSpPr>
        <p:grpSpPr>
          <a:xfrm>
            <a:off x="1505590" y="838200"/>
            <a:ext cx="5123810" cy="5743181"/>
            <a:chOff x="685800" y="838200"/>
            <a:chExt cx="5123810" cy="5743181"/>
          </a:xfrm>
        </p:grpSpPr>
        <p:grpSp>
          <p:nvGrpSpPr>
            <p:cNvPr id="6" name="Group 6"/>
            <p:cNvGrpSpPr/>
            <p:nvPr/>
          </p:nvGrpSpPr>
          <p:grpSpPr>
            <a:xfrm>
              <a:off x="685800" y="838200"/>
              <a:ext cx="5123810" cy="2400000"/>
              <a:chOff x="990600" y="1447800"/>
              <a:chExt cx="5123810" cy="2400000"/>
            </a:xfrm>
          </p:grpSpPr>
          <p:pic>
            <p:nvPicPr>
              <p:cNvPr id="10" name="Picture 9" descr="s.png"/>
              <p:cNvPicPr>
                <a:picLocks noChangeAspect="1"/>
              </p:cNvPicPr>
              <p:nvPr/>
            </p:nvPicPr>
            <p:blipFill>
              <a:blip r:embed="rId2"/>
              <a:stretch>
                <a:fillRect/>
              </a:stretch>
            </p:blipFill>
            <p:spPr>
              <a:xfrm>
                <a:off x="990600" y="1447800"/>
                <a:ext cx="5123810" cy="2400000"/>
              </a:xfrm>
              <a:prstGeom prst="rect">
                <a:avLst/>
              </a:prstGeom>
            </p:spPr>
          </p:pic>
          <p:sp>
            <p:nvSpPr>
              <p:cNvPr id="11" name="Rectangle 10"/>
              <p:cNvSpPr/>
              <p:nvPr/>
            </p:nvSpPr>
            <p:spPr>
              <a:xfrm>
                <a:off x="1219200" y="3124200"/>
                <a:ext cx="3962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s4.png"/>
            <p:cNvPicPr>
              <a:picLocks noChangeAspect="1"/>
            </p:cNvPicPr>
            <p:nvPr/>
          </p:nvPicPr>
          <p:blipFill>
            <a:blip r:embed="rId3"/>
            <a:stretch>
              <a:fillRect/>
            </a:stretch>
          </p:blipFill>
          <p:spPr>
            <a:xfrm>
              <a:off x="762000" y="3429000"/>
              <a:ext cx="4343400" cy="3152381"/>
            </a:xfrm>
            <a:prstGeom prst="rect">
              <a:avLst/>
            </a:prstGeom>
          </p:spPr>
        </p:pic>
        <p:sp>
          <p:nvSpPr>
            <p:cNvPr id="8" name="Rectangle 7"/>
            <p:cNvSpPr/>
            <p:nvPr/>
          </p:nvSpPr>
          <p:spPr>
            <a:xfrm>
              <a:off x="914400" y="5562600"/>
              <a:ext cx="31242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11" idx="3"/>
              <a:endCxn id="7" idx="3"/>
            </p:cNvCxnSpPr>
            <p:nvPr/>
          </p:nvCxnSpPr>
          <p:spPr>
            <a:xfrm>
              <a:off x="4876800" y="2705100"/>
              <a:ext cx="228600" cy="2300091"/>
            </a:xfrm>
            <a:prstGeom prst="bentConnector3">
              <a:avLst>
                <a:gd name="adj1" fmla="val 323944"/>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 name="Slide Number Placeholder 11"/>
          <p:cNvSpPr>
            <a:spLocks noGrp="1"/>
          </p:cNvSpPr>
          <p:nvPr>
            <p:ph type="sldNum" sz="quarter" idx="12"/>
          </p:nvPr>
        </p:nvSpPr>
        <p:spPr/>
        <p:txBody>
          <a:bodyPr/>
          <a:lstStyle/>
          <a:p>
            <a:fld id="{B6F15528-21DE-4FAA-801E-634DDDAF4B2B}"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3600" b="1" dirty="0" smtClean="0"/>
              <a:t>The [</a:t>
            </a:r>
            <a:r>
              <a:rPr lang="en-US" sz="3600" b="1" dirty="0" err="1" smtClean="0"/>
              <a:t>WebMethod</a:t>
            </a:r>
            <a:r>
              <a:rPr lang="en-US" sz="3600" b="1" dirty="0" smtClean="0"/>
              <a:t>] Attribute</a:t>
            </a:r>
            <a:endParaRPr lang="en-US" sz="3600" dirty="0"/>
          </a:p>
        </p:txBody>
      </p:sp>
      <p:sp>
        <p:nvSpPr>
          <p:cNvPr id="5" name="Content Placeholder 2"/>
          <p:cNvSpPr>
            <a:spLocks noGrp="1"/>
          </p:cNvSpPr>
          <p:nvPr>
            <p:ph idx="1"/>
          </p:nvPr>
        </p:nvSpPr>
        <p:spPr>
          <a:xfrm>
            <a:off x="457200" y="1524000"/>
            <a:ext cx="8229600" cy="1066800"/>
          </a:xfrm>
        </p:spPr>
        <p:txBody>
          <a:bodyPr>
            <a:normAutofit/>
          </a:bodyPr>
          <a:lstStyle/>
          <a:p>
            <a:r>
              <a:rPr lang="en-US" sz="2400" dirty="0" smtClean="0"/>
              <a:t>The [</a:t>
            </a:r>
            <a:r>
              <a:rPr lang="en-US" sz="2400" dirty="0" err="1" smtClean="0"/>
              <a:t>WebMethod</a:t>
            </a:r>
            <a:r>
              <a:rPr lang="en-US" sz="2400" dirty="0" smtClean="0"/>
              <a:t>] attribute must be applied to each method you wish to expose from an XML web service</a:t>
            </a:r>
          </a:p>
          <a:p>
            <a:endParaRPr lang="en-US" sz="2400" dirty="0"/>
          </a:p>
        </p:txBody>
      </p:sp>
      <p:pic>
        <p:nvPicPr>
          <p:cNvPr id="6" name="Picture 5" descr="s2.png"/>
          <p:cNvPicPr>
            <a:picLocks noChangeAspect="1"/>
          </p:cNvPicPr>
          <p:nvPr/>
        </p:nvPicPr>
        <p:blipFill>
          <a:blip r:embed="rId2"/>
          <a:stretch>
            <a:fillRect/>
          </a:stretch>
        </p:blipFill>
        <p:spPr>
          <a:xfrm>
            <a:off x="1295400" y="2667000"/>
            <a:ext cx="6247619" cy="3733334"/>
          </a:xfrm>
          <a:prstGeom prst="rect">
            <a:avLst/>
          </a:prstGeom>
        </p:spPr>
      </p:pic>
      <p:sp>
        <p:nvSpPr>
          <p:cNvPr id="7" name="Rectangle 6"/>
          <p:cNvSpPr/>
          <p:nvPr/>
        </p:nvSpPr>
        <p:spPr>
          <a:xfrm>
            <a:off x="1905000" y="5016321"/>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05000" y="5486400"/>
            <a:ext cx="541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05000" y="5995116"/>
            <a:ext cx="5562600" cy="202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142</a:t>
            </a:fld>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pPr algn="ctr"/>
            <a:r>
              <a:rPr lang="en-US" dirty="0" smtClean="0"/>
              <a:t>Thank you</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143</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b="1" dirty="0" smtClean="0"/>
              <a:t>Defining Read-Only Fields</a:t>
            </a:r>
            <a:endParaRPr lang="en-US" dirty="0"/>
          </a:p>
        </p:txBody>
      </p:sp>
      <p:sp>
        <p:nvSpPr>
          <p:cNvPr id="3" name="Content Placeholder 2"/>
          <p:cNvSpPr>
            <a:spLocks noGrp="1"/>
          </p:cNvSpPr>
          <p:nvPr>
            <p:ph idx="1"/>
          </p:nvPr>
        </p:nvSpPr>
        <p:spPr/>
        <p:txBody>
          <a:bodyPr>
            <a:normAutofit/>
          </a:bodyPr>
          <a:lstStyle/>
          <a:p>
            <a:r>
              <a:rPr lang="en-US" sz="2400" dirty="0" smtClean="0"/>
              <a:t>Read-only fields allow you to establish a point of data whose value is not known at compile time, but that </a:t>
            </a:r>
            <a:r>
              <a:rPr lang="en-US" sz="2400" i="1" dirty="0" smtClean="0">
                <a:solidFill>
                  <a:srgbClr val="FFFF00"/>
                </a:solidFill>
              </a:rPr>
              <a:t>should never change once established</a:t>
            </a:r>
            <a:r>
              <a:rPr lang="en-US" sz="2400" dirty="0" smtClean="0"/>
              <a:t>.</a:t>
            </a:r>
          </a:p>
          <a:p>
            <a:r>
              <a:rPr lang="en-US" sz="2400" dirty="0" smtClean="0"/>
              <a:t>Read-only fields </a:t>
            </a:r>
            <a:r>
              <a:rPr lang="en-US" sz="2400" i="1" dirty="0" smtClean="0">
                <a:solidFill>
                  <a:srgbClr val="FFFF00"/>
                </a:solidFill>
              </a:rPr>
              <a:t>are not implicitly static</a:t>
            </a:r>
          </a:p>
          <a:p>
            <a:endParaRPr lang="en-US" sz="2400" dirty="0"/>
          </a:p>
        </p:txBody>
      </p:sp>
      <p:grpSp>
        <p:nvGrpSpPr>
          <p:cNvPr id="4" name="Group 3"/>
          <p:cNvGrpSpPr/>
          <p:nvPr/>
        </p:nvGrpSpPr>
        <p:grpSpPr>
          <a:xfrm>
            <a:off x="609600" y="3352800"/>
            <a:ext cx="8038486" cy="3276600"/>
            <a:chOff x="609600" y="3352800"/>
            <a:chExt cx="8038486" cy="3276600"/>
          </a:xfrm>
        </p:grpSpPr>
        <p:pic>
          <p:nvPicPr>
            <p:cNvPr id="5" name="Picture 4" descr="readonly1.png"/>
            <p:cNvPicPr>
              <a:picLocks noChangeAspect="1"/>
            </p:cNvPicPr>
            <p:nvPr/>
          </p:nvPicPr>
          <p:blipFill>
            <a:blip r:embed="rId2"/>
            <a:stretch>
              <a:fillRect/>
            </a:stretch>
          </p:blipFill>
          <p:spPr>
            <a:xfrm>
              <a:off x="609600" y="3352800"/>
              <a:ext cx="4000000" cy="16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readonly2.png"/>
            <p:cNvPicPr>
              <a:picLocks noChangeAspect="1"/>
            </p:cNvPicPr>
            <p:nvPr/>
          </p:nvPicPr>
          <p:blipFill>
            <a:blip r:embed="rId3"/>
            <a:stretch>
              <a:fillRect/>
            </a:stretch>
          </p:blipFill>
          <p:spPr>
            <a:xfrm>
              <a:off x="3733800" y="4800600"/>
              <a:ext cx="4914286" cy="1723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4343400" y="5816958"/>
              <a:ext cx="2286000" cy="202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61722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Cannot change the value of read-only field</a:t>
              </a:r>
              <a:endParaRPr lang="en-US" sz="1400" dirty="0">
                <a:latin typeface="Arial" pitchFamily="34" charset="0"/>
                <a:cs typeface="Arial" pitchFamily="34" charset="0"/>
              </a:endParaRPr>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b="1" dirty="0" smtClean="0"/>
              <a:t>Static Constructor</a:t>
            </a:r>
            <a:endParaRPr lang="en-US" dirty="0"/>
          </a:p>
        </p:txBody>
      </p:sp>
      <p:sp>
        <p:nvSpPr>
          <p:cNvPr id="3" name="Content Placeholder 2"/>
          <p:cNvSpPr>
            <a:spLocks noGrp="1"/>
          </p:cNvSpPr>
          <p:nvPr>
            <p:ph idx="1"/>
          </p:nvPr>
        </p:nvSpPr>
        <p:spPr/>
        <p:txBody>
          <a:bodyPr>
            <a:normAutofit fontScale="70000" lnSpcReduction="20000"/>
          </a:bodyPr>
          <a:lstStyle/>
          <a:p>
            <a:pPr>
              <a:lnSpc>
                <a:spcPct val="160000"/>
              </a:lnSpc>
            </a:pPr>
            <a:r>
              <a:rPr lang="en-US" dirty="0" smtClean="0">
                <a:latin typeface="Arial" pitchFamily="34" charset="0"/>
                <a:cs typeface="Arial" pitchFamily="34" charset="0"/>
              </a:rPr>
              <a:t>Prevent static field to be reset</a:t>
            </a:r>
          </a:p>
          <a:p>
            <a:pPr>
              <a:lnSpc>
                <a:spcPct val="160000"/>
              </a:lnSpc>
            </a:pPr>
            <a:r>
              <a:rPr lang="en-US" dirty="0" smtClean="0">
                <a:latin typeface="Arial" pitchFamily="34" charset="0"/>
                <a:cs typeface="Arial" pitchFamily="34" charset="0"/>
              </a:rPr>
              <a:t>A given class (or structure) may define only a </a:t>
            </a:r>
            <a:r>
              <a:rPr lang="en-US" i="1" dirty="0" smtClean="0">
                <a:solidFill>
                  <a:srgbClr val="FFFF00"/>
                </a:solidFill>
                <a:latin typeface="Arial" pitchFamily="34" charset="0"/>
                <a:cs typeface="Arial" pitchFamily="34" charset="0"/>
              </a:rPr>
              <a:t>single static constructor</a:t>
            </a:r>
          </a:p>
          <a:p>
            <a:pPr>
              <a:lnSpc>
                <a:spcPct val="160000"/>
              </a:lnSpc>
            </a:pPr>
            <a:r>
              <a:rPr lang="en-US" dirty="0" smtClean="0">
                <a:latin typeface="Arial" pitchFamily="34" charset="0"/>
                <a:cs typeface="Arial" pitchFamily="34" charset="0"/>
              </a:rPr>
              <a:t>A static constructor executes </a:t>
            </a:r>
            <a:r>
              <a:rPr lang="en-US" i="1" dirty="0" smtClean="0">
                <a:solidFill>
                  <a:srgbClr val="FFFF00"/>
                </a:solidFill>
                <a:latin typeface="Arial" pitchFamily="34" charset="0"/>
                <a:cs typeface="Arial" pitchFamily="34" charset="0"/>
              </a:rPr>
              <a:t>exactly one time</a:t>
            </a:r>
            <a:r>
              <a:rPr lang="en-US" dirty="0" smtClean="0">
                <a:latin typeface="Arial" pitchFamily="34" charset="0"/>
                <a:cs typeface="Arial" pitchFamily="34" charset="0"/>
              </a:rPr>
              <a:t>, regardless of how many objects of the type are created</a:t>
            </a:r>
          </a:p>
          <a:p>
            <a:pPr>
              <a:lnSpc>
                <a:spcPct val="160000"/>
              </a:lnSpc>
            </a:pPr>
            <a:r>
              <a:rPr lang="en-US" dirty="0" smtClean="0">
                <a:latin typeface="Arial" pitchFamily="34" charset="0"/>
                <a:cs typeface="Arial" pitchFamily="34" charset="0"/>
              </a:rPr>
              <a:t>A static constructor does not take an access modifier and </a:t>
            </a:r>
            <a:r>
              <a:rPr lang="en-US" i="1" dirty="0" smtClean="0">
                <a:solidFill>
                  <a:srgbClr val="FFFF00"/>
                </a:solidFill>
                <a:latin typeface="Arial" pitchFamily="34" charset="0"/>
                <a:cs typeface="Arial" pitchFamily="34" charset="0"/>
              </a:rPr>
              <a:t>cannot take any parameters</a:t>
            </a:r>
          </a:p>
          <a:p>
            <a:pPr>
              <a:lnSpc>
                <a:spcPct val="160000"/>
              </a:lnSpc>
            </a:pPr>
            <a:r>
              <a:rPr lang="en-US" dirty="0" smtClean="0">
                <a:latin typeface="Arial" pitchFamily="34" charset="0"/>
                <a:cs typeface="Arial" pitchFamily="34" charset="0"/>
              </a:rPr>
              <a:t>The static constructor executes </a:t>
            </a:r>
            <a:r>
              <a:rPr lang="en-US" i="1" dirty="0" smtClean="0">
                <a:solidFill>
                  <a:srgbClr val="FFFF00"/>
                </a:solidFill>
                <a:latin typeface="Arial" pitchFamily="34" charset="0"/>
                <a:cs typeface="Arial" pitchFamily="34" charset="0"/>
              </a:rPr>
              <a:t>before</a:t>
            </a:r>
            <a:r>
              <a:rPr lang="en-US" dirty="0" smtClean="0">
                <a:latin typeface="Arial" pitchFamily="34" charset="0"/>
                <a:cs typeface="Arial" pitchFamily="34" charset="0"/>
              </a:rPr>
              <a:t> any instance-level constructors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fontScale="90000"/>
          </a:bodyPr>
          <a:lstStyle/>
          <a:p>
            <a:r>
              <a:rPr lang="en-US" b="1" dirty="0" smtClean="0"/>
              <a:t>Method Parameter Modifiers</a:t>
            </a:r>
            <a:endParaRPr lang="en-US" dirty="0"/>
          </a:p>
        </p:txBody>
      </p:sp>
      <p:graphicFrame>
        <p:nvGraphicFramePr>
          <p:cNvPr id="4" name="Table 3"/>
          <p:cNvGraphicFramePr>
            <a:graphicFrameLocks noGrp="1"/>
          </p:cNvGraphicFramePr>
          <p:nvPr/>
        </p:nvGraphicFramePr>
        <p:xfrm>
          <a:off x="533400" y="2438400"/>
          <a:ext cx="8077200" cy="2941320"/>
        </p:xfrm>
        <a:graphic>
          <a:graphicData uri="http://schemas.openxmlformats.org/drawingml/2006/table">
            <a:tbl>
              <a:tblPr firstRow="1" bandRow="1">
                <a:tableStyleId>{5C22544A-7EE6-4342-B048-85BDC9FD1C3A}</a:tableStyleId>
              </a:tblPr>
              <a:tblGrid>
                <a:gridCol w="2286000"/>
                <a:gridCol w="5791200"/>
              </a:tblGrid>
              <a:tr h="370840">
                <a:tc>
                  <a:txBody>
                    <a:bodyPr/>
                    <a:lstStyle/>
                    <a:p>
                      <a:r>
                        <a:rPr lang="en-US" dirty="0" smtClean="0">
                          <a:latin typeface="Arial" pitchFamily="34" charset="0"/>
                          <a:cs typeface="Arial" pitchFamily="34" charset="0"/>
                        </a:rPr>
                        <a:t>Parameter Modifier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Description</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(none)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Parameters are passed by value</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out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Output parameters are assigned by the method being called (and therefore </a:t>
                      </a:r>
                      <a:r>
                        <a:rPr lang="en-US" i="1" dirty="0" smtClean="0">
                          <a:latin typeface="Arial" pitchFamily="34" charset="0"/>
                          <a:cs typeface="Arial" pitchFamily="34" charset="0"/>
                        </a:rPr>
                        <a:t>passed by reference</a:t>
                      </a:r>
                      <a:r>
                        <a:rPr lang="en-US" dirty="0" smtClean="0">
                          <a:latin typeface="Arial" pitchFamily="34" charset="0"/>
                          <a:cs typeface="Arial" pitchFamily="34" charset="0"/>
                        </a:rPr>
                        <a:t>). </a:t>
                      </a:r>
                      <a:endParaRPr lang="en-US" dirty="0">
                        <a:latin typeface="Arial" pitchFamily="34" charset="0"/>
                        <a:cs typeface="Arial" pitchFamily="34" charset="0"/>
                      </a:endParaRPr>
                    </a:p>
                  </a:txBody>
                  <a:tcPr/>
                </a:tc>
              </a:tr>
              <a:tr h="370840">
                <a:tc>
                  <a:txBody>
                    <a:bodyPr/>
                    <a:lstStyle/>
                    <a:p>
                      <a:r>
                        <a:rPr lang="en-US" dirty="0" err="1" smtClean="0">
                          <a:latin typeface="Arial" pitchFamily="34" charset="0"/>
                          <a:cs typeface="Arial" pitchFamily="34" charset="0"/>
                        </a:rPr>
                        <a:t>params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Allows having a number of identically typed arguments as a single logical parameter. A method can have </a:t>
                      </a:r>
                      <a:r>
                        <a:rPr lang="en-US" i="1" u="sng" dirty="0" smtClean="0">
                          <a:latin typeface="Arial" pitchFamily="34" charset="0"/>
                          <a:cs typeface="Arial" pitchFamily="34" charset="0"/>
                        </a:rPr>
                        <a:t>only a single </a:t>
                      </a:r>
                      <a:r>
                        <a:rPr lang="en-US" i="1" u="sng" dirty="0" err="1" smtClean="0">
                          <a:latin typeface="Arial" pitchFamily="34" charset="0"/>
                          <a:cs typeface="Arial" pitchFamily="34" charset="0"/>
                        </a:rPr>
                        <a:t>params</a:t>
                      </a:r>
                      <a:r>
                        <a:rPr lang="en-US" dirty="0" smtClean="0">
                          <a:latin typeface="Arial" pitchFamily="34" charset="0"/>
                          <a:cs typeface="Arial" pitchFamily="34" charset="0"/>
                        </a:rPr>
                        <a:t> modifier, and it must be </a:t>
                      </a:r>
                      <a:r>
                        <a:rPr lang="en-US" i="1" u="sng" dirty="0" smtClean="0">
                          <a:latin typeface="Arial" pitchFamily="34" charset="0"/>
                          <a:cs typeface="Arial" pitchFamily="34" charset="0"/>
                        </a:rPr>
                        <a:t>the final </a:t>
                      </a:r>
                      <a:r>
                        <a:rPr lang="en-US" dirty="0" smtClean="0">
                          <a:latin typeface="Arial" pitchFamily="34" charset="0"/>
                          <a:cs typeface="Arial" pitchFamily="34" charset="0"/>
                        </a:rPr>
                        <a:t>parameter of the method.</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ref</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Parameters are passed by reference.</a:t>
                      </a:r>
                      <a:endParaRPr lang="en-US" dirty="0">
                        <a:latin typeface="Arial" pitchFamily="34" charset="0"/>
                        <a:cs typeface="Arial" pitchFamily="34"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smtClean="0"/>
              <a:t>Value Types and Reference Types</a:t>
            </a:r>
            <a:endParaRPr lang="en-US" sz="3600" dirty="0"/>
          </a:p>
        </p:txBody>
      </p:sp>
      <p:sp>
        <p:nvSpPr>
          <p:cNvPr id="3" name="Content Placeholder 2"/>
          <p:cNvSpPr>
            <a:spLocks noGrp="1"/>
          </p:cNvSpPr>
          <p:nvPr>
            <p:ph idx="1"/>
          </p:nvPr>
        </p:nvSpPr>
        <p:spPr/>
        <p:txBody>
          <a:bodyPr/>
          <a:lstStyle/>
          <a:p>
            <a:r>
              <a:rPr lang="en-US" sz="2800" dirty="0" smtClean="0"/>
              <a:t>Value-based types, which include all </a:t>
            </a:r>
            <a:r>
              <a:rPr lang="en-US" sz="2800" i="1" dirty="0" smtClean="0">
                <a:solidFill>
                  <a:srgbClr val="FF0000"/>
                </a:solidFill>
              </a:rPr>
              <a:t>numerical data types </a:t>
            </a:r>
            <a:r>
              <a:rPr lang="en-US" sz="2800" dirty="0" smtClean="0"/>
              <a:t>(</a:t>
            </a:r>
            <a:r>
              <a:rPr lang="en-US" sz="2800" dirty="0" err="1" smtClean="0"/>
              <a:t>int</a:t>
            </a:r>
            <a:r>
              <a:rPr lang="en-US" sz="2800" dirty="0" smtClean="0"/>
              <a:t>, float, etc.), as well as </a:t>
            </a:r>
            <a:r>
              <a:rPr lang="en-US" sz="2800" i="1" dirty="0" smtClean="0">
                <a:solidFill>
                  <a:srgbClr val="FF0000"/>
                </a:solidFill>
              </a:rPr>
              <a:t>enumerations</a:t>
            </a:r>
            <a:r>
              <a:rPr lang="en-US" sz="2800" dirty="0" smtClean="0"/>
              <a:t> and </a:t>
            </a:r>
            <a:r>
              <a:rPr lang="en-US" sz="2800" i="1" dirty="0" smtClean="0">
                <a:solidFill>
                  <a:srgbClr val="FF0000"/>
                </a:solidFill>
              </a:rPr>
              <a:t>structures</a:t>
            </a:r>
            <a:r>
              <a:rPr lang="en-US" sz="2800" dirty="0" smtClean="0"/>
              <a:t>, are allocated </a:t>
            </a:r>
            <a:r>
              <a:rPr lang="en-US" sz="2800" i="1" dirty="0" smtClean="0">
                <a:solidFill>
                  <a:srgbClr val="FFFF00"/>
                </a:solidFill>
              </a:rPr>
              <a:t>on the stack</a:t>
            </a:r>
          </a:p>
          <a:p>
            <a:pPr lvl="1">
              <a:buFont typeface="Wingdings" pitchFamily="2" charset="2"/>
              <a:buChar char="Ø"/>
            </a:pPr>
            <a:r>
              <a:rPr lang="en-US" sz="2400" i="1" dirty="0" smtClean="0"/>
              <a:t>value types can be quickly removed from memory once they fall out of the defining scope</a:t>
            </a:r>
          </a:p>
          <a:p>
            <a:r>
              <a:rPr lang="en-US" sz="2800" dirty="0" smtClean="0"/>
              <a:t>In contrast, reference types (classes) are allocated </a:t>
            </a:r>
            <a:r>
              <a:rPr lang="en-US" sz="2800" i="1" dirty="0" smtClean="0">
                <a:solidFill>
                  <a:srgbClr val="FFFF00"/>
                </a:solidFill>
              </a:rPr>
              <a:t>on the managed heap</a:t>
            </a:r>
          </a:p>
          <a:p>
            <a:pPr lvl="1">
              <a:buFont typeface="Wingdings" pitchFamily="2" charset="2"/>
              <a:buChar char="Ø"/>
            </a:pPr>
            <a:r>
              <a:rPr lang="en-US" sz="2400" dirty="0" smtClean="0"/>
              <a:t>these objects stay in memory until the .NET garbage collector destroys them</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Autofit/>
          </a:bodyPr>
          <a:lstStyle/>
          <a:p>
            <a:pPr algn="ctr"/>
            <a:r>
              <a:rPr lang="en-US" sz="3600" b="1" dirty="0" smtClean="0"/>
              <a:t>Boxing and </a:t>
            </a:r>
            <a:r>
              <a:rPr lang="en-US" sz="3600" b="1" dirty="0" err="1" smtClean="0"/>
              <a:t>Unboxing</a:t>
            </a:r>
            <a:r>
              <a:rPr lang="en-US" sz="3600" b="1" dirty="0" smtClean="0"/>
              <a:t> Operations</a:t>
            </a:r>
            <a:endParaRPr lang="en-US" sz="3600" dirty="0"/>
          </a:p>
        </p:txBody>
      </p:sp>
      <p:sp>
        <p:nvSpPr>
          <p:cNvPr id="4" name="Content Placeholder 2"/>
          <p:cNvSpPr txBox="1">
            <a:spLocks/>
          </p:cNvSpPr>
          <p:nvPr/>
        </p:nvSpPr>
        <p:spPr>
          <a:xfrm>
            <a:off x="533400" y="1600200"/>
            <a:ext cx="8229600" cy="4526280"/>
          </a:xfrm>
          <a:prstGeom prst="rect">
            <a:avLst/>
          </a:prstGeom>
        </p:spPr>
        <p:txBody>
          <a:bodyPr>
            <a:normAutofit/>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Boxing:</a:t>
            </a:r>
            <a:r>
              <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converting a value type into a corresponding reference type by storing the variable in a </a:t>
            </a:r>
            <a:r>
              <a:rPr kumimoji="0" lang="en-US" sz="3200" b="0"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System.Object</a:t>
            </a:r>
            <a:r>
              <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3200" b="1" i="0"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Unboxing</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r>
              <a:rPr kumimoji="0" lang="en-US" sz="32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converting the value held in the object reference back into a corresponding value type.</a:t>
            </a: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5" name="Picture 4" descr="unbox1.png"/>
          <p:cNvPicPr>
            <a:picLocks noChangeAspect="1"/>
          </p:cNvPicPr>
          <p:nvPr/>
        </p:nvPicPr>
        <p:blipFill>
          <a:blip r:embed="rId2"/>
          <a:stretch>
            <a:fillRect/>
          </a:stretch>
        </p:blipFill>
        <p:spPr>
          <a:xfrm>
            <a:off x="1981200" y="5791200"/>
            <a:ext cx="4314286" cy="4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box1.png"/>
          <p:cNvPicPr>
            <a:picLocks noChangeAspect="1"/>
          </p:cNvPicPr>
          <p:nvPr/>
        </p:nvPicPr>
        <p:blipFill>
          <a:blip r:embed="rId3"/>
          <a:stretch>
            <a:fillRect/>
          </a:stretch>
        </p:blipFill>
        <p:spPr>
          <a:xfrm>
            <a:off x="2209800" y="3276600"/>
            <a:ext cx="3390476" cy="6285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015536"/>
          </a:xfrm>
        </p:spPr>
        <p:txBody>
          <a:bodyPr>
            <a:normAutofit fontScale="90000"/>
          </a:bodyPr>
          <a:lstStyle/>
          <a:p>
            <a:pPr algn="ctr"/>
            <a:r>
              <a:rPr lang="en-US" sz="4800" dirty="0" smtClean="0"/>
              <a:t>Chapter 1</a:t>
            </a:r>
            <a:br>
              <a:rPr lang="en-US" sz="4800" dirty="0" smtClean="0"/>
            </a:br>
            <a:r>
              <a:rPr lang="en-US" sz="4800" dirty="0" smtClean="0"/>
              <a:t>.NET Framework Introduction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txBox="1">
            <a:spLocks noChangeArrowheads="1"/>
          </p:cNvSpPr>
          <p:nvPr/>
        </p:nvSpPr>
        <p:spPr bwMode="auto">
          <a:xfrm>
            <a:off x="685800" y="2130425"/>
            <a:ext cx="7772400" cy="1470025"/>
          </a:xfrm>
          <a:prstGeom prst="rect">
            <a:avLst/>
          </a:prstGeom>
          <a:noFill/>
          <a:ln w="9525">
            <a:noFill/>
            <a:miter lim="800000"/>
            <a:headEnd/>
            <a:tailEnd/>
          </a:ln>
        </p:spPr>
        <p:txBody>
          <a:bodyPr anchor="ctr"/>
          <a:lstStyle/>
          <a:p>
            <a:pPr algn="ctr">
              <a:defRPr/>
            </a:pPr>
            <a:r>
              <a:rPr lang="en-US" sz="4400" dirty="0">
                <a:latin typeface="+mj-lt"/>
                <a:ea typeface="+mj-ea"/>
                <a:cs typeface="+mj-cs"/>
              </a:rPr>
              <a:t>Chapter </a:t>
            </a:r>
            <a:r>
              <a:rPr lang="en-US" sz="4400" dirty="0" smtClean="0">
                <a:latin typeface="+mj-lt"/>
                <a:ea typeface="+mj-ea"/>
                <a:cs typeface="+mj-cs"/>
              </a:rPr>
              <a:t>4</a:t>
            </a:r>
          </a:p>
          <a:p>
            <a:pPr algn="ctr">
              <a:defRPr/>
            </a:pPr>
            <a:r>
              <a:rPr lang="en-US" sz="4400" dirty="0" smtClean="0"/>
              <a:t>OOP with C# 2.0</a:t>
            </a:r>
            <a:endParaRPr lang="en-US" sz="4400" dirty="0">
              <a:latin typeface="+mj-lt"/>
              <a:ea typeface="+mj-ea"/>
              <a:cs typeface="+mj-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rmAutofit fontScale="90000"/>
          </a:bodyPr>
          <a:lstStyle/>
          <a:p>
            <a:pPr algn="ctr"/>
            <a:r>
              <a:rPr lang="en-US" sz="4800" b="1" dirty="0" smtClean="0"/>
              <a:t>OOP - Encapsulation</a:t>
            </a:r>
            <a:endParaRPr lang="en-US" dirty="0"/>
          </a:p>
        </p:txBody>
      </p:sp>
      <p:sp>
        <p:nvSpPr>
          <p:cNvPr id="5" name="Content Placeholder 2"/>
          <p:cNvSpPr>
            <a:spLocks noGrp="1"/>
          </p:cNvSpPr>
          <p:nvPr>
            <p:ph idx="1"/>
          </p:nvPr>
        </p:nvSpPr>
        <p:spPr>
          <a:xfrm>
            <a:off x="457200" y="1646237"/>
            <a:ext cx="8229600" cy="4526280"/>
          </a:xfrm>
        </p:spPr>
        <p:txBody>
          <a:bodyPr>
            <a:normAutofit/>
          </a:bodyPr>
          <a:lstStyle/>
          <a:p>
            <a:pPr>
              <a:lnSpc>
                <a:spcPct val="150000"/>
              </a:lnSpc>
            </a:pPr>
            <a:r>
              <a:rPr lang="en-US" dirty="0" smtClean="0">
                <a:latin typeface="Arial" pitchFamily="34" charset="0"/>
                <a:cs typeface="Arial" pitchFamily="34" charset="0"/>
              </a:rPr>
              <a:t>Aggregation of data and behavior:</a:t>
            </a:r>
          </a:p>
          <a:p>
            <a:pPr lvl="1">
              <a:lnSpc>
                <a:spcPct val="150000"/>
              </a:lnSpc>
            </a:pPr>
            <a:r>
              <a:rPr lang="en-US" dirty="0" smtClean="0">
                <a:latin typeface="Arial" pitchFamily="34" charset="0"/>
                <a:cs typeface="Arial" pitchFamily="34" charset="0"/>
              </a:rPr>
              <a:t>Data of a class should </a:t>
            </a:r>
            <a:r>
              <a:rPr lang="en-US" dirty="0" smtClean="0">
                <a:solidFill>
                  <a:srgbClr val="FFC000"/>
                </a:solidFill>
                <a:latin typeface="Arial" pitchFamily="34" charset="0"/>
                <a:cs typeface="Arial" pitchFamily="34" charset="0"/>
              </a:rPr>
              <a:t>be hidden </a:t>
            </a:r>
            <a:r>
              <a:rPr lang="en-US" dirty="0" smtClean="0">
                <a:latin typeface="Arial" pitchFamily="34" charset="0"/>
                <a:cs typeface="Arial" pitchFamily="34" charset="0"/>
              </a:rPr>
              <a:t>from the outside.</a:t>
            </a:r>
          </a:p>
          <a:p>
            <a:pPr lvl="1">
              <a:lnSpc>
                <a:spcPct val="150000"/>
              </a:lnSpc>
            </a:pPr>
            <a:r>
              <a:rPr lang="en-US" dirty="0" smtClean="0">
                <a:latin typeface="Arial" pitchFamily="34" charset="0"/>
                <a:cs typeface="Arial" pitchFamily="34" charset="0"/>
              </a:rPr>
              <a:t>All data should be accessed only via methods.</a:t>
            </a:r>
          </a:p>
          <a:p>
            <a:pPr lvl="1">
              <a:lnSpc>
                <a:spcPct val="150000"/>
              </a:lnSpc>
            </a:pPr>
            <a:r>
              <a:rPr lang="en-US" dirty="0" smtClean="0">
                <a:latin typeface="Arial" pitchFamily="34" charset="0"/>
                <a:cs typeface="Arial" pitchFamily="34" charset="0"/>
              </a:rPr>
              <a:t>A method should have a </a:t>
            </a:r>
            <a:r>
              <a:rPr lang="en-US" i="1" dirty="0" smtClean="0">
                <a:solidFill>
                  <a:srgbClr val="FFC000"/>
                </a:solidFill>
                <a:latin typeface="Arial" pitchFamily="34" charset="0"/>
                <a:cs typeface="Arial" pitchFamily="34" charset="0"/>
              </a:rPr>
              <a:t>boundary condition </a:t>
            </a:r>
            <a:r>
              <a:rPr lang="en-US" i="1" dirty="0" smtClean="0">
                <a:latin typeface="Arial" pitchFamily="34" charset="0"/>
                <a:cs typeface="Arial" pitchFamily="34" charset="0"/>
              </a:rPr>
              <a:t>(a limit on the range of arguments for which a method ca operate properly).</a:t>
            </a:r>
            <a:endParaRPr lang="en-US" dirty="0" smtClean="0">
              <a:latin typeface="Arial" pitchFamily="34" charset="0"/>
              <a:cs typeface="Arial" pitchFamily="34" charset="0"/>
            </a:endParaRPr>
          </a:p>
          <a:p>
            <a:pPr>
              <a:lnSpc>
                <a:spcPct val="150000"/>
              </a:lnSpc>
            </a:pPr>
            <a:endParaRPr lang="en-US" dirty="0">
              <a:latin typeface="Arial" pitchFamily="34" charset="0"/>
              <a:cs typeface="Arial" pitchFamily="34" charset="0"/>
            </a:endParaRPr>
          </a:p>
        </p:txBody>
      </p:sp>
      <p:sp>
        <p:nvSpPr>
          <p:cNvPr id="6" name="TextBox 5"/>
          <p:cNvSpPr txBox="1"/>
          <p:nvPr/>
        </p:nvSpPr>
        <p:spPr>
          <a:xfrm>
            <a:off x="1143000" y="5943600"/>
            <a:ext cx="5852884" cy="646331"/>
          </a:xfrm>
          <a:prstGeom prst="rect">
            <a:avLst/>
          </a:prstGeom>
          <a:noFill/>
        </p:spPr>
        <p:txBody>
          <a:bodyPr wrap="none" rtlCol="0">
            <a:spAutoFit/>
          </a:bodyPr>
          <a:lstStyle/>
          <a:p>
            <a:r>
              <a:rPr lang="en-US" dirty="0" smtClean="0">
                <a:solidFill>
                  <a:srgbClr val="FFC000"/>
                </a:solidFill>
                <a:latin typeface="Arial" pitchFamily="34" charset="0"/>
                <a:cs typeface="Arial" pitchFamily="34" charset="0"/>
              </a:rPr>
              <a:t>Ex: a square-root cannot operate on a negative number</a:t>
            </a:r>
          </a:p>
          <a:p>
            <a:endParaRPr lang="en-US" dirty="0">
              <a:solidFill>
                <a:srgbClr val="FFC000"/>
              </a:solidFill>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sz="4800" b="1" dirty="0" smtClean="0"/>
              <a:t>OOP - Encapsulation</a:t>
            </a:r>
            <a:endParaRPr lang="en-US" dirty="0"/>
          </a:p>
        </p:txBody>
      </p:sp>
      <p:sp>
        <p:nvSpPr>
          <p:cNvPr id="5" name="Rectangle 4"/>
          <p:cNvSpPr/>
          <p:nvPr/>
        </p:nvSpPr>
        <p:spPr>
          <a:xfrm>
            <a:off x="6705600" y="1752600"/>
            <a:ext cx="19050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Properties</a:t>
            </a:r>
            <a:endParaRPr lang="en-US" dirty="0"/>
          </a:p>
        </p:txBody>
      </p:sp>
      <p:pic>
        <p:nvPicPr>
          <p:cNvPr id="6" name="Picture 5" descr="encap4.png"/>
          <p:cNvPicPr>
            <a:picLocks noChangeAspect="1"/>
          </p:cNvPicPr>
          <p:nvPr/>
        </p:nvPicPr>
        <p:blipFill>
          <a:blip r:embed="rId2"/>
          <a:stretch>
            <a:fillRect/>
          </a:stretch>
        </p:blipFill>
        <p:spPr>
          <a:xfrm>
            <a:off x="4038600" y="4495800"/>
            <a:ext cx="3990476" cy="22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encap3.png"/>
          <p:cNvPicPr>
            <a:picLocks noChangeAspect="1"/>
          </p:cNvPicPr>
          <p:nvPr/>
        </p:nvPicPr>
        <p:blipFill>
          <a:blip r:embed="rId3"/>
          <a:stretch>
            <a:fillRect/>
          </a:stretch>
        </p:blipFill>
        <p:spPr>
          <a:xfrm>
            <a:off x="609600" y="1447800"/>
            <a:ext cx="2971800" cy="3323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447800" y="2895600"/>
            <a:ext cx="1676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47800" y="35814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48200" y="5448837"/>
            <a:ext cx="1066800" cy="266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89442" y="5791201"/>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90800" y="3886201"/>
            <a:ext cx="685800" cy="22859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5" idx="1"/>
            <a:endCxn id="8" idx="3"/>
          </p:cNvCxnSpPr>
          <p:nvPr/>
        </p:nvCxnSpPr>
        <p:spPr>
          <a:xfrm rot="10800000" flipV="1">
            <a:off x="3124200" y="2705100"/>
            <a:ext cx="35814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1"/>
            <a:endCxn id="9" idx="3"/>
          </p:cNvCxnSpPr>
          <p:nvPr/>
        </p:nvCxnSpPr>
        <p:spPr>
          <a:xfrm rot="10800000" flipV="1">
            <a:off x="3352800" y="2705100"/>
            <a:ext cx="33528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52400" y="5257800"/>
            <a:ext cx="3924985" cy="646331"/>
          </a:xfrm>
          <a:prstGeom prst="rect">
            <a:avLst/>
          </a:prstGeom>
          <a:noFill/>
        </p:spPr>
        <p:txBody>
          <a:bodyPr wrap="none" rtlCol="0">
            <a:spAutoFit/>
          </a:bodyPr>
          <a:lstStyle/>
          <a:p>
            <a:r>
              <a:rPr lang="en-US" i="1" dirty="0" smtClean="0">
                <a:solidFill>
                  <a:srgbClr val="FFC000"/>
                </a:solidFill>
              </a:rPr>
              <a:t>the C# </a:t>
            </a:r>
            <a:r>
              <a:rPr lang="en-US" i="1" u="sng" dirty="0" smtClean="0">
                <a:solidFill>
                  <a:srgbClr val="FFFF00"/>
                </a:solidFill>
              </a:rPr>
              <a:t>value</a:t>
            </a:r>
            <a:r>
              <a:rPr lang="en-US" i="1" dirty="0" smtClean="0">
                <a:solidFill>
                  <a:srgbClr val="FFC000"/>
                </a:solidFill>
              </a:rPr>
              <a:t> token is not a keyword, </a:t>
            </a:r>
          </a:p>
          <a:p>
            <a:r>
              <a:rPr lang="en-US" i="1" dirty="0" smtClean="0">
                <a:solidFill>
                  <a:srgbClr val="FFC000"/>
                </a:solidFill>
              </a:rPr>
              <a:t>but rather a </a:t>
            </a:r>
            <a:r>
              <a:rPr lang="en-US" i="1" u="sng" dirty="0" smtClean="0">
                <a:solidFill>
                  <a:srgbClr val="FFC000"/>
                </a:solidFill>
              </a:rPr>
              <a:t>contextual keyword</a:t>
            </a:r>
            <a:endParaRPr lang="en-US" u="sng" dirty="0">
              <a:solidFill>
                <a:srgbClr val="FFC000"/>
              </a:solidFill>
            </a:endParaRPr>
          </a:p>
        </p:txBody>
      </p:sp>
      <p:cxnSp>
        <p:nvCxnSpPr>
          <p:cNvPr id="16" name="Straight Arrow Connector 15"/>
          <p:cNvCxnSpPr>
            <a:endCxn id="12" idx="2"/>
          </p:cNvCxnSpPr>
          <p:nvPr/>
        </p:nvCxnSpPr>
        <p:spPr>
          <a:xfrm flipV="1">
            <a:off x="1295400" y="4114800"/>
            <a:ext cx="16383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Slide Number Placeholder 16"/>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Autofit/>
          </a:bodyPr>
          <a:lstStyle/>
          <a:p>
            <a:pPr algn="ctr"/>
            <a:r>
              <a:rPr lang="en-US" sz="4000" b="1" dirty="0" smtClean="0"/>
              <a:t>OOP - Inheritance</a:t>
            </a:r>
            <a:endParaRPr lang="en-US" sz="4000" dirty="0"/>
          </a:p>
        </p:txBody>
      </p:sp>
      <p:sp>
        <p:nvSpPr>
          <p:cNvPr id="5" name="Content Placeholder 2"/>
          <p:cNvSpPr>
            <a:spLocks noGrp="1"/>
          </p:cNvSpPr>
          <p:nvPr>
            <p:ph idx="1"/>
          </p:nvPr>
        </p:nvSpPr>
        <p:spPr>
          <a:xfrm>
            <a:off x="457200" y="1417320"/>
            <a:ext cx="8229600" cy="4526280"/>
          </a:xfrm>
        </p:spPr>
        <p:txBody>
          <a:bodyPr>
            <a:normAutofit/>
          </a:bodyPr>
          <a:lstStyle/>
          <a:p>
            <a:r>
              <a:rPr lang="en-US" sz="2400" dirty="0" smtClean="0">
                <a:latin typeface="Calibri" pitchFamily="34" charset="0"/>
              </a:rPr>
              <a:t>Ability allows a class having members of an existed class </a:t>
            </a:r>
            <a:r>
              <a:rPr lang="en-US" sz="2400" dirty="0" smtClean="0">
                <a:latin typeface="Calibri" pitchFamily="34" charset="0"/>
                <a:sym typeface="Wingdings" pitchFamily="2" charset="2"/>
              </a:rPr>
              <a:t> Re-used code.</a:t>
            </a:r>
            <a:endParaRPr lang="en-US" sz="2400" dirty="0">
              <a:latin typeface="Calibri" pitchFamily="34" charset="0"/>
            </a:endParaRPr>
          </a:p>
        </p:txBody>
      </p:sp>
      <p:grpSp>
        <p:nvGrpSpPr>
          <p:cNvPr id="6" name="Group 5"/>
          <p:cNvGrpSpPr/>
          <p:nvPr/>
        </p:nvGrpSpPr>
        <p:grpSpPr>
          <a:xfrm>
            <a:off x="228600" y="2438400"/>
            <a:ext cx="8077200" cy="4267200"/>
            <a:chOff x="228600" y="2286000"/>
            <a:chExt cx="8077200" cy="4419600"/>
          </a:xfrm>
        </p:grpSpPr>
        <p:sp>
          <p:nvSpPr>
            <p:cNvPr id="7" name="Rectangle 13"/>
            <p:cNvSpPr>
              <a:spLocks noChangeArrowheads="1"/>
            </p:cNvSpPr>
            <p:nvPr/>
          </p:nvSpPr>
          <p:spPr bwMode="auto">
            <a:xfrm>
              <a:off x="6019800" y="2286000"/>
              <a:ext cx="2286000" cy="304800"/>
            </a:xfrm>
            <a:prstGeom prst="rect">
              <a:avLst/>
            </a:prstGeom>
            <a:solidFill>
              <a:srgbClr val="66FF99"/>
            </a:solidFill>
            <a:ln w="9525">
              <a:solidFill>
                <a:schemeClr val="tx1"/>
              </a:solidFill>
              <a:miter lim="800000"/>
              <a:headEnd/>
              <a:tailEnd/>
            </a:ln>
          </p:spPr>
          <p:txBody>
            <a:bodyPr wrap="none" anchor="ctr"/>
            <a:lstStyle/>
            <a:p>
              <a:pPr algn="ctr"/>
              <a:r>
                <a:rPr lang="en-US" sz="1400" b="1">
                  <a:solidFill>
                    <a:srgbClr val="002060"/>
                  </a:solidFill>
                  <a:latin typeface="Calibri" pitchFamily="34" charset="0"/>
                </a:rPr>
                <a:t>class STUDENT</a:t>
              </a:r>
            </a:p>
          </p:txBody>
        </p:sp>
        <p:grpSp>
          <p:nvGrpSpPr>
            <p:cNvPr id="8" name="Group 18"/>
            <p:cNvGrpSpPr/>
            <p:nvPr/>
          </p:nvGrpSpPr>
          <p:grpSpPr>
            <a:xfrm>
              <a:off x="228600" y="2286000"/>
              <a:ext cx="8077200" cy="4419600"/>
              <a:chOff x="304800" y="2209800"/>
              <a:chExt cx="8077200" cy="4419600"/>
            </a:xfrm>
          </p:grpSpPr>
          <p:grpSp>
            <p:nvGrpSpPr>
              <p:cNvPr id="9" name="Group 3"/>
              <p:cNvGrpSpPr>
                <a:grpSpLocks/>
              </p:cNvGrpSpPr>
              <p:nvPr/>
            </p:nvGrpSpPr>
            <p:grpSpPr bwMode="auto">
              <a:xfrm>
                <a:off x="1676400" y="2209800"/>
                <a:ext cx="2286000" cy="2362200"/>
                <a:chOff x="672" y="816"/>
                <a:chExt cx="1296" cy="1488"/>
              </a:xfrm>
            </p:grpSpPr>
            <p:sp>
              <p:nvSpPr>
                <p:cNvPr id="21" name="Rectangle 20"/>
                <p:cNvSpPr>
                  <a:spLocks noChangeArrowheads="1"/>
                </p:cNvSpPr>
                <p:nvPr/>
              </p:nvSpPr>
              <p:spPr bwMode="auto">
                <a:xfrm>
                  <a:off x="672" y="1008"/>
                  <a:ext cx="1296" cy="1296"/>
                </a:xfrm>
                <a:prstGeom prst="rect">
                  <a:avLst/>
                </a:prstGeom>
                <a:solidFill>
                  <a:schemeClr val="accent1"/>
                </a:solidFill>
                <a:ln w="9525">
                  <a:solidFill>
                    <a:schemeClr val="tx1"/>
                  </a:solidFill>
                  <a:miter lim="800000"/>
                  <a:headEnd/>
                  <a:tailEnd/>
                </a:ln>
              </p:spPr>
              <p:txBody>
                <a:bodyPr wrap="none" anchor="ctr"/>
                <a:lstStyle/>
                <a:p>
                  <a:r>
                    <a:rPr lang="en-US" sz="1400" b="1">
                      <a:solidFill>
                        <a:srgbClr val="002060"/>
                      </a:solidFill>
                      <a:latin typeface="Calibri" pitchFamily="34" charset="0"/>
                    </a:rPr>
                    <a:t>ID_Num</a:t>
                  </a:r>
                </a:p>
                <a:p>
                  <a:r>
                    <a:rPr lang="en-US" sz="1400" b="1">
                      <a:solidFill>
                        <a:srgbClr val="002060"/>
                      </a:solidFill>
                      <a:latin typeface="Calibri" pitchFamily="34" charset="0"/>
                    </a:rPr>
                    <a:t>Name</a:t>
                  </a:r>
                </a:p>
                <a:p>
                  <a:r>
                    <a:rPr lang="en-US" sz="1400" b="1">
                      <a:solidFill>
                        <a:srgbClr val="002060"/>
                      </a:solidFill>
                      <a:latin typeface="Calibri" pitchFamily="34" charset="0"/>
                    </a:rPr>
                    <a:t>YearOfBirth</a:t>
                  </a:r>
                </a:p>
                <a:p>
                  <a:r>
                    <a:rPr lang="en-US" sz="1400" b="1">
                      <a:solidFill>
                        <a:srgbClr val="002060"/>
                      </a:solidFill>
                      <a:latin typeface="Calibri" pitchFamily="34" charset="0"/>
                    </a:rPr>
                    <a:t>Address</a:t>
                  </a:r>
                </a:p>
                <a:p>
                  <a:r>
                    <a:rPr lang="en-US" sz="1400" b="1" i="1">
                      <a:solidFill>
                        <a:srgbClr val="002060"/>
                      </a:solidFill>
                      <a:latin typeface="Calibri" pitchFamily="34" charset="0"/>
                    </a:rPr>
                    <a:t>getID_Num()</a:t>
                  </a:r>
                </a:p>
                <a:p>
                  <a:r>
                    <a:rPr lang="en-US" sz="1400" b="1" i="1">
                      <a:solidFill>
                        <a:srgbClr val="002060"/>
                      </a:solidFill>
                      <a:latin typeface="Calibri" pitchFamily="34" charset="0"/>
                    </a:rPr>
                    <a:t>setID_Num(newID)</a:t>
                  </a:r>
                </a:p>
                <a:p>
                  <a:r>
                    <a:rPr lang="en-US" sz="1400" b="1">
                      <a:solidFill>
                        <a:srgbClr val="002060"/>
                      </a:solidFill>
                      <a:latin typeface="Calibri" pitchFamily="34" charset="0"/>
                    </a:rPr>
                    <a:t>......</a:t>
                  </a:r>
                </a:p>
              </p:txBody>
            </p:sp>
            <p:sp>
              <p:nvSpPr>
                <p:cNvPr id="22" name="Rectangle 5"/>
                <p:cNvSpPr>
                  <a:spLocks noChangeArrowheads="1"/>
                </p:cNvSpPr>
                <p:nvPr/>
              </p:nvSpPr>
              <p:spPr bwMode="auto">
                <a:xfrm>
                  <a:off x="672" y="816"/>
                  <a:ext cx="1296" cy="192"/>
                </a:xfrm>
                <a:prstGeom prst="rect">
                  <a:avLst/>
                </a:prstGeom>
                <a:solidFill>
                  <a:schemeClr val="accent1"/>
                </a:solidFill>
                <a:ln w="9525">
                  <a:solidFill>
                    <a:schemeClr val="tx1"/>
                  </a:solidFill>
                  <a:miter lim="800000"/>
                  <a:headEnd/>
                  <a:tailEnd/>
                </a:ln>
              </p:spPr>
              <p:txBody>
                <a:bodyPr wrap="none" anchor="ctr"/>
                <a:lstStyle/>
                <a:p>
                  <a:pPr algn="ctr"/>
                  <a:r>
                    <a:rPr lang="en-US" sz="1400" b="1">
                      <a:solidFill>
                        <a:srgbClr val="002060"/>
                      </a:solidFill>
                      <a:latin typeface="Calibri" pitchFamily="34" charset="0"/>
                    </a:rPr>
                    <a:t>class PERSON</a:t>
                  </a:r>
                </a:p>
              </p:txBody>
            </p:sp>
          </p:grpSp>
          <p:sp>
            <p:nvSpPr>
              <p:cNvPr id="10" name="Rectangle 6"/>
              <p:cNvSpPr>
                <a:spLocks noChangeArrowheads="1"/>
              </p:cNvSpPr>
              <p:nvPr/>
            </p:nvSpPr>
            <p:spPr bwMode="auto">
              <a:xfrm>
                <a:off x="1676400" y="5257800"/>
                <a:ext cx="2286000" cy="1371600"/>
              </a:xfrm>
              <a:prstGeom prst="rect">
                <a:avLst/>
              </a:prstGeom>
              <a:solidFill>
                <a:srgbClr val="66FF99"/>
              </a:solidFill>
              <a:ln w="9525">
                <a:solidFill>
                  <a:schemeClr val="tx1"/>
                </a:solidFill>
                <a:miter lim="800000"/>
                <a:headEnd/>
                <a:tailEnd/>
              </a:ln>
            </p:spPr>
            <p:txBody>
              <a:bodyPr wrap="none" anchor="ctr"/>
              <a:lstStyle/>
              <a:p>
                <a:r>
                  <a:rPr lang="en-US" sz="1400" b="1">
                    <a:solidFill>
                      <a:srgbClr val="002060"/>
                    </a:solidFill>
                    <a:latin typeface="Calibri" pitchFamily="34" charset="0"/>
                  </a:rPr>
                  <a:t>RollNum</a:t>
                </a:r>
              </a:p>
              <a:p>
                <a:r>
                  <a:rPr lang="en-US" sz="1400" b="1">
                    <a:solidFill>
                      <a:srgbClr val="002060"/>
                    </a:solidFill>
                    <a:latin typeface="Calibri" pitchFamily="34" charset="0"/>
                  </a:rPr>
                  <a:t>Score</a:t>
                </a:r>
              </a:p>
              <a:p>
                <a:r>
                  <a:rPr lang="en-US" sz="1400" b="1" i="1">
                    <a:solidFill>
                      <a:srgbClr val="002060"/>
                    </a:solidFill>
                    <a:latin typeface="Calibri" pitchFamily="34" charset="0"/>
                  </a:rPr>
                  <a:t>getScore()</a:t>
                </a:r>
              </a:p>
              <a:p>
                <a:r>
                  <a:rPr lang="en-US" sz="1400" b="1" i="1">
                    <a:solidFill>
                      <a:srgbClr val="002060"/>
                    </a:solidFill>
                    <a:latin typeface="Calibri" pitchFamily="34" charset="0"/>
                  </a:rPr>
                  <a:t>setSore(newScore)</a:t>
                </a:r>
              </a:p>
              <a:p>
                <a:r>
                  <a:rPr lang="en-US" sz="1400" b="1">
                    <a:solidFill>
                      <a:srgbClr val="002060"/>
                    </a:solidFill>
                    <a:latin typeface="Calibri" pitchFamily="34" charset="0"/>
                  </a:rPr>
                  <a:t>......</a:t>
                </a:r>
              </a:p>
            </p:txBody>
          </p:sp>
          <p:sp>
            <p:nvSpPr>
              <p:cNvPr id="11" name="Rectangle 10"/>
              <p:cNvSpPr>
                <a:spLocks noChangeArrowheads="1"/>
              </p:cNvSpPr>
              <p:nvPr/>
            </p:nvSpPr>
            <p:spPr bwMode="auto">
              <a:xfrm>
                <a:off x="1676400" y="4953000"/>
                <a:ext cx="2286000" cy="304800"/>
              </a:xfrm>
              <a:prstGeom prst="rect">
                <a:avLst/>
              </a:prstGeom>
              <a:solidFill>
                <a:srgbClr val="66FF99"/>
              </a:solidFill>
              <a:ln w="9525">
                <a:solidFill>
                  <a:schemeClr val="tx1"/>
                </a:solidFill>
                <a:miter lim="800000"/>
                <a:headEnd/>
                <a:tailEnd/>
              </a:ln>
            </p:spPr>
            <p:txBody>
              <a:bodyPr wrap="none" anchor="ctr"/>
              <a:lstStyle/>
              <a:p>
                <a:pPr algn="ctr"/>
                <a:r>
                  <a:rPr lang="en-US" sz="1400" b="1">
                    <a:solidFill>
                      <a:srgbClr val="002060"/>
                    </a:solidFill>
                    <a:latin typeface="Calibri" pitchFamily="34" charset="0"/>
                  </a:rPr>
                  <a:t>class STUDENT</a:t>
                </a:r>
              </a:p>
            </p:txBody>
          </p:sp>
          <p:sp>
            <p:nvSpPr>
              <p:cNvPr id="12" name="Line 8"/>
              <p:cNvSpPr>
                <a:spLocks noChangeShapeType="1"/>
              </p:cNvSpPr>
              <p:nvPr/>
            </p:nvSpPr>
            <p:spPr bwMode="auto">
              <a:xfrm flipV="1">
                <a:off x="2438400" y="4572000"/>
                <a:ext cx="0" cy="381000"/>
              </a:xfrm>
              <a:prstGeom prst="line">
                <a:avLst/>
              </a:prstGeom>
              <a:noFill/>
              <a:ln w="9525">
                <a:solidFill>
                  <a:schemeClr val="tx1"/>
                </a:solidFill>
                <a:round/>
                <a:headEnd/>
                <a:tailEnd type="triangle" w="med" len="med"/>
              </a:ln>
            </p:spPr>
            <p:txBody>
              <a:bodyPr/>
              <a:lstStyle/>
              <a:p>
                <a:endParaRPr lang="en-US" sz="1400">
                  <a:solidFill>
                    <a:srgbClr val="002060"/>
                  </a:solidFill>
                  <a:latin typeface="Calibri" pitchFamily="34" charset="0"/>
                </a:endParaRPr>
              </a:p>
            </p:txBody>
          </p:sp>
          <p:sp>
            <p:nvSpPr>
              <p:cNvPr id="13" name="AutoShape 9"/>
              <p:cNvSpPr>
                <a:spLocks noChangeArrowheads="1"/>
              </p:cNvSpPr>
              <p:nvPr/>
            </p:nvSpPr>
            <p:spPr bwMode="auto">
              <a:xfrm>
                <a:off x="304800" y="4343400"/>
                <a:ext cx="1219200" cy="609600"/>
              </a:xfrm>
              <a:prstGeom prst="wedgeRectCallout">
                <a:avLst>
                  <a:gd name="adj1" fmla="val 120051"/>
                  <a:gd name="adj2" fmla="val 14583"/>
                </a:avLst>
              </a:prstGeom>
              <a:solidFill>
                <a:schemeClr val="accent1"/>
              </a:solidFill>
              <a:ln w="9525">
                <a:noFill/>
                <a:miter lim="800000"/>
                <a:headEnd/>
                <a:tailEnd/>
              </a:ln>
            </p:spPr>
            <p:txBody>
              <a:bodyPr/>
              <a:lstStyle/>
              <a:p>
                <a:pPr algn="ctr"/>
                <a:r>
                  <a:rPr lang="en-US" sz="1400" b="1" i="1">
                    <a:solidFill>
                      <a:srgbClr val="002060"/>
                    </a:solidFill>
                    <a:latin typeface="Calibri" pitchFamily="34" charset="0"/>
                  </a:rPr>
                  <a:t>“is a” relationship</a:t>
                </a:r>
              </a:p>
            </p:txBody>
          </p:sp>
          <p:sp>
            <p:nvSpPr>
              <p:cNvPr id="14" name="Rectangle 12"/>
              <p:cNvSpPr>
                <a:spLocks noChangeArrowheads="1"/>
              </p:cNvSpPr>
              <p:nvPr/>
            </p:nvSpPr>
            <p:spPr bwMode="auto">
              <a:xfrm>
                <a:off x="6096000" y="2514600"/>
                <a:ext cx="2286000" cy="2057400"/>
              </a:xfrm>
              <a:prstGeom prst="rect">
                <a:avLst/>
              </a:prstGeom>
              <a:solidFill>
                <a:schemeClr val="accent1"/>
              </a:solidFill>
              <a:ln w="9525">
                <a:solidFill>
                  <a:schemeClr val="tx1"/>
                </a:solidFill>
                <a:miter lim="800000"/>
                <a:headEnd/>
                <a:tailEnd/>
              </a:ln>
            </p:spPr>
            <p:txBody>
              <a:bodyPr wrap="none" anchor="ctr"/>
              <a:lstStyle/>
              <a:p>
                <a:r>
                  <a:rPr lang="en-US" sz="1400" b="1">
                    <a:solidFill>
                      <a:srgbClr val="002060"/>
                    </a:solidFill>
                    <a:latin typeface="Calibri" pitchFamily="34" charset="0"/>
                  </a:rPr>
                  <a:t>ID_Num</a:t>
                </a:r>
              </a:p>
              <a:p>
                <a:r>
                  <a:rPr lang="en-US" sz="1400" b="1">
                    <a:solidFill>
                      <a:srgbClr val="002060"/>
                    </a:solidFill>
                    <a:latin typeface="Calibri" pitchFamily="34" charset="0"/>
                  </a:rPr>
                  <a:t>Name</a:t>
                </a:r>
              </a:p>
              <a:p>
                <a:r>
                  <a:rPr lang="en-US" sz="1400" b="1">
                    <a:solidFill>
                      <a:srgbClr val="002060"/>
                    </a:solidFill>
                    <a:latin typeface="Calibri" pitchFamily="34" charset="0"/>
                  </a:rPr>
                  <a:t>YearOfBirth</a:t>
                </a:r>
              </a:p>
              <a:p>
                <a:r>
                  <a:rPr lang="en-US" sz="1400" b="1">
                    <a:solidFill>
                      <a:srgbClr val="002060"/>
                    </a:solidFill>
                    <a:latin typeface="Calibri" pitchFamily="34" charset="0"/>
                  </a:rPr>
                  <a:t>Address</a:t>
                </a:r>
              </a:p>
              <a:p>
                <a:r>
                  <a:rPr lang="en-US" sz="1400" b="1" i="1">
                    <a:solidFill>
                      <a:srgbClr val="002060"/>
                    </a:solidFill>
                    <a:latin typeface="Calibri" pitchFamily="34" charset="0"/>
                  </a:rPr>
                  <a:t>getID_Num()</a:t>
                </a:r>
              </a:p>
              <a:p>
                <a:r>
                  <a:rPr lang="en-US" sz="1400" b="1" i="1">
                    <a:solidFill>
                      <a:srgbClr val="002060"/>
                    </a:solidFill>
                    <a:latin typeface="Calibri" pitchFamily="34" charset="0"/>
                  </a:rPr>
                  <a:t>setID_Num(newID)</a:t>
                </a:r>
              </a:p>
              <a:p>
                <a:r>
                  <a:rPr lang="en-US" sz="1400" b="1">
                    <a:solidFill>
                      <a:srgbClr val="002060"/>
                    </a:solidFill>
                    <a:latin typeface="Calibri" pitchFamily="34" charset="0"/>
                  </a:rPr>
                  <a:t>......</a:t>
                </a:r>
              </a:p>
            </p:txBody>
          </p:sp>
          <p:sp>
            <p:nvSpPr>
              <p:cNvPr id="15" name="Rectangle 14"/>
              <p:cNvSpPr>
                <a:spLocks noChangeArrowheads="1"/>
              </p:cNvSpPr>
              <p:nvPr/>
            </p:nvSpPr>
            <p:spPr bwMode="auto">
              <a:xfrm>
                <a:off x="6096000" y="4572000"/>
                <a:ext cx="2286000" cy="1371600"/>
              </a:xfrm>
              <a:prstGeom prst="rect">
                <a:avLst/>
              </a:prstGeom>
              <a:solidFill>
                <a:srgbClr val="66FF99"/>
              </a:solidFill>
              <a:ln w="9525">
                <a:solidFill>
                  <a:schemeClr val="tx1"/>
                </a:solidFill>
                <a:miter lim="800000"/>
                <a:headEnd/>
                <a:tailEnd/>
              </a:ln>
            </p:spPr>
            <p:txBody>
              <a:bodyPr wrap="none" anchor="ctr"/>
              <a:lstStyle/>
              <a:p>
                <a:r>
                  <a:rPr lang="en-US" sz="1400" b="1">
                    <a:solidFill>
                      <a:srgbClr val="002060"/>
                    </a:solidFill>
                    <a:latin typeface="Calibri" pitchFamily="34" charset="0"/>
                  </a:rPr>
                  <a:t>RollNum</a:t>
                </a:r>
              </a:p>
              <a:p>
                <a:r>
                  <a:rPr lang="en-US" sz="1400" b="1">
                    <a:solidFill>
                      <a:srgbClr val="002060"/>
                    </a:solidFill>
                    <a:latin typeface="Calibri" pitchFamily="34" charset="0"/>
                  </a:rPr>
                  <a:t>Score</a:t>
                </a:r>
              </a:p>
              <a:p>
                <a:r>
                  <a:rPr lang="en-US" sz="1400" b="1" i="1">
                    <a:solidFill>
                      <a:srgbClr val="002060"/>
                    </a:solidFill>
                    <a:latin typeface="Calibri" pitchFamily="34" charset="0"/>
                  </a:rPr>
                  <a:t>getScore()</a:t>
                </a:r>
              </a:p>
              <a:p>
                <a:r>
                  <a:rPr lang="en-US" sz="1400" b="1" i="1">
                    <a:solidFill>
                      <a:srgbClr val="002060"/>
                    </a:solidFill>
                    <a:latin typeface="Calibri" pitchFamily="34" charset="0"/>
                  </a:rPr>
                  <a:t>setSore(newScore)</a:t>
                </a:r>
              </a:p>
              <a:p>
                <a:r>
                  <a:rPr lang="en-US" sz="1400" b="1">
                    <a:solidFill>
                      <a:srgbClr val="002060"/>
                    </a:solidFill>
                    <a:latin typeface="Calibri" pitchFamily="34" charset="0"/>
                  </a:rPr>
                  <a:t>......</a:t>
                </a:r>
              </a:p>
            </p:txBody>
          </p:sp>
          <p:sp>
            <p:nvSpPr>
              <p:cNvPr id="16" name="Oval 15"/>
              <p:cNvSpPr>
                <a:spLocks noChangeArrowheads="1"/>
              </p:cNvSpPr>
              <p:nvPr/>
            </p:nvSpPr>
            <p:spPr bwMode="auto">
              <a:xfrm>
                <a:off x="4495800" y="2819400"/>
                <a:ext cx="990600" cy="990600"/>
              </a:xfrm>
              <a:prstGeom prst="ellipse">
                <a:avLst/>
              </a:prstGeom>
              <a:noFill/>
              <a:ln w="9525">
                <a:noFill/>
                <a:round/>
                <a:headEnd/>
                <a:tailEnd/>
              </a:ln>
            </p:spPr>
            <p:txBody>
              <a:bodyPr wrap="none" anchor="ctr"/>
              <a:lstStyle/>
              <a:p>
                <a:pPr algn="ctr"/>
                <a:r>
                  <a:rPr lang="en-US" sz="1400" b="1" dirty="0">
                    <a:solidFill>
                      <a:srgbClr val="FFFF00"/>
                    </a:solidFill>
                    <a:latin typeface="Calibri" pitchFamily="34" charset="0"/>
                  </a:rPr>
                  <a:t>inherited</a:t>
                </a:r>
              </a:p>
            </p:txBody>
          </p:sp>
          <p:sp>
            <p:nvSpPr>
              <p:cNvPr id="17" name="Line 16"/>
              <p:cNvSpPr>
                <a:spLocks noChangeShapeType="1"/>
              </p:cNvSpPr>
              <p:nvPr/>
            </p:nvSpPr>
            <p:spPr bwMode="auto">
              <a:xfrm>
                <a:off x="3962400" y="3429000"/>
                <a:ext cx="2133600" cy="0"/>
              </a:xfrm>
              <a:prstGeom prst="line">
                <a:avLst/>
              </a:prstGeom>
              <a:noFill/>
              <a:ln w="9525">
                <a:solidFill>
                  <a:schemeClr val="tx1"/>
                </a:solidFill>
                <a:round/>
                <a:headEnd/>
                <a:tailEnd type="triangle" w="med" len="med"/>
              </a:ln>
            </p:spPr>
            <p:txBody>
              <a:bodyPr/>
              <a:lstStyle/>
              <a:p>
                <a:endParaRPr lang="en-US" sz="1400">
                  <a:solidFill>
                    <a:srgbClr val="002060"/>
                  </a:solidFill>
                  <a:latin typeface="Calibri" pitchFamily="34" charset="0"/>
                </a:endParaRPr>
              </a:p>
            </p:txBody>
          </p:sp>
          <p:sp>
            <p:nvSpPr>
              <p:cNvPr id="18" name="Oval 17"/>
              <p:cNvSpPr>
                <a:spLocks noChangeArrowheads="1"/>
              </p:cNvSpPr>
              <p:nvPr/>
            </p:nvSpPr>
            <p:spPr bwMode="auto">
              <a:xfrm>
                <a:off x="4191000" y="4648200"/>
                <a:ext cx="1295400" cy="990600"/>
              </a:xfrm>
              <a:prstGeom prst="ellipse">
                <a:avLst/>
              </a:prstGeom>
              <a:noFill/>
              <a:ln w="9525">
                <a:noFill/>
                <a:round/>
                <a:headEnd/>
                <a:tailEnd/>
              </a:ln>
            </p:spPr>
            <p:txBody>
              <a:bodyPr wrap="none" anchor="ctr"/>
              <a:lstStyle/>
              <a:p>
                <a:pPr algn="ctr"/>
                <a:r>
                  <a:rPr lang="en-US" sz="1400" b="1" dirty="0">
                    <a:solidFill>
                      <a:srgbClr val="FFFF00"/>
                    </a:solidFill>
                    <a:latin typeface="Calibri" pitchFamily="34" charset="0"/>
                  </a:rPr>
                  <a:t>extensions</a:t>
                </a:r>
              </a:p>
            </p:txBody>
          </p:sp>
          <p:sp>
            <p:nvSpPr>
              <p:cNvPr id="19" name="Line 18"/>
              <p:cNvSpPr>
                <a:spLocks noChangeShapeType="1"/>
              </p:cNvSpPr>
              <p:nvPr/>
            </p:nvSpPr>
            <p:spPr bwMode="auto">
              <a:xfrm>
                <a:off x="3962400" y="5257800"/>
                <a:ext cx="2133600" cy="0"/>
              </a:xfrm>
              <a:prstGeom prst="line">
                <a:avLst/>
              </a:prstGeom>
              <a:noFill/>
              <a:ln w="9525">
                <a:solidFill>
                  <a:schemeClr val="tx1"/>
                </a:solidFill>
                <a:round/>
                <a:headEnd/>
                <a:tailEnd type="triangle" w="med" len="med"/>
              </a:ln>
            </p:spPr>
            <p:txBody>
              <a:bodyPr/>
              <a:lstStyle/>
              <a:p>
                <a:endParaRPr lang="en-US" sz="1400">
                  <a:solidFill>
                    <a:srgbClr val="002060"/>
                  </a:solidFill>
                  <a:latin typeface="Calibri" pitchFamily="34" charset="0"/>
                </a:endParaRPr>
              </a:p>
            </p:txBody>
          </p:sp>
          <p:sp>
            <p:nvSpPr>
              <p:cNvPr id="20" name="Rectangle 19"/>
              <p:cNvSpPr>
                <a:spLocks noChangeArrowheads="1"/>
              </p:cNvSpPr>
              <p:nvPr/>
            </p:nvSpPr>
            <p:spPr bwMode="auto">
              <a:xfrm>
                <a:off x="5257800" y="6019800"/>
                <a:ext cx="2590800" cy="609600"/>
              </a:xfrm>
              <a:prstGeom prst="rect">
                <a:avLst/>
              </a:prstGeom>
              <a:solidFill>
                <a:srgbClr val="660066"/>
              </a:solidFill>
              <a:ln w="9525">
                <a:solidFill>
                  <a:schemeClr val="tx1"/>
                </a:solidFill>
                <a:miter lim="800000"/>
                <a:headEnd/>
                <a:tailEnd/>
              </a:ln>
            </p:spPr>
            <p:txBody>
              <a:bodyPr wrap="none" anchor="ctr"/>
              <a:lstStyle/>
              <a:p>
                <a:pPr algn="ctr"/>
                <a:r>
                  <a:rPr lang="en-US" sz="1400" b="1">
                    <a:solidFill>
                      <a:srgbClr val="FFC000"/>
                    </a:solidFill>
                    <a:latin typeface="Calibri" pitchFamily="34" charset="0"/>
                  </a:rPr>
                  <a:t>Son = Father + extensions</a:t>
                </a:r>
              </a:p>
            </p:txBody>
          </p:sp>
        </p:grpSp>
      </p:grpSp>
      <p:sp>
        <p:nvSpPr>
          <p:cNvPr id="23" name="Slide Number Placeholder 22"/>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5562600" y="4114800"/>
            <a:ext cx="3363059" cy="1828800"/>
          </a:xfrm>
          <a:prstGeom prst="rect">
            <a:avLst/>
          </a:prstGeom>
          <a:noFill/>
          <a:ln w="9525">
            <a:solidFill>
              <a:schemeClr val="accent1"/>
            </a:solidFill>
            <a:miter lim="800000"/>
            <a:headEnd/>
            <a:tailEnd/>
          </a:ln>
        </p:spPr>
      </p:pic>
      <p:pic>
        <p:nvPicPr>
          <p:cNvPr id="5" name="Picture 4" descr="inh3.png"/>
          <p:cNvPicPr>
            <a:picLocks noChangeAspect="1"/>
          </p:cNvPicPr>
          <p:nvPr/>
        </p:nvPicPr>
        <p:blipFill>
          <a:blip r:embed="rId3"/>
          <a:stretch>
            <a:fillRect/>
          </a:stretch>
        </p:blipFill>
        <p:spPr>
          <a:xfrm>
            <a:off x="4343400" y="1219200"/>
            <a:ext cx="4572000" cy="2504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inh1.png"/>
          <p:cNvPicPr>
            <a:picLocks noChangeAspect="1"/>
          </p:cNvPicPr>
          <p:nvPr/>
        </p:nvPicPr>
        <p:blipFill>
          <a:blip r:embed="rId4"/>
          <a:stretch>
            <a:fillRect/>
          </a:stretch>
        </p:blipFill>
        <p:spPr>
          <a:xfrm>
            <a:off x="170082" y="609600"/>
            <a:ext cx="3944718" cy="32190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inh2.png"/>
          <p:cNvPicPr>
            <a:picLocks noChangeAspect="1"/>
          </p:cNvPicPr>
          <p:nvPr/>
        </p:nvPicPr>
        <p:blipFill>
          <a:blip r:embed="rId5"/>
          <a:stretch>
            <a:fillRect/>
          </a:stretch>
        </p:blipFill>
        <p:spPr>
          <a:xfrm>
            <a:off x="152400" y="3962400"/>
            <a:ext cx="5266600" cy="26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p:cNvSpPr txBox="1"/>
          <p:nvPr/>
        </p:nvSpPr>
        <p:spPr>
          <a:xfrm>
            <a:off x="4495800" y="381000"/>
            <a:ext cx="4372800" cy="461665"/>
          </a:xfrm>
          <a:prstGeom prst="rect">
            <a:avLst/>
          </a:prstGeom>
          <a:noFill/>
        </p:spPr>
        <p:txBody>
          <a:bodyPr wrap="none" rtlCol="0">
            <a:spAutoFit/>
          </a:bodyPr>
          <a:lstStyle/>
          <a:p>
            <a:r>
              <a:rPr lang="en-US" sz="2400" u="sng" dirty="0" smtClean="0">
                <a:solidFill>
                  <a:srgbClr val="FFFF00"/>
                </a:solidFill>
                <a:latin typeface="Calibri" pitchFamily="34" charset="0"/>
              </a:rPr>
              <a:t>Inheritance Implementation in C#</a:t>
            </a:r>
            <a:endParaRPr lang="en-US" sz="2400" u="sng" dirty="0">
              <a:solidFill>
                <a:srgbClr val="FFFF00"/>
              </a:solidFill>
              <a:latin typeface="Calibri" pitchFamily="34" charset="0"/>
            </a:endParaRPr>
          </a:p>
        </p:txBody>
      </p:sp>
      <p:sp>
        <p:nvSpPr>
          <p:cNvPr id="9" name="Rectangle 8"/>
          <p:cNvSpPr/>
          <p:nvPr/>
        </p:nvSpPr>
        <p:spPr>
          <a:xfrm>
            <a:off x="4876800" y="1955442"/>
            <a:ext cx="144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0" y="4826358"/>
            <a:ext cx="1676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705600" y="2590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libri" pitchFamily="34" charset="0"/>
              </a:rPr>
              <a:t>Invoke parent’s constructor</a:t>
            </a:r>
            <a:endParaRPr lang="en-US" sz="1600" dirty="0">
              <a:latin typeface="Calibri" pitchFamily="34" charset="0"/>
            </a:endParaRPr>
          </a:p>
        </p:txBody>
      </p:sp>
      <p:sp>
        <p:nvSpPr>
          <p:cNvPr id="12" name="Rectangle 11"/>
          <p:cNvSpPr/>
          <p:nvPr/>
        </p:nvSpPr>
        <p:spPr>
          <a:xfrm>
            <a:off x="3352800" y="55626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libri" pitchFamily="34" charset="0"/>
              </a:rPr>
              <a:t>Invoke parent’s constructor</a:t>
            </a:r>
            <a:endParaRPr lang="en-US" sz="1600" dirty="0">
              <a:latin typeface="Calibri" pitchFamily="34" charset="0"/>
            </a:endParaRPr>
          </a:p>
        </p:txBody>
      </p:sp>
      <p:cxnSp>
        <p:nvCxnSpPr>
          <p:cNvPr id="13" name="Shape 12"/>
          <p:cNvCxnSpPr>
            <a:stCxn id="12" idx="0"/>
            <a:endCxn id="10" idx="3"/>
          </p:cNvCxnSpPr>
          <p:nvPr/>
        </p:nvCxnSpPr>
        <p:spPr>
          <a:xfrm rot="16200000" flipV="1">
            <a:off x="3041829" y="4337229"/>
            <a:ext cx="621942" cy="18288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hape 13"/>
          <p:cNvCxnSpPr>
            <a:stCxn id="11" idx="0"/>
            <a:endCxn id="9" idx="3"/>
          </p:cNvCxnSpPr>
          <p:nvPr/>
        </p:nvCxnSpPr>
        <p:spPr>
          <a:xfrm rot="16200000" flipV="1">
            <a:off x="6711771" y="1682571"/>
            <a:ext cx="521058" cy="1295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Slide Number Placeholder 1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sz="4800" b="1" dirty="0" smtClean="0"/>
              <a:t>OOP - Polymorphism</a:t>
            </a:r>
            <a:endParaRPr lang="en-US" dirty="0"/>
          </a:p>
        </p:txBody>
      </p:sp>
      <p:sp>
        <p:nvSpPr>
          <p:cNvPr id="5" name="Content Placeholder 2"/>
          <p:cNvSpPr>
            <a:spLocks noGrp="1"/>
          </p:cNvSpPr>
          <p:nvPr>
            <p:ph idx="1"/>
          </p:nvPr>
        </p:nvSpPr>
        <p:spPr>
          <a:xfrm>
            <a:off x="304800" y="1646237"/>
            <a:ext cx="8382000" cy="4526280"/>
          </a:xfrm>
        </p:spPr>
        <p:txBody>
          <a:bodyPr>
            <a:normAutofit/>
          </a:bodyPr>
          <a:lstStyle/>
          <a:p>
            <a:r>
              <a:rPr lang="en-US" sz="2400" dirty="0" smtClean="0">
                <a:latin typeface="Calibri" pitchFamily="34" charset="0"/>
              </a:rPr>
              <a:t>Ability allows many versions of a method</a:t>
            </a:r>
            <a:r>
              <a:rPr lang="en-US" sz="2400" dirty="0" smtClean="0">
                <a:latin typeface="Calibri" pitchFamily="34" charset="0"/>
                <a:sym typeface="Wingdings" pitchFamily="2" charset="2"/>
              </a:rPr>
              <a:t> based on </a:t>
            </a:r>
            <a:r>
              <a:rPr lang="en-US" sz="2400" dirty="0" smtClean="0">
                <a:solidFill>
                  <a:srgbClr val="FFFF00"/>
                </a:solidFill>
                <a:latin typeface="Calibri" pitchFamily="34" charset="0"/>
                <a:sym typeface="Wingdings" pitchFamily="2" charset="2"/>
              </a:rPr>
              <a:t>overloading</a:t>
            </a:r>
            <a:r>
              <a:rPr lang="en-US" sz="2400" dirty="0" smtClean="0">
                <a:latin typeface="Calibri" pitchFamily="34" charset="0"/>
                <a:sym typeface="Wingdings" pitchFamily="2" charset="2"/>
              </a:rPr>
              <a:t> and </a:t>
            </a:r>
            <a:r>
              <a:rPr lang="en-US" sz="2400" dirty="0" smtClean="0">
                <a:solidFill>
                  <a:srgbClr val="FFFF00"/>
                </a:solidFill>
                <a:latin typeface="Calibri" pitchFamily="34" charset="0"/>
                <a:sym typeface="Wingdings" pitchFamily="2" charset="2"/>
              </a:rPr>
              <a:t>overriding</a:t>
            </a:r>
            <a:r>
              <a:rPr lang="en-US" sz="2400" dirty="0" smtClean="0">
                <a:latin typeface="Calibri" pitchFamily="34" charset="0"/>
                <a:sym typeface="Wingdings" pitchFamily="2" charset="2"/>
              </a:rPr>
              <a:t> methods techniques.</a:t>
            </a:r>
          </a:p>
          <a:p>
            <a:endParaRPr lang="en-US" sz="2400" dirty="0">
              <a:latin typeface="Calibri" pitchFamily="34" charset="0"/>
            </a:endParaRPr>
          </a:p>
        </p:txBody>
      </p:sp>
      <p:pic>
        <p:nvPicPr>
          <p:cNvPr id="6" name="Picture 4"/>
          <p:cNvPicPr>
            <a:picLocks noChangeAspect="1" noChangeArrowheads="1"/>
          </p:cNvPicPr>
          <p:nvPr/>
        </p:nvPicPr>
        <p:blipFill>
          <a:blip r:embed="rId2"/>
          <a:srcRect/>
          <a:stretch>
            <a:fillRect/>
          </a:stretch>
        </p:blipFill>
        <p:spPr bwMode="auto">
          <a:xfrm>
            <a:off x="1295400" y="2514600"/>
            <a:ext cx="6629400" cy="3432175"/>
          </a:xfrm>
          <a:prstGeom prst="rect">
            <a:avLst/>
          </a:prstGeom>
          <a:noFill/>
          <a:ln w="9525">
            <a:solidFill>
              <a:schemeClr val="accent1"/>
            </a:solid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4.png"/>
          <p:cNvPicPr>
            <a:picLocks noChangeAspect="1"/>
          </p:cNvPicPr>
          <p:nvPr/>
        </p:nvPicPr>
        <p:blipFill>
          <a:blip r:embed="rId2"/>
          <a:stretch>
            <a:fillRect/>
          </a:stretch>
        </p:blipFill>
        <p:spPr>
          <a:xfrm>
            <a:off x="381000" y="4343400"/>
            <a:ext cx="3352381" cy="235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shape1.png"/>
          <p:cNvPicPr>
            <a:picLocks noChangeAspect="1"/>
          </p:cNvPicPr>
          <p:nvPr/>
        </p:nvPicPr>
        <p:blipFill>
          <a:blip r:embed="rId3"/>
          <a:stretch>
            <a:fillRect/>
          </a:stretch>
        </p:blipFill>
        <p:spPr>
          <a:xfrm>
            <a:off x="381000" y="762000"/>
            <a:ext cx="4219048" cy="1580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hape2.png"/>
          <p:cNvPicPr>
            <a:picLocks noChangeAspect="1"/>
          </p:cNvPicPr>
          <p:nvPr/>
        </p:nvPicPr>
        <p:blipFill>
          <a:blip r:embed="rId4"/>
          <a:stretch>
            <a:fillRect/>
          </a:stretch>
        </p:blipFill>
        <p:spPr>
          <a:xfrm>
            <a:off x="304800" y="2667000"/>
            <a:ext cx="3314286" cy="135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shape3.png"/>
          <p:cNvPicPr>
            <a:picLocks noChangeAspect="1"/>
          </p:cNvPicPr>
          <p:nvPr/>
        </p:nvPicPr>
        <p:blipFill>
          <a:blip r:embed="rId5"/>
          <a:stretch>
            <a:fillRect/>
          </a:stretch>
        </p:blipFill>
        <p:spPr>
          <a:xfrm>
            <a:off x="3886200" y="2514600"/>
            <a:ext cx="4952353" cy="18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shape5.png"/>
          <p:cNvPicPr>
            <a:picLocks noChangeAspect="1"/>
          </p:cNvPicPr>
          <p:nvPr/>
        </p:nvPicPr>
        <p:blipFill>
          <a:blip r:embed="rId6"/>
          <a:stretch>
            <a:fillRect/>
          </a:stretch>
        </p:blipFill>
        <p:spPr>
          <a:xfrm>
            <a:off x="4267200" y="4572000"/>
            <a:ext cx="2933334" cy="1000000"/>
          </a:xfrm>
          <a:prstGeom prst="rect">
            <a:avLst/>
          </a:prstGeom>
        </p:spPr>
      </p:pic>
      <p:sp>
        <p:nvSpPr>
          <p:cNvPr id="9" name="TextBox 8"/>
          <p:cNvSpPr txBox="1"/>
          <p:nvPr/>
        </p:nvSpPr>
        <p:spPr>
          <a:xfrm>
            <a:off x="762000" y="152400"/>
            <a:ext cx="4747133" cy="461665"/>
          </a:xfrm>
          <a:prstGeom prst="rect">
            <a:avLst/>
          </a:prstGeom>
          <a:noFill/>
        </p:spPr>
        <p:txBody>
          <a:bodyPr wrap="none" rtlCol="0">
            <a:spAutoFit/>
          </a:bodyPr>
          <a:lstStyle/>
          <a:p>
            <a:r>
              <a:rPr lang="en-US" sz="2400" u="sng" dirty="0" smtClean="0">
                <a:solidFill>
                  <a:srgbClr val="FFFF00"/>
                </a:solidFill>
                <a:latin typeface="Calibri" pitchFamily="34" charset="0"/>
              </a:rPr>
              <a:t>Polymorphism Implementation in C#</a:t>
            </a:r>
            <a:endParaRPr lang="en-US" sz="2400" u="sng" dirty="0">
              <a:solidFill>
                <a:srgbClr val="FFFF00"/>
              </a:solidFill>
              <a:latin typeface="Calibri" pitchFamily="34" charset="0"/>
            </a:endParaRPr>
          </a:p>
        </p:txBody>
      </p:sp>
      <p:sp>
        <p:nvSpPr>
          <p:cNvPr id="10" name="Rectangle 9"/>
          <p:cNvSpPr/>
          <p:nvPr/>
        </p:nvSpPr>
        <p:spPr>
          <a:xfrm>
            <a:off x="4876800" y="685800"/>
            <a:ext cx="4038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smtClean="0">
                <a:solidFill>
                  <a:srgbClr val="FFFF00"/>
                </a:solidFill>
                <a:latin typeface="Calibri" pitchFamily="34" charset="0"/>
              </a:rPr>
              <a:t>virtual</a:t>
            </a:r>
            <a:r>
              <a:rPr lang="en-US" sz="1500" dirty="0" smtClean="0">
                <a:latin typeface="Calibri" pitchFamily="34" charset="0"/>
              </a:rPr>
              <a:t> :  provide a default implementation. Can be overridden if necessary</a:t>
            </a:r>
            <a:endParaRPr lang="en-US" sz="1500" dirty="0">
              <a:latin typeface="Calibri" pitchFamily="34" charset="0"/>
            </a:endParaRPr>
          </a:p>
        </p:txBody>
      </p:sp>
      <p:sp>
        <p:nvSpPr>
          <p:cNvPr id="11" name="Rectangle 10"/>
          <p:cNvSpPr/>
          <p:nvPr/>
        </p:nvSpPr>
        <p:spPr>
          <a:xfrm>
            <a:off x="4876800" y="1524000"/>
            <a:ext cx="4038600" cy="6858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smtClean="0">
                <a:solidFill>
                  <a:srgbClr val="002060"/>
                </a:solidFill>
                <a:latin typeface="Calibri" pitchFamily="34" charset="0"/>
              </a:rPr>
              <a:t>abstract</a:t>
            </a:r>
            <a:r>
              <a:rPr lang="en-US" sz="1500" dirty="0" smtClean="0">
                <a:solidFill>
                  <a:srgbClr val="002060"/>
                </a:solidFill>
                <a:latin typeface="Calibri" pitchFamily="34" charset="0"/>
              </a:rPr>
              <a:t>:  sub-classes MUST override</a:t>
            </a:r>
            <a:endParaRPr lang="en-US" sz="1500" dirty="0">
              <a:solidFill>
                <a:srgbClr val="002060"/>
              </a:solidFill>
              <a:latin typeface="Calibri" pitchFamily="34" charset="0"/>
            </a:endParaRPr>
          </a:p>
        </p:txBody>
      </p:sp>
      <p:sp>
        <p:nvSpPr>
          <p:cNvPr id="12" name="Rectangle 11"/>
          <p:cNvSpPr/>
          <p:nvPr/>
        </p:nvSpPr>
        <p:spPr>
          <a:xfrm>
            <a:off x="1295400" y="1066800"/>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08279" y="1905000"/>
            <a:ext cx="685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2971800"/>
            <a:ext cx="3048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254321" y="3518079"/>
            <a:ext cx="44958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133600" y="37338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Must</a:t>
            </a:r>
            <a:endParaRPr lang="en-US" dirty="0"/>
          </a:p>
        </p:txBody>
      </p:sp>
      <p:sp>
        <p:nvSpPr>
          <p:cNvPr id="17" name="Oval 16"/>
          <p:cNvSpPr/>
          <p:nvPr/>
        </p:nvSpPr>
        <p:spPr>
          <a:xfrm>
            <a:off x="7086600" y="3276600"/>
            <a:ext cx="1828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Optional</a:t>
            </a:r>
            <a:endParaRPr lang="en-US" dirty="0"/>
          </a:p>
        </p:txBody>
      </p:sp>
      <p:sp>
        <p:nvSpPr>
          <p:cNvPr id="18" name="TextBox 17"/>
          <p:cNvSpPr txBox="1"/>
          <p:nvPr/>
        </p:nvSpPr>
        <p:spPr>
          <a:xfrm>
            <a:off x="4191000" y="5943600"/>
            <a:ext cx="3988784" cy="830997"/>
          </a:xfrm>
          <a:prstGeom prst="rect">
            <a:avLst/>
          </a:prstGeom>
          <a:noFill/>
          <a:ln>
            <a:solidFill>
              <a:srgbClr val="002060"/>
            </a:solidFill>
          </a:ln>
        </p:spPr>
        <p:txBody>
          <a:bodyPr wrap="square" rtlCol="0">
            <a:spAutoFit/>
          </a:bodyPr>
          <a:lstStyle/>
          <a:p>
            <a:r>
              <a:rPr lang="en-US" sz="1600" dirty="0" smtClean="0">
                <a:solidFill>
                  <a:srgbClr val="FFC000"/>
                </a:solidFill>
                <a:latin typeface="Calibri" pitchFamily="34" charset="0"/>
              </a:rPr>
              <a:t>Besides </a:t>
            </a:r>
            <a:r>
              <a:rPr lang="en-US" sz="1600" dirty="0" smtClean="0">
                <a:solidFill>
                  <a:srgbClr val="FFFF00"/>
                </a:solidFill>
                <a:latin typeface="Calibri" pitchFamily="34" charset="0"/>
              </a:rPr>
              <a:t>virtual</a:t>
            </a:r>
            <a:r>
              <a:rPr lang="en-US" sz="1600" dirty="0" smtClean="0">
                <a:solidFill>
                  <a:srgbClr val="FFC000"/>
                </a:solidFill>
                <a:latin typeface="Calibri" pitchFamily="34" charset="0"/>
              </a:rPr>
              <a:t> and </a:t>
            </a:r>
            <a:r>
              <a:rPr lang="en-US" sz="1600" dirty="0" smtClean="0">
                <a:solidFill>
                  <a:srgbClr val="FFFF00"/>
                </a:solidFill>
                <a:latin typeface="Calibri" pitchFamily="34" charset="0"/>
              </a:rPr>
              <a:t>abstract</a:t>
            </a:r>
            <a:r>
              <a:rPr lang="en-US" sz="1600" dirty="0" smtClean="0">
                <a:solidFill>
                  <a:srgbClr val="FFC000"/>
                </a:solidFill>
                <a:latin typeface="Calibri" pitchFamily="34" charset="0"/>
              </a:rPr>
              <a:t>, C# provide </a:t>
            </a:r>
            <a:r>
              <a:rPr lang="en-US" sz="1600" dirty="0" smtClean="0">
                <a:solidFill>
                  <a:srgbClr val="FFFF00"/>
                </a:solidFill>
                <a:latin typeface="Calibri" pitchFamily="34" charset="0"/>
              </a:rPr>
              <a:t>new </a:t>
            </a:r>
          </a:p>
          <a:p>
            <a:r>
              <a:rPr lang="en-US" sz="1600" dirty="0" smtClean="0">
                <a:solidFill>
                  <a:srgbClr val="FFC000"/>
                </a:solidFill>
                <a:latin typeface="Calibri" pitchFamily="34" charset="0"/>
              </a:rPr>
              <a:t>keyword that applies to </a:t>
            </a:r>
            <a:r>
              <a:rPr lang="en-US" sz="1600" i="1" u="sng" dirty="0" smtClean="0">
                <a:solidFill>
                  <a:srgbClr val="FFC000"/>
                </a:solidFill>
                <a:latin typeface="Calibri" pitchFamily="34" charset="0"/>
              </a:rPr>
              <a:t>methods</a:t>
            </a:r>
            <a:r>
              <a:rPr lang="en-US" sz="1600" dirty="0" smtClean="0">
                <a:solidFill>
                  <a:srgbClr val="FFC000"/>
                </a:solidFill>
                <a:latin typeface="Calibri" pitchFamily="34" charset="0"/>
              </a:rPr>
              <a:t>. What does </a:t>
            </a:r>
          </a:p>
          <a:p>
            <a:r>
              <a:rPr lang="en-US" sz="1600" dirty="0" smtClean="0">
                <a:solidFill>
                  <a:srgbClr val="FFC000"/>
                </a:solidFill>
                <a:latin typeface="Calibri" pitchFamily="34" charset="0"/>
              </a:rPr>
              <a:t>that mean?</a:t>
            </a:r>
            <a:endParaRPr lang="en-US" sz="1600" dirty="0">
              <a:solidFill>
                <a:srgbClr val="FFC000"/>
              </a:solidFill>
              <a:latin typeface="Calibri" pitchFamily="34" charset="0"/>
            </a:endParaRPr>
          </a:p>
        </p:txBody>
      </p:sp>
      <p:sp>
        <p:nvSpPr>
          <p:cNvPr id="19" name="Oval 18"/>
          <p:cNvSpPr/>
          <p:nvPr/>
        </p:nvSpPr>
        <p:spPr>
          <a:xfrm>
            <a:off x="3886200" y="5637726"/>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20" name="Slide Number Placeholder 19"/>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1264"/>
            <a:ext cx="8229600" cy="889464"/>
          </a:xfrm>
        </p:spPr>
        <p:txBody>
          <a:bodyPr/>
          <a:lstStyle/>
          <a:p>
            <a:pPr algn="ctr"/>
            <a:r>
              <a:rPr lang="en-US" b="1" dirty="0" smtClean="0"/>
              <a:t>C# Casting Rules</a:t>
            </a:r>
            <a:endParaRPr lang="en-US" dirty="0"/>
          </a:p>
        </p:txBody>
      </p:sp>
      <p:grpSp>
        <p:nvGrpSpPr>
          <p:cNvPr id="5" name="Group 4"/>
          <p:cNvGrpSpPr/>
          <p:nvPr/>
        </p:nvGrpSpPr>
        <p:grpSpPr>
          <a:xfrm>
            <a:off x="685800" y="1295400"/>
            <a:ext cx="7772400" cy="2666667"/>
            <a:chOff x="685800" y="1600200"/>
            <a:chExt cx="7772400" cy="2666667"/>
          </a:xfrm>
        </p:grpSpPr>
        <p:grpSp>
          <p:nvGrpSpPr>
            <p:cNvPr id="6" name="Group 6"/>
            <p:cNvGrpSpPr/>
            <p:nvPr/>
          </p:nvGrpSpPr>
          <p:grpSpPr>
            <a:xfrm>
              <a:off x="685800" y="1600200"/>
              <a:ext cx="2952381" cy="2666667"/>
              <a:chOff x="685800" y="1600200"/>
              <a:chExt cx="2952381" cy="2666667"/>
            </a:xfrm>
          </p:grpSpPr>
          <p:pic>
            <p:nvPicPr>
              <p:cNvPr id="11" name="Picture 3" descr="cast1.png"/>
              <p:cNvPicPr>
                <a:picLocks noChangeAspect="1"/>
              </p:cNvPicPr>
              <p:nvPr/>
            </p:nvPicPr>
            <p:blipFill>
              <a:blip r:embed="rId2"/>
              <a:stretch>
                <a:fillRect/>
              </a:stretch>
            </p:blipFill>
            <p:spPr>
              <a:xfrm>
                <a:off x="685800" y="1600200"/>
                <a:ext cx="2952381" cy="2666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1295400" y="2286000"/>
                <a:ext cx="1752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3048000"/>
                <a:ext cx="1752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4267200" y="1981200"/>
              <a:ext cx="4038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Calibri" pitchFamily="34" charset="0"/>
                </a:rPr>
                <a:t>Convert smaller type to bigger type: OK (also called </a:t>
              </a:r>
              <a:r>
                <a:rPr lang="en-US" dirty="0" smtClean="0">
                  <a:solidFill>
                    <a:srgbClr val="FFC000"/>
                  </a:solidFill>
                  <a:latin typeface="Calibri" pitchFamily="34" charset="0"/>
                </a:rPr>
                <a:t>implicit cast</a:t>
              </a:r>
              <a:r>
                <a:rPr lang="en-US" dirty="0" smtClean="0">
                  <a:latin typeface="Calibri" pitchFamily="34" charset="0"/>
                </a:rPr>
                <a:t>)</a:t>
              </a:r>
              <a:endParaRPr lang="en-US" dirty="0">
                <a:latin typeface="Calibri" pitchFamily="34" charset="0"/>
              </a:endParaRPr>
            </a:p>
          </p:txBody>
        </p:sp>
        <p:sp>
          <p:nvSpPr>
            <p:cNvPr id="8" name="Rectangle 7"/>
            <p:cNvSpPr/>
            <p:nvPr/>
          </p:nvSpPr>
          <p:spPr>
            <a:xfrm>
              <a:off x="4267200" y="2971800"/>
              <a:ext cx="419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Calibri" pitchFamily="34" charset="0"/>
                </a:rPr>
                <a:t>Convert bigger type to smaller type: NOT OK =&gt; need an explicit cast =&gt; </a:t>
              </a:r>
              <a:r>
                <a:rPr lang="en-US" i="1" dirty="0" smtClean="0">
                  <a:solidFill>
                    <a:srgbClr val="FFFF00"/>
                  </a:solidFill>
                  <a:latin typeface="Calibri" pitchFamily="34" charset="0"/>
                </a:rPr>
                <a:t>may cause loss of data</a:t>
              </a:r>
              <a:endParaRPr lang="en-US" i="1" dirty="0">
                <a:solidFill>
                  <a:srgbClr val="FFFF00"/>
                </a:solidFill>
                <a:latin typeface="Calibri" pitchFamily="34" charset="0"/>
              </a:endParaRPr>
            </a:p>
          </p:txBody>
        </p:sp>
        <p:cxnSp>
          <p:nvCxnSpPr>
            <p:cNvPr id="9" name="Straight Arrow Connector 8"/>
            <p:cNvCxnSpPr>
              <a:stCxn id="8" idx="1"/>
              <a:endCxn id="13" idx="3"/>
            </p:cNvCxnSpPr>
            <p:nvPr/>
          </p:nvCxnSpPr>
          <p:spPr>
            <a:xfrm rot="10800000">
              <a:off x="3048000" y="3390900"/>
              <a:ext cx="12192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 idx="1"/>
              <a:endCxn id="12" idx="3"/>
            </p:cNvCxnSpPr>
            <p:nvPr/>
          </p:nvCxnSpPr>
          <p:spPr>
            <a:xfrm rot="10800000" flipV="1">
              <a:off x="3048000" y="2286000"/>
              <a:ext cx="12192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228600" y="4905562"/>
            <a:ext cx="8686800" cy="1647638"/>
            <a:chOff x="304800" y="4572000"/>
            <a:chExt cx="8686800" cy="1647638"/>
          </a:xfrm>
        </p:grpSpPr>
        <p:pic>
          <p:nvPicPr>
            <p:cNvPr id="15" name="Picture 14" descr="cast2.png"/>
            <p:cNvPicPr>
              <a:picLocks noChangeAspect="1"/>
            </p:cNvPicPr>
            <p:nvPr/>
          </p:nvPicPr>
          <p:blipFill>
            <a:blip r:embed="rId3"/>
            <a:stretch>
              <a:fillRect/>
            </a:stretch>
          </p:blipFill>
          <p:spPr>
            <a:xfrm>
              <a:off x="304800" y="4724400"/>
              <a:ext cx="4190476" cy="14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Rectangle 15"/>
            <p:cNvSpPr/>
            <p:nvPr/>
          </p:nvSpPr>
          <p:spPr>
            <a:xfrm>
              <a:off x="4953000" y="4572000"/>
              <a:ext cx="4038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Calibri" pitchFamily="34" charset="0"/>
                </a:rPr>
                <a:t>Convert sub-class to supper class: OK (also called </a:t>
              </a:r>
              <a:r>
                <a:rPr lang="en-US" dirty="0" smtClean="0">
                  <a:solidFill>
                    <a:srgbClr val="FFC000"/>
                  </a:solidFill>
                  <a:latin typeface="Calibri" pitchFamily="34" charset="0"/>
                </a:rPr>
                <a:t>implicit cast</a:t>
              </a:r>
              <a:r>
                <a:rPr lang="en-US" dirty="0" smtClean="0">
                  <a:latin typeface="Calibri" pitchFamily="34" charset="0"/>
                </a:rPr>
                <a:t>)</a:t>
              </a:r>
              <a:endParaRPr lang="en-US" dirty="0">
                <a:latin typeface="Calibri" pitchFamily="34" charset="0"/>
              </a:endParaRPr>
            </a:p>
          </p:txBody>
        </p:sp>
        <p:sp>
          <p:nvSpPr>
            <p:cNvPr id="17" name="Rectangle 16"/>
            <p:cNvSpPr/>
            <p:nvPr/>
          </p:nvSpPr>
          <p:spPr>
            <a:xfrm>
              <a:off x="4724400" y="5334000"/>
              <a:ext cx="419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Calibri" pitchFamily="34" charset="0"/>
                </a:rPr>
                <a:t>Convert supper class to sub-class: NOT OK =&gt; need an explicit cast =&gt; </a:t>
              </a:r>
              <a:r>
                <a:rPr lang="en-US" i="1" dirty="0" smtClean="0">
                  <a:solidFill>
                    <a:srgbClr val="FFFF00"/>
                  </a:solidFill>
                  <a:latin typeface="Calibri" pitchFamily="34" charset="0"/>
                </a:rPr>
                <a:t>may cause run time error</a:t>
              </a:r>
              <a:endParaRPr lang="en-US" i="1" dirty="0">
                <a:solidFill>
                  <a:srgbClr val="FFFF00"/>
                </a:solidFill>
                <a:latin typeface="Calibri" pitchFamily="34" charset="0"/>
              </a:endParaRPr>
            </a:p>
          </p:txBody>
        </p:sp>
        <p:sp>
          <p:nvSpPr>
            <p:cNvPr id="18" name="Rectangle 17"/>
            <p:cNvSpPr/>
            <p:nvPr/>
          </p:nvSpPr>
          <p:spPr>
            <a:xfrm>
              <a:off x="609600" y="5105400"/>
              <a:ext cx="3810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09600" y="5474595"/>
              <a:ext cx="3276600" cy="2404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6" idx="1"/>
              <a:endCxn id="18" idx="3"/>
            </p:cNvCxnSpPr>
            <p:nvPr/>
          </p:nvCxnSpPr>
          <p:spPr>
            <a:xfrm rot="10800000" flipV="1">
              <a:off x="4419600" y="4876800"/>
              <a:ext cx="5334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7" idx="1"/>
              <a:endCxn id="19" idx="3"/>
            </p:cNvCxnSpPr>
            <p:nvPr/>
          </p:nvCxnSpPr>
          <p:spPr>
            <a:xfrm rot="10800000">
              <a:off x="3886200" y="5594798"/>
              <a:ext cx="838200" cy="158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2" name="Shape 21"/>
          <p:cNvCxnSpPr>
            <a:endCxn id="24" idx="1"/>
          </p:cNvCxnSpPr>
          <p:nvPr/>
        </p:nvCxnSpPr>
        <p:spPr>
          <a:xfrm rot="16200000" flipH="1">
            <a:off x="3507348" y="2616709"/>
            <a:ext cx="252695" cy="2943409"/>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3" name="Group 22"/>
          <p:cNvGrpSpPr/>
          <p:nvPr/>
        </p:nvGrpSpPr>
        <p:grpSpPr>
          <a:xfrm>
            <a:off x="5105400" y="3810000"/>
            <a:ext cx="3276600" cy="809524"/>
            <a:chOff x="5105400" y="3810000"/>
            <a:chExt cx="3276600" cy="809524"/>
          </a:xfrm>
        </p:grpSpPr>
        <p:pic>
          <p:nvPicPr>
            <p:cNvPr id="24" name="Picture 23" descr="cast3.png"/>
            <p:cNvPicPr>
              <a:picLocks noChangeAspect="1"/>
            </p:cNvPicPr>
            <p:nvPr/>
          </p:nvPicPr>
          <p:blipFill>
            <a:blip r:embed="rId4"/>
            <a:stretch>
              <a:fillRect/>
            </a:stretch>
          </p:blipFill>
          <p:spPr>
            <a:xfrm>
              <a:off x="5105400" y="3810000"/>
              <a:ext cx="1980953" cy="809524"/>
            </a:xfrm>
            <a:prstGeom prst="rect">
              <a:avLst/>
            </a:prstGeom>
          </p:spPr>
        </p:pic>
        <p:grpSp>
          <p:nvGrpSpPr>
            <p:cNvPr id="25" name="Group 33"/>
            <p:cNvGrpSpPr/>
            <p:nvPr/>
          </p:nvGrpSpPr>
          <p:grpSpPr>
            <a:xfrm>
              <a:off x="6019800" y="4114800"/>
              <a:ext cx="2362200" cy="381000"/>
              <a:chOff x="6019800" y="4114800"/>
              <a:chExt cx="2362200" cy="381000"/>
            </a:xfrm>
          </p:grpSpPr>
          <p:sp>
            <p:nvSpPr>
              <p:cNvPr id="26" name="Rounded Rectangle 25"/>
              <p:cNvSpPr/>
              <p:nvPr/>
            </p:nvSpPr>
            <p:spPr>
              <a:xfrm>
                <a:off x="6858000" y="4114800"/>
                <a:ext cx="1524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libri" pitchFamily="34" charset="0"/>
                  </a:rPr>
                  <a:t>Lost data</a:t>
                </a:r>
                <a:endParaRPr lang="en-US" sz="1600" dirty="0">
                  <a:latin typeface="Calibri" pitchFamily="34" charset="0"/>
                </a:endParaRPr>
              </a:p>
            </p:txBody>
          </p:sp>
          <p:cxnSp>
            <p:nvCxnSpPr>
              <p:cNvPr id="27" name="Straight Arrow Connector 26"/>
              <p:cNvCxnSpPr>
                <a:stCxn id="26" idx="1"/>
              </p:cNvCxnSpPr>
              <p:nvPr/>
            </p:nvCxnSpPr>
            <p:spPr>
              <a:xfrm rot="10800000">
                <a:off x="6019800" y="4267200"/>
                <a:ext cx="838200" cy="381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8" name="TextBox 27"/>
          <p:cNvSpPr txBox="1"/>
          <p:nvPr/>
        </p:nvSpPr>
        <p:spPr>
          <a:xfrm>
            <a:off x="381000" y="762000"/>
            <a:ext cx="3625864" cy="369332"/>
          </a:xfrm>
          <a:prstGeom prst="rect">
            <a:avLst/>
          </a:prstGeom>
          <a:noFill/>
        </p:spPr>
        <p:txBody>
          <a:bodyPr wrap="none" rtlCol="0">
            <a:spAutoFit/>
          </a:bodyPr>
          <a:lstStyle/>
          <a:p>
            <a:pPr>
              <a:buFont typeface="Wingdings" pitchFamily="2" charset="2"/>
              <a:buChar char="q"/>
            </a:pPr>
            <a:r>
              <a:rPr lang="en-US" u="sng" dirty="0" smtClean="0">
                <a:solidFill>
                  <a:srgbClr val="FFFF00"/>
                </a:solidFill>
                <a:latin typeface="Calibri" pitchFamily="34" charset="0"/>
              </a:rPr>
              <a:t>Value type: conversion and casting</a:t>
            </a:r>
            <a:endParaRPr lang="en-US" u="sng" dirty="0">
              <a:solidFill>
                <a:srgbClr val="FFFF00"/>
              </a:solidFill>
              <a:latin typeface="Calibri" pitchFamily="34" charset="0"/>
            </a:endParaRPr>
          </a:p>
        </p:txBody>
      </p:sp>
      <p:sp>
        <p:nvSpPr>
          <p:cNvPr id="29" name="TextBox 28"/>
          <p:cNvSpPr txBox="1"/>
          <p:nvPr/>
        </p:nvSpPr>
        <p:spPr>
          <a:xfrm>
            <a:off x="228600" y="4611711"/>
            <a:ext cx="4048609" cy="369332"/>
          </a:xfrm>
          <a:prstGeom prst="rect">
            <a:avLst/>
          </a:prstGeom>
          <a:noFill/>
        </p:spPr>
        <p:txBody>
          <a:bodyPr wrap="none" rtlCol="0">
            <a:spAutoFit/>
          </a:bodyPr>
          <a:lstStyle/>
          <a:p>
            <a:pPr>
              <a:buFont typeface="Wingdings" pitchFamily="2" charset="2"/>
              <a:buChar char="q"/>
            </a:pPr>
            <a:r>
              <a:rPr lang="en-US" u="sng" dirty="0" smtClean="0">
                <a:solidFill>
                  <a:srgbClr val="FFFF00"/>
                </a:solidFill>
                <a:latin typeface="Calibri" pitchFamily="34" charset="0"/>
              </a:rPr>
              <a:t>Reference type: conversion and casting</a:t>
            </a:r>
            <a:endParaRPr lang="en-US" u="sng" dirty="0">
              <a:solidFill>
                <a:srgbClr val="FFFF00"/>
              </a:solidFill>
              <a:latin typeface="Calibri" pitchFamily="34" charset="0"/>
            </a:endParaRPr>
          </a:p>
        </p:txBody>
      </p:sp>
      <p:sp>
        <p:nvSpPr>
          <p:cNvPr id="30" name="Slide Number Placeholder 29"/>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dirty="0" smtClean="0"/>
              <a:t>C# Partial Types</a:t>
            </a:r>
            <a:endParaRPr lang="en-US" dirty="0"/>
          </a:p>
        </p:txBody>
      </p:sp>
      <p:pic>
        <p:nvPicPr>
          <p:cNvPr id="5" name="Picture 4" descr="partial3.png"/>
          <p:cNvPicPr>
            <a:picLocks noChangeAspect="1"/>
          </p:cNvPicPr>
          <p:nvPr/>
        </p:nvPicPr>
        <p:blipFill>
          <a:blip r:embed="rId2"/>
          <a:stretch>
            <a:fillRect/>
          </a:stretch>
        </p:blipFill>
        <p:spPr>
          <a:xfrm>
            <a:off x="6096000" y="2209800"/>
            <a:ext cx="1981200" cy="2882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partial1.png"/>
          <p:cNvPicPr>
            <a:picLocks noChangeAspect="1"/>
          </p:cNvPicPr>
          <p:nvPr/>
        </p:nvPicPr>
        <p:blipFill>
          <a:blip r:embed="rId3"/>
          <a:stretch>
            <a:fillRect/>
          </a:stretch>
        </p:blipFill>
        <p:spPr>
          <a:xfrm>
            <a:off x="685800" y="4038600"/>
            <a:ext cx="3810000" cy="2580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partial2.png"/>
          <p:cNvPicPr>
            <a:picLocks noChangeAspect="1"/>
          </p:cNvPicPr>
          <p:nvPr/>
        </p:nvPicPr>
        <p:blipFill>
          <a:blip r:embed="rId4"/>
          <a:stretch>
            <a:fillRect/>
          </a:stretch>
        </p:blipFill>
        <p:spPr>
          <a:xfrm>
            <a:off x="685800" y="1600200"/>
            <a:ext cx="3847619" cy="23238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524000" y="2514600"/>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2600" y="4953000"/>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0800" y="2514600"/>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4953000"/>
            <a:ext cx="914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10" idx="3"/>
            <a:endCxn id="11" idx="3"/>
          </p:cNvCxnSpPr>
          <p:nvPr/>
        </p:nvCxnSpPr>
        <p:spPr>
          <a:xfrm>
            <a:off x="3200400" y="2628900"/>
            <a:ext cx="914400" cy="2476500"/>
          </a:xfrm>
          <a:prstGeom prst="bentConnector3">
            <a:avLst>
              <a:gd name="adj1" fmla="val 125000"/>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886200" y="3810000"/>
            <a:ext cx="1779654" cy="369332"/>
          </a:xfrm>
          <a:prstGeom prst="rect">
            <a:avLst/>
          </a:prstGeom>
          <a:solidFill>
            <a:schemeClr val="accent5">
              <a:lumMod val="75000"/>
            </a:schemeClr>
          </a:solidFill>
        </p:spPr>
        <p:txBody>
          <a:bodyPr wrap="none" rtlCol="0">
            <a:spAutoFit/>
          </a:bodyPr>
          <a:lstStyle/>
          <a:p>
            <a:r>
              <a:rPr lang="en-US" dirty="0" smtClean="0">
                <a:solidFill>
                  <a:srgbClr val="002060"/>
                </a:solidFill>
                <a:latin typeface="Calibri" pitchFamily="34" charset="0"/>
              </a:rPr>
              <a:t>Same class name</a:t>
            </a:r>
            <a:endParaRPr lang="en-US" dirty="0">
              <a:solidFill>
                <a:srgbClr val="002060"/>
              </a:solidFill>
              <a:latin typeface="Calibri" pitchFamily="34" charset="0"/>
            </a:endParaRPr>
          </a:p>
        </p:txBody>
      </p:sp>
      <p:sp>
        <p:nvSpPr>
          <p:cNvPr id="14" name="Rectangle 13"/>
          <p:cNvSpPr/>
          <p:nvPr/>
        </p:nvSpPr>
        <p:spPr>
          <a:xfrm>
            <a:off x="6324600" y="3962400"/>
            <a:ext cx="1600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rot="10800000">
            <a:off x="4572000" y="2438400"/>
            <a:ext cx="1981200" cy="16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3"/>
          </p:cNvCxnSpPr>
          <p:nvPr/>
        </p:nvCxnSpPr>
        <p:spPr>
          <a:xfrm rot="10800000" flipV="1">
            <a:off x="4495800" y="4343399"/>
            <a:ext cx="2057400" cy="985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Slide Number Placeholder 16"/>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1752601"/>
            <a:ext cx="7772400" cy="1847850"/>
          </a:xfrm>
          <a:prstGeom prst="rect">
            <a:avLst/>
          </a:prstGeom>
          <a:noFill/>
          <a:ln w="9525">
            <a:noFill/>
            <a:miter lim="800000"/>
            <a:headEnd/>
            <a:tailEnd/>
          </a:ln>
        </p:spPr>
        <p:txBody>
          <a:bodyPr anchor="ctr"/>
          <a:lstStyle/>
          <a:p>
            <a:pPr algn="ctr">
              <a:defRPr/>
            </a:pPr>
            <a:r>
              <a:rPr lang="en-US" sz="4400" dirty="0">
                <a:latin typeface="+mj-lt"/>
                <a:ea typeface="+mj-ea"/>
                <a:cs typeface="+mj-cs"/>
              </a:rPr>
              <a:t>Chapter </a:t>
            </a:r>
            <a:r>
              <a:rPr lang="en-US" sz="4400" dirty="0" smtClean="0">
                <a:latin typeface="+mj-lt"/>
                <a:ea typeface="+mj-ea"/>
                <a:cs typeface="+mj-cs"/>
              </a:rPr>
              <a:t>8</a:t>
            </a:r>
          </a:p>
          <a:p>
            <a:pPr algn="ctr">
              <a:defRPr/>
            </a:pPr>
            <a:r>
              <a:rPr lang="en-US" sz="4400" dirty="0" smtClean="0"/>
              <a:t>Delegates and Events</a:t>
            </a:r>
            <a:endParaRPr lang="en-US" sz="4400" dirty="0">
              <a:latin typeface="+mj-lt"/>
              <a:ea typeface="+mj-ea"/>
              <a:cs typeface="+mj-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041864"/>
          </a:xfrm>
        </p:spPr>
        <p:txBody>
          <a:bodyPr/>
          <a:lstStyle/>
          <a:p>
            <a:pPr algn="l"/>
            <a:r>
              <a:rPr lang="en-US" dirty="0" smtClean="0"/>
              <a:t>.NET Solutions</a:t>
            </a:r>
            <a:endParaRPr lang="en-US" dirty="0"/>
          </a:p>
        </p:txBody>
      </p:sp>
      <p:sp>
        <p:nvSpPr>
          <p:cNvPr id="3" name="Content Placeholder 2"/>
          <p:cNvSpPr>
            <a:spLocks noGrp="1"/>
          </p:cNvSpPr>
          <p:nvPr>
            <p:ph idx="1"/>
          </p:nvPr>
        </p:nvSpPr>
        <p:spPr>
          <a:xfrm>
            <a:off x="457200" y="1676400"/>
            <a:ext cx="8229600" cy="4526280"/>
          </a:xfrm>
        </p:spPr>
        <p:txBody>
          <a:bodyPr/>
          <a:lstStyle/>
          <a:p>
            <a:pPr>
              <a:defRPr/>
            </a:pPr>
            <a:r>
              <a:rPr lang="en-US" dirty="0" smtClean="0"/>
              <a:t>Full interoperability with existing code</a:t>
            </a:r>
          </a:p>
          <a:p>
            <a:pPr>
              <a:defRPr/>
            </a:pPr>
            <a:r>
              <a:rPr lang="en-US" dirty="0" smtClean="0"/>
              <a:t>Complete and total language integration</a:t>
            </a:r>
          </a:p>
          <a:p>
            <a:pPr>
              <a:defRPr/>
            </a:pPr>
            <a:r>
              <a:rPr lang="en-US" dirty="0" smtClean="0"/>
              <a:t>A common runtime engine shared by all .NET-aware languages.</a:t>
            </a:r>
          </a:p>
          <a:p>
            <a:pPr>
              <a:defRPr/>
            </a:pPr>
            <a:r>
              <a:rPr lang="en-US" dirty="0" smtClean="0"/>
              <a:t>A base class library</a:t>
            </a:r>
          </a:p>
          <a:p>
            <a:pPr>
              <a:defRPr/>
            </a:pPr>
            <a:r>
              <a:rPr lang="en-US" dirty="0" smtClean="0"/>
              <a:t>No more COM plumbing</a:t>
            </a:r>
          </a:p>
          <a:p>
            <a:pPr>
              <a:defRPr/>
            </a:pPr>
            <a:r>
              <a:rPr lang="en-US" dirty="0" smtClean="0"/>
              <a:t>A truly simplified deployment model (no need to register a binary unit into the system registry)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53536"/>
            <a:ext cx="8229600" cy="1041864"/>
          </a:xfrm>
          <a:prstGeom prst="rect">
            <a:avLst/>
          </a:prstGeom>
        </p:spPr>
        <p:txBody>
          <a:bodyPr rIns="91440" anchor="b">
            <a:norm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smtClean="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mj-lt"/>
                <a:ea typeface="+mj-ea"/>
                <a:cs typeface="+mj-cs"/>
              </a:rPr>
              <a:t>.NET Delegate Type</a:t>
            </a:r>
            <a:endParaRPr kumimoji="0" lang="en-US" sz="4600" b="0" i="0" u="none" strike="noStrike" kern="1200" cap="none" spc="0" normalizeH="0" baseline="0" noProof="0" dirty="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6" name="Content Placeholder 2"/>
          <p:cNvSpPr>
            <a:spLocks noGrp="1"/>
          </p:cNvSpPr>
          <p:nvPr>
            <p:ph idx="1"/>
          </p:nvPr>
        </p:nvSpPr>
        <p:spPr>
          <a:xfrm>
            <a:off x="457200" y="1646237"/>
            <a:ext cx="8229600" cy="4526280"/>
          </a:xfrm>
        </p:spPr>
        <p:txBody>
          <a:bodyPr/>
          <a:lstStyle/>
          <a:p>
            <a:r>
              <a:rPr lang="en-US" dirty="0" smtClean="0">
                <a:latin typeface="Calibri" pitchFamily="34" charset="0"/>
              </a:rPr>
              <a:t>A delegate type maintains three important pieces of information:</a:t>
            </a:r>
          </a:p>
          <a:p>
            <a:pPr lvl="1"/>
            <a:r>
              <a:rPr lang="en-US" dirty="0" smtClean="0">
                <a:latin typeface="Calibri" pitchFamily="34" charset="0"/>
              </a:rPr>
              <a:t>The </a:t>
            </a:r>
            <a:r>
              <a:rPr lang="en-US" i="1" dirty="0" smtClean="0">
                <a:solidFill>
                  <a:srgbClr val="FFFF00"/>
                </a:solidFill>
                <a:latin typeface="Calibri" pitchFamily="34" charset="0"/>
              </a:rPr>
              <a:t>name</a:t>
            </a:r>
            <a:r>
              <a:rPr lang="en-US" i="1" dirty="0" smtClean="0">
                <a:latin typeface="Calibri" pitchFamily="34" charset="0"/>
              </a:rPr>
              <a:t> </a:t>
            </a:r>
            <a:r>
              <a:rPr lang="en-US" dirty="0" smtClean="0">
                <a:latin typeface="Calibri" pitchFamily="34" charset="0"/>
              </a:rPr>
              <a:t>of the method on which it makes calls</a:t>
            </a:r>
          </a:p>
          <a:p>
            <a:pPr lvl="1"/>
            <a:r>
              <a:rPr lang="en-US" dirty="0" smtClean="0">
                <a:latin typeface="Calibri" pitchFamily="34" charset="0"/>
              </a:rPr>
              <a:t>The </a:t>
            </a:r>
            <a:r>
              <a:rPr lang="en-US" i="1" dirty="0" smtClean="0">
                <a:solidFill>
                  <a:srgbClr val="FFFF00"/>
                </a:solidFill>
                <a:latin typeface="Calibri" pitchFamily="34" charset="0"/>
              </a:rPr>
              <a:t>arguments</a:t>
            </a:r>
            <a:r>
              <a:rPr lang="en-US" i="1" dirty="0" smtClean="0">
                <a:latin typeface="Calibri" pitchFamily="34" charset="0"/>
              </a:rPr>
              <a:t> </a:t>
            </a:r>
            <a:r>
              <a:rPr lang="en-US" dirty="0" smtClean="0">
                <a:latin typeface="Calibri" pitchFamily="34" charset="0"/>
              </a:rPr>
              <a:t>(if any) of this method</a:t>
            </a:r>
          </a:p>
          <a:p>
            <a:pPr lvl="1"/>
            <a:r>
              <a:rPr lang="en-US" dirty="0" smtClean="0">
                <a:latin typeface="Calibri" pitchFamily="34" charset="0"/>
              </a:rPr>
              <a:t>The </a:t>
            </a:r>
            <a:r>
              <a:rPr lang="en-US" i="1" dirty="0" smtClean="0">
                <a:solidFill>
                  <a:srgbClr val="FFFF00"/>
                </a:solidFill>
                <a:latin typeface="Calibri" pitchFamily="34" charset="0"/>
              </a:rPr>
              <a:t>return value </a:t>
            </a:r>
            <a:r>
              <a:rPr lang="en-US" dirty="0" smtClean="0">
                <a:latin typeface="Calibri" pitchFamily="34" charset="0"/>
              </a:rPr>
              <a:t>(if any) of this method</a:t>
            </a:r>
          </a:p>
          <a:p>
            <a:endParaRPr lang="en-US" dirty="0">
              <a:latin typeface="Calibri" pitchFamily="34" charset="0"/>
            </a:endParaRPr>
          </a:p>
        </p:txBody>
      </p:sp>
      <p:sp>
        <p:nvSpPr>
          <p:cNvPr id="7" name="Rounded Rectangle 6"/>
          <p:cNvSpPr/>
          <p:nvPr/>
        </p:nvSpPr>
        <p:spPr>
          <a:xfrm>
            <a:off x="838200" y="4267200"/>
            <a:ext cx="76962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This delegate can point to any method,</a:t>
            </a:r>
          </a:p>
          <a:p>
            <a:r>
              <a:rPr lang="en-US" dirty="0" smtClean="0"/>
              <a:t>// taking two integers and returning an  integer.</a:t>
            </a:r>
          </a:p>
          <a:p>
            <a:r>
              <a:rPr lang="en-US" dirty="0" smtClean="0">
                <a:latin typeface="Courier New" pitchFamily="49" charset="0"/>
              </a:rPr>
              <a:t>public </a:t>
            </a:r>
            <a:r>
              <a:rPr lang="en-US" b="1" dirty="0" smtClean="0">
                <a:solidFill>
                  <a:srgbClr val="FFFF00"/>
                </a:solidFill>
                <a:latin typeface="Courier New" pitchFamily="49" charset="0"/>
              </a:rPr>
              <a:t>delegate</a:t>
            </a:r>
            <a:r>
              <a:rPr lang="en-US" dirty="0" smtClean="0">
                <a:latin typeface="Courier New" pitchFamily="49" charset="0"/>
              </a:rPr>
              <a:t> </a:t>
            </a:r>
            <a:r>
              <a:rPr lang="en-US" dirty="0" err="1" smtClean="0">
                <a:latin typeface="Courier New" pitchFamily="49" charset="0"/>
              </a:rPr>
              <a:t>int</a:t>
            </a:r>
            <a:r>
              <a:rPr lang="en-US" dirty="0" smtClean="0">
                <a:latin typeface="Courier New" pitchFamily="49" charset="0"/>
              </a:rPr>
              <a:t> </a:t>
            </a:r>
            <a:r>
              <a:rPr lang="en-US" dirty="0" err="1" smtClean="0">
                <a:latin typeface="Courier New" pitchFamily="49" charset="0"/>
              </a:rPr>
              <a:t>BinaryOp</a:t>
            </a:r>
            <a:r>
              <a:rPr lang="en-US" dirty="0" smtClean="0">
                <a:latin typeface="Courier New" pitchFamily="49" charset="0"/>
              </a:rPr>
              <a:t>(</a:t>
            </a:r>
            <a:r>
              <a:rPr lang="en-US" dirty="0" err="1" smtClean="0">
                <a:latin typeface="Courier New" pitchFamily="49" charset="0"/>
              </a:rPr>
              <a:t>int</a:t>
            </a:r>
            <a:r>
              <a:rPr lang="en-US" dirty="0" smtClean="0">
                <a:latin typeface="Courier New" pitchFamily="49" charset="0"/>
              </a:rPr>
              <a:t> x, </a:t>
            </a:r>
            <a:r>
              <a:rPr lang="en-US" dirty="0" err="1" smtClean="0">
                <a:latin typeface="Courier New" pitchFamily="49" charset="0"/>
              </a:rPr>
              <a:t>int</a:t>
            </a:r>
            <a:r>
              <a:rPr lang="en-US" dirty="0" smtClean="0">
                <a:latin typeface="Courier New" pitchFamily="49" charset="0"/>
              </a:rPr>
              <a:t> y);</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sz="4800" b="1" dirty="0" smtClean="0"/>
              <a:t>.NET Delegate Type</a:t>
            </a:r>
            <a:endParaRPr lang="en-US" dirty="0"/>
          </a:p>
        </p:txBody>
      </p:sp>
      <p:sp>
        <p:nvSpPr>
          <p:cNvPr id="5" name="Content Placeholder 2"/>
          <p:cNvSpPr>
            <a:spLocks noGrp="1"/>
          </p:cNvSpPr>
          <p:nvPr>
            <p:ph idx="1"/>
          </p:nvPr>
        </p:nvSpPr>
        <p:spPr>
          <a:xfrm>
            <a:off x="457200" y="1646237"/>
            <a:ext cx="8229600" cy="4526280"/>
          </a:xfrm>
        </p:spPr>
        <p:txBody>
          <a:bodyPr/>
          <a:lstStyle/>
          <a:p>
            <a:r>
              <a:rPr lang="en-US" dirty="0" smtClean="0">
                <a:solidFill>
                  <a:srgbClr val="FFFF00"/>
                </a:solidFill>
                <a:latin typeface="Calibri" pitchFamily="34" charset="0"/>
              </a:rPr>
              <a:t>Invoke</a:t>
            </a:r>
            <a:r>
              <a:rPr lang="en-US" dirty="0" smtClean="0">
                <a:latin typeface="Calibri" pitchFamily="34" charset="0"/>
              </a:rPr>
              <a:t>() is used to invoke each method maintained by the delegate type in a </a:t>
            </a:r>
            <a:r>
              <a:rPr lang="en-US" dirty="0" smtClean="0">
                <a:solidFill>
                  <a:srgbClr val="FF0000"/>
                </a:solidFill>
                <a:latin typeface="Calibri" pitchFamily="34" charset="0"/>
              </a:rPr>
              <a:t>synchronous</a:t>
            </a:r>
            <a:r>
              <a:rPr lang="en-US" dirty="0" smtClean="0">
                <a:latin typeface="Calibri" pitchFamily="34" charset="0"/>
              </a:rPr>
              <a:t> manner</a:t>
            </a:r>
          </a:p>
          <a:p>
            <a:pPr lvl="1">
              <a:buFont typeface="Wingdings" pitchFamily="2" charset="2"/>
              <a:buChar char="Ø"/>
            </a:pPr>
            <a:r>
              <a:rPr lang="en-US" i="1" dirty="0" smtClean="0">
                <a:latin typeface="Calibri" pitchFamily="34" charset="0"/>
              </a:rPr>
              <a:t>meaning the caller must wait for the call to complete before continuing on its way</a:t>
            </a:r>
          </a:p>
          <a:p>
            <a:r>
              <a:rPr lang="en-US" dirty="0" err="1" smtClean="0">
                <a:solidFill>
                  <a:srgbClr val="FFFF00"/>
                </a:solidFill>
                <a:latin typeface="Calibri" pitchFamily="34" charset="0"/>
              </a:rPr>
              <a:t>BeginInvoke</a:t>
            </a:r>
            <a:r>
              <a:rPr lang="en-US" dirty="0" smtClean="0">
                <a:latin typeface="Calibri" pitchFamily="34" charset="0"/>
              </a:rPr>
              <a:t>() and </a:t>
            </a:r>
            <a:r>
              <a:rPr lang="en-US" dirty="0" err="1" smtClean="0">
                <a:solidFill>
                  <a:srgbClr val="FFFF00"/>
                </a:solidFill>
                <a:latin typeface="Calibri" pitchFamily="34" charset="0"/>
              </a:rPr>
              <a:t>EndInvoke</a:t>
            </a:r>
            <a:r>
              <a:rPr lang="en-US" dirty="0" smtClean="0">
                <a:latin typeface="Calibri" pitchFamily="34" charset="0"/>
              </a:rPr>
              <a:t>() provide the ability to call the current method in an </a:t>
            </a:r>
            <a:r>
              <a:rPr lang="en-US" dirty="0" smtClean="0">
                <a:solidFill>
                  <a:srgbClr val="FF0000"/>
                </a:solidFill>
                <a:latin typeface="Calibri" pitchFamily="34" charset="0"/>
              </a:rPr>
              <a:t>asynchronous</a:t>
            </a:r>
            <a:r>
              <a:rPr lang="en-US" dirty="0" smtClean="0">
                <a:latin typeface="Calibri" pitchFamily="34" charset="0"/>
              </a:rPr>
              <a:t> manner (on a second thread of execution)</a:t>
            </a: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1041864"/>
          </a:xfrm>
        </p:spPr>
        <p:txBody>
          <a:bodyPr/>
          <a:lstStyle/>
          <a:p>
            <a:pPr algn="ctr"/>
            <a:r>
              <a:rPr lang="en-US" b="1" dirty="0" smtClean="0"/>
              <a:t>Understanding C# Events</a:t>
            </a:r>
            <a:endParaRPr lang="en-US" dirty="0"/>
          </a:p>
        </p:txBody>
      </p:sp>
      <p:sp>
        <p:nvSpPr>
          <p:cNvPr id="5" name="Content Placeholder 2"/>
          <p:cNvSpPr>
            <a:spLocks noGrp="1"/>
          </p:cNvSpPr>
          <p:nvPr>
            <p:ph idx="1"/>
          </p:nvPr>
        </p:nvSpPr>
        <p:spPr>
          <a:xfrm>
            <a:off x="457200" y="1371600"/>
            <a:ext cx="8229600" cy="4526280"/>
          </a:xfrm>
        </p:spPr>
        <p:txBody>
          <a:bodyPr/>
          <a:lstStyle/>
          <a:p>
            <a:r>
              <a:rPr lang="en-US" sz="2400" dirty="0" smtClean="0"/>
              <a:t>Using </a:t>
            </a:r>
            <a:r>
              <a:rPr lang="en-US" sz="2400" i="1" dirty="0" smtClean="0">
                <a:solidFill>
                  <a:srgbClr val="FFFF00"/>
                </a:solidFill>
              </a:rPr>
              <a:t>event</a:t>
            </a:r>
            <a:r>
              <a:rPr lang="en-US" sz="2400" dirty="0" smtClean="0"/>
              <a:t> keyword, the registration and </a:t>
            </a:r>
            <a:r>
              <a:rPr lang="en-US" sz="2400" dirty="0" err="1" smtClean="0"/>
              <a:t>unregistration</a:t>
            </a:r>
            <a:r>
              <a:rPr lang="en-US" sz="2400" dirty="0" smtClean="0"/>
              <a:t> methods as well as any necessary member variable delegate types </a:t>
            </a:r>
            <a:r>
              <a:rPr lang="en-US" sz="2400" u="sng" dirty="0" smtClean="0"/>
              <a:t>are done automatically.</a:t>
            </a:r>
          </a:p>
          <a:p>
            <a:r>
              <a:rPr lang="en-US" sz="2400" dirty="0" smtClean="0"/>
              <a:t>Defining an event is a two-step process:</a:t>
            </a:r>
          </a:p>
          <a:p>
            <a:pPr lvl="1"/>
            <a:r>
              <a:rPr lang="en-US" sz="2000" dirty="0" smtClean="0"/>
              <a:t>First, </a:t>
            </a:r>
            <a:r>
              <a:rPr lang="en-US" sz="2000" i="1" dirty="0" smtClean="0">
                <a:solidFill>
                  <a:srgbClr val="FFC000"/>
                </a:solidFill>
              </a:rPr>
              <a:t>define a delegate that contains the methods </a:t>
            </a:r>
            <a:r>
              <a:rPr lang="en-US" sz="2000" dirty="0" smtClean="0"/>
              <a:t>to be called when the event is fired. </a:t>
            </a:r>
          </a:p>
          <a:p>
            <a:pPr lvl="1"/>
            <a:r>
              <a:rPr lang="en-US" sz="2000" dirty="0" smtClean="0"/>
              <a:t>Next,  </a:t>
            </a:r>
            <a:r>
              <a:rPr lang="en-US" sz="2000" i="1" dirty="0" smtClean="0">
                <a:solidFill>
                  <a:srgbClr val="FFC000"/>
                </a:solidFill>
              </a:rPr>
              <a:t>declare the events </a:t>
            </a:r>
            <a:r>
              <a:rPr lang="en-US" sz="2000" dirty="0" smtClean="0"/>
              <a:t>(using the C# </a:t>
            </a:r>
            <a:r>
              <a:rPr lang="en-US" sz="2000" b="1" i="1" dirty="0" smtClean="0">
                <a:solidFill>
                  <a:srgbClr val="FFC000"/>
                </a:solidFill>
              </a:rPr>
              <a:t>event</a:t>
            </a:r>
            <a:r>
              <a:rPr lang="en-US" sz="2000" dirty="0" smtClean="0"/>
              <a:t> keyword) in terms of the related delegate.</a:t>
            </a:r>
          </a:p>
          <a:p>
            <a:endParaRPr lang="en-US" dirty="0"/>
          </a:p>
        </p:txBody>
      </p:sp>
      <p:sp>
        <p:nvSpPr>
          <p:cNvPr id="6" name="Text Box 6"/>
          <p:cNvSpPr txBox="1">
            <a:spLocks noChangeArrowheads="1"/>
          </p:cNvSpPr>
          <p:nvPr/>
        </p:nvSpPr>
        <p:spPr bwMode="auto">
          <a:xfrm>
            <a:off x="1143000" y="4648200"/>
            <a:ext cx="6553200" cy="1815882"/>
          </a:xfrm>
          <a:prstGeom prst="rect">
            <a:avLst/>
          </a:prstGeom>
          <a:solidFill>
            <a:schemeClr val="accent1"/>
          </a:solidFill>
          <a:ln w="9525">
            <a:solidFill>
              <a:srgbClr val="0070C0"/>
            </a:solidFill>
            <a:miter lim="800000"/>
            <a:headEnd/>
            <a:tailEnd/>
          </a:ln>
        </p:spPr>
        <p:txBody>
          <a:bodyPr wrap="square">
            <a:spAutoFit/>
          </a:bodyPr>
          <a:lstStyle/>
          <a:p>
            <a:pPr>
              <a:spcBef>
                <a:spcPct val="50000"/>
              </a:spcBef>
            </a:pPr>
            <a:r>
              <a:rPr lang="en-US" sz="1600" b="1" dirty="0">
                <a:latin typeface="Calibri" pitchFamily="34" charset="0"/>
              </a:rPr>
              <a:t>public class </a:t>
            </a:r>
            <a:r>
              <a:rPr lang="en-US" sz="1600" b="1" dirty="0" err="1">
                <a:latin typeface="Calibri" pitchFamily="34" charset="0"/>
              </a:rPr>
              <a:t>SenderOfEvents</a:t>
            </a:r>
            <a:endParaRPr lang="en-US" sz="1600" b="1" dirty="0">
              <a:latin typeface="Calibri" pitchFamily="34" charset="0"/>
            </a:endParaRPr>
          </a:p>
          <a:p>
            <a:pPr>
              <a:spcBef>
                <a:spcPct val="50000"/>
              </a:spcBef>
            </a:pPr>
            <a:r>
              <a:rPr lang="en-US" sz="1600" b="1" dirty="0">
                <a:latin typeface="Calibri" pitchFamily="34" charset="0"/>
              </a:rPr>
              <a:t>{</a:t>
            </a:r>
          </a:p>
          <a:p>
            <a:pPr lvl="1">
              <a:spcBef>
                <a:spcPct val="50000"/>
              </a:spcBef>
            </a:pPr>
            <a:r>
              <a:rPr lang="en-US" sz="1600" b="1" dirty="0">
                <a:latin typeface="Calibri" pitchFamily="34" charset="0"/>
              </a:rPr>
              <a:t>public delegate </a:t>
            </a:r>
            <a:r>
              <a:rPr lang="en-US" sz="1600" b="1" dirty="0" err="1">
                <a:solidFill>
                  <a:srgbClr val="FFC000"/>
                </a:solidFill>
                <a:latin typeface="Calibri" pitchFamily="34" charset="0"/>
              </a:rPr>
              <a:t>retval</a:t>
            </a:r>
            <a:r>
              <a:rPr lang="en-US" sz="1600" b="1" dirty="0">
                <a:latin typeface="Calibri" pitchFamily="34" charset="0"/>
              </a:rPr>
              <a:t> </a:t>
            </a:r>
            <a:r>
              <a:rPr lang="en-US" sz="1600" b="1" dirty="0" smtClean="0">
                <a:latin typeface="Calibri" pitchFamily="34" charset="0"/>
              </a:rPr>
              <a:t> </a:t>
            </a:r>
            <a:r>
              <a:rPr lang="en-US" sz="1600" b="1" dirty="0" err="1" smtClean="0">
                <a:latin typeface="Calibri" pitchFamily="34" charset="0"/>
              </a:rPr>
              <a:t>AssociatedDelegate</a:t>
            </a:r>
            <a:r>
              <a:rPr lang="en-US" sz="1600" b="1" dirty="0" smtClean="0">
                <a:solidFill>
                  <a:srgbClr val="FFC000"/>
                </a:solidFill>
                <a:latin typeface="Calibri" pitchFamily="34" charset="0"/>
              </a:rPr>
              <a:t>(</a:t>
            </a:r>
            <a:r>
              <a:rPr lang="en-US" sz="1600" b="1" dirty="0" err="1" smtClean="0">
                <a:solidFill>
                  <a:srgbClr val="FFC000"/>
                </a:solidFill>
                <a:latin typeface="Calibri" pitchFamily="34" charset="0"/>
              </a:rPr>
              <a:t>args</a:t>
            </a:r>
            <a:r>
              <a:rPr lang="en-US" sz="1600" b="1" dirty="0">
                <a:latin typeface="Calibri" pitchFamily="34" charset="0"/>
              </a:rPr>
              <a:t>);</a:t>
            </a:r>
          </a:p>
          <a:p>
            <a:pPr lvl="1">
              <a:spcBef>
                <a:spcPct val="50000"/>
              </a:spcBef>
            </a:pPr>
            <a:r>
              <a:rPr lang="en-US" sz="1600" b="1" dirty="0">
                <a:latin typeface="Calibri" pitchFamily="34" charset="0"/>
              </a:rPr>
              <a:t>public </a:t>
            </a:r>
            <a:r>
              <a:rPr lang="en-US" sz="1600" b="1" dirty="0">
                <a:solidFill>
                  <a:srgbClr val="FFFF00"/>
                </a:solidFill>
                <a:latin typeface="Calibri" pitchFamily="34" charset="0"/>
              </a:rPr>
              <a:t>event</a:t>
            </a:r>
            <a:r>
              <a:rPr lang="en-US" sz="1600" b="1" dirty="0">
                <a:latin typeface="Calibri" pitchFamily="34" charset="0"/>
              </a:rPr>
              <a:t>  </a:t>
            </a:r>
            <a:r>
              <a:rPr lang="en-US" sz="1600" b="1" dirty="0" err="1">
                <a:latin typeface="Calibri" pitchFamily="34" charset="0"/>
              </a:rPr>
              <a:t>AssociatedDelegate</a:t>
            </a:r>
            <a:r>
              <a:rPr lang="en-US" sz="1600" b="1" dirty="0">
                <a:latin typeface="Calibri" pitchFamily="34" charset="0"/>
              </a:rPr>
              <a:t> </a:t>
            </a:r>
            <a:r>
              <a:rPr lang="en-US" sz="1600" b="1" dirty="0" err="1">
                <a:solidFill>
                  <a:srgbClr val="FFC000"/>
                </a:solidFill>
                <a:latin typeface="Calibri" pitchFamily="34" charset="0"/>
              </a:rPr>
              <a:t>NameOfEvent</a:t>
            </a:r>
            <a:r>
              <a:rPr lang="en-US" sz="1600" b="1" dirty="0">
                <a:latin typeface="Calibri" pitchFamily="34" charset="0"/>
              </a:rPr>
              <a:t>;</a:t>
            </a:r>
          </a:p>
          <a:p>
            <a:pPr>
              <a:spcBef>
                <a:spcPct val="50000"/>
              </a:spcBef>
            </a:pPr>
            <a:r>
              <a:rPr lang="en-US" sz="1600" b="1" dirty="0">
                <a:latin typeface="Calibri" pitchFamily="34" charset="0"/>
              </a:rPr>
              <a: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dirty="0" smtClean="0"/>
              <a:t>Simple event example</a:t>
            </a:r>
            <a:endParaRPr lang="en-US" dirty="0"/>
          </a:p>
        </p:txBody>
      </p:sp>
      <p:pic>
        <p:nvPicPr>
          <p:cNvPr id="5" name="Picture 4" descr="event3.png"/>
          <p:cNvPicPr>
            <a:picLocks noChangeAspect="1"/>
          </p:cNvPicPr>
          <p:nvPr/>
        </p:nvPicPr>
        <p:blipFill>
          <a:blip r:embed="rId2"/>
          <a:stretch>
            <a:fillRect/>
          </a:stretch>
        </p:blipFill>
        <p:spPr>
          <a:xfrm>
            <a:off x="6400800" y="3581400"/>
            <a:ext cx="1809524" cy="752381"/>
          </a:xfrm>
          <a:prstGeom prst="rect">
            <a:avLst/>
          </a:prstGeom>
        </p:spPr>
      </p:pic>
      <p:pic>
        <p:nvPicPr>
          <p:cNvPr id="6" name="Picture 5" descr="event1.png"/>
          <p:cNvPicPr>
            <a:picLocks noChangeAspect="1"/>
          </p:cNvPicPr>
          <p:nvPr/>
        </p:nvPicPr>
        <p:blipFill>
          <a:blip r:embed="rId3"/>
          <a:stretch>
            <a:fillRect/>
          </a:stretch>
        </p:blipFill>
        <p:spPr>
          <a:xfrm>
            <a:off x="304800" y="1600200"/>
            <a:ext cx="4933334" cy="4857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event2.png"/>
          <p:cNvPicPr>
            <a:picLocks noChangeAspect="1"/>
          </p:cNvPicPr>
          <p:nvPr/>
        </p:nvPicPr>
        <p:blipFill>
          <a:blip r:embed="rId4"/>
          <a:stretch>
            <a:fillRect/>
          </a:stretch>
        </p:blipFill>
        <p:spPr>
          <a:xfrm>
            <a:off x="5410200" y="1676400"/>
            <a:ext cx="3266667" cy="1361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838200" y="2819400"/>
            <a:ext cx="4343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3810000"/>
            <a:ext cx="26670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934200" y="3124200"/>
            <a:ext cx="685800" cy="3810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05637" y="4114800"/>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737064"/>
          </a:xfrm>
        </p:spPr>
        <p:txBody>
          <a:bodyPr>
            <a:normAutofit fontScale="90000"/>
          </a:bodyPr>
          <a:lstStyle/>
          <a:p>
            <a:pPr algn="ctr"/>
            <a:r>
              <a:rPr lang="en-US" sz="4800" b="1" dirty="0" smtClean="0"/>
              <a:t>Anonymous Methods</a:t>
            </a:r>
            <a:endParaRPr lang="en-US" dirty="0"/>
          </a:p>
        </p:txBody>
      </p:sp>
      <p:pic>
        <p:nvPicPr>
          <p:cNvPr id="5" name="Picture 4" descr="anonym1.png"/>
          <p:cNvPicPr>
            <a:picLocks noChangeAspect="1"/>
          </p:cNvPicPr>
          <p:nvPr/>
        </p:nvPicPr>
        <p:blipFill>
          <a:blip r:embed="rId2"/>
          <a:stretch>
            <a:fillRect/>
          </a:stretch>
        </p:blipFill>
        <p:spPr>
          <a:xfrm>
            <a:off x="6248400" y="2971800"/>
            <a:ext cx="2180953" cy="838095"/>
          </a:xfrm>
          <a:prstGeom prst="rect">
            <a:avLst/>
          </a:prstGeom>
        </p:spPr>
      </p:pic>
      <p:pic>
        <p:nvPicPr>
          <p:cNvPr id="6" name="Picture 5" descr="anonym.png"/>
          <p:cNvPicPr>
            <a:picLocks noChangeAspect="1"/>
          </p:cNvPicPr>
          <p:nvPr/>
        </p:nvPicPr>
        <p:blipFill>
          <a:blip r:embed="rId3"/>
          <a:stretch>
            <a:fillRect/>
          </a:stretch>
        </p:blipFill>
        <p:spPr>
          <a:xfrm>
            <a:off x="533400" y="1371600"/>
            <a:ext cx="5076191" cy="5180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295400" y="3429000"/>
            <a:ext cx="4114800" cy="1676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2057400"/>
            <a:ext cx="7772400" cy="2057400"/>
          </a:xfrm>
          <a:prstGeom prst="rect">
            <a:avLst/>
          </a:prstGeom>
        </p:spPr>
        <p:txBody>
          <a:bodyPr anchor="ctr">
            <a:normAutofit/>
          </a:bodyPr>
          <a:lstStyle/>
          <a:p>
            <a:pPr algn="ctr" fontAlgn="auto">
              <a:spcAft>
                <a:spcPts val="0"/>
              </a:spcAft>
              <a:defRPr/>
            </a:pPr>
            <a:r>
              <a:rPr lang="en-US" sz="4400" dirty="0">
                <a:latin typeface="+mj-lt"/>
                <a:ea typeface="+mj-ea"/>
                <a:cs typeface="+mj-cs"/>
              </a:rPr>
              <a:t>Chapter </a:t>
            </a:r>
            <a:r>
              <a:rPr lang="en-US" sz="4400" dirty="0" smtClean="0">
                <a:latin typeface="+mj-lt"/>
                <a:ea typeface="+mj-ea"/>
                <a:cs typeface="+mj-cs"/>
              </a:rPr>
              <a:t>10</a:t>
            </a:r>
          </a:p>
          <a:p>
            <a:pPr algn="ctr">
              <a:defRPr/>
            </a:pPr>
            <a:r>
              <a:rPr lang="en-US" sz="4400" dirty="0" smtClean="0"/>
              <a:t>Understanding Generics</a:t>
            </a:r>
          </a:p>
          <a:p>
            <a:pPr algn="ctr" fontAlgn="auto">
              <a:spcAft>
                <a:spcPts val="0"/>
              </a:spcAft>
              <a:defRPr/>
            </a:pPr>
            <a:endParaRPr lang="en-US" sz="4400" dirty="0">
              <a:latin typeface="+mj-lt"/>
              <a:ea typeface="+mj-ea"/>
              <a:cs typeface="+mj-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Problem with (Un)Boxing Operations</a:t>
            </a:r>
            <a:endParaRPr lang="en-US" sz="4000" b="1" dirty="0"/>
          </a:p>
        </p:txBody>
      </p:sp>
      <p:sp>
        <p:nvSpPr>
          <p:cNvPr id="5" name="Content Placeholder 2"/>
          <p:cNvSpPr>
            <a:spLocks noGrp="1"/>
          </p:cNvSpPr>
          <p:nvPr>
            <p:ph idx="1"/>
          </p:nvPr>
        </p:nvSpPr>
        <p:spPr>
          <a:xfrm>
            <a:off x="457200" y="1646237"/>
            <a:ext cx="8229600" cy="4526280"/>
          </a:xfrm>
        </p:spPr>
        <p:txBody>
          <a:bodyPr/>
          <a:lstStyle/>
          <a:p>
            <a:pPr>
              <a:buFont typeface="Arial" pitchFamily="34" charset="0"/>
              <a:buChar char="•"/>
              <a:defRPr/>
            </a:pPr>
            <a:r>
              <a:rPr lang="en-US" u="sng" dirty="0" smtClean="0">
                <a:latin typeface="Calibri" pitchFamily="34" charset="0"/>
              </a:rPr>
              <a:t>The performance issues</a:t>
            </a:r>
          </a:p>
          <a:p>
            <a:pPr lvl="1">
              <a:buNone/>
              <a:defRPr/>
            </a:pPr>
            <a:r>
              <a:rPr lang="en-US" dirty="0" smtClean="0">
                <a:latin typeface="Calibri" pitchFamily="34" charset="0"/>
              </a:rPr>
              <a:t>1. A new object must be allocated on the managed heap.</a:t>
            </a:r>
          </a:p>
          <a:p>
            <a:pPr lvl="1">
              <a:buNone/>
              <a:defRPr/>
            </a:pPr>
            <a:r>
              <a:rPr lang="en-US" dirty="0" smtClean="0">
                <a:latin typeface="Calibri" pitchFamily="34" charset="0"/>
              </a:rPr>
              <a:t>2. The value of the stack-based data must be transferred into that memory location.</a:t>
            </a:r>
          </a:p>
          <a:p>
            <a:pPr lvl="1">
              <a:buNone/>
              <a:defRPr/>
            </a:pPr>
            <a:r>
              <a:rPr lang="en-US" dirty="0" smtClean="0">
                <a:latin typeface="Calibri" pitchFamily="34" charset="0"/>
              </a:rPr>
              <a:t>3. When unboxed, the value stored on the heap-based object must be transferred back to the stack.</a:t>
            </a:r>
          </a:p>
          <a:p>
            <a:pPr lvl="1">
              <a:buNone/>
              <a:defRPr/>
            </a:pPr>
            <a:r>
              <a:rPr lang="en-US" dirty="0" smtClean="0">
                <a:latin typeface="Calibri" pitchFamily="34" charset="0"/>
              </a:rPr>
              <a:t>4. The now unused object on the heap will (eventually) be garbage collected.</a:t>
            </a: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041864"/>
          </a:xfrm>
        </p:spPr>
        <p:txBody>
          <a:bodyPr/>
          <a:lstStyle/>
          <a:p>
            <a:pPr algn="ctr"/>
            <a:r>
              <a:rPr lang="en-US" b="1" dirty="0" smtClean="0"/>
              <a:t>Generic Methods</a:t>
            </a:r>
            <a:endParaRPr lang="en-US" b="1" dirty="0"/>
          </a:p>
        </p:txBody>
      </p:sp>
      <p:pic>
        <p:nvPicPr>
          <p:cNvPr id="5" name="Picture 4" descr="ge4.png"/>
          <p:cNvPicPr>
            <a:picLocks noChangeAspect="1"/>
          </p:cNvPicPr>
          <p:nvPr/>
        </p:nvPicPr>
        <p:blipFill>
          <a:blip r:embed="rId2"/>
          <a:stretch>
            <a:fillRect/>
          </a:stretch>
        </p:blipFill>
        <p:spPr>
          <a:xfrm>
            <a:off x="6248400" y="2743200"/>
            <a:ext cx="2371429" cy="1028571"/>
          </a:xfrm>
          <a:prstGeom prst="rect">
            <a:avLst/>
          </a:prstGeom>
        </p:spPr>
      </p:pic>
      <p:pic>
        <p:nvPicPr>
          <p:cNvPr id="6" name="Picture 5" descr="ge3.png"/>
          <p:cNvPicPr>
            <a:picLocks noChangeAspect="1"/>
          </p:cNvPicPr>
          <p:nvPr/>
        </p:nvPicPr>
        <p:blipFill>
          <a:blip r:embed="rId3"/>
          <a:stretch>
            <a:fillRect/>
          </a:stretch>
        </p:blipFill>
        <p:spPr>
          <a:xfrm>
            <a:off x="685800" y="1828800"/>
            <a:ext cx="4761905" cy="4447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1295400" y="2807595"/>
            <a:ext cx="1905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90600" y="4876800"/>
            <a:ext cx="35052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889464"/>
          </a:xfrm>
        </p:spPr>
        <p:txBody>
          <a:bodyPr/>
          <a:lstStyle/>
          <a:p>
            <a:pPr algn="ctr"/>
            <a:r>
              <a:rPr lang="en-US" b="1" dirty="0" smtClean="0">
                <a:solidFill>
                  <a:srgbClr val="00B050"/>
                </a:solidFill>
              </a:rPr>
              <a:t>Default</a:t>
            </a:r>
            <a:r>
              <a:rPr lang="en-US" b="1" dirty="0" smtClean="0"/>
              <a:t> value in Generic</a:t>
            </a:r>
            <a:endParaRPr lang="en-US" b="1" dirty="0"/>
          </a:p>
        </p:txBody>
      </p:sp>
      <p:pic>
        <p:nvPicPr>
          <p:cNvPr id="5" name="Picture 4" descr="default2.png"/>
          <p:cNvPicPr>
            <a:picLocks noChangeAspect="1"/>
          </p:cNvPicPr>
          <p:nvPr/>
        </p:nvPicPr>
        <p:blipFill>
          <a:blip r:embed="rId2"/>
          <a:stretch>
            <a:fillRect/>
          </a:stretch>
        </p:blipFill>
        <p:spPr>
          <a:xfrm>
            <a:off x="3810000" y="3962400"/>
            <a:ext cx="4885715" cy="26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default1.png"/>
          <p:cNvPicPr>
            <a:picLocks noChangeAspect="1"/>
          </p:cNvPicPr>
          <p:nvPr/>
        </p:nvPicPr>
        <p:blipFill>
          <a:blip r:embed="rId3"/>
          <a:stretch>
            <a:fillRect/>
          </a:stretch>
        </p:blipFill>
        <p:spPr>
          <a:xfrm>
            <a:off x="381000" y="1371600"/>
            <a:ext cx="3276191" cy="4504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efault3.png"/>
          <p:cNvPicPr>
            <a:picLocks noChangeAspect="1"/>
          </p:cNvPicPr>
          <p:nvPr/>
        </p:nvPicPr>
        <p:blipFill>
          <a:blip r:embed="rId4"/>
          <a:stretch>
            <a:fillRect/>
          </a:stretch>
        </p:blipFill>
        <p:spPr>
          <a:xfrm>
            <a:off x="3810000" y="1371600"/>
            <a:ext cx="4695238" cy="2457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4648200" y="5638800"/>
            <a:ext cx="1600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572000" y="2895600"/>
            <a:ext cx="11430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62600" y="2971800"/>
            <a:ext cx="662746" cy="369332"/>
          </a:xfrm>
          <a:prstGeom prst="rect">
            <a:avLst/>
          </a:prstGeom>
          <a:solidFill>
            <a:srgbClr val="FFC000"/>
          </a:solidFill>
          <a:ln>
            <a:solidFill>
              <a:srgbClr val="FF0000"/>
            </a:solidFill>
          </a:ln>
        </p:spPr>
        <p:txBody>
          <a:bodyPr wrap="none" rtlCol="0">
            <a:spAutoFit/>
          </a:bodyPr>
          <a:lstStyle/>
          <a:p>
            <a:r>
              <a:rPr lang="en-US" b="1" dirty="0" smtClean="0">
                <a:solidFill>
                  <a:srgbClr val="FF0000"/>
                </a:solidFill>
                <a:latin typeface="Calibri" pitchFamily="34" charset="0"/>
              </a:rPr>
              <a:t>Error</a:t>
            </a:r>
            <a:endParaRPr lang="en-US" b="1" dirty="0">
              <a:solidFill>
                <a:srgbClr val="FF0000"/>
              </a:solidFill>
              <a:latin typeface="Calibri" pitchFamily="34" charset="0"/>
            </a:endParaRPr>
          </a:p>
        </p:txBody>
      </p:sp>
      <p:sp>
        <p:nvSpPr>
          <p:cNvPr id="11" name="Rectangle 10"/>
          <p:cNvSpPr/>
          <p:nvPr/>
        </p:nvSpPr>
        <p:spPr>
          <a:xfrm>
            <a:off x="304800" y="6096000"/>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Calibri" pitchFamily="34" charset="0"/>
              </a:rPr>
              <a:t>Ex: Ch_10 Code \</a:t>
            </a:r>
            <a:r>
              <a:rPr lang="en-US" sz="1600" dirty="0" err="1" smtClean="0">
                <a:latin typeface="Calibri" pitchFamily="34" charset="0"/>
              </a:rPr>
              <a:t>SimpleGenerics</a:t>
            </a:r>
            <a:endParaRPr lang="en-US" sz="1600" dirty="0">
              <a:latin typeface="Calibri" pitchFamily="34" charset="0"/>
            </a:endParaRPr>
          </a:p>
        </p:txBody>
      </p:sp>
      <p:sp>
        <p:nvSpPr>
          <p:cNvPr id="12" name="Oval 11"/>
          <p:cNvSpPr/>
          <p:nvPr/>
        </p:nvSpPr>
        <p:spPr>
          <a:xfrm>
            <a:off x="7162800" y="57912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4000" b="1" dirty="0" smtClean="0"/>
              <a:t>Constraints for Generic Type</a:t>
            </a:r>
            <a:endParaRPr lang="en-US" sz="4000" dirty="0"/>
          </a:p>
        </p:txBody>
      </p:sp>
      <p:pic>
        <p:nvPicPr>
          <p:cNvPr id="5" name="Picture 4" descr="ge5.png"/>
          <p:cNvPicPr>
            <a:picLocks noChangeAspect="1"/>
          </p:cNvPicPr>
          <p:nvPr/>
        </p:nvPicPr>
        <p:blipFill>
          <a:blip r:embed="rId2"/>
          <a:stretch>
            <a:fillRect/>
          </a:stretch>
        </p:blipFill>
        <p:spPr>
          <a:xfrm>
            <a:off x="228600" y="1676400"/>
            <a:ext cx="3780953" cy="4190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ge7.png"/>
          <p:cNvPicPr>
            <a:picLocks noChangeAspect="1"/>
          </p:cNvPicPr>
          <p:nvPr/>
        </p:nvPicPr>
        <p:blipFill>
          <a:blip r:embed="rId3"/>
          <a:stretch>
            <a:fillRect/>
          </a:stretch>
        </p:blipFill>
        <p:spPr>
          <a:xfrm>
            <a:off x="4191000" y="1600200"/>
            <a:ext cx="4724400" cy="4285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848600" y="1828800"/>
            <a:ext cx="1066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0" y="4800600"/>
            <a:ext cx="3048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96200" y="42672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10" name="TextBox 9"/>
          <p:cNvSpPr txBox="1"/>
          <p:nvPr/>
        </p:nvSpPr>
        <p:spPr>
          <a:xfrm>
            <a:off x="685800" y="6324600"/>
            <a:ext cx="5079019" cy="369332"/>
          </a:xfrm>
          <a:prstGeom prst="rect">
            <a:avLst/>
          </a:prstGeom>
          <a:noFill/>
        </p:spPr>
        <p:txBody>
          <a:bodyPr wrap="none" rtlCol="0">
            <a:spAutoFit/>
          </a:bodyPr>
          <a:lstStyle/>
          <a:p>
            <a:r>
              <a:rPr lang="en-US" dirty="0" smtClean="0">
                <a:solidFill>
                  <a:srgbClr val="FFC000"/>
                </a:solidFill>
                <a:latin typeface="Calibri" pitchFamily="34" charset="0"/>
              </a:rPr>
              <a:t>Full example: Ch_10 Code\</a:t>
            </a:r>
            <a:r>
              <a:rPr lang="en-US" dirty="0" err="1" smtClean="0">
                <a:solidFill>
                  <a:srgbClr val="FFC000"/>
                </a:solidFill>
                <a:latin typeface="Calibri" pitchFamily="34" charset="0"/>
              </a:rPr>
              <a:t>CustomGenericCollection</a:t>
            </a:r>
            <a:endParaRPr lang="en-US" dirty="0">
              <a:solidFill>
                <a:srgbClr val="FFC000"/>
              </a:solidFill>
              <a:latin typeface="Calibri" pitchFamily="34"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smtClean="0"/>
              <a:t>Blocks of the .NET Platform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533400" y="1447800"/>
            <a:ext cx="8229600" cy="45259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normAutofit/>
          </a:bodyPr>
          <a:lstStyle/>
          <a:p>
            <a:pPr algn="ctr"/>
            <a:r>
              <a:rPr lang="en-US" sz="4000" b="1" dirty="0" smtClean="0"/>
              <a:t>Constraints for Generic Type</a:t>
            </a:r>
            <a:endParaRPr lang="en-US" sz="4000" dirty="0"/>
          </a:p>
        </p:txBody>
      </p:sp>
      <p:graphicFrame>
        <p:nvGraphicFramePr>
          <p:cNvPr id="5" name="Table 4"/>
          <p:cNvGraphicFramePr>
            <a:graphicFrameLocks noGrp="1"/>
          </p:cNvGraphicFramePr>
          <p:nvPr/>
        </p:nvGraphicFramePr>
        <p:xfrm>
          <a:off x="457200" y="1752600"/>
          <a:ext cx="8305800" cy="3058160"/>
        </p:xfrm>
        <a:graphic>
          <a:graphicData uri="http://schemas.openxmlformats.org/drawingml/2006/table">
            <a:tbl>
              <a:tblPr firstRow="1" bandRow="1">
                <a:tableStyleId>{5C22544A-7EE6-4342-B048-85BDC9FD1C3A}</a:tableStyleId>
              </a:tblPr>
              <a:tblGrid>
                <a:gridCol w="2895600"/>
                <a:gridCol w="5410200"/>
              </a:tblGrid>
              <a:tr h="370840">
                <a:tc>
                  <a:txBody>
                    <a:bodyPr/>
                    <a:lstStyle/>
                    <a:p>
                      <a:r>
                        <a:rPr lang="en-US" sz="1600" dirty="0" smtClean="0"/>
                        <a:t>Generic Constraint</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where T : </a:t>
                      </a:r>
                      <a:r>
                        <a:rPr lang="en-US" sz="1600" dirty="0" err="1" smtClean="0"/>
                        <a:t>struct</a:t>
                      </a:r>
                      <a:endParaRPr lang="en-US" sz="1600" dirty="0"/>
                    </a:p>
                  </a:txBody>
                  <a:tcPr/>
                </a:tc>
                <a:tc>
                  <a:txBody>
                    <a:bodyPr/>
                    <a:lstStyle/>
                    <a:p>
                      <a:r>
                        <a:rPr lang="en-US" sz="1600" dirty="0" smtClean="0"/>
                        <a:t>The type parameter &lt;T&gt;must have </a:t>
                      </a:r>
                      <a:r>
                        <a:rPr lang="en-US" sz="1600" dirty="0" err="1" smtClean="0"/>
                        <a:t>System.ValueType</a:t>
                      </a:r>
                      <a:r>
                        <a:rPr lang="en-US" sz="1600" dirty="0" smtClean="0"/>
                        <a:t> in its chain of inheritance.</a:t>
                      </a:r>
                      <a:endParaRPr lang="en-US" sz="1600" dirty="0"/>
                    </a:p>
                  </a:txBody>
                  <a:tcPr/>
                </a:tc>
              </a:tr>
              <a:tr h="370840">
                <a:tc>
                  <a:txBody>
                    <a:bodyPr/>
                    <a:lstStyle/>
                    <a:p>
                      <a:r>
                        <a:rPr lang="en-US" sz="1600" dirty="0" smtClean="0"/>
                        <a:t>where T : class</a:t>
                      </a:r>
                      <a:endParaRPr lang="en-US" sz="1600" dirty="0"/>
                    </a:p>
                  </a:txBody>
                  <a:tcPr/>
                </a:tc>
                <a:tc>
                  <a:txBody>
                    <a:bodyPr/>
                    <a:lstStyle/>
                    <a:p>
                      <a:r>
                        <a:rPr lang="en-US" sz="1600" dirty="0" smtClean="0"/>
                        <a:t>&lt;T&gt;must be a reference type.</a:t>
                      </a:r>
                      <a:endParaRPr lang="en-US" sz="1600" dirty="0"/>
                    </a:p>
                  </a:txBody>
                  <a:tcPr/>
                </a:tc>
              </a:tr>
              <a:tr h="370840">
                <a:tc>
                  <a:txBody>
                    <a:bodyPr/>
                    <a:lstStyle/>
                    <a:p>
                      <a:r>
                        <a:rPr lang="en-US" sz="1600" dirty="0" smtClean="0"/>
                        <a:t>where T : new()</a:t>
                      </a:r>
                      <a:endParaRPr lang="en-US" sz="1600" dirty="0"/>
                    </a:p>
                  </a:txBody>
                  <a:tcPr/>
                </a:tc>
                <a:tc>
                  <a:txBody>
                    <a:bodyPr/>
                    <a:lstStyle/>
                    <a:p>
                      <a:r>
                        <a:rPr lang="en-US" sz="1600" dirty="0" smtClean="0"/>
                        <a:t>The type parameter &lt;T&gt;must have a default constructor and must be the last parameter.</a:t>
                      </a:r>
                      <a:endParaRPr lang="en-US" sz="1600" dirty="0"/>
                    </a:p>
                  </a:txBody>
                  <a:tcPr/>
                </a:tc>
              </a:tr>
              <a:tr h="370840">
                <a:tc>
                  <a:txBody>
                    <a:bodyPr/>
                    <a:lstStyle/>
                    <a:p>
                      <a:r>
                        <a:rPr lang="en-US" sz="1600" dirty="0" smtClean="0"/>
                        <a:t>where T : </a:t>
                      </a:r>
                      <a:r>
                        <a:rPr lang="en-US" sz="1600" dirty="0" err="1" smtClean="0"/>
                        <a:t>NameOfBaseClass</a:t>
                      </a:r>
                      <a:endParaRPr lang="en-US" sz="1600" dirty="0"/>
                    </a:p>
                  </a:txBody>
                  <a:tcPr/>
                </a:tc>
                <a:tc>
                  <a:txBody>
                    <a:bodyPr/>
                    <a:lstStyle/>
                    <a:p>
                      <a:r>
                        <a:rPr lang="en-US" sz="1600" dirty="0" smtClean="0"/>
                        <a:t>The type parameter &lt;T&gt;must be derived from the class specified by </a:t>
                      </a:r>
                      <a:r>
                        <a:rPr lang="en-US" sz="1600" dirty="0" err="1" smtClean="0"/>
                        <a:t>NameOfBaseClass</a:t>
                      </a:r>
                      <a:r>
                        <a:rPr lang="en-US" sz="1600" dirty="0" smtClean="0"/>
                        <a:t>.</a:t>
                      </a:r>
                      <a:endParaRPr lang="en-US" sz="1600" dirty="0"/>
                    </a:p>
                  </a:txBody>
                  <a:tcPr/>
                </a:tc>
              </a:tr>
              <a:tr h="370840">
                <a:tc>
                  <a:txBody>
                    <a:bodyPr/>
                    <a:lstStyle/>
                    <a:p>
                      <a:r>
                        <a:rPr lang="en-US" sz="1600" dirty="0" smtClean="0"/>
                        <a:t>where T : </a:t>
                      </a:r>
                      <a:r>
                        <a:rPr lang="en-US" sz="1600" dirty="0" err="1" smtClean="0"/>
                        <a:t>NameOfInterface</a:t>
                      </a:r>
                      <a:endParaRPr lang="en-US" sz="1600" dirty="0"/>
                    </a:p>
                  </a:txBody>
                  <a:tcPr/>
                </a:tc>
                <a:tc>
                  <a:txBody>
                    <a:bodyPr/>
                    <a:lstStyle/>
                    <a:p>
                      <a:r>
                        <a:rPr lang="en-US" sz="1600" dirty="0" smtClean="0"/>
                        <a:t>The type parameter &lt;T&gt;must implement the interface specified by </a:t>
                      </a:r>
                      <a:r>
                        <a:rPr lang="en-US" sz="1600" dirty="0" err="1" smtClean="0"/>
                        <a:t>NameOfInterface</a:t>
                      </a:r>
                      <a:r>
                        <a:rPr lang="en-US" sz="1600" dirty="0" smtClean="0"/>
                        <a:t>.</a:t>
                      </a:r>
                      <a:endParaRPr lang="en-US" sz="1600"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b="1" dirty="0" smtClean="0"/>
              <a:t>Constrain Example…</a:t>
            </a:r>
            <a:endParaRPr lang="en-US" b="1" dirty="0"/>
          </a:p>
        </p:txBody>
      </p:sp>
      <p:pic>
        <p:nvPicPr>
          <p:cNvPr id="5" name="Picture 4" descr="ge8.png"/>
          <p:cNvPicPr>
            <a:picLocks noChangeAspect="1"/>
          </p:cNvPicPr>
          <p:nvPr/>
        </p:nvPicPr>
        <p:blipFill>
          <a:blip r:embed="rId2"/>
          <a:stretch>
            <a:fillRect/>
          </a:stretch>
        </p:blipFill>
        <p:spPr>
          <a:xfrm>
            <a:off x="1219200" y="2133600"/>
            <a:ext cx="68580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6425484" y="31242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00800" y="2133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Must be the last</a:t>
            </a:r>
            <a:endParaRPr lang="en-US" dirty="0"/>
          </a:p>
        </p:txBody>
      </p:sp>
      <p:cxnSp>
        <p:nvCxnSpPr>
          <p:cNvPr id="8" name="Straight Arrow Connector 7"/>
          <p:cNvCxnSpPr>
            <a:endCxn id="6" idx="7"/>
          </p:cNvCxnSpPr>
          <p:nvPr/>
        </p:nvCxnSpPr>
        <p:spPr>
          <a:xfrm rot="5400000">
            <a:off x="6998509" y="2896783"/>
            <a:ext cx="394074" cy="2393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3900" b="1" dirty="0" smtClean="0"/>
              <a:t>The Lack of Operator Constraints</a:t>
            </a:r>
            <a:endParaRPr lang="en-US" sz="3900" b="1" dirty="0"/>
          </a:p>
        </p:txBody>
      </p:sp>
      <p:pic>
        <p:nvPicPr>
          <p:cNvPr id="5" name="Picture 4" descr="ge9.png"/>
          <p:cNvPicPr>
            <a:picLocks noChangeAspect="1"/>
          </p:cNvPicPr>
          <p:nvPr/>
        </p:nvPicPr>
        <p:blipFill>
          <a:blip r:embed="rId2"/>
          <a:stretch>
            <a:fillRect/>
          </a:stretch>
        </p:blipFill>
        <p:spPr>
          <a:xfrm>
            <a:off x="990600" y="1752600"/>
            <a:ext cx="4724400" cy="3616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990600" y="5638800"/>
            <a:ext cx="6629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smtClean="0">
                <a:solidFill>
                  <a:srgbClr val="FFC000"/>
                </a:solidFill>
              </a:rPr>
              <a:t>A compiler error will apply any C# operators (+, -, *, ==, etc.) on the type parameters</a:t>
            </a:r>
          </a:p>
        </p:txBody>
      </p:sp>
      <p:sp>
        <p:nvSpPr>
          <p:cNvPr id="7" name="Rectangle 6"/>
          <p:cNvSpPr/>
          <p:nvPr/>
        </p:nvSpPr>
        <p:spPr>
          <a:xfrm>
            <a:off x="2654121" y="25908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41242" y="3339921"/>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41242" y="4064358"/>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54121" y="48006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165242" y="2438400"/>
            <a:ext cx="4216758" cy="2476500"/>
            <a:chOff x="4165242" y="2438400"/>
            <a:chExt cx="4216758" cy="2476500"/>
          </a:xfrm>
        </p:grpSpPr>
        <p:sp>
          <p:nvSpPr>
            <p:cNvPr id="12" name="Oval 11"/>
            <p:cNvSpPr/>
            <p:nvPr/>
          </p:nvSpPr>
          <p:spPr>
            <a:xfrm>
              <a:off x="6248400" y="2438400"/>
              <a:ext cx="2133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not do this</a:t>
              </a:r>
              <a:endParaRPr lang="en-US" dirty="0"/>
            </a:p>
          </p:txBody>
        </p:sp>
        <p:cxnSp>
          <p:nvCxnSpPr>
            <p:cNvPr id="13" name="Straight Arrow Connector 12"/>
            <p:cNvCxnSpPr>
              <a:stCxn id="12" idx="2"/>
              <a:endCxn id="7" idx="3"/>
            </p:cNvCxnSpPr>
            <p:nvPr/>
          </p:nvCxnSpPr>
          <p:spPr>
            <a:xfrm rot="10800000">
              <a:off x="4178122" y="2705100"/>
              <a:ext cx="2070279" cy="571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2" idx="2"/>
              <a:endCxn id="8" idx="3"/>
            </p:cNvCxnSpPr>
            <p:nvPr/>
          </p:nvCxnSpPr>
          <p:spPr>
            <a:xfrm rot="10800000" flipV="1">
              <a:off x="4165242" y="3276599"/>
              <a:ext cx="2083158" cy="1776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2" idx="2"/>
              <a:endCxn id="9" idx="3"/>
            </p:cNvCxnSpPr>
            <p:nvPr/>
          </p:nvCxnSpPr>
          <p:spPr>
            <a:xfrm rot="10800000" flipV="1">
              <a:off x="4165242" y="3276600"/>
              <a:ext cx="2083158" cy="902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2" idx="2"/>
              <a:endCxn id="10" idx="3"/>
            </p:cNvCxnSpPr>
            <p:nvPr/>
          </p:nvCxnSpPr>
          <p:spPr>
            <a:xfrm rot="10800000" flipV="1">
              <a:off x="4178122" y="3276600"/>
              <a:ext cx="2070279" cy="1638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 name="Slide Number Placeholder 16"/>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130425"/>
            <a:ext cx="7772400" cy="1470025"/>
          </a:xfrm>
          <a:prstGeom prst="rect">
            <a:avLst/>
          </a:prstGeom>
          <a:noFill/>
          <a:ln w="9525">
            <a:noFill/>
            <a:miter lim="800000"/>
            <a:headEnd/>
            <a:tailEnd/>
          </a:ln>
        </p:spPr>
        <p:txBody>
          <a:bodyPr anchor="ctr"/>
          <a:lstStyle/>
          <a:p>
            <a:pPr algn="ctr">
              <a:defRPr/>
            </a:pPr>
            <a:r>
              <a:rPr lang="en-US" sz="4400" dirty="0">
                <a:latin typeface="+mj-lt"/>
                <a:ea typeface="+mj-ea"/>
                <a:cs typeface="+mj-cs"/>
              </a:rPr>
              <a:t>Chapter </a:t>
            </a:r>
            <a:r>
              <a:rPr lang="en-US" sz="4400" dirty="0" smtClean="0">
                <a:latin typeface="+mj-lt"/>
                <a:ea typeface="+mj-ea"/>
                <a:cs typeface="+mj-cs"/>
              </a:rPr>
              <a:t>7</a:t>
            </a:r>
          </a:p>
          <a:p>
            <a:pPr marL="342900" indent="-342900" algn="ctr">
              <a:spcBef>
                <a:spcPct val="20000"/>
              </a:spcBef>
              <a:defRPr/>
            </a:pPr>
            <a:r>
              <a:rPr lang="en-US" sz="4400" b="1" dirty="0" smtClean="0"/>
              <a:t>.NET Assemblies</a:t>
            </a:r>
            <a:r>
              <a:rPr lang="en-US" sz="4400" dirty="0" smtClean="0"/>
              <a:t>.</a:t>
            </a:r>
            <a:endParaRPr lang="en-US" sz="44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53536"/>
            <a:ext cx="8229600" cy="1143000"/>
          </a:xfrm>
        </p:spPr>
        <p:txBody>
          <a:bodyPr/>
          <a:lstStyle/>
          <a:p>
            <a:pPr algn="ctr"/>
            <a:r>
              <a:rPr lang="en-US" b="1" dirty="0" smtClean="0"/>
              <a:t>Role of .NET Assemblies</a:t>
            </a:r>
            <a:endParaRPr lang="en-US" dirty="0"/>
          </a:p>
        </p:txBody>
      </p:sp>
      <p:sp>
        <p:nvSpPr>
          <p:cNvPr id="6" name="Content Placeholder 2"/>
          <p:cNvSpPr>
            <a:spLocks noGrp="1"/>
          </p:cNvSpPr>
          <p:nvPr>
            <p:ph idx="1"/>
          </p:nvPr>
        </p:nvSpPr>
        <p:spPr>
          <a:xfrm>
            <a:off x="457200" y="1646237"/>
            <a:ext cx="8229600" cy="4526280"/>
          </a:xfrm>
        </p:spPr>
        <p:txBody>
          <a:bodyPr/>
          <a:lstStyle/>
          <a:p>
            <a:r>
              <a:rPr lang="en-US" sz="2800" b="1" dirty="0" smtClean="0"/>
              <a:t>Assemblies Promote Code Reuse</a:t>
            </a:r>
            <a:endParaRPr lang="en-US" sz="2800" dirty="0" smtClean="0"/>
          </a:p>
          <a:p>
            <a:pPr lvl="1"/>
            <a:r>
              <a:rPr lang="en-US" sz="2400" dirty="0" smtClean="0"/>
              <a:t>a code library need not take a *.dll file extension.</a:t>
            </a:r>
          </a:p>
          <a:p>
            <a:pPr lvl="1"/>
            <a:r>
              <a:rPr lang="en-US" sz="2400" dirty="0" smtClean="0"/>
              <a:t>a referenced *.exe can also be considered a “code library.”</a:t>
            </a:r>
          </a:p>
          <a:p>
            <a:pPr lvl="1"/>
            <a:r>
              <a:rPr lang="en-US" sz="2400" dirty="0" smtClean="0"/>
              <a:t>a code library can be created  in C# and reuse that library in any other .NET programming language</a:t>
            </a:r>
            <a:r>
              <a:rPr lang="en-US" sz="2000" dirty="0" smtClean="0"/>
              <a:t>. </a:t>
            </a:r>
            <a:r>
              <a:rPr lang="en-US" sz="2400" dirty="0" smtClean="0"/>
              <a:t>It is possible to not only allocate types across languages, but derive from them as well.</a:t>
            </a:r>
            <a:endParaRPr lang="en-US" sz="20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b="1" dirty="0" smtClean="0"/>
              <a:t>Role of .NET Assemblies</a:t>
            </a:r>
            <a:endParaRPr lang="en-US" dirty="0"/>
          </a:p>
        </p:txBody>
      </p:sp>
      <p:sp>
        <p:nvSpPr>
          <p:cNvPr id="5" name="Content Placeholder 2"/>
          <p:cNvSpPr>
            <a:spLocks noGrp="1"/>
          </p:cNvSpPr>
          <p:nvPr>
            <p:ph idx="1"/>
          </p:nvPr>
        </p:nvSpPr>
        <p:spPr>
          <a:xfrm>
            <a:off x="457200" y="1646237"/>
            <a:ext cx="8229600" cy="4526280"/>
          </a:xfrm>
        </p:spPr>
        <p:txBody>
          <a:bodyPr/>
          <a:lstStyle/>
          <a:p>
            <a:r>
              <a:rPr lang="en-US" sz="2800" b="1" dirty="0" smtClean="0"/>
              <a:t>Assemblies Are </a:t>
            </a:r>
            <a:r>
              <a:rPr lang="en-US" sz="2800" b="1" dirty="0" err="1" smtClean="0"/>
              <a:t>Versionable</a:t>
            </a:r>
            <a:r>
              <a:rPr lang="en-US" sz="2800" b="1" dirty="0" smtClean="0"/>
              <a:t> Units</a:t>
            </a:r>
            <a:endParaRPr lang="en-US" sz="2800" dirty="0" smtClean="0"/>
          </a:p>
          <a:p>
            <a:pPr lvl="1"/>
            <a:r>
              <a:rPr lang="en-US" sz="2400" dirty="0" smtClean="0"/>
              <a:t>.NET assemblies are assigned a four-part numerical version number of the form </a:t>
            </a:r>
            <a:r>
              <a:rPr lang="en-US" sz="2400" dirty="0" smtClean="0">
                <a:solidFill>
                  <a:srgbClr val="FFC000"/>
                </a:solidFill>
              </a:rPr>
              <a:t>&lt;</a:t>
            </a:r>
            <a:r>
              <a:rPr lang="en-US" sz="2400" i="1" dirty="0" smtClean="0">
                <a:solidFill>
                  <a:srgbClr val="FFC000"/>
                </a:solidFill>
              </a:rPr>
              <a:t>major</a:t>
            </a:r>
            <a:r>
              <a:rPr lang="en-US" sz="2400" dirty="0" smtClean="0">
                <a:solidFill>
                  <a:srgbClr val="FFC000"/>
                </a:solidFill>
              </a:rPr>
              <a:t>&gt;.&lt;</a:t>
            </a:r>
            <a:r>
              <a:rPr lang="en-US" sz="2400" i="1" dirty="0" smtClean="0">
                <a:solidFill>
                  <a:srgbClr val="FFC000"/>
                </a:solidFill>
              </a:rPr>
              <a:t>minor</a:t>
            </a:r>
            <a:r>
              <a:rPr lang="en-US" sz="2400" dirty="0" smtClean="0">
                <a:solidFill>
                  <a:srgbClr val="FFC000"/>
                </a:solidFill>
              </a:rPr>
              <a:t>&gt;.&lt;</a:t>
            </a:r>
            <a:r>
              <a:rPr lang="en-US" sz="2400" i="1" dirty="0" smtClean="0">
                <a:solidFill>
                  <a:srgbClr val="FFC000"/>
                </a:solidFill>
              </a:rPr>
              <a:t>build</a:t>
            </a:r>
            <a:r>
              <a:rPr lang="en-US" sz="2400" dirty="0" smtClean="0">
                <a:solidFill>
                  <a:srgbClr val="FFC000"/>
                </a:solidFill>
              </a:rPr>
              <a:t>&gt;.&lt;</a:t>
            </a:r>
            <a:r>
              <a:rPr lang="en-US" sz="2400" i="1" dirty="0" smtClean="0">
                <a:solidFill>
                  <a:srgbClr val="FFC000"/>
                </a:solidFill>
              </a:rPr>
              <a:t>revision</a:t>
            </a:r>
            <a:r>
              <a:rPr lang="en-US" sz="2400" dirty="0" smtClean="0">
                <a:solidFill>
                  <a:srgbClr val="FFC000"/>
                </a:solidFill>
              </a:rPr>
              <a:t>&gt;</a:t>
            </a:r>
          </a:p>
          <a:p>
            <a:pPr lvl="1"/>
            <a:r>
              <a:rPr lang="en-US" sz="2400" dirty="0" smtClean="0"/>
              <a:t>This number, in conjunction with an optional public key value, allows multiple versions of the same assembly to coexist in harmony on a single machine.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b="1" dirty="0" smtClean="0"/>
              <a:t>Role of .NET Assemblies</a:t>
            </a:r>
            <a:endParaRPr lang="en-US" dirty="0"/>
          </a:p>
        </p:txBody>
      </p:sp>
      <p:sp>
        <p:nvSpPr>
          <p:cNvPr id="5" name="Content Placeholder 2"/>
          <p:cNvSpPr>
            <a:spLocks noGrp="1"/>
          </p:cNvSpPr>
          <p:nvPr>
            <p:ph idx="1"/>
          </p:nvPr>
        </p:nvSpPr>
        <p:spPr>
          <a:xfrm>
            <a:off x="457200" y="1646237"/>
            <a:ext cx="8229600" cy="4526280"/>
          </a:xfrm>
        </p:spPr>
        <p:txBody>
          <a:bodyPr/>
          <a:lstStyle/>
          <a:p>
            <a:r>
              <a:rPr lang="en-US" sz="2800" b="1" dirty="0" smtClean="0"/>
              <a:t>Assemblies Are Self-Describing</a:t>
            </a:r>
            <a:endParaRPr lang="en-US" sz="2800" dirty="0" smtClean="0"/>
          </a:p>
          <a:p>
            <a:pPr lvl="1"/>
            <a:r>
              <a:rPr lang="en-US" sz="2400" dirty="0" smtClean="0"/>
              <a:t>Assemblies are regarded as </a:t>
            </a:r>
            <a:r>
              <a:rPr lang="en-US" sz="2400" u="sng" dirty="0" smtClean="0"/>
              <a:t>self-describing </a:t>
            </a:r>
            <a:r>
              <a:rPr lang="en-US" sz="2400" dirty="0" smtClean="0"/>
              <a:t>in part because they </a:t>
            </a:r>
            <a:r>
              <a:rPr lang="en-US" sz="2400" i="1" dirty="0" smtClean="0">
                <a:solidFill>
                  <a:srgbClr val="FFFF00"/>
                </a:solidFill>
              </a:rPr>
              <a:t>record every external assembly </a:t>
            </a:r>
            <a:r>
              <a:rPr lang="en-US" sz="2400" dirty="0" smtClean="0"/>
              <a:t>it must have access to in order to function correctly.</a:t>
            </a:r>
          </a:p>
          <a:p>
            <a:pPr lvl="1"/>
            <a:r>
              <a:rPr lang="en-US" sz="2400" dirty="0" smtClean="0"/>
              <a:t>A manifest is a metadata that describes the assembly </a:t>
            </a:r>
            <a:r>
              <a:rPr lang="en-US" sz="2400" i="1" dirty="0" smtClean="0">
                <a:solidFill>
                  <a:srgbClr val="FFFF00"/>
                </a:solidFill>
              </a:rPr>
              <a:t>itself</a:t>
            </a:r>
            <a:r>
              <a:rPr lang="en-US" sz="2400" dirty="0" smtClean="0"/>
              <a:t> (name, version, external assemblies, etc.).</a:t>
            </a:r>
          </a:p>
          <a:p>
            <a:pPr lvl="1"/>
            <a:r>
              <a:rPr lang="en-US" sz="2400" dirty="0" smtClean="0"/>
              <a:t>In addition to manifest data, an assembly contains metadata that describes the </a:t>
            </a:r>
            <a:r>
              <a:rPr lang="en-US" sz="2400" i="1" dirty="0" smtClean="0">
                <a:solidFill>
                  <a:srgbClr val="FFFF00"/>
                </a:solidFill>
              </a:rPr>
              <a:t>composition</a:t>
            </a:r>
            <a:r>
              <a:rPr lang="en-US" sz="2400" dirty="0" smtClean="0"/>
              <a:t> (member names, implemented interfaces, base classes, constructors and so forth) of every contained type.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b="1" dirty="0" smtClean="0"/>
              <a:t>Role of .NET Assemblies</a:t>
            </a:r>
            <a:endParaRPr lang="en-US" dirty="0"/>
          </a:p>
        </p:txBody>
      </p:sp>
      <p:sp>
        <p:nvSpPr>
          <p:cNvPr id="5" name="Content Placeholder 2"/>
          <p:cNvSpPr>
            <a:spLocks noGrp="1"/>
          </p:cNvSpPr>
          <p:nvPr>
            <p:ph idx="1"/>
          </p:nvPr>
        </p:nvSpPr>
        <p:spPr>
          <a:xfrm>
            <a:off x="457200" y="1646237"/>
            <a:ext cx="8229600" cy="4526280"/>
          </a:xfrm>
        </p:spPr>
        <p:txBody>
          <a:bodyPr/>
          <a:lstStyle/>
          <a:p>
            <a:r>
              <a:rPr lang="en-US" sz="2400" b="1" dirty="0" smtClean="0"/>
              <a:t>Assemblies Are Configurable</a:t>
            </a:r>
            <a:endParaRPr lang="en-US" sz="2400" dirty="0" smtClean="0"/>
          </a:p>
          <a:p>
            <a:pPr lvl="1"/>
            <a:r>
              <a:rPr lang="en-US" sz="2400" dirty="0" smtClean="0"/>
              <a:t>Assemblies can be deployed as “</a:t>
            </a:r>
            <a:r>
              <a:rPr lang="en-US" sz="2400" dirty="0" smtClean="0">
                <a:solidFill>
                  <a:srgbClr val="FFFF00"/>
                </a:solidFill>
              </a:rPr>
              <a:t>private</a:t>
            </a:r>
            <a:r>
              <a:rPr lang="en-US" sz="2400" dirty="0" smtClean="0"/>
              <a:t>” or “</a:t>
            </a:r>
            <a:r>
              <a:rPr lang="en-US" sz="2400" dirty="0" smtClean="0">
                <a:solidFill>
                  <a:srgbClr val="FFFF00"/>
                </a:solidFill>
              </a:rPr>
              <a:t>shared</a:t>
            </a:r>
            <a:r>
              <a:rPr lang="en-US" sz="2400" dirty="0" smtClean="0"/>
              <a:t>.”</a:t>
            </a:r>
          </a:p>
          <a:p>
            <a:pPr lvl="1"/>
            <a:r>
              <a:rPr lang="en-US" sz="2400" dirty="0" smtClean="0"/>
              <a:t>Private assemblies reside in the </a:t>
            </a:r>
            <a:r>
              <a:rPr lang="en-US" sz="2400" dirty="0" smtClean="0">
                <a:solidFill>
                  <a:srgbClr val="FFFF00"/>
                </a:solidFill>
              </a:rPr>
              <a:t>same directory </a:t>
            </a:r>
            <a:r>
              <a:rPr lang="en-US" sz="2400" dirty="0" smtClean="0"/>
              <a:t>(or possibly a subdirectory) as the client application making use of them.</a:t>
            </a:r>
          </a:p>
          <a:p>
            <a:pPr lvl="1"/>
            <a:r>
              <a:rPr lang="en-US" sz="2400" dirty="0" smtClean="0"/>
              <a:t>Shared assemblies, on the other hand, are libraries intended to be consumed by numerous applications on a single machine and are deployed to a specific directory termed the </a:t>
            </a:r>
            <a:r>
              <a:rPr lang="en-US" sz="2400" i="1" dirty="0" smtClean="0">
                <a:solidFill>
                  <a:srgbClr val="FFFF00"/>
                </a:solidFill>
              </a:rPr>
              <a:t>Global Assembly Cache </a:t>
            </a:r>
            <a:r>
              <a:rPr lang="en-US" sz="2400" dirty="0" smtClean="0"/>
              <a:t>(</a:t>
            </a:r>
            <a:r>
              <a:rPr lang="en-US" sz="2400" i="1" dirty="0" smtClean="0"/>
              <a:t>GAC</a:t>
            </a:r>
            <a:r>
              <a:rPr lang="en-US" sz="2400" dirty="0" smtClean="0"/>
              <a:t>).</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normAutofit fontScale="90000"/>
          </a:bodyPr>
          <a:lstStyle/>
          <a:p>
            <a:pPr algn="ctr"/>
            <a:r>
              <a:rPr lang="en-US" sz="4800" b="1" dirty="0" smtClean="0"/>
              <a:t>Format of a .NET Assembly</a:t>
            </a:r>
            <a:endParaRPr lang="en-US" dirty="0"/>
          </a:p>
        </p:txBody>
      </p:sp>
      <p:sp>
        <p:nvSpPr>
          <p:cNvPr id="5" name="Content Placeholder 2"/>
          <p:cNvSpPr>
            <a:spLocks noGrp="1"/>
          </p:cNvSpPr>
          <p:nvPr>
            <p:ph idx="1"/>
          </p:nvPr>
        </p:nvSpPr>
        <p:spPr>
          <a:xfrm>
            <a:off x="457200" y="1646237"/>
            <a:ext cx="8229600" cy="4526280"/>
          </a:xfrm>
        </p:spPr>
        <p:txBody>
          <a:bodyPr/>
          <a:lstStyle/>
          <a:p>
            <a:r>
              <a:rPr lang="en-US" dirty="0" smtClean="0"/>
              <a:t>A .NET assembly (*.dll or *.exe) consists of the following elements:</a:t>
            </a:r>
          </a:p>
          <a:p>
            <a:pPr lvl="1"/>
            <a:r>
              <a:rPr lang="en-US" dirty="0" smtClean="0"/>
              <a:t>A Win32 file header</a:t>
            </a:r>
          </a:p>
          <a:p>
            <a:pPr lvl="1"/>
            <a:r>
              <a:rPr lang="en-US" dirty="0" smtClean="0"/>
              <a:t>A CLR file header</a:t>
            </a:r>
          </a:p>
          <a:p>
            <a:pPr lvl="1"/>
            <a:r>
              <a:rPr lang="en-US" dirty="0" smtClean="0"/>
              <a:t>CIL code</a:t>
            </a:r>
          </a:p>
          <a:p>
            <a:pPr lvl="1"/>
            <a:r>
              <a:rPr lang="en-US" dirty="0" smtClean="0"/>
              <a:t>Type metadata</a:t>
            </a:r>
          </a:p>
          <a:p>
            <a:pPr lvl="1"/>
            <a:r>
              <a:rPr lang="en-US" dirty="0" smtClean="0"/>
              <a:t>An assembly manifest</a:t>
            </a:r>
          </a:p>
          <a:p>
            <a:pPr lvl="1"/>
            <a:r>
              <a:rPr lang="en-US" dirty="0" smtClean="0"/>
              <a:t>Optional embedded resources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fontScale="90000"/>
          </a:bodyPr>
          <a:lstStyle/>
          <a:p>
            <a:pPr algn="ctr"/>
            <a:r>
              <a:rPr lang="en-US" sz="4800" b="1" dirty="0" smtClean="0"/>
              <a:t>Format of a .NET Assembly</a:t>
            </a:r>
            <a:endParaRPr lang="en-US" dirty="0"/>
          </a:p>
        </p:txBody>
      </p:sp>
      <p:sp>
        <p:nvSpPr>
          <p:cNvPr id="5" name="Content Placeholder 2"/>
          <p:cNvSpPr>
            <a:spLocks noGrp="1"/>
          </p:cNvSpPr>
          <p:nvPr>
            <p:ph idx="1"/>
          </p:nvPr>
        </p:nvSpPr>
        <p:spPr>
          <a:xfrm>
            <a:off x="457200" y="1524000"/>
            <a:ext cx="8229600" cy="4526280"/>
          </a:xfrm>
        </p:spPr>
        <p:txBody>
          <a:bodyPr/>
          <a:lstStyle/>
          <a:p>
            <a:r>
              <a:rPr lang="en-US" sz="2800" b="1" dirty="0" smtClean="0"/>
              <a:t>Single-File Assemblies</a:t>
            </a:r>
            <a:endParaRPr lang="en-US" sz="2800" dirty="0" smtClean="0"/>
          </a:p>
          <a:p>
            <a:pPr lvl="1"/>
            <a:r>
              <a:rPr lang="en-US" sz="2400" dirty="0" smtClean="0"/>
              <a:t>one-to-one correspondence between the (logical) assembly and the underlying (physical) binary</a:t>
            </a:r>
          </a:p>
          <a:p>
            <a:endParaRPr lang="en-US" dirty="0"/>
          </a:p>
        </p:txBody>
      </p:sp>
      <p:pic>
        <p:nvPicPr>
          <p:cNvPr id="6" name="Picture 4"/>
          <p:cNvPicPr>
            <a:picLocks noChangeAspect="1" noChangeArrowheads="1"/>
          </p:cNvPicPr>
          <p:nvPr/>
        </p:nvPicPr>
        <p:blipFill>
          <a:blip r:embed="rId2"/>
          <a:srcRect/>
          <a:stretch>
            <a:fillRect/>
          </a:stretch>
        </p:blipFill>
        <p:spPr bwMode="auto">
          <a:xfrm>
            <a:off x="3048000" y="3028950"/>
            <a:ext cx="2457450" cy="3600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smtClean="0"/>
              <a:t>Overview of .NET Assemblies</a:t>
            </a:r>
            <a:endParaRPr lang="en-US" sz="4000" b="1" dirty="0"/>
          </a:p>
        </p:txBody>
      </p:sp>
      <p:sp>
        <p:nvSpPr>
          <p:cNvPr id="3" name="Content Placeholder 2"/>
          <p:cNvSpPr>
            <a:spLocks noGrp="1"/>
          </p:cNvSpPr>
          <p:nvPr>
            <p:ph idx="1"/>
          </p:nvPr>
        </p:nvSpPr>
        <p:spPr/>
        <p:txBody>
          <a:bodyPr/>
          <a:lstStyle/>
          <a:p>
            <a:r>
              <a:rPr lang="en-US" sz="2800" b="1" dirty="0" smtClean="0"/>
              <a:t>.NET Assembly's Format</a:t>
            </a:r>
            <a:r>
              <a:rPr lang="en-US" sz="2800" dirty="0" smtClean="0"/>
              <a:t>:</a:t>
            </a:r>
          </a:p>
          <a:p>
            <a:pPr lvl="1">
              <a:lnSpc>
                <a:spcPct val="135000"/>
              </a:lnSpc>
            </a:pPr>
            <a:r>
              <a:rPr lang="en-US" altLang="zh-TW" sz="2400" dirty="0" smtClean="0">
                <a:cs typeface="新細明體"/>
              </a:rPr>
              <a:t>Win32 File Header </a:t>
            </a:r>
            <a:endParaRPr lang="en-US" altLang="zh-TW" sz="2400" b="1" dirty="0" smtClean="0">
              <a:solidFill>
                <a:srgbClr val="C00000"/>
              </a:solidFill>
              <a:cs typeface="新細明體"/>
            </a:endParaRPr>
          </a:p>
          <a:p>
            <a:pPr lvl="1">
              <a:lnSpc>
                <a:spcPct val="132000"/>
              </a:lnSpc>
            </a:pPr>
            <a:r>
              <a:rPr lang="en-US" altLang="zh-TW" sz="2400" dirty="0" smtClean="0">
                <a:cs typeface="新細明體"/>
              </a:rPr>
              <a:t>CLR File Header </a:t>
            </a:r>
            <a:endParaRPr lang="en-US" altLang="zh-TW" sz="2400" b="1" dirty="0" smtClean="0">
              <a:solidFill>
                <a:srgbClr val="C00000"/>
              </a:solidFill>
              <a:cs typeface="新細明體"/>
            </a:endParaRPr>
          </a:p>
          <a:p>
            <a:pPr lvl="1">
              <a:lnSpc>
                <a:spcPct val="132000"/>
              </a:lnSpc>
            </a:pPr>
            <a:r>
              <a:rPr lang="en-US" altLang="zh-TW" sz="2400" dirty="0" smtClean="0">
                <a:cs typeface="新細明體"/>
              </a:rPr>
              <a:t>CIL code </a:t>
            </a:r>
            <a:endParaRPr lang="en-US" altLang="zh-TW" sz="2400" b="1" dirty="0" smtClean="0">
              <a:solidFill>
                <a:srgbClr val="C00000"/>
              </a:solidFill>
              <a:cs typeface="新細明體"/>
            </a:endParaRPr>
          </a:p>
          <a:p>
            <a:pPr lvl="1">
              <a:lnSpc>
                <a:spcPct val="132000"/>
              </a:lnSpc>
            </a:pPr>
            <a:r>
              <a:rPr lang="en-US" altLang="zh-TW" sz="2400" dirty="0" smtClean="0">
                <a:cs typeface="新細明體"/>
              </a:rPr>
              <a:t>type metadata </a:t>
            </a:r>
            <a:endParaRPr lang="en-US" altLang="zh-TW" sz="2400" b="1" dirty="0" smtClean="0">
              <a:solidFill>
                <a:srgbClr val="C00000"/>
              </a:solidFill>
              <a:cs typeface="新細明體"/>
            </a:endParaRPr>
          </a:p>
          <a:p>
            <a:pPr lvl="1">
              <a:lnSpc>
                <a:spcPct val="132000"/>
              </a:lnSpc>
            </a:pPr>
            <a:r>
              <a:rPr lang="en-US" altLang="zh-TW" sz="2400" dirty="0" smtClean="0">
                <a:cs typeface="新細明體"/>
              </a:rPr>
              <a:t>assembly manifest </a:t>
            </a:r>
            <a:endParaRPr lang="en-US" altLang="zh-TW" sz="2400" b="1" dirty="0" smtClean="0">
              <a:solidFill>
                <a:srgbClr val="C00000"/>
              </a:solidFill>
              <a:cs typeface="新細明體"/>
            </a:endParaRPr>
          </a:p>
          <a:p>
            <a:pPr lvl="1"/>
            <a:r>
              <a:rPr lang="en-US" altLang="zh-TW" sz="2400" dirty="0" smtClean="0">
                <a:cs typeface="新細明體"/>
              </a:rPr>
              <a:t>optional embedded resource</a:t>
            </a:r>
            <a:endParaRPr lang="en-US" sz="2400" dirty="0" smtClean="0">
              <a:ea typeface="新細明體"/>
              <a:cs typeface="新細明體"/>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sz="4400" b="1" dirty="0" smtClean="0"/>
              <a:t>Format of a .NET Assembly</a:t>
            </a:r>
            <a:endParaRPr lang="en-US" dirty="0"/>
          </a:p>
        </p:txBody>
      </p:sp>
      <p:sp>
        <p:nvSpPr>
          <p:cNvPr id="5" name="Content Placeholder 2"/>
          <p:cNvSpPr>
            <a:spLocks noGrp="1"/>
          </p:cNvSpPr>
          <p:nvPr>
            <p:ph idx="1"/>
          </p:nvPr>
        </p:nvSpPr>
        <p:spPr>
          <a:xfrm>
            <a:off x="457200" y="1646237"/>
            <a:ext cx="8229600" cy="4526280"/>
          </a:xfrm>
        </p:spPr>
        <p:txBody>
          <a:bodyPr/>
          <a:lstStyle/>
          <a:p>
            <a:r>
              <a:rPr lang="en-US" sz="2800" b="1" dirty="0" smtClean="0"/>
              <a:t>Multi-file Assemblies</a:t>
            </a:r>
          </a:p>
          <a:p>
            <a:pPr lvl="1"/>
            <a:r>
              <a:rPr lang="en-US" sz="2400" dirty="0" smtClean="0"/>
              <a:t>A set of .NET *.</a:t>
            </a:r>
            <a:r>
              <a:rPr lang="en-US" sz="2400" dirty="0" err="1" smtClean="0"/>
              <a:t>dlls</a:t>
            </a:r>
            <a:r>
              <a:rPr lang="en-US" sz="2400" dirty="0" smtClean="0"/>
              <a:t> that are deployed and versioned as a single logic unit.</a:t>
            </a:r>
          </a:p>
          <a:p>
            <a:pPr lvl="1"/>
            <a:r>
              <a:rPr lang="en-US" sz="2400" u="sng" dirty="0" smtClean="0"/>
              <a:t>Primary module </a:t>
            </a:r>
            <a:r>
              <a:rPr lang="en-US" sz="2400" dirty="0" smtClean="0"/>
              <a:t>contains the assembly-level manifest (as well as any necessary CIL code, metadata, header information, and optional resources).</a:t>
            </a:r>
          </a:p>
          <a:p>
            <a:pPr lvl="1"/>
            <a:r>
              <a:rPr lang="en-US" sz="2400" dirty="0" smtClean="0"/>
              <a:t>The modules are only logically related by information contained in the primary module’s manifest.</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rmAutofit fontScale="90000"/>
          </a:bodyPr>
          <a:lstStyle/>
          <a:p>
            <a:pPr algn="ctr"/>
            <a:r>
              <a:rPr lang="en-US" sz="4800" b="1" dirty="0" smtClean="0"/>
              <a:t>Format of a .NET Assembly</a:t>
            </a:r>
            <a:endParaRPr lang="en-US" dirty="0"/>
          </a:p>
        </p:txBody>
      </p:sp>
      <p:pic>
        <p:nvPicPr>
          <p:cNvPr id="5" name="Content Placeholder 4"/>
          <p:cNvPicPr>
            <a:picLocks noGrp="1" noChangeAspect="1" noChangeArrowheads="1"/>
          </p:cNvPicPr>
          <p:nvPr>
            <p:ph idx="1"/>
          </p:nvPr>
        </p:nvPicPr>
        <p:blipFill>
          <a:blip r:embed="rId2"/>
          <a:srcRect/>
          <a:stretch>
            <a:fillRect/>
          </a:stretch>
        </p:blipFill>
        <p:spPr bwMode="auto">
          <a:xfrm>
            <a:off x="1844417" y="1646238"/>
            <a:ext cx="5455165" cy="4525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505200" y="6324600"/>
            <a:ext cx="2240742" cy="369332"/>
          </a:xfrm>
          <a:prstGeom prst="rect">
            <a:avLst/>
          </a:prstGeom>
          <a:noFill/>
        </p:spPr>
        <p:txBody>
          <a:bodyPr wrap="none" rtlCol="0">
            <a:spAutoFit/>
          </a:bodyPr>
          <a:lstStyle/>
          <a:p>
            <a:r>
              <a:rPr lang="en-US" u="sng" dirty="0" smtClean="0">
                <a:solidFill>
                  <a:srgbClr val="FFFF00"/>
                </a:solidFill>
              </a:rPr>
              <a:t>Multi-file Assembly</a:t>
            </a:r>
            <a:endParaRPr lang="en-US" u="sng" dirty="0">
              <a:solidFill>
                <a:srgbClr val="FFFF00"/>
              </a:solidFill>
            </a:endParaRPr>
          </a:p>
        </p:txBody>
      </p:sp>
      <p:grpSp>
        <p:nvGrpSpPr>
          <p:cNvPr id="7" name="Group 6"/>
          <p:cNvGrpSpPr/>
          <p:nvPr/>
        </p:nvGrpSpPr>
        <p:grpSpPr>
          <a:xfrm>
            <a:off x="5334000" y="2057400"/>
            <a:ext cx="2209800" cy="4241442"/>
            <a:chOff x="5334000" y="2057400"/>
            <a:chExt cx="2209800" cy="4241442"/>
          </a:xfrm>
        </p:grpSpPr>
        <p:sp>
          <p:nvSpPr>
            <p:cNvPr id="8" name="Rectangle 7"/>
            <p:cNvSpPr/>
            <p:nvPr/>
          </p:nvSpPr>
          <p:spPr>
            <a:xfrm>
              <a:off x="5334000" y="2057400"/>
              <a:ext cx="2209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0" y="4241442"/>
              <a:ext cx="2209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9"/>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sz="4800" b="1" dirty="0" smtClean="0"/>
              <a:t>Private Assemblies</a:t>
            </a:r>
            <a:endParaRPr lang="en-US" dirty="0"/>
          </a:p>
        </p:txBody>
      </p:sp>
      <p:sp>
        <p:nvSpPr>
          <p:cNvPr id="5" name="Content Placeholder 2"/>
          <p:cNvSpPr>
            <a:spLocks noGrp="1"/>
          </p:cNvSpPr>
          <p:nvPr>
            <p:ph idx="1"/>
          </p:nvPr>
        </p:nvSpPr>
        <p:spPr>
          <a:xfrm>
            <a:off x="457200" y="1524000"/>
            <a:ext cx="8229600" cy="4526280"/>
          </a:xfrm>
        </p:spPr>
        <p:txBody>
          <a:bodyPr>
            <a:normAutofit/>
          </a:bodyPr>
          <a:lstStyle/>
          <a:p>
            <a:r>
              <a:rPr lang="en-US" sz="2400" dirty="0" smtClean="0"/>
              <a:t>Private assemblies are required to be located within the same directory as the client application (termed the </a:t>
            </a:r>
            <a:r>
              <a:rPr lang="en-US" sz="2400" i="1" dirty="0" smtClean="0"/>
              <a:t>application directory</a:t>
            </a:r>
            <a:r>
              <a:rPr lang="en-US" sz="2400" dirty="0" smtClean="0"/>
              <a:t>) or a subdirectory thereof.</a:t>
            </a:r>
          </a:p>
          <a:p>
            <a:r>
              <a:rPr lang="en-US" sz="2400" dirty="0" smtClean="0"/>
              <a:t>The Identity of a Private Assembly</a:t>
            </a:r>
          </a:p>
          <a:p>
            <a:pPr lvl="1">
              <a:buFont typeface="Wingdings" pitchFamily="2" charset="2"/>
              <a:buChar char="Ø"/>
            </a:pPr>
            <a:r>
              <a:rPr lang="en-US" sz="2400" dirty="0" smtClean="0"/>
              <a:t>The full identity of a private assembly consists of </a:t>
            </a:r>
            <a:r>
              <a:rPr lang="en-US" sz="2400" dirty="0" smtClean="0">
                <a:solidFill>
                  <a:srgbClr val="FFFF00"/>
                </a:solidFill>
              </a:rPr>
              <a:t>the friendly name </a:t>
            </a:r>
            <a:r>
              <a:rPr lang="en-US" sz="2400" dirty="0" smtClean="0"/>
              <a:t>and </a:t>
            </a:r>
            <a:r>
              <a:rPr lang="en-US" sz="2400" dirty="0" smtClean="0">
                <a:solidFill>
                  <a:srgbClr val="FFFF00"/>
                </a:solidFill>
              </a:rPr>
              <a:t>numerical version</a:t>
            </a:r>
          </a:p>
          <a:p>
            <a:pPr lvl="2">
              <a:buFont typeface="Wingdings" pitchFamily="2" charset="2"/>
              <a:buChar char="ü"/>
            </a:pPr>
            <a:r>
              <a:rPr lang="en-US" sz="2100" dirty="0" smtClean="0"/>
              <a:t>The friendly name simply is </a:t>
            </a:r>
            <a:r>
              <a:rPr lang="en-US" sz="2100" dirty="0" smtClean="0">
                <a:solidFill>
                  <a:srgbClr val="FFFF00"/>
                </a:solidFill>
              </a:rPr>
              <a:t>the name of the module that contains the assembly’s manifest</a:t>
            </a:r>
          </a:p>
          <a:p>
            <a:endParaRPr lang="en-US" sz="2400" dirty="0"/>
          </a:p>
        </p:txBody>
      </p:sp>
      <p:grpSp>
        <p:nvGrpSpPr>
          <p:cNvPr id="6" name="Group 5"/>
          <p:cNvGrpSpPr/>
          <p:nvPr/>
        </p:nvGrpSpPr>
        <p:grpSpPr>
          <a:xfrm>
            <a:off x="1295400" y="4876800"/>
            <a:ext cx="5562600" cy="1428572"/>
            <a:chOff x="1295400" y="4876800"/>
            <a:chExt cx="5562600" cy="1428572"/>
          </a:xfrm>
        </p:grpSpPr>
        <p:pic>
          <p:nvPicPr>
            <p:cNvPr id="7" name="Picture 6" descr="private1.png"/>
            <p:cNvPicPr>
              <a:picLocks noChangeAspect="1"/>
            </p:cNvPicPr>
            <p:nvPr/>
          </p:nvPicPr>
          <p:blipFill>
            <a:blip r:embed="rId2"/>
            <a:stretch>
              <a:fillRect/>
            </a:stretch>
          </p:blipFill>
          <p:spPr>
            <a:xfrm>
              <a:off x="1295400" y="4876800"/>
              <a:ext cx="5562600" cy="142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2920284" y="5131158"/>
              <a:ext cx="12192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normAutofit/>
          </a:bodyPr>
          <a:lstStyle/>
          <a:p>
            <a:pPr algn="ctr"/>
            <a:r>
              <a:rPr lang="en-US" sz="4000" b="1" dirty="0" smtClean="0"/>
              <a:t>Configuring Private Assemblies</a:t>
            </a:r>
            <a:endParaRPr lang="en-US" sz="4000" dirty="0"/>
          </a:p>
        </p:txBody>
      </p:sp>
      <p:sp>
        <p:nvSpPr>
          <p:cNvPr id="5" name="Content Placeholder 2"/>
          <p:cNvSpPr>
            <a:spLocks noGrp="1"/>
          </p:cNvSpPr>
          <p:nvPr>
            <p:ph idx="1"/>
          </p:nvPr>
        </p:nvSpPr>
        <p:spPr>
          <a:xfrm>
            <a:off x="457200" y="1646237"/>
            <a:ext cx="8229600" cy="4526280"/>
          </a:xfrm>
        </p:spPr>
        <p:txBody>
          <a:bodyPr/>
          <a:lstStyle/>
          <a:p>
            <a:r>
              <a:rPr lang="en-US" dirty="0" smtClean="0"/>
              <a:t>The CLR will not probe the subdirectory to look for reference assembly unless you supply a configuration file</a:t>
            </a:r>
          </a:p>
          <a:p>
            <a:r>
              <a:rPr lang="en-US" dirty="0" smtClean="0"/>
              <a:t>Configuration files must have </a:t>
            </a:r>
            <a:r>
              <a:rPr lang="en-US" dirty="0" smtClean="0">
                <a:solidFill>
                  <a:srgbClr val="FFFF00"/>
                </a:solidFill>
              </a:rPr>
              <a:t>the same name as the launching application </a:t>
            </a:r>
            <a:r>
              <a:rPr lang="en-US" dirty="0" smtClean="0"/>
              <a:t>and take a </a:t>
            </a:r>
            <a:r>
              <a:rPr lang="en-US" dirty="0" smtClean="0">
                <a:solidFill>
                  <a:srgbClr val="FFFF00"/>
                </a:solidFill>
              </a:rPr>
              <a:t>*.</a:t>
            </a:r>
            <a:r>
              <a:rPr lang="en-US" dirty="0" err="1" smtClean="0">
                <a:solidFill>
                  <a:srgbClr val="FFFF00"/>
                </a:solidFill>
              </a:rPr>
              <a:t>config</a:t>
            </a:r>
            <a:r>
              <a:rPr lang="en-US" dirty="0" smtClean="0">
                <a:solidFill>
                  <a:srgbClr val="FFFF00"/>
                </a:solidFill>
              </a:rPr>
              <a:t> </a:t>
            </a:r>
            <a:r>
              <a:rPr lang="en-US" dirty="0" smtClean="0"/>
              <a:t>file extension, and they must be deployed </a:t>
            </a:r>
            <a:r>
              <a:rPr lang="en-US" dirty="0" smtClean="0">
                <a:solidFill>
                  <a:srgbClr val="FFFF00"/>
                </a:solidFill>
              </a:rPr>
              <a:t>in the client’s application directory</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sz="4800" b="1" dirty="0" smtClean="0"/>
              <a:t>Shared Assemblies</a:t>
            </a:r>
            <a:endParaRPr lang="en-US" dirty="0"/>
          </a:p>
        </p:txBody>
      </p:sp>
      <p:sp>
        <p:nvSpPr>
          <p:cNvPr id="5" name="Content Placeholder 2"/>
          <p:cNvSpPr>
            <a:spLocks noGrp="1"/>
          </p:cNvSpPr>
          <p:nvPr>
            <p:ph idx="1"/>
          </p:nvPr>
        </p:nvSpPr>
        <p:spPr>
          <a:xfrm>
            <a:off x="457200" y="1646237"/>
            <a:ext cx="8229600" cy="4526280"/>
          </a:xfrm>
        </p:spPr>
        <p:txBody>
          <a:bodyPr>
            <a:normAutofit fontScale="92500" lnSpcReduction="10000"/>
          </a:bodyPr>
          <a:lstStyle/>
          <a:p>
            <a:r>
              <a:rPr lang="en-US" dirty="0" smtClean="0">
                <a:latin typeface="Calibri" pitchFamily="34" charset="0"/>
              </a:rPr>
              <a:t>Like private assembly, a shared assembly is a collection of types and (optional) resources.</a:t>
            </a:r>
          </a:p>
          <a:p>
            <a:r>
              <a:rPr lang="en-US" dirty="0" smtClean="0">
                <a:latin typeface="Calibri" pitchFamily="34" charset="0"/>
              </a:rPr>
              <a:t>Difference between shared and private assemblies is the fact that </a:t>
            </a:r>
            <a:r>
              <a:rPr lang="en-US" dirty="0" smtClean="0">
                <a:solidFill>
                  <a:srgbClr val="FFFF00"/>
                </a:solidFill>
                <a:latin typeface="Calibri" pitchFamily="34" charset="0"/>
              </a:rPr>
              <a:t>a single copy of a shared assembly can be used by several applications on a single machine</a:t>
            </a:r>
            <a:r>
              <a:rPr lang="en-US" dirty="0" smtClean="0">
                <a:latin typeface="Calibri" pitchFamily="34" charset="0"/>
              </a:rPr>
              <a:t>.</a:t>
            </a:r>
          </a:p>
          <a:p>
            <a:r>
              <a:rPr lang="en-US" dirty="0" smtClean="0">
                <a:latin typeface="Calibri" pitchFamily="34" charset="0"/>
              </a:rPr>
              <a:t>Shared assemblies are installed into the Global Assembly Cache (GAC) - </a:t>
            </a:r>
            <a:r>
              <a:rPr lang="en-US" dirty="0" smtClean="0">
                <a:solidFill>
                  <a:srgbClr val="FFFF00"/>
                </a:solidFill>
                <a:latin typeface="Calibri" pitchFamily="34" charset="0"/>
              </a:rPr>
              <a:t>C:\Windows\Assembly</a:t>
            </a:r>
          </a:p>
          <a:p>
            <a:r>
              <a:rPr lang="en-US" dirty="0" smtClean="0">
                <a:solidFill>
                  <a:srgbClr val="FFFF00"/>
                </a:solidFill>
                <a:latin typeface="Calibri" pitchFamily="34" charset="0"/>
              </a:rPr>
              <a:t>Executable assemblies (*.exe) </a:t>
            </a:r>
            <a:r>
              <a:rPr lang="en-US" dirty="0" smtClean="0">
                <a:latin typeface="Calibri" pitchFamily="34" charset="0"/>
              </a:rPr>
              <a:t>cannot be installed into the GAC.</a:t>
            </a: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sz="4800" b="1" dirty="0" smtClean="0"/>
              <a:t>Shared Assemblies</a:t>
            </a:r>
            <a:endParaRPr lang="en-US" dirty="0"/>
          </a:p>
        </p:txBody>
      </p:sp>
      <p:sp>
        <p:nvSpPr>
          <p:cNvPr id="5" name="Content Placeholder 2"/>
          <p:cNvSpPr>
            <a:spLocks noGrp="1"/>
          </p:cNvSpPr>
          <p:nvPr>
            <p:ph idx="1"/>
          </p:nvPr>
        </p:nvSpPr>
        <p:spPr>
          <a:xfrm>
            <a:off x="457200" y="1646237"/>
            <a:ext cx="8229600" cy="4526280"/>
          </a:xfrm>
        </p:spPr>
        <p:txBody>
          <a:bodyPr/>
          <a:lstStyle/>
          <a:p>
            <a:r>
              <a:rPr lang="en-US" sz="2800" b="1" dirty="0" smtClean="0"/>
              <a:t>Understanding Strong Names</a:t>
            </a:r>
          </a:p>
          <a:p>
            <a:pPr lvl="1"/>
            <a:r>
              <a:rPr lang="en-US" sz="2400" dirty="0" smtClean="0"/>
              <a:t>An assembly must be assigned a </a:t>
            </a:r>
            <a:r>
              <a:rPr lang="en-US" sz="2400" i="1" dirty="0" smtClean="0">
                <a:solidFill>
                  <a:srgbClr val="FFFF00"/>
                </a:solidFill>
              </a:rPr>
              <a:t>strong name </a:t>
            </a:r>
            <a:r>
              <a:rPr lang="en-US" sz="2400" dirty="0" smtClean="0"/>
              <a:t>before being deployed to GAC.</a:t>
            </a:r>
          </a:p>
          <a:p>
            <a:pPr lvl="1"/>
            <a:r>
              <a:rPr lang="en-US" sz="2400" i="1" dirty="0" smtClean="0">
                <a:solidFill>
                  <a:srgbClr val="FFFF00"/>
                </a:solidFill>
              </a:rPr>
              <a:t>Strong name </a:t>
            </a:r>
            <a:r>
              <a:rPr lang="en-US" sz="2400" dirty="0" smtClean="0"/>
              <a:t>is used to uniquely identify “the publisher” of a given .NET binary.</a:t>
            </a:r>
          </a:p>
          <a:p>
            <a:pPr lvl="1"/>
            <a:r>
              <a:rPr lang="en-US" sz="2400" dirty="0" smtClean="0"/>
              <a:t>Read more…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sz="4400" b="1" dirty="0" smtClean="0"/>
              <a:t>Shared Assemblies</a:t>
            </a:r>
            <a:endParaRPr lang="en-US" dirty="0"/>
          </a:p>
        </p:txBody>
      </p:sp>
      <p:sp>
        <p:nvSpPr>
          <p:cNvPr id="5" name="Content Placeholder 2"/>
          <p:cNvSpPr>
            <a:spLocks noGrp="1"/>
          </p:cNvSpPr>
          <p:nvPr>
            <p:ph idx="1"/>
          </p:nvPr>
        </p:nvSpPr>
        <p:spPr>
          <a:xfrm>
            <a:off x="457200" y="1646237"/>
            <a:ext cx="8229600" cy="4526280"/>
          </a:xfrm>
        </p:spPr>
        <p:txBody>
          <a:bodyPr/>
          <a:lstStyle/>
          <a:p>
            <a:r>
              <a:rPr lang="en-US" sz="2400" dirty="0" smtClean="0"/>
              <a:t>A strong name is composed of a set of related data:</a:t>
            </a:r>
          </a:p>
          <a:p>
            <a:pPr lvl="1">
              <a:buFont typeface="Wingdings" pitchFamily="2" charset="2"/>
              <a:buChar char="Ø"/>
            </a:pPr>
            <a:r>
              <a:rPr lang="en-US" sz="2400" dirty="0" smtClean="0"/>
              <a:t>The </a:t>
            </a:r>
            <a:r>
              <a:rPr lang="en-US" sz="2400" i="1" dirty="0" smtClean="0">
                <a:solidFill>
                  <a:srgbClr val="FFFF00"/>
                </a:solidFill>
              </a:rPr>
              <a:t>friendly name </a:t>
            </a:r>
            <a:r>
              <a:rPr lang="en-US" sz="2400" dirty="0" smtClean="0"/>
              <a:t>of the assembly</a:t>
            </a:r>
          </a:p>
          <a:p>
            <a:pPr lvl="1">
              <a:buFont typeface="Wingdings" pitchFamily="2" charset="2"/>
              <a:buChar char="Ø"/>
            </a:pPr>
            <a:r>
              <a:rPr lang="en-US" sz="2400" dirty="0" smtClean="0"/>
              <a:t>The </a:t>
            </a:r>
            <a:r>
              <a:rPr lang="en-US" sz="2400" i="1" dirty="0" smtClean="0">
                <a:solidFill>
                  <a:srgbClr val="FFFF00"/>
                </a:solidFill>
              </a:rPr>
              <a:t>version number </a:t>
            </a:r>
            <a:r>
              <a:rPr lang="en-US" sz="2400" dirty="0" smtClean="0"/>
              <a:t>of the assembly (assigned using the [</a:t>
            </a:r>
            <a:r>
              <a:rPr lang="en-US" sz="2400" dirty="0" err="1" smtClean="0"/>
              <a:t>AssemblyVersion</a:t>
            </a:r>
            <a:r>
              <a:rPr lang="en-US" sz="2400" dirty="0" smtClean="0"/>
              <a:t>] attribute)</a:t>
            </a:r>
          </a:p>
          <a:p>
            <a:pPr lvl="1">
              <a:buFont typeface="Wingdings" pitchFamily="2" charset="2"/>
              <a:buChar char="Ø"/>
            </a:pPr>
            <a:r>
              <a:rPr lang="en-US" sz="2400" dirty="0" smtClean="0"/>
              <a:t>The </a:t>
            </a:r>
            <a:r>
              <a:rPr lang="en-US" sz="2400" i="1" dirty="0" smtClean="0">
                <a:solidFill>
                  <a:srgbClr val="FFFF00"/>
                </a:solidFill>
              </a:rPr>
              <a:t>public key </a:t>
            </a:r>
            <a:r>
              <a:rPr lang="en-US" sz="2400" dirty="0" smtClean="0"/>
              <a:t>value (assigned using the [</a:t>
            </a:r>
            <a:r>
              <a:rPr lang="en-US" sz="2400" dirty="0" err="1" smtClean="0"/>
              <a:t>AssemblyKeyFile</a:t>
            </a:r>
            <a:r>
              <a:rPr lang="en-US" sz="2400" dirty="0" smtClean="0"/>
              <a:t>] attribute)</a:t>
            </a:r>
          </a:p>
          <a:p>
            <a:pPr lvl="1">
              <a:buFont typeface="Wingdings" pitchFamily="2" charset="2"/>
              <a:buChar char="Ø"/>
            </a:pPr>
            <a:r>
              <a:rPr lang="en-US" sz="2400" dirty="0" smtClean="0"/>
              <a:t>An </a:t>
            </a:r>
            <a:r>
              <a:rPr lang="en-US" sz="2400" i="1" dirty="0" smtClean="0">
                <a:solidFill>
                  <a:srgbClr val="FFFF00"/>
                </a:solidFill>
              </a:rPr>
              <a:t>optional culture identity </a:t>
            </a:r>
            <a:r>
              <a:rPr lang="en-US" sz="2400" dirty="0" smtClean="0"/>
              <a:t>value for localization purposes (assigned using the [</a:t>
            </a:r>
            <a:r>
              <a:rPr lang="en-US" sz="2400" dirty="0" err="1" smtClean="0"/>
              <a:t>AssemblyCulture</a:t>
            </a:r>
            <a:r>
              <a:rPr lang="en-US" sz="2400" dirty="0" smtClean="0"/>
              <a:t>] attribute) </a:t>
            </a:r>
          </a:p>
          <a:p>
            <a:pPr lvl="1">
              <a:buFont typeface="Wingdings" pitchFamily="2" charset="2"/>
              <a:buChar char="Ø"/>
            </a:pPr>
            <a:r>
              <a:rPr lang="en-US" sz="2400" dirty="0" smtClean="0"/>
              <a:t>An </a:t>
            </a:r>
            <a:r>
              <a:rPr lang="en-US" sz="2400" i="1" dirty="0" smtClean="0">
                <a:solidFill>
                  <a:srgbClr val="FFFF00"/>
                </a:solidFill>
              </a:rPr>
              <a:t>embedded digital signature </a:t>
            </a:r>
            <a:r>
              <a:rPr lang="en-US" sz="2400" dirty="0" smtClean="0"/>
              <a:t>created using </a:t>
            </a:r>
            <a:r>
              <a:rPr lang="en-US" sz="2400" i="1" dirty="0" smtClean="0"/>
              <a:t>a hash </a:t>
            </a:r>
            <a:r>
              <a:rPr lang="en-US" sz="2400" dirty="0" smtClean="0"/>
              <a:t>of the assembly’s contents and </a:t>
            </a:r>
            <a:r>
              <a:rPr lang="en-US" sz="2400" i="1" dirty="0" smtClean="0"/>
              <a:t>the </a:t>
            </a:r>
            <a:r>
              <a:rPr lang="en-US" sz="2400" i="1" dirty="0" smtClean="0">
                <a:solidFill>
                  <a:srgbClr val="FFFF00"/>
                </a:solidFill>
              </a:rPr>
              <a:t>private key value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sz="4400" b="1" dirty="0" smtClean="0"/>
              <a:t>Shared Assemblies</a:t>
            </a:r>
            <a:endParaRPr lang="en-US" dirty="0"/>
          </a:p>
        </p:txBody>
      </p:sp>
      <p:pic>
        <p:nvPicPr>
          <p:cNvPr id="5" name="Picture 2"/>
          <p:cNvPicPr>
            <a:picLocks noGrp="1" noChangeAspect="1" noChangeArrowheads="1"/>
          </p:cNvPicPr>
          <p:nvPr>
            <p:ph idx="1"/>
          </p:nvPr>
        </p:nvPicPr>
        <p:blipFill>
          <a:blip r:embed="rId2"/>
          <a:srcRect/>
          <a:stretch>
            <a:fillRect/>
          </a:stretch>
        </p:blipFill>
        <p:spPr bwMode="auto">
          <a:xfrm>
            <a:off x="1066800" y="2047081"/>
            <a:ext cx="7010400" cy="37242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smtClean="0"/>
          </a:p>
          <a:p>
            <a:pPr algn="ctr">
              <a:buNone/>
            </a:pPr>
            <a:r>
              <a:rPr lang="en-US" sz="3600" dirty="0" smtClean="0"/>
              <a:t>Chapter 14: </a:t>
            </a:r>
          </a:p>
          <a:p>
            <a:pPr algn="ctr">
              <a:buNone/>
            </a:pPr>
            <a:r>
              <a:rPr lang="en-US" sz="3600" dirty="0" smtClean="0"/>
              <a:t>Building Multithreaded Applications</a:t>
            </a:r>
          </a:p>
          <a:p>
            <a:pPr algn="ctr" eaLnBrk="1" hangingPunct="1">
              <a:buFontTx/>
              <a:buNone/>
            </a:pPr>
            <a:endParaRPr lang="en-US" sz="3600" dirty="0" smtClean="0"/>
          </a:p>
          <a:p>
            <a:pPr algn="ctr" eaLnBrk="1" hangingPunct="1"/>
            <a:endParaRPr lang="en-US" sz="36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990600"/>
          </a:xfrm>
        </p:spPr>
        <p:txBody>
          <a:bodyPr>
            <a:noAutofit/>
          </a:bodyPr>
          <a:lstStyle/>
          <a:p>
            <a:pPr algn="ctr"/>
            <a:r>
              <a:rPr lang="en-US" sz="4000" b="1" dirty="0" smtClean="0"/>
              <a:t>Processes and Multi Processing System</a:t>
            </a:r>
            <a:endParaRPr lang="en-US" sz="4000" b="1" dirty="0"/>
          </a:p>
        </p:txBody>
      </p:sp>
      <p:sp>
        <p:nvSpPr>
          <p:cNvPr id="5" name="Content Placeholder 2"/>
          <p:cNvSpPr>
            <a:spLocks noGrp="1"/>
          </p:cNvSpPr>
          <p:nvPr>
            <p:ph idx="1"/>
          </p:nvPr>
        </p:nvSpPr>
        <p:spPr>
          <a:xfrm>
            <a:off x="457200" y="1646237"/>
            <a:ext cx="8229600" cy="4526280"/>
          </a:xfrm>
        </p:spPr>
        <p:txBody>
          <a:bodyPr/>
          <a:lstStyle/>
          <a:p>
            <a:r>
              <a:rPr lang="en-US" dirty="0" smtClean="0"/>
              <a:t>A process has a self-contained execution environment. A process generally has a complete, private set of basic run-time </a:t>
            </a:r>
            <a:r>
              <a:rPr lang="en-US" u="sng" dirty="0" smtClean="0"/>
              <a:t>resources</a:t>
            </a:r>
            <a:r>
              <a:rPr lang="en-US" dirty="0" smtClean="0"/>
              <a:t>; in particular, each process has its own </a:t>
            </a:r>
            <a:r>
              <a:rPr lang="en-US" u="sng" dirty="0" smtClean="0"/>
              <a:t>memory space</a:t>
            </a:r>
            <a:r>
              <a:rPr lang="en-US" dirty="0" smtClean="0"/>
              <a:t>.</a:t>
            </a:r>
          </a:p>
          <a:p>
            <a:r>
              <a:rPr lang="en-US" dirty="0" smtClean="0"/>
              <a:t>Multi Processing/ Multi Tasking System: System allows many processes executing concurrently. </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altLang="zh-TW" sz="4000" b="1" dirty="0" smtClean="0"/>
              <a:t>Common Intermediate Language (CIL)</a:t>
            </a:r>
            <a:endParaRPr lang="en-US" sz="4000" dirty="0"/>
          </a:p>
        </p:txBody>
      </p:sp>
      <p:sp>
        <p:nvSpPr>
          <p:cNvPr id="3" name="Content Placeholder 2"/>
          <p:cNvSpPr>
            <a:spLocks noGrp="1"/>
          </p:cNvSpPr>
          <p:nvPr>
            <p:ph idx="1"/>
          </p:nvPr>
        </p:nvSpPr>
        <p:spPr/>
        <p:txBody>
          <a:bodyPr/>
          <a:lstStyle/>
          <a:p>
            <a:pPr>
              <a:lnSpc>
                <a:spcPct val="80000"/>
              </a:lnSpc>
            </a:pPr>
            <a:r>
              <a:rPr lang="en-US" sz="2800" dirty="0" smtClean="0"/>
              <a:t>Also known as Microsoft Intermediate Language (MSIL)</a:t>
            </a:r>
          </a:p>
          <a:p>
            <a:pPr>
              <a:lnSpc>
                <a:spcPct val="80000"/>
              </a:lnSpc>
            </a:pPr>
            <a:r>
              <a:rPr lang="en-US" sz="2800" dirty="0" smtClean="0"/>
              <a:t>CIL is a language that sits above any particular platform- specific instruction set</a:t>
            </a:r>
          </a:p>
          <a:p>
            <a:pPr lvl="1">
              <a:lnSpc>
                <a:spcPct val="80000"/>
              </a:lnSpc>
            </a:pPr>
            <a:r>
              <a:rPr lang="en-US" sz="2400" dirty="0" smtClean="0"/>
              <a:t>the same idea as Java's virtual machine</a:t>
            </a:r>
          </a:p>
          <a:p>
            <a:pPr>
              <a:lnSpc>
                <a:spcPct val="80000"/>
              </a:lnSpc>
            </a:pPr>
            <a:r>
              <a:rPr lang="en-US" sz="2800" dirty="0" smtClean="0"/>
              <a:t>Compilers of all .NET-aware languages emit CIL instructions</a:t>
            </a:r>
          </a:p>
          <a:p>
            <a:pPr lvl="1">
              <a:lnSpc>
                <a:spcPct val="80000"/>
              </a:lnSpc>
            </a:pPr>
            <a:r>
              <a:rPr lang="en-US" sz="2400" dirty="0" smtClean="0"/>
              <a:t>binaries are platform-independent</a:t>
            </a:r>
          </a:p>
          <a:p>
            <a:pPr>
              <a:lnSpc>
                <a:spcPct val="80000"/>
              </a:lnSpc>
            </a:pPr>
            <a:r>
              <a:rPr lang="en-US" sz="2800" dirty="0" smtClean="0"/>
              <a:t>When the CIL code is about to run, the Jitter (just-in-time compiler) compiles it into native (machine) code</a:t>
            </a:r>
          </a:p>
          <a:p>
            <a:pPr lvl="1">
              <a:lnSpc>
                <a:spcPct val="80000"/>
              </a:lnSpc>
            </a:pPr>
            <a:r>
              <a:rPr lang="en-US" altLang="zh-TW" sz="2400" dirty="0" smtClean="0">
                <a:cs typeface="新細明體"/>
              </a:rPr>
              <a:t>Jitter will cache resulting machine code in memory </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How can OS manage concurrent processes</a:t>
            </a:r>
            <a:endParaRPr lang="en-US" sz="4000" b="1" dirty="0"/>
          </a:p>
        </p:txBody>
      </p:sp>
      <p:grpSp>
        <p:nvGrpSpPr>
          <p:cNvPr id="5" name="Group 4"/>
          <p:cNvGrpSpPr/>
          <p:nvPr/>
        </p:nvGrpSpPr>
        <p:grpSpPr>
          <a:xfrm>
            <a:off x="1143000" y="1600200"/>
            <a:ext cx="2209800" cy="4419600"/>
            <a:chOff x="990600" y="1371600"/>
            <a:chExt cx="2438400" cy="4724400"/>
          </a:xfrm>
        </p:grpSpPr>
        <p:sp>
          <p:nvSpPr>
            <p:cNvPr id="6" name="Rectangle 5"/>
            <p:cNvSpPr>
              <a:spLocks noChangeArrowheads="1"/>
            </p:cNvSpPr>
            <p:nvPr/>
          </p:nvSpPr>
          <p:spPr bwMode="auto">
            <a:xfrm>
              <a:off x="990600" y="3048000"/>
              <a:ext cx="2133600" cy="990600"/>
            </a:xfrm>
            <a:prstGeom prst="rect">
              <a:avLst/>
            </a:prstGeom>
            <a:solidFill>
              <a:schemeClr val="accent6">
                <a:lumMod val="5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a:solidFill>
                    <a:srgbClr val="FF0000"/>
                  </a:solidFill>
                  <a:latin typeface="Tahoma" charset="0"/>
                  <a:cs typeface="+mn-cs"/>
                </a:rPr>
                <a:t>App2</a:t>
              </a:r>
            </a:p>
            <a:p>
              <a:pPr algn="ctr" fontAlgn="auto">
                <a:spcBef>
                  <a:spcPts val="0"/>
                </a:spcBef>
                <a:spcAft>
                  <a:spcPts val="0"/>
                </a:spcAft>
                <a:defRPr/>
              </a:pPr>
              <a:r>
                <a:rPr lang="en-US" sz="1600" b="1">
                  <a:solidFill>
                    <a:schemeClr val="bg1"/>
                  </a:solidFill>
                  <a:latin typeface="Tahoma" charset="0"/>
                  <a:cs typeface="+mn-cs"/>
                </a:rPr>
                <a:t>Code</a:t>
              </a:r>
            </a:p>
            <a:p>
              <a:pPr algn="ctr" fontAlgn="auto">
                <a:spcBef>
                  <a:spcPts val="0"/>
                </a:spcBef>
                <a:spcAft>
                  <a:spcPts val="0"/>
                </a:spcAft>
                <a:defRPr/>
              </a:pPr>
              <a:r>
                <a:rPr lang="en-US" sz="1600" b="1">
                  <a:solidFill>
                    <a:schemeClr val="bg1"/>
                  </a:solidFill>
                  <a:latin typeface="Tahoma" charset="0"/>
                  <a:cs typeface="+mn-cs"/>
                </a:rPr>
                <a:t>Data</a:t>
              </a:r>
            </a:p>
          </p:txBody>
        </p:sp>
        <p:grpSp>
          <p:nvGrpSpPr>
            <p:cNvPr id="7" name="Group 24"/>
            <p:cNvGrpSpPr/>
            <p:nvPr/>
          </p:nvGrpSpPr>
          <p:grpSpPr>
            <a:xfrm>
              <a:off x="990600" y="-531624"/>
              <a:ext cx="2438400" cy="6627624"/>
              <a:chOff x="990600" y="-531624"/>
              <a:chExt cx="2438400" cy="6627624"/>
            </a:xfrm>
          </p:grpSpPr>
          <p:sp>
            <p:nvSpPr>
              <p:cNvPr id="8" name="Rectangle 4"/>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400">
                    <a:latin typeface="Tahoma" pitchFamily="34" charset="0"/>
                  </a:rPr>
                  <a:t>Memory</a:t>
                </a:r>
              </a:p>
            </p:txBody>
          </p:sp>
          <p:sp>
            <p:nvSpPr>
              <p:cNvPr id="9" name="Rectangle 4"/>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rgbClr val="FF0000"/>
                    </a:solidFill>
                    <a:latin typeface="Tahoma" charset="0"/>
                    <a:cs typeface="+mn-cs"/>
                  </a:rPr>
                  <a:t>App1</a:t>
                </a: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10" name="Rectangle 7"/>
              <p:cNvSpPr>
                <a:spLocks noChangeArrowheads="1"/>
              </p:cNvSpPr>
              <p:nvPr/>
            </p:nvSpPr>
            <p:spPr bwMode="auto">
              <a:xfrm>
                <a:off x="990600" y="4191000"/>
                <a:ext cx="2133600" cy="990600"/>
              </a:xfrm>
              <a:prstGeom prst="rect">
                <a:avLst/>
              </a:prstGeom>
              <a:solidFill>
                <a:srgbClr val="002060"/>
              </a:solidFill>
              <a:ln w="9525">
                <a:solidFill>
                  <a:srgbClr val="FF99FF"/>
                </a:solidFill>
                <a:miter lim="800000"/>
                <a:headEnd/>
                <a:tailEnd/>
              </a:ln>
            </p:spPr>
            <p:txBody>
              <a:bodyPr wrap="none" anchor="ctr"/>
              <a:lstStyle/>
              <a:p>
                <a:pPr algn="ctr"/>
                <a:r>
                  <a:rPr lang="en-US" sz="1600" b="1">
                    <a:solidFill>
                      <a:srgbClr val="FF0000"/>
                    </a:solidFill>
                    <a:latin typeface="Tahoma" pitchFamily="34" charset="0"/>
                  </a:rPr>
                  <a:t>App3</a:t>
                </a:r>
              </a:p>
              <a:p>
                <a:pPr algn="ctr"/>
                <a:r>
                  <a:rPr lang="en-US" sz="1600" b="1">
                    <a:solidFill>
                      <a:schemeClr val="bg1"/>
                    </a:solidFill>
                    <a:latin typeface="Tahoma" pitchFamily="34" charset="0"/>
                  </a:rPr>
                  <a:t>Code</a:t>
                </a:r>
              </a:p>
              <a:p>
                <a:pPr algn="ctr"/>
                <a:r>
                  <a:rPr lang="en-US" sz="1600" b="1">
                    <a:solidFill>
                      <a:schemeClr val="bg1"/>
                    </a:solidFill>
                    <a:latin typeface="Tahoma" pitchFamily="34" charset="0"/>
                  </a:rPr>
                  <a:t>Data</a:t>
                </a:r>
              </a:p>
            </p:txBody>
          </p:sp>
          <p:sp>
            <p:nvSpPr>
              <p:cNvPr id="11" name="Line 13"/>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a:latin typeface="+mn-lt"/>
                  <a:cs typeface="+mn-cs"/>
                </a:endParaRPr>
              </a:p>
            </p:txBody>
          </p:sp>
          <p:sp>
            <p:nvSpPr>
              <p:cNvPr id="12" name="Line 14"/>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a:latin typeface="+mn-lt"/>
                  <a:cs typeface="+mn-cs"/>
                </a:endParaRPr>
              </a:p>
            </p:txBody>
          </p:sp>
          <p:grpSp>
            <p:nvGrpSpPr>
              <p:cNvPr id="13" name="Group 21"/>
              <p:cNvGrpSpPr>
                <a:grpSpLocks/>
              </p:cNvGrpSpPr>
              <p:nvPr/>
            </p:nvGrpSpPr>
            <p:grpSpPr bwMode="auto">
              <a:xfrm>
                <a:off x="2438400" y="687576"/>
                <a:ext cx="990600" cy="192"/>
                <a:chOff x="1488" y="1776"/>
                <a:chExt cx="624" cy="192"/>
              </a:xfrm>
            </p:grpSpPr>
            <p:sp>
              <p:nvSpPr>
                <p:cNvPr id="22" name="Line 22"/>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a:p>
              </p:txBody>
            </p:sp>
            <p:sp>
              <p:nvSpPr>
                <p:cNvPr id="23" name="Line 23"/>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a:p>
              </p:txBody>
            </p:sp>
            <p:sp>
              <p:nvSpPr>
                <p:cNvPr id="24" name="Line 24"/>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a:p>
              </p:txBody>
            </p:sp>
          </p:grpSp>
          <p:grpSp>
            <p:nvGrpSpPr>
              <p:cNvPr id="14" name="Group 21"/>
              <p:cNvGrpSpPr>
                <a:grpSpLocks/>
              </p:cNvGrpSpPr>
              <p:nvPr/>
            </p:nvGrpSpPr>
            <p:grpSpPr bwMode="auto">
              <a:xfrm>
                <a:off x="2438400" y="-531624"/>
                <a:ext cx="990600" cy="192"/>
                <a:chOff x="1488" y="1776"/>
                <a:chExt cx="624" cy="192"/>
              </a:xfrm>
            </p:grpSpPr>
            <p:sp>
              <p:nvSpPr>
                <p:cNvPr id="19" name="Line 22"/>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a:p>
              </p:txBody>
            </p:sp>
            <p:sp>
              <p:nvSpPr>
                <p:cNvPr id="20" name="Line 23"/>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a:p>
              </p:txBody>
            </p:sp>
            <p:sp>
              <p:nvSpPr>
                <p:cNvPr id="21" name="Line 24"/>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a:p>
              </p:txBody>
            </p:sp>
          </p:grpSp>
          <p:grpSp>
            <p:nvGrpSpPr>
              <p:cNvPr id="15" name="Group 21"/>
              <p:cNvGrpSpPr>
                <a:grpSpLocks/>
              </p:cNvGrpSpPr>
              <p:nvPr/>
            </p:nvGrpSpPr>
            <p:grpSpPr bwMode="auto">
              <a:xfrm>
                <a:off x="2438400" y="1906776"/>
                <a:ext cx="990600" cy="192"/>
                <a:chOff x="1488" y="1776"/>
                <a:chExt cx="624" cy="192"/>
              </a:xfrm>
            </p:grpSpPr>
            <p:sp>
              <p:nvSpPr>
                <p:cNvPr id="16" name="Line 22"/>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a:p>
              </p:txBody>
            </p:sp>
            <p:sp>
              <p:nvSpPr>
                <p:cNvPr id="17" name="Line 23"/>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a:p>
              </p:txBody>
            </p:sp>
            <p:sp>
              <p:nvSpPr>
                <p:cNvPr id="18" name="Line 24"/>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a:p>
              </p:txBody>
            </p:sp>
          </p:grpSp>
        </p:grpSp>
      </p:grpSp>
      <p:graphicFrame>
        <p:nvGraphicFramePr>
          <p:cNvPr id="25" name="Table 24"/>
          <p:cNvGraphicFramePr>
            <a:graphicFrameLocks noGrp="1"/>
          </p:cNvGraphicFramePr>
          <p:nvPr/>
        </p:nvGraphicFramePr>
        <p:xfrm>
          <a:off x="4038600" y="1524000"/>
          <a:ext cx="4343400" cy="3525955"/>
        </p:xfrm>
        <a:graphic>
          <a:graphicData uri="http://schemas.openxmlformats.org/drawingml/2006/table">
            <a:tbl>
              <a:tblPr firstRow="1" bandRow="1">
                <a:tableStyleId>{5C22544A-7EE6-4342-B048-85BDC9FD1C3A}</a:tableStyleId>
              </a:tblPr>
              <a:tblGrid>
                <a:gridCol w="1085850"/>
                <a:gridCol w="1085850"/>
                <a:gridCol w="1085850"/>
                <a:gridCol w="1085850"/>
              </a:tblGrid>
              <a:tr h="573604">
                <a:tc>
                  <a:txBody>
                    <a:bodyPr/>
                    <a:lstStyle/>
                    <a:p>
                      <a:r>
                        <a:rPr lang="en-US" sz="1600" dirty="0" smtClean="0"/>
                        <a:t>App</a:t>
                      </a:r>
                      <a:endParaRPr lang="en-US" sz="1600" dirty="0"/>
                    </a:p>
                  </a:txBody>
                  <a:tcPr/>
                </a:tc>
                <a:tc>
                  <a:txBody>
                    <a:bodyPr/>
                    <a:lstStyle/>
                    <a:p>
                      <a:r>
                        <a:rPr lang="en-US" sz="1600" dirty="0" smtClean="0"/>
                        <a:t>Code </a:t>
                      </a:r>
                      <a:r>
                        <a:rPr lang="en-US" sz="1600" dirty="0" err="1" smtClean="0"/>
                        <a:t>Addr</a:t>
                      </a:r>
                      <a:endParaRPr lang="en-US" sz="1600" dirty="0"/>
                    </a:p>
                  </a:txBody>
                  <a:tcPr/>
                </a:tc>
                <a:tc>
                  <a:txBody>
                    <a:bodyPr/>
                    <a:lstStyle/>
                    <a:p>
                      <a:r>
                        <a:rPr lang="en-US" sz="1600" smtClean="0"/>
                        <a:t>Duration</a:t>
                      </a:r>
                    </a:p>
                    <a:p>
                      <a:r>
                        <a:rPr lang="en-US" sz="1600" smtClean="0"/>
                        <a:t>(mili sec)</a:t>
                      </a:r>
                      <a:endParaRPr lang="en-US" sz="1600"/>
                    </a:p>
                  </a:txBody>
                  <a:tcPr/>
                </a:tc>
                <a:tc>
                  <a:txBody>
                    <a:bodyPr/>
                    <a:lstStyle/>
                    <a:p>
                      <a:r>
                        <a:rPr lang="en-US" sz="1600" smtClean="0"/>
                        <a:t>CPU</a:t>
                      </a:r>
                      <a:endParaRPr lang="en-US" sz="1600"/>
                    </a:p>
                  </a:txBody>
                  <a:tcPr/>
                </a:tc>
              </a:tr>
              <a:tr h="540599">
                <a:tc>
                  <a:txBody>
                    <a:bodyPr/>
                    <a:lstStyle/>
                    <a:p>
                      <a:r>
                        <a:rPr lang="en-US" sz="1600" smtClean="0"/>
                        <a:t>App1</a:t>
                      </a:r>
                      <a:endParaRPr lang="en-US" sz="1600"/>
                    </a:p>
                  </a:txBody>
                  <a:tcPr/>
                </a:tc>
                <a:tc>
                  <a:txBody>
                    <a:bodyPr/>
                    <a:lstStyle/>
                    <a:p>
                      <a:r>
                        <a:rPr lang="en-US" sz="1600" smtClean="0"/>
                        <a:t>10320</a:t>
                      </a:r>
                      <a:endParaRPr lang="en-US" sz="1600"/>
                    </a:p>
                  </a:txBody>
                  <a:tcPr/>
                </a:tc>
                <a:tc>
                  <a:txBody>
                    <a:bodyPr/>
                    <a:lstStyle/>
                    <a:p>
                      <a:r>
                        <a:rPr lang="en-US" sz="1600" smtClean="0"/>
                        <a:t>15</a:t>
                      </a:r>
                      <a:endParaRPr lang="en-US" sz="1600"/>
                    </a:p>
                  </a:txBody>
                  <a:tcPr/>
                </a:tc>
                <a:tc>
                  <a:txBody>
                    <a:bodyPr/>
                    <a:lstStyle/>
                    <a:p>
                      <a:r>
                        <a:rPr lang="en-US" sz="1600" smtClean="0"/>
                        <a:t>1</a:t>
                      </a:r>
                      <a:endParaRPr lang="en-US" sz="1600"/>
                    </a:p>
                  </a:txBody>
                  <a:tcPr/>
                </a:tc>
              </a:tr>
              <a:tr h="540599">
                <a:tc>
                  <a:txBody>
                    <a:bodyPr/>
                    <a:lstStyle/>
                    <a:p>
                      <a:r>
                        <a:rPr lang="en-US" sz="1600" smtClean="0"/>
                        <a:t>App2</a:t>
                      </a:r>
                      <a:endParaRPr lang="en-US" sz="1600"/>
                    </a:p>
                  </a:txBody>
                  <a:tcPr/>
                </a:tc>
                <a:tc>
                  <a:txBody>
                    <a:bodyPr/>
                    <a:lstStyle/>
                    <a:p>
                      <a:r>
                        <a:rPr lang="en-US" sz="1600" smtClean="0"/>
                        <a:t>40154</a:t>
                      </a:r>
                      <a:endParaRPr lang="en-US" sz="1600"/>
                    </a:p>
                  </a:txBody>
                  <a:tcPr/>
                </a:tc>
                <a:tc>
                  <a:txBody>
                    <a:bodyPr/>
                    <a:lstStyle/>
                    <a:p>
                      <a:r>
                        <a:rPr lang="en-US" sz="1600" smtClean="0"/>
                        <a:t>17</a:t>
                      </a:r>
                      <a:endParaRPr lang="en-US" sz="1600"/>
                    </a:p>
                  </a:txBody>
                  <a:tcPr/>
                </a:tc>
                <a:tc>
                  <a:txBody>
                    <a:bodyPr/>
                    <a:lstStyle/>
                    <a:p>
                      <a:r>
                        <a:rPr lang="en-US" sz="1600" smtClean="0"/>
                        <a:t>2</a:t>
                      </a:r>
                      <a:endParaRPr lang="en-US" sz="1600"/>
                    </a:p>
                  </a:txBody>
                  <a:tcPr/>
                </a:tc>
              </a:tr>
              <a:tr h="540599">
                <a:tc>
                  <a:txBody>
                    <a:bodyPr/>
                    <a:lstStyle/>
                    <a:p>
                      <a:r>
                        <a:rPr lang="en-US" sz="1600" smtClean="0"/>
                        <a:t>App3</a:t>
                      </a:r>
                      <a:endParaRPr lang="en-US" sz="1600"/>
                    </a:p>
                  </a:txBody>
                  <a:tcPr/>
                </a:tc>
                <a:tc>
                  <a:txBody>
                    <a:bodyPr/>
                    <a:lstStyle/>
                    <a:p>
                      <a:r>
                        <a:rPr lang="en-US" sz="1600" smtClean="0"/>
                        <a:t>80166</a:t>
                      </a:r>
                      <a:endParaRPr lang="en-US" sz="1600"/>
                    </a:p>
                  </a:txBody>
                  <a:tcPr/>
                </a:tc>
                <a:tc>
                  <a:txBody>
                    <a:bodyPr/>
                    <a:lstStyle/>
                    <a:p>
                      <a:r>
                        <a:rPr lang="en-US" sz="1600" smtClean="0"/>
                        <a:t>22</a:t>
                      </a:r>
                      <a:endParaRPr lang="en-US" sz="1600"/>
                    </a:p>
                  </a:txBody>
                  <a:tcPr/>
                </a:tc>
                <a:tc>
                  <a:txBody>
                    <a:bodyPr/>
                    <a:lstStyle/>
                    <a:p>
                      <a:r>
                        <a:rPr lang="en-US" sz="1600" smtClean="0"/>
                        <a:t>1</a:t>
                      </a:r>
                      <a:endParaRPr lang="en-US" sz="1600"/>
                    </a:p>
                  </a:txBody>
                  <a:tcPr/>
                </a:tc>
              </a:tr>
              <a:tr h="540599">
                <a:tc>
                  <a:txBody>
                    <a:bodyPr/>
                    <a:lstStyle/>
                    <a:p>
                      <a:r>
                        <a:rPr lang="en-US" sz="1600" smtClean="0"/>
                        <a:t>…</a:t>
                      </a:r>
                      <a:endParaRPr lang="en-US" sz="1600"/>
                    </a:p>
                  </a:txBody>
                  <a:tcPr/>
                </a:tc>
                <a:tc>
                  <a:txBody>
                    <a:bodyPr/>
                    <a:lstStyle/>
                    <a:p>
                      <a:r>
                        <a:rPr lang="en-US" sz="1600" smtClean="0"/>
                        <a:t>…</a:t>
                      </a:r>
                      <a:endParaRPr lang="en-US" sz="1600"/>
                    </a:p>
                  </a:txBody>
                  <a:tcPr/>
                </a:tc>
                <a:tc>
                  <a:txBody>
                    <a:bodyPr/>
                    <a:lstStyle/>
                    <a:p>
                      <a:r>
                        <a:rPr lang="en-US" sz="1600" smtClean="0"/>
                        <a:t>…</a:t>
                      </a:r>
                      <a:endParaRPr lang="en-US" sz="1600"/>
                    </a:p>
                  </a:txBody>
                  <a:tcPr/>
                </a:tc>
                <a:tc>
                  <a:txBody>
                    <a:bodyPr/>
                    <a:lstStyle/>
                    <a:p>
                      <a:r>
                        <a:rPr lang="en-US" sz="1600" smtClean="0"/>
                        <a:t>…</a:t>
                      </a:r>
                      <a:endParaRPr lang="en-US" sz="1600"/>
                    </a:p>
                  </a:txBody>
                  <a:tcPr/>
                </a:tc>
              </a:tr>
              <a:tr h="540599">
                <a:tc>
                  <a:txBody>
                    <a:bodyPr/>
                    <a:lstStyle/>
                    <a:p>
                      <a:r>
                        <a:rPr lang="en-US" sz="1600" smtClean="0"/>
                        <a:t>…</a:t>
                      </a:r>
                      <a:endParaRPr lang="en-US" sz="1600"/>
                    </a:p>
                  </a:txBody>
                  <a:tcPr/>
                </a:tc>
                <a:tc>
                  <a:txBody>
                    <a:bodyPr/>
                    <a:lstStyle/>
                    <a:p>
                      <a:r>
                        <a:rPr lang="en-US" sz="1600" dirty="0" smtClean="0"/>
                        <a:t>…</a:t>
                      </a:r>
                      <a:endParaRPr lang="en-US" sz="1600" dirty="0"/>
                    </a:p>
                  </a:txBody>
                  <a:tcPr/>
                </a:tc>
                <a:tc>
                  <a:txBody>
                    <a:bodyPr/>
                    <a:lstStyle/>
                    <a:p>
                      <a:r>
                        <a:rPr lang="en-US" sz="1600" smtClean="0"/>
                        <a:t>…</a:t>
                      </a:r>
                      <a:endParaRPr lang="en-US" sz="1600"/>
                    </a:p>
                  </a:txBody>
                  <a:tcPr/>
                </a:tc>
                <a:tc>
                  <a:txBody>
                    <a:bodyPr/>
                    <a:lstStyle/>
                    <a:p>
                      <a:r>
                        <a:rPr lang="en-US" sz="1600" dirty="0" smtClean="0"/>
                        <a:t>…</a:t>
                      </a:r>
                      <a:endParaRPr lang="en-US" sz="1600" dirty="0"/>
                    </a:p>
                  </a:txBody>
                  <a:tcPr/>
                </a:tc>
              </a:tr>
            </a:tbl>
          </a:graphicData>
        </a:graphic>
      </p:graphicFrame>
      <p:sp>
        <p:nvSpPr>
          <p:cNvPr id="26" name="Rectangle 4"/>
          <p:cNvSpPr>
            <a:spLocks noChangeArrowheads="1"/>
          </p:cNvSpPr>
          <p:nvPr/>
        </p:nvSpPr>
        <p:spPr bwMode="auto">
          <a:xfrm>
            <a:off x="4876800" y="5181600"/>
            <a:ext cx="3276600" cy="990600"/>
          </a:xfrm>
          <a:prstGeom prst="rect">
            <a:avLst/>
          </a:prstGeom>
          <a:solidFill>
            <a:srgbClr val="0000CC"/>
          </a:solidFill>
          <a:ln w="9525">
            <a:solidFill>
              <a:srgbClr val="FF99FF"/>
            </a:solidFill>
            <a:miter lim="800000"/>
            <a:headEnd/>
            <a:tailEnd/>
          </a:ln>
        </p:spPr>
        <p:txBody>
          <a:bodyPr wrap="none" anchor="ctr"/>
          <a:lstStyle/>
          <a:p>
            <a:pPr algn="ctr"/>
            <a:r>
              <a:rPr lang="en-US" sz="2400" dirty="0">
                <a:latin typeface="Tahoma" pitchFamily="34" charset="0"/>
              </a:rPr>
              <a:t>Time-slicing</a:t>
            </a:r>
          </a:p>
          <a:p>
            <a:pPr algn="ctr"/>
            <a:r>
              <a:rPr lang="en-US" sz="2400" dirty="0">
                <a:latin typeface="Tahoma" pitchFamily="34" charset="0"/>
              </a:rPr>
              <a:t>Mechanism</a:t>
            </a:r>
          </a:p>
        </p:txBody>
      </p:sp>
      <p:cxnSp>
        <p:nvCxnSpPr>
          <p:cNvPr id="27" name="Straight Arrow Connector 26"/>
          <p:cNvCxnSpPr>
            <a:endCxn id="26" idx="1"/>
          </p:cNvCxnSpPr>
          <p:nvPr/>
        </p:nvCxnSpPr>
        <p:spPr>
          <a:xfrm flipV="1">
            <a:off x="3200400" y="5676900"/>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3"/>
          <p:cNvSpPr txBox="1">
            <a:spLocks noChangeArrowheads="1"/>
          </p:cNvSpPr>
          <p:nvPr/>
        </p:nvSpPr>
        <p:spPr bwMode="auto">
          <a:xfrm>
            <a:off x="228600" y="6248400"/>
            <a:ext cx="8577263" cy="369887"/>
          </a:xfrm>
          <a:prstGeom prst="rect">
            <a:avLst/>
          </a:prstGeom>
          <a:noFill/>
          <a:ln w="9525">
            <a:noFill/>
            <a:miter lim="800000"/>
            <a:headEnd/>
            <a:tailEnd/>
          </a:ln>
        </p:spPr>
        <p:txBody>
          <a:bodyPr wrap="none">
            <a:spAutoFit/>
          </a:bodyPr>
          <a:lstStyle/>
          <a:p>
            <a:r>
              <a:rPr lang="en-US" b="1" i="1" dirty="0"/>
              <a:t>A method of allocating CPU time to individual process in a priority schedule.</a:t>
            </a:r>
          </a:p>
        </p:txBody>
      </p:sp>
      <p:sp>
        <p:nvSpPr>
          <p:cNvPr id="29" name="Slide Number Placeholder 28"/>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Autofit/>
          </a:bodyPr>
          <a:lstStyle/>
          <a:p>
            <a:pPr algn="ctr"/>
            <a:r>
              <a:rPr lang="en-US" sz="3200" b="1" dirty="0" smtClean="0"/>
              <a:t>Process/</a:t>
            </a:r>
            <a:r>
              <a:rPr lang="en-US" sz="3200" b="1" dirty="0" err="1" smtClean="0"/>
              <a:t>AppDomain</a:t>
            </a:r>
            <a:r>
              <a:rPr lang="en-US" sz="3200" b="1" dirty="0" smtClean="0"/>
              <a:t>/Context/Thread</a:t>
            </a:r>
            <a:endParaRPr lang="en-US" sz="3200" dirty="0"/>
          </a:p>
        </p:txBody>
      </p:sp>
      <p:sp>
        <p:nvSpPr>
          <p:cNvPr id="5" name="Content Placeholder 2"/>
          <p:cNvSpPr>
            <a:spLocks noGrp="1"/>
          </p:cNvSpPr>
          <p:nvPr>
            <p:ph idx="1"/>
          </p:nvPr>
        </p:nvSpPr>
        <p:spPr>
          <a:xfrm>
            <a:off x="457200" y="1646237"/>
            <a:ext cx="8229600" cy="4526280"/>
          </a:xfrm>
        </p:spPr>
        <p:txBody>
          <a:bodyPr>
            <a:normAutofit/>
          </a:bodyPr>
          <a:lstStyle/>
          <a:p>
            <a:r>
              <a:rPr lang="en-US" sz="1800" dirty="0" smtClean="0">
                <a:latin typeface="Calibri" pitchFamily="34" charset="0"/>
              </a:rPr>
              <a:t>A thread</a:t>
            </a:r>
            <a:r>
              <a:rPr lang="en-US" sz="1800" i="1" dirty="0" smtClean="0">
                <a:latin typeface="Calibri" pitchFamily="34" charset="0"/>
              </a:rPr>
              <a:t> </a:t>
            </a:r>
            <a:r>
              <a:rPr lang="en-US" sz="1800" dirty="0" smtClean="0">
                <a:latin typeface="Calibri" pitchFamily="34" charset="0"/>
              </a:rPr>
              <a:t>is a path of execution within an executable application.</a:t>
            </a:r>
          </a:p>
          <a:p>
            <a:r>
              <a:rPr lang="en-US" sz="1800" dirty="0" smtClean="0">
                <a:latin typeface="Calibri" pitchFamily="34" charset="0"/>
              </a:rPr>
              <a:t>By implementing additional threads, you can build more responsive (but not necessarily faster executing) applications.</a:t>
            </a:r>
          </a:p>
          <a:p>
            <a:r>
              <a:rPr lang="en-US" sz="1800" dirty="0" smtClean="0">
                <a:latin typeface="Calibri" pitchFamily="34" charset="0"/>
              </a:rPr>
              <a:t>Under the .NET platform, there is </a:t>
            </a:r>
            <a:r>
              <a:rPr lang="en-US" sz="1800" i="1" dirty="0" smtClean="0">
                <a:latin typeface="Calibri" pitchFamily="34" charset="0"/>
              </a:rPr>
              <a:t>not </a:t>
            </a:r>
            <a:r>
              <a:rPr lang="en-US" sz="1800" dirty="0" smtClean="0">
                <a:latin typeface="Calibri" pitchFamily="34" charset="0"/>
              </a:rPr>
              <a:t>a direct one-to-one correspondence between application domains and threads.</a:t>
            </a:r>
          </a:p>
          <a:p>
            <a:endParaRPr lang="en-US" sz="1800" dirty="0">
              <a:latin typeface="Calibri" pitchFamily="34" charset="0"/>
            </a:endParaRPr>
          </a:p>
        </p:txBody>
      </p:sp>
      <p:pic>
        <p:nvPicPr>
          <p:cNvPr id="6" name="Picture 4"/>
          <p:cNvPicPr>
            <a:picLocks noChangeAspect="1" noChangeArrowheads="1"/>
          </p:cNvPicPr>
          <p:nvPr/>
        </p:nvPicPr>
        <p:blipFill>
          <a:blip r:embed="rId2"/>
          <a:srcRect/>
          <a:stretch>
            <a:fillRect/>
          </a:stretch>
        </p:blipFill>
        <p:spPr bwMode="auto">
          <a:xfrm>
            <a:off x="1828800" y="3429000"/>
            <a:ext cx="5391150" cy="2095500"/>
          </a:xfrm>
          <a:prstGeom prst="rect">
            <a:avLst/>
          </a:prstGeom>
          <a:noFill/>
          <a:ln w="9525">
            <a:noFill/>
            <a:miter lim="800000"/>
            <a:headEnd/>
            <a:tailEnd/>
          </a:ln>
        </p:spPr>
      </p:pic>
      <p:sp>
        <p:nvSpPr>
          <p:cNvPr id="7" name="Text Box 5"/>
          <p:cNvSpPr txBox="1">
            <a:spLocks noChangeArrowheads="1"/>
          </p:cNvSpPr>
          <p:nvPr/>
        </p:nvSpPr>
        <p:spPr bwMode="auto">
          <a:xfrm>
            <a:off x="685800" y="5715000"/>
            <a:ext cx="7772400" cy="366713"/>
          </a:xfrm>
          <a:prstGeom prst="rect">
            <a:avLst/>
          </a:prstGeom>
          <a:noFill/>
          <a:ln w="9525">
            <a:noFill/>
            <a:miter lim="800000"/>
            <a:headEnd/>
            <a:tailEnd/>
          </a:ln>
        </p:spPr>
        <p:txBody>
          <a:bodyPr>
            <a:spAutoFit/>
          </a:bodyPr>
          <a:lstStyle/>
          <a:p>
            <a:pPr algn="ctr">
              <a:spcBef>
                <a:spcPct val="50000"/>
              </a:spcBef>
            </a:pPr>
            <a:r>
              <a:rPr lang="en-US" b="1" i="1" dirty="0"/>
              <a:t>The Win32 process/thread relationship</a:t>
            </a:r>
            <a:endParaRPr lang="en-US" b="1"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Autofit/>
          </a:bodyPr>
          <a:lstStyle/>
          <a:p>
            <a:pPr algn="ctr"/>
            <a:r>
              <a:rPr lang="en-US" sz="3200" b="1" dirty="0" smtClean="0"/>
              <a:t>Process/</a:t>
            </a:r>
            <a:r>
              <a:rPr lang="en-US" sz="3200" b="1" dirty="0" err="1" smtClean="0"/>
              <a:t>AppDomain</a:t>
            </a:r>
            <a:r>
              <a:rPr lang="en-US" sz="3200" b="1" dirty="0" smtClean="0"/>
              <a:t>/Context/Thread</a:t>
            </a:r>
            <a:endParaRPr lang="en-US" sz="3200" dirty="0"/>
          </a:p>
        </p:txBody>
      </p:sp>
      <p:sp>
        <p:nvSpPr>
          <p:cNvPr id="5" name="Content Placeholder 2"/>
          <p:cNvSpPr>
            <a:spLocks noGrp="1"/>
          </p:cNvSpPr>
          <p:nvPr>
            <p:ph idx="1"/>
          </p:nvPr>
        </p:nvSpPr>
        <p:spPr>
          <a:xfrm>
            <a:off x="457200" y="1362899"/>
            <a:ext cx="8229600" cy="4526280"/>
          </a:xfrm>
        </p:spPr>
        <p:txBody>
          <a:bodyPr>
            <a:normAutofit/>
          </a:bodyPr>
          <a:lstStyle/>
          <a:p>
            <a:r>
              <a:rPr lang="en-US" sz="1800" dirty="0" smtClean="0"/>
              <a:t>Under the .NET platform, assemblies are not hosted directly within a process. Rather, a .NET executable is hosted by </a:t>
            </a:r>
            <a:r>
              <a:rPr lang="en-US" sz="1800" dirty="0" smtClean="0">
                <a:solidFill>
                  <a:srgbClr val="FFFF00"/>
                </a:solidFill>
              </a:rPr>
              <a:t>a logical partition</a:t>
            </a:r>
            <a:r>
              <a:rPr lang="en-US" sz="1800" dirty="0" smtClean="0">
                <a:solidFill>
                  <a:srgbClr val="FF0000"/>
                </a:solidFill>
              </a:rPr>
              <a:t> </a:t>
            </a:r>
            <a:r>
              <a:rPr lang="en-US" sz="1800" dirty="0" smtClean="0"/>
              <a:t>within a process termed an </a:t>
            </a:r>
            <a:r>
              <a:rPr lang="en-US" sz="1800" i="1" dirty="0" smtClean="0"/>
              <a:t>application domain</a:t>
            </a:r>
          </a:p>
          <a:p>
            <a:r>
              <a:rPr lang="en-US" sz="1800" dirty="0" smtClean="0"/>
              <a:t>A single process may contain multiple application domains, each of which is hosting a .NET executable.</a:t>
            </a:r>
          </a:p>
          <a:p>
            <a:pPr>
              <a:lnSpc>
                <a:spcPct val="90000"/>
              </a:lnSpc>
            </a:pPr>
            <a:r>
              <a:rPr lang="en-US" sz="1800" dirty="0" err="1" smtClean="0"/>
              <a:t>AppDomains</a:t>
            </a:r>
            <a:r>
              <a:rPr lang="en-US" sz="1800" dirty="0" smtClean="0"/>
              <a:t> is fully and completely isolated from each other within same process.</a:t>
            </a:r>
          </a:p>
          <a:p>
            <a:endParaRPr lang="en-US" sz="1800" dirty="0" smtClean="0"/>
          </a:p>
          <a:p>
            <a:endParaRPr lang="en-US" sz="1800" dirty="0"/>
          </a:p>
        </p:txBody>
      </p:sp>
      <p:pic>
        <p:nvPicPr>
          <p:cNvPr id="6" name="Picture 4"/>
          <p:cNvPicPr>
            <a:picLocks noChangeAspect="1" noChangeArrowheads="1"/>
          </p:cNvPicPr>
          <p:nvPr/>
        </p:nvPicPr>
        <p:blipFill>
          <a:blip r:embed="rId2"/>
          <a:srcRect/>
          <a:stretch>
            <a:fillRect/>
          </a:stretch>
        </p:blipFill>
        <p:spPr bwMode="auto">
          <a:xfrm>
            <a:off x="2057400" y="3200400"/>
            <a:ext cx="5410200" cy="33147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3200" b="1" dirty="0" smtClean="0"/>
              <a:t>Process/</a:t>
            </a:r>
            <a:r>
              <a:rPr lang="en-US" sz="3200" b="1" dirty="0" err="1" smtClean="0"/>
              <a:t>AppDomain</a:t>
            </a:r>
            <a:r>
              <a:rPr lang="en-US" sz="3200" b="1" dirty="0" smtClean="0"/>
              <a:t>/Context/Thread</a:t>
            </a:r>
            <a:endParaRPr lang="en-US" sz="3200" dirty="0"/>
          </a:p>
        </p:txBody>
      </p:sp>
      <p:sp>
        <p:nvSpPr>
          <p:cNvPr id="5" name="Content Placeholder 2"/>
          <p:cNvSpPr>
            <a:spLocks noGrp="1"/>
          </p:cNvSpPr>
          <p:nvPr>
            <p:ph idx="1"/>
          </p:nvPr>
        </p:nvSpPr>
        <p:spPr>
          <a:xfrm>
            <a:off x="457200" y="1646237"/>
            <a:ext cx="8229600" cy="4526280"/>
          </a:xfrm>
        </p:spPr>
        <p:txBody>
          <a:bodyPr>
            <a:normAutofit/>
          </a:bodyPr>
          <a:lstStyle/>
          <a:p>
            <a:r>
              <a:rPr lang="en-US" sz="2000" dirty="0" smtClean="0"/>
              <a:t>A given application domain may be further subdivided into numerous </a:t>
            </a:r>
            <a:r>
              <a:rPr lang="en-US" sz="2000" dirty="0" smtClean="0">
                <a:solidFill>
                  <a:srgbClr val="FFFF00"/>
                </a:solidFill>
              </a:rPr>
              <a:t>context boundaries.</a:t>
            </a:r>
          </a:p>
          <a:p>
            <a:r>
              <a:rPr lang="en-US" sz="2000" dirty="0" smtClean="0"/>
              <a:t>Using context, the CLR is able to ensure that objects that have special runtime requirements are handled in an appropriate and consistent manner by intercepting method invocations into and out of a given context.</a:t>
            </a:r>
          </a:p>
          <a:p>
            <a:endParaRPr lang="en-US" sz="2000" dirty="0"/>
          </a:p>
        </p:txBody>
      </p:sp>
      <p:pic>
        <p:nvPicPr>
          <p:cNvPr id="6" name="Picture 4"/>
          <p:cNvPicPr>
            <a:picLocks noChangeAspect="1" noChangeArrowheads="1"/>
          </p:cNvPicPr>
          <p:nvPr/>
        </p:nvPicPr>
        <p:blipFill>
          <a:blip r:embed="rId2"/>
          <a:srcRect/>
          <a:stretch>
            <a:fillRect/>
          </a:stretch>
        </p:blipFill>
        <p:spPr bwMode="auto">
          <a:xfrm>
            <a:off x="2286000" y="3657600"/>
            <a:ext cx="4286250" cy="23907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rmAutofit fontScale="90000"/>
          </a:bodyPr>
          <a:lstStyle/>
          <a:p>
            <a:pPr algn="ctr"/>
            <a:r>
              <a:rPr lang="en-US" sz="4800" b="1" dirty="0" smtClean="0"/>
              <a:t>Review of the .NET Delegate</a:t>
            </a:r>
            <a:endParaRPr lang="en-US" dirty="0"/>
          </a:p>
        </p:txBody>
      </p:sp>
      <p:grpSp>
        <p:nvGrpSpPr>
          <p:cNvPr id="5" name="Group 4"/>
          <p:cNvGrpSpPr/>
          <p:nvPr/>
        </p:nvGrpSpPr>
        <p:grpSpPr>
          <a:xfrm>
            <a:off x="1371600" y="2378075"/>
            <a:ext cx="6629400" cy="3594100"/>
            <a:chOff x="1371600" y="2378075"/>
            <a:chExt cx="6629400" cy="3594100"/>
          </a:xfrm>
        </p:grpSpPr>
        <p:pic>
          <p:nvPicPr>
            <p:cNvPr id="6" name="Picture 5"/>
            <p:cNvPicPr>
              <a:picLocks noChangeAspect="1" noChangeArrowheads="1"/>
            </p:cNvPicPr>
            <p:nvPr/>
          </p:nvPicPr>
          <p:blipFill>
            <a:blip r:embed="rId2"/>
            <a:srcRect/>
            <a:stretch>
              <a:fillRect/>
            </a:stretch>
          </p:blipFill>
          <p:spPr bwMode="auto">
            <a:xfrm>
              <a:off x="1524000" y="2378075"/>
              <a:ext cx="5181600" cy="669925"/>
            </a:xfrm>
            <a:prstGeom prst="rect">
              <a:avLst/>
            </a:prstGeom>
            <a:noFill/>
            <a:ln w="9525">
              <a:noFill/>
              <a:miter lim="800000"/>
              <a:headEnd/>
              <a:tailEnd/>
            </a:ln>
          </p:spPr>
        </p:pic>
        <p:pic>
          <p:nvPicPr>
            <p:cNvPr id="7" name="Picture 6"/>
            <p:cNvPicPr>
              <a:picLocks noChangeAspect="1" noChangeArrowheads="1"/>
            </p:cNvPicPr>
            <p:nvPr/>
          </p:nvPicPr>
          <p:blipFill>
            <a:blip r:embed="rId3"/>
            <a:srcRect/>
            <a:stretch>
              <a:fillRect/>
            </a:stretch>
          </p:blipFill>
          <p:spPr bwMode="auto">
            <a:xfrm>
              <a:off x="1371600" y="3810000"/>
              <a:ext cx="6629400" cy="2162175"/>
            </a:xfrm>
            <a:prstGeom prst="rect">
              <a:avLst/>
            </a:prstGeom>
            <a:noFill/>
            <a:ln w="9525">
              <a:noFill/>
              <a:miter lim="800000"/>
              <a:headEnd/>
              <a:tailEnd/>
            </a:ln>
          </p:spPr>
        </p:pic>
        <p:sp>
          <p:nvSpPr>
            <p:cNvPr id="8" name="AutoShape 7"/>
            <p:cNvSpPr>
              <a:spLocks noChangeArrowheads="1"/>
            </p:cNvSpPr>
            <p:nvPr/>
          </p:nvSpPr>
          <p:spPr bwMode="auto">
            <a:xfrm>
              <a:off x="3933825" y="3048000"/>
              <a:ext cx="485775" cy="762000"/>
            </a:xfrm>
            <a:prstGeom prst="downArrow">
              <a:avLst>
                <a:gd name="adj1" fmla="val 50000"/>
                <a:gd name="adj2" fmla="val 39216"/>
              </a:avLst>
            </a:prstGeom>
            <a:solidFill>
              <a:srgbClr val="FFC000"/>
            </a:solidFill>
            <a:ln w="9525">
              <a:solidFill>
                <a:schemeClr val="tx1"/>
              </a:solidFill>
              <a:miter lim="800000"/>
              <a:headEnd/>
              <a:tailEnd/>
            </a:ln>
          </p:spPr>
          <p:txBody>
            <a:bodyPr wrap="none" anchor="ctr"/>
            <a:lstStyle/>
            <a:p>
              <a:endParaRPr lang="en-US"/>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dirty="0" smtClean="0"/>
              <a:t>Steps to create a Thread</a:t>
            </a:r>
            <a:endParaRPr lang="en-US" dirty="0"/>
          </a:p>
        </p:txBody>
      </p:sp>
      <p:sp>
        <p:nvSpPr>
          <p:cNvPr id="5" name="Content Placeholder 2"/>
          <p:cNvSpPr>
            <a:spLocks noGrp="1"/>
          </p:cNvSpPr>
          <p:nvPr>
            <p:ph idx="1"/>
          </p:nvPr>
        </p:nvSpPr>
        <p:spPr>
          <a:xfrm>
            <a:off x="457200" y="1646237"/>
            <a:ext cx="8229600" cy="4526280"/>
          </a:xfrm>
        </p:spPr>
        <p:txBody>
          <a:bodyPr>
            <a:normAutofit fontScale="85000" lnSpcReduction="10000"/>
          </a:bodyPr>
          <a:lstStyle/>
          <a:p>
            <a:pPr marL="457200" indent="-457200">
              <a:lnSpc>
                <a:spcPct val="90000"/>
              </a:lnSpc>
              <a:buFontTx/>
              <a:buAutoNum type="arabicPeriod"/>
            </a:pPr>
            <a:r>
              <a:rPr lang="en-US" dirty="0" smtClean="0">
                <a:latin typeface="Calibri" pitchFamily="34" charset="0"/>
              </a:rPr>
              <a:t>Create a type method to be the entry point for the new thread.</a:t>
            </a:r>
            <a:endParaRPr lang="en-US" dirty="0" smtClean="0">
              <a:solidFill>
                <a:srgbClr val="FFFF00"/>
              </a:solidFill>
              <a:latin typeface="Calibri" pitchFamily="34" charset="0"/>
            </a:endParaRPr>
          </a:p>
          <a:p>
            <a:pPr marL="457200" indent="-457200">
              <a:lnSpc>
                <a:spcPct val="90000"/>
              </a:lnSpc>
              <a:buFontTx/>
              <a:buAutoNum type="arabicPeriod"/>
            </a:pPr>
            <a:r>
              <a:rPr lang="en-US" dirty="0" smtClean="0">
                <a:solidFill>
                  <a:srgbClr val="FFFF00"/>
                </a:solidFill>
                <a:latin typeface="Calibri" pitchFamily="34" charset="0"/>
              </a:rPr>
              <a:t>Create a new </a:t>
            </a:r>
            <a:r>
              <a:rPr lang="en-US" dirty="0" err="1" smtClean="0">
                <a:latin typeface="Calibri" pitchFamily="34" charset="0"/>
              </a:rPr>
              <a:t>ParameterizedThreadStart</a:t>
            </a:r>
            <a:r>
              <a:rPr lang="en-US" dirty="0" smtClean="0">
                <a:latin typeface="Calibri" pitchFamily="34" charset="0"/>
              </a:rPr>
              <a:t> (or legacy </a:t>
            </a:r>
            <a:r>
              <a:rPr lang="en-US" dirty="0" err="1" smtClean="0">
                <a:solidFill>
                  <a:srgbClr val="FFFF00"/>
                </a:solidFill>
                <a:latin typeface="Calibri" pitchFamily="34" charset="0"/>
              </a:rPr>
              <a:t>ThreadStart</a:t>
            </a:r>
            <a:r>
              <a:rPr lang="en-US" dirty="0" smtClean="0">
                <a:latin typeface="Calibri" pitchFamily="34" charset="0"/>
              </a:rPr>
              <a:t>) delegate, passing the address of the method defined in step 1 to the constructor.</a:t>
            </a:r>
          </a:p>
          <a:p>
            <a:pPr marL="457200" indent="-457200">
              <a:lnSpc>
                <a:spcPct val="90000"/>
              </a:lnSpc>
              <a:buFontTx/>
              <a:buAutoNum type="arabicPeriod"/>
            </a:pPr>
            <a:r>
              <a:rPr lang="en-US" dirty="0" smtClean="0">
                <a:latin typeface="Calibri" pitchFamily="34" charset="0"/>
              </a:rPr>
              <a:t>Create a Thread object, passing the </a:t>
            </a:r>
            <a:r>
              <a:rPr lang="en-US" dirty="0" err="1" smtClean="0">
                <a:latin typeface="Calibri" pitchFamily="34" charset="0"/>
              </a:rPr>
              <a:t>ParameterizedThreadStart</a:t>
            </a:r>
            <a:r>
              <a:rPr lang="en-US" dirty="0" smtClean="0">
                <a:latin typeface="Calibri" pitchFamily="34" charset="0"/>
              </a:rPr>
              <a:t>/</a:t>
            </a:r>
            <a:r>
              <a:rPr lang="en-US" dirty="0" err="1" smtClean="0">
                <a:latin typeface="Calibri" pitchFamily="34" charset="0"/>
              </a:rPr>
              <a:t>ThreadStart</a:t>
            </a:r>
            <a:r>
              <a:rPr lang="en-US" dirty="0" smtClean="0">
                <a:latin typeface="Calibri" pitchFamily="34" charset="0"/>
              </a:rPr>
              <a:t> delegate as a constructor argument.</a:t>
            </a:r>
          </a:p>
          <a:p>
            <a:pPr marL="457200" indent="-457200">
              <a:lnSpc>
                <a:spcPct val="90000"/>
              </a:lnSpc>
              <a:buFontTx/>
              <a:buAutoNum type="arabicPeriod"/>
            </a:pPr>
            <a:r>
              <a:rPr lang="en-US" dirty="0" smtClean="0">
                <a:latin typeface="Calibri" pitchFamily="34" charset="0"/>
              </a:rPr>
              <a:t>Establish any initial thread characteristics (name, priority, etc.).</a:t>
            </a:r>
          </a:p>
          <a:p>
            <a:pPr marL="457200" indent="-457200">
              <a:lnSpc>
                <a:spcPct val="90000"/>
              </a:lnSpc>
              <a:buFontTx/>
              <a:buAutoNum type="arabicPeriod"/>
            </a:pPr>
            <a:r>
              <a:rPr lang="en-US" dirty="0" smtClean="0">
                <a:latin typeface="Calibri" pitchFamily="34" charset="0"/>
              </a:rPr>
              <a:t>Call the </a:t>
            </a:r>
            <a:r>
              <a:rPr lang="en-US" dirty="0" err="1" smtClean="0">
                <a:latin typeface="Calibri" pitchFamily="34" charset="0"/>
              </a:rPr>
              <a:t>Thread.Start</a:t>
            </a:r>
            <a:r>
              <a:rPr lang="en-US" dirty="0" smtClean="0">
                <a:latin typeface="Calibri" pitchFamily="34" charset="0"/>
              </a:rPr>
              <a:t>() method. This starts the thread at the method referenced by the delegate created in step 2 as soon as possible.</a:t>
            </a: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Foreground Threads and Background Threads</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pPr>
              <a:lnSpc>
                <a:spcPct val="90000"/>
              </a:lnSpc>
            </a:pPr>
            <a:r>
              <a:rPr lang="en-US" sz="2400" dirty="0" smtClean="0">
                <a:latin typeface="Calibri" pitchFamily="34" charset="0"/>
              </a:rPr>
              <a:t>Foreground threads have the ability to </a:t>
            </a:r>
            <a:r>
              <a:rPr lang="en-US" sz="2400" dirty="0" smtClean="0">
                <a:solidFill>
                  <a:srgbClr val="FFFF00"/>
                </a:solidFill>
                <a:latin typeface="Calibri" pitchFamily="34" charset="0"/>
              </a:rPr>
              <a:t>prevent the current application from terminating</a:t>
            </a:r>
            <a:r>
              <a:rPr lang="en-US" sz="2400" dirty="0" smtClean="0">
                <a:latin typeface="Calibri" pitchFamily="34" charset="0"/>
              </a:rPr>
              <a:t>. </a:t>
            </a:r>
            <a:r>
              <a:rPr lang="en-US" sz="2400" dirty="0" err="1" smtClean="0">
                <a:latin typeface="Calibri" pitchFamily="34" charset="0"/>
              </a:rPr>
              <a:t>TheCLR</a:t>
            </a:r>
            <a:r>
              <a:rPr lang="en-US" sz="2400" dirty="0" smtClean="0">
                <a:latin typeface="Calibri" pitchFamily="34" charset="0"/>
              </a:rPr>
              <a:t> will not shut down an application (which is to say, unload the hosting </a:t>
            </a:r>
            <a:r>
              <a:rPr lang="en-US" sz="2400" dirty="0" err="1" smtClean="0">
                <a:latin typeface="Calibri" pitchFamily="34" charset="0"/>
              </a:rPr>
              <a:t>AppDomain</a:t>
            </a:r>
            <a:r>
              <a:rPr lang="en-US" sz="2400" dirty="0" smtClean="0">
                <a:latin typeface="Calibri" pitchFamily="34" charset="0"/>
              </a:rPr>
              <a:t>) until all foreground threads have ended.</a:t>
            </a:r>
          </a:p>
          <a:p>
            <a:pPr>
              <a:lnSpc>
                <a:spcPct val="90000"/>
              </a:lnSpc>
            </a:pPr>
            <a:r>
              <a:rPr lang="en-US" sz="2400" i="1" dirty="0" smtClean="0">
                <a:latin typeface="Calibri" pitchFamily="34" charset="0"/>
              </a:rPr>
              <a:t>Background threads </a:t>
            </a:r>
            <a:r>
              <a:rPr lang="en-US" sz="2400" dirty="0" smtClean="0">
                <a:latin typeface="Calibri" pitchFamily="34" charset="0"/>
              </a:rPr>
              <a:t>(sometimes called </a:t>
            </a:r>
            <a:r>
              <a:rPr lang="en-US" sz="2400" i="1" dirty="0" smtClean="0">
                <a:solidFill>
                  <a:srgbClr val="FFFF00"/>
                </a:solidFill>
                <a:latin typeface="Calibri" pitchFamily="34" charset="0"/>
              </a:rPr>
              <a:t>daemon threads</a:t>
            </a:r>
            <a:r>
              <a:rPr lang="en-US" sz="2400" dirty="0" smtClean="0">
                <a:latin typeface="Calibri" pitchFamily="34" charset="0"/>
              </a:rPr>
              <a:t>) are viewed by the CLR </a:t>
            </a:r>
            <a:r>
              <a:rPr lang="en-US" sz="2400" dirty="0" smtClean="0">
                <a:solidFill>
                  <a:srgbClr val="FFFF00"/>
                </a:solidFill>
                <a:latin typeface="Calibri" pitchFamily="34" charset="0"/>
              </a:rPr>
              <a:t>as expendable paths of execution that can be ignored at any point in time </a:t>
            </a:r>
            <a:r>
              <a:rPr lang="en-US" sz="2400" dirty="0" smtClean="0">
                <a:latin typeface="Calibri" pitchFamily="34" charset="0"/>
              </a:rPr>
              <a:t>(even if they are currently laboring over some unit of work). </a:t>
            </a:r>
          </a:p>
          <a:p>
            <a:pPr lvl="1">
              <a:lnSpc>
                <a:spcPct val="90000"/>
              </a:lnSpc>
              <a:buFont typeface="Wingdings" pitchFamily="2" charset="2"/>
              <a:buChar char="Ø"/>
            </a:pPr>
            <a:r>
              <a:rPr lang="en-US" sz="2400" i="1" dirty="0" smtClean="0">
                <a:latin typeface="Calibri" pitchFamily="34" charset="0"/>
              </a:rPr>
              <a:t>Thus, if all foreground threads have terminated, any and all background threads are automatically killed when the application domain unloads.</a:t>
            </a:r>
          </a:p>
          <a:p>
            <a:pPr>
              <a:lnSpc>
                <a:spcPct val="90000"/>
              </a:lnSpc>
            </a:pPr>
            <a:r>
              <a:rPr lang="en-US" sz="2400" dirty="0" smtClean="0">
                <a:latin typeface="Calibri" pitchFamily="34" charset="0"/>
              </a:rPr>
              <a:t>Example: </a:t>
            </a:r>
            <a:r>
              <a:rPr lang="en-US" sz="2400" dirty="0" err="1" smtClean="0">
                <a:latin typeface="Calibri" pitchFamily="34" charset="0"/>
              </a:rPr>
              <a:t>BackgroundThread</a:t>
            </a:r>
            <a:endParaRPr lang="en-US" sz="2400" dirty="0" smtClean="0">
              <a:latin typeface="Calibri" pitchFamily="34" charset="0"/>
            </a:endParaRPr>
          </a:p>
          <a:p>
            <a:endParaRPr lang="en-US" sz="2400"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noAutofit/>
          </a:bodyPr>
          <a:lstStyle/>
          <a:p>
            <a:pPr algn="ctr"/>
            <a:r>
              <a:rPr lang="en-US" sz="3200" b="1" dirty="0" smtClean="0"/>
              <a:t>The Issue of Concurrency: </a:t>
            </a:r>
            <a:br>
              <a:rPr lang="en-US" sz="3200" b="1" dirty="0" smtClean="0"/>
            </a:br>
            <a:r>
              <a:rPr lang="en-US" sz="3200" b="1" dirty="0" smtClean="0">
                <a:solidFill>
                  <a:srgbClr val="FFFF00"/>
                </a:solidFill>
              </a:rPr>
              <a:t>Race Conditions</a:t>
            </a:r>
            <a:endParaRPr lang="en-US" sz="3200" b="1" dirty="0">
              <a:solidFill>
                <a:srgbClr val="FFFF00"/>
              </a:solidFill>
            </a:endParaRPr>
          </a:p>
        </p:txBody>
      </p:sp>
      <p:graphicFrame>
        <p:nvGraphicFramePr>
          <p:cNvPr id="5" name="Content Placeholder 3"/>
          <p:cNvGraphicFramePr>
            <a:graphicFrameLocks noGrp="1"/>
          </p:cNvGraphicFramePr>
          <p:nvPr>
            <p:ph idx="1"/>
          </p:nvPr>
        </p:nvGraphicFramePr>
        <p:xfrm>
          <a:off x="2286000" y="1664970"/>
          <a:ext cx="2209800" cy="4507230"/>
        </p:xfrm>
        <a:graphic>
          <a:graphicData uri="http://schemas.openxmlformats.org/drawingml/2006/table">
            <a:tbl>
              <a:tblPr firstRow="1" bandRow="1">
                <a:tableStyleId>{5C22544A-7EE6-4342-B048-85BDC9FD1C3A}</a:tableStyleId>
              </a:tblPr>
              <a:tblGrid>
                <a:gridCol w="2209800"/>
              </a:tblGrid>
              <a:tr h="552450">
                <a:tc>
                  <a:txBody>
                    <a:bodyPr/>
                    <a:lstStyle/>
                    <a:p>
                      <a:r>
                        <a:rPr lang="en-US" dirty="0" smtClean="0"/>
                        <a:t>Application</a:t>
                      </a:r>
                      <a:endParaRPr lang="en-US" dirty="0"/>
                    </a:p>
                  </a:txBody>
                  <a:tcPr/>
                </a:tc>
              </a:tr>
              <a:tr h="552450">
                <a:tc>
                  <a:txBody>
                    <a:bodyPr/>
                    <a:lstStyle/>
                    <a:p>
                      <a:r>
                        <a:rPr lang="en-US" dirty="0" smtClean="0">
                          <a:solidFill>
                            <a:srgbClr val="FFFF00"/>
                          </a:solidFill>
                        </a:rPr>
                        <a:t>Data 1 (shared</a:t>
                      </a:r>
                      <a:r>
                        <a:rPr lang="en-US" baseline="0" dirty="0" smtClean="0">
                          <a:solidFill>
                            <a:srgbClr val="FFFF00"/>
                          </a:solidFill>
                        </a:rPr>
                        <a:t> data)</a:t>
                      </a:r>
                      <a:endParaRPr lang="en-US" dirty="0">
                        <a:solidFill>
                          <a:srgbClr val="FFFF00"/>
                        </a:solidFill>
                      </a:endParaRPr>
                    </a:p>
                  </a:txBody>
                  <a:tcPr>
                    <a:solidFill>
                      <a:schemeClr val="bg1"/>
                    </a:solidFill>
                  </a:tcPr>
                </a:tc>
              </a:tr>
              <a:tr h="552450">
                <a:tc>
                  <a:txBody>
                    <a:bodyPr/>
                    <a:lstStyle/>
                    <a:p>
                      <a:r>
                        <a:rPr lang="en-US" smtClean="0"/>
                        <a:t>Data 2</a:t>
                      </a:r>
                      <a:endParaRPr lang="en-US"/>
                    </a:p>
                  </a:txBody>
                  <a:tcPr>
                    <a:solidFill>
                      <a:schemeClr val="accent5">
                        <a:lumMod val="75000"/>
                      </a:schemeClr>
                    </a:solidFill>
                  </a:tcPr>
                </a:tc>
              </a:tr>
              <a:tr h="552450">
                <a:tc>
                  <a:txBody>
                    <a:bodyPr/>
                    <a:lstStyle/>
                    <a:p>
                      <a:r>
                        <a:rPr lang="en-US" dirty="0" smtClean="0">
                          <a:solidFill>
                            <a:schemeClr val="tx1"/>
                          </a:solidFill>
                        </a:rPr>
                        <a:t>Data</a:t>
                      </a:r>
                      <a:r>
                        <a:rPr lang="en-US" baseline="0" dirty="0" smtClean="0">
                          <a:solidFill>
                            <a:schemeClr val="tx1"/>
                          </a:solidFill>
                        </a:rPr>
                        <a:t> 3</a:t>
                      </a:r>
                      <a:endParaRPr lang="en-US" dirty="0">
                        <a:solidFill>
                          <a:schemeClr val="tx1"/>
                        </a:solidFill>
                      </a:endParaRPr>
                    </a:p>
                  </a:txBody>
                  <a:tcPr>
                    <a:solidFill>
                      <a:schemeClr val="bg1"/>
                    </a:solidFill>
                  </a:tcPr>
                </a:tc>
              </a:tr>
              <a:tr h="552450">
                <a:tc>
                  <a:txBody>
                    <a:bodyPr/>
                    <a:lstStyle/>
                    <a:p>
                      <a:r>
                        <a:rPr lang="en-US" b="1" smtClean="0"/>
                        <a:t>Thread 1</a:t>
                      </a:r>
                      <a:endParaRPr lang="en-US" b="1"/>
                    </a:p>
                  </a:txBody>
                  <a:tcPr>
                    <a:solidFill>
                      <a:srgbClr val="FF66CC"/>
                    </a:solidFill>
                  </a:tcPr>
                </a:tc>
              </a:tr>
              <a:tr h="552450">
                <a:tc>
                  <a:txBody>
                    <a:bodyPr/>
                    <a:lstStyle/>
                    <a:p>
                      <a:r>
                        <a:rPr lang="en-US" b="1" smtClean="0"/>
                        <a:t>Thread 2</a:t>
                      </a:r>
                      <a:endParaRPr lang="en-US" b="1"/>
                    </a:p>
                  </a:txBody>
                  <a:tcPr>
                    <a:solidFill>
                      <a:srgbClr val="FF0000"/>
                    </a:solidFill>
                  </a:tcPr>
                </a:tc>
              </a:tr>
              <a:tr h="552450">
                <a:tc>
                  <a:txBody>
                    <a:bodyPr/>
                    <a:lstStyle/>
                    <a:p>
                      <a:r>
                        <a:rPr lang="en-US" b="1" smtClean="0"/>
                        <a:t>Thread3</a:t>
                      </a:r>
                      <a:endParaRPr lang="en-US" b="1"/>
                    </a:p>
                  </a:txBody>
                  <a:tcPr>
                    <a:solidFill>
                      <a:schemeClr val="accent5">
                        <a:lumMod val="75000"/>
                      </a:schemeClr>
                    </a:solidFill>
                  </a:tcPr>
                </a:tc>
              </a:tr>
              <a:tr h="552450">
                <a:tc>
                  <a:txBody>
                    <a:bodyPr/>
                    <a:lstStyle/>
                    <a:p>
                      <a:r>
                        <a:rPr lang="en-US" b="1" dirty="0" smtClean="0"/>
                        <a:t>Thread 4</a:t>
                      </a:r>
                      <a:endParaRPr lang="en-US" b="1" dirty="0"/>
                    </a:p>
                  </a:txBody>
                  <a:tcPr>
                    <a:solidFill>
                      <a:srgbClr val="FF0000"/>
                    </a:solidFill>
                  </a:tcPr>
                </a:tc>
              </a:tr>
            </a:tbl>
          </a:graphicData>
        </a:graphic>
      </p:graphicFrame>
      <p:grpSp>
        <p:nvGrpSpPr>
          <p:cNvPr id="6" name="Group 5"/>
          <p:cNvGrpSpPr/>
          <p:nvPr/>
        </p:nvGrpSpPr>
        <p:grpSpPr>
          <a:xfrm>
            <a:off x="1598613" y="1664970"/>
            <a:ext cx="6402387" cy="4343400"/>
            <a:chOff x="1598613" y="1219200"/>
            <a:chExt cx="6402387" cy="4343400"/>
          </a:xfrm>
        </p:grpSpPr>
        <p:cxnSp>
          <p:nvCxnSpPr>
            <p:cNvPr id="7" name="Straight Connector 6"/>
            <p:cNvCxnSpPr/>
            <p:nvPr/>
          </p:nvCxnSpPr>
          <p:spPr>
            <a:xfrm rot="10800000">
              <a:off x="1828800" y="3657600"/>
              <a:ext cx="457200" cy="1588"/>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1562101" y="3390900"/>
              <a:ext cx="533400" cy="3175"/>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828800" y="3124200"/>
              <a:ext cx="457200" cy="1588"/>
            </a:xfrm>
            <a:prstGeom prst="straightConnector1">
              <a:avLst/>
            </a:prstGeom>
            <a:ln w="28575">
              <a:solidFill>
                <a:srgbClr val="FF66CC"/>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600200" y="4800600"/>
              <a:ext cx="6858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495301" y="3695700"/>
              <a:ext cx="2209800" cy="3175"/>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00200" y="2590800"/>
              <a:ext cx="685800"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67200" y="4191000"/>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H="1" flipV="1">
              <a:off x="3617913" y="3162300"/>
              <a:ext cx="20589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4267200" y="19812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67200" y="5410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3238501" y="3695700"/>
              <a:ext cx="34290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4267200" y="21336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323307" y="3390106"/>
              <a:ext cx="434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5181600" y="2209800"/>
              <a:ext cx="2362200" cy="13716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a:solidFill>
                    <a:schemeClr val="bg1"/>
                  </a:solidFill>
                </a:rPr>
                <a:t>A race</a:t>
              </a:r>
            </a:p>
            <a:p>
              <a:pPr algn="ctr">
                <a:defRPr/>
              </a:pPr>
              <a:r>
                <a:rPr lang="en-US" sz="2000">
                  <a:solidFill>
                    <a:schemeClr val="bg1"/>
                  </a:solidFill>
                </a:rPr>
                <a:t>occured</a:t>
              </a:r>
            </a:p>
          </p:txBody>
        </p:sp>
        <p:sp>
          <p:nvSpPr>
            <p:cNvPr id="21" name="Oval 20"/>
            <p:cNvSpPr/>
            <p:nvPr/>
          </p:nvSpPr>
          <p:spPr>
            <a:xfrm>
              <a:off x="5029200" y="3962400"/>
              <a:ext cx="2971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t>Need</a:t>
              </a:r>
            </a:p>
            <a:p>
              <a:pPr algn="ctr">
                <a:defRPr/>
              </a:pPr>
              <a:r>
                <a:rPr lang="en-US" b="1"/>
                <a:t>Synchronization</a:t>
              </a:r>
            </a:p>
          </p:txBody>
        </p:sp>
      </p:grpSp>
      <p:sp>
        <p:nvSpPr>
          <p:cNvPr id="22" name="Slide Number Placeholder 21"/>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81000"/>
            <a:ext cx="4112536" cy="369332"/>
          </a:xfrm>
          <a:prstGeom prst="rect">
            <a:avLst/>
          </a:prstGeom>
          <a:noFill/>
        </p:spPr>
        <p:txBody>
          <a:bodyPr wrap="none" rtlCol="0">
            <a:spAutoFit/>
          </a:bodyPr>
          <a:lstStyle/>
          <a:p>
            <a:r>
              <a:rPr lang="en-US" u="sng" dirty="0" smtClean="0">
                <a:solidFill>
                  <a:srgbClr val="FFFF00"/>
                </a:solidFill>
              </a:rPr>
              <a:t>Synchronized technique: using </a:t>
            </a:r>
            <a:r>
              <a:rPr lang="en-US" u="sng" dirty="0" smtClean="0">
                <a:solidFill>
                  <a:srgbClr val="FF0000"/>
                </a:solidFill>
              </a:rPr>
              <a:t>lock()</a:t>
            </a:r>
            <a:endParaRPr lang="en-US" u="sng" dirty="0">
              <a:solidFill>
                <a:srgbClr val="FF0000"/>
              </a:solidFill>
            </a:endParaRPr>
          </a:p>
        </p:txBody>
      </p:sp>
      <p:pic>
        <p:nvPicPr>
          <p:cNvPr id="5" name="Picture 4" descr="lock5.png"/>
          <p:cNvPicPr>
            <a:picLocks noChangeAspect="1"/>
          </p:cNvPicPr>
          <p:nvPr/>
        </p:nvPicPr>
        <p:blipFill>
          <a:blip r:embed="rId2"/>
          <a:stretch>
            <a:fillRect/>
          </a:stretch>
        </p:blipFill>
        <p:spPr>
          <a:xfrm>
            <a:off x="304800" y="914400"/>
            <a:ext cx="5200000" cy="3657143"/>
          </a:xfrm>
          <a:prstGeom prst="rect">
            <a:avLst/>
          </a:prstGeom>
        </p:spPr>
      </p:pic>
      <p:pic>
        <p:nvPicPr>
          <p:cNvPr id="6" name="Picture 5" descr="lock4.png"/>
          <p:cNvPicPr>
            <a:picLocks noChangeAspect="1"/>
          </p:cNvPicPr>
          <p:nvPr/>
        </p:nvPicPr>
        <p:blipFill>
          <a:blip r:embed="rId3"/>
          <a:stretch>
            <a:fillRect/>
          </a:stretch>
        </p:blipFill>
        <p:spPr>
          <a:xfrm>
            <a:off x="4267200" y="4267200"/>
            <a:ext cx="4180953" cy="2152381"/>
          </a:xfrm>
          <a:prstGeom prst="rect">
            <a:avLst/>
          </a:prstGeom>
        </p:spPr>
      </p:pic>
      <p:sp>
        <p:nvSpPr>
          <p:cNvPr id="7" name="TextBox 6"/>
          <p:cNvSpPr txBox="1"/>
          <p:nvPr/>
        </p:nvSpPr>
        <p:spPr>
          <a:xfrm>
            <a:off x="76200" y="6397823"/>
            <a:ext cx="4019690" cy="307777"/>
          </a:xfrm>
          <a:prstGeom prst="rect">
            <a:avLst/>
          </a:prstGeom>
          <a:noFill/>
        </p:spPr>
        <p:txBody>
          <a:bodyPr wrap="none" rtlCol="0">
            <a:spAutoFit/>
          </a:bodyPr>
          <a:lstStyle/>
          <a:p>
            <a:r>
              <a:rPr lang="en-US" sz="1400" u="sng" dirty="0" smtClean="0"/>
              <a:t>Example: Ch_14 Code\ </a:t>
            </a:r>
            <a:r>
              <a:rPr lang="en-US" sz="1400" u="sng" dirty="0" err="1" smtClean="0"/>
              <a:t>MultiThreadedPrinting</a:t>
            </a:r>
            <a:endParaRPr lang="en-US" sz="1400" u="sng" dirty="0"/>
          </a:p>
        </p:txBody>
      </p:sp>
      <p:sp>
        <p:nvSpPr>
          <p:cNvPr id="8" name="Oval 7"/>
          <p:cNvSpPr/>
          <p:nvPr/>
        </p:nvSpPr>
        <p:spPr>
          <a:xfrm>
            <a:off x="6858000" y="3581400"/>
            <a:ext cx="1828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9" name="Slide Number Placeholder 8"/>
          <p:cNvSpPr>
            <a:spLocks noGrp="1"/>
          </p:cNvSpPr>
          <p:nvPr>
            <p:ph type="sldNum" sz="quarter" idx="12"/>
          </p:nvPr>
        </p:nvSpPr>
        <p:spPr>
          <a:xfrm>
            <a:off x="8458200" y="6514568"/>
            <a:ext cx="464288" cy="274320"/>
          </a:xfrm>
        </p:spPr>
        <p:txBody>
          <a:bodyPr/>
          <a:lstStyle/>
          <a:p>
            <a:fld id="{B6F15528-21DE-4FAA-801E-634DDDAF4B2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81000"/>
            <a:ext cx="6588535" cy="369332"/>
          </a:xfrm>
          <a:prstGeom prst="rect">
            <a:avLst/>
          </a:prstGeom>
          <a:noFill/>
        </p:spPr>
        <p:txBody>
          <a:bodyPr wrap="none" rtlCol="0">
            <a:spAutoFit/>
          </a:bodyPr>
          <a:lstStyle/>
          <a:p>
            <a:r>
              <a:rPr lang="en-US" u="sng" dirty="0" smtClean="0">
                <a:solidFill>
                  <a:srgbClr val="FFFF00"/>
                </a:solidFill>
              </a:rPr>
              <a:t>Synchronized technique: using </a:t>
            </a:r>
            <a:r>
              <a:rPr lang="en-US" b="1" u="sng" dirty="0" smtClean="0">
                <a:solidFill>
                  <a:srgbClr val="FF0000"/>
                </a:solidFill>
              </a:rPr>
              <a:t>[Synchronization] attribute</a:t>
            </a:r>
            <a:endParaRPr lang="en-US" u="sng" dirty="0">
              <a:solidFill>
                <a:srgbClr val="FF0000"/>
              </a:solidFill>
            </a:endParaRPr>
          </a:p>
        </p:txBody>
      </p:sp>
      <p:grpSp>
        <p:nvGrpSpPr>
          <p:cNvPr id="5" name="Group 4"/>
          <p:cNvGrpSpPr/>
          <p:nvPr/>
        </p:nvGrpSpPr>
        <p:grpSpPr>
          <a:xfrm>
            <a:off x="304800" y="914400"/>
            <a:ext cx="5561915" cy="4628572"/>
            <a:chOff x="762000" y="1371600"/>
            <a:chExt cx="5561915" cy="4628572"/>
          </a:xfrm>
        </p:grpSpPr>
        <p:pic>
          <p:nvPicPr>
            <p:cNvPr id="6" name="Picture 5" descr="lock6.png"/>
            <p:cNvPicPr>
              <a:picLocks noChangeAspect="1"/>
            </p:cNvPicPr>
            <p:nvPr/>
          </p:nvPicPr>
          <p:blipFill>
            <a:blip r:embed="rId2"/>
            <a:stretch>
              <a:fillRect/>
            </a:stretch>
          </p:blipFill>
          <p:spPr>
            <a:xfrm>
              <a:off x="838200" y="1371600"/>
              <a:ext cx="5485715" cy="46285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762000" y="1371600"/>
              <a:ext cx="3352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2133600"/>
              <a:ext cx="3352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lock4.png"/>
          <p:cNvPicPr>
            <a:picLocks noChangeAspect="1"/>
          </p:cNvPicPr>
          <p:nvPr/>
        </p:nvPicPr>
        <p:blipFill>
          <a:blip r:embed="rId3"/>
          <a:stretch>
            <a:fillRect/>
          </a:stretch>
        </p:blipFill>
        <p:spPr>
          <a:xfrm>
            <a:off x="4724400" y="4343400"/>
            <a:ext cx="4180953" cy="2152381"/>
          </a:xfrm>
          <a:prstGeom prst="rect">
            <a:avLst/>
          </a:prstGeom>
        </p:spPr>
      </p:pic>
      <p:sp>
        <p:nvSpPr>
          <p:cNvPr id="10" name="TextBox 9"/>
          <p:cNvSpPr txBox="1"/>
          <p:nvPr/>
        </p:nvSpPr>
        <p:spPr>
          <a:xfrm>
            <a:off x="6019801" y="1371600"/>
            <a:ext cx="2743200" cy="646331"/>
          </a:xfrm>
          <a:prstGeom prst="rect">
            <a:avLst/>
          </a:prstGeom>
          <a:noFill/>
          <a:ln>
            <a:solidFill>
              <a:srgbClr val="FF0000"/>
            </a:solidFill>
          </a:ln>
        </p:spPr>
        <p:txBody>
          <a:bodyPr wrap="square" rtlCol="0">
            <a:spAutoFit/>
          </a:bodyPr>
          <a:lstStyle/>
          <a:p>
            <a:r>
              <a:rPr lang="en-US" i="1" dirty="0" smtClean="0">
                <a:solidFill>
                  <a:srgbClr val="FFFF00"/>
                </a:solidFill>
              </a:rPr>
              <a:t>So, what to use, </a:t>
            </a:r>
            <a:r>
              <a:rPr lang="en-US" i="1" dirty="0" smtClean="0">
                <a:solidFill>
                  <a:srgbClr val="FF0000"/>
                </a:solidFill>
              </a:rPr>
              <a:t>lock() </a:t>
            </a:r>
            <a:r>
              <a:rPr lang="en-US" i="1" dirty="0" smtClean="0">
                <a:solidFill>
                  <a:srgbClr val="FFFF00"/>
                </a:solidFill>
              </a:rPr>
              <a:t>or </a:t>
            </a:r>
          </a:p>
          <a:p>
            <a:r>
              <a:rPr lang="en-US" i="1" dirty="0" smtClean="0">
                <a:solidFill>
                  <a:srgbClr val="FF0000"/>
                </a:solidFill>
              </a:rPr>
              <a:t>[Synchronization] </a:t>
            </a:r>
            <a:r>
              <a:rPr lang="en-US" i="1" dirty="0" smtClean="0">
                <a:solidFill>
                  <a:srgbClr val="FFFF00"/>
                </a:solidFill>
              </a:rPr>
              <a:t>???</a:t>
            </a:r>
            <a:endParaRPr lang="en-US" i="1" dirty="0">
              <a:solidFill>
                <a:srgbClr val="FFFF00"/>
              </a:solidFill>
            </a:endParaRPr>
          </a:p>
        </p:txBody>
      </p:sp>
      <p:sp>
        <p:nvSpPr>
          <p:cNvPr id="11" name="TextBox 10"/>
          <p:cNvSpPr txBox="1"/>
          <p:nvPr/>
        </p:nvSpPr>
        <p:spPr>
          <a:xfrm>
            <a:off x="76200" y="6397823"/>
            <a:ext cx="4019690" cy="307777"/>
          </a:xfrm>
          <a:prstGeom prst="rect">
            <a:avLst/>
          </a:prstGeom>
          <a:noFill/>
        </p:spPr>
        <p:txBody>
          <a:bodyPr wrap="none" rtlCol="0">
            <a:spAutoFit/>
          </a:bodyPr>
          <a:lstStyle/>
          <a:p>
            <a:r>
              <a:rPr lang="en-US" sz="1400" u="sng" dirty="0" smtClean="0"/>
              <a:t>Example: Ch_14 Code\ </a:t>
            </a:r>
            <a:r>
              <a:rPr lang="en-US" sz="1400" u="sng" dirty="0" err="1" smtClean="0"/>
              <a:t>MultiThreadedPrinting</a:t>
            </a:r>
            <a:endParaRPr lang="en-US" sz="1400" u="sng"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fontScale="90000"/>
          </a:bodyPr>
          <a:lstStyle/>
          <a:p>
            <a:pPr algn="ctr"/>
            <a:r>
              <a:rPr lang="en-US" b="1" dirty="0" smtClean="0"/>
              <a:t>Common Type System (CTS)</a:t>
            </a:r>
            <a:endParaRPr lang="en-US" b="1" dirty="0"/>
          </a:p>
        </p:txBody>
      </p:sp>
      <p:sp>
        <p:nvSpPr>
          <p:cNvPr id="3" name="Content Placeholder 2"/>
          <p:cNvSpPr>
            <a:spLocks noGrp="1"/>
          </p:cNvSpPr>
          <p:nvPr>
            <p:ph idx="1"/>
          </p:nvPr>
        </p:nvSpPr>
        <p:spPr/>
        <p:txBody>
          <a:bodyPr/>
          <a:lstStyle/>
          <a:p>
            <a:pPr marL="288925" indent="-288925">
              <a:lnSpc>
                <a:spcPct val="80000"/>
              </a:lnSpc>
              <a:defRPr/>
            </a:pPr>
            <a:r>
              <a:rPr lang="en-US" sz="2800" dirty="0" smtClean="0"/>
              <a:t>CTS fully describes all possible data types and programming constructs (</a:t>
            </a:r>
            <a:r>
              <a:rPr lang="en-US" sz="2800" i="1" dirty="0" smtClean="0">
                <a:solidFill>
                  <a:srgbClr val="FFFF00"/>
                </a:solidFill>
              </a:rPr>
              <a:t>types</a:t>
            </a:r>
            <a:r>
              <a:rPr lang="en-US" sz="2800" dirty="0" smtClean="0"/>
              <a:t>) supported by the runtime and details how they are represented in the .NET metadata format</a:t>
            </a:r>
          </a:p>
          <a:p>
            <a:pPr marL="288925" indent="-288925">
              <a:lnSpc>
                <a:spcPct val="80000"/>
              </a:lnSpc>
              <a:defRPr/>
            </a:pPr>
            <a:r>
              <a:rPr lang="en-US" sz="2800" dirty="0" smtClean="0"/>
              <a:t>Types in .NET:</a:t>
            </a:r>
          </a:p>
          <a:p>
            <a:pPr marL="857250" lvl="1">
              <a:lnSpc>
                <a:spcPct val="80000"/>
              </a:lnSpc>
              <a:defRPr/>
            </a:pPr>
            <a:r>
              <a:rPr lang="en-US" sz="2400" dirty="0" smtClean="0"/>
              <a:t>Classes (sealed classes, implementing interfaces, abstract Classes, internal or public classes) </a:t>
            </a:r>
          </a:p>
          <a:p>
            <a:pPr marL="857250" lvl="1">
              <a:lnSpc>
                <a:spcPct val="80000"/>
              </a:lnSpc>
              <a:defRPr/>
            </a:pPr>
            <a:r>
              <a:rPr lang="en-US" sz="2400" dirty="0" smtClean="0"/>
              <a:t>structures </a:t>
            </a:r>
          </a:p>
          <a:p>
            <a:pPr marL="857250" lvl="1">
              <a:lnSpc>
                <a:spcPct val="80000"/>
              </a:lnSpc>
              <a:defRPr/>
            </a:pPr>
            <a:r>
              <a:rPr lang="en-US" sz="2400" dirty="0" smtClean="0"/>
              <a:t>Interfaces (named collections of abstract member definitions) </a:t>
            </a:r>
          </a:p>
          <a:p>
            <a:pPr marL="857250" lvl="1">
              <a:lnSpc>
                <a:spcPct val="80000"/>
              </a:lnSpc>
              <a:defRPr/>
            </a:pPr>
            <a:r>
              <a:rPr lang="en-US" sz="2400" dirty="0" smtClean="0"/>
              <a:t>Enumerations </a:t>
            </a:r>
          </a:p>
          <a:p>
            <a:pPr marL="857250" lvl="1">
              <a:lnSpc>
                <a:spcPct val="80000"/>
              </a:lnSpc>
              <a:defRPr/>
            </a:pPr>
            <a:r>
              <a:rPr lang="en-US" sz="2400" dirty="0" smtClean="0"/>
              <a:t>Delegates (equivalent of type-safe function pointer)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sz="4800" b="1" dirty="0" smtClean="0"/>
              <a:t>Timer Callbacks</a:t>
            </a:r>
            <a:endParaRPr lang="en-US" dirty="0"/>
          </a:p>
        </p:txBody>
      </p:sp>
      <p:sp>
        <p:nvSpPr>
          <p:cNvPr id="5" name="Content Placeholder 2"/>
          <p:cNvSpPr>
            <a:spLocks noGrp="1"/>
          </p:cNvSpPr>
          <p:nvPr>
            <p:ph idx="1"/>
          </p:nvPr>
        </p:nvSpPr>
        <p:spPr>
          <a:xfrm>
            <a:off x="457200" y="1646237"/>
            <a:ext cx="8229600" cy="4526280"/>
          </a:xfrm>
        </p:spPr>
        <p:txBody>
          <a:bodyPr>
            <a:normAutofit lnSpcReduction="10000"/>
          </a:bodyPr>
          <a:lstStyle/>
          <a:p>
            <a:r>
              <a:rPr lang="en-US" dirty="0" smtClean="0">
                <a:latin typeface="Calibri" pitchFamily="34" charset="0"/>
              </a:rPr>
              <a:t>Many applications have the need to call a specific method during regular intervals of time:</a:t>
            </a:r>
          </a:p>
          <a:p>
            <a:pPr lvl="1"/>
            <a:r>
              <a:rPr lang="en-US" dirty="0" smtClean="0">
                <a:latin typeface="Calibri" pitchFamily="34" charset="0"/>
              </a:rPr>
              <a:t>display the current time on a status bar via a given helper function.</a:t>
            </a:r>
          </a:p>
          <a:p>
            <a:pPr lvl="1"/>
            <a:r>
              <a:rPr lang="en-US" dirty="0" smtClean="0">
                <a:latin typeface="Calibri" pitchFamily="34" charset="0"/>
              </a:rPr>
              <a:t>perform noncritical background tasks such as checking for new e-mail messages.</a:t>
            </a:r>
          </a:p>
          <a:p>
            <a:r>
              <a:rPr lang="en-US" dirty="0" smtClean="0">
                <a:latin typeface="Calibri" pitchFamily="34" charset="0"/>
              </a:rPr>
              <a:t>Use the </a:t>
            </a:r>
            <a:r>
              <a:rPr lang="en-US" i="1" dirty="0" err="1" smtClean="0">
                <a:solidFill>
                  <a:srgbClr val="FFC000"/>
                </a:solidFill>
                <a:latin typeface="Calibri" pitchFamily="34" charset="0"/>
              </a:rPr>
              <a:t>System.Threading</a:t>
            </a:r>
            <a:r>
              <a:rPr lang="en-US" dirty="0" err="1" smtClean="0">
                <a:solidFill>
                  <a:srgbClr val="FFC000"/>
                </a:solidFill>
                <a:latin typeface="Calibri" pitchFamily="34" charset="0"/>
              </a:rPr>
              <a:t>.Timer</a:t>
            </a:r>
            <a:r>
              <a:rPr lang="en-US" dirty="0" smtClean="0">
                <a:latin typeface="Calibri" pitchFamily="34" charset="0"/>
              </a:rPr>
              <a:t> type in conjunction with a related delegate named </a:t>
            </a:r>
            <a:r>
              <a:rPr lang="en-US" i="1" dirty="0" err="1" smtClean="0">
                <a:solidFill>
                  <a:srgbClr val="FFC000"/>
                </a:solidFill>
                <a:latin typeface="Calibri" pitchFamily="34" charset="0"/>
              </a:rPr>
              <a:t>TimerCallback</a:t>
            </a:r>
            <a:r>
              <a:rPr lang="en-US" dirty="0" smtClean="0">
                <a:solidFill>
                  <a:srgbClr val="FFC000"/>
                </a:solidFill>
                <a:latin typeface="Calibri" pitchFamily="34" charset="0"/>
              </a:rPr>
              <a:t>.</a:t>
            </a: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609600" y="1905000"/>
            <a:ext cx="8229600" cy="3124200"/>
          </a:xfrm>
        </p:spPr>
        <p:txBody>
          <a:bodyPr>
            <a:normAutofit/>
          </a:bodyPr>
          <a:lstStyle/>
          <a:p>
            <a:pPr algn="ctr" eaLnBrk="1" hangingPunct="1"/>
            <a:endParaRPr lang="en-US" sz="3600" dirty="0" smtClean="0"/>
          </a:p>
          <a:p>
            <a:pPr algn="ctr">
              <a:buNone/>
            </a:pPr>
            <a:r>
              <a:rPr lang="en-US" sz="3600" dirty="0" smtClean="0"/>
              <a:t>Chapter 16 </a:t>
            </a:r>
          </a:p>
          <a:p>
            <a:pPr algn="ctr">
              <a:buNone/>
            </a:pPr>
            <a:r>
              <a:rPr lang="en-US" sz="3600" dirty="0" smtClean="0"/>
              <a:t>System .IO Namespace</a:t>
            </a:r>
          </a:p>
          <a:p>
            <a:pPr algn="ctr" eaLnBrk="1" hangingPunct="1"/>
            <a:endParaRPr lang="en-US" sz="36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sz="4800" b="1" dirty="0" smtClean="0"/>
              <a:t>System.IO Namespace</a:t>
            </a:r>
            <a:endParaRPr lang="en-US" dirty="0"/>
          </a:p>
        </p:txBody>
      </p:sp>
      <p:graphicFrame>
        <p:nvGraphicFramePr>
          <p:cNvPr id="5" name="Table 4"/>
          <p:cNvGraphicFramePr>
            <a:graphicFrameLocks noGrp="1"/>
          </p:cNvGraphicFramePr>
          <p:nvPr/>
        </p:nvGraphicFramePr>
        <p:xfrm>
          <a:off x="533400" y="1600200"/>
          <a:ext cx="8153400" cy="4942840"/>
        </p:xfrm>
        <a:graphic>
          <a:graphicData uri="http://schemas.openxmlformats.org/drawingml/2006/table">
            <a:tbl>
              <a:tblPr firstRow="1" bandRow="1">
                <a:tableStyleId>{5C22544A-7EE6-4342-B048-85BDC9FD1C3A}</a:tableStyleId>
              </a:tblPr>
              <a:tblGrid>
                <a:gridCol w="2133600"/>
                <a:gridCol w="6019800"/>
              </a:tblGrid>
              <a:tr h="370840">
                <a:tc>
                  <a:txBody>
                    <a:bodyPr/>
                    <a:lstStyle/>
                    <a:p>
                      <a:r>
                        <a:rPr lang="en-US" dirty="0" smtClean="0"/>
                        <a:t>I/O Class Type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BinaryReader</a:t>
                      </a:r>
                      <a:endParaRPr lang="en-US" dirty="0" smtClean="0"/>
                    </a:p>
                    <a:p>
                      <a:r>
                        <a:rPr lang="en-US" dirty="0" err="1" smtClean="0"/>
                        <a:t>BinaryWriter</a:t>
                      </a:r>
                      <a:endParaRPr lang="en-US" dirty="0"/>
                    </a:p>
                  </a:txBody>
                  <a:tcPr/>
                </a:tc>
                <a:tc>
                  <a:txBody>
                    <a:bodyPr/>
                    <a:lstStyle/>
                    <a:p>
                      <a:r>
                        <a:rPr lang="en-US" dirty="0" smtClean="0"/>
                        <a:t>These types allow to store and retrieve primitive data types (integers, Booleans, strings, and whatnot) as a binary value.</a:t>
                      </a:r>
                      <a:endParaRPr lang="en-US" dirty="0"/>
                    </a:p>
                  </a:txBody>
                  <a:tcPr/>
                </a:tc>
              </a:tr>
              <a:tr h="370840">
                <a:tc>
                  <a:txBody>
                    <a:bodyPr/>
                    <a:lstStyle/>
                    <a:p>
                      <a:r>
                        <a:rPr lang="en-US" dirty="0" err="1" smtClean="0"/>
                        <a:t>BufferedStream</a:t>
                      </a:r>
                      <a:endParaRPr lang="en-US" dirty="0"/>
                    </a:p>
                  </a:txBody>
                  <a:tcPr/>
                </a:tc>
                <a:tc>
                  <a:txBody>
                    <a:bodyPr/>
                    <a:lstStyle/>
                    <a:p>
                      <a:r>
                        <a:rPr lang="en-US" dirty="0" smtClean="0"/>
                        <a:t>This type provides temporary storage for a stream of bytes that may be committed to storage at a later time</a:t>
                      </a:r>
                      <a:endParaRPr lang="en-US" dirty="0"/>
                    </a:p>
                  </a:txBody>
                  <a:tcPr/>
                </a:tc>
              </a:tr>
              <a:tr h="370840">
                <a:tc>
                  <a:txBody>
                    <a:bodyPr/>
                    <a:lstStyle/>
                    <a:p>
                      <a:r>
                        <a:rPr lang="en-US" dirty="0" smtClean="0"/>
                        <a:t>Directory</a:t>
                      </a:r>
                    </a:p>
                    <a:p>
                      <a:r>
                        <a:rPr lang="en-US" dirty="0" err="1" smtClean="0"/>
                        <a:t>DirectoryInfo</a:t>
                      </a:r>
                      <a:endParaRPr lang="en-US" dirty="0"/>
                    </a:p>
                  </a:txBody>
                  <a:tcPr/>
                </a:tc>
                <a:tc>
                  <a:txBody>
                    <a:bodyPr/>
                    <a:lstStyle/>
                    <a:p>
                      <a:r>
                        <a:rPr lang="en-US" dirty="0" smtClean="0"/>
                        <a:t>These types are used to manipulate directory structure. The Directory type exposes functionality primarily as </a:t>
                      </a:r>
                      <a:r>
                        <a:rPr lang="en-US" u="sng" dirty="0" smtClean="0"/>
                        <a:t>static</a:t>
                      </a:r>
                      <a:r>
                        <a:rPr lang="en-US" dirty="0" smtClean="0"/>
                        <a:t> methods. The </a:t>
                      </a:r>
                      <a:r>
                        <a:rPr lang="en-US" dirty="0" err="1" smtClean="0"/>
                        <a:t>DirectoryInfo</a:t>
                      </a:r>
                      <a:r>
                        <a:rPr lang="en-US" dirty="0" smtClean="0"/>
                        <a:t> type exposes similar functionality from a valid </a:t>
                      </a:r>
                      <a:r>
                        <a:rPr lang="en-US" u="sng" dirty="0" smtClean="0"/>
                        <a:t>object variable</a:t>
                      </a:r>
                      <a:endParaRPr lang="en-US" u="sng" dirty="0"/>
                    </a:p>
                  </a:txBody>
                  <a:tcPr/>
                </a:tc>
              </a:tr>
              <a:tr h="370840">
                <a:tc>
                  <a:txBody>
                    <a:bodyPr/>
                    <a:lstStyle/>
                    <a:p>
                      <a:r>
                        <a:rPr lang="en-US" dirty="0" err="1" smtClean="0"/>
                        <a:t>DriveInfo</a:t>
                      </a:r>
                      <a:endParaRPr lang="en-US" dirty="0"/>
                    </a:p>
                  </a:txBody>
                  <a:tcPr/>
                </a:tc>
                <a:tc>
                  <a:txBody>
                    <a:bodyPr/>
                    <a:lstStyle/>
                    <a:p>
                      <a:r>
                        <a:rPr lang="en-US" dirty="0" smtClean="0"/>
                        <a:t>This type (new to .NET 2.0) provides detailed information regarding the drives on a given machine. </a:t>
                      </a:r>
                      <a:endParaRPr lang="en-US" dirty="0"/>
                    </a:p>
                  </a:txBody>
                  <a:tcPr/>
                </a:tc>
              </a:tr>
              <a:tr h="370840">
                <a:tc>
                  <a:txBody>
                    <a:bodyPr/>
                    <a:lstStyle/>
                    <a:p>
                      <a:r>
                        <a:rPr lang="en-US" dirty="0" smtClean="0"/>
                        <a:t>File</a:t>
                      </a:r>
                    </a:p>
                    <a:p>
                      <a:r>
                        <a:rPr lang="en-US" dirty="0" err="1" smtClean="0"/>
                        <a:t>FileInfo</a:t>
                      </a:r>
                      <a:endParaRPr lang="en-US" dirty="0"/>
                    </a:p>
                  </a:txBody>
                  <a:tcPr/>
                </a:tc>
                <a:tc>
                  <a:txBody>
                    <a:bodyPr/>
                    <a:lstStyle/>
                    <a:p>
                      <a:r>
                        <a:rPr lang="en-US" dirty="0" smtClean="0"/>
                        <a:t>These types are used to manipulate a set of files. The File type exposes functionality primarily as static methods. The </a:t>
                      </a:r>
                      <a:r>
                        <a:rPr lang="en-US" dirty="0" err="1" smtClean="0"/>
                        <a:t>FileInfo</a:t>
                      </a:r>
                      <a:r>
                        <a:rPr lang="en-US" dirty="0" smtClean="0"/>
                        <a:t> type exposes similar functionality from a valid object variable</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sz="4400" b="1" dirty="0" smtClean="0"/>
              <a:t>System.IO Namespace</a:t>
            </a:r>
            <a:endParaRPr lang="en-US" dirty="0"/>
          </a:p>
        </p:txBody>
      </p:sp>
      <p:graphicFrame>
        <p:nvGraphicFramePr>
          <p:cNvPr id="5" name="Table 4"/>
          <p:cNvGraphicFramePr>
            <a:graphicFrameLocks noGrp="1"/>
          </p:cNvGraphicFramePr>
          <p:nvPr/>
        </p:nvGraphicFramePr>
        <p:xfrm>
          <a:off x="533400" y="1600200"/>
          <a:ext cx="8153400" cy="2839720"/>
        </p:xfrm>
        <a:graphic>
          <a:graphicData uri="http://schemas.openxmlformats.org/drawingml/2006/table">
            <a:tbl>
              <a:tblPr firstRow="1" bandRow="1">
                <a:tableStyleId>{5C22544A-7EE6-4342-B048-85BDC9FD1C3A}</a:tableStyleId>
              </a:tblPr>
              <a:tblGrid>
                <a:gridCol w="2286000"/>
                <a:gridCol w="5867400"/>
              </a:tblGrid>
              <a:tr h="370840">
                <a:tc>
                  <a:txBody>
                    <a:bodyPr/>
                    <a:lstStyle/>
                    <a:p>
                      <a:r>
                        <a:rPr lang="en-US" dirty="0" smtClean="0"/>
                        <a:t>I/O Class Type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FileStream</a:t>
                      </a:r>
                      <a:endParaRPr lang="en-US" dirty="0"/>
                    </a:p>
                  </a:txBody>
                  <a:tcPr/>
                </a:tc>
                <a:tc>
                  <a:txBody>
                    <a:bodyPr/>
                    <a:lstStyle/>
                    <a:p>
                      <a:r>
                        <a:rPr lang="en-US" dirty="0" smtClean="0"/>
                        <a:t>This type allows for random file access (e.g., seeking capabilities) with data represented as a stream of bytes.</a:t>
                      </a:r>
                      <a:endParaRPr lang="en-US" dirty="0"/>
                    </a:p>
                  </a:txBody>
                  <a:tcPr/>
                </a:tc>
              </a:tr>
              <a:tr h="370840">
                <a:tc>
                  <a:txBody>
                    <a:bodyPr/>
                    <a:lstStyle/>
                    <a:p>
                      <a:r>
                        <a:rPr lang="en-US" dirty="0" err="1" smtClean="0"/>
                        <a:t>FileSystemWatcher</a:t>
                      </a:r>
                      <a:endParaRPr lang="en-US" dirty="0"/>
                    </a:p>
                  </a:txBody>
                  <a:tcPr/>
                </a:tc>
                <a:tc>
                  <a:txBody>
                    <a:bodyPr/>
                    <a:lstStyle/>
                    <a:p>
                      <a:r>
                        <a:rPr lang="en-US" dirty="0" smtClean="0"/>
                        <a:t>This type allows you to monitor the modification of a given external file.</a:t>
                      </a:r>
                      <a:endParaRPr lang="en-US" dirty="0"/>
                    </a:p>
                  </a:txBody>
                  <a:tcPr/>
                </a:tc>
              </a:tr>
              <a:tr h="370840">
                <a:tc>
                  <a:txBody>
                    <a:bodyPr/>
                    <a:lstStyle/>
                    <a:p>
                      <a:r>
                        <a:rPr lang="en-US" dirty="0" err="1" smtClean="0"/>
                        <a:t>StreamWriter</a:t>
                      </a:r>
                      <a:endParaRPr lang="en-US" dirty="0" smtClean="0"/>
                    </a:p>
                    <a:p>
                      <a:r>
                        <a:rPr lang="en-US" dirty="0" err="1" smtClean="0"/>
                        <a:t>StreamReader</a:t>
                      </a:r>
                      <a:endParaRPr lang="en-US" dirty="0"/>
                    </a:p>
                  </a:txBody>
                  <a:tcPr/>
                </a:tc>
                <a:tc>
                  <a:txBody>
                    <a:bodyPr/>
                    <a:lstStyle/>
                    <a:p>
                      <a:r>
                        <a:rPr lang="en-US" u="none" dirty="0" smtClean="0"/>
                        <a:t>These types are used to store (and retrieve) textual information to (or from) a file. These types do not support random file access.</a:t>
                      </a:r>
                      <a:endParaRPr lang="en-US" u="none"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rmAutofit fontScale="90000"/>
          </a:bodyPr>
          <a:lstStyle/>
          <a:p>
            <a:pPr algn="ctr"/>
            <a:r>
              <a:rPr lang="en-US" sz="4800" b="1" dirty="0" smtClean="0"/>
              <a:t>Directory(Info) and File(Info)</a:t>
            </a:r>
            <a:endParaRPr lang="en-US" dirty="0"/>
          </a:p>
        </p:txBody>
      </p:sp>
      <p:sp>
        <p:nvSpPr>
          <p:cNvPr id="5" name="Content Placeholder 2"/>
          <p:cNvSpPr>
            <a:spLocks noGrp="1"/>
          </p:cNvSpPr>
          <p:nvPr>
            <p:ph idx="1"/>
          </p:nvPr>
        </p:nvSpPr>
        <p:spPr>
          <a:xfrm>
            <a:off x="457200" y="1600200"/>
            <a:ext cx="8229600" cy="4526280"/>
          </a:xfrm>
        </p:spPr>
        <p:txBody>
          <a:bodyPr>
            <a:normAutofit/>
          </a:bodyPr>
          <a:lstStyle/>
          <a:p>
            <a:r>
              <a:rPr lang="en-US" sz="2800" dirty="0" smtClean="0">
                <a:solidFill>
                  <a:srgbClr val="FFC000"/>
                </a:solidFill>
                <a:latin typeface="Calibri" pitchFamily="34" charset="0"/>
              </a:rPr>
              <a:t>Directory</a:t>
            </a:r>
            <a:r>
              <a:rPr lang="en-US" sz="2800" dirty="0" smtClean="0">
                <a:latin typeface="Calibri" pitchFamily="34" charset="0"/>
              </a:rPr>
              <a:t> and </a:t>
            </a:r>
            <a:r>
              <a:rPr lang="en-US" sz="2800" dirty="0" smtClean="0">
                <a:solidFill>
                  <a:srgbClr val="FFC000"/>
                </a:solidFill>
                <a:latin typeface="Calibri" pitchFamily="34" charset="0"/>
              </a:rPr>
              <a:t>File</a:t>
            </a:r>
            <a:r>
              <a:rPr lang="en-US" sz="2800" dirty="0" smtClean="0">
                <a:latin typeface="Calibri" pitchFamily="34" charset="0"/>
              </a:rPr>
              <a:t> expose creation, </a:t>
            </a:r>
            <a:r>
              <a:rPr lang="en-US" sz="2800" dirty="0" err="1" smtClean="0">
                <a:latin typeface="Calibri" pitchFamily="34" charset="0"/>
              </a:rPr>
              <a:t>deletion,copying</a:t>
            </a:r>
            <a:r>
              <a:rPr lang="en-US" sz="2800" dirty="0" smtClean="0">
                <a:latin typeface="Calibri" pitchFamily="34" charset="0"/>
              </a:rPr>
              <a:t>, and moving operations using various </a:t>
            </a:r>
            <a:r>
              <a:rPr lang="en-US" sz="2800" dirty="0" smtClean="0">
                <a:solidFill>
                  <a:srgbClr val="FFFF00"/>
                </a:solidFill>
                <a:latin typeface="Calibri" pitchFamily="34" charset="0"/>
              </a:rPr>
              <a:t>static members</a:t>
            </a:r>
            <a:r>
              <a:rPr lang="en-US" sz="2800" dirty="0" smtClean="0">
                <a:latin typeface="Calibri" pitchFamily="34" charset="0"/>
              </a:rPr>
              <a:t>.</a:t>
            </a:r>
          </a:p>
          <a:p>
            <a:r>
              <a:rPr lang="en-US" sz="2800" dirty="0" err="1" smtClean="0">
                <a:solidFill>
                  <a:srgbClr val="FFC000"/>
                </a:solidFill>
                <a:latin typeface="Calibri" pitchFamily="34" charset="0"/>
              </a:rPr>
              <a:t>FileInfo</a:t>
            </a:r>
            <a:r>
              <a:rPr lang="en-US" sz="2800" dirty="0" smtClean="0">
                <a:latin typeface="Calibri" pitchFamily="34" charset="0"/>
              </a:rPr>
              <a:t> and </a:t>
            </a:r>
            <a:r>
              <a:rPr lang="en-US" sz="2800" dirty="0" err="1" smtClean="0">
                <a:solidFill>
                  <a:srgbClr val="FFC000"/>
                </a:solidFill>
                <a:latin typeface="Calibri" pitchFamily="34" charset="0"/>
              </a:rPr>
              <a:t>DirectoryInfo</a:t>
            </a:r>
            <a:r>
              <a:rPr lang="en-US" sz="2800" dirty="0" smtClean="0">
                <a:latin typeface="Calibri" pitchFamily="34" charset="0"/>
              </a:rPr>
              <a:t> types expose </a:t>
            </a:r>
            <a:r>
              <a:rPr lang="en-US" sz="2800" b="1" i="1" dirty="0" smtClean="0">
                <a:latin typeface="Calibri" pitchFamily="34" charset="0"/>
              </a:rPr>
              <a:t>similar functionality </a:t>
            </a:r>
            <a:r>
              <a:rPr lang="en-US" sz="2800" dirty="0" smtClean="0">
                <a:latin typeface="Calibri" pitchFamily="34" charset="0"/>
              </a:rPr>
              <a:t>as </a:t>
            </a:r>
            <a:r>
              <a:rPr lang="en-US" sz="2800" dirty="0" smtClean="0">
                <a:solidFill>
                  <a:srgbClr val="FFFF00"/>
                </a:solidFill>
                <a:latin typeface="Calibri" pitchFamily="34" charset="0"/>
              </a:rPr>
              <a:t>instance-level</a:t>
            </a:r>
            <a:r>
              <a:rPr lang="en-US" sz="2800" dirty="0" smtClean="0">
                <a:latin typeface="Calibri" pitchFamily="34" charset="0"/>
              </a:rPr>
              <a:t> methods (and therefore must be “new-</a:t>
            </a:r>
            <a:r>
              <a:rPr lang="en-US" sz="2800" dirty="0" err="1" smtClean="0">
                <a:latin typeface="Calibri" pitchFamily="34" charset="0"/>
              </a:rPr>
              <a:t>ed</a:t>
            </a:r>
            <a:r>
              <a:rPr lang="en-US" sz="2800" dirty="0" smtClean="0">
                <a:latin typeface="Calibri" pitchFamily="34" charset="0"/>
              </a:rPr>
              <a:t>”).</a:t>
            </a:r>
          </a:p>
          <a:p>
            <a:endParaRPr lang="en-US" sz="2800" dirty="0">
              <a:latin typeface="Calibri" pitchFamily="34" charset="0"/>
            </a:endParaRPr>
          </a:p>
        </p:txBody>
      </p:sp>
      <p:pic>
        <p:nvPicPr>
          <p:cNvPr id="6" name="Picture 4"/>
          <p:cNvPicPr>
            <a:picLocks noChangeAspect="1" noChangeArrowheads="1"/>
          </p:cNvPicPr>
          <p:nvPr/>
        </p:nvPicPr>
        <p:blipFill>
          <a:blip r:embed="rId2"/>
          <a:srcRect/>
          <a:stretch>
            <a:fillRect/>
          </a:stretch>
        </p:blipFill>
        <p:spPr bwMode="auto">
          <a:xfrm>
            <a:off x="5715000" y="3429000"/>
            <a:ext cx="2460625" cy="3200400"/>
          </a:xfrm>
          <a:prstGeom prst="rect">
            <a:avLst/>
          </a:prstGeom>
          <a:noFill/>
          <a:ln w="9525">
            <a:solidFill>
              <a:schemeClr val="accent1"/>
            </a:solid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sz="4800" b="1" dirty="0" err="1" smtClean="0"/>
              <a:t>DirectoryInfo</a:t>
            </a:r>
            <a:r>
              <a:rPr lang="en-US" sz="4800" b="1" dirty="0" smtClean="0"/>
              <a:t> Type</a:t>
            </a:r>
            <a:endParaRPr lang="en-US" dirty="0"/>
          </a:p>
        </p:txBody>
      </p:sp>
      <p:graphicFrame>
        <p:nvGraphicFramePr>
          <p:cNvPr id="5" name="Table 4"/>
          <p:cNvGraphicFramePr>
            <a:graphicFrameLocks noGrp="1"/>
          </p:cNvGraphicFramePr>
          <p:nvPr/>
        </p:nvGraphicFramePr>
        <p:xfrm>
          <a:off x="533400" y="1600200"/>
          <a:ext cx="8153400" cy="3774440"/>
        </p:xfrm>
        <a:graphic>
          <a:graphicData uri="http://schemas.openxmlformats.org/drawingml/2006/table">
            <a:tbl>
              <a:tblPr firstRow="1" bandRow="1">
                <a:tableStyleId>{5C22544A-7EE6-4342-B048-85BDC9FD1C3A}</a:tableStyleId>
              </a:tblPr>
              <a:tblGrid>
                <a:gridCol w="2514600"/>
                <a:gridCol w="5638800"/>
              </a:tblGrid>
              <a:tr h="370840">
                <a:tc>
                  <a:txBody>
                    <a:bodyPr/>
                    <a:lstStyle/>
                    <a:p>
                      <a:r>
                        <a:rPr lang="en-US" dirty="0" smtClean="0"/>
                        <a:t>Members</a:t>
                      </a:r>
                      <a:endParaRPr lang="en-US" dirty="0"/>
                    </a:p>
                  </a:txBody>
                  <a:tcPr/>
                </a:tc>
                <a:tc>
                  <a:txBody>
                    <a:bodyPr/>
                    <a:lstStyle/>
                    <a:p>
                      <a:r>
                        <a:rPr lang="en-US" dirty="0" smtClean="0"/>
                        <a:t>Description</a:t>
                      </a:r>
                      <a:endParaRPr lang="en-US" dirty="0"/>
                    </a:p>
                  </a:txBody>
                  <a:tcPr/>
                </a:tc>
              </a:tr>
              <a:tr h="370840">
                <a:tc>
                  <a:txBody>
                    <a:bodyPr/>
                    <a:lstStyle/>
                    <a:p>
                      <a:r>
                        <a:rPr lang="en-US" dirty="0" smtClean="0"/>
                        <a:t>Create()</a:t>
                      </a:r>
                    </a:p>
                    <a:p>
                      <a:r>
                        <a:rPr lang="en-US" dirty="0" err="1" smtClean="0"/>
                        <a:t>CreateSubdirectory</a:t>
                      </a:r>
                      <a:r>
                        <a:rPr lang="en-US" dirty="0" smtClean="0"/>
                        <a:t>()</a:t>
                      </a:r>
                      <a:endParaRPr lang="en-US" dirty="0"/>
                    </a:p>
                  </a:txBody>
                  <a:tcPr/>
                </a:tc>
                <a:tc>
                  <a:txBody>
                    <a:bodyPr/>
                    <a:lstStyle/>
                    <a:p>
                      <a:r>
                        <a:rPr lang="en-US" dirty="0" smtClean="0"/>
                        <a:t>Create a directory (or set of subdirectories), given a path name</a:t>
                      </a:r>
                      <a:endParaRPr lang="en-US" dirty="0"/>
                    </a:p>
                  </a:txBody>
                  <a:tcPr/>
                </a:tc>
              </a:tr>
              <a:tr h="370840">
                <a:tc>
                  <a:txBody>
                    <a:bodyPr/>
                    <a:lstStyle/>
                    <a:p>
                      <a:r>
                        <a:rPr lang="en-US" dirty="0" smtClean="0"/>
                        <a:t>Delete()</a:t>
                      </a:r>
                      <a:endParaRPr lang="en-US" dirty="0"/>
                    </a:p>
                  </a:txBody>
                  <a:tcPr/>
                </a:tc>
                <a:tc>
                  <a:txBody>
                    <a:bodyPr/>
                    <a:lstStyle/>
                    <a:p>
                      <a:r>
                        <a:rPr lang="en-US" dirty="0" smtClean="0"/>
                        <a:t>Deletes a directory and all its contents</a:t>
                      </a:r>
                      <a:endParaRPr lang="en-US" dirty="0"/>
                    </a:p>
                  </a:txBody>
                  <a:tcPr/>
                </a:tc>
              </a:tr>
              <a:tr h="370840">
                <a:tc>
                  <a:txBody>
                    <a:bodyPr/>
                    <a:lstStyle/>
                    <a:p>
                      <a:r>
                        <a:rPr lang="en-US" dirty="0" err="1" smtClean="0"/>
                        <a:t>GetDirectories</a:t>
                      </a:r>
                      <a:r>
                        <a:rPr lang="en-US" dirty="0" smtClean="0"/>
                        <a:t>()</a:t>
                      </a:r>
                      <a:endParaRPr lang="en-US" dirty="0"/>
                    </a:p>
                  </a:txBody>
                  <a:tcPr/>
                </a:tc>
                <a:tc>
                  <a:txBody>
                    <a:bodyPr/>
                    <a:lstStyle/>
                    <a:p>
                      <a:r>
                        <a:rPr lang="en-US" u="none" dirty="0" smtClean="0"/>
                        <a:t>Returns an array of strings that represent all sub directories in the current directory</a:t>
                      </a:r>
                      <a:endParaRPr lang="en-US" u="none" dirty="0"/>
                    </a:p>
                  </a:txBody>
                  <a:tcPr/>
                </a:tc>
              </a:tr>
              <a:tr h="370840">
                <a:tc>
                  <a:txBody>
                    <a:bodyPr/>
                    <a:lstStyle/>
                    <a:p>
                      <a:r>
                        <a:rPr lang="en-US" dirty="0" err="1" smtClean="0"/>
                        <a:t>GetFiles</a:t>
                      </a:r>
                      <a:r>
                        <a:rPr lang="en-US" dirty="0" smtClean="0"/>
                        <a:t>()</a:t>
                      </a:r>
                      <a:endParaRPr lang="en-US" dirty="0"/>
                    </a:p>
                  </a:txBody>
                  <a:tcPr/>
                </a:tc>
                <a:tc>
                  <a:txBody>
                    <a:bodyPr/>
                    <a:lstStyle/>
                    <a:p>
                      <a:r>
                        <a:rPr lang="en-US" u="none" dirty="0" smtClean="0"/>
                        <a:t>Retrieves an array of </a:t>
                      </a:r>
                      <a:r>
                        <a:rPr lang="en-US" u="none" dirty="0" err="1" smtClean="0"/>
                        <a:t>FileInfo</a:t>
                      </a:r>
                      <a:r>
                        <a:rPr lang="en-US" u="none" dirty="0" smtClean="0"/>
                        <a:t> types that represent a set of files in the given directory</a:t>
                      </a:r>
                      <a:endParaRPr lang="en-US" u="none" dirty="0"/>
                    </a:p>
                  </a:txBody>
                  <a:tcPr/>
                </a:tc>
              </a:tr>
              <a:tr h="370840">
                <a:tc>
                  <a:txBody>
                    <a:bodyPr/>
                    <a:lstStyle/>
                    <a:p>
                      <a:r>
                        <a:rPr lang="en-US" dirty="0" err="1" smtClean="0"/>
                        <a:t>MoveTo</a:t>
                      </a:r>
                      <a:r>
                        <a:rPr lang="en-US" dirty="0" smtClean="0"/>
                        <a:t>()</a:t>
                      </a:r>
                      <a:endParaRPr lang="en-US" dirty="0"/>
                    </a:p>
                  </a:txBody>
                  <a:tcPr/>
                </a:tc>
                <a:tc>
                  <a:txBody>
                    <a:bodyPr/>
                    <a:lstStyle/>
                    <a:p>
                      <a:r>
                        <a:rPr lang="en-US" u="none" dirty="0" smtClean="0"/>
                        <a:t>Moves a directory and its contents to a new path</a:t>
                      </a:r>
                      <a:endParaRPr lang="en-US" u="none" dirty="0"/>
                    </a:p>
                  </a:txBody>
                  <a:tcPr/>
                </a:tc>
              </a:tr>
              <a:tr h="370840">
                <a:tc>
                  <a:txBody>
                    <a:bodyPr/>
                    <a:lstStyle/>
                    <a:p>
                      <a:r>
                        <a:rPr lang="en-US" dirty="0" smtClean="0"/>
                        <a:t>Parent</a:t>
                      </a:r>
                      <a:endParaRPr lang="en-US" dirty="0"/>
                    </a:p>
                  </a:txBody>
                  <a:tcPr/>
                </a:tc>
                <a:tc>
                  <a:txBody>
                    <a:bodyPr/>
                    <a:lstStyle/>
                    <a:p>
                      <a:r>
                        <a:rPr lang="en-US" u="none" dirty="0" smtClean="0"/>
                        <a:t>Retrieves the parent directory of the specified path</a:t>
                      </a:r>
                      <a:endParaRPr lang="en-US" u="none" dirty="0"/>
                    </a:p>
                  </a:txBody>
                  <a:tcPr/>
                </a:tc>
              </a:tr>
              <a:tr h="370840">
                <a:tc>
                  <a:txBody>
                    <a:bodyPr/>
                    <a:lstStyle/>
                    <a:p>
                      <a:r>
                        <a:rPr lang="en-US" dirty="0" smtClean="0"/>
                        <a:t>Root</a:t>
                      </a:r>
                      <a:endParaRPr lang="en-US" dirty="0"/>
                    </a:p>
                  </a:txBody>
                  <a:tcPr/>
                </a:tc>
                <a:tc>
                  <a:txBody>
                    <a:bodyPr/>
                    <a:lstStyle/>
                    <a:p>
                      <a:r>
                        <a:rPr lang="en-US" u="none" dirty="0" smtClean="0"/>
                        <a:t>Gets the root portion of a path</a:t>
                      </a:r>
                      <a:endParaRPr lang="en-US" u="none"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lstStyle/>
          <a:p>
            <a:pPr algn="ctr"/>
            <a:r>
              <a:rPr lang="en-US" sz="4800" b="1" dirty="0" err="1" smtClean="0"/>
              <a:t>FileInfo</a:t>
            </a:r>
            <a:r>
              <a:rPr lang="en-US" sz="4800" b="1" dirty="0" smtClean="0"/>
              <a:t> Class</a:t>
            </a:r>
            <a:endParaRPr lang="en-US" dirty="0"/>
          </a:p>
        </p:txBody>
      </p:sp>
      <p:graphicFrame>
        <p:nvGraphicFramePr>
          <p:cNvPr id="5" name="Table 4"/>
          <p:cNvGraphicFramePr>
            <a:graphicFrameLocks noGrp="1"/>
          </p:cNvGraphicFramePr>
          <p:nvPr/>
        </p:nvGraphicFramePr>
        <p:xfrm>
          <a:off x="457200" y="1219200"/>
          <a:ext cx="8153400" cy="5059680"/>
        </p:xfrm>
        <a:graphic>
          <a:graphicData uri="http://schemas.openxmlformats.org/drawingml/2006/table">
            <a:tbl>
              <a:tblPr firstRow="1" bandRow="1">
                <a:tableStyleId>{5C22544A-7EE6-4342-B048-85BDC9FD1C3A}</a:tableStyleId>
              </a:tblPr>
              <a:tblGrid>
                <a:gridCol w="2514600"/>
                <a:gridCol w="5638800"/>
              </a:tblGrid>
              <a:tr h="370840">
                <a:tc>
                  <a:txBody>
                    <a:bodyPr/>
                    <a:lstStyle/>
                    <a:p>
                      <a:r>
                        <a:rPr lang="en-US" dirty="0" smtClean="0"/>
                        <a:t>Members</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AppendText</a:t>
                      </a:r>
                      <a:r>
                        <a:rPr lang="en-US" dirty="0" smtClean="0"/>
                        <a:t>()</a:t>
                      </a:r>
                      <a:endParaRPr lang="en-US" dirty="0"/>
                    </a:p>
                  </a:txBody>
                  <a:tcPr/>
                </a:tc>
                <a:tc>
                  <a:txBody>
                    <a:bodyPr/>
                    <a:lstStyle/>
                    <a:p>
                      <a:r>
                        <a:rPr lang="en-US" dirty="0" smtClean="0"/>
                        <a:t>Creates a </a:t>
                      </a:r>
                      <a:r>
                        <a:rPr lang="en-US" dirty="0" err="1" smtClean="0"/>
                        <a:t>StreamWriter</a:t>
                      </a:r>
                      <a:r>
                        <a:rPr lang="en-US" dirty="0" smtClean="0"/>
                        <a:t> type that appends text to a file</a:t>
                      </a:r>
                      <a:endParaRPr lang="en-US" dirty="0"/>
                    </a:p>
                  </a:txBody>
                  <a:tcPr/>
                </a:tc>
              </a:tr>
              <a:tr h="370840">
                <a:tc>
                  <a:txBody>
                    <a:bodyPr/>
                    <a:lstStyle/>
                    <a:p>
                      <a:r>
                        <a:rPr lang="en-US" dirty="0" err="1" smtClean="0"/>
                        <a:t>CopyTo</a:t>
                      </a:r>
                      <a:r>
                        <a:rPr lang="en-US" dirty="0" smtClean="0"/>
                        <a:t>()</a:t>
                      </a:r>
                      <a:endParaRPr lang="en-US" dirty="0"/>
                    </a:p>
                  </a:txBody>
                  <a:tcPr/>
                </a:tc>
                <a:tc>
                  <a:txBody>
                    <a:bodyPr/>
                    <a:lstStyle/>
                    <a:p>
                      <a:r>
                        <a:rPr lang="en-US" dirty="0" smtClean="0"/>
                        <a:t>Copies an existing file to a new file</a:t>
                      </a:r>
                      <a:endParaRPr lang="en-US" dirty="0"/>
                    </a:p>
                  </a:txBody>
                  <a:tcPr/>
                </a:tc>
              </a:tr>
              <a:tr h="370840">
                <a:tc>
                  <a:txBody>
                    <a:bodyPr/>
                    <a:lstStyle/>
                    <a:p>
                      <a:r>
                        <a:rPr lang="en-US" dirty="0" smtClean="0"/>
                        <a:t>Create()</a:t>
                      </a:r>
                      <a:endParaRPr lang="en-US" dirty="0"/>
                    </a:p>
                  </a:txBody>
                  <a:tcPr/>
                </a:tc>
                <a:tc>
                  <a:txBody>
                    <a:bodyPr/>
                    <a:lstStyle/>
                    <a:p>
                      <a:r>
                        <a:rPr lang="en-US" u="none" dirty="0" smtClean="0"/>
                        <a:t>Creates a new file and returns a </a:t>
                      </a:r>
                      <a:r>
                        <a:rPr lang="en-US" u="none" dirty="0" err="1" smtClean="0"/>
                        <a:t>FileStream</a:t>
                      </a:r>
                      <a:r>
                        <a:rPr lang="en-US" u="none" dirty="0" smtClean="0"/>
                        <a:t> type (described later) to interact with the newly created file</a:t>
                      </a:r>
                      <a:endParaRPr lang="en-US" u="none" dirty="0"/>
                    </a:p>
                  </a:txBody>
                  <a:tcPr/>
                </a:tc>
              </a:tr>
              <a:tr h="370840">
                <a:tc>
                  <a:txBody>
                    <a:bodyPr/>
                    <a:lstStyle/>
                    <a:p>
                      <a:r>
                        <a:rPr lang="en-US" dirty="0" err="1" smtClean="0"/>
                        <a:t>CreateText</a:t>
                      </a:r>
                      <a:r>
                        <a:rPr lang="en-US" dirty="0" smtClean="0"/>
                        <a:t>()</a:t>
                      </a:r>
                      <a:endParaRPr lang="en-US" dirty="0"/>
                    </a:p>
                  </a:txBody>
                  <a:tcPr/>
                </a:tc>
                <a:tc>
                  <a:txBody>
                    <a:bodyPr/>
                    <a:lstStyle/>
                    <a:p>
                      <a:r>
                        <a:rPr lang="en-US" u="none" dirty="0" smtClean="0"/>
                        <a:t>Creates a </a:t>
                      </a:r>
                      <a:r>
                        <a:rPr lang="en-US" u="none" dirty="0" err="1" smtClean="0"/>
                        <a:t>StreamWriter</a:t>
                      </a:r>
                      <a:r>
                        <a:rPr lang="en-US" u="none" dirty="0" smtClean="0"/>
                        <a:t> type that writes a new text file</a:t>
                      </a:r>
                      <a:endParaRPr lang="en-US" u="none" dirty="0"/>
                    </a:p>
                  </a:txBody>
                  <a:tcPr/>
                </a:tc>
              </a:tr>
              <a:tr h="370840">
                <a:tc>
                  <a:txBody>
                    <a:bodyPr/>
                    <a:lstStyle/>
                    <a:p>
                      <a:r>
                        <a:rPr lang="en-US" dirty="0" smtClean="0"/>
                        <a:t>Delete()</a:t>
                      </a:r>
                      <a:endParaRPr lang="en-US" dirty="0"/>
                    </a:p>
                  </a:txBody>
                  <a:tcPr/>
                </a:tc>
                <a:tc>
                  <a:txBody>
                    <a:bodyPr/>
                    <a:lstStyle/>
                    <a:p>
                      <a:r>
                        <a:rPr lang="en-US" u="none" dirty="0" smtClean="0"/>
                        <a:t>Deletes the file to which a </a:t>
                      </a:r>
                      <a:r>
                        <a:rPr lang="en-US" u="none" dirty="0" err="1" smtClean="0"/>
                        <a:t>FileInfo</a:t>
                      </a:r>
                      <a:r>
                        <a:rPr lang="en-US" u="none" dirty="0" smtClean="0"/>
                        <a:t> instance is bound</a:t>
                      </a:r>
                      <a:endParaRPr lang="en-US" u="none" dirty="0"/>
                    </a:p>
                  </a:txBody>
                  <a:tcPr/>
                </a:tc>
              </a:tr>
              <a:tr h="370840">
                <a:tc>
                  <a:txBody>
                    <a:bodyPr/>
                    <a:lstStyle/>
                    <a:p>
                      <a:r>
                        <a:rPr lang="en-US" dirty="0" smtClean="0"/>
                        <a:t>Directory</a:t>
                      </a:r>
                      <a:endParaRPr lang="en-US" dirty="0"/>
                    </a:p>
                  </a:txBody>
                  <a:tcPr/>
                </a:tc>
                <a:tc>
                  <a:txBody>
                    <a:bodyPr/>
                    <a:lstStyle/>
                    <a:p>
                      <a:r>
                        <a:rPr lang="en-US" u="none" dirty="0" smtClean="0"/>
                        <a:t>Gets an instance of the parent directory</a:t>
                      </a:r>
                      <a:endParaRPr lang="en-US" u="none" dirty="0"/>
                    </a:p>
                  </a:txBody>
                  <a:tcPr/>
                </a:tc>
              </a:tr>
              <a:tr h="370840">
                <a:tc>
                  <a:txBody>
                    <a:bodyPr/>
                    <a:lstStyle/>
                    <a:p>
                      <a:r>
                        <a:rPr lang="en-US" dirty="0" err="1" smtClean="0"/>
                        <a:t>DirectoryName</a:t>
                      </a:r>
                      <a:endParaRPr lang="en-US" dirty="0"/>
                    </a:p>
                  </a:txBody>
                  <a:tcPr/>
                </a:tc>
                <a:tc>
                  <a:txBody>
                    <a:bodyPr/>
                    <a:lstStyle/>
                    <a:p>
                      <a:r>
                        <a:rPr lang="en-US" u="none" dirty="0" smtClean="0"/>
                        <a:t>Gets the full path to the parent directory</a:t>
                      </a:r>
                      <a:endParaRPr lang="en-US" u="none" dirty="0"/>
                    </a:p>
                  </a:txBody>
                  <a:tcPr/>
                </a:tc>
              </a:tr>
              <a:tr h="370840">
                <a:tc>
                  <a:txBody>
                    <a:bodyPr/>
                    <a:lstStyle/>
                    <a:p>
                      <a:r>
                        <a:rPr lang="en-US" dirty="0" smtClean="0"/>
                        <a:t>Length</a:t>
                      </a:r>
                      <a:endParaRPr lang="en-US" dirty="0"/>
                    </a:p>
                  </a:txBody>
                  <a:tcPr/>
                </a:tc>
                <a:tc>
                  <a:txBody>
                    <a:bodyPr/>
                    <a:lstStyle/>
                    <a:p>
                      <a:r>
                        <a:rPr lang="en-US" u="none" dirty="0" smtClean="0"/>
                        <a:t>Gets the size of the current file or directory</a:t>
                      </a:r>
                      <a:endParaRPr lang="en-US" u="none" dirty="0"/>
                    </a:p>
                  </a:txBody>
                  <a:tcPr/>
                </a:tc>
              </a:tr>
              <a:tr h="370840">
                <a:tc>
                  <a:txBody>
                    <a:bodyPr/>
                    <a:lstStyle/>
                    <a:p>
                      <a:r>
                        <a:rPr lang="en-US" dirty="0" err="1" smtClean="0"/>
                        <a:t>MoveTo</a:t>
                      </a:r>
                      <a:r>
                        <a:rPr lang="en-US" dirty="0" smtClean="0"/>
                        <a:t>()</a:t>
                      </a:r>
                      <a:endParaRPr lang="en-US" dirty="0"/>
                    </a:p>
                  </a:txBody>
                  <a:tcPr/>
                </a:tc>
                <a:tc>
                  <a:txBody>
                    <a:bodyPr/>
                    <a:lstStyle/>
                    <a:p>
                      <a:r>
                        <a:rPr lang="en-US" u="none" dirty="0" smtClean="0"/>
                        <a:t>Moves a specified file to a new location, providing the option to specify a new filename</a:t>
                      </a:r>
                      <a:endParaRPr lang="en-US" u="none"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sz="4400" b="1" dirty="0" err="1" smtClean="0"/>
              <a:t>FileInfo</a:t>
            </a:r>
            <a:r>
              <a:rPr lang="en-US" sz="4400" b="1" dirty="0" smtClean="0"/>
              <a:t> Class</a:t>
            </a:r>
            <a:endParaRPr lang="en-US" dirty="0"/>
          </a:p>
        </p:txBody>
      </p:sp>
      <p:graphicFrame>
        <p:nvGraphicFramePr>
          <p:cNvPr id="5" name="Table 4"/>
          <p:cNvGraphicFramePr>
            <a:graphicFrameLocks noGrp="1"/>
          </p:cNvGraphicFramePr>
          <p:nvPr/>
        </p:nvGraphicFramePr>
        <p:xfrm>
          <a:off x="533400" y="1524000"/>
          <a:ext cx="8153400" cy="2763520"/>
        </p:xfrm>
        <a:graphic>
          <a:graphicData uri="http://schemas.openxmlformats.org/drawingml/2006/table">
            <a:tbl>
              <a:tblPr firstRow="1" bandRow="1">
                <a:tableStyleId>{5C22544A-7EE6-4342-B048-85BDC9FD1C3A}</a:tableStyleId>
              </a:tblPr>
              <a:tblGrid>
                <a:gridCol w="2514600"/>
                <a:gridCol w="5638800"/>
              </a:tblGrid>
              <a:tr h="370840">
                <a:tc>
                  <a:txBody>
                    <a:bodyPr/>
                    <a:lstStyle/>
                    <a:p>
                      <a:r>
                        <a:rPr lang="en-US" dirty="0" smtClean="0"/>
                        <a:t>Members</a:t>
                      </a:r>
                      <a:endParaRPr lang="en-US" dirty="0"/>
                    </a:p>
                  </a:txBody>
                  <a:tcPr/>
                </a:tc>
                <a:tc>
                  <a:txBody>
                    <a:bodyPr/>
                    <a:lstStyle/>
                    <a:p>
                      <a:r>
                        <a:rPr lang="en-US" dirty="0" smtClean="0"/>
                        <a:t>Description</a:t>
                      </a:r>
                      <a:endParaRPr lang="en-US" dirty="0"/>
                    </a:p>
                  </a:txBody>
                  <a:tcPr/>
                </a:tc>
              </a:tr>
              <a:tr h="370840">
                <a:tc>
                  <a:txBody>
                    <a:bodyPr/>
                    <a:lstStyle/>
                    <a:p>
                      <a:r>
                        <a:rPr lang="en-US" dirty="0" smtClean="0"/>
                        <a:t>Name</a:t>
                      </a:r>
                      <a:endParaRPr lang="en-US" dirty="0"/>
                    </a:p>
                  </a:txBody>
                  <a:tcPr/>
                </a:tc>
                <a:tc>
                  <a:txBody>
                    <a:bodyPr/>
                    <a:lstStyle/>
                    <a:p>
                      <a:r>
                        <a:rPr lang="en-US" dirty="0" smtClean="0"/>
                        <a:t>Gets the name of the file</a:t>
                      </a:r>
                      <a:endParaRPr lang="en-US" dirty="0"/>
                    </a:p>
                  </a:txBody>
                  <a:tcPr/>
                </a:tc>
              </a:tr>
              <a:tr h="370840">
                <a:tc>
                  <a:txBody>
                    <a:bodyPr/>
                    <a:lstStyle/>
                    <a:p>
                      <a:r>
                        <a:rPr lang="en-US" dirty="0" smtClean="0"/>
                        <a:t>Open()</a:t>
                      </a:r>
                      <a:endParaRPr lang="en-US" dirty="0"/>
                    </a:p>
                  </a:txBody>
                  <a:tcPr/>
                </a:tc>
                <a:tc>
                  <a:txBody>
                    <a:bodyPr/>
                    <a:lstStyle/>
                    <a:p>
                      <a:r>
                        <a:rPr lang="en-US" dirty="0" smtClean="0"/>
                        <a:t>Opens a file with various read/write and sharing privileges</a:t>
                      </a:r>
                      <a:endParaRPr lang="en-US" dirty="0"/>
                    </a:p>
                  </a:txBody>
                  <a:tcPr/>
                </a:tc>
              </a:tr>
              <a:tr h="370840">
                <a:tc>
                  <a:txBody>
                    <a:bodyPr/>
                    <a:lstStyle/>
                    <a:p>
                      <a:r>
                        <a:rPr lang="en-US" dirty="0" err="1" smtClean="0"/>
                        <a:t>OpenRead</a:t>
                      </a:r>
                      <a:r>
                        <a:rPr lang="en-US" dirty="0" smtClean="0"/>
                        <a:t>()</a:t>
                      </a:r>
                      <a:endParaRPr lang="en-US" dirty="0"/>
                    </a:p>
                  </a:txBody>
                  <a:tcPr/>
                </a:tc>
                <a:tc>
                  <a:txBody>
                    <a:bodyPr/>
                    <a:lstStyle/>
                    <a:p>
                      <a:r>
                        <a:rPr lang="en-US" u="none" dirty="0" smtClean="0"/>
                        <a:t>Creates a read-only </a:t>
                      </a:r>
                      <a:r>
                        <a:rPr lang="en-US" u="sng" dirty="0" err="1" smtClean="0"/>
                        <a:t>FileStream</a:t>
                      </a:r>
                      <a:endParaRPr lang="en-US" u="sng" dirty="0"/>
                    </a:p>
                  </a:txBody>
                  <a:tcPr/>
                </a:tc>
              </a:tr>
              <a:tr h="370840">
                <a:tc>
                  <a:txBody>
                    <a:bodyPr/>
                    <a:lstStyle/>
                    <a:p>
                      <a:r>
                        <a:rPr lang="en-US" dirty="0" err="1" smtClean="0"/>
                        <a:t>OpenText</a:t>
                      </a:r>
                      <a:r>
                        <a:rPr lang="en-US" dirty="0" smtClean="0"/>
                        <a:t>()</a:t>
                      </a:r>
                      <a:endParaRPr lang="en-US" dirty="0"/>
                    </a:p>
                  </a:txBody>
                  <a:tcPr/>
                </a:tc>
                <a:tc>
                  <a:txBody>
                    <a:bodyPr/>
                    <a:lstStyle/>
                    <a:p>
                      <a:r>
                        <a:rPr lang="en-US" u="none" dirty="0" smtClean="0"/>
                        <a:t>Creates a </a:t>
                      </a:r>
                      <a:r>
                        <a:rPr lang="en-US" u="sng" dirty="0" err="1" smtClean="0"/>
                        <a:t>StreamReader</a:t>
                      </a:r>
                      <a:r>
                        <a:rPr lang="en-US" u="none" dirty="0" smtClean="0"/>
                        <a:t> type (described later) that </a:t>
                      </a:r>
                      <a:r>
                        <a:rPr lang="en-US" u="sng" dirty="0" smtClean="0">
                          <a:solidFill>
                            <a:srgbClr val="002060"/>
                          </a:solidFill>
                        </a:rPr>
                        <a:t>reads</a:t>
                      </a:r>
                      <a:r>
                        <a:rPr lang="en-US" u="none" dirty="0" smtClean="0"/>
                        <a:t> from an existing text file</a:t>
                      </a:r>
                      <a:endParaRPr lang="en-US" u="none" dirty="0"/>
                    </a:p>
                  </a:txBody>
                  <a:tcPr/>
                </a:tc>
              </a:tr>
              <a:tr h="370840">
                <a:tc>
                  <a:txBody>
                    <a:bodyPr/>
                    <a:lstStyle/>
                    <a:p>
                      <a:r>
                        <a:rPr lang="en-US" dirty="0" err="1" smtClean="0"/>
                        <a:t>OpenWrite</a:t>
                      </a:r>
                      <a:r>
                        <a:rPr lang="en-US" dirty="0" smtClean="0"/>
                        <a:t>()</a:t>
                      </a:r>
                      <a:endParaRPr lang="en-US" dirty="0"/>
                    </a:p>
                  </a:txBody>
                  <a:tcPr/>
                </a:tc>
                <a:tc>
                  <a:txBody>
                    <a:bodyPr/>
                    <a:lstStyle/>
                    <a:p>
                      <a:r>
                        <a:rPr lang="en-US" u="none" dirty="0" smtClean="0"/>
                        <a:t>Creates a write-only </a:t>
                      </a:r>
                      <a:r>
                        <a:rPr lang="en-US" u="none" dirty="0" err="1" smtClean="0"/>
                        <a:t>FileStream</a:t>
                      </a:r>
                      <a:r>
                        <a:rPr lang="en-US" u="none" dirty="0" smtClean="0"/>
                        <a:t> type</a:t>
                      </a:r>
                      <a:endParaRPr lang="en-US" u="none" dirty="0"/>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813264"/>
          </a:xfrm>
        </p:spPr>
        <p:txBody>
          <a:bodyPr>
            <a:normAutofit fontScale="90000"/>
          </a:bodyPr>
          <a:lstStyle/>
          <a:p>
            <a:pPr algn="ctr"/>
            <a:r>
              <a:rPr lang="en-US" sz="4800" b="1" dirty="0" err="1" smtClean="0"/>
              <a:t>FileInfo</a:t>
            </a:r>
            <a:r>
              <a:rPr lang="en-US" sz="4800" b="1" dirty="0" smtClean="0"/>
              <a:t> Class</a:t>
            </a:r>
            <a:endParaRPr lang="en-US" dirty="0"/>
          </a:p>
        </p:txBody>
      </p:sp>
      <p:sp>
        <p:nvSpPr>
          <p:cNvPr id="5" name="Content Placeholder 2"/>
          <p:cNvSpPr>
            <a:spLocks noGrp="1"/>
          </p:cNvSpPr>
          <p:nvPr>
            <p:ph idx="1"/>
          </p:nvPr>
        </p:nvSpPr>
        <p:spPr>
          <a:xfrm>
            <a:off x="457200" y="1219200"/>
            <a:ext cx="8229600" cy="4526280"/>
          </a:xfrm>
        </p:spPr>
        <p:txBody>
          <a:bodyPr>
            <a:normAutofit/>
          </a:bodyPr>
          <a:lstStyle/>
          <a:p>
            <a:r>
              <a:rPr lang="en-US" sz="2000" b="1" dirty="0" smtClean="0">
                <a:latin typeface="Calibri" pitchFamily="34" charset="0"/>
              </a:rPr>
              <a:t>The </a:t>
            </a:r>
            <a:r>
              <a:rPr lang="en-US" sz="2000" b="1" dirty="0" err="1" smtClean="0">
                <a:latin typeface="Calibri" pitchFamily="34" charset="0"/>
              </a:rPr>
              <a:t>FileInfo.Create</a:t>
            </a:r>
            <a:r>
              <a:rPr lang="en-US" sz="2000" b="1" dirty="0" smtClean="0">
                <a:latin typeface="Calibri" pitchFamily="34" charset="0"/>
              </a:rPr>
              <a:t>() Method</a:t>
            </a:r>
          </a:p>
          <a:p>
            <a:pPr lvl="1">
              <a:buFont typeface="Wingdings" pitchFamily="2" charset="2"/>
              <a:buChar char="Ø"/>
            </a:pPr>
            <a:r>
              <a:rPr lang="en-US" sz="2000" b="1" dirty="0" smtClean="0">
                <a:latin typeface="Calibri" pitchFamily="34" charset="0"/>
              </a:rPr>
              <a:t>If the file is already existed, this file will be overwritten by the new one</a:t>
            </a:r>
            <a:endParaRPr lang="en-US" sz="2000" dirty="0" smtClean="0">
              <a:latin typeface="Calibri" pitchFamily="34" charset="0"/>
            </a:endParaRPr>
          </a:p>
          <a:p>
            <a:r>
              <a:rPr lang="en-US" sz="2000" b="1" dirty="0" smtClean="0">
                <a:latin typeface="Calibri" pitchFamily="34" charset="0"/>
              </a:rPr>
              <a:t>The </a:t>
            </a:r>
            <a:r>
              <a:rPr lang="en-US" sz="2000" b="1" dirty="0" err="1" smtClean="0">
                <a:latin typeface="Calibri" pitchFamily="34" charset="0"/>
              </a:rPr>
              <a:t>FileInfo.Open</a:t>
            </a:r>
            <a:r>
              <a:rPr lang="en-US" sz="2000" b="1" dirty="0" smtClean="0">
                <a:latin typeface="Calibri" pitchFamily="34" charset="0"/>
              </a:rPr>
              <a:t>() Method</a:t>
            </a:r>
            <a:endParaRPr lang="en-US" sz="2000" dirty="0" smtClean="0">
              <a:latin typeface="Calibri" pitchFamily="34" charset="0"/>
            </a:endParaRPr>
          </a:p>
          <a:p>
            <a:endParaRPr lang="en-US" sz="2000" dirty="0"/>
          </a:p>
        </p:txBody>
      </p:sp>
      <p:sp>
        <p:nvSpPr>
          <p:cNvPr id="6" name="TextBox 5"/>
          <p:cNvSpPr txBox="1">
            <a:spLocks noChangeArrowheads="1"/>
          </p:cNvSpPr>
          <p:nvPr/>
        </p:nvSpPr>
        <p:spPr bwMode="auto">
          <a:xfrm>
            <a:off x="381000" y="2743200"/>
            <a:ext cx="8077200" cy="830997"/>
          </a:xfrm>
          <a:prstGeom prst="rect">
            <a:avLst/>
          </a:prstGeom>
          <a:noFill/>
          <a:ln w="9525">
            <a:solidFill>
              <a:schemeClr val="accent1"/>
            </a:solidFill>
            <a:miter lim="800000"/>
            <a:headEnd/>
            <a:tailEnd/>
          </a:ln>
        </p:spPr>
        <p:txBody>
          <a:bodyPr>
            <a:spAutoFit/>
          </a:bodyPr>
          <a:lstStyle/>
          <a:p>
            <a:r>
              <a:rPr lang="en-US" sz="1600" dirty="0" err="1"/>
              <a:t>FileInfo</a:t>
            </a:r>
            <a:r>
              <a:rPr lang="en-US" sz="1600" dirty="0"/>
              <a:t> f2 = new </a:t>
            </a:r>
            <a:r>
              <a:rPr lang="en-US" sz="1600" dirty="0" err="1"/>
              <a:t>FileInfo</a:t>
            </a:r>
            <a:r>
              <a:rPr lang="en-US" sz="1600" dirty="0"/>
              <a:t>(@"C:\Test2.dat");</a:t>
            </a:r>
          </a:p>
          <a:p>
            <a:r>
              <a:rPr lang="en-US" sz="1600" dirty="0" err="1">
                <a:solidFill>
                  <a:srgbClr val="FFFF00"/>
                </a:solidFill>
              </a:rPr>
              <a:t>FileStream</a:t>
            </a:r>
            <a:r>
              <a:rPr lang="en-US" sz="1600" dirty="0"/>
              <a:t> fs2 = f2.Open( </a:t>
            </a:r>
            <a:r>
              <a:rPr lang="en-US" sz="1600" dirty="0" err="1">
                <a:solidFill>
                  <a:srgbClr val="FFFF00"/>
                </a:solidFill>
              </a:rPr>
              <a:t>FileMode.OpenOrCreate</a:t>
            </a:r>
            <a:r>
              <a:rPr lang="en-US" sz="1600" dirty="0"/>
              <a:t>,</a:t>
            </a:r>
          </a:p>
          <a:p>
            <a:r>
              <a:rPr lang="en-US" sz="1600" dirty="0"/>
              <a:t>			</a:t>
            </a:r>
            <a:r>
              <a:rPr lang="en-US" sz="1600" dirty="0" err="1"/>
              <a:t>FileAccess.ReadWrite</a:t>
            </a:r>
            <a:r>
              <a:rPr lang="en-US" sz="1600" dirty="0"/>
              <a:t>, </a:t>
            </a:r>
            <a:r>
              <a:rPr lang="en-US" sz="1600" dirty="0" err="1"/>
              <a:t>FileShare.None</a:t>
            </a:r>
            <a:r>
              <a:rPr lang="en-US" sz="1600" dirty="0"/>
              <a:t>);</a:t>
            </a:r>
          </a:p>
        </p:txBody>
      </p:sp>
      <p:sp>
        <p:nvSpPr>
          <p:cNvPr id="7" name="TextBox 6"/>
          <p:cNvSpPr txBox="1">
            <a:spLocks noChangeArrowheads="1"/>
          </p:cNvSpPr>
          <p:nvPr/>
        </p:nvSpPr>
        <p:spPr bwMode="auto">
          <a:xfrm>
            <a:off x="381000" y="3934361"/>
            <a:ext cx="8305800" cy="1323439"/>
          </a:xfrm>
          <a:prstGeom prst="rect">
            <a:avLst/>
          </a:prstGeom>
          <a:noFill/>
          <a:ln w="9525">
            <a:solidFill>
              <a:schemeClr val="accent1"/>
            </a:solidFill>
            <a:miter lim="800000"/>
            <a:headEnd/>
            <a:tailEnd/>
          </a:ln>
        </p:spPr>
        <p:txBody>
          <a:bodyPr>
            <a:spAutoFit/>
          </a:bodyPr>
          <a:lstStyle/>
          <a:p>
            <a:pPr>
              <a:buFont typeface="Wingdings" pitchFamily="2" charset="2"/>
              <a:buChar char="Ø"/>
            </a:pPr>
            <a:r>
              <a:rPr lang="en-US" sz="1600" dirty="0" err="1">
                <a:solidFill>
                  <a:srgbClr val="FFFF00"/>
                </a:solidFill>
              </a:rPr>
              <a:t>FileMode.CreateNew</a:t>
            </a:r>
            <a:r>
              <a:rPr lang="en-US" sz="1600" dirty="0">
                <a:solidFill>
                  <a:srgbClr val="FFFF00"/>
                </a:solidFill>
              </a:rPr>
              <a:t>: </a:t>
            </a:r>
            <a:r>
              <a:rPr lang="en-US" sz="1600" dirty="0"/>
              <a:t>If the file already exists, a </a:t>
            </a:r>
            <a:r>
              <a:rPr lang="en-US" sz="1600" dirty="0" err="1"/>
              <a:t>System.IO.IOException</a:t>
            </a:r>
            <a:r>
              <a:rPr lang="en-US" sz="1600" dirty="0"/>
              <a:t> is thrown.</a:t>
            </a:r>
          </a:p>
          <a:p>
            <a:pPr>
              <a:buFont typeface="Wingdings" pitchFamily="2" charset="2"/>
              <a:buChar char="Ø"/>
            </a:pPr>
            <a:r>
              <a:rPr lang="en-US" sz="1600" dirty="0" err="1">
                <a:solidFill>
                  <a:srgbClr val="FFFF00"/>
                </a:solidFill>
              </a:rPr>
              <a:t>FileMode.Create</a:t>
            </a:r>
            <a:r>
              <a:rPr lang="en-US" sz="1600" dirty="0">
                <a:solidFill>
                  <a:srgbClr val="FFFF00"/>
                </a:solidFill>
              </a:rPr>
              <a:t>: </a:t>
            </a:r>
            <a:r>
              <a:rPr lang="en-US" sz="1600" dirty="0"/>
              <a:t>if the file already existed, it will be overwritten</a:t>
            </a:r>
          </a:p>
          <a:p>
            <a:pPr>
              <a:buFont typeface="Wingdings" pitchFamily="2" charset="2"/>
              <a:buChar char="Ø"/>
            </a:pPr>
            <a:r>
              <a:rPr lang="en-US" sz="1600" dirty="0" err="1">
                <a:solidFill>
                  <a:srgbClr val="FFFF00"/>
                </a:solidFill>
              </a:rPr>
              <a:t>FileMode.OpenOrCreate</a:t>
            </a:r>
            <a:r>
              <a:rPr lang="en-US" sz="1600" dirty="0">
                <a:solidFill>
                  <a:srgbClr val="FFFF00"/>
                </a:solidFill>
              </a:rPr>
              <a:t>: </a:t>
            </a:r>
            <a:r>
              <a:rPr lang="en-US" sz="1600" dirty="0"/>
              <a:t>Specifies that the operating system should open a file if it exists; otherwise, a new file should be created</a:t>
            </a:r>
          </a:p>
          <a:p>
            <a:pPr>
              <a:buFont typeface="Wingdings" pitchFamily="2" charset="2"/>
              <a:buChar char="Ø"/>
            </a:pPr>
            <a:r>
              <a:rPr lang="en-US" sz="1600" dirty="0" err="1">
                <a:solidFill>
                  <a:srgbClr val="FFFF00"/>
                </a:solidFill>
              </a:rPr>
              <a:t>FileMode.Open</a:t>
            </a:r>
            <a:r>
              <a:rPr lang="en-US" sz="1600" dirty="0">
                <a:solidFill>
                  <a:srgbClr val="FFFF00"/>
                </a:solidFill>
              </a:rPr>
              <a:t>: </a:t>
            </a:r>
            <a:r>
              <a:rPr lang="en-US" sz="1600" dirty="0"/>
              <a:t>if the file does not exist, a </a:t>
            </a:r>
            <a:r>
              <a:rPr lang="en-US" sz="1600" dirty="0" err="1"/>
              <a:t>System.IO.IOException</a:t>
            </a:r>
            <a:r>
              <a:rPr lang="en-US" sz="1600" dirty="0"/>
              <a:t> is thrown.</a:t>
            </a:r>
          </a:p>
        </p:txBody>
      </p:sp>
      <p:sp>
        <p:nvSpPr>
          <p:cNvPr id="8" name="TextBox 6"/>
          <p:cNvSpPr txBox="1">
            <a:spLocks noChangeArrowheads="1"/>
          </p:cNvSpPr>
          <p:nvPr/>
        </p:nvSpPr>
        <p:spPr bwMode="auto">
          <a:xfrm>
            <a:off x="381000" y="5638800"/>
            <a:ext cx="8305800" cy="830997"/>
          </a:xfrm>
          <a:prstGeom prst="rect">
            <a:avLst/>
          </a:prstGeom>
          <a:noFill/>
          <a:ln w="9525">
            <a:solidFill>
              <a:schemeClr val="accent1"/>
            </a:solidFill>
            <a:miter lim="800000"/>
            <a:headEnd/>
            <a:tailEnd/>
          </a:ln>
        </p:spPr>
        <p:txBody>
          <a:bodyPr>
            <a:spAutoFit/>
          </a:bodyPr>
          <a:lstStyle/>
          <a:p>
            <a:pPr>
              <a:buFont typeface="Wingdings" pitchFamily="2" charset="2"/>
              <a:buChar char="Ø"/>
            </a:pPr>
            <a:r>
              <a:rPr lang="en-US" sz="1600" dirty="0" err="1">
                <a:solidFill>
                  <a:srgbClr val="FFFF00"/>
                </a:solidFill>
              </a:rPr>
              <a:t>FileAccess.ReadWrite</a:t>
            </a:r>
            <a:r>
              <a:rPr lang="en-US" sz="1600" dirty="0">
                <a:solidFill>
                  <a:srgbClr val="FFFF00"/>
                </a:solidFill>
              </a:rPr>
              <a:t>: </a:t>
            </a:r>
            <a:r>
              <a:rPr lang="en-US" sz="1600" dirty="0"/>
              <a:t>Open to read and write</a:t>
            </a:r>
          </a:p>
          <a:p>
            <a:pPr>
              <a:buFont typeface="Wingdings" pitchFamily="2" charset="2"/>
              <a:buChar char="Ø"/>
            </a:pPr>
            <a:r>
              <a:rPr lang="en-US" sz="1600" dirty="0" err="1">
                <a:solidFill>
                  <a:srgbClr val="FFFF00"/>
                </a:solidFill>
              </a:rPr>
              <a:t>FileAccess.Read</a:t>
            </a:r>
            <a:r>
              <a:rPr lang="en-US" sz="1600" dirty="0"/>
              <a:t>: Open to read only</a:t>
            </a:r>
          </a:p>
          <a:p>
            <a:pPr>
              <a:buFont typeface="Wingdings" pitchFamily="2" charset="2"/>
              <a:buChar char="Ø"/>
            </a:pPr>
            <a:r>
              <a:rPr lang="en-US" sz="1600" dirty="0" err="1">
                <a:solidFill>
                  <a:srgbClr val="FFFF00"/>
                </a:solidFill>
              </a:rPr>
              <a:t>FileAccess.Write</a:t>
            </a:r>
            <a:r>
              <a:rPr lang="en-US" sz="1600" dirty="0">
                <a:solidFill>
                  <a:srgbClr val="FFFF00"/>
                </a:solidFill>
              </a:rPr>
              <a:t> </a:t>
            </a:r>
            <a:r>
              <a:rPr lang="en-US" sz="1600" dirty="0"/>
              <a:t>: Open to write only</a:t>
            </a:r>
          </a:p>
        </p:txBody>
      </p:sp>
      <p:sp>
        <p:nvSpPr>
          <p:cNvPr id="9" name="Slide Number Placeholder 8"/>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err="1" smtClean="0"/>
              <a:t>StreamWriters</a:t>
            </a:r>
            <a:r>
              <a:rPr lang="en-US" sz="4000" b="1" dirty="0" smtClean="0"/>
              <a:t> and </a:t>
            </a:r>
            <a:r>
              <a:rPr lang="en-US" sz="4000" b="1" dirty="0" err="1" smtClean="0"/>
              <a:t>StreamReaders</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r>
              <a:rPr lang="en-US" sz="2800" dirty="0" smtClean="0"/>
              <a:t>The </a:t>
            </a:r>
            <a:r>
              <a:rPr lang="en-US" sz="2800" i="1" dirty="0" err="1" smtClean="0">
                <a:solidFill>
                  <a:srgbClr val="FFFF00"/>
                </a:solidFill>
              </a:rPr>
              <a:t>StreamWriter</a:t>
            </a:r>
            <a:r>
              <a:rPr lang="en-US" sz="2800" dirty="0" smtClean="0"/>
              <a:t> and </a:t>
            </a:r>
            <a:r>
              <a:rPr lang="en-US" sz="2800" i="1" dirty="0" err="1" smtClean="0">
                <a:solidFill>
                  <a:srgbClr val="FFFF00"/>
                </a:solidFill>
              </a:rPr>
              <a:t>StreamReader</a:t>
            </a:r>
            <a:r>
              <a:rPr lang="en-US" sz="2800" dirty="0" smtClean="0"/>
              <a:t> classes are useful whenever you need to read or write character-based data (e.g., strings). Both of these types work </a:t>
            </a:r>
            <a:r>
              <a:rPr lang="en-US" sz="2800" dirty="0" smtClean="0">
                <a:solidFill>
                  <a:srgbClr val="FFFF00"/>
                </a:solidFill>
              </a:rPr>
              <a:t>by default with Unicode characters</a:t>
            </a:r>
          </a:p>
          <a:p>
            <a:endParaRPr lang="en-US" sz="2800" dirty="0"/>
          </a:p>
        </p:txBody>
      </p:sp>
      <p:pic>
        <p:nvPicPr>
          <p:cNvPr id="6" name="Picture 4"/>
          <p:cNvPicPr>
            <a:picLocks noChangeAspect="1" noChangeArrowheads="1"/>
          </p:cNvPicPr>
          <p:nvPr/>
        </p:nvPicPr>
        <p:blipFill>
          <a:blip r:embed="rId2"/>
          <a:srcRect/>
          <a:stretch>
            <a:fillRect/>
          </a:stretch>
        </p:blipFill>
        <p:spPr bwMode="auto">
          <a:xfrm>
            <a:off x="3200400" y="3429000"/>
            <a:ext cx="2755900" cy="31432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t>Common Language Specification (CLS) </a:t>
            </a:r>
            <a:endParaRPr lang="en-US" sz="4000" b="1" dirty="0"/>
          </a:p>
        </p:txBody>
      </p:sp>
      <p:sp>
        <p:nvSpPr>
          <p:cNvPr id="3" name="Content Placeholder 2"/>
          <p:cNvSpPr>
            <a:spLocks noGrp="1"/>
          </p:cNvSpPr>
          <p:nvPr>
            <p:ph idx="1"/>
          </p:nvPr>
        </p:nvSpPr>
        <p:spPr/>
        <p:txBody>
          <a:bodyPr/>
          <a:lstStyle/>
          <a:p>
            <a:r>
              <a:rPr lang="en-US" sz="2800" dirty="0" smtClean="0"/>
              <a:t>CLS defines </a:t>
            </a:r>
            <a:r>
              <a:rPr lang="en-US" sz="2800" b="1" i="1" dirty="0" smtClean="0"/>
              <a:t>a subset of common types</a:t>
            </a:r>
            <a:r>
              <a:rPr lang="en-US" sz="2800" i="1" dirty="0" smtClean="0"/>
              <a:t> </a:t>
            </a:r>
            <a:r>
              <a:rPr lang="en-US" sz="2800" dirty="0" smtClean="0"/>
              <a:t>and programming constructs that all .NET programming languages can agree on</a:t>
            </a:r>
          </a:p>
          <a:p>
            <a:pPr lvl="1">
              <a:buFont typeface="Wingdings" pitchFamily="2" charset="2"/>
              <a:buChar char="Ø"/>
            </a:pPr>
            <a:r>
              <a:rPr lang="en-US" sz="2400" i="1" dirty="0" smtClean="0"/>
              <a:t>CLS can be viewed as a subset of the full functionality defined by the CTS.</a:t>
            </a:r>
          </a:p>
          <a:p>
            <a:r>
              <a:rPr lang="en-US" sz="2800" dirty="0" smtClean="0"/>
              <a:t>Also, CLS defines</a:t>
            </a:r>
            <a:r>
              <a:rPr lang="en-US" sz="2800" i="1" dirty="0" smtClean="0"/>
              <a:t> </a:t>
            </a:r>
            <a:r>
              <a:rPr lang="en-US" sz="2800" b="1" i="1" dirty="0" smtClean="0"/>
              <a:t>a set of rules/features </a:t>
            </a:r>
            <a:r>
              <a:rPr lang="en-US" sz="2800" dirty="0" smtClean="0"/>
              <a:t>a given .NET-aware compiler must support to produce code that can be hosted by the CLR</a:t>
            </a:r>
          </a:p>
          <a:p>
            <a:pPr>
              <a:buNone/>
            </a:pPr>
            <a:r>
              <a:rPr lang="en-US" sz="2800" dirty="0" smtClean="0"/>
              <a:t>	</a:t>
            </a:r>
            <a:r>
              <a:rPr lang="en-US" sz="2000" dirty="0" smtClean="0"/>
              <a:t>Ex: overloading: methods, and constructors are allowed to be overloaded; fields and events must not be overloaded</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685800" y="1981200"/>
            <a:ext cx="7848600" cy="3124200"/>
          </a:xfrm>
        </p:spPr>
        <p:txBody>
          <a:bodyPr>
            <a:normAutofit/>
          </a:bodyPr>
          <a:lstStyle/>
          <a:p>
            <a:pPr algn="ctr" eaLnBrk="1" hangingPunct="1"/>
            <a:endParaRPr lang="en-US" sz="3600" dirty="0" smtClean="0"/>
          </a:p>
          <a:p>
            <a:pPr algn="ctr">
              <a:buNone/>
            </a:pPr>
            <a:r>
              <a:rPr lang="en-US" sz="3600" dirty="0" smtClean="0"/>
              <a:t>Chapter 17 </a:t>
            </a:r>
          </a:p>
          <a:p>
            <a:pPr algn="ctr">
              <a:buNone/>
            </a:pPr>
            <a:r>
              <a:rPr lang="en-US" sz="3600" dirty="0" smtClean="0"/>
              <a:t>Object Serialization</a:t>
            </a:r>
          </a:p>
          <a:p>
            <a:pPr algn="ctr" eaLnBrk="1" hangingPunct="1"/>
            <a:endParaRPr lang="en-US" sz="3600" dirty="0"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041864"/>
          </a:xfrm>
        </p:spPr>
        <p:txBody>
          <a:bodyPr>
            <a:normAutofit/>
          </a:bodyPr>
          <a:lstStyle/>
          <a:p>
            <a:pPr algn="ctr"/>
            <a:r>
              <a:rPr lang="en-US" sz="4000" b="1" dirty="0" smtClean="0"/>
              <a:t>Object Serialization Concept</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r>
              <a:rPr lang="en-US" sz="2000" dirty="0" smtClean="0">
                <a:latin typeface="Calibri" pitchFamily="34" charset="0"/>
              </a:rPr>
              <a:t>The term </a:t>
            </a:r>
            <a:r>
              <a:rPr lang="en-US" sz="2000" i="1" dirty="0" smtClean="0">
                <a:solidFill>
                  <a:srgbClr val="FFFF00"/>
                </a:solidFill>
                <a:latin typeface="Calibri" pitchFamily="34" charset="0"/>
              </a:rPr>
              <a:t>serialization</a:t>
            </a:r>
            <a:r>
              <a:rPr lang="en-US" sz="2000" i="1" dirty="0" smtClean="0">
                <a:latin typeface="Calibri" pitchFamily="34" charset="0"/>
              </a:rPr>
              <a:t> </a:t>
            </a:r>
            <a:r>
              <a:rPr lang="en-US" sz="2000" dirty="0" smtClean="0">
                <a:latin typeface="Calibri" pitchFamily="34" charset="0"/>
              </a:rPr>
              <a:t>describes the process of persisting (and possibly transferring) the state of an object to a stream.</a:t>
            </a:r>
          </a:p>
          <a:p>
            <a:r>
              <a:rPr lang="en-US" sz="2000" dirty="0" smtClean="0">
                <a:latin typeface="Calibri" pitchFamily="34" charset="0"/>
              </a:rPr>
              <a:t>The persisted data sequence contains all necessary information needed to reconstruct (or </a:t>
            </a:r>
            <a:r>
              <a:rPr lang="en-US" sz="2000" i="1" dirty="0" err="1" smtClean="0">
                <a:latin typeface="Calibri" pitchFamily="34" charset="0"/>
              </a:rPr>
              <a:t>deserialize</a:t>
            </a:r>
            <a:r>
              <a:rPr lang="en-US" sz="2000" dirty="0" smtClean="0">
                <a:latin typeface="Calibri" pitchFamily="34" charset="0"/>
              </a:rPr>
              <a:t>) the state of the object for use later.</a:t>
            </a:r>
          </a:p>
          <a:p>
            <a:r>
              <a:rPr lang="en-US" sz="2000" dirty="0" smtClean="0">
                <a:latin typeface="Calibri" pitchFamily="34" charset="0"/>
              </a:rPr>
              <a:t>Example: provide a way for end users to save their preferences to a GUI-based desktop application. </a:t>
            </a:r>
          </a:p>
          <a:p>
            <a:endParaRPr lang="en-US" sz="2000" dirty="0">
              <a:latin typeface="Calibri" pitchFamily="34" charset="0"/>
            </a:endParaRPr>
          </a:p>
        </p:txBody>
      </p:sp>
      <p:grpSp>
        <p:nvGrpSpPr>
          <p:cNvPr id="6" name="Group 5"/>
          <p:cNvGrpSpPr/>
          <p:nvPr/>
        </p:nvGrpSpPr>
        <p:grpSpPr>
          <a:xfrm>
            <a:off x="1600200" y="3581400"/>
            <a:ext cx="5323810" cy="2914286"/>
            <a:chOff x="1600200" y="3581400"/>
            <a:chExt cx="5323810" cy="2914286"/>
          </a:xfrm>
        </p:grpSpPr>
        <p:pic>
          <p:nvPicPr>
            <p:cNvPr id="7" name="Picture 6" descr="sample1.png"/>
            <p:cNvPicPr>
              <a:picLocks noChangeAspect="1"/>
            </p:cNvPicPr>
            <p:nvPr/>
          </p:nvPicPr>
          <p:blipFill>
            <a:blip r:embed="rId2"/>
            <a:stretch>
              <a:fillRect/>
            </a:stretch>
          </p:blipFill>
          <p:spPr>
            <a:xfrm>
              <a:off x="1600200" y="3581400"/>
              <a:ext cx="5323810" cy="2914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1905000" y="5562600"/>
              <a:ext cx="3124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05000" y="3886200"/>
              <a:ext cx="44196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9" idx="3"/>
              <a:endCxn id="8" idx="3"/>
            </p:cNvCxnSpPr>
            <p:nvPr/>
          </p:nvCxnSpPr>
          <p:spPr>
            <a:xfrm flipH="1">
              <a:off x="5029200" y="4343400"/>
              <a:ext cx="1295400" cy="1295400"/>
            </a:xfrm>
            <a:prstGeom prst="bentConnector3">
              <a:avLst>
                <a:gd name="adj1" fmla="val -36537"/>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normAutofit fontScale="90000"/>
          </a:bodyPr>
          <a:lstStyle/>
          <a:p>
            <a:r>
              <a:rPr lang="en-US" sz="4800" b="1" dirty="0" smtClean="0"/>
              <a:t>Object Serialization Concept</a:t>
            </a:r>
            <a:endParaRPr lang="en-US" dirty="0"/>
          </a:p>
        </p:txBody>
      </p:sp>
      <p:sp>
        <p:nvSpPr>
          <p:cNvPr id="5" name="Content Placeholder 2"/>
          <p:cNvSpPr>
            <a:spLocks noGrp="1"/>
          </p:cNvSpPr>
          <p:nvPr>
            <p:ph idx="1"/>
          </p:nvPr>
        </p:nvSpPr>
        <p:spPr>
          <a:xfrm>
            <a:off x="457200" y="1646237"/>
            <a:ext cx="8229600" cy="4526280"/>
          </a:xfrm>
        </p:spPr>
        <p:txBody>
          <a:bodyPr/>
          <a:lstStyle/>
          <a:p>
            <a:r>
              <a:rPr lang="en-US" sz="2400" dirty="0" smtClean="0"/>
              <a:t>When an object is persisted to a stream, </a:t>
            </a:r>
            <a:r>
              <a:rPr lang="en-US" sz="2400" i="1" dirty="0" smtClean="0"/>
              <a:t>all associated data (base classes, contained objects, etc.) are automatically serialized</a:t>
            </a:r>
            <a:r>
              <a:rPr lang="en-US" sz="2400" dirty="0" smtClean="0"/>
              <a:t> as well.</a:t>
            </a:r>
          </a:p>
          <a:p>
            <a:r>
              <a:rPr lang="en-US" sz="2400" dirty="0" smtClean="0"/>
              <a:t>A set of interrelated objects is represented using an </a:t>
            </a:r>
            <a:r>
              <a:rPr lang="en-US" sz="2400" i="1" dirty="0" smtClean="0">
                <a:solidFill>
                  <a:srgbClr val="FFFF00"/>
                </a:solidFill>
              </a:rPr>
              <a:t>object graph.</a:t>
            </a:r>
          </a:p>
          <a:p>
            <a:r>
              <a:rPr lang="en-US" sz="2400" dirty="0" smtClean="0"/>
              <a:t>.NET serialization services also allow you to persist an object graph in a variety of formats:</a:t>
            </a:r>
          </a:p>
          <a:p>
            <a:pPr lvl="1"/>
            <a:r>
              <a:rPr lang="en-US" sz="2000" dirty="0" smtClean="0">
                <a:solidFill>
                  <a:srgbClr val="FFFF00"/>
                </a:solidFill>
              </a:rPr>
              <a:t>Compact binary format </a:t>
            </a:r>
            <a:r>
              <a:rPr lang="en-US" sz="2000" dirty="0" smtClean="0"/>
              <a:t>(previous example)</a:t>
            </a:r>
          </a:p>
          <a:p>
            <a:pPr lvl="1"/>
            <a:r>
              <a:rPr lang="en-US" sz="2000" dirty="0" smtClean="0"/>
              <a:t>A Simple Object Access Protocol (</a:t>
            </a:r>
            <a:r>
              <a:rPr lang="en-US" sz="2000" dirty="0" smtClean="0">
                <a:solidFill>
                  <a:srgbClr val="FFFF00"/>
                </a:solidFill>
              </a:rPr>
              <a:t>SOAP</a:t>
            </a:r>
            <a:r>
              <a:rPr lang="en-US" sz="2000" dirty="0" smtClean="0"/>
              <a:t>) or </a:t>
            </a:r>
            <a:r>
              <a:rPr lang="en-US" sz="2000" dirty="0" smtClean="0">
                <a:solidFill>
                  <a:srgbClr val="FFFF00"/>
                </a:solidFill>
              </a:rPr>
              <a:t>XML format</a:t>
            </a:r>
          </a:p>
          <a:p>
            <a:r>
              <a:rPr lang="en-US" sz="2400" dirty="0" smtClean="0"/>
              <a:t>An object graph can be persisted into:</a:t>
            </a:r>
            <a:endParaRPr lang="en-US" sz="1800" dirty="0" smtClean="0"/>
          </a:p>
          <a:p>
            <a:pPr lvl="1"/>
            <a:r>
              <a:rPr lang="en-US" sz="2000" dirty="0" smtClean="0">
                <a:solidFill>
                  <a:srgbClr val="FFFF00"/>
                </a:solidFill>
              </a:rPr>
              <a:t>Local file </a:t>
            </a:r>
            <a:r>
              <a:rPr lang="en-US" sz="2000" dirty="0" smtClean="0"/>
              <a:t>(using </a:t>
            </a:r>
            <a:r>
              <a:rPr lang="en-US" sz="2000" dirty="0" err="1" smtClean="0"/>
              <a:t>System.IO.Stream</a:t>
            </a:r>
            <a:r>
              <a:rPr lang="en-US" sz="2000" dirty="0" smtClean="0"/>
              <a:t>-derived type)</a:t>
            </a:r>
          </a:p>
          <a:p>
            <a:pPr lvl="1"/>
            <a:r>
              <a:rPr lang="en-US" sz="2000" dirty="0" smtClean="0">
                <a:solidFill>
                  <a:srgbClr val="FFFF00"/>
                </a:solidFill>
              </a:rPr>
              <a:t>Memory</a:t>
            </a:r>
            <a:r>
              <a:rPr lang="en-US" sz="2000" dirty="0" smtClean="0"/>
              <a:t> (using </a:t>
            </a:r>
            <a:r>
              <a:rPr lang="en-US" sz="2000" dirty="0" err="1" smtClean="0"/>
              <a:t>MemoryStream</a:t>
            </a:r>
            <a:r>
              <a:rPr lang="en-US" sz="2000" dirty="0" smtClean="0"/>
              <a:t> type)</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965664"/>
          </a:xfrm>
        </p:spPr>
        <p:txBody>
          <a:bodyPr/>
          <a:lstStyle/>
          <a:p>
            <a:pPr algn="ctr"/>
            <a:r>
              <a:rPr lang="en-US" sz="4400" b="1" dirty="0" smtClean="0"/>
              <a:t>Object Serialization Concept</a:t>
            </a:r>
            <a:endParaRPr lang="en-US" dirty="0"/>
          </a:p>
        </p:txBody>
      </p:sp>
      <p:sp>
        <p:nvSpPr>
          <p:cNvPr id="5" name="Content Placeholder 2"/>
          <p:cNvSpPr>
            <a:spLocks noGrp="1"/>
          </p:cNvSpPr>
          <p:nvPr>
            <p:ph idx="1"/>
          </p:nvPr>
        </p:nvSpPr>
        <p:spPr>
          <a:xfrm>
            <a:off x="457200" y="1143000"/>
            <a:ext cx="8229600" cy="4526280"/>
          </a:xfrm>
        </p:spPr>
        <p:txBody>
          <a:bodyPr>
            <a:normAutofit/>
          </a:bodyPr>
          <a:lstStyle/>
          <a:p>
            <a:r>
              <a:rPr lang="en-US" sz="1800" b="1" dirty="0" smtClean="0"/>
              <a:t>The Role of Object Graphs</a:t>
            </a:r>
            <a:endParaRPr lang="en-US" sz="1800" dirty="0" smtClean="0"/>
          </a:p>
          <a:p>
            <a:pPr lvl="1"/>
            <a:r>
              <a:rPr lang="en-US" sz="1800" dirty="0" smtClean="0"/>
              <a:t>The set of related objects is collectively referred to as an </a:t>
            </a:r>
            <a:r>
              <a:rPr lang="en-US" sz="1800" i="1" dirty="0" smtClean="0"/>
              <a:t>object graph</a:t>
            </a:r>
            <a:r>
              <a:rPr lang="en-US" sz="1800" dirty="0" smtClean="0"/>
              <a:t>.</a:t>
            </a:r>
          </a:p>
          <a:p>
            <a:pPr lvl="1"/>
            <a:r>
              <a:rPr lang="en-US" sz="1800" dirty="0" smtClean="0"/>
              <a:t>Object graphs provide a simple way to </a:t>
            </a:r>
            <a:r>
              <a:rPr lang="en-US" sz="1800" dirty="0" smtClean="0">
                <a:solidFill>
                  <a:srgbClr val="FFFF00"/>
                </a:solidFill>
              </a:rPr>
              <a:t>document how a set of objects refer to each other</a:t>
            </a:r>
            <a:endParaRPr lang="en-US" sz="1800" dirty="0" smtClean="0"/>
          </a:p>
          <a:p>
            <a:pPr lvl="1"/>
            <a:r>
              <a:rPr lang="en-US" sz="1800" dirty="0" smtClean="0"/>
              <a:t>Each object in an object graph is assigned a </a:t>
            </a:r>
            <a:r>
              <a:rPr lang="en-US" sz="1800" dirty="0" smtClean="0">
                <a:solidFill>
                  <a:srgbClr val="FFFF00"/>
                </a:solidFill>
              </a:rPr>
              <a:t>unique numerical value</a:t>
            </a:r>
            <a:r>
              <a:rPr lang="en-US" sz="1800" dirty="0" smtClean="0"/>
              <a:t>.</a:t>
            </a:r>
          </a:p>
          <a:p>
            <a:pPr lvl="1"/>
            <a:r>
              <a:rPr lang="en-US" sz="1800" dirty="0" smtClean="0"/>
              <a:t>Once all objects have been assigned a numerical value, the object graph can record each object’s set of dependencies.</a:t>
            </a:r>
          </a:p>
          <a:p>
            <a:endParaRPr lang="en-US" sz="1800" dirty="0"/>
          </a:p>
        </p:txBody>
      </p:sp>
      <p:pic>
        <p:nvPicPr>
          <p:cNvPr id="6" name="Picture 4"/>
          <p:cNvPicPr>
            <a:picLocks noChangeAspect="1" noChangeArrowheads="1"/>
          </p:cNvPicPr>
          <p:nvPr/>
        </p:nvPicPr>
        <p:blipFill>
          <a:blip r:embed="rId2"/>
          <a:srcRect/>
          <a:stretch>
            <a:fillRect/>
          </a:stretch>
        </p:blipFill>
        <p:spPr bwMode="auto">
          <a:xfrm>
            <a:off x="1295400" y="3733800"/>
            <a:ext cx="3200400" cy="2171700"/>
          </a:xfrm>
          <a:prstGeom prst="rect">
            <a:avLst/>
          </a:prstGeom>
          <a:noFill/>
          <a:ln w="9525">
            <a:noFill/>
            <a:miter lim="800000"/>
            <a:headEnd/>
            <a:tailEnd/>
          </a:ln>
        </p:spPr>
      </p:pic>
      <p:pic>
        <p:nvPicPr>
          <p:cNvPr id="7" name="Picture 5"/>
          <p:cNvPicPr>
            <a:picLocks noChangeAspect="1" noChangeArrowheads="1"/>
          </p:cNvPicPr>
          <p:nvPr/>
        </p:nvPicPr>
        <p:blipFill>
          <a:blip r:embed="rId3"/>
          <a:srcRect/>
          <a:stretch>
            <a:fillRect/>
          </a:stretch>
        </p:blipFill>
        <p:spPr bwMode="auto">
          <a:xfrm>
            <a:off x="2438400" y="6096000"/>
            <a:ext cx="6096000" cy="484188"/>
          </a:xfrm>
          <a:prstGeom prst="rect">
            <a:avLst/>
          </a:prstGeom>
          <a:noFill/>
          <a:ln w="9525">
            <a:noFill/>
            <a:miter lim="800000"/>
            <a:headEnd/>
            <a:tailEnd/>
          </a:ln>
        </p:spPr>
      </p:pic>
      <p:sp>
        <p:nvSpPr>
          <p:cNvPr id="8" name="AutoShape 6"/>
          <p:cNvSpPr>
            <a:spLocks noChangeArrowheads="1"/>
          </p:cNvSpPr>
          <p:nvPr/>
        </p:nvSpPr>
        <p:spPr bwMode="auto">
          <a:xfrm rot="18574151">
            <a:off x="4783932" y="5191634"/>
            <a:ext cx="485775" cy="976313"/>
          </a:xfrm>
          <a:prstGeom prst="downArrow">
            <a:avLst>
              <a:gd name="adj1" fmla="val 50000"/>
              <a:gd name="adj2" fmla="val 50245"/>
            </a:avLst>
          </a:prstGeom>
          <a:solidFill>
            <a:srgbClr val="FFC000"/>
          </a:solidFill>
          <a:ln w="9525">
            <a:solidFill>
              <a:schemeClr val="tx1"/>
            </a:solidFill>
            <a:miter lim="800000"/>
            <a:headEnd/>
            <a:tailEnd/>
          </a:ln>
        </p:spPr>
        <p:txBody>
          <a:bodyPr wrap="none" anchor="ct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Configuring Objects for Serialization</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r>
              <a:rPr lang="en-US" sz="2000" dirty="0" smtClean="0"/>
              <a:t>Decorate each related class with the </a:t>
            </a:r>
            <a:r>
              <a:rPr lang="en-US" sz="2000" i="1" dirty="0" smtClean="0">
                <a:solidFill>
                  <a:srgbClr val="FFFF00"/>
                </a:solidFill>
              </a:rPr>
              <a:t>[</a:t>
            </a:r>
            <a:r>
              <a:rPr lang="en-US" sz="2000" i="1" dirty="0" err="1" smtClean="0">
                <a:solidFill>
                  <a:srgbClr val="FFFF00"/>
                </a:solidFill>
              </a:rPr>
              <a:t>Serializable</a:t>
            </a:r>
            <a:r>
              <a:rPr lang="en-US" sz="2000" i="1" dirty="0" smtClean="0">
                <a:solidFill>
                  <a:srgbClr val="FFFF00"/>
                </a:solidFill>
              </a:rPr>
              <a:t>] </a:t>
            </a:r>
            <a:r>
              <a:rPr lang="en-US" sz="2000" dirty="0" smtClean="0"/>
              <a:t>attribute to make an object available to .NET serialization services.</a:t>
            </a:r>
          </a:p>
          <a:p>
            <a:r>
              <a:rPr lang="en-US" sz="2000" dirty="0" smtClean="0"/>
              <a:t>Mark fields with </a:t>
            </a:r>
            <a:r>
              <a:rPr lang="en-US" sz="2000" i="1" dirty="0" smtClean="0">
                <a:solidFill>
                  <a:srgbClr val="FFFF00"/>
                </a:solidFill>
              </a:rPr>
              <a:t>[</a:t>
            </a:r>
            <a:r>
              <a:rPr lang="en-US" sz="2000" i="1" dirty="0" err="1" smtClean="0">
                <a:solidFill>
                  <a:srgbClr val="FFFF00"/>
                </a:solidFill>
              </a:rPr>
              <a:t>NonSerialized</a:t>
            </a:r>
            <a:r>
              <a:rPr lang="en-US" sz="2000" i="1" dirty="0" smtClean="0">
                <a:solidFill>
                  <a:srgbClr val="FFFF00"/>
                </a:solidFill>
              </a:rPr>
              <a:t>] </a:t>
            </a:r>
            <a:r>
              <a:rPr lang="en-US" sz="2000" dirty="0" smtClean="0"/>
              <a:t>if they should not (or perhaps cannot) participate in the serialization scheme.</a:t>
            </a:r>
          </a:p>
          <a:p>
            <a:r>
              <a:rPr lang="en-US" sz="2000" dirty="0" smtClean="0"/>
              <a:t>The [</a:t>
            </a:r>
            <a:r>
              <a:rPr lang="en-US" sz="2000" dirty="0" err="1" smtClean="0"/>
              <a:t>Serializable</a:t>
            </a:r>
            <a:r>
              <a:rPr lang="en-US" sz="2000" dirty="0" smtClean="0"/>
              <a:t>] attribute </a:t>
            </a:r>
            <a:r>
              <a:rPr lang="en-US" sz="2000" u="sng" dirty="0" smtClean="0"/>
              <a:t>cannot be inherited</a:t>
            </a:r>
            <a:r>
              <a:rPr lang="en-US" sz="2000" dirty="0" smtClean="0"/>
              <a:t>.</a:t>
            </a:r>
          </a:p>
          <a:p>
            <a:endParaRPr lang="en-US" sz="2000" dirty="0"/>
          </a:p>
        </p:txBody>
      </p:sp>
      <p:pic>
        <p:nvPicPr>
          <p:cNvPr id="6" name="Picture 4"/>
          <p:cNvPicPr>
            <a:picLocks noChangeAspect="1" noChangeArrowheads="1"/>
          </p:cNvPicPr>
          <p:nvPr/>
        </p:nvPicPr>
        <p:blipFill>
          <a:blip r:embed="rId2"/>
          <a:srcRect/>
          <a:stretch>
            <a:fillRect/>
          </a:stretch>
        </p:blipFill>
        <p:spPr bwMode="auto">
          <a:xfrm>
            <a:off x="1219200" y="3997325"/>
            <a:ext cx="3429000" cy="2038350"/>
          </a:xfrm>
          <a:prstGeom prst="rect">
            <a:avLst/>
          </a:prstGeom>
          <a:noFill/>
          <a:ln w="9525">
            <a:solidFill>
              <a:schemeClr val="accent1"/>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5105400" y="3810000"/>
            <a:ext cx="3200400" cy="1238250"/>
          </a:xfrm>
          <a:prstGeom prst="rect">
            <a:avLst/>
          </a:prstGeom>
          <a:noFill/>
          <a:ln w="9525">
            <a:solidFill>
              <a:schemeClr val="accent1"/>
            </a:solidFill>
            <a:miter lim="800000"/>
            <a:headEnd/>
            <a:tailEnd/>
          </a:ln>
        </p:spPr>
      </p:pic>
      <p:pic>
        <p:nvPicPr>
          <p:cNvPr id="8" name="Picture 6"/>
          <p:cNvPicPr>
            <a:picLocks noChangeAspect="1" noChangeArrowheads="1"/>
          </p:cNvPicPr>
          <p:nvPr/>
        </p:nvPicPr>
        <p:blipFill>
          <a:blip r:embed="rId4"/>
          <a:srcRect/>
          <a:stretch>
            <a:fillRect/>
          </a:stretch>
        </p:blipFill>
        <p:spPr bwMode="auto">
          <a:xfrm>
            <a:off x="5181600" y="5216525"/>
            <a:ext cx="2590800" cy="1184275"/>
          </a:xfrm>
          <a:prstGeom prst="rect">
            <a:avLst/>
          </a:prstGeom>
          <a:noFill/>
          <a:ln w="9525">
            <a:solidFill>
              <a:schemeClr val="accent1"/>
            </a:solid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Configuring Objects for Serialization</a:t>
            </a:r>
            <a:endParaRPr lang="en-US" sz="4000" dirty="0"/>
          </a:p>
        </p:txBody>
      </p:sp>
      <p:sp>
        <p:nvSpPr>
          <p:cNvPr id="5" name="Content Placeholder 2"/>
          <p:cNvSpPr>
            <a:spLocks noGrp="1"/>
          </p:cNvSpPr>
          <p:nvPr>
            <p:ph idx="1"/>
          </p:nvPr>
        </p:nvSpPr>
        <p:spPr>
          <a:xfrm>
            <a:off x="457200" y="1646237"/>
            <a:ext cx="8229600" cy="4526280"/>
          </a:xfrm>
        </p:spPr>
        <p:txBody>
          <a:bodyPr/>
          <a:lstStyle/>
          <a:p>
            <a:r>
              <a:rPr lang="en-US" dirty="0" smtClean="0"/>
              <a:t>Public Fields, Private Fields, and Public Properties</a:t>
            </a:r>
          </a:p>
          <a:p>
            <a:pPr lvl="1"/>
            <a:r>
              <a:rPr lang="en-US" u="sng" dirty="0" err="1" smtClean="0"/>
              <a:t>BinaryFormatter</a:t>
            </a:r>
            <a:r>
              <a:rPr lang="en-US" dirty="0" smtClean="0"/>
              <a:t> serialize </a:t>
            </a:r>
            <a:r>
              <a:rPr lang="en-US" i="1" dirty="0" smtClean="0">
                <a:solidFill>
                  <a:srgbClr val="FFFF00"/>
                </a:solidFill>
              </a:rPr>
              <a:t>all </a:t>
            </a:r>
            <a:r>
              <a:rPr lang="en-US" i="1" dirty="0" err="1" smtClean="0">
                <a:solidFill>
                  <a:srgbClr val="FFFF00"/>
                </a:solidFill>
              </a:rPr>
              <a:t>serializable</a:t>
            </a:r>
            <a:r>
              <a:rPr lang="en-US" i="1" dirty="0" smtClean="0">
                <a:solidFill>
                  <a:srgbClr val="FFFF00"/>
                </a:solidFill>
              </a:rPr>
              <a:t> fields </a:t>
            </a:r>
            <a:r>
              <a:rPr lang="en-US" dirty="0" smtClean="0"/>
              <a:t>of a type, regardless of whether they are public fields, private fields, or private fields exposed through type properties.</a:t>
            </a:r>
          </a:p>
          <a:p>
            <a:pPr lvl="1"/>
            <a:r>
              <a:rPr lang="en-US" u="sng" dirty="0" err="1" smtClean="0"/>
              <a:t>XmlSerializer</a:t>
            </a:r>
            <a:r>
              <a:rPr lang="en-US" dirty="0" smtClean="0"/>
              <a:t> or </a:t>
            </a:r>
            <a:r>
              <a:rPr lang="en-US" u="sng" dirty="0" err="1" smtClean="0"/>
              <a:t>SoapFormatter</a:t>
            </a:r>
            <a:r>
              <a:rPr lang="en-US" dirty="0" smtClean="0"/>
              <a:t> </a:t>
            </a:r>
            <a:r>
              <a:rPr lang="en-US" i="1" dirty="0" smtClean="0"/>
              <a:t>only </a:t>
            </a:r>
            <a:r>
              <a:rPr lang="en-US" dirty="0" smtClean="0"/>
              <a:t>serialize </a:t>
            </a:r>
            <a:r>
              <a:rPr lang="en-US" dirty="0" smtClean="0">
                <a:solidFill>
                  <a:srgbClr val="FFFF00"/>
                </a:solidFill>
              </a:rPr>
              <a:t>public  field </a:t>
            </a:r>
            <a:r>
              <a:rPr lang="en-US" dirty="0" smtClean="0"/>
              <a:t>data or </a:t>
            </a:r>
            <a:r>
              <a:rPr lang="en-US" dirty="0" smtClean="0">
                <a:solidFill>
                  <a:srgbClr val="FFFF00"/>
                </a:solidFill>
              </a:rPr>
              <a:t>private data exposed through public properties</a:t>
            </a:r>
            <a:r>
              <a:rPr lang="en-US" dirty="0" smtClean="0"/>
              <a:t>.</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Choosing a Serialization Formatter</a:t>
            </a:r>
            <a:endParaRPr lang="en-US" sz="4000" dirty="0"/>
          </a:p>
        </p:txBody>
      </p:sp>
      <p:sp>
        <p:nvSpPr>
          <p:cNvPr id="5" name="Content Placeholder 2"/>
          <p:cNvSpPr>
            <a:spLocks noGrp="1"/>
          </p:cNvSpPr>
          <p:nvPr>
            <p:ph idx="1"/>
          </p:nvPr>
        </p:nvSpPr>
        <p:spPr>
          <a:xfrm>
            <a:off x="457200" y="1646237"/>
            <a:ext cx="8229600" cy="4526280"/>
          </a:xfrm>
        </p:spPr>
        <p:txBody>
          <a:bodyPr/>
          <a:lstStyle/>
          <a:p>
            <a:r>
              <a:rPr lang="en-US" sz="2400" dirty="0" err="1" smtClean="0">
                <a:latin typeface="Calibri" pitchFamily="34" charset="0"/>
              </a:rPr>
              <a:t>BinaryFormatter</a:t>
            </a:r>
            <a:r>
              <a:rPr lang="en-US" sz="2400" dirty="0" smtClean="0">
                <a:latin typeface="Calibri" pitchFamily="34" charset="0"/>
              </a:rPr>
              <a:t> type, it will not only persist the field data of the objects in the object graph, but also each type’s fully qualified name and the full name of the defining assembly</a:t>
            </a:r>
          </a:p>
          <a:p>
            <a:pPr lvl="1">
              <a:buFont typeface="Wingdings" pitchFamily="2" charset="2"/>
              <a:buChar char="Ø"/>
            </a:pPr>
            <a:r>
              <a:rPr lang="en-US" sz="2400" dirty="0" smtClean="0">
                <a:latin typeface="Calibri" pitchFamily="34" charset="0"/>
              </a:rPr>
              <a:t>ideal choice for transferring objects by value (e.g., as a full copy) across machines</a:t>
            </a:r>
          </a:p>
          <a:p>
            <a:r>
              <a:rPr lang="en-US" sz="2400" dirty="0" smtClean="0">
                <a:latin typeface="Calibri" pitchFamily="34" charset="0"/>
              </a:rPr>
              <a:t>The </a:t>
            </a:r>
            <a:r>
              <a:rPr lang="en-US" sz="2400" dirty="0" err="1" smtClean="0">
                <a:latin typeface="Calibri" pitchFamily="34" charset="0"/>
              </a:rPr>
              <a:t>SoapFormatter</a:t>
            </a:r>
            <a:r>
              <a:rPr lang="en-US" sz="2400" dirty="0" smtClean="0">
                <a:latin typeface="Calibri" pitchFamily="34" charset="0"/>
              </a:rPr>
              <a:t> and </a:t>
            </a:r>
            <a:r>
              <a:rPr lang="en-US" sz="2400" dirty="0" err="1" smtClean="0">
                <a:latin typeface="Calibri" pitchFamily="34" charset="0"/>
              </a:rPr>
              <a:t>XmlSerializer</a:t>
            </a:r>
            <a:r>
              <a:rPr lang="en-US" sz="2400" dirty="0" smtClean="0">
                <a:latin typeface="Calibri" pitchFamily="34" charset="0"/>
              </a:rPr>
              <a:t> </a:t>
            </a:r>
            <a:r>
              <a:rPr lang="en-US" sz="2400" dirty="0" smtClean="0">
                <a:solidFill>
                  <a:srgbClr val="FFFF00"/>
                </a:solidFill>
                <a:latin typeface="Calibri" pitchFamily="34" charset="0"/>
              </a:rPr>
              <a:t>only persist public field data/public</a:t>
            </a:r>
            <a:r>
              <a:rPr lang="en-US" sz="2400" dirty="0" smtClean="0">
                <a:latin typeface="Calibri" pitchFamily="34" charset="0"/>
              </a:rPr>
              <a:t> properties</a:t>
            </a:r>
          </a:p>
          <a:p>
            <a:pPr lvl="1">
              <a:buFont typeface="Wingdings" pitchFamily="2" charset="2"/>
              <a:buChar char="Ø"/>
            </a:pPr>
            <a:r>
              <a:rPr lang="en-US" sz="2400" dirty="0" smtClean="0">
                <a:latin typeface="Calibri" pitchFamily="34" charset="0"/>
              </a:rPr>
              <a:t>ideal choices for transferring among OS (Windows XP, Mac OS X, and *nix distributions) and application framework (.NET, J2EE, COM, etc.)</a:t>
            </a: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1295400"/>
            <a:ext cx="7772400" cy="2590800"/>
          </a:xfrm>
          <a:prstGeom prst="rect">
            <a:avLst/>
          </a:prstGeom>
          <a:noFill/>
          <a:ln w="9525">
            <a:noFill/>
            <a:miter lim="800000"/>
            <a:headEnd/>
            <a:tailEnd/>
          </a:ln>
        </p:spPr>
        <p:txBody>
          <a:bodyPr anchor="ctr"/>
          <a:lstStyle/>
          <a:p>
            <a:pPr algn="ctr">
              <a:defRPr/>
            </a:pPr>
            <a:r>
              <a:rPr lang="en-US" sz="4000" dirty="0">
                <a:latin typeface="+mj-lt"/>
                <a:ea typeface="+mj-ea"/>
                <a:cs typeface="+mj-cs"/>
              </a:rPr>
              <a:t>Chapter </a:t>
            </a:r>
            <a:r>
              <a:rPr lang="en-US" sz="4000" dirty="0" smtClean="0">
                <a:latin typeface="+mj-lt"/>
                <a:ea typeface="+mj-ea"/>
                <a:cs typeface="+mj-cs"/>
              </a:rPr>
              <a:t>22</a:t>
            </a:r>
          </a:p>
          <a:p>
            <a:pPr algn="ctr">
              <a:defRPr/>
            </a:pPr>
            <a:r>
              <a:rPr lang="en-US" sz="4000" dirty="0" smtClean="0"/>
              <a:t>Database Access with ADO.NET</a:t>
            </a:r>
            <a:endParaRPr lang="en-US" sz="4000" dirty="0">
              <a:latin typeface="+mj-lt"/>
              <a:ea typeface="+mj-ea"/>
              <a:cs typeface="+mj-cs"/>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dirty="0" smtClean="0"/>
              <a:t>ADO.NET over ADO</a:t>
            </a:r>
            <a:endParaRPr lang="en-US" dirty="0"/>
          </a:p>
        </p:txBody>
      </p:sp>
      <p:sp>
        <p:nvSpPr>
          <p:cNvPr id="5" name="Content Placeholder 2"/>
          <p:cNvSpPr>
            <a:spLocks noGrp="1"/>
          </p:cNvSpPr>
          <p:nvPr>
            <p:ph idx="1"/>
          </p:nvPr>
        </p:nvSpPr>
        <p:spPr>
          <a:xfrm>
            <a:off x="457200" y="1646237"/>
            <a:ext cx="8229600" cy="4526280"/>
          </a:xfrm>
        </p:spPr>
        <p:txBody>
          <a:bodyPr>
            <a:normAutofit/>
          </a:bodyPr>
          <a:lstStyle/>
          <a:p>
            <a:r>
              <a:rPr lang="en-US" sz="2400" dirty="0" smtClean="0">
                <a:latin typeface="Calibri" pitchFamily="34" charset="0"/>
              </a:rPr>
              <a:t>In-memory Representations of Data</a:t>
            </a:r>
          </a:p>
          <a:p>
            <a:pPr lvl="1">
              <a:buFont typeface="Wingdings" pitchFamily="2" charset="2"/>
              <a:buChar char="Ø"/>
            </a:pPr>
            <a:r>
              <a:rPr lang="en-US" sz="2400" dirty="0" smtClean="0">
                <a:latin typeface="Calibri" pitchFamily="34" charset="0"/>
              </a:rPr>
              <a:t>In ADO, the in-memory representation of data is the </a:t>
            </a:r>
            <a:r>
              <a:rPr lang="en-US" sz="2400" u="sng" dirty="0" err="1" smtClean="0">
                <a:latin typeface="Calibri" pitchFamily="34" charset="0"/>
              </a:rPr>
              <a:t>recordset</a:t>
            </a:r>
            <a:r>
              <a:rPr lang="en-US" sz="2400" dirty="0" smtClean="0">
                <a:latin typeface="Calibri" pitchFamily="34" charset="0"/>
              </a:rPr>
              <a:t>. In ADO.NET, it is the </a:t>
            </a:r>
            <a:r>
              <a:rPr lang="en-US" sz="2400" u="sng" dirty="0" smtClean="0">
                <a:latin typeface="Calibri" pitchFamily="34" charset="0"/>
              </a:rPr>
              <a:t>dataset</a:t>
            </a:r>
            <a:r>
              <a:rPr lang="en-US" sz="2400" dirty="0" smtClean="0">
                <a:latin typeface="Calibri" pitchFamily="34" charset="0"/>
              </a:rPr>
              <a:t>. </a:t>
            </a:r>
          </a:p>
          <a:p>
            <a:pPr lvl="3">
              <a:buFont typeface="Wingdings" pitchFamily="2" charset="2"/>
              <a:buChar char="§"/>
            </a:pPr>
            <a:r>
              <a:rPr lang="en-US" sz="2400" dirty="0" smtClean="0">
                <a:latin typeface="Calibri" pitchFamily="34" charset="0"/>
              </a:rPr>
              <a:t>A </a:t>
            </a:r>
            <a:r>
              <a:rPr lang="en-US" sz="2400" dirty="0" err="1" smtClean="0">
                <a:latin typeface="Calibri" pitchFamily="34" charset="0"/>
              </a:rPr>
              <a:t>recordset</a:t>
            </a:r>
            <a:r>
              <a:rPr lang="en-US" sz="2400" dirty="0" smtClean="0">
                <a:latin typeface="Calibri" pitchFamily="34" charset="0"/>
              </a:rPr>
              <a:t> looks like a single table. If a </a:t>
            </a:r>
            <a:r>
              <a:rPr lang="en-US" sz="2400" dirty="0" err="1" smtClean="0">
                <a:latin typeface="Calibri" pitchFamily="34" charset="0"/>
              </a:rPr>
              <a:t>recordset</a:t>
            </a:r>
            <a:r>
              <a:rPr lang="en-US" sz="2400" dirty="0" smtClean="0">
                <a:latin typeface="Calibri" pitchFamily="34" charset="0"/>
              </a:rPr>
              <a:t> is to contain data from multiple database tables, it must use a JOIN query, which assembles the data from the various database tables into a single result table.</a:t>
            </a:r>
          </a:p>
          <a:p>
            <a:pPr lvl="3">
              <a:buFont typeface="Wingdings" pitchFamily="2" charset="2"/>
              <a:buChar char="§"/>
            </a:pPr>
            <a:r>
              <a:rPr lang="en-US" sz="2400" dirty="0" smtClean="0">
                <a:latin typeface="Calibri" pitchFamily="34" charset="0"/>
              </a:rPr>
              <a:t>In contrast, a dataset is a collection of one or more tables. In this way, a dataset can mimic the structure of the underlying database.</a:t>
            </a:r>
          </a:p>
          <a:p>
            <a:endParaRPr lang="en-US" sz="2400"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dirty="0" smtClean="0"/>
              <a:t>ADO.NET </a:t>
            </a:r>
            <a:r>
              <a:rPr lang="en-US" dirty="0" err="1" smtClean="0"/>
              <a:t>vs</a:t>
            </a:r>
            <a:r>
              <a:rPr lang="en-US" dirty="0" smtClean="0"/>
              <a:t> ADO</a:t>
            </a:r>
            <a:endParaRPr lang="en-US" dirty="0"/>
          </a:p>
        </p:txBody>
      </p:sp>
      <p:sp>
        <p:nvSpPr>
          <p:cNvPr id="5" name="Content Placeholder 2"/>
          <p:cNvSpPr>
            <a:spLocks noGrp="1"/>
          </p:cNvSpPr>
          <p:nvPr>
            <p:ph idx="1"/>
          </p:nvPr>
        </p:nvSpPr>
        <p:spPr>
          <a:xfrm>
            <a:off x="457200" y="1646237"/>
            <a:ext cx="8229600" cy="4526280"/>
          </a:xfrm>
        </p:spPr>
        <p:txBody>
          <a:bodyPr>
            <a:normAutofit/>
          </a:bodyPr>
          <a:lstStyle/>
          <a:p>
            <a:r>
              <a:rPr lang="en-US" sz="2800" dirty="0" smtClean="0">
                <a:latin typeface="Calibri" pitchFamily="34" charset="0"/>
              </a:rPr>
              <a:t>Minimized Open Connections</a:t>
            </a:r>
          </a:p>
          <a:p>
            <a:pPr lvl="1">
              <a:buFont typeface="Wingdings" pitchFamily="2" charset="2"/>
              <a:buChar char="Ø"/>
            </a:pPr>
            <a:r>
              <a:rPr lang="en-US" sz="2800" dirty="0" smtClean="0">
                <a:latin typeface="Calibri" pitchFamily="34" charset="0"/>
              </a:rPr>
              <a:t>In ADO.NET you open connections only long enough to perform a database operation, such as a Select or Update. You can read rows into a dataset and then work with them without staying connected to the data source. </a:t>
            </a:r>
          </a:p>
          <a:p>
            <a:pPr lvl="1">
              <a:buFont typeface="Wingdings" pitchFamily="2" charset="2"/>
              <a:buChar char="Ø"/>
            </a:pPr>
            <a:r>
              <a:rPr lang="en-US" sz="2800" dirty="0" smtClean="0">
                <a:latin typeface="Calibri" pitchFamily="34" charset="0"/>
              </a:rPr>
              <a:t>In ADO the </a:t>
            </a:r>
            <a:r>
              <a:rPr lang="en-US" sz="2800" dirty="0" err="1" smtClean="0">
                <a:latin typeface="Calibri" pitchFamily="34" charset="0"/>
              </a:rPr>
              <a:t>recordset</a:t>
            </a:r>
            <a:r>
              <a:rPr lang="en-US" sz="2800" dirty="0" smtClean="0">
                <a:latin typeface="Calibri" pitchFamily="34" charset="0"/>
              </a:rPr>
              <a:t> can provide disconnected access, but ADO is designed primarily for connected access.</a:t>
            </a:r>
            <a:endParaRPr lang="en-US" sz="2800"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dirty="0" smtClean="0"/>
              <a:t>CTS </a:t>
            </a:r>
            <a:r>
              <a:rPr lang="en-US" dirty="0" err="1" smtClean="0"/>
              <a:t>vs</a:t>
            </a:r>
            <a:r>
              <a:rPr lang="en-US" dirty="0" smtClean="0"/>
              <a:t> CLS</a:t>
            </a:r>
            <a:endParaRPr lang="en-US" dirty="0"/>
          </a:p>
        </p:txBody>
      </p:sp>
      <p:pic>
        <p:nvPicPr>
          <p:cNvPr id="4" name="Picture 2" descr="describes cls and cts"/>
          <p:cNvPicPr>
            <a:picLocks noChangeAspect="1" noChangeArrowheads="1"/>
          </p:cNvPicPr>
          <p:nvPr/>
        </p:nvPicPr>
        <p:blipFill>
          <a:blip r:embed="rId2"/>
          <a:srcRect/>
          <a:stretch>
            <a:fillRect/>
          </a:stretch>
        </p:blipFill>
        <p:spPr bwMode="auto">
          <a:xfrm>
            <a:off x="2057400" y="2209800"/>
            <a:ext cx="4762500" cy="31527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965664"/>
          </a:xfrm>
        </p:spPr>
        <p:txBody>
          <a:bodyPr/>
          <a:lstStyle/>
          <a:p>
            <a:pPr algn="ctr"/>
            <a:r>
              <a:rPr lang="en-US" dirty="0" smtClean="0"/>
              <a:t>ADO.NET </a:t>
            </a:r>
            <a:r>
              <a:rPr lang="en-US" dirty="0" err="1" smtClean="0"/>
              <a:t>vs</a:t>
            </a:r>
            <a:r>
              <a:rPr lang="en-US" dirty="0" smtClean="0"/>
              <a:t> ADO</a:t>
            </a:r>
            <a:endParaRPr lang="en-US" dirty="0"/>
          </a:p>
        </p:txBody>
      </p:sp>
      <p:sp>
        <p:nvSpPr>
          <p:cNvPr id="5" name="Content Placeholder 2"/>
          <p:cNvSpPr>
            <a:spLocks noGrp="1"/>
          </p:cNvSpPr>
          <p:nvPr>
            <p:ph idx="1"/>
          </p:nvPr>
        </p:nvSpPr>
        <p:spPr>
          <a:xfrm>
            <a:off x="457200" y="1646237"/>
            <a:ext cx="8229600" cy="4526280"/>
          </a:xfrm>
        </p:spPr>
        <p:txBody>
          <a:bodyPr>
            <a:normAutofit/>
          </a:bodyPr>
          <a:lstStyle/>
          <a:p>
            <a:r>
              <a:rPr lang="en-US" sz="2800" dirty="0" smtClean="0">
                <a:latin typeface="Calibri" pitchFamily="34" charset="0"/>
              </a:rPr>
              <a:t>Sharing Data Between Applications</a:t>
            </a:r>
          </a:p>
          <a:p>
            <a:pPr lvl="1">
              <a:buFont typeface="Wingdings" pitchFamily="2" charset="2"/>
              <a:buChar char="Ø"/>
            </a:pPr>
            <a:r>
              <a:rPr lang="en-US" sz="2800" dirty="0" smtClean="0">
                <a:latin typeface="Calibri" pitchFamily="34" charset="0"/>
              </a:rPr>
              <a:t>To transmit an ADO disconnected </a:t>
            </a:r>
            <a:r>
              <a:rPr lang="en-US" sz="2800" dirty="0" err="1" smtClean="0">
                <a:latin typeface="Calibri" pitchFamily="34" charset="0"/>
              </a:rPr>
              <a:t>recordset</a:t>
            </a:r>
            <a:r>
              <a:rPr lang="en-US" sz="2800" dirty="0" smtClean="0">
                <a:latin typeface="Calibri" pitchFamily="34" charset="0"/>
              </a:rPr>
              <a:t> from one component to another, you use COM marshalling</a:t>
            </a:r>
          </a:p>
          <a:p>
            <a:pPr lvl="1">
              <a:buFont typeface="Wingdings" pitchFamily="2" charset="2"/>
              <a:buChar char="Ø"/>
            </a:pPr>
            <a:r>
              <a:rPr lang="en-US" sz="2800" dirty="0" smtClean="0">
                <a:latin typeface="Calibri" pitchFamily="34" charset="0"/>
              </a:rPr>
              <a:t>To transmit data in ADO.NET, you use a dataset, which can transmit an XML stream: richer data types, better performance, penetrating firewalls</a:t>
            </a:r>
          </a:p>
          <a:p>
            <a:pPr lvl="1"/>
            <a:endParaRPr lang="en-US" sz="2800" dirty="0" smtClean="0">
              <a:latin typeface="Calibri" pitchFamily="34" charset="0"/>
            </a:endParaRPr>
          </a:p>
          <a:p>
            <a:r>
              <a:rPr lang="en-US" sz="2800" dirty="0" smtClean="0">
                <a:latin typeface="Calibri" pitchFamily="34" charset="0"/>
              </a:rPr>
              <a:t>ADO.NET is a managed library of code</a:t>
            </a:r>
          </a:p>
          <a:p>
            <a:endParaRPr lang="en-US" sz="2800" dirty="0" smtClean="0">
              <a:latin typeface="Calibri" pitchFamily="34" charset="0"/>
            </a:endParaRPr>
          </a:p>
          <a:p>
            <a:endParaRPr lang="en-US" sz="2800"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dirty="0" smtClean="0"/>
              <a:t>ADO.NET models</a:t>
            </a:r>
            <a:endParaRPr lang="en-US" dirty="0"/>
          </a:p>
        </p:txBody>
      </p:sp>
      <p:sp>
        <p:nvSpPr>
          <p:cNvPr id="5" name="Content Placeholder 2"/>
          <p:cNvSpPr>
            <a:spLocks noGrp="1"/>
          </p:cNvSpPr>
          <p:nvPr>
            <p:ph idx="1"/>
          </p:nvPr>
        </p:nvSpPr>
        <p:spPr>
          <a:xfrm>
            <a:off x="457200" y="1646237"/>
            <a:ext cx="8229600" cy="4526280"/>
          </a:xfrm>
        </p:spPr>
        <p:txBody>
          <a:bodyPr>
            <a:normAutofit lnSpcReduction="10000"/>
          </a:bodyPr>
          <a:lstStyle/>
          <a:p>
            <a:r>
              <a:rPr lang="en-US" dirty="0" smtClean="0"/>
              <a:t>Connected layer: </a:t>
            </a:r>
          </a:p>
          <a:p>
            <a:pPr lvl="1"/>
            <a:r>
              <a:rPr lang="en-US" dirty="0" smtClean="0"/>
              <a:t>explicitly</a:t>
            </a:r>
            <a:r>
              <a:rPr lang="en-US" i="1" dirty="0" smtClean="0"/>
              <a:t> connect to and disconnect</a:t>
            </a:r>
            <a:r>
              <a:rPr lang="en-US" dirty="0" smtClean="0"/>
              <a:t> from the underlying data store.</a:t>
            </a:r>
          </a:p>
          <a:p>
            <a:pPr lvl="1"/>
            <a:r>
              <a:rPr lang="en-US" dirty="0" smtClean="0"/>
              <a:t>typically interact with the data store using </a:t>
            </a:r>
            <a:r>
              <a:rPr lang="en-US" i="1" dirty="0" smtClean="0"/>
              <a:t>connection</a:t>
            </a:r>
            <a:r>
              <a:rPr lang="en-US" dirty="0" smtClean="0"/>
              <a:t>, </a:t>
            </a:r>
            <a:r>
              <a:rPr lang="en-US" i="1" dirty="0" smtClean="0"/>
              <a:t>command</a:t>
            </a:r>
            <a:r>
              <a:rPr lang="en-US" dirty="0" smtClean="0"/>
              <a:t>, and </a:t>
            </a:r>
            <a:r>
              <a:rPr lang="en-US" i="1" dirty="0" smtClean="0"/>
              <a:t>data reader </a:t>
            </a:r>
            <a:r>
              <a:rPr lang="en-US" dirty="0" smtClean="0"/>
              <a:t>objects.</a:t>
            </a:r>
          </a:p>
          <a:p>
            <a:r>
              <a:rPr lang="en-US" dirty="0" smtClean="0"/>
              <a:t>Disconnected layer: </a:t>
            </a:r>
          </a:p>
          <a:p>
            <a:pPr lvl="1"/>
            <a:r>
              <a:rPr lang="en-US" dirty="0" smtClean="0"/>
              <a:t>Obtain a client-side copy of the external data (the connection is </a:t>
            </a:r>
            <a:r>
              <a:rPr lang="en-US" i="1" dirty="0" smtClean="0"/>
              <a:t>automatically opened and closed</a:t>
            </a:r>
            <a:r>
              <a:rPr lang="en-US" dirty="0" smtClean="0"/>
              <a:t>).</a:t>
            </a:r>
          </a:p>
          <a:p>
            <a:pPr lvl="1"/>
            <a:r>
              <a:rPr lang="en-US" dirty="0" smtClean="0"/>
              <a:t>Interact with </a:t>
            </a:r>
            <a:r>
              <a:rPr lang="en-US" i="1" dirty="0" err="1" smtClean="0"/>
              <a:t>SqlDataAdapter</a:t>
            </a:r>
            <a:r>
              <a:rPr lang="en-US" dirty="0" smtClean="0"/>
              <a:t>, </a:t>
            </a:r>
            <a:r>
              <a:rPr lang="en-US" i="1" dirty="0" err="1" smtClean="0"/>
              <a:t>DataSet</a:t>
            </a:r>
            <a:r>
              <a:rPr lang="en-US" dirty="0" smtClean="0"/>
              <a:t>, </a:t>
            </a:r>
            <a:r>
              <a:rPr lang="en-US" i="1" dirty="0" err="1" smtClean="0"/>
              <a:t>DataTable</a:t>
            </a:r>
            <a:r>
              <a:rPr lang="en-US" dirty="0" smtClean="0"/>
              <a:t> objects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lstStyle/>
          <a:p>
            <a:pPr algn="ctr"/>
            <a:r>
              <a:rPr lang="en-US" sz="4800" b="1" dirty="0" smtClean="0"/>
              <a:t>ADO.NET Data Providers</a:t>
            </a:r>
            <a:endParaRPr lang="en-US" dirty="0"/>
          </a:p>
        </p:txBody>
      </p:sp>
      <p:sp>
        <p:nvSpPr>
          <p:cNvPr id="5" name="Content Placeholder 2"/>
          <p:cNvSpPr>
            <a:spLocks noGrp="1"/>
          </p:cNvSpPr>
          <p:nvPr>
            <p:ph idx="1"/>
          </p:nvPr>
        </p:nvSpPr>
        <p:spPr>
          <a:xfrm>
            <a:off x="457200" y="1646237"/>
            <a:ext cx="8229600" cy="4526280"/>
          </a:xfrm>
        </p:spPr>
        <p:txBody>
          <a:bodyPr/>
          <a:lstStyle/>
          <a:p>
            <a:r>
              <a:rPr lang="en-US" sz="2800" dirty="0" smtClean="0"/>
              <a:t>ADO.NET supports multiple data providers, each of which is optimized to interact with a specific DBMS.</a:t>
            </a:r>
          </a:p>
          <a:p>
            <a:r>
              <a:rPr lang="en-US" sz="2800" dirty="0" smtClean="0"/>
              <a:t>Benefits:</a:t>
            </a:r>
          </a:p>
          <a:p>
            <a:pPr lvl="1"/>
            <a:r>
              <a:rPr lang="en-US" sz="2400" dirty="0" smtClean="0"/>
              <a:t>A Specific data provider can be programmed to </a:t>
            </a:r>
            <a:r>
              <a:rPr lang="en-US" sz="2400" u="sng" dirty="0" smtClean="0"/>
              <a:t>access any unique features </a:t>
            </a:r>
            <a:r>
              <a:rPr lang="en-US" sz="2400" dirty="0" smtClean="0"/>
              <a:t>of the DBMS.</a:t>
            </a:r>
          </a:p>
          <a:p>
            <a:pPr lvl="1"/>
            <a:r>
              <a:rPr lang="en-US" sz="2400" dirty="0" smtClean="0"/>
              <a:t>A specific data provider is able to </a:t>
            </a:r>
            <a:r>
              <a:rPr lang="en-US" sz="2400" u="sng" dirty="0" smtClean="0"/>
              <a:t>directly connect </a:t>
            </a:r>
            <a:r>
              <a:rPr lang="en-US" sz="2400" dirty="0" smtClean="0"/>
              <a:t>to the underlying engine of the DBMS without an intermediate mapping layer standing between the tiers.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4000" b="1" dirty="0" smtClean="0"/>
              <a:t>ADO.NET Data Providers</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r>
              <a:rPr lang="en-US" sz="2400" b="1" dirty="0" smtClean="0"/>
              <a:t>Microsoft-Supplied Data Providers</a:t>
            </a:r>
          </a:p>
          <a:p>
            <a:endParaRPr lang="en-US" sz="2400" b="1" dirty="0" smtClean="0"/>
          </a:p>
          <a:p>
            <a:endParaRPr lang="en-US" sz="2400" b="1" dirty="0" smtClean="0"/>
          </a:p>
          <a:p>
            <a:endParaRPr lang="en-US" sz="2400" b="1" dirty="0" smtClean="0"/>
          </a:p>
          <a:p>
            <a:endParaRPr lang="en-US" sz="2400" b="1" dirty="0" smtClean="0"/>
          </a:p>
          <a:p>
            <a:endParaRPr lang="en-US" sz="2400" dirty="0" smtClean="0"/>
          </a:p>
          <a:p>
            <a:endParaRPr lang="en-US" sz="2400" dirty="0" smtClean="0"/>
          </a:p>
          <a:p>
            <a:endParaRPr lang="en-US" sz="2400" dirty="0" smtClean="0"/>
          </a:p>
          <a:p>
            <a:r>
              <a:rPr lang="en-US" sz="2400" dirty="0" smtClean="0"/>
              <a:t>OLE DB is used for interacting with a DBMS that does not define a specific.</a:t>
            </a:r>
          </a:p>
          <a:p>
            <a:r>
              <a:rPr lang="en-US" sz="2400" dirty="0" smtClean="0"/>
              <a:t>Microsoft SQL Server offers direct access to MS SQL Server data stores.</a:t>
            </a:r>
          </a:p>
          <a:p>
            <a:endParaRPr lang="en-US" sz="2400" dirty="0"/>
          </a:p>
        </p:txBody>
      </p:sp>
      <p:graphicFrame>
        <p:nvGraphicFramePr>
          <p:cNvPr id="6" name="Table 5"/>
          <p:cNvGraphicFramePr>
            <a:graphicFrameLocks noGrp="1"/>
          </p:cNvGraphicFramePr>
          <p:nvPr/>
        </p:nvGraphicFramePr>
        <p:xfrm>
          <a:off x="381000" y="2209800"/>
          <a:ext cx="8229601" cy="2225040"/>
        </p:xfrm>
        <a:graphic>
          <a:graphicData uri="http://schemas.openxmlformats.org/drawingml/2006/table">
            <a:tbl>
              <a:tblPr firstRow="1" bandRow="1">
                <a:tableStyleId>{5C22544A-7EE6-4342-B048-85BDC9FD1C3A}</a:tableStyleId>
              </a:tblPr>
              <a:tblGrid>
                <a:gridCol w="2743200"/>
                <a:gridCol w="2743201"/>
                <a:gridCol w="2743200"/>
              </a:tblGrid>
              <a:tr h="370840">
                <a:tc>
                  <a:txBody>
                    <a:bodyPr/>
                    <a:lstStyle/>
                    <a:p>
                      <a:r>
                        <a:rPr lang="en-US" sz="1400" dirty="0" smtClean="0"/>
                        <a:t>Data Provider</a:t>
                      </a:r>
                      <a:endParaRPr lang="en-US" sz="1400" dirty="0"/>
                    </a:p>
                  </a:txBody>
                  <a:tcPr/>
                </a:tc>
                <a:tc>
                  <a:txBody>
                    <a:bodyPr/>
                    <a:lstStyle/>
                    <a:p>
                      <a:r>
                        <a:rPr lang="en-US" sz="1400" dirty="0" smtClean="0"/>
                        <a:t>Namespace</a:t>
                      </a:r>
                      <a:endParaRPr lang="en-US" sz="1400" dirty="0"/>
                    </a:p>
                  </a:txBody>
                  <a:tcPr/>
                </a:tc>
                <a:tc>
                  <a:txBody>
                    <a:bodyPr/>
                    <a:lstStyle/>
                    <a:p>
                      <a:r>
                        <a:rPr lang="en-US" sz="1400" dirty="0" smtClean="0"/>
                        <a:t>Assembly</a:t>
                      </a:r>
                      <a:endParaRPr lang="en-US" sz="1400" dirty="0"/>
                    </a:p>
                  </a:txBody>
                  <a:tcPr/>
                </a:tc>
              </a:tr>
              <a:tr h="370840">
                <a:tc>
                  <a:txBody>
                    <a:bodyPr/>
                    <a:lstStyle/>
                    <a:p>
                      <a:r>
                        <a:rPr lang="en-US" sz="1400" dirty="0" smtClean="0"/>
                        <a:t>OLE DB</a:t>
                      </a:r>
                      <a:endParaRPr lang="en-US" sz="1400" dirty="0"/>
                    </a:p>
                  </a:txBody>
                  <a:tcPr/>
                </a:tc>
                <a:tc>
                  <a:txBody>
                    <a:bodyPr/>
                    <a:lstStyle/>
                    <a:p>
                      <a:r>
                        <a:rPr lang="en-US" sz="1400" dirty="0" err="1" smtClean="0"/>
                        <a:t>System.Data.OleDb</a:t>
                      </a:r>
                      <a:endParaRPr lang="en-US" sz="1400" dirty="0"/>
                    </a:p>
                  </a:txBody>
                  <a:tcPr/>
                </a:tc>
                <a:tc>
                  <a:txBody>
                    <a:bodyPr/>
                    <a:lstStyle/>
                    <a:p>
                      <a:r>
                        <a:rPr lang="en-US" sz="1400" dirty="0" err="1" smtClean="0"/>
                        <a:t>System.Data.dll</a:t>
                      </a:r>
                      <a:endParaRPr lang="en-US" sz="1400" dirty="0"/>
                    </a:p>
                  </a:txBody>
                  <a:tcPr/>
                </a:tc>
              </a:tr>
              <a:tr h="370840">
                <a:tc>
                  <a:txBody>
                    <a:bodyPr/>
                    <a:lstStyle/>
                    <a:p>
                      <a:r>
                        <a:rPr lang="en-US" sz="1400" dirty="0" smtClean="0"/>
                        <a:t>Microsoft SQL Server</a:t>
                      </a:r>
                      <a:endParaRPr lang="en-US" sz="1400" dirty="0"/>
                    </a:p>
                  </a:txBody>
                  <a:tcPr/>
                </a:tc>
                <a:tc>
                  <a:txBody>
                    <a:bodyPr/>
                    <a:lstStyle/>
                    <a:p>
                      <a:r>
                        <a:rPr lang="en-US" sz="1400" dirty="0" err="1" smtClean="0"/>
                        <a:t>System.Data.SqlClient</a:t>
                      </a:r>
                      <a:endParaRPr lang="en-US" sz="1400" dirty="0"/>
                    </a:p>
                  </a:txBody>
                  <a:tcPr/>
                </a:tc>
                <a:tc>
                  <a:txBody>
                    <a:bodyPr/>
                    <a:lstStyle/>
                    <a:p>
                      <a:r>
                        <a:rPr lang="en-US" sz="1400" dirty="0" err="1" smtClean="0"/>
                        <a:t>System.Data.dll</a:t>
                      </a:r>
                      <a:endParaRPr lang="en-US" sz="1400" dirty="0"/>
                    </a:p>
                  </a:txBody>
                  <a:tcPr/>
                </a:tc>
              </a:tr>
              <a:tr h="370840">
                <a:tc>
                  <a:txBody>
                    <a:bodyPr/>
                    <a:lstStyle/>
                    <a:p>
                      <a:r>
                        <a:rPr lang="en-US" sz="1400" dirty="0" smtClean="0"/>
                        <a:t>Microsoft SQL Server Mobile</a:t>
                      </a:r>
                      <a:endParaRPr lang="en-US" sz="1400" dirty="0"/>
                    </a:p>
                  </a:txBody>
                  <a:tcPr/>
                </a:tc>
                <a:tc>
                  <a:txBody>
                    <a:bodyPr/>
                    <a:lstStyle/>
                    <a:p>
                      <a:r>
                        <a:rPr lang="en-US" sz="1400" dirty="0" err="1" smtClean="0"/>
                        <a:t>System.Data.SqlServerCe</a:t>
                      </a:r>
                      <a:endParaRPr lang="en-US" sz="1400" dirty="0"/>
                    </a:p>
                  </a:txBody>
                  <a:tcPr/>
                </a:tc>
                <a:tc>
                  <a:txBody>
                    <a:bodyPr/>
                    <a:lstStyle/>
                    <a:p>
                      <a:r>
                        <a:rPr lang="en-US" sz="1400" dirty="0" err="1" smtClean="0"/>
                        <a:t>System.Data.SqlServerCe.dll</a:t>
                      </a:r>
                      <a:endParaRPr lang="en-US" sz="1400" dirty="0"/>
                    </a:p>
                  </a:txBody>
                  <a:tcPr/>
                </a:tc>
              </a:tr>
              <a:tr h="370840">
                <a:tc>
                  <a:txBody>
                    <a:bodyPr/>
                    <a:lstStyle/>
                    <a:p>
                      <a:r>
                        <a:rPr lang="en-US" sz="1400" dirty="0" smtClean="0"/>
                        <a:t>ODBC</a:t>
                      </a:r>
                      <a:endParaRPr lang="en-US" sz="1400" dirty="0"/>
                    </a:p>
                  </a:txBody>
                  <a:tcPr/>
                </a:tc>
                <a:tc>
                  <a:txBody>
                    <a:bodyPr/>
                    <a:lstStyle/>
                    <a:p>
                      <a:r>
                        <a:rPr lang="en-US" sz="1400" dirty="0" err="1" smtClean="0"/>
                        <a:t>System.Data.Odbc</a:t>
                      </a:r>
                      <a:endParaRPr lang="en-US" sz="1400" dirty="0"/>
                    </a:p>
                  </a:txBody>
                  <a:tcPr/>
                </a:tc>
                <a:tc>
                  <a:txBody>
                    <a:bodyPr/>
                    <a:lstStyle/>
                    <a:p>
                      <a:r>
                        <a:rPr lang="en-US" sz="1400" dirty="0" err="1" smtClean="0"/>
                        <a:t>System.Data.dll</a:t>
                      </a:r>
                      <a:endParaRPr lang="en-US" sz="1400" dirty="0"/>
                    </a:p>
                  </a:txBody>
                  <a:tcPr/>
                </a:tc>
              </a:tr>
              <a:tr h="370840">
                <a:tc>
                  <a:txBody>
                    <a:bodyPr/>
                    <a:lstStyle/>
                    <a:p>
                      <a:r>
                        <a:rPr lang="en-US" sz="1400" dirty="0" smtClean="0"/>
                        <a:t>Oracle</a:t>
                      </a:r>
                      <a:endParaRPr lang="en-US" sz="1400" dirty="0"/>
                    </a:p>
                  </a:txBody>
                  <a:tcPr/>
                </a:tc>
                <a:tc>
                  <a:txBody>
                    <a:bodyPr/>
                    <a:lstStyle/>
                    <a:p>
                      <a:r>
                        <a:rPr lang="en-US" sz="1400" dirty="0" err="1" smtClean="0"/>
                        <a:t>System.Data.OracleClient</a:t>
                      </a:r>
                      <a:endParaRPr lang="en-US" sz="1400" dirty="0"/>
                    </a:p>
                  </a:txBody>
                  <a:tcPr/>
                </a:tc>
                <a:tc>
                  <a:txBody>
                    <a:bodyPr/>
                    <a:lstStyle/>
                    <a:p>
                      <a:r>
                        <a:rPr lang="en-US" sz="1400" dirty="0" err="1" smtClean="0"/>
                        <a:t>System.Data.OracleClient.dll</a:t>
                      </a:r>
                      <a:endParaRPr lang="en-US" sz="1400" dirty="0"/>
                    </a:p>
                  </a:txBody>
                  <a:tcPr/>
                </a:tc>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4800" b="1" dirty="0" smtClean="0"/>
              <a:t>ADO.NET: </a:t>
            </a:r>
            <a:r>
              <a:rPr lang="en-US" sz="4400" b="1" dirty="0" smtClean="0"/>
              <a:t>Connected Layer </a:t>
            </a:r>
            <a:endParaRPr lang="en-US" dirty="0"/>
          </a:p>
        </p:txBody>
      </p:sp>
      <p:sp>
        <p:nvSpPr>
          <p:cNvPr id="5" name="Content Placeholder 2"/>
          <p:cNvSpPr>
            <a:spLocks noGrp="1"/>
          </p:cNvSpPr>
          <p:nvPr>
            <p:ph idx="1"/>
          </p:nvPr>
        </p:nvSpPr>
        <p:spPr>
          <a:xfrm>
            <a:off x="457200" y="1646237"/>
            <a:ext cx="8229600" cy="4526280"/>
          </a:xfrm>
        </p:spPr>
        <p:txBody>
          <a:bodyPr>
            <a:normAutofit/>
          </a:bodyPr>
          <a:lstStyle/>
          <a:p>
            <a:pPr marL="457200" indent="-457200">
              <a:lnSpc>
                <a:spcPct val="80000"/>
              </a:lnSpc>
            </a:pPr>
            <a:r>
              <a:rPr lang="en-US" sz="2800" dirty="0" smtClean="0">
                <a:latin typeface="Calibri" pitchFamily="34" charset="0"/>
              </a:rPr>
              <a:t>The </a:t>
            </a:r>
            <a:r>
              <a:rPr lang="en-US" sz="2800" u="sng" dirty="0" smtClean="0">
                <a:latin typeface="Calibri" pitchFamily="34" charset="0"/>
              </a:rPr>
              <a:t>connected layer </a:t>
            </a:r>
            <a:r>
              <a:rPr lang="en-US" sz="2800" dirty="0" smtClean="0">
                <a:latin typeface="Calibri" pitchFamily="34" charset="0"/>
              </a:rPr>
              <a:t>of ADO.NET allows to interact with a database using the </a:t>
            </a:r>
            <a:r>
              <a:rPr lang="en-US" sz="2800" i="1" dirty="0" smtClean="0">
                <a:latin typeface="Calibri" pitchFamily="34" charset="0"/>
              </a:rPr>
              <a:t>connection</a:t>
            </a:r>
            <a:r>
              <a:rPr lang="en-US" sz="2800" dirty="0" smtClean="0">
                <a:latin typeface="Calibri" pitchFamily="34" charset="0"/>
              </a:rPr>
              <a:t>, </a:t>
            </a:r>
            <a:r>
              <a:rPr lang="en-US" sz="2800" i="1" dirty="0" smtClean="0">
                <a:latin typeface="Calibri" pitchFamily="34" charset="0"/>
              </a:rPr>
              <a:t>command</a:t>
            </a:r>
            <a:r>
              <a:rPr lang="en-US" sz="2800" dirty="0" smtClean="0">
                <a:latin typeface="Calibri" pitchFamily="34" charset="0"/>
              </a:rPr>
              <a:t>, and </a:t>
            </a:r>
            <a:r>
              <a:rPr lang="en-US" sz="2800" i="1" dirty="0" smtClean="0">
                <a:latin typeface="Calibri" pitchFamily="34" charset="0"/>
              </a:rPr>
              <a:t>data reader </a:t>
            </a:r>
            <a:r>
              <a:rPr lang="en-US" sz="2800" dirty="0" smtClean="0">
                <a:latin typeface="Calibri" pitchFamily="34" charset="0"/>
              </a:rPr>
              <a:t>objects</a:t>
            </a:r>
          </a:p>
          <a:p>
            <a:pPr marL="457200" indent="-457200">
              <a:lnSpc>
                <a:spcPct val="80000"/>
              </a:lnSpc>
            </a:pPr>
            <a:r>
              <a:rPr lang="en-US" sz="2800" dirty="0" smtClean="0">
                <a:latin typeface="Calibri" pitchFamily="34" charset="0"/>
              </a:rPr>
              <a:t>Steps to connect to a database and read the records using a data reader object:</a:t>
            </a:r>
          </a:p>
          <a:p>
            <a:pPr marL="838200" lvl="1" indent="-381000">
              <a:lnSpc>
                <a:spcPct val="80000"/>
              </a:lnSpc>
              <a:buFontTx/>
              <a:buAutoNum type="arabicPeriod"/>
            </a:pPr>
            <a:r>
              <a:rPr lang="en-US" sz="2400" dirty="0" smtClean="0">
                <a:latin typeface="Calibri" pitchFamily="34" charset="0"/>
              </a:rPr>
              <a:t>Allocate, configure, and open your </a:t>
            </a:r>
            <a:r>
              <a:rPr lang="en-US" sz="2400" i="1" dirty="0" smtClean="0">
                <a:latin typeface="Calibri" pitchFamily="34" charset="0"/>
              </a:rPr>
              <a:t>connection</a:t>
            </a:r>
            <a:r>
              <a:rPr lang="en-US" sz="2400" dirty="0" smtClean="0">
                <a:latin typeface="Calibri" pitchFamily="34" charset="0"/>
              </a:rPr>
              <a:t> object (</a:t>
            </a:r>
            <a:r>
              <a:rPr lang="en-US" sz="2400" dirty="0" err="1" smtClean="0">
                <a:latin typeface="Calibri" pitchFamily="34" charset="0"/>
              </a:rPr>
              <a:t>sqlConnection</a:t>
            </a:r>
            <a:r>
              <a:rPr lang="en-US" sz="2400" dirty="0" smtClean="0">
                <a:latin typeface="Calibri" pitchFamily="34" charset="0"/>
              </a:rPr>
              <a:t>).</a:t>
            </a:r>
          </a:p>
          <a:p>
            <a:pPr marL="838200" lvl="1" indent="-381000">
              <a:lnSpc>
                <a:spcPct val="80000"/>
              </a:lnSpc>
              <a:buFontTx/>
              <a:buAutoNum type="arabicPeriod"/>
            </a:pPr>
            <a:r>
              <a:rPr lang="en-US" sz="2400" dirty="0" smtClean="0">
                <a:latin typeface="Calibri" pitchFamily="34" charset="0"/>
              </a:rPr>
              <a:t>Allocate and configure a command object (</a:t>
            </a:r>
            <a:r>
              <a:rPr lang="en-US" sz="2400" dirty="0" err="1" smtClean="0">
                <a:latin typeface="Calibri" pitchFamily="34" charset="0"/>
              </a:rPr>
              <a:t>SqlCommand</a:t>
            </a:r>
            <a:r>
              <a:rPr lang="en-US" sz="2400" dirty="0" smtClean="0">
                <a:latin typeface="Calibri" pitchFamily="34" charset="0"/>
              </a:rPr>
              <a:t>), specifying the </a:t>
            </a:r>
            <a:r>
              <a:rPr lang="en-US" sz="2400" i="1" dirty="0" smtClean="0">
                <a:latin typeface="Calibri" pitchFamily="34" charset="0"/>
              </a:rPr>
              <a:t>connection</a:t>
            </a:r>
            <a:r>
              <a:rPr lang="en-US" sz="2400" dirty="0" smtClean="0">
                <a:latin typeface="Calibri" pitchFamily="34" charset="0"/>
              </a:rPr>
              <a:t> object as a constructor argument or via the Connection property.</a:t>
            </a:r>
          </a:p>
          <a:p>
            <a:pPr marL="838200" lvl="1" indent="-381000">
              <a:lnSpc>
                <a:spcPct val="80000"/>
              </a:lnSpc>
              <a:buFontTx/>
              <a:buAutoNum type="arabicPeriod"/>
            </a:pPr>
            <a:r>
              <a:rPr lang="en-US" sz="2400" dirty="0" smtClean="0">
                <a:latin typeface="Calibri" pitchFamily="34" charset="0"/>
              </a:rPr>
              <a:t>Call </a:t>
            </a:r>
            <a:r>
              <a:rPr lang="en-US" sz="2400" dirty="0" err="1" smtClean="0">
                <a:latin typeface="Calibri" pitchFamily="34" charset="0"/>
              </a:rPr>
              <a:t>ExecuteReader</a:t>
            </a:r>
            <a:r>
              <a:rPr lang="en-US" sz="2400" dirty="0" smtClean="0">
                <a:latin typeface="Calibri" pitchFamily="34" charset="0"/>
              </a:rPr>
              <a:t>() on the configured </a:t>
            </a:r>
            <a:r>
              <a:rPr lang="en-US" sz="2400" i="1" dirty="0" smtClean="0">
                <a:latin typeface="Calibri" pitchFamily="34" charset="0"/>
              </a:rPr>
              <a:t>command</a:t>
            </a:r>
            <a:r>
              <a:rPr lang="en-US" sz="2400" dirty="0" smtClean="0">
                <a:latin typeface="Calibri" pitchFamily="34" charset="0"/>
              </a:rPr>
              <a:t> object.</a:t>
            </a:r>
          </a:p>
          <a:p>
            <a:pPr marL="838200" lvl="1" indent="-381000">
              <a:lnSpc>
                <a:spcPct val="80000"/>
              </a:lnSpc>
              <a:buFontTx/>
              <a:buAutoNum type="arabicPeriod"/>
            </a:pPr>
            <a:r>
              <a:rPr lang="en-US" sz="2400" dirty="0" smtClean="0">
                <a:latin typeface="Calibri" pitchFamily="34" charset="0"/>
              </a:rPr>
              <a:t>Process each record using the Read() method of the </a:t>
            </a:r>
            <a:r>
              <a:rPr lang="en-US" sz="2400" i="1" dirty="0" smtClean="0">
                <a:latin typeface="Calibri" pitchFamily="34" charset="0"/>
              </a:rPr>
              <a:t>data reader (</a:t>
            </a:r>
            <a:r>
              <a:rPr lang="en-US" sz="2400" i="1" dirty="0" err="1" smtClean="0">
                <a:latin typeface="Calibri" pitchFamily="34" charset="0"/>
              </a:rPr>
              <a:t>SqlDataReader</a:t>
            </a:r>
            <a:r>
              <a:rPr lang="en-US" sz="2400" i="1" dirty="0" smtClean="0">
                <a:latin typeface="Calibri" pitchFamily="34" charset="0"/>
              </a:rPr>
              <a:t>)</a:t>
            </a:r>
            <a:r>
              <a:rPr lang="en-US" sz="2400" dirty="0" smtClean="0">
                <a:latin typeface="Calibri" pitchFamily="34" charset="0"/>
              </a:rPr>
              <a:t>.</a:t>
            </a: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53536"/>
            <a:ext cx="8229600" cy="889464"/>
          </a:xfrm>
        </p:spPr>
        <p:txBody>
          <a:bodyPr>
            <a:normAutofit fontScale="90000"/>
          </a:bodyPr>
          <a:lstStyle/>
          <a:p>
            <a:pPr algn="ctr"/>
            <a:r>
              <a:rPr lang="en-US" sz="5400" b="1" dirty="0" smtClean="0"/>
              <a:t>ADO.NET: </a:t>
            </a:r>
            <a:r>
              <a:rPr lang="en-US" sz="4800" b="1" dirty="0" smtClean="0"/>
              <a:t>Connected Layer </a:t>
            </a:r>
            <a:endParaRPr lang="en-US" dirty="0"/>
          </a:p>
        </p:txBody>
      </p:sp>
      <p:sp>
        <p:nvSpPr>
          <p:cNvPr id="9" name="Content Placeholder 2"/>
          <p:cNvSpPr>
            <a:spLocks noGrp="1"/>
          </p:cNvSpPr>
          <p:nvPr>
            <p:ph idx="1"/>
          </p:nvPr>
        </p:nvSpPr>
        <p:spPr>
          <a:xfrm>
            <a:off x="457200" y="1646237"/>
            <a:ext cx="8229600" cy="4526280"/>
          </a:xfrm>
        </p:spPr>
        <p:txBody>
          <a:bodyPr/>
          <a:lstStyle/>
          <a:p>
            <a:r>
              <a:rPr lang="en-US" sz="2800" dirty="0" smtClean="0"/>
              <a:t>Connection Objects (</a:t>
            </a:r>
            <a:r>
              <a:rPr lang="en-US" sz="2800" dirty="0" err="1" smtClean="0">
                <a:latin typeface="Courier New" pitchFamily="49" charset="0"/>
              </a:rPr>
              <a:t>SqlConnection</a:t>
            </a:r>
            <a:r>
              <a:rPr lang="en-US" sz="2800" dirty="0" smtClean="0"/>
              <a:t>)</a:t>
            </a:r>
          </a:p>
          <a:p>
            <a:pPr lvl="1"/>
            <a:r>
              <a:rPr lang="en-US" dirty="0" smtClean="0"/>
              <a:t>Establish a session with the data source.</a:t>
            </a:r>
          </a:p>
          <a:p>
            <a:pPr lvl="1"/>
            <a:r>
              <a:rPr lang="en-US" i="1" dirty="0" err="1" smtClean="0"/>
              <a:t>ConnectionString</a:t>
            </a:r>
            <a:r>
              <a:rPr lang="en-US" dirty="0" smtClean="0"/>
              <a:t> property: identify the name of the machine you wish to connect to, required security settings, the name of the database on that machine, and other data provider–specific information.</a:t>
            </a:r>
          </a:p>
          <a:p>
            <a:pPr lvl="2"/>
            <a:r>
              <a:rPr lang="en-US" dirty="0" smtClean="0"/>
              <a:t>Example: "</a:t>
            </a:r>
            <a:r>
              <a:rPr lang="en-US" dirty="0" err="1" smtClean="0"/>
              <a:t>uid</a:t>
            </a:r>
            <a:r>
              <a:rPr lang="en-US" dirty="0" smtClean="0"/>
              <a:t>=</a:t>
            </a:r>
            <a:r>
              <a:rPr lang="en-US" dirty="0" err="1" smtClean="0"/>
              <a:t>sa;pwd</a:t>
            </a:r>
            <a:r>
              <a:rPr lang="en-US" dirty="0" smtClean="0"/>
              <a:t>=;Initial Catalog=Cars; Data Source=(local)";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13264"/>
          </a:xfrm>
        </p:spPr>
        <p:txBody>
          <a:bodyPr>
            <a:normAutofit fontScale="90000"/>
          </a:bodyPr>
          <a:lstStyle/>
          <a:p>
            <a:r>
              <a:rPr lang="en-US" sz="4800" b="1" dirty="0" smtClean="0"/>
              <a:t>ADO.NET: </a:t>
            </a:r>
            <a:r>
              <a:rPr lang="en-US" sz="4400" b="1" dirty="0" smtClean="0"/>
              <a:t>Connected Layer </a:t>
            </a:r>
            <a:endParaRPr lang="en-US" dirty="0"/>
          </a:p>
        </p:txBody>
      </p:sp>
      <p:sp>
        <p:nvSpPr>
          <p:cNvPr id="5" name="Content Placeholder 2"/>
          <p:cNvSpPr>
            <a:spLocks noGrp="1"/>
          </p:cNvSpPr>
          <p:nvPr>
            <p:ph idx="1"/>
          </p:nvPr>
        </p:nvSpPr>
        <p:spPr>
          <a:xfrm>
            <a:off x="457200" y="1143000"/>
            <a:ext cx="8229600" cy="4526280"/>
          </a:xfrm>
        </p:spPr>
        <p:txBody>
          <a:bodyPr>
            <a:normAutofit/>
          </a:bodyPr>
          <a:lstStyle/>
          <a:p>
            <a:r>
              <a:rPr lang="en-US" sz="1600" b="1" dirty="0" smtClean="0"/>
              <a:t>Command Objects (</a:t>
            </a:r>
            <a:r>
              <a:rPr lang="en-US" sz="1600" b="1" dirty="0" err="1" smtClean="0">
                <a:latin typeface="Courier New" pitchFamily="49" charset="0"/>
              </a:rPr>
              <a:t>SqlCommand</a:t>
            </a:r>
            <a:r>
              <a:rPr lang="en-US" sz="1600" b="1" dirty="0" smtClean="0"/>
              <a:t>)</a:t>
            </a:r>
          </a:p>
          <a:p>
            <a:pPr lvl="1"/>
            <a:r>
              <a:rPr lang="en-US" sz="1600" dirty="0" smtClean="0"/>
              <a:t>The </a:t>
            </a:r>
            <a:r>
              <a:rPr lang="en-US" sz="1600" dirty="0" err="1" smtClean="0">
                <a:latin typeface="Courier New" pitchFamily="49" charset="0"/>
              </a:rPr>
              <a:t>SqlCommand,</a:t>
            </a:r>
            <a:r>
              <a:rPr lang="en-US" sz="1600" dirty="0" err="1" smtClean="0"/>
              <a:t>which</a:t>
            </a:r>
            <a:r>
              <a:rPr lang="en-US" sz="1600" dirty="0" smtClean="0"/>
              <a:t> derives from </a:t>
            </a:r>
            <a:r>
              <a:rPr lang="en-US" sz="1600" dirty="0" err="1" smtClean="0"/>
              <a:t>DbCommand</a:t>
            </a:r>
            <a:r>
              <a:rPr lang="en-US" sz="1600" dirty="0" smtClean="0"/>
              <a:t>, is an OO representation of a SQL </a:t>
            </a:r>
            <a:r>
              <a:rPr lang="en-US" sz="1600" i="1" dirty="0" smtClean="0"/>
              <a:t>query, table name, or stored procedure</a:t>
            </a:r>
            <a:r>
              <a:rPr lang="en-US" sz="1600" dirty="0" smtClean="0"/>
              <a:t>.</a:t>
            </a:r>
          </a:p>
          <a:p>
            <a:pPr lvl="1"/>
            <a:r>
              <a:rPr lang="en-US" sz="1600" dirty="0" smtClean="0"/>
              <a:t>The type of command is specified using the </a:t>
            </a:r>
            <a:r>
              <a:rPr lang="en-US" sz="1600" dirty="0" err="1" smtClean="0"/>
              <a:t>CommandType</a:t>
            </a:r>
            <a:r>
              <a:rPr lang="en-US" sz="1600" dirty="0" smtClean="0"/>
              <a:t> property, which includes:</a:t>
            </a:r>
          </a:p>
          <a:p>
            <a:pPr lvl="2"/>
            <a:r>
              <a:rPr lang="en-US" sz="1600" dirty="0" err="1" smtClean="0"/>
              <a:t>StoredProcedure</a:t>
            </a:r>
            <a:r>
              <a:rPr lang="en-US" sz="1600" dirty="0" smtClean="0"/>
              <a:t>,</a:t>
            </a:r>
          </a:p>
          <a:p>
            <a:pPr lvl="2"/>
            <a:r>
              <a:rPr lang="en-US" sz="1600" dirty="0" err="1" smtClean="0"/>
              <a:t>TableDirect</a:t>
            </a:r>
            <a:r>
              <a:rPr lang="en-US" sz="1600" dirty="0" smtClean="0"/>
              <a:t>,</a:t>
            </a:r>
          </a:p>
          <a:p>
            <a:pPr lvl="2"/>
            <a:r>
              <a:rPr lang="en-US" sz="1600" dirty="0" smtClean="0"/>
              <a:t>Text </a:t>
            </a:r>
            <a:r>
              <a:rPr lang="en-US" sz="1600" dirty="0" smtClean="0">
                <a:solidFill>
                  <a:srgbClr val="92D050"/>
                </a:solidFill>
              </a:rPr>
              <a:t>// Default value.</a:t>
            </a:r>
          </a:p>
          <a:p>
            <a:endParaRPr lang="en-US" sz="1600" dirty="0"/>
          </a:p>
        </p:txBody>
      </p:sp>
      <p:graphicFrame>
        <p:nvGraphicFramePr>
          <p:cNvPr id="6" name="Table 5"/>
          <p:cNvGraphicFramePr>
            <a:graphicFrameLocks noGrp="1"/>
          </p:cNvGraphicFramePr>
          <p:nvPr/>
        </p:nvGraphicFramePr>
        <p:xfrm>
          <a:off x="381000" y="3657600"/>
          <a:ext cx="8382000" cy="2651760"/>
        </p:xfrm>
        <a:graphic>
          <a:graphicData uri="http://schemas.openxmlformats.org/drawingml/2006/table">
            <a:tbl>
              <a:tblPr firstRow="1" bandRow="1">
                <a:tableStyleId>{5C22544A-7EE6-4342-B048-85BDC9FD1C3A}</a:tableStyleId>
              </a:tblPr>
              <a:tblGrid>
                <a:gridCol w="2160309"/>
                <a:gridCol w="6221691"/>
              </a:tblGrid>
              <a:tr h="274547">
                <a:tc>
                  <a:txBody>
                    <a:bodyPr/>
                    <a:lstStyle/>
                    <a:p>
                      <a:r>
                        <a:rPr lang="en-US" sz="1600" b="0" dirty="0" smtClean="0"/>
                        <a:t>Member</a:t>
                      </a:r>
                      <a:endParaRPr lang="en-US" sz="1600" b="0" dirty="0"/>
                    </a:p>
                  </a:txBody>
                  <a:tcPr/>
                </a:tc>
                <a:tc>
                  <a:txBody>
                    <a:bodyPr/>
                    <a:lstStyle/>
                    <a:p>
                      <a:r>
                        <a:rPr lang="en-US" sz="1600" b="0" dirty="0" smtClean="0"/>
                        <a:t>Description</a:t>
                      </a:r>
                      <a:endParaRPr lang="en-US" sz="1600" b="0" dirty="0"/>
                    </a:p>
                  </a:txBody>
                  <a:tcPr/>
                </a:tc>
              </a:tr>
              <a:tr h="274547">
                <a:tc>
                  <a:txBody>
                    <a:bodyPr/>
                    <a:lstStyle/>
                    <a:p>
                      <a:r>
                        <a:rPr lang="en-US" sz="1600" b="0" dirty="0" err="1" smtClean="0"/>
                        <a:t>CommandTimeout</a:t>
                      </a:r>
                      <a:endParaRPr lang="en-US" sz="1600" b="0" dirty="0"/>
                    </a:p>
                  </a:txBody>
                  <a:tcPr/>
                </a:tc>
                <a:tc>
                  <a:txBody>
                    <a:bodyPr/>
                    <a:lstStyle/>
                    <a:p>
                      <a:r>
                        <a:rPr lang="en-US" sz="1600" b="0" dirty="0" smtClean="0"/>
                        <a:t>Gets or sets the time to wait while executing the command before terminating the attempt and generating an error. The default is 30 seconds.</a:t>
                      </a:r>
                      <a:endParaRPr lang="en-US" sz="1600" b="0" dirty="0"/>
                    </a:p>
                  </a:txBody>
                  <a:tcPr/>
                </a:tc>
              </a:tr>
              <a:tr h="274547">
                <a:tc>
                  <a:txBody>
                    <a:bodyPr/>
                    <a:lstStyle/>
                    <a:p>
                      <a:r>
                        <a:rPr lang="en-US" sz="1600" b="0" dirty="0" err="1" smtClean="0"/>
                        <a:t>ExecuteNonQuery</a:t>
                      </a:r>
                      <a:r>
                        <a:rPr lang="en-US" sz="1600" b="0" dirty="0" smtClean="0"/>
                        <a:t>()</a:t>
                      </a:r>
                      <a:endParaRPr lang="en-US" sz="1600" b="0" dirty="0"/>
                    </a:p>
                  </a:txBody>
                  <a:tcPr/>
                </a:tc>
                <a:tc>
                  <a:txBody>
                    <a:bodyPr/>
                    <a:lstStyle/>
                    <a:p>
                      <a:r>
                        <a:rPr lang="en-US" sz="1600" b="0" dirty="0" smtClean="0"/>
                        <a:t>Issues the command text to the data store (Update, insert, delete).</a:t>
                      </a:r>
                      <a:endParaRPr lang="en-US" sz="1600" b="0" dirty="0"/>
                    </a:p>
                  </a:txBody>
                  <a:tcPr/>
                </a:tc>
              </a:tr>
              <a:tr h="274547">
                <a:tc>
                  <a:txBody>
                    <a:bodyPr/>
                    <a:lstStyle/>
                    <a:p>
                      <a:r>
                        <a:rPr lang="en-US" sz="1600" b="0" dirty="0" err="1" smtClean="0"/>
                        <a:t>ExecuteReader</a:t>
                      </a:r>
                      <a:r>
                        <a:rPr lang="en-US" sz="1600" b="0" dirty="0" smtClean="0"/>
                        <a:t>()</a:t>
                      </a:r>
                      <a:endParaRPr lang="en-US" sz="1600" b="0" dirty="0"/>
                    </a:p>
                  </a:txBody>
                  <a:tcPr/>
                </a:tc>
                <a:tc>
                  <a:txBody>
                    <a:bodyPr/>
                    <a:lstStyle/>
                    <a:p>
                      <a:r>
                        <a:rPr lang="en-US" sz="1600" b="0" dirty="0" smtClean="0"/>
                        <a:t>Returns the data provider’s </a:t>
                      </a:r>
                      <a:r>
                        <a:rPr lang="en-US" sz="1600" b="0" dirty="0" err="1" smtClean="0"/>
                        <a:t>DbDataReader</a:t>
                      </a:r>
                      <a:r>
                        <a:rPr lang="en-US" sz="1600" b="0" dirty="0" smtClean="0"/>
                        <a:t> object, which provides forward-only, read-only access to the underlying data.</a:t>
                      </a:r>
                      <a:endParaRPr lang="en-US" sz="1600" b="0" dirty="0"/>
                    </a:p>
                  </a:txBody>
                  <a:tcPr/>
                </a:tc>
              </a:tr>
              <a:tr h="274547">
                <a:tc>
                  <a:txBody>
                    <a:bodyPr/>
                    <a:lstStyle/>
                    <a:p>
                      <a:r>
                        <a:rPr lang="en-US" sz="1600" b="0" dirty="0" err="1" smtClean="0"/>
                        <a:t>ExecuteXmlReader</a:t>
                      </a:r>
                      <a:r>
                        <a:rPr lang="en-US" sz="1600" b="0" dirty="0" smtClean="0"/>
                        <a:t>()</a:t>
                      </a:r>
                      <a:endParaRPr lang="en-US" sz="1600" b="0" dirty="0"/>
                    </a:p>
                  </a:txBody>
                  <a:tcPr/>
                </a:tc>
                <a:tc>
                  <a:txBody>
                    <a:bodyPr/>
                    <a:lstStyle/>
                    <a:p>
                      <a:r>
                        <a:rPr lang="en-US" sz="1600" b="0" dirty="0" smtClean="0"/>
                        <a:t>Returns result sets as XML</a:t>
                      </a:r>
                      <a:endParaRPr lang="en-US" sz="1600" b="0" dirty="0"/>
                    </a:p>
                  </a:txBody>
                  <a:tcPr/>
                </a:tc>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889464"/>
          </a:xfrm>
        </p:spPr>
        <p:txBody>
          <a:bodyPr>
            <a:normAutofit/>
          </a:bodyPr>
          <a:lstStyle/>
          <a:p>
            <a:pPr algn="ctr"/>
            <a:r>
              <a:rPr lang="en-US" sz="4000" b="1" dirty="0" smtClean="0"/>
              <a:t>ADO.NET: Connected Layer </a:t>
            </a:r>
            <a:endParaRPr lang="en-US" sz="4000" dirty="0"/>
          </a:p>
        </p:txBody>
      </p:sp>
      <p:sp>
        <p:nvSpPr>
          <p:cNvPr id="5" name="Content Placeholder 2"/>
          <p:cNvSpPr>
            <a:spLocks noGrp="1"/>
          </p:cNvSpPr>
          <p:nvPr>
            <p:ph idx="1"/>
          </p:nvPr>
        </p:nvSpPr>
        <p:spPr>
          <a:xfrm>
            <a:off x="457200" y="1371600"/>
            <a:ext cx="8229600" cy="4800917"/>
          </a:xfrm>
        </p:spPr>
        <p:txBody>
          <a:bodyPr>
            <a:normAutofit fontScale="85000" lnSpcReduction="10000"/>
          </a:bodyPr>
          <a:lstStyle/>
          <a:p>
            <a:r>
              <a:rPr lang="en-US" b="1" dirty="0" smtClean="0">
                <a:latin typeface="Calibri" pitchFamily="34" charset="0"/>
              </a:rPr>
              <a:t>Data Readers</a:t>
            </a:r>
          </a:p>
          <a:p>
            <a:pPr lvl="1"/>
            <a:r>
              <a:rPr lang="en-US" dirty="0" smtClean="0">
                <a:latin typeface="Calibri" pitchFamily="34" charset="0"/>
              </a:rPr>
              <a:t>The </a:t>
            </a:r>
            <a:r>
              <a:rPr lang="en-US" i="1" dirty="0" err="1" smtClean="0">
                <a:latin typeface="Calibri" pitchFamily="34" charset="0"/>
              </a:rPr>
              <a:t>DbDataReader</a:t>
            </a:r>
            <a:r>
              <a:rPr lang="en-US" dirty="0" smtClean="0">
                <a:latin typeface="Calibri" pitchFamily="34" charset="0"/>
              </a:rPr>
              <a:t> type (which implements </a:t>
            </a:r>
            <a:r>
              <a:rPr lang="en-US" i="1" dirty="0" err="1" smtClean="0">
                <a:latin typeface="Calibri" pitchFamily="34" charset="0"/>
              </a:rPr>
              <a:t>IDataReader</a:t>
            </a:r>
            <a:r>
              <a:rPr lang="en-US" dirty="0" smtClean="0">
                <a:latin typeface="Calibri" pitchFamily="34" charset="0"/>
              </a:rPr>
              <a:t>) is the simplest and fastest way to obtain information from a data store.</a:t>
            </a:r>
          </a:p>
          <a:p>
            <a:pPr lvl="1"/>
            <a:r>
              <a:rPr lang="en-US" dirty="0" smtClean="0">
                <a:latin typeface="Calibri" pitchFamily="34" charset="0"/>
              </a:rPr>
              <a:t>Data readers represent a read-only, forward-only stream of data returned one record at a time.</a:t>
            </a:r>
          </a:p>
          <a:p>
            <a:pPr lvl="1"/>
            <a:r>
              <a:rPr lang="en-US" dirty="0" smtClean="0">
                <a:latin typeface="Calibri" pitchFamily="34" charset="0"/>
              </a:rPr>
              <a:t>Data readers are useful only when submitting SQL selection statements to the underlying data store.</a:t>
            </a:r>
          </a:p>
          <a:p>
            <a:pPr lvl="1">
              <a:lnSpc>
                <a:spcPct val="90000"/>
              </a:lnSpc>
            </a:pPr>
            <a:r>
              <a:rPr lang="en-US" dirty="0" smtClean="0">
                <a:latin typeface="Calibri" pitchFamily="34" charset="0"/>
              </a:rPr>
              <a:t>Data readers are useful when you need to iterate over large amounts of data very quickly and have no need to maintain an in-memory representation.</a:t>
            </a:r>
          </a:p>
          <a:p>
            <a:pPr lvl="1">
              <a:lnSpc>
                <a:spcPct val="90000"/>
              </a:lnSpc>
            </a:pPr>
            <a:r>
              <a:rPr lang="en-US" dirty="0" smtClean="0">
                <a:latin typeface="Calibri" pitchFamily="34" charset="0"/>
              </a:rPr>
              <a:t>Data reader objects (unlike data adapter objects) maintain an open connection to their data source until you explicitly close the session.</a:t>
            </a:r>
          </a:p>
          <a:p>
            <a:pPr lvl="1">
              <a:lnSpc>
                <a:spcPct val="90000"/>
              </a:lnSpc>
            </a:pPr>
            <a:r>
              <a:rPr lang="en-US" dirty="0" smtClean="0">
                <a:latin typeface="Calibri" pitchFamily="34" charset="0"/>
              </a:rPr>
              <a:t>The </a:t>
            </a:r>
            <a:r>
              <a:rPr lang="en-US" u="sng" dirty="0" smtClean="0">
                <a:latin typeface="Calibri" pitchFamily="34" charset="0"/>
              </a:rPr>
              <a:t>Read()method </a:t>
            </a:r>
            <a:r>
              <a:rPr lang="en-US" dirty="0" smtClean="0">
                <a:latin typeface="Calibri" pitchFamily="34" charset="0"/>
              </a:rPr>
              <a:t>to determine when the end of your records have been reached (via a false return value)</a:t>
            </a:r>
          </a:p>
          <a:p>
            <a:pPr lvl="1"/>
            <a:endParaRPr lang="en-US" dirty="0" smtClean="0">
              <a:latin typeface="Calibri" pitchFamily="34" charset="0"/>
            </a:endParaRPr>
          </a:p>
          <a:p>
            <a:endParaRPr lang="en-US"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53536"/>
            <a:ext cx="8229600" cy="1143000"/>
          </a:xfrm>
        </p:spPr>
        <p:txBody>
          <a:bodyPr>
            <a:noAutofit/>
          </a:bodyPr>
          <a:lstStyle/>
          <a:p>
            <a:pPr algn="ctr"/>
            <a:r>
              <a:rPr lang="en-US" sz="4000" b="1" dirty="0" smtClean="0"/>
              <a:t>Working with Parameterized Command Objects</a:t>
            </a:r>
            <a:endParaRPr lang="en-US" sz="4000" dirty="0"/>
          </a:p>
        </p:txBody>
      </p:sp>
      <p:sp>
        <p:nvSpPr>
          <p:cNvPr id="5" name="Content Placeholder 2"/>
          <p:cNvSpPr>
            <a:spLocks noGrp="1"/>
          </p:cNvSpPr>
          <p:nvPr>
            <p:ph idx="1"/>
          </p:nvPr>
        </p:nvSpPr>
        <p:spPr>
          <a:xfrm>
            <a:off x="457200" y="1646237"/>
            <a:ext cx="8229600" cy="4526280"/>
          </a:xfrm>
        </p:spPr>
        <p:txBody>
          <a:bodyPr>
            <a:normAutofit/>
          </a:bodyPr>
          <a:lstStyle/>
          <a:p>
            <a:r>
              <a:rPr lang="en-US" sz="2000" dirty="0" smtClean="0"/>
              <a:t>Building a SQL statement using string concatenation can be risky from a security point of view (ex: SQL injection attacks).</a:t>
            </a:r>
          </a:p>
          <a:p>
            <a:r>
              <a:rPr lang="en-US" sz="2000" dirty="0" smtClean="0"/>
              <a:t>Parameterized queries execute much faster than a literal SQL string, in that they are parsed exactly once</a:t>
            </a:r>
          </a:p>
          <a:p>
            <a:r>
              <a:rPr lang="en-US" sz="2000" dirty="0" smtClean="0"/>
              <a:t>To associate a parameter within a SQL query to a member in the command object’s parameters collection, </a:t>
            </a:r>
            <a:r>
              <a:rPr lang="en-US" sz="2000" i="1" dirty="0" smtClean="0"/>
              <a:t>prefix the SQL text parameter with an at (</a:t>
            </a:r>
            <a:r>
              <a:rPr lang="en-US" sz="2000" i="1" dirty="0" smtClean="0">
                <a:solidFill>
                  <a:srgbClr val="FFFF00"/>
                </a:solidFill>
              </a:rPr>
              <a:t>@</a:t>
            </a:r>
            <a:r>
              <a:rPr lang="en-US" sz="2000" i="1" dirty="0" smtClean="0"/>
              <a:t>) symbol</a:t>
            </a:r>
          </a:p>
          <a:p>
            <a:endParaRPr lang="en-US" sz="2000" dirty="0"/>
          </a:p>
        </p:txBody>
      </p:sp>
      <p:graphicFrame>
        <p:nvGraphicFramePr>
          <p:cNvPr id="6" name="Table 5"/>
          <p:cNvGraphicFramePr>
            <a:graphicFrameLocks noGrp="1"/>
          </p:cNvGraphicFramePr>
          <p:nvPr/>
        </p:nvGraphicFramePr>
        <p:xfrm>
          <a:off x="457200" y="4191000"/>
          <a:ext cx="8305800" cy="2062480"/>
        </p:xfrm>
        <a:graphic>
          <a:graphicData uri="http://schemas.openxmlformats.org/drawingml/2006/table">
            <a:tbl>
              <a:tblPr firstRow="1" bandRow="1">
                <a:tableStyleId>{5C22544A-7EE6-4342-B048-85BDC9FD1C3A}</a:tableStyleId>
              </a:tblPr>
              <a:tblGrid>
                <a:gridCol w="2302598"/>
                <a:gridCol w="6003202"/>
              </a:tblGrid>
              <a:tr h="370840">
                <a:tc>
                  <a:txBody>
                    <a:bodyPr/>
                    <a:lstStyle/>
                    <a:p>
                      <a:r>
                        <a:rPr lang="en-US" sz="1600" dirty="0" smtClean="0"/>
                        <a:t>Property</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err="1" smtClean="0"/>
                        <a:t>DbType</a:t>
                      </a:r>
                      <a:endParaRPr lang="en-US" sz="1600" dirty="0"/>
                    </a:p>
                  </a:txBody>
                  <a:tcPr/>
                </a:tc>
                <a:tc>
                  <a:txBody>
                    <a:bodyPr/>
                    <a:lstStyle/>
                    <a:p>
                      <a:r>
                        <a:rPr lang="en-US" sz="1600" dirty="0" smtClean="0"/>
                        <a:t>Gets or sets the native data type from the data source</a:t>
                      </a:r>
                      <a:endParaRPr lang="en-US" sz="1600" dirty="0"/>
                    </a:p>
                  </a:txBody>
                  <a:tcPr/>
                </a:tc>
              </a:tr>
              <a:tr h="370840">
                <a:tc>
                  <a:txBody>
                    <a:bodyPr/>
                    <a:lstStyle/>
                    <a:p>
                      <a:r>
                        <a:rPr lang="en-US" sz="1600" dirty="0" smtClean="0"/>
                        <a:t>Direction</a:t>
                      </a:r>
                      <a:endParaRPr lang="en-US" sz="1600" dirty="0"/>
                    </a:p>
                  </a:txBody>
                  <a:tcPr/>
                </a:tc>
                <a:tc>
                  <a:txBody>
                    <a:bodyPr/>
                    <a:lstStyle/>
                    <a:p>
                      <a:r>
                        <a:rPr lang="en-US" sz="1600" dirty="0" smtClean="0"/>
                        <a:t>Gets or sets whether the parameter is input-only, output-only, bidirectional, or a return value parameter</a:t>
                      </a:r>
                      <a:endParaRPr lang="en-US" sz="1600" dirty="0"/>
                    </a:p>
                  </a:txBody>
                  <a:tcPr/>
                </a:tc>
              </a:tr>
              <a:tr h="370840">
                <a:tc>
                  <a:txBody>
                    <a:bodyPr/>
                    <a:lstStyle/>
                    <a:p>
                      <a:r>
                        <a:rPr lang="en-US" sz="1600" dirty="0" err="1" smtClean="0"/>
                        <a:t>ParameterName</a:t>
                      </a:r>
                      <a:endParaRPr lang="en-US" sz="1600" dirty="0"/>
                    </a:p>
                  </a:txBody>
                  <a:tcPr/>
                </a:tc>
                <a:tc>
                  <a:txBody>
                    <a:bodyPr/>
                    <a:lstStyle/>
                    <a:p>
                      <a:r>
                        <a:rPr lang="en-US" sz="1600" dirty="0" smtClean="0"/>
                        <a:t>Gets or sets the name of the </a:t>
                      </a:r>
                      <a:r>
                        <a:rPr lang="en-US" sz="1600" dirty="0" err="1" smtClean="0"/>
                        <a:t>DbParameter</a:t>
                      </a:r>
                      <a:endParaRPr lang="en-US" sz="1600" dirty="0"/>
                    </a:p>
                  </a:txBody>
                  <a:tcPr/>
                </a:tc>
              </a:tr>
              <a:tr h="370840">
                <a:tc>
                  <a:txBody>
                    <a:bodyPr/>
                    <a:lstStyle/>
                    <a:p>
                      <a:r>
                        <a:rPr lang="en-US" sz="1600" dirty="0" smtClean="0"/>
                        <a:t>Value</a:t>
                      </a:r>
                      <a:endParaRPr lang="en-US" sz="1600" dirty="0"/>
                    </a:p>
                  </a:txBody>
                  <a:tcPr/>
                </a:tc>
                <a:tc>
                  <a:txBody>
                    <a:bodyPr/>
                    <a:lstStyle/>
                    <a:p>
                      <a:r>
                        <a:rPr lang="en-US" sz="1600" dirty="0" smtClean="0"/>
                        <a:t>Gets or sets the value of the parameter</a:t>
                      </a:r>
                      <a:endParaRPr lang="en-US" sz="1600" dirty="0"/>
                    </a:p>
                  </a:txBody>
                  <a:tcPr/>
                </a:tc>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52400"/>
            <a:ext cx="6506846" cy="369332"/>
          </a:xfrm>
          <a:prstGeom prst="rect">
            <a:avLst/>
          </a:prstGeom>
          <a:noFill/>
        </p:spPr>
        <p:txBody>
          <a:bodyPr wrap="none" rtlCol="0">
            <a:spAutoFit/>
          </a:bodyPr>
          <a:lstStyle/>
          <a:p>
            <a:r>
              <a:rPr lang="en-US" u="sng" dirty="0" smtClean="0">
                <a:solidFill>
                  <a:srgbClr val="FFFF00"/>
                </a:solidFill>
              </a:rPr>
              <a:t>Parameterized  Demo (Ch_22 Code\</a:t>
            </a:r>
            <a:r>
              <a:rPr lang="en-US" u="sng" dirty="0" err="1" smtClean="0">
                <a:solidFill>
                  <a:srgbClr val="FFFF00"/>
                </a:solidFill>
              </a:rPr>
              <a:t>CarsInventoryUpdater</a:t>
            </a:r>
            <a:r>
              <a:rPr lang="en-US" u="sng" dirty="0" smtClean="0">
                <a:solidFill>
                  <a:srgbClr val="FFFF00"/>
                </a:solidFill>
              </a:rPr>
              <a:t>)</a:t>
            </a:r>
            <a:endParaRPr lang="en-US" u="sng" dirty="0">
              <a:solidFill>
                <a:srgbClr val="FFFF00"/>
              </a:solidFill>
            </a:endParaRPr>
          </a:p>
        </p:txBody>
      </p:sp>
      <p:grpSp>
        <p:nvGrpSpPr>
          <p:cNvPr id="5" name="Group 4"/>
          <p:cNvGrpSpPr/>
          <p:nvPr/>
        </p:nvGrpSpPr>
        <p:grpSpPr>
          <a:xfrm>
            <a:off x="228600" y="609600"/>
            <a:ext cx="4495800" cy="4267200"/>
            <a:chOff x="228600" y="609600"/>
            <a:chExt cx="4495800" cy="4267200"/>
          </a:xfrm>
        </p:grpSpPr>
        <p:pic>
          <p:nvPicPr>
            <p:cNvPr id="6" name="Picture 5" descr="db_param.png"/>
            <p:cNvPicPr>
              <a:picLocks noChangeAspect="1"/>
            </p:cNvPicPr>
            <p:nvPr/>
          </p:nvPicPr>
          <p:blipFill>
            <a:blip r:embed="rId2"/>
            <a:stretch>
              <a:fillRect/>
            </a:stretch>
          </p:blipFill>
          <p:spPr>
            <a:xfrm>
              <a:off x="228600" y="609600"/>
              <a:ext cx="4495800" cy="4085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457200" y="3962400"/>
              <a:ext cx="35052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876800" y="609600"/>
            <a:ext cx="3886200" cy="3752381"/>
            <a:chOff x="4876800" y="609600"/>
            <a:chExt cx="3886200" cy="3752381"/>
          </a:xfrm>
        </p:grpSpPr>
        <p:pic>
          <p:nvPicPr>
            <p:cNvPr id="9" name="Picture 8" descr="db_param1.png"/>
            <p:cNvPicPr>
              <a:picLocks noChangeAspect="1"/>
            </p:cNvPicPr>
            <p:nvPr/>
          </p:nvPicPr>
          <p:blipFill>
            <a:blip r:embed="rId3"/>
            <a:stretch>
              <a:fillRect/>
            </a:stretch>
          </p:blipFill>
          <p:spPr>
            <a:xfrm>
              <a:off x="4876800" y="609600"/>
              <a:ext cx="3886200" cy="3752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4953000" y="914400"/>
              <a:ext cx="35052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db_param2.png"/>
          <p:cNvPicPr>
            <a:picLocks noChangeAspect="1"/>
          </p:cNvPicPr>
          <p:nvPr/>
        </p:nvPicPr>
        <p:blipFill>
          <a:blip r:embed="rId4"/>
          <a:stretch>
            <a:fillRect/>
          </a:stretch>
        </p:blipFill>
        <p:spPr>
          <a:xfrm>
            <a:off x="3810000" y="4572000"/>
            <a:ext cx="4866667"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Oval 11"/>
          <p:cNvSpPr/>
          <p:nvPr/>
        </p:nvSpPr>
        <p:spPr>
          <a:xfrm>
            <a:off x="304800" y="5181600"/>
            <a:ext cx="32004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data using </a:t>
            </a:r>
            <a:r>
              <a:rPr lang="en-US" dirty="0" smtClean="0">
                <a:solidFill>
                  <a:srgbClr val="FFFF00"/>
                </a:solidFill>
              </a:rPr>
              <a:t>parameterized</a:t>
            </a:r>
            <a:endParaRPr lang="en-US" dirty="0">
              <a:solidFill>
                <a:srgbClr val="FFFF00"/>
              </a:solidFill>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99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121</TotalTime>
  <Words>8268</Words>
  <Application>Microsoft Office PowerPoint</Application>
  <PresentationFormat>On-screen Show (4:3)</PresentationFormat>
  <Paragraphs>1045</Paragraphs>
  <Slides>143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143</vt:i4>
      </vt:variant>
    </vt:vector>
  </HeadingPairs>
  <TitlesOfParts>
    <vt:vector size="145" baseType="lpstr">
      <vt:lpstr>Foundry</vt:lpstr>
      <vt:lpstr>Photo Editor Photo</vt:lpstr>
      <vt:lpstr>C# and .NET Framework</vt:lpstr>
      <vt:lpstr>Chapter 1 .NET Framework Introduction</vt:lpstr>
      <vt:lpstr>.NET Solutions</vt:lpstr>
      <vt:lpstr>Blocks of the .NET Platform</vt:lpstr>
      <vt:lpstr>Overview of .NET Assemblies</vt:lpstr>
      <vt:lpstr>Common Intermediate Language (CIL)</vt:lpstr>
      <vt:lpstr>Common Type System (CTS)</vt:lpstr>
      <vt:lpstr>Common Language Specification (CLS) </vt:lpstr>
      <vt:lpstr>CTS vs CLS</vt:lpstr>
      <vt:lpstr>Common Language Runtime (CLR)</vt:lpstr>
      <vt:lpstr>Common Language Runtime (CLR)</vt:lpstr>
      <vt:lpstr>Slide 12</vt:lpstr>
      <vt:lpstr>Member Visibility</vt:lpstr>
      <vt:lpstr>Defining Constant Data</vt:lpstr>
      <vt:lpstr>Defining Read-Only Fields</vt:lpstr>
      <vt:lpstr>Static Constructor</vt:lpstr>
      <vt:lpstr>Method Parameter Modifiers</vt:lpstr>
      <vt:lpstr>Value Types and Reference Types</vt:lpstr>
      <vt:lpstr>Boxing and Unboxing Operations</vt:lpstr>
      <vt:lpstr>Slide 20</vt:lpstr>
      <vt:lpstr>OOP - Encapsulation</vt:lpstr>
      <vt:lpstr>OOP - Encapsulation</vt:lpstr>
      <vt:lpstr>OOP - Inheritance</vt:lpstr>
      <vt:lpstr>Slide 24</vt:lpstr>
      <vt:lpstr>OOP - Polymorphism</vt:lpstr>
      <vt:lpstr>Slide 26</vt:lpstr>
      <vt:lpstr>C# Casting Rules</vt:lpstr>
      <vt:lpstr>C# Partial Types</vt:lpstr>
      <vt:lpstr>Slide 29</vt:lpstr>
      <vt:lpstr>Slide 30</vt:lpstr>
      <vt:lpstr>.NET Delegate Type</vt:lpstr>
      <vt:lpstr>Understanding C# Events</vt:lpstr>
      <vt:lpstr>Simple event example</vt:lpstr>
      <vt:lpstr>Anonymous Methods</vt:lpstr>
      <vt:lpstr>Slide 35</vt:lpstr>
      <vt:lpstr>Problem with (Un)Boxing Operations</vt:lpstr>
      <vt:lpstr>Generic Methods</vt:lpstr>
      <vt:lpstr>Default value in Generic</vt:lpstr>
      <vt:lpstr>Constraints for Generic Type</vt:lpstr>
      <vt:lpstr>Constraints for Generic Type</vt:lpstr>
      <vt:lpstr>Constrain Example…</vt:lpstr>
      <vt:lpstr>The Lack of Operator Constraints</vt:lpstr>
      <vt:lpstr>Slide 43</vt:lpstr>
      <vt:lpstr>Role of .NET Assemblies</vt:lpstr>
      <vt:lpstr>Role of .NET Assemblies</vt:lpstr>
      <vt:lpstr>Role of .NET Assemblies</vt:lpstr>
      <vt:lpstr>Role of .NET Assemblies</vt:lpstr>
      <vt:lpstr>Format of a .NET Assembly</vt:lpstr>
      <vt:lpstr>Format of a .NET Assembly</vt:lpstr>
      <vt:lpstr>Format of a .NET Assembly</vt:lpstr>
      <vt:lpstr>Format of a .NET Assembly</vt:lpstr>
      <vt:lpstr>Private Assemblies</vt:lpstr>
      <vt:lpstr>Configuring Private Assemblies</vt:lpstr>
      <vt:lpstr>Shared Assemblies</vt:lpstr>
      <vt:lpstr>Shared Assemblies</vt:lpstr>
      <vt:lpstr>Shared Assemblies</vt:lpstr>
      <vt:lpstr>Shared Assemblies</vt:lpstr>
      <vt:lpstr>Slide 58</vt:lpstr>
      <vt:lpstr>Processes and Multi Processing System</vt:lpstr>
      <vt:lpstr>How can OS manage concurrent processes</vt:lpstr>
      <vt:lpstr>Process/AppDomain/Context/Thread</vt:lpstr>
      <vt:lpstr>Process/AppDomain/Context/Thread</vt:lpstr>
      <vt:lpstr>Process/AppDomain/Context/Thread</vt:lpstr>
      <vt:lpstr>Review of the .NET Delegate</vt:lpstr>
      <vt:lpstr>Steps to create a Thread</vt:lpstr>
      <vt:lpstr>Foreground Threads and Background Threads</vt:lpstr>
      <vt:lpstr>The Issue of Concurrency:  Race Conditions</vt:lpstr>
      <vt:lpstr>Slide 68</vt:lpstr>
      <vt:lpstr>Slide 69</vt:lpstr>
      <vt:lpstr>Timer Callbacks</vt:lpstr>
      <vt:lpstr>Slide 71</vt:lpstr>
      <vt:lpstr>System.IO Namespace</vt:lpstr>
      <vt:lpstr>System.IO Namespace</vt:lpstr>
      <vt:lpstr>Directory(Info) and File(Info)</vt:lpstr>
      <vt:lpstr>DirectoryInfo Type</vt:lpstr>
      <vt:lpstr>FileInfo Class</vt:lpstr>
      <vt:lpstr>FileInfo Class</vt:lpstr>
      <vt:lpstr>FileInfo Class</vt:lpstr>
      <vt:lpstr>StreamWriters and StreamReaders</vt:lpstr>
      <vt:lpstr>Slide 80</vt:lpstr>
      <vt:lpstr>Object Serialization Concept</vt:lpstr>
      <vt:lpstr>Object Serialization Concept</vt:lpstr>
      <vt:lpstr>Object Serialization Concept</vt:lpstr>
      <vt:lpstr>Configuring Objects for Serialization</vt:lpstr>
      <vt:lpstr>Configuring Objects for Serialization</vt:lpstr>
      <vt:lpstr>Choosing a Serialization Formatter</vt:lpstr>
      <vt:lpstr>Slide 87</vt:lpstr>
      <vt:lpstr>ADO.NET over ADO</vt:lpstr>
      <vt:lpstr>ADO.NET vs ADO</vt:lpstr>
      <vt:lpstr>ADO.NET vs ADO</vt:lpstr>
      <vt:lpstr>ADO.NET models</vt:lpstr>
      <vt:lpstr>ADO.NET Data Providers</vt:lpstr>
      <vt:lpstr>ADO.NET Data Providers</vt:lpstr>
      <vt:lpstr>ADO.NET: Connected Layer </vt:lpstr>
      <vt:lpstr>ADO.NET: Connected Layer </vt:lpstr>
      <vt:lpstr>ADO.NET: Connected Layer </vt:lpstr>
      <vt:lpstr>ADO.NET: Connected Layer </vt:lpstr>
      <vt:lpstr>Working with Parameterized Command Objects</vt:lpstr>
      <vt:lpstr>Slide 99</vt:lpstr>
      <vt:lpstr>ADO.NET:  Disconnected Layer</vt:lpstr>
      <vt:lpstr>ADO.NET:  Disconnected Layer</vt:lpstr>
      <vt:lpstr>ADO.NET:  Disconnected Layer</vt:lpstr>
      <vt:lpstr>ADO.NET:  Disconnected Layer</vt:lpstr>
      <vt:lpstr>ADO.NET:  Disconnected Layer</vt:lpstr>
      <vt:lpstr>Slide 105</vt:lpstr>
      <vt:lpstr>The Role of HTTP</vt:lpstr>
      <vt:lpstr>Web Applications and Web Servers</vt:lpstr>
      <vt:lpstr>The Role of HTML</vt:lpstr>
      <vt:lpstr>The Role of HTML</vt:lpstr>
      <vt:lpstr>HTTP protocol/HTML page/Web Server</vt:lpstr>
      <vt:lpstr>GET / POST</vt:lpstr>
      <vt:lpstr>The Role of Client-Side Scripting</vt:lpstr>
      <vt:lpstr>Major Benefits of ASP.NET 1.x</vt:lpstr>
      <vt:lpstr>Major Enhancements of ASP.NET 2.0</vt:lpstr>
      <vt:lpstr>The ASP.NET Web Page Code Model</vt:lpstr>
      <vt:lpstr>The ASP.NET Web Page Code Model</vt:lpstr>
      <vt:lpstr>Master Pages</vt:lpstr>
      <vt:lpstr>Slide 118</vt:lpstr>
      <vt:lpstr>The Issue of State</vt:lpstr>
      <vt:lpstr>ASP.NET State Management Techniques</vt:lpstr>
      <vt:lpstr>Understanding the Role of ASP.NET View State</vt:lpstr>
      <vt:lpstr>The Role of the Global.asax File</vt:lpstr>
      <vt:lpstr>Application/Session Distinction</vt:lpstr>
      <vt:lpstr>Understanding Cookies</vt:lpstr>
      <vt:lpstr>Understanding Cookies</vt:lpstr>
      <vt:lpstr>Configuring ASP.NET Web Application Using Web.config</vt:lpstr>
      <vt:lpstr>Configuring ASP.NET Web Application</vt:lpstr>
      <vt:lpstr>Slide 128</vt:lpstr>
      <vt:lpstr>XML Web Services Introduction</vt:lpstr>
      <vt:lpstr>XML Web Services Introduction</vt:lpstr>
      <vt:lpstr>XML Web Services Introduction</vt:lpstr>
      <vt:lpstr>Slide 132</vt:lpstr>
      <vt:lpstr>XML Web Services Introduction</vt:lpstr>
      <vt:lpstr>XML Web Services Introduction</vt:lpstr>
      <vt:lpstr>XML Web Services Introduction</vt:lpstr>
      <vt:lpstr>XML Web Services Introduction</vt:lpstr>
      <vt:lpstr>The Role of the WebService Base Class</vt:lpstr>
      <vt:lpstr>The [WebService] Attribute</vt:lpstr>
      <vt:lpstr>[WebServiceBinding] Attribute</vt:lpstr>
      <vt:lpstr>Slide 140</vt:lpstr>
      <vt:lpstr>Slide 141</vt:lpstr>
      <vt:lpstr>The [WebMethod] Attribute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and .NET Framework</dc:title>
  <dc:creator/>
  <cp:lastModifiedBy>NguyenHuyHung</cp:lastModifiedBy>
  <cp:revision>120</cp:revision>
  <dcterms:created xsi:type="dcterms:W3CDTF">2006-08-16T00:00:00Z</dcterms:created>
  <dcterms:modified xsi:type="dcterms:W3CDTF">2011-08-04T02:57:42Z</dcterms:modified>
</cp:coreProperties>
</file>