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75" r:id="rId6"/>
    <p:sldId id="276" r:id="rId7"/>
    <p:sldId id="277" r:id="rId8"/>
    <p:sldId id="273" r:id="rId9"/>
    <p:sldId id="260" r:id="rId10"/>
    <p:sldId id="261" r:id="rId11"/>
    <p:sldId id="262" r:id="rId12"/>
    <p:sldId id="263" r:id="rId13"/>
    <p:sldId id="271" r:id="rId14"/>
    <p:sldId id="264" r:id="rId15"/>
    <p:sldId id="265" r:id="rId16"/>
    <p:sldId id="266" r:id="rId17"/>
    <p:sldId id="267" r:id="rId18"/>
    <p:sldId id="268" r:id="rId19"/>
    <p:sldId id="269" r:id="rId20"/>
    <p:sldId id="270" r:id="rId21"/>
    <p:sldId id="272" r:id="rId22"/>
    <p:sldId id="259" r:id="rId23"/>
    <p:sldId id="278" r:id="rId24"/>
    <p:sldId id="279" r:id="rId25"/>
    <p:sldId id="280" r:id="rId26"/>
    <p:sldId id="282" r:id="rId27"/>
    <p:sldId id="281" r:id="rId28"/>
    <p:sldId id="283" r:id="rId29"/>
    <p:sldId id="284" r:id="rId30"/>
    <p:sldId id="285" r:id="rId31"/>
    <p:sldId id="286" r:id="rId32"/>
    <p:sldId id="287" r:id="rId33"/>
    <p:sldId id="288" r:id="rId34"/>
    <p:sldId id="289" r:id="rId35"/>
    <p:sldId id="290" r:id="rId36"/>
    <p:sldId id="296" r:id="rId37"/>
    <p:sldId id="291" r:id="rId38"/>
    <p:sldId id="292" r:id="rId39"/>
    <p:sldId id="293" r:id="rId40"/>
    <p:sldId id="294" r:id="rId41"/>
    <p:sldId id="295"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634"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800" dirty="0" smtClean="0"/>
              <a:t>CSS VÀ DHTML</a:t>
            </a:r>
            <a:endParaRPr lang="en-US" sz="48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86397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Giới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thiệu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pPr marL="0" indent="0">
              <a:buNone/>
            </a:pPr>
            <a:r>
              <a:rPr lang="en-US" sz="4000" dirty="0" smtClean="0">
                <a:latin typeface="Times New Roman" panose="02020603050405020304" pitchFamily="18" charset="0"/>
                <a:cs typeface="Times New Roman" panose="02020603050405020304" pitchFamily="18" charset="0"/>
              </a:rPr>
              <a:t>CSS Syntax</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(selector)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tử</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HTML </a:t>
            </a:r>
            <a:r>
              <a:rPr lang="en-US" sz="2800" dirty="0" err="1">
                <a:latin typeface="Times New Roman" panose="02020603050405020304" pitchFamily="18" charset="0"/>
                <a:cs typeface="Times New Roman" panose="02020603050405020304" pitchFamily="18" charset="0"/>
              </a:rPr>
              <a:t>muốn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M</a:t>
            </a:r>
            <a:r>
              <a:rPr lang="vi-VN" sz="2800" dirty="0" smtClean="0">
                <a:latin typeface="Times New Roman" panose="02020603050405020304" pitchFamily="18" charset="0"/>
                <a:cs typeface="Times New Roman" panose="02020603050405020304" pitchFamily="18" charset="0"/>
              </a:rPr>
              <a:t>ỗi </a:t>
            </a:r>
            <a:r>
              <a:rPr lang="vi-VN" sz="2800" dirty="0">
                <a:latin typeface="Times New Roman" panose="02020603050405020304" pitchFamily="18" charset="0"/>
                <a:cs typeface="Times New Roman" panose="02020603050405020304" pitchFamily="18" charset="0"/>
              </a:rPr>
              <a:t>một cặp property:value thì được gọi là một </a:t>
            </a:r>
            <a:r>
              <a:rPr lang="vi-VN" sz="2800" dirty="0" smtClean="0">
                <a:latin typeface="Times New Roman" panose="02020603050405020304" pitchFamily="18" charset="0"/>
                <a:cs typeface="Times New Roman" panose="02020603050405020304" pitchFamily="18" charset="0"/>
              </a:rPr>
              <a:t>kh</a:t>
            </a:r>
            <a:r>
              <a:rPr lang="en-US" sz="2800" dirty="0" smtClean="0">
                <a:latin typeface="Times New Roman" panose="02020603050405020304" pitchFamily="18" charset="0"/>
                <a:cs typeface="Times New Roman" panose="02020603050405020304" pitchFamily="18" charset="0"/>
              </a:rPr>
              <a:t>a</a:t>
            </a:r>
            <a:r>
              <a:rPr lang="vi-VN" sz="2800" dirty="0" smtClean="0">
                <a:latin typeface="Times New Roman" panose="02020603050405020304" pitchFamily="18" charset="0"/>
                <a:cs typeface="Times New Roman" panose="02020603050405020304" pitchFamily="18" charset="0"/>
              </a:rPr>
              <a:t>i báo</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declaration) </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một khai báo được dùng để thiết lập lại giá trị của một thuộc tính CSS của phần </a:t>
            </a:r>
            <a:r>
              <a:rPr lang="vi-VN" sz="2800" dirty="0"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color:yellow</a:t>
            </a:r>
            <a:endParaRPr lang="en-US" sz="2800" dirty="0">
              <a:solidFill>
                <a:srgbClr val="FF0000"/>
              </a:solidFill>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CSS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tử</a:t>
            </a:r>
            <a:r>
              <a:rPr lang="en-US" sz="2800" dirty="0">
                <a:latin typeface="Times New Roman" panose="02020603050405020304" pitchFamily="18" charset="0"/>
                <a:cs typeface="Times New Roman" panose="02020603050405020304" pitchFamily="18" charset="0"/>
              </a:rPr>
              <a:t>.</a:t>
            </a: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669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Giới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thiệu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pPr marL="0" indent="0">
              <a:buNone/>
            </a:pPr>
            <a:r>
              <a:rPr lang="en-US" sz="4000" dirty="0" smtClean="0">
                <a:latin typeface="Times New Roman" panose="02020603050405020304" pitchFamily="18" charset="0"/>
                <a:cs typeface="Times New Roman" panose="02020603050405020304" pitchFamily="18" charset="0"/>
              </a:rPr>
              <a:t>CSS Syntax</a:t>
            </a:r>
          </a:p>
          <a:p>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2547" y="2880282"/>
            <a:ext cx="6496446" cy="3499467"/>
          </a:xfrm>
          <a:prstGeom prst="rect">
            <a:avLst/>
          </a:prstGeom>
        </p:spPr>
      </p:pic>
    </p:spTree>
    <p:extLst>
      <p:ext uri="{BB962C8B-B14F-4D97-AF65-F5344CB8AC3E}">
        <p14:creationId xmlns:p14="http://schemas.microsoft.com/office/powerpoint/2010/main" val="2362751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Giới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thiệu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1878496"/>
            <a:ext cx="11029615" cy="4631634"/>
          </a:xfrm>
        </p:spPr>
        <p:txBody>
          <a:bodyPr anchor="t">
            <a:normAutofit/>
          </a:bodyPr>
          <a:lstStyle/>
          <a:p>
            <a:pPr marL="0" indent="0">
              <a:buNone/>
            </a:pPr>
            <a:r>
              <a:rPr lang="en-US" sz="4000" dirty="0" smtClean="0">
                <a:latin typeface="Times New Roman" panose="02020603050405020304" pitchFamily="18" charset="0"/>
                <a:cs typeface="Times New Roman" panose="02020603050405020304" pitchFamily="18" charset="0"/>
              </a:rPr>
              <a:t>CSS Comments</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95738" y="2555220"/>
            <a:ext cx="9865479" cy="4412110"/>
          </a:xfrm>
          <a:prstGeom prst="rect">
            <a:avLst/>
          </a:prstGeom>
        </p:spPr>
      </p:pic>
    </p:spTree>
    <p:extLst>
      <p:ext uri="{BB962C8B-B14F-4D97-AF65-F5344CB8AC3E}">
        <p14:creationId xmlns:p14="http://schemas.microsoft.com/office/powerpoint/2010/main" val="3395510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Create syntax</a:t>
            </a:r>
            <a:endParaRPr lang="en-US" sz="3600" dirty="0"/>
          </a:p>
        </p:txBody>
      </p:sp>
      <p:sp>
        <p:nvSpPr>
          <p:cNvPr id="3" name="Content Placeholder 2"/>
          <p:cNvSpPr>
            <a:spLocks noGrp="1"/>
          </p:cNvSpPr>
          <p:nvPr>
            <p:ph idx="1"/>
          </p:nvPr>
        </p:nvSpPr>
        <p:spPr>
          <a:xfrm>
            <a:off x="581192" y="2180496"/>
            <a:ext cx="11029615" cy="4329634"/>
          </a:xfrm>
        </p:spPr>
        <p:txBody>
          <a:bodyPr>
            <a:normAutofit/>
          </a:bodyPr>
          <a:lstStyle/>
          <a:p>
            <a:r>
              <a:rPr lang="en-US" sz="2800" b="1" dirty="0" err="1" smtClean="0">
                <a:latin typeface="Times New Roman" panose="02020603050405020304" pitchFamily="18" charset="0"/>
                <a:cs typeface="Times New Roman" panose="02020603050405020304" pitchFamily="18" charset="0"/>
              </a:rPr>
              <a:t>Giới</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thiệu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về</a:t>
            </a:r>
            <a:r>
              <a:rPr lang="en-US" sz="2800" b="1" dirty="0">
                <a:latin typeface="Times New Roman" panose="02020603050405020304" pitchFamily="18" charset="0"/>
                <a:cs typeface="Times New Roman" panose="02020603050405020304" pitchFamily="18" charset="0"/>
              </a:rPr>
              <a:t> CSS</a:t>
            </a:r>
          </a:p>
          <a:p>
            <a:r>
              <a:rPr lang="en-US" sz="2800" b="1" dirty="0" err="1" smtClean="0">
                <a:solidFill>
                  <a:srgbClr val="FF0000"/>
                </a:solidFill>
                <a:latin typeface="Times New Roman" panose="02020603050405020304" pitchFamily="18" charset="0"/>
                <a:cs typeface="Times New Roman" panose="02020603050405020304" pitchFamily="18" charset="0"/>
              </a:rPr>
              <a:t>Các</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loại</a:t>
            </a:r>
            <a:r>
              <a:rPr lang="en-US" sz="2800" b="1" dirty="0">
                <a:solidFill>
                  <a:srgbClr val="FF0000"/>
                </a:solidFill>
                <a:latin typeface="Times New Roman" panose="02020603050405020304" pitchFamily="18" charset="0"/>
                <a:cs typeface="Times New Roman" panose="02020603050405020304" pitchFamily="18" charset="0"/>
              </a:rPr>
              <a:t> CSS</a:t>
            </a:r>
          </a:p>
          <a:p>
            <a:r>
              <a:rPr lang="en-US" sz="2800" b="1" dirty="0" err="1" smtClean="0">
                <a:latin typeface="Times New Roman" panose="02020603050405020304" pitchFamily="18" charset="0"/>
                <a:cs typeface="Times New Roman" panose="02020603050405020304" pitchFamily="18" charset="0"/>
              </a:rPr>
              <a:t>Tạo</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CSS </a:t>
            </a:r>
            <a:r>
              <a:rPr lang="en-US" sz="2800" b="1" dirty="0" err="1">
                <a:latin typeface="Times New Roman" panose="02020603050405020304" pitchFamily="18" charset="0"/>
                <a:cs typeface="Times New Roman" panose="02020603050405020304" pitchFamily="18" charset="0"/>
              </a:rPr>
              <a:t>phức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tạp</a:t>
            </a:r>
            <a:endParaRPr lang="en-US" sz="2800" b="1" dirty="0">
              <a:latin typeface="Times New Roman" panose="02020603050405020304" pitchFamily="18" charset="0"/>
              <a:cs typeface="Times New Roman" panose="02020603050405020304" pitchFamily="18" charset="0"/>
            </a:endParaRPr>
          </a:p>
          <a:p>
            <a:r>
              <a:rPr lang="en-US" sz="2800" b="1" dirty="0" err="1" smtClean="0">
                <a:latin typeface="Times New Roman" panose="02020603050405020304" pitchFamily="18" charset="0"/>
                <a:cs typeface="Times New Roman" panose="02020603050405020304" pitchFamily="18" charset="0"/>
              </a:rPr>
              <a:t>Giới</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thiệu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về</a:t>
            </a:r>
            <a:r>
              <a:rPr lang="en-US" sz="2800" b="1" dirty="0">
                <a:latin typeface="Times New Roman" panose="02020603050405020304" pitchFamily="18" charset="0"/>
                <a:cs typeface="Times New Roman" panose="02020603050405020304" pitchFamily="18" charset="0"/>
              </a:rPr>
              <a:t> DHTML</a:t>
            </a:r>
          </a:p>
          <a:p>
            <a:r>
              <a:rPr lang="en-US" sz="2800" b="1" dirty="0" smtClean="0">
                <a:latin typeface="Times New Roman" panose="02020603050405020304" pitchFamily="18" charset="0"/>
                <a:cs typeface="Times New Roman" panose="02020603050405020304" pitchFamily="18" charset="0"/>
              </a:rPr>
              <a:t>Style </a:t>
            </a:r>
            <a:r>
              <a:rPr lang="en-US" sz="2800" b="1" dirty="0" err="1">
                <a:latin typeface="Times New Roman" panose="02020603050405020304" pitchFamily="18" charset="0"/>
                <a:cs typeface="Times New Roman" panose="02020603050405020304" pitchFamily="18" charset="0"/>
              </a:rPr>
              <a:t>động</a:t>
            </a:r>
            <a:endParaRPr lang="en-US" sz="2800" b="1" dirty="0">
              <a:latin typeface="Times New Roman" panose="02020603050405020304" pitchFamily="18" charset="0"/>
              <a:cs typeface="Times New Roman" panose="02020603050405020304" pitchFamily="18" charset="0"/>
            </a:endParaRPr>
          </a:p>
          <a:p>
            <a:r>
              <a:rPr lang="en-US" sz="2800" b="1" dirty="0" err="1" smtClean="0">
                <a:latin typeface="Times New Roman" panose="02020603050405020304" pitchFamily="18" charset="0"/>
                <a:cs typeface="Times New Roman" panose="02020603050405020304" pitchFamily="18" charset="0"/>
              </a:rPr>
              <a:t>Nội</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dung </a:t>
            </a:r>
            <a:r>
              <a:rPr lang="en-US" sz="2800" b="1" dirty="0" err="1">
                <a:latin typeface="Times New Roman" panose="02020603050405020304" pitchFamily="18" charset="0"/>
                <a:cs typeface="Times New Roman" panose="02020603050405020304" pitchFamily="18" charset="0"/>
              </a:rPr>
              <a:t>động</a:t>
            </a:r>
            <a:endParaRPr lang="en-US" sz="2800" b="1" dirty="0">
              <a:latin typeface="Times New Roman" panose="02020603050405020304" pitchFamily="18" charset="0"/>
              <a:cs typeface="Times New Roman" panose="02020603050405020304" pitchFamily="18" charset="0"/>
            </a:endParaRPr>
          </a:p>
          <a:p>
            <a:r>
              <a:rPr lang="en-US" sz="2800" b="1" dirty="0" err="1" smtClean="0">
                <a:latin typeface="Times New Roman" panose="02020603050405020304" pitchFamily="18" charset="0"/>
                <a:cs typeface="Times New Roman" panose="02020603050405020304" pitchFamily="18" charset="0"/>
              </a:rPr>
              <a:t>Vị</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động</a:t>
            </a:r>
            <a:endParaRPr lang="en-US" sz="28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987971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CÁC LOẠI CSS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vi-VN" sz="2800" dirty="0" smtClean="0">
                <a:latin typeface="Times New Roman" panose="02020603050405020304" pitchFamily="18" charset="0"/>
                <a:cs typeface="Times New Roman" panose="02020603050405020304" pitchFamily="18" charset="0"/>
              </a:rPr>
              <a:t>Inline </a:t>
            </a:r>
            <a:r>
              <a:rPr lang="vi-VN" sz="2800" dirty="0">
                <a:latin typeface="Times New Roman" panose="02020603050405020304" pitchFamily="18" charset="0"/>
                <a:cs typeface="Times New Roman" panose="02020603050405020304" pitchFamily="18" charset="0"/>
              </a:rPr>
              <a:t>CSS</a:t>
            </a:r>
          </a:p>
          <a:p>
            <a:r>
              <a:rPr lang="vi-VN" sz="2800" dirty="0" smtClean="0">
                <a:latin typeface="Times New Roman" panose="02020603050405020304" pitchFamily="18" charset="0"/>
                <a:cs typeface="Times New Roman" panose="02020603050405020304" pitchFamily="18" charset="0"/>
              </a:rPr>
              <a:t>Internal </a:t>
            </a:r>
            <a:r>
              <a:rPr lang="vi-VN" sz="2800" dirty="0">
                <a:latin typeface="Times New Roman" panose="02020603050405020304" pitchFamily="18" charset="0"/>
                <a:cs typeface="Times New Roman" panose="02020603050405020304" pitchFamily="18" charset="0"/>
              </a:rPr>
              <a:t>CSS</a:t>
            </a:r>
          </a:p>
          <a:p>
            <a:r>
              <a:rPr lang="vi-VN" sz="2800" dirty="0" smtClean="0">
                <a:latin typeface="Times New Roman" panose="02020603050405020304" pitchFamily="18" charset="0"/>
                <a:cs typeface="Times New Roman" panose="02020603050405020304" pitchFamily="18" charset="0"/>
              </a:rPr>
              <a:t>External </a:t>
            </a:r>
            <a:r>
              <a:rPr lang="vi-VN" sz="2800" dirty="0">
                <a:latin typeface="Times New Roman" panose="02020603050405020304" pitchFamily="18" charset="0"/>
                <a:cs typeface="Times New Roman" panose="02020603050405020304" pitchFamily="18" charset="0"/>
              </a:rPr>
              <a:t>CSS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813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CÁC LOẠI CSS – Inline </a:t>
            </a:r>
            <a:r>
              <a:rPr lang="en-US" sz="3600" dirty="0" err="1" smtClean="0">
                <a:latin typeface="Times New Roman" panose="02020603050405020304" pitchFamily="18" charset="0"/>
                <a:cs typeface="Times New Roman" panose="02020603050405020304" pitchFamily="18" charset="0"/>
              </a:rPr>
              <a:t>css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err="1" smtClean="0"/>
              <a:t>Các</a:t>
            </a:r>
            <a:r>
              <a:rPr lang="en-US" sz="2800" dirty="0"/>
              <a:t> </a:t>
            </a:r>
            <a:r>
              <a:rPr lang="en-US" sz="2800" u="sng" dirty="0" err="1"/>
              <a:t>khai</a:t>
            </a:r>
            <a:r>
              <a:rPr lang="en-US" sz="2800" u="sng" dirty="0"/>
              <a:t> </a:t>
            </a:r>
            <a:r>
              <a:rPr lang="en-US" sz="2800" u="sng" dirty="0" err="1"/>
              <a:t>báo</a:t>
            </a:r>
            <a:r>
              <a:rPr lang="en-US" sz="2800" dirty="0"/>
              <a:t> </a:t>
            </a:r>
            <a:r>
              <a:rPr lang="en-US" sz="2800" dirty="0" err="1" smtClean="0"/>
              <a:t>được</a:t>
            </a:r>
            <a:r>
              <a:rPr lang="en-US" sz="2800" dirty="0" smtClean="0"/>
              <a:t> </a:t>
            </a:r>
            <a:r>
              <a:rPr lang="en-US" sz="2800" dirty="0" err="1" smtClean="0"/>
              <a:t>đặt</a:t>
            </a:r>
            <a:r>
              <a:rPr lang="en-US" sz="2800" dirty="0" smtClean="0"/>
              <a:t> </a:t>
            </a:r>
            <a:r>
              <a:rPr lang="en-US" sz="2800" dirty="0" err="1"/>
              <a:t>bên</a:t>
            </a:r>
            <a:r>
              <a:rPr lang="en-US" sz="2800" dirty="0"/>
              <a:t> </a:t>
            </a:r>
            <a:r>
              <a:rPr lang="en-US" sz="2800" dirty="0" err="1"/>
              <a:t>trong</a:t>
            </a:r>
            <a:r>
              <a:rPr lang="en-US" sz="2800" dirty="0"/>
              <a:t> </a:t>
            </a:r>
            <a:r>
              <a:rPr lang="en-US" sz="2800" dirty="0" err="1"/>
              <a:t>giá</a:t>
            </a:r>
            <a:r>
              <a:rPr lang="en-US" sz="2800" dirty="0"/>
              <a:t> </a:t>
            </a:r>
            <a:r>
              <a:rPr lang="en-US" sz="2800" dirty="0" err="1"/>
              <a:t>trị</a:t>
            </a:r>
            <a:r>
              <a:rPr lang="en-US" sz="2800" dirty="0"/>
              <a:t> </a:t>
            </a:r>
            <a:r>
              <a:rPr lang="en-US" sz="2800" dirty="0" err="1"/>
              <a:t>của</a:t>
            </a:r>
            <a:r>
              <a:rPr lang="en-US" sz="2800" dirty="0"/>
              <a:t> </a:t>
            </a:r>
            <a:r>
              <a:rPr lang="en-US" sz="2800" dirty="0" err="1"/>
              <a:t>thuộc</a:t>
            </a:r>
            <a:r>
              <a:rPr lang="en-US" sz="2800" dirty="0"/>
              <a:t> </a:t>
            </a:r>
            <a:r>
              <a:rPr lang="en-US" sz="2800" dirty="0" err="1"/>
              <a:t>tính</a:t>
            </a:r>
            <a:r>
              <a:rPr lang="en-US" sz="2800" dirty="0"/>
              <a:t> </a:t>
            </a:r>
            <a:r>
              <a:rPr lang="en-US" sz="2800" dirty="0" smtClean="0"/>
              <a:t>style </a:t>
            </a:r>
            <a:r>
              <a:rPr lang="en-US" sz="2800" dirty="0" err="1" smtClean="0"/>
              <a:t>của</a:t>
            </a:r>
            <a:r>
              <a:rPr lang="en-US" sz="2800" dirty="0" smtClean="0"/>
              <a:t> </a:t>
            </a:r>
            <a:r>
              <a:rPr lang="en-US" sz="2800" dirty="0" err="1" smtClean="0"/>
              <a:t>phần</a:t>
            </a:r>
            <a:r>
              <a:rPr lang="en-US" sz="2800" dirty="0" smtClean="0"/>
              <a:t> </a:t>
            </a:r>
            <a:r>
              <a:rPr lang="en-US" sz="2800" dirty="0" err="1" smtClean="0"/>
              <a:t>tử</a:t>
            </a:r>
            <a:r>
              <a:rPr lang="en-US" sz="2800" dirty="0" smtClean="0"/>
              <a:t> </a:t>
            </a:r>
            <a:r>
              <a:rPr lang="en-US" sz="2800" dirty="0" err="1" smtClean="0"/>
              <a:t>muốn</a:t>
            </a:r>
            <a:r>
              <a:rPr lang="en-US" sz="2800" dirty="0" smtClean="0"/>
              <a:t> </a:t>
            </a:r>
            <a:r>
              <a:rPr lang="en-US" sz="2800" dirty="0" err="1"/>
              <a:t>định</a:t>
            </a:r>
            <a:r>
              <a:rPr lang="en-US" sz="2800" dirty="0"/>
              <a:t> </a:t>
            </a:r>
            <a:r>
              <a:rPr lang="en-US" sz="2800" dirty="0" err="1"/>
              <a:t>dạng</a:t>
            </a:r>
            <a:r>
              <a:rPr lang="en-US" sz="2800" dirty="0"/>
              <a:t>.</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65313" y="3257342"/>
            <a:ext cx="11277600" cy="2847975"/>
          </a:xfrm>
          <a:prstGeom prst="rect">
            <a:avLst/>
          </a:prstGeom>
        </p:spPr>
      </p:pic>
    </p:spTree>
    <p:extLst>
      <p:ext uri="{BB962C8B-B14F-4D97-AF65-F5344CB8AC3E}">
        <p14:creationId xmlns:p14="http://schemas.microsoft.com/office/powerpoint/2010/main" val="4093438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CÁC LOẠI CSS – </a:t>
            </a:r>
            <a:r>
              <a:rPr lang="en-US" sz="3600" dirty="0" smtClean="0">
                <a:latin typeface="Times New Roman" panose="02020603050405020304" pitchFamily="18" charset="0"/>
                <a:cs typeface="Times New Roman" panose="02020603050405020304" pitchFamily="18" charset="0"/>
              </a:rPr>
              <a:t>Internal CSS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đặt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thẻ</a:t>
            </a:r>
            <a:r>
              <a:rPr lang="en-US" sz="2800" dirty="0" smtClean="0">
                <a:latin typeface="Times New Roman" panose="02020603050405020304" pitchFamily="18" charset="0"/>
                <a:cs typeface="Times New Roman" panose="02020603050405020304" pitchFamily="18" charset="0"/>
              </a:rPr>
              <a:t> &lt;Style&gt;, </a:t>
            </a:r>
            <a:r>
              <a:rPr lang="en-US" sz="2800" dirty="0" err="1" smtClean="0">
                <a:latin typeface="Times New Roman" panose="02020603050405020304" pitchFamily="18" charset="0"/>
                <a:cs typeface="Times New Roman" panose="02020603050405020304" pitchFamily="18" charset="0"/>
              </a:rPr>
              <a:t>thường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đặt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thẻ</a:t>
            </a:r>
            <a:r>
              <a:rPr lang="en-US" sz="2800" dirty="0" smtClean="0">
                <a:latin typeface="Times New Roman" panose="02020603050405020304" pitchFamily="18" charset="0"/>
                <a:cs typeface="Times New Roman" panose="02020603050405020304" pitchFamily="18" charset="0"/>
              </a:rPr>
              <a:t> &lt;Header&gt;</a:t>
            </a:r>
          </a:p>
        </p:txBody>
      </p:sp>
      <p:pic>
        <p:nvPicPr>
          <p:cNvPr id="6" name="Picture 5"/>
          <p:cNvPicPr>
            <a:picLocks noChangeAspect="1"/>
          </p:cNvPicPr>
          <p:nvPr/>
        </p:nvPicPr>
        <p:blipFill>
          <a:blip r:embed="rId2"/>
          <a:stretch>
            <a:fillRect/>
          </a:stretch>
        </p:blipFill>
        <p:spPr>
          <a:xfrm>
            <a:off x="1056034" y="2789377"/>
            <a:ext cx="5126106" cy="4068623"/>
          </a:xfrm>
          <a:prstGeom prst="rect">
            <a:avLst/>
          </a:prstGeom>
        </p:spPr>
      </p:pic>
    </p:spTree>
    <p:extLst>
      <p:ext uri="{BB962C8B-B14F-4D97-AF65-F5344CB8AC3E}">
        <p14:creationId xmlns:p14="http://schemas.microsoft.com/office/powerpoint/2010/main" val="2939849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CÁC LOẠI CSS – </a:t>
            </a:r>
            <a:r>
              <a:rPr lang="en-US" sz="3600" dirty="0" err="1" smtClean="0">
                <a:latin typeface="Times New Roman" panose="02020603050405020304" pitchFamily="18" charset="0"/>
                <a:cs typeface="Times New Roman" panose="02020603050405020304" pitchFamily="18" charset="0"/>
              </a:rPr>
              <a:t>EX</a:t>
            </a:r>
            <a:r>
              <a:rPr lang="en-US" sz="3600" dirty="0" err="1" smtClean="0">
                <a:latin typeface="Times New Roman" panose="02020603050405020304" pitchFamily="18" charset="0"/>
                <a:cs typeface="Times New Roman" panose="02020603050405020304" pitchFamily="18" charset="0"/>
              </a:rPr>
              <a:t>ternal</a:t>
            </a:r>
            <a:r>
              <a:rPr lang="en-US" sz="3600" dirty="0" smtClean="0">
                <a:latin typeface="Times New Roman" panose="02020603050405020304" pitchFamily="18" charset="0"/>
                <a:cs typeface="Times New Roman" panose="02020603050405020304" pitchFamily="18" charset="0"/>
              </a:rPr>
              <a:t> CSS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tin CSS</a:t>
            </a:r>
          </a:p>
          <a:p>
            <a:r>
              <a:rPr lang="en-US" sz="2800" dirty="0" err="1" smtClean="0">
                <a:latin typeface="Times New Roman" panose="02020603050405020304" pitchFamily="18" charset="0"/>
                <a:cs typeface="Times New Roman" panose="02020603050405020304" pitchFamily="18" charset="0"/>
              </a:rPr>
              <a:t>Dùng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thẻ</a:t>
            </a:r>
            <a:r>
              <a:rPr lang="en-US" sz="2800" dirty="0" smtClean="0">
                <a:latin typeface="Times New Roman" panose="02020603050405020304" pitchFamily="18" charset="0"/>
                <a:cs typeface="Times New Roman" panose="02020603050405020304" pitchFamily="18" charset="0"/>
              </a:rPr>
              <a:t> Link </a:t>
            </a:r>
            <a:r>
              <a:rPr lang="en-US" sz="2800" dirty="0" err="1" smtClean="0">
                <a:latin typeface="Times New Roman" panose="02020603050405020304" pitchFamily="18" charset="0"/>
                <a:cs typeface="Times New Roman" panose="02020603050405020304" pitchFamily="18" charset="0"/>
              </a:rPr>
              <a:t>để</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CSS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trang</a:t>
            </a:r>
            <a:r>
              <a:rPr lang="en-US" sz="2800" dirty="0" smtClean="0">
                <a:latin typeface="Times New Roman" panose="02020603050405020304" pitchFamily="18" charset="0"/>
                <a:cs typeface="Times New Roman" panose="02020603050405020304" pitchFamily="18" charset="0"/>
              </a:rPr>
              <a:t> HTML: </a:t>
            </a:r>
          </a:p>
          <a:p>
            <a:pPr marL="0" indent="0">
              <a:buNone/>
            </a:pPr>
            <a:r>
              <a:rPr lang="en-US" altLang="en-US" sz="2800" dirty="0" smtClean="0">
                <a:solidFill>
                  <a:srgbClr val="000000"/>
                </a:solidFill>
                <a:latin typeface="Consolas" panose="020B0609020204030204" pitchFamily="49" charset="0"/>
              </a:rPr>
              <a:t>&lt;</a:t>
            </a:r>
            <a:r>
              <a:rPr lang="en-US" altLang="en-US" sz="2800" dirty="0">
                <a:solidFill>
                  <a:srgbClr val="117700"/>
                </a:solidFill>
                <a:latin typeface="Consolas" panose="020B0609020204030204" pitchFamily="49" charset="0"/>
              </a:rPr>
              <a:t>link</a:t>
            </a:r>
            <a:r>
              <a:rPr lang="en-US" altLang="en-US" sz="2800" dirty="0">
                <a:solidFill>
                  <a:srgbClr val="000000"/>
                </a:solidFill>
                <a:latin typeface="Consolas" panose="020B0609020204030204" pitchFamily="49" charset="0"/>
              </a:rPr>
              <a:t> </a:t>
            </a:r>
            <a:r>
              <a:rPr lang="en-US" altLang="en-US" sz="2800" dirty="0" err="1">
                <a:solidFill>
                  <a:srgbClr val="0000CC"/>
                </a:solidFill>
                <a:latin typeface="Consolas" panose="020B0609020204030204" pitchFamily="49" charset="0"/>
              </a:rPr>
              <a:t>rel</a:t>
            </a:r>
            <a:r>
              <a:rPr lang="en-US" altLang="en-US" sz="2800" dirty="0">
                <a:solidFill>
                  <a:srgbClr val="000000"/>
                </a:solidFill>
                <a:latin typeface="Consolas" panose="020B0609020204030204" pitchFamily="49" charset="0"/>
              </a:rPr>
              <a:t>=</a:t>
            </a:r>
            <a:r>
              <a:rPr lang="en-US" altLang="en-US" sz="2800" dirty="0">
                <a:solidFill>
                  <a:srgbClr val="AA5500"/>
                </a:solidFill>
                <a:latin typeface="Consolas" panose="020B0609020204030204" pitchFamily="49" charset="0"/>
              </a:rPr>
              <a:t>"stylesheet"</a:t>
            </a:r>
            <a:r>
              <a:rPr lang="en-US" altLang="en-US" sz="2800" dirty="0">
                <a:solidFill>
                  <a:srgbClr val="000000"/>
                </a:solidFill>
                <a:latin typeface="Consolas" panose="020B0609020204030204" pitchFamily="49" charset="0"/>
              </a:rPr>
              <a:t> </a:t>
            </a:r>
            <a:r>
              <a:rPr lang="en-US" altLang="en-US" sz="2800" dirty="0">
                <a:solidFill>
                  <a:srgbClr val="0000CC"/>
                </a:solidFill>
                <a:latin typeface="Consolas" panose="020B0609020204030204" pitchFamily="49" charset="0"/>
              </a:rPr>
              <a:t>type</a:t>
            </a:r>
            <a:r>
              <a:rPr lang="en-US" altLang="en-US" sz="2800" dirty="0">
                <a:solidFill>
                  <a:srgbClr val="000000"/>
                </a:solidFill>
                <a:latin typeface="Consolas" panose="020B0609020204030204" pitchFamily="49" charset="0"/>
              </a:rPr>
              <a:t>=</a:t>
            </a:r>
            <a:r>
              <a:rPr lang="en-US" altLang="en-US" sz="2800" dirty="0">
                <a:solidFill>
                  <a:srgbClr val="AA5500"/>
                </a:solidFill>
                <a:latin typeface="Consolas" panose="020B0609020204030204" pitchFamily="49" charset="0"/>
              </a:rPr>
              <a:t>"text/</a:t>
            </a:r>
            <a:r>
              <a:rPr lang="en-US" altLang="en-US" sz="2800" dirty="0" err="1">
                <a:solidFill>
                  <a:srgbClr val="AA5500"/>
                </a:solidFill>
                <a:latin typeface="Consolas" panose="020B0609020204030204" pitchFamily="49" charset="0"/>
              </a:rPr>
              <a:t>css</a:t>
            </a:r>
            <a:r>
              <a:rPr lang="en-US" altLang="en-US" sz="2800" dirty="0">
                <a:solidFill>
                  <a:srgbClr val="AA5500"/>
                </a:solidFill>
                <a:latin typeface="Consolas" panose="020B0609020204030204" pitchFamily="49" charset="0"/>
              </a:rPr>
              <a:t>"</a:t>
            </a:r>
            <a:r>
              <a:rPr lang="en-US" altLang="en-US" sz="2800" dirty="0">
                <a:solidFill>
                  <a:srgbClr val="000000"/>
                </a:solidFill>
                <a:latin typeface="Consolas" panose="020B0609020204030204" pitchFamily="49" charset="0"/>
              </a:rPr>
              <a:t> </a:t>
            </a:r>
            <a:r>
              <a:rPr lang="en-US" altLang="en-US" sz="2800" dirty="0" err="1">
                <a:solidFill>
                  <a:srgbClr val="0000CC"/>
                </a:solidFill>
                <a:latin typeface="Consolas" panose="020B0609020204030204" pitchFamily="49" charset="0"/>
              </a:rPr>
              <a:t>href</a:t>
            </a:r>
            <a:r>
              <a:rPr lang="en-US" altLang="en-US" sz="2800" dirty="0">
                <a:solidFill>
                  <a:srgbClr val="000000"/>
                </a:solidFill>
                <a:latin typeface="Consolas" panose="020B0609020204030204" pitchFamily="49" charset="0"/>
              </a:rPr>
              <a:t>=</a:t>
            </a:r>
            <a:r>
              <a:rPr lang="en-US" altLang="en-US" sz="2800" dirty="0">
                <a:solidFill>
                  <a:srgbClr val="AA5500"/>
                </a:solidFill>
                <a:latin typeface="Consolas" panose="020B0609020204030204" pitchFamily="49" charset="0"/>
              </a:rPr>
              <a:t>"</a:t>
            </a:r>
            <a:r>
              <a:rPr lang="en-US" altLang="en-US" sz="2800" dirty="0" err="1">
                <a:solidFill>
                  <a:srgbClr val="AA5500"/>
                </a:solidFill>
                <a:latin typeface="Consolas" panose="020B0609020204030204" pitchFamily="49" charset="0"/>
              </a:rPr>
              <a:t>đường</a:t>
            </a:r>
            <a:r>
              <a:rPr lang="en-US" altLang="en-US" sz="2800" dirty="0">
                <a:solidFill>
                  <a:srgbClr val="AA5500"/>
                </a:solidFill>
                <a:latin typeface="Consolas" panose="020B0609020204030204" pitchFamily="49" charset="0"/>
              </a:rPr>
              <a:t> </a:t>
            </a:r>
            <a:r>
              <a:rPr lang="en-US" altLang="en-US" sz="2800" dirty="0" err="1">
                <a:solidFill>
                  <a:srgbClr val="AA5500"/>
                </a:solidFill>
                <a:latin typeface="Consolas" panose="020B0609020204030204" pitchFamily="49" charset="0"/>
              </a:rPr>
              <a:t>dẫn</a:t>
            </a:r>
            <a:r>
              <a:rPr lang="en-US" altLang="en-US" sz="2800" dirty="0">
                <a:solidFill>
                  <a:srgbClr val="AA5500"/>
                </a:solidFill>
                <a:latin typeface="Consolas" panose="020B0609020204030204" pitchFamily="49" charset="0"/>
              </a:rPr>
              <a:t> </a:t>
            </a:r>
            <a:r>
              <a:rPr lang="en-US" altLang="en-US" sz="2800" dirty="0" err="1">
                <a:solidFill>
                  <a:srgbClr val="AA5500"/>
                </a:solidFill>
                <a:latin typeface="Consolas" panose="020B0609020204030204" pitchFamily="49" charset="0"/>
              </a:rPr>
              <a:t>đến</a:t>
            </a:r>
            <a:r>
              <a:rPr lang="en-US" altLang="en-US" sz="2800" dirty="0">
                <a:solidFill>
                  <a:srgbClr val="AA5500"/>
                </a:solidFill>
                <a:latin typeface="Consolas" panose="020B0609020204030204" pitchFamily="49" charset="0"/>
              </a:rPr>
              <a:t> </a:t>
            </a:r>
            <a:r>
              <a:rPr lang="en-US" altLang="en-US" sz="2800" dirty="0" err="1">
                <a:solidFill>
                  <a:srgbClr val="AA5500"/>
                </a:solidFill>
                <a:latin typeface="Consolas" panose="020B0609020204030204" pitchFamily="49" charset="0"/>
              </a:rPr>
              <a:t>tập</a:t>
            </a:r>
            <a:r>
              <a:rPr lang="en-US" altLang="en-US" sz="2800" dirty="0">
                <a:solidFill>
                  <a:srgbClr val="AA5500"/>
                </a:solidFill>
                <a:latin typeface="Consolas" panose="020B0609020204030204" pitchFamily="49" charset="0"/>
              </a:rPr>
              <a:t> tin CSS"</a:t>
            </a:r>
            <a:r>
              <a:rPr lang="en-US" altLang="en-US" sz="2800" dirty="0">
                <a:solidFill>
                  <a:srgbClr val="000000"/>
                </a:solidFill>
                <a:latin typeface="Consolas" panose="020B0609020204030204" pitchFamily="49" charset="0"/>
              </a:rPr>
              <a:t>&gt;</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272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CÁC LOẠI CSS – </a:t>
            </a:r>
            <a:r>
              <a:rPr lang="en-US" sz="3600" dirty="0" err="1" smtClean="0">
                <a:latin typeface="Times New Roman" panose="02020603050405020304" pitchFamily="18" charset="0"/>
                <a:cs typeface="Times New Roman" panose="02020603050405020304" pitchFamily="18" charset="0"/>
              </a:rPr>
              <a:t>EX</a:t>
            </a:r>
            <a:r>
              <a:rPr lang="en-US" sz="3600" dirty="0" err="1" smtClean="0">
                <a:latin typeface="Times New Roman" panose="02020603050405020304" pitchFamily="18" charset="0"/>
                <a:cs typeface="Times New Roman" panose="02020603050405020304" pitchFamily="18" charset="0"/>
              </a:rPr>
              <a:t>ternal</a:t>
            </a:r>
            <a:r>
              <a:rPr lang="en-US" sz="3600" dirty="0" smtClean="0">
                <a:latin typeface="Times New Roman" panose="02020603050405020304" pitchFamily="18" charset="0"/>
                <a:cs typeface="Times New Roman" panose="02020603050405020304" pitchFamily="18" charset="0"/>
              </a:rPr>
              <a:t> CSS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tin CSS dinhdangvanban.css </a:t>
            </a:r>
          </a:p>
          <a:p>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41782" y="2995406"/>
            <a:ext cx="3962400" cy="3371850"/>
          </a:xfrm>
          <a:prstGeom prst="rect">
            <a:avLst/>
          </a:prstGeom>
        </p:spPr>
      </p:pic>
    </p:spTree>
    <p:extLst>
      <p:ext uri="{BB962C8B-B14F-4D97-AF65-F5344CB8AC3E}">
        <p14:creationId xmlns:p14="http://schemas.microsoft.com/office/powerpoint/2010/main" val="719276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CÁC LOẠI CSS – </a:t>
            </a:r>
            <a:r>
              <a:rPr lang="en-US" sz="3600" dirty="0" err="1" smtClean="0">
                <a:latin typeface="Times New Roman" panose="02020603050405020304" pitchFamily="18" charset="0"/>
                <a:cs typeface="Times New Roman" panose="02020603050405020304" pitchFamily="18" charset="0"/>
              </a:rPr>
              <a:t>EX</a:t>
            </a:r>
            <a:r>
              <a:rPr lang="en-US" sz="3600" dirty="0" err="1" smtClean="0">
                <a:latin typeface="Times New Roman" panose="02020603050405020304" pitchFamily="18" charset="0"/>
                <a:cs typeface="Times New Roman" panose="02020603050405020304" pitchFamily="18" charset="0"/>
              </a:rPr>
              <a:t>ternal</a:t>
            </a:r>
            <a:r>
              <a:rPr lang="en-US" sz="3600" dirty="0" smtClean="0">
                <a:latin typeface="Times New Roman" panose="02020603050405020304" pitchFamily="18" charset="0"/>
                <a:cs typeface="Times New Roman" panose="02020603050405020304" pitchFamily="18" charset="0"/>
              </a:rPr>
              <a:t> CSS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tin HTML </a:t>
            </a:r>
            <a:r>
              <a:rPr lang="en-US" sz="2800" dirty="0" err="1" smtClean="0">
                <a:latin typeface="Times New Roman" panose="02020603050405020304" pitchFamily="18" charset="0"/>
                <a:cs typeface="Times New Roman" panose="02020603050405020304" pitchFamily="18" charset="0"/>
              </a:rPr>
              <a:t>nhúng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tin dinhdangvanban.css </a:t>
            </a:r>
          </a:p>
          <a:p>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76275" y="2923967"/>
            <a:ext cx="9925050" cy="3514725"/>
          </a:xfrm>
          <a:prstGeom prst="rect">
            <a:avLst/>
          </a:prstGeom>
        </p:spPr>
      </p:pic>
    </p:spTree>
    <p:extLst>
      <p:ext uri="{BB962C8B-B14F-4D97-AF65-F5344CB8AC3E}">
        <p14:creationId xmlns:p14="http://schemas.microsoft.com/office/powerpoint/2010/main" val="1725785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ormAutofit/>
          </a:bodyPr>
          <a:lstStyle/>
          <a:p>
            <a:r>
              <a:rPr lang="en-US" sz="2800" b="1" dirty="0" err="1" smtClean="0">
                <a:solidFill>
                  <a:srgbClr val="FF0000"/>
                </a:solidFill>
                <a:latin typeface="Times New Roman" panose="02020603050405020304" pitchFamily="18" charset="0"/>
                <a:cs typeface="Times New Roman" panose="02020603050405020304" pitchFamily="18" charset="0"/>
              </a:rPr>
              <a:t>Giới</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thiệu</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về</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DHTML </a:t>
            </a:r>
            <a:r>
              <a:rPr lang="en-US" sz="2800" b="1" dirty="0" err="1" smtClean="0">
                <a:solidFill>
                  <a:srgbClr val="FF0000"/>
                </a:solidFill>
                <a:latin typeface="Times New Roman" panose="02020603050405020304" pitchFamily="18" charset="0"/>
                <a:cs typeface="Times New Roman" panose="02020603050405020304" pitchFamily="18" charset="0"/>
              </a:rPr>
              <a:t>và</a:t>
            </a:r>
            <a:r>
              <a:rPr lang="en-US" sz="2800" b="1" dirty="0" smtClean="0">
                <a:solidFill>
                  <a:srgbClr val="FF0000"/>
                </a:solidFill>
                <a:latin typeface="Times New Roman" panose="02020603050405020304" pitchFamily="18" charset="0"/>
                <a:cs typeface="Times New Roman" panose="02020603050405020304" pitchFamily="18" charset="0"/>
              </a:rPr>
              <a:t> CSS</a:t>
            </a:r>
            <a:endParaRPr lang="en-US" sz="2800" b="1" dirty="0">
              <a:solidFill>
                <a:srgbClr val="FF0000"/>
              </a:solidFill>
              <a:latin typeface="Times New Roman" panose="02020603050405020304" pitchFamily="18" charset="0"/>
              <a:cs typeface="Times New Roman" panose="02020603050405020304" pitchFamily="18" charset="0"/>
            </a:endParaRPr>
          </a:p>
          <a:p>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loại</a:t>
            </a:r>
            <a:r>
              <a:rPr lang="en-US" sz="2800" b="1" dirty="0">
                <a:latin typeface="Times New Roman" panose="02020603050405020304" pitchFamily="18" charset="0"/>
                <a:cs typeface="Times New Roman" panose="02020603050405020304" pitchFamily="18" charset="0"/>
              </a:rPr>
              <a:t> CSS</a:t>
            </a:r>
          </a:p>
          <a:p>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bộ</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chọn</a:t>
            </a:r>
            <a:r>
              <a:rPr lang="en-US" sz="2800" b="1" dirty="0" smtClean="0">
                <a:latin typeface="Times New Roman" panose="02020603050405020304" pitchFamily="18" charset="0"/>
                <a:cs typeface="Times New Roman" panose="02020603050405020304" pitchFamily="18" charset="0"/>
              </a:rPr>
              <a:t> CSS</a:t>
            </a:r>
          </a:p>
          <a:p>
            <a:r>
              <a:rPr lang="en-US" sz="2800" b="1" dirty="0" smtClean="0">
                <a:latin typeface="Times New Roman" panose="02020603050405020304" pitchFamily="18" charset="0"/>
                <a:cs typeface="Times New Roman" panose="02020603050405020304" pitchFamily="18" charset="0"/>
              </a:rPr>
              <a:t>Style </a:t>
            </a:r>
            <a:r>
              <a:rPr lang="en-US" sz="2800" b="1" dirty="0" err="1">
                <a:latin typeface="Times New Roman" panose="02020603050405020304" pitchFamily="18" charset="0"/>
                <a:cs typeface="Times New Roman" panose="02020603050405020304" pitchFamily="18" charset="0"/>
              </a:rPr>
              <a:t>động</a:t>
            </a:r>
            <a:endParaRPr lang="en-US" sz="2800" b="1" dirty="0">
              <a:latin typeface="Times New Roman" panose="02020603050405020304" pitchFamily="18" charset="0"/>
              <a:cs typeface="Times New Roman" panose="02020603050405020304" pitchFamily="18" charset="0"/>
            </a:endParaRPr>
          </a:p>
          <a:p>
            <a:r>
              <a:rPr lang="en-US" sz="2800" b="1" dirty="0" err="1" smtClean="0">
                <a:latin typeface="Times New Roman" panose="02020603050405020304" pitchFamily="18" charset="0"/>
                <a:cs typeface="Times New Roman" panose="02020603050405020304" pitchFamily="18" charset="0"/>
              </a:rPr>
              <a:t>Nội</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dung </a:t>
            </a:r>
            <a:r>
              <a:rPr lang="en-US" sz="2800" b="1" dirty="0" err="1">
                <a:latin typeface="Times New Roman" panose="02020603050405020304" pitchFamily="18" charset="0"/>
                <a:cs typeface="Times New Roman" panose="02020603050405020304" pitchFamily="18" charset="0"/>
              </a:rPr>
              <a:t>động</a:t>
            </a:r>
            <a:endParaRPr lang="en-US" sz="2800" b="1" dirty="0">
              <a:latin typeface="Times New Roman" panose="02020603050405020304" pitchFamily="18" charset="0"/>
              <a:cs typeface="Times New Roman" panose="02020603050405020304" pitchFamily="18" charset="0"/>
            </a:endParaRPr>
          </a:p>
          <a:p>
            <a:r>
              <a:rPr lang="en-US" sz="2800" b="1" dirty="0" err="1" smtClean="0">
                <a:latin typeface="Times New Roman" panose="02020603050405020304" pitchFamily="18" charset="0"/>
                <a:cs typeface="Times New Roman" panose="02020603050405020304" pitchFamily="18" charset="0"/>
              </a:rPr>
              <a:t>Vị</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động</a:t>
            </a:r>
            <a:endParaRPr lang="en-US" sz="28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8355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CÁC LOẠI CSS – </a:t>
            </a:r>
            <a:r>
              <a:rPr lang="en-US" sz="3600" dirty="0" err="1" smtClean="0">
                <a:latin typeface="Times New Roman" panose="02020603050405020304" pitchFamily="18" charset="0"/>
                <a:cs typeface="Times New Roman" panose="02020603050405020304" pitchFamily="18" charset="0"/>
              </a:rPr>
              <a:t>Mức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ưu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tiên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0025" y="2035500"/>
            <a:ext cx="11991975" cy="4619625"/>
          </a:xfrm>
          <a:prstGeom prst="rect">
            <a:avLst/>
          </a:prstGeom>
        </p:spPr>
      </p:pic>
    </p:spTree>
    <p:extLst>
      <p:ext uri="{BB962C8B-B14F-4D97-AF65-F5344CB8AC3E}">
        <p14:creationId xmlns:p14="http://schemas.microsoft.com/office/powerpoint/2010/main" val="463730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CÁC LOẠI CSS – </a:t>
            </a:r>
            <a:r>
              <a:rPr lang="en-US" sz="3600" dirty="0" err="1" smtClean="0">
                <a:latin typeface="Times New Roman" panose="02020603050405020304" pitchFamily="18" charset="0"/>
                <a:cs typeface="Times New Roman" panose="02020603050405020304" pitchFamily="18" charset="0"/>
              </a:rPr>
              <a:t>Mức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ưu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tiên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pPr>
              <a:buFont typeface="Wingdings" panose="05000000000000000000" pitchFamily="2" charset="2"/>
              <a:buChar char="q"/>
            </a:pPr>
            <a:r>
              <a:rPr lang="vi-VN" sz="2800" dirty="0">
                <a:latin typeface="Times New Roman" panose="02020603050405020304" pitchFamily="18" charset="0"/>
                <a:cs typeface="Times New Roman" panose="02020603050405020304" pitchFamily="18" charset="0"/>
              </a:rPr>
              <a:t>Trong một bộ định dạng, nếu chúng ta sử dụng nhiều </a:t>
            </a:r>
            <a:r>
              <a:rPr lang="vi-VN" sz="2800" u="sng" dirty="0">
                <a:latin typeface="Times New Roman" panose="02020603050405020304" pitchFamily="18" charset="0"/>
                <a:cs typeface="Times New Roman" panose="02020603050405020304" pitchFamily="18" charset="0"/>
              </a:rPr>
              <a:t>khai báo</a:t>
            </a:r>
            <a:r>
              <a:rPr lang="vi-VN" sz="2800" dirty="0">
                <a:latin typeface="Times New Roman" panose="02020603050405020304" pitchFamily="18" charset="0"/>
                <a:cs typeface="Times New Roman" panose="02020603050405020304" pitchFamily="18" charset="0"/>
              </a:rPr>
              <a:t> để thiết lập giá trị cho cùng một thuộc tính thì mặc định thuộc tính đó sẽ nhận giá trị của khai báo được viết cuối cùng.</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708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id: </a:t>
            </a:r>
            <a:r>
              <a:rPr lang="en-US" sz="2800" b="1" dirty="0" smtClean="0">
                <a:solidFill>
                  <a:srgbClr val="FF0000"/>
                </a:solidFill>
                <a:latin typeface="Times New Roman" panose="02020603050405020304" pitchFamily="18" charset="0"/>
                <a:cs typeface="Times New Roman" panose="02020603050405020304" pitchFamily="18" charset="0"/>
              </a:rPr>
              <a:t>#id</a:t>
            </a: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14863" y="3148840"/>
            <a:ext cx="4479649" cy="2132528"/>
          </a:xfrm>
          <a:prstGeom prst="rect">
            <a:avLst/>
          </a:prstGeom>
        </p:spPr>
      </p:pic>
    </p:spTree>
    <p:extLst>
      <p:ext uri="{BB962C8B-B14F-4D97-AF65-F5344CB8AC3E}">
        <p14:creationId xmlns:p14="http://schemas.microsoft.com/office/powerpoint/2010/main" val="2466886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class: </a:t>
            </a:r>
            <a:r>
              <a:rPr lang="en-US" sz="2800" b="1" dirty="0" smtClean="0">
                <a:solidFill>
                  <a:srgbClr val="FF0000"/>
                </a:solidFill>
                <a:latin typeface="Times New Roman" panose="02020603050405020304" pitchFamily="18" charset="0"/>
                <a:cs typeface="Times New Roman" panose="02020603050405020304" pitchFamily="18" charset="0"/>
              </a:rPr>
              <a:t>.class</a:t>
            </a: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74888" y="2840728"/>
            <a:ext cx="4131622" cy="1959872"/>
          </a:xfrm>
          <a:prstGeom prst="rect">
            <a:avLst/>
          </a:prstGeom>
        </p:spPr>
      </p:pic>
    </p:spTree>
    <p:extLst>
      <p:ext uri="{BB962C8B-B14F-4D97-AF65-F5344CB8AC3E}">
        <p14:creationId xmlns:p14="http://schemas.microsoft.com/office/powerpoint/2010/main" val="1104582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theo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thẻ</a:t>
            </a:r>
            <a:r>
              <a:rPr lang="en-US" sz="2800" dirty="0" smtClean="0">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tagname</a:t>
            </a:r>
            <a:endParaRPr lang="en-US" sz="2800" b="1" dirty="0" smtClean="0">
              <a:solidFill>
                <a:srgbClr val="FF0000"/>
              </a:solidFill>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53937" y="2868938"/>
            <a:ext cx="4006298" cy="1965115"/>
          </a:xfrm>
          <a:prstGeom prst="rect">
            <a:avLst/>
          </a:prstGeom>
        </p:spPr>
      </p:pic>
    </p:spTree>
    <p:extLst>
      <p:ext uri="{BB962C8B-B14F-4D97-AF65-F5344CB8AC3E}">
        <p14:creationId xmlns:p14="http://schemas.microsoft.com/office/powerpoint/2010/main" val="365292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7383" y="1878496"/>
            <a:ext cx="11183424" cy="4979504"/>
          </a:xfrm>
        </p:spPr>
        <p:txBody>
          <a:bodyPr anchor="t">
            <a:normAutofit fontScale="92500" lnSpcReduction="20000"/>
          </a:bodyPr>
          <a:lstStyle/>
          <a:p>
            <a:r>
              <a:rPr lang="en-US" sz="2800" dirty="0" err="1" smtClean="0">
                <a:solidFill>
                  <a:srgbClr val="FF0000"/>
                </a:solidFill>
                <a:latin typeface="Times New Roman" panose="02020603050405020304" pitchFamily="18" charset="0"/>
                <a:cs typeface="Times New Roman" panose="02020603050405020304" pitchFamily="18" charset="0"/>
              </a:rPr>
              <a:t>Bộ</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chọn</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theo</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giá</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trị</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thuộc</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tính</a:t>
            </a:r>
            <a:r>
              <a:rPr lang="en-US" sz="2800" dirty="0" smtClean="0">
                <a:solidFill>
                  <a:srgbClr val="FF0000"/>
                </a:solidFill>
                <a:latin typeface="Times New Roman" panose="02020603050405020304" pitchFamily="18" charset="0"/>
                <a:cs typeface="Times New Roman" panose="02020603050405020304" pitchFamily="18" charset="0"/>
              </a:rPr>
              <a:t> HTML</a:t>
            </a:r>
            <a:endParaRPr lang="en-US" sz="2800" b="1" dirty="0">
              <a:solidFill>
                <a:srgbClr val="FF0000"/>
              </a:solidFill>
              <a:latin typeface="Times New Roman" panose="02020603050405020304" pitchFamily="18" charset="0"/>
              <a:cs typeface="Times New Roman" panose="02020603050405020304" pitchFamily="18" charset="0"/>
            </a:endParaRPr>
          </a:p>
          <a:p>
            <a:pPr lvl="1"/>
            <a:r>
              <a:rPr lang="en-US" sz="2600" dirty="0" smtClean="0">
                <a:latin typeface="Times New Roman" panose="02020603050405020304" pitchFamily="18" charset="0"/>
                <a:cs typeface="Times New Roman" panose="02020603050405020304" pitchFamily="18" charset="0"/>
              </a:rPr>
              <a:t>[attribute=value]: </a:t>
            </a:r>
            <a:r>
              <a:rPr lang="vi-VN" sz="2600" dirty="0">
                <a:latin typeface="Times New Roman" panose="02020603050405020304" pitchFamily="18" charset="0"/>
                <a:cs typeface="Times New Roman" panose="02020603050405020304" pitchFamily="18" charset="0"/>
              </a:rPr>
              <a:t>Giá trị </a:t>
            </a:r>
            <a:r>
              <a:rPr lang="vi-VN" sz="2600" dirty="0" smtClean="0">
                <a:latin typeface="Times New Roman" panose="02020603050405020304" pitchFamily="18" charset="0"/>
                <a:cs typeface="Times New Roman" panose="02020603050405020304" pitchFamily="18" charset="0"/>
              </a:rPr>
              <a:t>của </a:t>
            </a:r>
            <a:r>
              <a:rPr lang="vi-VN" sz="2600" dirty="0">
                <a:latin typeface="Times New Roman" panose="02020603050405020304" pitchFamily="18" charset="0"/>
                <a:cs typeface="Times New Roman" panose="02020603050405020304" pitchFamily="18" charset="0"/>
              </a:rPr>
              <a:t>thuộc tính </a:t>
            </a:r>
            <a:r>
              <a:rPr lang="vi-VN" sz="2600" dirty="0" smtClean="0">
                <a:latin typeface="Times New Roman" panose="02020603050405020304" pitchFamily="18" charset="0"/>
                <a:cs typeface="Times New Roman" panose="02020603050405020304" pitchFamily="18" charset="0"/>
              </a:rPr>
              <a:t>trùng </a:t>
            </a:r>
            <a:r>
              <a:rPr lang="vi-VN" sz="2600" dirty="0">
                <a:latin typeface="Times New Roman" panose="02020603050405020304" pitchFamily="18" charset="0"/>
                <a:cs typeface="Times New Roman" panose="02020603050405020304" pitchFamily="18" charset="0"/>
              </a:rPr>
              <a:t>khớp với chuỗi ký tự được chỉ định. </a:t>
            </a:r>
            <a:endParaRPr lang="en-US" sz="2600" dirty="0" smtClean="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attribute~=value</a:t>
            </a:r>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Giá trị của thuộc tính phải có chứa từ (word) được chỉ định</a:t>
            </a:r>
            <a:endParaRPr lang="en-US" sz="2800" dirty="0" smtClean="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[attribute*=value</a:t>
            </a:r>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Giá trị của thuộc tính phải có chứa chuỗi ký tự được chỉ </a:t>
            </a:r>
            <a:r>
              <a:rPr lang="vi-VN" sz="2800" dirty="0" smtClean="0">
                <a:latin typeface="Times New Roman" panose="02020603050405020304" pitchFamily="18" charset="0"/>
                <a:cs typeface="Times New Roman" panose="02020603050405020304" pitchFamily="18" charset="0"/>
              </a:rPr>
              <a:t>định</a:t>
            </a:r>
            <a:endParaRPr lang="en-US" sz="2800" dirty="0" smtClean="0">
              <a:latin typeface="Times New Roman" panose="02020603050405020304" pitchFamily="18" charset="0"/>
              <a:cs typeface="Times New Roman" panose="02020603050405020304" pitchFamily="18" charset="0"/>
            </a:endParaRPr>
          </a:p>
          <a:p>
            <a:pPr lvl="1"/>
            <a:r>
              <a:rPr lang="vi-VN"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attribute^=value</a:t>
            </a:r>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Giá trị </a:t>
            </a:r>
            <a:r>
              <a:rPr lang="vi-VN" sz="2800" dirty="0" smtClean="0">
                <a:latin typeface="Times New Roman" panose="02020603050405020304" pitchFamily="18" charset="0"/>
                <a:cs typeface="Times New Roman" panose="02020603050405020304" pitchFamily="18" charset="0"/>
              </a:rPr>
              <a:t>của thuộc </a:t>
            </a:r>
            <a:r>
              <a:rPr lang="vi-VN" sz="2800" dirty="0">
                <a:latin typeface="Times New Roman" panose="02020603050405020304" pitchFamily="18" charset="0"/>
                <a:cs typeface="Times New Roman" panose="02020603050405020304" pitchFamily="18" charset="0"/>
              </a:rPr>
              <a:t>tính phải được bắt đầu bởi chuỗi ký tự được chỉ định. </a:t>
            </a:r>
            <a:endParaRPr lang="en-US" sz="2800" dirty="0" smtClean="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attribute$=value</a:t>
            </a:r>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Giá trị của thuộc tính phải được kết thúc bởi chuỗi ký tự được chỉ định</a:t>
            </a:r>
            <a:endParaRPr lang="en-US" sz="2800" dirty="0" smtClean="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[attribute|=value</a:t>
            </a:r>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Giá trị của thuộc tính phải được bắt đầu bởi một từ (word) được chỉ định.</a:t>
            </a:r>
            <a:endParaRPr lang="en-US" sz="2800" dirty="0" smtClean="0">
              <a:latin typeface="Times New Roman" panose="02020603050405020304" pitchFamily="18" charset="0"/>
              <a:cs typeface="Times New Roman" panose="02020603050405020304" pitchFamily="18" charset="0"/>
            </a:endParaRPr>
          </a:p>
          <a:p>
            <a:pPr lvl="1"/>
            <a:endParaRPr lang="en-US" sz="4400" dirty="0" smtClean="0"/>
          </a:p>
          <a:p>
            <a:pPr lvl="1"/>
            <a:endParaRPr lang="en-US" sz="26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933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7383" y="1878496"/>
            <a:ext cx="11183424" cy="4979504"/>
          </a:xfrm>
        </p:spPr>
        <p:txBody>
          <a:bodyPr anchor="t">
            <a:normAutofit/>
          </a:bodyPr>
          <a:lstStyle/>
          <a:p>
            <a:r>
              <a:rPr lang="en-US" sz="2800" dirty="0" err="1" smtClean="0">
                <a:solidFill>
                  <a:srgbClr val="FF0000"/>
                </a:solidFill>
                <a:latin typeface="Times New Roman" panose="02020603050405020304" pitchFamily="18" charset="0"/>
                <a:cs typeface="Times New Roman" panose="02020603050405020304" pitchFamily="18" charset="0"/>
              </a:rPr>
              <a:t>Bộ</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chọn</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theo</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giá</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trị</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thuộc</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rgbClr val="FF0000"/>
                </a:solidFill>
                <a:latin typeface="Times New Roman" panose="02020603050405020304" pitchFamily="18" charset="0"/>
                <a:cs typeface="Times New Roman" panose="02020603050405020304" pitchFamily="18" charset="0"/>
              </a:rPr>
              <a:t>tính</a:t>
            </a:r>
            <a:r>
              <a:rPr lang="en-US" sz="2800" dirty="0" smtClean="0">
                <a:solidFill>
                  <a:srgbClr val="FF0000"/>
                </a:solidFill>
                <a:latin typeface="Times New Roman" panose="02020603050405020304" pitchFamily="18" charset="0"/>
                <a:cs typeface="Times New Roman" panose="02020603050405020304" pitchFamily="18" charset="0"/>
              </a:rPr>
              <a:t> HTML</a:t>
            </a:r>
            <a:endParaRPr lang="en-US" sz="2800" b="1" dirty="0">
              <a:solidFill>
                <a:srgbClr val="FF0000"/>
              </a:solidFill>
              <a:latin typeface="Times New Roman" panose="02020603050405020304" pitchFamily="18" charset="0"/>
              <a:cs typeface="Times New Roman" panose="02020603050405020304" pitchFamily="18" charset="0"/>
            </a:endParaRPr>
          </a:p>
          <a:p>
            <a:pPr lvl="1"/>
            <a:endParaRPr lang="en-US" sz="2800" dirty="0" smtClean="0">
              <a:latin typeface="Times New Roman" panose="02020603050405020304" pitchFamily="18" charset="0"/>
              <a:cs typeface="Times New Roman" panose="02020603050405020304" pitchFamily="18" charset="0"/>
            </a:endParaRPr>
          </a:p>
          <a:p>
            <a:pPr lvl="1"/>
            <a:endParaRPr lang="en-US" sz="4400" dirty="0" smtClean="0"/>
          </a:p>
          <a:p>
            <a:pPr lvl="1"/>
            <a:endParaRPr lang="en-US" sz="26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47337" y="2574028"/>
            <a:ext cx="5144742" cy="4133875"/>
          </a:xfrm>
          <a:prstGeom prst="rect">
            <a:avLst/>
          </a:prstGeom>
        </p:spPr>
      </p:pic>
    </p:spTree>
    <p:extLst>
      <p:ext uri="{BB962C8B-B14F-4D97-AF65-F5344CB8AC3E}">
        <p14:creationId xmlns:p14="http://schemas.microsoft.com/office/powerpoint/2010/main" val="3011706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err="1">
                <a:latin typeface="Times New Roman" panose="02020603050405020304" pitchFamily="18" charset="0"/>
                <a:cs typeface="Times New Roman" panose="02020603050405020304" pitchFamily="18" charset="0"/>
              </a:rPr>
              <a:t>B</a:t>
            </a:r>
            <a:r>
              <a:rPr lang="en-US" sz="2800" dirty="0" err="1" smtClean="0">
                <a:latin typeface="Times New Roman" panose="02020603050405020304" pitchFamily="18" charset="0"/>
                <a:cs typeface="Times New Roman" panose="02020603050405020304" pitchFamily="18" charset="0"/>
              </a:rPr>
              <a:t>ộ</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nhiều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yếu</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a:t>
            </a:r>
            <a:r>
              <a:rPr lang="en-US" sz="2800" dirty="0" smtClean="0">
                <a:latin typeface="Times New Roman" panose="02020603050405020304" pitchFamily="18" charset="0"/>
                <a:cs typeface="Times New Roman" panose="02020603050405020304" pitchFamily="18" charset="0"/>
              </a:rPr>
              <a:t>.</a:t>
            </a:r>
          </a:p>
          <a:p>
            <a:r>
              <a:rPr lang="en-US" sz="2800" dirty="0" err="1" smtClean="0">
                <a:latin typeface="Times New Roman" panose="02020603050405020304" pitchFamily="18" charset="0"/>
                <a:cs typeface="Times New Roman" panose="02020603050405020304" pitchFamily="18" charset="0"/>
              </a:rPr>
              <a:t>Ví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thẻ</a:t>
            </a:r>
            <a:r>
              <a:rPr lang="en-US" sz="2800" dirty="0" smtClean="0">
                <a:latin typeface="Times New Roman" panose="02020603050405020304" pitchFamily="18" charset="0"/>
                <a:cs typeface="Times New Roman" panose="02020603050405020304" pitchFamily="18" charset="0"/>
              </a:rPr>
              <a:t> h1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class=“big”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thuộc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title=“</a:t>
            </a:r>
            <a:r>
              <a:rPr lang="en-US" sz="2800" dirty="0" err="1" smtClean="0">
                <a:latin typeface="Times New Roman" panose="02020603050405020304" pitchFamily="18" charset="0"/>
                <a:cs typeface="Times New Roman" panose="02020603050405020304" pitchFamily="18" charset="0"/>
              </a:rPr>
              <a:t>xin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chao</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44009" y="4221437"/>
            <a:ext cx="7564326" cy="2070033"/>
          </a:xfrm>
          <a:prstGeom prst="rect">
            <a:avLst/>
          </a:prstGeom>
        </p:spPr>
      </p:pic>
    </p:spTree>
    <p:extLst>
      <p:ext uri="{BB962C8B-B14F-4D97-AF65-F5344CB8AC3E}">
        <p14:creationId xmlns:p14="http://schemas.microsoft.com/office/powerpoint/2010/main" val="28592967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a:t>
            </a:r>
          </a:p>
          <a:p>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116702" y="2821469"/>
            <a:ext cx="4131159" cy="2151321"/>
          </a:xfrm>
          <a:prstGeom prst="rect">
            <a:avLst/>
          </a:prstGeom>
        </p:spPr>
      </p:pic>
    </p:spTree>
    <p:extLst>
      <p:ext uri="{BB962C8B-B14F-4D97-AF65-F5344CB8AC3E}">
        <p14:creationId xmlns:p14="http://schemas.microsoft.com/office/powerpoint/2010/main" val="796792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err="1" smtClean="0">
                <a:latin typeface="Times New Roman" panose="02020603050405020304" pitchFamily="18" charset="0"/>
                <a:cs typeface="Times New Roman" panose="02020603050405020304" pitchFamily="18" charset="0"/>
              </a:rPr>
              <a:t>Nhóm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chọn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nghĩa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như</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nhau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dấu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phẩy</a:t>
            </a:r>
            <a:r>
              <a:rPr lang="en-US" sz="2800" dirty="0" smtClean="0">
                <a:latin typeface="Times New Roman" panose="02020603050405020304" pitchFamily="18" charset="0"/>
                <a:cs typeface="Times New Roman" panose="02020603050405020304" pitchFamily="18" charset="0"/>
              </a:rPr>
              <a:t>.</a:t>
            </a:r>
            <a:endParaRPr lang="en-US" sz="2800" b="1" dirty="0" smtClean="0">
              <a:solidFill>
                <a:srgbClr val="FF0000"/>
              </a:solidFill>
              <a:latin typeface="Times New Roman" panose="02020603050405020304" pitchFamily="18" charset="0"/>
              <a:cs typeface="Times New Roman" panose="02020603050405020304" pitchFamily="18" charset="0"/>
            </a:endParaRPr>
          </a:p>
          <a:p>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38012" y="3246369"/>
            <a:ext cx="5981700" cy="3486150"/>
          </a:xfrm>
          <a:prstGeom prst="rect">
            <a:avLst/>
          </a:prstGeom>
        </p:spPr>
      </p:pic>
    </p:spTree>
    <p:extLst>
      <p:ext uri="{BB962C8B-B14F-4D97-AF65-F5344CB8AC3E}">
        <p14:creationId xmlns:p14="http://schemas.microsoft.com/office/powerpoint/2010/main" val="1053424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Giới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thiệu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DHTML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smtClean="0">
                <a:latin typeface="Times New Roman" panose="02020603050405020304" pitchFamily="18" charset="0"/>
                <a:cs typeface="Times New Roman" panose="02020603050405020304" pitchFamily="18" charset="0"/>
              </a:rPr>
              <a:t>DHTML – Dynamic HTML</a:t>
            </a:r>
          </a:p>
          <a:p>
            <a:r>
              <a:rPr lang="en-US" sz="2800" dirty="0" err="1" smtClean="0">
                <a:latin typeface="Times New Roman" panose="02020603050405020304" pitchFamily="18" charset="0"/>
                <a:cs typeface="Times New Roman" panose="02020603050405020304" pitchFamily="18" charset="0"/>
              </a:rPr>
              <a:t>Tạo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linh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động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trang</a:t>
            </a:r>
            <a:r>
              <a:rPr lang="en-US" sz="2800" dirty="0" smtClean="0">
                <a:latin typeface="Times New Roman" panose="02020603050405020304" pitchFamily="18" charset="0"/>
                <a:cs typeface="Times New Roman" panose="02020603050405020304" pitchFamily="18" charset="0"/>
              </a:rPr>
              <a:t> Web</a:t>
            </a:r>
          </a:p>
          <a:p>
            <a:r>
              <a:rPr lang="en-US" sz="2800" dirty="0" err="1" smtClean="0">
                <a:latin typeface="Times New Roman" panose="02020603050405020304" pitchFamily="18" charset="0"/>
                <a:cs typeface="Times New Roman" panose="02020603050405020304" pitchFamily="18" charset="0"/>
              </a:rPr>
              <a:t>Xử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yêu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người</a:t>
            </a:r>
            <a:r>
              <a:rPr lang="en-US" sz="2800" dirty="0" smtClean="0">
                <a:latin typeface="Times New Roman" panose="02020603050405020304" pitchFamily="18" charset="0"/>
                <a:cs typeface="Times New Roman" panose="02020603050405020304" pitchFamily="18" charset="0"/>
              </a:rPr>
              <a:t> dung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tác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trang</a:t>
            </a:r>
            <a:r>
              <a:rPr lang="en-US" sz="2800" dirty="0" smtClean="0">
                <a:latin typeface="Times New Roman" panose="02020603050405020304" pitchFamily="18" charset="0"/>
                <a:cs typeface="Times New Roman" panose="02020603050405020304" pitchFamily="18" charset="0"/>
              </a:rPr>
              <a:t> Web</a:t>
            </a:r>
          </a:p>
          <a:p>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sự</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hợp</a:t>
            </a:r>
            <a:r>
              <a:rPr lang="en-US" sz="2800" dirty="0" smtClean="0">
                <a:latin typeface="Times New Roman" panose="02020603050405020304" pitchFamily="18" charset="0"/>
                <a:cs typeface="Times New Roman" panose="02020603050405020304" pitchFamily="18" charset="0"/>
              </a:rPr>
              <a:t> HTML, CSS, DOM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ngôn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ngữ</a:t>
            </a:r>
            <a:r>
              <a:rPr lang="en-US" sz="2800" dirty="0" smtClean="0">
                <a:latin typeface="Times New Roman" panose="02020603050405020304" pitchFamily="18" charset="0"/>
                <a:cs typeface="Times New Roman" panose="02020603050405020304" pitchFamily="18" charset="0"/>
              </a:rPr>
              <a:t> Client-side script</a:t>
            </a:r>
          </a:p>
          <a:p>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chuẩn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của</a:t>
            </a:r>
            <a:r>
              <a:rPr lang="en-US" sz="2800" dirty="0" smtClean="0">
                <a:latin typeface="Times New Roman" panose="02020603050405020304" pitchFamily="18" charset="0"/>
                <a:cs typeface="Times New Roman" panose="02020603050405020304" pitchFamily="18" charset="0"/>
              </a:rPr>
              <a:t> W3C</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4990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Element1 Element2: </a:t>
            </a:r>
            <a:r>
              <a:rPr lang="en-US" sz="2800" dirty="0" err="1" smtClean="0">
                <a:solidFill>
                  <a:schemeClr val="tx1"/>
                </a:solidFill>
                <a:latin typeface="Times New Roman" panose="02020603050405020304" pitchFamily="18" charset="0"/>
                <a:cs typeface="Times New Roman" panose="02020603050405020304" pitchFamily="18" charset="0"/>
              </a:rPr>
              <a:t>Chọn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phần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tử</a:t>
            </a:r>
            <a:r>
              <a:rPr lang="en-US" sz="2800"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Element2 </a:t>
            </a:r>
            <a:r>
              <a:rPr lang="en-US" sz="2800" dirty="0" err="1" smtClean="0">
                <a:solidFill>
                  <a:schemeClr val="tx1"/>
                </a:solidFill>
                <a:latin typeface="Times New Roman" panose="02020603050405020304" pitchFamily="18" charset="0"/>
                <a:cs typeface="Times New Roman" panose="02020603050405020304" pitchFamily="18" charset="0"/>
              </a:rPr>
              <a:t>là</a:t>
            </a:r>
            <a:r>
              <a:rPr lang="en-US" sz="2800" dirty="0" smtClean="0">
                <a:solidFill>
                  <a:schemeClr val="tx1"/>
                </a:solidFill>
                <a:latin typeface="Times New Roman" panose="02020603050405020304" pitchFamily="18" charset="0"/>
                <a:cs typeface="Times New Roman" panose="02020603050405020304" pitchFamily="18" charset="0"/>
              </a:rPr>
              <a:t> con </a:t>
            </a:r>
            <a:r>
              <a:rPr lang="en-US" sz="2800" dirty="0" err="1" smtClean="0">
                <a:solidFill>
                  <a:schemeClr val="tx1"/>
                </a:solidFill>
                <a:latin typeface="Times New Roman" panose="02020603050405020304" pitchFamily="18" charset="0"/>
                <a:cs typeface="Times New Roman" panose="02020603050405020304" pitchFamily="18" charset="0"/>
              </a:rPr>
              <a:t>cháu</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của</a:t>
            </a:r>
            <a:r>
              <a:rPr lang="en-US" sz="2800" dirty="0" smtClean="0">
                <a:solidFill>
                  <a:schemeClr val="tx1"/>
                </a:solidFill>
                <a:latin typeface="Times New Roman" panose="02020603050405020304" pitchFamily="18" charset="0"/>
                <a:cs typeface="Times New Roman" panose="02020603050405020304" pitchFamily="18" charset="0"/>
              </a:rPr>
              <a:t> Element1</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231752" y="2002163"/>
            <a:ext cx="4467225" cy="4686300"/>
          </a:xfrm>
          <a:prstGeom prst="rect">
            <a:avLst/>
          </a:prstGeom>
        </p:spPr>
      </p:pic>
    </p:spTree>
    <p:extLst>
      <p:ext uri="{BB962C8B-B14F-4D97-AF65-F5344CB8AC3E}">
        <p14:creationId xmlns:p14="http://schemas.microsoft.com/office/powerpoint/2010/main" val="23321677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a:solidFill>
                  <a:srgbClr val="FF0000"/>
                </a:solidFill>
                <a:latin typeface="Times New Roman" panose="02020603050405020304" pitchFamily="18" charset="0"/>
                <a:cs typeface="Times New Roman" panose="02020603050405020304" pitchFamily="18" charset="0"/>
              </a:rPr>
              <a:t>element1 &gt; element2</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Chọn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phần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tử</a:t>
            </a:r>
            <a:r>
              <a:rPr lang="en-US" sz="2800" dirty="0" smtClean="0">
                <a:solidFill>
                  <a:schemeClr val="tx1"/>
                </a:solidFill>
                <a:latin typeface="Times New Roman" panose="02020603050405020304" pitchFamily="18" charset="0"/>
                <a:cs typeface="Times New Roman" panose="02020603050405020304" pitchFamily="18" charset="0"/>
              </a:rPr>
              <a:t> element2 </a:t>
            </a:r>
            <a:r>
              <a:rPr lang="en-US" sz="2800" dirty="0" err="1" smtClean="0">
                <a:solidFill>
                  <a:schemeClr val="tx1"/>
                </a:solidFill>
                <a:latin typeface="Times New Roman" panose="02020603050405020304" pitchFamily="18" charset="0"/>
                <a:cs typeface="Times New Roman" panose="02020603050405020304" pitchFamily="18" charset="0"/>
              </a:rPr>
              <a:t>là</a:t>
            </a:r>
            <a:r>
              <a:rPr lang="en-US" sz="2800" dirty="0" smtClean="0">
                <a:solidFill>
                  <a:schemeClr val="tx1"/>
                </a:solidFill>
                <a:latin typeface="Times New Roman" panose="02020603050405020304" pitchFamily="18" charset="0"/>
                <a:cs typeface="Times New Roman" panose="02020603050405020304" pitchFamily="18" charset="0"/>
              </a:rPr>
              <a:t> con </a:t>
            </a:r>
            <a:r>
              <a:rPr lang="en-US" sz="2800" dirty="0" err="1" smtClean="0">
                <a:solidFill>
                  <a:schemeClr val="tx1"/>
                </a:solidFill>
                <a:latin typeface="Times New Roman" panose="02020603050405020304" pitchFamily="18" charset="0"/>
                <a:cs typeface="Times New Roman" panose="02020603050405020304" pitchFamily="18" charset="0"/>
              </a:rPr>
              <a:t>của</a:t>
            </a:r>
            <a:r>
              <a:rPr lang="en-US" sz="2800" dirty="0" smtClean="0">
                <a:solidFill>
                  <a:schemeClr val="tx1"/>
                </a:solidFill>
                <a:latin typeface="Times New Roman" panose="02020603050405020304" pitchFamily="18" charset="0"/>
                <a:cs typeface="Times New Roman" panose="02020603050405020304" pitchFamily="18" charset="0"/>
              </a:rPr>
              <a:t> element1</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81192" y="2802627"/>
            <a:ext cx="9477368" cy="3906286"/>
          </a:xfrm>
          <a:prstGeom prst="rect">
            <a:avLst/>
          </a:prstGeom>
        </p:spPr>
      </p:pic>
    </p:spTree>
    <p:extLst>
      <p:ext uri="{BB962C8B-B14F-4D97-AF65-F5344CB8AC3E}">
        <p14:creationId xmlns:p14="http://schemas.microsoft.com/office/powerpoint/2010/main" val="1385775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smtClean="0">
                <a:solidFill>
                  <a:srgbClr val="FF0000"/>
                </a:solidFill>
                <a:latin typeface="Times New Roman" panose="02020603050405020304" pitchFamily="18" charset="0"/>
                <a:cs typeface="Times New Roman" panose="02020603050405020304" pitchFamily="18" charset="0"/>
              </a:rPr>
              <a:t>element1 ~ element2</a:t>
            </a:r>
            <a:r>
              <a:rPr lang="en-US" sz="2800" b="1" dirty="0" smtClean="0">
                <a:solidFill>
                  <a:srgbClr val="FF0000"/>
                </a:solidFill>
                <a:latin typeface="Times New Roman" panose="02020603050405020304" pitchFamily="18" charset="0"/>
                <a:cs typeface="Times New Roman" panose="02020603050405020304" pitchFamily="18" charset="0"/>
              </a:rPr>
              <a:t>: </a:t>
            </a:r>
          </a:p>
          <a:p>
            <a:pPr marL="0" indent="0">
              <a:buNone/>
            </a:pPr>
            <a:r>
              <a:rPr lang="en-US" sz="2800" dirty="0" err="1" smtClean="0">
                <a:solidFill>
                  <a:schemeClr val="tx1"/>
                </a:solidFill>
                <a:latin typeface="Times New Roman" panose="02020603050405020304" pitchFamily="18" charset="0"/>
                <a:cs typeface="Times New Roman" panose="02020603050405020304" pitchFamily="18" charset="0"/>
              </a:rPr>
              <a:t>Chọn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phần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tử</a:t>
            </a:r>
            <a:r>
              <a:rPr lang="en-US" sz="2800" dirty="0" smtClean="0">
                <a:solidFill>
                  <a:schemeClr val="tx1"/>
                </a:solidFill>
                <a:latin typeface="Times New Roman" panose="02020603050405020304" pitchFamily="18" charset="0"/>
                <a:cs typeface="Times New Roman" panose="02020603050405020304" pitchFamily="18" charset="0"/>
              </a:rPr>
              <a:t> element2 </a:t>
            </a:r>
          </a:p>
          <a:p>
            <a:pPr marL="0" indent="0">
              <a:buNone/>
            </a:pPr>
            <a:r>
              <a:rPr lang="en-US" sz="2800" dirty="0" err="1" smtClean="0">
                <a:solidFill>
                  <a:schemeClr val="tx1"/>
                </a:solidFill>
                <a:latin typeface="Times New Roman" panose="02020603050405020304" pitchFamily="18" charset="0"/>
                <a:cs typeface="Times New Roman" panose="02020603050405020304" pitchFamily="18" charset="0"/>
              </a:rPr>
              <a:t>là</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em</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của</a:t>
            </a:r>
            <a:r>
              <a:rPr lang="en-US" sz="2800" dirty="0" smtClean="0">
                <a:solidFill>
                  <a:schemeClr val="tx1"/>
                </a:solidFill>
                <a:latin typeface="Times New Roman" panose="02020603050405020304" pitchFamily="18" charset="0"/>
                <a:cs typeface="Times New Roman" panose="02020603050405020304" pitchFamily="18" charset="0"/>
              </a:rPr>
              <a:t> element1</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77150" y="1819275"/>
            <a:ext cx="7572375" cy="5038725"/>
          </a:xfrm>
          <a:prstGeom prst="rect">
            <a:avLst/>
          </a:prstGeom>
        </p:spPr>
      </p:pic>
    </p:spTree>
    <p:extLst>
      <p:ext uri="{BB962C8B-B14F-4D97-AF65-F5344CB8AC3E}">
        <p14:creationId xmlns:p14="http://schemas.microsoft.com/office/powerpoint/2010/main" val="32235873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a:solidFill>
                  <a:srgbClr val="FF0000"/>
                </a:solidFill>
                <a:latin typeface="Times New Roman" panose="02020603050405020304" pitchFamily="18" charset="0"/>
                <a:cs typeface="Times New Roman" panose="02020603050405020304" pitchFamily="18" charset="0"/>
              </a:rPr>
              <a:t>e</a:t>
            </a:r>
            <a:r>
              <a:rPr lang="en-US" sz="2800" dirty="0" smtClean="0">
                <a:solidFill>
                  <a:srgbClr val="FF0000"/>
                </a:solidFill>
                <a:latin typeface="Times New Roman" panose="02020603050405020304" pitchFamily="18" charset="0"/>
                <a:cs typeface="Times New Roman" panose="02020603050405020304" pitchFamily="18" charset="0"/>
              </a:rPr>
              <a:t>lement1 + element2</a:t>
            </a:r>
            <a:r>
              <a:rPr lang="en-US" sz="2800" b="1" dirty="0" smtClean="0">
                <a:solidFill>
                  <a:srgbClr val="FF0000"/>
                </a:solidFill>
                <a:latin typeface="Times New Roman" panose="02020603050405020304" pitchFamily="18" charset="0"/>
                <a:cs typeface="Times New Roman" panose="02020603050405020304" pitchFamily="18" charset="0"/>
              </a:rPr>
              <a:t>: </a:t>
            </a:r>
          </a:p>
          <a:p>
            <a:pPr marL="0" indent="0">
              <a:buNone/>
            </a:pPr>
            <a:r>
              <a:rPr lang="en-US" sz="2800" dirty="0" err="1" smtClean="0">
                <a:solidFill>
                  <a:schemeClr val="tx1"/>
                </a:solidFill>
                <a:latin typeface="Times New Roman" panose="02020603050405020304" pitchFamily="18" charset="0"/>
                <a:cs typeface="Times New Roman" panose="02020603050405020304" pitchFamily="18" charset="0"/>
              </a:rPr>
              <a:t>Chọn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phần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tử</a:t>
            </a:r>
            <a:r>
              <a:rPr lang="en-US" sz="2800" dirty="0" smtClean="0">
                <a:solidFill>
                  <a:schemeClr val="tx1"/>
                </a:solidFill>
                <a:latin typeface="Times New Roman" panose="02020603050405020304" pitchFamily="18" charset="0"/>
                <a:cs typeface="Times New Roman" panose="02020603050405020304" pitchFamily="18" charset="0"/>
              </a:rPr>
              <a:t> element2 </a:t>
            </a:r>
          </a:p>
          <a:p>
            <a:pPr marL="0" indent="0">
              <a:buNone/>
            </a:pPr>
            <a:r>
              <a:rPr lang="en-US" sz="2800" dirty="0" err="1" smtClean="0">
                <a:solidFill>
                  <a:schemeClr val="tx1"/>
                </a:solidFill>
                <a:latin typeface="Times New Roman" panose="02020603050405020304" pitchFamily="18" charset="0"/>
                <a:cs typeface="Times New Roman" panose="02020603050405020304" pitchFamily="18" charset="0"/>
              </a:rPr>
              <a:t>là</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em</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liền</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kề</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của</a:t>
            </a:r>
            <a:r>
              <a:rPr lang="en-US" sz="2800" dirty="0" smtClean="0">
                <a:solidFill>
                  <a:schemeClr val="tx1"/>
                </a:solidFill>
                <a:latin typeface="Times New Roman" panose="02020603050405020304" pitchFamily="18" charset="0"/>
                <a:cs typeface="Times New Roman" panose="02020603050405020304" pitchFamily="18" charset="0"/>
              </a:rPr>
              <a:t> element1</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396741" y="1936474"/>
            <a:ext cx="5095875" cy="4495800"/>
          </a:xfrm>
          <a:prstGeom prst="rect">
            <a:avLst/>
          </a:prstGeom>
        </p:spPr>
      </p:pic>
    </p:spTree>
    <p:extLst>
      <p:ext uri="{BB962C8B-B14F-4D97-AF65-F5344CB8AC3E}">
        <p14:creationId xmlns:p14="http://schemas.microsoft.com/office/powerpoint/2010/main" val="301348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Ví</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err="1" smtClean="0">
                <a:solidFill>
                  <a:schemeClr val="tx1"/>
                </a:solidFill>
                <a:latin typeface="Times New Roman" panose="02020603050405020304" pitchFamily="18" charset="0"/>
                <a:cs typeface="Times New Roman" panose="02020603050405020304" pitchFamily="18" charset="0"/>
              </a:rPr>
              <a:t>dụ</a:t>
            </a:r>
            <a:r>
              <a:rPr lang="en-US" sz="2800" dirty="0" smtClean="0">
                <a:solidFill>
                  <a:schemeClr val="tx1"/>
                </a:solidFill>
                <a:latin typeface="Times New Roman" panose="02020603050405020304" pitchFamily="18" charset="0"/>
                <a:cs typeface="Times New Roman" panose="02020603050405020304" pitchFamily="18" charset="0"/>
              </a:rPr>
              <a:t> </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92990" y="2084938"/>
            <a:ext cx="5086350" cy="4238625"/>
          </a:xfrm>
          <a:prstGeom prst="rect">
            <a:avLst/>
          </a:prstGeom>
        </p:spPr>
      </p:pic>
      <p:pic>
        <p:nvPicPr>
          <p:cNvPr id="6" name="Picture 5"/>
          <p:cNvPicPr>
            <a:picLocks noChangeAspect="1"/>
          </p:cNvPicPr>
          <p:nvPr/>
        </p:nvPicPr>
        <p:blipFill>
          <a:blip r:embed="rId3"/>
          <a:stretch>
            <a:fillRect/>
          </a:stretch>
        </p:blipFill>
        <p:spPr>
          <a:xfrm>
            <a:off x="7254530" y="1945547"/>
            <a:ext cx="4472058" cy="4564584"/>
          </a:xfrm>
          <a:prstGeom prst="rect">
            <a:avLst/>
          </a:prstGeom>
        </p:spPr>
      </p:pic>
    </p:spTree>
    <p:extLst>
      <p:ext uri="{BB962C8B-B14F-4D97-AF65-F5344CB8AC3E}">
        <p14:creationId xmlns:p14="http://schemas.microsoft.com/office/powerpoint/2010/main" val="2045725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Pseudo-class (</a:t>
            </a:r>
            <a:r>
              <a:rPr lang="en-US" sz="2800" b="1" dirty="0" err="1" smtClean="0">
                <a:solidFill>
                  <a:srgbClr val="FF0000"/>
                </a:solidFill>
                <a:latin typeface="Times New Roman" panose="02020603050405020304" pitchFamily="18" charset="0"/>
                <a:cs typeface="Times New Roman" panose="02020603050405020304" pitchFamily="18" charset="0"/>
              </a:rPr>
              <a:t>Giả</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lớp</a:t>
            </a:r>
            <a:r>
              <a:rPr lang="en-US" sz="2800" b="1" dirty="0" smtClean="0">
                <a:solidFill>
                  <a:srgbClr val="FF0000"/>
                </a:solidFill>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dùng </a:t>
            </a:r>
            <a:r>
              <a:rPr lang="vi-VN" sz="2800" dirty="0">
                <a:latin typeface="Times New Roman" panose="02020603050405020304" pitchFamily="18" charset="0"/>
                <a:cs typeface="Times New Roman" panose="02020603050405020304" pitchFamily="18" charset="0"/>
              </a:rPr>
              <a:t>để đại diện cho một "trường hợp đặc biệt" xảy ra đối với phần </a:t>
            </a:r>
            <a:r>
              <a:rPr lang="vi-VN" sz="2800" dirty="0" smtClean="0">
                <a:latin typeface="Times New Roman" panose="02020603050405020304" pitchFamily="18" charset="0"/>
                <a:cs typeface="Times New Roman" panose="02020603050405020304" pitchFamily="18" charset="0"/>
              </a:rPr>
              <a:t>tử</a:t>
            </a:r>
            <a:r>
              <a:rPr lang="en-US" sz="2800" dirty="0" smtClean="0">
                <a:latin typeface="Times New Roman" panose="02020603050405020304" pitchFamily="18" charset="0"/>
                <a:cs typeface="Times New Roman" panose="02020603050405020304" pitchFamily="18" charset="0"/>
              </a:rPr>
              <a:t>.</a:t>
            </a:r>
          </a:p>
          <a:p>
            <a:r>
              <a:rPr lang="vi-VN" sz="2800" dirty="0">
                <a:latin typeface="Times New Roman" panose="02020603050405020304" pitchFamily="18" charset="0"/>
                <a:cs typeface="Times New Roman" panose="02020603050405020304" pitchFamily="18" charset="0"/>
              </a:rPr>
              <a:t>Để xác định được bộ chọn của phần tử dựa theo một "trường hợp đặc biệt" nào đó thì chúng ta cần phải ghép tên pseudo-class của trường hợp đó nằm ở ngay sát phía sau phần tử.</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endParaRPr lang="en-US" dirty="0"/>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1557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Pseudo-class (</a:t>
            </a:r>
            <a:r>
              <a:rPr lang="en-US" sz="2800" b="1" dirty="0" err="1" smtClean="0">
                <a:solidFill>
                  <a:srgbClr val="FF0000"/>
                </a:solidFill>
                <a:latin typeface="Times New Roman" panose="02020603050405020304" pitchFamily="18" charset="0"/>
                <a:cs typeface="Times New Roman" panose="02020603050405020304" pitchFamily="18" charset="0"/>
              </a:rPr>
              <a:t>Giả</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lớp</a:t>
            </a:r>
            <a:r>
              <a:rPr lang="en-US" sz="2800" b="1" dirty="0" smtClean="0">
                <a:solidFill>
                  <a:srgbClr val="FF0000"/>
                </a:solidFill>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dirty="0"/>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05564994"/>
              </p:ext>
            </p:extLst>
          </p:nvPr>
        </p:nvGraphicFramePr>
        <p:xfrm>
          <a:off x="251790" y="2755235"/>
          <a:ext cx="11688418" cy="3754895"/>
        </p:xfrm>
        <a:graphic>
          <a:graphicData uri="http://schemas.openxmlformats.org/drawingml/2006/table">
            <a:tbl>
              <a:tblPr/>
              <a:tblGrid>
                <a:gridCol w="1451113">
                  <a:extLst>
                    <a:ext uri="{9D8B030D-6E8A-4147-A177-3AD203B41FA5}">
                      <a16:colId xmlns:a16="http://schemas.microsoft.com/office/drawing/2014/main" val="3923578876"/>
                    </a:ext>
                  </a:extLst>
                </a:gridCol>
                <a:gridCol w="10237305">
                  <a:extLst>
                    <a:ext uri="{9D8B030D-6E8A-4147-A177-3AD203B41FA5}">
                      <a16:colId xmlns:a16="http://schemas.microsoft.com/office/drawing/2014/main" val="117649625"/>
                    </a:ext>
                  </a:extLst>
                </a:gridCol>
              </a:tblGrid>
              <a:tr h="668032">
                <a:tc>
                  <a:txBody>
                    <a:bodyPr/>
                    <a:lstStyle/>
                    <a:p>
                      <a:r>
                        <a:rPr lang="en-US" sz="2400" b="1" dirty="0" smtClean="0">
                          <a:solidFill>
                            <a:srgbClr val="FF0000"/>
                          </a:solidFill>
                          <a:effectLst/>
                          <a:latin typeface="Times New Roman" panose="02020603050405020304" pitchFamily="18" charset="0"/>
                          <a:cs typeface="Times New Roman" panose="02020603050405020304" pitchFamily="18" charset="0"/>
                        </a:rPr>
                        <a:t> :</a:t>
                      </a:r>
                      <a:r>
                        <a:rPr lang="en-US" sz="2400" b="1" dirty="0">
                          <a:solidFill>
                            <a:srgbClr val="FF0000"/>
                          </a:solidFill>
                          <a:effectLst/>
                          <a:latin typeface="Times New Roman" panose="02020603050405020304" pitchFamily="18" charset="0"/>
                          <a:cs typeface="Times New Roman" panose="02020603050405020304" pitchFamily="18" charset="0"/>
                        </a:rPr>
                        <a:t>active</a:t>
                      </a:r>
                    </a:p>
                  </a:txBody>
                  <a:tcPr marL="20878" marR="20878" marT="13049" marB="13049"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xảy ra khi phần tử đang bị người dùng click vào.</a:t>
                      </a:r>
                    </a:p>
                  </a:txBody>
                  <a:tcPr marL="20878" marR="20878" marT="13049" marB="13049"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399323561"/>
                  </a:ext>
                </a:extLst>
              </a:tr>
              <a:tr h="575229">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:hover</a:t>
                      </a:r>
                    </a:p>
                  </a:txBody>
                  <a:tcPr marL="20878" marR="20878" marT="13049" marB="13049"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xảy ra khi phần tử đang bị người dùng dí con trỏ vào.</a:t>
                      </a:r>
                    </a:p>
                  </a:txBody>
                  <a:tcPr marL="20878" marR="20878" marT="13049" marB="13049"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787120943"/>
                  </a:ext>
                </a:extLst>
              </a:tr>
              <a:tr h="760834">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:checked</a:t>
                      </a:r>
                    </a:p>
                  </a:txBody>
                  <a:tcPr marL="20878" marR="20878" marT="13049" marB="13049"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thường xảy ra trên các phần tử biểu mẫu thuộc dạng checkbox hoặc radio khi chúng được đánh dấu check.</a:t>
                      </a:r>
                    </a:p>
                  </a:txBody>
                  <a:tcPr marL="20878" marR="20878" marT="13049" marB="13049"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317964848"/>
                  </a:ext>
                </a:extLst>
              </a:tr>
              <a:tr h="482426">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:root</a:t>
                      </a:r>
                    </a:p>
                  </a:txBody>
                  <a:tcPr marL="20878" marR="20878" marT="13049" marB="13049"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xảy ra khi phần tử là phần tử gốc của trang web.</a:t>
                      </a:r>
                    </a:p>
                  </a:txBody>
                  <a:tcPr marL="20878" marR="20878" marT="13049" marB="13049"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1006468715"/>
                  </a:ext>
                </a:extLst>
              </a:tr>
              <a:tr h="482426">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:empty</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xảy ra khi phần tử có nội dung rỗng.</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779480721"/>
                  </a:ext>
                </a:extLst>
              </a:tr>
              <a:tr h="482426">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:focus</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thường xảy ra trên các phần tử biểu mẫu khi chúng đang được người dùng truy cập.</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4048171943"/>
                  </a:ext>
                </a:extLst>
              </a:tr>
            </a:tbl>
          </a:graphicData>
        </a:graphic>
      </p:graphicFrame>
    </p:spTree>
    <p:extLst>
      <p:ext uri="{BB962C8B-B14F-4D97-AF65-F5344CB8AC3E}">
        <p14:creationId xmlns:p14="http://schemas.microsoft.com/office/powerpoint/2010/main" val="33383881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Pseudo-class (</a:t>
            </a:r>
            <a:r>
              <a:rPr lang="en-US" sz="2800" b="1" dirty="0" err="1" smtClean="0">
                <a:solidFill>
                  <a:srgbClr val="FF0000"/>
                </a:solidFill>
                <a:latin typeface="Times New Roman" panose="02020603050405020304" pitchFamily="18" charset="0"/>
                <a:cs typeface="Times New Roman" panose="02020603050405020304" pitchFamily="18" charset="0"/>
              </a:rPr>
              <a:t>Giả</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lớp</a:t>
            </a:r>
            <a:r>
              <a:rPr lang="en-US" sz="2800" b="1" dirty="0" smtClean="0">
                <a:solidFill>
                  <a:srgbClr val="FF0000"/>
                </a:solidFill>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dirty="0"/>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6212813"/>
              </p:ext>
            </p:extLst>
          </p:nvPr>
        </p:nvGraphicFramePr>
        <p:xfrm>
          <a:off x="337931" y="2773016"/>
          <a:ext cx="11688418" cy="3811824"/>
        </p:xfrm>
        <a:graphic>
          <a:graphicData uri="http://schemas.openxmlformats.org/drawingml/2006/table">
            <a:tbl>
              <a:tblPr/>
              <a:tblGrid>
                <a:gridCol w="1451113">
                  <a:extLst>
                    <a:ext uri="{9D8B030D-6E8A-4147-A177-3AD203B41FA5}">
                      <a16:colId xmlns:a16="http://schemas.microsoft.com/office/drawing/2014/main" val="3923578876"/>
                    </a:ext>
                  </a:extLst>
                </a:gridCol>
                <a:gridCol w="10237305">
                  <a:extLst>
                    <a:ext uri="{9D8B030D-6E8A-4147-A177-3AD203B41FA5}">
                      <a16:colId xmlns:a16="http://schemas.microsoft.com/office/drawing/2014/main" val="117649625"/>
                    </a:ext>
                  </a:extLst>
                </a:gridCol>
              </a:tblGrid>
              <a:tr h="668032">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:target</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a:effectLst/>
                          <a:latin typeface="Times New Roman" panose="02020603050405020304" pitchFamily="18" charset="0"/>
                          <a:cs typeface="Times New Roman" panose="02020603050405020304" pitchFamily="18" charset="0"/>
                        </a:rPr>
                        <a:t>- Trường hợp này xảy ra khi phần tử là phần tử đang được liên kết trong.</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399323561"/>
                  </a:ext>
                </a:extLst>
              </a:tr>
              <a:tr h="575229">
                <a:tc>
                  <a:txBody>
                    <a:bodyPr/>
                    <a:lstStyle/>
                    <a:p>
                      <a:r>
                        <a:rPr lang="en-US" sz="2400" b="1">
                          <a:solidFill>
                            <a:srgbClr val="FF0000"/>
                          </a:solidFill>
                          <a:effectLst/>
                          <a:latin typeface="Times New Roman" panose="02020603050405020304" pitchFamily="18" charset="0"/>
                          <a:cs typeface="Times New Roman" panose="02020603050405020304" pitchFamily="18" charset="0"/>
                        </a:rPr>
                        <a:t>:valid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thường xảy ra trên các phần tử biểu mẫu khi chúng nhận được một giá trị hợp lệ (dựa theo thể loại của chúng)</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787120943"/>
                  </a:ext>
                </a:extLst>
              </a:tr>
              <a:tr h="760834">
                <a:tc>
                  <a:txBody>
                    <a:bodyPr/>
                    <a:lstStyle/>
                    <a:p>
                      <a:r>
                        <a:rPr lang="en-US" sz="2400" b="1">
                          <a:solidFill>
                            <a:srgbClr val="FF0000"/>
                          </a:solidFill>
                          <a:effectLst/>
                          <a:latin typeface="Times New Roman" panose="02020603050405020304" pitchFamily="18" charset="0"/>
                          <a:cs typeface="Times New Roman" panose="02020603050405020304" pitchFamily="18" charset="0"/>
                        </a:rPr>
                        <a:t>:invalid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thường xảy ra trên các phần tử biểu mẫu khi chúng nhận phải một giá trị không hợp lệ (dựa theo thể loại của chúng)</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317964848"/>
                  </a:ext>
                </a:extLst>
              </a:tr>
              <a:tr h="482426">
                <a:tc>
                  <a:txBody>
                    <a:bodyPr/>
                    <a:lstStyle/>
                    <a:p>
                      <a:r>
                        <a:rPr lang="en-US" sz="2400" b="1">
                          <a:solidFill>
                            <a:srgbClr val="FF0000"/>
                          </a:solidFill>
                          <a:effectLst/>
                          <a:latin typeface="Times New Roman" panose="02020603050405020304" pitchFamily="18" charset="0"/>
                          <a:cs typeface="Times New Roman" panose="02020603050405020304" pitchFamily="18" charset="0"/>
                        </a:rPr>
                        <a:t>:in-range</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thường xảy ra trên các phần tử &lt;input&gt; kiểu number khi chúng nhận được một giá trị hợp lệ (nằm trong đoạn min - max)</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1006468715"/>
                  </a:ext>
                </a:extLst>
              </a:tr>
              <a:tr h="482426">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:out-of-range</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thường xảy ra trên các phần tử &lt;input&gt; kiểu number khi chúng nhận phải một giá trị không hợp lệ (nằm ngoài đoạn min - max)</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779480721"/>
                  </a:ext>
                </a:extLst>
              </a:tr>
            </a:tbl>
          </a:graphicData>
        </a:graphic>
      </p:graphicFrame>
    </p:spTree>
    <p:extLst>
      <p:ext uri="{BB962C8B-B14F-4D97-AF65-F5344CB8AC3E}">
        <p14:creationId xmlns:p14="http://schemas.microsoft.com/office/powerpoint/2010/main" val="7072445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Pseudo-class (</a:t>
            </a:r>
            <a:r>
              <a:rPr lang="en-US" sz="2800" b="1" dirty="0" err="1" smtClean="0">
                <a:solidFill>
                  <a:srgbClr val="FF0000"/>
                </a:solidFill>
                <a:latin typeface="Times New Roman" panose="02020603050405020304" pitchFamily="18" charset="0"/>
                <a:cs typeface="Times New Roman" panose="02020603050405020304" pitchFamily="18" charset="0"/>
              </a:rPr>
              <a:t>Giả</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lớp</a:t>
            </a:r>
            <a:r>
              <a:rPr lang="en-US" sz="2800" b="1" dirty="0" smtClean="0">
                <a:solidFill>
                  <a:srgbClr val="FF0000"/>
                </a:solidFill>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endParaRPr lang="en-US" dirty="0"/>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08598830"/>
              </p:ext>
            </p:extLst>
          </p:nvPr>
        </p:nvGraphicFramePr>
        <p:xfrm>
          <a:off x="251790" y="2763078"/>
          <a:ext cx="11688418" cy="3929740"/>
        </p:xfrm>
        <a:graphic>
          <a:graphicData uri="http://schemas.openxmlformats.org/drawingml/2006/table">
            <a:tbl>
              <a:tblPr/>
              <a:tblGrid>
                <a:gridCol w="1451113">
                  <a:extLst>
                    <a:ext uri="{9D8B030D-6E8A-4147-A177-3AD203B41FA5}">
                      <a16:colId xmlns:a16="http://schemas.microsoft.com/office/drawing/2014/main" val="3923578876"/>
                    </a:ext>
                  </a:extLst>
                </a:gridCol>
                <a:gridCol w="10237305">
                  <a:extLst>
                    <a:ext uri="{9D8B030D-6E8A-4147-A177-3AD203B41FA5}">
                      <a16:colId xmlns:a16="http://schemas.microsoft.com/office/drawing/2014/main" val="117649625"/>
                    </a:ext>
                  </a:extLst>
                </a:gridCol>
              </a:tblGrid>
              <a:tr h="668032">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:link</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xảy ra khi phần tử là một cái liên kết &amp; URL của nó chưa từng được người dùng truy cập qua.</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399323561"/>
                  </a:ext>
                </a:extLst>
              </a:tr>
              <a:tr h="575229">
                <a:tc>
                  <a:txBody>
                    <a:bodyPr/>
                    <a:lstStyle/>
                    <a:p>
                      <a:r>
                        <a:rPr lang="en-US" sz="2400" b="1">
                          <a:solidFill>
                            <a:srgbClr val="FF0000"/>
                          </a:solidFill>
                          <a:effectLst/>
                          <a:latin typeface="Times New Roman" panose="02020603050405020304" pitchFamily="18" charset="0"/>
                          <a:cs typeface="Times New Roman" panose="02020603050405020304" pitchFamily="18" charset="0"/>
                        </a:rPr>
                        <a:t>:visited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a:effectLst/>
                          <a:latin typeface="Times New Roman" panose="02020603050405020304" pitchFamily="18" charset="0"/>
                          <a:cs typeface="Times New Roman" panose="02020603050405020304" pitchFamily="18" charset="0"/>
                        </a:rPr>
                        <a:t>- Trường hợp này xảy ra khi phần tử là một cái liên kết &amp; URL của nó đã từng được người dùng truy cập qua.</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787120943"/>
                  </a:ext>
                </a:extLst>
              </a:tr>
              <a:tr h="760834">
                <a:tc>
                  <a:txBody>
                    <a:bodyPr/>
                    <a:lstStyle/>
                    <a:p>
                      <a:r>
                        <a:rPr lang="en-US" sz="2400" b="1">
                          <a:solidFill>
                            <a:srgbClr val="FF0000"/>
                          </a:solidFill>
                          <a:effectLst/>
                          <a:latin typeface="Times New Roman" panose="02020603050405020304" pitchFamily="18" charset="0"/>
                          <a:cs typeface="Times New Roman" panose="02020603050405020304" pitchFamily="18" charset="0"/>
                        </a:rPr>
                        <a:t>:required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a:effectLst/>
                          <a:latin typeface="Times New Roman" panose="02020603050405020304" pitchFamily="18" charset="0"/>
                          <a:cs typeface="Times New Roman" panose="02020603050405020304" pitchFamily="18" charset="0"/>
                        </a:rPr>
                        <a:t>- Trường hợp này thường xảy ra trên các phần tử biểu mẫu khi chúng bị thiết lập thuộc tính required.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317964848"/>
                  </a:ext>
                </a:extLst>
              </a:tr>
              <a:tr h="482426">
                <a:tc>
                  <a:txBody>
                    <a:bodyPr/>
                    <a:lstStyle/>
                    <a:p>
                      <a:r>
                        <a:rPr lang="en-US" sz="2400" b="1">
                          <a:solidFill>
                            <a:srgbClr val="FF0000"/>
                          </a:solidFill>
                          <a:effectLst/>
                          <a:latin typeface="Times New Roman" panose="02020603050405020304" pitchFamily="18" charset="0"/>
                          <a:cs typeface="Times New Roman" panose="02020603050405020304" pitchFamily="18" charset="0"/>
                        </a:rPr>
                        <a:t>:optional</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a:effectLst/>
                          <a:latin typeface="Times New Roman" panose="02020603050405020304" pitchFamily="18" charset="0"/>
                          <a:cs typeface="Times New Roman" panose="02020603050405020304" pitchFamily="18" charset="0"/>
                        </a:rPr>
                        <a:t>- Trường hợp này thường xảy ra trên các phần tử biểu mẫu khi chúng không bị thiết lập thuộc tính required.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1006468715"/>
                  </a:ext>
                </a:extLst>
              </a:tr>
              <a:tr h="482426">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:disabled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thường xảy ra trên các phần tử biểu mẫu khi chúng bị thiết lập thuộc tính disabled.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779480721"/>
                  </a:ext>
                </a:extLst>
              </a:tr>
            </a:tbl>
          </a:graphicData>
        </a:graphic>
      </p:graphicFrame>
    </p:spTree>
    <p:extLst>
      <p:ext uri="{BB962C8B-B14F-4D97-AF65-F5344CB8AC3E}">
        <p14:creationId xmlns:p14="http://schemas.microsoft.com/office/powerpoint/2010/main" val="89215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Pseudo-class (</a:t>
            </a:r>
            <a:r>
              <a:rPr lang="en-US" sz="2800" b="1" dirty="0" err="1" smtClean="0">
                <a:solidFill>
                  <a:srgbClr val="FF0000"/>
                </a:solidFill>
                <a:latin typeface="Times New Roman" panose="02020603050405020304" pitchFamily="18" charset="0"/>
                <a:cs typeface="Times New Roman" panose="02020603050405020304" pitchFamily="18" charset="0"/>
              </a:rPr>
              <a:t>Giả</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lớp</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endParaRPr lang="en-US" dirty="0"/>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215316052"/>
              </p:ext>
            </p:extLst>
          </p:nvPr>
        </p:nvGraphicFramePr>
        <p:xfrm>
          <a:off x="251790" y="2792895"/>
          <a:ext cx="11688418" cy="3875312"/>
        </p:xfrm>
        <a:graphic>
          <a:graphicData uri="http://schemas.openxmlformats.org/drawingml/2006/table">
            <a:tbl>
              <a:tblPr/>
              <a:tblGrid>
                <a:gridCol w="1875184">
                  <a:extLst>
                    <a:ext uri="{9D8B030D-6E8A-4147-A177-3AD203B41FA5}">
                      <a16:colId xmlns:a16="http://schemas.microsoft.com/office/drawing/2014/main" val="3923578876"/>
                    </a:ext>
                  </a:extLst>
                </a:gridCol>
                <a:gridCol w="9813234">
                  <a:extLst>
                    <a:ext uri="{9D8B030D-6E8A-4147-A177-3AD203B41FA5}">
                      <a16:colId xmlns:a16="http://schemas.microsoft.com/office/drawing/2014/main" val="117649625"/>
                    </a:ext>
                  </a:extLst>
                </a:gridCol>
              </a:tblGrid>
              <a:tr h="668032">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:enabled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a:effectLst/>
                          <a:latin typeface="Times New Roman" panose="02020603050405020304" pitchFamily="18" charset="0"/>
                          <a:cs typeface="Times New Roman" panose="02020603050405020304" pitchFamily="18" charset="0"/>
                        </a:rPr>
                        <a:t>- Trường hợp này thường xảy ra trên các phần tử biểu mẫu khi chúng không bị thiết lập thuộc tính disabled.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399323561"/>
                  </a:ext>
                </a:extLst>
              </a:tr>
              <a:tr h="575229">
                <a:tc>
                  <a:txBody>
                    <a:bodyPr/>
                    <a:lstStyle/>
                    <a:p>
                      <a:r>
                        <a:rPr lang="en-US" sz="2400" b="1">
                          <a:solidFill>
                            <a:srgbClr val="FF0000"/>
                          </a:solidFill>
                          <a:effectLst/>
                          <a:latin typeface="Times New Roman" panose="02020603050405020304" pitchFamily="18" charset="0"/>
                          <a:cs typeface="Times New Roman" panose="02020603050405020304" pitchFamily="18" charset="0"/>
                        </a:rPr>
                        <a:t>:only-child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a:effectLst/>
                          <a:latin typeface="Times New Roman" panose="02020603050405020304" pitchFamily="18" charset="0"/>
                          <a:cs typeface="Times New Roman" panose="02020603050405020304" pitchFamily="18" charset="0"/>
                        </a:rPr>
                        <a:t>- Trường hợp này xảy ra khi phần tử là phần tử con duy nhất (tức là nó không có bất kỳ một phần tử anh em nào cả)</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787120943"/>
                  </a:ext>
                </a:extLst>
              </a:tr>
              <a:tr h="760834">
                <a:tc>
                  <a:txBody>
                    <a:bodyPr/>
                    <a:lstStyle/>
                    <a:p>
                      <a:r>
                        <a:rPr lang="en-US" sz="2400" b="1">
                          <a:solidFill>
                            <a:srgbClr val="FF0000"/>
                          </a:solidFill>
                          <a:effectLst/>
                          <a:latin typeface="Times New Roman" panose="02020603050405020304" pitchFamily="18" charset="0"/>
                          <a:cs typeface="Times New Roman" panose="02020603050405020304" pitchFamily="18" charset="0"/>
                        </a:rPr>
                        <a:t>:first-child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a:effectLst/>
                          <a:latin typeface="Times New Roman" panose="02020603050405020304" pitchFamily="18" charset="0"/>
                          <a:cs typeface="Times New Roman" panose="02020603050405020304" pitchFamily="18" charset="0"/>
                        </a:rPr>
                        <a:t>- Trường hợp này xảy ra khi phần tử là phần tử con đầu tiên (tức là nó không có bất kỳ một phần tử anh nào cả, còn về trường hợp nó có phần tử em hay không thì không quan trọng)</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317964848"/>
                  </a:ext>
                </a:extLst>
              </a:tr>
              <a:tr h="482426">
                <a:tc>
                  <a:txBody>
                    <a:bodyPr/>
                    <a:lstStyle/>
                    <a:p>
                      <a:r>
                        <a:rPr lang="en-US" sz="2400" b="1">
                          <a:solidFill>
                            <a:srgbClr val="FF0000"/>
                          </a:solidFill>
                          <a:effectLst/>
                          <a:latin typeface="Times New Roman" panose="02020603050405020304" pitchFamily="18" charset="0"/>
                          <a:cs typeface="Times New Roman" panose="02020603050405020304" pitchFamily="18" charset="0"/>
                        </a:rPr>
                        <a:t>:last-child</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xảy ra khi phần tử là phần tử con cuối cùng (tức là nó không có bất kỳ một phần tử em nào cả, còn về trường hợp nó có phần tử anh hay không thì không quan trọng)</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1006468715"/>
                  </a:ext>
                </a:extLst>
              </a:tr>
            </a:tbl>
          </a:graphicData>
        </a:graphic>
      </p:graphicFrame>
    </p:spTree>
    <p:extLst>
      <p:ext uri="{BB962C8B-B14F-4D97-AF65-F5344CB8AC3E}">
        <p14:creationId xmlns:p14="http://schemas.microsoft.com/office/powerpoint/2010/main" val="3873993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Giới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thiệu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DHTML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pPr lvl="1">
              <a:lnSpc>
                <a:spcPct val="110000"/>
              </a:lnSpc>
            </a:pPr>
            <a:r>
              <a:rPr lang="en-US" sz="2800" dirty="0">
                <a:latin typeface="Times New Roman" pitchFamily="18" charset="0"/>
                <a:cs typeface="Times New Roman" pitchFamily="18" charset="0"/>
              </a:rPr>
              <a:t>DHTML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mềm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việc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mô</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hợp</a:t>
            </a:r>
            <a:r>
              <a:rPr lang="en-US" sz="2800" dirty="0">
                <a:latin typeface="Times New Roman" pitchFamily="18" charset="0"/>
                <a:cs typeface="Times New Roman" pitchFamily="18" charset="0"/>
              </a:rPr>
              <a:t> HTML,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stylesheet,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ngôn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ngữ</a:t>
            </a:r>
            <a:r>
              <a:rPr lang="en-US" sz="2800" dirty="0">
                <a:latin typeface="Times New Roman" pitchFamily="18" charset="0"/>
                <a:cs typeface="Times New Roman" pitchFamily="18" charset="0"/>
              </a:rPr>
              <a:t> Script </a:t>
            </a:r>
            <a:r>
              <a:rPr lang="en-US" sz="2800" dirty="0" err="1">
                <a:latin typeface="Times New Roman" pitchFamily="18" charset="0"/>
                <a:cs typeface="Times New Roman" pitchFamily="18" charset="0"/>
              </a:rPr>
              <a:t>làm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tài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trở</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sinh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a:t>
            </a:r>
          </a:p>
          <a:p>
            <a:pPr lvl="1">
              <a:lnSpc>
                <a:spcPct val="110000"/>
              </a:lnSpc>
            </a:pP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HTML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như</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mô</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tượng</a:t>
            </a:r>
            <a:r>
              <a:rPr lang="en-US" sz="2800" dirty="0">
                <a:latin typeface="Times New Roman" pitchFamily="18" charset="0"/>
                <a:cs typeface="Times New Roman" pitchFamily="18" charset="0"/>
              </a:rPr>
              <a:t> “Document Object Model”. </a:t>
            </a:r>
            <a:r>
              <a:rPr lang="en-US" sz="2800" dirty="0" err="1">
                <a:latin typeface="Times New Roman" pitchFamily="18" charset="0"/>
                <a:cs typeface="Times New Roman" pitchFamily="18" charset="0"/>
              </a:rPr>
              <a:t>Những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tượng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này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phương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thuộc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điều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khiển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chúng</a:t>
            </a:r>
            <a:r>
              <a:rPr lang="en-US" sz="2800" dirty="0">
                <a:latin typeface="Times New Roman" pitchFamily="18" charset="0"/>
                <a:cs typeface="Times New Roman" pitchFamily="18" charset="0"/>
              </a:rPr>
              <a:t>.</a:t>
            </a:r>
          </a:p>
          <a:p>
            <a:pPr lvl="1">
              <a:lnSpc>
                <a:spcPct val="110000"/>
              </a:lnSpc>
            </a:pP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Script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chương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nhỏ</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duyệt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mục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đích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dùng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phía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máy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khách</a:t>
            </a:r>
            <a:r>
              <a:rPr lang="en-US" sz="2800" dirty="0">
                <a:latin typeface="Times New Roman" pitchFamily="18" charset="0"/>
                <a:cs typeface="Times New Roman" pitchFamily="18" charset="0"/>
              </a:rPr>
              <a: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1808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Pseudo-class (</a:t>
            </a:r>
            <a:r>
              <a:rPr lang="en-US" sz="2800" b="1" dirty="0" err="1" smtClean="0">
                <a:solidFill>
                  <a:srgbClr val="FF0000"/>
                </a:solidFill>
                <a:latin typeface="Times New Roman" panose="02020603050405020304" pitchFamily="18" charset="0"/>
                <a:cs typeface="Times New Roman" panose="02020603050405020304" pitchFamily="18" charset="0"/>
              </a:rPr>
              <a:t>Giả</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lớp</a:t>
            </a:r>
            <a:r>
              <a:rPr lang="en-US" sz="2800" b="1" dirty="0" smtClean="0">
                <a:solidFill>
                  <a:srgbClr val="FF0000"/>
                </a:solidFill>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endParaRPr lang="en-US" dirty="0"/>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44513920"/>
              </p:ext>
            </p:extLst>
          </p:nvPr>
        </p:nvGraphicFramePr>
        <p:xfrm>
          <a:off x="251790" y="2832652"/>
          <a:ext cx="11688418" cy="3509552"/>
        </p:xfrm>
        <a:graphic>
          <a:graphicData uri="http://schemas.openxmlformats.org/drawingml/2006/table">
            <a:tbl>
              <a:tblPr/>
              <a:tblGrid>
                <a:gridCol w="2054088">
                  <a:extLst>
                    <a:ext uri="{9D8B030D-6E8A-4147-A177-3AD203B41FA5}">
                      <a16:colId xmlns:a16="http://schemas.microsoft.com/office/drawing/2014/main" val="3923578876"/>
                    </a:ext>
                  </a:extLst>
                </a:gridCol>
                <a:gridCol w="9634330">
                  <a:extLst>
                    <a:ext uri="{9D8B030D-6E8A-4147-A177-3AD203B41FA5}">
                      <a16:colId xmlns:a16="http://schemas.microsoft.com/office/drawing/2014/main" val="117649625"/>
                    </a:ext>
                  </a:extLst>
                </a:gridCol>
              </a:tblGrid>
              <a:tr h="668032">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:nth-child(n)</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xảy ra khi phần tử là phần tử con thứ n (được xác định theo thứ tự từ trên xuống dưới)</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399323561"/>
                  </a:ext>
                </a:extLst>
              </a:tr>
              <a:tr h="575229">
                <a:tc>
                  <a:txBody>
                    <a:bodyPr/>
                    <a:lstStyle/>
                    <a:p>
                      <a:r>
                        <a:rPr lang="en-US" sz="2400" b="1">
                          <a:solidFill>
                            <a:srgbClr val="FF0000"/>
                          </a:solidFill>
                          <a:effectLst/>
                          <a:latin typeface="Times New Roman" panose="02020603050405020304" pitchFamily="18" charset="0"/>
                          <a:cs typeface="Times New Roman" panose="02020603050405020304" pitchFamily="18" charset="0"/>
                        </a:rPr>
                        <a:t>:nth-last-child(n)</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a:effectLst/>
                          <a:latin typeface="Times New Roman" panose="02020603050405020304" pitchFamily="18" charset="0"/>
                          <a:cs typeface="Times New Roman" panose="02020603050405020304" pitchFamily="18" charset="0"/>
                        </a:rPr>
                        <a:t>- Trường hợp này xảy ra khi phần tử là phần tử con thứ n (được xác định theo thứ tự từ dưới lên trên)</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787120943"/>
                  </a:ext>
                </a:extLst>
              </a:tr>
              <a:tr h="760834">
                <a:tc>
                  <a:txBody>
                    <a:bodyPr/>
                    <a:lstStyle/>
                    <a:p>
                      <a:r>
                        <a:rPr lang="en-US" sz="2400" b="1">
                          <a:solidFill>
                            <a:srgbClr val="FF0000"/>
                          </a:solidFill>
                          <a:effectLst/>
                          <a:latin typeface="Times New Roman" panose="02020603050405020304" pitchFamily="18" charset="0"/>
                          <a:cs typeface="Times New Roman" panose="02020603050405020304" pitchFamily="18" charset="0"/>
                        </a:rPr>
                        <a:t>:only-of-type</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a:effectLst/>
                          <a:latin typeface="Times New Roman" panose="02020603050405020304" pitchFamily="18" charset="0"/>
                          <a:cs typeface="Times New Roman" panose="02020603050405020304" pitchFamily="18" charset="0"/>
                        </a:rPr>
                        <a:t>- Trường hợp này xảy ra khi phần tử không có bất kỳ một phần tử anh em nào có cùng kiểu thẻ (tag) với nó.</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317964848"/>
                  </a:ext>
                </a:extLst>
              </a:tr>
              <a:tr h="482426">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:first-of-type</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xảy ra khi phần tử là phần tử được khai báo đầu tiên trong số các phần tử anh em có cùng kiểu thẻ (hay nói cách khác là phần tử này không có bất kỳ một phần tử anh nào có cùng kiểu thẻ với nó)</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1006468715"/>
                  </a:ext>
                </a:extLst>
              </a:tr>
            </a:tbl>
          </a:graphicData>
        </a:graphic>
      </p:graphicFrame>
    </p:spTree>
    <p:extLst>
      <p:ext uri="{BB962C8B-B14F-4D97-AF65-F5344CB8AC3E}">
        <p14:creationId xmlns:p14="http://schemas.microsoft.com/office/powerpoint/2010/main" val="1425720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Pseudo-class (</a:t>
            </a:r>
            <a:r>
              <a:rPr lang="en-US" sz="2800" b="1" dirty="0" err="1" smtClean="0">
                <a:solidFill>
                  <a:srgbClr val="FF0000"/>
                </a:solidFill>
                <a:latin typeface="Times New Roman" panose="02020603050405020304" pitchFamily="18" charset="0"/>
                <a:cs typeface="Times New Roman" panose="02020603050405020304" pitchFamily="18" charset="0"/>
              </a:rPr>
              <a:t>Giả</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lớp</a:t>
            </a:r>
            <a:r>
              <a:rPr lang="en-US" sz="2800" b="1" dirty="0" smtClean="0">
                <a:solidFill>
                  <a:srgbClr val="FF0000"/>
                </a:solidFill>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dirty="0"/>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66805105"/>
              </p:ext>
            </p:extLst>
          </p:nvPr>
        </p:nvGraphicFramePr>
        <p:xfrm>
          <a:off x="327992" y="2902225"/>
          <a:ext cx="11688418" cy="3509552"/>
        </p:xfrm>
        <a:graphic>
          <a:graphicData uri="http://schemas.openxmlformats.org/drawingml/2006/table">
            <a:tbl>
              <a:tblPr/>
              <a:tblGrid>
                <a:gridCol w="2385391">
                  <a:extLst>
                    <a:ext uri="{9D8B030D-6E8A-4147-A177-3AD203B41FA5}">
                      <a16:colId xmlns:a16="http://schemas.microsoft.com/office/drawing/2014/main" val="3923578876"/>
                    </a:ext>
                  </a:extLst>
                </a:gridCol>
                <a:gridCol w="9303027">
                  <a:extLst>
                    <a:ext uri="{9D8B030D-6E8A-4147-A177-3AD203B41FA5}">
                      <a16:colId xmlns:a16="http://schemas.microsoft.com/office/drawing/2014/main" val="117649625"/>
                    </a:ext>
                  </a:extLst>
                </a:gridCol>
              </a:tblGrid>
              <a:tr h="668032">
                <a:tc>
                  <a:txBody>
                    <a:bodyPr/>
                    <a:lstStyle/>
                    <a:p>
                      <a:r>
                        <a:rPr lang="en-US" sz="2400" b="1" dirty="0" smtClean="0">
                          <a:solidFill>
                            <a:srgbClr val="FF0000"/>
                          </a:solidFill>
                          <a:effectLst/>
                          <a:latin typeface="Times New Roman" panose="02020603050405020304" pitchFamily="18" charset="0"/>
                          <a:cs typeface="Times New Roman" panose="02020603050405020304" pitchFamily="18" charset="0"/>
                        </a:rPr>
                        <a:t>:last-of-type</a:t>
                      </a:r>
                      <a:endParaRPr lang="en-US" sz="2400" b="1" dirty="0">
                        <a:solidFill>
                          <a:srgbClr val="FF0000"/>
                        </a:solidFill>
                        <a:effectLst/>
                        <a:latin typeface="Times New Roman" panose="02020603050405020304" pitchFamily="18" charset="0"/>
                        <a:cs typeface="Times New Roman" panose="02020603050405020304" pitchFamily="18" charset="0"/>
                      </a:endParaRP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a:effectLst/>
                          <a:latin typeface="Times New Roman" panose="02020603050405020304" pitchFamily="18" charset="0"/>
                          <a:cs typeface="Times New Roman" panose="02020603050405020304" pitchFamily="18" charset="0"/>
                        </a:rPr>
                        <a:t>- Trường hợp này xảy ra khi phần tử là phần tử được khai báo cuối cùng trong số các phần tử anh em có cùng kiểu thẻ (hay nói cách khác là phần tử này không có bất kỳ một phần tử em nào có cùng kiểu thẻ với nó)</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399323561"/>
                  </a:ext>
                </a:extLst>
              </a:tr>
              <a:tr h="575229">
                <a:tc>
                  <a:txBody>
                    <a:bodyPr/>
                    <a:lstStyle/>
                    <a:p>
                      <a:r>
                        <a:rPr lang="en-US" sz="2400" b="1">
                          <a:solidFill>
                            <a:srgbClr val="FF0000"/>
                          </a:solidFill>
                          <a:effectLst/>
                          <a:latin typeface="Times New Roman" panose="02020603050405020304" pitchFamily="18" charset="0"/>
                          <a:cs typeface="Times New Roman" panose="02020603050405020304" pitchFamily="18" charset="0"/>
                        </a:rPr>
                        <a:t>:nth-of-type(n)</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xảy ra khi phần tử là phần tử được khai báo thứ n (theo thứ tự từ trên xuống dưới) trong số các phần tử anh em có cùng kiểu thẻ.</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787120943"/>
                  </a:ext>
                </a:extLst>
              </a:tr>
              <a:tr h="760834">
                <a:tc>
                  <a:txBody>
                    <a:bodyPr/>
                    <a:lstStyle/>
                    <a:p>
                      <a:r>
                        <a:rPr lang="en-US" sz="2400" b="1">
                          <a:solidFill>
                            <a:srgbClr val="FF0000"/>
                          </a:solidFill>
                          <a:effectLst/>
                          <a:latin typeface="Times New Roman" panose="02020603050405020304" pitchFamily="18" charset="0"/>
                          <a:cs typeface="Times New Roman" panose="02020603050405020304" pitchFamily="18" charset="0"/>
                        </a:rPr>
                        <a:t>:nth-last-of-type(n)</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a:effectLst/>
                          <a:latin typeface="Times New Roman" panose="02020603050405020304" pitchFamily="18" charset="0"/>
                          <a:cs typeface="Times New Roman" panose="02020603050405020304" pitchFamily="18" charset="0"/>
                        </a:rPr>
                        <a:t>- Trường hợp này xảy ra khi phần tử là phần tử được khai báo thứ n (theo thứ tự từ dưới lên trên) trong số các phần tử anh em có cùng kiểu thẻ.</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2317964848"/>
                  </a:ext>
                </a:extLst>
              </a:tr>
              <a:tr h="482426">
                <a:tc>
                  <a:txBody>
                    <a:bodyPr/>
                    <a:lstStyle/>
                    <a:p>
                      <a:r>
                        <a:rPr lang="en-US" sz="2400" b="1" dirty="0">
                          <a:solidFill>
                            <a:srgbClr val="FF0000"/>
                          </a:solidFill>
                          <a:effectLst/>
                          <a:latin typeface="Times New Roman" panose="02020603050405020304" pitchFamily="18" charset="0"/>
                          <a:cs typeface="Times New Roman" panose="02020603050405020304" pitchFamily="18" charset="0"/>
                        </a:rPr>
                        <a:t>:not(selector)</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tc>
                  <a:txBody>
                    <a:bodyPr/>
                    <a:lstStyle/>
                    <a:p>
                      <a:pPr algn="l"/>
                      <a:r>
                        <a:rPr lang="vi-VN" sz="2400" dirty="0">
                          <a:effectLst/>
                          <a:latin typeface="Times New Roman" panose="02020603050405020304" pitchFamily="18" charset="0"/>
                          <a:cs typeface="Times New Roman" panose="02020603050405020304" pitchFamily="18" charset="0"/>
                        </a:rPr>
                        <a:t>- Trường hợp này xảy ra khi phần tử không phải là phần tử nằm trong số các phần tử được xác định bởi bộ chọn selector.</a:t>
                      </a:r>
                    </a:p>
                  </a:txBody>
                  <a:tcPr marL="43543" marR="43543" marT="27214" marB="27214" anchor="ctr">
                    <a:lnL w="5443" cap="flat" cmpd="sng" algn="ctr">
                      <a:solidFill>
                        <a:srgbClr val="ADABAB"/>
                      </a:solidFill>
                      <a:prstDash val="solid"/>
                      <a:round/>
                      <a:headEnd type="none" w="med" len="med"/>
                      <a:tailEnd type="none" w="med" len="med"/>
                    </a:lnL>
                    <a:lnR w="5443" cap="flat" cmpd="sng" algn="ctr">
                      <a:solidFill>
                        <a:srgbClr val="ADABAB"/>
                      </a:solidFill>
                      <a:prstDash val="solid"/>
                      <a:round/>
                      <a:headEnd type="none" w="med" len="med"/>
                      <a:tailEnd type="none" w="med" len="med"/>
                    </a:lnR>
                    <a:lnT w="5443" cap="flat" cmpd="sng" algn="ctr">
                      <a:solidFill>
                        <a:srgbClr val="ADABAB"/>
                      </a:solidFill>
                      <a:prstDash val="solid"/>
                      <a:round/>
                      <a:headEnd type="none" w="med" len="med"/>
                      <a:tailEnd type="none" w="med" len="med"/>
                    </a:lnT>
                    <a:lnB w="5443" cap="flat" cmpd="sng" algn="ctr">
                      <a:solidFill>
                        <a:srgbClr val="ADABAB"/>
                      </a:solidFill>
                      <a:prstDash val="solid"/>
                      <a:round/>
                      <a:headEnd type="none" w="med" len="med"/>
                      <a:tailEnd type="none" w="med" len="med"/>
                    </a:lnB>
                    <a:solidFill>
                      <a:srgbClr val="FFFFFF"/>
                    </a:solidFill>
                  </a:tcPr>
                </a:tc>
                <a:extLst>
                  <a:ext uri="{0D108BD9-81ED-4DB2-BD59-A6C34878D82A}">
                    <a16:rowId xmlns:a16="http://schemas.microsoft.com/office/drawing/2014/main" val="1006468715"/>
                  </a:ext>
                </a:extLst>
              </a:tr>
            </a:tbl>
          </a:graphicData>
        </a:graphic>
      </p:graphicFrame>
    </p:spTree>
    <p:extLst>
      <p:ext uri="{BB962C8B-B14F-4D97-AF65-F5344CB8AC3E}">
        <p14:creationId xmlns:p14="http://schemas.microsoft.com/office/powerpoint/2010/main" val="29822510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Pseudo-class (</a:t>
            </a:r>
            <a:r>
              <a:rPr lang="en-US" sz="2800" b="1" dirty="0" err="1" smtClean="0">
                <a:solidFill>
                  <a:srgbClr val="FF0000"/>
                </a:solidFill>
                <a:latin typeface="Times New Roman" panose="02020603050405020304" pitchFamily="18" charset="0"/>
                <a:cs typeface="Times New Roman" panose="02020603050405020304" pitchFamily="18" charset="0"/>
              </a:rPr>
              <a:t>Giả</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lớp</a:t>
            </a:r>
            <a:r>
              <a:rPr lang="en-US" sz="2800" b="1" dirty="0" smtClean="0">
                <a:solidFill>
                  <a:srgbClr val="FF0000"/>
                </a:solidFill>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dirty="0"/>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0" y="2850221"/>
            <a:ext cx="12192000" cy="2872931"/>
          </a:xfrm>
          <a:prstGeom prst="rect">
            <a:avLst/>
          </a:prstGeom>
        </p:spPr>
      </p:pic>
    </p:spTree>
    <p:extLst>
      <p:ext uri="{BB962C8B-B14F-4D97-AF65-F5344CB8AC3E}">
        <p14:creationId xmlns:p14="http://schemas.microsoft.com/office/powerpoint/2010/main" val="14671773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bộ</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chọn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r>
              <a:rPr lang="en-US" sz="3600" dirty="0" smtClean="0">
                <a:latin typeface="Times New Roman" panose="02020603050405020304" pitchFamily="18" charset="0"/>
                <a:cs typeface="Times New Roman" panose="02020603050405020304" pitchFamily="18" charset="0"/>
              </a:rPr>
              <a:t> selectors)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Pseudo-class (</a:t>
            </a:r>
            <a:r>
              <a:rPr lang="en-US" sz="2800" b="1" dirty="0" err="1" smtClean="0">
                <a:solidFill>
                  <a:srgbClr val="FF0000"/>
                </a:solidFill>
                <a:latin typeface="Times New Roman" panose="02020603050405020304" pitchFamily="18" charset="0"/>
                <a:cs typeface="Times New Roman" panose="02020603050405020304" pitchFamily="18" charset="0"/>
              </a:rPr>
              <a:t>Giả</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lớp</a:t>
            </a:r>
            <a:r>
              <a:rPr lang="en-US" sz="2800" b="1" dirty="0" smtClean="0">
                <a:solidFill>
                  <a:srgbClr val="FF0000"/>
                </a:solidFill>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endParaRPr lang="en-US" dirty="0"/>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43802" y="3021338"/>
            <a:ext cx="5713825" cy="1918410"/>
          </a:xfrm>
          <a:prstGeom prst="rect">
            <a:avLst/>
          </a:prstGeom>
        </p:spPr>
      </p:pic>
    </p:spTree>
    <p:extLst>
      <p:ext uri="{BB962C8B-B14F-4D97-AF65-F5344CB8AC3E}">
        <p14:creationId xmlns:p14="http://schemas.microsoft.com/office/powerpoint/2010/main" val="1206774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Giới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thiệu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DHTML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pPr lvl="1">
              <a:lnSpc>
                <a:spcPct val="110000"/>
              </a:lnSpc>
            </a:pP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ứng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r>
              <a:rPr lang="en-US" sz="2800" dirty="0">
                <a:latin typeface="Times New Roman" pitchFamily="18" charset="0"/>
                <a:cs typeface="Times New Roman" pitchFamily="18" charset="0"/>
              </a:rPr>
              <a:t> Client/Server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dùng</a:t>
            </a:r>
            <a:r>
              <a:rPr lang="en-US" sz="2800" dirty="0">
                <a:latin typeface="Times New Roman" pitchFamily="18" charset="0"/>
                <a:cs typeface="Times New Roman" pitchFamily="18" charset="0"/>
              </a:rPr>
              <a:t> “front-end client”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“back-end server”.  Client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trò</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bày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dữ</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dùng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thường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thực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chức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sở</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dữ</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gửi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yêu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dữ</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tới</a:t>
            </a:r>
            <a:r>
              <a:rPr lang="en-US" sz="2800" dirty="0">
                <a:latin typeface="Times New Roman" pitchFamily="18" charset="0"/>
                <a:cs typeface="Times New Roman" pitchFamily="18" charset="0"/>
              </a:rPr>
              <a:t> server </a:t>
            </a:r>
            <a:r>
              <a:rPr lang="en-US" sz="2800" dirty="0" err="1">
                <a:latin typeface="Times New Roman" pitchFamily="18" charset="0"/>
                <a:cs typeface="Times New Roman" pitchFamily="18" charset="0"/>
              </a:rPr>
              <a:t>định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quả</a:t>
            </a:r>
            <a:r>
              <a:rPr lang="en-US" sz="2800" dirty="0">
                <a:latin typeface="Times New Roman" pitchFamily="18" charset="0"/>
                <a:cs typeface="Times New Roman" pitchFamily="18" charset="0"/>
              </a:rPr>
              <a:t>.  </a:t>
            </a:r>
          </a:p>
          <a:p>
            <a:pPr lvl="1">
              <a:lnSpc>
                <a:spcPct val="110000"/>
              </a:lnSpc>
            </a:pPr>
            <a:r>
              <a:rPr lang="en-US" sz="2800" dirty="0">
                <a:latin typeface="Times New Roman" pitchFamily="18" charset="0"/>
                <a:cs typeface="Times New Roman" pitchFamily="18" charset="0"/>
              </a:rPr>
              <a:t>Microsoft </a:t>
            </a: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r>
              <a:rPr lang="en-US" sz="2800" dirty="0">
                <a:latin typeface="Times New Roman" pitchFamily="18" charset="0"/>
                <a:cs typeface="Times New Roman" pitchFamily="18" charset="0"/>
              </a:rPr>
              <a:t> CSS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triển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khai</a:t>
            </a:r>
            <a:r>
              <a:rPr lang="en-US" sz="2800" dirty="0">
                <a:latin typeface="Times New Roman" pitchFamily="18" charset="0"/>
                <a:cs typeface="Times New Roman" pitchFamily="18" charset="0"/>
              </a:rPr>
              <a:t> HTML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Chúng</a:t>
            </a:r>
            <a:r>
              <a:rPr lang="en-US" sz="2800" dirty="0">
                <a:latin typeface="Times New Roman" pitchFamily="18" charset="0"/>
                <a:cs typeface="Times New Roman" pitchFamily="18" charset="0"/>
              </a:rPr>
              <a:t> ta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dụng</a:t>
            </a:r>
            <a:r>
              <a:rPr lang="en-US" sz="2800" dirty="0">
                <a:latin typeface="Times New Roman" pitchFamily="18" charset="0"/>
                <a:cs typeface="Times New Roman" pitchFamily="18" charset="0"/>
              </a:rPr>
              <a:t> Script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những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CSS.</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586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Giới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thiệu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DHTML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lnSpcReduction="10000"/>
          </a:bodyPr>
          <a:lstStyle/>
          <a:p>
            <a:pPr lvl="1">
              <a:lnSpc>
                <a:spcPct val="100000"/>
              </a:lnSpc>
            </a:pPr>
            <a:r>
              <a:rPr lang="en-US" sz="2800" dirty="0" err="1">
                <a:latin typeface="Times New Roman" pitchFamily="18" charset="0"/>
                <a:cs typeface="Times New Roman" pitchFamily="18" charset="0"/>
              </a:rPr>
              <a:t>Kiểu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(Dynamic style): Cho </a:t>
            </a:r>
            <a:r>
              <a:rPr lang="en-US" sz="2800" dirty="0" err="1">
                <a:latin typeface="Times New Roman" pitchFamily="18" charset="0"/>
                <a:cs typeface="Times New Roman" pitchFamily="18" charset="0"/>
              </a:rPr>
              <a:t>phép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thay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đổi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thành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trang</a:t>
            </a:r>
            <a:r>
              <a:rPr lang="en-US" sz="2800" dirty="0">
                <a:latin typeface="Times New Roman" pitchFamily="18" charset="0"/>
                <a:cs typeface="Times New Roman" pitchFamily="18" charset="0"/>
              </a:rPr>
              <a:t> web </a:t>
            </a:r>
            <a:r>
              <a:rPr lang="en-US" sz="2800" dirty="0" err="1">
                <a:latin typeface="Times New Roman" pitchFamily="18" charset="0"/>
                <a:cs typeface="Times New Roman" pitchFamily="18" charset="0"/>
              </a:rPr>
              <a:t>đáp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dùng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Web server.</a:t>
            </a:r>
          </a:p>
          <a:p>
            <a:pPr lvl="1">
              <a:lnSpc>
                <a:spcPct val="100000"/>
              </a:lnSpc>
            </a:pPr>
            <a:r>
              <a:rPr lang="en-US" sz="2800" dirty="0" err="1">
                <a:latin typeface="Times New Roman" pitchFamily="18" charset="0"/>
                <a:cs typeface="Times New Roman" pitchFamily="18" charset="0"/>
              </a:rPr>
              <a:t>Nội</a:t>
            </a:r>
            <a:r>
              <a:rPr lang="en-US" sz="2800" dirty="0">
                <a:latin typeface="Times New Roman" pitchFamily="18" charset="0"/>
                <a:cs typeface="Times New Roman" pitchFamily="18" charset="0"/>
              </a:rPr>
              <a:t> dung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 (Dynamic Content)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hỗ</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bởi</a:t>
            </a:r>
            <a:r>
              <a:rPr lang="en-US" sz="2800" dirty="0">
                <a:latin typeface="Times New Roman" pitchFamily="18" charset="0"/>
                <a:cs typeface="Times New Roman" pitchFamily="18" charset="0"/>
              </a:rPr>
              <a:t> Internet Explorer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phép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thay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đổi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nội</a:t>
            </a:r>
            <a:r>
              <a:rPr lang="en-US" sz="2800" dirty="0">
                <a:latin typeface="Times New Roman" pitchFamily="18" charset="0"/>
                <a:cs typeface="Times New Roman" pitchFamily="18" charset="0"/>
              </a:rPr>
              <a:t> dung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trang</a:t>
            </a:r>
            <a:r>
              <a:rPr lang="en-US" sz="2800" dirty="0">
                <a:latin typeface="Times New Roman" pitchFamily="18" charset="0"/>
                <a:cs typeface="Times New Roman" pitchFamily="18" charset="0"/>
              </a:rPr>
              <a:t> Web </a:t>
            </a:r>
            <a:r>
              <a:rPr lang="en-US" sz="2800" dirty="0" err="1">
                <a:latin typeface="Times New Roman" pitchFamily="18" charset="0"/>
                <a:cs typeface="Times New Roman" pitchFamily="18" charset="0"/>
              </a:rPr>
              <a:t>đáp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sự</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gửi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dữ</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hoặc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gửi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yêu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dùng</a:t>
            </a:r>
            <a:r>
              <a:rPr lang="en-US" sz="2800" dirty="0">
                <a:latin typeface="Times New Roman" pitchFamily="18" charset="0"/>
                <a:cs typeface="Times New Roman" pitchFamily="18" charset="0"/>
              </a:rPr>
              <a:t>.</a:t>
            </a:r>
          </a:p>
          <a:p>
            <a:pPr lvl="1">
              <a:lnSpc>
                <a:spcPct val="100000"/>
              </a:lnSpc>
            </a:pPr>
            <a:r>
              <a:rPr lang="en-US" sz="2800" dirty="0" err="1">
                <a:latin typeface="Times New Roman" pitchFamily="18" charset="0"/>
                <a:cs typeface="Times New Roman" pitchFamily="18" charset="0"/>
              </a:rPr>
              <a:t>Định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vị</a:t>
            </a:r>
            <a:r>
              <a:rPr lang="en-US" sz="2800" dirty="0">
                <a:latin typeface="Times New Roman" pitchFamily="18" charset="0"/>
                <a:cs typeface="Times New Roman" pitchFamily="18" charset="0"/>
              </a:rPr>
              <a:t> (Positioning):  </a:t>
            </a:r>
            <a:r>
              <a:rPr lang="en-US" sz="2800" dirty="0" err="1">
                <a:latin typeface="Times New Roman" pitchFamily="18" charset="0"/>
                <a:cs typeface="Times New Roman" pitchFamily="18" charset="0"/>
              </a:rPr>
              <a:t>chúng</a:t>
            </a:r>
            <a:r>
              <a:rPr lang="en-US" sz="2800" dirty="0">
                <a:latin typeface="Times New Roman" pitchFamily="18" charset="0"/>
                <a:cs typeface="Times New Roman" pitchFamily="18" charset="0"/>
              </a:rPr>
              <a:t> ta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chỉ</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tuyệt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di </a:t>
            </a:r>
            <a:r>
              <a:rPr lang="en-US" sz="2800" dirty="0" err="1">
                <a:latin typeface="Times New Roman" pitchFamily="18" charset="0"/>
                <a:cs typeface="Times New Roman" pitchFamily="18" charset="0"/>
              </a:rPr>
              <a:t>chuyển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trang</a:t>
            </a:r>
            <a:r>
              <a:rPr lang="en-US" sz="2800" dirty="0">
                <a:latin typeface="Times New Roman" pitchFamily="18" charset="0"/>
                <a:cs typeface="Times New Roman" pitchFamily="18" charset="0"/>
              </a:rPr>
              <a:t> Web </a:t>
            </a:r>
            <a:r>
              <a:rPr lang="en-US" sz="2800" dirty="0" err="1">
                <a:latin typeface="Times New Roman" pitchFamily="18" charset="0"/>
                <a:cs typeface="Times New Roman" pitchFamily="18" charset="0"/>
              </a:rPr>
              <a:t>làm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động</a:t>
            </a:r>
            <a:r>
              <a:rPr lang="en-US" sz="2800" dirty="0">
                <a:latin typeface="Times New Roman" pitchFamily="18" charset="0"/>
                <a:cs typeface="Times New Roman"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250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Giới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thiệu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DHTML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pPr lvl="1">
              <a:lnSpc>
                <a:spcPct val="100000"/>
              </a:lnSpc>
            </a:pPr>
            <a:r>
              <a:rPr lang="en-US" sz="2800" dirty="0" err="1">
                <a:latin typeface="Times New Roman" pitchFamily="18" charset="0"/>
                <a:cs typeface="Times New Roman" pitchFamily="18" charset="0"/>
              </a:rPr>
              <a:t>Liên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dữ</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(Data Binding): </a:t>
            </a:r>
            <a:r>
              <a:rPr lang="en-US" sz="2800" dirty="0" err="1">
                <a:latin typeface="Times New Roman" pitchFamily="18" charset="0"/>
                <a:cs typeface="Times New Roman" pitchFamily="18" charset="0"/>
              </a:rPr>
              <a:t>chúng</a:t>
            </a:r>
            <a:r>
              <a:rPr lang="en-US" sz="2800" dirty="0">
                <a:latin typeface="Times New Roman" pitchFamily="18" charset="0"/>
                <a:cs typeface="Times New Roman" pitchFamily="18" charset="0"/>
              </a:rPr>
              <a:t> ta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cơ</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sở</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dữ</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liệu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bảng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trang</a:t>
            </a:r>
            <a:r>
              <a:rPr lang="en-US" sz="2800" dirty="0">
                <a:latin typeface="Times New Roman" pitchFamily="18" charset="0"/>
                <a:cs typeface="Times New Roman" pitchFamily="18" charset="0"/>
              </a:rPr>
              <a:t> Web.</a:t>
            </a:r>
          </a:p>
          <a:p>
            <a:pPr lvl="1">
              <a:lnSpc>
                <a:spcPct val="100000"/>
              </a:lnSpc>
            </a:pPr>
            <a:r>
              <a:rPr lang="en-US" sz="2800" dirty="0" err="1">
                <a:latin typeface="Times New Roman" pitchFamily="18" charset="0"/>
                <a:cs typeface="Times New Roman" pitchFamily="18" charset="0"/>
              </a:rPr>
              <a:t>Khả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tải</a:t>
            </a:r>
            <a:r>
              <a:rPr lang="en-US" sz="2800" dirty="0">
                <a:latin typeface="Times New Roman" pitchFamily="18" charset="0"/>
                <a:cs typeface="Times New Roman" pitchFamily="18" charset="0"/>
              </a:rPr>
              <a:t> Font </a:t>
            </a:r>
            <a:r>
              <a:rPr lang="en-US" sz="2800" dirty="0" err="1">
                <a:latin typeface="Times New Roman" pitchFamily="18" charset="0"/>
                <a:cs typeface="Times New Roman" pitchFamily="18" charset="0"/>
              </a:rPr>
              <a:t>chữ</a:t>
            </a:r>
            <a:r>
              <a:rPr lang="en-US" sz="2800" dirty="0">
                <a:latin typeface="Times New Roman" pitchFamily="18" charset="0"/>
                <a:cs typeface="Times New Roman" pitchFamily="18" charset="0"/>
              </a:rPr>
              <a:t> (Downloadable Fonts ):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 Netscape </a:t>
            </a:r>
            <a:r>
              <a:rPr lang="en-US" sz="2800" dirty="0" err="1">
                <a:latin typeface="Times New Roman" pitchFamily="18" charset="0"/>
                <a:cs typeface="Times New Roman" pitchFamily="18" charset="0"/>
              </a:rPr>
              <a:t>hỗ</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phép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chúng</a:t>
            </a:r>
            <a:r>
              <a:rPr lang="en-US" sz="2800" dirty="0">
                <a:latin typeface="Times New Roman" pitchFamily="18" charset="0"/>
                <a:cs typeface="Times New Roman" pitchFamily="18" charset="0"/>
              </a:rPr>
              <a:t> ta </a:t>
            </a:r>
            <a:r>
              <a:rPr lang="en-US" sz="2800" dirty="0" err="1">
                <a:latin typeface="Times New Roman" pitchFamily="18" charset="0"/>
                <a:cs typeface="Times New Roman" pitchFamily="18" charset="0"/>
              </a:rPr>
              <a:t>chèn</a:t>
            </a:r>
            <a:r>
              <a:rPr lang="en-US" sz="2800" dirty="0">
                <a:latin typeface="Times New Roman" pitchFamily="18" charset="0"/>
                <a:cs typeface="Times New Roman" pitchFamily="18" charset="0"/>
              </a:rPr>
              <a:t> font </a:t>
            </a:r>
            <a:r>
              <a:rPr lang="en-US" sz="2800" dirty="0" err="1">
                <a:latin typeface="Times New Roman" pitchFamily="18" charset="0"/>
                <a:cs typeface="Times New Roman" pitchFamily="18" charset="0"/>
              </a:rPr>
              <a:t>mà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tùy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chọn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trang</a:t>
            </a:r>
            <a:r>
              <a:rPr lang="en-US" sz="2800" dirty="0">
                <a:latin typeface="Times New Roman" pitchFamily="18" charset="0"/>
                <a:cs typeface="Times New Roman" pitchFamily="18" charset="0"/>
              </a:rPr>
              <a:t> web. </a:t>
            </a:r>
          </a:p>
          <a:p>
            <a:pPr lvl="1">
              <a:lnSpc>
                <a:spcPct val="100000"/>
              </a:lnSpc>
            </a:pPr>
            <a:r>
              <a:rPr lang="en-US" sz="2800" dirty="0">
                <a:latin typeface="Times New Roman" pitchFamily="18" charset="0"/>
                <a:cs typeface="Times New Roman" pitchFamily="18" charset="0"/>
              </a:rPr>
              <a:t>Scripting: </a:t>
            </a:r>
            <a:r>
              <a:rPr lang="en-US" sz="2800" dirty="0" err="1">
                <a:latin typeface="Times New Roman" pitchFamily="18" charset="0"/>
                <a:cs typeface="Times New Roman" pitchFamily="18" charset="0"/>
              </a:rPr>
              <a:t>Chúng</a:t>
            </a:r>
            <a:r>
              <a:rPr lang="en-US" sz="2800" dirty="0">
                <a:latin typeface="Times New Roman" pitchFamily="18" charset="0"/>
                <a:cs typeface="Times New Roman" pitchFamily="18" charset="0"/>
              </a:rPr>
              <a:t> ta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viết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script </a:t>
            </a:r>
            <a:r>
              <a:rPr lang="en-US" sz="2800" dirty="0" err="1">
                <a:latin typeface="Times New Roman" pitchFamily="18" charset="0"/>
                <a:cs typeface="Times New Roman" pitchFamily="18" charset="0"/>
              </a:rPr>
              <a:t>lồng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trang</a:t>
            </a:r>
            <a:r>
              <a:rPr lang="en-US" sz="2800" dirty="0">
                <a:latin typeface="Times New Roman" pitchFamily="18" charset="0"/>
                <a:cs typeface="Times New Roman" pitchFamily="18" charset="0"/>
              </a:rPr>
              <a:t> web </a:t>
            </a:r>
            <a:r>
              <a:rPr lang="en-US" sz="2800" dirty="0" err="1">
                <a:latin typeface="Times New Roman" pitchFamily="18" charset="0"/>
                <a:cs typeface="Times New Roman" pitchFamily="18" charset="0"/>
              </a:rPr>
              <a:t>để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thay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đổi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kiểu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nội</a:t>
            </a:r>
            <a:r>
              <a:rPr lang="en-US" sz="2800" dirty="0">
                <a:latin typeface="Times New Roman" pitchFamily="18" charset="0"/>
                <a:cs typeface="Times New Roman" pitchFamily="18" charset="0"/>
              </a:rPr>
              <a:t> dung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trang</a:t>
            </a:r>
            <a:r>
              <a:rPr lang="en-US" sz="2800" dirty="0">
                <a:latin typeface="Times New Roman" pitchFamily="18" charset="0"/>
                <a:cs typeface="Times New Roman" pitchFamily="18" charset="0"/>
              </a:rPr>
              <a:t> web.</a:t>
            </a:r>
          </a:p>
          <a:p>
            <a:pPr lvl="1">
              <a:lnSpc>
                <a:spcPct val="100000"/>
              </a:lnSpc>
            </a:pPr>
            <a:r>
              <a:rPr lang="en-US" sz="2800" dirty="0" err="1">
                <a:latin typeface="Times New Roman" pitchFamily="18" charset="0"/>
                <a:cs typeface="Times New Roman" pitchFamily="18" charset="0"/>
              </a:rPr>
              <a:t>Cấu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trúc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tượng</a:t>
            </a:r>
            <a:r>
              <a:rPr lang="en-US" sz="2800" dirty="0">
                <a:latin typeface="Times New Roman" pitchFamily="18" charset="0"/>
                <a:cs typeface="Times New Roman" pitchFamily="18" charset="0"/>
              </a:rPr>
              <a:t> (Object structure): </a:t>
            </a:r>
            <a:r>
              <a:rPr lang="en-US" sz="2800" dirty="0" err="1">
                <a:latin typeface="Times New Roman" pitchFamily="18" charset="0"/>
                <a:cs typeface="Times New Roman" pitchFamily="18" charset="0"/>
              </a:rPr>
              <a:t>Mỗi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trang</a:t>
            </a:r>
            <a:r>
              <a:rPr lang="en-US" sz="2800" dirty="0">
                <a:latin typeface="Times New Roman" pitchFamily="18" charset="0"/>
                <a:cs typeface="Times New Roman" pitchFamily="18" charset="0"/>
              </a:rPr>
              <a:t> Web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tượng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thể</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truy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được</a:t>
            </a:r>
            <a:r>
              <a:rPr lang="en-US" sz="2800" dirty="0">
                <a:latin typeface="Times New Roman" pitchFamily="18" charset="0"/>
                <a:cs typeface="Times New Roman" pitchFamily="18" charset="0"/>
              </a:rPr>
              <a:t>.</a:t>
            </a:r>
            <a:endParaRPr lang="en-US" dirty="0"/>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991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Giới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thiệu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r>
              <a:rPr lang="vi-VN" sz="2800" dirty="0">
                <a:latin typeface="Times New Roman" panose="02020603050405020304" pitchFamily="18" charset="0"/>
                <a:cs typeface="Times New Roman" panose="02020603050405020304" pitchFamily="18" charset="0"/>
              </a:rPr>
              <a:t>CSS là chữ viết tắt của cụm từ Cascading Style </a:t>
            </a:r>
            <a:r>
              <a:rPr lang="vi-VN" sz="2800" dirty="0" smtClean="0">
                <a:latin typeface="Times New Roman" panose="02020603050405020304" pitchFamily="18" charset="0"/>
                <a:cs typeface="Times New Roman" panose="02020603050405020304" pitchFamily="18" charset="0"/>
              </a:rPr>
              <a:t>Sheets</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CSS </a:t>
            </a:r>
            <a:r>
              <a:rPr lang="vi-VN" sz="2800" dirty="0" smtClean="0">
                <a:latin typeface="Times New Roman" panose="02020603050405020304" pitchFamily="18" charset="0"/>
                <a:cs typeface="Times New Roman" panose="02020603050405020304" pitchFamily="18" charset="0"/>
              </a:rPr>
              <a:t>được </a:t>
            </a:r>
            <a:r>
              <a:rPr lang="vi-VN" sz="2800" dirty="0">
                <a:latin typeface="Times New Roman" panose="02020603050405020304" pitchFamily="18" charset="0"/>
                <a:cs typeface="Times New Roman" panose="02020603050405020304" pitchFamily="18" charset="0"/>
              </a:rPr>
              <a:t>sử dụng để "định dạng" cho các phần tử trên trang web, </a:t>
            </a:r>
            <a:r>
              <a:rPr lang="vi-VN" sz="2800" dirty="0" smtClean="0">
                <a:latin typeface="Times New Roman" panose="02020603050405020304" pitchFamily="18" charset="0"/>
                <a:cs typeface="Times New Roman" panose="02020603050405020304" pitchFamily="18" charset="0"/>
              </a:rPr>
              <a:t>nó </a:t>
            </a:r>
            <a:r>
              <a:rPr lang="vi-VN" sz="2800" dirty="0">
                <a:latin typeface="Times New Roman" panose="02020603050405020304" pitchFamily="18" charset="0"/>
                <a:cs typeface="Times New Roman" panose="02020603050405020304" pitchFamily="18" charset="0"/>
              </a:rPr>
              <a:t>quyết định việc các phần tử HTML khi hiển thị lên trang web sẽ trông như thế </a:t>
            </a:r>
            <a:r>
              <a:rPr lang="vi-VN" sz="2800" dirty="0" smtClean="0">
                <a:latin typeface="Times New Roman" panose="02020603050405020304" pitchFamily="18" charset="0"/>
                <a:cs typeface="Times New Roman" panose="02020603050405020304" pitchFamily="18" charset="0"/>
              </a:rPr>
              <a:t>nào</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CSS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nhiều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trang</a:t>
            </a:r>
            <a:r>
              <a:rPr lang="en-US" sz="2800" dirty="0" smtClean="0">
                <a:latin typeface="Times New Roman" panose="02020603050405020304" pitchFamily="18" charset="0"/>
                <a:cs typeface="Times New Roman" panose="02020603050405020304" pitchFamily="18" charset="0"/>
              </a:rPr>
              <a:t> Web </a:t>
            </a:r>
            <a:r>
              <a:rPr lang="en-US" sz="2800" dirty="0" err="1" smtClean="0">
                <a:latin typeface="Times New Roman" panose="02020603050405020304" pitchFamily="18" charset="0"/>
                <a:cs typeface="Times New Roman" panose="02020603050405020304" pitchFamily="18" charset="0"/>
              </a:rPr>
              <a:t>tất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lần</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External style sheets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lưu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file </a:t>
            </a:r>
            <a:r>
              <a:rPr lang="en-US" sz="2800" dirty="0" err="1" smtClean="0">
                <a:latin typeface="Times New Roman" panose="02020603050405020304" pitchFamily="18" charset="0"/>
                <a:cs typeface="Times New Roman" panose="02020603050405020304" pitchFamily="18" charset="0"/>
              </a:rPr>
              <a:t>css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301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err="1" smtClean="0">
                <a:latin typeface="Times New Roman" panose="02020603050405020304" pitchFamily="18" charset="0"/>
                <a:cs typeface="Times New Roman" panose="02020603050405020304" pitchFamily="18" charset="0"/>
              </a:rPr>
              <a:t>Giới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thiệu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về</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180496"/>
            <a:ext cx="11029615" cy="4329634"/>
          </a:xfrm>
        </p:spPr>
        <p:txBody>
          <a:bodyPr anchor="t">
            <a:normAutofit/>
          </a:bodyPr>
          <a:lstStyle/>
          <a:p>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81192" y="2180496"/>
            <a:ext cx="10071235" cy="3524565"/>
          </a:xfrm>
          <a:prstGeom prst="rect">
            <a:avLst/>
          </a:prstGeom>
        </p:spPr>
      </p:pic>
    </p:spTree>
    <p:extLst>
      <p:ext uri="{BB962C8B-B14F-4D97-AF65-F5344CB8AC3E}">
        <p14:creationId xmlns:p14="http://schemas.microsoft.com/office/powerpoint/2010/main" val="577644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3229</TotalTime>
  <Words>2364</Words>
  <Application>Microsoft Office PowerPoint</Application>
  <PresentationFormat>Widescreen</PresentationFormat>
  <Paragraphs>193</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Consolas</vt:lpstr>
      <vt:lpstr>Gill Sans MT</vt:lpstr>
      <vt:lpstr>Times New Roman</vt:lpstr>
      <vt:lpstr>Wingdings</vt:lpstr>
      <vt:lpstr>Wingdings 2</vt:lpstr>
      <vt:lpstr>Dividend</vt:lpstr>
      <vt:lpstr>CSS VÀ DHTML</vt:lpstr>
      <vt:lpstr>Nội dung</vt:lpstr>
      <vt:lpstr>Giới thiệu về DHTML</vt:lpstr>
      <vt:lpstr>Giới thiệu về DHTML</vt:lpstr>
      <vt:lpstr>Giới thiệu về DHTML</vt:lpstr>
      <vt:lpstr>Giới thiệu về DHTML</vt:lpstr>
      <vt:lpstr>Giới thiệu về DHTML</vt:lpstr>
      <vt:lpstr>Giới thiệu về css</vt:lpstr>
      <vt:lpstr>Giới thiệu về css</vt:lpstr>
      <vt:lpstr>Giới thiệu về css</vt:lpstr>
      <vt:lpstr>Giới thiệu về css</vt:lpstr>
      <vt:lpstr>Giới thiệu về css</vt:lpstr>
      <vt:lpstr>Create syntax</vt:lpstr>
      <vt:lpstr>CÁC LOẠI CSS</vt:lpstr>
      <vt:lpstr>CÁC LOẠI CSS – Inline css</vt:lpstr>
      <vt:lpstr>CÁC LOẠI CSS – Internal CSS</vt:lpstr>
      <vt:lpstr>CÁC LOẠI CSS – EXternal CSS</vt:lpstr>
      <vt:lpstr>CÁC LOẠI CSS – EXternal CSS</vt:lpstr>
      <vt:lpstr>CÁC LOẠI CSS – EXternal CSS</vt:lpstr>
      <vt:lpstr>CÁC LOẠI CSS – Mức độ ưu tiên</vt:lpstr>
      <vt:lpstr>CÁC LOẠI CSS – Mức độ ưu tiên</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lpstr>Các bộ chọn css (Css selectors)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dc:title>
  <dc:creator>Admin</dc:creator>
  <cp:lastModifiedBy>Admin</cp:lastModifiedBy>
  <cp:revision>47</cp:revision>
  <dcterms:created xsi:type="dcterms:W3CDTF">2020-02-11T08:47:05Z</dcterms:created>
  <dcterms:modified xsi:type="dcterms:W3CDTF">2020-02-14T16:08:06Z</dcterms:modified>
</cp:coreProperties>
</file>