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2" r:id="rId4"/>
    <p:sldId id="322" r:id="rId5"/>
    <p:sldId id="323" r:id="rId6"/>
    <p:sldId id="263" r:id="rId7"/>
    <p:sldId id="296" r:id="rId8"/>
    <p:sldId id="297" r:id="rId9"/>
    <p:sldId id="324" r:id="rId10"/>
    <p:sldId id="325" r:id="rId11"/>
    <p:sldId id="321" r:id="rId12"/>
    <p:sldId id="274" r:id="rId13"/>
    <p:sldId id="308" r:id="rId14"/>
    <p:sldId id="295" r:id="rId1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87665"/>
  </p:normalViewPr>
  <p:slideViewPr>
    <p:cSldViewPr snapToGrid="0">
      <p:cViewPr varScale="1">
        <p:scale>
          <a:sx n="122" d="100"/>
          <a:sy n="122" d="100"/>
        </p:scale>
        <p:origin x="10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71D8C-A70B-AF48-91C9-13D113705948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3C78E-C3B7-E042-9121-1228DD7545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28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8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7085f372ae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7085f372ae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Web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ѕ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ite bán hàng trực tu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у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ến ha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у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ᴡeb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ѕ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ite thương mại điện tử được hiểu là trang thông tin điện tử được thiết lập để phục ᴠụ một phần hoặc toàn bộ qu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у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trình của hoạt động mua bán hàng hóa ha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у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cung ứng dịch ᴠụ, từ trưng bà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у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giới thiệu hàng hóa, dịch ᴠụ đến giao kết hợp đồng, cung ứng dịch ᴠụ, thanh toán ᴠà dịch ᴠụ 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ѕ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au bán hàng. Nói một cách đơn giản hơn thì ᴡeb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ѕ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ite bán hàng chính là ᴡeb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ѕ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ite nơi tất cả các hoạt động mua bán hàng trực tu</a:t>
            </a:r>
            <a:r>
              <a:rPr lang="az-Cyrl-AZ" b="0" i="0" dirty="0">
                <a:solidFill>
                  <a:srgbClr val="212529"/>
                </a:solidFill>
                <a:effectLst/>
                <a:latin typeface="-apple-system"/>
              </a:rPr>
              <a:t>у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ến được thực hiện. 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D1B18-F502-2646-8804-33A4B920F07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6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4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12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9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64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2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8023-3F59-0985-2520-03086218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71E45-3871-BC4C-E54C-C9FF15B10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3FE0-C35D-DA37-615C-2BA39395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9DB4-7C9E-8845-E2D1-99A81CEB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DCA9-BC36-D8EC-17D3-56EB88FC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90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7714-6623-91B8-DDB7-261216DD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059BC-FCCF-C5A9-A8E4-BD95B0604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8D32-43FE-91CA-D46C-8D2E575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0093-AC6F-3ECA-CF5D-C81E523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2CC4-F363-0F19-6F40-991B9C60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86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03CEC-3961-C082-B628-78DF0BEE1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5E06F-8EA6-B53F-5D36-8B548CBD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3C4C-2101-28FD-B8D4-BA407452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3444-B4E9-B154-E48D-07515FDD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5FA3-3131-DDC3-59C3-F1142717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875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62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247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93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✖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8891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54" y="4623692"/>
            <a:ext cx="1405932" cy="2231581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406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130306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452213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774120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862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7BC7-B54E-C703-3B92-95B4EC1F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C72F-E4E6-CDBE-285F-3DD005A4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6A62-4A9A-1224-7527-55EFF94A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246E-2CAD-3B80-937E-54C195FD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FA44-27C9-C3EF-C375-5AD39EFA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899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62DC-8389-B612-70F9-3690EC8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7835A-9A70-B624-7A84-F9154839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9B22-FC64-0262-737D-4620AD02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29C0-42E1-FB6E-C45A-B1DA1DC8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8887-1346-8290-1822-333EAF4D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16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5B09-5C8F-94AF-021F-EBE26ED3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F1CA-3722-FCEB-5A07-3933BCF72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FB3E3-4463-E2ED-6A5B-3F50C618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A11FD-1CB4-4D88-AA87-9E430BEB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FA43-B64E-FAC3-B38B-D0CB6D47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BDC9-90C4-0933-7E15-22B33B55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612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E24E-C324-D80E-C833-16DF9F94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32FD-C359-35C5-0DF7-559794D3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9099-CB8B-60F4-FC39-71596745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A460D-0C03-05E7-D65A-0819B45B6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EAB86-DA44-34B5-50AA-E1E631A92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47408-6F23-77FE-EE65-59CE6D63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5613-9B16-EBAA-9B96-6019F5DC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2BC1F-7AEB-1EC8-3938-6FA7538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986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AFBA-3786-0119-1F56-600112AC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9D736-C6E3-08AA-AAE8-F4DD73C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A479-44E3-E37B-8754-F4F7180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16E7-347C-1854-12DA-3C3FA19B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90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C96F-7B31-CE4A-428C-30C68E25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95F96-BD8D-F29E-216D-A0A27C27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AF520-585A-7657-1B78-8F681D0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461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312D-38F2-301C-A502-3B736B89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37C4-8610-2DF4-5C1B-DA2B35D1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2049-D1D4-B83B-342E-72D8405B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FAF6-F320-9876-4252-1949B9EB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C199E-816F-C1D6-7362-F480001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1094-91F0-4D42-3A5B-1B095619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2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3081-31E3-4684-9749-E1AFB1D5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B0EEE-DBD1-8B27-67CD-322C7CCD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9967-46E5-6F70-496F-7E57580AD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6A7EF-61F2-13B5-A839-040677E4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9B67E-8CAB-9421-92FD-135774FB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53B75-B336-243C-270D-1E42D6B1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573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646C6-C70D-7880-0E70-0180EF4F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1075-15A0-9D25-62A6-487F78F1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B88B-4960-F048-1437-6EF74AEC6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960C-F5B7-E043-8CEB-9905DC912F44}" type="datetimeFigureOut">
              <a:rPr lang="en-VN" smtClean="0"/>
              <a:t>18/03/2023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C1A0-AF24-2051-044A-8D620536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6676-F8E5-FB47-A7A1-BEA67AD91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5505-0891-A945-97AA-E2FB2699263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109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266389" y="2655800"/>
            <a:ext cx="9659155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sz="4000" dirty="0">
                <a:latin typeface="Merriweather" panose="020B0604020202020204" charset="0"/>
              </a:rPr>
              <a:t>WEB BÁN HÀNG SHOPSOL</a:t>
            </a:r>
            <a:endParaRPr sz="4000" dirty="0">
              <a:latin typeface="Merriweather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401800" y="428800"/>
            <a:ext cx="9388400" cy="7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>
                <a:solidFill>
                  <a:srgbClr val="366577"/>
                </a:solidFill>
                <a:latin typeface="Merriweather" panose="020B0604020202020204" charset="0"/>
              </a:rPr>
              <a:t>Sơ đồ chức năng</a:t>
            </a:r>
            <a:endParaRPr>
              <a:solidFill>
                <a:srgbClr val="366577"/>
              </a:solidFill>
              <a:latin typeface="Merriweather" panose="020B0604020202020204" charset="0"/>
            </a:endParaRPr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80E7BC-E135-401C-950E-6055CCA58C75}"/>
              </a:ext>
            </a:extLst>
          </p:cNvPr>
          <p:cNvSpPr/>
          <p:nvPr/>
        </p:nvSpPr>
        <p:spPr>
          <a:xfrm>
            <a:off x="472560" y="1701087"/>
            <a:ext cx="4876800" cy="2977115"/>
          </a:xfrm>
          <a:prstGeom prst="rect">
            <a:avLst/>
          </a:prstGeom>
          <a:solidFill>
            <a:srgbClr val="528799"/>
          </a:solidFill>
          <a:ln>
            <a:solidFill>
              <a:srgbClr val="366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Admin (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Admin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(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,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B6D40-9A5E-4784-9982-7C1CFBF0CD01}"/>
              </a:ext>
            </a:extLst>
          </p:cNvPr>
          <p:cNvSpPr/>
          <p:nvPr/>
        </p:nvSpPr>
        <p:spPr>
          <a:xfrm>
            <a:off x="6842642" y="1701087"/>
            <a:ext cx="4822692" cy="2977115"/>
          </a:xfrm>
          <a:prstGeom prst="rect">
            <a:avLst/>
          </a:prstGeom>
          <a:solidFill>
            <a:srgbClr val="A6D5D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User (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giỏ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Thêm</a:t>
            </a:r>
            <a:r>
              <a:rPr lang="en-US" sz="2400" dirty="0"/>
              <a:t>, </a:t>
            </a:r>
            <a:r>
              <a:rPr lang="en-US" sz="2400" dirty="0" err="1"/>
              <a:t>xóa</a:t>
            </a:r>
            <a:r>
              <a:rPr lang="en-US" sz="2400" dirty="0"/>
              <a:t>,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hang.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C48BA6-36DD-41A8-BF63-0ABBBB665B42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349361" y="3189644"/>
            <a:ext cx="1493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499613" y="428800"/>
            <a:ext cx="11192773" cy="7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>
                <a:solidFill>
                  <a:srgbClr val="366577"/>
                </a:solidFill>
                <a:latin typeface="Merriweather" panose="020B0604020202020204" charset="0"/>
              </a:rPr>
              <a:t>Biểu đồ Usecase tổng quát hệ thống</a:t>
            </a:r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4A669-B055-F9DE-7E20-01EACE43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496" y="14709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EC02EB8-7BBC-F8B7-1D6F-01D6C3773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24221"/>
              </p:ext>
            </p:extLst>
          </p:nvPr>
        </p:nvGraphicFramePr>
        <p:xfrm>
          <a:off x="2584173" y="1206000"/>
          <a:ext cx="7023652" cy="543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21500" imgH="5664200" progId="Visio.Drawing.11">
                  <p:embed/>
                </p:oleObj>
              </mc:Choice>
              <mc:Fallback>
                <p:oleObj r:id="rId3" imgW="6921500" imgH="56642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173" y="1206000"/>
                        <a:ext cx="7023652" cy="5433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1"/>
          <p:cNvSpPr txBox="1">
            <a:spLocks noGrp="1"/>
          </p:cNvSpPr>
          <p:nvPr>
            <p:ph type="body" idx="1"/>
          </p:nvPr>
        </p:nvSpPr>
        <p:spPr>
          <a:xfrm>
            <a:off x="1303067" y="1705428"/>
            <a:ext cx="3062000" cy="19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733" b="1" dirty="0" err="1">
                <a:latin typeface="Merriweather" pitchFamily="2" charset="77"/>
              </a:rPr>
              <a:t>Ứng</a:t>
            </a:r>
            <a:r>
              <a:rPr lang="en" sz="1733" b="1" dirty="0">
                <a:latin typeface="Merriweather" pitchFamily="2" charset="77"/>
              </a:rPr>
              <a:t> </a:t>
            </a:r>
            <a:r>
              <a:rPr lang="en" sz="1733" b="1" dirty="0" err="1">
                <a:latin typeface="Merriweather" pitchFamily="2" charset="77"/>
              </a:rPr>
              <a:t>dụng</a:t>
            </a:r>
            <a:endParaRPr sz="1733" b="1" dirty="0">
              <a:latin typeface="Merriweather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733" dirty="0" err="1">
                <a:latin typeface="Merriweather" pitchFamily="2" charset="77"/>
              </a:rPr>
              <a:t>Tạo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ra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một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ứng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dụng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phù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hợp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với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nhu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cầu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đương</a:t>
            </a:r>
            <a:r>
              <a:rPr lang="en" sz="1733" dirty="0">
                <a:latin typeface="Merriweather" pitchFamily="2" charset="77"/>
              </a:rPr>
              <a:t> </a:t>
            </a:r>
            <a:r>
              <a:rPr lang="en" sz="1733" dirty="0" err="1">
                <a:latin typeface="Merriweather" pitchFamily="2" charset="77"/>
              </a:rPr>
              <a:t>đại</a:t>
            </a:r>
            <a:r>
              <a:rPr lang="en" sz="1733" dirty="0">
                <a:latin typeface="Merriweather" pitchFamily="2" charset="77"/>
              </a:rPr>
              <a:t>.</a:t>
            </a:r>
            <a:endParaRPr sz="1733" dirty="0">
              <a:latin typeface="Merriweather" pitchFamily="2" charset="77"/>
            </a:endParaRPr>
          </a:p>
        </p:txBody>
      </p:sp>
      <p:sp>
        <p:nvSpPr>
          <p:cNvPr id="2066" name="Google Shape;2066;p31"/>
          <p:cNvSpPr txBox="1">
            <a:spLocks noGrp="1"/>
          </p:cNvSpPr>
          <p:nvPr>
            <p:ph type="body" idx="3"/>
          </p:nvPr>
        </p:nvSpPr>
        <p:spPr>
          <a:xfrm>
            <a:off x="7741203" y="1705428"/>
            <a:ext cx="3062000" cy="31713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67" b="1" dirty="0" err="1">
                <a:latin typeface="Merriweather" pitchFamily="2" charset="77"/>
              </a:rPr>
              <a:t>Ý</a:t>
            </a:r>
            <a:r>
              <a:rPr lang="en-US" sz="1867" b="1" dirty="0">
                <a:latin typeface="Merriweather" pitchFamily="2" charset="77"/>
              </a:rPr>
              <a:t> </a:t>
            </a:r>
            <a:r>
              <a:rPr lang="en-US" sz="1867" b="1" dirty="0" err="1">
                <a:latin typeface="Merriweather" pitchFamily="2" charset="77"/>
              </a:rPr>
              <a:t>tưởng</a:t>
            </a:r>
            <a:endParaRPr sz="1867" b="1" dirty="0">
              <a:latin typeface="Merriweather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67" dirty="0" err="1">
                <a:latin typeface="Merriweather" pitchFamily="2" charset="77"/>
              </a:rPr>
              <a:t>Hoàn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thiện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ý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tưởng</a:t>
            </a:r>
            <a:r>
              <a:rPr lang="en-US" sz="1867" dirty="0">
                <a:latin typeface="Merriweather" pitchFamily="2" charset="77"/>
              </a:rPr>
              <a:t> qua </a:t>
            </a:r>
            <a:r>
              <a:rPr lang="en-US" sz="1867" dirty="0" err="1">
                <a:latin typeface="Merriweather" pitchFamily="2" charset="77"/>
              </a:rPr>
              <a:t>các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bài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phân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tích</a:t>
            </a:r>
            <a:r>
              <a:rPr lang="en-US" sz="1867" dirty="0">
                <a:latin typeface="Merriweather" pitchFamily="2" charset="7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67" dirty="0" err="1">
                <a:latin typeface="Merriweather" pitchFamily="2" charset="77"/>
              </a:rPr>
              <a:t>Hoàn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thiện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ứng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dụng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dựa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trên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ý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tưởng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đã</a:t>
            </a:r>
            <a:r>
              <a:rPr lang="en-US" sz="1867" dirty="0">
                <a:latin typeface="Merriweather" pitchFamily="2" charset="77"/>
              </a:rPr>
              <a:t> </a:t>
            </a:r>
            <a:r>
              <a:rPr lang="en-US" sz="1867" dirty="0" err="1">
                <a:latin typeface="Merriweather" pitchFamily="2" charset="77"/>
              </a:rPr>
              <a:t>đề</a:t>
            </a:r>
            <a:r>
              <a:rPr lang="en-US" sz="1867" dirty="0">
                <a:latin typeface="Merriweather" pitchFamily="2" charset="77"/>
              </a:rPr>
              <a:t> ra.</a:t>
            </a:r>
            <a:endParaRPr sz="1867" dirty="0">
              <a:latin typeface="Merriweather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sz="1867" dirty="0"/>
          </a:p>
        </p:txBody>
      </p:sp>
      <p:sp>
        <p:nvSpPr>
          <p:cNvPr id="2068" name="Google Shape;2068;p31"/>
          <p:cNvSpPr txBox="1">
            <a:spLocks noGrp="1"/>
          </p:cNvSpPr>
          <p:nvPr>
            <p:ph type="body" idx="2"/>
          </p:nvPr>
        </p:nvSpPr>
        <p:spPr>
          <a:xfrm>
            <a:off x="4522135" y="1705427"/>
            <a:ext cx="3062000" cy="31713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867" b="1" dirty="0" err="1">
                <a:latin typeface="Merriweather" pitchFamily="2" charset="77"/>
              </a:rPr>
              <a:t>Thiết</a:t>
            </a:r>
            <a:r>
              <a:rPr lang="en" sz="1867" b="1" dirty="0">
                <a:latin typeface="Merriweather" pitchFamily="2" charset="77"/>
              </a:rPr>
              <a:t> </a:t>
            </a:r>
            <a:r>
              <a:rPr lang="en" sz="1867" b="1" dirty="0" err="1">
                <a:latin typeface="Merriweather" pitchFamily="2" charset="77"/>
              </a:rPr>
              <a:t>kế</a:t>
            </a:r>
            <a:endParaRPr sz="1867" b="1" dirty="0">
              <a:latin typeface="Merriweather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867" dirty="0" err="1">
                <a:latin typeface="Merriweather" pitchFamily="2" charset="77"/>
              </a:rPr>
              <a:t>Thiết</a:t>
            </a:r>
            <a:r>
              <a:rPr lang="en" sz="1867" dirty="0">
                <a:latin typeface="Merriweather" pitchFamily="2" charset="77"/>
              </a:rPr>
              <a:t> </a:t>
            </a:r>
            <a:r>
              <a:rPr lang="en" sz="1867" dirty="0" err="1">
                <a:latin typeface="Merriweather" pitchFamily="2" charset="77"/>
              </a:rPr>
              <a:t>kế</a:t>
            </a:r>
            <a:r>
              <a:rPr lang="en" sz="1867" dirty="0">
                <a:latin typeface="Merriweather" pitchFamily="2" charset="77"/>
              </a:rPr>
              <a:t> </a:t>
            </a:r>
            <a:r>
              <a:rPr lang="en" sz="1867" dirty="0" err="1">
                <a:latin typeface="Merriweather" pitchFamily="2" charset="77"/>
              </a:rPr>
              <a:t>tối</a:t>
            </a:r>
            <a:r>
              <a:rPr lang="en" sz="1867" dirty="0">
                <a:latin typeface="Merriweather" pitchFamily="2" charset="77"/>
              </a:rPr>
              <a:t> </a:t>
            </a:r>
            <a:r>
              <a:rPr lang="en" sz="1867" dirty="0" err="1">
                <a:latin typeface="Merriweather" pitchFamily="2" charset="77"/>
              </a:rPr>
              <a:t>giản</a:t>
            </a:r>
            <a:r>
              <a:rPr lang="en" sz="1867" dirty="0">
                <a:latin typeface="Merriweather" pitchFamily="2" charset="77"/>
              </a:rPr>
              <a:t>, </a:t>
            </a:r>
            <a:r>
              <a:rPr lang="en" sz="1867" dirty="0" err="1">
                <a:latin typeface="Merriweather" pitchFamily="2" charset="77"/>
              </a:rPr>
              <a:t>dễ</a:t>
            </a:r>
            <a:r>
              <a:rPr lang="en" sz="1867" dirty="0">
                <a:latin typeface="Merriweather" pitchFamily="2" charset="77"/>
              </a:rPr>
              <a:t> </a:t>
            </a:r>
            <a:r>
              <a:rPr lang="en" sz="1867" dirty="0" err="1">
                <a:latin typeface="Merriweather" pitchFamily="2" charset="77"/>
              </a:rPr>
              <a:t>sử</a:t>
            </a:r>
            <a:r>
              <a:rPr lang="en" sz="1867" dirty="0">
                <a:latin typeface="Merriweather" pitchFamily="2" charset="77"/>
              </a:rPr>
              <a:t> </a:t>
            </a:r>
            <a:r>
              <a:rPr lang="en" sz="1867" dirty="0" err="1">
                <a:latin typeface="Merriweather" pitchFamily="2" charset="77"/>
              </a:rPr>
              <a:t>dụng</a:t>
            </a:r>
            <a:r>
              <a:rPr lang="en" sz="1867" dirty="0">
                <a:latin typeface="Merriweather" pitchFamily="2" charset="77"/>
              </a:rPr>
              <a:t>.</a:t>
            </a:r>
          </a:p>
        </p:txBody>
      </p:sp>
      <p:sp>
        <p:nvSpPr>
          <p:cNvPr id="2070" name="Google Shape;2070;p31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erriweather" panose="020B060402020202020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20B060402020202020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20B0604020202020204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20B0604020202020204" charset="0"/>
              </a:rPr>
              <a:t>được</a:t>
            </a:r>
            <a:endParaRPr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2071" name="Google Shape;2071;p31"/>
          <p:cNvSpPr/>
          <p:nvPr/>
        </p:nvSpPr>
        <p:spPr>
          <a:xfrm>
            <a:off x="2679470" y="1944649"/>
            <a:ext cx="309193" cy="25772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73" name="Google Shape;2073;p31"/>
          <p:cNvSpPr/>
          <p:nvPr/>
        </p:nvSpPr>
        <p:spPr>
          <a:xfrm>
            <a:off x="5829227" y="1944649"/>
            <a:ext cx="449439" cy="31893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76" name="Google Shape;2076;p31"/>
          <p:cNvSpPr/>
          <p:nvPr/>
        </p:nvSpPr>
        <p:spPr>
          <a:xfrm>
            <a:off x="8891227" y="1938820"/>
            <a:ext cx="315496" cy="324765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tx1"/>
                </a:solidFill>
              </a:rPr>
              <a:pPr/>
              <a:t>12</a:t>
            </a:fld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1"/>
          <p:cNvSpPr txBox="1">
            <a:spLocks noGrp="1"/>
          </p:cNvSpPr>
          <p:nvPr>
            <p:ph type="body" idx="1"/>
          </p:nvPr>
        </p:nvSpPr>
        <p:spPr>
          <a:xfrm>
            <a:off x="1639147" y="1705427"/>
            <a:ext cx="3963560" cy="32879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867" b="1" dirty="0" err="1">
                <a:solidFill>
                  <a:srgbClr val="FFFFFF"/>
                </a:solidFill>
                <a:latin typeface="Merriweather" pitchFamily="2" charset="77"/>
              </a:rPr>
              <a:t>Hạn</a:t>
            </a:r>
            <a:r>
              <a:rPr lang="en" sz="1867" b="1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b="1" dirty="0" err="1">
                <a:solidFill>
                  <a:srgbClr val="FFFFFF"/>
                </a:solidFill>
                <a:latin typeface="Merriweather" pitchFamily="2" charset="77"/>
              </a:rPr>
              <a:t>chế</a:t>
            </a:r>
            <a:endParaRPr sz="1867" b="1" dirty="0">
              <a:solidFill>
                <a:srgbClr val="FFFFFF"/>
              </a:solidFill>
              <a:latin typeface="Merriweather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67" dirty="0">
                <a:solidFill>
                  <a:srgbClr val="FFFFFF"/>
                </a:solidFill>
                <a:latin typeface="Merriweather" pitchFamily="2" charset="77"/>
              </a:rPr>
              <a:t>Website </a:t>
            </a:r>
            <a:r>
              <a:rPr lang="en-US" sz="1867" dirty="0" err="1">
                <a:solidFill>
                  <a:srgbClr val="FFFFFF"/>
                </a:solidFill>
                <a:latin typeface="Merriweather" pitchFamily="2" charset="77"/>
              </a:rPr>
              <a:t>nhỏ</a:t>
            </a:r>
            <a:r>
              <a:rPr lang="en-US" sz="1867" dirty="0">
                <a:solidFill>
                  <a:srgbClr val="FFFFFF"/>
                </a:solidFill>
                <a:latin typeface="Merriweather" pitchFamily="2" charset="77"/>
              </a:rPr>
              <a:t>, </a:t>
            </a:r>
            <a:r>
              <a:rPr lang="en-US" sz="1867" dirty="0" err="1">
                <a:solidFill>
                  <a:srgbClr val="FFFFFF"/>
                </a:solidFill>
                <a:latin typeface="Merriweather" pitchFamily="2" charset="77"/>
              </a:rPr>
              <a:t>mang</a:t>
            </a:r>
            <a:r>
              <a:rPr lang="en-US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-US" sz="1867" dirty="0" err="1">
                <a:solidFill>
                  <a:srgbClr val="FFFFFF"/>
                </a:solidFill>
                <a:latin typeface="Merriweather" pitchFamily="2" charset="77"/>
              </a:rPr>
              <a:t>tính</a:t>
            </a:r>
            <a:r>
              <a:rPr lang="en-US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-US" sz="1867" dirty="0" err="1">
                <a:solidFill>
                  <a:srgbClr val="FFFFFF"/>
                </a:solidFill>
                <a:latin typeface="Merriweather" pitchFamily="2" charset="77"/>
              </a:rPr>
              <a:t>chất</a:t>
            </a:r>
            <a:r>
              <a:rPr lang="en-US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-US" sz="1867" dirty="0" err="1">
                <a:solidFill>
                  <a:srgbClr val="FFFFFF"/>
                </a:solidFill>
                <a:latin typeface="Merriweather" pitchFamily="2" charset="77"/>
              </a:rPr>
              <a:t>mô</a:t>
            </a:r>
            <a:r>
              <a:rPr lang="en-US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-US" sz="1867" dirty="0" err="1">
                <a:solidFill>
                  <a:srgbClr val="FFFFFF"/>
                </a:solidFill>
                <a:latin typeface="Merriweather" pitchFamily="2" charset="77"/>
              </a:rPr>
              <a:t>phỏng</a:t>
            </a:r>
            <a:r>
              <a:rPr lang="en-US" sz="1867" dirty="0">
                <a:solidFill>
                  <a:srgbClr val="FFFFFF"/>
                </a:solidFill>
                <a:latin typeface="Merriweather" pitchFamily="2" charset="7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867" dirty="0">
                <a:solidFill>
                  <a:srgbClr val="FFFFFF"/>
                </a:solidFill>
                <a:latin typeface="Merriweather" pitchFamily="2" charset="77"/>
              </a:rPr>
              <a:t>Cơ sở dữ liệu nhỏ, chức năng phân quyền chưa tối ưu.</a:t>
            </a:r>
            <a:endParaRPr lang="en-US" sz="1867" dirty="0">
              <a:solidFill>
                <a:srgbClr val="FFFFFF"/>
              </a:solidFill>
              <a:latin typeface="Merriweather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Không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có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kinh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nghiệm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.</a:t>
            </a:r>
            <a:endParaRPr sz="1867" dirty="0">
              <a:solidFill>
                <a:srgbClr val="FFFFFF"/>
              </a:solidFill>
              <a:latin typeface="Merriweather" pitchFamily="2" charset="77"/>
            </a:endParaRPr>
          </a:p>
        </p:txBody>
      </p:sp>
      <p:sp>
        <p:nvSpPr>
          <p:cNvPr id="2065" name="Google Shape;2065;p31"/>
          <p:cNvSpPr txBox="1">
            <a:spLocks noGrp="1"/>
          </p:cNvSpPr>
          <p:nvPr>
            <p:ph type="body" idx="2"/>
          </p:nvPr>
        </p:nvSpPr>
        <p:spPr>
          <a:xfrm>
            <a:off x="6719440" y="1705427"/>
            <a:ext cx="3963560" cy="37730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867" b="1" dirty="0" err="1">
                <a:solidFill>
                  <a:srgbClr val="FFFFFF"/>
                </a:solidFill>
                <a:latin typeface="Merriweather" pitchFamily="2" charset="77"/>
              </a:rPr>
              <a:t>Hướng</a:t>
            </a:r>
            <a:r>
              <a:rPr lang="en" sz="1867" b="1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b="1" dirty="0" err="1">
                <a:solidFill>
                  <a:srgbClr val="FFFFFF"/>
                </a:solidFill>
                <a:latin typeface="Merriweather" pitchFamily="2" charset="77"/>
              </a:rPr>
              <a:t>phát</a:t>
            </a:r>
            <a:r>
              <a:rPr lang="en" sz="1867" b="1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b="1" dirty="0" err="1">
                <a:solidFill>
                  <a:srgbClr val="FFFFFF"/>
                </a:solidFill>
                <a:latin typeface="Merriweather" pitchFamily="2" charset="77"/>
              </a:rPr>
              <a:t>triển</a:t>
            </a:r>
            <a:endParaRPr sz="1867" b="1" dirty="0">
              <a:solidFill>
                <a:srgbClr val="FFFFFF"/>
              </a:solidFill>
              <a:latin typeface="Merriweather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Phát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triển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thêm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tính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năng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nâng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cao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Hoàn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thiện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giao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diện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bắt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mắt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,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tươi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mới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 </a:t>
            </a:r>
            <a:r>
              <a:rPr lang="en" sz="1867" dirty="0" err="1">
                <a:solidFill>
                  <a:srgbClr val="FFFFFF"/>
                </a:solidFill>
                <a:latin typeface="Merriweather" pitchFamily="2" charset="77"/>
              </a:rPr>
              <a:t>hơn</a:t>
            </a:r>
            <a:r>
              <a:rPr lang="en" sz="1867" dirty="0">
                <a:solidFill>
                  <a:srgbClr val="FFFFFF"/>
                </a:solidFill>
                <a:latin typeface="Merriweather" pitchFamily="2" charset="77"/>
              </a:rPr>
              <a:t>.</a:t>
            </a:r>
            <a:endParaRPr sz="1867" dirty="0">
              <a:solidFill>
                <a:srgbClr val="FFFFFF"/>
              </a:solidFill>
              <a:latin typeface="Merriweather" pitchFamily="2" charset="77"/>
            </a:endParaRPr>
          </a:p>
        </p:txBody>
      </p:sp>
      <p:sp>
        <p:nvSpPr>
          <p:cNvPr id="2070" name="Google Shape;2070;p31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>
                <a:solidFill>
                  <a:srgbClr val="366577"/>
                </a:solidFill>
                <a:latin typeface="Merriweather" panose="020B0604020202020204" charset="0"/>
              </a:rPr>
              <a:t>Hạn chế và hướng phát triển</a:t>
            </a:r>
            <a:endParaRPr>
              <a:solidFill>
                <a:srgbClr val="366577"/>
              </a:solidFill>
              <a:latin typeface="Merriweather" panose="020B0604020202020204" charset="0"/>
            </a:endParaRPr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6" name="Google Shape;2498;p49">
            <a:extLst>
              <a:ext uri="{FF2B5EF4-FFF2-40B4-BE49-F238E27FC236}">
                <a16:creationId xmlns:a16="http://schemas.microsoft.com/office/drawing/2014/main" id="{C888C678-3DB2-4E07-A609-5D998834B909}"/>
              </a:ext>
            </a:extLst>
          </p:cNvPr>
          <p:cNvSpPr/>
          <p:nvPr/>
        </p:nvSpPr>
        <p:spPr>
          <a:xfrm>
            <a:off x="2771633" y="1957351"/>
            <a:ext cx="378040" cy="328627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2494;p49">
            <a:extLst>
              <a:ext uri="{FF2B5EF4-FFF2-40B4-BE49-F238E27FC236}">
                <a16:creationId xmlns:a16="http://schemas.microsoft.com/office/drawing/2014/main" id="{FC9926DE-A55C-4746-B123-0BAFE252665F}"/>
              </a:ext>
            </a:extLst>
          </p:cNvPr>
          <p:cNvSpPr/>
          <p:nvPr/>
        </p:nvSpPr>
        <p:spPr>
          <a:xfrm>
            <a:off x="8992914" y="1957351"/>
            <a:ext cx="427453" cy="416343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9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/>
          <p:nvPr/>
        </p:nvSpPr>
        <p:spPr>
          <a:xfrm>
            <a:off x="1474800" y="2946000"/>
            <a:ext cx="9242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Cảm</a:t>
            </a:r>
            <a:r>
              <a:rPr lang="en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ơn</a:t>
            </a:r>
            <a:r>
              <a:rPr lang="en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đã</a:t>
            </a:r>
            <a:r>
              <a:rPr lang="en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lắng</a:t>
            </a:r>
            <a:r>
              <a:rPr lang="en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nghe</a:t>
            </a:r>
            <a:r>
              <a:rPr lang="en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4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4" name="Google Shape;2994;p5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Thông</a:t>
            </a:r>
            <a:r>
              <a:rPr lang="en" dirty="0">
                <a:solidFill>
                  <a:srgbClr val="366577"/>
                </a:solidFill>
                <a:latin typeface="Merriweather" panose="020B0604020202020204" charset="0"/>
              </a:rPr>
              <a:t> tin </a:t>
            </a:r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nhóm</a:t>
            </a:r>
            <a:r>
              <a:rPr lang="en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endParaRPr dirty="0">
              <a:solidFill>
                <a:srgbClr val="366577"/>
              </a:solidFill>
              <a:latin typeface="Merriweather" panose="020B0604020202020204" charset="0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3756524" y="1872310"/>
            <a:ext cx="4678953" cy="311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Trần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Phi </a:t>
            </a: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Hùng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– 20A12010089</a:t>
            </a:r>
          </a:p>
          <a:p>
            <a:pPr marL="228594" indent="-228594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Trần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Hán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Hưng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- 20A12010136</a:t>
            </a:r>
          </a:p>
          <a:p>
            <a:pPr marL="228594" indent="-228594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Đinh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Quang </a:t>
            </a: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Hà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- 20A12010100</a:t>
            </a:r>
          </a:p>
          <a:p>
            <a:pPr marL="228594" indent="-228594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Nguyễn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Thị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Khuyên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–20A12010006</a:t>
            </a:r>
          </a:p>
          <a:p>
            <a:pPr marL="228594" indent="-228594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Trịnh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Xuân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 Linh - 20A12010140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832200" y="4320145"/>
            <a:ext cx="8527600" cy="2195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vi-VN" sz="2933" dirty="0">
                <a:solidFill>
                  <a:schemeClr val="tx2"/>
                </a:solidFill>
              </a:rPr>
              <a:t>Với hiện trạng sự phát triển, nhu cầu mua sắm của mỗi người ngày càng nhiều và sự phát triển nhanh chóng của công nghệ điện thoại thông minh.</a:t>
            </a:r>
          </a:p>
        </p:txBody>
      </p:sp>
      <p:sp>
        <p:nvSpPr>
          <p:cNvPr id="1936" name="Google Shape;1936;p19"/>
          <p:cNvSpPr/>
          <p:nvPr/>
        </p:nvSpPr>
        <p:spPr>
          <a:xfrm>
            <a:off x="4687634" y="398801"/>
            <a:ext cx="2831609" cy="2522753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5519310" y="991501"/>
            <a:ext cx="1156644" cy="133733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0" name="Google Shape;1934;p19">
            <a:extLst>
              <a:ext uri="{FF2B5EF4-FFF2-40B4-BE49-F238E27FC236}">
                <a16:creationId xmlns:a16="http://schemas.microsoft.com/office/drawing/2014/main" id="{C470A4D9-F82B-494B-AA5A-B73E37CB9FF8}"/>
              </a:ext>
            </a:extLst>
          </p:cNvPr>
          <p:cNvSpPr txBox="1">
            <a:spLocks/>
          </p:cNvSpPr>
          <p:nvPr/>
        </p:nvSpPr>
        <p:spPr>
          <a:xfrm>
            <a:off x="1832200" y="3083345"/>
            <a:ext cx="852760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vi-VN" sz="5333" dirty="0">
                <a:solidFill>
                  <a:srgbClr val="FFFFFF"/>
                </a:solidFill>
                <a:latin typeface="Merriweather" panose="020B0604020202020204" charset="0"/>
              </a:rPr>
              <a:t>Giới thiệu</a:t>
            </a:r>
          </a:p>
        </p:txBody>
      </p:sp>
      <p:sp>
        <p:nvSpPr>
          <p:cNvPr id="21" name="Google Shape;1936;p19">
            <a:extLst>
              <a:ext uri="{FF2B5EF4-FFF2-40B4-BE49-F238E27FC236}">
                <a16:creationId xmlns:a16="http://schemas.microsoft.com/office/drawing/2014/main" id="{98A22DCB-773C-45D3-A03E-4A20736A93F0}"/>
              </a:ext>
            </a:extLst>
          </p:cNvPr>
          <p:cNvSpPr/>
          <p:nvPr/>
        </p:nvSpPr>
        <p:spPr>
          <a:xfrm>
            <a:off x="4687634" y="342094"/>
            <a:ext cx="2831609" cy="2522753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10 công ty thiết kế website bán hàng tốt nhất hiện nay">
            <a:extLst>
              <a:ext uri="{FF2B5EF4-FFF2-40B4-BE49-F238E27FC236}">
                <a16:creationId xmlns:a16="http://schemas.microsoft.com/office/drawing/2014/main" id="{63F8D185-BC2A-BACC-0828-4EC61A35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9" y="1994060"/>
            <a:ext cx="5080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ết kế Website Bán hàng - Thương mại điện tử uy tín">
            <a:extLst>
              <a:ext uri="{FF2B5EF4-FFF2-40B4-BE49-F238E27FC236}">
                <a16:creationId xmlns:a16="http://schemas.microsoft.com/office/drawing/2014/main" id="{E0F487D1-33CD-694F-F05E-85117F7B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723" y="1994060"/>
            <a:ext cx="6109338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927;p18">
            <a:extLst>
              <a:ext uri="{FF2B5EF4-FFF2-40B4-BE49-F238E27FC236}">
                <a16:creationId xmlns:a16="http://schemas.microsoft.com/office/drawing/2014/main" id="{2180942A-CE90-93EC-204E-B9C8C87FAA72}"/>
              </a:ext>
            </a:extLst>
          </p:cNvPr>
          <p:cNvSpPr txBox="1">
            <a:spLocks/>
          </p:cNvSpPr>
          <p:nvPr/>
        </p:nvSpPr>
        <p:spPr>
          <a:xfrm>
            <a:off x="1509000" y="486136"/>
            <a:ext cx="9174000" cy="7716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Web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bán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hàng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là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gì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40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9Slide.vn 10">
            <a:extLst>
              <a:ext uri="{FF2B5EF4-FFF2-40B4-BE49-F238E27FC236}">
                <a16:creationId xmlns:a16="http://schemas.microsoft.com/office/drawing/2014/main" id="{2CDE2BFD-0FA9-53F8-2F93-7E8E0F282E7D}"/>
              </a:ext>
            </a:extLst>
          </p:cNvPr>
          <p:cNvGrpSpPr/>
          <p:nvPr/>
        </p:nvGrpSpPr>
        <p:grpSpPr>
          <a:xfrm>
            <a:off x="-1131398" y="1232322"/>
            <a:ext cx="8956919" cy="5170270"/>
            <a:chOff x="2738438" y="30163"/>
            <a:chExt cx="11828463" cy="6827838"/>
          </a:xfrm>
        </p:grpSpPr>
        <p:sp>
          <p:nvSpPr>
            <p:cNvPr id="30" name="9Slide.vn 11">
              <a:extLst>
                <a:ext uri="{FF2B5EF4-FFF2-40B4-BE49-F238E27FC236}">
                  <a16:creationId xmlns:a16="http://schemas.microsoft.com/office/drawing/2014/main" id="{785A3AB4-9FC2-359F-0898-0F3683ECD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#9Slide03 Play" panose="00000500000000000000" pitchFamily="2" charset="0"/>
              </a:endParaRPr>
            </a:p>
          </p:txBody>
        </p:sp>
        <p:sp>
          <p:nvSpPr>
            <p:cNvPr id="31" name="9Slide.vn 12">
              <a:extLst>
                <a:ext uri="{FF2B5EF4-FFF2-40B4-BE49-F238E27FC236}">
                  <a16:creationId xmlns:a16="http://schemas.microsoft.com/office/drawing/2014/main" id="{0C18B677-FE61-C835-4E61-947CBA3DD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#9Slide03 Play" panose="00000500000000000000" pitchFamily="2" charset="0"/>
              </a:endParaRPr>
            </a:p>
          </p:txBody>
        </p:sp>
        <p:sp>
          <p:nvSpPr>
            <p:cNvPr id="32" name="9Slide.vn 13">
              <a:extLst>
                <a:ext uri="{FF2B5EF4-FFF2-40B4-BE49-F238E27FC236}">
                  <a16:creationId xmlns:a16="http://schemas.microsoft.com/office/drawing/2014/main" id="{B91A0003-30AB-ED5A-5B26-2A60AF93E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33" name="9Slide.vn 14">
              <a:extLst>
                <a:ext uri="{FF2B5EF4-FFF2-40B4-BE49-F238E27FC236}">
                  <a16:creationId xmlns:a16="http://schemas.microsoft.com/office/drawing/2014/main" id="{DD296A67-EC65-4103-AE2A-BCDD78C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34" name="9Slide.vn 15">
              <a:extLst>
                <a:ext uri="{FF2B5EF4-FFF2-40B4-BE49-F238E27FC236}">
                  <a16:creationId xmlns:a16="http://schemas.microsoft.com/office/drawing/2014/main" id="{F447653F-3D6D-7132-7C76-BA6E06C65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35" name="9Slide.vn 16">
              <a:extLst>
                <a:ext uri="{FF2B5EF4-FFF2-40B4-BE49-F238E27FC236}">
                  <a16:creationId xmlns:a16="http://schemas.microsoft.com/office/drawing/2014/main" id="{366E8DD9-B9E6-D49F-6C98-7C148712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  <p:sp>
          <p:nvSpPr>
            <p:cNvPr id="36" name="9Slide.vn 17">
              <a:extLst>
                <a:ext uri="{FF2B5EF4-FFF2-40B4-BE49-F238E27FC236}">
                  <a16:creationId xmlns:a16="http://schemas.microsoft.com/office/drawing/2014/main" id="{96BCD8FD-C622-24DC-26E1-9590B8800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#9Slide03 Play" panose="000005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B88319-BFD5-617A-5FF6-498E3E4F278E}"/>
              </a:ext>
            </a:extLst>
          </p:cNvPr>
          <p:cNvGrpSpPr/>
          <p:nvPr/>
        </p:nvGrpSpPr>
        <p:grpSpPr>
          <a:xfrm>
            <a:off x="7825521" y="1641757"/>
            <a:ext cx="4246399" cy="662874"/>
            <a:chOff x="6421210" y="1241462"/>
            <a:chExt cx="4246399" cy="662874"/>
          </a:xfrm>
        </p:grpSpPr>
        <p:grpSp>
          <p:nvGrpSpPr>
            <p:cNvPr id="40" name="9Slide.vn 14">
              <a:extLst>
                <a:ext uri="{FF2B5EF4-FFF2-40B4-BE49-F238E27FC236}">
                  <a16:creationId xmlns:a16="http://schemas.microsoft.com/office/drawing/2014/main" id="{01F4510D-7951-7293-0FDB-A7854244F81C}"/>
                </a:ext>
              </a:extLst>
            </p:cNvPr>
            <p:cNvGrpSpPr/>
            <p:nvPr/>
          </p:nvGrpSpPr>
          <p:grpSpPr>
            <a:xfrm>
              <a:off x="6421210" y="1278510"/>
              <a:ext cx="588778" cy="588778"/>
              <a:chOff x="8124825" y="1201788"/>
              <a:chExt cx="310718" cy="310718"/>
            </a:xfrm>
          </p:grpSpPr>
          <p:sp>
            <p:nvSpPr>
              <p:cNvPr id="42" name="9Slide.vn 15">
                <a:extLst>
                  <a:ext uri="{FF2B5EF4-FFF2-40B4-BE49-F238E27FC236}">
                    <a16:creationId xmlns:a16="http://schemas.microsoft.com/office/drawing/2014/main" id="{78DB9C70-0EBE-7A8B-88FF-7D289FB5EA7D}"/>
                  </a:ext>
                </a:extLst>
              </p:cNvPr>
              <p:cNvSpPr/>
              <p:nvPr/>
            </p:nvSpPr>
            <p:spPr>
              <a:xfrm>
                <a:off x="8124825" y="1201788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43" name="9Slide.vn 16">
                <a:extLst>
                  <a:ext uri="{FF2B5EF4-FFF2-40B4-BE49-F238E27FC236}">
                    <a16:creationId xmlns:a16="http://schemas.microsoft.com/office/drawing/2014/main" id="{A1AE830C-F074-7187-4C91-6B139CA2E2BF}"/>
                  </a:ext>
                </a:extLst>
              </p:cNvPr>
              <p:cNvSpPr/>
              <p:nvPr/>
            </p:nvSpPr>
            <p:spPr>
              <a:xfrm>
                <a:off x="8197388" y="1274351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41" name="9Slide.vn 18">
              <a:extLst>
                <a:ext uri="{FF2B5EF4-FFF2-40B4-BE49-F238E27FC236}">
                  <a16:creationId xmlns:a16="http://schemas.microsoft.com/office/drawing/2014/main" id="{8672BC02-52C2-4E1C-925F-DFF484144BEC}"/>
                </a:ext>
              </a:extLst>
            </p:cNvPr>
            <p:cNvSpPr/>
            <p:nvPr/>
          </p:nvSpPr>
          <p:spPr>
            <a:xfrm>
              <a:off x="7434301" y="1241462"/>
              <a:ext cx="3233308" cy="662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vi-V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Thu hút thêm nhiều khách hàng.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BD99E3-98B2-12E3-E549-93F86993BED1}"/>
              </a:ext>
            </a:extLst>
          </p:cNvPr>
          <p:cNvGrpSpPr/>
          <p:nvPr/>
        </p:nvGrpSpPr>
        <p:grpSpPr>
          <a:xfrm>
            <a:off x="7825520" y="3356540"/>
            <a:ext cx="4246400" cy="588778"/>
            <a:chOff x="6421210" y="4928005"/>
            <a:chExt cx="4246400" cy="58877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28F2F0-61FB-3DAB-D050-F903431F7F6F}"/>
                </a:ext>
              </a:extLst>
            </p:cNvPr>
            <p:cNvGrpSpPr/>
            <p:nvPr/>
          </p:nvGrpSpPr>
          <p:grpSpPr>
            <a:xfrm>
              <a:off x="6421210" y="4928005"/>
              <a:ext cx="588778" cy="588778"/>
              <a:chOff x="8124825" y="1065291"/>
              <a:chExt cx="310718" cy="310718"/>
            </a:xfrm>
          </p:grpSpPr>
          <p:sp>
            <p:nvSpPr>
              <p:cNvPr id="47" name="9Slide.vn 24">
                <a:extLst>
                  <a:ext uri="{FF2B5EF4-FFF2-40B4-BE49-F238E27FC236}">
                    <a16:creationId xmlns:a16="http://schemas.microsoft.com/office/drawing/2014/main" id="{B201BF7B-E9E6-E2E5-AC70-E9B3321B88F3}"/>
                  </a:ext>
                </a:extLst>
              </p:cNvPr>
              <p:cNvSpPr/>
              <p:nvPr/>
            </p:nvSpPr>
            <p:spPr>
              <a:xfrm>
                <a:off x="8124825" y="1065291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48" name="9Slide.vn 25">
                <a:extLst>
                  <a:ext uri="{FF2B5EF4-FFF2-40B4-BE49-F238E27FC236}">
                    <a16:creationId xmlns:a16="http://schemas.microsoft.com/office/drawing/2014/main" id="{DFA4975F-0A4D-F421-8069-B7595E14E575}"/>
                  </a:ext>
                </a:extLst>
              </p:cNvPr>
              <p:cNvSpPr/>
              <p:nvPr/>
            </p:nvSpPr>
            <p:spPr>
              <a:xfrm>
                <a:off x="8197388" y="1137855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46" name="9Slide.vn 19">
              <a:extLst>
                <a:ext uri="{FF2B5EF4-FFF2-40B4-BE49-F238E27FC236}">
                  <a16:creationId xmlns:a16="http://schemas.microsoft.com/office/drawing/2014/main" id="{D8AD6F76-DB01-5C71-769B-0C02DEEFD302}"/>
                </a:ext>
              </a:extLst>
            </p:cNvPr>
            <p:cNvSpPr/>
            <p:nvPr/>
          </p:nvSpPr>
          <p:spPr>
            <a:xfrm>
              <a:off x="7434301" y="5038371"/>
              <a:ext cx="3233309" cy="368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Giảm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chi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phí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kinh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doanh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3B300C-4195-10EA-91B5-717B128B3FEA}"/>
              </a:ext>
            </a:extLst>
          </p:cNvPr>
          <p:cNvGrpSpPr/>
          <p:nvPr/>
        </p:nvGrpSpPr>
        <p:grpSpPr>
          <a:xfrm>
            <a:off x="7825520" y="2495803"/>
            <a:ext cx="4246400" cy="663515"/>
            <a:chOff x="6421210" y="3032481"/>
            <a:chExt cx="4246400" cy="6635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84055E-C595-10FF-B419-611DA6437FBD}"/>
                </a:ext>
              </a:extLst>
            </p:cNvPr>
            <p:cNvGrpSpPr/>
            <p:nvPr/>
          </p:nvGrpSpPr>
          <p:grpSpPr>
            <a:xfrm>
              <a:off x="6421210" y="3069848"/>
              <a:ext cx="588778" cy="588778"/>
              <a:chOff x="8124825" y="1114132"/>
              <a:chExt cx="310718" cy="310718"/>
            </a:xfrm>
          </p:grpSpPr>
          <p:sp>
            <p:nvSpPr>
              <p:cNvPr id="52" name="9Slide.vn 20">
                <a:extLst>
                  <a:ext uri="{FF2B5EF4-FFF2-40B4-BE49-F238E27FC236}">
                    <a16:creationId xmlns:a16="http://schemas.microsoft.com/office/drawing/2014/main" id="{BD0B7A56-8DB3-F4EE-7607-95D098031858}"/>
                  </a:ext>
                </a:extLst>
              </p:cNvPr>
              <p:cNvSpPr/>
              <p:nvPr/>
            </p:nvSpPr>
            <p:spPr>
              <a:xfrm>
                <a:off x="8124825" y="1114132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53" name="9Slide.vn 21">
                <a:extLst>
                  <a:ext uri="{FF2B5EF4-FFF2-40B4-BE49-F238E27FC236}">
                    <a16:creationId xmlns:a16="http://schemas.microsoft.com/office/drawing/2014/main" id="{05FF7C7E-1F1D-79A5-B93C-EFE55CC4A68F}"/>
                  </a:ext>
                </a:extLst>
              </p:cNvPr>
              <p:cNvSpPr/>
              <p:nvPr/>
            </p:nvSpPr>
            <p:spPr>
              <a:xfrm>
                <a:off x="8197388" y="1186696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51" name="9Slide.vn 20">
              <a:extLst>
                <a:ext uri="{FF2B5EF4-FFF2-40B4-BE49-F238E27FC236}">
                  <a16:creationId xmlns:a16="http://schemas.microsoft.com/office/drawing/2014/main" id="{1CACD77A-2ED7-16E0-E828-A3533F80635A}"/>
                </a:ext>
              </a:extLst>
            </p:cNvPr>
            <p:cNvSpPr/>
            <p:nvPr/>
          </p:nvSpPr>
          <p:spPr>
            <a:xfrm>
              <a:off x="7434299" y="3032481"/>
              <a:ext cx="3233311" cy="66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Đẩy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mạnh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hoạt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động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bán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hàng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mọi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lúc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,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mọi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nơi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.</a:t>
              </a:r>
            </a:p>
          </p:txBody>
        </p:sp>
      </p:grpSp>
      <p:sp>
        <p:nvSpPr>
          <p:cNvPr id="54" name="Google Shape;1927;p18">
            <a:extLst>
              <a:ext uri="{FF2B5EF4-FFF2-40B4-BE49-F238E27FC236}">
                <a16:creationId xmlns:a16="http://schemas.microsoft.com/office/drawing/2014/main" id="{FAC94845-B817-2B48-599B-6D33CAC5949C}"/>
              </a:ext>
            </a:extLst>
          </p:cNvPr>
          <p:cNvSpPr txBox="1">
            <a:spLocks/>
          </p:cNvSpPr>
          <p:nvPr/>
        </p:nvSpPr>
        <p:spPr>
          <a:xfrm>
            <a:off x="1509000" y="395121"/>
            <a:ext cx="9174000" cy="7716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Lợi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ích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của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 Web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bán</a:t>
            </a:r>
            <a:r>
              <a:rPr lang="en-US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-US" dirty="0" err="1">
                <a:solidFill>
                  <a:srgbClr val="366577"/>
                </a:solidFill>
                <a:latin typeface="Merriweather" panose="020B0604020202020204" charset="0"/>
              </a:rPr>
              <a:t>hàng</a:t>
            </a:r>
            <a:endParaRPr lang="en-US" dirty="0">
              <a:solidFill>
                <a:srgbClr val="366577"/>
              </a:solidFill>
              <a:latin typeface="Merriweather" panose="020B0604020202020204" charset="0"/>
            </a:endParaRPr>
          </a:p>
        </p:txBody>
      </p:sp>
      <p:pic>
        <p:nvPicPr>
          <p:cNvPr id="2050" name="Picture 2" descr="website bán hàng">
            <a:extLst>
              <a:ext uri="{FF2B5EF4-FFF2-40B4-BE49-F238E27FC236}">
                <a16:creationId xmlns:a16="http://schemas.microsoft.com/office/drawing/2014/main" id="{B7D75C67-4D09-AA4E-E995-7013BD12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49" y="1632366"/>
            <a:ext cx="6712987" cy="419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0A3A88B-CC45-17C8-65CA-157601621FC5}"/>
              </a:ext>
            </a:extLst>
          </p:cNvPr>
          <p:cNvGrpSpPr/>
          <p:nvPr/>
        </p:nvGrpSpPr>
        <p:grpSpPr>
          <a:xfrm>
            <a:off x="7825520" y="4182204"/>
            <a:ext cx="4246400" cy="663515"/>
            <a:chOff x="6421210" y="4983188"/>
            <a:chExt cx="4246400" cy="66351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B7633F5-04E2-850D-BD00-A11F85688BB2}"/>
                </a:ext>
              </a:extLst>
            </p:cNvPr>
            <p:cNvGrpSpPr/>
            <p:nvPr/>
          </p:nvGrpSpPr>
          <p:grpSpPr>
            <a:xfrm>
              <a:off x="6421210" y="5020555"/>
              <a:ext cx="588778" cy="588778"/>
              <a:chOff x="8124825" y="1114133"/>
              <a:chExt cx="310718" cy="310718"/>
            </a:xfrm>
          </p:grpSpPr>
          <p:sp>
            <p:nvSpPr>
              <p:cNvPr id="58" name="9Slide.vn 24">
                <a:extLst>
                  <a:ext uri="{FF2B5EF4-FFF2-40B4-BE49-F238E27FC236}">
                    <a16:creationId xmlns:a16="http://schemas.microsoft.com/office/drawing/2014/main" id="{CDCF226F-024F-AC38-6FF4-94E8DB2762D3}"/>
                  </a:ext>
                </a:extLst>
              </p:cNvPr>
              <p:cNvSpPr/>
              <p:nvPr/>
            </p:nvSpPr>
            <p:spPr>
              <a:xfrm>
                <a:off x="8124825" y="1114133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59" name="9Slide.vn 25">
                <a:extLst>
                  <a:ext uri="{FF2B5EF4-FFF2-40B4-BE49-F238E27FC236}">
                    <a16:creationId xmlns:a16="http://schemas.microsoft.com/office/drawing/2014/main" id="{C82A9783-E875-37FA-27A6-2C0E782F6D31}"/>
                  </a:ext>
                </a:extLst>
              </p:cNvPr>
              <p:cNvSpPr/>
              <p:nvPr/>
            </p:nvSpPr>
            <p:spPr>
              <a:xfrm>
                <a:off x="8197388" y="1186697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57" name="9Slide.vn 19">
              <a:extLst>
                <a:ext uri="{FF2B5EF4-FFF2-40B4-BE49-F238E27FC236}">
                  <a16:creationId xmlns:a16="http://schemas.microsoft.com/office/drawing/2014/main" id="{B9D33584-420C-3546-ED4F-81E372690447}"/>
                </a:ext>
              </a:extLst>
            </p:cNvPr>
            <p:cNvSpPr/>
            <p:nvPr/>
          </p:nvSpPr>
          <p:spPr>
            <a:xfrm>
              <a:off x="7434301" y="4983188"/>
              <a:ext cx="3233309" cy="66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Giúp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triển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khai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các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chiến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lược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marketing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hiệu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quả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F24A23-204E-0BB4-8C15-76D1D24C8794}"/>
              </a:ext>
            </a:extLst>
          </p:cNvPr>
          <p:cNvGrpSpPr/>
          <p:nvPr/>
        </p:nvGrpSpPr>
        <p:grpSpPr>
          <a:xfrm>
            <a:off x="7825520" y="5082602"/>
            <a:ext cx="4246400" cy="663515"/>
            <a:chOff x="6421210" y="4983188"/>
            <a:chExt cx="4246400" cy="66351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DED99F0-6598-79BB-77A4-4D2CC9D782C5}"/>
                </a:ext>
              </a:extLst>
            </p:cNvPr>
            <p:cNvGrpSpPr/>
            <p:nvPr/>
          </p:nvGrpSpPr>
          <p:grpSpPr>
            <a:xfrm>
              <a:off x="6421210" y="5020555"/>
              <a:ext cx="588778" cy="588778"/>
              <a:chOff x="8124825" y="1114133"/>
              <a:chExt cx="310718" cy="310718"/>
            </a:xfrm>
          </p:grpSpPr>
          <p:sp>
            <p:nvSpPr>
              <p:cNvPr id="63" name="9Slide.vn 24">
                <a:extLst>
                  <a:ext uri="{FF2B5EF4-FFF2-40B4-BE49-F238E27FC236}">
                    <a16:creationId xmlns:a16="http://schemas.microsoft.com/office/drawing/2014/main" id="{DC269C32-5D40-8F4A-DB31-16E453EA23BA}"/>
                  </a:ext>
                </a:extLst>
              </p:cNvPr>
              <p:cNvSpPr/>
              <p:nvPr/>
            </p:nvSpPr>
            <p:spPr>
              <a:xfrm>
                <a:off x="8124825" y="1114133"/>
                <a:ext cx="310718" cy="3107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66700" dist="50800" dir="5520000" sx="80000" sy="80000" algn="tl" rotWithShape="0">
                  <a:schemeClr val="accent6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  <p:sp>
            <p:nvSpPr>
              <p:cNvPr id="2048" name="9Slide.vn 25">
                <a:extLst>
                  <a:ext uri="{FF2B5EF4-FFF2-40B4-BE49-F238E27FC236}">
                    <a16:creationId xmlns:a16="http://schemas.microsoft.com/office/drawing/2014/main" id="{D10B99A0-DFA4-4104-33B6-482CE58F8271}"/>
                  </a:ext>
                </a:extLst>
              </p:cNvPr>
              <p:cNvSpPr/>
              <p:nvPr/>
            </p:nvSpPr>
            <p:spPr>
              <a:xfrm>
                <a:off x="8197388" y="1186697"/>
                <a:ext cx="165591" cy="165591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50800" dir="5400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#9Slide03 Play" panose="00000500000000000000" pitchFamily="2" charset="0"/>
                </a:endParaRPr>
              </a:p>
            </p:txBody>
          </p:sp>
        </p:grpSp>
        <p:sp>
          <p:nvSpPr>
            <p:cNvPr id="62" name="9Slide.vn 19">
              <a:extLst>
                <a:ext uri="{FF2B5EF4-FFF2-40B4-BE49-F238E27FC236}">
                  <a16:creationId xmlns:a16="http://schemas.microsoft.com/office/drawing/2014/main" id="{0AB6DA02-3C59-D6B6-6DEB-F56B42B7AC9B}"/>
                </a:ext>
              </a:extLst>
            </p:cNvPr>
            <p:cNvSpPr/>
            <p:nvPr/>
          </p:nvSpPr>
          <p:spPr>
            <a:xfrm>
              <a:off x="7434301" y="4983188"/>
              <a:ext cx="3233309" cy="66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Nâng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tầm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uy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tín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và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giá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trị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thương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hiệu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rriweather" pitchFamily="2" charset="7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42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A8619-49B3-E303-BB7C-F351B57743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96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20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2605022" y="2424270"/>
            <a:ext cx="6981956" cy="11699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endParaRPr lang="en-US" sz="5333" dirty="0">
              <a:latin typeface="Merriweather" panose="020B0604020202020204" charset="0"/>
            </a:endParaRPr>
          </a:p>
          <a:p>
            <a:r>
              <a:rPr lang="en-US" sz="5333" dirty="0" err="1">
                <a:latin typeface="Merriweather" panose="020B0604020202020204" charset="0"/>
              </a:rPr>
              <a:t>Phân</a:t>
            </a:r>
            <a:r>
              <a:rPr lang="en-US" sz="5333" dirty="0">
                <a:latin typeface="Merriweather" panose="020B0604020202020204" charset="0"/>
              </a:rPr>
              <a:t> </a:t>
            </a:r>
            <a:r>
              <a:rPr lang="en-US" sz="5333" dirty="0" err="1">
                <a:latin typeface="Merriweather" panose="020B0604020202020204" charset="0"/>
              </a:rPr>
              <a:t>tích</a:t>
            </a:r>
            <a:r>
              <a:rPr lang="en-US" sz="5333" dirty="0">
                <a:latin typeface="Merriweather" panose="020B0604020202020204" charset="0"/>
              </a:rPr>
              <a:t> </a:t>
            </a:r>
            <a:r>
              <a:rPr lang="en-US" sz="5333" dirty="0" err="1">
                <a:latin typeface="Merriweather" panose="020B0604020202020204" charset="0"/>
              </a:rPr>
              <a:t>hệ</a:t>
            </a:r>
            <a:r>
              <a:rPr lang="en-US" sz="5333" dirty="0">
                <a:latin typeface="Merriweather" panose="020B0604020202020204" charset="0"/>
              </a:rPr>
              <a:t> </a:t>
            </a:r>
            <a:r>
              <a:rPr lang="en-US" sz="5333" dirty="0" err="1">
                <a:latin typeface="Merriweather" panose="020B0604020202020204" charset="0"/>
              </a:rPr>
              <a:t>thống</a:t>
            </a:r>
            <a:endParaRPr lang="en-US" sz="5333" dirty="0">
              <a:latin typeface="Merriweather" panose="020B0604020202020204" charset="0"/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3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509000" y="214400"/>
            <a:ext cx="9174000" cy="7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Nền</a:t>
            </a:r>
            <a:r>
              <a:rPr lang="en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tảng</a:t>
            </a:r>
            <a:r>
              <a:rPr lang="en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công</a:t>
            </a:r>
            <a:r>
              <a:rPr lang="en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nghệ</a:t>
            </a:r>
            <a:endParaRPr dirty="0">
              <a:solidFill>
                <a:srgbClr val="366577"/>
              </a:solidFill>
              <a:latin typeface="Merriweather" panose="020B0604020202020204" charset="0"/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3A5FF-838D-4C6E-808A-F34E301E1D64}"/>
              </a:ext>
            </a:extLst>
          </p:cNvPr>
          <p:cNvSpPr txBox="1"/>
          <p:nvPr/>
        </p:nvSpPr>
        <p:spPr>
          <a:xfrm>
            <a:off x="1509000" y="4197190"/>
            <a:ext cx="149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cs typeface="Amatic SC" panose="020B0604020202020204" charset="-79"/>
              </a:rPr>
              <a:t>Ngôn</a:t>
            </a:r>
            <a:r>
              <a:rPr lang="en-US" sz="2400" dirty="0">
                <a:cs typeface="Amatic SC" panose="020B0604020202020204" charset="-79"/>
              </a:rPr>
              <a:t> </a:t>
            </a:r>
            <a:r>
              <a:rPr lang="en-US" sz="2400" dirty="0" err="1">
                <a:cs typeface="Amatic SC" panose="020B0604020202020204" charset="-79"/>
              </a:rPr>
              <a:t>ngữ</a:t>
            </a:r>
            <a:r>
              <a:rPr lang="en-US" sz="2400" dirty="0">
                <a:cs typeface="Amatic SC" panose="020B0604020202020204" charset="-79"/>
              </a:rPr>
              <a:t> </a:t>
            </a:r>
            <a:r>
              <a:rPr lang="en-US" sz="2400" dirty="0" err="1">
                <a:cs typeface="Amatic SC" panose="020B0604020202020204" charset="-79"/>
              </a:rPr>
              <a:t>sử</a:t>
            </a:r>
            <a:r>
              <a:rPr lang="en-US" sz="2400" dirty="0">
                <a:cs typeface="Amatic SC" panose="020B0604020202020204" charset="-79"/>
              </a:rPr>
              <a:t> </a:t>
            </a:r>
            <a:r>
              <a:rPr lang="en-US" sz="2400" dirty="0" err="1">
                <a:cs typeface="Amatic SC" panose="020B0604020202020204" charset="-79"/>
              </a:rPr>
              <a:t>dụng</a:t>
            </a:r>
            <a:endParaRPr lang="en-US" sz="2400" dirty="0">
              <a:cs typeface="Amatic SC" panose="020B060402020202020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48EC6A-483A-4042-AA00-E78B1DACD7C2}"/>
              </a:ext>
            </a:extLst>
          </p:cNvPr>
          <p:cNvSpPr txBox="1"/>
          <p:nvPr/>
        </p:nvSpPr>
        <p:spPr>
          <a:xfrm>
            <a:off x="1509001" y="2464035"/>
            <a:ext cx="2154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cs typeface="Amatic SC" panose="020B0604020202020204" charset="-79"/>
              </a:rPr>
              <a:t>Hệ</a:t>
            </a:r>
            <a:r>
              <a:rPr lang="en-US" sz="2400" dirty="0">
                <a:cs typeface="Amatic SC" panose="020B0604020202020204" charset="-79"/>
              </a:rPr>
              <a:t> </a:t>
            </a:r>
            <a:r>
              <a:rPr lang="en-US" sz="2400" dirty="0" err="1">
                <a:cs typeface="Amatic SC" panose="020B0604020202020204" charset="-79"/>
              </a:rPr>
              <a:t>quản</a:t>
            </a:r>
            <a:r>
              <a:rPr lang="en-US" sz="2400" dirty="0">
                <a:cs typeface="Amatic SC" panose="020B0604020202020204" charset="-79"/>
              </a:rPr>
              <a:t> </a:t>
            </a:r>
            <a:r>
              <a:rPr lang="en-US" sz="2400" dirty="0" err="1">
                <a:cs typeface="Amatic SC" panose="020B0604020202020204" charset="-79"/>
              </a:rPr>
              <a:t>trị</a:t>
            </a:r>
            <a:r>
              <a:rPr lang="en-US" sz="2400" dirty="0">
                <a:cs typeface="Amatic SC" panose="020B0604020202020204" charset="-79"/>
              </a:rPr>
              <a:t> CSDL</a:t>
            </a:r>
          </a:p>
        </p:txBody>
      </p:sp>
      <p:pic>
        <p:nvPicPr>
          <p:cNvPr id="1026" name="Picture 2" descr="Database Icon or Logo in Modern Line Style Stock Illustration -  Illustration of lined, computer: 80593881">
            <a:extLst>
              <a:ext uri="{FF2B5EF4-FFF2-40B4-BE49-F238E27FC236}">
                <a16:creationId xmlns:a16="http://schemas.microsoft.com/office/drawing/2014/main" id="{C7D2D4EC-3F68-4894-DD90-0F59B39B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28" y="2159009"/>
            <a:ext cx="1441048" cy="144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Html Js Logo Stock Illustrations – 113 Css Html Js Logo Stock  Illustrations, Vectors &amp; Clipart - Dreamstime">
            <a:extLst>
              <a:ext uri="{FF2B5EF4-FFF2-40B4-BE49-F238E27FC236}">
                <a16:creationId xmlns:a16="http://schemas.microsoft.com/office/drawing/2014/main" id="{7B693877-230B-35DB-27A3-6225C2E1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09" y="4005080"/>
            <a:ext cx="2541286" cy="15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182333-B272-0A4A-140E-CC963FCCC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57" y="4005080"/>
            <a:ext cx="2822427" cy="15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401799" y="428800"/>
            <a:ext cx="9388400" cy="7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Tác</a:t>
            </a:r>
            <a:r>
              <a:rPr lang="en" dirty="0">
                <a:solidFill>
                  <a:srgbClr val="366577"/>
                </a:solidFill>
                <a:latin typeface="Merriweather" panose="020B0604020202020204" charset="0"/>
              </a:rPr>
              <a:t> </a:t>
            </a:r>
            <a:r>
              <a:rPr lang="en" dirty="0" err="1">
                <a:solidFill>
                  <a:srgbClr val="366577"/>
                </a:solidFill>
                <a:latin typeface="Merriweather" panose="020B0604020202020204" charset="0"/>
              </a:rPr>
              <a:t>nhân</a:t>
            </a:r>
            <a:endParaRPr dirty="0">
              <a:solidFill>
                <a:srgbClr val="366577"/>
              </a:solidFill>
              <a:latin typeface="Merriweather" panose="020B0604020202020204" charset="0"/>
            </a:endParaRPr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A2B432-A6C7-6AF2-5C9F-C01D6EFE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311" y="2073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2F8E05-EE99-5487-E4FC-AE35BD410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935490"/>
              </p:ext>
            </p:extLst>
          </p:nvPr>
        </p:nvGraphicFramePr>
        <p:xfrm>
          <a:off x="3626068" y="1498695"/>
          <a:ext cx="4939861" cy="457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81300" imgH="2578100" progId="Visio.Drawing.11">
                  <p:embed/>
                </p:oleObj>
              </mc:Choice>
              <mc:Fallback>
                <p:oleObj r:id="rId3" imgW="2781300" imgH="2578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068" y="1498695"/>
                        <a:ext cx="4939861" cy="4577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9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481</Words>
  <Application>Microsoft Macintosh PowerPoint</Application>
  <PresentationFormat>Widescreen</PresentationFormat>
  <Paragraphs>63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-apple-system</vt:lpstr>
      <vt:lpstr>#9Slide03 Play</vt:lpstr>
      <vt:lpstr>Amatic SC</vt:lpstr>
      <vt:lpstr>Arial</vt:lpstr>
      <vt:lpstr>Calibri</vt:lpstr>
      <vt:lpstr>Calibri Light</vt:lpstr>
      <vt:lpstr>Merriweather</vt:lpstr>
      <vt:lpstr>Montserrat</vt:lpstr>
      <vt:lpstr>Wingdings</vt:lpstr>
      <vt:lpstr>Office Theme</vt:lpstr>
      <vt:lpstr>Visio.Drawing.11</vt:lpstr>
      <vt:lpstr>WEB BÁN HÀNG SHOPSOL</vt:lpstr>
      <vt:lpstr>Thông tin nhóm </vt:lpstr>
      <vt:lpstr>PowerPoint Presentation</vt:lpstr>
      <vt:lpstr>PowerPoint Presentation</vt:lpstr>
      <vt:lpstr>PowerPoint Presentation</vt:lpstr>
      <vt:lpstr>PowerPoint Presentation</vt:lpstr>
      <vt:lpstr> Phân tích hệ thống</vt:lpstr>
      <vt:lpstr>Nền tảng công nghệ</vt:lpstr>
      <vt:lpstr>Tác nhân</vt:lpstr>
      <vt:lpstr>Sơ đồ chức năng</vt:lpstr>
      <vt:lpstr>Biểu đồ Usecase tổng quát hệ thống</vt:lpstr>
      <vt:lpstr>Kết quả đạt được</vt:lpstr>
      <vt:lpstr>Hạn chế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BÁN HÀNG SHOPSOL</dc:title>
  <dc:creator>Trần Phi Hùng</dc:creator>
  <cp:lastModifiedBy>Trần Phi Hùng</cp:lastModifiedBy>
  <cp:revision>6</cp:revision>
  <dcterms:created xsi:type="dcterms:W3CDTF">2023-03-10T13:09:57Z</dcterms:created>
  <dcterms:modified xsi:type="dcterms:W3CDTF">2023-03-18T04:52:03Z</dcterms:modified>
</cp:coreProperties>
</file>