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1" r:id="rId6"/>
    <p:sldId id="260" r:id="rId7"/>
    <p:sldId id="279" r:id="rId8"/>
    <p:sldId id="262" r:id="rId9"/>
    <p:sldId id="264" r:id="rId10"/>
    <p:sldId id="263"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8" autoAdjust="0"/>
    <p:restoredTop sz="94660"/>
  </p:normalViewPr>
  <p:slideViewPr>
    <p:cSldViewPr snapToGrid="0">
      <p:cViewPr varScale="1">
        <p:scale>
          <a:sx n="111" d="100"/>
          <a:sy n="111" d="100"/>
        </p:scale>
        <p:origin x="6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A4D7B-B69F-4A5C-AEE4-9E52597ED3B6}" type="datetimeFigureOut">
              <a:rPr lang="en-US" smtClean="0"/>
              <a:t>12/28/2023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F1171-6687-4592-99E6-B409A5F3D91E}" type="slidenum">
              <a:rPr lang="en-US" smtClean="0"/>
              <a:t>‹#›</a:t>
            </a:fld>
            <a:endParaRPr lang="en-US"/>
          </a:p>
        </p:txBody>
      </p:sp>
    </p:spTree>
    <p:extLst>
      <p:ext uri="{BB962C8B-B14F-4D97-AF65-F5344CB8AC3E}">
        <p14:creationId xmlns:p14="http://schemas.microsoft.com/office/powerpoint/2010/main" val="3868785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B54B49-56B5-47F4-ACD0-62C6ED1D60F5}" type="datetime1">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FF598-432A-4B7E-867E-5CFC67DB7AE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64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57013-0CC8-42F6-9471-E278C441D58D}" type="datetime1">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FF598-432A-4B7E-867E-5CFC67DB7AEA}" type="slidenum">
              <a:rPr lang="en-US" smtClean="0"/>
              <a:t>‹#›</a:t>
            </a:fld>
            <a:endParaRPr lang="en-US"/>
          </a:p>
        </p:txBody>
      </p:sp>
    </p:spTree>
    <p:extLst>
      <p:ext uri="{BB962C8B-B14F-4D97-AF65-F5344CB8AC3E}">
        <p14:creationId xmlns:p14="http://schemas.microsoft.com/office/powerpoint/2010/main" val="2545147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5A467-4AE8-49BD-A5F6-0DA8E7C91A6A}" type="datetime1">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FF598-432A-4B7E-867E-5CFC67DB7AEA}" type="slidenum">
              <a:rPr lang="en-US" smtClean="0"/>
              <a:t>‹#›</a:t>
            </a:fld>
            <a:endParaRPr lang="en-US"/>
          </a:p>
        </p:txBody>
      </p:sp>
    </p:spTree>
    <p:extLst>
      <p:ext uri="{BB962C8B-B14F-4D97-AF65-F5344CB8AC3E}">
        <p14:creationId xmlns:p14="http://schemas.microsoft.com/office/powerpoint/2010/main" val="126837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58B3A-B34C-4D24-B6B3-2BF54B9D2679}" type="datetime1">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FF598-432A-4B7E-867E-5CFC67DB7AEA}" type="slidenum">
              <a:rPr lang="en-US" smtClean="0"/>
              <a:t>‹#›</a:t>
            </a:fld>
            <a:endParaRPr lang="en-US"/>
          </a:p>
        </p:txBody>
      </p:sp>
    </p:spTree>
    <p:extLst>
      <p:ext uri="{BB962C8B-B14F-4D97-AF65-F5344CB8AC3E}">
        <p14:creationId xmlns:p14="http://schemas.microsoft.com/office/powerpoint/2010/main" val="344169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998CF-ACD4-4D7A-94AA-ABA7B20D3115}" type="datetime1">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FF598-432A-4B7E-867E-5CFC67DB7AE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70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29FC0A-158F-479B-887F-CE48F5BEC159}" type="datetime1">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FF598-432A-4B7E-867E-5CFC67DB7AEA}" type="slidenum">
              <a:rPr lang="en-US" smtClean="0"/>
              <a:t>‹#›</a:t>
            </a:fld>
            <a:endParaRPr lang="en-US"/>
          </a:p>
        </p:txBody>
      </p:sp>
    </p:spTree>
    <p:extLst>
      <p:ext uri="{BB962C8B-B14F-4D97-AF65-F5344CB8AC3E}">
        <p14:creationId xmlns:p14="http://schemas.microsoft.com/office/powerpoint/2010/main" val="262333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D9219-D768-4CF9-A07E-28EC0143E21F}" type="datetime1">
              <a:rPr lang="en-US" smtClean="0"/>
              <a:t>12/28/2023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FFF598-432A-4B7E-867E-5CFC67DB7AEA}" type="slidenum">
              <a:rPr lang="en-US" smtClean="0"/>
              <a:t>‹#›</a:t>
            </a:fld>
            <a:endParaRPr lang="en-US"/>
          </a:p>
        </p:txBody>
      </p:sp>
    </p:spTree>
    <p:extLst>
      <p:ext uri="{BB962C8B-B14F-4D97-AF65-F5344CB8AC3E}">
        <p14:creationId xmlns:p14="http://schemas.microsoft.com/office/powerpoint/2010/main" val="3804841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95D3FD-963C-47DB-9AA9-6D9CEF3EDC36}" type="datetime1">
              <a:rPr lang="en-US" smtClean="0"/>
              <a:t>12/28/2023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FFF598-432A-4B7E-867E-5CFC67DB7AEA}" type="slidenum">
              <a:rPr lang="en-US" smtClean="0"/>
              <a:t>‹#›</a:t>
            </a:fld>
            <a:endParaRPr lang="en-US"/>
          </a:p>
        </p:txBody>
      </p:sp>
    </p:spTree>
    <p:extLst>
      <p:ext uri="{BB962C8B-B14F-4D97-AF65-F5344CB8AC3E}">
        <p14:creationId xmlns:p14="http://schemas.microsoft.com/office/powerpoint/2010/main" val="3684628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EBEF14-8945-49B4-97A0-888872C33024}" type="datetime1">
              <a:rPr lang="en-US" smtClean="0"/>
              <a:t>12/28/2023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FFFF598-432A-4B7E-867E-5CFC67DB7AEA}" type="slidenum">
              <a:rPr lang="en-US" smtClean="0"/>
              <a:t>‹#›</a:t>
            </a:fld>
            <a:endParaRPr lang="en-US"/>
          </a:p>
        </p:txBody>
      </p:sp>
    </p:spTree>
    <p:extLst>
      <p:ext uri="{BB962C8B-B14F-4D97-AF65-F5344CB8AC3E}">
        <p14:creationId xmlns:p14="http://schemas.microsoft.com/office/powerpoint/2010/main" val="408549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69ACE7F-AAE0-412A-AB4C-B1E92455A3B4}" type="datetime1">
              <a:rPr lang="en-US" smtClean="0"/>
              <a:t>12/28/2023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FFF598-432A-4B7E-867E-5CFC67DB7AEA}" type="slidenum">
              <a:rPr lang="en-US" smtClean="0"/>
              <a:t>‹#›</a:t>
            </a:fld>
            <a:endParaRPr lang="en-US"/>
          </a:p>
        </p:txBody>
      </p:sp>
    </p:spTree>
    <p:extLst>
      <p:ext uri="{BB962C8B-B14F-4D97-AF65-F5344CB8AC3E}">
        <p14:creationId xmlns:p14="http://schemas.microsoft.com/office/powerpoint/2010/main" val="261830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DE1D46-BED9-4FC7-BE1A-B9754DCD52ED}" type="datetime1">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FF598-432A-4B7E-867E-5CFC67DB7AEA}" type="slidenum">
              <a:rPr lang="en-US" smtClean="0"/>
              <a:t>‹#›</a:t>
            </a:fld>
            <a:endParaRPr lang="en-US"/>
          </a:p>
        </p:txBody>
      </p:sp>
    </p:spTree>
    <p:extLst>
      <p:ext uri="{BB962C8B-B14F-4D97-AF65-F5344CB8AC3E}">
        <p14:creationId xmlns:p14="http://schemas.microsoft.com/office/powerpoint/2010/main" val="254798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3A9CA19-C534-449E-835E-A161F551C3A9}" type="datetime1">
              <a:rPr lang="en-US" smtClean="0"/>
              <a:t>12/28/2023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FFF598-432A-4B7E-867E-5CFC67DB7AE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663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FC0F955F-8748-6FAA-5A1E-4E49928C457B}"/>
              </a:ext>
            </a:extLst>
          </p:cNvPr>
          <p:cNvSpPr txBox="1">
            <a:spLocks/>
          </p:cNvSpPr>
          <p:nvPr/>
        </p:nvSpPr>
        <p:spPr>
          <a:xfrm>
            <a:off x="1600200" y="1981200"/>
            <a:ext cx="899160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200" b="1" dirty="0">
                <a:solidFill>
                  <a:srgbClr val="002060"/>
                </a:solidFill>
                <a:latin typeface="Verdana" panose="020B0604030504040204" pitchFamily="34" charset="0"/>
                <a:ea typeface="Verdana" panose="020B0604030504040204" pitchFamily="34" charset="0"/>
              </a:rPr>
              <a:t>BÀI TẬP 1</a:t>
            </a:r>
            <a:endParaRPr lang="en-US" altLang="en-US" sz="4200" b="1" dirty="0">
              <a:solidFill>
                <a:srgbClr val="002060"/>
              </a:solidFill>
              <a:latin typeface="Verdana" panose="020B0604030504040204" pitchFamily="34" charset="0"/>
              <a:ea typeface="Verdana" panose="020B0604030504040204" pitchFamily="34" charset="0"/>
            </a:endParaRPr>
          </a:p>
        </p:txBody>
      </p:sp>
      <p:sp>
        <p:nvSpPr>
          <p:cNvPr id="2" name="Slide Number Placeholder 1">
            <a:extLst>
              <a:ext uri="{FF2B5EF4-FFF2-40B4-BE49-F238E27FC236}">
                <a16:creationId xmlns:a16="http://schemas.microsoft.com/office/drawing/2014/main" id="{55187177-9D0F-1675-5F15-2663B94CD54A}"/>
              </a:ext>
            </a:extLst>
          </p:cNvPr>
          <p:cNvSpPr>
            <a:spLocks noGrp="1"/>
          </p:cNvSpPr>
          <p:nvPr>
            <p:ph type="sldNum" sz="quarter" idx="12"/>
          </p:nvPr>
        </p:nvSpPr>
        <p:spPr/>
        <p:txBody>
          <a:bodyPr/>
          <a:lstStyle/>
          <a:p>
            <a:fld id="{5FFFF598-432A-4B7E-867E-5CFC67DB7AEA}" type="slidenum">
              <a:rPr lang="en-US" smtClean="0"/>
              <a:t>1</a:t>
            </a:fld>
            <a:endParaRPr lang="en-US"/>
          </a:p>
        </p:txBody>
      </p:sp>
    </p:spTree>
    <p:extLst>
      <p:ext uri="{BB962C8B-B14F-4D97-AF65-F5344CB8AC3E}">
        <p14:creationId xmlns:p14="http://schemas.microsoft.com/office/powerpoint/2010/main" val="781897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Normalization </a:t>
            </a:r>
            <a:br>
              <a:rPr lang="en-US" sz="3600" b="1" i="0" dirty="0">
                <a:solidFill>
                  <a:srgbClr val="002060"/>
                </a:solidFill>
                <a:effectLst/>
                <a:latin typeface="Verdana" panose="020B0604030504040204" pitchFamily="34" charset="0"/>
                <a:ea typeface="Verdana" panose="020B0604030504040204" pitchFamily="34" charset="0"/>
              </a:rPr>
            </a:br>
            <a:r>
              <a:rPr lang="en-US" sz="3600" b="1" i="0" dirty="0" err="1">
                <a:solidFill>
                  <a:srgbClr val="002060"/>
                </a:solidFill>
                <a:effectLst/>
                <a:latin typeface="Verdana" panose="020B0604030504040204" pitchFamily="34" charset="0"/>
                <a:ea typeface="Verdana" panose="020B0604030504040204" pitchFamily="34" charset="0"/>
              </a:rPr>
              <a:t>Chuẩn</a:t>
            </a:r>
            <a:r>
              <a:rPr lang="en-US" sz="3600" b="1" i="0" dirty="0">
                <a:solidFill>
                  <a:srgbClr val="002060"/>
                </a:solidFill>
                <a:effectLst/>
                <a:latin typeface="Verdana" panose="020B0604030504040204" pitchFamily="34" charset="0"/>
                <a:ea typeface="Verdana" panose="020B0604030504040204" pitchFamily="34" charset="0"/>
              </a:rPr>
              <a:t> </a:t>
            </a:r>
            <a:r>
              <a:rPr lang="en-US" sz="3600" b="1" i="0" dirty="0" err="1">
                <a:solidFill>
                  <a:srgbClr val="002060"/>
                </a:solidFill>
                <a:effectLst/>
                <a:latin typeface="Verdana" panose="020B0604030504040204" pitchFamily="34" charset="0"/>
                <a:ea typeface="Verdana" panose="020B0604030504040204" pitchFamily="34" charset="0"/>
              </a:rPr>
              <a:t>hóa</a:t>
            </a:r>
            <a:endParaRPr lang="en-US" sz="3600" dirty="0"/>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rmAutofit/>
          </a:bodyPr>
          <a:lstStyle/>
          <a:p>
            <a:pPr algn="l"/>
            <a:r>
              <a:rPr lang="vi-VN" i="0" dirty="0">
                <a:solidFill>
                  <a:srgbClr val="002060"/>
                </a:solidFill>
                <a:effectLst/>
                <a:latin typeface="Verdana" panose="020B0604030504040204" pitchFamily="34" charset="0"/>
                <a:ea typeface="Verdana" panose="020B0604030504040204" pitchFamily="34" charset="0"/>
              </a:rPr>
              <a:t>First Normal Form (1NF)</a:t>
            </a:r>
            <a:r>
              <a:rPr lang="en-US" i="0" dirty="0">
                <a:solidFill>
                  <a:srgbClr val="002060"/>
                </a:solidFill>
                <a:effectLst/>
                <a:latin typeface="Verdana" panose="020B0604030504040204" pitchFamily="34" charset="0"/>
                <a:ea typeface="Verdana" panose="020B0604030504040204" pitchFamily="34" charset="0"/>
              </a:rPr>
              <a:t> – </a:t>
            </a:r>
            <a:r>
              <a:rPr lang="en-US" i="0" dirty="0" err="1">
                <a:solidFill>
                  <a:srgbClr val="002060"/>
                </a:solidFill>
                <a:effectLst/>
                <a:latin typeface="Verdana" panose="020B0604030504040204" pitchFamily="34" charset="0"/>
                <a:ea typeface="Verdana" panose="020B0604030504040204" pitchFamily="34" charset="0"/>
              </a:rPr>
              <a:t>Dạng</a:t>
            </a:r>
            <a:r>
              <a:rPr lang="en-US" i="0" dirty="0">
                <a:solidFill>
                  <a:srgbClr val="002060"/>
                </a:solidFill>
                <a:effectLst/>
                <a:latin typeface="Verdana" panose="020B0604030504040204" pitchFamily="34" charset="0"/>
                <a:ea typeface="Verdana" panose="020B0604030504040204" pitchFamily="34" charset="0"/>
              </a:rPr>
              <a:t> 1</a:t>
            </a:r>
            <a:endParaRPr lang="en-US" sz="2400" dirty="0">
              <a:solidFill>
                <a:srgbClr val="002060"/>
              </a:solidFill>
              <a:latin typeface="Verdana" panose="020B0604030504040204" pitchFamily="34" charset="0"/>
              <a:ea typeface="Verdana" panose="020B0604030504040204" pitchFamily="34" charset="0"/>
            </a:endParaRPr>
          </a:p>
          <a:p>
            <a:pPr lvl="1">
              <a:buFont typeface="Wingdings" panose="05000000000000000000" pitchFamily="2" charset="2"/>
              <a:buChar char="§"/>
            </a:pPr>
            <a:r>
              <a:rPr lang="vi-VN" sz="1600" b="0" i="0" dirty="0">
                <a:effectLst/>
                <a:latin typeface="Verdana" panose="020B0604030504040204" pitchFamily="34" charset="0"/>
                <a:ea typeface="Verdana" panose="020B0604030504040204" pitchFamily="34" charset="0"/>
              </a:rPr>
              <a:t>Đảm bảo mỗi ô trong bảng chỉ chứa một giá trị duy nhất.</a:t>
            </a:r>
            <a:endParaRPr lang="en-US" sz="1600" b="0" i="0" dirty="0">
              <a:effectLst/>
              <a:latin typeface="Verdana" panose="020B0604030504040204" pitchFamily="34" charset="0"/>
              <a:ea typeface="Verdana" panose="020B0604030504040204" pitchFamily="34" charset="0"/>
            </a:endParaRPr>
          </a:p>
          <a:p>
            <a:pPr lvl="1">
              <a:buFont typeface="Wingdings" panose="05000000000000000000" pitchFamily="2" charset="2"/>
              <a:buChar char="§"/>
            </a:pPr>
            <a:r>
              <a:rPr lang="vi-VN" sz="1600" b="0" i="0" dirty="0">
                <a:effectLst/>
                <a:latin typeface="Verdana" panose="020B0604030504040204" pitchFamily="34" charset="0"/>
                <a:ea typeface="Verdana" panose="020B0604030504040204" pitchFamily="34" charset="0"/>
              </a:rPr>
              <a:t>Loại bỏ sự lặp lại dữ liệu và giúp tránh được các vấn đề liên quan đến dữ liệu đa giá trị.</a:t>
            </a:r>
            <a:endParaRPr lang="en-US" sz="1600" b="0" i="0" dirty="0">
              <a:effectLst/>
              <a:latin typeface="Verdana" panose="020B0604030504040204" pitchFamily="34" charset="0"/>
              <a:ea typeface="Verdana" panose="020B0604030504040204" pitchFamily="34" charset="0"/>
            </a:endParaRPr>
          </a:p>
          <a:p>
            <a:pPr algn="l"/>
            <a:r>
              <a:rPr lang="en-US" sz="2000" dirty="0">
                <a:solidFill>
                  <a:srgbClr val="002060"/>
                </a:solidFill>
                <a:latin typeface="Verdana" panose="020B0604030504040204" pitchFamily="34" charset="0"/>
                <a:ea typeface="Verdana" panose="020B0604030504040204" pitchFamily="34" charset="0"/>
              </a:rPr>
              <a:t>Ví dụ: </a:t>
            </a:r>
            <a:r>
              <a:rPr lang="en-US" sz="1800" dirty="0" err="1">
                <a:latin typeface="Verdana" panose="020B0604030504040204" pitchFamily="34" charset="0"/>
                <a:ea typeface="Verdana" panose="020B0604030504040204" pitchFamily="34" charset="0"/>
              </a:rPr>
              <a:t>Bảng</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bên</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trái</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đa</a:t>
            </a:r>
            <a:r>
              <a:rPr lang="en-US" sz="1800" dirty="0">
                <a:latin typeface="Verdana" panose="020B0604030504040204" pitchFamily="34" charset="0"/>
                <a:ea typeface="Verdana" panose="020B0604030504040204" pitchFamily="34" charset="0"/>
              </a:rPr>
              <a:t>̃ vi </a:t>
            </a:r>
            <a:r>
              <a:rPr lang="en-US" sz="1800" dirty="0" err="1">
                <a:latin typeface="Verdana" panose="020B0604030504040204" pitchFamily="34" charset="0"/>
                <a:ea typeface="Verdana" panose="020B0604030504040204" pitchFamily="34" charset="0"/>
              </a:rPr>
              <a:t>phạm</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chuẩn</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hóa</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dạng</a:t>
            </a:r>
            <a:r>
              <a:rPr lang="en-US" sz="1800" dirty="0">
                <a:latin typeface="Verdana" panose="020B0604030504040204" pitchFamily="34" charset="0"/>
                <a:ea typeface="Verdana" panose="020B0604030504040204" pitchFamily="34" charset="0"/>
              </a:rPr>
              <a:t> 1, vì có </a:t>
            </a:r>
            <a:r>
              <a:rPr lang="en-US" sz="1800" dirty="0" err="1">
                <a:latin typeface="Verdana" panose="020B0604030504040204" pitchFamily="34" charset="0"/>
                <a:ea typeface="Verdana" panose="020B0604030504040204" pitchFamily="34" charset="0"/>
              </a:rPr>
              <a:t>nhiều</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gia</a:t>
            </a:r>
            <a:r>
              <a:rPr lang="en-US" sz="1800" dirty="0">
                <a:latin typeface="Verdana" panose="020B0604030504040204" pitchFamily="34" charset="0"/>
                <a:ea typeface="Verdana" panose="020B0604030504040204" pitchFamily="34" charset="0"/>
              </a:rPr>
              <a:t>́ trị </a:t>
            </a:r>
            <a:r>
              <a:rPr lang="en-US" sz="1800" dirty="0" err="1">
                <a:latin typeface="Verdana" panose="020B0604030504040204" pitchFamily="34" charset="0"/>
                <a:ea typeface="Verdana" panose="020B0604030504040204" pitchFamily="34" charset="0"/>
              </a:rPr>
              <a:t>trong</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trường</a:t>
            </a:r>
            <a:r>
              <a:rPr lang="en-US" sz="1800" dirty="0">
                <a:latin typeface="Verdana" panose="020B0604030504040204" pitchFamily="34" charset="0"/>
                <a:ea typeface="Verdana" panose="020B0604030504040204" pitchFamily="34" charset="0"/>
              </a:rPr>
              <a:t> </a:t>
            </a:r>
            <a:r>
              <a:rPr lang="en-US" sz="1800" b="1" dirty="0">
                <a:latin typeface="Verdana" panose="020B0604030504040204" pitchFamily="34" charset="0"/>
                <a:ea typeface="Verdana" panose="020B0604030504040204" pitchFamily="34" charset="0"/>
              </a:rPr>
              <a:t>Movies Rented</a:t>
            </a:r>
          </a:p>
          <a:p>
            <a:pPr algn="l"/>
            <a:endParaRPr lang="en-US" sz="2000" b="0" i="0" dirty="0">
              <a:effectLst/>
              <a:latin typeface="Verdana" panose="020B0604030504040204" pitchFamily="34" charset="0"/>
              <a:ea typeface="Verdana" panose="020B0604030504040204" pitchFamily="34" charset="0"/>
            </a:endParaRPr>
          </a:p>
        </p:txBody>
      </p:sp>
      <p:pic>
        <p:nvPicPr>
          <p:cNvPr id="5" name="Picture 4" descr="A list of movies and a movie rental">
            <a:extLst>
              <a:ext uri="{FF2B5EF4-FFF2-40B4-BE49-F238E27FC236}">
                <a16:creationId xmlns:a16="http://schemas.microsoft.com/office/drawing/2014/main" id="{8A4ADF53-CFD5-81CA-AB7E-254837ED6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2203" y="4001294"/>
            <a:ext cx="5323437" cy="2103804"/>
          </a:xfrm>
          <a:prstGeom prst="rect">
            <a:avLst/>
          </a:prstGeom>
        </p:spPr>
      </p:pic>
      <p:pic>
        <p:nvPicPr>
          <p:cNvPr id="7" name="Picture 6" descr="A table with text and images">
            <a:extLst>
              <a:ext uri="{FF2B5EF4-FFF2-40B4-BE49-F238E27FC236}">
                <a16:creationId xmlns:a16="http://schemas.microsoft.com/office/drawing/2014/main" id="{5D219E44-8A3D-E2CD-4BA4-A884CA3D1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799" y="4073722"/>
            <a:ext cx="4483404" cy="1584694"/>
          </a:xfrm>
          <a:prstGeom prst="rect">
            <a:avLst/>
          </a:prstGeom>
        </p:spPr>
      </p:pic>
      <p:sp>
        <p:nvSpPr>
          <p:cNvPr id="8" name="Slide Number Placeholder 7">
            <a:extLst>
              <a:ext uri="{FF2B5EF4-FFF2-40B4-BE49-F238E27FC236}">
                <a16:creationId xmlns:a16="http://schemas.microsoft.com/office/drawing/2014/main" id="{419C8752-DDF7-11B7-3AB8-A202E12CB165}"/>
              </a:ext>
            </a:extLst>
          </p:cNvPr>
          <p:cNvSpPr>
            <a:spLocks noGrp="1"/>
          </p:cNvSpPr>
          <p:nvPr>
            <p:ph type="sldNum" sz="quarter" idx="12"/>
          </p:nvPr>
        </p:nvSpPr>
        <p:spPr/>
        <p:txBody>
          <a:bodyPr/>
          <a:lstStyle/>
          <a:p>
            <a:fld id="{5FFFF598-432A-4B7E-867E-5CFC67DB7AEA}" type="slidenum">
              <a:rPr lang="en-US" smtClean="0"/>
              <a:t>10</a:t>
            </a:fld>
            <a:endParaRPr lang="en-US"/>
          </a:p>
        </p:txBody>
      </p:sp>
    </p:spTree>
    <p:extLst>
      <p:ext uri="{BB962C8B-B14F-4D97-AF65-F5344CB8AC3E}">
        <p14:creationId xmlns:p14="http://schemas.microsoft.com/office/powerpoint/2010/main" val="21496602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Normalization </a:t>
            </a:r>
            <a:br>
              <a:rPr lang="en-US" sz="3600" b="1" i="0" dirty="0">
                <a:solidFill>
                  <a:srgbClr val="002060"/>
                </a:solidFill>
                <a:effectLst/>
                <a:latin typeface="Verdana" panose="020B0604030504040204" pitchFamily="34" charset="0"/>
                <a:ea typeface="Verdana" panose="020B0604030504040204" pitchFamily="34" charset="0"/>
              </a:rPr>
            </a:br>
            <a:r>
              <a:rPr lang="en-US" sz="3600" b="1" i="0" dirty="0" err="1">
                <a:solidFill>
                  <a:srgbClr val="002060"/>
                </a:solidFill>
                <a:effectLst/>
                <a:latin typeface="Verdana" panose="020B0604030504040204" pitchFamily="34" charset="0"/>
                <a:ea typeface="Verdana" panose="020B0604030504040204" pitchFamily="34" charset="0"/>
              </a:rPr>
              <a:t>Chuẩn</a:t>
            </a:r>
            <a:r>
              <a:rPr lang="en-US" sz="3600" b="1" i="0" dirty="0">
                <a:solidFill>
                  <a:srgbClr val="002060"/>
                </a:solidFill>
                <a:effectLst/>
                <a:latin typeface="Verdana" panose="020B0604030504040204" pitchFamily="34" charset="0"/>
                <a:ea typeface="Verdana" panose="020B0604030504040204" pitchFamily="34" charset="0"/>
              </a:rPr>
              <a:t> </a:t>
            </a:r>
            <a:r>
              <a:rPr lang="en-US" sz="3600" b="1" i="0" dirty="0" err="1">
                <a:solidFill>
                  <a:srgbClr val="002060"/>
                </a:solidFill>
                <a:effectLst/>
                <a:latin typeface="Verdana" panose="020B0604030504040204" pitchFamily="34" charset="0"/>
                <a:ea typeface="Verdana" panose="020B0604030504040204" pitchFamily="34" charset="0"/>
              </a:rPr>
              <a:t>hóa</a:t>
            </a:r>
            <a:endParaRPr lang="en-US" sz="3600" dirty="0"/>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rmAutofit/>
          </a:bodyPr>
          <a:lstStyle/>
          <a:p>
            <a:pPr algn="l"/>
            <a:r>
              <a:rPr lang="en-US" i="0" dirty="0">
                <a:solidFill>
                  <a:srgbClr val="002060"/>
                </a:solidFill>
                <a:effectLst/>
                <a:latin typeface="Verdana" panose="020B0604030504040204" pitchFamily="34" charset="0"/>
                <a:ea typeface="Verdana" panose="020B0604030504040204" pitchFamily="34" charset="0"/>
              </a:rPr>
              <a:t>Second</a:t>
            </a:r>
            <a:r>
              <a:rPr lang="vi-VN" i="0" dirty="0">
                <a:solidFill>
                  <a:srgbClr val="002060"/>
                </a:solidFill>
                <a:effectLst/>
                <a:latin typeface="Verdana" panose="020B0604030504040204" pitchFamily="34" charset="0"/>
                <a:ea typeface="Verdana" panose="020B0604030504040204" pitchFamily="34" charset="0"/>
              </a:rPr>
              <a:t> Normal Form (</a:t>
            </a:r>
            <a:r>
              <a:rPr lang="en-US" i="0" dirty="0">
                <a:solidFill>
                  <a:srgbClr val="002060"/>
                </a:solidFill>
                <a:effectLst/>
                <a:latin typeface="Verdana" panose="020B0604030504040204" pitchFamily="34" charset="0"/>
                <a:ea typeface="Verdana" panose="020B0604030504040204" pitchFamily="34" charset="0"/>
              </a:rPr>
              <a:t>2</a:t>
            </a:r>
            <a:r>
              <a:rPr lang="vi-VN" i="0" dirty="0">
                <a:solidFill>
                  <a:srgbClr val="002060"/>
                </a:solidFill>
                <a:effectLst/>
                <a:latin typeface="Verdana" panose="020B0604030504040204" pitchFamily="34" charset="0"/>
                <a:ea typeface="Verdana" panose="020B0604030504040204" pitchFamily="34" charset="0"/>
              </a:rPr>
              <a:t>NF)</a:t>
            </a:r>
            <a:r>
              <a:rPr lang="en-US" i="0" dirty="0">
                <a:solidFill>
                  <a:srgbClr val="002060"/>
                </a:solidFill>
                <a:effectLst/>
                <a:latin typeface="Verdana" panose="020B0604030504040204" pitchFamily="34" charset="0"/>
                <a:ea typeface="Verdana" panose="020B0604030504040204" pitchFamily="34" charset="0"/>
              </a:rPr>
              <a:t> – </a:t>
            </a:r>
            <a:r>
              <a:rPr lang="en-US" i="0" dirty="0" err="1">
                <a:solidFill>
                  <a:srgbClr val="002060"/>
                </a:solidFill>
                <a:effectLst/>
                <a:latin typeface="Verdana" panose="020B0604030504040204" pitchFamily="34" charset="0"/>
                <a:ea typeface="Verdana" panose="020B0604030504040204" pitchFamily="34" charset="0"/>
              </a:rPr>
              <a:t>Dạng</a:t>
            </a:r>
            <a:r>
              <a:rPr lang="en-US" i="0" dirty="0">
                <a:solidFill>
                  <a:srgbClr val="002060"/>
                </a:solidFill>
                <a:effectLst/>
                <a:latin typeface="Verdana" panose="020B0604030504040204" pitchFamily="34" charset="0"/>
                <a:ea typeface="Verdana" panose="020B0604030504040204" pitchFamily="34" charset="0"/>
              </a:rPr>
              <a:t> 2</a:t>
            </a:r>
            <a:endParaRPr lang="en-US" sz="2400" dirty="0">
              <a:solidFill>
                <a:srgbClr val="002060"/>
              </a:solidFill>
              <a:latin typeface="Verdana" panose="020B0604030504040204" pitchFamily="34" charset="0"/>
              <a:ea typeface="Verdana" panose="020B0604030504040204" pitchFamily="34" charset="0"/>
            </a:endParaRPr>
          </a:p>
          <a:p>
            <a:pPr lvl="1">
              <a:buFont typeface="Wingdings" panose="05000000000000000000" pitchFamily="2" charset="2"/>
              <a:buChar char="§"/>
            </a:pPr>
            <a:r>
              <a:rPr lang="en-US" sz="1600" dirty="0" err="1">
                <a:latin typeface="Verdana" panose="020B0604030504040204" pitchFamily="34" charset="0"/>
                <a:ea typeface="Verdana" panose="020B0604030504040204" pitchFamily="34" charset="0"/>
              </a:rPr>
              <a:t>Đảm</a:t>
            </a:r>
            <a:r>
              <a:rPr lang="en-US" sz="1600" dirty="0">
                <a:latin typeface="Verdana" panose="020B0604030504040204" pitchFamily="34" charset="0"/>
                <a:ea typeface="Verdana" panose="020B0604030504040204" pitchFamily="34" charset="0"/>
              </a:rPr>
              <a:t> </a:t>
            </a:r>
            <a:r>
              <a:rPr lang="en-US" sz="1600" dirty="0" err="1">
                <a:latin typeface="Verdana" panose="020B0604030504040204" pitchFamily="34" charset="0"/>
                <a:ea typeface="Verdana" panose="020B0604030504040204" pitchFamily="34" charset="0"/>
              </a:rPr>
              <a:t>bảo</a:t>
            </a:r>
            <a:r>
              <a:rPr lang="en-US" sz="1600" dirty="0">
                <a:latin typeface="Verdana" panose="020B0604030504040204" pitchFamily="34" charset="0"/>
                <a:ea typeface="Verdana" panose="020B0604030504040204" pitchFamily="34" charset="0"/>
              </a:rPr>
              <a:t> </a:t>
            </a:r>
            <a:r>
              <a:rPr lang="en-US" sz="1600" dirty="0" err="1">
                <a:latin typeface="Verdana" panose="020B0604030504040204" pitchFamily="34" charset="0"/>
                <a:ea typeface="Verdana" panose="020B0604030504040204" pitchFamily="34" charset="0"/>
              </a:rPr>
              <a:t>đa</a:t>
            </a:r>
            <a:r>
              <a:rPr lang="en-US" sz="1600" dirty="0">
                <a:latin typeface="Verdana" panose="020B0604030504040204" pitchFamily="34" charset="0"/>
                <a:ea typeface="Verdana" panose="020B0604030504040204" pitchFamily="34" charset="0"/>
              </a:rPr>
              <a:t>̃ </a:t>
            </a:r>
            <a:r>
              <a:rPr lang="en-US" sz="1600" dirty="0" err="1">
                <a:latin typeface="Verdana" panose="020B0604030504040204" pitchFamily="34" charset="0"/>
                <a:ea typeface="Verdana" panose="020B0604030504040204" pitchFamily="34" charset="0"/>
              </a:rPr>
              <a:t>tuân</a:t>
            </a:r>
            <a:r>
              <a:rPr lang="en-US" sz="1600" dirty="0">
                <a:latin typeface="Verdana" panose="020B0604030504040204" pitchFamily="34" charset="0"/>
                <a:ea typeface="Verdana" panose="020B0604030504040204" pitchFamily="34" charset="0"/>
              </a:rPr>
              <a:t> </a:t>
            </a:r>
            <a:r>
              <a:rPr lang="en-US" sz="1600" dirty="0" err="1">
                <a:latin typeface="Verdana" panose="020B0604030504040204" pitchFamily="34" charset="0"/>
                <a:ea typeface="Verdana" panose="020B0604030504040204" pitchFamily="34" charset="0"/>
              </a:rPr>
              <a:t>thu</a:t>
            </a:r>
            <a:r>
              <a:rPr lang="en-US" sz="1600" dirty="0">
                <a:latin typeface="Verdana" panose="020B0604030504040204" pitchFamily="34" charset="0"/>
                <a:ea typeface="Verdana" panose="020B0604030504040204" pitchFamily="34" charset="0"/>
              </a:rPr>
              <a:t>̉ </a:t>
            </a:r>
            <a:r>
              <a:rPr lang="en-US" sz="1600" dirty="0" err="1">
                <a:latin typeface="Verdana" panose="020B0604030504040204" pitchFamily="34" charset="0"/>
                <a:ea typeface="Verdana" panose="020B0604030504040204" pitchFamily="34" charset="0"/>
              </a:rPr>
              <a:t>chuẩn</a:t>
            </a:r>
            <a:r>
              <a:rPr lang="en-US" sz="1600" dirty="0">
                <a:latin typeface="Verdana" panose="020B0604030504040204" pitchFamily="34" charset="0"/>
                <a:ea typeface="Verdana" panose="020B0604030504040204" pitchFamily="34" charset="0"/>
              </a:rPr>
              <a:t> </a:t>
            </a:r>
            <a:r>
              <a:rPr lang="en-US" sz="1600" dirty="0" err="1">
                <a:latin typeface="Verdana" panose="020B0604030504040204" pitchFamily="34" charset="0"/>
                <a:ea typeface="Verdana" panose="020B0604030504040204" pitchFamily="34" charset="0"/>
              </a:rPr>
              <a:t>hóa</a:t>
            </a:r>
            <a:r>
              <a:rPr lang="en-US" sz="1600" dirty="0">
                <a:latin typeface="Verdana" panose="020B0604030504040204" pitchFamily="34" charset="0"/>
                <a:ea typeface="Verdana" panose="020B0604030504040204" pitchFamily="34" charset="0"/>
              </a:rPr>
              <a:t> </a:t>
            </a:r>
            <a:r>
              <a:rPr lang="en-US" sz="1600" dirty="0" err="1">
                <a:latin typeface="Verdana" panose="020B0604030504040204" pitchFamily="34" charset="0"/>
                <a:ea typeface="Verdana" panose="020B0604030504040204" pitchFamily="34" charset="0"/>
              </a:rPr>
              <a:t>dạng</a:t>
            </a:r>
            <a:r>
              <a:rPr lang="en-US" sz="1600" dirty="0">
                <a:latin typeface="Verdana" panose="020B0604030504040204" pitchFamily="34" charset="0"/>
                <a:ea typeface="Verdana" panose="020B0604030504040204" pitchFamily="34" charset="0"/>
              </a:rPr>
              <a:t> 1.</a:t>
            </a:r>
            <a:endParaRPr lang="en-US" sz="1600" b="0" i="0" dirty="0">
              <a:effectLst/>
              <a:latin typeface="Verdana" panose="020B0604030504040204" pitchFamily="34" charset="0"/>
              <a:ea typeface="Verdana" panose="020B0604030504040204" pitchFamily="34" charset="0"/>
            </a:endParaRPr>
          </a:p>
          <a:p>
            <a:pPr lvl="1">
              <a:buFont typeface="Wingdings" panose="05000000000000000000" pitchFamily="2" charset="2"/>
              <a:buChar char="§"/>
            </a:pPr>
            <a:r>
              <a:rPr lang="en-US" sz="1600" b="0" i="0" dirty="0" err="1">
                <a:effectLst/>
                <a:latin typeface="Verdana" panose="020B0604030504040204" pitchFamily="34" charset="0"/>
                <a:ea typeface="Verdana" panose="020B0604030504040204" pitchFamily="34" charset="0"/>
              </a:rPr>
              <a:t>Khóa</a:t>
            </a:r>
            <a:r>
              <a:rPr lang="en-US" sz="1600" b="0" i="0" dirty="0">
                <a:effectLst/>
                <a:latin typeface="Verdana" panose="020B0604030504040204" pitchFamily="34" charset="0"/>
                <a:ea typeface="Verdana" panose="020B0604030504040204" pitchFamily="34" charset="0"/>
              </a:rPr>
              <a:t> </a:t>
            </a:r>
            <a:r>
              <a:rPr lang="en-US" sz="1600" b="0" i="0" dirty="0" err="1">
                <a:effectLst/>
                <a:latin typeface="Verdana" panose="020B0604030504040204" pitchFamily="34" charset="0"/>
                <a:ea typeface="Verdana" panose="020B0604030504040204" pitchFamily="34" charset="0"/>
              </a:rPr>
              <a:t>chính</a:t>
            </a:r>
            <a:r>
              <a:rPr lang="en-US" sz="1600" b="0" i="0" dirty="0">
                <a:effectLst/>
                <a:latin typeface="Verdana" panose="020B0604030504040204" pitchFamily="34" charset="0"/>
                <a:ea typeface="Verdana" panose="020B0604030504040204" pitchFamily="34" charset="0"/>
              </a:rPr>
              <a:t> là </a:t>
            </a:r>
            <a:r>
              <a:rPr lang="en-US" sz="1600" b="0" i="0" dirty="0" err="1">
                <a:effectLst/>
                <a:latin typeface="Verdana" panose="020B0604030504040204" pitchFamily="34" charset="0"/>
                <a:ea typeface="Verdana" panose="020B0604030504040204" pitchFamily="34" charset="0"/>
              </a:rPr>
              <a:t>cột</a:t>
            </a:r>
            <a:r>
              <a:rPr lang="en-US" sz="1600" b="0" i="0" dirty="0">
                <a:effectLst/>
                <a:latin typeface="Verdana" panose="020B0604030504040204" pitchFamily="34" charset="0"/>
                <a:ea typeface="Verdana" panose="020B0604030504040204" pitchFamily="34" charset="0"/>
              </a:rPr>
              <a:t> </a:t>
            </a:r>
            <a:r>
              <a:rPr lang="en-US" sz="1600" b="0" i="0" dirty="0" err="1">
                <a:effectLst/>
                <a:latin typeface="Verdana" panose="020B0604030504040204" pitchFamily="34" charset="0"/>
                <a:ea typeface="Verdana" panose="020B0604030504040204" pitchFamily="34" charset="0"/>
              </a:rPr>
              <a:t>đơn</a:t>
            </a:r>
            <a:r>
              <a:rPr lang="en-US" sz="1600" b="0" i="0" dirty="0">
                <a:effectLst/>
                <a:latin typeface="Verdana" panose="020B0604030504040204" pitchFamily="34" charset="0"/>
                <a:ea typeface="Verdana" panose="020B0604030504040204" pitchFamily="34" charset="0"/>
              </a:rPr>
              <a:t>.</a:t>
            </a:r>
          </a:p>
          <a:p>
            <a:pPr lvl="1">
              <a:buFont typeface="Wingdings" panose="05000000000000000000" pitchFamily="2" charset="2"/>
              <a:buChar char="§"/>
            </a:pPr>
            <a:r>
              <a:rPr lang="en-US" sz="1600" b="0" i="0" dirty="0" err="1">
                <a:effectLst/>
                <a:latin typeface="Verdana" panose="020B0604030504040204" pitchFamily="34" charset="0"/>
                <a:ea typeface="Verdana" panose="020B0604030504040204" pitchFamily="34" charset="0"/>
              </a:rPr>
              <a:t>Loại</a:t>
            </a:r>
            <a:r>
              <a:rPr lang="en-US" sz="1600" b="0" i="0" dirty="0">
                <a:effectLst/>
                <a:latin typeface="Verdana" panose="020B0604030504040204" pitchFamily="34" charset="0"/>
                <a:ea typeface="Verdana" panose="020B0604030504040204" pitchFamily="34" charset="0"/>
              </a:rPr>
              <a:t> </a:t>
            </a:r>
            <a:r>
              <a:rPr lang="en-US" sz="1600" b="0" i="0" dirty="0" err="1">
                <a:effectLst/>
                <a:latin typeface="Verdana" panose="020B0604030504040204" pitchFamily="34" charset="0"/>
                <a:ea typeface="Verdana" panose="020B0604030504040204" pitchFamily="34" charset="0"/>
              </a:rPr>
              <a:t>bỏ</a:t>
            </a:r>
            <a:r>
              <a:rPr lang="en-US" sz="1600" b="0" i="0" dirty="0">
                <a:effectLst/>
                <a:latin typeface="Verdana" panose="020B0604030504040204" pitchFamily="34" charset="0"/>
                <a:ea typeface="Verdana" panose="020B0604030504040204" pitchFamily="34" charset="0"/>
              </a:rPr>
              <a:t> </a:t>
            </a:r>
            <a:r>
              <a:rPr lang="en-US" sz="1600" b="0" i="0" dirty="0" err="1">
                <a:effectLst/>
                <a:latin typeface="Verdana" panose="020B0604030504040204" pitchFamily="34" charset="0"/>
                <a:ea typeface="Verdana" panose="020B0604030504040204" pitchFamily="34" charset="0"/>
              </a:rPr>
              <a:t>sự</a:t>
            </a:r>
            <a:r>
              <a:rPr lang="en-US" sz="1600" b="0" i="0" dirty="0">
                <a:effectLst/>
                <a:latin typeface="Verdana" panose="020B0604030504040204" pitchFamily="34" charset="0"/>
                <a:ea typeface="Verdana" panose="020B0604030504040204" pitchFamily="34" charset="0"/>
              </a:rPr>
              <a:t> </a:t>
            </a:r>
            <a:r>
              <a:rPr lang="en-US" sz="1600" b="0" i="0" dirty="0" err="1">
                <a:effectLst/>
                <a:latin typeface="Verdana" panose="020B0604030504040204" pitchFamily="34" charset="0"/>
                <a:ea typeface="Verdana" panose="020B0604030504040204" pitchFamily="34" charset="0"/>
              </a:rPr>
              <a:t>phụ</a:t>
            </a:r>
            <a:r>
              <a:rPr lang="en-US" sz="1600" b="0" i="0" dirty="0">
                <a:effectLst/>
                <a:latin typeface="Verdana" panose="020B0604030504040204" pitchFamily="34" charset="0"/>
                <a:ea typeface="Verdana" panose="020B0604030504040204" pitchFamily="34" charset="0"/>
              </a:rPr>
              <a:t> </a:t>
            </a:r>
            <a:r>
              <a:rPr lang="en-US" sz="1600" b="0" i="0" dirty="0" err="1">
                <a:effectLst/>
                <a:latin typeface="Verdana" panose="020B0604030504040204" pitchFamily="34" charset="0"/>
                <a:ea typeface="Verdana" panose="020B0604030504040204" pitchFamily="34" charset="0"/>
              </a:rPr>
              <a:t>thuộc</a:t>
            </a:r>
            <a:r>
              <a:rPr lang="en-US" sz="1600" b="0" i="0" dirty="0">
                <a:effectLst/>
                <a:latin typeface="Verdana" panose="020B0604030504040204" pitchFamily="34" charset="0"/>
                <a:ea typeface="Verdana" panose="020B0604030504040204" pitchFamily="34" charset="0"/>
              </a:rPr>
              <a:t> </a:t>
            </a:r>
            <a:r>
              <a:rPr lang="en-US" sz="1600" b="0" i="0" dirty="0" err="1">
                <a:effectLst/>
                <a:latin typeface="Verdana" panose="020B0604030504040204" pitchFamily="34" charset="0"/>
                <a:ea typeface="Verdana" panose="020B0604030504040204" pitchFamily="34" charset="0"/>
              </a:rPr>
              <a:t>của</a:t>
            </a:r>
            <a:r>
              <a:rPr lang="en-US" sz="1600" b="0" i="0" dirty="0">
                <a:effectLst/>
                <a:latin typeface="Verdana" panose="020B0604030504040204" pitchFamily="34" charset="0"/>
                <a:ea typeface="Verdana" panose="020B0604030504040204" pitchFamily="34" charset="0"/>
              </a:rPr>
              <a:t> </a:t>
            </a:r>
            <a:r>
              <a:rPr lang="en-US" sz="1600" b="0" i="0" dirty="0" err="1">
                <a:effectLst/>
                <a:latin typeface="Verdana" panose="020B0604030504040204" pitchFamily="34" charset="0"/>
                <a:ea typeface="Verdana" panose="020B0604030504040204" pitchFamily="34" charset="0"/>
              </a:rPr>
              <a:t>dữ</a:t>
            </a:r>
            <a:r>
              <a:rPr lang="en-US" sz="1600" b="0" i="0" dirty="0">
                <a:effectLst/>
                <a:latin typeface="Verdana" panose="020B0604030504040204" pitchFamily="34" charset="0"/>
                <a:ea typeface="Verdana" panose="020B0604030504040204" pitchFamily="34" charset="0"/>
              </a:rPr>
              <a:t> </a:t>
            </a:r>
            <a:r>
              <a:rPr lang="en-US" sz="1600" b="0" i="0" dirty="0" err="1">
                <a:effectLst/>
                <a:latin typeface="Verdana" panose="020B0604030504040204" pitchFamily="34" charset="0"/>
                <a:ea typeface="Verdana" panose="020B0604030504040204" pitchFamily="34" charset="0"/>
              </a:rPr>
              <a:t>liệu</a:t>
            </a:r>
            <a:r>
              <a:rPr lang="en-US" sz="1600" b="0" i="0" dirty="0">
                <a:effectLst/>
                <a:latin typeface="Verdana" panose="020B0604030504040204" pitchFamily="34" charset="0"/>
                <a:ea typeface="Verdana" panose="020B0604030504040204" pitchFamily="34" charset="0"/>
              </a:rPr>
              <a:t> </a:t>
            </a:r>
            <a:r>
              <a:rPr lang="en-US" sz="1600" b="0" i="0" dirty="0" err="1">
                <a:effectLst/>
                <a:latin typeface="Verdana" panose="020B0604030504040204" pitchFamily="34" charset="0"/>
                <a:ea typeface="Verdana" panose="020B0604030504040204" pitchFamily="34" charset="0"/>
              </a:rPr>
              <a:t>giữa</a:t>
            </a:r>
            <a:r>
              <a:rPr lang="en-US" sz="1600" b="0" i="0" dirty="0">
                <a:effectLst/>
                <a:latin typeface="Verdana" panose="020B0604030504040204" pitchFamily="34" charset="0"/>
                <a:ea typeface="Verdana" panose="020B0604030504040204" pitchFamily="34" charset="0"/>
              </a:rPr>
              <a:t> </a:t>
            </a:r>
            <a:r>
              <a:rPr lang="en-US" sz="1600" b="0" i="0" dirty="0" err="1">
                <a:effectLst/>
                <a:latin typeface="Verdana" panose="020B0604030504040204" pitchFamily="34" charset="0"/>
                <a:ea typeface="Verdana" panose="020B0604030504040204" pitchFamily="34" charset="0"/>
              </a:rPr>
              <a:t>các</a:t>
            </a:r>
            <a:r>
              <a:rPr lang="en-US" sz="1600" b="0" i="0" dirty="0">
                <a:effectLst/>
                <a:latin typeface="Verdana" panose="020B0604030504040204" pitchFamily="34" charset="0"/>
                <a:ea typeface="Verdana" panose="020B0604030504040204" pitchFamily="34" charset="0"/>
              </a:rPr>
              <a:t> </a:t>
            </a:r>
            <a:r>
              <a:rPr lang="en-US" sz="1600" b="0" i="0" dirty="0" err="1">
                <a:effectLst/>
                <a:latin typeface="Verdana" panose="020B0604030504040204" pitchFamily="34" charset="0"/>
                <a:ea typeface="Verdana" panose="020B0604030504040204" pitchFamily="34" charset="0"/>
              </a:rPr>
              <a:t>cột</a:t>
            </a:r>
            <a:r>
              <a:rPr lang="en-US" sz="1600" b="0" i="0" dirty="0">
                <a:effectLst/>
                <a:latin typeface="Verdana" panose="020B0604030504040204" pitchFamily="34" charset="0"/>
                <a:ea typeface="Verdana" panose="020B0604030504040204" pitchFamily="34" charset="0"/>
              </a:rPr>
              <a:t> </a:t>
            </a:r>
            <a:r>
              <a:rPr lang="en-US" sz="1600" b="0" i="0" dirty="0" err="1">
                <a:effectLst/>
                <a:latin typeface="Verdana" panose="020B0604030504040204" pitchFamily="34" charset="0"/>
                <a:ea typeface="Verdana" panose="020B0604030504040204" pitchFamily="34" charset="0"/>
              </a:rPr>
              <a:t>không</a:t>
            </a:r>
            <a:r>
              <a:rPr lang="en-US" sz="1600" b="0" i="0" dirty="0">
                <a:effectLst/>
                <a:latin typeface="Verdana" panose="020B0604030504040204" pitchFamily="34" charset="0"/>
                <a:ea typeface="Verdana" panose="020B0604030504040204" pitchFamily="34" charset="0"/>
              </a:rPr>
              <a:t> </a:t>
            </a:r>
            <a:r>
              <a:rPr lang="en-US" sz="1600" b="0" i="0" dirty="0" err="1">
                <a:effectLst/>
                <a:latin typeface="Verdana" panose="020B0604030504040204" pitchFamily="34" charset="0"/>
                <a:ea typeface="Verdana" panose="020B0604030504040204" pitchFamily="34" charset="0"/>
              </a:rPr>
              <a:t>phải</a:t>
            </a:r>
            <a:r>
              <a:rPr lang="en-US" sz="1600" b="0" i="0" dirty="0">
                <a:effectLst/>
                <a:latin typeface="Verdana" panose="020B0604030504040204" pitchFamily="34" charset="0"/>
                <a:ea typeface="Verdana" panose="020B0604030504040204" pitchFamily="34" charset="0"/>
              </a:rPr>
              <a:t> </a:t>
            </a:r>
            <a:r>
              <a:rPr lang="en-US" sz="1600" b="0" i="0" dirty="0" err="1">
                <a:effectLst/>
                <a:latin typeface="Verdana" panose="020B0604030504040204" pitchFamily="34" charset="0"/>
                <a:ea typeface="Verdana" panose="020B0604030504040204" pitchFamily="34" charset="0"/>
              </a:rPr>
              <a:t>khóa</a:t>
            </a:r>
            <a:r>
              <a:rPr lang="en-US" sz="1600" b="0" i="0" dirty="0">
                <a:effectLst/>
                <a:latin typeface="Verdana" panose="020B0604030504040204" pitchFamily="34" charset="0"/>
                <a:ea typeface="Verdana" panose="020B0604030504040204" pitchFamily="34" charset="0"/>
              </a:rPr>
              <a:t> </a:t>
            </a:r>
            <a:r>
              <a:rPr lang="en-US" sz="1600" b="0" i="0" dirty="0" err="1">
                <a:effectLst/>
                <a:latin typeface="Verdana" panose="020B0604030504040204" pitchFamily="34" charset="0"/>
                <a:ea typeface="Verdana" panose="020B0604030504040204" pitchFamily="34" charset="0"/>
              </a:rPr>
              <a:t>chính</a:t>
            </a:r>
            <a:r>
              <a:rPr lang="en-US" sz="1600" b="0" i="0" dirty="0">
                <a:effectLst/>
                <a:latin typeface="Verdana" panose="020B0604030504040204" pitchFamily="34" charset="0"/>
                <a:ea typeface="Verdana" panose="020B0604030504040204" pitchFamily="34" charset="0"/>
              </a:rPr>
              <a:t>.</a:t>
            </a:r>
          </a:p>
          <a:p>
            <a:pPr algn="l"/>
            <a:r>
              <a:rPr lang="en-US" sz="2000" dirty="0">
                <a:solidFill>
                  <a:srgbClr val="002060"/>
                </a:solidFill>
                <a:latin typeface="Verdana" panose="020B0604030504040204" pitchFamily="34" charset="0"/>
                <a:ea typeface="Verdana" panose="020B0604030504040204" pitchFamily="34" charset="0"/>
              </a:rPr>
              <a:t>Ví dụ: </a:t>
            </a:r>
            <a:r>
              <a:rPr lang="en-US" sz="1800" dirty="0" err="1">
                <a:latin typeface="Verdana" panose="020B0604030504040204" pitchFamily="34" charset="0"/>
                <a:ea typeface="Verdana" panose="020B0604030504040204" pitchFamily="34" charset="0"/>
              </a:rPr>
              <a:t>Bảng</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bên</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trái</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không</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đạt</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yêu</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cầu</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cho</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dạng</a:t>
            </a:r>
            <a:r>
              <a:rPr lang="en-US" sz="1800" dirty="0">
                <a:latin typeface="Verdana" panose="020B0604030504040204" pitchFamily="34" charset="0"/>
                <a:ea typeface="Verdana" panose="020B0604030504040204" pitchFamily="34" charset="0"/>
              </a:rPr>
              <a:t> 2, vì có </a:t>
            </a:r>
            <a:r>
              <a:rPr lang="en-US" sz="1800" dirty="0" err="1">
                <a:latin typeface="Verdana" panose="020B0604030504040204" pitchFamily="34" charset="0"/>
                <a:ea typeface="Verdana" panose="020B0604030504040204" pitchFamily="34" charset="0"/>
              </a:rPr>
              <a:t>nhiều</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gia</a:t>
            </a:r>
            <a:r>
              <a:rPr lang="en-US" sz="1800" dirty="0">
                <a:latin typeface="Verdana" panose="020B0604030504040204" pitchFamily="34" charset="0"/>
                <a:ea typeface="Verdana" panose="020B0604030504040204" pitchFamily="34" charset="0"/>
              </a:rPr>
              <a:t>́ trị bị </a:t>
            </a:r>
            <a:r>
              <a:rPr lang="en-US" sz="1800" dirty="0" err="1">
                <a:latin typeface="Verdana" panose="020B0604030504040204" pitchFamily="34" charset="0"/>
                <a:ea typeface="Verdana" panose="020B0604030504040204" pitchFamily="34" charset="0"/>
              </a:rPr>
              <a:t>trùng</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lập</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như</a:t>
            </a:r>
            <a:r>
              <a:rPr lang="en-US" sz="1800" dirty="0">
                <a:latin typeface="Verdana" panose="020B0604030504040204" pitchFamily="34" charset="0"/>
                <a:ea typeface="Verdana" panose="020B0604030504040204" pitchFamily="34" charset="0"/>
              </a:rPr>
              <a:t> “Janet Jones, Robert Phil”.</a:t>
            </a:r>
            <a:endParaRPr lang="en-US" sz="1800" b="1" dirty="0">
              <a:latin typeface="Verdana" panose="020B0604030504040204" pitchFamily="34" charset="0"/>
              <a:ea typeface="Verdana" panose="020B0604030504040204" pitchFamily="34" charset="0"/>
            </a:endParaRPr>
          </a:p>
          <a:p>
            <a:pPr algn="l"/>
            <a:endParaRPr lang="en-US" sz="2000" b="0" i="0" dirty="0">
              <a:effectLst/>
              <a:latin typeface="Verdana" panose="020B0604030504040204" pitchFamily="34" charset="0"/>
              <a:ea typeface="Verdana" panose="020B0604030504040204" pitchFamily="34" charset="0"/>
            </a:endParaRPr>
          </a:p>
        </p:txBody>
      </p:sp>
      <p:pic>
        <p:nvPicPr>
          <p:cNvPr id="5" name="Picture 4" descr="A list of movies and a movie rental">
            <a:extLst>
              <a:ext uri="{FF2B5EF4-FFF2-40B4-BE49-F238E27FC236}">
                <a16:creationId xmlns:a16="http://schemas.microsoft.com/office/drawing/2014/main" id="{8A4ADF53-CFD5-81CA-AB7E-254837ED6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258" y="4158880"/>
            <a:ext cx="4581052" cy="1810416"/>
          </a:xfrm>
          <a:prstGeom prst="rect">
            <a:avLst/>
          </a:prstGeom>
        </p:spPr>
      </p:pic>
      <p:pic>
        <p:nvPicPr>
          <p:cNvPr id="6" name="Picture 5" descr="A list of movies on a table">
            <a:extLst>
              <a:ext uri="{FF2B5EF4-FFF2-40B4-BE49-F238E27FC236}">
                <a16:creationId xmlns:a16="http://schemas.microsoft.com/office/drawing/2014/main" id="{95303BCF-D638-4DC0-E27D-4525C34DF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6836" y="3806659"/>
            <a:ext cx="3505200" cy="1114425"/>
          </a:xfrm>
          <a:prstGeom prst="rect">
            <a:avLst/>
          </a:prstGeom>
        </p:spPr>
      </p:pic>
      <p:pic>
        <p:nvPicPr>
          <p:cNvPr id="9" name="Picture 8" descr="A blue and white table with black text">
            <a:extLst>
              <a:ext uri="{FF2B5EF4-FFF2-40B4-BE49-F238E27FC236}">
                <a16:creationId xmlns:a16="http://schemas.microsoft.com/office/drawing/2014/main" id="{ECB960D2-7254-7B9F-FBC2-406FF75EB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1368" y="5153736"/>
            <a:ext cx="5573159" cy="790575"/>
          </a:xfrm>
          <a:prstGeom prst="rect">
            <a:avLst/>
          </a:prstGeom>
        </p:spPr>
      </p:pic>
      <p:sp>
        <p:nvSpPr>
          <p:cNvPr id="10" name="Slide Number Placeholder 9">
            <a:extLst>
              <a:ext uri="{FF2B5EF4-FFF2-40B4-BE49-F238E27FC236}">
                <a16:creationId xmlns:a16="http://schemas.microsoft.com/office/drawing/2014/main" id="{CB5A7B9C-4DBE-94AF-489B-A089FD4EFDD8}"/>
              </a:ext>
            </a:extLst>
          </p:cNvPr>
          <p:cNvSpPr>
            <a:spLocks noGrp="1"/>
          </p:cNvSpPr>
          <p:nvPr>
            <p:ph type="sldNum" sz="quarter" idx="12"/>
          </p:nvPr>
        </p:nvSpPr>
        <p:spPr/>
        <p:txBody>
          <a:bodyPr/>
          <a:lstStyle/>
          <a:p>
            <a:fld id="{5FFFF598-432A-4B7E-867E-5CFC67DB7AEA}" type="slidenum">
              <a:rPr lang="en-US" smtClean="0"/>
              <a:t>11</a:t>
            </a:fld>
            <a:endParaRPr lang="en-US"/>
          </a:p>
        </p:txBody>
      </p:sp>
    </p:spTree>
    <p:extLst>
      <p:ext uri="{BB962C8B-B14F-4D97-AF65-F5344CB8AC3E}">
        <p14:creationId xmlns:p14="http://schemas.microsoft.com/office/powerpoint/2010/main" val="22663403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Normalization </a:t>
            </a:r>
            <a:br>
              <a:rPr lang="en-US" sz="3600" b="1" i="0" dirty="0">
                <a:solidFill>
                  <a:srgbClr val="002060"/>
                </a:solidFill>
                <a:effectLst/>
                <a:latin typeface="Verdana" panose="020B0604030504040204" pitchFamily="34" charset="0"/>
                <a:ea typeface="Verdana" panose="020B0604030504040204" pitchFamily="34" charset="0"/>
              </a:rPr>
            </a:br>
            <a:r>
              <a:rPr lang="en-US" sz="3600" b="1" i="0" dirty="0" err="1">
                <a:solidFill>
                  <a:srgbClr val="002060"/>
                </a:solidFill>
                <a:effectLst/>
                <a:latin typeface="Verdana" panose="020B0604030504040204" pitchFamily="34" charset="0"/>
                <a:ea typeface="Verdana" panose="020B0604030504040204" pitchFamily="34" charset="0"/>
              </a:rPr>
              <a:t>Chuẩn</a:t>
            </a:r>
            <a:r>
              <a:rPr lang="en-US" sz="3600" b="1" i="0" dirty="0">
                <a:solidFill>
                  <a:srgbClr val="002060"/>
                </a:solidFill>
                <a:effectLst/>
                <a:latin typeface="Verdana" panose="020B0604030504040204" pitchFamily="34" charset="0"/>
                <a:ea typeface="Verdana" panose="020B0604030504040204" pitchFamily="34" charset="0"/>
              </a:rPr>
              <a:t> </a:t>
            </a:r>
            <a:r>
              <a:rPr lang="en-US" sz="3600" b="1" i="0" dirty="0" err="1">
                <a:solidFill>
                  <a:srgbClr val="002060"/>
                </a:solidFill>
                <a:effectLst/>
                <a:latin typeface="Verdana" panose="020B0604030504040204" pitchFamily="34" charset="0"/>
                <a:ea typeface="Verdana" panose="020B0604030504040204" pitchFamily="34" charset="0"/>
              </a:rPr>
              <a:t>hóa</a:t>
            </a:r>
            <a:endParaRPr lang="en-US" sz="3600" dirty="0"/>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rmAutofit/>
          </a:bodyPr>
          <a:lstStyle/>
          <a:p>
            <a:pPr algn="l"/>
            <a:r>
              <a:rPr lang="en-US" i="0" dirty="0">
                <a:solidFill>
                  <a:srgbClr val="002060"/>
                </a:solidFill>
                <a:effectLst/>
                <a:latin typeface="Verdana" panose="020B0604030504040204" pitchFamily="34" charset="0"/>
                <a:ea typeface="Verdana" panose="020B0604030504040204" pitchFamily="34" charset="0"/>
              </a:rPr>
              <a:t>Third</a:t>
            </a:r>
            <a:r>
              <a:rPr lang="vi-VN" i="0" dirty="0">
                <a:solidFill>
                  <a:srgbClr val="002060"/>
                </a:solidFill>
                <a:effectLst/>
                <a:latin typeface="Verdana" panose="020B0604030504040204" pitchFamily="34" charset="0"/>
                <a:ea typeface="Verdana" panose="020B0604030504040204" pitchFamily="34" charset="0"/>
              </a:rPr>
              <a:t> Normal Form (</a:t>
            </a:r>
            <a:r>
              <a:rPr lang="en-US" i="0" dirty="0">
                <a:solidFill>
                  <a:srgbClr val="002060"/>
                </a:solidFill>
                <a:effectLst/>
                <a:latin typeface="Verdana" panose="020B0604030504040204" pitchFamily="34" charset="0"/>
                <a:ea typeface="Verdana" panose="020B0604030504040204" pitchFamily="34" charset="0"/>
              </a:rPr>
              <a:t>3</a:t>
            </a:r>
            <a:r>
              <a:rPr lang="vi-VN" i="0" dirty="0">
                <a:solidFill>
                  <a:srgbClr val="002060"/>
                </a:solidFill>
                <a:effectLst/>
                <a:latin typeface="Verdana" panose="020B0604030504040204" pitchFamily="34" charset="0"/>
                <a:ea typeface="Verdana" panose="020B0604030504040204" pitchFamily="34" charset="0"/>
              </a:rPr>
              <a:t>NF)</a:t>
            </a:r>
            <a:r>
              <a:rPr lang="en-US" i="0" dirty="0">
                <a:solidFill>
                  <a:srgbClr val="002060"/>
                </a:solidFill>
                <a:effectLst/>
                <a:latin typeface="Verdana" panose="020B0604030504040204" pitchFamily="34" charset="0"/>
                <a:ea typeface="Verdana" panose="020B0604030504040204" pitchFamily="34" charset="0"/>
              </a:rPr>
              <a:t> – </a:t>
            </a:r>
            <a:r>
              <a:rPr lang="en-US" i="0" dirty="0" err="1">
                <a:solidFill>
                  <a:srgbClr val="002060"/>
                </a:solidFill>
                <a:effectLst/>
                <a:latin typeface="Verdana" panose="020B0604030504040204" pitchFamily="34" charset="0"/>
                <a:ea typeface="Verdana" panose="020B0604030504040204" pitchFamily="34" charset="0"/>
              </a:rPr>
              <a:t>Dạng</a:t>
            </a:r>
            <a:r>
              <a:rPr lang="en-US" i="0" dirty="0">
                <a:solidFill>
                  <a:srgbClr val="002060"/>
                </a:solidFill>
                <a:effectLst/>
                <a:latin typeface="Verdana" panose="020B0604030504040204" pitchFamily="34" charset="0"/>
                <a:ea typeface="Verdana" panose="020B0604030504040204" pitchFamily="34" charset="0"/>
              </a:rPr>
              <a:t> 3</a:t>
            </a:r>
            <a:endParaRPr lang="en-US" sz="2400" dirty="0">
              <a:solidFill>
                <a:srgbClr val="002060"/>
              </a:solidFill>
              <a:latin typeface="Verdana" panose="020B0604030504040204" pitchFamily="34" charset="0"/>
              <a:ea typeface="Verdana" panose="020B0604030504040204" pitchFamily="34" charset="0"/>
            </a:endParaRPr>
          </a:p>
          <a:p>
            <a:pPr lvl="1">
              <a:buFont typeface="Wingdings" panose="05000000000000000000" pitchFamily="2" charset="2"/>
              <a:buChar char="§"/>
            </a:pPr>
            <a:r>
              <a:rPr lang="en-US" sz="1600" dirty="0" err="1">
                <a:latin typeface="Verdana" panose="020B0604030504040204" pitchFamily="34" charset="0"/>
                <a:ea typeface="Verdana" panose="020B0604030504040204" pitchFamily="34" charset="0"/>
              </a:rPr>
              <a:t>Đảm</a:t>
            </a:r>
            <a:r>
              <a:rPr lang="en-US" sz="1600" dirty="0">
                <a:latin typeface="Verdana" panose="020B0604030504040204" pitchFamily="34" charset="0"/>
                <a:ea typeface="Verdana" panose="020B0604030504040204" pitchFamily="34" charset="0"/>
              </a:rPr>
              <a:t> </a:t>
            </a:r>
            <a:r>
              <a:rPr lang="en-US" sz="1600" dirty="0" err="1">
                <a:latin typeface="Verdana" panose="020B0604030504040204" pitchFamily="34" charset="0"/>
                <a:ea typeface="Verdana" panose="020B0604030504040204" pitchFamily="34" charset="0"/>
              </a:rPr>
              <a:t>bảo</a:t>
            </a:r>
            <a:r>
              <a:rPr lang="en-US" sz="1600" dirty="0">
                <a:latin typeface="Verdana" panose="020B0604030504040204" pitchFamily="34" charset="0"/>
                <a:ea typeface="Verdana" panose="020B0604030504040204" pitchFamily="34" charset="0"/>
              </a:rPr>
              <a:t> </a:t>
            </a:r>
            <a:r>
              <a:rPr lang="en-US" sz="1600" dirty="0" err="1">
                <a:latin typeface="Verdana" panose="020B0604030504040204" pitchFamily="34" charset="0"/>
                <a:ea typeface="Verdana" panose="020B0604030504040204" pitchFamily="34" charset="0"/>
              </a:rPr>
              <a:t>đa</a:t>
            </a:r>
            <a:r>
              <a:rPr lang="en-US" sz="1600" dirty="0">
                <a:latin typeface="Verdana" panose="020B0604030504040204" pitchFamily="34" charset="0"/>
                <a:ea typeface="Verdana" panose="020B0604030504040204" pitchFamily="34" charset="0"/>
              </a:rPr>
              <a:t>̃ </a:t>
            </a:r>
            <a:r>
              <a:rPr lang="en-US" sz="1600" dirty="0" err="1">
                <a:latin typeface="Verdana" panose="020B0604030504040204" pitchFamily="34" charset="0"/>
                <a:ea typeface="Verdana" panose="020B0604030504040204" pitchFamily="34" charset="0"/>
              </a:rPr>
              <a:t>tuân</a:t>
            </a:r>
            <a:r>
              <a:rPr lang="en-US" sz="1600" dirty="0">
                <a:latin typeface="Verdana" panose="020B0604030504040204" pitchFamily="34" charset="0"/>
                <a:ea typeface="Verdana" panose="020B0604030504040204" pitchFamily="34" charset="0"/>
              </a:rPr>
              <a:t> </a:t>
            </a:r>
            <a:r>
              <a:rPr lang="en-US" sz="1600" dirty="0" err="1">
                <a:latin typeface="Verdana" panose="020B0604030504040204" pitchFamily="34" charset="0"/>
                <a:ea typeface="Verdana" panose="020B0604030504040204" pitchFamily="34" charset="0"/>
              </a:rPr>
              <a:t>thu</a:t>
            </a:r>
            <a:r>
              <a:rPr lang="en-US" sz="1600" dirty="0">
                <a:latin typeface="Verdana" panose="020B0604030504040204" pitchFamily="34" charset="0"/>
                <a:ea typeface="Verdana" panose="020B0604030504040204" pitchFamily="34" charset="0"/>
              </a:rPr>
              <a:t>̉ </a:t>
            </a:r>
            <a:r>
              <a:rPr lang="en-US" sz="1600" dirty="0" err="1">
                <a:latin typeface="Verdana" panose="020B0604030504040204" pitchFamily="34" charset="0"/>
                <a:ea typeface="Verdana" panose="020B0604030504040204" pitchFamily="34" charset="0"/>
              </a:rPr>
              <a:t>chuẩn</a:t>
            </a:r>
            <a:r>
              <a:rPr lang="en-US" sz="1600" dirty="0">
                <a:latin typeface="Verdana" panose="020B0604030504040204" pitchFamily="34" charset="0"/>
                <a:ea typeface="Verdana" panose="020B0604030504040204" pitchFamily="34" charset="0"/>
              </a:rPr>
              <a:t> </a:t>
            </a:r>
            <a:r>
              <a:rPr lang="en-US" sz="1600" dirty="0" err="1">
                <a:latin typeface="Verdana" panose="020B0604030504040204" pitchFamily="34" charset="0"/>
                <a:ea typeface="Verdana" panose="020B0604030504040204" pitchFamily="34" charset="0"/>
              </a:rPr>
              <a:t>hóa</a:t>
            </a:r>
            <a:r>
              <a:rPr lang="en-US" sz="1600" dirty="0">
                <a:latin typeface="Verdana" panose="020B0604030504040204" pitchFamily="34" charset="0"/>
                <a:ea typeface="Verdana" panose="020B0604030504040204" pitchFamily="34" charset="0"/>
              </a:rPr>
              <a:t> </a:t>
            </a:r>
            <a:r>
              <a:rPr lang="en-US" sz="1600" dirty="0" err="1">
                <a:latin typeface="Verdana" panose="020B0604030504040204" pitchFamily="34" charset="0"/>
                <a:ea typeface="Verdana" panose="020B0604030504040204" pitchFamily="34" charset="0"/>
              </a:rPr>
              <a:t>dạng</a:t>
            </a:r>
            <a:r>
              <a:rPr lang="en-US" sz="1600" dirty="0">
                <a:latin typeface="Verdana" panose="020B0604030504040204" pitchFamily="34" charset="0"/>
                <a:ea typeface="Verdana" panose="020B0604030504040204" pitchFamily="34" charset="0"/>
              </a:rPr>
              <a:t> 2.</a:t>
            </a:r>
            <a:endParaRPr lang="en-US" sz="1600" b="0" i="0" dirty="0">
              <a:effectLst/>
              <a:latin typeface="Verdana" panose="020B0604030504040204" pitchFamily="34" charset="0"/>
              <a:ea typeface="Verdana" panose="020B0604030504040204" pitchFamily="34" charset="0"/>
            </a:endParaRPr>
          </a:p>
          <a:p>
            <a:pPr lvl="1">
              <a:buFont typeface="Wingdings" panose="05000000000000000000" pitchFamily="2" charset="2"/>
              <a:buChar char="§"/>
            </a:pPr>
            <a:r>
              <a:rPr lang="en-US" sz="1600" b="0" i="0" dirty="0" err="1">
                <a:solidFill>
                  <a:srgbClr val="080823"/>
                </a:solidFill>
                <a:effectLst/>
                <a:latin typeface="Verdana" panose="020B0604030504040204" pitchFamily="34" charset="0"/>
                <a:ea typeface="Verdana" panose="020B0604030504040204" pitchFamily="34" charset="0"/>
              </a:rPr>
              <a:t>Mọi</a:t>
            </a:r>
            <a:r>
              <a:rPr lang="en-US" sz="1600" b="0" i="0" dirty="0">
                <a:solidFill>
                  <a:srgbClr val="080823"/>
                </a:solidFill>
                <a:effectLst/>
                <a:latin typeface="Verdana" panose="020B0604030504040204" pitchFamily="34" charset="0"/>
                <a:ea typeface="Verdana" panose="020B0604030504040204" pitchFamily="34" charset="0"/>
              </a:rPr>
              <a:t> </a:t>
            </a:r>
            <a:r>
              <a:rPr lang="en-US" sz="1600" b="0" i="0" dirty="0" err="1">
                <a:solidFill>
                  <a:srgbClr val="080823"/>
                </a:solidFill>
                <a:effectLst/>
                <a:latin typeface="Verdana" panose="020B0604030504040204" pitchFamily="34" charset="0"/>
                <a:ea typeface="Verdana" panose="020B0604030504040204" pitchFamily="34" charset="0"/>
              </a:rPr>
              <a:t>thuộc</a:t>
            </a:r>
            <a:r>
              <a:rPr lang="en-US" sz="1600" b="0" i="0" dirty="0">
                <a:solidFill>
                  <a:srgbClr val="080823"/>
                </a:solidFill>
                <a:effectLst/>
                <a:latin typeface="Verdana" panose="020B0604030504040204" pitchFamily="34" charset="0"/>
                <a:ea typeface="Verdana" panose="020B0604030504040204" pitchFamily="34" charset="0"/>
              </a:rPr>
              <a:t> </a:t>
            </a:r>
            <a:r>
              <a:rPr lang="en-US" sz="1600" b="0" i="0" dirty="0" err="1">
                <a:solidFill>
                  <a:srgbClr val="080823"/>
                </a:solidFill>
                <a:effectLst/>
                <a:latin typeface="Verdana" panose="020B0604030504040204" pitchFamily="34" charset="0"/>
                <a:ea typeface="Verdana" panose="020B0604030504040204" pitchFamily="34" charset="0"/>
              </a:rPr>
              <a:t>tính</a:t>
            </a:r>
            <a:r>
              <a:rPr lang="en-US" sz="1600" b="0" i="0" dirty="0">
                <a:solidFill>
                  <a:srgbClr val="080823"/>
                </a:solidFill>
                <a:effectLst/>
                <a:latin typeface="Verdana" panose="020B0604030504040204" pitchFamily="34" charset="0"/>
                <a:ea typeface="Verdana" panose="020B0604030504040204" pitchFamily="34" charset="0"/>
              </a:rPr>
              <a:t> </a:t>
            </a:r>
            <a:r>
              <a:rPr lang="en-US" sz="1600" b="0" i="0" dirty="0" err="1">
                <a:solidFill>
                  <a:srgbClr val="080823"/>
                </a:solidFill>
                <a:effectLst/>
                <a:latin typeface="Verdana" panose="020B0604030504040204" pitchFamily="34" charset="0"/>
                <a:ea typeface="Verdana" panose="020B0604030504040204" pitchFamily="34" charset="0"/>
              </a:rPr>
              <a:t>không</a:t>
            </a:r>
            <a:r>
              <a:rPr lang="en-US" sz="1600" b="0" i="0" dirty="0">
                <a:solidFill>
                  <a:srgbClr val="080823"/>
                </a:solidFill>
                <a:effectLst/>
                <a:latin typeface="Verdana" panose="020B0604030504040204" pitchFamily="34" charset="0"/>
                <a:ea typeface="Verdana" panose="020B0604030504040204" pitchFamily="34" charset="0"/>
              </a:rPr>
              <a:t> </a:t>
            </a:r>
            <a:r>
              <a:rPr lang="en-US" sz="1600" b="0" i="0" dirty="0" err="1">
                <a:solidFill>
                  <a:srgbClr val="080823"/>
                </a:solidFill>
                <a:effectLst/>
                <a:latin typeface="Verdana" panose="020B0604030504040204" pitchFamily="34" charset="0"/>
                <a:ea typeface="Verdana" panose="020B0604030504040204" pitchFamily="34" charset="0"/>
              </a:rPr>
              <a:t>khóa</a:t>
            </a:r>
            <a:r>
              <a:rPr lang="en-US" sz="1600" b="0" i="0" dirty="0">
                <a:solidFill>
                  <a:srgbClr val="080823"/>
                </a:solidFill>
                <a:effectLst/>
                <a:latin typeface="Verdana" panose="020B0604030504040204" pitchFamily="34" charset="0"/>
                <a:ea typeface="Verdana" panose="020B0604030504040204" pitchFamily="34" charset="0"/>
              </a:rPr>
              <a:t> </a:t>
            </a:r>
            <a:r>
              <a:rPr lang="en-US" sz="1600" b="0" i="0" dirty="0" err="1">
                <a:solidFill>
                  <a:srgbClr val="080823"/>
                </a:solidFill>
                <a:effectLst/>
                <a:latin typeface="Verdana" panose="020B0604030504040204" pitchFamily="34" charset="0"/>
                <a:ea typeface="Verdana" panose="020B0604030504040204" pitchFamily="34" charset="0"/>
              </a:rPr>
              <a:t>phụ</a:t>
            </a:r>
            <a:r>
              <a:rPr lang="en-US" sz="1600" b="0" i="0" dirty="0">
                <a:solidFill>
                  <a:srgbClr val="080823"/>
                </a:solidFill>
                <a:effectLst/>
                <a:latin typeface="Verdana" panose="020B0604030504040204" pitchFamily="34" charset="0"/>
                <a:ea typeface="Verdana" panose="020B0604030504040204" pitchFamily="34" charset="0"/>
              </a:rPr>
              <a:t> </a:t>
            </a:r>
            <a:r>
              <a:rPr lang="en-US" sz="1600" b="0" i="0" dirty="0" err="1">
                <a:solidFill>
                  <a:srgbClr val="080823"/>
                </a:solidFill>
                <a:effectLst/>
                <a:latin typeface="Verdana" panose="020B0604030504040204" pitchFamily="34" charset="0"/>
                <a:ea typeface="Verdana" panose="020B0604030504040204" pitchFamily="34" charset="0"/>
              </a:rPr>
              <a:t>thuộc</a:t>
            </a:r>
            <a:r>
              <a:rPr lang="en-US" sz="1600" b="0" i="0" dirty="0">
                <a:solidFill>
                  <a:srgbClr val="080823"/>
                </a:solidFill>
                <a:effectLst/>
                <a:latin typeface="Verdana" panose="020B0604030504040204" pitchFamily="34" charset="0"/>
                <a:ea typeface="Verdana" panose="020B0604030504040204" pitchFamily="34" charset="0"/>
              </a:rPr>
              <a:t> </a:t>
            </a:r>
            <a:r>
              <a:rPr lang="en-US" sz="1600" b="0" i="0" dirty="0" err="1">
                <a:solidFill>
                  <a:srgbClr val="080823"/>
                </a:solidFill>
                <a:effectLst/>
                <a:latin typeface="Verdana" panose="020B0604030504040204" pitchFamily="34" charset="0"/>
                <a:ea typeface="Verdana" panose="020B0604030504040204" pitchFamily="34" charset="0"/>
              </a:rPr>
              <a:t>bắc</a:t>
            </a:r>
            <a:r>
              <a:rPr lang="en-US" sz="1600" b="0" i="0" dirty="0">
                <a:solidFill>
                  <a:srgbClr val="080823"/>
                </a:solidFill>
                <a:effectLst/>
                <a:latin typeface="Verdana" panose="020B0604030504040204" pitchFamily="34" charset="0"/>
                <a:ea typeface="Verdana" panose="020B0604030504040204" pitchFamily="34" charset="0"/>
              </a:rPr>
              <a:t> </a:t>
            </a:r>
            <a:r>
              <a:rPr lang="en-US" sz="1600" b="0" i="0" dirty="0" err="1">
                <a:solidFill>
                  <a:srgbClr val="080823"/>
                </a:solidFill>
                <a:effectLst/>
                <a:latin typeface="Verdana" panose="020B0604030504040204" pitchFamily="34" charset="0"/>
                <a:ea typeface="Verdana" panose="020B0604030504040204" pitchFamily="34" charset="0"/>
              </a:rPr>
              <a:t>cầu</a:t>
            </a:r>
            <a:r>
              <a:rPr lang="en-US" sz="1600" b="0" i="0" dirty="0">
                <a:solidFill>
                  <a:srgbClr val="080823"/>
                </a:solidFill>
                <a:effectLst/>
                <a:latin typeface="Verdana" panose="020B0604030504040204" pitchFamily="34" charset="0"/>
                <a:ea typeface="Verdana" panose="020B0604030504040204" pitchFamily="34" charset="0"/>
              </a:rPr>
              <a:t> </a:t>
            </a:r>
            <a:r>
              <a:rPr lang="en-US" sz="1600" b="0" i="0" dirty="0" err="1">
                <a:solidFill>
                  <a:srgbClr val="080823"/>
                </a:solidFill>
                <a:effectLst/>
                <a:latin typeface="Verdana" panose="020B0604030504040204" pitchFamily="34" charset="0"/>
                <a:ea typeface="Verdana" panose="020B0604030504040204" pitchFamily="34" charset="0"/>
              </a:rPr>
              <a:t>vào</a:t>
            </a:r>
            <a:r>
              <a:rPr lang="en-US" sz="1600" b="0" i="0" dirty="0">
                <a:solidFill>
                  <a:srgbClr val="080823"/>
                </a:solidFill>
                <a:effectLst/>
                <a:latin typeface="Verdana" panose="020B0604030504040204" pitchFamily="34" charset="0"/>
                <a:ea typeface="Verdana" panose="020B0604030504040204" pitchFamily="34" charset="0"/>
              </a:rPr>
              <a:t> </a:t>
            </a:r>
            <a:r>
              <a:rPr lang="en-US" sz="1600" b="0" i="0" dirty="0" err="1">
                <a:solidFill>
                  <a:srgbClr val="080823"/>
                </a:solidFill>
                <a:effectLst/>
                <a:latin typeface="Verdana" panose="020B0604030504040204" pitchFamily="34" charset="0"/>
                <a:ea typeface="Verdana" panose="020B0604030504040204" pitchFamily="34" charset="0"/>
              </a:rPr>
              <a:t>thuộc</a:t>
            </a:r>
            <a:r>
              <a:rPr lang="en-US" sz="1600" b="0" i="0" dirty="0">
                <a:solidFill>
                  <a:srgbClr val="080823"/>
                </a:solidFill>
                <a:effectLst/>
                <a:latin typeface="Verdana" panose="020B0604030504040204" pitchFamily="34" charset="0"/>
                <a:ea typeface="Verdana" panose="020B0604030504040204" pitchFamily="34" charset="0"/>
              </a:rPr>
              <a:t> </a:t>
            </a:r>
            <a:r>
              <a:rPr lang="en-US" sz="1600" b="0" i="0" dirty="0" err="1">
                <a:solidFill>
                  <a:srgbClr val="080823"/>
                </a:solidFill>
                <a:effectLst/>
                <a:latin typeface="Verdana" panose="020B0604030504040204" pitchFamily="34" charset="0"/>
                <a:ea typeface="Verdana" panose="020B0604030504040204" pitchFamily="34" charset="0"/>
              </a:rPr>
              <a:t>tính</a:t>
            </a:r>
            <a:r>
              <a:rPr lang="en-US" sz="1600" b="0" i="0" dirty="0">
                <a:solidFill>
                  <a:srgbClr val="080823"/>
                </a:solidFill>
                <a:effectLst/>
                <a:latin typeface="Verdana" panose="020B0604030504040204" pitchFamily="34" charset="0"/>
                <a:ea typeface="Verdana" panose="020B0604030504040204" pitchFamily="34" charset="0"/>
              </a:rPr>
              <a:t> </a:t>
            </a:r>
            <a:r>
              <a:rPr lang="en-US" sz="1600" b="0" i="0" dirty="0" err="1">
                <a:solidFill>
                  <a:srgbClr val="080823"/>
                </a:solidFill>
                <a:effectLst/>
                <a:latin typeface="Verdana" panose="020B0604030504040204" pitchFamily="34" charset="0"/>
                <a:ea typeface="Verdana" panose="020B0604030504040204" pitchFamily="34" charset="0"/>
              </a:rPr>
              <a:t>khóa</a:t>
            </a:r>
            <a:r>
              <a:rPr lang="en-US" sz="1600" b="0" i="0" dirty="0">
                <a:effectLst/>
                <a:latin typeface="Verdana" panose="020B0604030504040204" pitchFamily="34" charset="0"/>
                <a:ea typeface="Verdana" panose="020B0604030504040204" pitchFamily="34" charset="0"/>
              </a:rPr>
              <a:t>.</a:t>
            </a:r>
          </a:p>
          <a:p>
            <a:pPr algn="l"/>
            <a:r>
              <a:rPr lang="en-US" sz="2000" dirty="0">
                <a:solidFill>
                  <a:srgbClr val="002060"/>
                </a:solidFill>
                <a:latin typeface="Verdana" panose="020B0604030504040204" pitchFamily="34" charset="0"/>
                <a:ea typeface="Verdana" panose="020B0604030504040204" pitchFamily="34" charset="0"/>
              </a:rPr>
              <a:t>Ví dụ: </a:t>
            </a:r>
            <a:r>
              <a:rPr lang="en-US" sz="1800" dirty="0">
                <a:latin typeface="Verdana" panose="020B0604030504040204" pitchFamily="34" charset="0"/>
                <a:ea typeface="Verdana" panose="020B0604030504040204" pitchFamily="34" charset="0"/>
              </a:rPr>
              <a:t>Khi </a:t>
            </a:r>
            <a:r>
              <a:rPr lang="en-US" sz="1800" dirty="0" err="1">
                <a:latin typeface="Verdana" panose="020B0604030504040204" pitchFamily="34" charset="0"/>
                <a:ea typeface="Verdana" panose="020B0604030504040204" pitchFamily="34" charset="0"/>
              </a:rPr>
              <a:t>thay</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đổi</a:t>
            </a:r>
            <a:r>
              <a:rPr lang="en-US" sz="1800" dirty="0">
                <a:latin typeface="Verdana" panose="020B0604030504040204" pitchFamily="34" charset="0"/>
                <a:ea typeface="Verdana" panose="020B0604030504040204" pitchFamily="34" charset="0"/>
              </a:rPr>
              <a:t> “Name” </a:t>
            </a:r>
            <a:r>
              <a:rPr lang="en-US" sz="1800" dirty="0" err="1">
                <a:latin typeface="Verdana" panose="020B0604030504040204" pitchFamily="34" charset="0"/>
                <a:ea typeface="Verdana" panose="020B0604030504040204" pitchFamily="34" charset="0"/>
              </a:rPr>
              <a:t>thi</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cột</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Saluation</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cũng</a:t>
            </a:r>
            <a:r>
              <a:rPr lang="en-US" sz="1800" dirty="0">
                <a:latin typeface="Verdana" panose="020B0604030504040204" pitchFamily="34" charset="0"/>
                <a:ea typeface="Verdana" panose="020B0604030504040204" pitchFamily="34" charset="0"/>
              </a:rPr>
              <a:t> có </a:t>
            </a:r>
            <a:r>
              <a:rPr lang="en-US" sz="1800" dirty="0" err="1">
                <a:latin typeface="Verdana" panose="020B0604030504040204" pitchFamily="34" charset="0"/>
                <a:ea typeface="Verdana" panose="020B0604030504040204" pitchFamily="34" charset="0"/>
              </a:rPr>
              <a:t>thê</a:t>
            </a:r>
            <a:r>
              <a:rPr lang="en-US" sz="1800" dirty="0">
                <a:latin typeface="Verdana" panose="020B0604030504040204" pitchFamily="34" charset="0"/>
                <a:ea typeface="Verdana" panose="020B0604030504040204" pitchFamily="34" charset="0"/>
              </a:rPr>
              <a:t>̉ sẽ </a:t>
            </a:r>
            <a:r>
              <a:rPr lang="en-US" sz="1800" dirty="0" err="1">
                <a:latin typeface="Verdana" panose="020B0604030504040204" pitchFamily="34" charset="0"/>
                <a:ea typeface="Verdana" panose="020B0604030504040204" pitchFamily="34" charset="0"/>
              </a:rPr>
              <a:t>thay</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đổi</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Nên</a:t>
            </a:r>
            <a:r>
              <a:rPr lang="en-US" sz="1800" dirty="0">
                <a:latin typeface="Verdana" panose="020B0604030504040204" pitchFamily="34" charset="0"/>
                <a:ea typeface="Verdana" panose="020B0604030504040204" pitchFamily="34" charset="0"/>
              </a:rPr>
              <a:t> ta sẽ </a:t>
            </a:r>
            <a:r>
              <a:rPr lang="en-US" sz="1800" dirty="0" err="1">
                <a:latin typeface="Verdana" panose="020B0604030504040204" pitchFamily="34" charset="0"/>
                <a:ea typeface="Verdana" panose="020B0604030504040204" pitchFamily="34" charset="0"/>
              </a:rPr>
              <a:t>tách</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cột</a:t>
            </a:r>
            <a:r>
              <a:rPr lang="en-US" sz="1800" dirty="0">
                <a:latin typeface="Verdana" panose="020B0604030504040204" pitchFamily="34" charset="0"/>
                <a:ea typeface="Verdana" panose="020B0604030504040204" pitchFamily="34" charset="0"/>
              </a:rPr>
              <a:t> “Salutation” </a:t>
            </a:r>
            <a:r>
              <a:rPr lang="en-US" sz="1800" dirty="0" err="1">
                <a:latin typeface="Verdana" panose="020B0604030504040204" pitchFamily="34" charset="0"/>
                <a:ea typeface="Verdana" panose="020B0604030504040204" pitchFamily="34" charset="0"/>
              </a:rPr>
              <a:t>thành</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một</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bảng</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riêng</a:t>
            </a:r>
            <a:r>
              <a:rPr lang="en-US" sz="1800" dirty="0">
                <a:latin typeface="Verdana" panose="020B0604030504040204" pitchFamily="34" charset="0"/>
                <a:ea typeface="Verdana" panose="020B0604030504040204" pitchFamily="34" charset="0"/>
              </a:rPr>
              <a:t>.</a:t>
            </a:r>
            <a:endParaRPr lang="en-US" sz="1800" b="0" i="0" dirty="0">
              <a:effectLst/>
              <a:latin typeface="Verdana" panose="020B0604030504040204" pitchFamily="34" charset="0"/>
              <a:ea typeface="Verdana" panose="020B0604030504040204" pitchFamily="34" charset="0"/>
            </a:endParaRPr>
          </a:p>
        </p:txBody>
      </p:sp>
      <p:pic>
        <p:nvPicPr>
          <p:cNvPr id="9" name="Picture 8" descr="A blue and white table with black text">
            <a:extLst>
              <a:ext uri="{FF2B5EF4-FFF2-40B4-BE49-F238E27FC236}">
                <a16:creationId xmlns:a16="http://schemas.microsoft.com/office/drawing/2014/main" id="{ECB960D2-7254-7B9F-FBC2-406FF75EB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979" y="4001294"/>
            <a:ext cx="4319300" cy="790575"/>
          </a:xfrm>
          <a:prstGeom prst="rect">
            <a:avLst/>
          </a:prstGeom>
        </p:spPr>
      </p:pic>
      <p:pic>
        <p:nvPicPr>
          <p:cNvPr id="7" name="Picture 6" descr="A table with text and images&#10;&#10;Description automatically generated with medium confidence">
            <a:extLst>
              <a:ext uri="{FF2B5EF4-FFF2-40B4-BE49-F238E27FC236}">
                <a16:creationId xmlns:a16="http://schemas.microsoft.com/office/drawing/2014/main" id="{7448544C-EA77-0161-8E0F-33325CC08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8439" y="3956845"/>
            <a:ext cx="2800350" cy="933450"/>
          </a:xfrm>
          <a:prstGeom prst="rect">
            <a:avLst/>
          </a:prstGeom>
        </p:spPr>
      </p:pic>
      <p:pic>
        <p:nvPicPr>
          <p:cNvPr id="10" name="Picture 9" descr="A blue and white table with black text&#10;&#10;Description automatically generated">
            <a:extLst>
              <a:ext uri="{FF2B5EF4-FFF2-40B4-BE49-F238E27FC236}">
                <a16:creationId xmlns:a16="http://schemas.microsoft.com/office/drawing/2014/main" id="{A5A6C955-1164-8497-B91F-19CDC845D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8439" y="5157391"/>
            <a:ext cx="4837424" cy="752475"/>
          </a:xfrm>
          <a:prstGeom prst="rect">
            <a:avLst/>
          </a:prstGeom>
        </p:spPr>
      </p:pic>
      <p:sp>
        <p:nvSpPr>
          <p:cNvPr id="11" name="Slide Number Placeholder 10">
            <a:extLst>
              <a:ext uri="{FF2B5EF4-FFF2-40B4-BE49-F238E27FC236}">
                <a16:creationId xmlns:a16="http://schemas.microsoft.com/office/drawing/2014/main" id="{1C476B00-7A63-A48A-8875-C7C8D1A208CC}"/>
              </a:ext>
            </a:extLst>
          </p:cNvPr>
          <p:cNvSpPr>
            <a:spLocks noGrp="1"/>
          </p:cNvSpPr>
          <p:nvPr>
            <p:ph type="sldNum" sz="quarter" idx="12"/>
          </p:nvPr>
        </p:nvSpPr>
        <p:spPr/>
        <p:txBody>
          <a:bodyPr/>
          <a:lstStyle/>
          <a:p>
            <a:fld id="{5FFFF598-432A-4B7E-867E-5CFC67DB7AEA}" type="slidenum">
              <a:rPr lang="en-US" smtClean="0"/>
              <a:t>12</a:t>
            </a:fld>
            <a:endParaRPr lang="en-US"/>
          </a:p>
        </p:txBody>
      </p:sp>
    </p:spTree>
    <p:extLst>
      <p:ext uri="{BB962C8B-B14F-4D97-AF65-F5344CB8AC3E}">
        <p14:creationId xmlns:p14="http://schemas.microsoft.com/office/powerpoint/2010/main" val="37072283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a:solidFill>
                  <a:srgbClr val="002060"/>
                </a:solidFill>
                <a:latin typeface="Verdana" panose="020B0604030504040204" pitchFamily="34" charset="0"/>
                <a:ea typeface="Verdana" panose="020B0604030504040204" pitchFamily="34" charset="0"/>
              </a:rPr>
              <a:t>Denormalization</a:t>
            </a:r>
            <a:br>
              <a:rPr lang="en-US" sz="3600" b="1" dirty="0">
                <a:solidFill>
                  <a:srgbClr val="002060"/>
                </a:solidFill>
                <a:latin typeface="Verdana" panose="020B0604030504040204" pitchFamily="34" charset="0"/>
                <a:ea typeface="Verdana" panose="020B0604030504040204" pitchFamily="34" charset="0"/>
              </a:rPr>
            </a:br>
            <a:r>
              <a:rPr lang="en-US" sz="3600" b="1" dirty="0" err="1">
                <a:solidFill>
                  <a:srgbClr val="002060"/>
                </a:solidFill>
                <a:latin typeface="Verdana" panose="020B0604030504040204" pitchFamily="34" charset="0"/>
                <a:ea typeface="Verdana" panose="020B0604030504040204" pitchFamily="34" charset="0"/>
              </a:rPr>
              <a:t>Không</a:t>
            </a:r>
            <a:r>
              <a:rPr lang="en-US" sz="3600" b="1" dirty="0">
                <a:solidFill>
                  <a:srgbClr val="002060"/>
                </a:solidFill>
                <a:latin typeface="Verdana" panose="020B0604030504040204" pitchFamily="34" charset="0"/>
                <a:ea typeface="Verdana" panose="020B0604030504040204" pitchFamily="34" charset="0"/>
              </a:rPr>
              <a:t> c</a:t>
            </a:r>
            <a:r>
              <a:rPr lang="vi-VN" sz="3600" b="1" i="0" dirty="0">
                <a:solidFill>
                  <a:srgbClr val="002060"/>
                </a:solidFill>
                <a:effectLst/>
                <a:latin typeface="Verdana" panose="020B0604030504040204" pitchFamily="34" charset="0"/>
                <a:ea typeface="Verdana" panose="020B0604030504040204" pitchFamily="34" charset="0"/>
              </a:rPr>
              <a:t>huẩn hó</a:t>
            </a:r>
            <a:r>
              <a:rPr lang="en-US" sz="3600" b="1" i="0" dirty="0">
                <a:solidFill>
                  <a:srgbClr val="002060"/>
                </a:solidFill>
                <a:effectLst/>
                <a:latin typeface="Verdana" panose="020B0604030504040204" pitchFamily="34" charset="0"/>
                <a:ea typeface="Verdana" panose="020B0604030504040204" pitchFamily="34" charset="0"/>
              </a:rPr>
              <a:t>a</a:t>
            </a: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marL="0" indent="0" algn="just">
              <a:buNone/>
            </a:pPr>
            <a:r>
              <a:rPr lang="en-US" dirty="0">
                <a:latin typeface="Verdana" panose="020B0604030504040204" pitchFamily="34" charset="0"/>
                <a:ea typeface="Verdana" panose="020B0604030504040204" pitchFamily="34" charset="0"/>
              </a:rPr>
              <a:t>L</a:t>
            </a:r>
            <a:r>
              <a:rPr lang="vi-VN" b="0" i="0" dirty="0">
                <a:effectLst/>
                <a:latin typeface="Verdana" panose="020B0604030504040204" pitchFamily="34" charset="0"/>
                <a:ea typeface="Verdana" panose="020B0604030504040204" pitchFamily="34" charset="0"/>
              </a:rPr>
              <a:t>à quá trình thay đổi cấu trúc của cơ sở dữ liệu từ một trạng thái đã được chuẩn hóa (normalization) về một trạng thái không chuẩn hóa. Trong quá trình normalization, mục tiêu chính là giảm thiểu sự lặp lại dữ liệu và giảm thiểu sự phụ thuộc của dữ liệu. Ngược lại, denormalization là quá trình thêm các sự lặp lại dữ liệu và tăng cường mối quan hệ giữa các bảng để cải thiện hiệu suất truy vấn.</a:t>
            </a:r>
            <a:endParaRPr lang="en-US" i="0" dirty="0">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D160B067-3081-1C11-8780-96C83719B642}"/>
              </a:ext>
            </a:extLst>
          </p:cNvPr>
          <p:cNvSpPr>
            <a:spLocks noGrp="1"/>
          </p:cNvSpPr>
          <p:nvPr>
            <p:ph type="sldNum" sz="quarter" idx="12"/>
          </p:nvPr>
        </p:nvSpPr>
        <p:spPr/>
        <p:txBody>
          <a:bodyPr/>
          <a:lstStyle/>
          <a:p>
            <a:fld id="{5FFFF598-432A-4B7E-867E-5CFC67DB7AEA}" type="slidenum">
              <a:rPr lang="en-US" smtClean="0"/>
              <a:t>13</a:t>
            </a:fld>
            <a:endParaRPr lang="en-US"/>
          </a:p>
        </p:txBody>
      </p:sp>
    </p:spTree>
    <p:extLst>
      <p:ext uri="{BB962C8B-B14F-4D97-AF65-F5344CB8AC3E}">
        <p14:creationId xmlns:p14="http://schemas.microsoft.com/office/powerpoint/2010/main" val="156130192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a:solidFill>
                  <a:srgbClr val="002060"/>
                </a:solidFill>
                <a:latin typeface="Verdana" panose="020B0604030504040204" pitchFamily="34" charset="0"/>
                <a:ea typeface="Verdana" panose="020B0604030504040204" pitchFamily="34" charset="0"/>
              </a:rPr>
              <a:t>Denormalization</a:t>
            </a:r>
            <a:br>
              <a:rPr lang="en-US" sz="3600" b="1" dirty="0">
                <a:solidFill>
                  <a:srgbClr val="002060"/>
                </a:solidFill>
                <a:latin typeface="Verdana" panose="020B0604030504040204" pitchFamily="34" charset="0"/>
                <a:ea typeface="Verdana" panose="020B0604030504040204" pitchFamily="34" charset="0"/>
              </a:rPr>
            </a:br>
            <a:r>
              <a:rPr lang="en-US" sz="3600" b="1" dirty="0" err="1">
                <a:solidFill>
                  <a:srgbClr val="002060"/>
                </a:solidFill>
                <a:latin typeface="Verdana" panose="020B0604030504040204" pitchFamily="34" charset="0"/>
                <a:ea typeface="Verdana" panose="020B0604030504040204" pitchFamily="34" charset="0"/>
              </a:rPr>
              <a:t>Không</a:t>
            </a:r>
            <a:r>
              <a:rPr lang="en-US" sz="3600" b="1" dirty="0">
                <a:solidFill>
                  <a:srgbClr val="002060"/>
                </a:solidFill>
                <a:latin typeface="Verdana" panose="020B0604030504040204" pitchFamily="34" charset="0"/>
                <a:ea typeface="Verdana" panose="020B0604030504040204" pitchFamily="34" charset="0"/>
              </a:rPr>
              <a:t> c</a:t>
            </a:r>
            <a:r>
              <a:rPr lang="vi-VN" sz="3600" b="1" i="0" dirty="0">
                <a:solidFill>
                  <a:srgbClr val="002060"/>
                </a:solidFill>
                <a:effectLst/>
                <a:latin typeface="Verdana" panose="020B0604030504040204" pitchFamily="34" charset="0"/>
                <a:ea typeface="Verdana" panose="020B0604030504040204" pitchFamily="34" charset="0"/>
              </a:rPr>
              <a:t>huẩn hó</a:t>
            </a:r>
            <a:r>
              <a:rPr lang="en-US" sz="3600" b="1" i="0" dirty="0">
                <a:solidFill>
                  <a:srgbClr val="002060"/>
                </a:solidFill>
                <a:effectLst/>
                <a:latin typeface="Verdana" panose="020B0604030504040204" pitchFamily="34" charset="0"/>
                <a:ea typeface="Verdana" panose="020B0604030504040204" pitchFamily="34" charset="0"/>
              </a:rPr>
              <a:t>a</a:t>
            </a: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marL="0" indent="0" algn="just">
              <a:buNone/>
            </a:pPr>
            <a:r>
              <a:rPr lang="en-US" b="1" dirty="0" err="1">
                <a:latin typeface="Verdana" panose="020B0604030504040204" pitchFamily="34" charset="0"/>
                <a:ea typeface="Verdana" panose="020B0604030504040204" pitchFamily="34" charset="0"/>
              </a:rPr>
              <a:t>Những</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điều</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quan</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trọng</a:t>
            </a:r>
            <a:r>
              <a:rPr lang="en-US" dirty="0">
                <a:latin typeface="Verdana" panose="020B0604030504040204" pitchFamily="34" charset="0"/>
                <a:ea typeface="Verdana" panose="020B0604030504040204" pitchFamily="34" charset="0"/>
              </a:rPr>
              <a:t>:</a:t>
            </a:r>
          </a:p>
          <a:p>
            <a:r>
              <a:rPr lang="vi-VN" sz="2000" i="0" dirty="0">
                <a:solidFill>
                  <a:srgbClr val="002060"/>
                </a:solidFill>
                <a:effectLst/>
                <a:latin typeface="Verdana" panose="020B0604030504040204" pitchFamily="34" charset="0"/>
                <a:ea typeface="Verdana" panose="020B0604030504040204" pitchFamily="34" charset="0"/>
              </a:rPr>
              <a:t>Tăng Tốc Độ Truy Vấn: </a:t>
            </a:r>
            <a:r>
              <a:rPr lang="vi-VN" sz="2000" i="0" dirty="0">
                <a:effectLst/>
                <a:latin typeface="Verdana" panose="020B0604030504040204" pitchFamily="34" charset="0"/>
                <a:ea typeface="Verdana" panose="020B0604030504040204" pitchFamily="34" charset="0"/>
              </a:rPr>
              <a:t>Mục tiêu chính của denormalization là tăng cường hiệu suất của các truy vấn. Bằng cách lưu trữ dữ liệu theo cách dễ đọc hơn và giảm số lượng liên kết giữa các bảng, thời gian truy vấn có thể giảm đáng kể.</a:t>
            </a:r>
          </a:p>
          <a:p>
            <a:r>
              <a:rPr lang="vi-VN" sz="2000" i="0" dirty="0">
                <a:solidFill>
                  <a:srgbClr val="002060"/>
                </a:solidFill>
                <a:effectLst/>
                <a:latin typeface="Verdana" panose="020B0604030504040204" pitchFamily="34" charset="0"/>
                <a:ea typeface="Verdana" panose="020B0604030504040204" pitchFamily="34" charset="0"/>
              </a:rPr>
              <a:t>Giảm Chi Phí Liên Kết: </a:t>
            </a:r>
            <a:r>
              <a:rPr lang="vi-VN" sz="2000" i="0" dirty="0">
                <a:effectLst/>
                <a:latin typeface="Verdana" panose="020B0604030504040204" pitchFamily="34" charset="0"/>
                <a:ea typeface="Verdana" panose="020B0604030504040204" pitchFamily="34" charset="0"/>
              </a:rPr>
              <a:t>Việc giảm số lượng liên kết giữa các bảng có thể giảm chi phí của các truy vấn, đặc biệt là trong các tình huống có số lượng lớn dữ liệu và các truy vấn phức tạp.</a:t>
            </a:r>
          </a:p>
          <a:p>
            <a:r>
              <a:rPr lang="vi-VN" sz="2000" i="0" dirty="0">
                <a:solidFill>
                  <a:srgbClr val="002060"/>
                </a:solidFill>
                <a:effectLst/>
                <a:latin typeface="Verdana" panose="020B0604030504040204" pitchFamily="34" charset="0"/>
                <a:ea typeface="Verdana" panose="020B0604030504040204" pitchFamily="34" charset="0"/>
              </a:rPr>
              <a:t>Thích Hợp cho Đọc Nhanh Hơn Các Truy Vấn: </a:t>
            </a:r>
            <a:r>
              <a:rPr lang="vi-VN" sz="2000" i="0" dirty="0">
                <a:effectLst/>
                <a:latin typeface="Verdana" panose="020B0604030504040204" pitchFamily="34" charset="0"/>
                <a:ea typeface="Verdana" panose="020B0604030504040204" pitchFamily="34" charset="0"/>
              </a:rPr>
              <a:t>Denormalization thường được áp dụng trong các hệ thống mà truy vấn đọc dữ liệu chiếm đa số so với việc cập nhật dữ liệu. Các hệ thống đọc nhanh hơn, hiệu suất cao thì thường được ưu tiên.</a:t>
            </a:r>
          </a:p>
        </p:txBody>
      </p:sp>
      <p:sp>
        <p:nvSpPr>
          <p:cNvPr id="4" name="Slide Number Placeholder 3">
            <a:extLst>
              <a:ext uri="{FF2B5EF4-FFF2-40B4-BE49-F238E27FC236}">
                <a16:creationId xmlns:a16="http://schemas.microsoft.com/office/drawing/2014/main" id="{CA6B15A5-53AF-E22D-2D37-BD0D79A64632}"/>
              </a:ext>
            </a:extLst>
          </p:cNvPr>
          <p:cNvSpPr>
            <a:spLocks noGrp="1"/>
          </p:cNvSpPr>
          <p:nvPr>
            <p:ph type="sldNum" sz="quarter" idx="12"/>
          </p:nvPr>
        </p:nvSpPr>
        <p:spPr/>
        <p:txBody>
          <a:bodyPr/>
          <a:lstStyle/>
          <a:p>
            <a:fld id="{5FFFF598-432A-4B7E-867E-5CFC67DB7AEA}" type="slidenum">
              <a:rPr lang="en-US" smtClean="0"/>
              <a:t>14</a:t>
            </a:fld>
            <a:endParaRPr lang="en-US"/>
          </a:p>
        </p:txBody>
      </p:sp>
    </p:spTree>
    <p:extLst>
      <p:ext uri="{BB962C8B-B14F-4D97-AF65-F5344CB8AC3E}">
        <p14:creationId xmlns:p14="http://schemas.microsoft.com/office/powerpoint/2010/main" val="1901832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a:solidFill>
                  <a:srgbClr val="002060"/>
                </a:solidFill>
                <a:latin typeface="Verdana" panose="020B0604030504040204" pitchFamily="34" charset="0"/>
                <a:ea typeface="Verdana" panose="020B0604030504040204" pitchFamily="34" charset="0"/>
              </a:rPr>
              <a:t>Denormalization</a:t>
            </a:r>
            <a:br>
              <a:rPr lang="en-US" sz="3600" b="1" dirty="0">
                <a:solidFill>
                  <a:srgbClr val="002060"/>
                </a:solidFill>
                <a:latin typeface="Verdana" panose="020B0604030504040204" pitchFamily="34" charset="0"/>
                <a:ea typeface="Verdana" panose="020B0604030504040204" pitchFamily="34" charset="0"/>
              </a:rPr>
            </a:br>
            <a:r>
              <a:rPr lang="en-US" sz="3600" b="1" dirty="0" err="1">
                <a:solidFill>
                  <a:srgbClr val="002060"/>
                </a:solidFill>
                <a:latin typeface="Verdana" panose="020B0604030504040204" pitchFamily="34" charset="0"/>
                <a:ea typeface="Verdana" panose="020B0604030504040204" pitchFamily="34" charset="0"/>
              </a:rPr>
              <a:t>Không</a:t>
            </a:r>
            <a:r>
              <a:rPr lang="en-US" sz="3600" b="1" dirty="0">
                <a:solidFill>
                  <a:srgbClr val="002060"/>
                </a:solidFill>
                <a:latin typeface="Verdana" panose="020B0604030504040204" pitchFamily="34" charset="0"/>
                <a:ea typeface="Verdana" panose="020B0604030504040204" pitchFamily="34" charset="0"/>
              </a:rPr>
              <a:t> c</a:t>
            </a:r>
            <a:r>
              <a:rPr lang="vi-VN" sz="3600" b="1" i="0" dirty="0">
                <a:solidFill>
                  <a:srgbClr val="002060"/>
                </a:solidFill>
                <a:effectLst/>
                <a:latin typeface="Verdana" panose="020B0604030504040204" pitchFamily="34" charset="0"/>
                <a:ea typeface="Verdana" panose="020B0604030504040204" pitchFamily="34" charset="0"/>
              </a:rPr>
              <a:t>huẩn hó</a:t>
            </a:r>
            <a:r>
              <a:rPr lang="en-US" sz="3600" b="1" i="0" dirty="0">
                <a:solidFill>
                  <a:srgbClr val="002060"/>
                </a:solidFill>
                <a:effectLst/>
                <a:latin typeface="Verdana" panose="020B0604030504040204" pitchFamily="34" charset="0"/>
                <a:ea typeface="Verdana" panose="020B0604030504040204" pitchFamily="34" charset="0"/>
              </a:rPr>
              <a:t>a</a:t>
            </a: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marL="0" indent="0" algn="just">
              <a:buNone/>
            </a:pPr>
            <a:r>
              <a:rPr lang="en-US" b="1" dirty="0" err="1">
                <a:latin typeface="Verdana" panose="020B0604030504040204" pitchFamily="34" charset="0"/>
                <a:ea typeface="Verdana" panose="020B0604030504040204" pitchFamily="34" charset="0"/>
              </a:rPr>
              <a:t>Nhược</a:t>
            </a:r>
            <a:r>
              <a:rPr lang="en-US" b="1"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điểm</a:t>
            </a:r>
            <a:r>
              <a:rPr lang="en-US" dirty="0">
                <a:latin typeface="Verdana" panose="020B0604030504040204" pitchFamily="34" charset="0"/>
                <a:ea typeface="Verdana" panose="020B0604030504040204" pitchFamily="34" charset="0"/>
              </a:rPr>
              <a:t>:</a:t>
            </a:r>
          </a:p>
          <a:p>
            <a:r>
              <a:rPr lang="vi-VN" sz="2000" i="0" dirty="0">
                <a:solidFill>
                  <a:srgbClr val="002060"/>
                </a:solidFill>
                <a:effectLst/>
                <a:latin typeface="Verdana" panose="020B0604030504040204" pitchFamily="34" charset="0"/>
                <a:ea typeface="Verdana" panose="020B0604030504040204" pitchFamily="34" charset="0"/>
              </a:rPr>
              <a:t>Tăng Cỡ Cơ Sở Dữ Liệu: </a:t>
            </a:r>
            <a:r>
              <a:rPr lang="vi-VN" sz="2000" i="0" dirty="0">
                <a:effectLst/>
                <a:latin typeface="Verdana" panose="020B0604030504040204" pitchFamily="34" charset="0"/>
                <a:ea typeface="Verdana" panose="020B0604030504040204" pitchFamily="34" charset="0"/>
              </a:rPr>
              <a:t>Một số lượng lớn sự lặp lại dữ liệu có thể dẫn đến việc tăng kích thước của cơ sở dữ liệu. Điều này có thể là một ưu điểm hoặc nhược điểm tùy thuộc vào yêu cầu cụ thể của hệ thống.</a:t>
            </a:r>
          </a:p>
          <a:p>
            <a:pPr algn="l"/>
            <a:r>
              <a:rPr lang="vi-VN" sz="2000" i="0" dirty="0">
                <a:solidFill>
                  <a:srgbClr val="002060"/>
                </a:solidFill>
                <a:effectLst/>
                <a:latin typeface="Verdana" panose="020B0604030504040204" pitchFamily="34" charset="0"/>
                <a:ea typeface="Verdana" panose="020B0604030504040204" pitchFamily="34" charset="0"/>
              </a:rPr>
              <a:t>Mất Mát Dữ Liệu: </a:t>
            </a:r>
            <a:r>
              <a:rPr lang="vi-VN" sz="2000" i="0" dirty="0">
                <a:effectLst/>
                <a:latin typeface="Verdana" panose="020B0604030504040204" pitchFamily="34" charset="0"/>
                <a:ea typeface="Verdana" panose="020B0604030504040204" pitchFamily="34" charset="0"/>
              </a:rPr>
              <a:t>Denormalization thường đi kèm với sự lặp lại dữ liệu, điều này có thể dẫn đến mất mát thông tin khi dữ liệu không được đồng bộ giữa các bảng.</a:t>
            </a:r>
          </a:p>
          <a:p>
            <a:pPr algn="l"/>
            <a:r>
              <a:rPr lang="vi-VN" sz="2000" i="0" dirty="0">
                <a:solidFill>
                  <a:srgbClr val="002060"/>
                </a:solidFill>
                <a:effectLst/>
                <a:latin typeface="Verdana" panose="020B0604030504040204" pitchFamily="34" charset="0"/>
                <a:ea typeface="Verdana" panose="020B0604030504040204" pitchFamily="34" charset="0"/>
              </a:rPr>
              <a:t>Khó Khăn Trong Việc Cập Nhật Dữ Liệu: </a:t>
            </a:r>
            <a:r>
              <a:rPr lang="vi-VN" sz="2000" i="0" dirty="0">
                <a:effectLst/>
                <a:latin typeface="Verdana" panose="020B0604030504040204" pitchFamily="34" charset="0"/>
                <a:ea typeface="Verdana" panose="020B0604030504040204" pitchFamily="34" charset="0"/>
              </a:rPr>
              <a:t>Vì có nhiều bản sao của dữ liệu, việc cập nhật trở nên phức tạp và đòi hỏi sự đồng bộ cao hơn giữa các bảng.</a:t>
            </a:r>
          </a:p>
          <a:p>
            <a:pPr algn="l"/>
            <a:r>
              <a:rPr lang="vi-VN" sz="2000" i="0" dirty="0">
                <a:solidFill>
                  <a:srgbClr val="002060"/>
                </a:solidFill>
                <a:effectLst/>
                <a:latin typeface="Verdana" panose="020B0604030504040204" pitchFamily="34" charset="0"/>
                <a:ea typeface="Verdana" panose="020B0604030504040204" pitchFamily="34" charset="0"/>
              </a:rPr>
              <a:t>Khả Năng Thiếu Tính Toàn Vẹn:</a:t>
            </a:r>
            <a:r>
              <a:rPr lang="vi-VN" sz="2000" i="0" dirty="0">
                <a:effectLst/>
                <a:latin typeface="Verdana" panose="020B0604030504040204" pitchFamily="34" charset="0"/>
                <a:ea typeface="Verdana" panose="020B0604030504040204" pitchFamily="34" charset="0"/>
              </a:rPr>
              <a:t> Do sự lặp lại dữ liệu, có thể xảy ra sự không đồng nhất trong cơ sở dữ liệu, ảnh hưởng đến tính toàn vẹn.</a:t>
            </a:r>
          </a:p>
          <a:p>
            <a:pPr marL="0" indent="0" algn="just">
              <a:buNone/>
            </a:pPr>
            <a:endParaRPr lang="en-US" sz="2000" i="0" dirty="0">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15</a:t>
            </a:fld>
            <a:endParaRPr lang="en-US"/>
          </a:p>
        </p:txBody>
      </p:sp>
    </p:spTree>
    <p:extLst>
      <p:ext uri="{BB962C8B-B14F-4D97-AF65-F5344CB8AC3E}">
        <p14:creationId xmlns:p14="http://schemas.microsoft.com/office/powerpoint/2010/main" val="35592442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A59DF-CD5F-6D60-B539-3503E2BCD08B}"/>
              </a:ext>
            </a:extLst>
          </p:cNvPr>
          <p:cNvSpPr txBox="1">
            <a:spLocks/>
          </p:cNvSpPr>
          <p:nvPr/>
        </p:nvSpPr>
        <p:spPr>
          <a:xfrm>
            <a:off x="1600200" y="517585"/>
            <a:ext cx="899160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err="1">
                <a:solidFill>
                  <a:srgbClr val="002060"/>
                </a:solidFill>
                <a:latin typeface="Verdana" panose="020B0604030504040204" pitchFamily="34" charset="0"/>
                <a:ea typeface="Verdana" panose="020B0604030504040204" pitchFamily="34" charset="0"/>
              </a:rPr>
              <a:t>Phần</a:t>
            </a:r>
            <a:r>
              <a:rPr lang="en-US" sz="3200" b="1" dirty="0">
                <a:solidFill>
                  <a:srgbClr val="002060"/>
                </a:solidFill>
                <a:latin typeface="Verdana" panose="020B0604030504040204" pitchFamily="34" charset="0"/>
                <a:ea typeface="Verdana" panose="020B0604030504040204" pitchFamily="34" charset="0"/>
              </a:rPr>
              <a:t> 2</a:t>
            </a:r>
            <a:endParaRPr lang="en-US" altLang="en-US" sz="3200" b="1" dirty="0">
              <a:solidFill>
                <a:srgbClr val="002060"/>
              </a:solidFill>
              <a:latin typeface="Verdana" panose="020B0604030504040204" pitchFamily="34" charset="0"/>
              <a:ea typeface="Verdana" panose="020B0604030504040204" pitchFamily="34" charset="0"/>
            </a:endParaRPr>
          </a:p>
        </p:txBody>
      </p:sp>
      <p:sp>
        <p:nvSpPr>
          <p:cNvPr id="5" name="Title 3">
            <a:extLst>
              <a:ext uri="{FF2B5EF4-FFF2-40B4-BE49-F238E27FC236}">
                <a16:creationId xmlns:a16="http://schemas.microsoft.com/office/drawing/2014/main" id="{EAE61DBE-CD71-4E79-CA1E-1163B3E4F5F1}"/>
              </a:ext>
            </a:extLst>
          </p:cNvPr>
          <p:cNvSpPr txBox="1">
            <a:spLocks/>
          </p:cNvSpPr>
          <p:nvPr/>
        </p:nvSpPr>
        <p:spPr>
          <a:xfrm>
            <a:off x="1600200" y="2280249"/>
            <a:ext cx="899160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2060"/>
                </a:solidFill>
                <a:latin typeface="Verdana" panose="020B0604030504040204" pitchFamily="34" charset="0"/>
                <a:ea typeface="Verdana" panose="020B0604030504040204" pitchFamily="34" charset="0"/>
              </a:rPr>
              <a:t>Object Oriented Programming</a:t>
            </a:r>
            <a:br>
              <a:rPr lang="en-US" sz="3600" b="1" dirty="0">
                <a:solidFill>
                  <a:srgbClr val="002060"/>
                </a:solidFill>
                <a:latin typeface="Verdana" panose="020B0604030504040204" pitchFamily="34" charset="0"/>
                <a:ea typeface="Verdana" panose="020B0604030504040204" pitchFamily="34" charset="0"/>
              </a:rPr>
            </a:br>
            <a:r>
              <a:rPr lang="en-US" sz="3600" b="1" dirty="0">
                <a:solidFill>
                  <a:srgbClr val="002060"/>
                </a:solidFill>
                <a:latin typeface="Verdana" panose="020B0604030504040204" pitchFamily="34" charset="0"/>
                <a:ea typeface="Verdana" panose="020B0604030504040204" pitchFamily="34" charset="0"/>
              </a:rPr>
              <a:t>OOP</a:t>
            </a:r>
            <a:endParaRPr lang="en-US" altLang="en-US" sz="3600" b="1" dirty="0">
              <a:solidFill>
                <a:srgbClr val="002060"/>
              </a:solidFill>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4A8A13E6-EB23-C6D0-C146-D4167D324918}"/>
              </a:ext>
            </a:extLst>
          </p:cNvPr>
          <p:cNvSpPr>
            <a:spLocks noGrp="1"/>
          </p:cNvSpPr>
          <p:nvPr>
            <p:ph type="sldNum" sz="quarter" idx="12"/>
          </p:nvPr>
        </p:nvSpPr>
        <p:spPr/>
        <p:txBody>
          <a:bodyPr/>
          <a:lstStyle/>
          <a:p>
            <a:fld id="{5FFFF598-432A-4B7E-867E-5CFC67DB7AEA}" type="slidenum">
              <a:rPr lang="en-US" smtClean="0"/>
              <a:t>16</a:t>
            </a:fld>
            <a:endParaRPr lang="en-US"/>
          </a:p>
        </p:txBody>
      </p:sp>
    </p:spTree>
    <p:extLst>
      <p:ext uri="{BB962C8B-B14F-4D97-AF65-F5344CB8AC3E}">
        <p14:creationId xmlns:p14="http://schemas.microsoft.com/office/powerpoint/2010/main" val="278372557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61374-76FA-5380-373F-4AF9481A00A7}"/>
              </a:ext>
            </a:extLst>
          </p:cNvPr>
          <p:cNvSpPr>
            <a:spLocks noGrp="1"/>
          </p:cNvSpPr>
          <p:nvPr>
            <p:ph type="title"/>
          </p:nvPr>
        </p:nvSpPr>
        <p:spPr/>
        <p:txBody>
          <a:bodyPr>
            <a:normAutofit/>
          </a:bodyPr>
          <a:lstStyle/>
          <a:p>
            <a:pPr algn="ctr"/>
            <a:r>
              <a:rPr lang="en-US" sz="3000" b="1" dirty="0" err="1">
                <a:solidFill>
                  <a:srgbClr val="002060"/>
                </a:solidFill>
                <a:latin typeface="Verdana" panose="020B0604030504040204" pitchFamily="34" charset="0"/>
                <a:ea typeface="Verdana" panose="020B0604030504040204" pitchFamily="34" charset="0"/>
              </a:rPr>
              <a:t>Nội</a:t>
            </a:r>
            <a:r>
              <a:rPr lang="en-US" sz="3000" b="1" dirty="0">
                <a:solidFill>
                  <a:srgbClr val="002060"/>
                </a:solidFill>
                <a:latin typeface="Verdana" panose="020B0604030504040204" pitchFamily="34" charset="0"/>
                <a:ea typeface="Verdana" panose="020B0604030504040204" pitchFamily="34" charset="0"/>
              </a:rPr>
              <a:t> dung</a:t>
            </a:r>
          </a:p>
        </p:txBody>
      </p:sp>
      <p:sp>
        <p:nvSpPr>
          <p:cNvPr id="3" name="Content Placeholder 2">
            <a:extLst>
              <a:ext uri="{FF2B5EF4-FFF2-40B4-BE49-F238E27FC236}">
                <a16:creationId xmlns:a16="http://schemas.microsoft.com/office/drawing/2014/main" id="{7005AFE5-9499-F4DB-B42C-FDD408C742C3}"/>
              </a:ext>
            </a:extLst>
          </p:cNvPr>
          <p:cNvSpPr>
            <a:spLocks noGrp="1"/>
          </p:cNvSpPr>
          <p:nvPr>
            <p:ph idx="1"/>
          </p:nvPr>
        </p:nvSpPr>
        <p:spPr/>
        <p:txBody>
          <a:bodyPr/>
          <a:lstStyle/>
          <a:p>
            <a:pPr>
              <a:buFont typeface="Wingdings" panose="05000000000000000000" pitchFamily="2" charset="2"/>
              <a:buChar char="§"/>
            </a:pPr>
            <a:r>
              <a:rPr lang="en-US" sz="2800" b="1" dirty="0" err="1">
                <a:solidFill>
                  <a:srgbClr val="002060"/>
                </a:solidFill>
                <a:latin typeface="Verdana" panose="020B0604030504040204" pitchFamily="34" charset="0"/>
                <a:ea typeface="Verdana" panose="020B0604030504040204" pitchFamily="34" charset="0"/>
              </a:rPr>
              <a:t>Giới</a:t>
            </a:r>
            <a:r>
              <a:rPr lang="en-US" sz="2800" b="1" dirty="0">
                <a:solidFill>
                  <a:srgbClr val="002060"/>
                </a:solidFill>
                <a:latin typeface="Verdana" panose="020B0604030504040204" pitchFamily="34" charset="0"/>
                <a:ea typeface="Verdana" panose="020B0604030504040204" pitchFamily="34" charset="0"/>
              </a:rPr>
              <a:t> </a:t>
            </a:r>
            <a:r>
              <a:rPr lang="en-US" sz="2800" b="1" dirty="0" err="1">
                <a:solidFill>
                  <a:srgbClr val="002060"/>
                </a:solidFill>
                <a:latin typeface="Verdana" panose="020B0604030504040204" pitchFamily="34" charset="0"/>
                <a:ea typeface="Verdana" panose="020B0604030504040204" pitchFamily="34" charset="0"/>
              </a:rPr>
              <a:t>thiệu</a:t>
            </a:r>
            <a:endParaRPr lang="en-US" sz="2800" b="1" dirty="0">
              <a:solidFill>
                <a:srgbClr val="002060"/>
              </a:solidFill>
              <a:latin typeface="Verdana" panose="020B0604030504040204" pitchFamily="34" charset="0"/>
              <a:ea typeface="Verdana" panose="020B0604030504040204" pitchFamily="34" charset="0"/>
            </a:endParaRPr>
          </a:p>
          <a:p>
            <a:pPr>
              <a:buFont typeface="Wingdings" panose="05000000000000000000" pitchFamily="2" charset="2"/>
              <a:buChar char="§"/>
            </a:pPr>
            <a:r>
              <a:rPr lang="en-US" sz="2800" b="1" dirty="0" err="1">
                <a:solidFill>
                  <a:srgbClr val="002060"/>
                </a:solidFill>
                <a:latin typeface="Verdana" panose="020B0604030504040204" pitchFamily="34" charset="0"/>
                <a:ea typeface="Verdana" panose="020B0604030504040204" pitchFamily="34" charset="0"/>
              </a:rPr>
              <a:t>Tính</a:t>
            </a:r>
            <a:r>
              <a:rPr lang="en-US" sz="2800" b="1" dirty="0">
                <a:solidFill>
                  <a:srgbClr val="002060"/>
                </a:solidFill>
                <a:latin typeface="Verdana" panose="020B0604030504040204" pitchFamily="34" charset="0"/>
                <a:ea typeface="Verdana" panose="020B0604030504040204" pitchFamily="34" charset="0"/>
              </a:rPr>
              <a:t> </a:t>
            </a:r>
            <a:r>
              <a:rPr lang="en-US" sz="2800" b="1" dirty="0" err="1">
                <a:solidFill>
                  <a:srgbClr val="002060"/>
                </a:solidFill>
                <a:latin typeface="Verdana" panose="020B0604030504040204" pitchFamily="34" charset="0"/>
                <a:ea typeface="Verdana" panose="020B0604030504040204" pitchFamily="34" charset="0"/>
              </a:rPr>
              <a:t>Đóng</a:t>
            </a:r>
            <a:r>
              <a:rPr lang="en-US" sz="2800" b="1" dirty="0">
                <a:solidFill>
                  <a:srgbClr val="002060"/>
                </a:solidFill>
                <a:latin typeface="Verdana" panose="020B0604030504040204" pitchFamily="34" charset="0"/>
                <a:ea typeface="Verdana" panose="020B0604030504040204" pitchFamily="34" charset="0"/>
              </a:rPr>
              <a:t> </a:t>
            </a:r>
            <a:r>
              <a:rPr lang="en-US" sz="2800" b="1" dirty="0" err="1">
                <a:solidFill>
                  <a:srgbClr val="002060"/>
                </a:solidFill>
                <a:latin typeface="Verdana" panose="020B0604030504040204" pitchFamily="34" charset="0"/>
                <a:ea typeface="Verdana" panose="020B0604030504040204" pitchFamily="34" charset="0"/>
              </a:rPr>
              <a:t>Gói</a:t>
            </a:r>
            <a:endParaRPr lang="en-US" sz="2800" b="1" dirty="0">
              <a:solidFill>
                <a:srgbClr val="002060"/>
              </a:solidFill>
              <a:latin typeface="Verdana" panose="020B0604030504040204" pitchFamily="34" charset="0"/>
              <a:ea typeface="Verdana" panose="020B0604030504040204" pitchFamily="34" charset="0"/>
            </a:endParaRPr>
          </a:p>
          <a:p>
            <a:pPr>
              <a:buFont typeface="Wingdings" panose="05000000000000000000" pitchFamily="2" charset="2"/>
              <a:buChar char="§"/>
            </a:pPr>
            <a:r>
              <a:rPr lang="en-US" sz="2800" b="1" i="0" dirty="0" err="1">
                <a:solidFill>
                  <a:srgbClr val="002060"/>
                </a:solidFill>
                <a:effectLst/>
                <a:latin typeface="Verdana" panose="020B0604030504040204" pitchFamily="34" charset="0"/>
                <a:ea typeface="Verdana" panose="020B0604030504040204" pitchFamily="34" charset="0"/>
              </a:rPr>
              <a:t>Tính</a:t>
            </a:r>
            <a:r>
              <a:rPr lang="en-US" sz="2800" b="1" i="0" dirty="0">
                <a:solidFill>
                  <a:srgbClr val="002060"/>
                </a:solidFill>
                <a:effectLst/>
                <a:latin typeface="Verdana" panose="020B0604030504040204" pitchFamily="34" charset="0"/>
                <a:ea typeface="Verdana" panose="020B0604030504040204" pitchFamily="34" charset="0"/>
              </a:rPr>
              <a:t> </a:t>
            </a:r>
            <a:r>
              <a:rPr lang="en-US" sz="2800" b="1" i="0" dirty="0" err="1">
                <a:solidFill>
                  <a:srgbClr val="002060"/>
                </a:solidFill>
                <a:effectLst/>
                <a:latin typeface="Verdana" panose="020B0604030504040204" pitchFamily="34" charset="0"/>
                <a:ea typeface="Verdana" panose="020B0604030504040204" pitchFamily="34" charset="0"/>
              </a:rPr>
              <a:t>Kê</a:t>
            </a:r>
            <a:r>
              <a:rPr lang="en-US" sz="2800" b="1" i="0" dirty="0">
                <a:solidFill>
                  <a:srgbClr val="002060"/>
                </a:solidFill>
                <a:effectLst/>
                <a:latin typeface="Verdana" panose="020B0604030504040204" pitchFamily="34" charset="0"/>
                <a:ea typeface="Verdana" panose="020B0604030504040204" pitchFamily="34" charset="0"/>
              </a:rPr>
              <a:t>́ </a:t>
            </a:r>
            <a:r>
              <a:rPr lang="en-US" sz="2800" b="1" i="0" dirty="0" err="1">
                <a:solidFill>
                  <a:srgbClr val="002060"/>
                </a:solidFill>
                <a:effectLst/>
                <a:latin typeface="Verdana" panose="020B0604030504040204" pitchFamily="34" charset="0"/>
                <a:ea typeface="Verdana" panose="020B0604030504040204" pitchFamily="34" charset="0"/>
              </a:rPr>
              <a:t>Thừa</a:t>
            </a:r>
            <a:endParaRPr lang="en-US" sz="2800" b="1" i="0" dirty="0">
              <a:solidFill>
                <a:srgbClr val="002060"/>
              </a:solidFill>
              <a:effectLst/>
              <a:latin typeface="Verdana" panose="020B0604030504040204" pitchFamily="34" charset="0"/>
              <a:ea typeface="Verdana" panose="020B0604030504040204" pitchFamily="34" charset="0"/>
            </a:endParaRPr>
          </a:p>
          <a:p>
            <a:pPr>
              <a:buFont typeface="Wingdings" panose="05000000000000000000" pitchFamily="2" charset="2"/>
              <a:buChar char="§"/>
            </a:pPr>
            <a:r>
              <a:rPr lang="en-US" sz="2800" b="1" i="0" dirty="0" err="1">
                <a:solidFill>
                  <a:srgbClr val="002060"/>
                </a:solidFill>
                <a:effectLst/>
                <a:latin typeface="Verdana" panose="020B0604030504040204" pitchFamily="34" charset="0"/>
                <a:ea typeface="Verdana" panose="020B0604030504040204" pitchFamily="34" charset="0"/>
              </a:rPr>
              <a:t>Tính</a:t>
            </a:r>
            <a:r>
              <a:rPr lang="en-US" sz="2800" b="1" i="0" dirty="0">
                <a:solidFill>
                  <a:srgbClr val="002060"/>
                </a:solidFill>
                <a:effectLst/>
                <a:latin typeface="Verdana" panose="020B0604030504040204" pitchFamily="34" charset="0"/>
                <a:ea typeface="Verdana" panose="020B0604030504040204" pitchFamily="34" charset="0"/>
              </a:rPr>
              <a:t> </a:t>
            </a:r>
            <a:r>
              <a:rPr lang="en-US" sz="2800" b="1" i="0" dirty="0" err="1">
                <a:solidFill>
                  <a:srgbClr val="002060"/>
                </a:solidFill>
                <a:effectLst/>
                <a:latin typeface="Verdana" panose="020B0604030504040204" pitchFamily="34" charset="0"/>
                <a:ea typeface="Verdana" panose="020B0604030504040204" pitchFamily="34" charset="0"/>
              </a:rPr>
              <a:t>Đa</a:t>
            </a:r>
            <a:r>
              <a:rPr lang="en-US" sz="2800" b="1" i="0" dirty="0">
                <a:solidFill>
                  <a:srgbClr val="002060"/>
                </a:solidFill>
                <a:effectLst/>
                <a:latin typeface="Verdana" panose="020B0604030504040204" pitchFamily="34" charset="0"/>
                <a:ea typeface="Verdana" panose="020B0604030504040204" pitchFamily="34" charset="0"/>
              </a:rPr>
              <a:t> </a:t>
            </a:r>
            <a:r>
              <a:rPr lang="en-US" sz="2800" b="1" i="0" dirty="0" err="1">
                <a:solidFill>
                  <a:srgbClr val="002060"/>
                </a:solidFill>
                <a:effectLst/>
                <a:latin typeface="Verdana" panose="020B0604030504040204" pitchFamily="34" charset="0"/>
                <a:ea typeface="Verdana" panose="020B0604030504040204" pitchFamily="34" charset="0"/>
              </a:rPr>
              <a:t>Hình</a:t>
            </a:r>
            <a:endParaRPr lang="en-US" sz="2800" b="1" i="0" dirty="0">
              <a:solidFill>
                <a:srgbClr val="002060"/>
              </a:solidFill>
              <a:effectLst/>
              <a:latin typeface="Verdana" panose="020B0604030504040204" pitchFamily="34" charset="0"/>
              <a:ea typeface="Verdana" panose="020B0604030504040204" pitchFamily="34" charset="0"/>
            </a:endParaRPr>
          </a:p>
          <a:p>
            <a:pPr>
              <a:buFont typeface="Wingdings" panose="05000000000000000000" pitchFamily="2" charset="2"/>
              <a:buChar char="§"/>
            </a:pPr>
            <a:r>
              <a:rPr lang="en-US" sz="2800" b="1" dirty="0" err="1">
                <a:solidFill>
                  <a:srgbClr val="002060"/>
                </a:solidFill>
                <a:latin typeface="Verdana" panose="020B0604030504040204" pitchFamily="34" charset="0"/>
                <a:ea typeface="Verdana" panose="020B0604030504040204" pitchFamily="34" charset="0"/>
              </a:rPr>
              <a:t>Tính</a:t>
            </a:r>
            <a:r>
              <a:rPr lang="en-US" sz="2800" b="1" dirty="0">
                <a:solidFill>
                  <a:srgbClr val="002060"/>
                </a:solidFill>
                <a:latin typeface="Verdana" panose="020B0604030504040204" pitchFamily="34" charset="0"/>
                <a:ea typeface="Verdana" panose="020B0604030504040204" pitchFamily="34" charset="0"/>
              </a:rPr>
              <a:t> </a:t>
            </a:r>
            <a:r>
              <a:rPr lang="en-US" sz="2800" b="1" dirty="0" err="1">
                <a:solidFill>
                  <a:srgbClr val="002060"/>
                </a:solidFill>
                <a:latin typeface="Verdana" panose="020B0604030504040204" pitchFamily="34" charset="0"/>
                <a:ea typeface="Verdana" panose="020B0604030504040204" pitchFamily="34" charset="0"/>
              </a:rPr>
              <a:t>Trừu</a:t>
            </a:r>
            <a:r>
              <a:rPr lang="en-US" sz="2800" b="1" dirty="0">
                <a:solidFill>
                  <a:srgbClr val="002060"/>
                </a:solidFill>
                <a:latin typeface="Verdana" panose="020B0604030504040204" pitchFamily="34" charset="0"/>
                <a:ea typeface="Verdana" panose="020B0604030504040204" pitchFamily="34" charset="0"/>
              </a:rPr>
              <a:t> </a:t>
            </a:r>
            <a:r>
              <a:rPr lang="en-US" sz="2800" b="1" dirty="0" err="1">
                <a:solidFill>
                  <a:srgbClr val="002060"/>
                </a:solidFill>
                <a:latin typeface="Verdana" panose="020B0604030504040204" pitchFamily="34" charset="0"/>
                <a:ea typeface="Verdana" panose="020B0604030504040204" pitchFamily="34" charset="0"/>
              </a:rPr>
              <a:t>Tượng</a:t>
            </a:r>
            <a:endParaRPr lang="en-US" sz="2800" b="1" i="0" dirty="0">
              <a:solidFill>
                <a:srgbClr val="002060"/>
              </a:solidFill>
              <a:effectLst/>
              <a:latin typeface="Verdana" panose="020B0604030504040204" pitchFamily="34" charset="0"/>
              <a:ea typeface="Verdana" panose="020B0604030504040204" pitchFamily="34" charset="0"/>
            </a:endParaRPr>
          </a:p>
          <a:p>
            <a:pPr marL="0" indent="0">
              <a:buNone/>
            </a:pPr>
            <a:endParaRPr lang="en-US" i="0" dirty="0">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52676D38-59CF-6BCB-D90D-6543A0CEF9C6}"/>
              </a:ext>
            </a:extLst>
          </p:cNvPr>
          <p:cNvSpPr>
            <a:spLocks noGrp="1"/>
          </p:cNvSpPr>
          <p:nvPr>
            <p:ph type="sldNum" sz="quarter" idx="12"/>
          </p:nvPr>
        </p:nvSpPr>
        <p:spPr/>
        <p:txBody>
          <a:bodyPr/>
          <a:lstStyle/>
          <a:p>
            <a:fld id="{5FFFF598-432A-4B7E-867E-5CFC67DB7AEA}" type="slidenum">
              <a:rPr lang="en-US" smtClean="0"/>
              <a:t>17</a:t>
            </a:fld>
            <a:endParaRPr lang="en-US"/>
          </a:p>
        </p:txBody>
      </p:sp>
    </p:spTree>
    <p:extLst>
      <p:ext uri="{BB962C8B-B14F-4D97-AF65-F5344CB8AC3E}">
        <p14:creationId xmlns:p14="http://schemas.microsoft.com/office/powerpoint/2010/main" val="20291567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err="1">
                <a:solidFill>
                  <a:srgbClr val="002060"/>
                </a:solidFill>
                <a:latin typeface="Verdana" panose="020B0604030504040204" pitchFamily="34" charset="0"/>
                <a:ea typeface="Verdana" panose="020B0604030504040204" pitchFamily="34" charset="0"/>
              </a:rPr>
              <a:t>Giới</a:t>
            </a:r>
            <a:r>
              <a:rPr lang="en-US" sz="3600" b="1" dirty="0">
                <a:solidFill>
                  <a:srgbClr val="002060"/>
                </a:solidFill>
                <a:latin typeface="Verdana" panose="020B0604030504040204" pitchFamily="34" charset="0"/>
                <a:ea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rPr>
              <a:t>thiệu</a:t>
            </a:r>
            <a:endParaRPr lang="en-US" sz="3600" dirty="0"/>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lstStyle/>
          <a:p>
            <a:pPr algn="just"/>
            <a:r>
              <a:rPr lang="vi-VN" b="0" i="0" dirty="0">
                <a:solidFill>
                  <a:srgbClr val="002060"/>
                </a:solidFill>
                <a:effectLst/>
                <a:latin typeface="Verdana" panose="020B0604030504040204" pitchFamily="34" charset="0"/>
                <a:ea typeface="Verdana" panose="020B0604030504040204" pitchFamily="34" charset="0"/>
              </a:rPr>
              <a:t>Object Oriented Programming</a:t>
            </a:r>
            <a:r>
              <a:rPr lang="en-US" b="0" i="0" dirty="0">
                <a:solidFill>
                  <a:srgbClr val="002060"/>
                </a:solidFill>
                <a:effectLst/>
                <a:latin typeface="Verdana" panose="020B0604030504040204" pitchFamily="34" charset="0"/>
                <a:ea typeface="Verdana" panose="020B0604030504040204" pitchFamily="34" charset="0"/>
              </a:rPr>
              <a:t> </a:t>
            </a:r>
            <a:r>
              <a:rPr lang="vi-VN" b="0" i="0" dirty="0">
                <a:solidFill>
                  <a:srgbClr val="002060"/>
                </a:solidFill>
                <a:effectLst/>
                <a:latin typeface="Verdana" panose="020B0604030504040204" pitchFamily="34" charset="0"/>
                <a:ea typeface="Verdana" panose="020B0604030504040204" pitchFamily="34" charset="0"/>
              </a:rPr>
              <a:t>(OOP) </a:t>
            </a:r>
            <a:r>
              <a:rPr lang="vi-VN" b="0" i="0" dirty="0">
                <a:solidFill>
                  <a:srgbClr val="414042"/>
                </a:solidFill>
                <a:effectLst/>
                <a:latin typeface="Verdana" panose="020B0604030504040204" pitchFamily="34" charset="0"/>
                <a:ea typeface="Verdana" panose="020B0604030504040204" pitchFamily="34" charset="0"/>
              </a:rPr>
              <a:t>– </a:t>
            </a:r>
            <a:r>
              <a:rPr lang="vi-VN" b="0" i="0" dirty="0">
                <a:solidFill>
                  <a:schemeClr val="tx1"/>
                </a:solidFill>
                <a:effectLst/>
                <a:latin typeface="Verdana" panose="020B0604030504040204" pitchFamily="34" charset="0"/>
                <a:ea typeface="Verdana" panose="020B0604030504040204" pitchFamily="34" charset="0"/>
              </a:rPr>
              <a:t>lập trình hướng đối tượng là một phương pháp lập trình dựa trên khái niệm về lớp và đối tượng. OOP tập trung vào các đối tượng thao tác hơn là logic để thao tác chúng.</a:t>
            </a:r>
            <a:r>
              <a:rPr lang="vi-VN" b="0" i="0" dirty="0">
                <a:solidFill>
                  <a:schemeClr val="tx1"/>
                </a:solidFill>
                <a:effectLst/>
                <a:latin typeface="Söhne"/>
              </a:rPr>
              <a:t> </a:t>
            </a:r>
            <a:r>
              <a:rPr lang="vi-VN" b="0" i="0" dirty="0">
                <a:solidFill>
                  <a:schemeClr val="tx1"/>
                </a:solidFill>
                <a:effectLst/>
                <a:latin typeface="Verdana" panose="020B0604030504040204" pitchFamily="34" charset="0"/>
                <a:ea typeface="Verdana" panose="020B0604030504040204" pitchFamily="34" charset="0"/>
              </a:rPr>
              <a:t>OOP tập trung vào việc mô phỏng thế giới thực bằng cách đặt mọi thứ vào các đối tượng có trạng thái và hành vi</a:t>
            </a:r>
            <a:r>
              <a:rPr lang="en-US" b="0" i="0" dirty="0">
                <a:solidFill>
                  <a:schemeClr val="tx1"/>
                </a:solidFill>
                <a:effectLst/>
                <a:latin typeface="Verdana" panose="020B0604030504040204" pitchFamily="34" charset="0"/>
                <a:ea typeface="Verdana" panose="020B0604030504040204" pitchFamily="34" charset="0"/>
              </a:rPr>
              <a:t>.</a:t>
            </a:r>
          </a:p>
          <a:p>
            <a:pPr algn="just"/>
            <a:r>
              <a:rPr lang="en-US" b="0" i="0" dirty="0">
                <a:solidFill>
                  <a:schemeClr val="tx1"/>
                </a:solidFill>
                <a:effectLst/>
                <a:latin typeface="Verdana" panose="020B0604030504040204" pitchFamily="34" charset="0"/>
                <a:ea typeface="Verdana" panose="020B0604030504040204" pitchFamily="34" charset="0"/>
              </a:rPr>
              <a:t>OOP bao </a:t>
            </a:r>
            <a:r>
              <a:rPr lang="en-US" b="0" i="0" dirty="0" err="1">
                <a:solidFill>
                  <a:schemeClr val="tx1"/>
                </a:solidFill>
                <a:effectLst/>
                <a:latin typeface="Verdana" panose="020B0604030504040204" pitchFamily="34" charset="0"/>
                <a:ea typeface="Verdana" panose="020B0604030504040204" pitchFamily="34" charset="0"/>
              </a:rPr>
              <a:t>gồm</a:t>
            </a:r>
            <a:r>
              <a:rPr lang="en-US" b="0" i="0" dirty="0">
                <a:solidFill>
                  <a:schemeClr val="tx1"/>
                </a:solidFill>
                <a:effectLst/>
                <a:latin typeface="Verdana" panose="020B0604030504040204" pitchFamily="34" charset="0"/>
                <a:ea typeface="Verdana" panose="020B0604030504040204" pitchFamily="34" charset="0"/>
              </a:rPr>
              <a:t> 2 </a:t>
            </a:r>
            <a:r>
              <a:rPr lang="en-US" b="0" i="0" dirty="0" err="1">
                <a:solidFill>
                  <a:schemeClr val="tx1"/>
                </a:solidFill>
                <a:effectLst/>
                <a:latin typeface="Verdana" panose="020B0604030504040204" pitchFamily="34" charset="0"/>
                <a:ea typeface="Verdana" panose="020B0604030504040204" pitchFamily="34" charset="0"/>
              </a:rPr>
              <a:t>thành</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phần</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chính</a:t>
            </a:r>
            <a:r>
              <a:rPr lang="en-US" b="0" i="0" dirty="0">
                <a:solidFill>
                  <a:schemeClr val="tx1"/>
                </a:solidFill>
                <a:effectLst/>
                <a:latin typeface="Verdana" panose="020B0604030504040204" pitchFamily="34" charset="0"/>
                <a:ea typeface="Verdana" panose="020B0604030504040204" pitchFamily="34" charset="0"/>
              </a:rPr>
              <a:t>:</a:t>
            </a:r>
            <a:endParaRPr lang="en-US" dirty="0">
              <a:solidFill>
                <a:schemeClr val="tx1"/>
              </a:solidFill>
              <a:latin typeface="Verdana" panose="020B0604030504040204" pitchFamily="34" charset="0"/>
              <a:ea typeface="Verdana" panose="020B0604030504040204" pitchFamily="34" charset="0"/>
            </a:endParaRPr>
          </a:p>
          <a:p>
            <a:pPr lvl="1" fontAlgn="base">
              <a:buFont typeface="Wingdings" panose="05000000000000000000" pitchFamily="2" charset="2"/>
              <a:buChar char="§"/>
            </a:pPr>
            <a:r>
              <a:rPr lang="vi-VN" b="0" i="0" dirty="0">
                <a:solidFill>
                  <a:schemeClr val="tx1"/>
                </a:solidFill>
                <a:effectLst/>
                <a:latin typeface="Verdana" panose="020B0604030504040204" pitchFamily="34" charset="0"/>
                <a:ea typeface="Verdana" panose="020B0604030504040204" pitchFamily="34" charset="0"/>
              </a:rPr>
              <a:t>Thuộc tính (Attribute): là những thông tin, đặc điểm của đối tượng</a:t>
            </a:r>
            <a:r>
              <a:rPr lang="en-US" b="0" i="0" dirty="0">
                <a:solidFill>
                  <a:schemeClr val="tx1"/>
                </a:solidFill>
                <a:effectLst/>
                <a:latin typeface="Verdana" panose="020B0604030504040204" pitchFamily="34" charset="0"/>
                <a:ea typeface="Verdana" panose="020B0604030504040204" pitchFamily="34" charset="0"/>
              </a:rPr>
              <a:t>.</a:t>
            </a:r>
            <a:endParaRPr lang="vi-VN" b="0" i="0" dirty="0">
              <a:solidFill>
                <a:schemeClr val="tx1"/>
              </a:solidFill>
              <a:effectLst/>
              <a:latin typeface="Verdana" panose="020B0604030504040204" pitchFamily="34" charset="0"/>
              <a:ea typeface="Verdana" panose="020B0604030504040204" pitchFamily="34" charset="0"/>
            </a:endParaRPr>
          </a:p>
          <a:p>
            <a:pPr lvl="1" fontAlgn="base">
              <a:buFont typeface="Wingdings" panose="05000000000000000000" pitchFamily="2" charset="2"/>
              <a:buChar char="§"/>
            </a:pPr>
            <a:r>
              <a:rPr lang="vi-VN" b="0" i="0" dirty="0">
                <a:solidFill>
                  <a:schemeClr val="tx1"/>
                </a:solidFill>
                <a:effectLst/>
                <a:latin typeface="Verdana" panose="020B0604030504040204" pitchFamily="34" charset="0"/>
                <a:ea typeface="Verdana" panose="020B0604030504040204" pitchFamily="34" charset="0"/>
              </a:rPr>
              <a:t>Phương thức (Method): là những hành vi mà đối tượng có thể thực hiện</a:t>
            </a:r>
            <a:r>
              <a:rPr lang="en-US" b="0" i="0" dirty="0">
                <a:solidFill>
                  <a:schemeClr val="tx1"/>
                </a:solidFill>
                <a:effectLst/>
                <a:latin typeface="Verdana" panose="020B0604030504040204" pitchFamily="34" charset="0"/>
                <a:ea typeface="Verdana" panose="020B0604030504040204" pitchFamily="34" charset="0"/>
              </a:rPr>
              <a:t>.</a:t>
            </a:r>
            <a:endParaRPr lang="vi-VN" b="0" i="0" dirty="0">
              <a:solidFill>
                <a:schemeClr val="tx1"/>
              </a:solidFill>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6CCE503D-67F9-3F03-2DA1-0287AA538806}"/>
              </a:ext>
            </a:extLst>
          </p:cNvPr>
          <p:cNvSpPr>
            <a:spLocks noGrp="1"/>
          </p:cNvSpPr>
          <p:nvPr>
            <p:ph type="sldNum" sz="quarter" idx="12"/>
          </p:nvPr>
        </p:nvSpPr>
        <p:spPr/>
        <p:txBody>
          <a:bodyPr/>
          <a:lstStyle/>
          <a:p>
            <a:fld id="{5FFFF598-432A-4B7E-867E-5CFC67DB7AEA}" type="slidenum">
              <a:rPr lang="en-US" smtClean="0"/>
              <a:t>18</a:t>
            </a:fld>
            <a:endParaRPr lang="en-US"/>
          </a:p>
        </p:txBody>
      </p:sp>
    </p:spTree>
    <p:extLst>
      <p:ext uri="{BB962C8B-B14F-4D97-AF65-F5344CB8AC3E}">
        <p14:creationId xmlns:p14="http://schemas.microsoft.com/office/powerpoint/2010/main" val="773539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Encapsulation</a:t>
            </a:r>
            <a:br>
              <a:rPr lang="en-US" sz="3600" b="1" dirty="0">
                <a:solidFill>
                  <a:srgbClr val="002060"/>
                </a:solidFill>
                <a:latin typeface="Verdana" panose="020B0604030504040204" pitchFamily="34" charset="0"/>
                <a:ea typeface="Verdana" panose="020B0604030504040204" pitchFamily="34" charset="0"/>
              </a:rPr>
            </a:br>
            <a:r>
              <a:rPr lang="en-US" sz="3600" b="1" dirty="0" err="1">
                <a:solidFill>
                  <a:srgbClr val="002060"/>
                </a:solidFill>
                <a:latin typeface="Verdana" panose="020B0604030504040204" pitchFamily="34" charset="0"/>
                <a:ea typeface="Verdana" panose="020B0604030504040204" pitchFamily="34" charset="0"/>
              </a:rPr>
              <a:t>Tính</a:t>
            </a:r>
            <a:r>
              <a:rPr lang="en-US" sz="3600" b="1" dirty="0">
                <a:solidFill>
                  <a:srgbClr val="002060"/>
                </a:solidFill>
                <a:latin typeface="Verdana" panose="020B0604030504040204" pitchFamily="34" charset="0"/>
                <a:ea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rPr>
              <a:t>đóng</a:t>
            </a:r>
            <a:r>
              <a:rPr lang="en-US" sz="3600" b="1" dirty="0">
                <a:solidFill>
                  <a:srgbClr val="002060"/>
                </a:solidFill>
                <a:latin typeface="Verdana" panose="020B0604030504040204" pitchFamily="34" charset="0"/>
                <a:ea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rPr>
              <a:t>gói</a:t>
            </a:r>
            <a:endParaRPr lang="en-US" sz="3600" b="1" i="0" dirty="0">
              <a:solidFill>
                <a:srgbClr val="002060"/>
              </a:solidFill>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a:buFont typeface="Arial" panose="020B0604020202020204" pitchFamily="34" charset="0"/>
              <a:buChar char="•"/>
            </a:pPr>
            <a:r>
              <a:rPr lang="en-US" b="0" i="0" dirty="0" err="1">
                <a:solidFill>
                  <a:schemeClr val="tx1"/>
                </a:solidFill>
                <a:effectLst/>
                <a:latin typeface="Verdana" panose="020B0604030504040204" pitchFamily="34" charset="0"/>
                <a:ea typeface="Verdana" panose="020B0604030504040204" pitchFamily="34" charset="0"/>
              </a:rPr>
              <a:t>Tính</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chất</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này</a:t>
            </a:r>
            <a:r>
              <a:rPr lang="en-US" b="0" i="0" dirty="0">
                <a:solidFill>
                  <a:schemeClr val="tx1"/>
                </a:solidFill>
                <a:effectLst/>
                <a:latin typeface="Verdana" panose="020B0604030504040204" pitchFamily="34" charset="0"/>
                <a:ea typeface="Verdana" panose="020B0604030504040204" pitchFamily="34" charset="0"/>
              </a:rPr>
              <a:t> </a:t>
            </a:r>
            <a:r>
              <a:rPr lang="vi-VN" b="0" i="0" dirty="0">
                <a:solidFill>
                  <a:schemeClr val="tx1"/>
                </a:solidFill>
                <a:effectLst/>
                <a:latin typeface="Verdana" panose="020B0604030504040204" pitchFamily="34" charset="0"/>
                <a:ea typeface="Verdana" panose="020B0604030504040204" pitchFamily="34" charset="0"/>
              </a:rPr>
              <a:t>giúp che giấu thông tin và giữ cho các thành phần bên ngoài chỉ có thể tương tác thông qua giao diện được định nghĩa. </a:t>
            </a:r>
            <a:endParaRPr lang="en-US" b="0" i="0" dirty="0">
              <a:solidFill>
                <a:schemeClr val="tx1"/>
              </a:solidFill>
              <a:effectLst/>
              <a:latin typeface="Verdana" panose="020B0604030504040204" pitchFamily="34" charset="0"/>
              <a:ea typeface="Verdana" panose="020B0604030504040204" pitchFamily="34" charset="0"/>
            </a:endParaRPr>
          </a:p>
          <a:p>
            <a:pPr>
              <a:buFont typeface="Arial" panose="020B0604020202020204" pitchFamily="34" charset="0"/>
              <a:buChar char="•"/>
            </a:pPr>
            <a:r>
              <a:rPr lang="vi-VN" b="0" i="0" dirty="0">
                <a:solidFill>
                  <a:schemeClr val="tx1"/>
                </a:solidFill>
                <a:effectLst/>
                <a:latin typeface="Verdana" panose="020B0604030504040204" pitchFamily="34" charset="0"/>
                <a:ea typeface="Verdana" panose="020B0604030504040204" pitchFamily="34" charset="0"/>
              </a:rPr>
              <a:t>Các dữ liệu và phương thức có liên quan với nhau được đóng gói thành các lớp để tiện cho việc quản lý và sử dụng.</a:t>
            </a:r>
            <a:endParaRPr lang="en-US" b="0" i="0" dirty="0">
              <a:solidFill>
                <a:schemeClr val="tx1"/>
              </a:solidFill>
              <a:effectLst/>
              <a:latin typeface="Verdana" panose="020B0604030504040204" pitchFamily="34" charset="0"/>
              <a:ea typeface="Verdana" panose="020B0604030504040204" pitchFamily="34" charset="0"/>
            </a:endParaRPr>
          </a:p>
          <a:p>
            <a:pPr>
              <a:buFont typeface="Arial" panose="020B0604020202020204" pitchFamily="34" charset="0"/>
              <a:buChar char="•"/>
            </a:pPr>
            <a:r>
              <a:rPr lang="vi-VN" b="0" i="0" dirty="0">
                <a:solidFill>
                  <a:schemeClr val="tx1"/>
                </a:solidFill>
                <a:effectLst/>
                <a:latin typeface="Verdana" panose="020B0604030504040204" pitchFamily="34" charset="0"/>
                <a:ea typeface="Verdana" panose="020B0604030504040204" pitchFamily="34" charset="0"/>
              </a:rPr>
              <a:t>Tính chất này giúp tăng tính bảo mật cho đối tượng và tránh tình trạng dữ liệu bị hư hỏng ngoài ý muốn.</a:t>
            </a:r>
            <a:endParaRPr lang="en-US" sz="2000" i="0" dirty="0">
              <a:solidFill>
                <a:schemeClr val="tx1"/>
              </a:solidFill>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19</a:t>
            </a:fld>
            <a:endParaRPr lang="en-US"/>
          </a:p>
        </p:txBody>
      </p:sp>
    </p:spTree>
    <p:extLst>
      <p:ext uri="{BB962C8B-B14F-4D97-AF65-F5344CB8AC3E}">
        <p14:creationId xmlns:p14="http://schemas.microsoft.com/office/powerpoint/2010/main" val="240709171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A59DF-CD5F-6D60-B539-3503E2BCD08B}"/>
              </a:ext>
            </a:extLst>
          </p:cNvPr>
          <p:cNvSpPr txBox="1">
            <a:spLocks/>
          </p:cNvSpPr>
          <p:nvPr/>
        </p:nvSpPr>
        <p:spPr>
          <a:xfrm>
            <a:off x="1600200" y="517585"/>
            <a:ext cx="899160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err="1">
                <a:solidFill>
                  <a:srgbClr val="002060"/>
                </a:solidFill>
                <a:latin typeface="Verdana" panose="020B0604030504040204" pitchFamily="34" charset="0"/>
                <a:ea typeface="Verdana" panose="020B0604030504040204" pitchFamily="34" charset="0"/>
              </a:rPr>
              <a:t>Phần</a:t>
            </a:r>
            <a:r>
              <a:rPr lang="en-US" sz="3200" b="1" dirty="0">
                <a:solidFill>
                  <a:srgbClr val="002060"/>
                </a:solidFill>
                <a:latin typeface="Verdana" panose="020B0604030504040204" pitchFamily="34" charset="0"/>
                <a:ea typeface="Verdana" panose="020B0604030504040204" pitchFamily="34" charset="0"/>
              </a:rPr>
              <a:t> 1</a:t>
            </a:r>
            <a:endParaRPr lang="en-US" altLang="en-US" sz="3200" b="1" dirty="0">
              <a:solidFill>
                <a:srgbClr val="002060"/>
              </a:solidFill>
              <a:latin typeface="Verdana" panose="020B0604030504040204" pitchFamily="34" charset="0"/>
              <a:ea typeface="Verdana" panose="020B0604030504040204" pitchFamily="34" charset="0"/>
            </a:endParaRPr>
          </a:p>
        </p:txBody>
      </p:sp>
      <p:sp>
        <p:nvSpPr>
          <p:cNvPr id="5" name="Title 3">
            <a:extLst>
              <a:ext uri="{FF2B5EF4-FFF2-40B4-BE49-F238E27FC236}">
                <a16:creationId xmlns:a16="http://schemas.microsoft.com/office/drawing/2014/main" id="{EAE61DBE-CD71-4E79-CA1E-1163B3E4F5F1}"/>
              </a:ext>
            </a:extLst>
          </p:cNvPr>
          <p:cNvSpPr txBox="1">
            <a:spLocks/>
          </p:cNvSpPr>
          <p:nvPr/>
        </p:nvSpPr>
        <p:spPr>
          <a:xfrm>
            <a:off x="1600200" y="2280249"/>
            <a:ext cx="899160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2060"/>
                </a:solidFill>
                <a:latin typeface="Verdana" panose="020B0604030504040204" pitchFamily="34" charset="0"/>
                <a:ea typeface="Verdana" panose="020B0604030504040204" pitchFamily="34" charset="0"/>
              </a:rPr>
              <a:t>Entity Relational Database Design</a:t>
            </a:r>
            <a:endParaRPr lang="en-US" altLang="en-US" sz="3600" b="1" dirty="0">
              <a:solidFill>
                <a:srgbClr val="002060"/>
              </a:solidFill>
              <a:latin typeface="Verdana" panose="020B0604030504040204" pitchFamily="34" charset="0"/>
              <a:ea typeface="Verdana" panose="020B0604030504040204" pitchFamily="34" charset="0"/>
            </a:endParaRPr>
          </a:p>
        </p:txBody>
      </p:sp>
      <p:sp>
        <p:nvSpPr>
          <p:cNvPr id="2" name="Subtitle 2">
            <a:extLst>
              <a:ext uri="{FF2B5EF4-FFF2-40B4-BE49-F238E27FC236}">
                <a16:creationId xmlns:a16="http://schemas.microsoft.com/office/drawing/2014/main" id="{24589E20-2BE3-0141-F100-52FA87E4D809}"/>
              </a:ext>
            </a:extLst>
          </p:cNvPr>
          <p:cNvSpPr txBox="1">
            <a:spLocks/>
          </p:cNvSpPr>
          <p:nvPr/>
        </p:nvSpPr>
        <p:spPr>
          <a:xfrm>
            <a:off x="4113682" y="6340415"/>
            <a:ext cx="7010400" cy="738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en-US" dirty="0" err="1">
                <a:solidFill>
                  <a:schemeClr val="bg1"/>
                </a:solidFill>
                <a:latin typeface="Verdana" panose="020B0604030504040204" pitchFamily="34" charset="0"/>
                <a:ea typeface="Verdana" panose="020B0604030504040204" pitchFamily="34" charset="0"/>
              </a:rPr>
              <a:t>Tác</a:t>
            </a:r>
            <a:r>
              <a:rPr lang="en-US" altLang="en-US" dirty="0">
                <a:solidFill>
                  <a:schemeClr val="bg1"/>
                </a:solidFill>
                <a:latin typeface="Verdana" panose="020B0604030504040204" pitchFamily="34" charset="0"/>
                <a:ea typeface="Verdana" panose="020B0604030504040204" pitchFamily="34" charset="0"/>
              </a:rPr>
              <a:t> </a:t>
            </a:r>
            <a:r>
              <a:rPr lang="en-US" altLang="en-US" dirty="0" err="1">
                <a:solidFill>
                  <a:schemeClr val="bg1"/>
                </a:solidFill>
                <a:latin typeface="Verdana" panose="020B0604030504040204" pitchFamily="34" charset="0"/>
                <a:ea typeface="Verdana" panose="020B0604030504040204" pitchFamily="34" charset="0"/>
              </a:rPr>
              <a:t>gia</a:t>
            </a:r>
            <a:r>
              <a:rPr lang="en-US" altLang="en-US" dirty="0">
                <a:solidFill>
                  <a:schemeClr val="bg1"/>
                </a:solidFill>
                <a:latin typeface="Verdana" panose="020B0604030504040204" pitchFamily="34" charset="0"/>
                <a:ea typeface="Verdana" panose="020B0604030504040204" pitchFamily="34" charset="0"/>
              </a:rPr>
              <a:t>̉: </a:t>
            </a:r>
            <a:r>
              <a:rPr lang="en-US" altLang="en-US" dirty="0" err="1">
                <a:solidFill>
                  <a:schemeClr val="bg1"/>
                </a:solidFill>
                <a:latin typeface="Verdana" panose="020B0604030504040204" pitchFamily="34" charset="0"/>
                <a:ea typeface="Verdana" panose="020B0604030504040204" pitchFamily="34" charset="0"/>
              </a:rPr>
              <a:t>Trần</a:t>
            </a:r>
            <a:r>
              <a:rPr lang="en-US" altLang="en-US" dirty="0">
                <a:solidFill>
                  <a:schemeClr val="bg1"/>
                </a:solidFill>
                <a:latin typeface="Verdana" panose="020B0604030504040204" pitchFamily="34" charset="0"/>
                <a:ea typeface="Verdana" panose="020B0604030504040204" pitchFamily="34" charset="0"/>
              </a:rPr>
              <a:t> </a:t>
            </a:r>
            <a:r>
              <a:rPr lang="en-US" altLang="en-US" dirty="0" err="1">
                <a:solidFill>
                  <a:schemeClr val="bg1"/>
                </a:solidFill>
                <a:latin typeface="Verdana" panose="020B0604030504040204" pitchFamily="34" charset="0"/>
                <a:ea typeface="Verdana" panose="020B0604030504040204" pitchFamily="34" charset="0"/>
              </a:rPr>
              <a:t>Quốc</a:t>
            </a:r>
            <a:r>
              <a:rPr lang="en-US" altLang="en-US" dirty="0">
                <a:solidFill>
                  <a:schemeClr val="bg1"/>
                </a:solidFill>
                <a:latin typeface="Verdana" panose="020B0604030504040204" pitchFamily="34" charset="0"/>
                <a:ea typeface="Verdana" panose="020B0604030504040204" pitchFamily="34" charset="0"/>
              </a:rPr>
              <a:t> Hưng</a:t>
            </a:r>
          </a:p>
        </p:txBody>
      </p:sp>
      <p:sp>
        <p:nvSpPr>
          <p:cNvPr id="3" name="Slide Number Placeholder 2">
            <a:extLst>
              <a:ext uri="{FF2B5EF4-FFF2-40B4-BE49-F238E27FC236}">
                <a16:creationId xmlns:a16="http://schemas.microsoft.com/office/drawing/2014/main" id="{4A8A13E6-EB23-C6D0-C146-D4167D324918}"/>
              </a:ext>
            </a:extLst>
          </p:cNvPr>
          <p:cNvSpPr>
            <a:spLocks noGrp="1"/>
          </p:cNvSpPr>
          <p:nvPr>
            <p:ph type="sldNum" sz="quarter" idx="12"/>
          </p:nvPr>
        </p:nvSpPr>
        <p:spPr/>
        <p:txBody>
          <a:bodyPr/>
          <a:lstStyle/>
          <a:p>
            <a:fld id="{5FFFF598-432A-4B7E-867E-5CFC67DB7AEA}" type="slidenum">
              <a:rPr lang="en-US" smtClean="0"/>
              <a:t>2</a:t>
            </a:fld>
            <a:endParaRPr lang="en-US"/>
          </a:p>
        </p:txBody>
      </p:sp>
    </p:spTree>
    <p:extLst>
      <p:ext uri="{BB962C8B-B14F-4D97-AF65-F5344CB8AC3E}">
        <p14:creationId xmlns:p14="http://schemas.microsoft.com/office/powerpoint/2010/main" val="252557320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Inheritance</a:t>
            </a:r>
            <a:br>
              <a:rPr lang="en-US" sz="3600" b="1" dirty="0">
                <a:solidFill>
                  <a:srgbClr val="002060"/>
                </a:solidFill>
                <a:latin typeface="Verdana" panose="020B0604030504040204" pitchFamily="34" charset="0"/>
                <a:ea typeface="Verdana" panose="020B0604030504040204" pitchFamily="34" charset="0"/>
              </a:rPr>
            </a:br>
            <a:r>
              <a:rPr lang="en-US" sz="3600" b="1" dirty="0" err="1">
                <a:solidFill>
                  <a:srgbClr val="002060"/>
                </a:solidFill>
                <a:latin typeface="Verdana" panose="020B0604030504040204" pitchFamily="34" charset="0"/>
                <a:ea typeface="Verdana" panose="020B0604030504040204" pitchFamily="34" charset="0"/>
              </a:rPr>
              <a:t>Tính</a:t>
            </a:r>
            <a:r>
              <a:rPr lang="en-US" sz="3600" b="1" dirty="0">
                <a:solidFill>
                  <a:srgbClr val="002060"/>
                </a:solidFill>
                <a:latin typeface="Verdana" panose="020B0604030504040204" pitchFamily="34" charset="0"/>
                <a:ea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rPr>
              <a:t>kê</a:t>
            </a:r>
            <a:r>
              <a:rPr lang="en-US" sz="3600" b="1" dirty="0">
                <a:solidFill>
                  <a:srgbClr val="002060"/>
                </a:solidFill>
                <a:latin typeface="Verdana" panose="020B0604030504040204" pitchFamily="34" charset="0"/>
                <a:ea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rPr>
              <a:t>thừa</a:t>
            </a:r>
            <a:endParaRPr lang="en-US" sz="3600" b="1" i="0" dirty="0">
              <a:solidFill>
                <a:srgbClr val="002060"/>
              </a:solidFill>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a:buFont typeface="Arial" panose="020B0604020202020204" pitchFamily="34" charset="0"/>
              <a:buChar char="•"/>
            </a:pPr>
            <a:r>
              <a:rPr lang="en-US" b="0" i="0" dirty="0">
                <a:solidFill>
                  <a:schemeClr val="tx1"/>
                </a:solidFill>
                <a:effectLst/>
                <a:latin typeface="Verdana" panose="020B0604030504040204" pitchFamily="34" charset="0"/>
                <a:ea typeface="Verdana" panose="020B0604030504040204" pitchFamily="34" charset="0"/>
              </a:rPr>
              <a:t>Cho </a:t>
            </a:r>
            <a:r>
              <a:rPr lang="en-US" b="0" i="0" dirty="0" err="1">
                <a:solidFill>
                  <a:schemeClr val="tx1"/>
                </a:solidFill>
                <a:effectLst/>
                <a:latin typeface="Verdana" panose="020B0604030504040204" pitchFamily="34" charset="0"/>
                <a:ea typeface="Verdana" panose="020B0604030504040204" pitchFamily="34" charset="0"/>
              </a:rPr>
              <a:t>phép</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một</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lớp</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mới</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lớp</a:t>
            </a:r>
            <a:r>
              <a:rPr lang="en-US" b="0" i="0" dirty="0">
                <a:solidFill>
                  <a:schemeClr val="tx1"/>
                </a:solidFill>
                <a:effectLst/>
                <a:latin typeface="Verdana" panose="020B0604030504040204" pitchFamily="34" charset="0"/>
                <a:ea typeface="Verdana" panose="020B0604030504040204" pitchFamily="34" charset="0"/>
              </a:rPr>
              <a:t> con) </a:t>
            </a:r>
            <a:r>
              <a:rPr lang="en-US" b="0" i="0" dirty="0" err="1">
                <a:solidFill>
                  <a:schemeClr val="tx1"/>
                </a:solidFill>
                <a:effectLst/>
                <a:latin typeface="Verdana" panose="020B0604030504040204" pitchFamily="34" charset="0"/>
                <a:ea typeface="Verdana" panose="020B0604030504040204" pitchFamily="34" charset="0"/>
              </a:rPr>
              <a:t>kế</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thừa</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các</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đặc</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điểm</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của</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một</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lớp</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đã</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có</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lớp</a:t>
            </a:r>
            <a:r>
              <a:rPr lang="en-US" b="0" i="0" dirty="0">
                <a:solidFill>
                  <a:schemeClr val="tx1"/>
                </a:solidFill>
                <a:effectLst/>
                <a:latin typeface="Verdana" panose="020B0604030504040204" pitchFamily="34" charset="0"/>
                <a:ea typeface="Verdana" panose="020B0604030504040204" pitchFamily="34" charset="0"/>
              </a:rPr>
              <a:t> cha)</a:t>
            </a:r>
            <a:r>
              <a:rPr lang="vi-VN" b="0" i="0" dirty="0">
                <a:solidFill>
                  <a:schemeClr val="tx1"/>
                </a:solidFill>
                <a:effectLst/>
                <a:latin typeface="Verdana" panose="020B0604030504040204" pitchFamily="34" charset="0"/>
                <a:ea typeface="Verdana" panose="020B0604030504040204" pitchFamily="34" charset="0"/>
              </a:rPr>
              <a:t>. </a:t>
            </a:r>
            <a:endParaRPr lang="en-US" b="0" i="0" dirty="0">
              <a:solidFill>
                <a:schemeClr val="tx1"/>
              </a:solidFill>
              <a:effectLst/>
              <a:latin typeface="Verdana" panose="020B0604030504040204" pitchFamily="34" charset="0"/>
              <a:ea typeface="Verdana" panose="020B0604030504040204" pitchFamily="34" charset="0"/>
            </a:endParaRPr>
          </a:p>
          <a:p>
            <a:pPr>
              <a:buFont typeface="Arial" panose="020B0604020202020204" pitchFamily="34" charset="0"/>
              <a:buChar char="•"/>
            </a:pPr>
            <a:r>
              <a:rPr lang="en-US" b="0" i="0" dirty="0" err="1">
                <a:solidFill>
                  <a:schemeClr val="tx1"/>
                </a:solidFill>
                <a:effectLst/>
                <a:latin typeface="Verdana" panose="020B0604030504040204" pitchFamily="34" charset="0"/>
                <a:ea typeface="Verdana" panose="020B0604030504040204" pitchFamily="34" charset="0"/>
              </a:rPr>
              <a:t>Các</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lớp</a:t>
            </a:r>
            <a:r>
              <a:rPr lang="en-US" b="0" i="0" dirty="0">
                <a:solidFill>
                  <a:schemeClr val="tx1"/>
                </a:solidFill>
                <a:effectLst/>
                <a:latin typeface="Verdana" panose="020B0604030504040204" pitchFamily="34" charset="0"/>
                <a:ea typeface="Verdana" panose="020B0604030504040204" pitchFamily="34" charset="0"/>
              </a:rPr>
              <a:t> Con </a:t>
            </a:r>
            <a:r>
              <a:rPr lang="en-US" b="0" i="0" dirty="0" err="1">
                <a:solidFill>
                  <a:schemeClr val="tx1"/>
                </a:solidFill>
                <a:effectLst/>
                <a:latin typeface="Verdana" panose="020B0604030504040204" pitchFamily="34" charset="0"/>
                <a:ea typeface="Verdana" panose="020B0604030504040204" pitchFamily="34" charset="0"/>
              </a:rPr>
              <a:t>kế</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thừa</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toàn</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bộ</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thành</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phần</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của</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lớp</a:t>
            </a:r>
            <a:r>
              <a:rPr lang="en-US" b="0" i="0" dirty="0">
                <a:solidFill>
                  <a:schemeClr val="tx1"/>
                </a:solidFill>
                <a:effectLst/>
                <a:latin typeface="Verdana" panose="020B0604030504040204" pitchFamily="34" charset="0"/>
                <a:ea typeface="Verdana" panose="020B0604030504040204" pitchFamily="34" charset="0"/>
              </a:rPr>
              <a:t> Cha </a:t>
            </a:r>
            <a:r>
              <a:rPr lang="en-US" b="0" i="0" dirty="0" err="1">
                <a:solidFill>
                  <a:schemeClr val="tx1"/>
                </a:solidFill>
                <a:effectLst/>
                <a:latin typeface="Verdana" panose="020B0604030504040204" pitchFamily="34" charset="0"/>
                <a:ea typeface="Verdana" panose="020B0604030504040204" pitchFamily="34" charset="0"/>
              </a:rPr>
              <a:t>và</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không</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cần</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phải</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định</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nghĩa</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lại</a:t>
            </a:r>
            <a:r>
              <a:rPr lang="en-US" b="0" i="0" dirty="0">
                <a:solidFill>
                  <a:schemeClr val="tx1"/>
                </a:solidFill>
                <a:effectLst/>
                <a:latin typeface="Verdana" panose="020B0604030504040204" pitchFamily="34" charset="0"/>
                <a:ea typeface="Verdana" panose="020B0604030504040204" pitchFamily="34" charset="0"/>
              </a:rPr>
              <a:t>. </a:t>
            </a:r>
          </a:p>
          <a:p>
            <a:pPr>
              <a:buFont typeface="Arial" panose="020B0604020202020204" pitchFamily="34" charset="0"/>
              <a:buChar char="•"/>
            </a:pPr>
            <a:r>
              <a:rPr lang="en-US" b="0" i="0" dirty="0" err="1">
                <a:solidFill>
                  <a:schemeClr val="tx1"/>
                </a:solidFill>
                <a:effectLst/>
                <a:latin typeface="Verdana" panose="020B0604030504040204" pitchFamily="34" charset="0"/>
                <a:ea typeface="Verdana" panose="020B0604030504040204" pitchFamily="34" charset="0"/>
              </a:rPr>
              <a:t>Lớp</a:t>
            </a:r>
            <a:r>
              <a:rPr lang="en-US" b="0" i="0" dirty="0">
                <a:solidFill>
                  <a:schemeClr val="tx1"/>
                </a:solidFill>
                <a:effectLst/>
                <a:latin typeface="Verdana" panose="020B0604030504040204" pitchFamily="34" charset="0"/>
                <a:ea typeface="Verdana" panose="020B0604030504040204" pitchFamily="34" charset="0"/>
              </a:rPr>
              <a:t> Con </a:t>
            </a:r>
            <a:r>
              <a:rPr lang="en-US" b="0" i="0" dirty="0" err="1">
                <a:solidFill>
                  <a:schemeClr val="tx1"/>
                </a:solidFill>
                <a:effectLst/>
                <a:latin typeface="Verdana" panose="020B0604030504040204" pitchFamily="34" charset="0"/>
                <a:ea typeface="Verdana" panose="020B0604030504040204" pitchFamily="34" charset="0"/>
              </a:rPr>
              <a:t>có</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thể</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mở</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rộng</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các</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thành</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phần</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kế</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thừa</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hoặc</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bổ</a:t>
            </a:r>
            <a:r>
              <a:rPr lang="en-US" b="0" i="0" dirty="0">
                <a:solidFill>
                  <a:schemeClr val="tx1"/>
                </a:solidFill>
                <a:effectLst/>
                <a:latin typeface="Verdana" panose="020B0604030504040204" pitchFamily="34" charset="0"/>
                <a:ea typeface="Verdana" panose="020B0604030504040204" pitchFamily="34" charset="0"/>
              </a:rPr>
              <a:t> sung </a:t>
            </a:r>
            <a:r>
              <a:rPr lang="en-US" b="0" i="0" dirty="0" err="1">
                <a:solidFill>
                  <a:schemeClr val="tx1"/>
                </a:solidFill>
                <a:effectLst/>
                <a:latin typeface="Verdana" panose="020B0604030504040204" pitchFamily="34" charset="0"/>
                <a:ea typeface="Verdana" panose="020B0604030504040204" pitchFamily="34" charset="0"/>
              </a:rPr>
              <a:t>những</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thành</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phần</a:t>
            </a:r>
            <a:r>
              <a:rPr lang="en-US" b="0" i="0" dirty="0">
                <a:solidFill>
                  <a:schemeClr val="tx1"/>
                </a:solidFill>
                <a:effectLst/>
                <a:latin typeface="Verdana" panose="020B0604030504040204" pitchFamily="34" charset="0"/>
                <a:ea typeface="Verdana" panose="020B0604030504040204" pitchFamily="34" charset="0"/>
              </a:rPr>
              <a:t> </a:t>
            </a:r>
            <a:r>
              <a:rPr lang="en-US" b="0" i="0" dirty="0" err="1">
                <a:solidFill>
                  <a:schemeClr val="tx1"/>
                </a:solidFill>
                <a:effectLst/>
                <a:latin typeface="Verdana" panose="020B0604030504040204" pitchFamily="34" charset="0"/>
                <a:ea typeface="Verdana" panose="020B0604030504040204" pitchFamily="34" charset="0"/>
              </a:rPr>
              <a:t>mới</a:t>
            </a:r>
            <a:r>
              <a:rPr lang="en-US" b="0" i="0" dirty="0">
                <a:solidFill>
                  <a:schemeClr val="tx1"/>
                </a:solidFill>
                <a:effectLst/>
                <a:latin typeface="Verdana" panose="020B0604030504040204" pitchFamily="34" charset="0"/>
                <a:ea typeface="Verdana" panose="020B0604030504040204" pitchFamily="34" charset="0"/>
              </a:rPr>
              <a:t>.</a:t>
            </a:r>
          </a:p>
          <a:p>
            <a:pPr>
              <a:buFont typeface="Arial" panose="020B0604020202020204" pitchFamily="34" charset="0"/>
              <a:buChar char="•"/>
            </a:pPr>
            <a:r>
              <a:rPr lang="en-US" sz="2000" dirty="0">
                <a:solidFill>
                  <a:schemeClr val="tx1"/>
                </a:solidFill>
                <a:latin typeface="Verdana" panose="020B0604030504040204" pitchFamily="34" charset="0"/>
                <a:ea typeface="Verdana" panose="020B0604030504040204" pitchFamily="34" charset="0"/>
              </a:rPr>
              <a:t>V</a:t>
            </a:r>
            <a:r>
              <a:rPr lang="en-US" dirty="0">
                <a:solidFill>
                  <a:schemeClr val="tx1"/>
                </a:solidFill>
                <a:latin typeface="Verdana" panose="020B0604030504040204" pitchFamily="34" charset="0"/>
                <a:ea typeface="Verdana" panose="020B0604030504040204" pitchFamily="34" charset="0"/>
              </a:rPr>
              <a:t>í dụ: Ta có </a:t>
            </a:r>
            <a:r>
              <a:rPr lang="en-US" dirty="0" err="1">
                <a:solidFill>
                  <a:schemeClr val="tx1"/>
                </a:solidFill>
                <a:latin typeface="Verdana" panose="020B0604030504040204" pitchFamily="34" charset="0"/>
                <a:ea typeface="Verdana" panose="020B0604030504040204" pitchFamily="34" charset="0"/>
              </a:rPr>
              <a:t>lớp</a:t>
            </a:r>
            <a:r>
              <a:rPr lang="en-US" dirty="0">
                <a:solidFill>
                  <a:schemeClr val="tx1"/>
                </a:solidFill>
                <a:latin typeface="Verdana" panose="020B0604030504040204" pitchFamily="34" charset="0"/>
                <a:ea typeface="Verdana" panose="020B0604030504040204" pitchFamily="34" charset="0"/>
              </a:rPr>
              <a:t> </a:t>
            </a:r>
            <a:r>
              <a:rPr lang="en-US" dirty="0" err="1">
                <a:solidFill>
                  <a:srgbClr val="002060"/>
                </a:solidFill>
                <a:latin typeface="Verdana" panose="020B0604030504040204" pitchFamily="34" charset="0"/>
                <a:ea typeface="Verdana" panose="020B0604030504040204" pitchFamily="34" charset="0"/>
              </a:rPr>
              <a:t>Iphone</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va</a:t>
            </a:r>
            <a:r>
              <a:rPr lang="en-US" dirty="0">
                <a:solidFill>
                  <a:schemeClr val="tx1"/>
                </a:solidFill>
                <a:latin typeface="Verdana" panose="020B0604030504040204" pitchFamily="34" charset="0"/>
                <a:ea typeface="Verdana" panose="020B0604030504040204" pitchFamily="34" charset="0"/>
              </a:rPr>
              <a:t>̀ </a:t>
            </a:r>
            <a:r>
              <a:rPr lang="en-US" dirty="0">
                <a:solidFill>
                  <a:srgbClr val="002060"/>
                </a:solidFill>
                <a:latin typeface="Verdana" panose="020B0604030504040204" pitchFamily="34" charset="0"/>
                <a:ea typeface="Verdana" panose="020B0604030504040204" pitchFamily="34" charset="0"/>
              </a:rPr>
              <a:t>Samsung</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kê</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thừa</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tư</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lớp</a:t>
            </a:r>
            <a:r>
              <a:rPr lang="en-US" dirty="0">
                <a:solidFill>
                  <a:schemeClr val="tx1"/>
                </a:solidFill>
                <a:latin typeface="Verdana" panose="020B0604030504040204" pitchFamily="34" charset="0"/>
                <a:ea typeface="Verdana" panose="020B0604030504040204" pitchFamily="34" charset="0"/>
              </a:rPr>
              <a:t> </a:t>
            </a:r>
            <a:r>
              <a:rPr lang="en-US" dirty="0" err="1">
                <a:solidFill>
                  <a:srgbClr val="002060"/>
                </a:solidFill>
                <a:latin typeface="Verdana" panose="020B0604030504040204" pitchFamily="34" charset="0"/>
                <a:ea typeface="Verdana" panose="020B0604030504040204" pitchFamily="34" charset="0"/>
              </a:rPr>
              <a:t>Điện</a:t>
            </a:r>
            <a:r>
              <a:rPr lang="en-US" dirty="0">
                <a:solidFill>
                  <a:srgbClr val="002060"/>
                </a:solidFill>
                <a:latin typeface="Verdana" panose="020B0604030504040204" pitchFamily="34" charset="0"/>
                <a:ea typeface="Verdana" panose="020B0604030504040204" pitchFamily="34" charset="0"/>
              </a:rPr>
              <a:t> </a:t>
            </a:r>
            <a:r>
              <a:rPr lang="en-US" dirty="0" err="1">
                <a:solidFill>
                  <a:srgbClr val="002060"/>
                </a:solidFill>
                <a:latin typeface="Verdana" panose="020B0604030504040204" pitchFamily="34" charset="0"/>
                <a:ea typeface="Verdana" panose="020B0604030504040204" pitchFamily="34" charset="0"/>
              </a:rPr>
              <a:t>thoại</a:t>
            </a:r>
            <a:endParaRPr lang="en-US" sz="2000" i="0" dirty="0">
              <a:solidFill>
                <a:srgbClr val="002060"/>
              </a:solidFill>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20</a:t>
            </a:fld>
            <a:endParaRPr lang="en-US"/>
          </a:p>
        </p:txBody>
      </p:sp>
    </p:spTree>
    <p:extLst>
      <p:ext uri="{BB962C8B-B14F-4D97-AF65-F5344CB8AC3E}">
        <p14:creationId xmlns:p14="http://schemas.microsoft.com/office/powerpoint/2010/main" val="153286635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Polymorphism</a:t>
            </a:r>
            <a:br>
              <a:rPr lang="en-US" sz="3600" b="1" dirty="0">
                <a:solidFill>
                  <a:srgbClr val="002060"/>
                </a:solidFill>
                <a:latin typeface="Verdana" panose="020B0604030504040204" pitchFamily="34" charset="0"/>
                <a:ea typeface="Verdana" panose="020B0604030504040204" pitchFamily="34" charset="0"/>
              </a:rPr>
            </a:br>
            <a:r>
              <a:rPr lang="en-US" sz="3600" b="1" dirty="0" err="1">
                <a:solidFill>
                  <a:srgbClr val="002060"/>
                </a:solidFill>
                <a:latin typeface="Verdana" panose="020B0604030504040204" pitchFamily="34" charset="0"/>
                <a:ea typeface="Verdana" panose="020B0604030504040204" pitchFamily="34" charset="0"/>
              </a:rPr>
              <a:t>Tính</a:t>
            </a:r>
            <a:r>
              <a:rPr lang="en-US" sz="3600" b="1" dirty="0">
                <a:solidFill>
                  <a:srgbClr val="002060"/>
                </a:solidFill>
                <a:latin typeface="Verdana" panose="020B0604030504040204" pitchFamily="34" charset="0"/>
                <a:ea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rPr>
              <a:t>đa</a:t>
            </a:r>
            <a:r>
              <a:rPr lang="en-US" sz="3600" b="1" dirty="0">
                <a:solidFill>
                  <a:srgbClr val="002060"/>
                </a:solidFill>
                <a:latin typeface="Verdana" panose="020B0604030504040204" pitchFamily="34" charset="0"/>
                <a:ea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rPr>
              <a:t>hình</a:t>
            </a:r>
            <a:endParaRPr lang="en-US" sz="3600" b="1" i="0" dirty="0">
              <a:solidFill>
                <a:srgbClr val="002060"/>
              </a:solidFill>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a:buFont typeface="Arial" panose="020B0604020202020204" pitchFamily="34" charset="0"/>
              <a:buChar char="•"/>
            </a:pPr>
            <a:r>
              <a:rPr lang="vi-VN" b="0" i="0" dirty="0">
                <a:solidFill>
                  <a:schemeClr val="tx1"/>
                </a:solidFill>
                <a:effectLst/>
                <a:latin typeface="Verdana" panose="020B0604030504040204" pitchFamily="34" charset="0"/>
                <a:ea typeface="Verdana" panose="020B0604030504040204" pitchFamily="34" charset="0"/>
              </a:rPr>
              <a:t>Là cho phép các đối tượng khác nhau thực thi chức năng giống nhau theo những cách khác nhau.</a:t>
            </a: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Ví dụ: </a:t>
            </a:r>
          </a:p>
          <a:p>
            <a:pPr lvl="1">
              <a:buFont typeface="Wingdings" panose="05000000000000000000" pitchFamily="2" charset="2"/>
              <a:buChar char="§"/>
            </a:pPr>
            <a:r>
              <a:rPr lang="en-US" dirty="0" err="1">
                <a:solidFill>
                  <a:schemeClr val="tx1"/>
                </a:solidFill>
                <a:latin typeface="Verdana" panose="020B0604030504040204" pitchFamily="34" charset="0"/>
                <a:ea typeface="Verdana" panose="020B0604030504040204" pitchFamily="34" charset="0"/>
              </a:rPr>
              <a:t>Động</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vật</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đều</a:t>
            </a:r>
            <a:r>
              <a:rPr lang="en-US" dirty="0">
                <a:solidFill>
                  <a:schemeClr val="tx1"/>
                </a:solidFill>
                <a:latin typeface="Verdana" panose="020B0604030504040204" pitchFamily="34" charset="0"/>
                <a:ea typeface="Verdana" panose="020B0604030504040204" pitchFamily="34" charset="0"/>
              </a:rPr>
              <a:t> có </a:t>
            </a:r>
            <a:r>
              <a:rPr lang="en-US" dirty="0" err="1">
                <a:solidFill>
                  <a:schemeClr val="tx1"/>
                </a:solidFill>
                <a:latin typeface="Verdana" panose="020B0604030504040204" pitchFamily="34" charset="0"/>
                <a:ea typeface="Verdana" panose="020B0604030504040204" pitchFamily="34" charset="0"/>
              </a:rPr>
              <a:t>phương</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thức</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kêu</a:t>
            </a:r>
            <a:r>
              <a:rPr lang="en-US" dirty="0">
                <a:solidFill>
                  <a:schemeClr val="tx1"/>
                </a:solidFill>
                <a:latin typeface="Verdana" panose="020B0604030504040204" pitchFamily="34" charset="0"/>
                <a:ea typeface="Verdana" panose="020B0604030504040204" pitchFamily="34" charset="0"/>
              </a:rPr>
              <a:t>”</a:t>
            </a:r>
          </a:p>
          <a:p>
            <a:pPr lvl="1">
              <a:buFont typeface="Wingdings" panose="05000000000000000000" pitchFamily="2" charset="2"/>
              <a:buChar char="§"/>
            </a:pPr>
            <a:r>
              <a:rPr lang="en-US" dirty="0" err="1">
                <a:solidFill>
                  <a:schemeClr val="tx1"/>
                </a:solidFill>
                <a:latin typeface="Verdana" panose="020B0604030504040204" pitchFamily="34" charset="0"/>
                <a:ea typeface="Verdana" panose="020B0604030504040204" pitchFamily="34" charset="0"/>
              </a:rPr>
              <a:t>Điện</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thoại</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thi</a:t>
            </a:r>
            <a:r>
              <a:rPr lang="en-US" dirty="0">
                <a:solidFill>
                  <a:schemeClr val="tx1"/>
                </a:solidFill>
                <a:latin typeface="Verdana" panose="020B0604030504040204" pitchFamily="34" charset="0"/>
                <a:ea typeface="Verdana" panose="020B0604030504040204" pitchFamily="34" charset="0"/>
              </a:rPr>
              <a:t>̀ có “</a:t>
            </a:r>
            <a:r>
              <a:rPr lang="en-US" dirty="0" err="1">
                <a:solidFill>
                  <a:schemeClr val="tx1"/>
                </a:solidFill>
                <a:latin typeface="Verdana" panose="020B0604030504040204" pitchFamily="34" charset="0"/>
                <a:ea typeface="Verdana" panose="020B0604030504040204" pitchFamily="34" charset="0"/>
              </a:rPr>
              <a:t>Hê</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điều</a:t>
            </a:r>
            <a:r>
              <a:rPr lang="en-US" dirty="0">
                <a:solidFill>
                  <a:schemeClr val="tx1"/>
                </a:solidFill>
                <a:latin typeface="Verdana" panose="020B0604030504040204" pitchFamily="34" charset="0"/>
                <a:ea typeface="Verdana" panose="020B0604030504040204" pitchFamily="34" charset="0"/>
              </a:rPr>
              <a:t> </a:t>
            </a:r>
            <a:r>
              <a:rPr lang="en-US" dirty="0" err="1">
                <a:solidFill>
                  <a:schemeClr val="tx1"/>
                </a:solidFill>
                <a:latin typeface="Verdana" panose="020B0604030504040204" pitchFamily="34" charset="0"/>
                <a:ea typeface="Verdana" panose="020B0604030504040204" pitchFamily="34" charset="0"/>
              </a:rPr>
              <a:t>hành</a:t>
            </a:r>
            <a:r>
              <a:rPr lang="en-US" dirty="0">
                <a:solidFill>
                  <a:schemeClr val="tx1"/>
                </a:solidFill>
                <a:latin typeface="Verdana" panose="020B0604030504040204" pitchFamily="34" charset="0"/>
                <a:ea typeface="Verdana" panose="020B0604030504040204" pitchFamily="34" charset="0"/>
              </a:rPr>
              <a:t>”</a:t>
            </a:r>
            <a:endParaRPr lang="en-US" b="0" i="0" dirty="0">
              <a:solidFill>
                <a:schemeClr val="tx1"/>
              </a:solidFill>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21</a:t>
            </a:fld>
            <a:endParaRPr lang="en-US"/>
          </a:p>
        </p:txBody>
      </p:sp>
    </p:spTree>
    <p:extLst>
      <p:ext uri="{BB962C8B-B14F-4D97-AF65-F5344CB8AC3E}">
        <p14:creationId xmlns:p14="http://schemas.microsoft.com/office/powerpoint/2010/main" val="370895700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Abstraction</a:t>
            </a:r>
            <a:br>
              <a:rPr lang="en-US" sz="3600" b="1" dirty="0">
                <a:solidFill>
                  <a:srgbClr val="002060"/>
                </a:solidFill>
                <a:latin typeface="Verdana" panose="020B0604030504040204" pitchFamily="34" charset="0"/>
                <a:ea typeface="Verdana" panose="020B0604030504040204" pitchFamily="34" charset="0"/>
              </a:rPr>
            </a:br>
            <a:r>
              <a:rPr lang="en-US" sz="3600" b="1" dirty="0" err="1">
                <a:solidFill>
                  <a:srgbClr val="002060"/>
                </a:solidFill>
                <a:latin typeface="Verdana" panose="020B0604030504040204" pitchFamily="34" charset="0"/>
                <a:ea typeface="Verdana" panose="020B0604030504040204" pitchFamily="34" charset="0"/>
              </a:rPr>
              <a:t>Tính</a:t>
            </a:r>
            <a:r>
              <a:rPr lang="en-US" sz="3600" b="1" dirty="0">
                <a:solidFill>
                  <a:srgbClr val="002060"/>
                </a:solidFill>
                <a:latin typeface="Verdana" panose="020B0604030504040204" pitchFamily="34" charset="0"/>
                <a:ea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rPr>
              <a:t>trừu</a:t>
            </a:r>
            <a:r>
              <a:rPr lang="en-US" sz="3600" b="1" dirty="0">
                <a:solidFill>
                  <a:srgbClr val="002060"/>
                </a:solidFill>
                <a:latin typeface="Verdana" panose="020B0604030504040204" pitchFamily="34" charset="0"/>
                <a:ea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rPr>
              <a:t>tượng</a:t>
            </a:r>
            <a:endParaRPr lang="en-US" sz="3600" b="1" i="0" dirty="0">
              <a:solidFill>
                <a:srgbClr val="002060"/>
              </a:solidFill>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a:buFont typeface="Arial" panose="020B0604020202020204" pitchFamily="34" charset="0"/>
              <a:buChar char="•"/>
            </a:pPr>
            <a:r>
              <a:rPr lang="vi-VN" b="0" i="0" dirty="0">
                <a:solidFill>
                  <a:srgbClr val="414042"/>
                </a:solidFill>
                <a:effectLst/>
                <a:latin typeface="Verdana" panose="020B0604030504040204" pitchFamily="34" charset="0"/>
                <a:ea typeface="Verdana" panose="020B0604030504040204" pitchFamily="34" charset="0"/>
              </a:rPr>
              <a:t>Tính </a:t>
            </a:r>
            <a:r>
              <a:rPr lang="en-US" b="0" i="0" dirty="0" err="1">
                <a:solidFill>
                  <a:srgbClr val="414042"/>
                </a:solidFill>
                <a:effectLst/>
                <a:latin typeface="Verdana" panose="020B0604030504040204" pitchFamily="34" charset="0"/>
                <a:ea typeface="Verdana" panose="020B0604030504040204" pitchFamily="34" charset="0"/>
              </a:rPr>
              <a:t>chất</a:t>
            </a:r>
            <a:r>
              <a:rPr lang="en-US" b="0" i="0" dirty="0">
                <a:solidFill>
                  <a:srgbClr val="414042"/>
                </a:solidFill>
                <a:effectLst/>
                <a:latin typeface="Verdana" panose="020B0604030504040204" pitchFamily="34" charset="0"/>
                <a:ea typeface="Verdana" panose="020B0604030504040204" pitchFamily="34" charset="0"/>
              </a:rPr>
              <a:t> </a:t>
            </a:r>
            <a:r>
              <a:rPr lang="en-US" b="0" i="0" dirty="0" err="1">
                <a:solidFill>
                  <a:srgbClr val="414042"/>
                </a:solidFill>
                <a:effectLst/>
                <a:latin typeface="Verdana" panose="020B0604030504040204" pitchFamily="34" charset="0"/>
                <a:ea typeface="Verdana" panose="020B0604030504040204" pitchFamily="34" charset="0"/>
              </a:rPr>
              <a:t>này</a:t>
            </a:r>
            <a:r>
              <a:rPr lang="en-US" b="0" i="0" dirty="0">
                <a:solidFill>
                  <a:srgbClr val="414042"/>
                </a:solidFill>
                <a:effectLst/>
                <a:latin typeface="Verdana" panose="020B0604030504040204" pitchFamily="34" charset="0"/>
                <a:ea typeface="Verdana" panose="020B0604030504040204" pitchFamily="34" charset="0"/>
              </a:rPr>
              <a:t> </a:t>
            </a:r>
            <a:r>
              <a:rPr lang="vi-VN" b="0" i="0" dirty="0">
                <a:solidFill>
                  <a:srgbClr val="414042"/>
                </a:solidFill>
                <a:effectLst/>
                <a:latin typeface="Verdana" panose="020B0604030504040204" pitchFamily="34" charset="0"/>
                <a:ea typeface="Verdana" panose="020B0604030504040204" pitchFamily="34" charset="0"/>
              </a:rPr>
              <a:t>giúp loại bỏ những thứ phức tạp, không cần thiết của đối tượng và chỉ tập trung vào những gì cốt lõi, quan trọng.</a:t>
            </a:r>
            <a:endParaRPr lang="en-US" b="0" i="0" dirty="0">
              <a:solidFill>
                <a:srgbClr val="414042"/>
              </a:solidFill>
              <a:effectLst/>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solidFill>
                  <a:srgbClr val="414042"/>
                </a:solidFill>
                <a:latin typeface="Verdana" panose="020B0604030504040204" pitchFamily="34" charset="0"/>
                <a:ea typeface="Verdana" panose="020B0604030504040204" pitchFamily="34" charset="0"/>
              </a:rPr>
              <a:t>Ví dụ:</a:t>
            </a:r>
          </a:p>
          <a:p>
            <a:pPr lvl="1">
              <a:buFont typeface="Arial" panose="020B0604020202020204" pitchFamily="34" charset="0"/>
              <a:buChar char="•"/>
            </a:pPr>
            <a:r>
              <a:rPr lang="en-US" i="0" dirty="0">
                <a:solidFill>
                  <a:srgbClr val="414042"/>
                </a:solidFill>
                <a:effectLst/>
                <a:latin typeface="Verdana" panose="020B0604030504040204" pitchFamily="34" charset="0"/>
                <a:ea typeface="Verdana" panose="020B0604030504040204" pitchFamily="34" charset="0"/>
              </a:rPr>
              <a:t>Khi </a:t>
            </a:r>
            <a:r>
              <a:rPr lang="en-US" i="0" dirty="0" err="1">
                <a:solidFill>
                  <a:srgbClr val="414042"/>
                </a:solidFill>
                <a:effectLst/>
                <a:latin typeface="Verdana" panose="020B0604030504040204" pitchFamily="34" charset="0"/>
                <a:ea typeface="Verdana" panose="020B0604030504040204" pitchFamily="34" charset="0"/>
              </a:rPr>
              <a:t>sư</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dụng</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điện</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thoại</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thi</a:t>
            </a:r>
            <a:r>
              <a:rPr lang="en-US" i="0" dirty="0">
                <a:solidFill>
                  <a:srgbClr val="414042"/>
                </a:solidFill>
                <a:effectLst/>
                <a:latin typeface="Verdana" panose="020B0604030504040204" pitchFamily="34" charset="0"/>
                <a:ea typeface="Verdana" panose="020B0604030504040204" pitchFamily="34" charset="0"/>
              </a:rPr>
              <a:t>̀ chỉ </a:t>
            </a:r>
            <a:r>
              <a:rPr lang="en-US" i="0" dirty="0" err="1">
                <a:solidFill>
                  <a:srgbClr val="414042"/>
                </a:solidFill>
                <a:effectLst/>
                <a:latin typeface="Verdana" panose="020B0604030504040204" pitchFamily="34" charset="0"/>
                <a:ea typeface="Verdana" panose="020B0604030504040204" pitchFamily="34" charset="0"/>
              </a:rPr>
              <a:t>quan</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tâm</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đến</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nghe</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gọi</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Người</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dùng</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không</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cần</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quan</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tâm</a:t>
            </a:r>
            <a:r>
              <a:rPr lang="en-US" i="0" dirty="0">
                <a:solidFill>
                  <a:srgbClr val="414042"/>
                </a:solidFill>
                <a:effectLst/>
                <a:latin typeface="Verdana" panose="020B0604030504040204" pitchFamily="34" charset="0"/>
                <a:ea typeface="Verdana" panose="020B0604030504040204" pitchFamily="34" charset="0"/>
              </a:rPr>
              <a:t> nó </a:t>
            </a:r>
            <a:r>
              <a:rPr lang="en-US" i="0" dirty="0" err="1">
                <a:solidFill>
                  <a:srgbClr val="414042"/>
                </a:solidFill>
                <a:effectLst/>
                <a:latin typeface="Verdana" panose="020B0604030504040204" pitchFamily="34" charset="0"/>
                <a:ea typeface="Verdana" panose="020B0604030504040204" pitchFamily="34" charset="0"/>
              </a:rPr>
              <a:t>hoạt</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động</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ra</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sao</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Thi</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các</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tính</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năng</a:t>
            </a:r>
            <a:r>
              <a:rPr lang="en-US" i="0" dirty="0">
                <a:solidFill>
                  <a:srgbClr val="414042"/>
                </a:solidFill>
                <a:effectLst/>
                <a:latin typeface="Verdana" panose="020B0604030504040204" pitchFamily="34" charset="0"/>
                <a:ea typeface="Verdana" panose="020B0604030504040204" pitchFamily="34" charset="0"/>
              </a:rPr>
              <a:t> </a:t>
            </a:r>
            <a:r>
              <a:rPr lang="en-US" i="0" dirty="0" err="1">
                <a:solidFill>
                  <a:srgbClr val="414042"/>
                </a:solidFill>
                <a:effectLst/>
                <a:latin typeface="Verdana" panose="020B0604030504040204" pitchFamily="34" charset="0"/>
                <a:ea typeface="Verdana" panose="020B0604030504040204" pitchFamily="34" charset="0"/>
              </a:rPr>
              <a:t>nghe</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gọi</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được</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gọi</a:t>
            </a:r>
            <a:r>
              <a:rPr lang="en-US" dirty="0">
                <a:solidFill>
                  <a:srgbClr val="414042"/>
                </a:solidFill>
                <a:latin typeface="Verdana" panose="020B0604030504040204" pitchFamily="34" charset="0"/>
                <a:ea typeface="Verdana" panose="020B0604030504040204" pitchFamily="34" charset="0"/>
              </a:rPr>
              <a:t> là </a:t>
            </a:r>
            <a:r>
              <a:rPr lang="en-US" dirty="0" err="1">
                <a:solidFill>
                  <a:srgbClr val="414042"/>
                </a:solidFill>
                <a:latin typeface="Verdana" panose="020B0604030504040204" pitchFamily="34" charset="0"/>
                <a:ea typeface="Verdana" panose="020B0604030504040204" pitchFamily="34" charset="0"/>
              </a:rPr>
              <a:t>trừu</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tượng</a:t>
            </a:r>
            <a:endParaRPr lang="en-US" dirty="0">
              <a:solidFill>
                <a:srgbClr val="414042"/>
              </a:solidFill>
              <a:latin typeface="Verdana" panose="020B0604030504040204" pitchFamily="34" charset="0"/>
              <a:ea typeface="Verdana" panose="020B0604030504040204" pitchFamily="34" charset="0"/>
            </a:endParaRPr>
          </a:p>
          <a:p>
            <a:pPr lvl="1">
              <a:buFont typeface="Arial" panose="020B0604020202020204" pitchFamily="34" charset="0"/>
              <a:buChar char="•"/>
            </a:pPr>
            <a:r>
              <a:rPr lang="en-US" i="0" dirty="0">
                <a:solidFill>
                  <a:srgbClr val="414042"/>
                </a:solidFill>
                <a:effectLst/>
                <a:latin typeface="Verdana" panose="020B0604030504040204" pitchFamily="34" charset="0"/>
                <a:ea typeface="Verdana" panose="020B0604030504040204" pitchFamily="34" charset="0"/>
              </a:rPr>
              <a:t>Khi </a:t>
            </a:r>
            <a:r>
              <a:rPr lang="en-US" i="0" dirty="0" err="1">
                <a:solidFill>
                  <a:srgbClr val="414042"/>
                </a:solidFill>
                <a:effectLst/>
                <a:latin typeface="Verdana" panose="020B0604030504040204" pitchFamily="34" charset="0"/>
                <a:ea typeface="Verdana" panose="020B0604030504040204" pitchFamily="34" charset="0"/>
              </a:rPr>
              <a:t>qu</a:t>
            </a:r>
            <a:r>
              <a:rPr lang="en-US" dirty="0" err="1">
                <a:solidFill>
                  <a:srgbClr val="414042"/>
                </a:solidFill>
                <a:latin typeface="Verdana" panose="020B0604030504040204" pitchFamily="34" charset="0"/>
                <a:ea typeface="Verdana" panose="020B0604030504040204" pitchFamily="34" charset="0"/>
              </a:rPr>
              <a:t>ản</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ly</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thông</a:t>
            </a:r>
            <a:r>
              <a:rPr lang="en-US" dirty="0">
                <a:solidFill>
                  <a:srgbClr val="414042"/>
                </a:solidFill>
                <a:latin typeface="Verdana" panose="020B0604030504040204" pitchFamily="34" charset="0"/>
                <a:ea typeface="Verdana" panose="020B0604030504040204" pitchFamily="34" charset="0"/>
              </a:rPr>
              <a:t> tin </a:t>
            </a:r>
            <a:r>
              <a:rPr lang="en-US" dirty="0" err="1">
                <a:solidFill>
                  <a:srgbClr val="414042"/>
                </a:solidFill>
                <a:latin typeface="Verdana" panose="020B0604030504040204" pitchFamily="34" charset="0"/>
                <a:ea typeface="Verdana" panose="020B0604030504040204" pitchFamily="34" charset="0"/>
              </a:rPr>
              <a:t>khách</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hàng</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thi</a:t>
            </a:r>
            <a:r>
              <a:rPr lang="en-US" dirty="0">
                <a:solidFill>
                  <a:srgbClr val="414042"/>
                </a:solidFill>
                <a:latin typeface="Verdana" panose="020B0604030504040204" pitchFamily="34" charset="0"/>
                <a:ea typeface="Verdana" panose="020B0604030504040204" pitchFamily="34" charset="0"/>
              </a:rPr>
              <a:t>̀ chỉ </a:t>
            </a:r>
            <a:r>
              <a:rPr lang="en-US" dirty="0" err="1">
                <a:solidFill>
                  <a:srgbClr val="414042"/>
                </a:solidFill>
                <a:latin typeface="Verdana" panose="020B0604030504040204" pitchFamily="34" charset="0"/>
                <a:ea typeface="Verdana" panose="020B0604030504040204" pitchFamily="34" charset="0"/>
              </a:rPr>
              <a:t>cần</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quan</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tâm</a:t>
            </a:r>
            <a:r>
              <a:rPr lang="en-US" dirty="0">
                <a:solidFill>
                  <a:srgbClr val="414042"/>
                </a:solidFill>
                <a:latin typeface="Verdana" panose="020B0604030504040204" pitchFamily="34" charset="0"/>
                <a:ea typeface="Verdana" panose="020B0604030504040204" pitchFamily="34" charset="0"/>
              </a:rPr>
              <a:t> họ </a:t>
            </a:r>
            <a:r>
              <a:rPr lang="en-US" dirty="0" err="1">
                <a:solidFill>
                  <a:srgbClr val="414042"/>
                </a:solidFill>
                <a:latin typeface="Verdana" panose="020B0604030504040204" pitchFamily="34" charset="0"/>
                <a:ea typeface="Verdana" panose="020B0604030504040204" pitchFamily="34" charset="0"/>
              </a:rPr>
              <a:t>tên</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địa</a:t>
            </a:r>
            <a:r>
              <a:rPr lang="en-US" dirty="0">
                <a:solidFill>
                  <a:srgbClr val="414042"/>
                </a:solidFill>
                <a:latin typeface="Verdana" panose="020B0604030504040204" pitchFamily="34" charset="0"/>
                <a:ea typeface="Verdana" panose="020B0604030504040204" pitchFamily="34" charset="0"/>
              </a:rPr>
              <a:t> chỉ, </a:t>
            </a:r>
            <a:r>
              <a:rPr lang="en-US" dirty="0" err="1">
                <a:solidFill>
                  <a:srgbClr val="414042"/>
                </a:solidFill>
                <a:latin typeface="Verdana" panose="020B0604030504040204" pitchFamily="34" charset="0"/>
                <a:ea typeface="Verdana" panose="020B0604030504040204" pitchFamily="34" charset="0"/>
              </a:rPr>
              <a:t>sđt</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Không</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cần</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quan</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tâm</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chiều</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cao</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cân</a:t>
            </a:r>
            <a:r>
              <a:rPr lang="en-US" dirty="0">
                <a:solidFill>
                  <a:srgbClr val="414042"/>
                </a:solidFill>
                <a:latin typeface="Verdana" panose="020B0604030504040204" pitchFamily="34" charset="0"/>
                <a:ea typeface="Verdana" panose="020B0604030504040204" pitchFamily="34" charset="0"/>
              </a:rPr>
              <a:t> </a:t>
            </a:r>
            <a:r>
              <a:rPr lang="en-US" dirty="0" err="1">
                <a:solidFill>
                  <a:srgbClr val="414042"/>
                </a:solidFill>
                <a:latin typeface="Verdana" panose="020B0604030504040204" pitchFamily="34" charset="0"/>
                <a:ea typeface="Verdana" panose="020B0604030504040204" pitchFamily="34" charset="0"/>
              </a:rPr>
              <a:t>nặng</a:t>
            </a:r>
            <a:r>
              <a:rPr lang="en-US" dirty="0">
                <a:solidFill>
                  <a:srgbClr val="414042"/>
                </a:solidFill>
                <a:latin typeface="Verdana" panose="020B0604030504040204" pitchFamily="34" charset="0"/>
                <a:ea typeface="Verdana" panose="020B0604030504040204" pitchFamily="34" charset="0"/>
              </a:rPr>
              <a:t>,…</a:t>
            </a:r>
            <a:endParaRPr lang="en-US" i="0" dirty="0">
              <a:solidFill>
                <a:schemeClr val="tx1"/>
              </a:solidFill>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6D18E62-A1D8-823E-7AE4-2CDE62502CF1}"/>
              </a:ext>
            </a:extLst>
          </p:cNvPr>
          <p:cNvSpPr>
            <a:spLocks noGrp="1"/>
          </p:cNvSpPr>
          <p:nvPr>
            <p:ph type="sldNum" sz="quarter" idx="12"/>
          </p:nvPr>
        </p:nvSpPr>
        <p:spPr/>
        <p:txBody>
          <a:bodyPr/>
          <a:lstStyle/>
          <a:p>
            <a:fld id="{5FFFF598-432A-4B7E-867E-5CFC67DB7AEA}" type="slidenum">
              <a:rPr lang="en-US" smtClean="0"/>
              <a:t>22</a:t>
            </a:fld>
            <a:endParaRPr lang="en-US"/>
          </a:p>
        </p:txBody>
      </p:sp>
    </p:spTree>
    <p:extLst>
      <p:ext uri="{BB962C8B-B14F-4D97-AF65-F5344CB8AC3E}">
        <p14:creationId xmlns:p14="http://schemas.microsoft.com/office/powerpoint/2010/main" val="358152377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AEDB2-ECDD-2BC1-F12D-5DCED0368B08}"/>
              </a:ext>
            </a:extLst>
          </p:cNvPr>
          <p:cNvSpPr>
            <a:spLocks noGrp="1"/>
          </p:cNvSpPr>
          <p:nvPr>
            <p:ph type="title"/>
          </p:nvPr>
        </p:nvSpPr>
        <p:spPr>
          <a:xfrm>
            <a:off x="1154083" y="1720210"/>
            <a:ext cx="10058400" cy="1450757"/>
          </a:xfrm>
        </p:spPr>
        <p:txBody>
          <a:bodyPr/>
          <a:lstStyle/>
          <a:p>
            <a:pPr algn="ctr"/>
            <a:r>
              <a:rPr lang="en-US" b="1" dirty="0" err="1">
                <a:solidFill>
                  <a:srgbClr val="002060"/>
                </a:solidFill>
                <a:latin typeface="Verdana" panose="020B0604030504040204" pitchFamily="34" charset="0"/>
                <a:ea typeface="Verdana" panose="020B0604030504040204" pitchFamily="34" charset="0"/>
              </a:rPr>
              <a:t>Cảm</a:t>
            </a:r>
            <a:r>
              <a:rPr lang="en-US" b="1" dirty="0">
                <a:solidFill>
                  <a:srgbClr val="002060"/>
                </a:solidFill>
                <a:latin typeface="Verdana" panose="020B0604030504040204" pitchFamily="34" charset="0"/>
                <a:ea typeface="Verdana" panose="020B0604030504040204" pitchFamily="34" charset="0"/>
              </a:rPr>
              <a:t> </a:t>
            </a:r>
            <a:r>
              <a:rPr lang="en-US" b="1" dirty="0" err="1">
                <a:solidFill>
                  <a:srgbClr val="002060"/>
                </a:solidFill>
                <a:latin typeface="Verdana" panose="020B0604030504040204" pitchFamily="34" charset="0"/>
                <a:ea typeface="Verdana" panose="020B0604030504040204" pitchFamily="34" charset="0"/>
              </a:rPr>
              <a:t>ơn</a:t>
            </a:r>
            <a:r>
              <a:rPr lang="en-US" b="1" dirty="0">
                <a:solidFill>
                  <a:srgbClr val="002060"/>
                </a:solidFill>
                <a:latin typeface="Verdana" panose="020B0604030504040204" pitchFamily="34" charset="0"/>
                <a:ea typeface="Verdana" panose="020B0604030504040204" pitchFamily="34" charset="0"/>
              </a:rPr>
              <a:t> </a:t>
            </a:r>
            <a:r>
              <a:rPr lang="en-US" b="1" dirty="0" err="1">
                <a:solidFill>
                  <a:srgbClr val="002060"/>
                </a:solidFill>
                <a:latin typeface="Verdana" panose="020B0604030504040204" pitchFamily="34" charset="0"/>
                <a:ea typeface="Verdana" panose="020B0604030504040204" pitchFamily="34" charset="0"/>
              </a:rPr>
              <a:t>anh</a:t>
            </a:r>
            <a:r>
              <a:rPr lang="en-US" b="1" dirty="0">
                <a:solidFill>
                  <a:srgbClr val="002060"/>
                </a:solidFill>
                <a:latin typeface="Verdana" panose="020B0604030504040204" pitchFamily="34" charset="0"/>
                <a:ea typeface="Verdana" panose="020B0604030504040204" pitchFamily="34" charset="0"/>
              </a:rPr>
              <a:t>/chị </a:t>
            </a:r>
            <a:r>
              <a:rPr lang="en-US" b="1" dirty="0" err="1">
                <a:solidFill>
                  <a:srgbClr val="002060"/>
                </a:solidFill>
                <a:latin typeface="Verdana" panose="020B0604030504040204" pitchFamily="34" charset="0"/>
                <a:ea typeface="Verdana" panose="020B0604030504040204" pitchFamily="34" charset="0"/>
              </a:rPr>
              <a:t>đa</a:t>
            </a:r>
            <a:r>
              <a:rPr lang="en-US" b="1" dirty="0">
                <a:solidFill>
                  <a:srgbClr val="002060"/>
                </a:solidFill>
                <a:latin typeface="Verdana" panose="020B0604030504040204" pitchFamily="34" charset="0"/>
                <a:ea typeface="Verdana" panose="020B0604030504040204" pitchFamily="34" charset="0"/>
              </a:rPr>
              <a:t>̃ </a:t>
            </a:r>
            <a:r>
              <a:rPr lang="en-US" b="1" dirty="0" err="1">
                <a:solidFill>
                  <a:srgbClr val="002060"/>
                </a:solidFill>
                <a:latin typeface="Verdana" panose="020B0604030504040204" pitchFamily="34" charset="0"/>
                <a:ea typeface="Verdana" panose="020B0604030504040204" pitchFamily="34" charset="0"/>
              </a:rPr>
              <a:t>xem</a:t>
            </a:r>
            <a:r>
              <a:rPr lang="en-US" b="1" dirty="0">
                <a:solidFill>
                  <a:srgbClr val="002060"/>
                </a:solidFill>
                <a:latin typeface="Verdana" panose="020B0604030504040204" pitchFamily="34" charset="0"/>
                <a:ea typeface="Verdana" panose="020B0604030504040204" pitchFamily="34" charset="0"/>
              </a:rPr>
              <a:t> </a:t>
            </a:r>
            <a:r>
              <a:rPr lang="en-US" b="1" dirty="0" err="1">
                <a:solidFill>
                  <a:srgbClr val="002060"/>
                </a:solidFill>
                <a:latin typeface="Verdana" panose="020B0604030504040204" pitchFamily="34" charset="0"/>
                <a:ea typeface="Verdana" panose="020B0604030504040204" pitchFamily="34" charset="0"/>
              </a:rPr>
              <a:t>phần</a:t>
            </a:r>
            <a:r>
              <a:rPr lang="en-US" b="1" dirty="0">
                <a:solidFill>
                  <a:srgbClr val="002060"/>
                </a:solidFill>
                <a:latin typeface="Verdana" panose="020B0604030504040204" pitchFamily="34" charset="0"/>
                <a:ea typeface="Verdana" panose="020B0604030504040204" pitchFamily="34" charset="0"/>
              </a:rPr>
              <a:t> </a:t>
            </a:r>
            <a:r>
              <a:rPr lang="en-US" b="1" dirty="0" err="1">
                <a:solidFill>
                  <a:srgbClr val="002060"/>
                </a:solidFill>
                <a:latin typeface="Verdana" panose="020B0604030504040204" pitchFamily="34" charset="0"/>
                <a:ea typeface="Verdana" panose="020B0604030504040204" pitchFamily="34" charset="0"/>
              </a:rPr>
              <a:t>trình</a:t>
            </a:r>
            <a:r>
              <a:rPr lang="en-US" b="1" dirty="0">
                <a:solidFill>
                  <a:srgbClr val="002060"/>
                </a:solidFill>
                <a:latin typeface="Verdana" panose="020B0604030504040204" pitchFamily="34" charset="0"/>
                <a:ea typeface="Verdana" panose="020B0604030504040204" pitchFamily="34" charset="0"/>
              </a:rPr>
              <a:t> </a:t>
            </a:r>
            <a:r>
              <a:rPr lang="en-US" b="1" dirty="0" err="1">
                <a:solidFill>
                  <a:srgbClr val="002060"/>
                </a:solidFill>
                <a:latin typeface="Verdana" panose="020B0604030504040204" pitchFamily="34" charset="0"/>
                <a:ea typeface="Verdana" panose="020B0604030504040204" pitchFamily="34" charset="0"/>
              </a:rPr>
              <a:t>bày</a:t>
            </a:r>
            <a:endParaRPr lang="en-US" b="1" dirty="0">
              <a:solidFill>
                <a:srgbClr val="002060"/>
              </a:solidFill>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AA3E666A-DDC5-593D-41FE-F40AE9C04A4F}"/>
              </a:ext>
            </a:extLst>
          </p:cNvPr>
          <p:cNvSpPr>
            <a:spLocks noGrp="1"/>
          </p:cNvSpPr>
          <p:nvPr>
            <p:ph type="sldNum" sz="quarter" idx="12"/>
          </p:nvPr>
        </p:nvSpPr>
        <p:spPr/>
        <p:txBody>
          <a:bodyPr/>
          <a:lstStyle/>
          <a:p>
            <a:fld id="{5FFFF598-432A-4B7E-867E-5CFC67DB7AEA}" type="slidenum">
              <a:rPr lang="en-US" smtClean="0"/>
              <a:t>23</a:t>
            </a:fld>
            <a:endParaRPr lang="en-US"/>
          </a:p>
        </p:txBody>
      </p:sp>
    </p:spTree>
    <p:extLst>
      <p:ext uri="{BB962C8B-B14F-4D97-AF65-F5344CB8AC3E}">
        <p14:creationId xmlns:p14="http://schemas.microsoft.com/office/powerpoint/2010/main" val="1256304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61374-76FA-5380-373F-4AF9481A00A7}"/>
              </a:ext>
            </a:extLst>
          </p:cNvPr>
          <p:cNvSpPr>
            <a:spLocks noGrp="1"/>
          </p:cNvSpPr>
          <p:nvPr>
            <p:ph type="title"/>
          </p:nvPr>
        </p:nvSpPr>
        <p:spPr/>
        <p:txBody>
          <a:bodyPr>
            <a:normAutofit/>
          </a:bodyPr>
          <a:lstStyle/>
          <a:p>
            <a:pPr algn="ctr"/>
            <a:r>
              <a:rPr lang="en-US" sz="3000" b="1" dirty="0" err="1">
                <a:solidFill>
                  <a:srgbClr val="002060"/>
                </a:solidFill>
                <a:latin typeface="Verdana" panose="020B0604030504040204" pitchFamily="34" charset="0"/>
                <a:ea typeface="Verdana" panose="020B0604030504040204" pitchFamily="34" charset="0"/>
              </a:rPr>
              <a:t>Nội</a:t>
            </a:r>
            <a:r>
              <a:rPr lang="en-US" sz="3000" b="1" dirty="0">
                <a:solidFill>
                  <a:srgbClr val="002060"/>
                </a:solidFill>
                <a:latin typeface="Verdana" panose="020B0604030504040204" pitchFamily="34" charset="0"/>
                <a:ea typeface="Verdana" panose="020B0604030504040204" pitchFamily="34" charset="0"/>
              </a:rPr>
              <a:t> dung</a:t>
            </a:r>
          </a:p>
        </p:txBody>
      </p:sp>
      <p:sp>
        <p:nvSpPr>
          <p:cNvPr id="3" name="Content Placeholder 2">
            <a:extLst>
              <a:ext uri="{FF2B5EF4-FFF2-40B4-BE49-F238E27FC236}">
                <a16:creationId xmlns:a16="http://schemas.microsoft.com/office/drawing/2014/main" id="{7005AFE5-9499-F4DB-B42C-FDD408C742C3}"/>
              </a:ext>
            </a:extLst>
          </p:cNvPr>
          <p:cNvSpPr>
            <a:spLocks noGrp="1"/>
          </p:cNvSpPr>
          <p:nvPr>
            <p:ph idx="1"/>
          </p:nvPr>
        </p:nvSpPr>
        <p:spPr/>
        <p:txBody>
          <a:bodyPr/>
          <a:lstStyle/>
          <a:p>
            <a:pPr>
              <a:buFont typeface="Wingdings" panose="05000000000000000000" pitchFamily="2" charset="2"/>
              <a:buChar char="§"/>
            </a:pPr>
            <a:r>
              <a:rPr lang="en-US" sz="2800" b="1" dirty="0" err="1">
                <a:solidFill>
                  <a:srgbClr val="002060"/>
                </a:solidFill>
                <a:latin typeface="Verdana" panose="020B0604030504040204" pitchFamily="34" charset="0"/>
                <a:ea typeface="Verdana" panose="020B0604030504040204" pitchFamily="34" charset="0"/>
              </a:rPr>
              <a:t>Giới</a:t>
            </a:r>
            <a:r>
              <a:rPr lang="en-US" sz="2800" b="1" dirty="0">
                <a:solidFill>
                  <a:srgbClr val="002060"/>
                </a:solidFill>
                <a:latin typeface="Verdana" panose="020B0604030504040204" pitchFamily="34" charset="0"/>
                <a:ea typeface="Verdana" panose="020B0604030504040204" pitchFamily="34" charset="0"/>
              </a:rPr>
              <a:t> </a:t>
            </a:r>
            <a:r>
              <a:rPr lang="en-US" sz="2800" b="1" dirty="0" err="1">
                <a:solidFill>
                  <a:srgbClr val="002060"/>
                </a:solidFill>
                <a:latin typeface="Verdana" panose="020B0604030504040204" pitchFamily="34" charset="0"/>
                <a:ea typeface="Verdana" panose="020B0604030504040204" pitchFamily="34" charset="0"/>
              </a:rPr>
              <a:t>thiệu</a:t>
            </a:r>
            <a:endParaRPr lang="en-US" sz="2800" b="1" dirty="0">
              <a:solidFill>
                <a:srgbClr val="002060"/>
              </a:solidFill>
              <a:latin typeface="Verdana" panose="020B0604030504040204" pitchFamily="34" charset="0"/>
              <a:ea typeface="Verdana" panose="020B0604030504040204" pitchFamily="34" charset="0"/>
            </a:endParaRPr>
          </a:p>
          <a:p>
            <a:pPr>
              <a:buFont typeface="Wingdings" panose="05000000000000000000" pitchFamily="2" charset="2"/>
              <a:buChar char="§"/>
            </a:pPr>
            <a:r>
              <a:rPr lang="en-US" sz="2800" b="1" dirty="0">
                <a:solidFill>
                  <a:srgbClr val="002060"/>
                </a:solidFill>
                <a:latin typeface="Verdana" panose="020B0604030504040204" pitchFamily="34" charset="0"/>
                <a:ea typeface="Verdana" panose="020B0604030504040204" pitchFamily="34" charset="0"/>
              </a:rPr>
              <a:t>ERD Diagram</a:t>
            </a:r>
          </a:p>
          <a:p>
            <a:pPr>
              <a:buFont typeface="Wingdings" panose="05000000000000000000" pitchFamily="2" charset="2"/>
              <a:buChar char="§"/>
            </a:pPr>
            <a:r>
              <a:rPr lang="en-US" sz="2800" b="1" i="0" dirty="0">
                <a:solidFill>
                  <a:srgbClr val="002060"/>
                </a:solidFill>
                <a:effectLst/>
                <a:latin typeface="Verdana" panose="020B0604030504040204" pitchFamily="34" charset="0"/>
                <a:ea typeface="Verdana" panose="020B0604030504040204" pitchFamily="34" charset="0"/>
              </a:rPr>
              <a:t>Normalization</a:t>
            </a:r>
          </a:p>
          <a:p>
            <a:pPr>
              <a:buFont typeface="Wingdings" panose="05000000000000000000" pitchFamily="2" charset="2"/>
              <a:buChar char="§"/>
            </a:pPr>
            <a:r>
              <a:rPr lang="en-US" sz="2800" b="1" i="0" dirty="0">
                <a:solidFill>
                  <a:srgbClr val="002060"/>
                </a:solidFill>
                <a:effectLst/>
                <a:latin typeface="Verdana" panose="020B0604030504040204" pitchFamily="34" charset="0"/>
                <a:ea typeface="Verdana" panose="020B0604030504040204" pitchFamily="34" charset="0"/>
              </a:rPr>
              <a:t>Denormalization</a:t>
            </a:r>
          </a:p>
          <a:p>
            <a:pPr marL="0" indent="0">
              <a:buNone/>
            </a:pPr>
            <a:endParaRPr lang="en-US" i="0" dirty="0">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52676D38-59CF-6BCB-D90D-6543A0CEF9C6}"/>
              </a:ext>
            </a:extLst>
          </p:cNvPr>
          <p:cNvSpPr>
            <a:spLocks noGrp="1"/>
          </p:cNvSpPr>
          <p:nvPr>
            <p:ph type="sldNum" sz="quarter" idx="12"/>
          </p:nvPr>
        </p:nvSpPr>
        <p:spPr/>
        <p:txBody>
          <a:bodyPr/>
          <a:lstStyle/>
          <a:p>
            <a:fld id="{5FFFF598-432A-4B7E-867E-5CFC67DB7AEA}" type="slidenum">
              <a:rPr lang="en-US" smtClean="0"/>
              <a:t>3</a:t>
            </a:fld>
            <a:endParaRPr lang="en-US"/>
          </a:p>
        </p:txBody>
      </p:sp>
    </p:spTree>
    <p:extLst>
      <p:ext uri="{BB962C8B-B14F-4D97-AF65-F5344CB8AC3E}">
        <p14:creationId xmlns:p14="http://schemas.microsoft.com/office/powerpoint/2010/main" val="25220145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err="1">
                <a:solidFill>
                  <a:srgbClr val="002060"/>
                </a:solidFill>
                <a:latin typeface="Verdana" panose="020B0604030504040204" pitchFamily="34" charset="0"/>
                <a:ea typeface="Verdana" panose="020B0604030504040204" pitchFamily="34" charset="0"/>
              </a:rPr>
              <a:t>Giới</a:t>
            </a:r>
            <a:r>
              <a:rPr lang="en-US" sz="3600" b="1" dirty="0">
                <a:solidFill>
                  <a:srgbClr val="002060"/>
                </a:solidFill>
                <a:latin typeface="Verdana" panose="020B0604030504040204" pitchFamily="34" charset="0"/>
                <a:ea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rPr>
              <a:t>thiệu</a:t>
            </a:r>
            <a:endParaRPr lang="en-US" sz="3600" dirty="0"/>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lstStyle/>
          <a:p>
            <a:pPr marL="0" indent="0" algn="just">
              <a:buNone/>
            </a:pPr>
            <a:r>
              <a:rPr lang="vi-VN" b="0" i="0" dirty="0">
                <a:solidFill>
                  <a:srgbClr val="002060"/>
                </a:solidFill>
                <a:effectLst/>
                <a:latin typeface="Verdana" panose="020B0604030504040204" pitchFamily="34" charset="0"/>
                <a:ea typeface="Verdana" panose="020B0604030504040204" pitchFamily="34" charset="0"/>
              </a:rPr>
              <a:t>Entity-Relational Database Design </a:t>
            </a:r>
            <a:r>
              <a:rPr lang="vi-VN" b="0" i="0" dirty="0">
                <a:effectLst/>
                <a:latin typeface="Verdana" panose="020B0604030504040204" pitchFamily="34" charset="0"/>
                <a:ea typeface="Verdana" panose="020B0604030504040204" pitchFamily="34" charset="0"/>
              </a:rPr>
              <a:t>(Thiết kế Cơ sở dữ liệu Thực thể-Mối quan hệ) là quá trình thiết kế và tổ chức cấu trúc của cơ sở dữ liệu sử dụng mô hình thực thể-mối quan hệ. Nó bao gồm việc mô tả cách mà dữ liệu được tổ chức và mối quan hệ giữa các phần tử dữ liệu trong hệ thống.</a:t>
            </a:r>
            <a:endParaRPr lang="en-US"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6CCE503D-67F9-3F03-2DA1-0287AA538806}"/>
              </a:ext>
            </a:extLst>
          </p:cNvPr>
          <p:cNvSpPr>
            <a:spLocks noGrp="1"/>
          </p:cNvSpPr>
          <p:nvPr>
            <p:ph type="sldNum" sz="quarter" idx="12"/>
          </p:nvPr>
        </p:nvSpPr>
        <p:spPr/>
        <p:txBody>
          <a:bodyPr/>
          <a:lstStyle/>
          <a:p>
            <a:fld id="{5FFFF598-432A-4B7E-867E-5CFC67DB7AEA}" type="slidenum">
              <a:rPr lang="en-US" smtClean="0"/>
              <a:t>4</a:t>
            </a:fld>
            <a:endParaRPr lang="en-US"/>
          </a:p>
        </p:txBody>
      </p:sp>
    </p:spTree>
    <p:extLst>
      <p:ext uri="{BB962C8B-B14F-4D97-AF65-F5344CB8AC3E}">
        <p14:creationId xmlns:p14="http://schemas.microsoft.com/office/powerpoint/2010/main" val="36656083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err="1">
                <a:solidFill>
                  <a:srgbClr val="002060"/>
                </a:solidFill>
                <a:latin typeface="Verdana" panose="020B0604030504040204" pitchFamily="34" charset="0"/>
                <a:ea typeface="Verdana" panose="020B0604030504040204" pitchFamily="34" charset="0"/>
              </a:rPr>
              <a:t>Khái</a:t>
            </a:r>
            <a:r>
              <a:rPr lang="en-US" sz="3600" b="1" dirty="0">
                <a:solidFill>
                  <a:srgbClr val="002060"/>
                </a:solidFill>
                <a:latin typeface="Verdana" panose="020B0604030504040204" pitchFamily="34" charset="0"/>
                <a:ea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rPr>
              <a:t>niệm</a:t>
            </a:r>
            <a:r>
              <a:rPr lang="en-US" sz="3600" b="1" dirty="0">
                <a:solidFill>
                  <a:srgbClr val="002060"/>
                </a:solidFill>
                <a:latin typeface="Verdana" panose="020B0604030504040204" pitchFamily="34" charset="0"/>
                <a:ea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rPr>
              <a:t>cơ</a:t>
            </a:r>
            <a:r>
              <a:rPr lang="en-US" sz="3600" b="1" dirty="0">
                <a:solidFill>
                  <a:srgbClr val="002060"/>
                </a:solidFill>
                <a:latin typeface="Verdana" panose="020B0604030504040204" pitchFamily="34" charset="0"/>
                <a:ea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rPr>
              <a:t>bản</a:t>
            </a:r>
            <a:endParaRPr lang="en-US" sz="3600" dirty="0"/>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lstStyle/>
          <a:p>
            <a:pPr algn="just">
              <a:buFont typeface="Arial" panose="020B0604020202020204" pitchFamily="34" charset="0"/>
              <a:buChar char="•"/>
            </a:pPr>
            <a:r>
              <a:rPr lang="vi-VN" i="0" dirty="0">
                <a:solidFill>
                  <a:srgbClr val="002060"/>
                </a:solidFill>
                <a:effectLst/>
                <a:latin typeface="Verdana" panose="020B0604030504040204" pitchFamily="34" charset="0"/>
                <a:ea typeface="Verdana" panose="020B0604030504040204" pitchFamily="34" charset="0"/>
              </a:rPr>
              <a:t>Database: </a:t>
            </a:r>
            <a:r>
              <a:rPr lang="vi-VN" i="0" dirty="0">
                <a:effectLst/>
                <a:latin typeface="Verdana" panose="020B0604030504040204" pitchFamily="34" charset="0"/>
                <a:ea typeface="Verdana" panose="020B0604030504040204" pitchFamily="34" charset="0"/>
              </a:rPr>
              <a:t>Là một tập hợp các dữ liệu có tổ chức, được lưu trữ và quản lý bằng cách sử dụng hệ quản trị cơ sở dữ liệu (DBMS).</a:t>
            </a:r>
          </a:p>
          <a:p>
            <a:pPr algn="just">
              <a:buFont typeface="Arial" panose="020B0604020202020204" pitchFamily="34" charset="0"/>
              <a:buChar char="•"/>
            </a:pPr>
            <a:r>
              <a:rPr lang="vi-VN" i="0" dirty="0">
                <a:solidFill>
                  <a:srgbClr val="002060"/>
                </a:solidFill>
                <a:effectLst/>
                <a:latin typeface="Verdana" panose="020B0604030504040204" pitchFamily="34" charset="0"/>
                <a:ea typeface="Verdana" panose="020B0604030504040204" pitchFamily="34" charset="0"/>
              </a:rPr>
              <a:t>Entity: </a:t>
            </a:r>
            <a:r>
              <a:rPr lang="vi-VN" i="0" dirty="0">
                <a:effectLst/>
                <a:latin typeface="Verdana" panose="020B0604030504040204" pitchFamily="34" charset="0"/>
                <a:ea typeface="Verdana" panose="020B0604030504040204" pitchFamily="34" charset="0"/>
              </a:rPr>
              <a:t>Đại diện cho một đối tượng thực tế hoặc khái niệm có thể được lưu trữ trong cơ sở dữ liệu. Ví dụ: "Khách hàng," "Sản phẩm."</a:t>
            </a:r>
          </a:p>
          <a:p>
            <a:pPr algn="just">
              <a:buFont typeface="Arial" panose="020B0604020202020204" pitchFamily="34" charset="0"/>
              <a:buChar char="•"/>
            </a:pPr>
            <a:r>
              <a:rPr lang="vi-VN" i="0" dirty="0">
                <a:solidFill>
                  <a:srgbClr val="002060"/>
                </a:solidFill>
                <a:effectLst/>
                <a:latin typeface="Verdana" panose="020B0604030504040204" pitchFamily="34" charset="0"/>
                <a:ea typeface="Verdana" panose="020B0604030504040204" pitchFamily="34" charset="0"/>
              </a:rPr>
              <a:t>Relation: </a:t>
            </a:r>
            <a:r>
              <a:rPr lang="vi-VN" i="0" dirty="0">
                <a:effectLst/>
                <a:latin typeface="Verdana" panose="020B0604030504040204" pitchFamily="34" charset="0"/>
                <a:ea typeface="Verdana" panose="020B0604030504040204" pitchFamily="34" charset="0"/>
              </a:rPr>
              <a:t>Một liên kết giữa các thực thể, có thể được thể hiện bằng cách sử dụng các khóa ngoại (foreign keys).</a:t>
            </a:r>
          </a:p>
        </p:txBody>
      </p:sp>
      <p:sp>
        <p:nvSpPr>
          <p:cNvPr id="4" name="Slide Number Placeholder 3">
            <a:extLst>
              <a:ext uri="{FF2B5EF4-FFF2-40B4-BE49-F238E27FC236}">
                <a16:creationId xmlns:a16="http://schemas.microsoft.com/office/drawing/2014/main" id="{1099A43A-47EF-1C9B-30C3-D12BDD0FD43B}"/>
              </a:ext>
            </a:extLst>
          </p:cNvPr>
          <p:cNvSpPr>
            <a:spLocks noGrp="1"/>
          </p:cNvSpPr>
          <p:nvPr>
            <p:ph type="sldNum" sz="quarter" idx="12"/>
          </p:nvPr>
        </p:nvSpPr>
        <p:spPr/>
        <p:txBody>
          <a:bodyPr/>
          <a:lstStyle/>
          <a:p>
            <a:fld id="{5FFFF598-432A-4B7E-867E-5CFC67DB7AEA}" type="slidenum">
              <a:rPr lang="en-US" smtClean="0"/>
              <a:t>5</a:t>
            </a:fld>
            <a:endParaRPr lang="en-US"/>
          </a:p>
        </p:txBody>
      </p:sp>
    </p:spTree>
    <p:extLst>
      <p:ext uri="{BB962C8B-B14F-4D97-AF65-F5344CB8AC3E}">
        <p14:creationId xmlns:p14="http://schemas.microsoft.com/office/powerpoint/2010/main" val="18606313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a:solidFill>
                  <a:srgbClr val="002060"/>
                </a:solidFill>
                <a:latin typeface="Verdana" panose="020B0604030504040204" pitchFamily="34" charset="0"/>
                <a:ea typeface="Verdana" panose="020B0604030504040204" pitchFamily="34" charset="0"/>
              </a:rPr>
              <a:t>ERD Diagram</a:t>
            </a:r>
            <a:endParaRPr lang="en-US" sz="3600" dirty="0"/>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rmAutofit/>
          </a:bodyPr>
          <a:lstStyle/>
          <a:p>
            <a:pPr algn="just"/>
            <a:r>
              <a:rPr lang="en-US" i="0" dirty="0">
                <a:effectLst/>
                <a:latin typeface="Verdana" panose="020B0604030504040204" pitchFamily="34" charset="0"/>
                <a:ea typeface="Verdana" panose="020B0604030504040204" pitchFamily="34" charset="0"/>
              </a:rPr>
              <a:t>Là </a:t>
            </a:r>
            <a:r>
              <a:rPr lang="vi-VN" i="0" dirty="0">
                <a:effectLst/>
                <a:latin typeface="Verdana" panose="020B0604030504040204" pitchFamily="34" charset="0"/>
                <a:ea typeface="Verdana" panose="020B0604030504040204" pitchFamily="34" charset="0"/>
              </a:rPr>
              <a:t>một công cụ đồ họa được sử dụng trong quá trình thiết kế cơ sở dữ liệu. ERD giúp mô tả cách thức dữ liệu trong hệ thống tương tác với nhau thông qua mô hình các thực thể và mối quan hệ giữa chúng.</a:t>
            </a:r>
            <a:endParaRPr lang="en-US" i="0" dirty="0">
              <a:effectLst/>
              <a:latin typeface="Verdana" panose="020B0604030504040204" pitchFamily="34" charset="0"/>
              <a:ea typeface="Verdana" panose="020B0604030504040204" pitchFamily="34" charset="0"/>
            </a:endParaRPr>
          </a:p>
          <a:p>
            <a:pPr algn="just"/>
            <a:r>
              <a:rPr lang="en-US" i="0" dirty="0" err="1">
                <a:effectLst/>
                <a:latin typeface="Verdana" panose="020B0604030504040204" pitchFamily="34" charset="0"/>
                <a:ea typeface="Verdana" panose="020B0604030504040204" pitchFamily="34" charset="0"/>
              </a:rPr>
              <a:t>Các</a:t>
            </a:r>
            <a:r>
              <a:rPr lang="en-US" i="0" dirty="0">
                <a:effectLst/>
                <a:latin typeface="Verdana" panose="020B0604030504040204" pitchFamily="34" charset="0"/>
                <a:ea typeface="Verdana" panose="020B0604030504040204" pitchFamily="34" charset="0"/>
              </a:rPr>
              <a:t> </a:t>
            </a:r>
            <a:r>
              <a:rPr lang="en-US" i="0" dirty="0" err="1">
                <a:effectLst/>
                <a:latin typeface="Verdana" panose="020B0604030504040204" pitchFamily="34" charset="0"/>
                <a:ea typeface="Verdana" panose="020B0604030504040204" pitchFamily="34" charset="0"/>
              </a:rPr>
              <a:t>thành</a:t>
            </a:r>
            <a:r>
              <a:rPr lang="en-US" i="0" dirty="0">
                <a:effectLst/>
                <a:latin typeface="Verdana" panose="020B0604030504040204" pitchFamily="34" charset="0"/>
                <a:ea typeface="Verdana" panose="020B0604030504040204" pitchFamily="34" charset="0"/>
              </a:rPr>
              <a:t> </a:t>
            </a:r>
            <a:r>
              <a:rPr lang="en-US" i="0" dirty="0" err="1">
                <a:effectLst/>
                <a:latin typeface="Verdana" panose="020B0604030504040204" pitchFamily="34" charset="0"/>
                <a:ea typeface="Verdana" panose="020B0604030504040204" pitchFamily="34" charset="0"/>
              </a:rPr>
              <a:t>phần</a:t>
            </a:r>
            <a:r>
              <a:rPr lang="en-US" i="0" dirty="0">
                <a:effectLst/>
                <a:latin typeface="Verdana" panose="020B0604030504040204" pitchFamily="34" charset="0"/>
                <a:ea typeface="Verdana" panose="020B0604030504040204" pitchFamily="34" charset="0"/>
              </a:rPr>
              <a:t> </a:t>
            </a:r>
            <a:r>
              <a:rPr lang="en-US" i="0" dirty="0" err="1">
                <a:effectLst/>
                <a:latin typeface="Verdana" panose="020B0604030504040204" pitchFamily="34" charset="0"/>
                <a:ea typeface="Verdana" panose="020B0604030504040204" pitchFamily="34" charset="0"/>
              </a:rPr>
              <a:t>chính</a:t>
            </a:r>
            <a:r>
              <a:rPr lang="en-US" i="0" dirty="0">
                <a:effectLst/>
                <a:latin typeface="Verdana" panose="020B0604030504040204" pitchFamily="34" charset="0"/>
                <a:ea typeface="Verdana" panose="020B0604030504040204" pitchFamily="34" charset="0"/>
              </a:rPr>
              <a:t> </a:t>
            </a:r>
            <a:r>
              <a:rPr lang="en-US" i="0" dirty="0" err="1">
                <a:effectLst/>
                <a:latin typeface="Verdana" panose="020B0604030504040204" pitchFamily="34" charset="0"/>
                <a:ea typeface="Verdana" panose="020B0604030504040204" pitchFamily="34" charset="0"/>
              </a:rPr>
              <a:t>trong</a:t>
            </a:r>
            <a:r>
              <a:rPr lang="en-US" i="0" dirty="0">
                <a:effectLst/>
                <a:latin typeface="Verdana" panose="020B0604030504040204" pitchFamily="34" charset="0"/>
                <a:ea typeface="Verdana" panose="020B0604030504040204" pitchFamily="34" charset="0"/>
              </a:rPr>
              <a:t> </a:t>
            </a:r>
            <a:r>
              <a:rPr lang="en-US" i="0" dirty="0" err="1">
                <a:effectLst/>
                <a:latin typeface="Verdana" panose="020B0604030504040204" pitchFamily="34" charset="0"/>
                <a:ea typeface="Verdana" panose="020B0604030504040204" pitchFamily="34" charset="0"/>
              </a:rPr>
              <a:t>một</a:t>
            </a:r>
            <a:r>
              <a:rPr lang="en-US" i="0" dirty="0">
                <a:effectLst/>
                <a:latin typeface="Verdana" panose="020B0604030504040204" pitchFamily="34" charset="0"/>
                <a:ea typeface="Verdana" panose="020B0604030504040204" pitchFamily="34" charset="0"/>
              </a:rPr>
              <a:t> ERD bao </a:t>
            </a:r>
            <a:r>
              <a:rPr lang="en-US" i="0" dirty="0" err="1">
                <a:effectLst/>
                <a:latin typeface="Verdana" panose="020B0604030504040204" pitchFamily="34" charset="0"/>
                <a:ea typeface="Verdana" panose="020B0604030504040204" pitchFamily="34" charset="0"/>
              </a:rPr>
              <a:t>gồm</a:t>
            </a:r>
            <a:r>
              <a:rPr lang="en-US" i="0" dirty="0">
                <a:effectLst/>
                <a:latin typeface="Verdana" panose="020B0604030504040204" pitchFamily="34" charset="0"/>
                <a:ea typeface="Verdana" panose="020B0604030504040204" pitchFamily="34" charset="0"/>
              </a:rPr>
              <a:t>:</a:t>
            </a:r>
            <a:endParaRPr lang="en-US" dirty="0">
              <a:latin typeface="Verdana" panose="020B0604030504040204" pitchFamily="34" charset="0"/>
              <a:ea typeface="Verdana" panose="020B0604030504040204" pitchFamily="34" charset="0"/>
            </a:endParaRPr>
          </a:p>
          <a:p>
            <a:pPr lvl="1">
              <a:buFont typeface="Wingdings" panose="05000000000000000000" pitchFamily="2" charset="2"/>
              <a:buChar char="§"/>
            </a:pPr>
            <a:r>
              <a:rPr lang="vi-VN" i="0" dirty="0">
                <a:effectLst/>
                <a:latin typeface="Verdana" panose="020B0604030504040204" pitchFamily="34" charset="0"/>
                <a:ea typeface="Verdana" panose="020B0604030504040204" pitchFamily="34" charset="0"/>
              </a:rPr>
              <a:t>Entity</a:t>
            </a:r>
            <a:r>
              <a:rPr lang="en-US" i="0" dirty="0">
                <a:effectLst/>
                <a:latin typeface="Verdana" panose="020B0604030504040204" pitchFamily="34" charset="0"/>
                <a:ea typeface="Verdana" panose="020B0604030504040204" pitchFamily="34" charset="0"/>
              </a:rPr>
              <a:t> (</a:t>
            </a:r>
            <a:r>
              <a:rPr lang="vi-VN" i="0" dirty="0">
                <a:effectLst/>
                <a:latin typeface="Verdana" panose="020B0604030504040204" pitchFamily="34" charset="0"/>
                <a:ea typeface="Verdana" panose="020B0604030504040204" pitchFamily="34" charset="0"/>
              </a:rPr>
              <a:t>Thực Thể</a:t>
            </a:r>
            <a:r>
              <a:rPr lang="en-US" i="0" dirty="0">
                <a:effectLst/>
                <a:latin typeface="Verdana" panose="020B0604030504040204" pitchFamily="34" charset="0"/>
                <a:ea typeface="Verdana" panose="020B0604030504040204" pitchFamily="34" charset="0"/>
              </a:rPr>
              <a:t>)</a:t>
            </a:r>
          </a:p>
          <a:p>
            <a:pPr lvl="1">
              <a:buFont typeface="Wingdings" panose="05000000000000000000" pitchFamily="2" charset="2"/>
              <a:buChar char="§"/>
            </a:pPr>
            <a:r>
              <a:rPr lang="vi-VN" i="0" dirty="0">
                <a:effectLst/>
                <a:latin typeface="Verdana" panose="020B0604030504040204" pitchFamily="34" charset="0"/>
                <a:ea typeface="Verdana" panose="020B0604030504040204" pitchFamily="34" charset="0"/>
              </a:rPr>
              <a:t>Attribute (Thuộc Tính</a:t>
            </a:r>
            <a:r>
              <a:rPr lang="en-US" i="0" dirty="0">
                <a:effectLst/>
                <a:latin typeface="Verdana" panose="020B0604030504040204" pitchFamily="34" charset="0"/>
                <a:ea typeface="Verdana" panose="020B0604030504040204" pitchFamily="34" charset="0"/>
              </a:rPr>
              <a:t>)</a:t>
            </a:r>
          </a:p>
          <a:p>
            <a:pPr lvl="1">
              <a:buFont typeface="Wingdings" panose="05000000000000000000" pitchFamily="2" charset="2"/>
              <a:buChar char="§"/>
            </a:pPr>
            <a:r>
              <a:rPr lang="vi-VN" i="0" dirty="0">
                <a:effectLst/>
                <a:latin typeface="Verdana" panose="020B0604030504040204" pitchFamily="34" charset="0"/>
                <a:ea typeface="Verdana" panose="020B0604030504040204" pitchFamily="34" charset="0"/>
              </a:rPr>
              <a:t>Relationship</a:t>
            </a:r>
            <a:r>
              <a:rPr lang="en-US" i="0" dirty="0">
                <a:effectLst/>
                <a:latin typeface="Verdana" panose="020B0604030504040204" pitchFamily="34" charset="0"/>
                <a:ea typeface="Verdana" panose="020B0604030504040204" pitchFamily="34" charset="0"/>
              </a:rPr>
              <a:t> </a:t>
            </a:r>
            <a:r>
              <a:rPr lang="vi-VN" i="0" dirty="0">
                <a:effectLst/>
                <a:latin typeface="Verdana" panose="020B0604030504040204" pitchFamily="34" charset="0"/>
                <a:ea typeface="Verdana" panose="020B0604030504040204" pitchFamily="34" charset="0"/>
              </a:rPr>
              <a:t>(Mối Quan Hệ</a:t>
            </a:r>
            <a:r>
              <a:rPr lang="en-US" i="0" dirty="0">
                <a:effectLst/>
                <a:latin typeface="Verdana" panose="020B0604030504040204" pitchFamily="34" charset="0"/>
                <a:ea typeface="Verdana" panose="020B0604030504040204" pitchFamily="34" charset="0"/>
              </a:rPr>
              <a:t>)</a:t>
            </a:r>
          </a:p>
          <a:p>
            <a:pPr lvl="1">
              <a:buFont typeface="Wingdings" panose="05000000000000000000" pitchFamily="2" charset="2"/>
              <a:buChar char="§"/>
            </a:pPr>
            <a:r>
              <a:rPr lang="vi-VN" i="0" dirty="0">
                <a:effectLst/>
                <a:latin typeface="Verdana" panose="020B0604030504040204" pitchFamily="34" charset="0"/>
                <a:ea typeface="Verdana" panose="020B0604030504040204" pitchFamily="34" charset="0"/>
              </a:rPr>
              <a:t>Primary Key</a:t>
            </a:r>
            <a:r>
              <a:rPr lang="en-US" i="0" dirty="0">
                <a:effectLst/>
                <a:latin typeface="Verdana" panose="020B0604030504040204" pitchFamily="34" charset="0"/>
                <a:ea typeface="Verdana" panose="020B0604030504040204" pitchFamily="34" charset="0"/>
              </a:rPr>
              <a:t> </a:t>
            </a:r>
            <a:r>
              <a:rPr lang="vi-VN" i="0" dirty="0">
                <a:effectLst/>
                <a:latin typeface="Verdana" panose="020B0604030504040204" pitchFamily="34" charset="0"/>
                <a:ea typeface="Verdana" panose="020B0604030504040204" pitchFamily="34" charset="0"/>
              </a:rPr>
              <a:t>(Khóa Chính</a:t>
            </a:r>
            <a:r>
              <a:rPr lang="en-US" i="0" dirty="0">
                <a:effectLst/>
                <a:latin typeface="Verdana" panose="020B0604030504040204" pitchFamily="34" charset="0"/>
                <a:ea typeface="Verdana" panose="020B0604030504040204" pitchFamily="34" charset="0"/>
              </a:rPr>
              <a:t>)</a:t>
            </a:r>
            <a:endParaRPr lang="vi-VN" i="0" dirty="0">
              <a:effectLst/>
              <a:latin typeface="Verdana" panose="020B0604030504040204" pitchFamily="34" charset="0"/>
              <a:ea typeface="Verdana" panose="020B0604030504040204" pitchFamily="34" charset="0"/>
            </a:endParaRPr>
          </a:p>
          <a:p>
            <a:pPr lvl="1">
              <a:buFont typeface="Wingdings" panose="05000000000000000000" pitchFamily="2" charset="2"/>
              <a:buChar char="§"/>
            </a:pPr>
            <a:r>
              <a:rPr lang="vi-VN" i="0" dirty="0">
                <a:effectLst/>
                <a:latin typeface="Verdana" panose="020B0604030504040204" pitchFamily="34" charset="0"/>
                <a:ea typeface="Verdana" panose="020B0604030504040204" pitchFamily="34" charset="0"/>
              </a:rPr>
              <a:t>Foreign Key</a:t>
            </a:r>
            <a:r>
              <a:rPr lang="en-US" i="0" dirty="0">
                <a:effectLst/>
                <a:latin typeface="Verdana" panose="020B0604030504040204" pitchFamily="34" charset="0"/>
                <a:ea typeface="Verdana" panose="020B0604030504040204" pitchFamily="34" charset="0"/>
              </a:rPr>
              <a:t> </a:t>
            </a:r>
            <a:r>
              <a:rPr lang="vi-VN" i="0" dirty="0">
                <a:effectLst/>
                <a:latin typeface="Verdana" panose="020B0604030504040204" pitchFamily="34" charset="0"/>
                <a:ea typeface="Verdana" panose="020B0604030504040204" pitchFamily="34" charset="0"/>
              </a:rPr>
              <a:t>(Khóa Ngoại)</a:t>
            </a:r>
          </a:p>
          <a:p>
            <a:pPr marL="0" indent="0" algn="just">
              <a:buNone/>
            </a:pPr>
            <a:endParaRPr lang="vi-VN" i="0" dirty="0">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5D1AAFF4-95CC-CDAC-6D4D-7535835749B8}"/>
              </a:ext>
            </a:extLst>
          </p:cNvPr>
          <p:cNvSpPr>
            <a:spLocks noGrp="1"/>
          </p:cNvSpPr>
          <p:nvPr>
            <p:ph type="sldNum" sz="quarter" idx="12"/>
          </p:nvPr>
        </p:nvSpPr>
        <p:spPr/>
        <p:txBody>
          <a:bodyPr/>
          <a:lstStyle/>
          <a:p>
            <a:fld id="{5FFFF598-432A-4B7E-867E-5CFC67DB7AEA}" type="slidenum">
              <a:rPr lang="en-US" smtClean="0"/>
              <a:t>6</a:t>
            </a:fld>
            <a:endParaRPr lang="en-US"/>
          </a:p>
        </p:txBody>
      </p:sp>
    </p:spTree>
    <p:extLst>
      <p:ext uri="{BB962C8B-B14F-4D97-AF65-F5344CB8AC3E}">
        <p14:creationId xmlns:p14="http://schemas.microsoft.com/office/powerpoint/2010/main" val="266098143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a:solidFill>
                  <a:srgbClr val="002060"/>
                </a:solidFill>
                <a:latin typeface="Verdana" panose="020B0604030504040204" pitchFamily="34" charset="0"/>
                <a:ea typeface="Verdana" panose="020B0604030504040204" pitchFamily="34" charset="0"/>
              </a:rPr>
              <a:t>ERD Diagram</a:t>
            </a:r>
            <a:endParaRPr lang="en-US" sz="3600" dirty="0"/>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rmAutofit fontScale="32500" lnSpcReduction="20000"/>
          </a:bodyPr>
          <a:lstStyle/>
          <a:p>
            <a:pPr marL="0" indent="0" algn="just">
              <a:lnSpc>
                <a:spcPct val="120000"/>
              </a:lnSpc>
              <a:buNone/>
            </a:pPr>
            <a:r>
              <a:rPr lang="en-US" sz="5500" dirty="0" err="1">
                <a:latin typeface="Verdana" panose="020B0604030504040204" pitchFamily="34" charset="0"/>
                <a:ea typeface="Verdana" panose="020B0604030504040204" pitchFamily="34" charset="0"/>
              </a:rPr>
              <a:t>Lợi</a:t>
            </a:r>
            <a:r>
              <a:rPr lang="en-US" sz="5500" dirty="0">
                <a:latin typeface="Verdana" panose="020B0604030504040204" pitchFamily="34" charset="0"/>
                <a:ea typeface="Verdana" panose="020B0604030504040204" pitchFamily="34" charset="0"/>
              </a:rPr>
              <a:t> </a:t>
            </a:r>
            <a:r>
              <a:rPr lang="en-US" sz="5500" dirty="0" err="1">
                <a:latin typeface="Verdana" panose="020B0604030504040204" pitchFamily="34" charset="0"/>
                <a:ea typeface="Verdana" panose="020B0604030504040204" pitchFamily="34" charset="0"/>
              </a:rPr>
              <a:t>ích</a:t>
            </a:r>
            <a:r>
              <a:rPr lang="en-US" sz="5500" dirty="0">
                <a:latin typeface="Verdana" panose="020B0604030504040204" pitchFamily="34" charset="0"/>
                <a:ea typeface="Verdana" panose="020B0604030504040204" pitchFamily="34" charset="0"/>
              </a:rPr>
              <a:t> </a:t>
            </a:r>
            <a:r>
              <a:rPr lang="en-US" sz="5500" dirty="0" err="1">
                <a:latin typeface="Verdana" panose="020B0604030504040204" pitchFamily="34" charset="0"/>
                <a:ea typeface="Verdana" panose="020B0604030504040204" pitchFamily="34" charset="0"/>
              </a:rPr>
              <a:t>của</a:t>
            </a:r>
            <a:r>
              <a:rPr lang="en-US" sz="5500" dirty="0">
                <a:latin typeface="Verdana" panose="020B0604030504040204" pitchFamily="34" charset="0"/>
                <a:ea typeface="Verdana" panose="020B0604030504040204" pitchFamily="34" charset="0"/>
              </a:rPr>
              <a:t> ERD:</a:t>
            </a:r>
          </a:p>
          <a:p>
            <a:pPr lvl="1">
              <a:lnSpc>
                <a:spcPct val="120000"/>
              </a:lnSpc>
              <a:buFont typeface="Wingdings" panose="05000000000000000000" pitchFamily="2" charset="2"/>
              <a:buChar char="§"/>
            </a:pPr>
            <a:r>
              <a:rPr lang="vi-VN" sz="4000" i="0" dirty="0">
                <a:solidFill>
                  <a:srgbClr val="002060"/>
                </a:solidFill>
                <a:effectLst/>
                <a:latin typeface="Verdana" panose="020B0604030504040204" pitchFamily="34" charset="0"/>
                <a:ea typeface="Verdana" panose="020B0604030504040204" pitchFamily="34" charset="0"/>
                <a:cs typeface="Vani" panose="020B0502040204020203" pitchFamily="18" charset="0"/>
              </a:rPr>
              <a:t>Hiểu rõ dữ liệu: </a:t>
            </a:r>
            <a:r>
              <a:rPr lang="vi-VN" sz="4000" i="0" dirty="0">
                <a:solidFill>
                  <a:schemeClr val="tx1"/>
                </a:solidFill>
                <a:effectLst/>
                <a:latin typeface="Verdana" panose="020B0604030504040204" pitchFamily="34" charset="0"/>
                <a:ea typeface="Verdana" panose="020B0604030504040204" pitchFamily="34" charset="0"/>
                <a:cs typeface="Vani" panose="020B0502040204020203" pitchFamily="18" charset="0"/>
              </a:rPr>
              <a:t>ERD giúp người phát triển và người quản lý hiểu rõ dữ liệu được sử dụng trong hệ thống. Nó mô tả cách các thực thể (entities) liên kết với nhau và cung cấp một cái nhìn tổng quan về cấu trúc dữ liệu.</a:t>
            </a:r>
          </a:p>
          <a:p>
            <a:pPr lvl="1">
              <a:lnSpc>
                <a:spcPct val="120000"/>
              </a:lnSpc>
              <a:buFont typeface="Wingdings" panose="05000000000000000000" pitchFamily="2" charset="2"/>
              <a:buChar char="§"/>
            </a:pPr>
            <a:r>
              <a:rPr lang="vi-VN" sz="4000" i="0" dirty="0">
                <a:solidFill>
                  <a:srgbClr val="002060"/>
                </a:solidFill>
                <a:effectLst/>
                <a:latin typeface="Verdana" panose="020B0604030504040204" pitchFamily="34" charset="0"/>
                <a:ea typeface="Verdana" panose="020B0604030504040204" pitchFamily="34" charset="0"/>
                <a:cs typeface="Vani" panose="020B0502040204020203" pitchFamily="18" charset="0"/>
              </a:rPr>
              <a:t>Mô hình hóa quan hệ: </a:t>
            </a:r>
            <a:r>
              <a:rPr lang="vi-VN" sz="4000" i="0" dirty="0">
                <a:solidFill>
                  <a:schemeClr val="tx1"/>
                </a:solidFill>
                <a:effectLst/>
                <a:latin typeface="Verdana" panose="020B0604030504040204" pitchFamily="34" charset="0"/>
                <a:ea typeface="Verdana" panose="020B0604030504040204" pitchFamily="34" charset="0"/>
                <a:cs typeface="Vani" panose="020B0502040204020203" pitchFamily="18" charset="0"/>
              </a:rPr>
              <a:t>ERD cho phép mô hình hóa quan hệ giữa các thực thể. Việc này giúp hiểu rõ cách dữ liệu được tổ chức và liên kết với nhau, từ đó tạo nên một cấu trúc cơ sở dữ liệu logic.</a:t>
            </a:r>
          </a:p>
          <a:p>
            <a:pPr lvl="1">
              <a:lnSpc>
                <a:spcPct val="120000"/>
              </a:lnSpc>
              <a:buFont typeface="Wingdings" panose="05000000000000000000" pitchFamily="2" charset="2"/>
              <a:buChar char="§"/>
            </a:pPr>
            <a:r>
              <a:rPr lang="vi-VN" sz="4000" i="0" dirty="0">
                <a:solidFill>
                  <a:schemeClr val="tx1"/>
                </a:solidFill>
                <a:effectLst/>
                <a:latin typeface="Verdana" panose="020B0604030504040204" pitchFamily="34" charset="0"/>
                <a:ea typeface="Verdana" panose="020B0604030504040204" pitchFamily="34" charset="0"/>
                <a:cs typeface="Vani" panose="020B0502040204020203" pitchFamily="18" charset="0"/>
              </a:rPr>
              <a:t>Thiết kế cơ sở dữ liệu: ERD là một công cụ hữu ích trong quá trình thiết kế cơ sở dữ liệu. Nó giúp xác định các bảng dữ liệu, các khóa chính và các ràng buộc để có một cơ sở dữ liệu hiệu quả.</a:t>
            </a:r>
          </a:p>
          <a:p>
            <a:pPr lvl="1">
              <a:lnSpc>
                <a:spcPct val="120000"/>
              </a:lnSpc>
              <a:buFont typeface="Wingdings" panose="05000000000000000000" pitchFamily="2" charset="2"/>
              <a:buChar char="§"/>
            </a:pPr>
            <a:r>
              <a:rPr lang="vi-VN" sz="4000" i="0" dirty="0">
                <a:solidFill>
                  <a:srgbClr val="002060"/>
                </a:solidFill>
                <a:effectLst/>
                <a:latin typeface="Verdana" panose="020B0604030504040204" pitchFamily="34" charset="0"/>
                <a:ea typeface="Verdana" panose="020B0604030504040204" pitchFamily="34" charset="0"/>
                <a:cs typeface="Vani" panose="020B0502040204020203" pitchFamily="18" charset="0"/>
              </a:rPr>
              <a:t>Hiểu rõ quy trình kinh doanh: </a:t>
            </a:r>
            <a:r>
              <a:rPr lang="vi-VN" sz="4000" i="0" dirty="0">
                <a:solidFill>
                  <a:schemeClr val="tx1"/>
                </a:solidFill>
                <a:effectLst/>
                <a:latin typeface="Verdana" panose="020B0604030504040204" pitchFamily="34" charset="0"/>
                <a:ea typeface="Verdana" panose="020B0604030504040204" pitchFamily="34" charset="0"/>
                <a:cs typeface="Vani" panose="020B0502040204020203" pitchFamily="18" charset="0"/>
              </a:rPr>
              <a:t>ERD giúp kết nối dữ liệu với quy trình kinh doanh. Bằng cách này, nó có thể hỗ trợ việc tạo ra hệ thống thông tin phản ánh đúng các yêu cầu kinh doanh.</a:t>
            </a:r>
          </a:p>
          <a:p>
            <a:pPr lvl="1">
              <a:lnSpc>
                <a:spcPct val="120000"/>
              </a:lnSpc>
              <a:buFont typeface="Wingdings" panose="05000000000000000000" pitchFamily="2" charset="2"/>
              <a:buChar char="§"/>
            </a:pPr>
            <a:r>
              <a:rPr lang="vi-VN" sz="4000" i="0" dirty="0">
                <a:solidFill>
                  <a:srgbClr val="002060"/>
                </a:solidFill>
                <a:effectLst/>
                <a:latin typeface="Verdana" panose="020B0604030504040204" pitchFamily="34" charset="0"/>
                <a:ea typeface="Verdana" panose="020B0604030504040204" pitchFamily="34" charset="0"/>
                <a:cs typeface="Vani" panose="020B0502040204020203" pitchFamily="18" charset="0"/>
              </a:rPr>
              <a:t>Truy xuất và hiểu rõ dữ liệu: </a:t>
            </a:r>
            <a:r>
              <a:rPr lang="vi-VN" sz="4000" i="0" dirty="0">
                <a:solidFill>
                  <a:schemeClr val="tx1"/>
                </a:solidFill>
                <a:effectLst/>
                <a:latin typeface="Verdana" panose="020B0604030504040204" pitchFamily="34" charset="0"/>
                <a:ea typeface="Verdana" panose="020B0604030504040204" pitchFamily="34" charset="0"/>
                <a:cs typeface="Vani" panose="020B0502040204020203" pitchFamily="18" charset="0"/>
              </a:rPr>
              <a:t>Người phát triển và quản trị cơ sở dữ liệu có thể sử dụng ERD để hiểu rõ cách dữ liệu được truy xuất và tương tác trong hệ thống. Điều này giúp nâng cao hiệu suất và hiệu quả trong việc quản lý dữ liệu.</a:t>
            </a:r>
          </a:p>
          <a:p>
            <a:pPr lvl="1">
              <a:lnSpc>
                <a:spcPct val="120000"/>
              </a:lnSpc>
              <a:buFont typeface="Wingdings" panose="05000000000000000000" pitchFamily="2" charset="2"/>
              <a:buChar char="§"/>
            </a:pPr>
            <a:r>
              <a:rPr lang="vi-VN" sz="4000" i="0" dirty="0">
                <a:solidFill>
                  <a:srgbClr val="002060"/>
                </a:solidFill>
                <a:effectLst/>
                <a:latin typeface="Verdana" panose="020B0604030504040204" pitchFamily="34" charset="0"/>
                <a:ea typeface="Verdana" panose="020B0604030504040204" pitchFamily="34" charset="0"/>
                <a:cs typeface="Vani" panose="020B0502040204020203" pitchFamily="18" charset="0"/>
              </a:rPr>
              <a:t>Phân tích ràng buộc dữ liệu: </a:t>
            </a:r>
            <a:r>
              <a:rPr lang="vi-VN" sz="4000" i="0" dirty="0">
                <a:solidFill>
                  <a:schemeClr val="tx1"/>
                </a:solidFill>
                <a:effectLst/>
                <a:latin typeface="Verdana" panose="020B0604030504040204" pitchFamily="34" charset="0"/>
                <a:ea typeface="Verdana" panose="020B0604030504040204" pitchFamily="34" charset="0"/>
                <a:cs typeface="Vani" panose="020B0502040204020203" pitchFamily="18" charset="0"/>
              </a:rPr>
              <a:t>ERD giúp xác định và mô hình hóa các ràng buộc dữ liệu như khóa chính, khóa ngoại, giả định và điều kiện để đảm bảo tính nhất quán và độ chính xác của dữ liệu.</a:t>
            </a:r>
          </a:p>
          <a:p>
            <a:pPr lvl="1">
              <a:lnSpc>
                <a:spcPct val="120000"/>
              </a:lnSpc>
              <a:buFont typeface="Wingdings" panose="05000000000000000000" pitchFamily="2" charset="2"/>
              <a:buChar char="§"/>
            </a:pPr>
            <a:r>
              <a:rPr lang="vi-VN" sz="4000" i="0" dirty="0">
                <a:solidFill>
                  <a:srgbClr val="002060"/>
                </a:solidFill>
                <a:effectLst/>
                <a:latin typeface="Verdana" panose="020B0604030504040204" pitchFamily="34" charset="0"/>
                <a:ea typeface="Verdana" panose="020B0604030504040204" pitchFamily="34" charset="0"/>
                <a:cs typeface="Vani" panose="020B0502040204020203" pitchFamily="18" charset="0"/>
              </a:rPr>
              <a:t>Giao tiếp hiệu quả: </a:t>
            </a:r>
            <a:r>
              <a:rPr lang="vi-VN" sz="4000" i="0" dirty="0">
                <a:solidFill>
                  <a:schemeClr val="tx1"/>
                </a:solidFill>
                <a:effectLst/>
                <a:latin typeface="Verdana" panose="020B0604030504040204" pitchFamily="34" charset="0"/>
                <a:ea typeface="Verdana" panose="020B0604030504040204" pitchFamily="34" charset="0"/>
                <a:cs typeface="Vani" panose="020B0502040204020203" pitchFamily="18" charset="0"/>
              </a:rPr>
              <a:t>ERD là một công cụ hữu ích để giao tiếp giữa các bên liên quan như phát triển phần mềm, quản lý dự án và người sử dụng. Nó tạo ra một ngôn ngữ chung để thảo luận và trao đổi ý kiến về cấu trúc dữ liệu.</a:t>
            </a:r>
          </a:p>
          <a:p>
            <a:pPr marL="0" indent="0" algn="just">
              <a:buNone/>
            </a:pPr>
            <a:endParaRPr lang="vi-VN" i="0" dirty="0">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5D1AAFF4-95CC-CDAC-6D4D-7535835749B8}"/>
              </a:ext>
            </a:extLst>
          </p:cNvPr>
          <p:cNvSpPr>
            <a:spLocks noGrp="1"/>
          </p:cNvSpPr>
          <p:nvPr>
            <p:ph type="sldNum" sz="quarter" idx="12"/>
          </p:nvPr>
        </p:nvSpPr>
        <p:spPr/>
        <p:txBody>
          <a:bodyPr/>
          <a:lstStyle/>
          <a:p>
            <a:fld id="{5FFFF598-432A-4B7E-867E-5CFC67DB7AEA}" type="slidenum">
              <a:rPr lang="en-US" smtClean="0"/>
              <a:t>7</a:t>
            </a:fld>
            <a:endParaRPr lang="en-US"/>
          </a:p>
        </p:txBody>
      </p:sp>
    </p:spTree>
    <p:extLst>
      <p:ext uri="{BB962C8B-B14F-4D97-AF65-F5344CB8AC3E}">
        <p14:creationId xmlns:p14="http://schemas.microsoft.com/office/powerpoint/2010/main" val="17286089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dirty="0">
                <a:solidFill>
                  <a:srgbClr val="002060"/>
                </a:solidFill>
                <a:latin typeface="Verdana" panose="020B0604030504040204" pitchFamily="34" charset="0"/>
                <a:ea typeface="Verdana" panose="020B0604030504040204" pitchFamily="34" charset="0"/>
              </a:rPr>
              <a:t>ERD Diagram</a:t>
            </a:r>
            <a:endParaRPr lang="en-US" sz="3600" dirty="0"/>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rmAutofit/>
          </a:bodyPr>
          <a:lstStyle/>
          <a:p>
            <a:pPr algn="just">
              <a:buFont typeface="Wingdings" panose="05000000000000000000" pitchFamily="2" charset="2"/>
              <a:buChar char="§"/>
            </a:pPr>
            <a:r>
              <a:rPr lang="en-US" i="0" dirty="0">
                <a:effectLst/>
                <a:latin typeface="Verdana" panose="020B0604030504040204" pitchFamily="34" charset="0"/>
                <a:ea typeface="Verdana" panose="020B0604030504040204" pitchFamily="34" charset="0"/>
              </a:rPr>
              <a:t>Ví dụ:</a:t>
            </a:r>
          </a:p>
          <a:p>
            <a:pPr algn="just">
              <a:buFont typeface="Wingdings" panose="05000000000000000000" pitchFamily="2" charset="2"/>
              <a:buChar char="§"/>
            </a:pPr>
            <a:endParaRPr lang="vi-VN" i="0" dirty="0">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B942CA2B-2DCE-00D6-44DB-DC8923292707}"/>
              </a:ext>
            </a:extLst>
          </p:cNvPr>
          <p:cNvSpPr>
            <a:spLocks noGrp="1"/>
          </p:cNvSpPr>
          <p:nvPr>
            <p:ph type="sldNum" sz="quarter" idx="12"/>
          </p:nvPr>
        </p:nvSpPr>
        <p:spPr/>
        <p:txBody>
          <a:bodyPr/>
          <a:lstStyle/>
          <a:p>
            <a:fld id="{5FFFF598-432A-4B7E-867E-5CFC67DB7AEA}" type="slidenum">
              <a:rPr lang="en-US" smtClean="0"/>
              <a:t>8</a:t>
            </a:fld>
            <a:endParaRPr lang="en-US"/>
          </a:p>
        </p:txBody>
      </p:sp>
      <p:pic>
        <p:nvPicPr>
          <p:cNvPr id="6" name="Picture 5" descr="A diagram of a delivery and delivery&#10;&#10;Description automatically generated with medium confidence">
            <a:extLst>
              <a:ext uri="{FF2B5EF4-FFF2-40B4-BE49-F238E27FC236}">
                <a16:creationId xmlns:a16="http://schemas.microsoft.com/office/drawing/2014/main" id="{6BB66218-A904-5ACA-43ED-369BB7EF4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580" y="2444372"/>
            <a:ext cx="7348840" cy="3533096"/>
          </a:xfrm>
          <a:prstGeom prst="rect">
            <a:avLst/>
          </a:prstGeom>
        </p:spPr>
      </p:pic>
    </p:spTree>
    <p:extLst>
      <p:ext uri="{BB962C8B-B14F-4D97-AF65-F5344CB8AC3E}">
        <p14:creationId xmlns:p14="http://schemas.microsoft.com/office/powerpoint/2010/main" val="27724141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C29-B05C-DEFC-F1E7-A9371C989A99}"/>
              </a:ext>
            </a:extLst>
          </p:cNvPr>
          <p:cNvSpPr>
            <a:spLocks noGrp="1"/>
          </p:cNvSpPr>
          <p:nvPr>
            <p:ph type="title"/>
          </p:nvPr>
        </p:nvSpPr>
        <p:spPr/>
        <p:txBody>
          <a:bodyPr>
            <a:normAutofit/>
          </a:bodyPr>
          <a:lstStyle/>
          <a:p>
            <a:pPr algn="ctr"/>
            <a:r>
              <a:rPr lang="en-US" sz="3600" b="1" i="0" dirty="0">
                <a:solidFill>
                  <a:srgbClr val="002060"/>
                </a:solidFill>
                <a:effectLst/>
                <a:latin typeface="Verdana" panose="020B0604030504040204" pitchFamily="34" charset="0"/>
                <a:ea typeface="Verdana" panose="020B0604030504040204" pitchFamily="34" charset="0"/>
              </a:rPr>
              <a:t>Normalization </a:t>
            </a:r>
            <a:br>
              <a:rPr lang="en-US" sz="3600" b="1" i="0" dirty="0">
                <a:solidFill>
                  <a:srgbClr val="002060"/>
                </a:solidFill>
                <a:effectLst/>
                <a:latin typeface="Verdana" panose="020B0604030504040204" pitchFamily="34" charset="0"/>
                <a:ea typeface="Verdana" panose="020B0604030504040204" pitchFamily="34" charset="0"/>
              </a:rPr>
            </a:br>
            <a:r>
              <a:rPr lang="en-US" sz="3600" b="1" i="0" dirty="0" err="1">
                <a:solidFill>
                  <a:srgbClr val="002060"/>
                </a:solidFill>
                <a:effectLst/>
                <a:latin typeface="Verdana" panose="020B0604030504040204" pitchFamily="34" charset="0"/>
                <a:ea typeface="Verdana" panose="020B0604030504040204" pitchFamily="34" charset="0"/>
              </a:rPr>
              <a:t>Chuẩn</a:t>
            </a:r>
            <a:r>
              <a:rPr lang="en-US" sz="3600" b="1" i="0" dirty="0">
                <a:solidFill>
                  <a:srgbClr val="002060"/>
                </a:solidFill>
                <a:effectLst/>
                <a:latin typeface="Verdana" panose="020B0604030504040204" pitchFamily="34" charset="0"/>
                <a:ea typeface="Verdana" panose="020B0604030504040204" pitchFamily="34" charset="0"/>
              </a:rPr>
              <a:t> </a:t>
            </a:r>
            <a:r>
              <a:rPr lang="en-US" sz="3600" b="1" i="0" dirty="0" err="1">
                <a:solidFill>
                  <a:srgbClr val="002060"/>
                </a:solidFill>
                <a:effectLst/>
                <a:latin typeface="Verdana" panose="020B0604030504040204" pitchFamily="34" charset="0"/>
                <a:ea typeface="Verdana" panose="020B0604030504040204" pitchFamily="34" charset="0"/>
              </a:rPr>
              <a:t>hóa</a:t>
            </a:r>
            <a:endParaRPr lang="en-US" sz="3600" b="1" i="0" dirty="0">
              <a:solidFill>
                <a:srgbClr val="002060"/>
              </a:solidFill>
              <a:effectLst/>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06F8CA1-82AC-B474-C6E7-6084624C16A4}"/>
              </a:ext>
            </a:extLst>
          </p:cNvPr>
          <p:cNvSpPr>
            <a:spLocks noGrp="1"/>
          </p:cNvSpPr>
          <p:nvPr>
            <p:ph idx="1"/>
          </p:nvPr>
        </p:nvSpPr>
        <p:spPr/>
        <p:txBody>
          <a:bodyPr>
            <a:noAutofit/>
          </a:bodyPr>
          <a:lstStyle/>
          <a:p>
            <a:pPr algn="just"/>
            <a:r>
              <a:rPr lang="en-US" sz="2400" dirty="0">
                <a:latin typeface="Verdana" panose="020B0604030504040204" pitchFamily="34" charset="0"/>
                <a:ea typeface="Verdana" panose="020B0604030504040204" pitchFamily="34" charset="0"/>
              </a:rPr>
              <a:t>L</a:t>
            </a:r>
            <a:r>
              <a:rPr lang="vi-VN" sz="2400" b="0" i="0" dirty="0">
                <a:effectLst/>
                <a:latin typeface="Verdana" panose="020B0604030504040204" pitchFamily="34" charset="0"/>
                <a:ea typeface="Verdana" panose="020B0604030504040204" pitchFamily="34" charset="0"/>
              </a:rPr>
              <a:t>à một </a:t>
            </a:r>
            <a:r>
              <a:rPr lang="en-US" sz="2400" b="0" i="0" dirty="0" err="1">
                <a:effectLst/>
                <a:latin typeface="Verdana" panose="020B0604030504040204" pitchFamily="34" charset="0"/>
                <a:ea typeface="Verdana" panose="020B0604030504040204" pitchFamily="34" charset="0"/>
              </a:rPr>
              <a:t>ky</a:t>
            </a:r>
            <a:r>
              <a:rPr lang="en-US" sz="2400" b="0" i="0" dirty="0">
                <a:effectLst/>
                <a:latin typeface="Verdana" panose="020B0604030504040204" pitchFamily="34" charset="0"/>
                <a:ea typeface="Verdana" panose="020B0604030504040204" pitchFamily="34" charset="0"/>
              </a:rPr>
              <a:t>̃ </a:t>
            </a:r>
            <a:r>
              <a:rPr lang="en-US" sz="2400" b="0" i="0" dirty="0" err="1">
                <a:effectLst/>
                <a:latin typeface="Verdana" panose="020B0604030504040204" pitchFamily="34" charset="0"/>
                <a:ea typeface="Verdana" panose="020B0604030504040204" pitchFamily="34" charset="0"/>
              </a:rPr>
              <a:t>thuật</a:t>
            </a:r>
            <a:r>
              <a:rPr lang="en-US" sz="2400" b="0" i="0" dirty="0">
                <a:effectLst/>
                <a:latin typeface="Verdana" panose="020B0604030504040204" pitchFamily="34" charset="0"/>
                <a:ea typeface="Verdana" panose="020B0604030504040204" pitchFamily="34" charset="0"/>
              </a:rPr>
              <a:t> </a:t>
            </a:r>
            <a:r>
              <a:rPr lang="vi-VN" sz="2400" b="0" i="0" dirty="0">
                <a:effectLst/>
                <a:latin typeface="Verdana" panose="020B0604030504040204" pitchFamily="34" charset="0"/>
                <a:ea typeface="Verdana" panose="020B0604030504040204" pitchFamily="34" charset="0"/>
              </a:rPr>
              <a:t>cụ thể nhằm tối ưu hóa cấu trúc dữ liệu trong bảng của cơ sở dữ liệu. Mục </a:t>
            </a:r>
            <a:r>
              <a:rPr lang="en-US" sz="2400" dirty="0" err="1">
                <a:latin typeface="Verdana" panose="020B0604030504040204" pitchFamily="34" charset="0"/>
                <a:ea typeface="Verdana" panose="020B0604030504040204" pitchFamily="34" charset="0"/>
              </a:rPr>
              <a:t>đích</a:t>
            </a:r>
            <a:r>
              <a:rPr lang="vi-VN" sz="2400" b="0" i="0" dirty="0">
                <a:effectLst/>
                <a:latin typeface="Verdana" panose="020B0604030504040204" pitchFamily="34" charset="0"/>
                <a:ea typeface="Verdana" panose="020B0604030504040204" pitchFamily="34" charset="0"/>
              </a:rPr>
              <a:t> chính của </a:t>
            </a:r>
            <a:r>
              <a:rPr lang="en-US" sz="2400" b="0" i="0" dirty="0" err="1">
                <a:effectLst/>
                <a:latin typeface="Verdana" panose="020B0604030504040204" pitchFamily="34" charset="0"/>
                <a:ea typeface="Verdana" panose="020B0604030504040204" pitchFamily="34" charset="0"/>
              </a:rPr>
              <a:t>chuẩn</a:t>
            </a:r>
            <a:r>
              <a:rPr lang="en-US" sz="2400" b="0" i="0" dirty="0">
                <a:effectLst/>
                <a:latin typeface="Verdana" panose="020B0604030504040204" pitchFamily="34" charset="0"/>
                <a:ea typeface="Verdana" panose="020B0604030504040204" pitchFamily="34" charset="0"/>
              </a:rPr>
              <a:t> </a:t>
            </a:r>
            <a:r>
              <a:rPr lang="en-US" sz="2400" b="0" i="0" dirty="0" err="1">
                <a:effectLst/>
                <a:latin typeface="Verdana" panose="020B0604030504040204" pitchFamily="34" charset="0"/>
                <a:ea typeface="Verdana" panose="020B0604030504040204" pitchFamily="34" charset="0"/>
              </a:rPr>
              <a:t>hóa</a:t>
            </a:r>
            <a:r>
              <a:rPr lang="vi-VN" sz="2400" b="0" i="0" dirty="0">
                <a:effectLst/>
                <a:latin typeface="Verdana" panose="020B0604030504040204" pitchFamily="34" charset="0"/>
                <a:ea typeface="Verdana" panose="020B0604030504040204" pitchFamily="34" charset="0"/>
              </a:rPr>
              <a:t> là giảm thiểu sự lặp lại dữ liệu và giảm thiểu sự phụ thuộc của dữ liệu.</a:t>
            </a:r>
            <a:endParaRPr lang="en-US" sz="2400" i="0" dirty="0">
              <a:effectLst/>
              <a:latin typeface="Verdana" panose="020B0604030504040204" pitchFamily="34" charset="0"/>
              <a:ea typeface="Verdana" panose="020B0604030504040204" pitchFamily="34" charset="0"/>
            </a:endParaRPr>
          </a:p>
          <a:p>
            <a:pPr algn="just"/>
            <a:r>
              <a:rPr lang="en-US" sz="2400" i="0" dirty="0" err="1">
                <a:effectLst/>
                <a:latin typeface="Verdana" panose="020B0604030504040204" pitchFamily="34" charset="0"/>
                <a:ea typeface="Verdana" panose="020B0604030504040204" pitchFamily="34" charset="0"/>
              </a:rPr>
              <a:t>Các</a:t>
            </a:r>
            <a:r>
              <a:rPr lang="en-US" sz="2400" i="0" dirty="0">
                <a:effectLst/>
                <a:latin typeface="Verdana" panose="020B0604030504040204" pitchFamily="34" charset="0"/>
                <a:ea typeface="Verdana" panose="020B0604030504040204" pitchFamily="34" charset="0"/>
              </a:rPr>
              <a:t> </a:t>
            </a:r>
            <a:r>
              <a:rPr lang="en-US" sz="2400" i="0" dirty="0" err="1">
                <a:effectLst/>
                <a:latin typeface="Verdana" panose="020B0604030504040204" pitchFamily="34" charset="0"/>
                <a:ea typeface="Verdana" panose="020B0604030504040204" pitchFamily="34" charset="0"/>
              </a:rPr>
              <a:t>dạng</a:t>
            </a:r>
            <a:r>
              <a:rPr lang="en-US" sz="2400" i="0" dirty="0">
                <a:effectLst/>
                <a:latin typeface="Verdana" panose="020B0604030504040204" pitchFamily="34" charset="0"/>
                <a:ea typeface="Verdana" panose="020B0604030504040204" pitchFamily="34" charset="0"/>
              </a:rPr>
              <a:t> </a:t>
            </a:r>
            <a:r>
              <a:rPr lang="en-US" sz="2400" i="0" dirty="0" err="1">
                <a:effectLst/>
                <a:latin typeface="Verdana" panose="020B0604030504040204" pitchFamily="34" charset="0"/>
                <a:ea typeface="Verdana" panose="020B0604030504040204" pitchFamily="34" charset="0"/>
              </a:rPr>
              <a:t>chuẩn</a:t>
            </a:r>
            <a:r>
              <a:rPr lang="en-US" sz="2400" i="0" dirty="0">
                <a:effectLst/>
                <a:latin typeface="Verdana" panose="020B0604030504040204" pitchFamily="34" charset="0"/>
                <a:ea typeface="Verdana" panose="020B0604030504040204" pitchFamily="34" charset="0"/>
              </a:rPr>
              <a:t> </a:t>
            </a:r>
            <a:r>
              <a:rPr lang="en-US" sz="2400" i="0" dirty="0" err="1">
                <a:effectLst/>
                <a:latin typeface="Verdana" panose="020B0604030504040204" pitchFamily="34" charset="0"/>
                <a:ea typeface="Verdana" panose="020B0604030504040204" pitchFamily="34" charset="0"/>
              </a:rPr>
              <a:t>hóa</a:t>
            </a:r>
            <a:r>
              <a:rPr lang="en-US" sz="2400" i="0" dirty="0">
                <a:effectLst/>
                <a:latin typeface="Verdana" panose="020B0604030504040204" pitchFamily="34" charset="0"/>
                <a:ea typeface="Verdana" panose="020B0604030504040204" pitchFamily="34" charset="0"/>
              </a:rPr>
              <a:t>:</a:t>
            </a:r>
            <a:endParaRPr lang="en-US" sz="2400" dirty="0">
              <a:latin typeface="Verdana" panose="020B0604030504040204" pitchFamily="34" charset="0"/>
              <a:ea typeface="Verdana" panose="020B0604030504040204" pitchFamily="34" charset="0"/>
            </a:endParaRPr>
          </a:p>
          <a:p>
            <a:pPr lvl="1">
              <a:buFont typeface="Wingdings" panose="05000000000000000000" pitchFamily="2" charset="2"/>
              <a:buChar char="§"/>
            </a:pPr>
            <a:r>
              <a:rPr lang="en-US" b="0" i="0" dirty="0">
                <a:effectLst/>
                <a:latin typeface="Verdana" panose="020B0604030504040204" pitchFamily="34" charset="0"/>
                <a:ea typeface="Verdana" panose="020B0604030504040204" pitchFamily="34" charset="0"/>
              </a:rPr>
              <a:t>1NF (First Normal Form)</a:t>
            </a:r>
          </a:p>
          <a:p>
            <a:pPr lvl="1">
              <a:buFont typeface="Wingdings" panose="05000000000000000000" pitchFamily="2" charset="2"/>
              <a:buChar char="§"/>
            </a:pPr>
            <a:r>
              <a:rPr lang="en-US" b="0" i="0" dirty="0">
                <a:effectLst/>
                <a:latin typeface="Verdana" panose="020B0604030504040204" pitchFamily="34" charset="0"/>
                <a:ea typeface="Verdana" panose="020B0604030504040204" pitchFamily="34" charset="0"/>
              </a:rPr>
              <a:t>2NF (Second Normal Form)</a:t>
            </a:r>
          </a:p>
          <a:p>
            <a:pPr lvl="1">
              <a:buFont typeface="Wingdings" panose="05000000000000000000" pitchFamily="2" charset="2"/>
              <a:buChar char="§"/>
            </a:pPr>
            <a:r>
              <a:rPr lang="en-US" b="0" i="0" dirty="0">
                <a:effectLst/>
                <a:latin typeface="Verdana" panose="020B0604030504040204" pitchFamily="34" charset="0"/>
                <a:ea typeface="Verdana" panose="020B0604030504040204" pitchFamily="34" charset="0"/>
              </a:rPr>
              <a:t>3NF (Third Normal Form)</a:t>
            </a:r>
          </a:p>
          <a:p>
            <a:pPr lvl="1">
              <a:buFont typeface="Wingdings" panose="05000000000000000000" pitchFamily="2" charset="2"/>
              <a:buChar char="§"/>
            </a:pPr>
            <a:r>
              <a:rPr lang="en-US" b="0" i="0" dirty="0">
                <a:effectLst/>
                <a:latin typeface="Verdana" panose="020B0604030504040204" pitchFamily="34" charset="0"/>
                <a:ea typeface="Verdana" panose="020B0604030504040204" pitchFamily="34" charset="0"/>
              </a:rPr>
              <a:t>BCNF (Boyce-Codd Normal Form)</a:t>
            </a:r>
          </a:p>
          <a:p>
            <a:pPr lvl="1">
              <a:buFont typeface="Wingdings" panose="05000000000000000000" pitchFamily="2" charset="2"/>
              <a:buChar char="§"/>
            </a:pPr>
            <a:r>
              <a:rPr lang="en-US" b="0" i="0" dirty="0">
                <a:effectLst/>
                <a:latin typeface="Verdana" panose="020B0604030504040204" pitchFamily="34" charset="0"/>
                <a:ea typeface="Verdana" panose="020B0604030504040204" pitchFamily="34" charset="0"/>
              </a:rPr>
              <a:t>4NF (Fourth Normal Form)</a:t>
            </a:r>
          </a:p>
          <a:p>
            <a:pPr lvl="1">
              <a:buFont typeface="Wingdings" panose="05000000000000000000" pitchFamily="2" charset="2"/>
              <a:buChar char="§"/>
            </a:pPr>
            <a:r>
              <a:rPr lang="en-US" b="0" i="0" dirty="0">
                <a:effectLst/>
                <a:latin typeface="Verdana" panose="020B0604030504040204" pitchFamily="34" charset="0"/>
                <a:ea typeface="Verdana" panose="020B0604030504040204" pitchFamily="34" charset="0"/>
              </a:rPr>
              <a:t>5NF (Fifth Normal Form)</a:t>
            </a:r>
          </a:p>
          <a:p>
            <a:pPr lvl="1">
              <a:buFont typeface="Wingdings" panose="05000000000000000000" pitchFamily="2" charset="2"/>
              <a:buChar char="§"/>
            </a:pPr>
            <a:r>
              <a:rPr lang="en-US" b="0" i="0" dirty="0">
                <a:effectLst/>
                <a:latin typeface="Verdana" panose="020B0604030504040204" pitchFamily="34" charset="0"/>
                <a:ea typeface="Verdana" panose="020B0604030504040204" pitchFamily="34" charset="0"/>
              </a:rPr>
              <a:t>6NF (Sixth Normal Form)</a:t>
            </a:r>
          </a:p>
          <a:p>
            <a:pPr marL="0" indent="0" algn="just">
              <a:buNone/>
            </a:pPr>
            <a:endParaRPr lang="vi-VN" sz="2400" i="0" dirty="0">
              <a:effectLst/>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9B460F7F-9EFA-B8B5-E3E1-BA9741DE350A}"/>
              </a:ext>
            </a:extLst>
          </p:cNvPr>
          <p:cNvSpPr>
            <a:spLocks noGrp="1"/>
          </p:cNvSpPr>
          <p:nvPr>
            <p:ph type="sldNum" sz="quarter" idx="12"/>
          </p:nvPr>
        </p:nvSpPr>
        <p:spPr/>
        <p:txBody>
          <a:bodyPr/>
          <a:lstStyle/>
          <a:p>
            <a:fld id="{5FFFF598-432A-4B7E-867E-5CFC67DB7AEA}" type="slidenum">
              <a:rPr lang="en-US" smtClean="0"/>
              <a:t>9</a:t>
            </a:fld>
            <a:endParaRPr lang="en-US"/>
          </a:p>
        </p:txBody>
      </p:sp>
    </p:spTree>
    <p:extLst>
      <p:ext uri="{BB962C8B-B14F-4D97-AF65-F5344CB8AC3E}">
        <p14:creationId xmlns:p14="http://schemas.microsoft.com/office/powerpoint/2010/main" val="3236906517"/>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184</TotalTime>
  <Words>1880</Words>
  <Application>Microsoft Office PowerPoint</Application>
  <PresentationFormat>Widescreen</PresentationFormat>
  <Paragraphs>129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Söhne</vt:lpstr>
      <vt:lpstr>Verdana</vt:lpstr>
      <vt:lpstr>Wingdings</vt:lpstr>
      <vt:lpstr>Retrospect</vt:lpstr>
      <vt:lpstr>PowerPoint Presentation</vt:lpstr>
      <vt:lpstr>PowerPoint Presentation</vt:lpstr>
      <vt:lpstr>Nội dung</vt:lpstr>
      <vt:lpstr>Giới thiệu</vt:lpstr>
      <vt:lpstr>Khái niệm cơ bản</vt:lpstr>
      <vt:lpstr>ERD Diagram</vt:lpstr>
      <vt:lpstr>ERD Diagram</vt:lpstr>
      <vt:lpstr>ERD Diagram</vt:lpstr>
      <vt:lpstr>Normalization  Chuẩn hóa</vt:lpstr>
      <vt:lpstr>Normalization  Chuẩn hóa</vt:lpstr>
      <vt:lpstr>Normalization  Chuẩn hóa</vt:lpstr>
      <vt:lpstr>Normalization  Chuẩn hóa</vt:lpstr>
      <vt:lpstr>Denormalization Không chuẩn hóa</vt:lpstr>
      <vt:lpstr>Denormalization Không chuẩn hóa</vt:lpstr>
      <vt:lpstr>Denormalization Không chuẩn hóa</vt:lpstr>
      <vt:lpstr>PowerPoint Presentation</vt:lpstr>
      <vt:lpstr>Nội dung</vt:lpstr>
      <vt:lpstr>Giới thiệu</vt:lpstr>
      <vt:lpstr>Encapsulation Tính đóng gói</vt:lpstr>
      <vt:lpstr>Inheritance Tính kế thừa</vt:lpstr>
      <vt:lpstr>Polymorphism Tính đa hình</vt:lpstr>
      <vt:lpstr>Abstraction Tính trừu tượng</vt:lpstr>
      <vt:lpstr>Cảm ơn anh/chị đã xem phần trình bày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Quốc Hưng</dc:creator>
  <cp:lastModifiedBy>Trần Quốc Hưng</cp:lastModifiedBy>
  <cp:revision>28</cp:revision>
  <dcterms:created xsi:type="dcterms:W3CDTF">2023-12-26T08:10:31Z</dcterms:created>
  <dcterms:modified xsi:type="dcterms:W3CDTF">2023-12-28T08:43:46Z</dcterms:modified>
</cp:coreProperties>
</file>