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1" r:id="rId6"/>
    <p:sldId id="260" r:id="rId7"/>
    <p:sldId id="279" r:id="rId8"/>
    <p:sldId id="262" r:id="rId9"/>
    <p:sldId id="264" r:id="rId10"/>
    <p:sldId id="263" r:id="rId11"/>
    <p:sldId id="265" r:id="rId12"/>
    <p:sldId id="266" r:id="rId13"/>
    <p:sldId id="267" r:id="rId14"/>
    <p:sldId id="268" r:id="rId15"/>
    <p:sldId id="270" r:id="rId16"/>
    <p:sldId id="271" r:id="rId17"/>
    <p:sldId id="272" r:id="rId18"/>
    <p:sldId id="274" r:id="rId19"/>
    <p:sldId id="290" r:id="rId20"/>
    <p:sldId id="291" r:id="rId21"/>
    <p:sldId id="289" r:id="rId22"/>
    <p:sldId id="275" r:id="rId23"/>
    <p:sldId id="276" r:id="rId24"/>
    <p:sldId id="292" r:id="rId25"/>
    <p:sldId id="277" r:id="rId26"/>
    <p:sldId id="280" r:id="rId27"/>
    <p:sldId id="293" r:id="rId28"/>
    <p:sldId id="281" r:id="rId29"/>
    <p:sldId id="282" r:id="rId30"/>
    <p:sldId id="283" r:id="rId31"/>
    <p:sldId id="284" r:id="rId32"/>
    <p:sldId id="285" r:id="rId33"/>
    <p:sldId id="286" r:id="rId34"/>
    <p:sldId id="287" r:id="rId35"/>
    <p:sldId id="288"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8" autoAdjust="0"/>
    <p:restoredTop sz="94660"/>
  </p:normalViewPr>
  <p:slideViewPr>
    <p:cSldViewPr snapToGrid="0">
      <p:cViewPr varScale="1">
        <p:scale>
          <a:sx n="111" d="100"/>
          <a:sy n="111"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A4D7B-B69F-4A5C-AEE4-9E52597ED3B6}"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F1171-6687-4592-99E6-B409A5F3D91E}" type="slidenum">
              <a:rPr lang="en-US" smtClean="0"/>
              <a:t>‹#›</a:t>
            </a:fld>
            <a:endParaRPr lang="en-US"/>
          </a:p>
        </p:txBody>
      </p:sp>
    </p:spTree>
    <p:extLst>
      <p:ext uri="{BB962C8B-B14F-4D97-AF65-F5344CB8AC3E}">
        <p14:creationId xmlns:p14="http://schemas.microsoft.com/office/powerpoint/2010/main" val="386878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B54B49-56B5-47F4-ACD0-62C6ED1D60F5}"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4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57013-0CC8-42F6-9471-E278C441D58D}"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54514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5A467-4AE8-49BD-A5F6-0DA8E7C91A6A}"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126837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8B3A-B34C-4D24-B6B3-2BF54B9D2679}"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44169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998CF-ACD4-4D7A-94AA-ABA7B20D3115}"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0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9FC0A-158F-479B-887F-CE48F5BEC159}"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62333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D9219-D768-4CF9-A07E-28EC0143E21F}" type="datetime1">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80484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5D3FD-963C-47DB-9AA9-6D9CEF3EDC36}" type="datetime1">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68462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EBEF14-8945-49B4-97A0-888872C33024}" type="datetime1">
              <a:rPr lang="en-US" smtClean="0"/>
              <a:t>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408549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9ACE7F-AAE0-412A-AB4C-B1E92455A3B4}" type="datetime1">
              <a:rPr lang="en-US" smtClean="0"/>
              <a:t>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FFF598-432A-4B7E-867E-5CFC67DB7AEA}" type="slidenum">
              <a:rPr lang="en-US" smtClean="0"/>
              <a:t>‹#›</a:t>
            </a:fld>
            <a:endParaRPr lang="en-US"/>
          </a:p>
        </p:txBody>
      </p:sp>
    </p:spTree>
    <p:extLst>
      <p:ext uri="{BB962C8B-B14F-4D97-AF65-F5344CB8AC3E}">
        <p14:creationId xmlns:p14="http://schemas.microsoft.com/office/powerpoint/2010/main" val="261830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E1D46-BED9-4FC7-BE1A-B9754DCD52ED}"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54798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A9CA19-C534-449E-835E-A161F551C3A9}" type="datetime1">
              <a:rPr lang="en-US" smtClean="0"/>
              <a:t>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FFF598-432A-4B7E-867E-5CFC67DB7A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63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opdev.vn/it-jobs/sql-kt2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FC0F955F-8748-6FAA-5A1E-4E49928C457B}"/>
              </a:ext>
            </a:extLst>
          </p:cNvPr>
          <p:cNvSpPr txBox="1">
            <a:spLocks/>
          </p:cNvSpPr>
          <p:nvPr/>
        </p:nvSpPr>
        <p:spPr>
          <a:xfrm>
            <a:off x="1600200" y="1981200"/>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b="1" dirty="0">
                <a:solidFill>
                  <a:srgbClr val="002060"/>
                </a:solidFill>
                <a:latin typeface="Verdana" panose="020B0604030504040204" pitchFamily="34" charset="0"/>
                <a:ea typeface="Verdana" panose="020B0604030504040204" pitchFamily="34" charset="0"/>
              </a:rPr>
              <a:t>BÀI TẬP 1</a:t>
            </a:r>
            <a:endParaRPr lang="en-US" altLang="en-US" sz="4200" b="1" dirty="0">
              <a:solidFill>
                <a:srgbClr val="002060"/>
              </a:solidFill>
              <a:latin typeface="Verdana" panose="020B0604030504040204" pitchFamily="34" charset="0"/>
              <a:ea typeface="Verdana" panose="020B0604030504040204" pitchFamily="34" charset="0"/>
            </a:endParaRPr>
          </a:p>
        </p:txBody>
      </p:sp>
      <p:sp>
        <p:nvSpPr>
          <p:cNvPr id="2" name="Slide Number Placeholder 1">
            <a:extLst>
              <a:ext uri="{FF2B5EF4-FFF2-40B4-BE49-F238E27FC236}">
                <a16:creationId xmlns:a16="http://schemas.microsoft.com/office/drawing/2014/main" id="{55187177-9D0F-1675-5F15-2663B94CD54A}"/>
              </a:ext>
            </a:extLst>
          </p:cNvPr>
          <p:cNvSpPr>
            <a:spLocks noGrp="1"/>
          </p:cNvSpPr>
          <p:nvPr>
            <p:ph type="sldNum" sz="quarter" idx="12"/>
          </p:nvPr>
        </p:nvSpPr>
        <p:spPr/>
        <p:txBody>
          <a:bodyPr/>
          <a:lstStyle/>
          <a:p>
            <a:fld id="{5FFFF598-432A-4B7E-867E-5CFC67DB7AEA}" type="slidenum">
              <a:rPr lang="en-US" smtClean="0"/>
              <a:t>1</a:t>
            </a:fld>
            <a:endParaRPr lang="en-US"/>
          </a:p>
        </p:txBody>
      </p:sp>
    </p:spTree>
    <p:extLst>
      <p:ext uri="{BB962C8B-B14F-4D97-AF65-F5344CB8AC3E}">
        <p14:creationId xmlns:p14="http://schemas.microsoft.com/office/powerpoint/2010/main" val="78189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HTTP Request</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L</a:t>
            </a:r>
            <a:r>
              <a:rPr lang="vi-VN" dirty="0">
                <a:solidFill>
                  <a:schemeClr val="tx1"/>
                </a:solidFill>
                <a:latin typeface="Verdana" panose="020B0604030504040204" pitchFamily="34" charset="0"/>
                <a:ea typeface="Verdana" panose="020B0604030504040204" pitchFamily="34" charset="0"/>
              </a:rPr>
              <a:t>à tập hợp thông tin được gửi từ các máy khách (client) đến máy chủ (server). Nó là những yêu cầu cần máy chủ tìm kiếm hoặc xử lý và phản hồi kết quả lại client.</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vi-VN" dirty="0">
                <a:solidFill>
                  <a:schemeClr val="tx1"/>
                </a:solidFill>
                <a:latin typeface="Verdana" panose="020B0604030504040204" pitchFamily="34" charset="0"/>
                <a:ea typeface="Verdana" panose="020B0604030504040204" pitchFamily="34" charset="0"/>
              </a:rPr>
              <a:t>Các yêu cầu HTTP được gửi đến có thể là các file dưới dạng XML hoặc Json. Và đó cũng là những định dạng mà cả hai phía client – server đều có thể hiểu được.</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err="1">
                <a:solidFill>
                  <a:schemeClr val="tx1"/>
                </a:solidFill>
                <a:latin typeface="Verdana" panose="020B0604030504040204" pitchFamily="34" charset="0"/>
                <a:ea typeface="Verdana" panose="020B0604030504040204" pitchFamily="34" charset="0"/>
              </a:rPr>
              <a:t>Bất</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cứ</a:t>
            </a:r>
            <a:r>
              <a:rPr lang="en-US" dirty="0">
                <a:solidFill>
                  <a:schemeClr val="tx1"/>
                </a:solidFill>
                <a:latin typeface="Verdana" panose="020B0604030504040204" pitchFamily="34" charset="0"/>
                <a:ea typeface="Verdana" panose="020B0604030504040204" pitchFamily="34" charset="0"/>
              </a:rPr>
              <a:t> HTTP Request </a:t>
            </a:r>
            <a:r>
              <a:rPr lang="en-US" dirty="0" err="1">
                <a:solidFill>
                  <a:schemeClr val="tx1"/>
                </a:solidFill>
                <a:latin typeface="Verdana" panose="020B0604030504040204" pitchFamily="34" charset="0"/>
                <a:ea typeface="Verdana" panose="020B0604030504040204" pitchFamily="34" charset="0"/>
              </a:rPr>
              <a:t>nào</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cũng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có</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cấu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trúc</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cụ</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thể</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Nó</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gồm</a:t>
            </a:r>
            <a:r>
              <a:rPr lang="en-US" dirty="0">
                <a:solidFill>
                  <a:schemeClr val="tx1"/>
                </a:solidFill>
                <a:latin typeface="Verdana" panose="020B0604030504040204" pitchFamily="34" charset="0"/>
                <a:ea typeface="Verdana" panose="020B0604030504040204" pitchFamily="34" charset="0"/>
              </a:rPr>
              <a:t> 3 </a:t>
            </a:r>
            <a:r>
              <a:rPr lang="en-US" dirty="0" err="1">
                <a:solidFill>
                  <a:schemeClr val="tx1"/>
                </a:solidFill>
                <a:latin typeface="Verdana" panose="020B0604030504040204" pitchFamily="34" charset="0"/>
                <a:ea typeface="Verdana" panose="020B0604030504040204" pitchFamily="34" charset="0"/>
              </a:rPr>
              <a:t>thành</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phần</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chính</a:t>
            </a:r>
            <a:r>
              <a:rPr lang="en-US" dirty="0">
                <a:solidFill>
                  <a:schemeClr val="tx1"/>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dirty="0">
                <a:solidFill>
                  <a:schemeClr val="tx1"/>
                </a:solidFill>
                <a:latin typeface="Verdana" panose="020B0604030504040204" pitchFamily="34" charset="0"/>
                <a:ea typeface="Verdana" panose="020B0604030504040204" pitchFamily="34" charset="0"/>
              </a:rPr>
              <a:t>Request line. </a:t>
            </a:r>
          </a:p>
          <a:p>
            <a:pPr lvl="1">
              <a:buFont typeface="Wingdings" panose="05000000000000000000" pitchFamily="2" charset="2"/>
              <a:buChar char="§"/>
            </a:pPr>
            <a:r>
              <a:rPr lang="en-US" dirty="0">
                <a:solidFill>
                  <a:schemeClr val="tx1"/>
                </a:solidFill>
                <a:latin typeface="Verdana" panose="020B0604030504040204" pitchFamily="34" charset="0"/>
                <a:ea typeface="Verdana" panose="020B0604030504040204" pitchFamily="34" charset="0"/>
              </a:rPr>
              <a:t>Request header.</a:t>
            </a:r>
          </a:p>
          <a:p>
            <a:pPr lvl="1">
              <a:buFont typeface="Wingdings" panose="05000000000000000000" pitchFamily="2" charset="2"/>
              <a:buChar char="§"/>
            </a:pPr>
            <a:r>
              <a:rPr lang="en-US" dirty="0">
                <a:solidFill>
                  <a:schemeClr val="tx1"/>
                </a:solidFill>
                <a:latin typeface="Verdana" panose="020B0604030504040204" pitchFamily="34" charset="0"/>
                <a:ea typeface="Verdana" panose="020B0604030504040204" pitchFamily="34" charset="0"/>
              </a:rPr>
              <a:t>Request Body.</a:t>
            </a:r>
            <a:endParaRPr lang="en-US" i="0" dirty="0">
              <a:solidFill>
                <a:schemeClr val="tx1"/>
              </a:solidFill>
              <a:effectLst/>
              <a:latin typeface="Verdana" panose="020B0604030504040204" pitchFamily="34" charset="0"/>
              <a:ea typeface="Verdana" panose="020B0604030504040204" pitchFamily="34" charset="0"/>
            </a:endParaRPr>
          </a:p>
        </p:txBody>
      </p:sp>
      <p:sp>
        <p:nvSpPr>
          <p:cNvPr id="8" name="Slide Number Placeholder 7">
            <a:extLst>
              <a:ext uri="{FF2B5EF4-FFF2-40B4-BE49-F238E27FC236}">
                <a16:creationId xmlns:a16="http://schemas.microsoft.com/office/drawing/2014/main" id="{419C8752-DDF7-11B7-3AB8-A202E12CB165}"/>
              </a:ext>
            </a:extLst>
          </p:cNvPr>
          <p:cNvSpPr>
            <a:spLocks noGrp="1"/>
          </p:cNvSpPr>
          <p:nvPr>
            <p:ph type="sldNum" sz="quarter" idx="12"/>
          </p:nvPr>
        </p:nvSpPr>
        <p:spPr/>
        <p:txBody>
          <a:bodyPr/>
          <a:lstStyle/>
          <a:p>
            <a:fld id="{5FFFF598-432A-4B7E-867E-5CFC67DB7AEA}" type="slidenum">
              <a:rPr lang="en-US" smtClean="0"/>
              <a:t>10</a:t>
            </a:fld>
            <a:endParaRPr lang="en-US"/>
          </a:p>
        </p:txBody>
      </p:sp>
    </p:spTree>
    <p:extLst>
      <p:ext uri="{BB962C8B-B14F-4D97-AF65-F5344CB8AC3E}">
        <p14:creationId xmlns:p14="http://schemas.microsoft.com/office/powerpoint/2010/main" val="21496602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HTTP Request</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r>
              <a:rPr lang="en-US" dirty="0">
                <a:solidFill>
                  <a:srgbClr val="002060"/>
                </a:solidFill>
                <a:latin typeface="Verdana" panose="020B0604030504040204" pitchFamily="34" charset="0"/>
                <a:ea typeface="Verdana" panose="020B0604030504040204" pitchFamily="34" charset="0"/>
              </a:rPr>
              <a:t>Request line </a:t>
            </a:r>
            <a:r>
              <a:rPr lang="en-US" dirty="0" err="1">
                <a:solidFill>
                  <a:schemeClr val="tx1"/>
                </a:solidFill>
                <a:latin typeface="Verdana" panose="020B0604030504040204" pitchFamily="34" charset="0"/>
                <a:ea typeface="Verdana" panose="020B0604030504040204" pitchFamily="34" charset="0"/>
              </a:rPr>
              <a:t>là</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dòng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xuất</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hiện</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đầu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tiên</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trong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các</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yêu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cầu</a:t>
            </a:r>
            <a:r>
              <a:rPr lang="en-US" dirty="0">
                <a:solidFill>
                  <a:schemeClr val="tx1"/>
                </a:solidFill>
                <a:latin typeface="Verdana" panose="020B0604030504040204" pitchFamily="34" charset="0"/>
                <a:ea typeface="Verdana" panose="020B0604030504040204" pitchFamily="34" charset="0"/>
              </a:rPr>
              <a:t> HTTP. Trong </a:t>
            </a:r>
            <a:r>
              <a:rPr lang="en-US" dirty="0" err="1">
                <a:solidFill>
                  <a:schemeClr val="tx1"/>
                </a:solidFill>
                <a:latin typeface="Verdana" panose="020B0604030504040204" pitchFamily="34" charset="0"/>
                <a:ea typeface="Verdana" panose="020B0604030504040204" pitchFamily="34" charset="0"/>
              </a:rPr>
              <a:t>thành</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phần</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này</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lại</a:t>
            </a:r>
            <a:r>
              <a:rPr lang="en-US" dirty="0">
                <a:solidFill>
                  <a:schemeClr val="tx1"/>
                </a:solidFill>
                <a:latin typeface="Verdana" panose="020B0604030504040204" pitchFamily="34" charset="0"/>
                <a:ea typeface="Verdana" panose="020B0604030504040204" pitchFamily="34" charset="0"/>
              </a:rPr>
              <a:t> bao </a:t>
            </a:r>
            <a:r>
              <a:rPr lang="en-US" dirty="0" err="1">
                <a:solidFill>
                  <a:schemeClr val="tx1"/>
                </a:solidFill>
                <a:latin typeface="Verdana" panose="020B0604030504040204" pitchFamily="34" charset="0"/>
                <a:ea typeface="Verdana" panose="020B0604030504040204" pitchFamily="34" charset="0"/>
              </a:rPr>
              <a:t>gồm</a:t>
            </a:r>
            <a:r>
              <a:rPr lang="en-US" dirty="0">
                <a:solidFill>
                  <a:schemeClr val="tx1"/>
                </a:solidFill>
                <a:latin typeface="Verdana" panose="020B0604030504040204" pitchFamily="34" charset="0"/>
                <a:ea typeface="Verdana" panose="020B0604030504040204" pitchFamily="34" charset="0"/>
              </a:rPr>
              <a:t> 3 </a:t>
            </a:r>
            <a:r>
              <a:rPr lang="en-US" dirty="0" err="1">
                <a:solidFill>
                  <a:schemeClr val="tx1"/>
                </a:solidFill>
                <a:latin typeface="Verdana" panose="020B0604030504040204" pitchFamily="34" charset="0"/>
                <a:ea typeface="Verdana" panose="020B0604030504040204" pitchFamily="34" charset="0"/>
              </a:rPr>
              <a:t>yếu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tố</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Đó</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là</a:t>
            </a:r>
            <a:r>
              <a:rPr lang="en-US" dirty="0">
                <a:solidFill>
                  <a:schemeClr val="tx1"/>
                </a:solidFill>
                <a:latin typeface="Verdana" panose="020B0604030504040204" pitchFamily="34" charset="0"/>
                <a:ea typeface="Verdana" panose="020B0604030504040204" pitchFamily="34" charset="0"/>
              </a:rPr>
              <a:t>:</a:t>
            </a:r>
          </a:p>
          <a:p>
            <a:pPr lvl="1" fontAlgn="base">
              <a:buFont typeface="Wingdings" panose="05000000000000000000" pitchFamily="2" charset="2"/>
              <a:buChar char="§"/>
            </a:pPr>
            <a:r>
              <a:rPr lang="vi-VN" dirty="0">
                <a:solidFill>
                  <a:schemeClr val="tx1"/>
                </a:solidFill>
                <a:latin typeface="Verdana" panose="020B0604030504040204" pitchFamily="34" charset="0"/>
                <a:ea typeface="Verdana" panose="020B0604030504040204" pitchFamily="34" charset="0"/>
              </a:rPr>
              <a:t>Phương thức HTTP được sử dụng</a:t>
            </a:r>
            <a:r>
              <a:rPr lang="en-US" dirty="0">
                <a:solidFill>
                  <a:schemeClr val="tx1"/>
                </a:solidFill>
                <a:latin typeface="Verdana" panose="020B0604030504040204" pitchFamily="34" charset="0"/>
                <a:ea typeface="Verdana" panose="020B0604030504040204" pitchFamily="34" charset="0"/>
              </a:rPr>
              <a:t>(Get, Post, Put, Patch, Delete,…)</a:t>
            </a:r>
            <a:r>
              <a:rPr lang="vi-VN" dirty="0">
                <a:solidFill>
                  <a:schemeClr val="tx1"/>
                </a:solidFill>
                <a:latin typeface="Verdana" panose="020B0604030504040204" pitchFamily="34" charset="0"/>
                <a:ea typeface="Verdana" panose="020B0604030504040204" pitchFamily="34" charset="0"/>
              </a:rPr>
              <a:t>.</a:t>
            </a:r>
          </a:p>
          <a:p>
            <a:pPr lvl="1" fontAlgn="base">
              <a:buFont typeface="Wingdings" panose="05000000000000000000" pitchFamily="2" charset="2"/>
              <a:buChar char="§"/>
            </a:pPr>
            <a:r>
              <a:rPr lang="vi-VN" dirty="0">
                <a:solidFill>
                  <a:schemeClr val="tx1"/>
                </a:solidFill>
                <a:latin typeface="Verdana" panose="020B0604030504040204" pitchFamily="34" charset="0"/>
                <a:ea typeface="Verdana" panose="020B0604030504040204" pitchFamily="34" charset="0"/>
              </a:rPr>
              <a:t>URI: Thành phần giúp máy chủ xác định các tài nguyên mà máy khách yêu cầu.</a:t>
            </a:r>
          </a:p>
          <a:p>
            <a:pPr lvl="1" fontAlgn="base">
              <a:buFont typeface="Wingdings" panose="05000000000000000000" pitchFamily="2" charset="2"/>
              <a:buChar char="§"/>
            </a:pPr>
            <a:r>
              <a:rPr lang="vi-VN" dirty="0">
                <a:solidFill>
                  <a:schemeClr val="tx1"/>
                </a:solidFill>
                <a:latin typeface="Verdana" panose="020B0604030504040204" pitchFamily="34" charset="0"/>
                <a:ea typeface="Verdana" panose="020B0604030504040204" pitchFamily="34" charset="0"/>
              </a:rPr>
              <a:t>Phiên bản của giao thức internet HTTP.</a:t>
            </a:r>
          </a:p>
          <a:p>
            <a:pPr algn="l"/>
            <a:endParaRPr lang="en-US" sz="2000" i="0" dirty="0">
              <a:solidFill>
                <a:schemeClr val="tx1"/>
              </a:solidFill>
              <a:effectLst/>
              <a:latin typeface="Verdana" panose="020B0604030504040204" pitchFamily="34" charset="0"/>
              <a:ea typeface="Verdana" panose="020B0604030504040204" pitchFamily="34" charset="0"/>
            </a:endParaRPr>
          </a:p>
        </p:txBody>
      </p:sp>
      <p:sp>
        <p:nvSpPr>
          <p:cNvPr id="10" name="Slide Number Placeholder 9">
            <a:extLst>
              <a:ext uri="{FF2B5EF4-FFF2-40B4-BE49-F238E27FC236}">
                <a16:creationId xmlns:a16="http://schemas.microsoft.com/office/drawing/2014/main" id="{CB5A7B9C-4DBE-94AF-489B-A089FD4EFDD8}"/>
              </a:ext>
            </a:extLst>
          </p:cNvPr>
          <p:cNvSpPr>
            <a:spLocks noGrp="1"/>
          </p:cNvSpPr>
          <p:nvPr>
            <p:ph type="sldNum" sz="quarter" idx="12"/>
          </p:nvPr>
        </p:nvSpPr>
        <p:spPr/>
        <p:txBody>
          <a:bodyPr/>
          <a:lstStyle/>
          <a:p>
            <a:fld id="{5FFFF598-432A-4B7E-867E-5CFC67DB7AEA}" type="slidenum">
              <a:rPr lang="en-US" smtClean="0"/>
              <a:t>11</a:t>
            </a:fld>
            <a:endParaRPr lang="en-US"/>
          </a:p>
        </p:txBody>
      </p:sp>
    </p:spTree>
    <p:extLst>
      <p:ext uri="{BB962C8B-B14F-4D97-AF65-F5344CB8AC3E}">
        <p14:creationId xmlns:p14="http://schemas.microsoft.com/office/powerpoint/2010/main" val="2266340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HTTP Request</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r>
              <a:rPr lang="en-US" dirty="0">
                <a:solidFill>
                  <a:srgbClr val="002060"/>
                </a:solidFill>
                <a:latin typeface="Verdana" panose="020B0604030504040204" pitchFamily="34" charset="0"/>
                <a:ea typeface="Verdana" panose="020B0604030504040204" pitchFamily="34" charset="0"/>
              </a:rPr>
              <a:t>Request header</a:t>
            </a:r>
            <a:r>
              <a:rPr lang="vi-VN" dirty="0">
                <a:solidFill>
                  <a:srgbClr val="002060"/>
                </a:solidFill>
                <a:latin typeface="Verdana" panose="020B0604030504040204" pitchFamily="34" charset="0"/>
                <a:ea typeface="Verdana" panose="020B0604030504040204" pitchFamily="34" charset="0"/>
              </a:rPr>
              <a:t> </a:t>
            </a:r>
            <a:r>
              <a:rPr lang="vi-VN" dirty="0">
                <a:solidFill>
                  <a:schemeClr val="tx1"/>
                </a:solidFill>
                <a:latin typeface="Verdana" panose="020B0604030504040204" pitchFamily="34" charset="0"/>
                <a:ea typeface="Verdana" panose="020B0604030504040204" pitchFamily="34" charset="0"/>
              </a:rPr>
              <a:t>là thành phần giúp các yêu cầu từ client có thể chuyển đến server. Trong đó, mỗi yêu cầu chứa đựng các thông số (được gọi là Header Parameters).</a:t>
            </a:r>
            <a:endParaRPr lang="en-US" dirty="0">
              <a:solidFill>
                <a:schemeClr val="tx1"/>
              </a:solidFill>
              <a:latin typeface="Verdana" panose="020B0604030504040204" pitchFamily="34" charset="0"/>
              <a:ea typeface="Verdana" panose="020B0604030504040204" pitchFamily="34" charset="0"/>
            </a:endParaRPr>
          </a:p>
          <a:p>
            <a:r>
              <a:rPr lang="vi-VN" dirty="0">
                <a:solidFill>
                  <a:schemeClr val="tx1"/>
                </a:solidFill>
                <a:latin typeface="Verdana" panose="020B0604030504040204" pitchFamily="34" charset="0"/>
                <a:ea typeface="Verdana" panose="020B0604030504040204" pitchFamily="34" charset="0"/>
              </a:rPr>
              <a:t>Các thông số header gặp phổ biến trong HTTP Request như sau:</a:t>
            </a:r>
          </a:p>
          <a:p>
            <a:pPr lvl="1" fontAlgn="base">
              <a:buFont typeface="Wingdings" panose="05000000000000000000" pitchFamily="2" charset="2"/>
              <a:buChar char="§"/>
            </a:pPr>
            <a:r>
              <a:rPr lang="vi-VN" dirty="0">
                <a:solidFill>
                  <a:srgbClr val="002060"/>
                </a:solidFill>
                <a:latin typeface="Verdana" panose="020B0604030504040204" pitchFamily="34" charset="0"/>
                <a:ea typeface="Verdana" panose="020B0604030504040204" pitchFamily="34" charset="0"/>
              </a:rPr>
              <a:t>User-Agent: </a:t>
            </a:r>
            <a:r>
              <a:rPr lang="vi-VN" dirty="0">
                <a:solidFill>
                  <a:schemeClr val="tx1"/>
                </a:solidFill>
                <a:latin typeface="Verdana" panose="020B0604030504040204" pitchFamily="34" charset="0"/>
                <a:ea typeface="Verdana" panose="020B0604030504040204" pitchFamily="34" charset="0"/>
              </a:rPr>
              <a:t>Thông số giúp máy chủ xác định được nhà cung cấp, ứng dụng, hệ điều hành và phiên bản.</a:t>
            </a:r>
          </a:p>
          <a:p>
            <a:pPr lvl="1" fontAlgn="base">
              <a:buFont typeface="Wingdings" panose="05000000000000000000" pitchFamily="2" charset="2"/>
              <a:buChar char="§"/>
            </a:pPr>
            <a:r>
              <a:rPr lang="vi-VN" dirty="0">
                <a:solidFill>
                  <a:srgbClr val="002060"/>
                </a:solidFill>
                <a:latin typeface="Verdana" panose="020B0604030504040204" pitchFamily="34" charset="0"/>
                <a:ea typeface="Verdana" panose="020B0604030504040204" pitchFamily="34" charset="0"/>
              </a:rPr>
              <a:t>Connection: </a:t>
            </a:r>
            <a:r>
              <a:rPr lang="vi-VN" dirty="0">
                <a:solidFill>
                  <a:schemeClr val="tx1"/>
                </a:solidFill>
                <a:latin typeface="Verdana" panose="020B0604030504040204" pitchFamily="34" charset="0"/>
                <a:ea typeface="Verdana" panose="020B0604030504040204" pitchFamily="34" charset="0"/>
              </a:rPr>
              <a:t>Cho phép hệ thống tiếp tục hoặc dừng kết nối sau khi máy chủ xử lý xong các yêu cầu.</a:t>
            </a:r>
          </a:p>
          <a:p>
            <a:pPr lvl="1" fontAlgn="base">
              <a:buFont typeface="Wingdings" panose="05000000000000000000" pitchFamily="2" charset="2"/>
              <a:buChar char="§"/>
            </a:pPr>
            <a:r>
              <a:rPr lang="vi-VN" dirty="0">
                <a:solidFill>
                  <a:srgbClr val="002060"/>
                </a:solidFill>
                <a:latin typeface="Verdana" panose="020B0604030504040204" pitchFamily="34" charset="0"/>
                <a:ea typeface="Verdana" panose="020B0604030504040204" pitchFamily="34" charset="0"/>
              </a:rPr>
              <a:t>Cache-Control:</a:t>
            </a:r>
            <a:r>
              <a:rPr lang="vi-VN" dirty="0">
                <a:solidFill>
                  <a:schemeClr val="tx1"/>
                </a:solidFill>
                <a:latin typeface="Verdana" panose="020B0604030504040204" pitchFamily="34" charset="0"/>
                <a:ea typeface="Verdana" panose="020B0604030504040204" pitchFamily="34" charset="0"/>
              </a:rPr>
              <a:t> Thực hiện chỉ định chính sách bộ nhớ đệm mà trình duyệt phụ trách.</a:t>
            </a:r>
          </a:p>
          <a:p>
            <a:pPr lvl="1" fontAlgn="base">
              <a:buFont typeface="Wingdings" panose="05000000000000000000" pitchFamily="2" charset="2"/>
              <a:buChar char="§"/>
            </a:pPr>
            <a:r>
              <a:rPr lang="vi-VN" dirty="0">
                <a:solidFill>
                  <a:srgbClr val="002060"/>
                </a:solidFill>
                <a:latin typeface="Verdana" panose="020B0604030504040204" pitchFamily="34" charset="0"/>
                <a:ea typeface="Verdana" panose="020B0604030504040204" pitchFamily="34" charset="0"/>
              </a:rPr>
              <a:t>Accept-Language: </a:t>
            </a:r>
            <a:r>
              <a:rPr lang="vi-VN" dirty="0">
                <a:solidFill>
                  <a:schemeClr val="tx1"/>
                </a:solidFill>
                <a:latin typeface="Verdana" panose="020B0604030504040204" pitchFamily="34" charset="0"/>
                <a:ea typeface="Verdana" panose="020B0604030504040204" pitchFamily="34" charset="0"/>
              </a:rPr>
              <a:t>Thông số chỉ các ngôn ngữ mà các client có thể hiểu được.</a:t>
            </a:r>
          </a:p>
          <a:p>
            <a:endParaRPr lang="en-US" sz="1800" b="0" i="0" dirty="0">
              <a:effectLst/>
              <a:latin typeface="Verdana" panose="020B0604030504040204" pitchFamily="34" charset="0"/>
              <a:ea typeface="Verdana" panose="020B0604030504040204" pitchFamily="34" charset="0"/>
            </a:endParaRPr>
          </a:p>
        </p:txBody>
      </p:sp>
      <p:sp>
        <p:nvSpPr>
          <p:cNvPr id="11" name="Slide Number Placeholder 10">
            <a:extLst>
              <a:ext uri="{FF2B5EF4-FFF2-40B4-BE49-F238E27FC236}">
                <a16:creationId xmlns:a16="http://schemas.microsoft.com/office/drawing/2014/main" id="{1C476B00-7A63-A48A-8875-C7C8D1A208CC}"/>
              </a:ext>
            </a:extLst>
          </p:cNvPr>
          <p:cNvSpPr>
            <a:spLocks noGrp="1"/>
          </p:cNvSpPr>
          <p:nvPr>
            <p:ph type="sldNum" sz="quarter" idx="12"/>
          </p:nvPr>
        </p:nvSpPr>
        <p:spPr/>
        <p:txBody>
          <a:bodyPr/>
          <a:lstStyle/>
          <a:p>
            <a:fld id="{5FFFF598-432A-4B7E-867E-5CFC67DB7AEA}" type="slidenum">
              <a:rPr lang="en-US" smtClean="0"/>
              <a:t>12</a:t>
            </a:fld>
            <a:endParaRPr lang="en-US"/>
          </a:p>
        </p:txBody>
      </p:sp>
    </p:spTree>
    <p:extLst>
      <p:ext uri="{BB962C8B-B14F-4D97-AF65-F5344CB8AC3E}">
        <p14:creationId xmlns:p14="http://schemas.microsoft.com/office/powerpoint/2010/main" val="3707228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HTTP Request</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0" indent="0" algn="just">
              <a:buNone/>
            </a:pPr>
            <a:r>
              <a:rPr lang="vi-VN" b="0" i="0" dirty="0">
                <a:solidFill>
                  <a:srgbClr val="002060"/>
                </a:solidFill>
                <a:effectLst/>
                <a:latin typeface="Verdana" panose="020B0604030504040204" pitchFamily="34" charset="0"/>
                <a:ea typeface="Verdana" panose="020B0604030504040204" pitchFamily="34" charset="0"/>
              </a:rPr>
              <a:t>Request body </a:t>
            </a:r>
            <a:r>
              <a:rPr lang="vi-VN" b="0" i="0" dirty="0">
                <a:solidFill>
                  <a:schemeClr val="tx1"/>
                </a:solidFill>
                <a:effectLst/>
                <a:latin typeface="Verdana" panose="020B0604030504040204" pitchFamily="34" charset="0"/>
                <a:ea typeface="Verdana" panose="020B0604030504040204" pitchFamily="34" charset="0"/>
              </a:rPr>
              <a:t>có chức năng giúp các client gửi yêu cầu bổ sung tới máy chủ server. Có thể sử dụng tạo mới, cập nhật dữ liệu mà header Parameters không truyền đi được. Nó sử dụng 3 phương thức chính là Post, Patch và Put.</a:t>
            </a: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D160B067-3081-1C11-8780-96C83719B642}"/>
              </a:ext>
            </a:extLst>
          </p:cNvPr>
          <p:cNvSpPr>
            <a:spLocks noGrp="1"/>
          </p:cNvSpPr>
          <p:nvPr>
            <p:ph type="sldNum" sz="quarter" idx="12"/>
          </p:nvPr>
        </p:nvSpPr>
        <p:spPr/>
        <p:txBody>
          <a:bodyPr/>
          <a:lstStyle/>
          <a:p>
            <a:fld id="{5FFFF598-432A-4B7E-867E-5CFC67DB7AEA}" type="slidenum">
              <a:rPr lang="en-US" smtClean="0"/>
              <a:t>13</a:t>
            </a:fld>
            <a:endParaRPr lang="en-US"/>
          </a:p>
        </p:txBody>
      </p:sp>
    </p:spTree>
    <p:extLst>
      <p:ext uri="{BB962C8B-B14F-4D97-AF65-F5344CB8AC3E}">
        <p14:creationId xmlns:p14="http://schemas.microsoft.com/office/powerpoint/2010/main" val="15613019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HTTP Response</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lgn="just">
              <a:buFont typeface="Arial" panose="020B0604020202020204" pitchFamily="34" charset="0"/>
              <a:buChar char="•"/>
            </a:pPr>
            <a:r>
              <a:rPr lang="vi-VN" b="1" i="0" dirty="0">
                <a:solidFill>
                  <a:srgbClr val="002060"/>
                </a:solidFill>
                <a:effectLst/>
                <a:latin typeface="Verdana" panose="020B0604030504040204" pitchFamily="34" charset="0"/>
                <a:ea typeface="Verdana" panose="020B0604030504040204" pitchFamily="34" charset="0"/>
              </a:rPr>
              <a:t>HTTP response</a:t>
            </a:r>
            <a:r>
              <a:rPr lang="en-US" b="1" i="0" dirty="0">
                <a:solidFill>
                  <a:srgbClr val="002060"/>
                </a:solidFill>
                <a:effectLst/>
                <a:latin typeface="Verdana" panose="020B0604030504040204" pitchFamily="34" charset="0"/>
                <a:ea typeface="Verdana" panose="020B0604030504040204" pitchFamily="34" charset="0"/>
              </a:rPr>
              <a:t> </a:t>
            </a:r>
            <a:r>
              <a:rPr lang="vi-VN" b="0" i="0" dirty="0">
                <a:solidFill>
                  <a:schemeClr val="tx1"/>
                </a:solidFill>
                <a:effectLst/>
                <a:latin typeface="Verdana" panose="020B0604030504040204" pitchFamily="34" charset="0"/>
                <a:ea typeface="Verdana" panose="020B0604030504040204" pitchFamily="34" charset="0"/>
              </a:rPr>
              <a:t>là thông báo phản hồi HTTP. Đây được hiểu là kết quả server trả về cho client.</a:t>
            </a:r>
            <a:endParaRPr lang="en-US" b="0" i="0" dirty="0">
              <a:solidFill>
                <a:schemeClr val="tx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Cấu trúc HTTP response gần giống với HTTP request, chỉ khác nhau là thay vì Request-Line, thì HTTP có response có Status-Line. Và giống như Request-Line, Status-Line cũng có ba phần như sau:</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HTTP-version</a:t>
            </a:r>
            <a:r>
              <a:rPr lang="vi-VN" b="0" i="0" dirty="0">
                <a:solidFill>
                  <a:schemeClr val="tx1"/>
                </a:solidFill>
                <a:effectLst/>
                <a:latin typeface="Verdana" panose="020B0604030504040204" pitchFamily="34" charset="0"/>
                <a:ea typeface="Verdana" panose="020B0604030504040204" pitchFamily="34" charset="0"/>
              </a:rPr>
              <a:t>: phiên bản HTTP cao nhất mà server hỗ trợ.</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Status-Code</a:t>
            </a:r>
            <a:r>
              <a:rPr lang="vi-VN" b="0" i="0" dirty="0">
                <a:solidFill>
                  <a:schemeClr val="tx1"/>
                </a:solidFill>
                <a:effectLst/>
                <a:latin typeface="Verdana" panose="020B0604030504040204" pitchFamily="34" charset="0"/>
                <a:ea typeface="Verdana" panose="020B0604030504040204" pitchFamily="34" charset="0"/>
              </a:rPr>
              <a:t>: mã kết quả trả về.</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Reason-Phrase</a:t>
            </a:r>
            <a:r>
              <a:rPr lang="vi-VN" b="0" i="0" dirty="0">
                <a:solidFill>
                  <a:schemeClr val="tx1"/>
                </a:solidFill>
                <a:effectLst/>
                <a:latin typeface="Verdana" panose="020B0604030504040204" pitchFamily="34" charset="0"/>
                <a:ea typeface="Verdana" panose="020B0604030504040204" pitchFamily="34" charset="0"/>
              </a:rPr>
              <a:t>: mô tả về Status</a:t>
            </a:r>
            <a:r>
              <a:rPr lang="en-US" b="0" i="0" dirty="0">
                <a:solidFill>
                  <a:schemeClr val="tx1"/>
                </a:solidFill>
                <a:effectLst/>
                <a:latin typeface="Verdana" panose="020B0604030504040204" pitchFamily="34" charset="0"/>
                <a:ea typeface="Verdana" panose="020B0604030504040204" pitchFamily="34" charset="0"/>
              </a:rPr>
              <a:t> </a:t>
            </a:r>
            <a:r>
              <a:rPr lang="vi-VN" b="0" i="0" dirty="0">
                <a:solidFill>
                  <a:schemeClr val="tx1"/>
                </a:solidFill>
                <a:effectLst/>
                <a:latin typeface="Verdana" panose="020B0604030504040204" pitchFamily="34" charset="0"/>
                <a:ea typeface="Verdana" panose="020B0604030504040204" pitchFamily="34" charset="0"/>
              </a:rPr>
              <a:t>Code.</a:t>
            </a:r>
          </a:p>
          <a:p>
            <a:pPr marL="0" indent="0" algn="just">
              <a:buNone/>
            </a:pPr>
            <a:r>
              <a:rPr lang="vi-VN" b="0" i="0" dirty="0">
                <a:solidFill>
                  <a:schemeClr val="tx1"/>
                </a:solidFill>
                <a:effectLst/>
                <a:latin typeface="Verdana" panose="020B0604030504040204" pitchFamily="34" charset="0"/>
                <a:ea typeface="Verdana" panose="020B0604030504040204" pitchFamily="34" charset="0"/>
              </a:rPr>
              <a:t> </a:t>
            </a:r>
            <a:endParaRPr lang="vi-VN" sz="2000"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CA6B15A5-53AF-E22D-2D37-BD0D79A64632}"/>
              </a:ext>
            </a:extLst>
          </p:cNvPr>
          <p:cNvSpPr>
            <a:spLocks noGrp="1"/>
          </p:cNvSpPr>
          <p:nvPr>
            <p:ph type="sldNum" sz="quarter" idx="12"/>
          </p:nvPr>
        </p:nvSpPr>
        <p:spPr/>
        <p:txBody>
          <a:bodyPr/>
          <a:lstStyle/>
          <a:p>
            <a:fld id="{5FFFF598-432A-4B7E-867E-5CFC67DB7AEA}" type="slidenum">
              <a:rPr lang="en-US" smtClean="0"/>
              <a:t>14</a:t>
            </a:fld>
            <a:endParaRPr lang="en-US"/>
          </a:p>
        </p:txBody>
      </p:sp>
    </p:spTree>
    <p:extLst>
      <p:ext uri="{BB962C8B-B14F-4D97-AF65-F5344CB8AC3E}">
        <p14:creationId xmlns:p14="http://schemas.microsoft.com/office/powerpoint/2010/main" val="19018328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A59DF-CD5F-6D60-B539-3503E2BCD08B}"/>
              </a:ext>
            </a:extLst>
          </p:cNvPr>
          <p:cNvSpPr txBox="1">
            <a:spLocks/>
          </p:cNvSpPr>
          <p:nvPr/>
        </p:nvSpPr>
        <p:spPr>
          <a:xfrm>
            <a:off x="1600200" y="517585"/>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rgbClr val="002060"/>
                </a:solidFill>
                <a:latin typeface="Verdana" panose="020B0604030504040204" pitchFamily="34" charset="0"/>
                <a:ea typeface="Verdana" panose="020B0604030504040204" pitchFamily="34" charset="0"/>
              </a:rPr>
              <a:t>Phần</a:t>
            </a:r>
            <a:r>
              <a:rPr lang="en-US" sz="3200" b="1" dirty="0">
                <a:solidFill>
                  <a:srgbClr val="002060"/>
                </a:solidFill>
                <a:latin typeface="Verdana" panose="020B0604030504040204" pitchFamily="34" charset="0"/>
                <a:ea typeface="Verdana" panose="020B0604030504040204" pitchFamily="34" charset="0"/>
              </a:rPr>
              <a:t> 4</a:t>
            </a:r>
            <a:endParaRPr lang="en-US" altLang="en-US" sz="3200" b="1" dirty="0">
              <a:solidFill>
                <a:srgbClr val="002060"/>
              </a:solidFill>
              <a:latin typeface="Verdana" panose="020B0604030504040204" pitchFamily="34" charset="0"/>
              <a:ea typeface="Verdana" panose="020B0604030504040204" pitchFamily="34" charset="0"/>
            </a:endParaRPr>
          </a:p>
        </p:txBody>
      </p:sp>
      <p:sp>
        <p:nvSpPr>
          <p:cNvPr id="5" name="Title 3">
            <a:extLst>
              <a:ext uri="{FF2B5EF4-FFF2-40B4-BE49-F238E27FC236}">
                <a16:creationId xmlns:a16="http://schemas.microsoft.com/office/drawing/2014/main" id="{EAE61DBE-CD71-4E79-CA1E-1163B3E4F5F1}"/>
              </a:ext>
            </a:extLst>
          </p:cNvPr>
          <p:cNvSpPr txBox="1">
            <a:spLocks/>
          </p:cNvSpPr>
          <p:nvPr/>
        </p:nvSpPr>
        <p:spPr>
          <a:xfrm>
            <a:off x="1600200" y="2280249"/>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2060"/>
                </a:solidFill>
                <a:latin typeface="Verdana" panose="020B0604030504040204" pitchFamily="34" charset="0"/>
                <a:ea typeface="Verdana" panose="020B0604030504040204" pitchFamily="34" charset="0"/>
              </a:rPr>
              <a:t>Relational Database</a:t>
            </a:r>
            <a:endParaRPr lang="en-US" altLang="en-US" sz="3600" b="1" dirty="0">
              <a:solidFill>
                <a:srgbClr val="002060"/>
              </a:solidFill>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4A8A13E6-EB23-C6D0-C146-D4167D324918}"/>
              </a:ext>
            </a:extLst>
          </p:cNvPr>
          <p:cNvSpPr>
            <a:spLocks noGrp="1"/>
          </p:cNvSpPr>
          <p:nvPr>
            <p:ph type="sldNum" sz="quarter" idx="12"/>
          </p:nvPr>
        </p:nvSpPr>
        <p:spPr/>
        <p:txBody>
          <a:bodyPr/>
          <a:lstStyle/>
          <a:p>
            <a:fld id="{5FFFF598-432A-4B7E-867E-5CFC67DB7AEA}" type="slidenum">
              <a:rPr lang="en-US" smtClean="0"/>
              <a:t>15</a:t>
            </a:fld>
            <a:endParaRPr lang="en-US"/>
          </a:p>
        </p:txBody>
      </p:sp>
    </p:spTree>
    <p:extLst>
      <p:ext uri="{BB962C8B-B14F-4D97-AF65-F5344CB8AC3E}">
        <p14:creationId xmlns:p14="http://schemas.microsoft.com/office/powerpoint/2010/main" val="27837255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1374-76FA-5380-373F-4AF9481A00A7}"/>
              </a:ext>
            </a:extLst>
          </p:cNvPr>
          <p:cNvSpPr>
            <a:spLocks noGrp="1"/>
          </p:cNvSpPr>
          <p:nvPr>
            <p:ph type="title"/>
          </p:nvPr>
        </p:nvSpPr>
        <p:spPr/>
        <p:txBody>
          <a:bodyPr>
            <a:normAutofit/>
          </a:bodyPr>
          <a:lstStyle/>
          <a:p>
            <a:pPr algn="ctr"/>
            <a:r>
              <a:rPr lang="en-US" sz="3000" b="1" dirty="0" err="1">
                <a:solidFill>
                  <a:srgbClr val="002060"/>
                </a:solidFill>
                <a:latin typeface="Verdana" panose="020B0604030504040204" pitchFamily="34" charset="0"/>
                <a:ea typeface="Verdana" panose="020B0604030504040204" pitchFamily="34" charset="0"/>
              </a:rPr>
              <a:t>Nội</a:t>
            </a:r>
            <a:r>
              <a:rPr lang="en-US" sz="3000" b="1" dirty="0">
                <a:solidFill>
                  <a:srgbClr val="002060"/>
                </a:solidFill>
                <a:latin typeface="Verdana" panose="020B0604030504040204" pitchFamily="34" charset="0"/>
                <a:ea typeface="Verdana" panose="020B0604030504040204" pitchFamily="34" charset="0"/>
              </a:rPr>
              <a:t> dung</a:t>
            </a:r>
          </a:p>
        </p:txBody>
      </p:sp>
      <p:sp>
        <p:nvSpPr>
          <p:cNvPr id="3" name="Content Placeholder 2">
            <a:extLst>
              <a:ext uri="{FF2B5EF4-FFF2-40B4-BE49-F238E27FC236}">
                <a16:creationId xmlns:a16="http://schemas.microsoft.com/office/drawing/2014/main" id="{7005AFE5-9499-F4DB-B42C-FDD408C742C3}"/>
              </a:ext>
            </a:extLst>
          </p:cNvPr>
          <p:cNvSpPr>
            <a:spLocks noGrp="1"/>
          </p:cNvSpPr>
          <p:nvPr>
            <p:ph idx="1"/>
          </p:nvPr>
        </p:nvSpPr>
        <p:spPr/>
        <p:txBody>
          <a:bodyPr/>
          <a:lstStyle/>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Giới</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thiệu</a:t>
            </a:r>
            <a:endParaRPr lang="en-US" sz="28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Query</a:t>
            </a: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View</a:t>
            </a: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Stored Procedure</a:t>
            </a: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Function</a:t>
            </a: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Trigger</a:t>
            </a: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Aggregate Function</a:t>
            </a:r>
            <a:endParaRPr lang="en-US" sz="2800" b="1" i="0" dirty="0">
              <a:solidFill>
                <a:srgbClr val="002060"/>
              </a:solidFill>
              <a:effectLst/>
              <a:latin typeface="Verdana" panose="020B0604030504040204" pitchFamily="34" charset="0"/>
              <a:ea typeface="Verdana" panose="020B0604030504040204" pitchFamily="34" charset="0"/>
            </a:endParaRPr>
          </a:p>
          <a:p>
            <a:pPr marL="0" indent="0">
              <a:buNone/>
            </a:pPr>
            <a:endParaRPr lang="en-US"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2676D38-59CF-6BCB-D90D-6543A0CEF9C6}"/>
              </a:ext>
            </a:extLst>
          </p:cNvPr>
          <p:cNvSpPr>
            <a:spLocks noGrp="1"/>
          </p:cNvSpPr>
          <p:nvPr>
            <p:ph type="sldNum" sz="quarter" idx="12"/>
          </p:nvPr>
        </p:nvSpPr>
        <p:spPr/>
        <p:txBody>
          <a:bodyPr/>
          <a:lstStyle/>
          <a:p>
            <a:fld id="{5FFFF598-432A-4B7E-867E-5CFC67DB7AEA}" type="slidenum">
              <a:rPr lang="en-US" smtClean="0"/>
              <a:t>16</a:t>
            </a:fld>
            <a:endParaRPr lang="en-US"/>
          </a:p>
        </p:txBody>
      </p:sp>
    </p:spTree>
    <p:extLst>
      <p:ext uri="{BB962C8B-B14F-4D97-AF65-F5344CB8AC3E}">
        <p14:creationId xmlns:p14="http://schemas.microsoft.com/office/powerpoint/2010/main" val="2029156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Giới</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thiệu</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lstStyle/>
          <a:p>
            <a:pPr algn="just">
              <a:buFont typeface="Arial" panose="020B0604020202020204" pitchFamily="34" charset="0"/>
              <a:buChar char="•"/>
            </a:pPr>
            <a:r>
              <a:rPr lang="en-US" b="0" i="0" dirty="0">
                <a:solidFill>
                  <a:srgbClr val="002060"/>
                </a:solidFill>
                <a:effectLst/>
                <a:latin typeface="Verdana" panose="020B0604030504040204" pitchFamily="34" charset="0"/>
                <a:ea typeface="Verdana" panose="020B0604030504040204" pitchFamily="34" charset="0"/>
              </a:rPr>
              <a:t>SQL </a:t>
            </a:r>
            <a:r>
              <a:rPr lang="en-US" i="0" dirty="0">
                <a:solidFill>
                  <a:srgbClr val="002060"/>
                </a:solidFill>
                <a:effectLst/>
                <a:latin typeface="Verdana" panose="020B0604030504040204" pitchFamily="34" charset="0"/>
                <a:ea typeface="Verdana" panose="020B0604030504040204" pitchFamily="34" charset="0"/>
              </a:rPr>
              <a:t>(Structured Query Language) </a:t>
            </a:r>
            <a:r>
              <a:rPr lang="vi-VN" b="0" i="0" dirty="0">
                <a:solidFill>
                  <a:srgbClr val="333333"/>
                </a:solidFill>
                <a:effectLst/>
                <a:latin typeface="Verdana" panose="020B0604030504040204" pitchFamily="34" charset="0"/>
                <a:ea typeface="Verdana" panose="020B0604030504040204" pitchFamily="34" charset="0"/>
              </a:rPr>
              <a:t>là một ngôn ngữ lập trình phục vụ việc lưu trữ và xử lý thông tin trong cơ sở dữ liệu quan hệ. Cơ sở dữ liệu quan hệ lưu trữ thông tin dưới dạng bảng có các hàng và cột đại diện cho những thuộc tính dữ liệu và nhiều mối quan hệ khác nhau giữa các giá trị dữ liệu.</a:t>
            </a:r>
            <a:endParaRPr lang="en-US" b="0" i="0" dirty="0">
              <a:solidFill>
                <a:srgbClr val="333333"/>
              </a:solidFill>
              <a:effectLst/>
              <a:latin typeface="Verdana" panose="020B0604030504040204" pitchFamily="34" charset="0"/>
              <a:ea typeface="Verdana" panose="020B0604030504040204" pitchFamily="34" charset="0"/>
            </a:endParaRPr>
          </a:p>
          <a:p>
            <a:pPr algn="just">
              <a:buFont typeface="Arial" panose="020B0604020202020204" pitchFamily="34" charset="0"/>
              <a:buChar char="•"/>
            </a:pPr>
            <a:r>
              <a:rPr lang="vi-VN" b="0" i="0" dirty="0">
                <a:solidFill>
                  <a:srgbClr val="222222"/>
                </a:solidFill>
                <a:effectLst/>
                <a:latin typeface="Verdana" panose="020B0604030504040204" pitchFamily="34" charset="0"/>
                <a:ea typeface="Verdana" panose="020B0604030504040204" pitchFamily="34" charset="0"/>
              </a:rPr>
              <a:t>Tất cả các hệ thống quản lý cơ sở dữ liệu quan hệ (RDMS) như MySQL, MS Access, Oracle, Postgres và SQL Server… đều sử dụng SQL làm ngôn ngữ cơ sở dữ liệu chuẩn.</a:t>
            </a:r>
            <a:endParaRPr lang="vi-VN" b="0"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6CCE503D-67F9-3F03-2DA1-0287AA538806}"/>
              </a:ext>
            </a:extLst>
          </p:cNvPr>
          <p:cNvSpPr>
            <a:spLocks noGrp="1"/>
          </p:cNvSpPr>
          <p:nvPr>
            <p:ph type="sldNum" sz="quarter" idx="12"/>
          </p:nvPr>
        </p:nvSpPr>
        <p:spPr/>
        <p:txBody>
          <a:bodyPr/>
          <a:lstStyle/>
          <a:p>
            <a:fld id="{5FFFF598-432A-4B7E-867E-5CFC67DB7AEA}" type="slidenum">
              <a:rPr lang="en-US" smtClean="0"/>
              <a:t>17</a:t>
            </a:fld>
            <a:endParaRPr lang="en-US"/>
          </a:p>
        </p:txBody>
      </p:sp>
    </p:spTree>
    <p:extLst>
      <p:ext uri="{BB962C8B-B14F-4D97-AF65-F5344CB8AC3E}">
        <p14:creationId xmlns:p14="http://schemas.microsoft.com/office/powerpoint/2010/main" val="77353970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Query</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lvl="1">
              <a:lnSpc>
                <a:spcPct val="100000"/>
              </a:lnSpc>
              <a:buFont typeface="Arial" panose="020B0604020202020204" pitchFamily="34" charset="0"/>
              <a:buChar char="•"/>
            </a:pPr>
            <a:r>
              <a:rPr lang="en-US" sz="2000" b="0" i="0" dirty="0">
                <a:solidFill>
                  <a:schemeClr val="tx1"/>
                </a:solidFill>
                <a:effectLst/>
                <a:latin typeface="Verdana" panose="020B0604030504040204" pitchFamily="34" charset="0"/>
                <a:ea typeface="Verdana" panose="020B0604030504040204" pitchFamily="34" charset="0"/>
              </a:rPr>
              <a:t>Query </a:t>
            </a:r>
            <a:r>
              <a:rPr lang="en-US" sz="2000" b="0" i="0" dirty="0" err="1">
                <a:solidFill>
                  <a:schemeClr val="tx1"/>
                </a:solidFill>
                <a:effectLst/>
                <a:latin typeface="Verdana" panose="020B0604030504040204" pitchFamily="34" charset="0"/>
                <a:ea typeface="Verdana" panose="020B0604030504040204" pitchFamily="34" charset="0"/>
              </a:rPr>
              <a:t>nghĩa</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là</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một</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yêu</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cầu</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truy</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vấn</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thông</a:t>
            </a:r>
            <a:r>
              <a:rPr lang="en-US" sz="2000" b="0" i="0" dirty="0">
                <a:solidFill>
                  <a:schemeClr val="tx1"/>
                </a:solidFill>
                <a:effectLst/>
                <a:latin typeface="Verdana" panose="020B0604030504040204" pitchFamily="34" charset="0"/>
                <a:ea typeface="Verdana" panose="020B0604030504040204" pitchFamily="34" charset="0"/>
              </a:rPr>
              <a:t> tin.</a:t>
            </a:r>
          </a:p>
          <a:p>
            <a:pPr lvl="1">
              <a:lnSpc>
                <a:spcPct val="100000"/>
              </a:lnSpc>
              <a:buFont typeface="Arial" panose="020B0604020202020204" pitchFamily="34" charset="0"/>
              <a:buChar char="•"/>
            </a:pPr>
            <a:r>
              <a:rPr lang="en-US" sz="2000" b="0" i="0" dirty="0">
                <a:solidFill>
                  <a:schemeClr val="tx1"/>
                </a:solidFill>
                <a:effectLst/>
                <a:latin typeface="Verdana" panose="020B0604030504040204" pitchFamily="34" charset="0"/>
                <a:ea typeface="Verdana" panose="020B0604030504040204" pitchFamily="34" charset="0"/>
              </a:rPr>
              <a:t>Query </a:t>
            </a:r>
            <a:r>
              <a:rPr lang="en-US" sz="2000" b="0" i="0" dirty="0" err="1">
                <a:solidFill>
                  <a:schemeClr val="tx1"/>
                </a:solidFill>
                <a:effectLst/>
                <a:latin typeface="Verdana" panose="020B0604030504040204" pitchFamily="34" charset="0"/>
                <a:ea typeface="Verdana" panose="020B0604030504040204" pitchFamily="34" charset="0"/>
              </a:rPr>
              <a:t>dùng</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để</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thực</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hiện</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các</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thao</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tác</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lên</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dữ</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liệu</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đó</a:t>
            </a:r>
            <a:r>
              <a:rPr lang="en-US" sz="2000" b="0" i="0" dirty="0">
                <a:solidFill>
                  <a:schemeClr val="tx1"/>
                </a:solidFill>
                <a:effectLst/>
                <a:latin typeface="Verdana" panose="020B0604030504040204" pitchFamily="34" charset="0"/>
                <a:ea typeface="Verdana" panose="020B0604030504040204" pitchFamily="34" charset="0"/>
              </a:rPr>
              <a:t> (data manipulation) – </a:t>
            </a:r>
            <a:r>
              <a:rPr lang="en-US" sz="2000" b="0" i="0" dirty="0" err="1">
                <a:solidFill>
                  <a:schemeClr val="tx1"/>
                </a:solidFill>
                <a:effectLst/>
                <a:latin typeface="Verdana" panose="020B0604030504040204" pitchFamily="34" charset="0"/>
                <a:ea typeface="Verdana" panose="020B0604030504040204" pitchFamily="34" charset="0"/>
              </a:rPr>
              <a:t>thêm</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xóa</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thay</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đổi</a:t>
            </a:r>
            <a:r>
              <a:rPr lang="en-US" sz="2000" b="0" i="0" dirty="0">
                <a:solidFill>
                  <a:schemeClr val="tx1"/>
                </a:solidFill>
                <a:effectLst/>
                <a:latin typeface="Verdana" panose="020B0604030504040204" pitchFamily="34" charset="0"/>
                <a:ea typeface="Verdana" panose="020B0604030504040204" pitchFamily="34" charset="0"/>
              </a:rPr>
              <a:t>.</a:t>
            </a:r>
          </a:p>
          <a:p>
            <a:pPr lvl="1">
              <a:buFont typeface="Arial" panose="020B0604020202020204" pitchFamily="34" charset="0"/>
              <a:buChar char="•"/>
            </a:pPr>
            <a:r>
              <a:rPr lang="vi-VN" sz="2000" b="0" i="0" dirty="0">
                <a:solidFill>
                  <a:schemeClr val="tx1"/>
                </a:solidFill>
                <a:effectLst/>
                <a:latin typeface="Verdana" panose="020B0604030504040204" pitchFamily="34" charset="0"/>
                <a:ea typeface="Verdana" panose="020B0604030504040204" pitchFamily="34" charset="0"/>
              </a:rPr>
              <a:t>Một số Query phổ biến gồm có:</a:t>
            </a:r>
          </a:p>
          <a:p>
            <a:pPr lvl="2">
              <a:buFont typeface="Wingdings" panose="05000000000000000000" pitchFamily="2" charset="2"/>
              <a:buChar char="§"/>
            </a:pPr>
            <a:r>
              <a:rPr lang="vi-VN" sz="1800" b="0" i="0" dirty="0">
                <a:solidFill>
                  <a:schemeClr val="tx1"/>
                </a:solidFill>
                <a:effectLst/>
                <a:latin typeface="Verdana" panose="020B0604030504040204" pitchFamily="34" charset="0"/>
                <a:ea typeface="Verdana" panose="020B0604030504040204" pitchFamily="34" charset="0"/>
              </a:rPr>
              <a:t>Select Query (truy vấn lựa chọn)</a:t>
            </a:r>
          </a:p>
          <a:p>
            <a:pPr lvl="2">
              <a:buFont typeface="Wingdings" panose="05000000000000000000" pitchFamily="2" charset="2"/>
              <a:buChar char="§"/>
            </a:pPr>
            <a:r>
              <a:rPr lang="vi-VN" sz="1800" b="0" i="0" dirty="0">
                <a:solidFill>
                  <a:schemeClr val="tx1"/>
                </a:solidFill>
                <a:effectLst/>
                <a:latin typeface="Verdana" panose="020B0604030504040204" pitchFamily="34" charset="0"/>
                <a:ea typeface="Verdana" panose="020B0604030504040204" pitchFamily="34" charset="0"/>
              </a:rPr>
              <a:t>Table Query (truy vấn tạo lập bảng)</a:t>
            </a:r>
          </a:p>
          <a:p>
            <a:pPr lvl="2">
              <a:buFont typeface="Wingdings" panose="05000000000000000000" pitchFamily="2" charset="2"/>
              <a:buChar char="§"/>
            </a:pPr>
            <a:r>
              <a:rPr lang="en-US" sz="1800" b="0" i="0" dirty="0">
                <a:solidFill>
                  <a:schemeClr val="tx1"/>
                </a:solidFill>
                <a:effectLst/>
                <a:latin typeface="Verdana" panose="020B0604030504040204" pitchFamily="34" charset="0"/>
                <a:ea typeface="Verdana" panose="020B0604030504040204" pitchFamily="34" charset="0"/>
              </a:rPr>
              <a:t>Insert</a:t>
            </a:r>
            <a:r>
              <a:rPr lang="vi-VN" sz="1800" b="0" i="0" dirty="0">
                <a:solidFill>
                  <a:schemeClr val="tx1"/>
                </a:solidFill>
                <a:effectLst/>
                <a:latin typeface="Verdana" panose="020B0604030504040204" pitchFamily="34" charset="0"/>
                <a:ea typeface="Verdana" panose="020B0604030504040204" pitchFamily="34" charset="0"/>
              </a:rPr>
              <a:t> Query (truy vấn chèn thêm)</a:t>
            </a:r>
          </a:p>
          <a:p>
            <a:pPr lvl="2">
              <a:buFont typeface="Wingdings" panose="05000000000000000000" pitchFamily="2" charset="2"/>
              <a:buChar char="§"/>
            </a:pPr>
            <a:r>
              <a:rPr lang="vi-VN" sz="1800" b="0" i="0" dirty="0">
                <a:solidFill>
                  <a:schemeClr val="tx1"/>
                </a:solidFill>
                <a:effectLst/>
                <a:latin typeface="Verdana" panose="020B0604030504040204" pitchFamily="34" charset="0"/>
                <a:ea typeface="Verdana" panose="020B0604030504040204" pitchFamily="34" charset="0"/>
              </a:rPr>
              <a:t>Update Query (truy vấn cập nhật)</a:t>
            </a:r>
          </a:p>
          <a:p>
            <a:pPr lvl="2">
              <a:buFont typeface="Wingdings" panose="05000000000000000000" pitchFamily="2" charset="2"/>
              <a:buChar char="§"/>
            </a:pPr>
            <a:r>
              <a:rPr lang="vi-VN" sz="1800" b="0" i="0" dirty="0">
                <a:solidFill>
                  <a:schemeClr val="tx1"/>
                </a:solidFill>
                <a:effectLst/>
                <a:latin typeface="Verdana" panose="020B0604030504040204" pitchFamily="34" charset="0"/>
                <a:ea typeface="Verdana" panose="020B0604030504040204" pitchFamily="34" charset="0"/>
              </a:rPr>
              <a:t>Delete Query (truy vấn xóa các dữ liệu)</a:t>
            </a:r>
          </a:p>
          <a:p>
            <a:pPr lvl="1">
              <a:lnSpc>
                <a:spcPct val="100000"/>
              </a:lnSpc>
              <a:buFont typeface="Arial" panose="020B0604020202020204" pitchFamily="34" charset="0"/>
              <a:buChar char="•"/>
            </a:pPr>
            <a:endParaRPr lang="vi-VN" altLang="en-US" sz="2000"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18</a:t>
            </a:fld>
            <a:endParaRPr lang="en-US"/>
          </a:p>
        </p:txBody>
      </p:sp>
    </p:spTree>
    <p:extLst>
      <p:ext uri="{BB962C8B-B14F-4D97-AF65-F5344CB8AC3E}">
        <p14:creationId xmlns:p14="http://schemas.microsoft.com/office/powerpoint/2010/main" val="240709171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Query</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Hàm </a:t>
            </a:r>
            <a:r>
              <a:rPr lang="en-US" b="0" i="0" dirty="0">
                <a:solidFill>
                  <a:schemeClr val="tx1"/>
                </a:solidFill>
                <a:effectLst/>
                <a:latin typeface="Verdana" panose="020B0604030504040204" pitchFamily="34" charset="0"/>
                <a:ea typeface="Verdana" panose="020B0604030504040204" pitchFamily="34" charset="0"/>
              </a:rPr>
              <a:t>INSERT</a:t>
            </a:r>
            <a:r>
              <a:rPr lang="vi-VN" b="0" i="0" dirty="0">
                <a:solidFill>
                  <a:schemeClr val="tx1"/>
                </a:solidFill>
                <a:effectLst/>
                <a:latin typeface="Verdana" panose="020B0604030504040204" pitchFamily="34" charset="0"/>
                <a:ea typeface="Verdana" panose="020B0604030504040204" pitchFamily="34" charset="0"/>
              </a:rPr>
              <a:t> trong SQL được sử dụng để </a:t>
            </a:r>
            <a:r>
              <a:rPr lang="en-US" dirty="0" err="1">
                <a:solidFill>
                  <a:schemeClr val="tx1"/>
                </a:solidFill>
                <a:latin typeface="Verdana" panose="020B0604030504040204" pitchFamily="34" charset="0"/>
                <a:ea typeface="Verdana" panose="020B0604030504040204" pitchFamily="34" charset="0"/>
              </a:rPr>
              <a:t>c</a:t>
            </a:r>
            <a:r>
              <a:rPr lang="en-US" b="0" i="0" dirty="0" err="1">
                <a:solidFill>
                  <a:schemeClr val="tx1"/>
                </a:solidFill>
                <a:effectLst/>
                <a:latin typeface="Verdana" panose="020B0604030504040204" pitchFamily="34" charset="0"/>
                <a:ea typeface="Verdana" panose="020B0604030504040204" pitchFamily="34" charset="0"/>
              </a:rPr>
              <a:t>hèn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dữ</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liệu</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mới</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vào</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bảng</a:t>
            </a:r>
            <a:r>
              <a:rPr lang="en-US" b="0" i="0" dirty="0">
                <a:solidFill>
                  <a:schemeClr val="tx1"/>
                </a:solidFill>
                <a:effectLst/>
                <a:latin typeface="Verdana" panose="020B0604030504040204" pitchFamily="34" charset="0"/>
                <a:ea typeface="Verdana" panose="020B0604030504040204" pitchFamily="34" charset="0"/>
              </a:rPr>
              <a: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b="1" dirty="0">
                <a:solidFill>
                  <a:srgbClr val="002060"/>
                </a:solidFill>
                <a:latin typeface="Verdana" panose="020B0604030504040204" pitchFamily="34" charset="0"/>
                <a:ea typeface="Verdana" panose="020B0604030504040204" pitchFamily="34" charset="0"/>
              </a:rPr>
              <a:t>INSERT</a:t>
            </a:r>
            <a:r>
              <a:rPr lang="en-US" dirty="0">
                <a:solidFill>
                  <a:srgbClr val="002060"/>
                </a:solidFill>
                <a:latin typeface="Verdana" panose="020B0604030504040204" pitchFamily="34" charset="0"/>
                <a:ea typeface="Verdana" panose="020B0604030504040204" pitchFamily="34" charset="0"/>
              </a:rPr>
              <a:t> INTO </a:t>
            </a:r>
            <a:r>
              <a:rPr lang="en-US" dirty="0">
                <a:solidFill>
                  <a:schemeClr val="tx1"/>
                </a:solidFill>
                <a:latin typeface="Verdana" panose="020B0604030504040204" pitchFamily="34" charset="0"/>
                <a:ea typeface="Verdana" panose="020B0604030504040204" pitchFamily="34" charset="0"/>
              </a:rPr>
              <a:t>table (column1, column2) </a:t>
            </a:r>
            <a:r>
              <a:rPr lang="en-US" dirty="0">
                <a:solidFill>
                  <a:srgbClr val="002060"/>
                </a:solidFill>
                <a:latin typeface="Verdana" panose="020B0604030504040204" pitchFamily="34" charset="0"/>
                <a:ea typeface="Verdana" panose="020B0604030504040204" pitchFamily="34" charset="0"/>
              </a:rPr>
              <a:t>VALUES</a:t>
            </a:r>
            <a:r>
              <a:rPr lang="en-US" dirty="0">
                <a:solidFill>
                  <a:schemeClr val="tx1"/>
                </a:solidFill>
                <a:latin typeface="Verdana" panose="020B0604030504040204" pitchFamily="34" charset="0"/>
                <a:ea typeface="Verdana" panose="020B0604030504040204" pitchFamily="34" charset="0"/>
              </a:rPr>
              <a:t> (value1, value2);</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Hàm </a:t>
            </a:r>
            <a:r>
              <a:rPr lang="en-US" dirty="0">
                <a:solidFill>
                  <a:schemeClr val="tx1"/>
                </a:solidFill>
                <a:latin typeface="Verdana" panose="020B0604030504040204" pitchFamily="34" charset="0"/>
                <a:ea typeface="Verdana" panose="020B0604030504040204" pitchFamily="34" charset="0"/>
              </a:rPr>
              <a:t>UPDATE</a:t>
            </a:r>
            <a:r>
              <a:rPr lang="vi-VN" b="0" i="0" dirty="0">
                <a:solidFill>
                  <a:schemeClr val="tx1"/>
                </a:solidFill>
                <a:effectLst/>
                <a:latin typeface="Verdana" panose="020B0604030504040204" pitchFamily="34" charset="0"/>
                <a:ea typeface="Verdana" panose="020B0604030504040204" pitchFamily="34" charset="0"/>
              </a:rPr>
              <a:t> trong SQL được sử dụng để</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cập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nhật</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dữ</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liệu</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trong</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bảng</a:t>
            </a:r>
            <a:r>
              <a:rPr lang="en-US" b="0" i="0" dirty="0">
                <a:solidFill>
                  <a:schemeClr val="tx1"/>
                </a:solidFill>
                <a:effectLst/>
                <a:latin typeface="Verdana" panose="020B0604030504040204" pitchFamily="34" charset="0"/>
                <a:ea typeface="Verdana" panose="020B0604030504040204" pitchFamily="34" charset="0"/>
              </a:rPr>
              <a:t>. </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b="1" dirty="0">
                <a:solidFill>
                  <a:srgbClr val="002060"/>
                </a:solidFill>
                <a:latin typeface="Verdana" panose="020B0604030504040204" pitchFamily="34" charset="0"/>
                <a:ea typeface="Verdana" panose="020B0604030504040204" pitchFamily="34" charset="0"/>
              </a:rPr>
              <a:t>UPDATE</a:t>
            </a:r>
            <a:r>
              <a:rPr lang="en-US" dirty="0">
                <a:solidFill>
                  <a:schemeClr val="tx1"/>
                </a:solidFill>
                <a:latin typeface="Verdana" panose="020B0604030504040204" pitchFamily="34" charset="0"/>
                <a:ea typeface="Verdana" panose="020B0604030504040204" pitchFamily="34" charset="0"/>
              </a:rPr>
              <a:t> table </a:t>
            </a:r>
            <a:r>
              <a:rPr lang="en-US" dirty="0">
                <a:solidFill>
                  <a:srgbClr val="002060"/>
                </a:solidFill>
                <a:latin typeface="Verdana" panose="020B0604030504040204" pitchFamily="34" charset="0"/>
                <a:ea typeface="Verdana" panose="020B0604030504040204" pitchFamily="34" charset="0"/>
              </a:rPr>
              <a:t>SET</a:t>
            </a:r>
            <a:r>
              <a:rPr lang="en-US" dirty="0">
                <a:solidFill>
                  <a:schemeClr val="tx1"/>
                </a:solidFill>
                <a:latin typeface="Verdana" panose="020B0604030504040204" pitchFamily="34" charset="0"/>
                <a:ea typeface="Verdana" panose="020B0604030504040204" pitchFamily="34" charset="0"/>
              </a:rPr>
              <a:t> column1 = value1 </a:t>
            </a:r>
            <a:r>
              <a:rPr lang="en-US" dirty="0">
                <a:solidFill>
                  <a:srgbClr val="002060"/>
                </a:solidFill>
                <a:latin typeface="Verdana" panose="020B0604030504040204" pitchFamily="34" charset="0"/>
                <a:ea typeface="Verdana" panose="020B0604030504040204" pitchFamily="34" charset="0"/>
              </a:rPr>
              <a:t>WHERE</a:t>
            </a:r>
            <a:r>
              <a:rPr lang="en-US" dirty="0">
                <a:solidFill>
                  <a:schemeClr val="tx1"/>
                </a:solidFill>
                <a:latin typeface="Verdana" panose="020B0604030504040204" pitchFamily="34" charset="0"/>
                <a:ea typeface="Verdana" panose="020B0604030504040204" pitchFamily="34" charset="0"/>
              </a:rPr>
              <a:t> condition;</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Hàm </a:t>
            </a:r>
            <a:r>
              <a:rPr lang="en-US" dirty="0">
                <a:solidFill>
                  <a:schemeClr val="tx1"/>
                </a:solidFill>
                <a:latin typeface="Verdana" panose="020B0604030504040204" pitchFamily="34" charset="0"/>
                <a:ea typeface="Verdana" panose="020B0604030504040204" pitchFamily="34" charset="0"/>
              </a:rPr>
              <a:t>DELETE</a:t>
            </a:r>
            <a:r>
              <a:rPr lang="vi-VN" b="0" i="0" dirty="0">
                <a:solidFill>
                  <a:schemeClr val="tx1"/>
                </a:solidFill>
                <a:effectLst/>
                <a:latin typeface="Verdana" panose="020B0604030504040204" pitchFamily="34" charset="0"/>
                <a:ea typeface="Verdana" panose="020B0604030504040204" pitchFamily="34" charset="0"/>
              </a:rPr>
              <a:t> trong SQL được sử dụng để </a:t>
            </a:r>
            <a:r>
              <a:rPr lang="en-US" dirty="0" err="1">
                <a:solidFill>
                  <a:schemeClr val="tx1"/>
                </a:solidFill>
                <a:latin typeface="Verdana" panose="020B0604030504040204" pitchFamily="34" charset="0"/>
                <a:ea typeface="Verdana" panose="020B0604030504040204" pitchFamily="34" charset="0"/>
              </a:rPr>
              <a:t>x</a:t>
            </a:r>
            <a:r>
              <a:rPr lang="en-US" b="0" i="0" dirty="0" err="1">
                <a:solidFill>
                  <a:schemeClr val="tx1"/>
                </a:solidFill>
                <a:effectLst/>
                <a:latin typeface="Verdana" panose="020B0604030504040204" pitchFamily="34" charset="0"/>
                <a:ea typeface="Verdana" panose="020B0604030504040204" pitchFamily="34" charset="0"/>
              </a:rPr>
              <a:t>óa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dữ</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liệu</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từ</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bảng</a:t>
            </a:r>
            <a:r>
              <a:rPr lang="en-US" b="0" i="0" dirty="0">
                <a:solidFill>
                  <a:schemeClr val="tx1"/>
                </a:solidFill>
                <a:effectLst/>
                <a:latin typeface="Verdana" panose="020B0604030504040204" pitchFamily="34" charset="0"/>
                <a:ea typeface="Verdana" panose="020B0604030504040204" pitchFamily="34" charset="0"/>
              </a:rPr>
              <a: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b="1" dirty="0">
                <a:solidFill>
                  <a:srgbClr val="002060"/>
                </a:solidFill>
                <a:latin typeface="Verdana" panose="020B0604030504040204" pitchFamily="34" charset="0"/>
                <a:ea typeface="Verdana" panose="020B0604030504040204" pitchFamily="34" charset="0"/>
              </a:rPr>
              <a:t>DELETE</a:t>
            </a:r>
            <a:r>
              <a:rPr lang="en-US" dirty="0">
                <a:solidFill>
                  <a:srgbClr val="002060"/>
                </a:solidFill>
                <a:latin typeface="Verdana" panose="020B0604030504040204" pitchFamily="34" charset="0"/>
                <a:ea typeface="Verdana" panose="020B0604030504040204" pitchFamily="34" charset="0"/>
              </a:rPr>
              <a:t> FROM </a:t>
            </a:r>
            <a:r>
              <a:rPr lang="en-US" dirty="0">
                <a:solidFill>
                  <a:schemeClr val="tx1"/>
                </a:solidFill>
                <a:latin typeface="Verdana" panose="020B0604030504040204" pitchFamily="34" charset="0"/>
                <a:ea typeface="Verdana" panose="020B0604030504040204" pitchFamily="34" charset="0"/>
              </a:rPr>
              <a:t>table </a:t>
            </a:r>
            <a:r>
              <a:rPr lang="en-US" dirty="0">
                <a:solidFill>
                  <a:srgbClr val="002060"/>
                </a:solidFill>
                <a:latin typeface="Verdana" panose="020B0604030504040204" pitchFamily="34" charset="0"/>
                <a:ea typeface="Verdana" panose="020B0604030504040204" pitchFamily="34" charset="0"/>
              </a:rPr>
              <a:t>WHERE</a:t>
            </a:r>
            <a:r>
              <a:rPr lang="en-US" dirty="0">
                <a:solidFill>
                  <a:schemeClr val="tx1"/>
                </a:solidFill>
                <a:latin typeface="Verdana" panose="020B0604030504040204" pitchFamily="34" charset="0"/>
                <a:ea typeface="Verdana" panose="020B0604030504040204" pitchFamily="34" charset="0"/>
              </a:rPr>
              <a:t> condition;</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19</a:t>
            </a:fld>
            <a:endParaRPr lang="en-US"/>
          </a:p>
        </p:txBody>
      </p:sp>
    </p:spTree>
    <p:extLst>
      <p:ext uri="{BB962C8B-B14F-4D97-AF65-F5344CB8AC3E}">
        <p14:creationId xmlns:p14="http://schemas.microsoft.com/office/powerpoint/2010/main" val="3548340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A59DF-CD5F-6D60-B539-3503E2BCD08B}"/>
              </a:ext>
            </a:extLst>
          </p:cNvPr>
          <p:cNvSpPr txBox="1">
            <a:spLocks/>
          </p:cNvSpPr>
          <p:nvPr/>
        </p:nvSpPr>
        <p:spPr>
          <a:xfrm>
            <a:off x="1600200" y="517585"/>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rgbClr val="002060"/>
                </a:solidFill>
                <a:latin typeface="Verdana" panose="020B0604030504040204" pitchFamily="34" charset="0"/>
                <a:ea typeface="Verdana" panose="020B0604030504040204" pitchFamily="34" charset="0"/>
              </a:rPr>
              <a:t>Phần</a:t>
            </a:r>
            <a:r>
              <a:rPr lang="en-US" sz="3200" b="1" dirty="0">
                <a:solidFill>
                  <a:srgbClr val="002060"/>
                </a:solidFill>
                <a:latin typeface="Verdana" panose="020B0604030504040204" pitchFamily="34" charset="0"/>
                <a:ea typeface="Verdana" panose="020B0604030504040204" pitchFamily="34" charset="0"/>
              </a:rPr>
              <a:t> 3</a:t>
            </a:r>
            <a:endParaRPr lang="en-US" altLang="en-US" sz="3200" b="1" dirty="0">
              <a:solidFill>
                <a:srgbClr val="002060"/>
              </a:solidFill>
              <a:latin typeface="Verdana" panose="020B0604030504040204" pitchFamily="34" charset="0"/>
              <a:ea typeface="Verdana" panose="020B0604030504040204" pitchFamily="34" charset="0"/>
            </a:endParaRPr>
          </a:p>
        </p:txBody>
      </p:sp>
      <p:sp>
        <p:nvSpPr>
          <p:cNvPr id="5" name="Title 3">
            <a:extLst>
              <a:ext uri="{FF2B5EF4-FFF2-40B4-BE49-F238E27FC236}">
                <a16:creationId xmlns:a16="http://schemas.microsoft.com/office/drawing/2014/main" id="{EAE61DBE-CD71-4E79-CA1E-1163B3E4F5F1}"/>
              </a:ext>
            </a:extLst>
          </p:cNvPr>
          <p:cNvSpPr txBox="1">
            <a:spLocks/>
          </p:cNvSpPr>
          <p:nvPr/>
        </p:nvSpPr>
        <p:spPr>
          <a:xfrm>
            <a:off x="1600200" y="2280249"/>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600" b="1" dirty="0">
                <a:solidFill>
                  <a:srgbClr val="002060"/>
                </a:solidFill>
                <a:latin typeface="Verdana" panose="020B0604030504040204" pitchFamily="34" charset="0"/>
                <a:ea typeface="Verdana" panose="020B0604030504040204" pitchFamily="34" charset="0"/>
              </a:rPr>
              <a:t>Web API</a:t>
            </a:r>
          </a:p>
        </p:txBody>
      </p:sp>
      <p:sp>
        <p:nvSpPr>
          <p:cNvPr id="2" name="Subtitle 2">
            <a:extLst>
              <a:ext uri="{FF2B5EF4-FFF2-40B4-BE49-F238E27FC236}">
                <a16:creationId xmlns:a16="http://schemas.microsoft.com/office/drawing/2014/main" id="{24589E20-2BE3-0141-F100-52FA87E4D809}"/>
              </a:ext>
            </a:extLst>
          </p:cNvPr>
          <p:cNvSpPr txBox="1">
            <a:spLocks/>
          </p:cNvSpPr>
          <p:nvPr/>
        </p:nvSpPr>
        <p:spPr>
          <a:xfrm>
            <a:off x="4113682" y="6340415"/>
            <a:ext cx="7010400" cy="73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en-US" dirty="0" err="1">
                <a:solidFill>
                  <a:schemeClr val="bg1"/>
                </a:solidFill>
                <a:latin typeface="Verdana" panose="020B0604030504040204" pitchFamily="34" charset="0"/>
                <a:ea typeface="Verdana" panose="020B0604030504040204" pitchFamily="34" charset="0"/>
              </a:rPr>
              <a:t>Tác</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gia</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Trần</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Quốc</a:t>
            </a:r>
            <a:r>
              <a:rPr lang="en-US" altLang="en-US" dirty="0">
                <a:solidFill>
                  <a:schemeClr val="bg1"/>
                </a:solidFill>
                <a:latin typeface="Verdana" panose="020B0604030504040204" pitchFamily="34" charset="0"/>
                <a:ea typeface="Verdana" panose="020B0604030504040204" pitchFamily="34" charset="0"/>
              </a:rPr>
              <a:t> Hưng</a:t>
            </a:r>
          </a:p>
        </p:txBody>
      </p:sp>
      <p:sp>
        <p:nvSpPr>
          <p:cNvPr id="3" name="Slide Number Placeholder 2">
            <a:extLst>
              <a:ext uri="{FF2B5EF4-FFF2-40B4-BE49-F238E27FC236}">
                <a16:creationId xmlns:a16="http://schemas.microsoft.com/office/drawing/2014/main" id="{4A8A13E6-EB23-C6D0-C146-D4167D324918}"/>
              </a:ext>
            </a:extLst>
          </p:cNvPr>
          <p:cNvSpPr>
            <a:spLocks noGrp="1"/>
          </p:cNvSpPr>
          <p:nvPr>
            <p:ph type="sldNum" sz="quarter" idx="12"/>
          </p:nvPr>
        </p:nvSpPr>
        <p:spPr/>
        <p:txBody>
          <a:bodyPr/>
          <a:lstStyle/>
          <a:p>
            <a:fld id="{5FFFF598-432A-4B7E-867E-5CFC67DB7AEA}" type="slidenum">
              <a:rPr lang="en-US" smtClean="0"/>
              <a:t>2</a:t>
            </a:fld>
            <a:endParaRPr lang="en-US"/>
          </a:p>
        </p:txBody>
      </p:sp>
    </p:spTree>
    <p:extLst>
      <p:ext uri="{BB962C8B-B14F-4D97-AF65-F5344CB8AC3E}">
        <p14:creationId xmlns:p14="http://schemas.microsoft.com/office/powerpoint/2010/main" val="25255732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Query</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i="0" dirty="0">
                <a:solidFill>
                  <a:schemeClr val="tx1"/>
                </a:solidFill>
                <a:effectLst/>
                <a:latin typeface="Verdana" panose="020B0604030504040204" pitchFamily="34" charset="0"/>
                <a:ea typeface="Verdana" panose="020B0604030504040204" pitchFamily="34" charset="0"/>
              </a:rPr>
              <a:t>Hàm </a:t>
            </a:r>
            <a:r>
              <a:rPr lang="en-US" dirty="0">
                <a:solidFill>
                  <a:schemeClr val="tx1"/>
                </a:solidFill>
                <a:latin typeface="Verdana" panose="020B0604030504040204" pitchFamily="34" charset="0"/>
                <a:ea typeface="Verdana" panose="020B0604030504040204" pitchFamily="34" charset="0"/>
              </a:rPr>
              <a:t>SELECT</a:t>
            </a:r>
            <a:r>
              <a:rPr lang="vi-VN" i="0" dirty="0">
                <a:solidFill>
                  <a:schemeClr val="tx1"/>
                </a:solidFill>
                <a:effectLst/>
                <a:latin typeface="Verdana" panose="020B0604030504040204" pitchFamily="34" charset="0"/>
                <a:ea typeface="Verdana" panose="020B0604030504040204" pitchFamily="34" charset="0"/>
              </a:rPr>
              <a:t> trong SQL được sử dụng để </a:t>
            </a:r>
            <a:r>
              <a:rPr lang="en-US" dirty="0" err="1">
                <a:solidFill>
                  <a:schemeClr val="tx1"/>
                </a:solidFill>
                <a:latin typeface="Verdana" panose="020B0604030504040204" pitchFamily="34" charset="0"/>
                <a:ea typeface="Verdana" panose="020B0604030504040204" pitchFamily="34" charset="0"/>
              </a:rPr>
              <a:t>xem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các</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cột</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hoặc</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bảng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yêu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cầu</a:t>
            </a:r>
            <a:r>
              <a:rPr lang="en-US" i="0" dirty="0">
                <a:solidFill>
                  <a:schemeClr val="tx1"/>
                </a:solidFill>
                <a:effectLst/>
                <a:latin typeface="Verdana" panose="020B0604030504040204" pitchFamily="34" charset="0"/>
                <a:ea typeface="Verdana" panose="020B0604030504040204" pitchFamily="34" charset="0"/>
              </a:rPr>
              <a: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b="1" dirty="0">
                <a:solidFill>
                  <a:srgbClr val="002060"/>
                </a:solidFill>
                <a:latin typeface="Verdana" panose="020B0604030504040204" pitchFamily="34" charset="0"/>
                <a:ea typeface="Verdana" panose="020B0604030504040204" pitchFamily="34" charset="0"/>
              </a:rPr>
              <a:t>SELECT</a:t>
            </a:r>
            <a:r>
              <a:rPr lang="en-US" dirty="0">
                <a:solidFill>
                  <a:schemeClr val="tx1"/>
                </a:solidFill>
                <a:latin typeface="Verdana" panose="020B0604030504040204" pitchFamily="34" charset="0"/>
                <a:ea typeface="Verdana" panose="020B0604030504040204" pitchFamily="34" charset="0"/>
              </a:rPr>
              <a:t> column1, column2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table </a:t>
            </a:r>
            <a:r>
              <a:rPr lang="en-US" dirty="0">
                <a:solidFill>
                  <a:srgbClr val="002060"/>
                </a:solidFill>
                <a:latin typeface="Verdana" panose="020B0604030504040204" pitchFamily="34" charset="0"/>
                <a:ea typeface="Verdana" panose="020B0604030504040204" pitchFamily="34" charset="0"/>
              </a:rPr>
              <a:t>WHERE</a:t>
            </a:r>
            <a:r>
              <a:rPr lang="en-US" dirty="0">
                <a:solidFill>
                  <a:schemeClr val="tx1"/>
                </a:solidFill>
                <a:latin typeface="Verdana" panose="020B0604030504040204" pitchFamily="34" charset="0"/>
                <a:ea typeface="Verdana" panose="020B0604030504040204" pitchFamily="34" charset="0"/>
              </a:rPr>
              <a:t> condition;</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vi-VN" i="0" dirty="0">
                <a:solidFill>
                  <a:schemeClr val="tx1"/>
                </a:solidFill>
                <a:effectLst/>
                <a:latin typeface="Verdana" panose="020B0604030504040204" pitchFamily="34" charset="0"/>
                <a:ea typeface="Verdana" panose="020B0604030504040204" pitchFamily="34" charset="0"/>
              </a:rPr>
              <a:t>Hàm </a:t>
            </a:r>
            <a:r>
              <a:rPr lang="en-US" dirty="0">
                <a:solidFill>
                  <a:schemeClr val="tx1"/>
                </a:solidFill>
                <a:latin typeface="Verdana" panose="020B0604030504040204" pitchFamily="34" charset="0"/>
                <a:ea typeface="Verdana" panose="020B0604030504040204" pitchFamily="34" charset="0"/>
              </a:rPr>
              <a:t>CREATE TABLE</a:t>
            </a:r>
            <a:r>
              <a:rPr lang="vi-VN" i="0" dirty="0">
                <a:solidFill>
                  <a:schemeClr val="tx1"/>
                </a:solidFill>
                <a:effectLst/>
                <a:latin typeface="Verdana" panose="020B0604030504040204" pitchFamily="34" charset="0"/>
                <a:ea typeface="Verdana" panose="020B0604030504040204" pitchFamily="34" charset="0"/>
              </a:rPr>
              <a:t> trong SQL được sử dụng </a:t>
            </a:r>
            <a:r>
              <a:rPr lang="en-US" i="0" dirty="0" err="1">
                <a:solidFill>
                  <a:schemeClr val="tx1"/>
                </a:solidFill>
                <a:effectLst/>
                <a:latin typeface="Verdana" panose="020B0604030504040204" pitchFamily="34" charset="0"/>
                <a:ea typeface="Verdana" panose="020B0604030504040204" pitchFamily="34" charset="0"/>
              </a:rPr>
              <a:t>tạo</a:t>
            </a:r>
            <a:r>
              <a:rPr lang="en-US" i="0" dirty="0">
                <a:solidFill>
                  <a:schemeClr val="tx1"/>
                </a:solidFill>
                <a:effectLst/>
                <a:latin typeface="Verdana" panose="020B0604030504040204" pitchFamily="34" charset="0"/>
                <a:ea typeface="Verdana" panose="020B0604030504040204" pitchFamily="34" charset="0"/>
              </a:rPr>
              <a:t> </a:t>
            </a:r>
            <a:r>
              <a:rPr lang="en-US" i="0" dirty="0" err="1">
                <a:solidFill>
                  <a:schemeClr val="tx1"/>
                </a:solidFill>
                <a:effectLst/>
                <a:latin typeface="Verdana" panose="020B0604030504040204" pitchFamily="34" charset="0"/>
                <a:ea typeface="Verdana" panose="020B0604030504040204" pitchFamily="34" charset="0"/>
              </a:rPr>
              <a:t>bảng</a:t>
            </a:r>
            <a:r>
              <a:rPr lang="en-US" i="0" dirty="0">
                <a:solidFill>
                  <a:schemeClr val="tx1"/>
                </a:solidFill>
                <a:effectLst/>
                <a:latin typeface="Verdana" panose="020B0604030504040204" pitchFamily="34" charset="0"/>
                <a:ea typeface="Verdana" panose="020B0604030504040204" pitchFamily="34" charset="0"/>
              </a:rPr>
              <a:t> </a:t>
            </a:r>
            <a:r>
              <a:rPr lang="en-US" i="0" dirty="0" err="1">
                <a:solidFill>
                  <a:schemeClr val="tx1"/>
                </a:solidFill>
                <a:effectLst/>
                <a:latin typeface="Verdana" panose="020B0604030504040204" pitchFamily="34" charset="0"/>
                <a:ea typeface="Verdana" panose="020B0604030504040204" pitchFamily="34" charset="0"/>
              </a:rPr>
              <a:t>chứa</a:t>
            </a:r>
            <a:r>
              <a:rPr lang="en-US" i="0" dirty="0">
                <a:solidFill>
                  <a:schemeClr val="tx1"/>
                </a:solidFill>
                <a:effectLst/>
                <a:latin typeface="Verdana" panose="020B0604030504040204" pitchFamily="34" charset="0"/>
                <a:ea typeface="Verdana" panose="020B0604030504040204" pitchFamily="34" charset="0"/>
              </a:rPr>
              <a:t> </a:t>
            </a:r>
            <a:r>
              <a:rPr lang="en-US" i="0" dirty="0" err="1">
                <a:solidFill>
                  <a:schemeClr val="tx1"/>
                </a:solidFill>
                <a:effectLst/>
                <a:latin typeface="Verdana" panose="020B0604030504040204" pitchFamily="34" charset="0"/>
                <a:ea typeface="Verdana" panose="020B0604030504040204" pitchFamily="34" charset="0"/>
              </a:rPr>
              <a:t>dư</a:t>
            </a:r>
            <a:r>
              <a:rPr lang="en-US" i="0" dirty="0">
                <a:solidFill>
                  <a:schemeClr val="tx1"/>
                </a:solidFill>
                <a:effectLst/>
                <a:latin typeface="Verdana" panose="020B0604030504040204" pitchFamily="34" charset="0"/>
                <a:ea typeface="Verdana" panose="020B0604030504040204" pitchFamily="34" charset="0"/>
              </a:rPr>
              <a:t>̃ </a:t>
            </a:r>
            <a:r>
              <a:rPr lang="en-US" i="0" dirty="0" err="1">
                <a:solidFill>
                  <a:schemeClr val="tx1"/>
                </a:solidFill>
                <a:effectLst/>
                <a:latin typeface="Verdana" panose="020B0604030504040204" pitchFamily="34" charset="0"/>
                <a:ea typeface="Verdana" panose="020B0604030504040204" pitchFamily="34" charset="0"/>
              </a:rPr>
              <a:t>liệu</a:t>
            </a:r>
            <a:r>
              <a:rPr lang="en-US" i="0" dirty="0">
                <a:solidFill>
                  <a:schemeClr val="tx1"/>
                </a:solidFill>
                <a:effectLst/>
                <a:latin typeface="Verdana" panose="020B0604030504040204" pitchFamily="34" charset="0"/>
                <a:ea typeface="Verdana" panose="020B0604030504040204" pitchFamily="34" charset="0"/>
              </a:rPr>
              <a:t>. </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b="1" dirty="0">
                <a:solidFill>
                  <a:srgbClr val="002060"/>
                </a:solidFill>
                <a:latin typeface="Verdana" panose="020B0604030504040204" pitchFamily="34" charset="0"/>
                <a:ea typeface="Verdana" panose="020B0604030504040204" pitchFamily="34" charset="0"/>
              </a:rPr>
              <a:t>CREATE TABLE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 (</a:t>
            </a:r>
          </a:p>
          <a:p>
            <a:pPr marL="0" indent="0">
              <a:buNone/>
            </a:pPr>
            <a:r>
              <a:rPr lang="en-US" dirty="0">
                <a:solidFill>
                  <a:schemeClr val="tx1"/>
                </a:solidFill>
                <a:latin typeface="Verdana" panose="020B0604030504040204" pitchFamily="34" charset="0"/>
                <a:ea typeface="Verdana" panose="020B0604030504040204" pitchFamily="34" charset="0"/>
              </a:rPr>
              <a:t>    column1 datatype,</a:t>
            </a:r>
          </a:p>
          <a:p>
            <a:pPr marL="0" indent="0">
              <a:buNone/>
            </a:pPr>
            <a:r>
              <a:rPr lang="en-US" dirty="0">
                <a:solidFill>
                  <a:schemeClr val="tx1"/>
                </a:solidFill>
                <a:latin typeface="Verdana" panose="020B0604030504040204" pitchFamily="34" charset="0"/>
                <a:ea typeface="Verdana" panose="020B0604030504040204" pitchFamily="34" charset="0"/>
              </a:rPr>
              <a:t>    column2 datatype,</a:t>
            </a:r>
          </a:p>
          <a:p>
            <a:pPr marL="0" indent="0">
              <a:buNone/>
            </a:pPr>
            <a:r>
              <a:rPr lang="en-US" dirty="0">
                <a:solidFill>
                  <a:schemeClr val="tx1"/>
                </a:solidFill>
                <a:latin typeface="Verdana" panose="020B0604030504040204" pitchFamily="34" charset="0"/>
                <a:ea typeface="Verdana" panose="020B0604030504040204" pitchFamily="34" charset="0"/>
              </a:rPr>
              <a:t>    ...</a:t>
            </a:r>
          </a:p>
          <a:p>
            <a:pPr marL="0" indent="0">
              <a:buNone/>
            </a:pPr>
            <a:r>
              <a:rPr lang="en-US" dirty="0">
                <a:solidFill>
                  <a:schemeClr val="tx1"/>
                </a:solidFill>
                <a:latin typeface="Verdana" panose="020B0604030504040204" pitchFamily="34" charset="0"/>
                <a:ea typeface="Verdana" panose="020B0604030504040204" pitchFamily="34" charset="0"/>
              </a:rPr>
              <a:t>);</a:t>
            </a:r>
          </a:p>
          <a:p>
            <a:pPr marL="0" indent="0">
              <a:buNone/>
            </a:pP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20</a:t>
            </a:fld>
            <a:endParaRPr lang="en-US"/>
          </a:p>
        </p:txBody>
      </p:sp>
    </p:spTree>
    <p:extLst>
      <p:ext uri="{BB962C8B-B14F-4D97-AF65-F5344CB8AC3E}">
        <p14:creationId xmlns:p14="http://schemas.microsoft.com/office/powerpoint/2010/main" val="15043112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View</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lvl="1">
              <a:lnSpc>
                <a:spcPct val="100000"/>
              </a:lnSpc>
              <a:buFont typeface="Arial" panose="020B0604020202020204" pitchFamily="34" charset="0"/>
              <a:buChar char="•"/>
            </a:pPr>
            <a:r>
              <a:rPr lang="vi-VN" altLang="en-US" sz="2000" dirty="0">
                <a:solidFill>
                  <a:schemeClr val="tx1"/>
                </a:solidFill>
                <a:latin typeface="Verdana" panose="020B0604030504040204" pitchFamily="34" charset="0"/>
                <a:ea typeface="Verdana" panose="020B0604030504040204" pitchFamily="34" charset="0"/>
              </a:rPr>
              <a:t>Bảng ảo là một đối tượng chứa câu lệnh Select lấy dữ liệu</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từ</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các</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bảng</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trong</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csdl</a:t>
            </a:r>
            <a:r>
              <a:rPr lang="en-US" altLang="en-US" sz="2000" dirty="0">
                <a:solidFill>
                  <a:schemeClr val="tx1"/>
                </a:solidFill>
                <a:latin typeface="Verdana" panose="020B0604030504040204" pitchFamily="34" charset="0"/>
                <a:ea typeface="Verdana" panose="020B0604030504040204" pitchFamily="34" charset="0"/>
              </a:rPr>
              <a:t>.</a:t>
            </a:r>
          </a:p>
          <a:p>
            <a:pPr lvl="1">
              <a:lnSpc>
                <a:spcPct val="100000"/>
              </a:lnSpc>
              <a:buFont typeface="Arial" panose="020B0604020202020204" pitchFamily="34" charset="0"/>
              <a:buChar char="•"/>
            </a:pPr>
            <a:r>
              <a:rPr lang="vi-VN" altLang="en-US" sz="2000" dirty="0">
                <a:solidFill>
                  <a:schemeClr val="tx1"/>
                </a:solidFill>
                <a:latin typeface="Verdana" panose="020B0604030504040204" pitchFamily="34" charset="0"/>
                <a:ea typeface="Verdana" panose="020B0604030504040204" pitchFamily="34" charset="0"/>
              </a:rPr>
              <a:t>Khi truy cập vào CSLD,</a:t>
            </a:r>
            <a:r>
              <a:rPr lang="en-US" altLang="en-US" sz="2000" dirty="0">
                <a:solidFill>
                  <a:schemeClr val="tx1"/>
                </a:solidFill>
                <a:latin typeface="Verdana" panose="020B0604030504040204" pitchFamily="34" charset="0"/>
                <a:ea typeface="Verdana" panose="020B0604030504040204" pitchFamily="34" charset="0"/>
              </a:rPr>
              <a:t> </a:t>
            </a:r>
            <a:r>
              <a:rPr lang="vi-VN" altLang="en-US" sz="2000" dirty="0">
                <a:solidFill>
                  <a:schemeClr val="tx1"/>
                </a:solidFill>
                <a:latin typeface="Verdana" panose="020B0604030504040204" pitchFamily="34" charset="0"/>
                <a:ea typeface="Verdana" panose="020B0604030504040204" pitchFamily="34" charset="0"/>
              </a:rPr>
              <a:t>người sử dụng không phân biệt được bảng ảo và bảng thật</a:t>
            </a:r>
            <a:r>
              <a:rPr lang="en-US" altLang="en-US" sz="2000" dirty="0">
                <a:solidFill>
                  <a:schemeClr val="tx1"/>
                </a:solidFill>
                <a:latin typeface="Verdana" panose="020B0604030504040204" pitchFamily="34" charset="0"/>
                <a:ea typeface="Verdana" panose="020B0604030504040204" pitchFamily="34" charset="0"/>
              </a:rPr>
              <a:t>.</a:t>
            </a:r>
          </a:p>
          <a:p>
            <a:pPr lvl="1">
              <a:lnSpc>
                <a:spcPct val="100000"/>
              </a:lnSpc>
              <a:buFont typeface="Arial" panose="020B0604020202020204" pitchFamily="34" charset="0"/>
              <a:buChar char="•"/>
            </a:pPr>
            <a:r>
              <a:rPr lang="vi-VN" altLang="en-US" sz="2000" dirty="0">
                <a:solidFill>
                  <a:schemeClr val="tx1"/>
                </a:solidFill>
                <a:latin typeface="Verdana" panose="020B0604030504040204" pitchFamily="34" charset="0"/>
                <a:ea typeface="Verdana" panose="020B0604030504040204" pitchFamily="34" charset="0"/>
              </a:rPr>
              <a:t>Có thể thêm, xóa, sửa được </a:t>
            </a:r>
            <a:r>
              <a:rPr lang="en-US" altLang="en-US" sz="2000" dirty="0" err="1">
                <a:solidFill>
                  <a:schemeClr val="tx1"/>
                </a:solidFill>
                <a:latin typeface="Verdana" panose="020B0604030504040204" pitchFamily="34" charset="0"/>
                <a:ea typeface="Verdana" panose="020B0604030504040204" pitchFamily="34" charset="0"/>
              </a:rPr>
              <a:t>dữ</a:t>
            </a:r>
            <a:r>
              <a:rPr lang="en-US" altLang="en-US" sz="2000" dirty="0">
                <a:solidFill>
                  <a:schemeClr val="tx1"/>
                </a:solidFill>
                <a:latin typeface="Verdana" panose="020B0604030504040204" pitchFamily="34" charset="0"/>
                <a:ea typeface="Verdana" panose="020B0604030504040204" pitchFamily="34" charset="0"/>
              </a:rPr>
              <a:t> </a:t>
            </a:r>
            <a:r>
              <a:rPr lang="en-US" altLang="en-US" sz="2000" dirty="0" err="1">
                <a:solidFill>
                  <a:schemeClr val="tx1"/>
                </a:solidFill>
                <a:latin typeface="Verdana" panose="020B0604030504040204" pitchFamily="34" charset="0"/>
                <a:ea typeface="Verdana" panose="020B0604030504040204" pitchFamily="34" charset="0"/>
              </a:rPr>
              <a:t>liệu</a:t>
            </a:r>
            <a:r>
              <a:rPr lang="en-US" altLang="en-US" sz="2000" dirty="0">
                <a:solidFill>
                  <a:schemeClr val="tx1"/>
                </a:solidFill>
                <a:latin typeface="Verdana" panose="020B0604030504040204" pitchFamily="34" charset="0"/>
                <a:ea typeface="Verdana" panose="020B0604030504040204" pitchFamily="34" charset="0"/>
              </a:rPr>
              <a:t> </a:t>
            </a:r>
            <a:r>
              <a:rPr lang="vi-VN" altLang="en-US" sz="2000" dirty="0">
                <a:solidFill>
                  <a:schemeClr val="tx1"/>
                </a:solidFill>
                <a:latin typeface="Verdana" panose="020B0604030504040204" pitchFamily="34" charset="0"/>
                <a:ea typeface="Verdana" panose="020B0604030504040204" pitchFamily="34" charset="0"/>
              </a:rPr>
              <a:t>trong bảng ảo</a:t>
            </a:r>
            <a:r>
              <a:rPr lang="en-US" altLang="en-US" sz="2000" dirty="0">
                <a:solidFill>
                  <a:schemeClr val="tx1"/>
                </a:solidFill>
                <a:latin typeface="Verdana" panose="020B0604030504040204" pitchFamily="34" charset="0"/>
                <a:ea typeface="Verdana" panose="020B0604030504040204" pitchFamily="34" charset="0"/>
              </a:rPr>
              <a:t>.</a:t>
            </a:r>
          </a:p>
          <a:p>
            <a:pPr lvl="1">
              <a:lnSpc>
                <a:spcPct val="100000"/>
              </a:lnSpc>
              <a:buFont typeface="Arial" panose="020B0604020202020204" pitchFamily="34" charset="0"/>
              <a:buChar char="•"/>
            </a:pPr>
            <a:r>
              <a:rPr lang="en-US" altLang="en-US" sz="2000" dirty="0">
                <a:solidFill>
                  <a:schemeClr val="tx1"/>
                </a:solidFill>
                <a:latin typeface="Verdana" panose="020B0604030504040204" pitchFamily="34" charset="0"/>
                <a:ea typeface="Verdana" panose="020B0604030504040204" pitchFamily="34" charset="0"/>
              </a:rPr>
              <a:t>Cú </a:t>
            </a:r>
            <a:r>
              <a:rPr lang="en-US" altLang="en-US" sz="2000" dirty="0" err="1">
                <a:solidFill>
                  <a:schemeClr val="tx1"/>
                </a:solidFill>
                <a:latin typeface="Verdana" panose="020B0604030504040204" pitchFamily="34" charset="0"/>
                <a:ea typeface="Verdana" panose="020B0604030504040204" pitchFamily="34" charset="0"/>
              </a:rPr>
              <a:t>pháp</a:t>
            </a:r>
            <a:r>
              <a:rPr lang="en-US" altLang="en-US" sz="2000" dirty="0">
                <a:solidFill>
                  <a:schemeClr val="tx1"/>
                </a:solidFill>
                <a:latin typeface="Verdana" panose="020B0604030504040204" pitchFamily="34" charset="0"/>
                <a:ea typeface="Verdana" panose="020B0604030504040204" pitchFamily="34" charset="0"/>
              </a:rPr>
              <a:t>: </a:t>
            </a:r>
            <a:r>
              <a:rPr lang="en-US" sz="2000" b="0" i="0" dirty="0">
                <a:solidFill>
                  <a:srgbClr val="002060"/>
                </a:solidFill>
                <a:effectLst/>
                <a:latin typeface="Verdana" panose="020B0604030504040204" pitchFamily="34" charset="0"/>
                <a:ea typeface="Verdana" panose="020B0604030504040204" pitchFamily="34" charset="0"/>
              </a:rPr>
              <a:t>CREATE VIEW </a:t>
            </a:r>
            <a:r>
              <a:rPr lang="en-US" sz="2000" b="0" i="0" dirty="0" err="1">
                <a:solidFill>
                  <a:srgbClr val="24292E"/>
                </a:solidFill>
                <a:effectLst/>
                <a:latin typeface="Verdana" panose="020B0604030504040204" pitchFamily="34" charset="0"/>
                <a:ea typeface="Verdana" panose="020B0604030504040204" pitchFamily="34" charset="0"/>
              </a:rPr>
              <a:t>View_Name</a:t>
            </a:r>
            <a:r>
              <a:rPr lang="en-US" sz="2000" b="0" i="0" dirty="0">
                <a:solidFill>
                  <a:srgbClr val="24292E"/>
                </a:solidFill>
                <a:effectLst/>
                <a:latin typeface="Verdana" panose="020B0604030504040204" pitchFamily="34" charset="0"/>
                <a:ea typeface="Verdana" panose="020B0604030504040204" pitchFamily="34" charset="0"/>
              </a:rPr>
              <a:t> </a:t>
            </a:r>
            <a:r>
              <a:rPr lang="en-US" sz="2000" b="0" i="0" dirty="0">
                <a:solidFill>
                  <a:srgbClr val="002060"/>
                </a:solidFill>
                <a:effectLst/>
                <a:latin typeface="Verdana" panose="020B0604030504040204" pitchFamily="34" charset="0"/>
                <a:ea typeface="Verdana" panose="020B0604030504040204" pitchFamily="34" charset="0"/>
              </a:rPr>
              <a:t>AS SELECT </a:t>
            </a:r>
            <a:r>
              <a:rPr lang="en-US" sz="2000" b="0" i="0" dirty="0">
                <a:solidFill>
                  <a:srgbClr val="24292E"/>
                </a:solidFill>
                <a:effectLst/>
                <a:latin typeface="Verdana" panose="020B0604030504040204" pitchFamily="34" charset="0"/>
                <a:ea typeface="Verdana" panose="020B0604030504040204" pitchFamily="34" charset="0"/>
              </a:rPr>
              <a:t>...</a:t>
            </a:r>
            <a:endParaRPr lang="vi-VN" altLang="en-US" sz="2000"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21</a:t>
            </a:fld>
            <a:endParaRPr lang="en-US"/>
          </a:p>
        </p:txBody>
      </p:sp>
    </p:spTree>
    <p:extLst>
      <p:ext uri="{BB962C8B-B14F-4D97-AF65-F5344CB8AC3E}">
        <p14:creationId xmlns:p14="http://schemas.microsoft.com/office/powerpoint/2010/main" val="289082829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View</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r>
              <a:rPr lang="en-US" i="0" dirty="0" err="1">
                <a:solidFill>
                  <a:srgbClr val="1B1B1B"/>
                </a:solidFill>
                <a:effectLst/>
                <a:latin typeface="Verdana" panose="020B0604030504040204" pitchFamily="34" charset="0"/>
                <a:ea typeface="Verdana" panose="020B0604030504040204" pitchFamily="34" charset="0"/>
              </a:rPr>
              <a:t>Lợi</a:t>
            </a:r>
            <a:r>
              <a:rPr lang="en-US" i="0" dirty="0">
                <a:solidFill>
                  <a:srgbClr val="1B1B1B"/>
                </a:solidFill>
                <a:effectLst/>
                <a:latin typeface="Verdana" panose="020B0604030504040204" pitchFamily="34" charset="0"/>
                <a:ea typeface="Verdana" panose="020B0604030504040204" pitchFamily="34" charset="0"/>
              </a:rPr>
              <a:t> </a:t>
            </a:r>
            <a:r>
              <a:rPr lang="en-US" i="0" dirty="0" err="1">
                <a:solidFill>
                  <a:srgbClr val="1B1B1B"/>
                </a:solidFill>
                <a:effectLst/>
                <a:latin typeface="Verdana" panose="020B0604030504040204" pitchFamily="34" charset="0"/>
                <a:ea typeface="Verdana" panose="020B0604030504040204" pitchFamily="34" charset="0"/>
              </a:rPr>
              <a:t>ích</a:t>
            </a:r>
            <a:r>
              <a:rPr lang="en-US" i="0" dirty="0">
                <a:solidFill>
                  <a:srgbClr val="1B1B1B"/>
                </a:solidFill>
                <a:effectLst/>
                <a:latin typeface="Verdana" panose="020B0604030504040204" pitchFamily="34" charset="0"/>
                <a:ea typeface="Verdana" panose="020B0604030504040204" pitchFamily="34" charset="0"/>
              </a:rPr>
              <a:t> </a:t>
            </a:r>
            <a:r>
              <a:rPr lang="en-US" i="0" dirty="0" err="1">
                <a:solidFill>
                  <a:srgbClr val="1B1B1B"/>
                </a:solidFill>
                <a:effectLst/>
                <a:latin typeface="Verdana" panose="020B0604030504040204" pitchFamily="34" charset="0"/>
                <a:ea typeface="Verdana" panose="020B0604030504040204" pitchFamily="34" charset="0"/>
              </a:rPr>
              <a:t>của</a:t>
            </a:r>
            <a:r>
              <a:rPr lang="en-US" i="0" dirty="0">
                <a:solidFill>
                  <a:srgbClr val="1B1B1B"/>
                </a:solidFill>
                <a:effectLst/>
                <a:latin typeface="Verdana" panose="020B0604030504040204" pitchFamily="34" charset="0"/>
                <a:ea typeface="Verdana" panose="020B0604030504040204" pitchFamily="34" charset="0"/>
              </a:rPr>
              <a:t> View:</a:t>
            </a:r>
          </a:p>
          <a:p>
            <a:pPr lvl="1">
              <a:buFont typeface="Wingdings" panose="05000000000000000000" pitchFamily="2" charset="2"/>
              <a:buChar char="§"/>
            </a:pPr>
            <a:r>
              <a:rPr lang="vi-VN" i="0" dirty="0">
                <a:solidFill>
                  <a:schemeClr val="tx1"/>
                </a:solidFill>
                <a:effectLst/>
                <a:latin typeface="Verdana" panose="020B0604030504040204" pitchFamily="34" charset="0"/>
                <a:ea typeface="Verdana" panose="020B0604030504040204" pitchFamily="34" charset="0"/>
              </a:rPr>
              <a:t>Hạn chế truy cập tới các Table cụ thể. Chỉ cho phép được xem qua View.</a:t>
            </a:r>
          </a:p>
          <a:p>
            <a:pPr lvl="1">
              <a:buFont typeface="Wingdings" panose="05000000000000000000" pitchFamily="2" charset="2"/>
              <a:buChar char="§"/>
            </a:pPr>
            <a:r>
              <a:rPr lang="vi-VN" i="0" dirty="0">
                <a:solidFill>
                  <a:schemeClr val="tx1"/>
                </a:solidFill>
                <a:effectLst/>
                <a:latin typeface="Verdana" panose="020B0604030504040204" pitchFamily="34" charset="0"/>
                <a:ea typeface="Verdana" panose="020B0604030504040204" pitchFamily="34" charset="0"/>
              </a:rPr>
              <a:t>Hạn chế truy cập vào vào Column của Table. Khi truy cập thông qua View bạn không thể biết được tên Column mà View đó truy cập vào.</a:t>
            </a:r>
          </a:p>
          <a:p>
            <a:pPr lvl="1">
              <a:buFont typeface="Wingdings" panose="05000000000000000000" pitchFamily="2" charset="2"/>
              <a:buChar char="§"/>
            </a:pPr>
            <a:r>
              <a:rPr lang="vi-VN" i="0" dirty="0">
                <a:solidFill>
                  <a:schemeClr val="tx1"/>
                </a:solidFill>
                <a:effectLst/>
                <a:latin typeface="Verdana" panose="020B0604030504040204" pitchFamily="34" charset="0"/>
                <a:ea typeface="Verdana" panose="020B0604030504040204" pitchFamily="34" charset="0"/>
              </a:rPr>
              <a:t>Liên kết các Column từ rất nhiều Table vào thành Table mới được thể hiện qua View.</a:t>
            </a:r>
          </a:p>
          <a:p>
            <a:pPr lvl="1">
              <a:buFont typeface="Wingdings" panose="05000000000000000000" pitchFamily="2" charset="2"/>
              <a:buChar char="§"/>
            </a:pPr>
            <a:r>
              <a:rPr lang="vi-VN" i="0" dirty="0">
                <a:solidFill>
                  <a:schemeClr val="tx1"/>
                </a:solidFill>
                <a:effectLst/>
                <a:latin typeface="Verdana" panose="020B0604030504040204" pitchFamily="34" charset="0"/>
                <a:ea typeface="Verdana" panose="020B0604030504040204" pitchFamily="34" charset="0"/>
              </a:rPr>
              <a:t>Trình bày các thông tin tổng hợp(VD: sử dụng funtion như COUNT, SUM, ...)</a:t>
            </a: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22</a:t>
            </a:fld>
            <a:endParaRPr lang="en-US"/>
          </a:p>
        </p:txBody>
      </p:sp>
    </p:spTree>
    <p:extLst>
      <p:ext uri="{BB962C8B-B14F-4D97-AF65-F5344CB8AC3E}">
        <p14:creationId xmlns:p14="http://schemas.microsoft.com/office/powerpoint/2010/main" val="15328663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Stored Procedure</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cs typeface="Vani" panose="02040502050405020303" pitchFamily="18" charset="0"/>
              </a:rPr>
              <a:t>Là đoạn chương trình kịch bản (programming scripts) với các câu lệnh SQL nhúng (embedded SQL) được lưu dưới dạng đã được biên dịch và thi hành thực tiếp bởi MySQL server,</a:t>
            </a:r>
            <a:endParaRPr lang="en-US" b="0" i="0" dirty="0">
              <a:solidFill>
                <a:schemeClr val="tx1"/>
              </a:solidFill>
              <a:effectLst/>
              <a:latin typeface="Verdana" panose="020B0604030504040204" pitchFamily="34" charset="0"/>
              <a:ea typeface="Verdana" panose="020B0604030504040204" pitchFamily="34" charset="0"/>
              <a:cs typeface="Vani" panose="02040502050405020303" pitchFamily="18"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cs typeface="Vani" panose="02040502050405020303" pitchFamily="18" charset="0"/>
              </a:rPr>
              <a:t>Stored Procedure cho phép lưu trữ các logic ứng dụng trên CSDL. Khi gọi SP lần đầu tiên, MySQL sẽ tạo một lịch thực thi và lưu trữ nó trong bộ nhớ đệm. Ở những lần gọi hàm tiếp theo, MySQL sử dụng sử dựng lại lịch thực thi được lưu rất nhanh với hiệu xuất đáng tin cậy.</a:t>
            </a:r>
            <a:endParaRPr lang="en-US" b="0" i="0" dirty="0">
              <a:solidFill>
                <a:schemeClr val="tx1"/>
              </a:solidFill>
              <a:effectLst/>
              <a:latin typeface="Verdana" panose="020B0604030504040204" pitchFamily="34" charset="0"/>
              <a:ea typeface="Verdana" panose="020B0604030504040204" pitchFamily="34" charset="0"/>
              <a:cs typeface="Vani" panose="02040502050405020303" pitchFamily="18"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cs typeface="Vani" panose="02040502050405020303" pitchFamily="18" charset="0"/>
              </a:rPr>
              <a:t>Stored Procedure là 1 phần không thể thiếu của SQL Server. Chúng có thể hỗ trợ rất nhiều cho lập trình và cấu hình cơ sở dữ liệu.</a:t>
            </a:r>
            <a:endParaRPr lang="en-US" b="0" i="0" dirty="0">
              <a:solidFill>
                <a:schemeClr val="tx1"/>
              </a:solidFill>
              <a:effectLst/>
              <a:latin typeface="Verdana" panose="020B0604030504040204" pitchFamily="34" charset="0"/>
              <a:ea typeface="Verdana" panose="020B0604030504040204" pitchFamily="34" charset="0"/>
              <a:cs typeface="Vani" panose="02040502050405020303" pitchFamily="18"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23</a:t>
            </a:fld>
            <a:endParaRPr lang="en-US"/>
          </a:p>
        </p:txBody>
      </p:sp>
    </p:spTree>
    <p:extLst>
      <p:ext uri="{BB962C8B-B14F-4D97-AF65-F5344CB8AC3E}">
        <p14:creationId xmlns:p14="http://schemas.microsoft.com/office/powerpoint/2010/main" val="370895700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Stored Procedure</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0" indent="0">
              <a:buNone/>
            </a:pP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Cú </a:t>
            </a:r>
            <a:r>
              <a:rPr lang="en-US" dirty="0" err="1">
                <a:solidFill>
                  <a:schemeClr val="tx1"/>
                </a:solidFill>
                <a:latin typeface="Verdana" panose="020B0604030504040204" pitchFamily="34" charset="0"/>
                <a:ea typeface="Verdana" panose="020B0604030504040204" pitchFamily="34" charset="0"/>
                <a:cs typeface="Vani" panose="02040502050405020303" pitchFamily="18" charset="0"/>
              </a:rPr>
              <a:t>pháp</a:t>
            </a: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 </a:t>
            </a:r>
            <a:r>
              <a:rPr lang="en-US" dirty="0">
                <a:solidFill>
                  <a:srgbClr val="002060"/>
                </a:solidFill>
                <a:latin typeface="Verdana" panose="020B0604030504040204" pitchFamily="34" charset="0"/>
                <a:ea typeface="Verdana" panose="020B0604030504040204" pitchFamily="34" charset="0"/>
                <a:cs typeface="Vani" panose="02040502050405020303" pitchFamily="18" charset="0"/>
              </a:rPr>
              <a:t>CREATE PROCEDURE </a:t>
            </a:r>
            <a:r>
              <a:rPr lang="en-US" dirty="0" err="1">
                <a:solidFill>
                  <a:schemeClr val="tx1"/>
                </a:solidFill>
                <a:latin typeface="Verdana" panose="020B0604030504040204" pitchFamily="34" charset="0"/>
                <a:ea typeface="Verdana" panose="020B0604030504040204" pitchFamily="34" charset="0"/>
                <a:cs typeface="Vani" panose="02040502050405020303" pitchFamily="18" charset="0"/>
              </a:rPr>
              <a:t>procedure_name</a:t>
            </a:r>
            <a:endParaRPr lang="en-US" dirty="0">
              <a:solidFill>
                <a:schemeClr val="tx1"/>
              </a:solidFill>
              <a:latin typeface="Verdana" panose="020B0604030504040204" pitchFamily="34" charset="0"/>
              <a:ea typeface="Verdana" panose="020B0604030504040204" pitchFamily="34" charset="0"/>
              <a:cs typeface="Vani" panose="02040502050405020303" pitchFamily="18" charset="0"/>
            </a:endParaRPr>
          </a:p>
          <a:p>
            <a:pPr marL="0" indent="0">
              <a:buNone/>
            </a:pP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    [parameter1 datatype1 [= default_value1], </a:t>
            </a:r>
          </a:p>
          <a:p>
            <a:pPr marL="0" indent="0">
              <a:buNone/>
            </a:pP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    [parameter2 datatype2 [= default_value2], </a:t>
            </a:r>
          </a:p>
          <a:p>
            <a:pPr marL="0" indent="0">
              <a:buNone/>
            </a:pP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    ...</a:t>
            </a:r>
          </a:p>
          <a:p>
            <a:pPr marL="0" indent="0">
              <a:buNone/>
            </a:pPr>
            <a:r>
              <a:rPr lang="en-US" dirty="0">
                <a:solidFill>
                  <a:schemeClr val="tx1"/>
                </a:solidFill>
                <a:latin typeface="Verdana" panose="020B0604030504040204" pitchFamily="34" charset="0"/>
                <a:ea typeface="Verdana" panose="020B0604030504040204" pitchFamily="34" charset="0"/>
                <a:cs typeface="Vani" panose="02040502050405020303" pitchFamily="18" charset="0"/>
              </a:rPr>
              <a:t>    ]]</a:t>
            </a:r>
          </a:p>
          <a:p>
            <a:pPr marL="0" indent="0">
              <a:buNone/>
            </a:pPr>
            <a:r>
              <a:rPr lang="en-US" dirty="0">
                <a:solidFill>
                  <a:srgbClr val="002060"/>
                </a:solidFill>
                <a:latin typeface="Verdana" panose="020B0604030504040204" pitchFamily="34" charset="0"/>
                <a:ea typeface="Verdana" panose="020B0604030504040204" pitchFamily="34" charset="0"/>
                <a:cs typeface="Vani" panose="02040502050405020303" pitchFamily="18" charset="0"/>
              </a:rPr>
              <a:t>AS</a:t>
            </a:r>
          </a:p>
          <a:p>
            <a:pPr marL="0" indent="0">
              <a:buNone/>
            </a:pPr>
            <a:endParaRPr lang="en-US" dirty="0">
              <a:solidFill>
                <a:srgbClr val="002060"/>
              </a:solidFill>
              <a:latin typeface="Verdana" panose="020B0604030504040204" pitchFamily="34" charset="0"/>
              <a:ea typeface="Verdana" panose="020B0604030504040204" pitchFamily="34" charset="0"/>
              <a:cs typeface="Vani" panose="02040502050405020303" pitchFamily="18" charset="0"/>
            </a:endParaRPr>
          </a:p>
          <a:p>
            <a:pPr marL="0" indent="0">
              <a:buNone/>
            </a:pPr>
            <a:r>
              <a:rPr lang="en-US" dirty="0">
                <a:solidFill>
                  <a:srgbClr val="002060"/>
                </a:solidFill>
                <a:latin typeface="Verdana" panose="020B0604030504040204" pitchFamily="34" charset="0"/>
                <a:ea typeface="Verdana" panose="020B0604030504040204" pitchFamily="34" charset="0"/>
                <a:cs typeface="Vani" panose="02040502050405020303" pitchFamily="18" charset="0"/>
              </a:rPr>
              <a:t>GO</a:t>
            </a:r>
          </a:p>
          <a:p>
            <a:pPr>
              <a:buFont typeface="Arial" panose="020B0604020202020204" pitchFamily="34" charset="0"/>
              <a:buChar char="•"/>
            </a:pPr>
            <a:endParaRPr lang="en-US" b="0" i="0" dirty="0">
              <a:solidFill>
                <a:schemeClr val="tx1"/>
              </a:solidFill>
              <a:effectLst/>
              <a:latin typeface="Verdana" panose="020B0604030504040204" pitchFamily="34" charset="0"/>
              <a:ea typeface="Verdana" panose="020B0604030504040204" pitchFamily="34" charset="0"/>
              <a:cs typeface="Vani" panose="02040502050405020303" pitchFamily="18"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24</a:t>
            </a:fld>
            <a:endParaRPr lang="en-US"/>
          </a:p>
        </p:txBody>
      </p:sp>
    </p:spTree>
    <p:extLst>
      <p:ext uri="{BB962C8B-B14F-4D97-AF65-F5344CB8AC3E}">
        <p14:creationId xmlns:p14="http://schemas.microsoft.com/office/powerpoint/2010/main" val="51697707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Stored Procedure</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r>
              <a:rPr lang="en-US" b="1" dirty="0" err="1">
                <a:solidFill>
                  <a:srgbClr val="414042"/>
                </a:solidFill>
                <a:latin typeface="Verdana" panose="020B0604030504040204" pitchFamily="34" charset="0"/>
                <a:ea typeface="Verdana" panose="020B0604030504040204" pitchFamily="34" charset="0"/>
              </a:rPr>
              <a:t>Ưu</a:t>
            </a:r>
            <a:r>
              <a:rPr lang="en-US" b="1" dirty="0">
                <a:solidFill>
                  <a:srgbClr val="414042"/>
                </a:solidFill>
                <a:latin typeface="Verdana" panose="020B0604030504040204" pitchFamily="34" charset="0"/>
                <a:ea typeface="Verdana" panose="020B0604030504040204" pitchFamily="34" charset="0"/>
              </a:rPr>
              <a:t> </a:t>
            </a:r>
            <a:r>
              <a:rPr lang="en-US" b="1" dirty="0" err="1">
                <a:solidFill>
                  <a:srgbClr val="414042"/>
                </a:solidFill>
                <a:latin typeface="Verdana" panose="020B0604030504040204" pitchFamily="34" charset="0"/>
                <a:ea typeface="Verdana" panose="020B0604030504040204" pitchFamily="34" charset="0"/>
              </a:rPr>
              <a:t>điểm</a:t>
            </a:r>
            <a:r>
              <a:rPr lang="en-US" b="1" dirty="0">
                <a:solidFill>
                  <a:srgbClr val="414042"/>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Giảm dư thừa mã chương trình</a:t>
            </a:r>
            <a:r>
              <a:rPr lang="vi-VN" b="0" i="0" dirty="0">
                <a:solidFill>
                  <a:srgbClr val="1B1B1B"/>
                </a:solidFill>
                <a:effectLst/>
                <a:latin typeface="Verdana" panose="020B0604030504040204" pitchFamily="34" charset="0"/>
                <a:ea typeface="Verdana" panose="020B0604030504040204" pitchFamily="34" charset="0"/>
              </a:rPr>
              <a:t>: Các đoạn mã tương tự trong các ứng dụng như thêm, cập nhật có thể lưu ở phía CSDL</a:t>
            </a:r>
          </a:p>
          <a:p>
            <a:pPr lvl="1">
              <a:buFont typeface="Wingdings" panose="05000000000000000000" pitchFamily="2" charset="2"/>
              <a:buChar char="§"/>
            </a:pPr>
            <a:r>
              <a:rPr lang="en-US" b="0" i="0" dirty="0" err="1">
                <a:solidFill>
                  <a:srgbClr val="002060"/>
                </a:solidFill>
                <a:effectLst/>
                <a:latin typeface="Verdana" panose="020B0604030504040204" pitchFamily="34" charset="0"/>
                <a:ea typeface="Verdana" panose="020B0604030504040204" pitchFamily="34" charset="0"/>
              </a:rPr>
              <a:t>Tăng</a:t>
            </a:r>
            <a:r>
              <a:rPr lang="en-US" b="0" i="0" dirty="0">
                <a:solidFill>
                  <a:srgbClr val="002060"/>
                </a:solidFill>
                <a:effectLst/>
                <a:latin typeface="Verdana" panose="020B0604030504040204" pitchFamily="34" charset="0"/>
                <a:ea typeface="Verdana" panose="020B0604030504040204" pitchFamily="34" charset="0"/>
              </a:rPr>
              <a:t> </a:t>
            </a:r>
            <a:r>
              <a:rPr lang="en-US" b="0" i="0" dirty="0" err="1">
                <a:solidFill>
                  <a:srgbClr val="002060"/>
                </a:solidFill>
                <a:effectLst/>
                <a:latin typeface="Verdana" panose="020B0604030504040204" pitchFamily="34" charset="0"/>
                <a:ea typeface="Verdana" panose="020B0604030504040204" pitchFamily="34" charset="0"/>
              </a:rPr>
              <a:t>tốc</a:t>
            </a:r>
            <a:r>
              <a:rPr lang="en-US" b="0" i="0" dirty="0">
                <a:solidFill>
                  <a:srgbClr val="002060"/>
                </a:solidFill>
                <a:effectLst/>
                <a:latin typeface="Verdana" panose="020B0604030504040204" pitchFamily="34" charset="0"/>
                <a:ea typeface="Verdana" panose="020B0604030504040204" pitchFamily="34" charset="0"/>
              </a:rPr>
              <a:t>: </a:t>
            </a:r>
            <a:r>
              <a:rPr lang="vi-VN" b="0" i="0" dirty="0">
                <a:solidFill>
                  <a:srgbClr val="1B1B1B"/>
                </a:solidFill>
                <a:effectLst/>
                <a:latin typeface="Verdana" panose="020B0604030504040204" pitchFamily="34" charset="0"/>
                <a:ea typeface="Verdana" panose="020B0604030504040204" pitchFamily="34" charset="0"/>
              </a:rPr>
              <a:t>Cải thiện tốc độ thực thi câu lệnh SSQL</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Bảo trì: </a:t>
            </a:r>
            <a:r>
              <a:rPr lang="vi-VN" b="0" i="0" dirty="0">
                <a:solidFill>
                  <a:srgbClr val="1B1B1B"/>
                </a:solidFill>
                <a:effectLst/>
                <a:latin typeface="Verdana" panose="020B0604030504040204" pitchFamily="34" charset="0"/>
                <a:ea typeface="Verdana" panose="020B0604030504040204" pitchFamily="34" charset="0"/>
              </a:rPr>
              <a:t>Nếu có sự thay đổi trong CSDL, mã lệnh cần thay đổi có thể xác định trong các SP</a:t>
            </a:r>
          </a:p>
          <a:p>
            <a:pPr lvl="1">
              <a:buFont typeface="Wingdings" panose="05000000000000000000" pitchFamily="2" charset="2"/>
              <a:buChar char="§"/>
            </a:pPr>
            <a:r>
              <a:rPr lang="vi-VN" b="0" i="0" dirty="0">
                <a:solidFill>
                  <a:srgbClr val="002060"/>
                </a:solidFill>
                <a:effectLst/>
                <a:latin typeface="Verdana" panose="020B0604030504040204" pitchFamily="34" charset="0"/>
                <a:ea typeface="Verdana" panose="020B0604030504040204" pitchFamily="34" charset="0"/>
              </a:rPr>
              <a:t>An ninh CSDL tốt hơn: </a:t>
            </a:r>
            <a:r>
              <a:rPr lang="vi-VN" b="0" i="0" dirty="0">
                <a:solidFill>
                  <a:srgbClr val="1B1B1B"/>
                </a:solidFill>
                <a:effectLst/>
                <a:latin typeface="Verdana" panose="020B0604030504040204" pitchFamily="34" charset="0"/>
                <a:ea typeface="Verdana" panose="020B0604030504040204" pitchFamily="34" charset="0"/>
              </a:rPr>
              <a:t>Trong các ứng dụng an ninh cao, với SP có thể kiểm soát truy cập dữ liệu và đưa ra các qui định an ninh tập trung.</a:t>
            </a:r>
            <a:endParaRPr lang="en-US" b="0" i="0" dirty="0">
              <a:solidFill>
                <a:srgbClr val="1B1B1B"/>
              </a:solidFill>
              <a:effectLst/>
              <a:latin typeface="Verdana" panose="020B0604030504040204" pitchFamily="34" charset="0"/>
              <a:ea typeface="Verdana" panose="020B0604030504040204" pitchFamily="34" charset="0"/>
            </a:endParaRPr>
          </a:p>
          <a:p>
            <a:pPr marL="201168" lvl="1" indent="0">
              <a:buNone/>
            </a:pPr>
            <a:r>
              <a:rPr lang="en-US" b="1" dirty="0" err="1">
                <a:solidFill>
                  <a:srgbClr val="1B1B1B"/>
                </a:solidFill>
                <a:latin typeface="Verdana" panose="020B0604030504040204" pitchFamily="34" charset="0"/>
                <a:ea typeface="Verdana" panose="020B0604030504040204" pitchFamily="34" charset="0"/>
              </a:rPr>
              <a:t>Nhược</a:t>
            </a:r>
            <a:r>
              <a:rPr lang="en-US" b="1" dirty="0">
                <a:solidFill>
                  <a:srgbClr val="1B1B1B"/>
                </a:solidFill>
                <a:latin typeface="Verdana" panose="020B0604030504040204" pitchFamily="34" charset="0"/>
                <a:ea typeface="Verdana" panose="020B0604030504040204" pitchFamily="34" charset="0"/>
              </a:rPr>
              <a:t> </a:t>
            </a:r>
            <a:r>
              <a:rPr lang="en-US" b="1" dirty="0" err="1">
                <a:solidFill>
                  <a:srgbClr val="1B1B1B"/>
                </a:solidFill>
                <a:latin typeface="Verdana" panose="020B0604030504040204" pitchFamily="34" charset="0"/>
                <a:ea typeface="Verdana" panose="020B0604030504040204" pitchFamily="34" charset="0"/>
              </a:rPr>
              <a:t>điểm</a:t>
            </a:r>
            <a:r>
              <a:rPr lang="en-US" b="1" dirty="0">
                <a:solidFill>
                  <a:srgbClr val="1B1B1B"/>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b="0" i="0" dirty="0" err="1">
                <a:solidFill>
                  <a:srgbClr val="1B1B1B"/>
                </a:solidFill>
                <a:effectLst/>
                <a:latin typeface="Verdana" panose="020B0604030504040204" pitchFamily="34" charset="0"/>
                <a:ea typeface="Verdana" panose="020B0604030504040204" pitchFamily="34" charset="0"/>
              </a:rPr>
              <a:t>Thiếu</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tính</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khả</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chuyển</a:t>
            </a:r>
            <a:r>
              <a:rPr lang="en-US" b="0" i="0" dirty="0">
                <a:solidFill>
                  <a:srgbClr val="1B1B1B"/>
                </a:solidFill>
                <a:effectLst/>
                <a:latin typeface="Verdana" panose="020B0604030504040204" pitchFamily="34" charset="0"/>
                <a:ea typeface="Verdana" panose="020B0604030504040204" pitchFamily="34" charset="0"/>
              </a:rPr>
              <a:t> (Khó </a:t>
            </a:r>
            <a:r>
              <a:rPr lang="en-US" b="0" i="0" dirty="0" err="1">
                <a:solidFill>
                  <a:srgbClr val="1B1B1B"/>
                </a:solidFill>
                <a:effectLst/>
                <a:latin typeface="Verdana" panose="020B0604030504040204" pitchFamily="34" charset="0"/>
                <a:ea typeface="Verdana" panose="020B0604030504040204" pitchFamily="34" charset="0"/>
              </a:rPr>
              <a:t>chuyển</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giữa</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các</a:t>
            </a:r>
            <a:r>
              <a:rPr lang="en-US" b="0" i="0" dirty="0">
                <a:solidFill>
                  <a:srgbClr val="1B1B1B"/>
                </a:solidFill>
                <a:effectLst/>
                <a:latin typeface="Verdana" panose="020B0604030504040204" pitchFamily="34" charset="0"/>
                <a:ea typeface="Verdana" panose="020B0604030504040204" pitchFamily="34" charset="0"/>
              </a:rPr>
              <a:t> HQTCSDL </a:t>
            </a:r>
            <a:r>
              <a:rPr lang="en-US" b="0" i="0" dirty="0" err="1">
                <a:solidFill>
                  <a:srgbClr val="1B1B1B"/>
                </a:solidFill>
                <a:effectLst/>
                <a:latin typeface="Verdana" panose="020B0604030504040204" pitchFamily="34" charset="0"/>
                <a:ea typeface="Verdana" panose="020B0604030504040204" pitchFamily="34" charset="0"/>
              </a:rPr>
              <a:t>khác</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nhau</a:t>
            </a:r>
            <a:r>
              <a:rPr lang="en-US" b="0" i="0" dirty="0">
                <a:solidFill>
                  <a:srgbClr val="1B1B1B"/>
                </a:solidFill>
                <a:effectLst/>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b="0" i="0" dirty="0" err="1">
                <a:solidFill>
                  <a:srgbClr val="1B1B1B"/>
                </a:solidFill>
                <a:effectLst/>
                <a:latin typeface="Verdana" panose="020B0604030504040204" pitchFamily="34" charset="0"/>
                <a:ea typeface="Verdana" panose="020B0604030504040204" pitchFamily="34" charset="0"/>
              </a:rPr>
              <a:t>Tải</a:t>
            </a:r>
            <a:r>
              <a:rPr lang="en-US" b="0" i="0" dirty="0">
                <a:solidFill>
                  <a:srgbClr val="1B1B1B"/>
                </a:solidFill>
                <a:effectLst/>
                <a:latin typeface="Verdana" panose="020B0604030504040204" pitchFamily="34" charset="0"/>
                <a:ea typeface="Verdana" panose="020B0604030504040204" pitchFamily="34" charset="0"/>
              </a:rPr>
              <a:t> DB Server</a:t>
            </a:r>
          </a:p>
          <a:p>
            <a:pPr lvl="1">
              <a:buFont typeface="Wingdings" panose="05000000000000000000" pitchFamily="2" charset="2"/>
              <a:buChar char="§"/>
            </a:pPr>
            <a:r>
              <a:rPr lang="en-US" b="0" i="0" dirty="0" err="1">
                <a:solidFill>
                  <a:srgbClr val="1B1B1B"/>
                </a:solidFill>
                <a:effectLst/>
                <a:latin typeface="Verdana" panose="020B0604030504040204" pitchFamily="34" charset="0"/>
                <a:ea typeface="Verdana" panose="020B0604030504040204" pitchFamily="34" charset="0"/>
              </a:rPr>
              <a:t>Hạn</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chế</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ngôn</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ngữ</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lập</a:t>
            </a:r>
            <a:r>
              <a:rPr lang="en-US" b="0" i="0" dirty="0">
                <a:solidFill>
                  <a:srgbClr val="1B1B1B"/>
                </a:solidFill>
                <a:effectLst/>
                <a:latin typeface="Verdana" panose="020B0604030504040204" pitchFamily="34" charset="0"/>
                <a:ea typeface="Verdana" panose="020B0604030504040204" pitchFamily="34" charset="0"/>
              </a:rPr>
              <a:t> </a:t>
            </a:r>
            <a:r>
              <a:rPr lang="en-US" b="0" i="0" dirty="0" err="1">
                <a:solidFill>
                  <a:srgbClr val="1B1B1B"/>
                </a:solidFill>
                <a:effectLst/>
                <a:latin typeface="Verdana" panose="020B0604030504040204" pitchFamily="34" charset="0"/>
                <a:ea typeface="Verdana" panose="020B0604030504040204" pitchFamily="34" charset="0"/>
              </a:rPr>
              <a:t>trình</a:t>
            </a:r>
            <a:br>
              <a:rPr lang="en-US" b="0" i="0" dirty="0">
                <a:solidFill>
                  <a:srgbClr val="1B1B1B"/>
                </a:solidFill>
                <a:effectLst/>
                <a:latin typeface="Verdana" panose="020B0604030504040204" pitchFamily="34" charset="0"/>
                <a:ea typeface="Verdana" panose="020B0604030504040204" pitchFamily="34" charset="0"/>
              </a:rPr>
            </a:br>
            <a:endParaRPr lang="vi-VN" b="0" i="0" dirty="0">
              <a:solidFill>
                <a:srgbClr val="1B1B1B"/>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25</a:t>
            </a:fld>
            <a:endParaRPr lang="en-US"/>
          </a:p>
        </p:txBody>
      </p:sp>
    </p:spTree>
    <p:extLst>
      <p:ext uri="{BB962C8B-B14F-4D97-AF65-F5344CB8AC3E}">
        <p14:creationId xmlns:p14="http://schemas.microsoft.com/office/powerpoint/2010/main" val="35815237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Là một đối tượng trong cơ sở dữ liệu (CSDL) sử dụng trong các câu lệnh SQL, được biên dịch sẵn và lưu trong CSDL nhằm mục đích thực hiện xử lý nào đó như tính toán phức tạp và trả về kết quả là giá trị nào đó.</a:t>
            </a:r>
            <a:endParaRPr lang="en-US" b="0"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vi-VN" b="1" i="0" dirty="0">
                <a:solidFill>
                  <a:schemeClr val="tx1"/>
                </a:solidFill>
                <a:effectLst/>
                <a:latin typeface="Verdana" panose="020B0604030504040204" pitchFamily="34" charset="0"/>
                <a:ea typeface="Verdana" panose="020B0604030504040204" pitchFamily="34" charset="0"/>
              </a:rPr>
              <a:t>Đặc điểm:</a:t>
            </a:r>
          </a:p>
          <a:p>
            <a:pPr lvl="1">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Luôn trả về giá trị</a:t>
            </a:r>
          </a:p>
          <a:p>
            <a:pPr lvl="1">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Gồm 2 loại: Function hệ thống và Function do người dùng tự định nghĩa</a:t>
            </a:r>
          </a:p>
          <a:p>
            <a:pPr lvl="1">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Function người dùng tự định nghĩa gồm 2 loại:</a:t>
            </a:r>
          </a:p>
          <a:p>
            <a:pPr lvl="1">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Scalar-valued: Trả về giá trị vô hướng của các kiểu dữ liệu T-SQL</a:t>
            </a:r>
          </a:p>
          <a:p>
            <a:pPr lvl="1">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Table-valued: Trả về bảng, là kết quả của một hoặc nhiều lệnh</a:t>
            </a:r>
            <a:endParaRPr lang="en-US" dirty="0">
              <a:solidFill>
                <a:schemeClr val="tx1"/>
              </a:solidFill>
              <a:latin typeface="Verdana" panose="020B0604030504040204" pitchFamily="34" charset="0"/>
              <a:ea typeface="Verdana" panose="020B0604030504040204" pitchFamily="34" charset="0"/>
            </a:endParaRPr>
          </a:p>
          <a:p>
            <a:pPr marL="201168" lvl="1" indent="0">
              <a:buNone/>
            </a:pPr>
            <a:endParaRPr lang="vi-VN" b="0" i="0" dirty="0">
              <a:solidFill>
                <a:schemeClr val="tx1"/>
              </a:solidFill>
              <a:effectLst/>
              <a:latin typeface="Verdana" panose="020B0604030504040204" pitchFamily="34" charset="0"/>
              <a:ea typeface="Verdana" panose="020B0604030504040204" pitchFamily="34" charset="0"/>
            </a:endParaRPr>
          </a:p>
          <a:p>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26</a:t>
            </a:fld>
            <a:endParaRPr lang="en-US"/>
          </a:p>
        </p:txBody>
      </p:sp>
    </p:spTree>
    <p:extLst>
      <p:ext uri="{BB962C8B-B14F-4D97-AF65-F5344CB8AC3E}">
        <p14:creationId xmlns:p14="http://schemas.microsoft.com/office/powerpoint/2010/main" val="13917894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201168" lvl="1" indent="0">
              <a:buNone/>
            </a:pPr>
            <a:r>
              <a:rPr lang="en-US" sz="2000" b="0" i="0" dirty="0">
                <a:solidFill>
                  <a:schemeClr val="tx1"/>
                </a:solidFill>
                <a:effectLst/>
                <a:latin typeface="Verdana" panose="020B0604030504040204" pitchFamily="34" charset="0"/>
                <a:ea typeface="Verdana" panose="020B0604030504040204" pitchFamily="34" charset="0"/>
              </a:rPr>
              <a:t>Cú </a:t>
            </a:r>
            <a:r>
              <a:rPr lang="en-US" sz="2000" b="0" i="0" dirty="0" err="1">
                <a:solidFill>
                  <a:schemeClr val="tx1"/>
                </a:solidFill>
                <a:effectLst/>
                <a:latin typeface="Verdana" panose="020B0604030504040204" pitchFamily="34" charset="0"/>
                <a:ea typeface="Verdana" panose="020B0604030504040204" pitchFamily="34" charset="0"/>
              </a:rPr>
              <a:t>pháp</a:t>
            </a:r>
            <a:r>
              <a:rPr lang="en-US" sz="2000" b="0" i="0" dirty="0">
                <a:solidFill>
                  <a:schemeClr val="tx1"/>
                </a:solidFill>
                <a:effectLst/>
                <a:latin typeface="Verdana" panose="020B0604030504040204" pitchFamily="34" charset="0"/>
                <a:ea typeface="Verdana" panose="020B0604030504040204" pitchFamily="34" charset="0"/>
              </a:rPr>
              <a:t>: </a:t>
            </a:r>
            <a:r>
              <a:rPr lang="en-US" sz="2000" b="1" i="0" dirty="0">
                <a:solidFill>
                  <a:srgbClr val="002060"/>
                </a:solidFill>
                <a:effectLst/>
                <a:latin typeface="Verdana" panose="020B0604030504040204" pitchFamily="34" charset="0"/>
                <a:ea typeface="Verdana" panose="020B0604030504040204" pitchFamily="34" charset="0"/>
              </a:rPr>
              <a:t>CREATE FUNCTION </a:t>
            </a:r>
            <a:r>
              <a:rPr lang="en-US" sz="2000" b="0" i="0" dirty="0" err="1">
                <a:solidFill>
                  <a:schemeClr val="tx1"/>
                </a:solidFill>
                <a:effectLst/>
                <a:latin typeface="Verdana" panose="020B0604030504040204" pitchFamily="34" charset="0"/>
                <a:ea typeface="Verdana" panose="020B0604030504040204" pitchFamily="34" charset="0"/>
              </a:rPr>
              <a:t>function_name</a:t>
            </a:r>
            <a:endParaRPr lang="en-US" sz="2000" b="0" i="0" dirty="0">
              <a:solidFill>
                <a:schemeClr val="tx1"/>
              </a:solidFill>
              <a:effectLst/>
              <a:latin typeface="Verdana" panose="020B0604030504040204" pitchFamily="34" charset="0"/>
              <a:ea typeface="Verdana" panose="020B0604030504040204" pitchFamily="34" charset="0"/>
            </a:endParaRPr>
          </a:p>
          <a:p>
            <a:pPr marL="201168" lvl="1" indent="0">
              <a:buNone/>
            </a:pPr>
            <a:r>
              <a:rPr lang="en-US" sz="2000" b="0" i="0" dirty="0">
                <a:solidFill>
                  <a:schemeClr val="tx1"/>
                </a:solidFill>
                <a:effectLst/>
                <a:latin typeface="Verdana" panose="020B0604030504040204" pitchFamily="34" charset="0"/>
                <a:ea typeface="Verdana" panose="020B0604030504040204" pitchFamily="34" charset="0"/>
              </a:rPr>
              <a:t>    ( [parameter1 datatype1 [= default_value1]]</a:t>
            </a:r>
          </a:p>
          <a:p>
            <a:pPr marL="201168" lvl="1" indent="0">
              <a:buNone/>
            </a:pPr>
            <a:r>
              <a:rPr lang="en-US" sz="2000" b="0" i="0" dirty="0">
                <a:solidFill>
                  <a:schemeClr val="tx1"/>
                </a:solidFill>
                <a:effectLst/>
                <a:latin typeface="Verdana" panose="020B0604030504040204" pitchFamily="34" charset="0"/>
                <a:ea typeface="Verdana" panose="020B0604030504040204" pitchFamily="34" charset="0"/>
              </a:rPr>
              <a:t>    [, parameter2 datatype2 [= default_value2], ...] )</a:t>
            </a:r>
          </a:p>
          <a:p>
            <a:pPr marL="201168" lvl="1" indent="0">
              <a:buNone/>
            </a:pPr>
            <a:r>
              <a:rPr lang="en-US" sz="2000" b="0" i="0" dirty="0">
                <a:solidFill>
                  <a:srgbClr val="002060"/>
                </a:solidFill>
                <a:effectLst/>
                <a:latin typeface="Verdana" panose="020B0604030504040204" pitchFamily="34" charset="0"/>
                <a:ea typeface="Verdana" panose="020B0604030504040204" pitchFamily="34" charset="0"/>
              </a:rPr>
              <a:t>RETURNS</a:t>
            </a:r>
            <a:r>
              <a:rPr lang="en-US" sz="2000" b="0" i="0" dirty="0">
                <a:solidFill>
                  <a:schemeClr val="tx1"/>
                </a:solidFill>
                <a:effectLst/>
                <a:latin typeface="Verdana" panose="020B0604030504040204" pitchFamily="34" charset="0"/>
                <a:ea typeface="Verdana" panose="020B0604030504040204" pitchFamily="34" charset="0"/>
              </a:rPr>
              <a:t> </a:t>
            </a:r>
            <a:r>
              <a:rPr lang="en-US" sz="2000" b="0" i="0" dirty="0" err="1">
                <a:solidFill>
                  <a:schemeClr val="tx1"/>
                </a:solidFill>
                <a:effectLst/>
                <a:latin typeface="Verdana" panose="020B0604030504040204" pitchFamily="34" charset="0"/>
                <a:ea typeface="Verdana" panose="020B0604030504040204" pitchFamily="34" charset="0"/>
              </a:rPr>
              <a:t>return_datatype</a:t>
            </a:r>
            <a:endParaRPr lang="en-US" sz="2000" b="0" i="0" dirty="0">
              <a:solidFill>
                <a:schemeClr val="tx1"/>
              </a:solidFill>
              <a:effectLst/>
              <a:latin typeface="Verdana" panose="020B0604030504040204" pitchFamily="34" charset="0"/>
              <a:ea typeface="Verdana" panose="020B0604030504040204" pitchFamily="34" charset="0"/>
            </a:endParaRPr>
          </a:p>
          <a:p>
            <a:pPr marL="201168" lvl="1" indent="0">
              <a:buNone/>
            </a:pPr>
            <a:r>
              <a:rPr lang="en-US" sz="2000" b="0" i="0">
                <a:solidFill>
                  <a:srgbClr val="002060"/>
                </a:solidFill>
                <a:effectLst/>
                <a:latin typeface="Verdana" panose="020B0604030504040204" pitchFamily="34" charset="0"/>
                <a:ea typeface="Verdana" panose="020B0604030504040204" pitchFamily="34" charset="0"/>
              </a:rPr>
              <a:t>AS</a:t>
            </a:r>
          </a:p>
          <a:p>
            <a:pPr marL="201168" lvl="1" indent="0">
              <a:buNone/>
            </a:pPr>
            <a:endParaRPr lang="en-US" sz="2000" b="0" i="0" dirty="0">
              <a:solidFill>
                <a:srgbClr val="002060"/>
              </a:solidFill>
              <a:effectLst/>
              <a:latin typeface="Verdana" panose="020B0604030504040204" pitchFamily="34" charset="0"/>
              <a:ea typeface="Verdana" panose="020B0604030504040204" pitchFamily="34" charset="0"/>
            </a:endParaRPr>
          </a:p>
          <a:p>
            <a:pPr marL="201168" lvl="1" indent="0">
              <a:buNone/>
            </a:pPr>
            <a:r>
              <a:rPr lang="en-US" sz="2000" b="0" i="0" dirty="0">
                <a:solidFill>
                  <a:srgbClr val="002060"/>
                </a:solidFill>
                <a:effectLst/>
                <a:latin typeface="Verdana" panose="020B0604030504040204" pitchFamily="34" charset="0"/>
                <a:ea typeface="Verdana" panose="020B0604030504040204" pitchFamily="34" charset="0"/>
              </a:rPr>
              <a:t>GO</a:t>
            </a:r>
          </a:p>
          <a:p>
            <a:pPr marL="201168" lvl="1" indent="0">
              <a:buNone/>
            </a:pPr>
            <a:endParaRPr lang="vi-VN" sz="2000" b="0" i="0" dirty="0">
              <a:solidFill>
                <a:schemeClr val="tx1"/>
              </a:solidFill>
              <a:effectLst/>
              <a:latin typeface="Verdana" panose="020B0604030504040204" pitchFamily="34" charset="0"/>
              <a:ea typeface="Verdana" panose="020B0604030504040204" pitchFamily="34" charset="0"/>
            </a:endParaRPr>
          </a:p>
          <a:p>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27</a:t>
            </a:fld>
            <a:endParaRPr lang="en-US"/>
          </a:p>
        </p:txBody>
      </p:sp>
    </p:spTree>
    <p:extLst>
      <p:ext uri="{BB962C8B-B14F-4D97-AF65-F5344CB8AC3E}">
        <p14:creationId xmlns:p14="http://schemas.microsoft.com/office/powerpoint/2010/main" val="226751167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r>
              <a:rPr lang="en-US" b="1" dirty="0" err="1">
                <a:solidFill>
                  <a:schemeClr val="tx1"/>
                </a:solidFill>
                <a:latin typeface="Verdana" panose="020B0604030504040204" pitchFamily="34" charset="0"/>
                <a:ea typeface="Verdana" panose="020B0604030504040204" pitchFamily="34" charset="0"/>
              </a:rPr>
              <a:t>Ưu</a:t>
            </a:r>
            <a:r>
              <a:rPr lang="en-US" b="1" dirty="0">
                <a:solidFill>
                  <a:schemeClr val="tx1"/>
                </a:solidFill>
                <a:latin typeface="Verdana" panose="020B0604030504040204" pitchFamily="34" charset="0"/>
                <a:ea typeface="Verdana" panose="020B0604030504040204" pitchFamily="34" charset="0"/>
              </a:rPr>
              <a:t> </a:t>
            </a:r>
            <a:r>
              <a:rPr lang="en-US" b="1" dirty="0" err="1">
                <a:solidFill>
                  <a:schemeClr val="tx1"/>
                </a:solidFill>
                <a:latin typeface="Verdana" panose="020B0604030504040204" pitchFamily="34" charset="0"/>
                <a:ea typeface="Verdana" panose="020B0604030504040204" pitchFamily="34" charset="0"/>
              </a:rPr>
              <a:t>điểm</a:t>
            </a:r>
            <a:r>
              <a:rPr lang="en-US" b="1" dirty="0">
                <a:solidFill>
                  <a:schemeClr val="tx1"/>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Tái Sử Dụng Code</a:t>
            </a:r>
            <a:r>
              <a:rPr lang="vi-VN" i="0" dirty="0">
                <a:solidFill>
                  <a:schemeClr val="tx1"/>
                </a:solidFill>
                <a:effectLst/>
                <a:latin typeface="Verdana" panose="020B0604030504040204" pitchFamily="34" charset="0"/>
                <a:ea typeface="Verdana" panose="020B0604030504040204" pitchFamily="34" charset="0"/>
              </a:rPr>
              <a:t>: Các hàm có thể tái sử dụng trong nhiều truy vấn hoặc thủ tục lưu trữ, giảm sự lặp lại và làm cho mã nguồn dễ dàng bảo trì.</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Tính Tích Hợp và Tương Tác</a:t>
            </a:r>
            <a:r>
              <a:rPr lang="vi-VN" i="0" dirty="0">
                <a:solidFill>
                  <a:schemeClr val="tx1"/>
                </a:solidFill>
                <a:effectLst/>
                <a:latin typeface="Verdana" panose="020B0604030504040204" pitchFamily="34" charset="0"/>
                <a:ea typeface="Verdana" panose="020B0604030504040204" pitchFamily="34" charset="0"/>
              </a:rPr>
              <a:t>: Functions có thể được tích hợp vào các phần mềm ứng dụng khác nhau và tương tác với chúng thông qua giao diện SQL.</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Hiệu Suất Tốt Hơn</a:t>
            </a:r>
            <a:r>
              <a:rPr lang="vi-VN" i="0" dirty="0">
                <a:solidFill>
                  <a:schemeClr val="tx1"/>
                </a:solidFill>
                <a:effectLst/>
                <a:latin typeface="Verdana" panose="020B0604030504040204" pitchFamily="34" charset="0"/>
                <a:ea typeface="Verdana" panose="020B0604030504040204" pitchFamily="34" charset="0"/>
              </a:rPr>
              <a:t>: Sử dụng hàm thay vì thực hiện các thao tác lặp lại trực tiếp trong truy vấn có thể cải thiện hiệu suất và giảm lượng mã lặp.</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Bảo Mật</a:t>
            </a:r>
            <a:r>
              <a:rPr lang="vi-VN" i="0" dirty="0">
                <a:solidFill>
                  <a:schemeClr val="tx1"/>
                </a:solidFill>
                <a:effectLst/>
                <a:latin typeface="Verdana" panose="020B0604030504040204" pitchFamily="34" charset="0"/>
                <a:ea typeface="Verdana" panose="020B0604030504040204" pitchFamily="34" charset="0"/>
              </a:rPr>
              <a:t>: Functions có thể giúp bảo mật dữ liệu bằng cách giảm khả năng truy cập trực tiếp vào dữ liệu và chỉ cung cấp quyền truy cập thông qua hàm.</a:t>
            </a:r>
          </a:p>
          <a:p>
            <a:pPr lvl="1">
              <a:buFont typeface="Wingdings" panose="05000000000000000000" pitchFamily="2" charset="2"/>
              <a:buChar char="§"/>
            </a:pPr>
            <a:r>
              <a:rPr lang="en-US" i="0" dirty="0" err="1">
                <a:solidFill>
                  <a:srgbClr val="002060"/>
                </a:solidFill>
                <a:effectLst/>
                <a:latin typeface="Verdana" panose="020B0604030504040204" pitchFamily="34" charset="0"/>
                <a:ea typeface="Verdana" panose="020B0604030504040204" pitchFamily="34" charset="0"/>
              </a:rPr>
              <a:t>Tổ</a:t>
            </a:r>
            <a:r>
              <a:rPr lang="en-US" i="0" dirty="0">
                <a:solidFill>
                  <a:srgbClr val="002060"/>
                </a:solidFill>
                <a:effectLst/>
                <a:latin typeface="Verdana" panose="020B0604030504040204" pitchFamily="34" charset="0"/>
                <a:ea typeface="Verdana" panose="020B0604030504040204" pitchFamily="34" charset="0"/>
              </a:rPr>
              <a:t> </a:t>
            </a:r>
            <a:r>
              <a:rPr lang="en-US" i="0" dirty="0" err="1">
                <a:solidFill>
                  <a:srgbClr val="002060"/>
                </a:solidFill>
                <a:effectLst/>
                <a:latin typeface="Verdana" panose="020B0604030504040204" pitchFamily="34" charset="0"/>
                <a:ea typeface="Verdana" panose="020B0604030504040204" pitchFamily="34" charset="0"/>
              </a:rPr>
              <a:t>Chức</a:t>
            </a:r>
            <a:r>
              <a:rPr lang="en-US" i="0" dirty="0">
                <a:solidFill>
                  <a:srgbClr val="002060"/>
                </a:solidFill>
                <a:effectLst/>
                <a:latin typeface="Verdana" panose="020B0604030504040204" pitchFamily="34" charset="0"/>
                <a:ea typeface="Verdana" panose="020B0604030504040204" pitchFamily="34" charset="0"/>
              </a:rPr>
              <a:t> Logic</a:t>
            </a:r>
            <a:r>
              <a:rPr lang="en-US" b="0" i="0" dirty="0">
                <a:solidFill>
                  <a:schemeClr val="tx1"/>
                </a:solidFill>
                <a:effectLst/>
                <a:latin typeface="Verdana" panose="020B0604030504040204" pitchFamily="34" charset="0"/>
                <a:ea typeface="Verdana" panose="020B0604030504040204" pitchFamily="34" charset="0"/>
              </a:rPr>
              <a:t>: Functions </a:t>
            </a:r>
            <a:r>
              <a:rPr lang="en-US" b="0" i="0" dirty="0" err="1">
                <a:solidFill>
                  <a:schemeClr val="tx1"/>
                </a:solidFill>
                <a:effectLst/>
                <a:latin typeface="Verdana" panose="020B0604030504040204" pitchFamily="34" charset="0"/>
                <a:ea typeface="Verdana" panose="020B0604030504040204" pitchFamily="34" charset="0"/>
              </a:rPr>
              <a:t>giúp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tổ</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chức</a:t>
            </a:r>
            <a:r>
              <a:rPr lang="en-US" b="0" i="0" dirty="0">
                <a:solidFill>
                  <a:schemeClr val="tx1"/>
                </a:solidFill>
                <a:effectLst/>
                <a:latin typeface="Verdana" panose="020B0604030504040204" pitchFamily="34" charset="0"/>
                <a:ea typeface="Verdana" panose="020B0604030504040204" pitchFamily="34" charset="0"/>
              </a:rPr>
              <a:t> logic </a:t>
            </a:r>
            <a:r>
              <a:rPr lang="en-US" b="0" i="0" dirty="0" err="1">
                <a:solidFill>
                  <a:schemeClr val="tx1"/>
                </a:solidFill>
                <a:effectLst/>
                <a:latin typeface="Verdana" panose="020B0604030504040204" pitchFamily="34" charset="0"/>
                <a:ea typeface="Verdana" panose="020B0604030504040204" pitchFamily="34" charset="0"/>
              </a:rPr>
              <a:t>và</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tách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biệt</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các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phần</a:t>
            </a:r>
            <a:r>
              <a:rPr lang="en-US" b="0" i="0" dirty="0">
                <a:solidFill>
                  <a:schemeClr val="tx1"/>
                </a:solidFill>
                <a:effectLst/>
                <a:latin typeface="Verdana" panose="020B0604030504040204" pitchFamily="34" charset="0"/>
                <a:ea typeface="Verdana" panose="020B0604030504040204" pitchFamily="34" charset="0"/>
              </a:rPr>
              <a:t> code, </a:t>
            </a:r>
            <a:r>
              <a:rPr lang="en-US" b="0" i="0" dirty="0" err="1">
                <a:solidFill>
                  <a:schemeClr val="tx1"/>
                </a:solidFill>
                <a:effectLst/>
                <a:latin typeface="Verdana" panose="020B0604030504040204" pitchFamily="34" charset="0"/>
                <a:ea typeface="Verdana" panose="020B0604030504040204" pitchFamily="34" charset="0"/>
              </a:rPr>
              <a:t>giúp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dễ</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dàng</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duy</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trì</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và</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quản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lý</a:t>
            </a:r>
            <a:r>
              <a:rPr lang="en-US" b="0" i="0" dirty="0">
                <a:solidFill>
                  <a:schemeClr val="tx1"/>
                </a:solidFill>
                <a:effectLst/>
                <a:latin typeface="Verdana" panose="020B0604030504040204" pitchFamily="34" charset="0"/>
                <a:ea typeface="Verdana" panose="020B0604030504040204" pitchFamily="34" charset="0"/>
              </a:rPr>
              <a:t>.</a:t>
            </a:r>
            <a:br>
              <a:rPr lang="en-US" b="0" i="0" dirty="0">
                <a:solidFill>
                  <a:schemeClr val="tx1"/>
                </a:solidFill>
                <a:effectLst/>
                <a:latin typeface="Verdana" panose="020B0604030504040204" pitchFamily="34" charset="0"/>
                <a:ea typeface="Verdana" panose="020B0604030504040204" pitchFamily="34" charset="0"/>
              </a:rPr>
            </a:br>
            <a:endParaRPr lang="vi-VN" b="0"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28</a:t>
            </a:fld>
            <a:endParaRPr lang="en-US"/>
          </a:p>
        </p:txBody>
      </p:sp>
    </p:spTree>
    <p:extLst>
      <p:ext uri="{BB962C8B-B14F-4D97-AF65-F5344CB8AC3E}">
        <p14:creationId xmlns:p14="http://schemas.microsoft.com/office/powerpoint/2010/main" val="2507139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r>
              <a:rPr lang="en-US" b="1" dirty="0" err="1">
                <a:solidFill>
                  <a:schemeClr val="tx1"/>
                </a:solidFill>
                <a:latin typeface="Verdana" panose="020B0604030504040204" pitchFamily="34" charset="0"/>
                <a:ea typeface="Verdana" panose="020B0604030504040204" pitchFamily="34" charset="0"/>
              </a:rPr>
              <a:t>Nhược</a:t>
            </a:r>
            <a:r>
              <a:rPr lang="en-US" b="1" dirty="0">
                <a:solidFill>
                  <a:schemeClr val="tx1"/>
                </a:solidFill>
                <a:latin typeface="Verdana" panose="020B0604030504040204" pitchFamily="34" charset="0"/>
                <a:ea typeface="Verdana" panose="020B0604030504040204" pitchFamily="34" charset="0"/>
              </a:rPr>
              <a:t> </a:t>
            </a:r>
            <a:r>
              <a:rPr lang="en-US" b="1" dirty="0" err="1">
                <a:solidFill>
                  <a:schemeClr val="tx1"/>
                </a:solidFill>
                <a:latin typeface="Verdana" panose="020B0604030504040204" pitchFamily="34" charset="0"/>
                <a:ea typeface="Verdana" panose="020B0604030504040204" pitchFamily="34" charset="0"/>
              </a:rPr>
              <a:t>điểm</a:t>
            </a:r>
            <a:r>
              <a:rPr lang="en-US" b="1" dirty="0">
                <a:solidFill>
                  <a:schemeClr val="tx1"/>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Hiệu Suất</a:t>
            </a:r>
            <a:r>
              <a:rPr lang="vi-VN" i="0" dirty="0">
                <a:solidFill>
                  <a:schemeClr val="tx1"/>
                </a:solidFill>
                <a:effectLst/>
                <a:latin typeface="Verdana" panose="020B0604030504040204" pitchFamily="34" charset="0"/>
                <a:ea typeface="Verdana" panose="020B0604030504040204" pitchFamily="34" charset="0"/>
              </a:rPr>
              <a:t>: Các hàm có thể ảnh hưởng đến hiệu suất nếu chúng được sử dụng không hiệu quả, đặc biệt là khi thao tác với lượng dữ liệu lớn.</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Khả Năng Tối Ưu Hóa Khó Khăn</a:t>
            </a:r>
            <a:r>
              <a:rPr lang="vi-VN" i="0" dirty="0">
                <a:solidFill>
                  <a:schemeClr val="tx1"/>
                </a:solidFill>
                <a:effectLst/>
                <a:latin typeface="Verdana" panose="020B0604030504040204" pitchFamily="34" charset="0"/>
                <a:ea typeface="Verdana" panose="020B0604030504040204" pitchFamily="34" charset="0"/>
              </a:rPr>
              <a:t>: Một số hệ quản trị cơ sở dữ liệu (DBMS) có thể gặp khó khăn trong việc tối ưu hóa các hàm, đặc biệt là khi chúng được sử dụng trong các truy vấn phức tạp.</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Phụ Thuộc vào Phiên Bản DBMS</a:t>
            </a:r>
            <a:r>
              <a:rPr lang="vi-VN" i="0" dirty="0">
                <a:solidFill>
                  <a:schemeClr val="tx1"/>
                </a:solidFill>
                <a:effectLst/>
                <a:latin typeface="Verdana" panose="020B0604030504040204" pitchFamily="34" charset="0"/>
                <a:ea typeface="Verdana" panose="020B0604030504040204" pitchFamily="34" charset="0"/>
              </a:rPr>
              <a:t>: Cú pháp và tính năng của các hàm có thể thay đổi tùy thuộc vào phiên bản cụ thể của hệ quản trị cơ sở dữ liệu.</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Khả Năng Gây Lỗi</a:t>
            </a:r>
            <a:r>
              <a:rPr lang="vi-VN" i="0" dirty="0">
                <a:solidFill>
                  <a:schemeClr val="tx1"/>
                </a:solidFill>
                <a:effectLst/>
                <a:latin typeface="Verdana" panose="020B0604030504040204" pitchFamily="34" charset="0"/>
                <a:ea typeface="Verdana" panose="020B0604030504040204" pitchFamily="34" charset="0"/>
              </a:rPr>
              <a:t>: Việc sử dụng các hàm không chính xác hoặc phức tạp có thể dẫn đến các lỗi logic khó khăn để xác định và sửa chữa.</a:t>
            </a:r>
          </a:p>
          <a:p>
            <a:pPr lvl="1">
              <a:buFont typeface="Wingdings" panose="05000000000000000000" pitchFamily="2" charset="2"/>
              <a:buChar char="§"/>
            </a:pPr>
            <a:r>
              <a:rPr lang="vi-VN" i="0" dirty="0">
                <a:solidFill>
                  <a:srgbClr val="002060"/>
                </a:solidFill>
                <a:effectLst/>
                <a:latin typeface="Verdana" panose="020B0604030504040204" pitchFamily="34" charset="0"/>
                <a:ea typeface="Verdana" panose="020B0604030504040204" pitchFamily="34" charset="0"/>
              </a:rPr>
              <a:t>Giới Hạn Tính Tương Tác</a:t>
            </a:r>
            <a:r>
              <a:rPr lang="vi-VN" i="0" dirty="0">
                <a:solidFill>
                  <a:schemeClr val="tx1"/>
                </a:solidFill>
                <a:effectLst/>
                <a:latin typeface="Verdana" panose="020B0604030504040204" pitchFamily="34" charset="0"/>
                <a:ea typeface="Verdana" panose="020B0604030504040204" pitchFamily="34" charset="0"/>
              </a:rPr>
              <a:t>: Mặc dù functions có thể tương tác với môi trường bên ngoài, nhưng tính tương tác này thường bị giới hạn so với các ngôn ngữ lập trình thông thường.</a:t>
            </a: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29</a:t>
            </a:fld>
            <a:endParaRPr lang="en-US"/>
          </a:p>
        </p:txBody>
      </p:sp>
    </p:spTree>
    <p:extLst>
      <p:ext uri="{BB962C8B-B14F-4D97-AF65-F5344CB8AC3E}">
        <p14:creationId xmlns:p14="http://schemas.microsoft.com/office/powerpoint/2010/main" val="24652755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1374-76FA-5380-373F-4AF9481A00A7}"/>
              </a:ext>
            </a:extLst>
          </p:cNvPr>
          <p:cNvSpPr>
            <a:spLocks noGrp="1"/>
          </p:cNvSpPr>
          <p:nvPr>
            <p:ph type="title"/>
          </p:nvPr>
        </p:nvSpPr>
        <p:spPr/>
        <p:txBody>
          <a:bodyPr>
            <a:normAutofit/>
          </a:bodyPr>
          <a:lstStyle/>
          <a:p>
            <a:pPr algn="ctr"/>
            <a:r>
              <a:rPr lang="en-US" sz="3000" b="1" dirty="0" err="1">
                <a:solidFill>
                  <a:srgbClr val="002060"/>
                </a:solidFill>
                <a:latin typeface="Verdana" panose="020B0604030504040204" pitchFamily="34" charset="0"/>
                <a:ea typeface="Verdana" panose="020B0604030504040204" pitchFamily="34" charset="0"/>
              </a:rPr>
              <a:t>Nội</a:t>
            </a:r>
            <a:r>
              <a:rPr lang="en-US" sz="3000" b="1" dirty="0">
                <a:solidFill>
                  <a:srgbClr val="002060"/>
                </a:solidFill>
                <a:latin typeface="Verdana" panose="020B0604030504040204" pitchFamily="34" charset="0"/>
                <a:ea typeface="Verdana" panose="020B0604030504040204" pitchFamily="34" charset="0"/>
              </a:rPr>
              <a:t> dung</a:t>
            </a:r>
          </a:p>
        </p:txBody>
      </p:sp>
      <p:sp>
        <p:nvSpPr>
          <p:cNvPr id="3" name="Content Placeholder 2">
            <a:extLst>
              <a:ext uri="{FF2B5EF4-FFF2-40B4-BE49-F238E27FC236}">
                <a16:creationId xmlns:a16="http://schemas.microsoft.com/office/drawing/2014/main" id="{7005AFE5-9499-F4DB-B42C-FDD408C742C3}"/>
              </a:ext>
            </a:extLst>
          </p:cNvPr>
          <p:cNvSpPr>
            <a:spLocks noGrp="1"/>
          </p:cNvSpPr>
          <p:nvPr>
            <p:ph idx="1"/>
          </p:nvPr>
        </p:nvSpPr>
        <p:spPr/>
        <p:txBody>
          <a:bodyPr/>
          <a:lstStyle/>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Giới</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thiệu</a:t>
            </a:r>
            <a:endParaRPr lang="en-US" sz="28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.Net</a:t>
            </a:r>
            <a:r>
              <a:rPr lang="en-US" sz="2800" b="1" dirty="0">
                <a:solidFill>
                  <a:srgbClr val="002060"/>
                </a:solidFill>
                <a:latin typeface="Verdana" panose="020B0604030504040204" pitchFamily="34" charset="0"/>
                <a:ea typeface="Verdana" panose="020B0604030504040204" pitchFamily="34" charset="0"/>
              </a:rPr>
              <a:t> Web API</a:t>
            </a: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HTTP Status Code</a:t>
            </a:r>
            <a:endParaRPr lang="en-US" sz="2800" b="1" i="0" dirty="0">
              <a:solidFill>
                <a:srgbClr val="002060"/>
              </a:solidFill>
              <a:effectLst/>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HTTP Request</a:t>
            </a: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HTTP Response</a:t>
            </a:r>
            <a:endParaRPr lang="en-US" sz="2800" b="1" i="0" dirty="0">
              <a:solidFill>
                <a:srgbClr val="002060"/>
              </a:solidFill>
              <a:effectLst/>
              <a:latin typeface="Verdana" panose="020B0604030504040204" pitchFamily="34" charset="0"/>
              <a:ea typeface="Verdana" panose="020B0604030504040204" pitchFamily="34" charset="0"/>
            </a:endParaRPr>
          </a:p>
          <a:p>
            <a:pPr marL="0" indent="0">
              <a:buNone/>
            </a:pPr>
            <a:endParaRPr lang="en-US"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2676D38-59CF-6BCB-D90D-6543A0CEF9C6}"/>
              </a:ext>
            </a:extLst>
          </p:cNvPr>
          <p:cNvSpPr>
            <a:spLocks noGrp="1"/>
          </p:cNvSpPr>
          <p:nvPr>
            <p:ph type="sldNum" sz="quarter" idx="12"/>
          </p:nvPr>
        </p:nvSpPr>
        <p:spPr/>
        <p:txBody>
          <a:bodyPr/>
          <a:lstStyle/>
          <a:p>
            <a:fld id="{5FFFF598-432A-4B7E-867E-5CFC67DB7AEA}" type="slidenum">
              <a:rPr lang="en-US" smtClean="0"/>
              <a:t>3</a:t>
            </a:fld>
            <a:endParaRPr lang="en-US"/>
          </a:p>
        </p:txBody>
      </p:sp>
    </p:spTree>
    <p:extLst>
      <p:ext uri="{BB962C8B-B14F-4D97-AF65-F5344CB8AC3E}">
        <p14:creationId xmlns:p14="http://schemas.microsoft.com/office/powerpoint/2010/main" val="2522014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Trigger</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i="0" dirty="0">
                <a:solidFill>
                  <a:srgbClr val="222222"/>
                </a:solidFill>
                <a:effectLst/>
                <a:latin typeface="Verdana" panose="020B0604030504040204" pitchFamily="34" charset="0"/>
                <a:ea typeface="Verdana" panose="020B0604030504040204" pitchFamily="34" charset="0"/>
              </a:rPr>
              <a:t>Trigger là một thủ tục </a:t>
            </a:r>
            <a:r>
              <a:rPr lang="vi-VN" i="0" u="none" strike="noStrike" dirty="0">
                <a:solidFill>
                  <a:srgbClr val="E24A32"/>
                </a:solidFill>
                <a:effectLst/>
                <a:latin typeface="Verdana" panose="020B0604030504040204" pitchFamily="34" charset="0"/>
                <a:ea typeface="Verdana" panose="020B0604030504040204" pitchFamily="34" charset="0"/>
                <a:hlinkClick r:id="rId2"/>
              </a:rPr>
              <a:t>SQL</a:t>
            </a:r>
            <a:r>
              <a:rPr lang="vi-VN" i="0" dirty="0">
                <a:solidFill>
                  <a:srgbClr val="222222"/>
                </a:solidFill>
                <a:effectLst/>
                <a:latin typeface="Verdana" panose="020B0604030504040204" pitchFamily="34" charset="0"/>
                <a:ea typeface="Verdana" panose="020B0604030504040204" pitchFamily="34" charset="0"/>
              </a:rPr>
              <a:t> được thực thi ở phía server khi có một sự kiện như Insert, Delete, hay Update</a:t>
            </a:r>
            <a:r>
              <a:rPr lang="vi-VN" i="0" dirty="0">
                <a:solidFill>
                  <a:schemeClr val="tx1"/>
                </a:solidFill>
                <a:effectLst/>
                <a:latin typeface="Verdana" panose="020B0604030504040204" pitchFamily="34" charset="0"/>
                <a:ea typeface="Verdana" panose="020B0604030504040204" pitchFamily="34" charset="0"/>
              </a:rPr>
              <a:t>.</a:t>
            </a:r>
            <a:endParaRPr lang="en-US"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vi-VN" i="0" dirty="0">
                <a:solidFill>
                  <a:srgbClr val="222222"/>
                </a:solidFill>
                <a:effectLst/>
                <a:latin typeface="Verdana" panose="020B0604030504040204" pitchFamily="34" charset="0"/>
                <a:ea typeface="Verdana" panose="020B0604030504040204" pitchFamily="34" charset="0"/>
              </a:rPr>
              <a:t>Trigger là một loại stored procedure đặc biệt (không có tham số) được thực thi (execute) một cách tự động khi có một sự kiện thay đổi dữ liệu (data modification).</a:t>
            </a:r>
            <a:endParaRPr lang="en-US" i="0" dirty="0">
              <a:solidFill>
                <a:srgbClr val="222222"/>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vi-VN" i="0" dirty="0">
                <a:solidFill>
                  <a:srgbClr val="222222"/>
                </a:solidFill>
                <a:effectLst/>
                <a:latin typeface="Verdana" panose="020B0604030504040204" pitchFamily="34" charset="0"/>
                <a:ea typeface="Verdana" panose="020B0604030504040204" pitchFamily="34" charset="0"/>
              </a:rPr>
              <a:t>Trigger được lưu trữ và quản lý trong Server DB, được dùng trong trường hợp ta muốn kiểm tra các ràng buộc toàn vẹn trong DB.</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altLang="en-US" sz="2000" dirty="0">
                <a:solidFill>
                  <a:schemeClr val="tx1"/>
                </a:solidFill>
                <a:latin typeface="Verdana" panose="020B0604030504040204" pitchFamily="34" charset="0"/>
                <a:ea typeface="Verdana" panose="020B0604030504040204" pitchFamily="34" charset="0"/>
              </a:rPr>
              <a:t>Cú </a:t>
            </a:r>
            <a:r>
              <a:rPr lang="en-US" altLang="en-US" sz="2000" dirty="0" err="1">
                <a:solidFill>
                  <a:schemeClr val="tx1"/>
                </a:solidFill>
                <a:latin typeface="Verdana" panose="020B0604030504040204" pitchFamily="34" charset="0"/>
                <a:ea typeface="Verdana" panose="020B0604030504040204" pitchFamily="34" charset="0"/>
              </a:rPr>
              <a:t>pháp</a:t>
            </a:r>
            <a:r>
              <a:rPr lang="en-US" altLang="en-US" sz="2000" dirty="0">
                <a:solidFill>
                  <a:schemeClr val="tx1"/>
                </a:solidFill>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rPr>
              <a:t>CREATE TRIGGER </a:t>
            </a:r>
            <a:r>
              <a:rPr lang="en-US" b="0" i="0" dirty="0" err="1">
                <a:solidFill>
                  <a:srgbClr val="24292E"/>
                </a:solidFill>
                <a:effectLst/>
                <a:latin typeface="Verdana" panose="020B0604030504040204" pitchFamily="34" charset="0"/>
                <a:ea typeface="Verdana" panose="020B0604030504040204" pitchFamily="34" charset="0"/>
              </a:rPr>
              <a:t>trigger_name</a:t>
            </a:r>
            <a:r>
              <a:rPr lang="en-US" b="0" i="0" dirty="0">
                <a:solidFill>
                  <a:srgbClr val="24292E"/>
                </a:solidFill>
                <a:effectLst/>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rPr>
              <a:t>ON</a:t>
            </a:r>
            <a:r>
              <a:rPr lang="en-US" b="0" i="0" dirty="0">
                <a:solidFill>
                  <a:srgbClr val="24292E"/>
                </a:solidFill>
                <a:effectLst/>
                <a:latin typeface="Verdana" panose="020B0604030504040204" pitchFamily="34" charset="0"/>
                <a:ea typeface="Verdana" panose="020B0604030504040204" pitchFamily="34" charset="0"/>
              </a:rPr>
              <a:t> </a:t>
            </a:r>
            <a:r>
              <a:rPr lang="en-US" b="0" i="0" dirty="0" err="1">
                <a:solidFill>
                  <a:srgbClr val="24292E"/>
                </a:solidFill>
                <a:effectLst/>
                <a:latin typeface="Verdana" panose="020B0604030504040204" pitchFamily="34" charset="0"/>
                <a:ea typeface="Verdana" panose="020B0604030504040204" pitchFamily="34" charset="0"/>
              </a:rPr>
              <a:t>table_name</a:t>
            </a:r>
            <a:r>
              <a:rPr lang="en-US" b="0" i="0" dirty="0">
                <a:solidFill>
                  <a:srgbClr val="24292E"/>
                </a:solidFill>
                <a:effectLst/>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rPr>
              <a:t>FOR</a:t>
            </a:r>
            <a:r>
              <a:rPr lang="en-US" b="0" i="0" dirty="0">
                <a:solidFill>
                  <a:srgbClr val="24292E"/>
                </a:solidFill>
                <a:effectLst/>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rPr>
              <a:t>DELETE, INSERT, UPDATE</a:t>
            </a:r>
            <a:r>
              <a:rPr lang="en-US" b="0" i="0" dirty="0">
                <a:solidFill>
                  <a:srgbClr val="24292E"/>
                </a:solidFill>
                <a:effectLst/>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rPr>
              <a:t>AS</a:t>
            </a:r>
            <a:r>
              <a:rPr lang="en-US" b="0" i="0" dirty="0">
                <a:solidFill>
                  <a:srgbClr val="24292E"/>
                </a:solidFill>
                <a:effectLst/>
                <a:latin typeface="Verdana" panose="020B0604030504040204" pitchFamily="34" charset="0"/>
                <a:ea typeface="Verdana" panose="020B0604030504040204" pitchFamily="34" charset="0"/>
              </a:rPr>
              <a:t> </a:t>
            </a:r>
            <a:r>
              <a:rPr lang="en-US" b="0" i="0" dirty="0" err="1">
                <a:solidFill>
                  <a:srgbClr val="24292E"/>
                </a:solidFill>
                <a:effectLst/>
                <a:latin typeface="Verdana" panose="020B0604030504040204" pitchFamily="34" charset="0"/>
                <a:ea typeface="Verdana" panose="020B0604030504040204" pitchFamily="34" charset="0"/>
              </a:rPr>
              <a:t>query_sql</a:t>
            </a: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30</a:t>
            </a:fld>
            <a:endParaRPr lang="en-US"/>
          </a:p>
        </p:txBody>
      </p:sp>
    </p:spTree>
    <p:extLst>
      <p:ext uri="{BB962C8B-B14F-4D97-AF65-F5344CB8AC3E}">
        <p14:creationId xmlns:p14="http://schemas.microsoft.com/office/powerpoint/2010/main" val="259073703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Trigger</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en-US" b="0" i="0" dirty="0" err="1">
                <a:solidFill>
                  <a:srgbClr val="222222"/>
                </a:solidFill>
                <a:effectLst/>
                <a:latin typeface="Verdana" panose="020B0604030504040204" pitchFamily="34" charset="0"/>
              </a:rPr>
              <a:t>Sư</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dụng</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khi</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nào</a:t>
            </a:r>
            <a:r>
              <a:rPr lang="en-US" b="0" i="0" dirty="0">
                <a:solidFill>
                  <a:srgbClr val="222222"/>
                </a:solidFill>
                <a:effectLst/>
                <a:latin typeface="Verdana" panose="020B0604030504040204" pitchFamily="34" charset="0"/>
              </a:rPr>
              <a:t> là </a:t>
            </a:r>
            <a:r>
              <a:rPr lang="en-US" b="0" i="0" dirty="0" err="1">
                <a:solidFill>
                  <a:srgbClr val="222222"/>
                </a:solidFill>
                <a:effectLst/>
                <a:latin typeface="Verdana" panose="020B0604030504040204" pitchFamily="34" charset="0"/>
              </a:rPr>
              <a:t>phu</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hợp</a:t>
            </a:r>
            <a:r>
              <a:rPr lang="en-US" b="0" i="0" dirty="0">
                <a:solidFill>
                  <a:srgbClr val="222222"/>
                </a:solidFill>
                <a:effectLst/>
                <a:latin typeface="Verdana" panose="020B0604030504040204" pitchFamily="34" charset="0"/>
              </a:rPr>
              <a:t>:</a:t>
            </a:r>
          </a:p>
          <a:p>
            <a:pPr lvl="1">
              <a:buFont typeface="Wingdings" panose="05000000000000000000" pitchFamily="2" charset="2"/>
              <a:buChar char="§"/>
            </a:pPr>
            <a:r>
              <a:rPr lang="vi-VN" b="0" i="0" dirty="0">
                <a:solidFill>
                  <a:srgbClr val="222222"/>
                </a:solidFill>
                <a:effectLst/>
                <a:latin typeface="Verdana" panose="020B0604030504040204" pitchFamily="34" charset="0"/>
              </a:rPr>
              <a:t>Trigger thường được sử dụng để kiểm tra ràng buộc (check constraints) trên nhiều quan hệ (nhiều bảng/table) hoặc trên nhiều dòng (nhiều record) của bảng.</a:t>
            </a:r>
          </a:p>
          <a:p>
            <a:pPr lvl="1">
              <a:buFont typeface="Wingdings" panose="05000000000000000000" pitchFamily="2" charset="2"/>
              <a:buChar char="§"/>
            </a:pPr>
            <a:r>
              <a:rPr lang="vi-VN" b="0" i="0" dirty="0">
                <a:solidFill>
                  <a:srgbClr val="222222"/>
                </a:solidFill>
                <a:effectLst/>
                <a:latin typeface="Verdana" panose="020B0604030504040204" pitchFamily="34" charset="0"/>
              </a:rPr>
              <a:t>Ngoài ra việc sử dụng Trigger để chương trình có những hàm chạy ngầm nhằm phục vụ nhưng trường hợp hữu hạn và thường không sử dụng cho mục đích kinh doanh hoặc giao dịch.</a:t>
            </a:r>
          </a:p>
          <a:p>
            <a:pPr lvl="1">
              <a:buFont typeface="Wingdings" panose="05000000000000000000" pitchFamily="2" charset="2"/>
              <a:buChar char="§"/>
            </a:pPr>
            <a:r>
              <a:rPr lang="vi-VN" b="0" i="0" dirty="0">
                <a:solidFill>
                  <a:srgbClr val="222222"/>
                </a:solidFill>
                <a:effectLst/>
                <a:latin typeface="Verdana" panose="020B0604030504040204" pitchFamily="34" charset="0"/>
              </a:rPr>
              <a:t>Ngăn chặn việc xóa những dữ liệu quan trọng. (có thể dùng back up các dữ liệu quan trọng sang table khác phòng khi …bị xóa ngoài ý muốn).</a:t>
            </a:r>
          </a:p>
          <a:p>
            <a:pPr>
              <a:buFont typeface="Arial" panose="020B0604020202020204" pitchFamily="34" charset="0"/>
              <a:buChar char="•"/>
            </a:pP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31</a:t>
            </a:fld>
            <a:endParaRPr lang="en-US"/>
          </a:p>
        </p:txBody>
      </p:sp>
    </p:spTree>
    <p:extLst>
      <p:ext uri="{BB962C8B-B14F-4D97-AF65-F5344CB8AC3E}">
        <p14:creationId xmlns:p14="http://schemas.microsoft.com/office/powerpoint/2010/main" val="32721111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Trigger</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lgn="l"/>
            <a:r>
              <a:rPr lang="vi-VN" b="1" i="0" dirty="0">
                <a:solidFill>
                  <a:srgbClr val="111111"/>
                </a:solidFill>
                <a:effectLst/>
                <a:latin typeface="Roboto" panose="02000000000000000000" pitchFamily="2" charset="0"/>
              </a:rPr>
              <a:t>Ưu </a:t>
            </a:r>
            <a:r>
              <a:rPr lang="en-US" b="1" dirty="0" err="1">
                <a:solidFill>
                  <a:srgbClr val="111111"/>
                </a:solidFill>
                <a:latin typeface="Roboto" panose="02000000000000000000" pitchFamily="2" charset="0"/>
              </a:rPr>
              <a:t>điểm</a:t>
            </a:r>
            <a:r>
              <a:rPr lang="en-US" b="1" i="0" dirty="0">
                <a:solidFill>
                  <a:srgbClr val="111111"/>
                </a:solidFill>
                <a:effectLst/>
                <a:latin typeface="Roboto" panose="02000000000000000000" pitchFamily="2" charset="0"/>
              </a:rPr>
              <a:t>:</a:t>
            </a:r>
            <a:endParaRPr lang="vi-VN" b="1" i="0" dirty="0">
              <a:solidFill>
                <a:srgbClr val="111111"/>
              </a:solidFill>
              <a:effectLst/>
              <a:latin typeface="Roboto" panose="02000000000000000000" pitchFamily="2" charset="0"/>
            </a:endParaRPr>
          </a:p>
          <a:p>
            <a:pPr lvl="1">
              <a:buFont typeface="Arial" panose="020B0604020202020204" pitchFamily="34" charset="0"/>
              <a:buChar char="•"/>
            </a:pPr>
            <a:r>
              <a:rPr lang="vi-VN" b="0" i="0" dirty="0">
                <a:solidFill>
                  <a:srgbClr val="222222"/>
                </a:solidFill>
                <a:effectLst/>
                <a:latin typeface="Verdana" panose="020B0604030504040204" pitchFamily="34" charset="0"/>
              </a:rPr>
              <a:t>Trigger có thể bắt lỗi business logic ở mức csdl.</a:t>
            </a:r>
          </a:p>
          <a:p>
            <a:pPr lvl="1">
              <a:buFont typeface="Arial" panose="020B0604020202020204" pitchFamily="34" charset="0"/>
              <a:buChar char="•"/>
            </a:pPr>
            <a:r>
              <a:rPr lang="vi-VN" b="0" i="0" dirty="0">
                <a:solidFill>
                  <a:srgbClr val="222222"/>
                </a:solidFill>
                <a:effectLst/>
                <a:latin typeface="Verdana" panose="020B0604030504040204" pitchFamily="34" charset="0"/>
              </a:rPr>
              <a:t>Có thể dùng trigger là một cách khác để thay thế việc thực hiện những công việc hẹn giờ theo lịch.</a:t>
            </a:r>
          </a:p>
          <a:p>
            <a:pPr lvl="1">
              <a:buFont typeface="Arial" panose="020B0604020202020204" pitchFamily="34" charset="0"/>
              <a:buChar char="•"/>
            </a:pPr>
            <a:r>
              <a:rPr lang="vi-VN" b="0" i="0" dirty="0">
                <a:solidFill>
                  <a:srgbClr val="222222"/>
                </a:solidFill>
                <a:effectLst/>
                <a:latin typeface="Verdana" panose="020B0604030504040204" pitchFamily="34" charset="0"/>
              </a:rPr>
              <a:t>Trigger rất hiệu quả khi được sử dụng để kiểm soát những thay đổi của dữ liệu trong bảng.</a:t>
            </a:r>
          </a:p>
          <a:p>
            <a:pPr algn="l"/>
            <a:r>
              <a:rPr lang="vi-VN" b="1" i="0" dirty="0">
                <a:solidFill>
                  <a:srgbClr val="111111"/>
                </a:solidFill>
                <a:effectLst/>
                <a:latin typeface="Roboto" panose="02000000000000000000" pitchFamily="2" charset="0"/>
              </a:rPr>
              <a:t>Nhược điể</a:t>
            </a:r>
            <a:r>
              <a:rPr lang="en-US" b="1" i="0" dirty="0">
                <a:solidFill>
                  <a:srgbClr val="111111"/>
                </a:solidFill>
                <a:effectLst/>
                <a:latin typeface="Roboto" panose="02000000000000000000" pitchFamily="2" charset="0"/>
              </a:rPr>
              <a:t>m:</a:t>
            </a:r>
            <a:endParaRPr lang="vi-VN" b="1" i="0" dirty="0">
              <a:solidFill>
                <a:srgbClr val="111111"/>
              </a:solidFill>
              <a:effectLst/>
              <a:latin typeface="Roboto" panose="02000000000000000000" pitchFamily="2" charset="0"/>
            </a:endParaRPr>
          </a:p>
          <a:p>
            <a:pPr lvl="1">
              <a:buFont typeface="Arial" panose="020B0604020202020204" pitchFamily="34" charset="0"/>
              <a:buChar char="•"/>
            </a:pPr>
            <a:r>
              <a:rPr lang="vi-VN" b="0" i="0" dirty="0">
                <a:solidFill>
                  <a:srgbClr val="222222"/>
                </a:solidFill>
                <a:effectLst/>
                <a:latin typeface="Verdana" panose="020B0604030504040204" pitchFamily="34" charset="0"/>
              </a:rPr>
              <a:t>Trigger chỉ là một phần mở rộng của việc kiểm tra tính hợp lệ của dữ liệu chứ không thay thế được hoàn toàn công việc này.</a:t>
            </a:r>
          </a:p>
          <a:p>
            <a:pPr lvl="1">
              <a:buFont typeface="Arial" panose="020B0604020202020204" pitchFamily="34" charset="0"/>
              <a:buChar char="•"/>
            </a:pPr>
            <a:r>
              <a:rPr lang="vi-VN" b="0" i="0" dirty="0">
                <a:solidFill>
                  <a:srgbClr val="222222"/>
                </a:solidFill>
                <a:effectLst/>
                <a:latin typeface="Verdana" panose="020B0604030504040204" pitchFamily="34" charset="0"/>
              </a:rPr>
              <a:t>Trigger hoạt động ngầm ở trong csdl, không hiển thị ở tầng giao diện. Do đó, khó chỉ ra được điều gì xảy ra ở tầng csdl.</a:t>
            </a:r>
          </a:p>
          <a:p>
            <a:pPr lvl="1">
              <a:buFont typeface="Arial" panose="020B0604020202020204" pitchFamily="34" charset="0"/>
              <a:buChar char="•"/>
            </a:pPr>
            <a:r>
              <a:rPr lang="vi-VN" b="0" i="0" dirty="0">
                <a:solidFill>
                  <a:srgbClr val="222222"/>
                </a:solidFill>
                <a:effectLst/>
                <a:latin typeface="Verdana" panose="020B0604030504040204" pitchFamily="34" charset="0"/>
              </a:rPr>
              <a:t>Trigger thực hiện các update lên bảng dữ liệu vì thế nó làm gia tăng lượng công việc lên csdl và làm cho hệ thống chạy chậm lại.</a:t>
            </a: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32</a:t>
            </a:fld>
            <a:endParaRPr lang="en-US"/>
          </a:p>
        </p:txBody>
      </p:sp>
    </p:spTree>
    <p:extLst>
      <p:ext uri="{BB962C8B-B14F-4D97-AF65-F5344CB8AC3E}">
        <p14:creationId xmlns:p14="http://schemas.microsoft.com/office/powerpoint/2010/main" val="32479609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effectLst/>
                <a:latin typeface="Verdana" panose="020B0604030504040204" pitchFamily="34" charset="0"/>
                <a:ea typeface="Verdana" panose="020B0604030504040204" pitchFamily="34" charset="0"/>
              </a:rPr>
              <a:t>Aggregate 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Trong </a:t>
            </a:r>
            <a:r>
              <a:rPr lang="en-US" dirty="0">
                <a:solidFill>
                  <a:schemeClr val="tx1"/>
                </a:solidFill>
                <a:latin typeface="Verdana" panose="020B0604030504040204" pitchFamily="34" charset="0"/>
                <a:ea typeface="Verdana" panose="020B0604030504040204" pitchFamily="34" charset="0"/>
              </a:rPr>
              <a:t>HQTCSDL</a:t>
            </a:r>
            <a:r>
              <a:rPr lang="vi-VN" b="0" i="0" dirty="0">
                <a:solidFill>
                  <a:schemeClr val="tx1"/>
                </a:solidFill>
                <a:effectLst/>
                <a:latin typeface="Verdana" panose="020B0604030504040204" pitchFamily="34" charset="0"/>
                <a:ea typeface="Verdana" panose="020B0604030504040204" pitchFamily="34" charset="0"/>
              </a:rPr>
              <a:t>, các hàm tổng hợp là một hàm trong đó các giá trị của nhiều hàng được gom nhóm lại với nhau để làm đầu vào cho các tiêu chí nhất định để tạo thành một giá trị duy nhất có ý nghĩa quan trọng hơn.</a:t>
            </a:r>
            <a:endParaRPr lang="en-US" b="0" i="0" dirty="0">
              <a:solidFill>
                <a:schemeClr val="tx1"/>
              </a:solidFill>
              <a:effectLst/>
              <a:latin typeface="Verdana" panose="020B0604030504040204" pitchFamily="34" charset="0"/>
              <a:ea typeface="Verdana" panose="020B0604030504040204" pitchFamily="34" charset="0"/>
            </a:endParaRPr>
          </a:p>
          <a:p>
            <a:pPr algn="l" fontAlgn="base"/>
            <a:r>
              <a:rPr lang="en-US" b="0" i="0" u="none" strike="noStrike" dirty="0">
                <a:solidFill>
                  <a:schemeClr val="tx1"/>
                </a:solidFill>
                <a:effectLst/>
                <a:latin typeface="Verdana" panose="020B0604030504040204" pitchFamily="34" charset="0"/>
                <a:ea typeface="Verdana" panose="020B0604030504040204" pitchFamily="34" charset="0"/>
              </a:rPr>
              <a:t>C</a:t>
            </a:r>
            <a:r>
              <a:rPr lang="vi-VN" b="0" i="0" u="none" strike="noStrike" dirty="0">
                <a:solidFill>
                  <a:schemeClr val="tx1"/>
                </a:solidFill>
                <a:effectLst/>
                <a:latin typeface="Verdana" panose="020B0604030504040204" pitchFamily="34" charset="0"/>
                <a:ea typeface="Verdana" panose="020B0604030504040204" pitchFamily="34" charset="0"/>
              </a:rPr>
              <a:t>ác hàm tổng hợp thường xuyên sử dụng sau:</a:t>
            </a: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Count</a:t>
            </a: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Sum</a:t>
            </a: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Avg</a:t>
            </a: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Min</a:t>
            </a: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Max</a:t>
            </a:r>
          </a:p>
          <a:p>
            <a:pPr>
              <a:buFont typeface="Arial" panose="020B0604020202020204" pitchFamily="34" charset="0"/>
              <a:buChar char="•"/>
            </a:pP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33</a:t>
            </a:fld>
            <a:endParaRPr lang="en-US"/>
          </a:p>
        </p:txBody>
      </p:sp>
    </p:spTree>
    <p:extLst>
      <p:ext uri="{BB962C8B-B14F-4D97-AF65-F5344CB8AC3E}">
        <p14:creationId xmlns:p14="http://schemas.microsoft.com/office/powerpoint/2010/main" val="37065085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effectLst/>
                <a:latin typeface="Verdana" panose="020B0604030504040204" pitchFamily="34" charset="0"/>
                <a:ea typeface="Verdana" panose="020B0604030504040204" pitchFamily="34" charset="0"/>
              </a:rPr>
              <a:t>Aggregate 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i="0" dirty="0">
                <a:solidFill>
                  <a:schemeClr val="tx1"/>
                </a:solidFill>
                <a:effectLst/>
                <a:latin typeface="Verdana" panose="020B0604030504040204" pitchFamily="34" charset="0"/>
                <a:ea typeface="Verdana" panose="020B0604030504040204" pitchFamily="34" charset="0"/>
              </a:rPr>
              <a:t>Hàm COUNT trong SQL là hàm đơn giản nhất và rất hữu ích trong việc đếm số lượng bản ghi, được mong đợi sẽ được trả về bởi một câu lệnh SELECT.</a:t>
            </a:r>
            <a:endParaRPr lang="en-US"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dirty="0">
                <a:solidFill>
                  <a:srgbClr val="002060"/>
                </a:solidFill>
                <a:latin typeface="Verdana" panose="020B0604030504040204" pitchFamily="34" charset="0"/>
                <a:ea typeface="Verdana" panose="020B0604030504040204" pitchFamily="34" charset="0"/>
              </a:rPr>
              <a:t>SELECT </a:t>
            </a:r>
            <a:r>
              <a:rPr lang="en-US" b="1" dirty="0">
                <a:solidFill>
                  <a:srgbClr val="002060"/>
                </a:solidFill>
                <a:latin typeface="Verdana" panose="020B0604030504040204" pitchFamily="34" charset="0"/>
                <a:ea typeface="Verdana" panose="020B0604030504040204" pitchFamily="34" charset="0"/>
              </a:rPr>
              <a:t>COUNT</a:t>
            </a:r>
            <a:r>
              <a:rPr lang="en-US" dirty="0">
                <a:solidFill>
                  <a:schemeClr val="tx1"/>
                </a:solidFill>
                <a:latin typeface="Verdana" panose="020B0604030504040204" pitchFamily="34" charset="0"/>
                <a:ea typeface="Verdana" panose="020B0604030504040204" pitchFamily="34" charset="0"/>
              </a:rPr>
              <a:t>(</a:t>
            </a:r>
            <a:r>
              <a:rPr lang="en-US" dirty="0" err="1">
                <a:solidFill>
                  <a:schemeClr val="tx1"/>
                </a:solidFill>
                <a:latin typeface="Verdana" panose="020B0604030504040204" pitchFamily="34" charset="0"/>
                <a:ea typeface="Verdana" panose="020B0604030504040204" pitchFamily="34" charset="0"/>
              </a:rPr>
              <a:t>column_name</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fontAlgn="base">
              <a:buFont typeface="Arial" panose="020B0604020202020204" pitchFamily="34" charset="0"/>
              <a:buChar char="•"/>
            </a:pPr>
            <a:r>
              <a:rPr lang="vi-VN" i="0" u="none" strike="noStrike" dirty="0">
                <a:solidFill>
                  <a:schemeClr val="tx1"/>
                </a:solidFill>
                <a:effectLst/>
                <a:latin typeface="Verdana" panose="020B0604030504040204" pitchFamily="34" charset="0"/>
                <a:ea typeface="Verdana" panose="020B0604030504040204" pitchFamily="34" charset="0"/>
              </a:rPr>
              <a:t>Hàm SUM trong SQL được sử dụng để tính tổng của một trường trong các bản ghi khác nhau.</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dirty="0">
                <a:solidFill>
                  <a:srgbClr val="002060"/>
                </a:solidFill>
                <a:latin typeface="Verdana" panose="020B0604030504040204" pitchFamily="34" charset="0"/>
                <a:ea typeface="Verdana" panose="020B0604030504040204" pitchFamily="34" charset="0"/>
              </a:rPr>
              <a:t>SELECT </a:t>
            </a:r>
            <a:r>
              <a:rPr lang="en-US" b="1" dirty="0">
                <a:solidFill>
                  <a:srgbClr val="002060"/>
                </a:solidFill>
                <a:latin typeface="Verdana" panose="020B0604030504040204" pitchFamily="34" charset="0"/>
                <a:ea typeface="Verdana" panose="020B0604030504040204" pitchFamily="34" charset="0"/>
              </a:rPr>
              <a:t>SUM</a:t>
            </a:r>
            <a:r>
              <a:rPr lang="en-US" dirty="0">
                <a:solidFill>
                  <a:schemeClr val="tx1"/>
                </a:solidFill>
                <a:latin typeface="Verdana" panose="020B0604030504040204" pitchFamily="34" charset="0"/>
                <a:ea typeface="Verdana" panose="020B0604030504040204" pitchFamily="34" charset="0"/>
              </a:rPr>
              <a:t>(</a:t>
            </a:r>
            <a:r>
              <a:rPr lang="en-US" dirty="0" err="1">
                <a:solidFill>
                  <a:schemeClr val="tx1"/>
                </a:solidFill>
                <a:latin typeface="Verdana" panose="020B0604030504040204" pitchFamily="34" charset="0"/>
                <a:ea typeface="Verdana" panose="020B0604030504040204" pitchFamily="34" charset="0"/>
              </a:rPr>
              <a:t>column_name</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a:t>
            </a:r>
          </a:p>
          <a:p>
            <a:br>
              <a:rPr lang="vi-VN" dirty="0">
                <a:solidFill>
                  <a:schemeClr val="tx1"/>
                </a:solidFill>
                <a:latin typeface="Verdana" panose="020B0604030504040204" pitchFamily="34" charset="0"/>
                <a:ea typeface="Verdana" panose="020B0604030504040204" pitchFamily="34" charset="0"/>
              </a:rPr>
            </a:br>
            <a:endParaRPr lang="en-US"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34</a:t>
            </a:fld>
            <a:endParaRPr lang="en-US"/>
          </a:p>
        </p:txBody>
      </p:sp>
    </p:spTree>
    <p:extLst>
      <p:ext uri="{BB962C8B-B14F-4D97-AF65-F5344CB8AC3E}">
        <p14:creationId xmlns:p14="http://schemas.microsoft.com/office/powerpoint/2010/main" val="18655687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effectLst/>
                <a:latin typeface="Verdana" panose="020B0604030504040204" pitchFamily="34" charset="0"/>
                <a:ea typeface="Verdana" panose="020B0604030504040204" pitchFamily="34" charset="0"/>
              </a:rPr>
              <a:t>Aggregate Function</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Hàm AVG trong SQL được sử dụng để tính giá trị trung bình của một trường trong các bản ghi khác nhau.</a:t>
            </a:r>
            <a:endParaRPr lang="en-US"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dirty="0">
                <a:solidFill>
                  <a:srgbClr val="002060"/>
                </a:solidFill>
                <a:latin typeface="Verdana" panose="020B0604030504040204" pitchFamily="34" charset="0"/>
                <a:ea typeface="Verdana" panose="020B0604030504040204" pitchFamily="34" charset="0"/>
              </a:rPr>
              <a:t>SELECT </a:t>
            </a:r>
            <a:r>
              <a:rPr lang="en-US" b="1" dirty="0">
                <a:solidFill>
                  <a:srgbClr val="002060"/>
                </a:solidFill>
                <a:latin typeface="Verdana" panose="020B0604030504040204" pitchFamily="34" charset="0"/>
                <a:ea typeface="Verdana" panose="020B0604030504040204" pitchFamily="34" charset="0"/>
              </a:rPr>
              <a:t>AVG</a:t>
            </a:r>
            <a:r>
              <a:rPr lang="en-US" dirty="0">
                <a:solidFill>
                  <a:schemeClr val="tx1"/>
                </a:solidFill>
                <a:latin typeface="Verdana" panose="020B0604030504040204" pitchFamily="34" charset="0"/>
                <a:ea typeface="Verdana" panose="020B0604030504040204" pitchFamily="34" charset="0"/>
              </a:rPr>
              <a:t>(</a:t>
            </a:r>
            <a:r>
              <a:rPr lang="en-US" dirty="0" err="1">
                <a:solidFill>
                  <a:schemeClr val="tx1"/>
                </a:solidFill>
                <a:latin typeface="Verdana" panose="020B0604030504040204" pitchFamily="34" charset="0"/>
                <a:ea typeface="Verdana" panose="020B0604030504040204" pitchFamily="34" charset="0"/>
              </a:rPr>
              <a:t>column_name</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a:t>
            </a:r>
          </a:p>
          <a:p>
            <a:pPr>
              <a:buFont typeface="Arial" panose="020B0604020202020204" pitchFamily="34" charset="0"/>
              <a:buChar char="•"/>
            </a:pPr>
            <a:endParaRPr lang="en-US" dirty="0">
              <a:solidFill>
                <a:schemeClr val="tx1"/>
              </a:solidFill>
              <a:latin typeface="Verdana" panose="020B0604030504040204" pitchFamily="34" charset="0"/>
              <a:ea typeface="Verdana" panose="020B0604030504040204" pitchFamily="34" charset="0"/>
            </a:endParaRPr>
          </a:p>
          <a:p>
            <a:pPr fontAlgn="base">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Hàm MIN trong SQL được sử dụng để tìm ra bản ghi có giá trị nhỏ nhất trong một tập hợp bản ghi.</a:t>
            </a:r>
            <a:r>
              <a:rPr lang="vi-VN" i="0" u="none" strike="noStrike" dirty="0">
                <a:solidFill>
                  <a:schemeClr val="tx1"/>
                </a:solidFill>
                <a:effectLst/>
                <a:latin typeface="Verdana" panose="020B0604030504040204" pitchFamily="34" charset="0"/>
                <a:ea typeface="Verdana" panose="020B0604030504040204" pitchFamily="34" charset="0"/>
              </a:rPr>
              <a: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dirty="0">
                <a:solidFill>
                  <a:srgbClr val="002060"/>
                </a:solidFill>
                <a:latin typeface="Verdana" panose="020B0604030504040204" pitchFamily="34" charset="0"/>
                <a:ea typeface="Verdana" panose="020B0604030504040204" pitchFamily="34" charset="0"/>
              </a:rPr>
              <a:t>SELECT </a:t>
            </a:r>
            <a:r>
              <a:rPr lang="en-US" b="1" dirty="0">
                <a:solidFill>
                  <a:srgbClr val="002060"/>
                </a:solidFill>
                <a:latin typeface="Verdana" panose="020B0604030504040204" pitchFamily="34" charset="0"/>
                <a:ea typeface="Verdana" panose="020B0604030504040204" pitchFamily="34" charset="0"/>
              </a:rPr>
              <a:t>MIN</a:t>
            </a:r>
            <a:r>
              <a:rPr lang="en-US" dirty="0">
                <a:solidFill>
                  <a:schemeClr val="tx1"/>
                </a:solidFill>
                <a:latin typeface="Verdana" panose="020B0604030504040204" pitchFamily="34" charset="0"/>
                <a:ea typeface="Verdana" panose="020B0604030504040204" pitchFamily="34" charset="0"/>
              </a:rPr>
              <a:t>(</a:t>
            </a:r>
            <a:r>
              <a:rPr lang="en-US" dirty="0" err="1">
                <a:solidFill>
                  <a:schemeClr val="tx1"/>
                </a:solidFill>
                <a:latin typeface="Verdana" panose="020B0604030504040204" pitchFamily="34" charset="0"/>
                <a:ea typeface="Verdana" panose="020B0604030504040204" pitchFamily="34" charset="0"/>
              </a:rPr>
              <a:t>column_name</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a:t>
            </a:r>
          </a:p>
          <a:p>
            <a:pPr marL="0" indent="0" fontAlgn="base">
              <a:buNone/>
            </a:pPr>
            <a:br>
              <a:rPr lang="vi-VN" dirty="0">
                <a:solidFill>
                  <a:schemeClr val="tx1"/>
                </a:solidFill>
                <a:latin typeface="Verdana" panose="020B0604030504040204" pitchFamily="34" charset="0"/>
                <a:ea typeface="Verdana" panose="020B0604030504040204" pitchFamily="34" charset="0"/>
              </a:rPr>
            </a:br>
            <a:r>
              <a:rPr lang="vi-VN" b="0" i="0" dirty="0">
                <a:solidFill>
                  <a:schemeClr val="tx1"/>
                </a:solidFill>
                <a:effectLst/>
                <a:latin typeface="Verdana" panose="020B0604030504040204" pitchFamily="34" charset="0"/>
                <a:ea typeface="Verdana" panose="020B0604030504040204" pitchFamily="34" charset="0"/>
              </a:rPr>
              <a:t>Hàm Max trong SQL được sử dụng để tìm ra bản ghi có giá trị lớn nhất trong một tập hợp bản ghi.</a:t>
            </a:r>
            <a:endParaRPr lang="en-US" b="0" i="0" dirty="0">
              <a:solidFill>
                <a:schemeClr val="tx1"/>
              </a:solidFill>
              <a:effectLst/>
              <a:latin typeface="Verdana" panose="020B0604030504040204" pitchFamily="34" charset="0"/>
              <a:ea typeface="Verdana" panose="020B0604030504040204" pitchFamily="34" charset="0"/>
            </a:endParaRPr>
          </a:p>
          <a:p>
            <a:pPr fontAlgn="base">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Cú </a:t>
            </a:r>
            <a:r>
              <a:rPr lang="en-US" dirty="0" err="1">
                <a:solidFill>
                  <a:schemeClr val="tx1"/>
                </a:solidFill>
                <a:latin typeface="Verdana" panose="020B0604030504040204" pitchFamily="34" charset="0"/>
                <a:ea typeface="Verdana" panose="020B0604030504040204" pitchFamily="34" charset="0"/>
              </a:rPr>
              <a:t>pháp</a:t>
            </a:r>
            <a:r>
              <a:rPr lang="en-US" dirty="0">
                <a:solidFill>
                  <a:schemeClr val="tx1"/>
                </a:solidFill>
                <a:latin typeface="Verdana" panose="020B0604030504040204" pitchFamily="34" charset="0"/>
                <a:ea typeface="Verdana" panose="020B0604030504040204" pitchFamily="34" charset="0"/>
              </a:rPr>
              <a:t> : </a:t>
            </a:r>
            <a:r>
              <a:rPr lang="en-US" dirty="0">
                <a:solidFill>
                  <a:srgbClr val="002060"/>
                </a:solidFill>
                <a:latin typeface="Verdana" panose="020B0604030504040204" pitchFamily="34" charset="0"/>
                <a:ea typeface="Verdana" panose="020B0604030504040204" pitchFamily="34" charset="0"/>
              </a:rPr>
              <a:t>SELECT </a:t>
            </a:r>
            <a:r>
              <a:rPr lang="en-US" b="1" dirty="0">
                <a:solidFill>
                  <a:srgbClr val="002060"/>
                </a:solidFill>
                <a:latin typeface="Verdana" panose="020B0604030504040204" pitchFamily="34" charset="0"/>
                <a:ea typeface="Verdana" panose="020B0604030504040204" pitchFamily="34" charset="0"/>
              </a:rPr>
              <a:t>MAX</a:t>
            </a:r>
            <a:r>
              <a:rPr lang="en-US" dirty="0">
                <a:solidFill>
                  <a:schemeClr val="tx1"/>
                </a:solidFill>
                <a:latin typeface="Verdana" panose="020B0604030504040204" pitchFamily="34" charset="0"/>
                <a:ea typeface="Verdana" panose="020B0604030504040204" pitchFamily="34" charset="0"/>
              </a:rPr>
              <a:t>(</a:t>
            </a:r>
            <a:r>
              <a:rPr lang="en-US" dirty="0" err="1">
                <a:solidFill>
                  <a:schemeClr val="tx1"/>
                </a:solidFill>
                <a:latin typeface="Verdana" panose="020B0604030504040204" pitchFamily="34" charset="0"/>
                <a:ea typeface="Verdana" panose="020B0604030504040204" pitchFamily="34" charset="0"/>
              </a:rPr>
              <a:t>column_name</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FROM</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table_name</a:t>
            </a:r>
            <a:r>
              <a:rPr lang="en-US" dirty="0">
                <a:solidFill>
                  <a:schemeClr val="tx1"/>
                </a:solidFill>
                <a:latin typeface="Verdana" panose="020B0604030504040204" pitchFamily="34" charset="0"/>
                <a:ea typeface="Verdana" panose="020B0604030504040204" pitchFamily="34" charset="0"/>
              </a:rPr>
              <a:t>;</a:t>
            </a:r>
          </a:p>
          <a:p>
            <a:endParaRPr lang="en-US"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35</a:t>
            </a:fld>
            <a:endParaRPr lang="en-US"/>
          </a:p>
        </p:txBody>
      </p:sp>
    </p:spTree>
    <p:extLst>
      <p:ext uri="{BB962C8B-B14F-4D97-AF65-F5344CB8AC3E}">
        <p14:creationId xmlns:p14="http://schemas.microsoft.com/office/powerpoint/2010/main" val="12775215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EDB2-ECDD-2BC1-F12D-5DCED0368B08}"/>
              </a:ext>
            </a:extLst>
          </p:cNvPr>
          <p:cNvSpPr>
            <a:spLocks noGrp="1"/>
          </p:cNvSpPr>
          <p:nvPr>
            <p:ph type="title"/>
          </p:nvPr>
        </p:nvSpPr>
        <p:spPr>
          <a:xfrm>
            <a:off x="1154083" y="1720210"/>
            <a:ext cx="10058400" cy="1450757"/>
          </a:xfrm>
        </p:spPr>
        <p:txBody>
          <a:bodyPr/>
          <a:lstStyle/>
          <a:p>
            <a:pPr algn="ctr"/>
            <a:r>
              <a:rPr lang="en-US" b="1" dirty="0" err="1">
                <a:solidFill>
                  <a:srgbClr val="002060"/>
                </a:solidFill>
                <a:latin typeface="Verdana" panose="020B0604030504040204" pitchFamily="34" charset="0"/>
                <a:ea typeface="Verdana" panose="020B0604030504040204" pitchFamily="34" charset="0"/>
              </a:rPr>
              <a:t>Cảm</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ơn</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anh</a:t>
            </a:r>
            <a:r>
              <a:rPr lang="en-US" b="1" dirty="0">
                <a:solidFill>
                  <a:srgbClr val="002060"/>
                </a:solidFill>
                <a:latin typeface="Verdana" panose="020B0604030504040204" pitchFamily="34" charset="0"/>
                <a:ea typeface="Verdana" panose="020B0604030504040204" pitchFamily="34" charset="0"/>
              </a:rPr>
              <a:t>/chị </a:t>
            </a:r>
            <a:r>
              <a:rPr lang="en-US" b="1" dirty="0" err="1">
                <a:solidFill>
                  <a:srgbClr val="002060"/>
                </a:solidFill>
                <a:latin typeface="Verdana" panose="020B0604030504040204" pitchFamily="34" charset="0"/>
                <a:ea typeface="Verdana" panose="020B0604030504040204" pitchFamily="34" charset="0"/>
              </a:rPr>
              <a:t>đa</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xem</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phần</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trình</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bày</a:t>
            </a:r>
            <a:endParaRPr lang="en-US" b="1" dirty="0">
              <a:solidFill>
                <a:srgbClr val="002060"/>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AA3E666A-DDC5-593D-41FE-F40AE9C04A4F}"/>
              </a:ext>
            </a:extLst>
          </p:cNvPr>
          <p:cNvSpPr>
            <a:spLocks noGrp="1"/>
          </p:cNvSpPr>
          <p:nvPr>
            <p:ph type="sldNum" sz="quarter" idx="12"/>
          </p:nvPr>
        </p:nvSpPr>
        <p:spPr/>
        <p:txBody>
          <a:bodyPr/>
          <a:lstStyle/>
          <a:p>
            <a:fld id="{5FFFF598-432A-4B7E-867E-5CFC67DB7AEA}" type="slidenum">
              <a:rPr lang="en-US" smtClean="0"/>
              <a:t>36</a:t>
            </a:fld>
            <a:endParaRPr lang="en-US"/>
          </a:p>
        </p:txBody>
      </p:sp>
    </p:spTree>
    <p:extLst>
      <p:ext uri="{BB962C8B-B14F-4D97-AF65-F5344CB8AC3E}">
        <p14:creationId xmlns:p14="http://schemas.microsoft.com/office/powerpoint/2010/main" val="12563046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Giới</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thiệu</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lstStyle/>
          <a:p>
            <a:pPr algn="just"/>
            <a:r>
              <a:rPr lang="vi-VN" i="0" dirty="0">
                <a:solidFill>
                  <a:srgbClr val="002060"/>
                </a:solidFill>
                <a:effectLst/>
                <a:latin typeface="Verdana" panose="020B0604030504040204" pitchFamily="34" charset="0"/>
                <a:ea typeface="Verdana" panose="020B0604030504040204" pitchFamily="34" charset="0"/>
              </a:rPr>
              <a:t>Web API </a:t>
            </a:r>
            <a:r>
              <a:rPr lang="vi-VN" i="0" dirty="0">
                <a:solidFill>
                  <a:schemeClr val="tx1"/>
                </a:solidFill>
                <a:effectLst/>
                <a:latin typeface="Verdana" panose="020B0604030504040204" pitchFamily="34" charset="0"/>
                <a:ea typeface="Verdana" panose="020B0604030504040204" pitchFamily="34" charset="0"/>
              </a:rPr>
              <a:t>là viết tắt của "Web Application Programming Interface," là giao diện lập trình ứng dụng thiết kế để tương tác qua giao thức HTTP.</a:t>
            </a:r>
            <a:endParaRPr lang="en-US" i="0" dirty="0">
              <a:solidFill>
                <a:schemeClr val="tx1"/>
              </a:solidFill>
              <a:effectLst/>
              <a:latin typeface="Verdana" panose="020B0604030504040204" pitchFamily="34" charset="0"/>
              <a:ea typeface="Verdana" panose="020B0604030504040204" pitchFamily="34" charset="0"/>
            </a:endParaRPr>
          </a:p>
          <a:p>
            <a:pPr algn="just"/>
            <a:r>
              <a:rPr lang="en-US" i="0" dirty="0">
                <a:solidFill>
                  <a:schemeClr val="tx1"/>
                </a:solidFill>
                <a:effectLst/>
                <a:latin typeface="Verdana" panose="020B0604030504040204" pitchFamily="34" charset="0"/>
                <a:ea typeface="Verdana" panose="020B0604030504040204" pitchFamily="34" charset="0"/>
              </a:rPr>
              <a:t>L</a:t>
            </a:r>
            <a:r>
              <a:rPr lang="vi-VN" i="0" dirty="0">
                <a:solidFill>
                  <a:schemeClr val="tx1"/>
                </a:solidFill>
                <a:effectLst/>
                <a:latin typeface="Verdana" panose="020B0604030504040204" pitchFamily="34" charset="0"/>
                <a:ea typeface="Verdana" panose="020B0604030504040204" pitchFamily="34" charset="0"/>
              </a:rPr>
              <a:t>à một phương thức được sử dụng để các website hay ứng dụng web khác nhau có thể trảo đổi thông tin, dữ liệu qua lại. </a:t>
            </a:r>
            <a:endParaRPr lang="en-US" dirty="0">
              <a:solidFill>
                <a:schemeClr val="tx1"/>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6CCE503D-67F9-3F03-2DA1-0287AA538806}"/>
              </a:ext>
            </a:extLst>
          </p:cNvPr>
          <p:cNvSpPr>
            <a:spLocks noGrp="1"/>
          </p:cNvSpPr>
          <p:nvPr>
            <p:ph type="sldNum" sz="quarter" idx="12"/>
          </p:nvPr>
        </p:nvSpPr>
        <p:spPr/>
        <p:txBody>
          <a:bodyPr/>
          <a:lstStyle/>
          <a:p>
            <a:fld id="{5FFFF598-432A-4B7E-867E-5CFC67DB7AEA}" type="slidenum">
              <a:rPr lang="en-US" smtClean="0"/>
              <a:t>4</a:t>
            </a:fld>
            <a:endParaRPr lang="en-US"/>
          </a:p>
        </p:txBody>
      </p:sp>
    </p:spTree>
    <p:extLst>
      <p:ext uri="{BB962C8B-B14F-4D97-AF65-F5344CB8AC3E}">
        <p14:creationId xmlns:p14="http://schemas.microsoft.com/office/powerpoint/2010/main" val="3665608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Ưu</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điểm</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lnSpcReduction="10000"/>
          </a:bodyPr>
          <a:lstStyle/>
          <a:p>
            <a:pPr>
              <a:buFont typeface="Wingdings" panose="05000000000000000000" pitchFamily="2" charset="2"/>
              <a:buChar char="§"/>
            </a:pPr>
            <a:r>
              <a:rPr lang="vi-VN" dirty="0">
                <a:latin typeface="Verdana" panose="020B0604030504040204" pitchFamily="34" charset="0"/>
                <a:ea typeface="Verdana" panose="020B0604030504040204" pitchFamily="34" charset="0"/>
              </a:rPr>
              <a:t>Web API được sử dụng khá rộng rãi ở trên các ứng dụng như: Desktop, mobile và cả ứng dụng ở Website. </a:t>
            </a:r>
          </a:p>
          <a:p>
            <a:pPr>
              <a:buFont typeface="Wingdings" panose="05000000000000000000" pitchFamily="2" charset="2"/>
              <a:buChar char="§"/>
            </a:pPr>
            <a:r>
              <a:rPr lang="vi-VN" dirty="0">
                <a:latin typeface="Verdana" panose="020B0604030504040204" pitchFamily="34" charset="0"/>
                <a:ea typeface="Verdana" panose="020B0604030504040204" pitchFamily="34" charset="0"/>
              </a:rPr>
              <a:t>Linh hoạt đối với các dạng dữ liệu trả về Client: Json, XML hay những định dạng khác nữa. </a:t>
            </a:r>
          </a:p>
          <a:p>
            <a:pPr>
              <a:buFont typeface="Wingdings" panose="05000000000000000000" pitchFamily="2" charset="2"/>
              <a:buChar char="§"/>
            </a:pPr>
            <a:r>
              <a:rPr lang="vi-VN" dirty="0">
                <a:latin typeface="Verdana" panose="020B0604030504040204" pitchFamily="34" charset="0"/>
                <a:ea typeface="Verdana" panose="020B0604030504040204" pitchFamily="34" charset="0"/>
              </a:rPr>
              <a:t>Dễ dàng xây dựng được HTTP service: URI, URI, request/response headers, caching, versioning, content formats và cả host trong ứng dụng. </a:t>
            </a:r>
          </a:p>
          <a:p>
            <a:pPr>
              <a:buFont typeface="Wingdings" panose="05000000000000000000" pitchFamily="2" charset="2"/>
              <a:buChar char="§"/>
            </a:pPr>
            <a:r>
              <a:rPr lang="vi-VN" dirty="0">
                <a:latin typeface="Verdana" panose="020B0604030504040204" pitchFamily="34" charset="0"/>
                <a:ea typeface="Verdana" panose="020B0604030504040204" pitchFamily="34" charset="0"/>
              </a:rPr>
              <a:t>Với mã nguồn mở có thể giúp hỗ trợ những chức năng của Restful một cách đầy đủ. </a:t>
            </a:r>
          </a:p>
          <a:p>
            <a:pPr>
              <a:buFont typeface="Wingdings" panose="05000000000000000000" pitchFamily="2" charset="2"/>
              <a:buChar char="§"/>
            </a:pPr>
            <a:r>
              <a:rPr lang="vi-VN" dirty="0">
                <a:latin typeface="Verdana" panose="020B0604030504040204" pitchFamily="34" charset="0"/>
                <a:ea typeface="Verdana" panose="020B0604030504040204" pitchFamily="34" charset="0"/>
              </a:rPr>
              <a:t>Hỗ trợ về thành phần MVC như: routing, controller, action result, filter, model binder, IoC container, dependency injection, unit test.</a:t>
            </a:r>
          </a:p>
          <a:p>
            <a:pPr>
              <a:buFont typeface="Wingdings" panose="05000000000000000000" pitchFamily="2" charset="2"/>
              <a:buChar char="§"/>
            </a:pPr>
            <a:r>
              <a:rPr lang="vi-VN" dirty="0">
                <a:latin typeface="Verdana" panose="020B0604030504040204" pitchFamily="34" charset="0"/>
                <a:ea typeface="Verdana" panose="020B0604030504040204" pitchFamily="34" charset="0"/>
              </a:rPr>
              <a:t>Giao tiếp 2 chiều được xác nhận, vì vậy các giao dịch có thể đảm bảo được độ tin cậy cao hơn. </a:t>
            </a:r>
          </a:p>
        </p:txBody>
      </p:sp>
      <p:sp>
        <p:nvSpPr>
          <p:cNvPr id="4" name="Slide Number Placeholder 3">
            <a:extLst>
              <a:ext uri="{FF2B5EF4-FFF2-40B4-BE49-F238E27FC236}">
                <a16:creationId xmlns:a16="http://schemas.microsoft.com/office/drawing/2014/main" id="{1099A43A-47EF-1C9B-30C3-D12BDD0FD43B}"/>
              </a:ext>
            </a:extLst>
          </p:cNvPr>
          <p:cNvSpPr>
            <a:spLocks noGrp="1"/>
          </p:cNvSpPr>
          <p:nvPr>
            <p:ph type="sldNum" sz="quarter" idx="12"/>
          </p:nvPr>
        </p:nvSpPr>
        <p:spPr/>
        <p:txBody>
          <a:bodyPr/>
          <a:lstStyle/>
          <a:p>
            <a:fld id="{5FFFF598-432A-4B7E-867E-5CFC67DB7AEA}" type="slidenum">
              <a:rPr lang="en-US" smtClean="0"/>
              <a:t>5</a:t>
            </a:fld>
            <a:endParaRPr lang="en-US"/>
          </a:p>
        </p:txBody>
      </p:sp>
    </p:spTree>
    <p:extLst>
      <p:ext uri="{BB962C8B-B14F-4D97-AF65-F5344CB8AC3E}">
        <p14:creationId xmlns:p14="http://schemas.microsoft.com/office/powerpoint/2010/main" val="1860631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Nhược</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điểm</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l">
              <a:buFont typeface="Wingdings" panose="05000000000000000000" pitchFamily="2" charset="2"/>
              <a:buChar char="§"/>
            </a:pPr>
            <a:r>
              <a:rPr lang="vi-VN" b="0" i="0" dirty="0">
                <a:solidFill>
                  <a:srgbClr val="212529"/>
                </a:solidFill>
                <a:effectLst/>
                <a:latin typeface="Verdana" panose="020B0604030504040204" pitchFamily="34" charset="0"/>
                <a:ea typeface="Verdana" panose="020B0604030504040204" pitchFamily="34" charset="0"/>
              </a:rPr>
              <a:t>Web API chưa được gọi là Restful Service bởi nó chỉ mới hỗ trợ mặc định Get, Post. </a:t>
            </a:r>
          </a:p>
          <a:p>
            <a:pPr algn="l">
              <a:buFont typeface="Wingdings" panose="05000000000000000000" pitchFamily="2" charset="2"/>
              <a:buChar char="§"/>
            </a:pPr>
            <a:r>
              <a:rPr lang="vi-VN" b="0" i="0" dirty="0">
                <a:solidFill>
                  <a:srgbClr val="212529"/>
                </a:solidFill>
                <a:effectLst/>
                <a:latin typeface="Verdana" panose="020B0604030504040204" pitchFamily="34" charset="0"/>
                <a:ea typeface="Verdana" panose="020B0604030504040204" pitchFamily="34" charset="0"/>
              </a:rPr>
              <a:t>Nếu muốn sử dụng tốt nhất bạn cần có kiến thức và am hiểu thật sự về backend. </a:t>
            </a:r>
          </a:p>
          <a:p>
            <a:pPr algn="l">
              <a:buFont typeface="Wingdings" panose="05000000000000000000" pitchFamily="2" charset="2"/>
              <a:buChar char="§"/>
            </a:pPr>
            <a:r>
              <a:rPr lang="vi-VN" b="0" i="0" dirty="0">
                <a:solidFill>
                  <a:srgbClr val="212529"/>
                </a:solidFill>
                <a:effectLst/>
                <a:latin typeface="Verdana" panose="020B0604030504040204" pitchFamily="34" charset="0"/>
                <a:ea typeface="Verdana" panose="020B0604030504040204" pitchFamily="34" charset="0"/>
              </a:rPr>
              <a:t>Khá mất thời gian cho việc phát triển cũng như nâng cấp, vận hành. </a:t>
            </a:r>
          </a:p>
          <a:p>
            <a:pPr algn="l">
              <a:buFont typeface="Wingdings" panose="05000000000000000000" pitchFamily="2" charset="2"/>
              <a:buChar char="§"/>
            </a:pPr>
            <a:r>
              <a:rPr lang="vi-VN" b="0" i="0" dirty="0">
                <a:solidFill>
                  <a:srgbClr val="212529"/>
                </a:solidFill>
                <a:effectLst/>
                <a:latin typeface="Verdana" panose="020B0604030504040204" pitchFamily="34" charset="0"/>
                <a:ea typeface="Verdana" panose="020B0604030504040204" pitchFamily="34" charset="0"/>
              </a:rPr>
              <a:t>Hệ thống có thể bị tấn công nếu như không giới hạn chức năng hay điều kiện.</a:t>
            </a:r>
          </a:p>
        </p:txBody>
      </p:sp>
      <p:sp>
        <p:nvSpPr>
          <p:cNvPr id="4" name="Slide Number Placeholder 3">
            <a:extLst>
              <a:ext uri="{FF2B5EF4-FFF2-40B4-BE49-F238E27FC236}">
                <a16:creationId xmlns:a16="http://schemas.microsoft.com/office/drawing/2014/main" id="{5D1AAFF4-95CC-CDAC-6D4D-7535835749B8}"/>
              </a:ext>
            </a:extLst>
          </p:cNvPr>
          <p:cNvSpPr>
            <a:spLocks noGrp="1"/>
          </p:cNvSpPr>
          <p:nvPr>
            <p:ph type="sldNum" sz="quarter" idx="12"/>
          </p:nvPr>
        </p:nvSpPr>
        <p:spPr/>
        <p:txBody>
          <a:bodyPr/>
          <a:lstStyle/>
          <a:p>
            <a:fld id="{5FFFF598-432A-4B7E-867E-5CFC67DB7AEA}" type="slidenum">
              <a:rPr lang="en-US" smtClean="0"/>
              <a:t>6</a:t>
            </a:fld>
            <a:endParaRPr lang="en-US"/>
          </a:p>
        </p:txBody>
      </p:sp>
    </p:spTree>
    <p:extLst>
      <p:ext uri="{BB962C8B-B14F-4D97-AF65-F5344CB8AC3E}">
        <p14:creationId xmlns:p14="http://schemas.microsoft.com/office/powerpoint/2010/main" val="26609814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.Net</a:t>
            </a:r>
            <a:r>
              <a:rPr lang="en-US" sz="3600" b="1" dirty="0">
                <a:solidFill>
                  <a:srgbClr val="002060"/>
                </a:solidFill>
                <a:latin typeface="Verdana" panose="020B0604030504040204" pitchFamily="34" charset="0"/>
                <a:ea typeface="Verdana" panose="020B0604030504040204" pitchFamily="34" charset="0"/>
              </a:rPr>
              <a:t> Web API</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marL="0" indent="0" algn="just">
              <a:lnSpc>
                <a:spcPct val="120000"/>
              </a:lnSpc>
              <a:buNone/>
            </a:pPr>
            <a:r>
              <a:rPr lang="en-US" dirty="0">
                <a:solidFill>
                  <a:srgbClr val="1B1B1B"/>
                </a:solidFill>
                <a:latin typeface="Verdana" panose="020B0604030504040204" pitchFamily="34" charset="0"/>
                <a:ea typeface="Verdana" panose="020B0604030504040204" pitchFamily="34" charset="0"/>
              </a:rPr>
              <a:t>L</a:t>
            </a:r>
            <a:r>
              <a:rPr lang="vi-VN" b="0" i="0" dirty="0">
                <a:solidFill>
                  <a:srgbClr val="1B1B1B"/>
                </a:solidFill>
                <a:effectLst/>
                <a:latin typeface="Verdana" panose="020B0604030504040204" pitchFamily="34" charset="0"/>
                <a:ea typeface="Verdana" panose="020B0604030504040204" pitchFamily="34" charset="0"/>
              </a:rPr>
              <a:t>à một framework giúp cho việc xây dựng HTTP service một cách dễ dàng. Chúng có thể phát triển cho nhiều clients khác nhau như trình duyệt, mobile app. Web api là một nền tảng để phát triển các ứng dụng dựa trên Restfull service trong .Net.</a:t>
            </a:r>
            <a:endParaRPr lang="vi-VN" i="0" dirty="0">
              <a:solidFill>
                <a:schemeClr val="tx1"/>
              </a:solidFill>
              <a:effectLst/>
              <a:latin typeface="Verdana" panose="020B0604030504040204" pitchFamily="34" charset="0"/>
              <a:ea typeface="Verdana" panose="020B0604030504040204" pitchFamily="34" charset="0"/>
              <a:cs typeface="Vani" panose="020B0502040204020203" pitchFamily="18" charset="0"/>
            </a:endParaRPr>
          </a:p>
        </p:txBody>
      </p:sp>
      <p:sp>
        <p:nvSpPr>
          <p:cNvPr id="4" name="Slide Number Placeholder 3">
            <a:extLst>
              <a:ext uri="{FF2B5EF4-FFF2-40B4-BE49-F238E27FC236}">
                <a16:creationId xmlns:a16="http://schemas.microsoft.com/office/drawing/2014/main" id="{5D1AAFF4-95CC-CDAC-6D4D-7535835749B8}"/>
              </a:ext>
            </a:extLst>
          </p:cNvPr>
          <p:cNvSpPr>
            <a:spLocks noGrp="1"/>
          </p:cNvSpPr>
          <p:nvPr>
            <p:ph type="sldNum" sz="quarter" idx="12"/>
          </p:nvPr>
        </p:nvSpPr>
        <p:spPr/>
        <p:txBody>
          <a:bodyPr/>
          <a:lstStyle/>
          <a:p>
            <a:fld id="{5FFFF598-432A-4B7E-867E-5CFC67DB7AEA}" type="slidenum">
              <a:rPr lang="en-US" smtClean="0"/>
              <a:t>7</a:t>
            </a:fld>
            <a:endParaRPr lang="en-US"/>
          </a:p>
        </p:txBody>
      </p:sp>
    </p:spTree>
    <p:extLst>
      <p:ext uri="{BB962C8B-B14F-4D97-AF65-F5344CB8AC3E}">
        <p14:creationId xmlns:p14="http://schemas.microsoft.com/office/powerpoint/2010/main" val="17286089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HTTP Status Code</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just"/>
            <a:r>
              <a:rPr lang="en-US" dirty="0">
                <a:solidFill>
                  <a:srgbClr val="040C28"/>
                </a:solidFill>
                <a:latin typeface="Verdana" panose="020B0604030504040204" pitchFamily="34" charset="0"/>
                <a:ea typeface="Verdana" panose="020B0604030504040204" pitchFamily="34" charset="0"/>
              </a:rPr>
              <a:t>L</a:t>
            </a:r>
            <a:r>
              <a:rPr lang="vi-VN" b="0" i="0" dirty="0">
                <a:solidFill>
                  <a:srgbClr val="040C28"/>
                </a:solidFill>
                <a:effectLst/>
                <a:latin typeface="Verdana" panose="020B0604030504040204" pitchFamily="34" charset="0"/>
                <a:ea typeface="Verdana" panose="020B0604030504040204" pitchFamily="34" charset="0"/>
              </a:rPr>
              <a:t>à một mã gồm 3 chữ số được gửi trả về cho client từ server dùng để mô tả trạng thái của quá trình server xử lý một yêu cầu cho trước gửi từ client tới server dưới giao thức HTTP</a:t>
            </a:r>
            <a:r>
              <a:rPr lang="en-US" b="0" i="0" dirty="0">
                <a:solidFill>
                  <a:srgbClr val="040C28"/>
                </a:solidFill>
                <a:effectLst/>
                <a:latin typeface="Verdana" panose="020B0604030504040204" pitchFamily="34" charset="0"/>
                <a:ea typeface="Verdana" panose="020B0604030504040204" pitchFamily="34" charset="0"/>
              </a:rPr>
              <a:t>.</a:t>
            </a:r>
          </a:p>
          <a:p>
            <a:pPr algn="just"/>
            <a:r>
              <a:rPr lang="en-US" b="0" i="0" dirty="0">
                <a:solidFill>
                  <a:srgbClr val="222222"/>
                </a:solidFill>
                <a:effectLst/>
                <a:latin typeface="Verdana" panose="020B0604030504040204" pitchFamily="34" charset="0"/>
                <a:ea typeface="Verdana" panose="020B0604030504040204" pitchFamily="34" charset="0"/>
              </a:rPr>
              <a:t>C</a:t>
            </a:r>
            <a:r>
              <a:rPr lang="vi-VN" b="0" i="0" dirty="0">
                <a:solidFill>
                  <a:srgbClr val="222222"/>
                </a:solidFill>
                <a:effectLst/>
                <a:latin typeface="Verdana" panose="020B0604030504040204" pitchFamily="34" charset="0"/>
                <a:ea typeface="Verdana" panose="020B0604030504040204" pitchFamily="34" charset="0"/>
              </a:rPr>
              <a:t>ác HTTP status code phản hồi được chia ra thành 5 hạng mục riêng biệt</a:t>
            </a:r>
            <a:r>
              <a:rPr lang="en-US" b="0" i="0" dirty="0">
                <a:solidFill>
                  <a:srgbClr val="222222"/>
                </a:solidFill>
                <a:effectLst/>
                <a:latin typeface="Verdana" panose="020B0604030504040204" pitchFamily="34" charset="0"/>
                <a:ea typeface="Verdana" panose="020B0604030504040204" pitchFamily="34" charset="0"/>
              </a:rPr>
              <a:t>.</a:t>
            </a:r>
          </a:p>
          <a:p>
            <a:pPr algn="just"/>
            <a:r>
              <a:rPr lang="vi-VN" b="0" i="0" dirty="0">
                <a:solidFill>
                  <a:srgbClr val="222222"/>
                </a:solidFill>
                <a:effectLst/>
                <a:latin typeface="Verdana" panose="020B0604030504040204" pitchFamily="34" charset="0"/>
                <a:ea typeface="Verdana" panose="020B0604030504040204" pitchFamily="34" charset="0"/>
              </a:rPr>
              <a:t>HTTP status code sẽ cho ta biết liệu 1 yêu cầu HTTP cụ thể đã được hoàn thành thành công hay chưa</a:t>
            </a:r>
            <a:r>
              <a:rPr lang="en-US" dirty="0">
                <a:solidFill>
                  <a:srgbClr val="222222"/>
                </a:solidFill>
                <a:latin typeface="Verdana" panose="020B0604030504040204" pitchFamily="34" charset="0"/>
                <a:ea typeface="Verdana" panose="020B0604030504040204" pitchFamily="34" charset="0"/>
              </a:rPr>
              <a:t>.</a:t>
            </a:r>
            <a:endParaRPr lang="vi-VN"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942CA2B-2DCE-00D6-44DB-DC8923292707}"/>
              </a:ext>
            </a:extLst>
          </p:cNvPr>
          <p:cNvSpPr>
            <a:spLocks noGrp="1"/>
          </p:cNvSpPr>
          <p:nvPr>
            <p:ph type="sldNum" sz="quarter" idx="12"/>
          </p:nvPr>
        </p:nvSpPr>
        <p:spPr/>
        <p:txBody>
          <a:bodyPr/>
          <a:lstStyle/>
          <a:p>
            <a:fld id="{5FFFF598-432A-4B7E-867E-5CFC67DB7AEA}" type="slidenum">
              <a:rPr lang="en-US" smtClean="0"/>
              <a:t>8</a:t>
            </a:fld>
            <a:endParaRPr lang="en-US"/>
          </a:p>
        </p:txBody>
      </p:sp>
    </p:spTree>
    <p:extLst>
      <p:ext uri="{BB962C8B-B14F-4D97-AF65-F5344CB8AC3E}">
        <p14:creationId xmlns:p14="http://schemas.microsoft.com/office/powerpoint/2010/main" val="27724141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HTTP Status Code</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lgn="l"/>
            <a:r>
              <a:rPr lang="vi-VN" sz="2000" i="0" dirty="0">
                <a:solidFill>
                  <a:schemeClr val="tx1"/>
                </a:solidFill>
                <a:effectLst/>
                <a:latin typeface="Verdana" panose="020B0604030504040204" pitchFamily="34" charset="0"/>
              </a:rPr>
              <a:t>5 hạng mục đó bao gồm:</a:t>
            </a:r>
          </a:p>
          <a:p>
            <a:pPr lvl="1">
              <a:buFont typeface="Wingdings" panose="05000000000000000000" pitchFamily="2" charset="2"/>
              <a:buChar char="§"/>
            </a:pPr>
            <a:r>
              <a:rPr lang="vi-VN" b="1" i="0" dirty="0">
                <a:solidFill>
                  <a:srgbClr val="222222"/>
                </a:solidFill>
                <a:effectLst/>
                <a:latin typeface="Verdana" panose="020B0604030504040204" pitchFamily="34" charset="0"/>
              </a:rPr>
              <a:t>1xx (100 – 199): </a:t>
            </a:r>
            <a:r>
              <a:rPr lang="vi-VN" i="0" dirty="0">
                <a:solidFill>
                  <a:srgbClr val="002060"/>
                </a:solidFill>
                <a:effectLst/>
                <a:latin typeface="Verdana" panose="020B0604030504040204" pitchFamily="34" charset="0"/>
              </a:rPr>
              <a:t>Information responses / Phản hồi thông tin </a:t>
            </a:r>
            <a:r>
              <a:rPr lang="vi-VN" i="0" dirty="0">
                <a:solidFill>
                  <a:srgbClr val="222222"/>
                </a:solidFill>
                <a:effectLst/>
                <a:latin typeface="Verdana" panose="020B0604030504040204" pitchFamily="34" charset="0"/>
              </a:rPr>
              <a:t>– Yêu cầu đã được chấp nhận và quá trình xử lý yêu cầu của bạn đang được tiếp tục.</a:t>
            </a:r>
          </a:p>
          <a:p>
            <a:pPr lvl="1">
              <a:buFont typeface="Wingdings" panose="05000000000000000000" pitchFamily="2" charset="2"/>
              <a:buChar char="§"/>
            </a:pPr>
            <a:r>
              <a:rPr lang="vi-VN" b="1" i="0" dirty="0">
                <a:solidFill>
                  <a:srgbClr val="222222"/>
                </a:solidFill>
                <a:effectLst/>
                <a:latin typeface="Verdana" panose="020B0604030504040204" pitchFamily="34" charset="0"/>
              </a:rPr>
              <a:t>2xx (200 – 299): </a:t>
            </a:r>
            <a:r>
              <a:rPr lang="vi-VN" i="0" dirty="0">
                <a:solidFill>
                  <a:srgbClr val="002060"/>
                </a:solidFill>
                <a:effectLst/>
                <a:latin typeface="Verdana" panose="020B0604030504040204" pitchFamily="34" charset="0"/>
              </a:rPr>
              <a:t>Successful responses / Phản hồi thành công </a:t>
            </a:r>
            <a:r>
              <a:rPr lang="vi-VN" i="0" dirty="0">
                <a:solidFill>
                  <a:srgbClr val="222222"/>
                </a:solidFill>
                <a:effectLst/>
                <a:latin typeface="Verdana" panose="020B0604030504040204" pitchFamily="34" charset="0"/>
              </a:rPr>
              <a:t>– Yêu cầu của bạn đã được máy chủ tiếp nhận, hiểu và xử lý thành công.</a:t>
            </a:r>
          </a:p>
          <a:p>
            <a:pPr lvl="1">
              <a:buFont typeface="Wingdings" panose="05000000000000000000" pitchFamily="2" charset="2"/>
              <a:buChar char="§"/>
            </a:pPr>
            <a:r>
              <a:rPr lang="vi-VN" b="1" i="0" dirty="0">
                <a:solidFill>
                  <a:srgbClr val="222222"/>
                </a:solidFill>
                <a:effectLst/>
                <a:latin typeface="Verdana" panose="020B0604030504040204" pitchFamily="34" charset="0"/>
              </a:rPr>
              <a:t>3xx (300 – 399): </a:t>
            </a:r>
            <a:r>
              <a:rPr lang="vi-VN" i="0" dirty="0">
                <a:solidFill>
                  <a:srgbClr val="002060"/>
                </a:solidFill>
                <a:effectLst/>
                <a:latin typeface="Verdana" panose="020B0604030504040204" pitchFamily="34" charset="0"/>
              </a:rPr>
              <a:t>Redirects / Điều hướng </a:t>
            </a:r>
            <a:r>
              <a:rPr lang="vi-VN" i="0" dirty="0">
                <a:solidFill>
                  <a:srgbClr val="222222"/>
                </a:solidFill>
                <a:effectLst/>
                <a:latin typeface="Verdana" panose="020B0604030504040204" pitchFamily="34" charset="0"/>
              </a:rPr>
              <a:t>– Phía client cần thực hiện hành động bổ sung để hoàn tất yêu cầu.</a:t>
            </a:r>
          </a:p>
          <a:p>
            <a:pPr lvl="1">
              <a:buFont typeface="Wingdings" panose="05000000000000000000" pitchFamily="2" charset="2"/>
              <a:buChar char="§"/>
            </a:pPr>
            <a:r>
              <a:rPr lang="vi-VN" b="1" i="0" dirty="0">
                <a:solidFill>
                  <a:srgbClr val="222222"/>
                </a:solidFill>
                <a:effectLst/>
                <a:latin typeface="Verdana" panose="020B0604030504040204" pitchFamily="34" charset="0"/>
              </a:rPr>
              <a:t>4xx (400 – 499): </a:t>
            </a:r>
            <a:r>
              <a:rPr lang="vi-VN" i="0" dirty="0">
                <a:solidFill>
                  <a:srgbClr val="002060"/>
                </a:solidFill>
                <a:effectLst/>
                <a:latin typeface="Verdana" panose="020B0604030504040204" pitchFamily="34" charset="0"/>
              </a:rPr>
              <a:t>Client errors / Lỗi phía client </a:t>
            </a:r>
            <a:r>
              <a:rPr lang="vi-VN" i="0" dirty="0">
                <a:solidFill>
                  <a:srgbClr val="222222"/>
                </a:solidFill>
                <a:effectLst/>
                <a:latin typeface="Verdana" panose="020B0604030504040204" pitchFamily="34" charset="0"/>
              </a:rPr>
              <a:t>– Yêu cầu không thể hoàn tất hoặc yêu cầu chứa cú pháp không chính xác. 4xx sẽ hiện ra khi có lỗi từ phía client do không đưa ra yêu cầu hợp lệ.</a:t>
            </a:r>
          </a:p>
          <a:p>
            <a:pPr lvl="1">
              <a:buFont typeface="Wingdings" panose="05000000000000000000" pitchFamily="2" charset="2"/>
              <a:buChar char="§"/>
            </a:pPr>
            <a:r>
              <a:rPr lang="vi-VN" b="1" i="0" dirty="0">
                <a:solidFill>
                  <a:srgbClr val="222222"/>
                </a:solidFill>
                <a:effectLst/>
                <a:latin typeface="Verdana" panose="020B0604030504040204" pitchFamily="34" charset="0"/>
              </a:rPr>
              <a:t>5xx (500 – 599): </a:t>
            </a:r>
            <a:r>
              <a:rPr lang="vi-VN" i="0" dirty="0">
                <a:solidFill>
                  <a:srgbClr val="002060"/>
                </a:solidFill>
                <a:effectLst/>
                <a:latin typeface="Verdana" panose="020B0604030504040204" pitchFamily="34" charset="0"/>
              </a:rPr>
              <a:t>Server errors / Lỗi phía máy chủ </a:t>
            </a:r>
            <a:r>
              <a:rPr lang="vi-VN" i="0" dirty="0">
                <a:solidFill>
                  <a:srgbClr val="222222"/>
                </a:solidFill>
                <a:effectLst/>
                <a:latin typeface="Verdana" panose="020B0604030504040204" pitchFamily="34" charset="0"/>
              </a:rPr>
              <a:t>– Máy chủ không thể hoàn thành yêu cầu được cho là hợp lệ. Khi 5xx xảy ra, bạn chỉ có thể đợi để bên hệ thống máy chủ xử lý xong.</a:t>
            </a:r>
          </a:p>
          <a:p>
            <a:pPr marL="0" indent="0" algn="just">
              <a:buNone/>
            </a:pPr>
            <a:endParaRPr lang="vi-VN" sz="2400"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B460F7F-9EFA-B8B5-E3E1-BA9741DE350A}"/>
              </a:ext>
            </a:extLst>
          </p:cNvPr>
          <p:cNvSpPr>
            <a:spLocks noGrp="1"/>
          </p:cNvSpPr>
          <p:nvPr>
            <p:ph type="sldNum" sz="quarter" idx="12"/>
          </p:nvPr>
        </p:nvSpPr>
        <p:spPr/>
        <p:txBody>
          <a:bodyPr/>
          <a:lstStyle/>
          <a:p>
            <a:fld id="{5FFFF598-432A-4B7E-867E-5CFC67DB7AEA}" type="slidenum">
              <a:rPr lang="en-US" smtClean="0"/>
              <a:t>9</a:t>
            </a:fld>
            <a:endParaRPr lang="en-US"/>
          </a:p>
        </p:txBody>
      </p:sp>
    </p:spTree>
    <p:extLst>
      <p:ext uri="{BB962C8B-B14F-4D97-AF65-F5344CB8AC3E}">
        <p14:creationId xmlns:p14="http://schemas.microsoft.com/office/powerpoint/2010/main" val="32369065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321</TotalTime>
  <Words>3128</Words>
  <Application>Microsoft Office PowerPoint</Application>
  <PresentationFormat>Widescreen</PresentationFormat>
  <Paragraphs>250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Roboto</vt:lpstr>
      <vt:lpstr>Verdana</vt:lpstr>
      <vt:lpstr>Wingdings</vt:lpstr>
      <vt:lpstr>Retrospect</vt:lpstr>
      <vt:lpstr>PowerPoint Presentation</vt:lpstr>
      <vt:lpstr>PowerPoint Presentation</vt:lpstr>
      <vt:lpstr>Nội dung</vt:lpstr>
      <vt:lpstr>Giới thiệu</vt:lpstr>
      <vt:lpstr>Ưu điểm</vt:lpstr>
      <vt:lpstr>Nhược điểm</vt:lpstr>
      <vt:lpstr>.Net Web API</vt:lpstr>
      <vt:lpstr>HTTP Status Code</vt:lpstr>
      <vt:lpstr>HTTP Status Code</vt:lpstr>
      <vt:lpstr>HTTP Request</vt:lpstr>
      <vt:lpstr>HTTP Request</vt:lpstr>
      <vt:lpstr>HTTP Request</vt:lpstr>
      <vt:lpstr>HTTP Request</vt:lpstr>
      <vt:lpstr>HTTP Response</vt:lpstr>
      <vt:lpstr>PowerPoint Presentation</vt:lpstr>
      <vt:lpstr>Nội dung</vt:lpstr>
      <vt:lpstr>Giới thiệu</vt:lpstr>
      <vt:lpstr>Query</vt:lpstr>
      <vt:lpstr>Query</vt:lpstr>
      <vt:lpstr>Query</vt:lpstr>
      <vt:lpstr>View</vt:lpstr>
      <vt:lpstr>View</vt:lpstr>
      <vt:lpstr>Stored Procedure</vt:lpstr>
      <vt:lpstr>Stored Procedure</vt:lpstr>
      <vt:lpstr>Stored Procedure</vt:lpstr>
      <vt:lpstr>Function</vt:lpstr>
      <vt:lpstr>Function</vt:lpstr>
      <vt:lpstr>Function</vt:lpstr>
      <vt:lpstr>Function</vt:lpstr>
      <vt:lpstr>Trigger</vt:lpstr>
      <vt:lpstr>Trigger</vt:lpstr>
      <vt:lpstr>Trigger</vt:lpstr>
      <vt:lpstr>Aggregate Function</vt:lpstr>
      <vt:lpstr>Aggregate Function</vt:lpstr>
      <vt:lpstr>Aggregate Function</vt:lpstr>
      <vt:lpstr>Cảm ơn anh/chị đã xem phần trình bày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Quốc Hưng</dc:creator>
  <cp:lastModifiedBy>Trần Quốc Hưng</cp:lastModifiedBy>
  <cp:revision>57</cp:revision>
  <dcterms:created xsi:type="dcterms:W3CDTF">2023-12-26T08:10:31Z</dcterms:created>
  <dcterms:modified xsi:type="dcterms:W3CDTF">2024-01-02T09:28:55Z</dcterms:modified>
</cp:coreProperties>
</file>