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7"/>
  </p:notesMasterIdLst>
  <p:sldIdLst>
    <p:sldId id="256" r:id="rId5"/>
    <p:sldId id="1167" r:id="rId6"/>
    <p:sldId id="1180" r:id="rId7"/>
    <p:sldId id="275" r:id="rId8"/>
    <p:sldId id="533" r:id="rId9"/>
    <p:sldId id="1170" r:id="rId10"/>
    <p:sldId id="1171" r:id="rId11"/>
    <p:sldId id="1378" r:id="rId12"/>
    <p:sldId id="1379" r:id="rId13"/>
    <p:sldId id="1386" r:id="rId14"/>
    <p:sldId id="1380" r:id="rId15"/>
    <p:sldId id="1385" r:id="rId16"/>
    <p:sldId id="1381" r:id="rId17"/>
    <p:sldId id="1384" r:id="rId18"/>
    <p:sldId id="1389" r:id="rId19"/>
    <p:sldId id="1387" r:id="rId20"/>
    <p:sldId id="1382" r:id="rId21"/>
    <p:sldId id="1390" r:id="rId22"/>
    <p:sldId id="1383" r:id="rId23"/>
    <p:sldId id="1391" r:id="rId24"/>
    <p:sldId id="1392" r:id="rId25"/>
    <p:sldId id="1166" r:id="rId26"/>
    <p:sldId id="1185" r:id="rId27"/>
    <p:sldId id="467" r:id="rId28"/>
    <p:sldId id="466" r:id="rId29"/>
    <p:sldId id="1181" r:id="rId30"/>
    <p:sldId id="1182" r:id="rId31"/>
    <p:sldId id="1183" r:id="rId32"/>
    <p:sldId id="1184" r:id="rId33"/>
    <p:sldId id="502" r:id="rId34"/>
    <p:sldId id="1196" r:id="rId35"/>
    <p:sldId id="534" r:id="rId36"/>
    <p:sldId id="1393" r:id="rId37"/>
    <p:sldId id="1172" r:id="rId38"/>
    <p:sldId id="1204" r:id="rId39"/>
    <p:sldId id="1174" r:id="rId40"/>
    <p:sldId id="1173" r:id="rId41"/>
    <p:sldId id="1197" r:id="rId42"/>
    <p:sldId id="1178" r:id="rId43"/>
    <p:sldId id="1179" r:id="rId44"/>
    <p:sldId id="1198" r:id="rId45"/>
    <p:sldId id="1175" r:id="rId46"/>
    <p:sldId id="1176" r:id="rId47"/>
    <p:sldId id="1177" r:id="rId48"/>
    <p:sldId id="1187" r:id="rId49"/>
    <p:sldId id="1189" r:id="rId50"/>
    <p:sldId id="1190" r:id="rId51"/>
    <p:sldId id="1188" r:id="rId52"/>
    <p:sldId id="1191" r:id="rId53"/>
    <p:sldId id="1200" r:id="rId54"/>
    <p:sldId id="1193" r:id="rId55"/>
    <p:sldId id="1194" r:id="rId56"/>
    <p:sldId id="1195" r:id="rId57"/>
    <p:sldId id="1370" r:id="rId58"/>
    <p:sldId id="1364" r:id="rId59"/>
    <p:sldId id="1366" r:id="rId60"/>
    <p:sldId id="1368" r:id="rId61"/>
    <p:sldId id="1367" r:id="rId62"/>
    <p:sldId id="1373" r:id="rId63"/>
    <p:sldId id="1376" r:id="rId64"/>
    <p:sldId id="1375" r:id="rId65"/>
    <p:sldId id="1374" r:id="rId66"/>
    <p:sldId id="1371" r:id="rId67"/>
    <p:sldId id="1372" r:id="rId68"/>
    <p:sldId id="1365" r:id="rId69"/>
    <p:sldId id="902" r:id="rId70"/>
    <p:sldId id="1202" r:id="rId71"/>
    <p:sldId id="1201" r:id="rId72"/>
    <p:sldId id="905" r:id="rId73"/>
    <p:sldId id="903" r:id="rId74"/>
    <p:sldId id="1203" r:id="rId75"/>
    <p:sldId id="906" r:id="rId76"/>
    <p:sldId id="956" r:id="rId77"/>
    <p:sldId id="909" r:id="rId78"/>
    <p:sldId id="907" r:id="rId79"/>
    <p:sldId id="1209" r:id="rId80"/>
    <p:sldId id="1214" r:id="rId81"/>
    <p:sldId id="1215" r:id="rId82"/>
    <p:sldId id="1210" r:id="rId83"/>
    <p:sldId id="1211" r:id="rId84"/>
    <p:sldId id="1212" r:id="rId85"/>
    <p:sldId id="1213" r:id="rId86"/>
    <p:sldId id="815" r:id="rId87"/>
    <p:sldId id="1208" r:id="rId88"/>
    <p:sldId id="1218" r:id="rId89"/>
    <p:sldId id="1216" r:id="rId90"/>
    <p:sldId id="847" r:id="rId91"/>
    <p:sldId id="848" r:id="rId92"/>
    <p:sldId id="849" r:id="rId93"/>
    <p:sldId id="850" r:id="rId94"/>
    <p:sldId id="1219" r:id="rId95"/>
    <p:sldId id="1221" r:id="rId96"/>
    <p:sldId id="1223" r:id="rId97"/>
    <p:sldId id="1222" r:id="rId98"/>
    <p:sldId id="1123" r:id="rId99"/>
    <p:sldId id="1225" r:id="rId100"/>
    <p:sldId id="1228" r:id="rId101"/>
    <p:sldId id="1220" r:id="rId102"/>
    <p:sldId id="1226" r:id="rId103"/>
    <p:sldId id="1227" r:id="rId104"/>
    <p:sldId id="1229" r:id="rId105"/>
    <p:sldId id="1230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eDNBJaU9vZJzpy128gyOw==" hashData="5ZMAjnDmxdCuyVNxk7f4ZFHw7x9l6+VQLJ+52qEbRnyaMiDLKfLCIFWu7EGWTiHtn7ZmS4MM/da//Bunuby4+A=="/>
  <p:extLst>
    <p:ext uri="{521415D9-36F7-43E2-AB2F-B90AF26B5E84}">
      <p14:sectionLst xmlns:p14="http://schemas.microsoft.com/office/powerpoint/2010/main">
        <p14:section name="Default Section" id="{D87DC35C-603F-4AEE-999A-CE3CD2710B32}">
          <p14:sldIdLst>
            <p14:sldId id="256"/>
          </p14:sldIdLst>
        </p14:section>
        <p14:section name="Introduction" id="{DCB675BD-0178-4936-8C17-6E7BBF7A03CC}">
          <p14:sldIdLst>
            <p14:sldId id="1167"/>
            <p14:sldId id="1180"/>
            <p14:sldId id="275"/>
            <p14:sldId id="533"/>
            <p14:sldId id="1170"/>
            <p14:sldId id="1171"/>
          </p14:sldIdLst>
        </p14:section>
        <p14:section name="SOLID Principles" id="{E4597E29-80E9-42D3-A106-442ED500C803}">
          <p14:sldIdLst>
            <p14:sldId id="1378"/>
            <p14:sldId id="1379"/>
            <p14:sldId id="1386"/>
            <p14:sldId id="1380"/>
            <p14:sldId id="1385"/>
            <p14:sldId id="1381"/>
            <p14:sldId id="1384"/>
            <p14:sldId id="1389"/>
            <p14:sldId id="1387"/>
            <p14:sldId id="1382"/>
            <p14:sldId id="1390"/>
            <p14:sldId id="1383"/>
            <p14:sldId id="1391"/>
            <p14:sldId id="1392"/>
            <p14:sldId id="1166"/>
            <p14:sldId id="1185"/>
            <p14:sldId id="467"/>
            <p14:sldId id="466"/>
            <p14:sldId id="1181"/>
            <p14:sldId id="1182"/>
            <p14:sldId id="1183"/>
            <p14:sldId id="1184"/>
            <p14:sldId id="502"/>
            <p14:sldId id="1196"/>
          </p14:sldIdLst>
        </p14:section>
        <p14:section name="Creational Patterns" id="{758BC8CF-31B9-48FF-9D53-C6EABF3DF7B8}">
          <p14:sldIdLst>
            <p14:sldId id="534"/>
            <p14:sldId id="1393"/>
            <p14:sldId id="1172"/>
            <p14:sldId id="1204"/>
            <p14:sldId id="1174"/>
            <p14:sldId id="1173"/>
            <p14:sldId id="1197"/>
            <p14:sldId id="1178"/>
            <p14:sldId id="1179"/>
            <p14:sldId id="1198"/>
            <p14:sldId id="1175"/>
            <p14:sldId id="1176"/>
            <p14:sldId id="1177"/>
            <p14:sldId id="1187"/>
            <p14:sldId id="1189"/>
            <p14:sldId id="1190"/>
            <p14:sldId id="1188"/>
            <p14:sldId id="1191"/>
            <p14:sldId id="1200"/>
            <p14:sldId id="1193"/>
            <p14:sldId id="1194"/>
            <p14:sldId id="1195"/>
            <p14:sldId id="1370"/>
            <p14:sldId id="1364"/>
            <p14:sldId id="1366"/>
            <p14:sldId id="1368"/>
            <p14:sldId id="1367"/>
            <p14:sldId id="1373"/>
            <p14:sldId id="1376"/>
            <p14:sldId id="1375"/>
            <p14:sldId id="1374"/>
            <p14:sldId id="1371"/>
            <p14:sldId id="1372"/>
            <p14:sldId id="1365"/>
            <p14:sldId id="902"/>
            <p14:sldId id="1202"/>
            <p14:sldId id="1201"/>
            <p14:sldId id="905"/>
            <p14:sldId id="903"/>
            <p14:sldId id="1203"/>
            <p14:sldId id="906"/>
            <p14:sldId id="956"/>
            <p14:sldId id="909"/>
            <p14:sldId id="907"/>
            <p14:sldId id="1209"/>
            <p14:sldId id="1214"/>
            <p14:sldId id="1215"/>
            <p14:sldId id="1210"/>
            <p14:sldId id="1211"/>
            <p14:sldId id="1212"/>
            <p14:sldId id="1213"/>
            <p14:sldId id="815"/>
            <p14:sldId id="1208"/>
            <p14:sldId id="1218"/>
            <p14:sldId id="1216"/>
            <p14:sldId id="847"/>
            <p14:sldId id="848"/>
            <p14:sldId id="849"/>
            <p14:sldId id="850"/>
            <p14:sldId id="1219"/>
            <p14:sldId id="1221"/>
            <p14:sldId id="1223"/>
            <p14:sldId id="1222"/>
            <p14:sldId id="1123"/>
            <p14:sldId id="1225"/>
            <p14:sldId id="1228"/>
            <p14:sldId id="1220"/>
            <p14:sldId id="1226"/>
            <p14:sldId id="1227"/>
            <p14:sldId id="1229"/>
            <p14:sldId id="12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B5B"/>
    <a:srgbClr val="DB6413"/>
    <a:srgbClr val="3DB789"/>
    <a:srgbClr val="FF5D5D"/>
    <a:srgbClr val="339972"/>
    <a:srgbClr val="9C5BCD"/>
    <a:srgbClr val="57B7FF"/>
    <a:srgbClr val="6CA6DA"/>
    <a:srgbClr val="7DFD5F"/>
    <a:srgbClr val="8C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73741" autoAdjust="0"/>
  </p:normalViewPr>
  <p:slideViewPr>
    <p:cSldViewPr snapToGrid="0">
      <p:cViewPr varScale="1">
        <p:scale>
          <a:sx n="72" d="100"/>
          <a:sy n="72" d="100"/>
        </p:scale>
        <p:origin x="4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17843011-EDB7-4074-93F0-6568F117757D}"/>
    <pc:docChg chg="modSld">
      <pc:chgData name="Umar Lone" userId="f595d8b7-38d8-4368-969a-4ad494059bb7" providerId="ADAL" clId="{17843011-EDB7-4074-93F0-6568F117757D}" dt="2020-08-21T07:43:04.719" v="7" actId="20577"/>
      <pc:docMkLst>
        <pc:docMk/>
      </pc:docMkLst>
      <pc:sldChg chg="modSp">
        <pc:chgData name="Umar Lone" userId="f595d8b7-38d8-4368-969a-4ad494059bb7" providerId="ADAL" clId="{17843011-EDB7-4074-93F0-6568F117757D}" dt="2020-08-21T07:43:04.719" v="7" actId="20577"/>
        <pc:sldMkLst>
          <pc:docMk/>
          <pc:sldMk cId="1050067447" sldId="275"/>
        </pc:sldMkLst>
        <pc:spChg chg="mod">
          <ac:chgData name="Umar Lone" userId="f595d8b7-38d8-4368-969a-4ad494059bb7" providerId="ADAL" clId="{17843011-EDB7-4074-93F0-6568F117757D}" dt="2020-08-21T07:43:04.719" v="7" actId="20577"/>
          <ac:spMkLst>
            <pc:docMk/>
            <pc:sldMk cId="1050067447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4016C-DBC0-404F-8001-0855AAE5F46F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5CFD4-0639-4FDB-B5EF-17354461B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1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1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2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0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3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46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9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4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5CFD4-0639-4FDB-B5EF-17354461B293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5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AB2F-A747-473E-AD4F-E424ABAD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AF46-D86D-4D74-BEDD-C56E8B284FBE}" type="datetime1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B509B-6CDF-4B89-A2AE-08334D7C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B97A0-839E-401C-965B-B5F97477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709DD-1D3D-4DBC-BCF6-9AFE0AD86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752600"/>
            <a:ext cx="10007600" cy="33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i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36620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54D0-B284-465B-B0D4-55AB886B1F38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97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9C99-F28F-48A6-BE35-8C32DEE60EB8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500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D981-54DC-426E-B182-F792F5AFB1A4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339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9"/>
            <a:ext cx="10972800" cy="638156"/>
          </a:xfrm>
        </p:spPr>
        <p:txBody>
          <a:bodyPr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lang="en-US" sz="4400" b="1" dirty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922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2A210-90D5-4947-83FC-6EAE2426B775}" type="datetime1">
              <a:rPr lang="en-IN" smtClean="0"/>
              <a:t>21-08-2020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66755" y="785816"/>
            <a:ext cx="10953788" cy="500063"/>
          </a:xfrm>
        </p:spPr>
        <p:txBody>
          <a:bodyPr vert="horz" lIns="0" tIns="9144" rIns="0" bIns="9144" anchor="b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3200" b="1" kern="1200" dirty="0" smtClean="0">
                <a:ln w="11430"/>
                <a:solidFill>
                  <a:schemeClr val="accent6">
                    <a:tint val="6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86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4EBE-64BB-41D0-9589-BF529D1A90DE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154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7BC7-D745-4680-9D01-EEB97F7D0CC0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27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6AA-8C85-4D4B-AEA6-98C58B323AAF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2174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3A24-FFC3-4DAE-AD06-91094CCFA8A7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855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685-4479-438F-B2B8-FCCF4E1954D9}" type="datetime1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35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FEA-3BE7-4D9D-A480-ED8AE257D6C0}" type="datetime1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497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F2-DEB7-4C51-8E7B-0CB23EF82F92}" type="datetime1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0338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A97-2A3D-4DD0-B24B-EB26B7E597FA}" type="datetime1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Beginning Design Patterns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55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A4B9F494-79E1-4CCA-85F7-1A2A4B29B766}" type="datetime1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IN"/>
              <a:t>Beginning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fld id="{100E53AF-D649-4281-823C-82279F2C7BD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1E6710B1-E3CE-4A1C-AA34-3112EE95C32A}"/>
              </a:ext>
            </a:extLst>
          </p:cNvPr>
          <p:cNvSpPr txBox="1"/>
          <p:nvPr userDrawn="1"/>
        </p:nvSpPr>
        <p:spPr>
          <a:xfrm>
            <a:off x="10957139" y="7960"/>
            <a:ext cx="1219200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Poash</a:t>
            </a:r>
            <a:r>
              <a:rPr lang="en-US" sz="1100" b="1" baseline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Technologies</a:t>
            </a:r>
            <a:r>
              <a:rPr lang="en-IN" sz="1200" b="0" kern="120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®</a:t>
            </a:r>
            <a:endParaRPr lang="en-IN" sz="1100" b="0" kern="1200" dirty="0">
              <a:solidFill>
                <a:schemeClr val="bg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r"/>
            <a:endParaRPr lang="en-US" sz="1100" b="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7107CA-E6DB-440C-B023-A2F4995F68D5}"/>
              </a:ext>
            </a:extLst>
          </p:cNvPr>
          <p:cNvGrpSpPr/>
          <p:nvPr userDrawn="1"/>
        </p:nvGrpSpPr>
        <p:grpSpPr>
          <a:xfrm>
            <a:off x="10795941" y="43856"/>
            <a:ext cx="347724" cy="321270"/>
            <a:chOff x="7773763" y="26631"/>
            <a:chExt cx="353849" cy="336063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5F1F55A4-CF8E-494D-A0B6-5B446787F3FE}"/>
                </a:ext>
              </a:extLst>
            </p:cNvPr>
            <p:cNvSpPr/>
            <p:nvPr userDrawn="1"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634E2D0E-9EF1-4954-BB5F-89171891A0ED}"/>
                </a:ext>
              </a:extLst>
            </p:cNvPr>
            <p:cNvSpPr/>
            <p:nvPr userDrawn="1"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D2B775EE-A153-40EB-A163-D8DDCE26742F}"/>
                </a:ext>
              </a:extLst>
            </p:cNvPr>
            <p:cNvSpPr/>
            <p:nvPr userDrawn="1"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Times New Roman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2AA115F-156F-462E-B4F0-732FB63E7F75}"/>
                </a:ext>
              </a:extLst>
            </p:cNvPr>
            <p:cNvSpPr/>
            <p:nvPr userDrawn="1"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230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bg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32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>
          <a:solidFill>
            <a:schemeClr val="bg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31" Type="http://schemas.openxmlformats.org/officeDocument/2006/relationships/image" Target="../media/image39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A0B-3D4F-405E-81C8-229E4260A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Creational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1411-A057-4ED8-831F-45F224355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01580-0F27-4294-B22B-A555B263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253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5F1489-0D30-4A04-B4C5-41C6D1C71065}"/>
              </a:ext>
            </a:extLst>
          </p:cNvPr>
          <p:cNvSpPr/>
          <p:nvPr/>
        </p:nvSpPr>
        <p:spPr>
          <a:xfrm>
            <a:off x="6070672" y="548954"/>
            <a:ext cx="4658481" cy="5661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AD3-87CD-41DC-AC08-CF275460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4B01A-7A77-4695-A2BC-EA232AD8E10D}"/>
              </a:ext>
            </a:extLst>
          </p:cNvPr>
          <p:cNvSpPr txBox="1"/>
          <p:nvPr/>
        </p:nvSpPr>
        <p:spPr>
          <a:xfrm>
            <a:off x="515763" y="794380"/>
            <a:ext cx="3055574" cy="258532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Remove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9190-B080-4B4C-945A-B034FC33BE27}"/>
              </a:ext>
            </a:extLst>
          </p:cNvPr>
          <p:cNvSpPr txBox="1"/>
          <p:nvPr/>
        </p:nvSpPr>
        <p:spPr>
          <a:xfrm>
            <a:off x="6919755" y="881693"/>
            <a:ext cx="2805742" cy="2185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Remove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9C2F2-462B-41FE-9325-0FD7D7040A2F}"/>
              </a:ext>
            </a:extLst>
          </p:cNvPr>
          <p:cNvSpPr txBox="1"/>
          <p:nvPr/>
        </p:nvSpPr>
        <p:spPr>
          <a:xfrm>
            <a:off x="6191609" y="3527316"/>
            <a:ext cx="4462014" cy="19082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View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pNotes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1A9D7-20F7-4F76-8B1B-75346C99C982}"/>
              </a:ext>
            </a:extLst>
          </p:cNvPr>
          <p:cNvSpPr txBox="1"/>
          <p:nvPr/>
        </p:nvSpPr>
        <p:spPr>
          <a:xfrm>
            <a:off x="1462846" y="3549034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184578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A6A3-5C36-422F-B31D-893F3E7D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4A73-8B6C-42C2-B926-9543AC3A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Hides the internal representation and structure of the product</a:t>
            </a:r>
          </a:p>
          <a:p>
            <a:r>
              <a:rPr lang="en-IN" dirty="0"/>
              <a:t>Hides how the product gets assembled</a:t>
            </a:r>
          </a:p>
          <a:p>
            <a:r>
              <a:rPr lang="en-IN" dirty="0"/>
              <a:t>To get a new product with a different internal representation, you just define a new builder</a:t>
            </a:r>
          </a:p>
          <a:p>
            <a:r>
              <a:rPr lang="en-IN" dirty="0"/>
              <a:t>Separation between code that constructs the object and the one that represents it</a:t>
            </a:r>
          </a:p>
          <a:p>
            <a:r>
              <a:rPr lang="en-IN" dirty="0"/>
              <a:t>Gives more control over the construction process of the object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0BCF2-D5FC-445B-87D7-EBAC35CE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6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49A7-DB24-45EF-922B-E79E879E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93E5-628A-40A8-B8ED-27150E6D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increase the overall complexity of the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E04BC-ECEA-4DDF-AA21-88B8F764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0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0C91-0100-4256-9C77-CEEF22E2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10E5-E9CE-4DC6-ADFA-7C50670A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</a:t>
            </a:r>
          </a:p>
          <a:p>
            <a:pPr lvl="1"/>
            <a:r>
              <a:rPr lang="en-IN" dirty="0"/>
              <a:t>get rid of too many constructors in a class</a:t>
            </a:r>
          </a:p>
          <a:p>
            <a:pPr lvl="1"/>
            <a:r>
              <a:rPr lang="en-IN" dirty="0"/>
              <a:t>get rid of delegating constructors</a:t>
            </a:r>
          </a:p>
          <a:p>
            <a:pPr lvl="1"/>
            <a:r>
              <a:rPr lang="en-IN" dirty="0"/>
              <a:t>separate the algorithm of object construction</a:t>
            </a:r>
          </a:p>
          <a:p>
            <a:pPr lvl="1"/>
            <a:r>
              <a:rPr lang="en-IN" dirty="0"/>
              <a:t>create different representations of some product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CC220-8F88-4B86-8FA0-F621E7FB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1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48EE-7D86-4C08-8400-D89B495D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DB70-38A5-404E-97E8-C8A463EE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Modules should be open for extension but closed for modification</a:t>
            </a:r>
          </a:p>
          <a:p>
            <a:r>
              <a:rPr lang="en-US" dirty="0"/>
              <a:t>Modification to existing code leads to bugs and causes the software to break</a:t>
            </a:r>
          </a:p>
          <a:p>
            <a:r>
              <a:rPr lang="en-US" dirty="0"/>
              <a:t>It should be possible to change behavior of existing code without modification</a:t>
            </a:r>
          </a:p>
          <a:p>
            <a:r>
              <a:rPr lang="en-US" dirty="0"/>
              <a:t>Instead the behavior should be changed by adding new code</a:t>
            </a:r>
          </a:p>
          <a:p>
            <a:r>
              <a:rPr lang="en-US" dirty="0"/>
              <a:t>Cornerstone of good design</a:t>
            </a:r>
          </a:p>
          <a:p>
            <a:r>
              <a:rPr lang="en-US" dirty="0"/>
              <a:t>Use design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FBD40-876F-47DB-9DE9-A42CDDDA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7580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845B0D-3286-4049-86E4-45099E8EAAED}"/>
              </a:ext>
            </a:extLst>
          </p:cNvPr>
          <p:cNvSpPr/>
          <p:nvPr/>
        </p:nvSpPr>
        <p:spPr>
          <a:xfrm>
            <a:off x="7577847" y="622571"/>
            <a:ext cx="4503906" cy="56614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CB6F7-E9D9-42C5-BE2C-7C6163AC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DD6A4-C10E-448D-95A3-7505FAF1CD52}"/>
              </a:ext>
            </a:extLst>
          </p:cNvPr>
          <p:cNvSpPr txBox="1"/>
          <p:nvPr/>
        </p:nvSpPr>
        <p:spPr>
          <a:xfrm>
            <a:off x="308728" y="794380"/>
            <a:ext cx="3044072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Remove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8472C-2F8E-465A-A8B2-DA949D20D8F5}"/>
              </a:ext>
            </a:extLst>
          </p:cNvPr>
          <p:cNvSpPr txBox="1"/>
          <p:nvPr/>
        </p:nvSpPr>
        <p:spPr>
          <a:xfrm>
            <a:off x="3612311" y="794380"/>
            <a:ext cx="3866791" cy="295465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//if(contains('!'){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//...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Remove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B3CCB-43F3-4E11-AFC4-6F874B499F75}"/>
              </a:ext>
            </a:extLst>
          </p:cNvPr>
          <p:cNvSpPr txBox="1"/>
          <p:nvPr/>
        </p:nvSpPr>
        <p:spPr>
          <a:xfrm>
            <a:off x="7738613" y="794380"/>
            <a:ext cx="4207149" cy="46782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//if(contains('!'){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//...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Remove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TaggedNotes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Notes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Add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//if(contains('!'){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//...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3E0-7304-48DB-AF82-CEF47BA34507}"/>
              </a:ext>
            </a:extLst>
          </p:cNvPr>
          <p:cNvSpPr txBox="1"/>
          <p:nvPr/>
        </p:nvSpPr>
        <p:spPr>
          <a:xfrm>
            <a:off x="4965002" y="3886015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C7A38-4F70-4EDB-BED5-2E54E7A3B565}"/>
              </a:ext>
            </a:extLst>
          </p:cNvPr>
          <p:cNvSpPr txBox="1"/>
          <p:nvPr/>
        </p:nvSpPr>
        <p:spPr>
          <a:xfrm>
            <a:off x="9356317" y="568363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38742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1" grpId="0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9E8E-A0B5-4FD4-A4F4-183F832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-Substitution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0341-CD24-45D2-BBA7-71561AE6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Subtypes must be substitutable for their base types</a:t>
            </a:r>
          </a:p>
          <a:p>
            <a:r>
              <a:rPr lang="en-US" dirty="0"/>
              <a:t>Applies to inheritance relationship</a:t>
            </a:r>
          </a:p>
          <a:p>
            <a:r>
              <a:rPr lang="en-US" dirty="0"/>
              <a:t>The inheritance relationship should be based on behavior</a:t>
            </a:r>
          </a:p>
          <a:p>
            <a:r>
              <a:rPr lang="en-US" dirty="0"/>
              <a:t>A subclass must have all the behaviors of its base type &amp; must not remove or change its parent behavior</a:t>
            </a:r>
          </a:p>
          <a:p>
            <a:r>
              <a:rPr lang="en-US" dirty="0"/>
              <a:t>This allows a subclass to replace its base type in code</a:t>
            </a:r>
          </a:p>
          <a:p>
            <a:r>
              <a:rPr lang="en-US" dirty="0"/>
              <a:t>New subclasses can be added without modifying existing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7988-D51B-44C6-9FE1-2A3B2DA6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025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6E9-9C30-41DE-92F6-25D8C7EF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FAD9-955E-44E0-98A5-9D050F757E4D}"/>
              </a:ext>
            </a:extLst>
          </p:cNvPr>
          <p:cNvSpPr txBox="1"/>
          <p:nvPr/>
        </p:nvSpPr>
        <p:spPr>
          <a:xfrm>
            <a:off x="3230951" y="1590035"/>
            <a:ext cx="5730097" cy="36779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Operation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Operate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Operation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16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5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]{}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pPr marR="0" algn="l" rtl="0"/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begin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),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sz="1600" b="0" i="0" u="none" strike="noStrike" baseline="0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227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6E9-9C30-41DE-92F6-25D8C7EF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C5728-A522-48CF-97DE-E2C9F0C6BBE3}"/>
              </a:ext>
            </a:extLst>
          </p:cNvPr>
          <p:cNvSpPr txBox="1"/>
          <p:nvPr/>
        </p:nvSpPr>
        <p:spPr>
          <a:xfrm>
            <a:off x="77914" y="1329261"/>
            <a:ext cx="5609327" cy="196977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BoolOperation</a:t>
            </a:r>
            <a:r>
              <a:rPr lang="en-US" sz="16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6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Operation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//return bool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AD802-F44E-43F0-B2FE-5E379AFF9C9F}"/>
              </a:ext>
            </a:extLst>
          </p:cNvPr>
          <p:cNvSpPr txBox="1"/>
          <p:nvPr/>
        </p:nvSpPr>
        <p:spPr>
          <a:xfrm>
            <a:off x="8396983" y="4383635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8E734-C4DE-4AB7-85D0-312A8BBF267A}"/>
              </a:ext>
            </a:extLst>
          </p:cNvPr>
          <p:cNvSpPr txBox="1"/>
          <p:nvPr/>
        </p:nvSpPr>
        <p:spPr>
          <a:xfrm>
            <a:off x="5808538" y="1329261"/>
            <a:ext cx="6338298" cy="29392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Operate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5721B"/>
                </a:solidFill>
                <a:latin typeface="Consolas" panose="020B0609020204030204" pitchFamily="49" charset="0"/>
              </a:rPr>
              <a:t>Operation 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16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5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]{}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sz="16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begin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),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end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typeid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(*</a:t>
            </a:r>
            <a:r>
              <a:rPr lang="en-US" sz="16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600" b="0" i="0" u="none" strike="noStrike" baseline="0" dirty="0">
                <a:solidFill>
                  <a:srgbClr val="008B8B"/>
                </a:solidFill>
                <a:latin typeface="Consolas" panose="020B0609020204030204" pitchFamily="49" charset="0"/>
              </a:rPr>
              <a:t>==</a:t>
            </a:r>
            <a:r>
              <a:rPr lang="en-US" sz="16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typeid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BoolOperation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//assume bool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6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//assume int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6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9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0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AFBF5A9-84C0-4261-9BFF-5E22A4F53D44}"/>
              </a:ext>
            </a:extLst>
          </p:cNvPr>
          <p:cNvSpPr/>
          <p:nvPr/>
        </p:nvSpPr>
        <p:spPr>
          <a:xfrm>
            <a:off x="2943656" y="4366517"/>
            <a:ext cx="6053151" cy="23549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A8503-F781-4033-B6E4-230D6131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1E322-E27D-479B-A5CC-9A4A4D28AEE2}"/>
              </a:ext>
            </a:extLst>
          </p:cNvPr>
          <p:cNvSpPr txBox="1"/>
          <p:nvPr/>
        </p:nvSpPr>
        <p:spPr>
          <a:xfrm>
            <a:off x="2893619" y="171494"/>
            <a:ext cx="6103188" cy="13080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CF8585"/>
                </a:solidFill>
                <a:latin typeface="Consolas" panose="020B0609020204030204" pitchFamily="49" charset="0"/>
              </a:rPr>
              <a:t>ReturnType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sz="14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variant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4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bool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IOperation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CF8585"/>
                </a:solidFill>
                <a:latin typeface="Consolas" panose="020B0609020204030204" pitchFamily="49" charset="0"/>
              </a:rPr>
              <a:t>ReturnType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4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~</a:t>
            </a:r>
            <a:r>
              <a:rPr lang="en-US" sz="14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IOperation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()=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default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067BC-7AF8-4125-9BB5-E3A0E129D044}"/>
              </a:ext>
            </a:extLst>
          </p:cNvPr>
          <p:cNvSpPr txBox="1"/>
          <p:nvPr/>
        </p:nvSpPr>
        <p:spPr>
          <a:xfrm>
            <a:off x="152575" y="2731690"/>
            <a:ext cx="5792638" cy="15234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5721B"/>
                </a:solidFill>
                <a:latin typeface="Consolas" panose="020B0609020204030204" pitchFamily="49" charset="0"/>
              </a:rPr>
              <a:t>Operation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IOperation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CF8585"/>
                </a:solidFill>
                <a:latin typeface="Consolas" panose="020B0609020204030204" pitchFamily="49" charset="0"/>
              </a:rPr>
              <a:t>ReturnType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4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F57E4-97B8-4B90-BD1D-67D7F7AFDDF7}"/>
              </a:ext>
            </a:extLst>
          </p:cNvPr>
          <p:cNvSpPr txBox="1"/>
          <p:nvPr/>
        </p:nvSpPr>
        <p:spPr>
          <a:xfrm>
            <a:off x="6211563" y="2747079"/>
            <a:ext cx="5827862" cy="150810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BoolOperation</a:t>
            </a:r>
            <a:r>
              <a:rPr lang="en-US" sz="1400" b="0" i="0" u="none" strike="noStrike" baseline="0" dirty="0" err="1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400" b="0" i="0" u="none" strike="noStrike" baseline="0" dirty="0" err="1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IOperation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 err="1">
                <a:solidFill>
                  <a:srgbClr val="CF8585"/>
                </a:solidFill>
                <a:latin typeface="Consolas" panose="020B0609020204030204" pitchFamily="49" charset="0"/>
              </a:rPr>
              <a:t>ReturnType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begin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end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US" sz="14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3DB1-CEF7-4EC5-A55B-94B1345402E0}"/>
              </a:ext>
            </a:extLst>
          </p:cNvPr>
          <p:cNvSpPr txBox="1"/>
          <p:nvPr/>
        </p:nvSpPr>
        <p:spPr>
          <a:xfrm>
            <a:off x="3208629" y="4660898"/>
            <a:ext cx="5569788" cy="15234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Operate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IOperation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14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5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]{}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result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C8C8C8"/>
                </a:solidFill>
                <a:latin typeface="Consolas" panose="020B0609020204030204" pitchFamily="49" charset="0"/>
              </a:rPr>
              <a:t>op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-&gt;</a:t>
            </a:r>
            <a:r>
              <a:rPr lang="en-US" sz="14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ResultOf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begin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),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8181E2"/>
                </a:solidFill>
                <a:latin typeface="Consolas" panose="020B0609020204030204" pitchFamily="49" charset="0"/>
              </a:rPr>
              <a:t>end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C8C8C8"/>
                </a:solidFill>
                <a:latin typeface="Consolas" panose="020B0609020204030204" pitchFamily="49" charset="0"/>
              </a:rPr>
              <a:t>arr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))</a:t>
            </a:r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1" u="none" strike="noStrike" baseline="0" dirty="0">
                <a:solidFill>
                  <a:srgbClr val="546E7A"/>
                </a:solidFill>
                <a:latin typeface="Consolas" panose="020B0609020204030204" pitchFamily="49" charset="0"/>
              </a:rPr>
              <a:t>//Use visitation for type safe access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4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800" b="0" i="0" u="none" strike="noStrike" baseline="0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678ED8-5B15-4507-9894-04EB10CE90D8}"/>
              </a:ext>
            </a:extLst>
          </p:cNvPr>
          <p:cNvGrpSpPr/>
          <p:nvPr/>
        </p:nvGrpSpPr>
        <p:grpSpPr>
          <a:xfrm>
            <a:off x="5945213" y="1495324"/>
            <a:ext cx="261458" cy="728673"/>
            <a:chOff x="8130101" y="3729637"/>
            <a:chExt cx="171050" cy="728673"/>
          </a:xfrm>
          <a:effectLst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EECCEE-64CC-4FC0-B817-1CD1A3C0269D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5D4D76-7E47-4D9F-8243-98C0D391D2BD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38100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4E477-7EA6-45A3-A03F-40C8CC92E5BB}"/>
              </a:ext>
            </a:extLst>
          </p:cNvPr>
          <p:cNvCxnSpPr>
            <a:cxnSpLocks/>
          </p:cNvCxnSpPr>
          <p:nvPr/>
        </p:nvCxnSpPr>
        <p:spPr>
          <a:xfrm flipV="1">
            <a:off x="2943657" y="2219815"/>
            <a:ext cx="0" cy="527264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97BB4F-3BEE-4028-AECC-3FB9DC360680}"/>
              </a:ext>
            </a:extLst>
          </p:cNvPr>
          <p:cNvCxnSpPr>
            <a:cxnSpLocks/>
          </p:cNvCxnSpPr>
          <p:nvPr/>
        </p:nvCxnSpPr>
        <p:spPr>
          <a:xfrm flipV="1">
            <a:off x="2943657" y="2219815"/>
            <a:ext cx="6099733" cy="1265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91C697-DFCF-4CF5-B56F-D488C2875A71}"/>
              </a:ext>
            </a:extLst>
          </p:cNvPr>
          <p:cNvCxnSpPr>
            <a:cxnSpLocks/>
          </p:cNvCxnSpPr>
          <p:nvPr/>
        </p:nvCxnSpPr>
        <p:spPr>
          <a:xfrm flipV="1">
            <a:off x="9043390" y="2219815"/>
            <a:ext cx="0" cy="527264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9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 animBg="1"/>
      <p:bldP spid="6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8553-5362-489B-BD41-08B83844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4017-B850-4453-AE43-C058A98A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Clients should not be forced to depend on methods they do not use</a:t>
            </a:r>
          </a:p>
          <a:p>
            <a:r>
              <a:rPr lang="en-US" dirty="0"/>
              <a:t>An interface with too many methods will be complex to use (called fat interface)</a:t>
            </a:r>
          </a:p>
          <a:p>
            <a:r>
              <a:rPr lang="en-US" dirty="0"/>
              <a:t>Some clients may not use all the methods </a:t>
            </a:r>
          </a:p>
          <a:p>
            <a:pPr lvl="1"/>
            <a:r>
              <a:rPr lang="en-US" dirty="0"/>
              <a:t>but will be forced to depend on them</a:t>
            </a:r>
          </a:p>
          <a:p>
            <a:r>
              <a:rPr lang="en-US" dirty="0"/>
              <a:t>Separate the interface and put methods based on the client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00660-36A9-4B64-9B01-17CE9A7F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1017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7E9DE1-F6D7-4AA5-90AD-846E01B5F037}"/>
              </a:ext>
            </a:extLst>
          </p:cNvPr>
          <p:cNvSpPr/>
          <p:nvPr/>
        </p:nvSpPr>
        <p:spPr>
          <a:xfrm>
            <a:off x="2723562" y="3075669"/>
            <a:ext cx="6744875" cy="32806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66D9-A264-4526-B39F-6F2CB40C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C5CE5-2101-429C-AD3A-4D9365F9E5DC}"/>
              </a:ext>
            </a:extLst>
          </p:cNvPr>
          <p:cNvSpPr txBox="1"/>
          <p:nvPr/>
        </p:nvSpPr>
        <p:spPr>
          <a:xfrm>
            <a:off x="3044575" y="308227"/>
            <a:ext cx="6102848" cy="1631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IFile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Read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Write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~</a:t>
            </a:r>
            <a:r>
              <a:rPr lang="en-US" sz="18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IFile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BC6D9-9CF8-4DD6-BC59-68F5BAD9E7F1}"/>
              </a:ext>
            </a:extLst>
          </p:cNvPr>
          <p:cNvSpPr txBox="1"/>
          <p:nvPr/>
        </p:nvSpPr>
        <p:spPr>
          <a:xfrm>
            <a:off x="5515295" y="2045890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97D75-636F-4486-B138-A922C6666521}"/>
              </a:ext>
            </a:extLst>
          </p:cNvPr>
          <p:cNvSpPr txBox="1"/>
          <p:nvPr/>
        </p:nvSpPr>
        <p:spPr>
          <a:xfrm>
            <a:off x="3044575" y="3353187"/>
            <a:ext cx="6102848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IRead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Read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~</a:t>
            </a:r>
            <a:r>
              <a:rPr lang="en-US" sz="18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IRead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()=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00AEAE"/>
                </a:solidFill>
                <a:latin typeface="Consolas" panose="020B0609020204030204" pitchFamily="49" charset="0"/>
              </a:rPr>
              <a:t>IWrite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Write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~</a:t>
            </a:r>
            <a:r>
              <a:rPr lang="en-US" sz="18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IWrite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()=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2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1D3-90B1-4038-8409-2616DAEF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1A2F-E042-40FF-B84C-FA7B8DF9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Abstractions should not depend on details. Details should depend on abstractions</a:t>
            </a:r>
          </a:p>
          <a:p>
            <a:r>
              <a:rPr lang="en-US" dirty="0"/>
              <a:t>Abstraction means an interface and details mean classes</a:t>
            </a:r>
          </a:p>
          <a:p>
            <a:r>
              <a:rPr lang="en-US" dirty="0"/>
              <a:t>Using a concrete class directly creates a dependency</a:t>
            </a:r>
          </a:p>
          <a:p>
            <a:r>
              <a:rPr lang="en-US" dirty="0"/>
              <a:t>Software becomes difficult to modify</a:t>
            </a:r>
          </a:p>
          <a:p>
            <a:r>
              <a:rPr lang="en-US" dirty="0"/>
              <a:t>Invert the dependency by using an interface rather a concrete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298C-E104-443C-9239-0D2409F0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573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3278E-561E-4361-9B22-8BF692A8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BD71-AD35-4A0D-993B-1913768FF6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604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Requires</a:t>
            </a:r>
          </a:p>
          <a:p>
            <a:r>
              <a:rPr lang="en-IN" dirty="0"/>
              <a:t>Basic knowledge of object oriented programming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Target Audience</a:t>
            </a:r>
          </a:p>
          <a:p>
            <a:r>
              <a:rPr lang="en-IN" dirty="0"/>
              <a:t>Students who want to learn &amp; understand basics of design patterns</a:t>
            </a:r>
          </a:p>
          <a:p>
            <a:r>
              <a:rPr lang="en-IN" dirty="0"/>
              <a:t>Software developers, designers, who want to learn &amp; implement patterns in their code</a:t>
            </a:r>
          </a:p>
        </p:txBody>
      </p:sp>
    </p:spTree>
    <p:extLst>
      <p:ext uri="{BB962C8B-B14F-4D97-AF65-F5344CB8AC3E}">
        <p14:creationId xmlns:p14="http://schemas.microsoft.com/office/powerpoint/2010/main" val="146094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6C98-0516-4ABD-AF94-345AD02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416DD-2C77-4096-A229-B69AF75E84A9}"/>
              </a:ext>
            </a:extLst>
          </p:cNvPr>
          <p:cNvSpPr txBox="1"/>
          <p:nvPr/>
        </p:nvSpPr>
        <p:spPr>
          <a:xfrm>
            <a:off x="410968" y="1980747"/>
            <a:ext cx="5527495" cy="27392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ImageReader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Decode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()=</a:t>
            </a:r>
            <a:r>
              <a:rPr lang="en-US" sz="1800" b="0" i="0" u="none" strike="noStrike" baseline="0" dirty="0">
                <a:solidFill>
                  <a:srgbClr val="F99E84"/>
                </a:solidFill>
                <a:latin typeface="Consolas" panose="020B06090202040302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virtual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~</a:t>
            </a:r>
            <a:r>
              <a:rPr lang="en-US" sz="1800" b="0" i="0" u="none" strike="noStrike" baseline="0" dirty="0" err="1">
                <a:solidFill>
                  <a:srgbClr val="82B7E1"/>
                </a:solidFill>
                <a:latin typeface="Consolas" panose="020B0609020204030204" pitchFamily="49" charset="0"/>
              </a:rPr>
              <a:t>ImageReader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()=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BitmapReader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ImageReader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Decode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(){}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B76F6-C3CF-4FC8-9CBD-8FBD056ED80A}"/>
              </a:ext>
            </a:extLst>
          </p:cNvPr>
          <p:cNvSpPr txBox="1"/>
          <p:nvPr/>
        </p:nvSpPr>
        <p:spPr>
          <a:xfrm>
            <a:off x="6750122" y="3069171"/>
            <a:ext cx="4232953" cy="1631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ImageViewer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BitmapReader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u="none" strike="noStrike" baseline="0" dirty="0" err="1">
                <a:solidFill>
                  <a:srgbClr val="78F595"/>
                </a:solidFill>
                <a:latin typeface="Consolas" panose="020B0609020204030204" pitchFamily="49" charset="0"/>
              </a:rPr>
              <a:t>m_Reader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{}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(){}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C4A53-77F4-4AA5-9CB0-BCB5E175C760}"/>
              </a:ext>
            </a:extLst>
          </p:cNvPr>
          <p:cNvSpPr txBox="1"/>
          <p:nvPr/>
        </p:nvSpPr>
        <p:spPr>
          <a:xfrm>
            <a:off x="8285894" y="4835871"/>
            <a:ext cx="116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1505394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275B67-CC20-453D-BD5E-24713C0E07C9}"/>
              </a:ext>
            </a:extLst>
          </p:cNvPr>
          <p:cNvSpPr/>
          <p:nvPr/>
        </p:nvSpPr>
        <p:spPr>
          <a:xfrm>
            <a:off x="3421294" y="1788659"/>
            <a:ext cx="5363110" cy="277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AFTER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6C98-0516-4ABD-AF94-345AD02F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FE47C-310B-4B35-A2D8-779C4EA7BD1D}"/>
              </a:ext>
            </a:extLst>
          </p:cNvPr>
          <p:cNvSpPr txBox="1"/>
          <p:nvPr/>
        </p:nvSpPr>
        <p:spPr>
          <a:xfrm>
            <a:off x="3835685" y="2145841"/>
            <a:ext cx="4520629" cy="163121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ImageViewer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F5721B"/>
                </a:solidFill>
                <a:latin typeface="Consolas" panose="020B0609020204030204" pitchFamily="49" charset="0"/>
              </a:rPr>
              <a:t>ImageReader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*</a:t>
            </a:r>
            <a:r>
              <a:rPr lang="en-US" sz="1800" b="0" i="0" u="none" strike="noStrike" baseline="0" dirty="0" err="1">
                <a:solidFill>
                  <a:srgbClr val="78F595"/>
                </a:solidFill>
                <a:latin typeface="Consolas" panose="020B0609020204030204" pitchFamily="49" charset="0"/>
              </a:rPr>
              <a:t>m_Reader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{}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: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800" b="0" i="0" u="none" strike="noStrike" baseline="0" dirty="0">
                <a:solidFill>
                  <a:srgbClr val="82B7E1"/>
                </a:solidFill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(){}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  <a:endParaRPr lang="en-US" sz="1800" b="0" i="0" u="none" strike="noStrike" baseline="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pPr marR="0" algn="l" rtl="0"/>
            <a:endParaRPr lang="en-US" sz="10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81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65922-1628-440E-8093-768155A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Catalogue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CF11B-5B04-42A8-9CFF-5DF1CD5E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FFFA5D-4C87-41E8-81B1-F08E1D80C62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1399542"/>
              </p:ext>
            </p:extLst>
          </p:nvPr>
        </p:nvGraphicFramePr>
        <p:xfrm>
          <a:off x="479376" y="1690688"/>
          <a:ext cx="11233248" cy="468782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46650">
                  <a:extLst>
                    <a:ext uri="{9D8B030D-6E8A-4147-A177-3AD203B41FA5}">
                      <a16:colId xmlns:a16="http://schemas.microsoft.com/office/drawing/2014/main" val="2294215996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645961241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713618503"/>
                    </a:ext>
                  </a:extLst>
                </a:gridCol>
                <a:gridCol w="2419469">
                  <a:extLst>
                    <a:ext uri="{9D8B030D-6E8A-4147-A177-3AD203B41FA5}">
                      <a16:colId xmlns:a16="http://schemas.microsoft.com/office/drawing/2014/main" val="2584651712"/>
                    </a:ext>
                  </a:extLst>
                </a:gridCol>
                <a:gridCol w="2505878">
                  <a:extLst>
                    <a:ext uri="{9D8B030D-6E8A-4147-A177-3AD203B41FA5}">
                      <a16:colId xmlns:a16="http://schemas.microsoft.com/office/drawing/2014/main" val="3290948125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Creational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Structural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Behavioral</a:t>
                      </a:r>
                      <a:endParaRPr lang="en-IN" sz="2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253469"/>
                  </a:ext>
                </a:extLst>
              </a:tr>
              <a:tr h="768096">
                <a:tc rowSpan="2">
                  <a:txBody>
                    <a:bodyPr/>
                    <a:lstStyle/>
                    <a:p>
                      <a:pPr algn="ctr"/>
                      <a:r>
                        <a:rPr lang="en-IN" sz="2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Scope</a:t>
                      </a:r>
                      <a:endParaRPr lang="en-IN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Class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Factory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Adapter(class)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Interpreter</a:t>
                      </a:r>
                    </a:p>
                    <a:p>
                      <a:r>
                        <a:rPr lang="en-IN" sz="2200" dirty="0"/>
                        <a:t>Template Method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899887"/>
                  </a:ext>
                </a:extLst>
              </a:tr>
              <a:tr h="34015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dirty="0"/>
                        <a:t>Object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Abstract Factory</a:t>
                      </a:r>
                    </a:p>
                    <a:p>
                      <a:r>
                        <a:rPr lang="en-IN" sz="2200" dirty="0"/>
                        <a:t>Builder</a:t>
                      </a:r>
                    </a:p>
                    <a:p>
                      <a:r>
                        <a:rPr lang="en-IN" sz="2200" dirty="0"/>
                        <a:t>Prototype</a:t>
                      </a:r>
                    </a:p>
                    <a:p>
                      <a:r>
                        <a:rPr lang="en-IN" sz="2200" dirty="0"/>
                        <a:t>Singleton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Adapter(object)</a:t>
                      </a:r>
                    </a:p>
                    <a:p>
                      <a:r>
                        <a:rPr lang="en-IN" sz="2200" dirty="0"/>
                        <a:t>Bridge</a:t>
                      </a:r>
                    </a:p>
                    <a:p>
                      <a:r>
                        <a:rPr lang="en-IN" sz="2200" dirty="0"/>
                        <a:t>Composite</a:t>
                      </a:r>
                    </a:p>
                    <a:p>
                      <a:r>
                        <a:rPr lang="en-IN" sz="2200" dirty="0"/>
                        <a:t>Decorator</a:t>
                      </a:r>
                    </a:p>
                    <a:p>
                      <a:r>
                        <a:rPr lang="en-IN" sz="2200" dirty="0"/>
                        <a:t>Façade</a:t>
                      </a:r>
                    </a:p>
                    <a:p>
                      <a:r>
                        <a:rPr lang="en-IN" sz="2200" dirty="0"/>
                        <a:t>Flyweight</a:t>
                      </a:r>
                    </a:p>
                    <a:p>
                      <a:r>
                        <a:rPr lang="en-IN" sz="2200" dirty="0"/>
                        <a:t>Proxy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Chain Of Responsibility</a:t>
                      </a:r>
                    </a:p>
                    <a:p>
                      <a:r>
                        <a:rPr lang="en-IN" sz="2200" dirty="0"/>
                        <a:t>Command</a:t>
                      </a:r>
                    </a:p>
                    <a:p>
                      <a:r>
                        <a:rPr lang="en-IN" sz="2200" dirty="0"/>
                        <a:t>Iterator</a:t>
                      </a:r>
                    </a:p>
                    <a:p>
                      <a:r>
                        <a:rPr lang="en-IN" sz="2200" dirty="0"/>
                        <a:t>Mediator</a:t>
                      </a:r>
                    </a:p>
                    <a:p>
                      <a:r>
                        <a:rPr lang="en-IN" sz="2200" dirty="0"/>
                        <a:t>Memento</a:t>
                      </a:r>
                    </a:p>
                    <a:p>
                      <a:r>
                        <a:rPr lang="en-IN" sz="2200" dirty="0"/>
                        <a:t>Observer</a:t>
                      </a:r>
                    </a:p>
                    <a:p>
                      <a:r>
                        <a:rPr lang="en-IN" sz="2200" dirty="0"/>
                        <a:t>State</a:t>
                      </a:r>
                    </a:p>
                    <a:p>
                      <a:r>
                        <a:rPr lang="en-IN" sz="2200" dirty="0"/>
                        <a:t>Strategy</a:t>
                      </a:r>
                    </a:p>
                    <a:p>
                      <a:r>
                        <a:rPr lang="en-IN" sz="2200" dirty="0"/>
                        <a:t>Visitor</a:t>
                      </a: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05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456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F720-4867-4B7D-8027-8947EE69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408918-5D20-4068-AFB9-FDC2699E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original book on design patterns uses OMT</a:t>
            </a:r>
          </a:p>
          <a:p>
            <a:r>
              <a:rPr lang="en-IN" dirty="0"/>
              <a:t>It depicts relationships between classes that make up the pattern</a:t>
            </a:r>
          </a:p>
          <a:p>
            <a:r>
              <a:rPr lang="en-IN" dirty="0"/>
              <a:t>However, it was replaced with UML in 1996, therefore, is no longer used</a:t>
            </a:r>
          </a:p>
          <a:p>
            <a:r>
              <a:rPr lang="en-IN" dirty="0"/>
              <a:t>It is important to understand class notations to understand the structure of the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D8026-53F1-4D63-B299-CB91BDB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11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30720-9359-4377-BD79-7A94FCC0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56188" y="2308991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  <p:sp>
        <p:nvSpPr>
          <p:cNvPr id="5" name="Rectangle 4"/>
          <p:cNvSpPr/>
          <p:nvPr/>
        </p:nvSpPr>
        <p:spPr>
          <a:xfrm>
            <a:off x="3056188" y="2749111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Attribute</a:t>
            </a:r>
          </a:p>
          <a:p>
            <a:r>
              <a:rPr lang="en-GB" sz="2160" dirty="0"/>
              <a:t>Attribute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6188" y="3534103"/>
            <a:ext cx="2522333" cy="7849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Operation</a:t>
            </a:r>
          </a:p>
          <a:p>
            <a:r>
              <a:rPr lang="en-GB" sz="2160" dirty="0"/>
              <a:t>Operation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3999" y="2749111"/>
            <a:ext cx="2758802" cy="67988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 err="1"/>
              <a:t>ClassName</a:t>
            </a:r>
            <a:endParaRPr lang="en-GB" sz="2160" b="1" dirty="0"/>
          </a:p>
        </p:txBody>
      </p:sp>
    </p:spTree>
    <p:extLst>
      <p:ext uri="{BB962C8B-B14F-4D97-AF65-F5344CB8AC3E}">
        <p14:creationId xmlns:p14="http://schemas.microsoft.com/office/powerpoint/2010/main" val="545930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0799" y="1829015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650799" y="2259707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no</a:t>
            </a:r>
          </a:p>
          <a:p>
            <a:r>
              <a:rPr lang="en-GB" sz="2160" dirty="0"/>
              <a:t>name</a:t>
            </a:r>
          </a:p>
          <a:p>
            <a:r>
              <a:rPr lang="en-GB" sz="2160" dirty="0"/>
              <a:t>balance</a:t>
            </a:r>
          </a:p>
          <a:p>
            <a:endParaRPr lang="en-GB" sz="2160" dirty="0"/>
          </a:p>
        </p:txBody>
      </p:sp>
      <p:sp>
        <p:nvSpPr>
          <p:cNvPr id="9" name="Rectangle 8"/>
          <p:cNvSpPr/>
          <p:nvPr/>
        </p:nvSpPr>
        <p:spPr>
          <a:xfrm>
            <a:off x="4650799" y="3368553"/>
            <a:ext cx="2522333" cy="12203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 err="1"/>
              <a:t>GetBalance</a:t>
            </a:r>
            <a:endParaRPr lang="en-GB" sz="2160" dirty="0"/>
          </a:p>
          <a:p>
            <a:r>
              <a:rPr lang="en-GB" sz="2160" dirty="0"/>
              <a:t>Withdraw</a:t>
            </a:r>
          </a:p>
          <a:p>
            <a:r>
              <a:rPr lang="en-GB" sz="2160" dirty="0"/>
              <a:t>Deposit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9AC540-1605-4D7C-9A6B-9614E315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4312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3EBB-B6EA-47B1-B3D0-8EDA8A4A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 (Generalization)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FCD18-05E2-4A72-9AF0-02E05E934FB5}"/>
              </a:ext>
            </a:extLst>
          </p:cNvPr>
          <p:cNvSpPr/>
          <p:nvPr/>
        </p:nvSpPr>
        <p:spPr>
          <a:xfrm>
            <a:off x="4972388" y="2049170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4396E2-4D7E-4C81-9D55-023FF673BFB3}"/>
              </a:ext>
            </a:extLst>
          </p:cNvPr>
          <p:cNvSpPr/>
          <p:nvPr/>
        </p:nvSpPr>
        <p:spPr>
          <a:xfrm>
            <a:off x="36151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Savings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850DC8-0EDF-4A18-864F-82FB1B9BCDCB}"/>
              </a:ext>
            </a:extLst>
          </p:cNvPr>
          <p:cNvSpPr/>
          <p:nvPr/>
        </p:nvSpPr>
        <p:spPr>
          <a:xfrm>
            <a:off x="6358361" y="4210033"/>
            <a:ext cx="1701800" cy="81682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Current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35E962-4F48-49B5-806C-77FEC967F4CA}"/>
              </a:ext>
            </a:extLst>
          </p:cNvPr>
          <p:cNvGrpSpPr/>
          <p:nvPr/>
        </p:nvGrpSpPr>
        <p:grpSpPr>
          <a:xfrm>
            <a:off x="5690046" y="2907672"/>
            <a:ext cx="266485" cy="728673"/>
            <a:chOff x="8130101" y="3729637"/>
            <a:chExt cx="171050" cy="72867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EA8DB-0097-41D8-818C-C738CAD72BD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34F970F7-AF25-4971-A3EF-3CA527661D7B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EBCC4C-ED6B-4374-93BB-56965720CA98}"/>
              </a:ext>
            </a:extLst>
          </p:cNvPr>
          <p:cNvCxnSpPr>
            <a:cxnSpLocks/>
          </p:cNvCxnSpPr>
          <p:nvPr/>
        </p:nvCxnSpPr>
        <p:spPr>
          <a:xfrm flipV="1">
            <a:off x="4466061" y="3636346"/>
            <a:ext cx="2743200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955F84-8145-4A60-B67C-3A4665982F9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209261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4E848E-3CDC-47C1-97DA-615C50DF8609}"/>
              </a:ext>
            </a:extLst>
          </p:cNvPr>
          <p:cNvCxnSpPr>
            <a:cxnSpLocks/>
          </p:cNvCxnSpPr>
          <p:nvPr/>
        </p:nvCxnSpPr>
        <p:spPr>
          <a:xfrm flipV="1">
            <a:off x="4467997" y="3636345"/>
            <a:ext cx="0" cy="57368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D775-C642-4930-AD1D-2CA35EBB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8494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29BA-93A2-43F1-9478-4612B22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6430B-4CDE-4478-AFD9-A5D587223CCE}"/>
              </a:ext>
            </a:extLst>
          </p:cNvPr>
          <p:cNvSpPr/>
          <p:nvPr/>
        </p:nvSpPr>
        <p:spPr>
          <a:xfrm>
            <a:off x="4696370" y="1938384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i="1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8AC62-80AB-446D-BB78-0868C7558E57}"/>
              </a:ext>
            </a:extLst>
          </p:cNvPr>
          <p:cNvSpPr/>
          <p:nvPr/>
        </p:nvSpPr>
        <p:spPr>
          <a:xfrm>
            <a:off x="4696370" y="2305150"/>
            <a:ext cx="2537801" cy="513568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i="1" dirty="0"/>
              <a:t>Draw()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A53FD-305E-41F9-AB05-71DEE71031B1}"/>
              </a:ext>
            </a:extLst>
          </p:cNvPr>
          <p:cNvSpPr/>
          <p:nvPr/>
        </p:nvSpPr>
        <p:spPr>
          <a:xfrm>
            <a:off x="2718089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6FD7-28B0-4240-88EE-EF9FBA688EB3}"/>
              </a:ext>
            </a:extLst>
          </p:cNvPr>
          <p:cNvSpPr/>
          <p:nvPr/>
        </p:nvSpPr>
        <p:spPr>
          <a:xfrm>
            <a:off x="2718089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60CEF6-C56D-4344-BDDD-1E60845E03FB}"/>
              </a:ext>
            </a:extLst>
          </p:cNvPr>
          <p:cNvGrpSpPr/>
          <p:nvPr/>
        </p:nvGrpSpPr>
        <p:grpSpPr>
          <a:xfrm>
            <a:off x="5834542" y="2848718"/>
            <a:ext cx="261458" cy="728673"/>
            <a:chOff x="8130101" y="3729637"/>
            <a:chExt cx="171050" cy="72867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1C2C66-24C3-4809-B4B1-5FC07F0A00F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8215626" y="3944743"/>
              <a:ext cx="0" cy="513567"/>
            </a:xfrm>
            <a:prstGeom prst="lin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718A9F4-72A2-44F3-90B7-FE4C9F98F4C7}"/>
                </a:ext>
              </a:extLst>
            </p:cNvPr>
            <p:cNvSpPr/>
            <p:nvPr/>
          </p:nvSpPr>
          <p:spPr>
            <a:xfrm>
              <a:off x="8130101" y="3729637"/>
              <a:ext cx="171050" cy="215106"/>
            </a:xfrm>
            <a:prstGeom prst="triangle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5542E8-227B-4955-8652-705BD6EF5D91}"/>
              </a:ext>
            </a:extLst>
          </p:cNvPr>
          <p:cNvCxnSpPr>
            <a:cxnSpLocks/>
          </p:cNvCxnSpPr>
          <p:nvPr/>
        </p:nvCxnSpPr>
        <p:spPr>
          <a:xfrm flipV="1">
            <a:off x="401876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BD6A4-B818-4D83-BAE2-79783F7FE807}"/>
              </a:ext>
            </a:extLst>
          </p:cNvPr>
          <p:cNvCxnSpPr>
            <a:cxnSpLocks/>
          </p:cNvCxnSpPr>
          <p:nvPr/>
        </p:nvCxnSpPr>
        <p:spPr>
          <a:xfrm>
            <a:off x="4018760" y="3574810"/>
            <a:ext cx="3783895" cy="6929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4EDA2-6631-488A-B8BA-A1D018245CD4}"/>
              </a:ext>
            </a:extLst>
          </p:cNvPr>
          <p:cNvSpPr/>
          <p:nvPr/>
        </p:nvSpPr>
        <p:spPr>
          <a:xfrm>
            <a:off x="6560648" y="4088378"/>
            <a:ext cx="2537801" cy="366767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B174F8-B681-4DBF-B788-A6C6263E7CE5}"/>
              </a:ext>
            </a:extLst>
          </p:cNvPr>
          <p:cNvSpPr/>
          <p:nvPr/>
        </p:nvSpPr>
        <p:spPr>
          <a:xfrm>
            <a:off x="6560648" y="4455144"/>
            <a:ext cx="2537801" cy="678919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Draw()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0B1744-9C35-4DB3-8DEC-CA6E98EB2CF0}"/>
              </a:ext>
            </a:extLst>
          </p:cNvPr>
          <p:cNvCxnSpPr>
            <a:cxnSpLocks/>
          </p:cNvCxnSpPr>
          <p:nvPr/>
        </p:nvCxnSpPr>
        <p:spPr>
          <a:xfrm flipV="1">
            <a:off x="7793690" y="3574811"/>
            <a:ext cx="0" cy="51356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8394F1-F552-4DAE-8FC7-DE57BD09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5314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312002" y="2005717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106367" y="2005718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Button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393392" y="2341737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166287" y="2244995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312002" y="3947869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Paragraph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106367" y="3947870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Sentences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393392" y="4283889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166287" y="4191910"/>
            <a:ext cx="188143" cy="18814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6EEE-DB3F-4FBA-95CE-1587B4D7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58536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3533218" y="2237773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327583" y="2237774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Student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5614608" y="2573793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1A948-9446-4AF1-A660-0458FF6C8FEE}"/>
              </a:ext>
            </a:extLst>
          </p:cNvPr>
          <p:cNvSpPr/>
          <p:nvPr/>
        </p:nvSpPr>
        <p:spPr>
          <a:xfrm rot="2726887">
            <a:off x="5387503" y="2477051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3533218" y="417992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327583" y="4179926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Passenger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04F186-7AD6-4DB6-BA92-04B1914525CE}"/>
              </a:ext>
            </a:extLst>
          </p:cNvPr>
          <p:cNvCxnSpPr>
            <a:cxnSpLocks/>
          </p:cNvCxnSpPr>
          <p:nvPr/>
        </p:nvCxnSpPr>
        <p:spPr>
          <a:xfrm>
            <a:off x="5614608" y="4515945"/>
            <a:ext cx="71297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E9CFD5-1FFB-4954-B7AE-BDC8AF297EFB}"/>
              </a:ext>
            </a:extLst>
          </p:cNvPr>
          <p:cNvSpPr/>
          <p:nvPr/>
        </p:nvSpPr>
        <p:spPr>
          <a:xfrm rot="2726887">
            <a:off x="5387503" y="4419203"/>
            <a:ext cx="188143" cy="188143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2E7D-6E2F-46E7-9E12-E85084E0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018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54757-3D0E-4081-97F4-98ADD46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5CA0D-7490-4032-9104-FAD53954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what design patterns are</a:t>
            </a:r>
          </a:p>
          <a:p>
            <a:r>
              <a:rPr lang="en-IN" dirty="0"/>
              <a:t>How design patterns solve common design problems</a:t>
            </a:r>
          </a:p>
          <a:p>
            <a:r>
              <a:rPr lang="en-IN" dirty="0"/>
              <a:t>Apply design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E9923-EA48-43E7-86A6-9D31664D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8535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67A8-B3DE-40C0-BB44-2EDBDBDC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88BA5-58AC-4D55-A2E7-0B4F4AE2978D}"/>
              </a:ext>
            </a:extLst>
          </p:cNvPr>
          <p:cNvSpPr/>
          <p:nvPr/>
        </p:nvSpPr>
        <p:spPr>
          <a:xfrm>
            <a:off x="2474259" y="2348277"/>
            <a:ext cx="2072066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16F7A-92F7-40C2-A7DE-6D6A55F5C00D}"/>
              </a:ext>
            </a:extLst>
          </p:cNvPr>
          <p:cNvSpPr/>
          <p:nvPr/>
        </p:nvSpPr>
        <p:spPr>
          <a:xfrm>
            <a:off x="6938681" y="2348277"/>
            <a:ext cx="1990165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57722-78E1-4A1D-9033-83D9C9E2AEF7}"/>
              </a:ext>
            </a:extLst>
          </p:cNvPr>
          <p:cNvCxnSpPr>
            <a:cxnSpLocks/>
          </p:cNvCxnSpPr>
          <p:nvPr/>
        </p:nvCxnSpPr>
        <p:spPr>
          <a:xfrm>
            <a:off x="4546326" y="271559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F1B03-ADCD-4218-B1B5-E518489ABE94}"/>
              </a:ext>
            </a:extLst>
          </p:cNvPr>
          <p:cNvSpPr/>
          <p:nvPr/>
        </p:nvSpPr>
        <p:spPr>
          <a:xfrm>
            <a:off x="2759283" y="4335575"/>
            <a:ext cx="1787042" cy="69107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ACA2-FB78-4FD2-B57E-5A439F40FAA8}"/>
              </a:ext>
            </a:extLst>
          </p:cNvPr>
          <p:cNvSpPr/>
          <p:nvPr/>
        </p:nvSpPr>
        <p:spPr>
          <a:xfrm>
            <a:off x="6938681" y="4335575"/>
            <a:ext cx="1623612" cy="69107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1EAB05-5B5F-49B6-A18F-ECEC7C07B4C1}"/>
              </a:ext>
            </a:extLst>
          </p:cNvPr>
          <p:cNvCxnSpPr>
            <a:cxnSpLocks/>
          </p:cNvCxnSpPr>
          <p:nvPr/>
        </p:nvCxnSpPr>
        <p:spPr>
          <a:xfrm>
            <a:off x="4546325" y="4671432"/>
            <a:ext cx="239235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5224-9217-47C3-A0B2-704B885EDB6D}"/>
              </a:ext>
            </a:extLst>
          </p:cNvPr>
          <p:cNvSpPr txBox="1"/>
          <p:nvPr/>
        </p:nvSpPr>
        <p:spPr>
          <a:xfrm>
            <a:off x="5369163" y="4302100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drives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702F14-28AA-49F4-AE40-B5694EF7CD46}"/>
              </a:ext>
            </a:extLst>
          </p:cNvPr>
          <p:cNvSpPr txBox="1"/>
          <p:nvPr/>
        </p:nvSpPr>
        <p:spPr>
          <a:xfrm>
            <a:off x="5441781" y="232347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4ED24-A8C6-4DC4-BF3D-3DE6F63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1617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974-B1CF-4467-8BBB-6B67517B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41602-E18B-421B-8B37-7A13F170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31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A0092D-D84E-45AD-A17D-EA4D1E50C779}"/>
              </a:ext>
            </a:extLst>
          </p:cNvPr>
          <p:cNvGrpSpPr/>
          <p:nvPr/>
        </p:nvGrpSpPr>
        <p:grpSpPr>
          <a:xfrm>
            <a:off x="813738" y="2048729"/>
            <a:ext cx="2455242" cy="648751"/>
            <a:chOff x="6566838" y="3694649"/>
            <a:chExt cx="2578115" cy="6000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710B6A-2EF7-4140-976F-DAB4D6366BDF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7654BF4-A4A0-4C40-A42A-1703613CE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667525-CCDB-4284-89EC-F33A4E7F7D7B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C80F30A-7253-4BB2-BDC3-FF3FAE93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7C28FB6-E391-429A-B8C7-26B47BD6E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BB4F194-7D49-4E67-B69E-E2451E62E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809344-8A3F-4BB9-A301-184E67963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3FA514-F1E6-4716-BECD-A6AD494803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33857E-2282-45CC-B5DD-4A25F6977F9F}"/>
                </a:ext>
              </a:extLst>
            </p:cNvPr>
            <p:cNvCxnSpPr>
              <a:cxnSpLocks/>
            </p:cNvCxnSpPr>
            <p:nvPr/>
          </p:nvCxnSpPr>
          <p:spPr>
            <a:xfrm>
              <a:off x="6566838" y="4042096"/>
              <a:ext cx="952519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BCCCE-64A7-45AE-A899-F8ADA4B7D297}"/>
                </a:ext>
              </a:extLst>
            </p:cNvPr>
            <p:cNvSpPr txBox="1"/>
            <p:nvPr/>
          </p:nvSpPr>
          <p:spPr>
            <a:xfrm>
              <a:off x="7519356" y="3851052"/>
              <a:ext cx="14338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FCF-9CC6-4E90-B5A4-ACBE959C3049}"/>
              </a:ext>
            </a:extLst>
          </p:cNvPr>
          <p:cNvSpPr/>
          <p:nvPr/>
        </p:nvSpPr>
        <p:spPr>
          <a:xfrm>
            <a:off x="5024179" y="1975994"/>
            <a:ext cx="2522333" cy="44012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160" b="1" dirty="0"/>
              <a:t>Circle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ADAA-EE5B-4B70-8EE2-3C3DD9A2173E}"/>
              </a:ext>
            </a:extLst>
          </p:cNvPr>
          <p:cNvSpPr/>
          <p:nvPr/>
        </p:nvSpPr>
        <p:spPr>
          <a:xfrm>
            <a:off x="5024179" y="2406686"/>
            <a:ext cx="2522333" cy="142758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</a:t>
            </a:r>
          </a:p>
          <a:p>
            <a:r>
              <a:rPr lang="en-GB" sz="2160" dirty="0"/>
              <a:t>PI</a:t>
            </a:r>
          </a:p>
          <a:p>
            <a:r>
              <a:rPr lang="en-GB" sz="2160" dirty="0"/>
              <a:t>position</a:t>
            </a:r>
          </a:p>
          <a:p>
            <a:endParaRPr lang="en-GB" sz="216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57DBC-DEF8-42ED-9107-EF3CFB701443}"/>
              </a:ext>
            </a:extLst>
          </p:cNvPr>
          <p:cNvSpPr/>
          <p:nvPr/>
        </p:nvSpPr>
        <p:spPr>
          <a:xfrm>
            <a:off x="5024179" y="3515532"/>
            <a:ext cx="2522333" cy="142265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160" dirty="0"/>
              <a:t>Radius()</a:t>
            </a:r>
          </a:p>
          <a:p>
            <a:r>
              <a:rPr lang="en-GB" sz="2160" dirty="0"/>
              <a:t>Circumference()</a:t>
            </a:r>
          </a:p>
          <a:p>
            <a:r>
              <a:rPr lang="en-GB" sz="2160" dirty="0" err="1"/>
              <a:t>PositionX</a:t>
            </a:r>
            <a:r>
              <a:rPr lang="en-GB" sz="2160" dirty="0"/>
              <a:t>()</a:t>
            </a:r>
          </a:p>
          <a:p>
            <a:r>
              <a:rPr lang="en-GB" sz="2160" dirty="0" err="1"/>
              <a:t>PositionY</a:t>
            </a:r>
            <a:r>
              <a:rPr lang="en-GB" sz="2160" dirty="0"/>
              <a:t>()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420B5C-6ACE-4B1A-B46B-5E02E9E7B51F}"/>
              </a:ext>
            </a:extLst>
          </p:cNvPr>
          <p:cNvGrpSpPr/>
          <p:nvPr/>
        </p:nvGrpSpPr>
        <p:grpSpPr>
          <a:xfrm>
            <a:off x="5623560" y="2619869"/>
            <a:ext cx="4113198" cy="648751"/>
            <a:chOff x="5279286" y="3694649"/>
            <a:chExt cx="3865667" cy="6000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D9C105-2C95-45BB-AD32-79E0BC9AE1A8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0D5153-1CF3-44A0-9132-A5AC8A1679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44D99C1-63F6-4245-8295-756A524BB2DF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8205E8-FE6A-483C-A83C-3F4EC3F92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9178B44-CEA3-45FB-894B-86F7CA9DE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063C67-0115-4D5B-91AF-269C72EBF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E49509F-F81A-415F-97AB-68FEE594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F39D9D-176D-4D2A-AC83-D6C1308B8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D17B9F-F0CD-4723-80DA-70D10889DE7E}"/>
                </a:ext>
              </a:extLst>
            </p:cNvPr>
            <p:cNvCxnSpPr>
              <a:cxnSpLocks/>
            </p:cNvCxnSpPr>
            <p:nvPr/>
          </p:nvCxnSpPr>
          <p:spPr>
            <a:xfrm>
              <a:off x="5279286" y="4042096"/>
              <a:ext cx="2240071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B3F97A-34D1-4C77-83BE-388C051730FF}"/>
                </a:ext>
              </a:extLst>
            </p:cNvPr>
            <p:cNvSpPr txBox="1"/>
            <p:nvPr/>
          </p:nvSpPr>
          <p:spPr>
            <a:xfrm>
              <a:off x="7519356" y="3762961"/>
              <a:ext cx="1433829" cy="4839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Must be constant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35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0327-212A-477B-8FAF-EC368252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5CF1-9652-4B74-A6D2-F037E34D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Creational patterns help in abstracting the creation process of an object</a:t>
            </a:r>
          </a:p>
          <a:p>
            <a:r>
              <a:rPr lang="en-IN" dirty="0"/>
              <a:t>Sometimes instances cannot be created directly</a:t>
            </a:r>
          </a:p>
          <a:p>
            <a:r>
              <a:rPr lang="en-IN" dirty="0"/>
              <a:t>Or instantiation process is complicated</a:t>
            </a:r>
          </a:p>
          <a:p>
            <a:r>
              <a:rPr lang="en-IN" dirty="0"/>
              <a:t>So, they encapsulate two things:</a:t>
            </a:r>
          </a:p>
          <a:p>
            <a:pPr lvl="1"/>
            <a:r>
              <a:rPr lang="en-IN" dirty="0"/>
              <a:t>knowledge of which concrete classes are instantiated</a:t>
            </a:r>
          </a:p>
          <a:p>
            <a:pPr lvl="1"/>
            <a:r>
              <a:rPr lang="en-IN" dirty="0"/>
              <a:t>how they’re created and put together</a:t>
            </a:r>
          </a:p>
          <a:p>
            <a:r>
              <a:rPr lang="en-IN" dirty="0"/>
              <a:t>Therefore, you get the flexibility in deciding what gets created, who creates it &amp; how it gets created.</a:t>
            </a:r>
          </a:p>
          <a:p>
            <a:r>
              <a:rPr lang="en-IN" dirty="0"/>
              <a:t>You can configure your application to create instances of classes that may vary in their structure &amp; </a:t>
            </a:r>
            <a:r>
              <a:rPr lang="en-IN" dirty="0" err="1"/>
              <a:t>behavior</a:t>
            </a:r>
            <a:r>
              <a:rPr lang="en-IN" dirty="0"/>
              <a:t>. This can be achieved at compile-time or run-time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93043-EFA4-4928-B927-4CA0378D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95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096D-ADAD-4830-A613-E9A19459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33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3E259B-C6B6-4D54-9EE4-5691497B01A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30345975"/>
              </p:ext>
            </p:extLst>
          </p:nvPr>
        </p:nvGraphicFramePr>
        <p:xfrm>
          <a:off x="565638" y="1950329"/>
          <a:ext cx="11060723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1272">
                  <a:extLst>
                    <a:ext uri="{9D8B030D-6E8A-4147-A177-3AD203B41FA5}">
                      <a16:colId xmlns:a16="http://schemas.microsoft.com/office/drawing/2014/main" val="514080805"/>
                    </a:ext>
                  </a:extLst>
                </a:gridCol>
                <a:gridCol w="8329451">
                  <a:extLst>
                    <a:ext uri="{9D8B030D-6E8A-4147-A177-3AD203B41FA5}">
                      <a16:colId xmlns:a16="http://schemas.microsoft.com/office/drawing/2014/main" val="37169187"/>
                    </a:ext>
                  </a:extLst>
                </a:gridCol>
              </a:tblGrid>
              <a:tr h="332252">
                <a:tc>
                  <a:txBody>
                    <a:bodyPr/>
                    <a:lstStyle/>
                    <a:p>
                      <a:r>
                        <a:rPr lang="en-US" sz="28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8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Ensure only one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Factory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 instance without depending on its concrete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7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Object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Reuse existing instances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5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Abstract 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Create instances from a specific 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Clone existing objects from a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8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1" dirty="0"/>
                        <a:t>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Construct a complex object step by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5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99314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451-F462-49C4-B06D-83E2EDF3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7590-54B4-4A5D-A053-66352B6F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pattern is used when a class should have only one instance</a:t>
            </a:r>
          </a:p>
          <a:p>
            <a:r>
              <a:rPr lang="en-IN" dirty="0"/>
              <a:t>Commonly used for classes that manage a global resource e.g. printer spooler, database connection, filesystem manager, configuration, etc.</a:t>
            </a:r>
          </a:p>
          <a:p>
            <a:r>
              <a:rPr lang="en-IN" dirty="0"/>
              <a:t>Otherwise, the resource might get corrupted or fail to provide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6A15-E7AB-46CD-A7E6-AC2C7ED2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66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754D-8504-4D8C-AEEB-4C6BAB6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E13F-48A2-43AC-AAB5-F00462A6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(Look up Heads-on Design patterns with C++)</a:t>
            </a:r>
          </a:p>
          <a:p>
            <a:r>
              <a:rPr lang="en-IN" dirty="0"/>
              <a:t>Think about bench marking performance of creation</a:t>
            </a:r>
          </a:p>
          <a:p>
            <a:r>
              <a:rPr lang="en-IN" dirty="0"/>
              <a:t>Use PIMPL</a:t>
            </a:r>
          </a:p>
          <a:p>
            <a:r>
              <a:rPr lang="en-IN" dirty="0"/>
              <a:t>Leaky singletons</a:t>
            </a:r>
          </a:p>
          <a:p>
            <a:r>
              <a:rPr lang="en-IN" dirty="0"/>
              <a:t>Preventing serialization (Java)</a:t>
            </a:r>
          </a:p>
          <a:p>
            <a:r>
              <a:rPr lang="en-IN" dirty="0"/>
              <a:t>Talk about use through dependency injection</a:t>
            </a:r>
          </a:p>
          <a:p>
            <a:r>
              <a:rPr lang="en-IN" dirty="0"/>
              <a:t>Have interview questions at the end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22B6-8084-4331-90B5-87154B47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2028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36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Ensure a class only has one instance, and provide a global point of access to it</a:t>
            </a:r>
          </a:p>
        </p:txBody>
      </p:sp>
    </p:spTree>
    <p:extLst>
      <p:ext uri="{BB962C8B-B14F-4D97-AF65-F5344CB8AC3E}">
        <p14:creationId xmlns:p14="http://schemas.microsoft.com/office/powerpoint/2010/main" val="188282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03D-0817-4B9B-965B-D8A9DF2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22EE-0883-4F27-A9DE-4E84D4C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class is made responsible for its own instance</a:t>
            </a:r>
          </a:p>
          <a:p>
            <a:r>
              <a:rPr lang="en-IN" dirty="0"/>
              <a:t>It intercepts the call for construction and returns a single instance</a:t>
            </a:r>
          </a:p>
          <a:p>
            <a:r>
              <a:rPr lang="en-IN" dirty="0"/>
              <a:t>Same instance is returned every time</a:t>
            </a:r>
          </a:p>
          <a:p>
            <a:r>
              <a:rPr lang="en-IN" dirty="0"/>
              <a:t>Therefore, direct construction of object is disabled</a:t>
            </a:r>
          </a:p>
          <a:p>
            <a:r>
              <a:rPr lang="en-IN" dirty="0"/>
              <a:t>The class creates its own instance which is provided to the clients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61D-9E23-46E4-93AE-0B3EC92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37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80B65-9DDA-4730-9265-5325FC58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Vs </a:t>
            </a:r>
            <a:r>
              <a:rPr lang="en-IN" dirty="0" err="1"/>
              <a:t>Monostate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B75F1D-A16C-4D45-9FF8-DB66EDBAEB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Enforces singular instance through structure</a:t>
            </a:r>
          </a:p>
          <a:p>
            <a:r>
              <a:rPr lang="en-IN" dirty="0"/>
              <a:t>Only one instance can exist</a:t>
            </a:r>
          </a:p>
          <a:p>
            <a:r>
              <a:rPr lang="en-IN" dirty="0"/>
              <a:t>Support lazy instantiation</a:t>
            </a:r>
          </a:p>
          <a:p>
            <a:r>
              <a:rPr lang="en-IN" dirty="0"/>
              <a:t>Requires static instance method</a:t>
            </a:r>
          </a:p>
          <a:p>
            <a:r>
              <a:rPr lang="en-IN" dirty="0"/>
              <a:t>Can support inheritance &amp; polymorphism</a:t>
            </a:r>
          </a:p>
          <a:p>
            <a:r>
              <a:rPr lang="en-IN" dirty="0"/>
              <a:t>Existing classes can be made singletons</a:t>
            </a:r>
          </a:p>
          <a:p>
            <a:r>
              <a:rPr lang="en-IN" dirty="0"/>
              <a:t>Flexible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4F978B-9E27-4266-9014-EBB5908C54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Enforces singular instance through behaviour</a:t>
            </a:r>
          </a:p>
          <a:p>
            <a:r>
              <a:rPr lang="en-IN" dirty="0"/>
              <a:t>Class may or may not be instantiated</a:t>
            </a:r>
          </a:p>
          <a:p>
            <a:r>
              <a:rPr lang="en-IN" dirty="0"/>
              <a:t>No support for lazy instantiation</a:t>
            </a:r>
          </a:p>
          <a:p>
            <a:r>
              <a:rPr lang="en-IN" dirty="0"/>
              <a:t>All attributes are static (methods may be static)</a:t>
            </a:r>
          </a:p>
          <a:p>
            <a:r>
              <a:rPr lang="en-IN" dirty="0"/>
              <a:t>Static methods cannot be overridden </a:t>
            </a:r>
          </a:p>
          <a:p>
            <a:r>
              <a:rPr lang="en-IN" dirty="0"/>
              <a:t>Difficult to change existing classes to </a:t>
            </a:r>
            <a:r>
              <a:rPr lang="en-IN" dirty="0" err="1"/>
              <a:t>monostate</a:t>
            </a:r>
            <a:endParaRPr lang="en-IN" dirty="0"/>
          </a:p>
          <a:p>
            <a:r>
              <a:rPr lang="en-IN" dirty="0"/>
              <a:t>Inflexible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BC61C-B774-4DAF-849A-E4F2E787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6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394-33C9-4E06-9233-FCEBE587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B6B0-10A6-4138-B79C-E8F4D60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39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BD85-B461-44BB-AE7A-DE8BC9A95B4F}"/>
              </a:ext>
            </a:extLst>
          </p:cNvPr>
          <p:cNvSpPr/>
          <p:nvPr/>
        </p:nvSpPr>
        <p:spPr>
          <a:xfrm>
            <a:off x="4988711" y="2512711"/>
            <a:ext cx="2214578" cy="35719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Singleton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D104B-D348-434C-AA69-87AF79E75FAB}"/>
              </a:ext>
            </a:extLst>
          </p:cNvPr>
          <p:cNvSpPr/>
          <p:nvPr/>
        </p:nvSpPr>
        <p:spPr>
          <a:xfrm>
            <a:off x="4988711" y="2869900"/>
            <a:ext cx="2214578" cy="89297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Instance()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SingletonOperation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GetSingletonData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14CAA-8218-4775-814F-5B57E8E97680}"/>
              </a:ext>
            </a:extLst>
          </p:cNvPr>
          <p:cNvSpPr/>
          <p:nvPr/>
        </p:nvSpPr>
        <p:spPr>
          <a:xfrm>
            <a:off x="4988711" y="3762878"/>
            <a:ext cx="2214578" cy="5953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uniqueInstance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singletonData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1DB43-7A87-4AE2-AB10-3F068D141543}"/>
              </a:ext>
            </a:extLst>
          </p:cNvPr>
          <p:cNvSpPr/>
          <p:nvPr/>
        </p:nvSpPr>
        <p:spPr>
          <a:xfrm>
            <a:off x="6825321" y="2969357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49C70-923F-48B1-AB08-C178D63EFF14}"/>
              </a:ext>
            </a:extLst>
          </p:cNvPr>
          <p:cNvCxnSpPr>
            <a:cxnSpLocks/>
          </p:cNvCxnSpPr>
          <p:nvPr/>
        </p:nvCxnSpPr>
        <p:spPr>
          <a:xfrm>
            <a:off x="6988975" y="3048499"/>
            <a:ext cx="1077915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CF52C2-5FE1-4F24-97EC-B560E1008029}"/>
              </a:ext>
            </a:extLst>
          </p:cNvPr>
          <p:cNvGrpSpPr/>
          <p:nvPr/>
        </p:nvGrpSpPr>
        <p:grpSpPr>
          <a:xfrm>
            <a:off x="8066890" y="2740355"/>
            <a:ext cx="2033395" cy="600075"/>
            <a:chOff x="7519356" y="3694649"/>
            <a:chExt cx="1625597" cy="6000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EB7594-6A20-4DE4-BF37-5B717D1DA6BB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3FEBC92-0CD0-4559-BDB8-BF737470A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2AA1404-DA70-44A2-A52C-8FF12ECB033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3C0BF46-76D4-4D73-BCC0-927C85940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03010CC-88A2-4F09-A77F-AC66EA63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33C1CFA-910B-4B85-9EA7-243E3B27E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EE8473-F53A-4D5C-BF00-B7A6083E4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A71940-479F-455E-9F37-7AC40BE9E4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3EC2DE-0F86-47BF-8C1B-F6B670E3C3B7}"/>
                </a:ext>
              </a:extLst>
            </p:cNvPr>
            <p:cNvSpPr txBox="1"/>
            <p:nvPr/>
          </p:nvSpPr>
          <p:spPr>
            <a:xfrm>
              <a:off x="7519356" y="3851052"/>
              <a:ext cx="14338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uniqueInstance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097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</a:t>
            </a:r>
            <a:r>
              <a:rPr lang="en-IN" sz="3600"/>
              <a:t>, OpenMP…</a:t>
            </a:r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CC88D-AB3C-4A1B-9D13-CFB4DAAC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394-33C9-4E06-9233-FCEBE587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Singleton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B6B0-10A6-4138-B79C-E8F4D60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40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BD85-B461-44BB-AE7A-DE8BC9A95B4F}"/>
              </a:ext>
            </a:extLst>
          </p:cNvPr>
          <p:cNvSpPr/>
          <p:nvPr/>
        </p:nvSpPr>
        <p:spPr>
          <a:xfrm>
            <a:off x="4988711" y="2552817"/>
            <a:ext cx="2214578" cy="35719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Logger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D104B-D348-434C-AA69-87AF79E75FAB}"/>
              </a:ext>
            </a:extLst>
          </p:cNvPr>
          <p:cNvSpPr/>
          <p:nvPr/>
        </p:nvSpPr>
        <p:spPr>
          <a:xfrm>
            <a:off x="4988711" y="2910005"/>
            <a:ext cx="2214578" cy="122765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Instance()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WriteLog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SetTag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14CAA-8218-4775-814F-5B57E8E97680}"/>
              </a:ext>
            </a:extLst>
          </p:cNvPr>
          <p:cNvSpPr/>
          <p:nvPr/>
        </p:nvSpPr>
        <p:spPr>
          <a:xfrm>
            <a:off x="4988711" y="3857865"/>
            <a:ext cx="2214578" cy="5953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m_Instance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m_Tag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1DB43-7A87-4AE2-AB10-3F068D141543}"/>
              </a:ext>
            </a:extLst>
          </p:cNvPr>
          <p:cNvSpPr/>
          <p:nvPr/>
        </p:nvSpPr>
        <p:spPr>
          <a:xfrm>
            <a:off x="6825321" y="3009463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49C70-923F-48B1-AB08-C178D63EFF14}"/>
              </a:ext>
            </a:extLst>
          </p:cNvPr>
          <p:cNvCxnSpPr/>
          <p:nvPr/>
        </p:nvCxnSpPr>
        <p:spPr>
          <a:xfrm>
            <a:off x="6988975" y="3088605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77EC12-2F9A-4FAD-BD5F-A7EEDD733DC5}"/>
              </a:ext>
            </a:extLst>
          </p:cNvPr>
          <p:cNvGrpSpPr/>
          <p:nvPr/>
        </p:nvGrpSpPr>
        <p:grpSpPr>
          <a:xfrm>
            <a:off x="8023201" y="2788567"/>
            <a:ext cx="2033395" cy="600075"/>
            <a:chOff x="7519356" y="3694649"/>
            <a:chExt cx="1625597" cy="6000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0A0717-6334-4AC4-B509-EB1E43A1B1D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CE031F-4BFE-4478-8019-0C6B82B7D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C3971EB-4B12-49DF-8E7A-B0C2F2D0D5D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05F6D2-C3C0-4901-AF47-DB1357AA5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9081006-C056-4928-A96E-BB43DE9C0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D8C580-FEE3-4526-90C4-6E08972E2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E6BFCDF-D68D-4B01-870C-EAC3790D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02C6742-3D56-4034-BC90-39FD5AC30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63D883-5D94-46AE-A4A2-A13C24CACED1}"/>
                </a:ext>
              </a:extLst>
            </p:cNvPr>
            <p:cNvSpPr txBox="1"/>
            <p:nvPr/>
          </p:nvSpPr>
          <p:spPr>
            <a:xfrm>
              <a:off x="7519356" y="3851052"/>
              <a:ext cx="14338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m_Instance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C72FC70-2F8D-40A4-8495-D57D3DAB7719}"/>
              </a:ext>
            </a:extLst>
          </p:cNvPr>
          <p:cNvSpPr/>
          <p:nvPr/>
        </p:nvSpPr>
        <p:spPr>
          <a:xfrm>
            <a:off x="4904590" y="3995384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CB83C7-8EDA-4541-96A3-BBDCE620AE1E}"/>
              </a:ext>
            </a:extLst>
          </p:cNvPr>
          <p:cNvCxnSpPr/>
          <p:nvPr/>
        </p:nvCxnSpPr>
        <p:spPr>
          <a:xfrm>
            <a:off x="3888227" y="4065646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DCE689-2600-493A-A648-2474E7FD2176}"/>
              </a:ext>
            </a:extLst>
          </p:cNvPr>
          <p:cNvGrpSpPr/>
          <p:nvPr/>
        </p:nvGrpSpPr>
        <p:grpSpPr>
          <a:xfrm>
            <a:off x="2214859" y="3678901"/>
            <a:ext cx="1673368" cy="600075"/>
            <a:chOff x="7519356" y="3694649"/>
            <a:chExt cx="1625597" cy="6000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F32AF5-DC2F-4634-99EE-6C65E7F79D21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6C456E1-34FD-4213-9EEC-03AD086B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0EDA92A-3BB0-4032-AF9A-C1BBF47AF56F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6E7969E-620E-4EBC-9B7B-0CBBDBD88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A10BDC-9B7E-4422-945A-539C9B01A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9B6BCD-2C60-4829-98E8-F9811308B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BACF6F4-AEEA-442A-9819-EB98175F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FED76C-1379-48DD-B00C-C4D8B9AE58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442554D-DFDD-4CAC-A901-094B75A18466}"/>
                </a:ext>
              </a:extLst>
            </p:cNvPr>
            <p:cNvSpPr txBox="1"/>
            <p:nvPr/>
          </p:nvSpPr>
          <p:spPr>
            <a:xfrm>
              <a:off x="7519356" y="3743331"/>
              <a:ext cx="14338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Instance could be eager or lazy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54419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394-33C9-4E06-9233-FCEBE587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Monostate</a:t>
            </a:r>
            <a:r>
              <a:rPr lang="en-IN" dirty="0"/>
              <a:t>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B6B0-10A6-4138-B79C-E8F4D60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41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1BD85-B461-44BB-AE7A-DE8BC9A95B4F}"/>
              </a:ext>
            </a:extLst>
          </p:cNvPr>
          <p:cNvSpPr/>
          <p:nvPr/>
        </p:nvSpPr>
        <p:spPr>
          <a:xfrm>
            <a:off x="4988711" y="2448543"/>
            <a:ext cx="2214578" cy="35719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Clock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D104B-D348-434C-AA69-87AF79E75FAB}"/>
              </a:ext>
            </a:extLst>
          </p:cNvPr>
          <p:cNvSpPr/>
          <p:nvPr/>
        </p:nvSpPr>
        <p:spPr>
          <a:xfrm>
            <a:off x="4988711" y="2805731"/>
            <a:ext cx="2214578" cy="122765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GetHour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GetMinute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GetSecond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B14CAA-8218-4775-814F-5B57E8E97680}"/>
              </a:ext>
            </a:extLst>
          </p:cNvPr>
          <p:cNvSpPr/>
          <p:nvPr/>
        </p:nvSpPr>
        <p:spPr>
          <a:xfrm>
            <a:off x="4988711" y="3753591"/>
            <a:ext cx="2214578" cy="872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m_Hour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m_Minute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static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m_Second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1DB43-7A87-4AE2-AB10-3F068D141543}"/>
              </a:ext>
            </a:extLst>
          </p:cNvPr>
          <p:cNvSpPr/>
          <p:nvPr/>
        </p:nvSpPr>
        <p:spPr>
          <a:xfrm>
            <a:off x="6657681" y="3203924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549C70-923F-48B1-AB08-C178D63EFF14}"/>
              </a:ext>
            </a:extLst>
          </p:cNvPr>
          <p:cNvCxnSpPr/>
          <p:nvPr/>
        </p:nvCxnSpPr>
        <p:spPr>
          <a:xfrm>
            <a:off x="6821335" y="3283066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77EC12-2F9A-4FAD-BD5F-A7EEDD733DC5}"/>
              </a:ext>
            </a:extLst>
          </p:cNvPr>
          <p:cNvGrpSpPr/>
          <p:nvPr/>
        </p:nvGrpSpPr>
        <p:grpSpPr>
          <a:xfrm>
            <a:off x="7855561" y="2983028"/>
            <a:ext cx="2033395" cy="600075"/>
            <a:chOff x="7519356" y="3694649"/>
            <a:chExt cx="1625597" cy="6000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0A0717-6334-4AC4-B509-EB1E43A1B1DD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9CE031F-4BFE-4478-8019-0C6B82B7D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C3971EB-4B12-49DF-8E7A-B0C2F2D0D5D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405F6D2-C3C0-4901-AF47-DB1357AA5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9081006-C056-4928-A96E-BB43DE9C0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D8C580-FEE3-4526-90C4-6E08972E2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E6BFCDF-D68D-4B01-870C-EAC3790D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02C6742-3D56-4034-BC90-39FD5AC30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63D883-5D94-46AE-A4A2-A13C24CACED1}"/>
                </a:ext>
              </a:extLst>
            </p:cNvPr>
            <p:cNvSpPr txBox="1"/>
            <p:nvPr/>
          </p:nvSpPr>
          <p:spPr>
            <a:xfrm>
              <a:off x="7519356" y="3743331"/>
              <a:ext cx="14338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Methods may or may not be static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34A848A-E6BC-4733-A89E-4657DA32DA33}"/>
              </a:ext>
            </a:extLst>
          </p:cNvPr>
          <p:cNvSpPr/>
          <p:nvPr/>
        </p:nvSpPr>
        <p:spPr>
          <a:xfrm>
            <a:off x="4920821" y="4157389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52FAA2-7C0D-4B77-B219-0B86B31AB9DB}"/>
              </a:ext>
            </a:extLst>
          </p:cNvPr>
          <p:cNvCxnSpPr/>
          <p:nvPr/>
        </p:nvCxnSpPr>
        <p:spPr>
          <a:xfrm>
            <a:off x="3904458" y="4227651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C3731B-769C-4F6F-A97C-1314973128FF}"/>
              </a:ext>
            </a:extLst>
          </p:cNvPr>
          <p:cNvGrpSpPr/>
          <p:nvPr/>
        </p:nvGrpSpPr>
        <p:grpSpPr>
          <a:xfrm>
            <a:off x="2231090" y="3840906"/>
            <a:ext cx="1673368" cy="600075"/>
            <a:chOff x="7519356" y="3694649"/>
            <a:chExt cx="1625597" cy="6000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B619152-1C91-4022-A6C9-CC3C409902E8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66E343E-C260-42BE-890C-33FB71FC9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E8D017F-F902-4617-9796-89126BEBB6A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C0AC1E0-838F-46DF-B8A8-D57EB080D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C811AFF-7B05-48D9-A989-893BC6104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4759D79-DF6B-439F-ADE8-0F56BD12C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F8D4689-A506-4C70-BF11-613F9D9D4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695F926-4521-4DFE-B585-BFA4757E4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D6D22-052B-4664-8082-3972699FA98F}"/>
                </a:ext>
              </a:extLst>
            </p:cNvPr>
            <p:cNvSpPr txBox="1"/>
            <p:nvPr/>
          </p:nvSpPr>
          <p:spPr>
            <a:xfrm>
              <a:off x="7519356" y="3743331"/>
              <a:ext cx="14338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Attributes must be static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467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595-C105-4CC0-AADA-4252C731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121C-18EC-4AFA-8CC6-5C5D3E60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itself controls the instantiation process</a:t>
            </a:r>
          </a:p>
          <a:p>
            <a:r>
              <a:rPr lang="en-IN" dirty="0"/>
              <a:t>Can allow multiple (but limited) instances</a:t>
            </a:r>
          </a:p>
          <a:p>
            <a:r>
              <a:rPr lang="en-IN" dirty="0"/>
              <a:t>Better than global variable</a:t>
            </a:r>
          </a:p>
          <a:p>
            <a:r>
              <a:rPr lang="en-IN" dirty="0"/>
              <a:t>Can be </a:t>
            </a:r>
            <a:r>
              <a:rPr lang="en-IN" dirty="0" err="1"/>
              <a:t>subclassed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48A6C-4838-4DCA-81BD-9965337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595-C105-4CC0-AADA-4252C731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121C-18EC-4AFA-8CC6-5C5D3E60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Makes testing difficult</a:t>
            </a:r>
          </a:p>
          <a:p>
            <a:r>
              <a:rPr lang="en-IN" dirty="0"/>
              <a:t>DCLP is defective</a:t>
            </a:r>
          </a:p>
          <a:p>
            <a:r>
              <a:rPr lang="en-IN" dirty="0"/>
              <a:t>Lazy instance destruction is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48A6C-4838-4DCA-81BD-9965337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90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02C-90F2-485B-8403-3FD8202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A297-59EE-4691-BF68-5BECC63E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only one instance should be used, because</a:t>
            </a:r>
          </a:p>
          <a:p>
            <a:pPr lvl="1"/>
            <a:r>
              <a:rPr lang="en-IN" dirty="0"/>
              <a:t>multiple instances cause data corruption</a:t>
            </a:r>
          </a:p>
          <a:p>
            <a:pPr lvl="1"/>
            <a:r>
              <a:rPr lang="en-IN" dirty="0"/>
              <a:t>you’re managing global or shared state</a:t>
            </a:r>
          </a:p>
          <a:p>
            <a:pPr lvl="1"/>
            <a:r>
              <a:rPr lang="en-IN" dirty="0"/>
              <a:t>multiple instances are not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678F-179E-4B9D-9996-D1774B47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7648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5EB3-1F5B-42C6-B5CA-2D64299F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62D3-E399-4729-AB6E-883084CD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Instance of a class can be created using </a:t>
            </a:r>
            <a:r>
              <a:rPr lang="en-IN" i="1" dirty="0"/>
              <a:t>new</a:t>
            </a:r>
          </a:p>
          <a:p>
            <a:r>
              <a:rPr lang="en-IN" dirty="0"/>
              <a:t>Requires name of the class</a:t>
            </a:r>
          </a:p>
          <a:p>
            <a:r>
              <a:rPr lang="en-IN" dirty="0"/>
              <a:t>What if the instance that is required is not known at compile-time? </a:t>
            </a:r>
          </a:p>
          <a:p>
            <a:r>
              <a:rPr lang="en-IN" dirty="0"/>
              <a:t>Or, we may need a different instance at runtime</a:t>
            </a:r>
          </a:p>
          <a:p>
            <a:r>
              <a:rPr lang="en-IN" dirty="0"/>
              <a:t>Factory method can help in creating the instance of the required class at runtime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73D5-93D5-4AD6-AEF2-C9D18A9C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7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46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Define an interface for creating an object,  but let subclasses decide which class to instantiate. Factory method lets class defer instantiation to subclasses</a:t>
            </a:r>
          </a:p>
        </p:txBody>
      </p:sp>
    </p:spTree>
    <p:extLst>
      <p:ext uri="{BB962C8B-B14F-4D97-AF65-F5344CB8AC3E}">
        <p14:creationId xmlns:p14="http://schemas.microsoft.com/office/powerpoint/2010/main" val="77770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03D-0817-4B9B-965B-D8A9DF2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22EE-0883-4F27-A9DE-4E84D4C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Different ways to implement</a:t>
            </a:r>
          </a:p>
          <a:p>
            <a:r>
              <a:rPr lang="en-IN" dirty="0"/>
              <a:t>An overridable method is provided that returns instance of a class</a:t>
            </a:r>
          </a:p>
          <a:p>
            <a:r>
              <a:rPr lang="en-IN" dirty="0"/>
              <a:t>This method can be overridden to return instance of a subclass</a:t>
            </a:r>
          </a:p>
          <a:p>
            <a:r>
              <a:rPr lang="en-IN" dirty="0"/>
              <a:t>Behaves like a constructor</a:t>
            </a:r>
          </a:p>
          <a:p>
            <a:r>
              <a:rPr lang="en-IN" dirty="0"/>
              <a:t>However, a constructor always returns the same instance; factory method can return instance of any sub-type</a:t>
            </a:r>
          </a:p>
          <a:p>
            <a:r>
              <a:rPr lang="en-IN" dirty="0"/>
              <a:t>Consequently, factory method is also called virtual constructor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61D-9E23-46E4-93AE-0B3EC92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64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0A55D-5C9B-4E8D-B298-73F4142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E93C-3A82-4046-A07C-7683692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C835-78F1-4D75-8100-3F7EE2AC975C}"/>
              </a:ext>
            </a:extLst>
          </p:cNvPr>
          <p:cNvSpPr/>
          <p:nvPr/>
        </p:nvSpPr>
        <p:spPr>
          <a:xfrm>
            <a:off x="4704708" y="2394096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Creator</a:t>
            </a:r>
            <a:endParaRPr lang="en-IN" b="1" i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091E0-715C-4269-8A57-A653CDE32266}"/>
              </a:ext>
            </a:extLst>
          </p:cNvPr>
          <p:cNvSpPr/>
          <p:nvPr/>
        </p:nvSpPr>
        <p:spPr>
          <a:xfrm>
            <a:off x="5526245" y="3293655"/>
            <a:ext cx="214314" cy="165684"/>
          </a:xfrm>
          <a:prstGeom prst="triangl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DE113-9BC9-4554-B2BC-D902BCDADF5E}"/>
              </a:ext>
            </a:extLst>
          </p:cNvPr>
          <p:cNvCxnSpPr/>
          <p:nvPr/>
        </p:nvCxnSpPr>
        <p:spPr>
          <a:xfrm rot="5400000">
            <a:off x="5324295" y="3760422"/>
            <a:ext cx="619803" cy="1588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4FA037-CF36-4821-8292-B5C366DB7FBA}"/>
              </a:ext>
            </a:extLst>
          </p:cNvPr>
          <p:cNvSpPr/>
          <p:nvPr/>
        </p:nvSpPr>
        <p:spPr>
          <a:xfrm>
            <a:off x="4704708" y="2725463"/>
            <a:ext cx="1857388" cy="55228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i="1" dirty="0" err="1"/>
              <a:t>FactoryMethod</a:t>
            </a:r>
            <a:r>
              <a:rPr lang="en-US" sz="1600" i="1" dirty="0"/>
              <a:t>()</a:t>
            </a:r>
          </a:p>
          <a:p>
            <a:r>
              <a:rPr lang="en-US" sz="1600" dirty="0" err="1"/>
              <a:t>AnOperation</a:t>
            </a:r>
            <a:r>
              <a:rPr lang="en-US" sz="16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FDDD3-6D5D-4424-A091-E000F340EF29}"/>
              </a:ext>
            </a:extLst>
          </p:cNvPr>
          <p:cNvSpPr/>
          <p:nvPr/>
        </p:nvSpPr>
        <p:spPr>
          <a:xfrm>
            <a:off x="4704708" y="4071119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ConcreteCreator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1272E-FB01-4FC4-B081-024F2669A6BB}"/>
              </a:ext>
            </a:extLst>
          </p:cNvPr>
          <p:cNvSpPr/>
          <p:nvPr/>
        </p:nvSpPr>
        <p:spPr>
          <a:xfrm>
            <a:off x="4704708" y="4402488"/>
            <a:ext cx="1857388" cy="4970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FactoryMethod</a:t>
            </a:r>
            <a:r>
              <a:rPr lang="en-US" sz="1600" dirty="0"/>
              <a:t>()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7FDD5-0B02-4393-A32A-A5EEF9404450}"/>
              </a:ext>
            </a:extLst>
          </p:cNvPr>
          <p:cNvSpPr/>
          <p:nvPr/>
        </p:nvSpPr>
        <p:spPr>
          <a:xfrm>
            <a:off x="1918626" y="4071119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ConcreteProduct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FF469-D04F-4C99-80D7-432AAC2EAD9C}"/>
              </a:ext>
            </a:extLst>
          </p:cNvPr>
          <p:cNvSpPr/>
          <p:nvPr/>
        </p:nvSpPr>
        <p:spPr>
          <a:xfrm>
            <a:off x="2159803" y="2621196"/>
            <a:ext cx="1357322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</a:t>
            </a:r>
            <a:endParaRPr lang="en-IN" b="1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1A211A-2E9B-4CFA-AE4B-1B03ABDAF573}"/>
              </a:ext>
            </a:extLst>
          </p:cNvPr>
          <p:cNvSpPr/>
          <p:nvPr/>
        </p:nvSpPr>
        <p:spPr>
          <a:xfrm>
            <a:off x="2740163" y="2965477"/>
            <a:ext cx="214314" cy="165684"/>
          </a:xfrm>
          <a:prstGeom prst="triangl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B1934D-B3AA-4B1D-8018-1448E0B9F3B2}"/>
              </a:ext>
            </a:extLst>
          </p:cNvPr>
          <p:cNvCxnSpPr>
            <a:endCxn id="13" idx="0"/>
          </p:cNvCxnSpPr>
          <p:nvPr/>
        </p:nvCxnSpPr>
        <p:spPr>
          <a:xfrm rot="5400000">
            <a:off x="2378677" y="3600884"/>
            <a:ext cx="938879" cy="1588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C23A3-9E7D-4D6F-AAA6-D0D9D0793EC2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>
            <a:off x="3776014" y="4236802"/>
            <a:ext cx="928694" cy="122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FAC906-7E68-4392-B4AD-46F7319E9339}"/>
              </a:ext>
            </a:extLst>
          </p:cNvPr>
          <p:cNvSpPr/>
          <p:nvPr/>
        </p:nvSpPr>
        <p:spPr>
          <a:xfrm>
            <a:off x="6126625" y="304339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334776-D9EF-4C73-88C9-211DE7304F34}"/>
              </a:ext>
            </a:extLst>
          </p:cNvPr>
          <p:cNvCxnSpPr/>
          <p:nvPr/>
        </p:nvCxnSpPr>
        <p:spPr>
          <a:xfrm>
            <a:off x="6290279" y="3122537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066C6-A842-483D-AF1B-F1FE533F0D03}"/>
              </a:ext>
            </a:extLst>
          </p:cNvPr>
          <p:cNvGrpSpPr/>
          <p:nvPr/>
        </p:nvGrpSpPr>
        <p:grpSpPr>
          <a:xfrm>
            <a:off x="7318397" y="2584271"/>
            <a:ext cx="2481850" cy="1044574"/>
            <a:chOff x="7519356" y="3635609"/>
            <a:chExt cx="1625597" cy="7386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D80F83-F762-4672-AC3C-170C3B021C06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57D36E0-E150-450A-8446-B47AD9896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612DF8-20B8-4F4E-A118-FECE9B2AE52A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BC3AEF-E9E1-4597-9D24-614AD1798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335828B-6958-4CC1-9A3D-2AE23B8DB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7695A84-17C7-4EF0-ABE6-BA51FAC01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F1163EB-9B6A-4990-8E73-9871E416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5DF4CCC-618F-4982-BF7D-F430402B7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A238A5-A6AC-47C6-96D0-7C2531DD97C8}"/>
                </a:ext>
              </a:extLst>
            </p:cNvPr>
            <p:cNvSpPr txBox="1"/>
            <p:nvPr/>
          </p:nvSpPr>
          <p:spPr>
            <a:xfrm>
              <a:off x="7519356" y="3635609"/>
              <a:ext cx="1433829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product =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FactoryMethod</a:t>
              </a:r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()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CCC9602F-28A5-4474-A5D8-A3EA3B1C117F}"/>
              </a:ext>
            </a:extLst>
          </p:cNvPr>
          <p:cNvSpPr/>
          <p:nvPr/>
        </p:nvSpPr>
        <p:spPr>
          <a:xfrm>
            <a:off x="6343761" y="4464232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ACAF21-F5F1-46CB-9C17-3D2B4FC25849}"/>
              </a:ext>
            </a:extLst>
          </p:cNvPr>
          <p:cNvCxnSpPr/>
          <p:nvPr/>
        </p:nvCxnSpPr>
        <p:spPr>
          <a:xfrm>
            <a:off x="6507415" y="4543374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74149A-3031-406C-AFE6-930E19902ECC}"/>
              </a:ext>
            </a:extLst>
          </p:cNvPr>
          <p:cNvGrpSpPr/>
          <p:nvPr/>
        </p:nvGrpSpPr>
        <p:grpSpPr>
          <a:xfrm>
            <a:off x="7517072" y="4190256"/>
            <a:ext cx="2619404" cy="690023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E201BB-EB21-4BD9-8261-D65F6EBD000F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EB138F7-9813-4636-8E5C-FB73BCC18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12F1F6A-3F4D-4EAA-9DEB-14FC7D7AD9FA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F4AF799-FEE1-483B-B9DC-8CE07AAD4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93496C8-F558-4C44-991E-4AA36EB44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20513CD-628B-4F84-9E92-0505141D9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7BEB447-C86A-4275-A5A3-DF03C7BC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D0B758-6785-473E-978D-651523A42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D61176-FB7B-4CD4-B5DA-2B5C27310A9F}"/>
                </a:ext>
              </a:extLst>
            </p:cNvPr>
            <p:cNvSpPr txBox="1"/>
            <p:nvPr/>
          </p:nvSpPr>
          <p:spPr>
            <a:xfrm>
              <a:off x="7519356" y="3819945"/>
              <a:ext cx="1433829" cy="369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new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ConcreteProduct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21153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0A55D-5C9B-4E8D-B298-73F4142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Method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E93C-3A82-4046-A07C-7683692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49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C835-78F1-4D75-8100-3F7EE2AC975C}"/>
              </a:ext>
            </a:extLst>
          </p:cNvPr>
          <p:cNvSpPr/>
          <p:nvPr/>
        </p:nvSpPr>
        <p:spPr>
          <a:xfrm>
            <a:off x="4704708" y="2394096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</a:t>
            </a:r>
            <a:endParaRPr lang="en-IN" b="1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D3091E0-715C-4269-8A57-A653CDE32266}"/>
              </a:ext>
            </a:extLst>
          </p:cNvPr>
          <p:cNvSpPr/>
          <p:nvPr/>
        </p:nvSpPr>
        <p:spPr>
          <a:xfrm>
            <a:off x="5526245" y="3293655"/>
            <a:ext cx="214314" cy="165684"/>
          </a:xfrm>
          <a:prstGeom prst="triangl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DE113-9BC9-4554-B2BC-D902BCDADF5E}"/>
              </a:ext>
            </a:extLst>
          </p:cNvPr>
          <p:cNvCxnSpPr/>
          <p:nvPr/>
        </p:nvCxnSpPr>
        <p:spPr>
          <a:xfrm rot="5400000">
            <a:off x="5324295" y="3760422"/>
            <a:ext cx="619803" cy="1588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4FA037-CF36-4821-8292-B5C366DB7FBA}"/>
              </a:ext>
            </a:extLst>
          </p:cNvPr>
          <p:cNvSpPr/>
          <p:nvPr/>
        </p:nvSpPr>
        <p:spPr>
          <a:xfrm>
            <a:off x="4704708" y="2725463"/>
            <a:ext cx="1857388" cy="55228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i="1" dirty="0"/>
              <a:t>Create()</a:t>
            </a:r>
          </a:p>
          <a:p>
            <a:r>
              <a:rPr lang="en-US" sz="1600" dirty="0"/>
              <a:t>New()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FDDD3-6D5D-4424-A091-E000F340EF29}"/>
              </a:ext>
            </a:extLst>
          </p:cNvPr>
          <p:cNvSpPr/>
          <p:nvPr/>
        </p:nvSpPr>
        <p:spPr>
          <a:xfrm>
            <a:off x="4704708" y="4071119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MyApp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1272E-FB01-4FC4-B081-024F2669A6BB}"/>
              </a:ext>
            </a:extLst>
          </p:cNvPr>
          <p:cNvSpPr/>
          <p:nvPr/>
        </p:nvSpPr>
        <p:spPr>
          <a:xfrm>
            <a:off x="4704708" y="4402488"/>
            <a:ext cx="1857388" cy="497053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Create()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7FDD5-0B02-4393-A32A-A5EEF9404450}"/>
              </a:ext>
            </a:extLst>
          </p:cNvPr>
          <p:cNvSpPr/>
          <p:nvPr/>
        </p:nvSpPr>
        <p:spPr>
          <a:xfrm>
            <a:off x="1918626" y="4071119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TextDocument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FF469-D04F-4C99-80D7-432AAC2EAD9C}"/>
              </a:ext>
            </a:extLst>
          </p:cNvPr>
          <p:cNvSpPr/>
          <p:nvPr/>
        </p:nvSpPr>
        <p:spPr>
          <a:xfrm>
            <a:off x="2159803" y="2621196"/>
            <a:ext cx="1357322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Document</a:t>
            </a:r>
            <a:endParaRPr lang="en-IN" b="1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1A211A-2E9B-4CFA-AE4B-1B03ABDAF573}"/>
              </a:ext>
            </a:extLst>
          </p:cNvPr>
          <p:cNvSpPr/>
          <p:nvPr/>
        </p:nvSpPr>
        <p:spPr>
          <a:xfrm>
            <a:off x="2740163" y="2965477"/>
            <a:ext cx="214314" cy="165684"/>
          </a:xfrm>
          <a:prstGeom prst="triangl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B1934D-B3AA-4B1D-8018-1448E0B9F3B2}"/>
              </a:ext>
            </a:extLst>
          </p:cNvPr>
          <p:cNvCxnSpPr>
            <a:endCxn id="13" idx="0"/>
          </p:cNvCxnSpPr>
          <p:nvPr/>
        </p:nvCxnSpPr>
        <p:spPr>
          <a:xfrm rot="5400000">
            <a:off x="2378677" y="3600884"/>
            <a:ext cx="938879" cy="1588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C23A3-9E7D-4D6F-AAA6-D0D9D0793EC2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>
            <a:off x="3776014" y="4236802"/>
            <a:ext cx="928694" cy="1228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B57CE5A-D634-4850-B9B9-BFC783BFC434}"/>
              </a:ext>
            </a:extLst>
          </p:cNvPr>
          <p:cNvSpPr/>
          <p:nvPr/>
        </p:nvSpPr>
        <p:spPr>
          <a:xfrm>
            <a:off x="5469748" y="3059844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6FF537-480C-46A0-A218-B3CC161F6EF4}"/>
              </a:ext>
            </a:extLst>
          </p:cNvPr>
          <p:cNvCxnSpPr>
            <a:cxnSpLocks/>
          </p:cNvCxnSpPr>
          <p:nvPr/>
        </p:nvCxnSpPr>
        <p:spPr>
          <a:xfrm>
            <a:off x="5633402" y="3138986"/>
            <a:ext cx="139308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F33C8B-ACD8-4C67-8F81-051D6E9D70B1}"/>
              </a:ext>
            </a:extLst>
          </p:cNvPr>
          <p:cNvGrpSpPr/>
          <p:nvPr/>
        </p:nvGrpSpPr>
        <p:grpSpPr>
          <a:xfrm>
            <a:off x="7041825" y="2702823"/>
            <a:ext cx="2481850" cy="848590"/>
            <a:chOff x="7519356" y="3694649"/>
            <a:chExt cx="1625597" cy="6000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64A72F-8AFD-449C-8D43-1EC5D39CD319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582449-FEFE-45D4-86AE-95EF7696A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0BB5F93-E133-4418-9E19-FDC142F11244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2810F5-66BD-41AA-9F06-0E3E005B4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1EC2309-16D2-4F7A-A868-E53653E8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839333-3B4A-408C-9D65-31151979E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17847-DD7D-43C3-B9FF-DB903FEED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6B0A19-1A6F-442C-A075-0491C273F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CB0B3E-34A3-4497-8145-9498C6FD2398}"/>
                </a:ext>
              </a:extLst>
            </p:cNvPr>
            <p:cNvSpPr txBox="1"/>
            <p:nvPr/>
          </p:nvSpPr>
          <p:spPr>
            <a:xfrm>
              <a:off x="7519356" y="3743770"/>
              <a:ext cx="1433829" cy="5223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TextDocument</a:t>
              </a:r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= Create()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CBA4250-D28A-4D01-849E-57AC6A6DBBC9}"/>
              </a:ext>
            </a:extLst>
          </p:cNvPr>
          <p:cNvSpPr/>
          <p:nvPr/>
        </p:nvSpPr>
        <p:spPr>
          <a:xfrm>
            <a:off x="5672725" y="446065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7EA384-61EC-41A2-B431-033196705D73}"/>
              </a:ext>
            </a:extLst>
          </p:cNvPr>
          <p:cNvCxnSpPr>
            <a:cxnSpLocks/>
          </p:cNvCxnSpPr>
          <p:nvPr/>
        </p:nvCxnSpPr>
        <p:spPr>
          <a:xfrm>
            <a:off x="5836379" y="4539797"/>
            <a:ext cx="1380849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B18199-7CF3-4DCD-AFBE-318107F624E5}"/>
              </a:ext>
            </a:extLst>
          </p:cNvPr>
          <p:cNvGrpSpPr/>
          <p:nvPr/>
        </p:nvGrpSpPr>
        <p:grpSpPr>
          <a:xfrm>
            <a:off x="7245214" y="4181643"/>
            <a:ext cx="2619404" cy="690023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B3F609-376E-4A29-8299-2DE7EC5E693B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F72D631-3D7A-4923-BDBB-5AEA89FF0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C8A3639-46FD-44AE-A8C3-A479762C7E3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53A53D2-B7DB-4881-81F4-BDC7D9AA8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8D581BB-2AAC-489B-88B1-BF0D98C9E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8156C37-CAFF-4A3D-8A6B-972815F0D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579171F-1016-4E55-8289-E0D20F751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3087020-62DA-4D8F-80AE-96C1712313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4E36E2-84E4-4706-A3F0-D895B543626B}"/>
                </a:ext>
              </a:extLst>
            </p:cNvPr>
            <p:cNvSpPr txBox="1"/>
            <p:nvPr/>
          </p:nvSpPr>
          <p:spPr>
            <a:xfrm>
              <a:off x="7519356" y="3871112"/>
              <a:ext cx="1433829" cy="267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new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TextProduct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353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9E7-E3AC-4433-99CC-A90CA041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598-7A96-4F79-8645-D53573A4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0" y="1839180"/>
            <a:ext cx="720725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Published in 1995</a:t>
            </a:r>
          </a:p>
          <a:p>
            <a:r>
              <a:rPr lang="en-IN" dirty="0"/>
              <a:t>Known as Gang Of Four Design Patterns</a:t>
            </a:r>
          </a:p>
          <a:p>
            <a:r>
              <a:rPr lang="en-IN" dirty="0"/>
              <a:t>Describes solutions to common OO design problems</a:t>
            </a:r>
          </a:p>
          <a:p>
            <a:r>
              <a:rPr lang="en-IN" dirty="0"/>
              <a:t>Examples in Smalltalk &amp; C++</a:t>
            </a:r>
          </a:p>
          <a:p>
            <a:r>
              <a:rPr lang="en-IN" dirty="0"/>
              <a:t>Implemented directly in some languages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9A90-531A-4E21-A0A2-D8E08CFD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0E53AF-D649-4281-823C-82279F2C7BD4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0123-9572-4DA1-BC1C-3CAED3CB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64934"/>
            <a:ext cx="3446685" cy="44998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560655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0A55D-5C9B-4E8D-B298-73F4142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Factory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E93C-3A82-4046-A07C-7683692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50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C835-78F1-4D75-8100-3F7EE2AC975C}"/>
              </a:ext>
            </a:extLst>
          </p:cNvPr>
          <p:cNvSpPr/>
          <p:nvPr/>
        </p:nvSpPr>
        <p:spPr>
          <a:xfrm>
            <a:off x="6942119" y="3577566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Application</a:t>
            </a:r>
            <a:endParaRPr lang="en-IN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FA037-CF36-4821-8292-B5C366DB7FBA}"/>
              </a:ext>
            </a:extLst>
          </p:cNvPr>
          <p:cNvSpPr/>
          <p:nvPr/>
        </p:nvSpPr>
        <p:spPr>
          <a:xfrm>
            <a:off x="6942119" y="3908933"/>
            <a:ext cx="1857388" cy="55228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i="1" dirty="0"/>
              <a:t>Create()</a:t>
            </a:r>
          </a:p>
          <a:p>
            <a:r>
              <a:rPr lang="en-US" sz="1600" dirty="0"/>
              <a:t>New()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FDDD3-6D5D-4424-A091-E000F340EF29}"/>
              </a:ext>
            </a:extLst>
          </p:cNvPr>
          <p:cNvSpPr/>
          <p:nvPr/>
        </p:nvSpPr>
        <p:spPr>
          <a:xfrm>
            <a:off x="3274644" y="3602835"/>
            <a:ext cx="1975239" cy="32992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DocumentFactory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1272E-FB01-4FC4-B081-024F2669A6BB}"/>
              </a:ext>
            </a:extLst>
          </p:cNvPr>
          <p:cNvSpPr/>
          <p:nvPr/>
        </p:nvSpPr>
        <p:spPr>
          <a:xfrm>
            <a:off x="3274644" y="3934204"/>
            <a:ext cx="1975239" cy="49488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Create(type)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7FDD5-0B02-4393-A32A-A5EEF9404450}"/>
              </a:ext>
            </a:extLst>
          </p:cNvPr>
          <p:cNvSpPr/>
          <p:nvPr/>
        </p:nvSpPr>
        <p:spPr>
          <a:xfrm>
            <a:off x="488563" y="3602834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TextDocument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FF469-D04F-4C99-80D7-432AAC2EAD9C}"/>
              </a:ext>
            </a:extLst>
          </p:cNvPr>
          <p:cNvSpPr/>
          <p:nvPr/>
        </p:nvSpPr>
        <p:spPr>
          <a:xfrm>
            <a:off x="729740" y="2152911"/>
            <a:ext cx="1357322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Document</a:t>
            </a:r>
            <a:endParaRPr lang="en-IN" b="1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21A211A-2E9B-4CFA-AE4B-1B03ABDAF573}"/>
              </a:ext>
            </a:extLst>
          </p:cNvPr>
          <p:cNvSpPr/>
          <p:nvPr/>
        </p:nvSpPr>
        <p:spPr>
          <a:xfrm>
            <a:off x="1310100" y="2497192"/>
            <a:ext cx="214314" cy="165684"/>
          </a:xfrm>
          <a:prstGeom prst="triangle">
            <a:avLst/>
          </a:prstGeom>
          <a:noFill/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B1934D-B3AA-4B1D-8018-1448E0B9F3B2}"/>
              </a:ext>
            </a:extLst>
          </p:cNvPr>
          <p:cNvCxnSpPr>
            <a:endCxn id="13" idx="0"/>
          </p:cNvCxnSpPr>
          <p:nvPr/>
        </p:nvCxnSpPr>
        <p:spPr>
          <a:xfrm rot="5400000">
            <a:off x="948614" y="3132599"/>
            <a:ext cx="938879" cy="1588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C23A3-9E7D-4D6F-AAA6-D0D9D0793EC2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2345951" y="3767795"/>
            <a:ext cx="928693" cy="724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B57CE5A-D634-4850-B9B9-BFC783BFC434}"/>
              </a:ext>
            </a:extLst>
          </p:cNvPr>
          <p:cNvSpPr/>
          <p:nvPr/>
        </p:nvSpPr>
        <p:spPr>
          <a:xfrm>
            <a:off x="7707159" y="4243314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6FF537-480C-46A0-A218-B3CC161F6EF4}"/>
              </a:ext>
            </a:extLst>
          </p:cNvPr>
          <p:cNvCxnSpPr>
            <a:cxnSpLocks/>
          </p:cNvCxnSpPr>
          <p:nvPr/>
        </p:nvCxnSpPr>
        <p:spPr>
          <a:xfrm>
            <a:off x="7870813" y="4322456"/>
            <a:ext cx="1393084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F33C8B-ACD8-4C67-8F81-051D6E9D70B1}"/>
              </a:ext>
            </a:extLst>
          </p:cNvPr>
          <p:cNvGrpSpPr/>
          <p:nvPr/>
        </p:nvGrpSpPr>
        <p:grpSpPr>
          <a:xfrm>
            <a:off x="9279236" y="3886293"/>
            <a:ext cx="1931687" cy="848590"/>
            <a:chOff x="7519356" y="3694649"/>
            <a:chExt cx="1625597" cy="6000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64A72F-8AFD-449C-8D43-1EC5D39CD319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582449-FEFE-45D4-86AE-95EF7696A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0BB5F93-E133-4418-9E19-FDC142F11244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2810F5-66BD-41AA-9F06-0E3E005B4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1EC2309-16D2-4F7A-A868-E53653E84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839333-3B4A-408C-9D65-31151979EC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917847-DD7D-43C3-B9FF-DB903FEED6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6B0A19-1A6F-442C-A075-0491C273F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CB0B3E-34A3-4497-8145-9498C6FD2398}"/>
                </a:ext>
              </a:extLst>
            </p:cNvPr>
            <p:cNvSpPr txBox="1"/>
            <p:nvPr/>
          </p:nvSpPr>
          <p:spPr>
            <a:xfrm>
              <a:off x="7519356" y="3743770"/>
              <a:ext cx="1433829" cy="5223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document = Create()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CBA4250-D28A-4D01-849E-57AC6A6DBBC9}"/>
              </a:ext>
            </a:extLst>
          </p:cNvPr>
          <p:cNvSpPr/>
          <p:nvPr/>
        </p:nvSpPr>
        <p:spPr>
          <a:xfrm>
            <a:off x="3448627" y="4181644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7EA384-61EC-41A2-B431-033196705D73}"/>
              </a:ext>
            </a:extLst>
          </p:cNvPr>
          <p:cNvCxnSpPr>
            <a:cxnSpLocks/>
          </p:cNvCxnSpPr>
          <p:nvPr/>
        </p:nvCxnSpPr>
        <p:spPr>
          <a:xfrm>
            <a:off x="3516461" y="4323716"/>
            <a:ext cx="0" cy="67513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B18199-7CF3-4DCD-AFBE-318107F624E5}"/>
              </a:ext>
            </a:extLst>
          </p:cNvPr>
          <p:cNvGrpSpPr/>
          <p:nvPr/>
        </p:nvGrpSpPr>
        <p:grpSpPr>
          <a:xfrm>
            <a:off x="1925383" y="5011820"/>
            <a:ext cx="3200069" cy="1145860"/>
            <a:chOff x="7519356" y="3694649"/>
            <a:chExt cx="1625597" cy="6000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B3F609-376E-4A29-8299-2DE7EC5E693B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F72D631-3D7A-4923-BDBB-5AEA89FF0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C8A3639-46FD-44AE-A8C3-A479762C7E3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53A53D2-B7DB-4881-81F4-BDC7D9AA8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8D581BB-2AAC-489B-88B1-BF0D98C9E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8156C37-CAFF-4A3D-8A6B-972815F0D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579171F-1016-4E55-8289-E0D20F751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3087020-62DA-4D8F-80AE-96C1712313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4E36E2-84E4-4706-A3F0-D895B543626B}"/>
                </a:ext>
              </a:extLst>
            </p:cNvPr>
            <p:cNvSpPr txBox="1"/>
            <p:nvPr/>
          </p:nvSpPr>
          <p:spPr>
            <a:xfrm>
              <a:off x="7519356" y="3755113"/>
              <a:ext cx="1625595" cy="49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if type is txt 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	return new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TextDocument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else if type is pdf 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	return new 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SpreadsheetDocument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2790D1-B63B-4D2E-A7A3-BD80EBC965DB}"/>
              </a:ext>
            </a:extLst>
          </p:cNvPr>
          <p:cNvCxnSpPr>
            <a:cxnSpLocks/>
          </p:cNvCxnSpPr>
          <p:nvPr/>
        </p:nvCxnSpPr>
        <p:spPr>
          <a:xfrm flipH="1">
            <a:off x="5249883" y="4043721"/>
            <a:ext cx="1692236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headEnd type="none"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915A05-5E97-40AC-824A-309C485B2EEB}"/>
              </a:ext>
            </a:extLst>
          </p:cNvPr>
          <p:cNvSpPr txBox="1"/>
          <p:nvPr/>
        </p:nvSpPr>
        <p:spPr>
          <a:xfrm>
            <a:off x="5870508" y="3701627"/>
            <a:ext cx="89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895592808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595-C105-4CC0-AADA-4252C731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121C-18EC-4AFA-8CC6-5C5D3E60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Instances can be created at runtime</a:t>
            </a:r>
          </a:p>
          <a:p>
            <a:r>
              <a:rPr lang="en-IN" dirty="0"/>
              <a:t>Promotes loose coupling</a:t>
            </a:r>
          </a:p>
          <a:p>
            <a:r>
              <a:rPr lang="en-IN" dirty="0"/>
              <a:t>Construction becomes simpler due to abstraction</a:t>
            </a:r>
          </a:p>
          <a:p>
            <a:r>
              <a:rPr lang="en-IN" dirty="0"/>
              <a:t>Construction process is encapsulated</a:t>
            </a:r>
          </a:p>
          <a:p>
            <a:r>
              <a:rPr lang="en-IN" dirty="0"/>
              <a:t>May not return a new instance every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48A6C-4838-4DCA-81BD-9965337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94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595-C105-4CC0-AADA-4252C731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121C-18EC-4AFA-8CC6-5C5D3E60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new product class may require a corresponding factory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48A6C-4838-4DCA-81BD-9965337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80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02C-90F2-485B-8403-3FD8202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A297-59EE-4691-BF68-5BECC63E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 does not know which instance it needs at runtime</a:t>
            </a:r>
          </a:p>
          <a:p>
            <a:r>
              <a:rPr lang="en-IN" dirty="0"/>
              <a:t>A class does not want to depend on the concrete classes that it uses</a:t>
            </a:r>
          </a:p>
          <a:p>
            <a:r>
              <a:rPr lang="en-IN" dirty="0"/>
              <a:t>You want to encapsulate the creation process</a:t>
            </a:r>
          </a:p>
          <a:p>
            <a:r>
              <a:rPr lang="en-IN" dirty="0"/>
              <a:t>Clients implement the classes that you use – you need to create instances of such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678F-179E-4B9D-9996-D1774B47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622-654F-45A4-93C8-76184C3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67FE-7745-4113-AA09-48E92467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create instance</a:t>
            </a:r>
          </a:p>
          <a:p>
            <a:r>
              <a:rPr lang="en-US" dirty="0"/>
              <a:t>May not always return a new instance</a:t>
            </a:r>
          </a:p>
          <a:p>
            <a:r>
              <a:rPr lang="en-US" dirty="0"/>
              <a:t>Instead returns a cached instance</a:t>
            </a:r>
          </a:p>
          <a:p>
            <a:r>
              <a:rPr lang="en-US" dirty="0"/>
              <a:t>Useful for large objects that are expensive to create</a:t>
            </a:r>
          </a:p>
          <a:p>
            <a:r>
              <a:rPr lang="en-US" dirty="0"/>
              <a:t>Such objects can be reused</a:t>
            </a:r>
          </a:p>
          <a:p>
            <a:r>
              <a:rPr lang="en-US" dirty="0"/>
              <a:t>Also prevents heap fragmentation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67FD-194C-49F3-8659-18A0BA3A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1280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ECF14-5A9C-4036-8465-D22E45A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8CD61-E8ED-4F13-BE37-646D89E1FFD1}"/>
              </a:ext>
            </a:extLst>
          </p:cNvPr>
          <p:cNvSpPr/>
          <p:nvPr/>
        </p:nvSpPr>
        <p:spPr>
          <a:xfrm>
            <a:off x="4659630" y="1691296"/>
            <a:ext cx="2466384" cy="399480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8F8AFC-DC11-4AA5-8889-EA498F6C1D31}"/>
              </a:ext>
            </a:extLst>
          </p:cNvPr>
          <p:cNvCxnSpPr>
            <a:cxnSpLocks/>
          </p:cNvCxnSpPr>
          <p:nvPr/>
        </p:nvCxnSpPr>
        <p:spPr>
          <a:xfrm flipV="1">
            <a:off x="6191232" y="5043546"/>
            <a:ext cx="0" cy="31055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3C63CF-4838-4694-9AAC-D414C053EAEC}"/>
              </a:ext>
            </a:extLst>
          </p:cNvPr>
          <p:cNvCxnSpPr>
            <a:cxnSpLocks/>
          </p:cNvCxnSpPr>
          <p:nvPr/>
        </p:nvCxnSpPr>
        <p:spPr>
          <a:xfrm flipV="1">
            <a:off x="5579573" y="5055903"/>
            <a:ext cx="0" cy="31055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12CD06-B1A9-4862-9B80-651020DE1F1A}"/>
              </a:ext>
            </a:extLst>
          </p:cNvPr>
          <p:cNvCxnSpPr>
            <a:cxnSpLocks/>
          </p:cNvCxnSpPr>
          <p:nvPr/>
        </p:nvCxnSpPr>
        <p:spPr>
          <a:xfrm flipV="1">
            <a:off x="5579573" y="5055903"/>
            <a:ext cx="0" cy="31055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B778F9-2AE5-44DF-B817-6C66A3F019D5}"/>
              </a:ext>
            </a:extLst>
          </p:cNvPr>
          <p:cNvCxnSpPr>
            <a:cxnSpLocks/>
          </p:cNvCxnSpPr>
          <p:nvPr/>
        </p:nvCxnSpPr>
        <p:spPr>
          <a:xfrm flipV="1">
            <a:off x="6189155" y="5040669"/>
            <a:ext cx="0" cy="310554"/>
          </a:xfrm>
          <a:prstGeom prst="straightConnector1">
            <a:avLst/>
          </a:prstGeom>
          <a:ln w="5715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8541DDA6-1113-44EC-8951-CEC5D1C9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7292" y="4660416"/>
            <a:ext cx="1071060" cy="107106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31ECA8F-7C15-4EEC-BB8A-C6ED351B0169}"/>
              </a:ext>
            </a:extLst>
          </p:cNvPr>
          <p:cNvSpPr/>
          <p:nvPr/>
        </p:nvSpPr>
        <p:spPr>
          <a:xfrm>
            <a:off x="5037276" y="1171903"/>
            <a:ext cx="1711092" cy="6253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76FE0C7B-AE74-4BBC-A0AE-747491A7C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9879" y="909833"/>
            <a:ext cx="5725886" cy="5725886"/>
          </a:xfrm>
          <a:prstGeom prst="rect">
            <a:avLst/>
          </a:prstGeom>
        </p:spPr>
      </p:pic>
      <p:pic>
        <p:nvPicPr>
          <p:cNvPr id="31" name="Graphic 30" descr="Alien Face">
            <a:extLst>
              <a:ext uri="{FF2B5EF4-FFF2-40B4-BE49-F238E27FC236}">
                <a16:creationId xmlns:a16="http://schemas.microsoft.com/office/drawing/2014/main" id="{72C506A6-1F0D-4DAC-8867-8C807F45C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5211" y="2107329"/>
            <a:ext cx="394138" cy="394138"/>
          </a:xfrm>
          <a:prstGeom prst="rect">
            <a:avLst/>
          </a:prstGeom>
        </p:spPr>
      </p:pic>
      <p:pic>
        <p:nvPicPr>
          <p:cNvPr id="37" name="Graphic 36" descr="Alien Face">
            <a:extLst>
              <a:ext uri="{FF2B5EF4-FFF2-40B4-BE49-F238E27FC236}">
                <a16:creationId xmlns:a16="http://schemas.microsoft.com/office/drawing/2014/main" id="{44012BAA-7446-4FF0-9C32-83769B2C9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0067" y="2501467"/>
            <a:ext cx="394138" cy="394138"/>
          </a:xfrm>
          <a:prstGeom prst="rect">
            <a:avLst/>
          </a:prstGeom>
        </p:spPr>
      </p:pic>
      <p:pic>
        <p:nvPicPr>
          <p:cNvPr id="38" name="Graphic 37" descr="Alien Face">
            <a:extLst>
              <a:ext uri="{FF2B5EF4-FFF2-40B4-BE49-F238E27FC236}">
                <a16:creationId xmlns:a16="http://schemas.microsoft.com/office/drawing/2014/main" id="{23A53837-9290-41B6-B5C3-4231D736F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574" y="3502066"/>
            <a:ext cx="394138" cy="394138"/>
          </a:xfrm>
          <a:prstGeom prst="rect">
            <a:avLst/>
          </a:prstGeom>
        </p:spPr>
      </p:pic>
      <p:pic>
        <p:nvPicPr>
          <p:cNvPr id="39" name="Graphic 38" descr="Alien Face">
            <a:extLst>
              <a:ext uri="{FF2B5EF4-FFF2-40B4-BE49-F238E27FC236}">
                <a16:creationId xmlns:a16="http://schemas.microsoft.com/office/drawing/2014/main" id="{00233F80-9D9A-4D7A-AD14-6E522CFB7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2280" y="3675071"/>
            <a:ext cx="394138" cy="394138"/>
          </a:xfrm>
          <a:prstGeom prst="rect">
            <a:avLst/>
          </a:prstGeom>
        </p:spPr>
      </p:pic>
      <p:pic>
        <p:nvPicPr>
          <p:cNvPr id="40" name="Graphic 39" descr="Alien Face">
            <a:extLst>
              <a:ext uri="{FF2B5EF4-FFF2-40B4-BE49-F238E27FC236}">
                <a16:creationId xmlns:a16="http://schemas.microsoft.com/office/drawing/2014/main" id="{58A340E5-C7CE-49F3-8628-81ED42035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5211" y="2895605"/>
            <a:ext cx="394138" cy="3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7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C 0.01367 -3.7037E-7 0.02487 0.01644 0.02487 0.03681 C 0.02487 0.05718 0.01367 0.07384 4.16667E-6 0.07384 C -0.01381 0.07384 -0.02474 0.05718 -0.02474 0.03681 C -0.02474 0.01644 -0.01381 -3.7037E-7 4.16667E-6 -3.7037E-7 Z " pathEditMode="relative" rAng="0" ptsTypes="AAAAA">
                                      <p:cBhvr>
                                        <p:cTn id="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C 0.01367 -3.7037E-7 0.02487 0.01644 0.02487 0.03681 C 0.02487 0.05718 0.01367 0.07384 4.16667E-6 0.07384 C -0.01381 0.07384 -0.02474 0.05718 -0.02474 0.03681 C -0.02474 0.01644 -0.01381 -3.7037E-7 4.16667E-6 -3.7037E-7 Z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C 0.01367 -3.7037E-7 0.02487 0.01644 0.02487 0.03681 C 0.02487 0.05718 0.01367 0.07384 4.16667E-6 0.07384 C -0.01381 0.07384 -0.02474 0.05718 -0.02474 0.03681 C -0.02474 0.01644 -0.01381 -3.7037E-7 4.16667E-6 -3.7037E-7 Z " pathEditMode="relative" rAng="0" ptsTypes="AAAAA">
                                      <p:cBhvr>
                                        <p:cTn id="10" dur="4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C 0.01368 -3.33333E-6 0.02487 0.01644 0.02487 0.03681 C 0.02487 0.05718 0.01368 0.07385 -4.375E-6 0.07385 C -0.0138 0.07385 -0.02474 0.05718 -0.02474 0.03681 C -0.02474 0.01644 -0.0138 -3.33333E-6 -4.375E-6 -3.33333E-6 Z " pathEditMode="relative" rAng="0" ptsTypes="AAAAA">
                                      <p:cBhvr>
                                        <p:cTn id="1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116 C 0.01406 -0.00116 0.02526 0.01527 0.02526 0.03564 C 0.02526 0.05601 0.01406 0.07268 0.00039 0.07268 C -0.01341 0.07268 -0.02435 0.05601 -0.02435 0.03564 C -0.02435 0.01527 -0.01341 -0.00116 0.00039 -0.00116 Z " pathEditMode="relative" rAng="0" ptsTypes="AAAAA">
                                      <p:cBhvr>
                                        <p:cTn id="14" dur="6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repeatCount="indefinite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-0.521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2.29167E-6 -0.5219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56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2200" y="1778000"/>
            <a:ext cx="10007600" cy="3302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Improve performance &amp; memory use by reusing objects from a fixed pool instead of allocating &amp; freeing them repetitively</a:t>
            </a:r>
          </a:p>
        </p:txBody>
      </p:sp>
    </p:spTree>
    <p:extLst>
      <p:ext uri="{BB962C8B-B14F-4D97-AF65-F5344CB8AC3E}">
        <p14:creationId xmlns:p14="http://schemas.microsoft.com/office/powerpoint/2010/main" val="123782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0A55D-5C9B-4E8D-B298-73F4142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E93C-3A82-4046-A07C-7683692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57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C835-78F1-4D75-8100-3F7EE2AC975C}"/>
              </a:ext>
            </a:extLst>
          </p:cNvPr>
          <p:cNvSpPr/>
          <p:nvPr/>
        </p:nvSpPr>
        <p:spPr>
          <a:xfrm>
            <a:off x="5725788" y="1819775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ObjectPool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FA037-CF36-4821-8292-B5C366DB7FBA}"/>
              </a:ext>
            </a:extLst>
          </p:cNvPr>
          <p:cNvSpPr/>
          <p:nvPr/>
        </p:nvSpPr>
        <p:spPr>
          <a:xfrm>
            <a:off x="5725788" y="2506986"/>
            <a:ext cx="1857388" cy="9388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GetInstance</a:t>
            </a:r>
            <a:r>
              <a:rPr lang="en-US" sz="1600" dirty="0"/>
              <a:t>()</a:t>
            </a:r>
          </a:p>
          <a:p>
            <a:r>
              <a:rPr lang="en-US" sz="1600" dirty="0"/>
              <a:t>Acquire()</a:t>
            </a:r>
          </a:p>
          <a:p>
            <a:r>
              <a:rPr lang="en-US" sz="1600" dirty="0"/>
              <a:t>Release()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FF469-D04F-4C99-80D7-432AAC2EAD9C}"/>
              </a:ext>
            </a:extLst>
          </p:cNvPr>
          <p:cNvSpPr/>
          <p:nvPr/>
        </p:nvSpPr>
        <p:spPr>
          <a:xfrm>
            <a:off x="666283" y="2175617"/>
            <a:ext cx="1357322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C23A3-9E7D-4D6F-AAA6-D0D9D0793EC2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2023605" y="2329065"/>
            <a:ext cx="3702183" cy="12237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FAC906-7E68-4392-B4AD-46F7319E9339}"/>
              </a:ext>
            </a:extLst>
          </p:cNvPr>
          <p:cNvSpPr/>
          <p:nvPr/>
        </p:nvSpPr>
        <p:spPr>
          <a:xfrm>
            <a:off x="6799295" y="292836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334776-D9EF-4C73-88C9-211DE7304F34}"/>
              </a:ext>
            </a:extLst>
          </p:cNvPr>
          <p:cNvCxnSpPr/>
          <p:nvPr/>
        </p:nvCxnSpPr>
        <p:spPr>
          <a:xfrm>
            <a:off x="6962949" y="3007507"/>
            <a:ext cx="1000132" cy="1323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8066C6-A842-483D-AF1B-F1FE533F0D03}"/>
              </a:ext>
            </a:extLst>
          </p:cNvPr>
          <p:cNvGrpSpPr/>
          <p:nvPr/>
        </p:nvGrpSpPr>
        <p:grpSpPr>
          <a:xfrm>
            <a:off x="7991066" y="2570800"/>
            <a:ext cx="2897589" cy="1202897"/>
            <a:chOff x="7519355" y="3694649"/>
            <a:chExt cx="1625598" cy="6038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D80F83-F762-4672-AC3C-170C3B021C06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57D36E0-E150-450A-8446-B47AD9896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612DF8-20B8-4F4E-A118-FECE9B2AE52A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BC3AEF-E9E1-4597-9D24-614AD1798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335828B-6958-4CC1-9A3D-2AE23B8DB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7695A84-17C7-4EF0-ABE6-BA51FAC01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F1163EB-9B6A-4990-8E73-9871E416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5DF4CCC-618F-4982-BF7D-F430402B7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A238A5-A6AC-47C6-96D0-7C2531DD97C8}"/>
                </a:ext>
              </a:extLst>
            </p:cNvPr>
            <p:cNvSpPr txBox="1"/>
            <p:nvPr/>
          </p:nvSpPr>
          <p:spPr>
            <a:xfrm>
              <a:off x="7519355" y="3711389"/>
              <a:ext cx="1609012" cy="5871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If(no free object in pool){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	create new object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	add to pool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}	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object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A86C6-5B8B-4D8B-B002-2AE058169254}"/>
              </a:ext>
            </a:extLst>
          </p:cNvPr>
          <p:cNvSpPr/>
          <p:nvPr/>
        </p:nvSpPr>
        <p:spPr>
          <a:xfrm>
            <a:off x="5725788" y="2151144"/>
            <a:ext cx="1857388" cy="35584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pool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BEA318-CC50-4818-A5CA-E6EA44B0FBF9}"/>
              </a:ext>
            </a:extLst>
          </p:cNvPr>
          <p:cNvSpPr/>
          <p:nvPr/>
        </p:nvSpPr>
        <p:spPr>
          <a:xfrm>
            <a:off x="5725788" y="4712578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SharedObject</a:t>
            </a:r>
            <a:endParaRPr lang="en-IN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722CED-9D59-4F74-9696-B0D1C07720FD}"/>
              </a:ext>
            </a:extLst>
          </p:cNvPr>
          <p:cNvSpPr/>
          <p:nvPr/>
        </p:nvSpPr>
        <p:spPr>
          <a:xfrm>
            <a:off x="5725788" y="5043947"/>
            <a:ext cx="1857388" cy="9388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MethodA</a:t>
            </a:r>
            <a:endParaRPr lang="en-US" sz="1600" dirty="0"/>
          </a:p>
          <a:p>
            <a:r>
              <a:rPr lang="en-US" sz="1600" dirty="0" err="1"/>
              <a:t>MethodB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F8453-D2E0-482B-BF7F-59DEC65081E9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>
            <a:off x="6654482" y="3445867"/>
            <a:ext cx="0" cy="126671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842AE3-23F9-48DC-A3D4-6446F3DE8648}"/>
              </a:ext>
            </a:extLst>
          </p:cNvPr>
          <p:cNvCxnSpPr>
            <a:cxnSpLocks/>
          </p:cNvCxnSpPr>
          <p:nvPr/>
        </p:nvCxnSpPr>
        <p:spPr>
          <a:xfrm>
            <a:off x="1344944" y="5266429"/>
            <a:ext cx="4380843" cy="6120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CECA73-7527-4EED-8569-9FB582F6B2EC}"/>
              </a:ext>
            </a:extLst>
          </p:cNvPr>
          <p:cNvCxnSpPr>
            <a:cxnSpLocks/>
          </p:cNvCxnSpPr>
          <p:nvPr/>
        </p:nvCxnSpPr>
        <p:spPr>
          <a:xfrm>
            <a:off x="1344944" y="2506986"/>
            <a:ext cx="0" cy="275944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ADB3BD-AAF1-4F9B-9B3D-F56E458A5D5A}"/>
              </a:ext>
            </a:extLst>
          </p:cNvPr>
          <p:cNvSpPr txBox="1"/>
          <p:nvPr/>
        </p:nvSpPr>
        <p:spPr>
          <a:xfrm>
            <a:off x="2933918" y="489709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C29EAB-15C6-4F07-AC6C-875F9D970680}"/>
              </a:ext>
            </a:extLst>
          </p:cNvPr>
          <p:cNvSpPr txBox="1"/>
          <p:nvPr/>
        </p:nvSpPr>
        <p:spPr>
          <a:xfrm>
            <a:off x="2825574" y="1946078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requests instance</a:t>
            </a:r>
          </a:p>
        </p:txBody>
      </p:sp>
    </p:spTree>
    <p:extLst>
      <p:ext uri="{BB962C8B-B14F-4D97-AF65-F5344CB8AC3E}">
        <p14:creationId xmlns:p14="http://schemas.microsoft.com/office/powerpoint/2010/main" val="743971095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03D-0817-4B9B-965B-D8A9DF2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22EE-0883-4F27-A9DE-4E84D4C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 err="1"/>
              <a:t>ObjectPool</a:t>
            </a:r>
            <a:r>
              <a:rPr lang="en-IN" dirty="0"/>
              <a:t> maintains an array or a list of </a:t>
            </a:r>
            <a:r>
              <a:rPr lang="en-IN" i="1" dirty="0" err="1"/>
              <a:t>SharedObject</a:t>
            </a:r>
            <a:r>
              <a:rPr lang="en-IN" dirty="0"/>
              <a:t> instances</a:t>
            </a:r>
          </a:p>
          <a:p>
            <a:r>
              <a:rPr lang="en-IN" i="1" dirty="0" err="1"/>
              <a:t>SharedObject</a:t>
            </a:r>
            <a:r>
              <a:rPr lang="en-IN" dirty="0"/>
              <a:t> instances are not created by the clients; instead they use the </a:t>
            </a:r>
            <a:r>
              <a:rPr lang="en-IN" i="1" dirty="0" err="1"/>
              <a:t>ObjectPool</a:t>
            </a:r>
            <a:endParaRPr lang="en-IN" i="1" dirty="0"/>
          </a:p>
          <a:p>
            <a:r>
              <a:rPr lang="en-IN" dirty="0"/>
              <a:t>Objects are constructed when</a:t>
            </a:r>
          </a:p>
          <a:p>
            <a:pPr lvl="1"/>
            <a:r>
              <a:rPr lang="en-IN" dirty="0"/>
              <a:t>the program starts</a:t>
            </a:r>
          </a:p>
          <a:p>
            <a:pPr lvl="1"/>
            <a:r>
              <a:rPr lang="en-IN" dirty="0"/>
              <a:t>the pool is empty</a:t>
            </a:r>
          </a:p>
          <a:p>
            <a:pPr lvl="1"/>
            <a:r>
              <a:rPr lang="en-IN" dirty="0"/>
              <a:t>an existing </a:t>
            </a:r>
            <a:r>
              <a:rPr lang="en-IN" i="1" dirty="0" err="1"/>
              <a:t>SharedObject</a:t>
            </a:r>
            <a:r>
              <a:rPr lang="en-IN" dirty="0"/>
              <a:t> is not available</a:t>
            </a:r>
          </a:p>
          <a:p>
            <a:r>
              <a:rPr lang="en-IN" dirty="0"/>
              <a:t>For the last case, the pool can be grow automatically</a:t>
            </a:r>
          </a:p>
          <a:p>
            <a:r>
              <a:rPr lang="en-IN" i="1" dirty="0" err="1"/>
              <a:t>ObjectPool</a:t>
            </a:r>
            <a:r>
              <a:rPr lang="en-IN" dirty="0"/>
              <a:t> can be implemented as a Singleton or </a:t>
            </a:r>
            <a:r>
              <a:rPr lang="en-IN" dirty="0" err="1"/>
              <a:t>Monostate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61D-9E23-46E4-93AE-0B3EC92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7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03D-0817-4B9B-965B-D8A9DF2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22EE-0883-4F27-A9DE-4E84D4C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clients acquire a </a:t>
            </a:r>
            <a:r>
              <a:rPr lang="en-IN" i="1" dirty="0" err="1"/>
              <a:t>SharedObject</a:t>
            </a:r>
            <a:r>
              <a:rPr lang="en-IN" dirty="0"/>
              <a:t> instance by invoking a factory method in the pool</a:t>
            </a:r>
          </a:p>
          <a:p>
            <a:r>
              <a:rPr lang="en-IN" dirty="0"/>
              <a:t>When the client gets a </a:t>
            </a:r>
            <a:r>
              <a:rPr lang="en-IN" i="1" dirty="0" err="1"/>
              <a:t>SharedObject</a:t>
            </a:r>
            <a:r>
              <a:rPr lang="en-IN" dirty="0"/>
              <a:t> instance, it is either removed from the </a:t>
            </a:r>
            <a:r>
              <a:rPr lang="en-IN" i="1" dirty="0" err="1"/>
              <a:t>ObjectPool</a:t>
            </a:r>
            <a:r>
              <a:rPr lang="en-IN" dirty="0"/>
              <a:t> or marked as “used”</a:t>
            </a:r>
          </a:p>
          <a:p>
            <a:r>
              <a:rPr lang="en-IN" dirty="0"/>
              <a:t>The client may manually return a </a:t>
            </a:r>
            <a:r>
              <a:rPr lang="en-IN" i="1" dirty="0" err="1"/>
              <a:t>SharedObject</a:t>
            </a:r>
            <a:r>
              <a:rPr lang="en-IN" dirty="0"/>
              <a:t> to the </a:t>
            </a:r>
            <a:r>
              <a:rPr lang="en-IN" i="1" dirty="0" err="1"/>
              <a:t>ObjectPool</a:t>
            </a:r>
            <a:r>
              <a:rPr lang="en-IN" dirty="0"/>
              <a:t> or it may be done automatically</a:t>
            </a:r>
          </a:p>
          <a:p>
            <a:r>
              <a:rPr lang="en-IN" dirty="0"/>
              <a:t>This instance can be reused again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61D-9E23-46E4-93AE-0B3EC92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3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Language &amp; domain independent strategies for solving common object-oriented design problems</a:t>
            </a:r>
          </a:p>
          <a:p>
            <a:r>
              <a:rPr lang="en-IN" dirty="0"/>
              <a:t>These problems are recurring and can appear in all kinds of applications, irrespective of their language or platform</a:t>
            </a:r>
          </a:p>
          <a:p>
            <a:r>
              <a:rPr lang="en-IN" dirty="0"/>
              <a:t>Patterns provide suggestions – different ways to solve these common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EFA8B-8F23-43F1-9373-F161315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3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F03D-0817-4B9B-965B-D8A9DF2D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22EE-0883-4F27-A9DE-4E84D4C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pooled object instance can be reset</a:t>
            </a:r>
          </a:p>
          <a:p>
            <a:pPr lvl="1"/>
            <a:r>
              <a:rPr lang="en-IN" dirty="0"/>
              <a:t>before giving it to the client</a:t>
            </a:r>
          </a:p>
          <a:p>
            <a:pPr lvl="1"/>
            <a:r>
              <a:rPr lang="en-IN" dirty="0"/>
              <a:t>after it is returned to the pool</a:t>
            </a:r>
          </a:p>
          <a:p>
            <a:r>
              <a:rPr lang="en-IN" dirty="0"/>
              <a:t>The </a:t>
            </a:r>
            <a:r>
              <a:rPr lang="en-IN" dirty="0" err="1"/>
              <a:t>ObjectPool</a:t>
            </a:r>
            <a:r>
              <a:rPr lang="en-IN" dirty="0"/>
              <a:t> is responsible for deleting the pooled instances</a:t>
            </a:r>
          </a:p>
          <a:p>
            <a:r>
              <a:rPr lang="en-IN" dirty="0"/>
              <a:t>These instances are usually deleted at the end of the program</a:t>
            </a:r>
          </a:p>
          <a:p>
            <a:r>
              <a:rPr lang="en-IN" dirty="0"/>
              <a:t>To avoid tight coupling with concrete pooled objects, </a:t>
            </a:r>
            <a:r>
              <a:rPr lang="en-IN" i="1" dirty="0" err="1"/>
              <a:t>ObjectPool</a:t>
            </a:r>
            <a:r>
              <a:rPr lang="en-IN" dirty="0"/>
              <a:t> can use a factory to instantiate them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D61D-9E23-46E4-93AE-0B3EC92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32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F1C9-5D22-48AC-92BA-6ADB2BB6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Alternatives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D794-2283-4786-8532-969A3B1D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a generic </a:t>
            </a:r>
            <a:r>
              <a:rPr lang="en-US" dirty="0" err="1"/>
              <a:t>ObjectPool</a:t>
            </a:r>
            <a:r>
              <a:rPr lang="en-US" dirty="0"/>
              <a:t> can be implemented through templates</a:t>
            </a:r>
          </a:p>
          <a:p>
            <a:r>
              <a:rPr lang="en-US" dirty="0"/>
              <a:t>It can be used to instantiate different kinds of objects &amp; manage them in a pool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291D0-E63A-42F1-8FC8-FC9CDB47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66238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0A55D-5C9B-4E8D-B298-73F41426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Pool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E93C-3A82-4046-A07C-7683692B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EC835-78F1-4D75-8100-3F7EE2AC975C}"/>
              </a:ext>
            </a:extLst>
          </p:cNvPr>
          <p:cNvSpPr/>
          <p:nvPr/>
        </p:nvSpPr>
        <p:spPr>
          <a:xfrm>
            <a:off x="6935463" y="1802908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MissilePool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FA037-CF36-4821-8292-B5C366DB7FBA}"/>
              </a:ext>
            </a:extLst>
          </p:cNvPr>
          <p:cNvSpPr/>
          <p:nvPr/>
        </p:nvSpPr>
        <p:spPr>
          <a:xfrm>
            <a:off x="6935463" y="2490119"/>
            <a:ext cx="1857388" cy="9388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 err="1"/>
              <a:t>GetInstance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AcquireMissile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ReleaseMissile</a:t>
            </a:r>
            <a:r>
              <a:rPr lang="en-US" sz="1600" dirty="0"/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FF469-D04F-4C99-80D7-432AAC2EAD9C}"/>
              </a:ext>
            </a:extLst>
          </p:cNvPr>
          <p:cNvSpPr/>
          <p:nvPr/>
        </p:nvSpPr>
        <p:spPr>
          <a:xfrm>
            <a:off x="1875958" y="2158750"/>
            <a:ext cx="1357322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C23A3-9E7D-4D6F-AAA6-D0D9D0793EC2}"/>
              </a:ext>
            </a:extLst>
          </p:cNvPr>
          <p:cNvCxnSpPr>
            <a:cxnSpLocks/>
            <a:stCxn id="14" idx="3"/>
            <a:endCxn id="50" idx="1"/>
          </p:cNvCxnSpPr>
          <p:nvPr/>
        </p:nvCxnSpPr>
        <p:spPr>
          <a:xfrm flipV="1">
            <a:off x="3233280" y="2312198"/>
            <a:ext cx="3702183" cy="12237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A86C6-5B8B-4D8B-B002-2AE058169254}"/>
              </a:ext>
            </a:extLst>
          </p:cNvPr>
          <p:cNvSpPr/>
          <p:nvPr/>
        </p:nvSpPr>
        <p:spPr>
          <a:xfrm>
            <a:off x="6935463" y="2134277"/>
            <a:ext cx="1857388" cy="35584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pool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BEA318-CC50-4818-A5CA-E6EA44B0FBF9}"/>
              </a:ext>
            </a:extLst>
          </p:cNvPr>
          <p:cNvSpPr/>
          <p:nvPr/>
        </p:nvSpPr>
        <p:spPr>
          <a:xfrm>
            <a:off x="6935463" y="4695711"/>
            <a:ext cx="1857388" cy="331369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Missile</a:t>
            </a:r>
            <a:endParaRPr lang="en-IN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722CED-9D59-4F74-9696-B0D1C07720FD}"/>
              </a:ext>
            </a:extLst>
          </p:cNvPr>
          <p:cNvSpPr/>
          <p:nvPr/>
        </p:nvSpPr>
        <p:spPr>
          <a:xfrm>
            <a:off x="6935463" y="5027081"/>
            <a:ext cx="1857388" cy="607512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Update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F8453-D2E0-482B-BF7F-59DEC65081E9}"/>
              </a:ext>
            </a:extLst>
          </p:cNvPr>
          <p:cNvCxnSpPr>
            <a:cxnSpLocks/>
            <a:stCxn id="10" idx="2"/>
            <a:endCxn id="51" idx="0"/>
          </p:cNvCxnSpPr>
          <p:nvPr/>
        </p:nvCxnSpPr>
        <p:spPr>
          <a:xfrm>
            <a:off x="7864157" y="3429000"/>
            <a:ext cx="0" cy="126671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BF07D6-82B5-4CF2-BE17-1271DF637186}"/>
              </a:ext>
            </a:extLst>
          </p:cNvPr>
          <p:cNvCxnSpPr>
            <a:cxnSpLocks/>
          </p:cNvCxnSpPr>
          <p:nvPr/>
        </p:nvCxnSpPr>
        <p:spPr>
          <a:xfrm>
            <a:off x="2554619" y="5249562"/>
            <a:ext cx="4380843" cy="6120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CB5EA0-CD64-41F5-B5E5-CC6C56E5BFF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4619" y="2490119"/>
            <a:ext cx="0" cy="2759443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F9B145-4F96-49D6-B139-434B5859D1F2}"/>
              </a:ext>
            </a:extLst>
          </p:cNvPr>
          <p:cNvSpPr txBox="1"/>
          <p:nvPr/>
        </p:nvSpPr>
        <p:spPr>
          <a:xfrm>
            <a:off x="4143593" y="48802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2D32F5-CF0C-46FF-A9AE-21FCBAFDACF9}"/>
              </a:ext>
            </a:extLst>
          </p:cNvPr>
          <p:cNvSpPr txBox="1"/>
          <p:nvPr/>
        </p:nvSpPr>
        <p:spPr>
          <a:xfrm>
            <a:off x="4444316" y="1936746"/>
            <a:ext cx="160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request Missile</a:t>
            </a:r>
          </a:p>
        </p:txBody>
      </p:sp>
    </p:spTree>
    <p:extLst>
      <p:ext uri="{BB962C8B-B14F-4D97-AF65-F5344CB8AC3E}">
        <p14:creationId xmlns:p14="http://schemas.microsoft.com/office/powerpoint/2010/main" val="2503665161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9A19-15CF-46AA-AFF9-9102C17F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DAD89-96BB-45FB-8847-5A135E34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coupling with concrete classes</a:t>
            </a:r>
          </a:p>
          <a:p>
            <a:r>
              <a:rPr lang="en-US" dirty="0"/>
              <a:t>Behaves like </a:t>
            </a:r>
            <a:r>
              <a:rPr lang="en-US" i="1" dirty="0"/>
              <a:t>operator</a:t>
            </a:r>
            <a:r>
              <a:rPr lang="en-US" dirty="0"/>
              <a:t> </a:t>
            </a:r>
            <a:r>
              <a:rPr lang="en-US" i="1" dirty="0"/>
              <a:t>new</a:t>
            </a:r>
            <a:r>
              <a:rPr lang="en-US" dirty="0"/>
              <a:t>, but is more flexible</a:t>
            </a:r>
          </a:p>
          <a:p>
            <a:r>
              <a:rPr lang="en-US" dirty="0"/>
              <a:t>Caching existing instances improves performance of the application</a:t>
            </a:r>
          </a:p>
          <a:p>
            <a:r>
              <a:rPr lang="en-US" dirty="0"/>
              <a:t>Reduces the overhead of heap allocation &amp; deallocation</a:t>
            </a:r>
          </a:p>
          <a:p>
            <a:r>
              <a:rPr lang="en-US" dirty="0"/>
              <a:t>Reduces heap fragmentation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D245-4E7C-4444-B46C-29460DD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7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9A19-15CF-46AA-AFF9-9102C17F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C72AF-F960-4B6F-B1F5-2865E542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Memory may be wasted on unused pooled objects</a:t>
            </a:r>
          </a:p>
          <a:p>
            <a:r>
              <a:rPr lang="en-US" dirty="0"/>
              <a:t>Pooled objects may remain in memory until the end of the program</a:t>
            </a:r>
          </a:p>
          <a:p>
            <a:r>
              <a:rPr lang="en-US" dirty="0"/>
              <a:t>Objects that are acquired from the pool must be reset prior to their use</a:t>
            </a:r>
          </a:p>
          <a:p>
            <a:r>
              <a:rPr lang="en-US" dirty="0"/>
              <a:t>Clients have to ensure that an unused object is returned to the pool</a:t>
            </a:r>
          </a:p>
          <a:p>
            <a:r>
              <a:rPr lang="en-US" i="1" dirty="0" err="1"/>
              <a:t>ObjectPool</a:t>
            </a:r>
            <a:r>
              <a:rPr lang="en-US" dirty="0"/>
              <a:t> class may get tightly coupled with the classes of the pooled objects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D245-4E7C-4444-B46C-29460DD3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4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D1C6C5-8D26-4AB4-AFAB-FE0B0231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BF2D5-7270-4CF4-A26B-8BF611D9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pattern</a:t>
            </a:r>
          </a:p>
          <a:p>
            <a:pPr lvl="1"/>
            <a:r>
              <a:rPr lang="en-US" dirty="0"/>
              <a:t>When you want to frequently create &amp; destroy objects</a:t>
            </a:r>
          </a:p>
          <a:p>
            <a:pPr lvl="1"/>
            <a:r>
              <a:rPr lang="en-US" dirty="0"/>
              <a:t>Allocating heap objects is slow</a:t>
            </a:r>
          </a:p>
          <a:p>
            <a:pPr lvl="1"/>
            <a:r>
              <a:rPr lang="en-US" dirty="0"/>
              <a:t>Frequent allocation leads to heap fragmentation</a:t>
            </a:r>
          </a:p>
          <a:p>
            <a:pPr lvl="1"/>
            <a:r>
              <a:rPr lang="en-US" dirty="0"/>
              <a:t>Objects are expensive to create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A2BC4-A1E3-4DFF-B90F-44E7F68B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11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 Factory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Creates instances of classes that </a:t>
            </a:r>
            <a:r>
              <a:rPr lang="en-US" i="1" dirty="0"/>
              <a:t>belong to a specific set or family </a:t>
            </a:r>
            <a:r>
              <a:rPr lang="en-US" dirty="0"/>
              <a:t>without depending on their concrete types</a:t>
            </a:r>
          </a:p>
          <a:p>
            <a:r>
              <a:rPr lang="en-US" dirty="0"/>
              <a:t>The instances are designed to work together, from the same set</a:t>
            </a:r>
          </a:p>
          <a:p>
            <a:r>
              <a:rPr lang="en-US" dirty="0"/>
              <a:t>Factory method cannot be used in such case</a:t>
            </a:r>
          </a:p>
          <a:p>
            <a:r>
              <a:rPr lang="en-US" dirty="0"/>
              <a:t>Without this pattern, the code is littered with </a:t>
            </a:r>
            <a:r>
              <a:rPr lang="en-US" i="1" dirty="0"/>
              <a:t>#ifdef</a:t>
            </a:r>
            <a:r>
              <a:rPr lang="en-US" dirty="0"/>
              <a:t> or conditional statements and the code becomes unmanageable</a:t>
            </a:r>
          </a:p>
          <a:p>
            <a:r>
              <a:rPr lang="en-US" dirty="0"/>
              <a:t>Abstract Factory helps in creating different products based on a different context by just changing the factory</a:t>
            </a:r>
          </a:p>
          <a:p>
            <a:r>
              <a:rPr lang="en-US" dirty="0"/>
              <a:t>It is also known as </a:t>
            </a:r>
            <a:r>
              <a:rPr lang="en-US" i="1" dirty="0"/>
              <a:t>kit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19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D45036A0-57CA-45A3-BA96-5A88404E6B3E}"/>
              </a:ext>
            </a:extLst>
          </p:cNvPr>
          <p:cNvGrpSpPr/>
          <p:nvPr/>
        </p:nvGrpSpPr>
        <p:grpSpPr>
          <a:xfrm>
            <a:off x="8276774" y="1712895"/>
            <a:ext cx="2647950" cy="1441450"/>
            <a:chOff x="8382002" y="2945341"/>
            <a:chExt cx="2647950" cy="14414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7DD9EA-F848-4F58-9FB8-A74EAACADDC2}"/>
                </a:ext>
              </a:extLst>
            </p:cNvPr>
            <p:cNvSpPr/>
            <p:nvPr/>
          </p:nvSpPr>
          <p:spPr>
            <a:xfrm>
              <a:off x="8382002" y="2945341"/>
              <a:ext cx="2647950" cy="14414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2400" b="1" dirty="0"/>
                <a:t>Set 1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DFA27A2-1700-4970-8CD4-93993EC0E8EC}"/>
                </a:ext>
              </a:extLst>
            </p:cNvPr>
            <p:cNvSpPr/>
            <p:nvPr/>
          </p:nvSpPr>
          <p:spPr>
            <a:xfrm>
              <a:off x="8601076" y="3467099"/>
              <a:ext cx="581025" cy="51646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74D351-9C09-465C-8365-095C7A22FA8A}"/>
                </a:ext>
              </a:extLst>
            </p:cNvPr>
            <p:cNvSpPr/>
            <p:nvPr/>
          </p:nvSpPr>
          <p:spPr>
            <a:xfrm>
              <a:off x="9448802" y="3469216"/>
              <a:ext cx="514350" cy="5143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D05D44BB-8C7D-42B1-AE49-947BF1702135}"/>
                </a:ext>
              </a:extLst>
            </p:cNvPr>
            <p:cNvSpPr/>
            <p:nvPr/>
          </p:nvSpPr>
          <p:spPr>
            <a:xfrm>
              <a:off x="10267953" y="3469216"/>
              <a:ext cx="540068" cy="51435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9200D05-A7B7-4254-98E8-64D5C56C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Factory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D0CAE-11FE-43CF-B94F-1122728E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8150" y="6247341"/>
            <a:ext cx="2743200" cy="365125"/>
          </a:xfrm>
        </p:spPr>
        <p:txBody>
          <a:bodyPr/>
          <a:lstStyle/>
          <a:p>
            <a:fld id="{100E53AF-D649-4281-823C-82279F2C7BD4}" type="slidenum">
              <a:rPr lang="en-IN" smtClean="0"/>
              <a:t>67</a:t>
            </a:fld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8D3328-8ED7-488C-9A23-9077702CED08}"/>
              </a:ext>
            </a:extLst>
          </p:cNvPr>
          <p:cNvGrpSpPr/>
          <p:nvPr/>
        </p:nvGrpSpPr>
        <p:grpSpPr>
          <a:xfrm>
            <a:off x="8264524" y="3558628"/>
            <a:ext cx="2647950" cy="1441450"/>
            <a:chOff x="8372476" y="4570411"/>
            <a:chExt cx="2647950" cy="1441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82AD30-6722-4CE0-B312-FD7E1974C32D}"/>
                </a:ext>
              </a:extLst>
            </p:cNvPr>
            <p:cNvSpPr/>
            <p:nvPr/>
          </p:nvSpPr>
          <p:spPr>
            <a:xfrm>
              <a:off x="8372476" y="4570411"/>
              <a:ext cx="2647950" cy="14414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2400" b="1" dirty="0"/>
                <a:t>Set 2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5540749-CBDC-42FA-9E8C-58783372D678}"/>
                </a:ext>
              </a:extLst>
            </p:cNvPr>
            <p:cNvSpPr/>
            <p:nvPr/>
          </p:nvSpPr>
          <p:spPr>
            <a:xfrm>
              <a:off x="8591550" y="5092169"/>
              <a:ext cx="581025" cy="516467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236B4A-E248-46BC-93D0-FAC53689CF86}"/>
                </a:ext>
              </a:extLst>
            </p:cNvPr>
            <p:cNvSpPr/>
            <p:nvPr/>
          </p:nvSpPr>
          <p:spPr>
            <a:xfrm>
              <a:off x="9458326" y="5092169"/>
              <a:ext cx="514350" cy="5143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E30E75E5-D594-4EB3-95A9-ED374DCF18AD}"/>
                </a:ext>
              </a:extLst>
            </p:cNvPr>
            <p:cNvSpPr/>
            <p:nvPr/>
          </p:nvSpPr>
          <p:spPr>
            <a:xfrm>
              <a:off x="10258427" y="5094286"/>
              <a:ext cx="540068" cy="514350"/>
            </a:xfrm>
            <a:prstGeom prst="pentag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D7296C0-C5AE-48F4-9F7A-DB053F7C34A5}"/>
              </a:ext>
            </a:extLst>
          </p:cNvPr>
          <p:cNvSpPr/>
          <p:nvPr/>
        </p:nvSpPr>
        <p:spPr>
          <a:xfrm>
            <a:off x="1712909" y="2602551"/>
            <a:ext cx="614367" cy="61436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801D73-647B-41D8-9EE2-C252DC90C1B3}"/>
              </a:ext>
            </a:extLst>
          </p:cNvPr>
          <p:cNvCxnSpPr>
            <a:cxnSpLocks/>
          </p:cNvCxnSpPr>
          <p:nvPr/>
        </p:nvCxnSpPr>
        <p:spPr>
          <a:xfrm>
            <a:off x="2020093" y="3216389"/>
            <a:ext cx="9523" cy="53075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928137-62D1-4F99-89D4-446EEBE926A0}"/>
              </a:ext>
            </a:extLst>
          </p:cNvPr>
          <p:cNvCxnSpPr>
            <a:cxnSpLocks/>
          </p:cNvCxnSpPr>
          <p:nvPr/>
        </p:nvCxnSpPr>
        <p:spPr>
          <a:xfrm flipH="1">
            <a:off x="1620041" y="3730739"/>
            <a:ext cx="409575" cy="53075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1C3871-BFA0-4F86-9190-DE8DA7E19938}"/>
              </a:ext>
            </a:extLst>
          </p:cNvPr>
          <p:cNvCxnSpPr>
            <a:cxnSpLocks/>
          </p:cNvCxnSpPr>
          <p:nvPr/>
        </p:nvCxnSpPr>
        <p:spPr>
          <a:xfrm flipH="1" flipV="1">
            <a:off x="2029617" y="3738412"/>
            <a:ext cx="438145" cy="515408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5E45B1-C422-4565-AFC6-1B76DC0185A0}"/>
              </a:ext>
            </a:extLst>
          </p:cNvPr>
          <p:cNvCxnSpPr>
            <a:cxnSpLocks/>
          </p:cNvCxnSpPr>
          <p:nvPr/>
        </p:nvCxnSpPr>
        <p:spPr>
          <a:xfrm flipH="1">
            <a:off x="1653377" y="3466685"/>
            <a:ext cx="752476" cy="0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C76D520-2986-47B5-A4BC-90270093E10B}"/>
              </a:ext>
            </a:extLst>
          </p:cNvPr>
          <p:cNvGrpSpPr/>
          <p:nvPr/>
        </p:nvGrpSpPr>
        <p:grpSpPr>
          <a:xfrm>
            <a:off x="8604570" y="2083173"/>
            <a:ext cx="1788693" cy="973701"/>
            <a:chOff x="1509238" y="4622142"/>
            <a:chExt cx="2647950" cy="144145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06719E-D8EF-43B2-8790-955DDBF99831}"/>
                </a:ext>
              </a:extLst>
            </p:cNvPr>
            <p:cNvSpPr/>
            <p:nvPr/>
          </p:nvSpPr>
          <p:spPr>
            <a:xfrm>
              <a:off x="1509238" y="4622142"/>
              <a:ext cx="2647950" cy="144145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b="1" dirty="0"/>
                <a:t>Set X</a:t>
              </a: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17490221-1F47-4792-B4BB-0E93F31EEDCA}"/>
                </a:ext>
              </a:extLst>
            </p:cNvPr>
            <p:cNvSpPr/>
            <p:nvPr/>
          </p:nvSpPr>
          <p:spPr>
            <a:xfrm>
              <a:off x="1686867" y="5132786"/>
              <a:ext cx="581025" cy="516467"/>
            </a:xfrm>
            <a:prstGeom prst="triangle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459612-FB82-4E55-B298-E0B3D27C53FC}"/>
                </a:ext>
              </a:extLst>
            </p:cNvPr>
            <p:cNvSpPr/>
            <p:nvPr/>
          </p:nvSpPr>
          <p:spPr>
            <a:xfrm>
              <a:off x="2553643" y="5134903"/>
              <a:ext cx="514350" cy="51435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ABE51468-4977-4103-B19D-C94C7CD6A108}"/>
                </a:ext>
              </a:extLst>
            </p:cNvPr>
            <p:cNvSpPr/>
            <p:nvPr/>
          </p:nvSpPr>
          <p:spPr>
            <a:xfrm>
              <a:off x="3353744" y="5134903"/>
              <a:ext cx="540068" cy="514350"/>
            </a:xfrm>
            <a:prstGeom prst="pentagon">
              <a:avLst/>
            </a:prstGeom>
            <a:solidFill>
              <a:schemeClr val="tx1">
                <a:lumMod val="85000"/>
              </a:schemeClr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C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37E3D5-DEF5-45AB-8EA6-BA11999505B9}"/>
              </a:ext>
            </a:extLst>
          </p:cNvPr>
          <p:cNvCxnSpPr>
            <a:cxnSpLocks/>
          </p:cNvCxnSpPr>
          <p:nvPr/>
        </p:nvCxnSpPr>
        <p:spPr>
          <a:xfrm flipH="1" flipV="1">
            <a:off x="6831942" y="2483356"/>
            <a:ext cx="1440421" cy="1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3F38CC-11A8-461B-B37F-BD2B7FDA040E}"/>
              </a:ext>
            </a:extLst>
          </p:cNvPr>
          <p:cNvCxnSpPr>
            <a:cxnSpLocks/>
          </p:cNvCxnSpPr>
          <p:nvPr/>
        </p:nvCxnSpPr>
        <p:spPr>
          <a:xfrm flipH="1" flipV="1">
            <a:off x="6850061" y="4331082"/>
            <a:ext cx="1421133" cy="6479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2B905-58C8-45FA-A751-9FF9138DC361}"/>
              </a:ext>
            </a:extLst>
          </p:cNvPr>
          <p:cNvCxnSpPr>
            <a:cxnSpLocks/>
          </p:cNvCxnSpPr>
          <p:nvPr/>
        </p:nvCxnSpPr>
        <p:spPr>
          <a:xfrm flipH="1" flipV="1">
            <a:off x="4054458" y="2490746"/>
            <a:ext cx="1179529" cy="1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D37943B-66C7-4ABE-A057-9106FD649740}"/>
              </a:ext>
            </a:extLst>
          </p:cNvPr>
          <p:cNvSpPr txBox="1"/>
          <p:nvPr/>
        </p:nvSpPr>
        <p:spPr>
          <a:xfrm>
            <a:off x="1343815" y="43408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Client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973090B-36C4-46C8-85B3-38753F55DA29}"/>
              </a:ext>
            </a:extLst>
          </p:cNvPr>
          <p:cNvCxnSpPr>
            <a:cxnSpLocks/>
          </p:cNvCxnSpPr>
          <p:nvPr/>
        </p:nvCxnSpPr>
        <p:spPr>
          <a:xfrm flipH="1" flipV="1">
            <a:off x="4034138" y="4351327"/>
            <a:ext cx="1151500" cy="1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BBA018C-E2F8-4A21-9EA7-3AA57A014576}"/>
              </a:ext>
            </a:extLst>
          </p:cNvPr>
          <p:cNvCxnSpPr>
            <a:cxnSpLocks/>
          </p:cNvCxnSpPr>
          <p:nvPr/>
        </p:nvCxnSpPr>
        <p:spPr>
          <a:xfrm flipV="1">
            <a:off x="4044450" y="2490745"/>
            <a:ext cx="0" cy="1873014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F2BA8D0-92AC-4F85-AD2E-775A4D7FD988}"/>
              </a:ext>
            </a:extLst>
          </p:cNvPr>
          <p:cNvCxnSpPr>
            <a:cxnSpLocks/>
          </p:cNvCxnSpPr>
          <p:nvPr/>
        </p:nvCxnSpPr>
        <p:spPr>
          <a:xfrm flipH="1">
            <a:off x="2984348" y="3441575"/>
            <a:ext cx="107011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24265BC-8D16-4F6A-BBA7-EA4C507770D1}"/>
              </a:ext>
            </a:extLst>
          </p:cNvPr>
          <p:cNvGrpSpPr/>
          <p:nvPr/>
        </p:nvGrpSpPr>
        <p:grpSpPr>
          <a:xfrm>
            <a:off x="5233987" y="1569623"/>
            <a:ext cx="1724025" cy="1538243"/>
            <a:chOff x="5233987" y="1569623"/>
            <a:chExt cx="1724025" cy="1538243"/>
          </a:xfrm>
        </p:grpSpPr>
        <p:pic>
          <p:nvPicPr>
            <p:cNvPr id="49" name="Graphic 48" descr="Factory">
              <a:extLst>
                <a:ext uri="{FF2B5EF4-FFF2-40B4-BE49-F238E27FC236}">
                  <a16:creationId xmlns:a16="http://schemas.microsoft.com/office/drawing/2014/main" id="{15A416EE-F9EA-47ED-A345-BBA640E2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3987" y="1569623"/>
              <a:ext cx="1724025" cy="139064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3BEC73B-4D98-4B92-A590-26332C746C81}"/>
                </a:ext>
              </a:extLst>
            </p:cNvPr>
            <p:cNvSpPr txBox="1"/>
            <p:nvPr/>
          </p:nvSpPr>
          <p:spPr>
            <a:xfrm>
              <a:off x="5553867" y="2738534"/>
              <a:ext cx="1084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Factory1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157B1E-3093-427C-8BF5-61340F7CBFE8}"/>
              </a:ext>
            </a:extLst>
          </p:cNvPr>
          <p:cNvGrpSpPr/>
          <p:nvPr/>
        </p:nvGrpSpPr>
        <p:grpSpPr>
          <a:xfrm>
            <a:off x="5215966" y="3437188"/>
            <a:ext cx="1724025" cy="1593035"/>
            <a:chOff x="5215966" y="3437188"/>
            <a:chExt cx="1724025" cy="1593035"/>
          </a:xfrm>
        </p:grpSpPr>
        <p:pic>
          <p:nvPicPr>
            <p:cNvPr id="85" name="Graphic 84" descr="Factory">
              <a:extLst>
                <a:ext uri="{FF2B5EF4-FFF2-40B4-BE49-F238E27FC236}">
                  <a16:creationId xmlns:a16="http://schemas.microsoft.com/office/drawing/2014/main" id="{9F93055F-051D-4860-8388-DC342733C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5966" y="3437188"/>
              <a:ext cx="1724025" cy="139064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60C74EE-F45B-43D5-8DE8-6373C16CA714}"/>
                </a:ext>
              </a:extLst>
            </p:cNvPr>
            <p:cNvSpPr txBox="1"/>
            <p:nvPr/>
          </p:nvSpPr>
          <p:spPr>
            <a:xfrm>
              <a:off x="5535846" y="4660891"/>
              <a:ext cx="1084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Factory2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435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61341 0.379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7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68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Provide an interface for creating families of related or dependent objects without specifying their concrete classes</a:t>
            </a:r>
          </a:p>
        </p:txBody>
      </p:sp>
    </p:spTree>
    <p:extLst>
      <p:ext uri="{BB962C8B-B14F-4D97-AF65-F5344CB8AC3E}">
        <p14:creationId xmlns:p14="http://schemas.microsoft.com/office/powerpoint/2010/main" val="2564560926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abstract factory defines the interface for creating different products (factory methods)</a:t>
            </a:r>
          </a:p>
          <a:p>
            <a:r>
              <a:rPr lang="en-US" dirty="0"/>
              <a:t>Factories are added for each context</a:t>
            </a:r>
          </a:p>
          <a:p>
            <a:r>
              <a:rPr lang="en-US" dirty="0"/>
              <a:t>All factories inherit from the abstract factory</a:t>
            </a:r>
          </a:p>
          <a:p>
            <a:r>
              <a:rPr lang="en-US" dirty="0"/>
              <a:t>Each factory will create instances of classes for the corresponding context</a:t>
            </a:r>
          </a:p>
          <a:p>
            <a:r>
              <a:rPr lang="en-US" dirty="0"/>
              <a:t>Only one factory will be used in the whole application through the base abstract factory reference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69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264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7D8F-31E6-4154-8DC6-00A0FD9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983-17AA-4BBB-B1CF-731E6647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Developers can use these suggestions as guidelines to create solutions for their problems</a:t>
            </a:r>
          </a:p>
          <a:p>
            <a:pPr marL="0" indent="0">
              <a:buNone/>
            </a:pPr>
            <a:endParaRPr lang="en-IN" i="1" dirty="0"/>
          </a:p>
          <a:p>
            <a:pPr marL="457200" lvl="1" indent="0">
              <a:buNone/>
            </a:pPr>
            <a:r>
              <a:rPr lang="en-IN" i="1" dirty="0"/>
              <a:t>The proposed solution can have different implementation alternatives, depending on the programming language, framework or specific platform</a:t>
            </a:r>
            <a:endParaRPr lang="en-US" i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EFA8B-8F23-43F1-9373-F161315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0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/>
          <p:nvPr/>
        </p:nvSpPr>
        <p:spPr>
          <a:xfrm>
            <a:off x="6503543" y="3497728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ProductA2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24709" y="2630378"/>
            <a:ext cx="2231676" cy="2985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AbstractProductA</a:t>
            </a:r>
            <a:endParaRPr lang="en-IN" sz="192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8227973" y="2962516"/>
            <a:ext cx="195623" cy="14596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7253931" y="3400233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8"/>
          <p:cNvSpPr/>
          <p:nvPr/>
        </p:nvSpPr>
        <p:spPr>
          <a:xfrm>
            <a:off x="8394565" y="3497728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ProductA1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9145678" y="3399692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0"/>
          <p:cNvCxnSpPr/>
          <p:nvPr/>
        </p:nvCxnSpPr>
        <p:spPr>
          <a:xfrm>
            <a:off x="7351243" y="3303106"/>
            <a:ext cx="1891022" cy="1082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/>
          <p:cNvCxnSpPr/>
          <p:nvPr/>
        </p:nvCxnSpPr>
        <p:spPr>
          <a:xfrm rot="5400000">
            <a:off x="8232771" y="3205070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/>
          <p:cNvSpPr/>
          <p:nvPr/>
        </p:nvSpPr>
        <p:spPr>
          <a:xfrm>
            <a:off x="6503543" y="5292572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ProductB2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13"/>
          <p:cNvSpPr/>
          <p:nvPr/>
        </p:nvSpPr>
        <p:spPr>
          <a:xfrm>
            <a:off x="7210434" y="4408988"/>
            <a:ext cx="2145951" cy="3059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AbstractProductB</a:t>
            </a:r>
            <a:endParaRPr lang="en-IN" sz="192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Isosceles Triangle 14"/>
          <p:cNvSpPr/>
          <p:nvPr/>
        </p:nvSpPr>
        <p:spPr>
          <a:xfrm>
            <a:off x="8227973" y="4757360"/>
            <a:ext cx="195623" cy="14596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Straight Connector 15"/>
          <p:cNvCxnSpPr>
            <a:endCxn id="49" idx="0"/>
          </p:cNvCxnSpPr>
          <p:nvPr/>
        </p:nvCxnSpPr>
        <p:spPr>
          <a:xfrm rot="5400000">
            <a:off x="7253931" y="5195077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6"/>
          <p:cNvSpPr/>
          <p:nvPr/>
        </p:nvSpPr>
        <p:spPr>
          <a:xfrm>
            <a:off x="8394565" y="5292572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ProductB1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Straight Connector 17"/>
          <p:cNvCxnSpPr/>
          <p:nvPr/>
        </p:nvCxnSpPr>
        <p:spPr>
          <a:xfrm rot="5400000">
            <a:off x="9145678" y="5194536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8"/>
          <p:cNvCxnSpPr/>
          <p:nvPr/>
        </p:nvCxnSpPr>
        <p:spPr>
          <a:xfrm>
            <a:off x="7351243" y="5097950"/>
            <a:ext cx="1891022" cy="1082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9"/>
          <p:cNvCxnSpPr/>
          <p:nvPr/>
        </p:nvCxnSpPr>
        <p:spPr>
          <a:xfrm rot="5400000">
            <a:off x="8232771" y="4999914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3106169" y="2958280"/>
            <a:ext cx="192131" cy="150203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967395" y="3958157"/>
            <a:ext cx="200270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565" y="3858731"/>
            <a:ext cx="1857254" cy="111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830605" y="3487969"/>
            <a:ext cx="747352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98"/>
          <p:cNvGrpSpPr/>
          <p:nvPr/>
        </p:nvGrpSpPr>
        <p:grpSpPr>
          <a:xfrm>
            <a:off x="2145522" y="1705256"/>
            <a:ext cx="2113427" cy="124249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AbstractFactory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CreateProductA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CreateProductB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rot="5400000">
            <a:off x="2110141" y="3958157"/>
            <a:ext cx="200270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4258949" y="2104653"/>
            <a:ext cx="4934418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9356383" y="2789724"/>
            <a:ext cx="1059626" cy="1385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9356383" y="4595824"/>
            <a:ext cx="1059626" cy="1385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231902" y="3412412"/>
            <a:ext cx="2367305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0094436" y="3723914"/>
            <a:ext cx="647611" cy="687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0089964" y="5481870"/>
            <a:ext cx="647611" cy="687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9590333" y="4875628"/>
            <a:ext cx="2304334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 flipV="1">
            <a:off x="3257452" y="6039500"/>
            <a:ext cx="7470310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884911" y="4300029"/>
            <a:ext cx="326075" cy="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369443" y="5135340"/>
            <a:ext cx="1743820" cy="1812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895955" y="4565614"/>
            <a:ext cx="1930657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 flipV="1">
            <a:off x="5540700" y="4312311"/>
            <a:ext cx="310759" cy="207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99"/>
          <p:cNvGrpSpPr/>
          <p:nvPr/>
        </p:nvGrpSpPr>
        <p:grpSpPr>
          <a:xfrm>
            <a:off x="3455499" y="4063889"/>
            <a:ext cx="2113427" cy="118416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ConcreteFactory2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CreateProductA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US" sz="192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CreateProductB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" name="Group 102"/>
          <p:cNvGrpSpPr/>
          <p:nvPr/>
        </p:nvGrpSpPr>
        <p:grpSpPr>
          <a:xfrm>
            <a:off x="765682" y="4063889"/>
            <a:ext cx="2113427" cy="118416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ConcreteFactory1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CreateProductA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US" sz="1920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CreateProductB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193366" y="1730978"/>
            <a:ext cx="1630192" cy="498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70</a:t>
            </a:fld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B6626B-2ABB-47F0-B36B-D8C7DFB81858}"/>
              </a:ext>
            </a:extLst>
          </p:cNvPr>
          <p:cNvCxnSpPr>
            <a:cxnSpLocks/>
          </p:cNvCxnSpPr>
          <p:nvPr/>
        </p:nvCxnSpPr>
        <p:spPr>
          <a:xfrm>
            <a:off x="5851459" y="5527265"/>
            <a:ext cx="631893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EE40C3-D305-45BE-BB73-A44257657BC5}"/>
              </a:ext>
            </a:extLst>
          </p:cNvPr>
          <p:cNvCxnSpPr>
            <a:cxnSpLocks/>
          </p:cNvCxnSpPr>
          <p:nvPr/>
        </p:nvCxnSpPr>
        <p:spPr>
          <a:xfrm>
            <a:off x="5861557" y="3617215"/>
            <a:ext cx="631893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28D702-C145-4836-A6F9-7C3A2339A096}"/>
              </a:ext>
            </a:extLst>
          </p:cNvPr>
          <p:cNvGrpSpPr/>
          <p:nvPr/>
        </p:nvGrpSpPr>
        <p:grpSpPr>
          <a:xfrm>
            <a:off x="760304" y="3498975"/>
            <a:ext cx="9977271" cy="2541773"/>
            <a:chOff x="918082" y="3650128"/>
            <a:chExt cx="9977271" cy="2541773"/>
          </a:xfrm>
        </p:grpSpPr>
        <p:grpSp>
          <p:nvGrpSpPr>
            <p:cNvPr id="64" name="Group 102">
              <a:extLst>
                <a:ext uri="{FF2B5EF4-FFF2-40B4-BE49-F238E27FC236}">
                  <a16:creationId xmlns:a16="http://schemas.microsoft.com/office/drawing/2014/main" id="{2CC61FB0-5872-470E-89B2-95DB0B7C651C}"/>
                </a:ext>
              </a:extLst>
            </p:cNvPr>
            <p:cNvGrpSpPr/>
            <p:nvPr/>
          </p:nvGrpSpPr>
          <p:grpSpPr>
            <a:xfrm>
              <a:off x="918082" y="4216289"/>
              <a:ext cx="2113427" cy="1184161"/>
              <a:chOff x="1423625" y="1928802"/>
              <a:chExt cx="1852285" cy="1148611"/>
            </a:xfrm>
            <a:solidFill>
              <a:schemeClr val="tx1">
                <a:lumMod val="95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F6C25F-1F46-4F3F-BE22-A9FD673EBB15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ConcreteFactory1</a:t>
                </a:r>
                <a:endParaRPr lang="en-IN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8C2D76-ADEB-4819-AD4B-E1519CDCB024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CreateProductA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US" sz="192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CreateProductB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7BCFFA97-7148-423A-99C4-5C111CB186E2}"/>
                </a:ext>
              </a:extLst>
            </p:cNvPr>
            <p:cNvSpPr/>
            <p:nvPr/>
          </p:nvSpPr>
          <p:spPr>
            <a:xfrm>
              <a:off x="8546965" y="3650128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ProductA1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179468ED-6968-479B-B31F-4389524E08E3}"/>
                </a:ext>
              </a:extLst>
            </p:cNvPr>
            <p:cNvSpPr/>
            <p:nvPr/>
          </p:nvSpPr>
          <p:spPr>
            <a:xfrm>
              <a:off x="8546965" y="5444972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ProductB1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72A1CB-3D43-41DA-A648-84B3C3491BA1}"/>
                </a:ext>
              </a:extLst>
            </p:cNvPr>
            <p:cNvCxnSpPr/>
            <p:nvPr/>
          </p:nvCxnSpPr>
          <p:spPr>
            <a:xfrm rot="10800000" flipV="1">
              <a:off x="10246836" y="3876314"/>
              <a:ext cx="647611" cy="687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8AF876-FA50-4104-97D3-5F7C1F86934B}"/>
                </a:ext>
              </a:extLst>
            </p:cNvPr>
            <p:cNvCxnSpPr/>
            <p:nvPr/>
          </p:nvCxnSpPr>
          <p:spPr>
            <a:xfrm rot="10800000" flipV="1">
              <a:off x="10242364" y="5634270"/>
              <a:ext cx="647611" cy="687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968E7F-F48C-4CF4-A9C1-78F3DFF01421}"/>
                </a:ext>
              </a:extLst>
            </p:cNvPr>
            <p:cNvCxnSpPr/>
            <p:nvPr/>
          </p:nvCxnSpPr>
          <p:spPr>
            <a:xfrm rot="5400000">
              <a:off x="9742733" y="5028028"/>
              <a:ext cx="2304334" cy="906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AE38C4-E905-4A65-805A-1A7D5A7F4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9852" y="6191900"/>
              <a:ext cx="7470310" cy="1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695943-4201-4D39-A395-C61EFEA6B735}"/>
                </a:ext>
              </a:extLst>
            </p:cNvPr>
            <p:cNvCxnSpPr/>
            <p:nvPr/>
          </p:nvCxnSpPr>
          <p:spPr>
            <a:xfrm rot="10800000">
              <a:off x="3037311" y="4452429"/>
              <a:ext cx="326075" cy="1385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945F63-3097-4FC4-8D2C-546D9BFD7C61}"/>
                </a:ext>
              </a:extLst>
            </p:cNvPr>
            <p:cNvCxnSpPr/>
            <p:nvPr/>
          </p:nvCxnSpPr>
          <p:spPr>
            <a:xfrm rot="5400000" flipH="1" flipV="1">
              <a:off x="2521843" y="5287740"/>
              <a:ext cx="1743820" cy="1812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78EFFE9-E9AD-4DFD-98EE-97728DF4CFD8}"/>
              </a:ext>
            </a:extLst>
          </p:cNvPr>
          <p:cNvGrpSpPr/>
          <p:nvPr/>
        </p:nvGrpSpPr>
        <p:grpSpPr>
          <a:xfrm>
            <a:off x="3455499" y="3497728"/>
            <a:ext cx="4743443" cy="2281401"/>
            <a:chOff x="3607899" y="3650128"/>
            <a:chExt cx="4743443" cy="2281401"/>
          </a:xfrm>
        </p:grpSpPr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B515F1DB-3E4D-45BC-90D9-99A5C328A292}"/>
                </a:ext>
              </a:extLst>
            </p:cNvPr>
            <p:cNvSpPr/>
            <p:nvPr/>
          </p:nvSpPr>
          <p:spPr>
            <a:xfrm>
              <a:off x="6655943" y="3650128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ProductA2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6C8DB89F-1AC6-4139-B414-E2B416A34050}"/>
                </a:ext>
              </a:extLst>
            </p:cNvPr>
            <p:cNvSpPr/>
            <p:nvPr/>
          </p:nvSpPr>
          <p:spPr>
            <a:xfrm>
              <a:off x="6655943" y="5444972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ProductB2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A48328E-4D73-4370-9660-74B3D006FB33}"/>
                </a:ext>
              </a:extLst>
            </p:cNvPr>
            <p:cNvCxnSpPr/>
            <p:nvPr/>
          </p:nvCxnSpPr>
          <p:spPr>
            <a:xfrm rot="5400000" flipH="1" flipV="1">
              <a:off x="5048355" y="4718014"/>
              <a:ext cx="1930657" cy="90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25DBCD-9C8F-4701-AADA-3399EE9DA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3100" y="4464711"/>
              <a:ext cx="310759" cy="2077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99">
              <a:extLst>
                <a:ext uri="{FF2B5EF4-FFF2-40B4-BE49-F238E27FC236}">
                  <a16:creationId xmlns:a16="http://schemas.microsoft.com/office/drawing/2014/main" id="{2CB0692A-1A23-4C31-8AED-78B339CB2A8A}"/>
                </a:ext>
              </a:extLst>
            </p:cNvPr>
            <p:cNvGrpSpPr/>
            <p:nvPr/>
          </p:nvGrpSpPr>
          <p:grpSpPr>
            <a:xfrm>
              <a:off x="3607899" y="4216289"/>
              <a:ext cx="2113427" cy="1184161"/>
              <a:chOff x="1423625" y="1928802"/>
              <a:chExt cx="1852285" cy="1148611"/>
            </a:xfrm>
            <a:solidFill>
              <a:schemeClr val="tx1">
                <a:lumMod val="95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397552D-2568-4BE7-BE70-40131013EB95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ConcreteFactory2</a:t>
                </a:r>
                <a:endParaRPr lang="en-IN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DD03A90-95E6-4080-92DD-6CD204050AE5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CreateProductA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US" sz="192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CreateProductB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75E17E6-0360-4A3C-8BCD-0317E02AEC34}"/>
                </a:ext>
              </a:extLst>
            </p:cNvPr>
            <p:cNvCxnSpPr>
              <a:cxnSpLocks/>
            </p:cNvCxnSpPr>
            <p:nvPr/>
          </p:nvCxnSpPr>
          <p:spPr>
            <a:xfrm>
              <a:off x="6003859" y="5679665"/>
              <a:ext cx="631893" cy="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473CC03-78F1-4F1B-B024-AFC42F5FC50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957" y="3769615"/>
              <a:ext cx="631893" cy="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A47B9E8-688C-4382-B1D1-2F2EF6698ACD}"/>
              </a:ext>
            </a:extLst>
          </p:cNvPr>
          <p:cNvGrpSpPr/>
          <p:nvPr/>
        </p:nvGrpSpPr>
        <p:grpSpPr>
          <a:xfrm>
            <a:off x="2145522" y="1705256"/>
            <a:ext cx="8270487" cy="3009633"/>
            <a:chOff x="2297922" y="1857656"/>
            <a:chExt cx="8270487" cy="30096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3015BC-6655-4DD0-9A0D-FEA2A42DA0EB}"/>
                </a:ext>
              </a:extLst>
            </p:cNvPr>
            <p:cNvSpPr/>
            <p:nvPr/>
          </p:nvSpPr>
          <p:spPr>
            <a:xfrm>
              <a:off x="7277109" y="2782778"/>
              <a:ext cx="2231676" cy="298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AbstractProductA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Rectangle 13">
              <a:extLst>
                <a:ext uri="{FF2B5EF4-FFF2-40B4-BE49-F238E27FC236}">
                  <a16:creationId xmlns:a16="http://schemas.microsoft.com/office/drawing/2014/main" id="{FF3E1A89-7887-452D-8053-8D198E6896D2}"/>
                </a:ext>
              </a:extLst>
            </p:cNvPr>
            <p:cNvSpPr/>
            <p:nvPr/>
          </p:nvSpPr>
          <p:spPr>
            <a:xfrm>
              <a:off x="7362834" y="4561388"/>
              <a:ext cx="2145951" cy="3059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AbstractProductB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88" name="Group 98">
              <a:extLst>
                <a:ext uri="{FF2B5EF4-FFF2-40B4-BE49-F238E27FC236}">
                  <a16:creationId xmlns:a16="http://schemas.microsoft.com/office/drawing/2014/main" id="{3CB486D8-22A1-4DCE-8AF8-E0D6A2C3928C}"/>
                </a:ext>
              </a:extLst>
            </p:cNvPr>
            <p:cNvGrpSpPr/>
            <p:nvPr/>
          </p:nvGrpSpPr>
          <p:grpSpPr>
            <a:xfrm>
              <a:off x="2297922" y="1857656"/>
              <a:ext cx="2113427" cy="1242491"/>
              <a:chOff x="1423625" y="1928802"/>
              <a:chExt cx="1852285" cy="114861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025314-D367-4D5D-AA66-86555B4F270F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AbstractFactory</a:t>
                </a:r>
                <a:endParaRPr lang="en-IN" sz="1920" b="1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216B9A7-CF81-4736-9378-0904A0F3030B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CreateProductA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CreateProductB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EB00A65-5430-4704-A023-2234C1911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349" y="2257053"/>
              <a:ext cx="4934418" cy="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00CA56F-D12B-4874-B320-73F588EB84CF}"/>
                </a:ext>
              </a:extLst>
            </p:cNvPr>
            <p:cNvCxnSpPr/>
            <p:nvPr/>
          </p:nvCxnSpPr>
          <p:spPr>
            <a:xfrm rot="10800000">
              <a:off x="9508783" y="2942124"/>
              <a:ext cx="1059626" cy="138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836C70-F594-47B4-8886-89864C708A65}"/>
                </a:ext>
              </a:extLst>
            </p:cNvPr>
            <p:cNvCxnSpPr/>
            <p:nvPr/>
          </p:nvCxnSpPr>
          <p:spPr>
            <a:xfrm rot="10800000">
              <a:off x="9508783" y="4748224"/>
              <a:ext cx="1059626" cy="138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681314-577A-4B4B-BEE2-11FA9874131D}"/>
                </a:ext>
              </a:extLst>
            </p:cNvPr>
            <p:cNvCxnSpPr/>
            <p:nvPr/>
          </p:nvCxnSpPr>
          <p:spPr>
            <a:xfrm rot="5400000">
              <a:off x="9384302" y="3564812"/>
              <a:ext cx="2367305" cy="90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59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/>
          <p:nvPr/>
        </p:nvSpPr>
        <p:spPr>
          <a:xfrm>
            <a:off x="6503543" y="3497728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MySqlConnection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24709" y="2630378"/>
            <a:ext cx="2231676" cy="29856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Connection</a:t>
            </a:r>
            <a:endParaRPr lang="en-IN" sz="192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8227973" y="2962516"/>
            <a:ext cx="195623" cy="14596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7253931" y="3400233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8"/>
          <p:cNvSpPr/>
          <p:nvPr/>
        </p:nvSpPr>
        <p:spPr>
          <a:xfrm>
            <a:off x="8394565" y="3497728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SqlConnection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9145678" y="3399692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0"/>
          <p:cNvCxnSpPr/>
          <p:nvPr/>
        </p:nvCxnSpPr>
        <p:spPr>
          <a:xfrm>
            <a:off x="7351243" y="3303106"/>
            <a:ext cx="1891022" cy="1082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"/>
          <p:cNvCxnSpPr/>
          <p:nvPr/>
        </p:nvCxnSpPr>
        <p:spPr>
          <a:xfrm rot="5400000">
            <a:off x="8232771" y="3205070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/>
          <p:cNvSpPr/>
          <p:nvPr/>
        </p:nvSpPr>
        <p:spPr>
          <a:xfrm>
            <a:off x="6503543" y="5292572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MySqlCommand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13"/>
          <p:cNvSpPr/>
          <p:nvPr/>
        </p:nvSpPr>
        <p:spPr>
          <a:xfrm>
            <a:off x="7210434" y="4408988"/>
            <a:ext cx="2145951" cy="3059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Command</a:t>
            </a:r>
            <a:endParaRPr lang="en-IN" sz="192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Isosceles Triangle 14"/>
          <p:cNvSpPr/>
          <p:nvPr/>
        </p:nvSpPr>
        <p:spPr>
          <a:xfrm>
            <a:off x="8227973" y="4757360"/>
            <a:ext cx="195623" cy="14596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3" name="Straight Connector 15"/>
          <p:cNvCxnSpPr>
            <a:endCxn id="49" idx="0"/>
          </p:cNvCxnSpPr>
          <p:nvPr/>
        </p:nvCxnSpPr>
        <p:spPr>
          <a:xfrm rot="5400000">
            <a:off x="7253931" y="5195077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6"/>
          <p:cNvSpPr/>
          <p:nvPr/>
        </p:nvSpPr>
        <p:spPr>
          <a:xfrm>
            <a:off x="8394565" y="5292572"/>
            <a:ext cx="1695399" cy="4865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SqlCommand</a:t>
            </a:r>
            <a:endParaRPr lang="en-IN" sz="192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Straight Connector 17"/>
          <p:cNvCxnSpPr/>
          <p:nvPr/>
        </p:nvCxnSpPr>
        <p:spPr>
          <a:xfrm rot="5400000">
            <a:off x="9145678" y="5194536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18"/>
          <p:cNvCxnSpPr/>
          <p:nvPr/>
        </p:nvCxnSpPr>
        <p:spPr>
          <a:xfrm>
            <a:off x="7351243" y="5097950"/>
            <a:ext cx="1891022" cy="1082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19"/>
          <p:cNvCxnSpPr/>
          <p:nvPr/>
        </p:nvCxnSpPr>
        <p:spPr>
          <a:xfrm rot="5400000">
            <a:off x="8232771" y="4999914"/>
            <a:ext cx="194623" cy="1450"/>
          </a:xfrm>
          <a:prstGeom prst="lin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3106169" y="2958280"/>
            <a:ext cx="192131" cy="150203"/>
          </a:xfrm>
          <a:prstGeom prst="triangle">
            <a:avLst/>
          </a:prstGeom>
          <a:noFill/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92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967395" y="3958157"/>
            <a:ext cx="200270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565" y="3858731"/>
            <a:ext cx="1857254" cy="111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830605" y="3487969"/>
            <a:ext cx="747352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98"/>
          <p:cNvGrpSpPr/>
          <p:nvPr/>
        </p:nvGrpSpPr>
        <p:grpSpPr>
          <a:xfrm>
            <a:off x="2145522" y="1705256"/>
            <a:ext cx="2113427" cy="124249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40" name="Rectangle 39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DbFactory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CreateConnection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CreateCommand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 rot="5400000">
            <a:off x="2110141" y="3958157"/>
            <a:ext cx="200270" cy="142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4258949" y="2104653"/>
            <a:ext cx="4934418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9356383" y="2789724"/>
            <a:ext cx="1059626" cy="1385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9356383" y="4595824"/>
            <a:ext cx="1059626" cy="1385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olid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231902" y="3412412"/>
            <a:ext cx="2367305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0094436" y="3723914"/>
            <a:ext cx="647611" cy="687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0089964" y="5481870"/>
            <a:ext cx="647611" cy="6872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9590333" y="4875628"/>
            <a:ext cx="2304334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 flipV="1">
            <a:off x="3257452" y="6039500"/>
            <a:ext cx="7470310" cy="1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884911" y="4300029"/>
            <a:ext cx="326075" cy="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369443" y="5135340"/>
            <a:ext cx="1743820" cy="1812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4895955" y="4565614"/>
            <a:ext cx="1930657" cy="906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 flipV="1">
            <a:off x="5540700" y="4312311"/>
            <a:ext cx="310759" cy="2077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99"/>
          <p:cNvGrpSpPr/>
          <p:nvPr/>
        </p:nvGrpSpPr>
        <p:grpSpPr>
          <a:xfrm>
            <a:off x="3455499" y="4063889"/>
            <a:ext cx="2113427" cy="118416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MySqlFactory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CreateConnection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CreateCommand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" name="Group 102"/>
          <p:cNvGrpSpPr/>
          <p:nvPr/>
        </p:nvGrpSpPr>
        <p:grpSpPr>
          <a:xfrm>
            <a:off x="765682" y="4063889"/>
            <a:ext cx="2113427" cy="1184161"/>
            <a:chOff x="1423625" y="1928802"/>
            <a:chExt cx="1852285" cy="1148611"/>
          </a:xfrm>
          <a:solidFill>
            <a:schemeClr val="tx1">
              <a:lumMod val="95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1423625" y="1928802"/>
              <a:ext cx="1852285" cy="4594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SqlFactory</a:t>
              </a:r>
              <a:endParaRPr lang="en-IN" sz="192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23625" y="2388246"/>
              <a:ext cx="1852285" cy="689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CreateConnection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</a:p>
            <a:p>
              <a:r>
                <a:rPr lang="en-US" sz="1920" i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CreateCommand</a:t>
              </a:r>
              <a:r>
                <a:rPr lang="en-US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()</a:t>
              </a:r>
              <a:endParaRPr lang="en-IN" sz="1920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193366" y="1730978"/>
            <a:ext cx="1630192" cy="4982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Client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Framework</a:t>
            </a:r>
            <a:endParaRPr lang="en-IN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71</a:t>
            </a:fld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B6626B-2ABB-47F0-B36B-D8C7DFB81858}"/>
              </a:ext>
            </a:extLst>
          </p:cNvPr>
          <p:cNvCxnSpPr>
            <a:cxnSpLocks/>
          </p:cNvCxnSpPr>
          <p:nvPr/>
        </p:nvCxnSpPr>
        <p:spPr>
          <a:xfrm>
            <a:off x="5851459" y="5527265"/>
            <a:ext cx="631893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EE40C3-D305-45BE-BB73-A44257657BC5}"/>
              </a:ext>
            </a:extLst>
          </p:cNvPr>
          <p:cNvCxnSpPr>
            <a:cxnSpLocks/>
          </p:cNvCxnSpPr>
          <p:nvPr/>
        </p:nvCxnSpPr>
        <p:spPr>
          <a:xfrm>
            <a:off x="5861557" y="3617215"/>
            <a:ext cx="631893" cy="1"/>
          </a:xfrm>
          <a:prstGeom prst="straightConnector1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dash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28D702-C145-4836-A6F9-7C3A2339A096}"/>
              </a:ext>
            </a:extLst>
          </p:cNvPr>
          <p:cNvGrpSpPr/>
          <p:nvPr/>
        </p:nvGrpSpPr>
        <p:grpSpPr>
          <a:xfrm>
            <a:off x="760304" y="3495577"/>
            <a:ext cx="9977271" cy="2541773"/>
            <a:chOff x="918082" y="3650128"/>
            <a:chExt cx="9977271" cy="2541773"/>
          </a:xfrm>
        </p:grpSpPr>
        <p:grpSp>
          <p:nvGrpSpPr>
            <p:cNvPr id="64" name="Group 102">
              <a:extLst>
                <a:ext uri="{FF2B5EF4-FFF2-40B4-BE49-F238E27FC236}">
                  <a16:creationId xmlns:a16="http://schemas.microsoft.com/office/drawing/2014/main" id="{2CC61FB0-5872-470E-89B2-95DB0B7C651C}"/>
                </a:ext>
              </a:extLst>
            </p:cNvPr>
            <p:cNvGrpSpPr/>
            <p:nvPr/>
          </p:nvGrpSpPr>
          <p:grpSpPr>
            <a:xfrm>
              <a:off x="918082" y="4216289"/>
              <a:ext cx="2113427" cy="1184161"/>
              <a:chOff x="1423625" y="1928802"/>
              <a:chExt cx="1852285" cy="1148611"/>
            </a:xfrm>
            <a:solidFill>
              <a:schemeClr val="tx1">
                <a:lumMod val="95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F6C25F-1F46-4F3F-BE22-A9FD673EBB15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SqlFactory</a:t>
                </a:r>
                <a:endParaRPr lang="en-IN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8C2D76-ADEB-4819-AD4B-E1519CDCB024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CreateConnection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CreateCommand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id="{7BCFFA97-7148-423A-99C4-5C111CB186E2}"/>
                </a:ext>
              </a:extLst>
            </p:cNvPr>
            <p:cNvSpPr/>
            <p:nvPr/>
          </p:nvSpPr>
          <p:spPr>
            <a:xfrm>
              <a:off x="8546965" y="3650128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SqlConnection</a:t>
              </a:r>
              <a:endPara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179468ED-6968-479B-B31F-4389524E08E3}"/>
                </a:ext>
              </a:extLst>
            </p:cNvPr>
            <p:cNvSpPr/>
            <p:nvPr/>
          </p:nvSpPr>
          <p:spPr>
            <a:xfrm>
              <a:off x="8546965" y="5444972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SqlCommand</a:t>
              </a:r>
              <a:endPara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72A1CB-3D43-41DA-A648-84B3C3491BA1}"/>
                </a:ext>
              </a:extLst>
            </p:cNvPr>
            <p:cNvCxnSpPr/>
            <p:nvPr/>
          </p:nvCxnSpPr>
          <p:spPr>
            <a:xfrm rot="10800000" flipV="1">
              <a:off x="10246836" y="3876314"/>
              <a:ext cx="647611" cy="687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78AF876-FA50-4104-97D3-5F7C1F86934B}"/>
                </a:ext>
              </a:extLst>
            </p:cNvPr>
            <p:cNvCxnSpPr/>
            <p:nvPr/>
          </p:nvCxnSpPr>
          <p:spPr>
            <a:xfrm rot="10800000" flipV="1">
              <a:off x="10242364" y="5634270"/>
              <a:ext cx="647611" cy="6872"/>
            </a:xfrm>
            <a:prstGeom prst="straightConnector1">
              <a:avLst/>
            </a:prstGeom>
            <a:ln w="28575">
              <a:solidFill>
                <a:srgbClr val="92D050"/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7968E7F-F48C-4CF4-A9C1-78F3DFF01421}"/>
                </a:ext>
              </a:extLst>
            </p:cNvPr>
            <p:cNvCxnSpPr/>
            <p:nvPr/>
          </p:nvCxnSpPr>
          <p:spPr>
            <a:xfrm rot="5400000">
              <a:off x="9742733" y="5028028"/>
              <a:ext cx="2304334" cy="906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AE38C4-E905-4A65-805A-1A7D5A7F43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9852" y="6191900"/>
              <a:ext cx="7470310" cy="1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695943-4201-4D39-A395-C61EFEA6B735}"/>
                </a:ext>
              </a:extLst>
            </p:cNvPr>
            <p:cNvCxnSpPr/>
            <p:nvPr/>
          </p:nvCxnSpPr>
          <p:spPr>
            <a:xfrm rot="10800000">
              <a:off x="3037311" y="4452429"/>
              <a:ext cx="326075" cy="1385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9945F63-3097-4FC4-8D2C-546D9BFD7C61}"/>
                </a:ext>
              </a:extLst>
            </p:cNvPr>
            <p:cNvCxnSpPr/>
            <p:nvPr/>
          </p:nvCxnSpPr>
          <p:spPr>
            <a:xfrm rot="5400000" flipH="1" flipV="1">
              <a:off x="2521843" y="5287740"/>
              <a:ext cx="1743820" cy="1812"/>
            </a:xfrm>
            <a:prstGeom prst="line">
              <a:avLst/>
            </a:prstGeom>
            <a:ln w="28575">
              <a:solidFill>
                <a:srgbClr val="92D05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78EFFE9-E9AD-4DFD-98EE-97728DF4CFD8}"/>
              </a:ext>
            </a:extLst>
          </p:cNvPr>
          <p:cNvGrpSpPr/>
          <p:nvPr/>
        </p:nvGrpSpPr>
        <p:grpSpPr>
          <a:xfrm>
            <a:off x="3455499" y="3497728"/>
            <a:ext cx="4743443" cy="2281401"/>
            <a:chOff x="3607899" y="3650128"/>
            <a:chExt cx="4743443" cy="2281401"/>
          </a:xfrm>
        </p:grpSpPr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B515F1DB-3E4D-45BC-90D9-99A5C328A292}"/>
                </a:ext>
              </a:extLst>
            </p:cNvPr>
            <p:cNvSpPr/>
            <p:nvPr/>
          </p:nvSpPr>
          <p:spPr>
            <a:xfrm>
              <a:off x="6655943" y="3650128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MySqlConnection</a:t>
              </a:r>
              <a:endPara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6C8DB89F-1AC6-4139-B414-E2B416A34050}"/>
                </a:ext>
              </a:extLst>
            </p:cNvPr>
            <p:cNvSpPr/>
            <p:nvPr/>
          </p:nvSpPr>
          <p:spPr>
            <a:xfrm>
              <a:off x="6655943" y="5444972"/>
              <a:ext cx="1695399" cy="486557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MySqlCommand</a:t>
              </a:r>
              <a:endParaRPr lang="en-IN" sz="1600" b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A48328E-4D73-4370-9660-74B3D006FB33}"/>
                </a:ext>
              </a:extLst>
            </p:cNvPr>
            <p:cNvCxnSpPr/>
            <p:nvPr/>
          </p:nvCxnSpPr>
          <p:spPr>
            <a:xfrm rot="5400000" flipH="1" flipV="1">
              <a:off x="5048355" y="4718014"/>
              <a:ext cx="1930657" cy="906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25DBCD-9C8F-4701-AADA-3399EE9DA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3100" y="4464711"/>
              <a:ext cx="310759" cy="2077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99">
              <a:extLst>
                <a:ext uri="{FF2B5EF4-FFF2-40B4-BE49-F238E27FC236}">
                  <a16:creationId xmlns:a16="http://schemas.microsoft.com/office/drawing/2014/main" id="{2CB0692A-1A23-4C31-8AED-78B339CB2A8A}"/>
                </a:ext>
              </a:extLst>
            </p:cNvPr>
            <p:cNvGrpSpPr/>
            <p:nvPr/>
          </p:nvGrpSpPr>
          <p:grpSpPr>
            <a:xfrm>
              <a:off x="3607899" y="4216289"/>
              <a:ext cx="2113427" cy="1184161"/>
              <a:chOff x="1423625" y="1928802"/>
              <a:chExt cx="1852285" cy="1148611"/>
            </a:xfrm>
            <a:solidFill>
              <a:schemeClr val="tx1">
                <a:lumMod val="95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397552D-2568-4BE7-BE70-40131013EB95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MySqlFactory</a:t>
                </a:r>
                <a:endParaRPr lang="en-IN" sz="1920" b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DD03A90-95E6-4080-92DD-6CD204050AE5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CreateConnection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CreateCommand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75E17E6-0360-4A3C-8BCD-0317E02AEC34}"/>
                </a:ext>
              </a:extLst>
            </p:cNvPr>
            <p:cNvCxnSpPr>
              <a:cxnSpLocks/>
            </p:cNvCxnSpPr>
            <p:nvPr/>
          </p:nvCxnSpPr>
          <p:spPr>
            <a:xfrm>
              <a:off x="6003859" y="5679665"/>
              <a:ext cx="631893" cy="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473CC03-78F1-4F1B-B024-AFC42F5FC50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957" y="3769615"/>
              <a:ext cx="631893" cy="1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A47B9E8-688C-4382-B1D1-2F2EF6698ACD}"/>
              </a:ext>
            </a:extLst>
          </p:cNvPr>
          <p:cNvGrpSpPr/>
          <p:nvPr/>
        </p:nvGrpSpPr>
        <p:grpSpPr>
          <a:xfrm>
            <a:off x="2144614" y="1703678"/>
            <a:ext cx="8270487" cy="3009633"/>
            <a:chOff x="2297922" y="1857656"/>
            <a:chExt cx="8270487" cy="30096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53015BC-6655-4DD0-9A0D-FEA2A42DA0EB}"/>
                </a:ext>
              </a:extLst>
            </p:cNvPr>
            <p:cNvSpPr/>
            <p:nvPr/>
          </p:nvSpPr>
          <p:spPr>
            <a:xfrm>
              <a:off x="7277109" y="2782778"/>
              <a:ext cx="2231676" cy="298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Connection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Rectangle 13">
              <a:extLst>
                <a:ext uri="{FF2B5EF4-FFF2-40B4-BE49-F238E27FC236}">
                  <a16:creationId xmlns:a16="http://schemas.microsoft.com/office/drawing/2014/main" id="{FF3E1A89-7887-452D-8053-8D198E6896D2}"/>
                </a:ext>
              </a:extLst>
            </p:cNvPr>
            <p:cNvSpPr/>
            <p:nvPr/>
          </p:nvSpPr>
          <p:spPr>
            <a:xfrm>
              <a:off x="7362834" y="4561388"/>
              <a:ext cx="2145951" cy="3059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20" b="1" i="1" dirty="0">
                  <a:solidFill>
                    <a:schemeClr val="bg1">
                      <a:lumMod val="95000"/>
                      <a:lumOff val="5000"/>
                    </a:schemeClr>
                  </a:solidFill>
                </a:rPr>
                <a:t>Command</a:t>
              </a:r>
              <a:endParaRPr lang="en-IN" sz="1920" b="1" i="1" dirty="0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88" name="Group 98">
              <a:extLst>
                <a:ext uri="{FF2B5EF4-FFF2-40B4-BE49-F238E27FC236}">
                  <a16:creationId xmlns:a16="http://schemas.microsoft.com/office/drawing/2014/main" id="{3CB486D8-22A1-4DCE-8AF8-E0D6A2C3928C}"/>
                </a:ext>
              </a:extLst>
            </p:cNvPr>
            <p:cNvGrpSpPr/>
            <p:nvPr/>
          </p:nvGrpSpPr>
          <p:grpSpPr>
            <a:xfrm>
              <a:off x="2297922" y="1857656"/>
              <a:ext cx="2113427" cy="1242491"/>
              <a:chOff x="1423625" y="1928802"/>
              <a:chExt cx="1852285" cy="1148611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025314-D367-4D5D-AA66-86555B4F270F}"/>
                  </a:ext>
                </a:extLst>
              </p:cNvPr>
              <p:cNvSpPr/>
              <p:nvPr/>
            </p:nvSpPr>
            <p:spPr>
              <a:xfrm>
                <a:off x="1423625" y="1928802"/>
                <a:ext cx="1852285" cy="459444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20" b="1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DbFactory</a:t>
                </a:r>
                <a:endParaRPr lang="en-IN" sz="1920" b="1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216B9A7-CF81-4736-9378-0904A0F3030B}"/>
                  </a:ext>
                </a:extLst>
              </p:cNvPr>
              <p:cNvSpPr/>
              <p:nvPr/>
            </p:nvSpPr>
            <p:spPr>
              <a:xfrm>
                <a:off x="1423625" y="2388246"/>
                <a:ext cx="1852285" cy="689167"/>
              </a:xfrm>
              <a:prstGeom prst="rect">
                <a:avLst/>
              </a:prstGeom>
              <a:grpFill/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CreateConnection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</a:p>
              <a:p>
                <a:r>
                  <a:rPr lang="en-US" sz="192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CreateCommand</a:t>
                </a:r>
                <a:r>
                  <a:rPr lang="en-US" sz="192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()</a:t>
                </a:r>
                <a:endParaRPr lang="en-IN" sz="1920" i="1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EB00A65-5430-4704-A023-2234C1911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349" y="2257053"/>
              <a:ext cx="4934418" cy="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00CA56F-D12B-4874-B320-73F588EB84CF}"/>
                </a:ext>
              </a:extLst>
            </p:cNvPr>
            <p:cNvCxnSpPr/>
            <p:nvPr/>
          </p:nvCxnSpPr>
          <p:spPr>
            <a:xfrm rot="10800000">
              <a:off x="9508783" y="2942124"/>
              <a:ext cx="1059626" cy="138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836C70-F594-47B4-8886-89864C708A65}"/>
                </a:ext>
              </a:extLst>
            </p:cNvPr>
            <p:cNvCxnSpPr/>
            <p:nvPr/>
          </p:nvCxnSpPr>
          <p:spPr>
            <a:xfrm rot="10800000">
              <a:off x="9508783" y="4748224"/>
              <a:ext cx="1059626" cy="1385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6681314-577A-4B4B-BEE2-11FA9874131D}"/>
                </a:ext>
              </a:extLst>
            </p:cNvPr>
            <p:cNvCxnSpPr/>
            <p:nvPr/>
          </p:nvCxnSpPr>
          <p:spPr>
            <a:xfrm rot="5400000">
              <a:off x="9384302" y="3564812"/>
              <a:ext cx="2367305" cy="90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94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Promotes loose coupling</a:t>
            </a:r>
          </a:p>
          <a:p>
            <a:r>
              <a:rPr lang="en-US" dirty="0"/>
              <a:t>To support more configurations in future, you have to </a:t>
            </a:r>
          </a:p>
          <a:p>
            <a:pPr lvl="1"/>
            <a:r>
              <a:rPr lang="en-US" dirty="0"/>
              <a:t>add the classes for a new set</a:t>
            </a:r>
          </a:p>
          <a:p>
            <a:pPr lvl="1"/>
            <a:r>
              <a:rPr lang="en-US" dirty="0"/>
              <a:t>add corresponding factory class</a:t>
            </a:r>
          </a:p>
          <a:p>
            <a:r>
              <a:rPr lang="en-US" dirty="0"/>
              <a:t>It enforces consistency among products as the application can get instances of classes only from one set at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93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products is difficult</a:t>
            </a:r>
          </a:p>
          <a:p>
            <a:r>
              <a:rPr lang="en-US" dirty="0"/>
              <a:t>Entails modification of the abstract factory interface which in turn will force child classes to change</a:t>
            </a:r>
          </a:p>
          <a:p>
            <a:r>
              <a:rPr lang="en-US" dirty="0"/>
              <a:t>Adding a new configuration causes class explosion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7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Factory Method</a:t>
            </a:r>
            <a:r>
              <a:rPr lang="en-US" sz="4800" dirty="0"/>
              <a:t> vs. Abstract Factory</a:t>
            </a:r>
            <a:endParaRPr lang="en-IN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Manages the creation of object without depending on its concrete type</a:t>
            </a:r>
          </a:p>
          <a:p>
            <a:r>
              <a:rPr lang="en-US" dirty="0"/>
              <a:t>Subclasses manage the creation of the concrete type</a:t>
            </a:r>
          </a:p>
          <a:p>
            <a:r>
              <a:rPr lang="en-US" dirty="0"/>
              <a:t>Easy to extend the factory class to support new products</a:t>
            </a:r>
          </a:p>
          <a:p>
            <a:r>
              <a:rPr lang="en-US" dirty="0"/>
              <a:t>Many factories can be used simultaneously </a:t>
            </a:r>
          </a:p>
          <a:p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Manages creation of related families or interdependent classes without depending on their concrete types</a:t>
            </a:r>
          </a:p>
          <a:p>
            <a:r>
              <a:rPr lang="en-US" dirty="0"/>
              <a:t>Creation depends on the type of factory used</a:t>
            </a:r>
          </a:p>
          <a:p>
            <a:r>
              <a:rPr lang="en-US" dirty="0"/>
              <a:t>Difficult to extend the factories to support new products</a:t>
            </a:r>
          </a:p>
          <a:p>
            <a:r>
              <a:rPr lang="en-US" dirty="0"/>
              <a:t>Only one factory is used at a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74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828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abstract factory when </a:t>
            </a:r>
          </a:p>
          <a:p>
            <a:pPr lvl="1"/>
            <a:r>
              <a:rPr lang="en-US" dirty="0"/>
              <a:t>you want to provide instances to clients without exposing concrete classes</a:t>
            </a:r>
          </a:p>
          <a:p>
            <a:pPr lvl="1"/>
            <a:r>
              <a:rPr lang="en-US" dirty="0"/>
              <a:t>you want to configure a system with one of multiple product configurations</a:t>
            </a:r>
          </a:p>
          <a:p>
            <a:pPr lvl="1"/>
            <a:r>
              <a:rPr lang="en-US" dirty="0"/>
              <a:t>a system should be able to use classes only from one family at a time and you want to enforce that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75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185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A5D8-1798-4D73-8DEA-ECB58CDF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9510-DA38-43B3-8412-B05FAA1B2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creational patterns return a new instance of a class</a:t>
            </a:r>
          </a:p>
          <a:p>
            <a:r>
              <a:rPr lang="en-IN" dirty="0"/>
              <a:t>Prototype returns a copy or clone of an existing object</a:t>
            </a:r>
          </a:p>
          <a:p>
            <a:r>
              <a:rPr lang="en-IN" dirty="0"/>
              <a:t>This can be useful when</a:t>
            </a:r>
          </a:p>
          <a:p>
            <a:pPr lvl="1"/>
            <a:r>
              <a:rPr lang="en-IN" dirty="0"/>
              <a:t>instantiation from scratch is expensive</a:t>
            </a:r>
          </a:p>
          <a:p>
            <a:pPr lvl="1"/>
            <a:r>
              <a:rPr lang="en-IN" dirty="0"/>
              <a:t>clients should not create new instances</a:t>
            </a:r>
          </a:p>
          <a:p>
            <a:pPr lvl="1"/>
            <a:r>
              <a:rPr lang="en-IN" dirty="0"/>
              <a:t>you want to dynamically specify objects to instantiate</a:t>
            </a:r>
          </a:p>
          <a:p>
            <a:pPr lvl="1"/>
            <a:r>
              <a:rPr lang="en-IN" dirty="0"/>
              <a:t>objects of a class can have different combinations of state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8FFEE-3EB6-4F99-8A38-16970F99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2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77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Specify the kinds of objects to create using a prototypical instance, and create new objects by copying this prototype</a:t>
            </a:r>
          </a:p>
        </p:txBody>
      </p:sp>
    </p:spTree>
    <p:extLst>
      <p:ext uri="{BB962C8B-B14F-4D97-AF65-F5344CB8AC3E}">
        <p14:creationId xmlns:p14="http://schemas.microsoft.com/office/powerpoint/2010/main" val="2032064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3BFA9A-2C48-462D-81F9-A435D390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F4072-A5A6-4AD4-9FD8-36FD7E6E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classes whose objects need to be cloned inherit from a common base class</a:t>
            </a:r>
          </a:p>
          <a:p>
            <a:r>
              <a:rPr lang="en-IN" dirty="0"/>
              <a:t>This class provides an overridable method called clone</a:t>
            </a:r>
          </a:p>
          <a:p>
            <a:r>
              <a:rPr lang="en-IN" dirty="0"/>
              <a:t>This method can be overridden by the sub-classes to create a copy of themselves</a:t>
            </a:r>
          </a:p>
          <a:p>
            <a:r>
              <a:rPr lang="en-IN" dirty="0"/>
              <a:t>The client can then call this method to create copies/clones of existing objects</a:t>
            </a:r>
          </a:p>
          <a:p>
            <a:r>
              <a:rPr lang="en-IN" dirty="0"/>
              <a:t>After cloning, the client may change some state of the cloned objects</a:t>
            </a:r>
          </a:p>
          <a:p>
            <a:r>
              <a:rPr lang="en-IN" dirty="0"/>
              <a:t>Consequently, the classes may have to provide initialize/setter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83777-6229-4F8D-BE96-D49E2F82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42-7060-4119-8792-659C6AF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7E73-4FC2-4B14-895A-51DA16CA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copy is created by copying the state of the object</a:t>
            </a:r>
          </a:p>
          <a:p>
            <a:r>
              <a:rPr lang="en-IN" dirty="0"/>
              <a:t>Programming languages support this feature through cloning/copy constructor</a:t>
            </a:r>
          </a:p>
          <a:p>
            <a:r>
              <a:rPr lang="en-IN" dirty="0"/>
              <a:t>Default implementation of these methods will copy the references in the object instead of copying the actual data</a:t>
            </a:r>
          </a:p>
          <a:p>
            <a:r>
              <a:rPr lang="en-IN" dirty="0"/>
              <a:t>This is called shallow copy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CB79D-3B63-4D60-8761-4CEB6925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316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5F98-9624-46BB-A740-7E1E6FEE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5C6A-676E-4094-B8DD-03862E28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Open Closed Principle</a:t>
            </a:r>
          </a:p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r>
              <a:rPr lang="en-US" dirty="0"/>
              <a:t>Interface Segregation Principle</a:t>
            </a:r>
          </a:p>
          <a:p>
            <a:r>
              <a:rPr lang="en-US" dirty="0"/>
              <a:t>Dependency Inversion Principle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25E0-B882-4629-A53D-3609633F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42081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C29D6B-F06C-4BF2-BCAE-578353AE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4C2BB-9839-4C55-ACEC-122F22F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80</a:t>
            </a:fld>
            <a:endParaRPr lang="en-IN"/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EC54D9D5-1B7E-4C79-A515-4E083F8AB2AD}"/>
              </a:ext>
            </a:extLst>
          </p:cNvPr>
          <p:cNvGrpSpPr/>
          <p:nvPr/>
        </p:nvGrpSpPr>
        <p:grpSpPr>
          <a:xfrm>
            <a:off x="2610914" y="22494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01FC93-E35D-494F-AC94-79C0DDDEFC21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Object1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A3EB86-F22B-4C15-8EF3-4C0BE5880BBE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accent2">
                      <a:lumMod val="75000"/>
                    </a:schemeClr>
                  </a:solidFill>
                </a:rPr>
                <a:t>ref</a:t>
              </a:r>
            </a:p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value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84BE6-67D8-4ECF-99DC-BE802A60CB2E}"/>
              </a:ext>
            </a:extLst>
          </p:cNvPr>
          <p:cNvSpPr/>
          <p:nvPr/>
        </p:nvSpPr>
        <p:spPr>
          <a:xfrm>
            <a:off x="5642506" y="3731397"/>
            <a:ext cx="809093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0xabc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A3945-1461-46BD-8BA7-A5AB1D5CC419}"/>
              </a:ext>
            </a:extLst>
          </p:cNvPr>
          <p:cNvSpPr/>
          <p:nvPr/>
        </p:nvSpPr>
        <p:spPr>
          <a:xfrm>
            <a:off x="4468196" y="3731397"/>
            <a:ext cx="809093" cy="3651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100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31">
            <a:extLst>
              <a:ext uri="{FF2B5EF4-FFF2-40B4-BE49-F238E27FC236}">
                <a16:creationId xmlns:a16="http://schemas.microsoft.com/office/drawing/2014/main" id="{C4EABF8E-D262-430C-8D9E-7C91A46E84B9}"/>
              </a:ext>
            </a:extLst>
          </p:cNvPr>
          <p:cNvGrpSpPr/>
          <p:nvPr/>
        </p:nvGrpSpPr>
        <p:grpSpPr>
          <a:xfrm>
            <a:off x="5268167" y="4745398"/>
            <a:ext cx="1557769" cy="1027652"/>
            <a:chOff x="5357818" y="1109124"/>
            <a:chExt cx="2428892" cy="41203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C94A74-9089-4EEF-847B-5E23A093761D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AnotherObject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E8A54A-81CC-4D9E-84E7-FD25CC4F679F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attributes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6BA4621F-B475-45DC-90E3-BBB4EC42E5C8}"/>
              </a:ext>
            </a:extLst>
          </p:cNvPr>
          <p:cNvGrpSpPr/>
          <p:nvPr/>
        </p:nvGrpSpPr>
        <p:grpSpPr>
          <a:xfrm>
            <a:off x="8481581" y="2272523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D08E13-56D2-4AB6-BB56-BF35088858E1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ObjectClone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0EB5C1-169D-41B9-A7CC-BEDCA7009ED9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accent2">
                      <a:lumMod val="75000"/>
                    </a:schemeClr>
                  </a:solidFill>
                </a:rPr>
                <a:t>ref</a:t>
              </a:r>
            </a:p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value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92CB4-1F02-4175-B686-9181630982BA}"/>
              </a:ext>
            </a:extLst>
          </p:cNvPr>
          <p:cNvSpPr/>
          <p:nvPr/>
        </p:nvSpPr>
        <p:spPr>
          <a:xfrm>
            <a:off x="6816816" y="3731397"/>
            <a:ext cx="809093" cy="3651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100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1D60-8D6C-4C4A-9D87-9429D648346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47052" y="2786349"/>
            <a:ext cx="1" cy="945048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3E99ED-FBBE-49A2-A53E-723D8A129117}"/>
              </a:ext>
            </a:extLst>
          </p:cNvPr>
          <p:cNvCxnSpPr>
            <a:cxnSpLocks/>
          </p:cNvCxnSpPr>
          <p:nvPr/>
        </p:nvCxnSpPr>
        <p:spPr>
          <a:xfrm flipH="1">
            <a:off x="3105150" y="2787813"/>
            <a:ext cx="2941903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F0B208-0F1A-454F-AF24-9DFEF8AC5EAB}"/>
              </a:ext>
            </a:extLst>
          </p:cNvPr>
          <p:cNvCxnSpPr>
            <a:cxnSpLocks/>
          </p:cNvCxnSpPr>
          <p:nvPr/>
        </p:nvCxnSpPr>
        <p:spPr>
          <a:xfrm>
            <a:off x="2895600" y="3137446"/>
            <a:ext cx="1" cy="77651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218FC1-4488-4030-9036-CD933D59CC41}"/>
              </a:ext>
            </a:extLst>
          </p:cNvPr>
          <p:cNvCxnSpPr>
            <a:cxnSpLocks/>
          </p:cNvCxnSpPr>
          <p:nvPr/>
        </p:nvCxnSpPr>
        <p:spPr>
          <a:xfrm>
            <a:off x="2895600" y="3914592"/>
            <a:ext cx="1575726" cy="0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76C622-D5C4-4389-9D14-65037DBEA464}"/>
              </a:ext>
            </a:extLst>
          </p:cNvPr>
          <p:cNvCxnSpPr>
            <a:cxnSpLocks/>
          </p:cNvCxnSpPr>
          <p:nvPr/>
        </p:nvCxnSpPr>
        <p:spPr>
          <a:xfrm>
            <a:off x="8697436" y="3137445"/>
            <a:ext cx="1" cy="77651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EB31E6-5A15-4753-979F-E82CCECD4B2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625909" y="3913960"/>
            <a:ext cx="1071527" cy="0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27E392-EF3F-4F38-A38D-E00CCF61E9A1}"/>
              </a:ext>
            </a:extLst>
          </p:cNvPr>
          <p:cNvCxnSpPr>
            <a:cxnSpLocks/>
          </p:cNvCxnSpPr>
          <p:nvPr/>
        </p:nvCxnSpPr>
        <p:spPr>
          <a:xfrm flipH="1">
            <a:off x="6047052" y="2786349"/>
            <a:ext cx="2483477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DE169B-0E8B-4F0A-9476-4074C54BD79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047052" y="4096522"/>
            <a:ext cx="1" cy="648876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4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F2AD-736D-4EC5-A3A2-AE5460A9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C5363-2541-4A38-8078-7B0C42B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state is copied as usual, but references are copied differently</a:t>
            </a:r>
          </a:p>
          <a:p>
            <a:r>
              <a:rPr lang="en-IN" dirty="0"/>
              <a:t>Actually, references are not copied; instead the objects they refer to, are copied</a:t>
            </a:r>
          </a:p>
          <a:p>
            <a:r>
              <a:rPr lang="en-IN" dirty="0"/>
              <a:t>This has to be implemented manually by the programmer</a:t>
            </a:r>
          </a:p>
          <a:p>
            <a:r>
              <a:rPr lang="en-IN" dirty="0"/>
              <a:t>This is called deep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F3F1-4579-45C2-BD18-F18C3EBC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3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C29D6B-F06C-4BF2-BCAE-578353AE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4C2BB-9839-4C55-ACEC-122F22F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82</a:t>
            </a:fld>
            <a:endParaRPr lang="en-IN"/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EC54D9D5-1B7E-4C79-A515-4E083F8AB2AD}"/>
              </a:ext>
            </a:extLst>
          </p:cNvPr>
          <p:cNvGrpSpPr/>
          <p:nvPr/>
        </p:nvGrpSpPr>
        <p:grpSpPr>
          <a:xfrm>
            <a:off x="941784" y="2103482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01FC93-E35D-494F-AC94-79C0DDDEFC21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Object1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A3EB86-F22B-4C15-8EF3-4C0BE5880BBE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accent2">
                      <a:lumMod val="75000"/>
                    </a:schemeClr>
                  </a:solidFill>
                </a:rPr>
                <a:t>ref</a:t>
              </a:r>
            </a:p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value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284BE6-67D8-4ECF-99DC-BE802A60CB2E}"/>
              </a:ext>
            </a:extLst>
          </p:cNvPr>
          <p:cNvSpPr/>
          <p:nvPr/>
        </p:nvSpPr>
        <p:spPr>
          <a:xfrm>
            <a:off x="3973376" y="3585391"/>
            <a:ext cx="809093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0xabc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A3945-1461-46BD-8BA7-A5AB1D5CC419}"/>
              </a:ext>
            </a:extLst>
          </p:cNvPr>
          <p:cNvSpPr/>
          <p:nvPr/>
        </p:nvSpPr>
        <p:spPr>
          <a:xfrm>
            <a:off x="2799066" y="3585391"/>
            <a:ext cx="809093" cy="3651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100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Group 31">
            <a:extLst>
              <a:ext uri="{FF2B5EF4-FFF2-40B4-BE49-F238E27FC236}">
                <a16:creationId xmlns:a16="http://schemas.microsoft.com/office/drawing/2014/main" id="{C4EABF8E-D262-430C-8D9E-7C91A46E84B9}"/>
              </a:ext>
            </a:extLst>
          </p:cNvPr>
          <p:cNvGrpSpPr/>
          <p:nvPr/>
        </p:nvGrpSpPr>
        <p:grpSpPr>
          <a:xfrm>
            <a:off x="3599037" y="4599392"/>
            <a:ext cx="1557769" cy="1027652"/>
            <a:chOff x="5357818" y="1109124"/>
            <a:chExt cx="2428892" cy="41203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C94A74-9089-4EEF-847B-5E23A093761D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AnotherObject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E8A54A-81CC-4D9E-84E7-FD25CC4F679F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attributes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6BA4621F-B475-45DC-90E3-BBB4EC42E5C8}"/>
              </a:ext>
            </a:extLst>
          </p:cNvPr>
          <p:cNvGrpSpPr/>
          <p:nvPr/>
        </p:nvGrpSpPr>
        <p:grpSpPr>
          <a:xfrm>
            <a:off x="9598685" y="2103482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D08E13-56D2-4AB6-BB56-BF35088858E1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ObjectClone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0EB5C1-169D-41B9-A7CC-BEDCA7009ED9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accent4">
                      <a:lumMod val="75000"/>
                    </a:schemeClr>
                  </a:solidFill>
                </a:rPr>
                <a:t>ref</a:t>
              </a:r>
            </a:p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value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92CB4-1F02-4175-B686-9181630982BA}"/>
              </a:ext>
            </a:extLst>
          </p:cNvPr>
          <p:cNvSpPr/>
          <p:nvPr/>
        </p:nvSpPr>
        <p:spPr>
          <a:xfrm>
            <a:off x="7933920" y="3562356"/>
            <a:ext cx="809093" cy="3651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100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391D60-8D6C-4C4A-9D87-9429D648346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77922" y="2640343"/>
            <a:ext cx="1" cy="945048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3E99ED-FBBE-49A2-A53E-723D8A129117}"/>
              </a:ext>
            </a:extLst>
          </p:cNvPr>
          <p:cNvCxnSpPr>
            <a:cxnSpLocks/>
          </p:cNvCxnSpPr>
          <p:nvPr/>
        </p:nvCxnSpPr>
        <p:spPr>
          <a:xfrm flipH="1">
            <a:off x="1436020" y="2641807"/>
            <a:ext cx="2941903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F0B208-0F1A-454F-AF24-9DFEF8AC5EAB}"/>
              </a:ext>
            </a:extLst>
          </p:cNvPr>
          <p:cNvCxnSpPr>
            <a:cxnSpLocks/>
          </p:cNvCxnSpPr>
          <p:nvPr/>
        </p:nvCxnSpPr>
        <p:spPr>
          <a:xfrm>
            <a:off x="1226470" y="2991440"/>
            <a:ext cx="1" cy="77651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218FC1-4488-4030-9036-CD933D59CC41}"/>
              </a:ext>
            </a:extLst>
          </p:cNvPr>
          <p:cNvCxnSpPr>
            <a:cxnSpLocks/>
          </p:cNvCxnSpPr>
          <p:nvPr/>
        </p:nvCxnSpPr>
        <p:spPr>
          <a:xfrm>
            <a:off x="1226470" y="3768586"/>
            <a:ext cx="1575726" cy="0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76C622-D5C4-4389-9D14-65037DBEA464}"/>
              </a:ext>
            </a:extLst>
          </p:cNvPr>
          <p:cNvCxnSpPr>
            <a:cxnSpLocks/>
          </p:cNvCxnSpPr>
          <p:nvPr/>
        </p:nvCxnSpPr>
        <p:spPr>
          <a:xfrm>
            <a:off x="9814540" y="2968404"/>
            <a:ext cx="1" cy="776513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EB31E6-5A15-4753-979F-E82CCECD4B26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743013" y="3744919"/>
            <a:ext cx="1071527" cy="0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27E392-EF3F-4F38-A38D-E00CCF61E9A1}"/>
              </a:ext>
            </a:extLst>
          </p:cNvPr>
          <p:cNvCxnSpPr>
            <a:cxnSpLocks/>
          </p:cNvCxnSpPr>
          <p:nvPr/>
        </p:nvCxnSpPr>
        <p:spPr>
          <a:xfrm flipH="1">
            <a:off x="7164156" y="2617308"/>
            <a:ext cx="2483477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DE169B-0E8B-4F0A-9476-4074C54BD79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377922" y="3950516"/>
            <a:ext cx="1" cy="648876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3D008AC-D4A9-487C-B1EC-F142ED186CC3}"/>
              </a:ext>
            </a:extLst>
          </p:cNvPr>
          <p:cNvSpPr/>
          <p:nvPr/>
        </p:nvSpPr>
        <p:spPr>
          <a:xfrm>
            <a:off x="6746864" y="3562354"/>
            <a:ext cx="80909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8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0xdef</a:t>
            </a:r>
            <a:endParaRPr lang="en-IN" sz="132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" name="Group 31">
            <a:extLst>
              <a:ext uri="{FF2B5EF4-FFF2-40B4-BE49-F238E27FC236}">
                <a16:creationId xmlns:a16="http://schemas.microsoft.com/office/drawing/2014/main" id="{781293B1-9A07-4DBF-855B-4BC669D31C0C}"/>
              </a:ext>
            </a:extLst>
          </p:cNvPr>
          <p:cNvGrpSpPr/>
          <p:nvPr/>
        </p:nvGrpSpPr>
        <p:grpSpPr>
          <a:xfrm>
            <a:off x="6372525" y="4576355"/>
            <a:ext cx="1557769" cy="1027652"/>
            <a:chOff x="5357818" y="1109124"/>
            <a:chExt cx="2428892" cy="41203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7DE6D9-9436-4007-95CE-124F8C4659E5}"/>
                </a:ext>
              </a:extLst>
            </p:cNvPr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AnotherObject2</a:t>
              </a:r>
              <a:endParaRPr lang="en-IN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D59A5C-AAED-4FF7-B8AF-983B1B823D21}"/>
                </a:ext>
              </a:extLst>
            </p:cNvPr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attributes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BB8156-BFB1-4CF0-B6A5-0FF251CE5CD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151410" y="2617306"/>
            <a:ext cx="1" cy="945048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09A91-9327-46BB-B4D4-BE6B621A32B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7151410" y="3927479"/>
            <a:ext cx="1" cy="648876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1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2" grpId="0" animBg="1"/>
      <p:bldP spid="2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83</a:t>
            </a:fld>
            <a:endParaRPr lang="en-US"/>
          </a:p>
        </p:txBody>
      </p:sp>
      <p:grpSp>
        <p:nvGrpSpPr>
          <p:cNvPr id="57" name="Group 31"/>
          <p:cNvGrpSpPr/>
          <p:nvPr/>
        </p:nvGrpSpPr>
        <p:grpSpPr>
          <a:xfrm>
            <a:off x="6482969" y="16906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Prototype</a:t>
              </a:r>
              <a:endParaRPr lang="en-IN" sz="1680" b="1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320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Isosceles Triangle 57"/>
          <p:cNvSpPr/>
          <p:nvPr/>
        </p:nvSpPr>
        <p:spPr>
          <a:xfrm>
            <a:off x="7117449" y="2737793"/>
            <a:ext cx="249031" cy="181350"/>
          </a:xfrm>
          <a:prstGeom prst="triangle">
            <a:avLst/>
          </a:prstGeom>
          <a:noFill/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7115573" y="3033752"/>
            <a:ext cx="241801" cy="129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12070" y="3141491"/>
            <a:ext cx="2299565" cy="134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291484" y="3262316"/>
            <a:ext cx="241129" cy="82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991996" y="3261567"/>
            <a:ext cx="241801" cy="1649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31"/>
          <p:cNvGrpSpPr/>
          <p:nvPr/>
        </p:nvGrpSpPr>
        <p:grpSpPr>
          <a:xfrm>
            <a:off x="2699814" y="16906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84" name="Rectangle 83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Client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Operation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31"/>
          <p:cNvGrpSpPr/>
          <p:nvPr/>
        </p:nvGrpSpPr>
        <p:grpSpPr>
          <a:xfrm>
            <a:off x="4925197" y="3383293"/>
            <a:ext cx="2225386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ConcretePrototype1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5" name="Group 31"/>
          <p:cNvGrpSpPr/>
          <p:nvPr/>
        </p:nvGrpSpPr>
        <p:grpSpPr>
          <a:xfrm>
            <a:off x="7669841" y="3383293"/>
            <a:ext cx="2151205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0" name="Rectangle 79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ConcretePrototype2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92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44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84" idx="3"/>
            <a:endCxn id="86" idx="1"/>
          </p:cNvCxnSpPr>
          <p:nvPr/>
        </p:nvCxnSpPr>
        <p:spPr>
          <a:xfrm>
            <a:off x="4257581" y="1855265"/>
            <a:ext cx="2225386" cy="1344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1762" y="1509337"/>
            <a:ext cx="13352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prototype</a:t>
            </a:r>
            <a:endParaRPr lang="en-IN" sz="168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EF0098-98F2-4EE2-9478-3153157460D8}"/>
              </a:ext>
            </a:extLst>
          </p:cNvPr>
          <p:cNvSpPr/>
          <p:nvPr/>
        </p:nvSpPr>
        <p:spPr>
          <a:xfrm>
            <a:off x="8398793" y="3845721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457D3-B190-4E44-885D-0EB50474B0C3}"/>
              </a:ext>
            </a:extLst>
          </p:cNvPr>
          <p:cNvCxnSpPr>
            <a:cxnSpLocks/>
          </p:cNvCxnSpPr>
          <p:nvPr/>
        </p:nvCxnSpPr>
        <p:spPr>
          <a:xfrm>
            <a:off x="8466627" y="3987793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6F6F22-4D2A-40DC-AFC4-FF29E3EF75A5}"/>
              </a:ext>
            </a:extLst>
          </p:cNvPr>
          <p:cNvGrpSpPr/>
          <p:nvPr/>
        </p:nvGrpSpPr>
        <p:grpSpPr>
          <a:xfrm>
            <a:off x="7765072" y="4542508"/>
            <a:ext cx="1931687" cy="637389"/>
            <a:chOff x="7519356" y="3694649"/>
            <a:chExt cx="1625597" cy="6000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B8FB04-62EA-4C4D-A073-8A0C2E78547C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617F644-64E3-45C1-BB97-4B37F5E07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9734E8-83BE-4A13-9F78-5D67E7213C6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82B4D6-16D7-4636-8E7D-6630CF7E2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A15FE7-17BF-40B1-A86F-9396B04F9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1DB95E-D2B0-41A8-A7CD-871B8C126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2DD314-A8CE-466B-A019-A3FC8100E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3A17A7-BC2C-4EB6-A322-A171FA095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7E1A48-AA95-43A7-B594-72C840E4EFD9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FF0BCEE-D636-4DA5-A8FC-5553FDE1F8BF}"/>
              </a:ext>
            </a:extLst>
          </p:cNvPr>
          <p:cNvSpPr/>
          <p:nvPr/>
        </p:nvSpPr>
        <p:spPr>
          <a:xfrm>
            <a:off x="5599160" y="3849120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D9BF74-069B-4F02-8EFE-0B0361C8D274}"/>
              </a:ext>
            </a:extLst>
          </p:cNvPr>
          <p:cNvCxnSpPr>
            <a:cxnSpLocks/>
          </p:cNvCxnSpPr>
          <p:nvPr/>
        </p:nvCxnSpPr>
        <p:spPr>
          <a:xfrm>
            <a:off x="5666994" y="3991192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194DC7-49B4-4832-AEC5-266193F6A962}"/>
              </a:ext>
            </a:extLst>
          </p:cNvPr>
          <p:cNvGrpSpPr/>
          <p:nvPr/>
        </p:nvGrpSpPr>
        <p:grpSpPr>
          <a:xfrm>
            <a:off x="4965439" y="4545907"/>
            <a:ext cx="1931687" cy="637389"/>
            <a:chOff x="7519356" y="3694649"/>
            <a:chExt cx="1625597" cy="6000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718566-22F2-4B3A-AC5B-B3260A0B6410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6D38F6-F2C3-4088-93D5-4F69563D1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DD080CD-AE3E-48DE-B648-265A779F3EE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E106C30-AB60-4D44-9E71-2C21C582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4107FF2-D6C6-4607-80DE-85ECBC3FF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7C0EC3D-60E3-4E4C-85B1-5754A84B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148B12C-5CA6-4EAE-AFBF-E2E2EBC7F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172D35C-A32B-40AB-9AA6-CD800DC224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F112F6-C35C-4C7D-B856-4CBAEBB4F50D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946A1B9B-C6ED-45BC-8463-BA5275A5D9B2}"/>
              </a:ext>
            </a:extLst>
          </p:cNvPr>
          <p:cNvSpPr/>
          <p:nvPr/>
        </p:nvSpPr>
        <p:spPr>
          <a:xfrm>
            <a:off x="3725980" y="215598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0FAB93-8148-481C-B0F5-6610B8ECC559}"/>
              </a:ext>
            </a:extLst>
          </p:cNvPr>
          <p:cNvCxnSpPr>
            <a:cxnSpLocks/>
          </p:cNvCxnSpPr>
          <p:nvPr/>
        </p:nvCxnSpPr>
        <p:spPr>
          <a:xfrm>
            <a:off x="3793814" y="2298057"/>
            <a:ext cx="0" cy="85724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51D703-AD1F-41FA-B248-EDB3634813FF}"/>
              </a:ext>
            </a:extLst>
          </p:cNvPr>
          <p:cNvGrpSpPr/>
          <p:nvPr/>
        </p:nvGrpSpPr>
        <p:grpSpPr>
          <a:xfrm>
            <a:off x="2213644" y="3174345"/>
            <a:ext cx="2203327" cy="637389"/>
            <a:chOff x="7519356" y="3694649"/>
            <a:chExt cx="1625597" cy="60007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B3CB3DA-298F-4180-AFB7-95BA9370B669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E2D1A8-B37F-40FF-B0C3-96499ACE1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6D82C1-E756-4AC4-844A-8870260AAA40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CBC67FD-E5F1-4C13-B035-3A956917B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2246F8C-6079-488D-8BAE-DA34B51FE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E694FDD-7979-4ABB-9940-88F8FF310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E47F45-BF5F-46C2-ADFF-349FD7B27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8029815-4EBD-4858-BB41-CA72EDDC8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96C10B-ECCD-4C38-9B97-7088383DF79C}"/>
                </a:ext>
              </a:extLst>
            </p:cNvPr>
            <p:cNvSpPr txBox="1"/>
            <p:nvPr/>
          </p:nvSpPr>
          <p:spPr>
            <a:xfrm>
              <a:off x="7519356" y="3758647"/>
              <a:ext cx="1433829" cy="4925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 = prototype-&gt;Clone()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3689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592C9F1-5057-42B1-91BF-887432556CC2}"/>
              </a:ext>
            </a:extLst>
          </p:cNvPr>
          <p:cNvSpPr/>
          <p:nvPr/>
        </p:nvSpPr>
        <p:spPr>
          <a:xfrm>
            <a:off x="0" y="0"/>
            <a:ext cx="12258675" cy="6858000"/>
          </a:xfrm>
          <a:prstGeom prst="rect">
            <a:avLst/>
          </a:prstGeom>
          <a:solidFill>
            <a:srgbClr val="E6FD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0" name="Graphic 49" descr="House">
            <a:extLst>
              <a:ext uri="{FF2B5EF4-FFF2-40B4-BE49-F238E27FC236}">
                <a16:creationId xmlns:a16="http://schemas.microsoft.com/office/drawing/2014/main" id="{EC7C79F9-0FE0-47D4-B02B-22BB98A5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5388" y="1123473"/>
            <a:ext cx="1511816" cy="1511816"/>
          </a:xfrm>
          <a:prstGeom prst="rect">
            <a:avLst/>
          </a:prstGeom>
        </p:spPr>
      </p:pic>
      <p:pic>
        <p:nvPicPr>
          <p:cNvPr id="43" name="Graphic 42" descr="City">
            <a:extLst>
              <a:ext uri="{FF2B5EF4-FFF2-40B4-BE49-F238E27FC236}">
                <a16:creationId xmlns:a16="http://schemas.microsoft.com/office/drawing/2014/main" id="{178F58FE-CBBA-4050-8362-7802A27C8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3593" y="-519285"/>
            <a:ext cx="3592518" cy="35925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A37EE7-263C-4AEB-B49C-33B23B752F4E}"/>
              </a:ext>
            </a:extLst>
          </p:cNvPr>
          <p:cNvSpPr/>
          <p:nvPr/>
        </p:nvSpPr>
        <p:spPr>
          <a:xfrm>
            <a:off x="0" y="2536204"/>
            <a:ext cx="12258675" cy="28205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5BDCB8-2046-4BD3-9920-36D5DE25C0D1}"/>
              </a:ext>
            </a:extLst>
          </p:cNvPr>
          <p:cNvGrpSpPr/>
          <p:nvPr/>
        </p:nvGrpSpPr>
        <p:grpSpPr>
          <a:xfrm>
            <a:off x="95250" y="3881813"/>
            <a:ext cx="12096750" cy="289593"/>
            <a:chOff x="790087" y="4758166"/>
            <a:chExt cx="10981085" cy="2895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F41952-53A5-436C-8000-7DB3C71851AA}"/>
                </a:ext>
              </a:extLst>
            </p:cNvPr>
            <p:cNvSpPr/>
            <p:nvPr/>
          </p:nvSpPr>
          <p:spPr>
            <a:xfrm>
              <a:off x="790087" y="4820121"/>
              <a:ext cx="10981085" cy="1347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2FC91D-E995-422A-9153-C5FBCD674F9D}"/>
                </a:ext>
              </a:extLst>
            </p:cNvPr>
            <p:cNvSpPr/>
            <p:nvPr/>
          </p:nvSpPr>
          <p:spPr>
            <a:xfrm>
              <a:off x="1731136" y="4758166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66814-8279-4E75-9A70-B4DDB12D35B3}"/>
                </a:ext>
              </a:extLst>
            </p:cNvPr>
            <p:cNvSpPr/>
            <p:nvPr/>
          </p:nvSpPr>
          <p:spPr>
            <a:xfrm>
              <a:off x="2891879" y="4758166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77C7CB-080B-42D9-8368-F7D300C83F9A}"/>
                </a:ext>
              </a:extLst>
            </p:cNvPr>
            <p:cNvSpPr/>
            <p:nvPr/>
          </p:nvSpPr>
          <p:spPr>
            <a:xfrm>
              <a:off x="4040302" y="4777422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9DB2BD-ECE0-471E-ADA3-621D2A65A95C}"/>
                </a:ext>
              </a:extLst>
            </p:cNvPr>
            <p:cNvSpPr/>
            <p:nvPr/>
          </p:nvSpPr>
          <p:spPr>
            <a:xfrm>
              <a:off x="5179487" y="4784657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54CBFE-B071-436C-96BE-3505A2C98785}"/>
                </a:ext>
              </a:extLst>
            </p:cNvPr>
            <p:cNvSpPr/>
            <p:nvPr/>
          </p:nvSpPr>
          <p:spPr>
            <a:xfrm>
              <a:off x="6340230" y="4784657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653D05-596F-4F1F-AE1A-8C79D96C7350}"/>
                </a:ext>
              </a:extLst>
            </p:cNvPr>
            <p:cNvSpPr/>
            <p:nvPr/>
          </p:nvSpPr>
          <p:spPr>
            <a:xfrm>
              <a:off x="7488653" y="4803913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71DA14-5015-4C50-8F0F-EFFFAB346736}"/>
                </a:ext>
              </a:extLst>
            </p:cNvPr>
            <p:cNvSpPr/>
            <p:nvPr/>
          </p:nvSpPr>
          <p:spPr>
            <a:xfrm>
              <a:off x="8554430" y="4802664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23A3C3-E964-46CE-8836-A43E2BC606BA}"/>
                </a:ext>
              </a:extLst>
            </p:cNvPr>
            <p:cNvSpPr/>
            <p:nvPr/>
          </p:nvSpPr>
          <p:spPr>
            <a:xfrm>
              <a:off x="9715173" y="4802664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5D185-0A5E-44B7-A5B3-11383B1FFB5B}"/>
                </a:ext>
              </a:extLst>
            </p:cNvPr>
            <p:cNvSpPr/>
            <p:nvPr/>
          </p:nvSpPr>
          <p:spPr>
            <a:xfrm>
              <a:off x="10860313" y="4802664"/>
              <a:ext cx="250064" cy="24384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16" name="Graphic 15" descr="Tractor">
            <a:extLst>
              <a:ext uri="{FF2B5EF4-FFF2-40B4-BE49-F238E27FC236}">
                <a16:creationId xmlns:a16="http://schemas.microsoft.com/office/drawing/2014/main" id="{5EE5EF55-291E-4267-8A95-4357D4D32E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4668" y="1969815"/>
            <a:ext cx="1649116" cy="1649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643D-0963-44BC-9B9F-0099657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84</a:t>
            </a:fld>
            <a:endParaRPr lang="en-IN"/>
          </a:p>
        </p:txBody>
      </p:sp>
      <p:pic>
        <p:nvPicPr>
          <p:cNvPr id="7" name="Content Placeholder 6" descr="Car">
            <a:extLst>
              <a:ext uri="{FF2B5EF4-FFF2-40B4-BE49-F238E27FC236}">
                <a16:creationId xmlns:a16="http://schemas.microsoft.com/office/drawing/2014/main" id="{4DBB0380-6473-4FB4-A6B6-677259B486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6824" y="2014554"/>
            <a:ext cx="1346200" cy="13462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6" descr="Car">
            <a:extLst>
              <a:ext uri="{FF2B5EF4-FFF2-40B4-BE49-F238E27FC236}">
                <a16:creationId xmlns:a16="http://schemas.microsoft.com/office/drawing/2014/main" id="{22404B02-F8C9-4A67-83CE-ECC7BC780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81899" y="2755230"/>
            <a:ext cx="1325563" cy="13255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6" descr="Car">
            <a:extLst>
              <a:ext uri="{FF2B5EF4-FFF2-40B4-BE49-F238E27FC236}">
                <a16:creationId xmlns:a16="http://schemas.microsoft.com/office/drawing/2014/main" id="{FB526608-9B4D-4776-A2C2-18AE658C2B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9847" y="2267030"/>
            <a:ext cx="1441094" cy="14410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Motorcycle">
            <a:extLst>
              <a:ext uri="{FF2B5EF4-FFF2-40B4-BE49-F238E27FC236}">
                <a16:creationId xmlns:a16="http://schemas.microsoft.com/office/drawing/2014/main" id="{7B5B25E8-8E7D-4E4C-94A7-E4002359D0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9165" y="2900984"/>
            <a:ext cx="1034056" cy="10340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Dump truck">
            <a:extLst>
              <a:ext uri="{FF2B5EF4-FFF2-40B4-BE49-F238E27FC236}">
                <a16:creationId xmlns:a16="http://schemas.microsoft.com/office/drawing/2014/main" id="{4AACB767-F19C-4624-A7B6-53D7971483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06796" y="3059873"/>
            <a:ext cx="2087773" cy="20877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Truck">
            <a:extLst>
              <a:ext uri="{FF2B5EF4-FFF2-40B4-BE49-F238E27FC236}">
                <a16:creationId xmlns:a16="http://schemas.microsoft.com/office/drawing/2014/main" id="{20A3622F-5C09-4DF9-8AC6-0245121F61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82351" y="2794373"/>
            <a:ext cx="2087772" cy="20877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Bus">
            <a:extLst>
              <a:ext uri="{FF2B5EF4-FFF2-40B4-BE49-F238E27FC236}">
                <a16:creationId xmlns:a16="http://schemas.microsoft.com/office/drawing/2014/main" id="{04E8F7DA-2397-4960-971F-7A6929B43E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73798" y="3849483"/>
            <a:ext cx="1869776" cy="1869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Bus">
            <a:extLst>
              <a:ext uri="{FF2B5EF4-FFF2-40B4-BE49-F238E27FC236}">
                <a16:creationId xmlns:a16="http://schemas.microsoft.com/office/drawing/2014/main" id="{89AA6C3B-F983-4DE2-B67F-ADF822CC5E3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48504" y="3582423"/>
            <a:ext cx="1869776" cy="1869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6029470-F3DE-474B-B590-2152C12BD6F1}"/>
              </a:ext>
            </a:extLst>
          </p:cNvPr>
          <p:cNvSpPr/>
          <p:nvPr/>
        </p:nvSpPr>
        <p:spPr>
          <a:xfrm rot="20201008">
            <a:off x="9839427" y="3076561"/>
            <a:ext cx="884944" cy="728835"/>
          </a:xfrm>
          <a:prstGeom prst="star5">
            <a:avLst/>
          </a:prstGeom>
          <a:solidFill>
            <a:schemeClr val="tx1"/>
          </a:solidFill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8" name="Graphic 47" descr="Building">
            <a:extLst>
              <a:ext uri="{FF2B5EF4-FFF2-40B4-BE49-F238E27FC236}">
                <a16:creationId xmlns:a16="http://schemas.microsoft.com/office/drawing/2014/main" id="{05381E56-E948-4A22-A3C4-F4F2B66FF8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78960" y="197708"/>
            <a:ext cx="2417827" cy="2417827"/>
          </a:xfrm>
          <a:prstGeom prst="rect">
            <a:avLst/>
          </a:prstGeom>
        </p:spPr>
      </p:pic>
      <p:pic>
        <p:nvPicPr>
          <p:cNvPr id="58" name="Graphic 57" descr="House">
            <a:extLst>
              <a:ext uri="{FF2B5EF4-FFF2-40B4-BE49-F238E27FC236}">
                <a16:creationId xmlns:a16="http://schemas.microsoft.com/office/drawing/2014/main" id="{CC45FC20-67ED-4E65-9276-0A73A033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011" y="1092734"/>
            <a:ext cx="1487972" cy="1487972"/>
          </a:xfrm>
          <a:prstGeom prst="rect">
            <a:avLst/>
          </a:prstGeom>
        </p:spPr>
      </p:pic>
      <p:sp>
        <p:nvSpPr>
          <p:cNvPr id="51" name="Cross 50">
            <a:extLst>
              <a:ext uri="{FF2B5EF4-FFF2-40B4-BE49-F238E27FC236}">
                <a16:creationId xmlns:a16="http://schemas.microsoft.com/office/drawing/2014/main" id="{08CE1F0C-CFC8-4830-B23C-D696D459F5C3}"/>
              </a:ext>
            </a:extLst>
          </p:cNvPr>
          <p:cNvSpPr/>
          <p:nvPr/>
        </p:nvSpPr>
        <p:spPr>
          <a:xfrm>
            <a:off x="47625" y="88733"/>
            <a:ext cx="298594" cy="298594"/>
          </a:xfrm>
          <a:prstGeom prst="plus">
            <a:avLst>
              <a:gd name="adj" fmla="val 3972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Cement truck">
            <a:extLst>
              <a:ext uri="{FF2B5EF4-FFF2-40B4-BE49-F238E27FC236}">
                <a16:creationId xmlns:a16="http://schemas.microsoft.com/office/drawing/2014/main" id="{5C6FF42C-CA98-404A-BD5C-75525B6EAF3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055538" y="3582423"/>
            <a:ext cx="2007992" cy="2007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Rectangle: Single Corner Rounded 35">
            <a:extLst>
              <a:ext uri="{FF2B5EF4-FFF2-40B4-BE49-F238E27FC236}">
                <a16:creationId xmlns:a16="http://schemas.microsoft.com/office/drawing/2014/main" id="{969550EC-81F7-499F-9A61-1C9E9BE0C968}"/>
              </a:ext>
            </a:extLst>
          </p:cNvPr>
          <p:cNvSpPr/>
          <p:nvPr/>
        </p:nvSpPr>
        <p:spPr>
          <a:xfrm>
            <a:off x="388648" y="136358"/>
            <a:ext cx="1194388" cy="203344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64CA710C-E042-4796-B29F-90043D005653}"/>
              </a:ext>
            </a:extLst>
          </p:cNvPr>
          <p:cNvSpPr/>
          <p:nvPr/>
        </p:nvSpPr>
        <p:spPr>
          <a:xfrm>
            <a:off x="393844" y="136358"/>
            <a:ext cx="1194388" cy="203344"/>
          </a:xfrm>
          <a:prstGeom prst="round1Rect">
            <a:avLst/>
          </a:prstGeom>
          <a:gradFill flip="none" rotWithShape="1">
            <a:gsLst>
              <a:gs pos="39000">
                <a:srgbClr val="7DFD5F"/>
              </a:gs>
              <a:gs pos="0">
                <a:srgbClr val="FF5D5D"/>
              </a:gs>
              <a:gs pos="100000">
                <a:srgbClr val="7DFD5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Single Corner Rounded 37">
            <a:extLst>
              <a:ext uri="{FF2B5EF4-FFF2-40B4-BE49-F238E27FC236}">
                <a16:creationId xmlns:a16="http://schemas.microsoft.com/office/drawing/2014/main" id="{B3122594-1E9B-4AD8-B144-4BCC9CFC445D}"/>
              </a:ext>
            </a:extLst>
          </p:cNvPr>
          <p:cNvSpPr/>
          <p:nvPr/>
        </p:nvSpPr>
        <p:spPr>
          <a:xfrm>
            <a:off x="1313546" y="133335"/>
            <a:ext cx="298595" cy="203344"/>
          </a:xfrm>
          <a:prstGeom prst="round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Graphic 36" descr="Car">
            <a:extLst>
              <a:ext uri="{FF2B5EF4-FFF2-40B4-BE49-F238E27FC236}">
                <a16:creationId xmlns:a16="http://schemas.microsoft.com/office/drawing/2014/main" id="{11FB5BF2-78DA-4AD9-B34E-5768E1E588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0604" y="2393604"/>
            <a:ext cx="1492596" cy="1492596"/>
          </a:xfrm>
          <a:prstGeom prst="rect">
            <a:avLst/>
          </a:prstGeom>
        </p:spPr>
      </p:pic>
      <p:pic>
        <p:nvPicPr>
          <p:cNvPr id="49" name="Graphic 48" descr="Car">
            <a:extLst>
              <a:ext uri="{FF2B5EF4-FFF2-40B4-BE49-F238E27FC236}">
                <a16:creationId xmlns:a16="http://schemas.microsoft.com/office/drawing/2014/main" id="{6C711107-2323-450B-A7F7-FDBD744021D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531138" y="2313575"/>
            <a:ext cx="1492596" cy="14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3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74479 0.0113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85</a:t>
            </a:fld>
            <a:endParaRPr lang="en-US"/>
          </a:p>
        </p:txBody>
      </p:sp>
      <p:grpSp>
        <p:nvGrpSpPr>
          <p:cNvPr id="57" name="Group 31"/>
          <p:cNvGrpSpPr/>
          <p:nvPr/>
        </p:nvGrpSpPr>
        <p:grpSpPr>
          <a:xfrm>
            <a:off x="6482969" y="16906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Prototype</a:t>
              </a:r>
              <a:endParaRPr lang="en-IN" sz="1680" b="1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320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Isosceles Triangle 57"/>
          <p:cNvSpPr/>
          <p:nvPr/>
        </p:nvSpPr>
        <p:spPr>
          <a:xfrm>
            <a:off x="7117449" y="2737793"/>
            <a:ext cx="249031" cy="181350"/>
          </a:xfrm>
          <a:prstGeom prst="triangle">
            <a:avLst/>
          </a:prstGeom>
          <a:noFill/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rot="5400000">
            <a:off x="7115573" y="3033752"/>
            <a:ext cx="241801" cy="1296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12070" y="3141491"/>
            <a:ext cx="2299565" cy="134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291484" y="3262316"/>
            <a:ext cx="241129" cy="82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5991996" y="3261567"/>
            <a:ext cx="241801" cy="1649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31"/>
          <p:cNvGrpSpPr/>
          <p:nvPr/>
        </p:nvGrpSpPr>
        <p:grpSpPr>
          <a:xfrm>
            <a:off x="2699814" y="16906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84" name="Rectangle 83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Client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Operation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31"/>
          <p:cNvGrpSpPr/>
          <p:nvPr/>
        </p:nvGrpSpPr>
        <p:grpSpPr>
          <a:xfrm>
            <a:off x="4925197" y="3383293"/>
            <a:ext cx="2225386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ConcretePrototype1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8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5" name="Group 31"/>
          <p:cNvGrpSpPr/>
          <p:nvPr/>
        </p:nvGrpSpPr>
        <p:grpSpPr>
          <a:xfrm>
            <a:off x="7669841" y="3383293"/>
            <a:ext cx="2151205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0" name="Rectangle 79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ConcretePrototype2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92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44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8" name="Straight Arrow Connector 77"/>
          <p:cNvCxnSpPr>
            <a:stCxn id="84" idx="3"/>
            <a:endCxn id="86" idx="1"/>
          </p:cNvCxnSpPr>
          <p:nvPr/>
        </p:nvCxnSpPr>
        <p:spPr>
          <a:xfrm>
            <a:off x="4257581" y="1855265"/>
            <a:ext cx="2225386" cy="1344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1762" y="1509337"/>
            <a:ext cx="13352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prototype</a:t>
            </a:r>
            <a:endParaRPr lang="en-IN" sz="168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EF0098-98F2-4EE2-9478-3153157460D8}"/>
              </a:ext>
            </a:extLst>
          </p:cNvPr>
          <p:cNvSpPr/>
          <p:nvPr/>
        </p:nvSpPr>
        <p:spPr>
          <a:xfrm>
            <a:off x="8398793" y="3845721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457D3-B190-4E44-885D-0EB50474B0C3}"/>
              </a:ext>
            </a:extLst>
          </p:cNvPr>
          <p:cNvCxnSpPr>
            <a:cxnSpLocks/>
          </p:cNvCxnSpPr>
          <p:nvPr/>
        </p:nvCxnSpPr>
        <p:spPr>
          <a:xfrm>
            <a:off x="8466627" y="3987793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6F6F22-4D2A-40DC-AFC4-FF29E3EF75A5}"/>
              </a:ext>
            </a:extLst>
          </p:cNvPr>
          <p:cNvGrpSpPr/>
          <p:nvPr/>
        </p:nvGrpSpPr>
        <p:grpSpPr>
          <a:xfrm>
            <a:off x="7765072" y="4542508"/>
            <a:ext cx="1931687" cy="637389"/>
            <a:chOff x="7519356" y="3694649"/>
            <a:chExt cx="1625597" cy="6000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B8FB04-62EA-4C4D-A073-8A0C2E78547C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617F644-64E3-45C1-BB97-4B37F5E07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9734E8-83BE-4A13-9F78-5D67E7213C6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82B4D6-16D7-4636-8E7D-6630CF7E2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A15FE7-17BF-40B1-A86F-9396B04F9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1DB95E-D2B0-41A8-A7CD-871B8C126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2DD314-A8CE-466B-A019-A3FC8100E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3A17A7-BC2C-4EB6-A322-A171FA095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7E1A48-AA95-43A7-B594-72C840E4EFD9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FF0BCEE-D636-4DA5-A8FC-5553FDE1F8BF}"/>
              </a:ext>
            </a:extLst>
          </p:cNvPr>
          <p:cNvSpPr/>
          <p:nvPr/>
        </p:nvSpPr>
        <p:spPr>
          <a:xfrm>
            <a:off x="5599160" y="3849120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D9BF74-069B-4F02-8EFE-0B0361C8D274}"/>
              </a:ext>
            </a:extLst>
          </p:cNvPr>
          <p:cNvCxnSpPr>
            <a:cxnSpLocks/>
          </p:cNvCxnSpPr>
          <p:nvPr/>
        </p:nvCxnSpPr>
        <p:spPr>
          <a:xfrm>
            <a:off x="5666994" y="3991192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194DC7-49B4-4832-AEC5-266193F6A962}"/>
              </a:ext>
            </a:extLst>
          </p:cNvPr>
          <p:cNvGrpSpPr/>
          <p:nvPr/>
        </p:nvGrpSpPr>
        <p:grpSpPr>
          <a:xfrm>
            <a:off x="4965439" y="4545907"/>
            <a:ext cx="1931687" cy="637389"/>
            <a:chOff x="7519356" y="3694649"/>
            <a:chExt cx="1625597" cy="6000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718566-22F2-4B3A-AC5B-B3260A0B6410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6D38F6-F2C3-4088-93D5-4F69563D1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DD080CD-AE3E-48DE-B648-265A779F3EE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E106C30-AB60-4D44-9E71-2C21C582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4107FF2-D6C6-4607-80DE-85ECBC3FF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7C0EC3D-60E3-4E4C-85B1-5754A84B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148B12C-5CA6-4EAE-AFBF-E2E2EBC7F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172D35C-A32B-40AB-9AA6-CD800DC224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F112F6-C35C-4C7D-B856-4CBAEBB4F50D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946A1B9B-C6ED-45BC-8463-BA5275A5D9B2}"/>
              </a:ext>
            </a:extLst>
          </p:cNvPr>
          <p:cNvSpPr/>
          <p:nvPr/>
        </p:nvSpPr>
        <p:spPr>
          <a:xfrm>
            <a:off x="3725980" y="215598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0FAB93-8148-481C-B0F5-6610B8ECC559}"/>
              </a:ext>
            </a:extLst>
          </p:cNvPr>
          <p:cNvCxnSpPr>
            <a:cxnSpLocks/>
          </p:cNvCxnSpPr>
          <p:nvPr/>
        </p:nvCxnSpPr>
        <p:spPr>
          <a:xfrm>
            <a:off x="3793814" y="2298057"/>
            <a:ext cx="0" cy="85724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51D703-AD1F-41FA-B248-EDB3634813FF}"/>
              </a:ext>
            </a:extLst>
          </p:cNvPr>
          <p:cNvGrpSpPr/>
          <p:nvPr/>
        </p:nvGrpSpPr>
        <p:grpSpPr>
          <a:xfrm>
            <a:off x="2213644" y="3174345"/>
            <a:ext cx="2203327" cy="637389"/>
            <a:chOff x="7519356" y="3694649"/>
            <a:chExt cx="1625597" cy="60007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B3CB3DA-298F-4180-AFB7-95BA9370B669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E2D1A8-B37F-40FF-B0C3-96499ACE1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6D82C1-E756-4AC4-844A-8870260AAA40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CBC67FD-E5F1-4C13-B035-3A956917B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2246F8C-6079-488D-8BAE-DA34B51FE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E694FDD-7979-4ABB-9940-88F8FF310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E47F45-BF5F-46C2-ADFF-349FD7B27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8029815-4EBD-4858-BB41-CA72EDDC8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96C10B-ECCD-4C38-9B97-7088383DF79C}"/>
                </a:ext>
              </a:extLst>
            </p:cNvPr>
            <p:cNvSpPr txBox="1"/>
            <p:nvPr/>
          </p:nvSpPr>
          <p:spPr>
            <a:xfrm>
              <a:off x="7519356" y="3758647"/>
              <a:ext cx="1433829" cy="4925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 = prototype-&gt;Clone()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78428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Vehicles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86</a:t>
            </a:fld>
            <a:endParaRPr lang="en-US"/>
          </a:p>
        </p:txBody>
      </p:sp>
      <p:grpSp>
        <p:nvGrpSpPr>
          <p:cNvPr id="57" name="Group 31"/>
          <p:cNvGrpSpPr/>
          <p:nvPr/>
        </p:nvGrpSpPr>
        <p:grpSpPr>
          <a:xfrm>
            <a:off x="6482967" y="1509337"/>
            <a:ext cx="1557770" cy="1420412"/>
            <a:chOff x="5357816" y="1109124"/>
            <a:chExt cx="2428894" cy="3725903"/>
          </a:xfrm>
          <a:solidFill>
            <a:schemeClr val="tx1">
              <a:lumMod val="9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5357818" y="1109124"/>
              <a:ext cx="2428892" cy="956380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Vehicle</a:t>
              </a:r>
              <a:endParaRPr lang="en-IN" sz="1680" b="1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57816" y="2034451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i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hitPoints</a:t>
              </a:r>
              <a:endParaRPr lang="en-US" sz="1600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  <a:p>
              <a:r>
                <a:rPr lang="en-US" sz="1600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speed</a:t>
              </a:r>
            </a:p>
            <a:p>
              <a:r>
                <a:rPr lang="en-US" sz="1600" i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color</a:t>
              </a:r>
            </a:p>
            <a:p>
              <a:r>
                <a:rPr lang="en-US" sz="1600" i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hitAnimation</a:t>
              </a:r>
              <a:endParaRPr lang="en-IN" sz="1320" i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Isosceles Triangle 57"/>
          <p:cNvSpPr/>
          <p:nvPr/>
        </p:nvSpPr>
        <p:spPr>
          <a:xfrm>
            <a:off x="7177984" y="3361250"/>
            <a:ext cx="249031" cy="181350"/>
          </a:xfrm>
          <a:prstGeom prst="triangle">
            <a:avLst/>
          </a:prstGeom>
          <a:noFill/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cxnSpLocks/>
            <a:stCxn id="58" idx="3"/>
          </p:cNvCxnSpPr>
          <p:nvPr/>
        </p:nvCxnSpPr>
        <p:spPr>
          <a:xfrm>
            <a:off x="7302500" y="3542600"/>
            <a:ext cx="1" cy="552541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78745" y="4081332"/>
            <a:ext cx="2299565" cy="134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358159" y="4202157"/>
            <a:ext cx="241129" cy="824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6058671" y="4201408"/>
            <a:ext cx="241801" cy="1649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31"/>
          <p:cNvGrpSpPr/>
          <p:nvPr/>
        </p:nvGrpSpPr>
        <p:grpSpPr>
          <a:xfrm>
            <a:off x="2699814" y="1690688"/>
            <a:ext cx="1557769" cy="1027652"/>
            <a:chOff x="5357818" y="1109124"/>
            <a:chExt cx="2428892" cy="4120320"/>
          </a:xfrm>
          <a:solidFill>
            <a:schemeClr val="tx1">
              <a:lumMod val="95000"/>
            </a:schemeClr>
          </a:solidFill>
        </p:grpSpPr>
        <p:sp>
          <p:nvSpPr>
            <p:cNvPr id="84" name="Rectangle 83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GameManager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Run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4" name="Group 31"/>
          <p:cNvGrpSpPr/>
          <p:nvPr/>
        </p:nvGrpSpPr>
        <p:grpSpPr>
          <a:xfrm>
            <a:off x="4991872" y="4323134"/>
            <a:ext cx="2225386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2" name="Rectangle 81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Car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32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5" name="Group 31"/>
          <p:cNvGrpSpPr/>
          <p:nvPr/>
        </p:nvGrpSpPr>
        <p:grpSpPr>
          <a:xfrm>
            <a:off x="7736516" y="4323134"/>
            <a:ext cx="2151205" cy="725402"/>
            <a:chOff x="5357818" y="1109124"/>
            <a:chExt cx="2428892" cy="2908467"/>
          </a:xfrm>
          <a:solidFill>
            <a:schemeClr val="tx1">
              <a:lumMod val="95000"/>
            </a:schemeClr>
          </a:solidFill>
        </p:grpSpPr>
        <p:sp>
          <p:nvSpPr>
            <p:cNvPr id="80" name="Rectangle 79"/>
            <p:cNvSpPr/>
            <p:nvPr/>
          </p:nvSpPr>
          <p:spPr>
            <a:xfrm>
              <a:off x="5357818" y="1109124"/>
              <a:ext cx="2428892" cy="131974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Truck</a:t>
              </a:r>
              <a:endParaRPr lang="en-IN" sz="168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57818" y="2428870"/>
              <a:ext cx="2428892" cy="158872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Clone</a:t>
              </a:r>
              <a:endParaRPr lang="en-IN" sz="144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8" name="Straight Arrow Connector 77"/>
          <p:cNvCxnSpPr>
            <a:cxnSpLocks/>
          </p:cNvCxnSpPr>
          <p:nvPr/>
        </p:nvCxnSpPr>
        <p:spPr>
          <a:xfrm flipV="1">
            <a:off x="4257583" y="1856928"/>
            <a:ext cx="2225385" cy="7676"/>
          </a:xfrm>
          <a:prstGeom prst="straightConnector1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31762" y="1509337"/>
            <a:ext cx="13352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/>
              <a:t>prototype</a:t>
            </a:r>
            <a:endParaRPr lang="en-IN" sz="168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EF0098-98F2-4EE2-9478-3153157460D8}"/>
              </a:ext>
            </a:extLst>
          </p:cNvPr>
          <p:cNvSpPr/>
          <p:nvPr/>
        </p:nvSpPr>
        <p:spPr>
          <a:xfrm>
            <a:off x="8465468" y="4785562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457D3-B190-4E44-885D-0EB50474B0C3}"/>
              </a:ext>
            </a:extLst>
          </p:cNvPr>
          <p:cNvCxnSpPr>
            <a:cxnSpLocks/>
          </p:cNvCxnSpPr>
          <p:nvPr/>
        </p:nvCxnSpPr>
        <p:spPr>
          <a:xfrm>
            <a:off x="8533302" y="4927634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6F6F22-4D2A-40DC-AFC4-FF29E3EF75A5}"/>
              </a:ext>
            </a:extLst>
          </p:cNvPr>
          <p:cNvGrpSpPr/>
          <p:nvPr/>
        </p:nvGrpSpPr>
        <p:grpSpPr>
          <a:xfrm>
            <a:off x="7831747" y="5482349"/>
            <a:ext cx="1931687" cy="637389"/>
            <a:chOff x="7519356" y="3694649"/>
            <a:chExt cx="1625597" cy="6000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8B8FB04-62EA-4C4D-A073-8A0C2E78547C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617F644-64E3-45C1-BB97-4B37F5E07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69734E8-83BE-4A13-9F78-5D67E7213C6C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82B4D6-16D7-4636-8E7D-6630CF7E2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A15FE7-17BF-40B1-A86F-9396B04F9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B1DB95E-D2B0-41A8-A7CD-871B8C126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2DD314-A8CE-466B-A019-A3FC8100E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C3A17A7-BC2C-4EB6-A322-A171FA0959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7E1A48-AA95-43A7-B594-72C840E4EFD9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FF0BCEE-D636-4DA5-A8FC-5553FDE1F8BF}"/>
              </a:ext>
            </a:extLst>
          </p:cNvPr>
          <p:cNvSpPr/>
          <p:nvPr/>
        </p:nvSpPr>
        <p:spPr>
          <a:xfrm>
            <a:off x="5665835" y="4788961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D9BF74-069B-4F02-8EFE-0B0361C8D274}"/>
              </a:ext>
            </a:extLst>
          </p:cNvPr>
          <p:cNvCxnSpPr>
            <a:cxnSpLocks/>
          </p:cNvCxnSpPr>
          <p:nvPr/>
        </p:nvCxnSpPr>
        <p:spPr>
          <a:xfrm>
            <a:off x="5733669" y="4931033"/>
            <a:ext cx="0" cy="541385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194DC7-49B4-4832-AEC5-266193F6A962}"/>
              </a:ext>
            </a:extLst>
          </p:cNvPr>
          <p:cNvGrpSpPr/>
          <p:nvPr/>
        </p:nvGrpSpPr>
        <p:grpSpPr>
          <a:xfrm>
            <a:off x="5032114" y="5485748"/>
            <a:ext cx="1931687" cy="637389"/>
            <a:chOff x="7519356" y="3694649"/>
            <a:chExt cx="1625597" cy="6000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718566-22F2-4B3A-AC5B-B3260A0B6410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6D38F6-F2C3-4088-93D5-4F69563D1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DD080CD-AE3E-48DE-B648-265A779F3EED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E106C30-AB60-4D44-9E71-2C21C582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4107FF2-D6C6-4607-80DE-85ECBC3FF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7C0EC3D-60E3-4E4C-85B1-5754A84B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148B12C-5CA6-4EAE-AFBF-E2E2EBC7F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172D35C-A32B-40AB-9AA6-CD800DC224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F112F6-C35C-4C7D-B856-4CBAEBB4F50D}"/>
                </a:ext>
              </a:extLst>
            </p:cNvPr>
            <p:cNvSpPr txBox="1"/>
            <p:nvPr/>
          </p:nvSpPr>
          <p:spPr>
            <a:xfrm>
              <a:off x="7519356" y="3845575"/>
              <a:ext cx="1433829" cy="318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return copy of self</a:t>
              </a: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946A1B9B-C6ED-45BC-8463-BA5275A5D9B2}"/>
              </a:ext>
            </a:extLst>
          </p:cNvPr>
          <p:cNvSpPr/>
          <p:nvPr/>
        </p:nvSpPr>
        <p:spPr>
          <a:xfrm>
            <a:off x="3725980" y="2155985"/>
            <a:ext cx="135668" cy="14207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30FAB93-8148-481C-B0F5-6610B8ECC559}"/>
              </a:ext>
            </a:extLst>
          </p:cNvPr>
          <p:cNvCxnSpPr>
            <a:cxnSpLocks/>
          </p:cNvCxnSpPr>
          <p:nvPr/>
        </p:nvCxnSpPr>
        <p:spPr>
          <a:xfrm>
            <a:off x="3793814" y="2298057"/>
            <a:ext cx="0" cy="857244"/>
          </a:xfrm>
          <a:prstGeom prst="line">
            <a:avLst/>
          </a:prstGeom>
          <a:ln w="28575">
            <a:solidFill>
              <a:schemeClr val="bg1">
                <a:lumMod val="65000"/>
                <a:lumOff val="3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51D703-AD1F-41FA-B248-EDB3634813FF}"/>
              </a:ext>
            </a:extLst>
          </p:cNvPr>
          <p:cNvGrpSpPr/>
          <p:nvPr/>
        </p:nvGrpSpPr>
        <p:grpSpPr>
          <a:xfrm>
            <a:off x="2213644" y="3174345"/>
            <a:ext cx="2203327" cy="637389"/>
            <a:chOff x="7519356" y="3694649"/>
            <a:chExt cx="1625597" cy="60007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B3CB3DA-298F-4180-AFB7-95BA9370B669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6E2D1A8-B37F-40FF-B0C3-96499ACE1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C6D82C1-E756-4AC4-844A-8870260AAA40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CBC67FD-E5F1-4C13-B035-3A956917B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2246F8C-6079-488D-8BAE-DA34B51FE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E694FDD-7979-4ABB-9940-88F8FF310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E47F45-BF5F-46C2-ADFF-349FD7B27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8029815-4EBD-4858-BB41-CA72EDDC8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E96C10B-ECCD-4C38-9B97-7088383DF79C}"/>
                </a:ext>
              </a:extLst>
            </p:cNvPr>
            <p:cNvSpPr txBox="1"/>
            <p:nvPr/>
          </p:nvSpPr>
          <p:spPr>
            <a:xfrm>
              <a:off x="7519356" y="3860062"/>
              <a:ext cx="1433829" cy="289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p = vehicle-&gt;Clone()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C1475B4-A7DD-412B-AFF5-20DCB0FEA3AF}"/>
              </a:ext>
            </a:extLst>
          </p:cNvPr>
          <p:cNvSpPr/>
          <p:nvPr/>
        </p:nvSpPr>
        <p:spPr>
          <a:xfrm>
            <a:off x="6482967" y="2923078"/>
            <a:ext cx="1557769" cy="4214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Clone</a:t>
            </a:r>
            <a:endParaRPr lang="en-IN" sz="1320" i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41932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Serialization can be used for cloning</a:t>
            </a:r>
          </a:p>
          <a:p>
            <a:r>
              <a:rPr lang="en-US" dirty="0"/>
              <a:t>Doesn’t mandate implementation of any interface</a:t>
            </a:r>
          </a:p>
          <a:p>
            <a:r>
              <a:rPr lang="en-US" dirty="0"/>
              <a:t>Always creates a deep copy</a:t>
            </a:r>
          </a:p>
          <a:p>
            <a:r>
              <a:rPr lang="en-US" dirty="0"/>
              <a:t>Useful when the prototype is required at some later point in time</a:t>
            </a:r>
          </a:p>
          <a:p>
            <a:pPr lvl="1"/>
            <a:r>
              <a:rPr lang="en-US" dirty="0"/>
              <a:t>keeping the prototype in memory will be wastage of precious memory</a:t>
            </a:r>
          </a:p>
          <a:p>
            <a:r>
              <a:rPr lang="en-US" dirty="0"/>
              <a:t>Less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classes are hidden from the clients</a:t>
            </a:r>
          </a:p>
          <a:p>
            <a:pPr lvl="1"/>
            <a:r>
              <a:rPr lang="en-US" dirty="0"/>
              <a:t>loose coupling</a:t>
            </a:r>
          </a:p>
          <a:p>
            <a:r>
              <a:rPr lang="en-US" dirty="0"/>
              <a:t>Products can be added or removed at runtime</a:t>
            </a:r>
          </a:p>
          <a:p>
            <a:pPr lvl="1"/>
            <a:r>
              <a:rPr lang="en-US" dirty="0"/>
              <a:t>useful for languages without reflection</a:t>
            </a:r>
          </a:p>
          <a:p>
            <a:r>
              <a:rPr lang="en-US" dirty="0"/>
              <a:t>New objects can be specified by varying values</a:t>
            </a:r>
          </a:p>
          <a:p>
            <a:pPr lvl="1"/>
            <a:r>
              <a:rPr lang="en-US" dirty="0"/>
              <a:t>reduces number of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must support </a:t>
            </a:r>
            <a:r>
              <a:rPr lang="en-US" i="1" dirty="0"/>
              <a:t>Clone() </a:t>
            </a:r>
            <a:r>
              <a:rPr lang="en-US" dirty="0"/>
              <a:t>operation</a:t>
            </a:r>
          </a:p>
          <a:p>
            <a:pPr lvl="1"/>
            <a:r>
              <a:rPr lang="en-US" dirty="0"/>
              <a:t>difficult to add if the classes already exist</a:t>
            </a:r>
          </a:p>
          <a:p>
            <a:r>
              <a:rPr lang="en-US" dirty="0"/>
              <a:t>Difficult to implement when class internals contain members that do not support copying or have circular references</a:t>
            </a:r>
          </a:p>
          <a:p>
            <a:pPr lvl="1"/>
            <a:r>
              <a:rPr lang="en-US" dirty="0"/>
              <a:t>e.g. stream, thread,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6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83D5-69C4-44BB-A4DD-3CAE122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D2FB-50FA-4721-BECB-728AB0B1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A class should have only one reason to change</a:t>
            </a:r>
          </a:p>
          <a:p>
            <a:r>
              <a:rPr lang="en-US" dirty="0"/>
              <a:t>Should have only one responsibility</a:t>
            </a:r>
          </a:p>
          <a:p>
            <a:r>
              <a:rPr lang="en-US" dirty="0"/>
              <a:t>Classes with multiple responsibilities break when changed</a:t>
            </a:r>
          </a:p>
          <a:p>
            <a:r>
              <a:rPr lang="en-US" dirty="0"/>
              <a:t>Put each responsibility in a separate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82B6-8476-4100-AD34-77F8598D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66433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/>
              <a:t>to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</a:t>
            </a:r>
          </a:p>
          <a:p>
            <a:pPr lvl="1"/>
            <a:r>
              <a:rPr lang="en-US" dirty="0"/>
              <a:t>achieve loose coupling</a:t>
            </a:r>
          </a:p>
          <a:p>
            <a:pPr lvl="2"/>
            <a:r>
              <a:rPr lang="en-US" dirty="0"/>
              <a:t>reduce dependency on concrete classes</a:t>
            </a:r>
          </a:p>
          <a:p>
            <a:pPr lvl="1"/>
            <a:r>
              <a:rPr lang="en-US" dirty="0"/>
              <a:t>avoid parallel hierarchy of factories</a:t>
            </a:r>
          </a:p>
          <a:p>
            <a:pPr lvl="1"/>
            <a:r>
              <a:rPr lang="en-US" dirty="0"/>
              <a:t>instance of a class has a few variations in state</a:t>
            </a:r>
          </a:p>
          <a:p>
            <a:pPr lvl="2"/>
            <a:r>
              <a:rPr lang="en-US" dirty="0"/>
              <a:t>may be more convenient to install different instances of the object with different states to represent different classes</a:t>
            </a:r>
          </a:p>
          <a:p>
            <a:pPr lvl="1"/>
            <a:r>
              <a:rPr lang="en-US" dirty="0"/>
              <a:t>dynamically specify new objects in your application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B9B7-FCF2-4F15-A0E5-F6B69A28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5653-AF34-45F7-A145-A929B7AE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During development, a class may become complex as it may encapsulate more functionality</a:t>
            </a:r>
          </a:p>
          <a:p>
            <a:r>
              <a:rPr lang="en-IN" dirty="0"/>
              <a:t>The class structure also becomes complex</a:t>
            </a:r>
          </a:p>
          <a:p>
            <a:r>
              <a:rPr lang="en-IN" dirty="0"/>
              <a:t>This requires class objects to have different representations at run-time</a:t>
            </a:r>
          </a:p>
          <a:p>
            <a:r>
              <a:rPr lang="en-IN" dirty="0"/>
              <a:t>Consequently, we may have to instantiate the class with different structures or different internal states</a:t>
            </a:r>
          </a:p>
          <a:p>
            <a:r>
              <a:rPr lang="en-IN" dirty="0"/>
              <a:t>This may require a multitude of constructors with lot of parameters</a:t>
            </a:r>
          </a:p>
          <a:p>
            <a:r>
              <a:rPr lang="en-IN" dirty="0"/>
              <a:t>Finally, the object construction becomes complex &amp; error prone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8124-BED0-483C-99AF-EBBDDA7F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30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3763-23F5-40E7-A744-A76AA549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AD1A-FB9E-49CD-9467-707A0C63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Construction of a complex object can be simplified through builder</a:t>
            </a:r>
          </a:p>
          <a:p>
            <a:r>
              <a:rPr lang="en-IN" dirty="0"/>
              <a:t>Builder encapsulates the construction logic in a different class</a:t>
            </a:r>
          </a:p>
          <a:p>
            <a:r>
              <a:rPr lang="en-IN" dirty="0"/>
              <a:t>This allows creation of different representations of the object </a:t>
            </a:r>
          </a:p>
          <a:p>
            <a:r>
              <a:rPr lang="en-IN" dirty="0"/>
              <a:t>The object is constructed step-by-step; other creational patterns construct objects in one shot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1C9B-74F4-461B-BF76-088F653F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3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3A2B-3F5F-41EB-801B-1589D6D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93</a:t>
            </a:fld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3E4E-E26E-4686-B32C-2F92617B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800" y="1752600"/>
            <a:ext cx="10007600" cy="3302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Separate the construction of a complex object from its representation so that the same construction process can create different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63971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C91C-B052-4979-96D1-827924D9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ED94-7D10-48F9-BB46-EF71ABD9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construction process of an object is directed by a class called director</a:t>
            </a:r>
          </a:p>
          <a:p>
            <a:r>
              <a:rPr lang="en-IN" dirty="0"/>
              <a:t>The director will use builder class </a:t>
            </a:r>
            <a:r>
              <a:rPr lang="en-IN"/>
              <a:t>to assemble </a:t>
            </a:r>
            <a:r>
              <a:rPr lang="en-IN" dirty="0"/>
              <a:t>an object in steps</a:t>
            </a:r>
          </a:p>
          <a:p>
            <a:r>
              <a:rPr lang="en-IN" dirty="0"/>
              <a:t>To create different kinds of objects, the director will use different builders</a:t>
            </a:r>
          </a:p>
          <a:p>
            <a:r>
              <a:rPr lang="en-IN" dirty="0"/>
              <a:t>All the builder classes may inherit from a common base class</a:t>
            </a:r>
          </a:p>
          <a:p>
            <a:r>
              <a:rPr lang="en-IN" dirty="0"/>
              <a:t>The base class will have the appropriate interface to allow creation of different kind of objects in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B5926-7864-4870-A845-5A21E7D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94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95</a:t>
            </a:fld>
            <a:endParaRPr lang="en-IN" dirty="0"/>
          </a:p>
        </p:txBody>
      </p:sp>
      <p:grpSp>
        <p:nvGrpSpPr>
          <p:cNvPr id="12" name="Group 9"/>
          <p:cNvGrpSpPr/>
          <p:nvPr/>
        </p:nvGrpSpPr>
        <p:grpSpPr>
          <a:xfrm>
            <a:off x="6801640" y="4087911"/>
            <a:ext cx="1857388" cy="1214446"/>
            <a:chOff x="3428992" y="1500150"/>
            <a:chExt cx="2357454" cy="1214446"/>
          </a:xfrm>
          <a:solidFill>
            <a:schemeClr val="tx1">
              <a:lumMod val="95000"/>
            </a:schemeClr>
          </a:solidFill>
        </p:grpSpPr>
        <p:sp>
          <p:nvSpPr>
            <p:cNvPr id="36" name="Rectangle 8"/>
            <p:cNvSpPr/>
            <p:nvPr/>
          </p:nvSpPr>
          <p:spPr>
            <a:xfrm>
              <a:off x="3428992" y="1500150"/>
              <a:ext cx="2357454" cy="40785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err="1"/>
                <a:t>ConcreteBuilder</a:t>
              </a:r>
              <a:endParaRPr lang="en-IN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8992" y="1908005"/>
              <a:ext cx="2357454" cy="80659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US" sz="1600" dirty="0" err="1">
                  <a:solidFill>
                    <a:prstClr val="black"/>
                  </a:solidFill>
                </a:rPr>
                <a:t>BuildPart</a:t>
              </a:r>
              <a:r>
                <a:rPr lang="en-US" sz="1600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dirty="0" err="1">
                  <a:solidFill>
                    <a:prstClr val="black"/>
                  </a:solidFill>
                </a:rPr>
                <a:t>GetResult</a:t>
              </a:r>
              <a:r>
                <a:rPr lang="en-US" sz="1600" dirty="0">
                  <a:solidFill>
                    <a:prstClr val="black"/>
                  </a:solidFill>
                </a:rPr>
                <a:t>() 	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2524100" y="1928804"/>
            <a:ext cx="1643074" cy="1143008"/>
            <a:chOff x="6072198" y="3214686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32" name="Rectangle 8"/>
            <p:cNvSpPr/>
            <p:nvPr/>
          </p:nvSpPr>
          <p:spPr>
            <a:xfrm>
              <a:off x="6072198" y="3214686"/>
              <a:ext cx="1928826" cy="36706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Director</a:t>
              </a:r>
              <a:endParaRPr lang="en-IN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198" y="3581749"/>
              <a:ext cx="1928826" cy="56163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Construct()</a:t>
              </a:r>
            </a:p>
          </p:txBody>
        </p:sp>
      </p:grpSp>
      <p:sp>
        <p:nvSpPr>
          <p:cNvPr id="30" name="Rectangle 8"/>
          <p:cNvSpPr/>
          <p:nvPr/>
        </p:nvSpPr>
        <p:spPr>
          <a:xfrm>
            <a:off x="9730595" y="4159350"/>
            <a:ext cx="1214446" cy="3670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Product</a:t>
            </a:r>
            <a:endParaRPr lang="en-IN" b="1" dirty="0"/>
          </a:p>
        </p:txBody>
      </p:sp>
      <p:grpSp>
        <p:nvGrpSpPr>
          <p:cNvPr id="16" name="Group 12"/>
          <p:cNvGrpSpPr/>
          <p:nvPr/>
        </p:nvGrpSpPr>
        <p:grpSpPr>
          <a:xfrm>
            <a:off x="7045802" y="1928804"/>
            <a:ext cx="1369063" cy="1042140"/>
            <a:chOff x="3806579" y="1562929"/>
            <a:chExt cx="1737657" cy="1042140"/>
          </a:xfrm>
          <a:solidFill>
            <a:schemeClr val="tx1">
              <a:lumMod val="95000"/>
            </a:schemeClr>
          </a:solidFill>
        </p:grpSpPr>
        <p:sp>
          <p:nvSpPr>
            <p:cNvPr id="28" name="Rectangle 8"/>
            <p:cNvSpPr/>
            <p:nvPr/>
          </p:nvSpPr>
          <p:spPr>
            <a:xfrm>
              <a:off x="3806579" y="1562929"/>
              <a:ext cx="1737657" cy="40785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i="1" dirty="0"/>
                <a:t>Builder</a:t>
              </a:r>
              <a:endParaRPr lang="en-IN" b="1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06579" y="1970785"/>
              <a:ext cx="1737657" cy="634284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US" sz="1600" i="1" dirty="0" err="1">
                  <a:solidFill>
                    <a:prstClr val="black"/>
                  </a:solidFill>
                </a:rPr>
                <a:t>BuildPart</a:t>
              </a:r>
              <a:r>
                <a:rPr lang="en-US" sz="1600" i="1" dirty="0">
                  <a:solidFill>
                    <a:prstClr val="black"/>
                  </a:solidFill>
                </a:rPr>
                <a:t>()</a:t>
              </a:r>
              <a:endParaRPr lang="en-IN" sz="1600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7621394" y="2995485"/>
            <a:ext cx="217878" cy="22292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8" name="Straight Connector 17"/>
          <p:cNvCxnSpPr>
            <a:cxnSpLocks/>
            <a:stCxn id="17" idx="3"/>
          </p:cNvCxnSpPr>
          <p:nvPr/>
        </p:nvCxnSpPr>
        <p:spPr>
          <a:xfrm>
            <a:off x="7730333" y="3218412"/>
            <a:ext cx="1" cy="87629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23" idx="3"/>
            <a:endCxn id="28" idx="1"/>
          </p:cNvCxnSpPr>
          <p:nvPr/>
        </p:nvCxnSpPr>
        <p:spPr>
          <a:xfrm flipV="1">
            <a:off x="4399091" y="2132732"/>
            <a:ext cx="2646711" cy="2566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184777" y="2020751"/>
            <a:ext cx="214314" cy="229094"/>
          </a:xfrm>
          <a:prstGeom prst="diamond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36" idx="3"/>
          </p:cNvCxnSpPr>
          <p:nvPr/>
        </p:nvCxnSpPr>
        <p:spPr>
          <a:xfrm>
            <a:off x="8659027" y="4291843"/>
            <a:ext cx="1071570" cy="10386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prstDash val="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24102" y="4143382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all objects in structure {</a:t>
            </a:r>
          </a:p>
          <a:p>
            <a:r>
              <a:rPr lang="en-US" sz="1400" dirty="0"/>
              <a:t>      builder-&gt;</a:t>
            </a:r>
            <a:r>
              <a:rPr lang="en-US" sz="1400" dirty="0" err="1"/>
              <a:t>BuildPart</a:t>
            </a:r>
            <a:r>
              <a:rPr lang="en-US" sz="1400" dirty="0"/>
              <a:t>() 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381488" y="1714489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builder</a:t>
            </a:r>
            <a:endParaRPr lang="en-IN" sz="1600" dirty="0"/>
          </a:p>
        </p:txBody>
      </p:sp>
      <p:sp>
        <p:nvSpPr>
          <p:cNvPr id="47" name="Oval 46"/>
          <p:cNvSpPr/>
          <p:nvPr/>
        </p:nvSpPr>
        <p:spPr>
          <a:xfrm>
            <a:off x="3738548" y="2643184"/>
            <a:ext cx="142876" cy="14287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167835" y="3429000"/>
            <a:ext cx="1285090" cy="794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984F3C-F75B-42F6-985E-7CC36ABFC0CC}"/>
              </a:ext>
            </a:extLst>
          </p:cNvPr>
          <p:cNvGrpSpPr/>
          <p:nvPr/>
        </p:nvGrpSpPr>
        <p:grpSpPr>
          <a:xfrm>
            <a:off x="2277914" y="3858364"/>
            <a:ext cx="2798907" cy="1540604"/>
            <a:chOff x="7519357" y="3574081"/>
            <a:chExt cx="1625596" cy="89825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24D55D-BF86-4894-8085-BF521798C553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93E2E1-090B-40E9-805D-E838832D1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8788AE-8379-4055-8745-731D881754A1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13297B3-B8B3-46AA-B484-2D9466C5B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CA92D4-12F2-4873-AB47-4FB415D6B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D8899A2-CF6D-41D3-A6A8-243C78D3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9645035-02D3-4955-BF6A-15293615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A7F1B24-76D2-4EB4-921D-072C00526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3587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2C4311-1B15-4B0E-B8FA-3926B6C9724F}"/>
                </a:ext>
              </a:extLst>
            </p:cNvPr>
            <p:cNvSpPr txBox="1"/>
            <p:nvPr/>
          </p:nvSpPr>
          <p:spPr>
            <a:xfrm>
              <a:off x="7544173" y="3574081"/>
              <a:ext cx="1433829" cy="8982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for all objects in structure {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     builder-&gt;</a:t>
              </a:r>
              <a:r>
                <a:rPr lang="en-US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BuildPart</a:t>
              </a:r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() ;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}</a:t>
              </a:r>
              <a:endParaRPr lang="en-IN" sz="14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2C2EC56-9010-4836-A52B-C766A2644BD4}"/>
              </a:ext>
            </a:extLst>
          </p:cNvPr>
          <p:cNvSpPr txBox="1"/>
          <p:nvPr/>
        </p:nvSpPr>
        <p:spPr>
          <a:xfrm>
            <a:off x="4416694" y="177176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3191933036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DB840C-9D8B-4871-BC45-0A8C0DD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Collaboration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ADDB6-2CB0-4749-B594-FDB8DF88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96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FA4DD9-1E40-40ED-B176-A3816D21029B}"/>
              </a:ext>
            </a:extLst>
          </p:cNvPr>
          <p:cNvGrpSpPr/>
          <p:nvPr/>
        </p:nvGrpSpPr>
        <p:grpSpPr>
          <a:xfrm>
            <a:off x="764282" y="1547813"/>
            <a:ext cx="1307805" cy="4367212"/>
            <a:chOff x="5074338" y="1796559"/>
            <a:chExt cx="1307805" cy="43672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D48C31-4654-47D8-BBAF-259B9650F028}"/>
                </a:ext>
              </a:extLst>
            </p:cNvPr>
            <p:cNvGrpSpPr/>
            <p:nvPr/>
          </p:nvGrpSpPr>
          <p:grpSpPr>
            <a:xfrm>
              <a:off x="5074338" y="1796559"/>
              <a:ext cx="1307805" cy="4367212"/>
              <a:chOff x="-30126" y="1626154"/>
              <a:chExt cx="1307805" cy="436721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2CE6F-2857-4DB3-A06F-28DE8C31B7DF}"/>
                  </a:ext>
                </a:extLst>
              </p:cNvPr>
              <p:cNvSpPr/>
              <p:nvPr/>
            </p:nvSpPr>
            <p:spPr>
              <a:xfrm>
                <a:off x="-30126" y="1626154"/>
                <a:ext cx="1307805" cy="637842"/>
              </a:xfrm>
              <a:prstGeom prst="rect">
                <a:avLst/>
              </a:prstGeom>
              <a:ln w="28575">
                <a:solidFill>
                  <a:schemeClr val="bg1">
                    <a:lumMod val="65000"/>
                    <a:lumOff val="35000"/>
                  </a:schemeClr>
                </a:solidFill>
                <a:headEnd type="none" w="med" len="med"/>
                <a:tailEnd type="arrow" w="lg" len="lg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aClient</a:t>
                </a:r>
                <a:endParaRPr lang="en-IN" sz="1600" dirty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6093C45-58A7-4089-9A2D-E888F06FDC3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>
                <a:off x="623777" y="2263996"/>
                <a:ext cx="0" cy="372937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  <a:lumOff val="35000"/>
                  </a:schemeClr>
                </a:solidFill>
                <a:prstDash val="lgDash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8E29FE-6C4F-4665-86DC-E78E1E675923}"/>
                </a:ext>
              </a:extLst>
            </p:cNvPr>
            <p:cNvSpPr/>
            <p:nvPr/>
          </p:nvSpPr>
          <p:spPr>
            <a:xfrm>
              <a:off x="5621914" y="2613733"/>
              <a:ext cx="217961" cy="3378582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6D0FA1-29A8-43F6-AE88-ECF219314437}"/>
              </a:ext>
            </a:extLst>
          </p:cNvPr>
          <p:cNvCxnSpPr>
            <a:cxnSpLocks/>
          </p:cNvCxnSpPr>
          <p:nvPr/>
        </p:nvCxnSpPr>
        <p:spPr>
          <a:xfrm>
            <a:off x="1528442" y="3638715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2BA45A-A239-44AB-A006-E32E37683008}"/>
              </a:ext>
            </a:extLst>
          </p:cNvPr>
          <p:cNvCxnSpPr>
            <a:cxnSpLocks/>
          </p:cNvCxnSpPr>
          <p:nvPr/>
        </p:nvCxnSpPr>
        <p:spPr>
          <a:xfrm flipV="1">
            <a:off x="1518817" y="2541005"/>
            <a:ext cx="7870480" cy="12311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69CCA1-08FA-4EA3-B4C5-3389DDD49E26}"/>
              </a:ext>
            </a:extLst>
          </p:cNvPr>
          <p:cNvGrpSpPr/>
          <p:nvPr/>
        </p:nvGrpSpPr>
        <p:grpSpPr>
          <a:xfrm>
            <a:off x="8697888" y="1547813"/>
            <a:ext cx="1633937" cy="4367212"/>
            <a:chOff x="-242037" y="1626154"/>
            <a:chExt cx="1633937" cy="436721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734860-9406-46E2-984F-9C0036B28F04}"/>
                </a:ext>
              </a:extLst>
            </p:cNvPr>
            <p:cNvSpPr/>
            <p:nvPr/>
          </p:nvSpPr>
          <p:spPr>
            <a:xfrm>
              <a:off x="-242037" y="1626154"/>
              <a:ext cx="1633937" cy="637842"/>
            </a:xfrm>
            <a:prstGeom prst="rect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aConcreteBuilder</a:t>
              </a:r>
              <a:endPara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FC608C0-5276-42D6-AE9F-FCAB9DED04B7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574932" y="2263996"/>
              <a:ext cx="13927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09F6A8BE-3B34-46EB-8211-6E723191586D}"/>
              </a:ext>
            </a:extLst>
          </p:cNvPr>
          <p:cNvSpPr/>
          <p:nvPr/>
        </p:nvSpPr>
        <p:spPr>
          <a:xfrm>
            <a:off x="9412261" y="2495670"/>
            <a:ext cx="195584" cy="464134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92E9B8-2E00-4060-B5BE-134B3C791331}"/>
              </a:ext>
            </a:extLst>
          </p:cNvPr>
          <p:cNvSpPr/>
          <p:nvPr/>
        </p:nvSpPr>
        <p:spPr>
          <a:xfrm>
            <a:off x="9426428" y="3679726"/>
            <a:ext cx="190781" cy="3651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A45EDD-3391-43B9-B327-37F3EFCAAAED}"/>
              </a:ext>
            </a:extLst>
          </p:cNvPr>
          <p:cNvSpPr/>
          <p:nvPr/>
        </p:nvSpPr>
        <p:spPr>
          <a:xfrm>
            <a:off x="9426427" y="4136810"/>
            <a:ext cx="190781" cy="3651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396090-1635-40FF-B3D8-5BBA3331C9E4}"/>
              </a:ext>
            </a:extLst>
          </p:cNvPr>
          <p:cNvSpPr/>
          <p:nvPr/>
        </p:nvSpPr>
        <p:spPr>
          <a:xfrm>
            <a:off x="9426429" y="4604020"/>
            <a:ext cx="190781" cy="3651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82A95AE-0643-44F6-833B-B4387573EFF7}"/>
              </a:ext>
            </a:extLst>
          </p:cNvPr>
          <p:cNvSpPr/>
          <p:nvPr/>
        </p:nvSpPr>
        <p:spPr>
          <a:xfrm>
            <a:off x="9426426" y="5373449"/>
            <a:ext cx="190781" cy="365120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3E1DC5-93C2-4BFA-9EF2-4397A023A676}"/>
              </a:ext>
            </a:extLst>
          </p:cNvPr>
          <p:cNvGrpSpPr/>
          <p:nvPr/>
        </p:nvGrpSpPr>
        <p:grpSpPr>
          <a:xfrm>
            <a:off x="4812618" y="1547813"/>
            <a:ext cx="1307805" cy="4367212"/>
            <a:chOff x="-30126" y="1626154"/>
            <a:chExt cx="1307805" cy="43672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AB21F-08D9-47E1-A34B-D6AEEDA90CD0}"/>
                </a:ext>
              </a:extLst>
            </p:cNvPr>
            <p:cNvSpPr/>
            <p:nvPr/>
          </p:nvSpPr>
          <p:spPr>
            <a:xfrm>
              <a:off x="-30126" y="1626154"/>
              <a:ext cx="1307805" cy="637842"/>
            </a:xfrm>
            <a:prstGeom prst="rect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headEnd type="none" w="med" len="med"/>
              <a:tailEnd type="arrow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aDirector</a:t>
              </a:r>
              <a:endPara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2DA0C-C6C9-48E4-9EBA-86C3FCD335C5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623777" y="2263996"/>
              <a:ext cx="0" cy="37293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prstDash val="lgDash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150029-3EAD-4217-93DB-35A1535FF8CD}"/>
              </a:ext>
            </a:extLst>
          </p:cNvPr>
          <p:cNvSpPr/>
          <p:nvPr/>
        </p:nvSpPr>
        <p:spPr>
          <a:xfrm>
            <a:off x="5358229" y="2915112"/>
            <a:ext cx="201281" cy="426060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21C73-EAE8-4601-901D-034A66CDD3C3}"/>
              </a:ext>
            </a:extLst>
          </p:cNvPr>
          <p:cNvSpPr/>
          <p:nvPr/>
        </p:nvSpPr>
        <p:spPr>
          <a:xfrm>
            <a:off x="5363926" y="3625999"/>
            <a:ext cx="195584" cy="1679729"/>
          </a:xfrm>
          <a:prstGeom prst="rect">
            <a:avLst/>
          </a:prstGeom>
          <a:solidFill>
            <a:srgbClr val="F2F2F2"/>
          </a:solidFill>
          <a:ln w="28575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arrow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A33387-6CB2-4659-9234-0E867E1B41D2}"/>
              </a:ext>
            </a:extLst>
          </p:cNvPr>
          <p:cNvSpPr txBox="1"/>
          <p:nvPr/>
        </p:nvSpPr>
        <p:spPr>
          <a:xfrm>
            <a:off x="1590585" y="2214761"/>
            <a:ext cx="193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new </a:t>
            </a:r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ConcreteBuilder</a:t>
            </a:r>
            <a:endParaRPr lang="en-IN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7F20A4-CC2E-43B8-988B-193AEC8AB81F}"/>
              </a:ext>
            </a:extLst>
          </p:cNvPr>
          <p:cNvCxnSpPr>
            <a:cxnSpLocks/>
          </p:cNvCxnSpPr>
          <p:nvPr/>
        </p:nvCxnSpPr>
        <p:spPr>
          <a:xfrm>
            <a:off x="1528442" y="2915922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prstDash val="dash"/>
            <a:headEnd type="none" w="lg" len="lg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2BE9770-1A1E-4626-B65A-83E26D6CF491}"/>
              </a:ext>
            </a:extLst>
          </p:cNvPr>
          <p:cNvSpPr txBox="1"/>
          <p:nvPr/>
        </p:nvSpPr>
        <p:spPr>
          <a:xfrm>
            <a:off x="1544835" y="2607924"/>
            <a:ext cx="2837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new Director(</a:t>
            </a:r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aConcreteBuilder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9932D9-B7B4-4889-8C60-FCBBA8AAA1B8}"/>
              </a:ext>
            </a:extLst>
          </p:cNvPr>
          <p:cNvSpPr txBox="1"/>
          <p:nvPr/>
        </p:nvSpPr>
        <p:spPr>
          <a:xfrm>
            <a:off x="1563437" y="3341172"/>
            <a:ext cx="111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Construct()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35B0FE-6BAE-4831-A3A1-A6150FD8A901}"/>
              </a:ext>
            </a:extLst>
          </p:cNvPr>
          <p:cNvCxnSpPr>
            <a:cxnSpLocks/>
          </p:cNvCxnSpPr>
          <p:nvPr/>
        </p:nvCxnSpPr>
        <p:spPr>
          <a:xfrm>
            <a:off x="5559510" y="3767464"/>
            <a:ext cx="3850229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2C46E6-594A-41B9-8EED-D4F2DC38D7E7}"/>
              </a:ext>
            </a:extLst>
          </p:cNvPr>
          <p:cNvSpPr txBox="1"/>
          <p:nvPr/>
        </p:nvSpPr>
        <p:spPr>
          <a:xfrm>
            <a:off x="5716447" y="3455415"/>
            <a:ext cx="118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BuildPartA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5EEA6E-F71D-4EE5-8E7B-B7E5E62DD914}"/>
              </a:ext>
            </a:extLst>
          </p:cNvPr>
          <p:cNvCxnSpPr>
            <a:cxnSpLocks/>
          </p:cNvCxnSpPr>
          <p:nvPr/>
        </p:nvCxnSpPr>
        <p:spPr>
          <a:xfrm>
            <a:off x="5587277" y="4198994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000968-5A75-40A8-947C-EC89467AF897}"/>
              </a:ext>
            </a:extLst>
          </p:cNvPr>
          <p:cNvSpPr txBox="1"/>
          <p:nvPr/>
        </p:nvSpPr>
        <p:spPr>
          <a:xfrm>
            <a:off x="5744214" y="3901394"/>
            <a:ext cx="11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BuildPartB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614A28-C507-4AD9-92D0-45A0D13F025C}"/>
              </a:ext>
            </a:extLst>
          </p:cNvPr>
          <p:cNvCxnSpPr>
            <a:cxnSpLocks/>
          </p:cNvCxnSpPr>
          <p:nvPr/>
        </p:nvCxnSpPr>
        <p:spPr>
          <a:xfrm>
            <a:off x="5576777" y="4662626"/>
            <a:ext cx="3829787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425517-0099-4D4C-94B6-62B7A40BC48B}"/>
              </a:ext>
            </a:extLst>
          </p:cNvPr>
          <p:cNvSpPr txBox="1"/>
          <p:nvPr/>
        </p:nvSpPr>
        <p:spPr>
          <a:xfrm>
            <a:off x="5733714" y="4365026"/>
            <a:ext cx="118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BuildPartC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6822B8-5CAA-4830-B94D-8A19B86D5663}"/>
              </a:ext>
            </a:extLst>
          </p:cNvPr>
          <p:cNvCxnSpPr>
            <a:cxnSpLocks/>
          </p:cNvCxnSpPr>
          <p:nvPr/>
        </p:nvCxnSpPr>
        <p:spPr>
          <a:xfrm>
            <a:off x="1544835" y="5475005"/>
            <a:ext cx="7872229" cy="0"/>
          </a:xfrm>
          <a:prstGeom prst="straightConnector1">
            <a:avLst/>
          </a:prstGeom>
          <a:ln w="28575" cap="rnd">
            <a:solidFill>
              <a:schemeClr val="bg1">
                <a:lumMod val="65000"/>
                <a:lumOff val="35000"/>
              </a:schemeClr>
            </a:solidFill>
            <a:headEnd type="none" w="med" len="med"/>
            <a:tailEnd type="triangle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C26B745-DA3D-4F48-8770-E3CC306C19C8}"/>
              </a:ext>
            </a:extLst>
          </p:cNvPr>
          <p:cNvSpPr txBox="1"/>
          <p:nvPr/>
        </p:nvSpPr>
        <p:spPr>
          <a:xfrm>
            <a:off x="1552804" y="5136451"/>
            <a:ext cx="1124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GetResult</a:t>
            </a:r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7000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4" grpId="0" animBg="1"/>
      <p:bldP spid="68" grpId="0" animBg="1"/>
      <p:bldP spid="69" grpId="0" animBg="1"/>
      <p:bldP spid="70" grpId="0" animBg="1"/>
      <p:bldP spid="53" grpId="0" animBg="1"/>
      <p:bldP spid="61" grpId="0" animBg="1"/>
      <p:bldP spid="57" grpId="0"/>
      <p:bldP spid="60" grpId="0"/>
      <p:bldP spid="63" grpId="0"/>
      <p:bldP spid="72" grpId="0"/>
      <p:bldP spid="74" grpId="0"/>
      <p:bldP spid="76" grpId="0"/>
      <p:bldP spid="8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FileBuilder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C16-2267-4CDA-9B5C-2CFF8AD23936}" type="slidenum">
              <a:rPr lang="en-IN" smtClean="0"/>
              <a:pPr/>
              <a:t>97</a:t>
            </a:fld>
            <a:endParaRPr lang="en-IN" dirty="0"/>
          </a:p>
        </p:txBody>
      </p:sp>
      <p:grpSp>
        <p:nvGrpSpPr>
          <p:cNvPr id="12" name="Group 9"/>
          <p:cNvGrpSpPr/>
          <p:nvPr/>
        </p:nvGrpSpPr>
        <p:grpSpPr>
          <a:xfrm>
            <a:off x="7078574" y="4368893"/>
            <a:ext cx="2124091" cy="1583871"/>
            <a:chOff x="3428992" y="1500150"/>
            <a:chExt cx="2357454" cy="1214446"/>
          </a:xfrm>
          <a:solidFill>
            <a:schemeClr val="tx1">
              <a:lumMod val="95000"/>
            </a:schemeClr>
          </a:solidFill>
        </p:grpSpPr>
        <p:sp>
          <p:nvSpPr>
            <p:cNvPr id="36" name="Rectangle 8"/>
            <p:cNvSpPr/>
            <p:nvPr/>
          </p:nvSpPr>
          <p:spPr>
            <a:xfrm>
              <a:off x="3428992" y="1500150"/>
              <a:ext cx="2357454" cy="40785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err="1"/>
                <a:t>SimpleFileBuilder</a:t>
              </a:r>
              <a:endParaRPr lang="en-IN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28992" y="1908005"/>
              <a:ext cx="2357454" cy="80659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US" sz="1600" dirty="0" err="1">
                  <a:solidFill>
                    <a:prstClr val="black"/>
                  </a:solidFill>
                </a:rPr>
                <a:t>ShareMode</a:t>
              </a:r>
              <a:r>
                <a:rPr lang="en-US" sz="1600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dirty="0" err="1">
                  <a:solidFill>
                    <a:prstClr val="black"/>
                  </a:solidFill>
                </a:rPr>
                <a:t>SecurityAttributes</a:t>
              </a:r>
              <a:r>
                <a:rPr lang="en-US" sz="1600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dirty="0" err="1">
                  <a:solidFill>
                    <a:prstClr val="black"/>
                  </a:solidFill>
                </a:rPr>
                <a:t>CreationDisposition</a:t>
              </a:r>
              <a:r>
                <a:rPr lang="en-US" sz="1600" dirty="0">
                  <a:solidFill>
                    <a:prstClr val="black"/>
                  </a:solidFill>
                </a:rPr>
                <a:t>()</a:t>
              </a:r>
              <a:endParaRPr lang="en-IN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sz="1600" dirty="0">
                  <a:solidFill>
                    <a:prstClr val="black"/>
                  </a:solidFill>
                </a:rPr>
                <a:t>Build() 	</a:t>
              </a:r>
              <a:endParaRPr lang="en-IN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2524100" y="1928804"/>
            <a:ext cx="1643074" cy="1143008"/>
            <a:chOff x="6072198" y="3214686"/>
            <a:chExt cx="1928826" cy="928694"/>
          </a:xfrm>
          <a:solidFill>
            <a:schemeClr val="tx1">
              <a:lumMod val="95000"/>
            </a:schemeClr>
          </a:solidFill>
        </p:grpSpPr>
        <p:sp>
          <p:nvSpPr>
            <p:cNvPr id="32" name="Rectangle 8"/>
            <p:cNvSpPr/>
            <p:nvPr/>
          </p:nvSpPr>
          <p:spPr>
            <a:xfrm>
              <a:off x="6072198" y="3214686"/>
              <a:ext cx="1928826" cy="367063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Director</a:t>
              </a:r>
              <a:endParaRPr lang="en-IN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72198" y="3581749"/>
              <a:ext cx="1928826" cy="561631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Create()</a:t>
              </a:r>
            </a:p>
          </p:txBody>
        </p:sp>
      </p:grpSp>
      <p:sp>
        <p:nvSpPr>
          <p:cNvPr id="30" name="Rectangle 8"/>
          <p:cNvSpPr/>
          <p:nvPr/>
        </p:nvSpPr>
        <p:spPr>
          <a:xfrm>
            <a:off x="10332534" y="4446299"/>
            <a:ext cx="1214446" cy="36706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File</a:t>
            </a:r>
            <a:endParaRPr lang="en-IN" b="1" dirty="0"/>
          </a:p>
        </p:txBody>
      </p:sp>
      <p:grpSp>
        <p:nvGrpSpPr>
          <p:cNvPr id="16" name="Group 12"/>
          <p:cNvGrpSpPr/>
          <p:nvPr/>
        </p:nvGrpSpPr>
        <p:grpSpPr>
          <a:xfrm>
            <a:off x="7045802" y="1844396"/>
            <a:ext cx="2351416" cy="1403105"/>
            <a:chOff x="3806579" y="1562929"/>
            <a:chExt cx="1737657" cy="1528601"/>
          </a:xfrm>
          <a:solidFill>
            <a:schemeClr val="tx1">
              <a:lumMod val="95000"/>
            </a:schemeClr>
          </a:solidFill>
        </p:grpSpPr>
        <p:sp>
          <p:nvSpPr>
            <p:cNvPr id="28" name="Rectangle 8"/>
            <p:cNvSpPr/>
            <p:nvPr/>
          </p:nvSpPr>
          <p:spPr>
            <a:xfrm>
              <a:off x="3806579" y="1562929"/>
              <a:ext cx="1737657" cy="407855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i="1" dirty="0" err="1"/>
                <a:t>FileBuilder</a:t>
              </a:r>
              <a:endParaRPr lang="en-IN" b="1" i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06579" y="1970783"/>
              <a:ext cx="1737657" cy="1120747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US" sz="1600" i="1" dirty="0" err="1">
                  <a:solidFill>
                    <a:prstClr val="black"/>
                  </a:solidFill>
                </a:rPr>
                <a:t>ShareMode</a:t>
              </a:r>
              <a:r>
                <a:rPr lang="en-US" sz="1600" i="1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i="1" dirty="0" err="1">
                  <a:solidFill>
                    <a:prstClr val="black"/>
                  </a:solidFill>
                </a:rPr>
                <a:t>SecurityAttributes</a:t>
              </a:r>
              <a:r>
                <a:rPr lang="en-US" sz="1600" i="1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i="1" dirty="0" err="1">
                  <a:solidFill>
                    <a:prstClr val="black"/>
                  </a:solidFill>
                </a:rPr>
                <a:t>CreationDisposition</a:t>
              </a:r>
              <a:r>
                <a:rPr lang="en-US" sz="1600" i="1" dirty="0">
                  <a:solidFill>
                    <a:prstClr val="black"/>
                  </a:solidFill>
                </a:rPr>
                <a:t>()</a:t>
              </a:r>
            </a:p>
            <a:p>
              <a:pPr lvl="0"/>
              <a:r>
                <a:rPr lang="en-US" sz="1600" i="1" dirty="0">
                  <a:solidFill>
                    <a:prstClr val="black"/>
                  </a:solidFill>
                </a:rPr>
                <a:t>…</a:t>
              </a:r>
              <a:endParaRPr lang="en-IN" sz="1600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>
            <a:off x="8055693" y="3290535"/>
            <a:ext cx="217878" cy="22292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8" name="Straight Connector 17"/>
          <p:cNvCxnSpPr>
            <a:cxnSpLocks/>
            <a:stCxn id="17" idx="3"/>
          </p:cNvCxnSpPr>
          <p:nvPr/>
        </p:nvCxnSpPr>
        <p:spPr>
          <a:xfrm>
            <a:off x="8164632" y="3513462"/>
            <a:ext cx="1" cy="876290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23" idx="3"/>
          </p:cNvCxnSpPr>
          <p:nvPr/>
        </p:nvCxnSpPr>
        <p:spPr>
          <a:xfrm flipV="1">
            <a:off x="4399091" y="2147999"/>
            <a:ext cx="2646711" cy="2802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184777" y="2036254"/>
            <a:ext cx="214314" cy="229094"/>
          </a:xfrm>
          <a:prstGeom prst="diamond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cxnSpLocks/>
            <a:stCxn id="36" idx="3"/>
          </p:cNvCxnSpPr>
          <p:nvPr/>
        </p:nvCxnSpPr>
        <p:spPr>
          <a:xfrm>
            <a:off x="9202665" y="4634854"/>
            <a:ext cx="1129869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prstDash val="dash"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24102" y="4143382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all objects in structure {</a:t>
            </a:r>
          </a:p>
          <a:p>
            <a:r>
              <a:rPr lang="en-US" sz="1400" dirty="0"/>
              <a:t>      builder-&gt;</a:t>
            </a:r>
            <a:r>
              <a:rPr lang="en-US" sz="1400" dirty="0" err="1"/>
              <a:t>BuildPart</a:t>
            </a:r>
            <a:r>
              <a:rPr lang="en-US" sz="1400" dirty="0"/>
              <a:t>() ;</a:t>
            </a:r>
          </a:p>
          <a:p>
            <a:r>
              <a:rPr lang="en-US" sz="1400" dirty="0"/>
              <a:t>}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381488" y="1714489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builder</a:t>
            </a:r>
            <a:endParaRPr lang="en-IN" sz="1600" dirty="0"/>
          </a:p>
        </p:txBody>
      </p:sp>
      <p:sp>
        <p:nvSpPr>
          <p:cNvPr id="47" name="Oval 46"/>
          <p:cNvSpPr/>
          <p:nvPr/>
        </p:nvSpPr>
        <p:spPr>
          <a:xfrm>
            <a:off x="3738548" y="2643184"/>
            <a:ext cx="142876" cy="14287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167835" y="3429000"/>
            <a:ext cx="1285090" cy="794"/>
          </a:xfrm>
          <a:prstGeom prst="lin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984F3C-F75B-42F6-985E-7CC36ABFC0CC}"/>
              </a:ext>
            </a:extLst>
          </p:cNvPr>
          <p:cNvGrpSpPr/>
          <p:nvPr/>
        </p:nvGrpSpPr>
        <p:grpSpPr>
          <a:xfrm>
            <a:off x="2277914" y="4065154"/>
            <a:ext cx="2798907" cy="1029197"/>
            <a:chOff x="7519357" y="3694649"/>
            <a:chExt cx="1625596" cy="60007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24D55D-BF86-4894-8085-BF521798C553}"/>
                </a:ext>
              </a:extLst>
            </p:cNvPr>
            <p:cNvGrpSpPr/>
            <p:nvPr/>
          </p:nvGrpSpPr>
          <p:grpSpPr>
            <a:xfrm>
              <a:off x="7519357" y="3694649"/>
              <a:ext cx="1625596" cy="600075"/>
              <a:chOff x="7123117" y="5057775"/>
              <a:chExt cx="1625596" cy="60007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93E2E1-090B-40E9-805D-E838832D1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13969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8788AE-8379-4055-8745-731D881754A1}"/>
                  </a:ext>
                </a:extLst>
              </p:cNvPr>
              <p:cNvCxnSpPr/>
              <p:nvPr/>
            </p:nvCxnSpPr>
            <p:spPr>
              <a:xfrm>
                <a:off x="7123117" y="5657850"/>
                <a:ext cx="1625596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13297B3-B8B3-46AA-B484-2D9466C5B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3117" y="5057775"/>
                <a:ext cx="0" cy="595732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CA92D4-12F2-4873-AB47-4FB415D6B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713" y="5280002"/>
                <a:ext cx="0" cy="373505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D8899A2-CF6D-41D3-A6A8-243C78D3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1" y="5057775"/>
                <a:ext cx="228602" cy="222227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9645035-02D3-4955-BF6A-152936156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0112" y="5064568"/>
                <a:ext cx="0" cy="229019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A7F1B24-76D2-4EB4-921D-072C00526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0111" y="5290810"/>
                <a:ext cx="228602" cy="0"/>
              </a:xfrm>
              <a:prstGeom prst="line">
                <a:avLst/>
              </a:prstGeom>
              <a:ln w="19050" cap="rnd">
                <a:solidFill>
                  <a:schemeClr val="bg1">
                    <a:lumMod val="65000"/>
                    <a:lumOff val="3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2C4311-1B15-4B0E-B8FA-3926B6C9724F}"/>
                </a:ext>
              </a:extLst>
            </p:cNvPr>
            <p:cNvSpPr txBox="1"/>
            <p:nvPr/>
          </p:nvSpPr>
          <p:spPr>
            <a:xfrm>
              <a:off x="7544173" y="3807868"/>
              <a:ext cx="1433829" cy="4306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builder-&gt;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ShareMode</a:t>
              </a:r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()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builder-&gt;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SecurityAttributes</a:t>
              </a:r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()</a:t>
              </a:r>
            </a:p>
            <a:p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builder-&gt;</a:t>
              </a:r>
              <a:r>
                <a:rPr lang="en-IN" sz="1400" dirty="0" err="1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CreationDisposition</a:t>
              </a:r>
              <a:r>
                <a:rPr lang="en-IN" sz="14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2C2EC56-9010-4836-A52B-C766A2644BD4}"/>
              </a:ext>
            </a:extLst>
          </p:cNvPr>
          <p:cNvSpPr txBox="1"/>
          <p:nvPr/>
        </p:nvSpPr>
        <p:spPr>
          <a:xfrm>
            <a:off x="4416694" y="177176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2295947973"/>
      </p:ext>
    </p:extLst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FBC6-D108-4283-AEC1-04F7467B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D7FF4-FEF6-46A1-9FEA-207A57A8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Modern implementations of builder do not use Director class</a:t>
            </a:r>
          </a:p>
          <a:p>
            <a:r>
              <a:rPr lang="en-IN" dirty="0"/>
              <a:t>The builder can be a nested class of the product  that it builds</a:t>
            </a:r>
          </a:p>
          <a:p>
            <a:r>
              <a:rPr lang="en-IN" dirty="0"/>
              <a:t>Simplifies the code, especially when the builder constructs the same object (albeit with different states)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09CCC-23FC-44DB-A3D7-8A1A235B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4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9342-E42C-4EC6-B52F-23B988B8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Fluent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42C0-2573-4F47-858C-E1786D64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simplify the construction process, the methods of the builder can be chained together</a:t>
            </a:r>
          </a:p>
          <a:p>
            <a:r>
              <a:rPr lang="en-IN" dirty="0"/>
              <a:t>This requires each method to return the builder instance</a:t>
            </a:r>
          </a:p>
          <a:p>
            <a:r>
              <a:rPr lang="en-IN" dirty="0"/>
              <a:t>This interface for creating the object is called the fluent interface</a:t>
            </a:r>
          </a:p>
          <a:p>
            <a:r>
              <a:rPr lang="en-IN" dirty="0"/>
              <a:t>After calling state-setting operations, the client calls the build method to construct the object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213A-12AE-4046-A0A4-1CCB7AC0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53AF-D649-4281-823C-82279F2C7BD4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30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F65E62-E44F-408F-AD33-C3946A78BEEB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E9C1CBCCEDA342B8F9BAA8A3BBE0C8" ma:contentTypeVersion="11" ma:contentTypeDescription="Create a new document." ma:contentTypeScope="" ma:versionID="e4f1fe1b1c40190b9af6647cc1e82e5b">
  <xsd:schema xmlns:xsd="http://www.w3.org/2001/XMLSchema" xmlns:xs="http://www.w3.org/2001/XMLSchema" xmlns:p="http://schemas.microsoft.com/office/2006/metadata/properties" xmlns:ns3="e2f00e6d-9311-40ce-b423-3db45aa5f1d9" xmlns:ns4="0c0c7db8-b590-417a-ac6e-04d21e002351" targetNamespace="http://schemas.microsoft.com/office/2006/metadata/properties" ma:root="true" ma:fieldsID="52b18c43005c03183640de957191dc4e" ns3:_="" ns4:_="">
    <xsd:import namespace="e2f00e6d-9311-40ce-b423-3db45aa5f1d9"/>
    <xsd:import namespace="0c0c7db8-b590-417a-ac6e-04d21e0023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00e6d-9311-40ce-b423-3db45aa5f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c7db8-b590-417a-ac6e-04d21e00235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90CA91-449A-45E5-B3C4-0817D496F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00e6d-9311-40ce-b423-3db45aa5f1d9"/>
    <ds:schemaRef ds:uri="0c0c7db8-b590-417a-ac6e-04d21e0023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5B96FC-EF56-496F-AD48-2304DEFDC323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c0c7db8-b590-417a-ac6e-04d21e002351"/>
    <ds:schemaRef ds:uri="e2f00e6d-9311-40ce-b423-3db45aa5f1d9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8EA153B-0A73-430B-8278-20B261BA0E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4154</Words>
  <Application>Microsoft Office PowerPoint</Application>
  <PresentationFormat>Widescreen</PresentationFormat>
  <Paragraphs>1003</Paragraphs>
  <Slides>102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Times New Roman</vt:lpstr>
      <vt:lpstr>Office Theme</vt:lpstr>
      <vt:lpstr>Creational Design Patterns</vt:lpstr>
      <vt:lpstr>PowerPoint Presentation</vt:lpstr>
      <vt:lpstr>Objectives</vt:lpstr>
      <vt:lpstr>Instructor</vt:lpstr>
      <vt:lpstr>Design Patterns</vt:lpstr>
      <vt:lpstr>What is a pattern?</vt:lpstr>
      <vt:lpstr>What is a pattern?</vt:lpstr>
      <vt:lpstr>SOLID Principles</vt:lpstr>
      <vt:lpstr>Single Responsibility Principle</vt:lpstr>
      <vt:lpstr>PowerPoint Presentation</vt:lpstr>
      <vt:lpstr>Open-Closed Principle</vt:lpstr>
      <vt:lpstr>PowerPoint Presentation</vt:lpstr>
      <vt:lpstr>Liskov-Substitution Principle</vt:lpstr>
      <vt:lpstr>PowerPoint Presentation</vt:lpstr>
      <vt:lpstr>PowerPoint Presentation</vt:lpstr>
      <vt:lpstr>PowerPoint Presentation</vt:lpstr>
      <vt:lpstr>Interface Segregation Principle</vt:lpstr>
      <vt:lpstr>PowerPoint Presentation</vt:lpstr>
      <vt:lpstr>Dependency Inversion Principle</vt:lpstr>
      <vt:lpstr>PowerPoint Presentation</vt:lpstr>
      <vt:lpstr>PowerPoint Presentation</vt:lpstr>
      <vt:lpstr>Catalogue</vt:lpstr>
      <vt:lpstr>Pattern Structure</vt:lpstr>
      <vt:lpstr>Class</vt:lpstr>
      <vt:lpstr>Class</vt:lpstr>
      <vt:lpstr>Inheritance (Generalization)</vt:lpstr>
      <vt:lpstr>Abstract class</vt:lpstr>
      <vt:lpstr>Composition</vt:lpstr>
      <vt:lpstr>Aggregation</vt:lpstr>
      <vt:lpstr>Association</vt:lpstr>
      <vt:lpstr>Note</vt:lpstr>
      <vt:lpstr>Creational Patterns</vt:lpstr>
      <vt:lpstr>PowerPoint Presentation</vt:lpstr>
      <vt:lpstr>Singleton Pattern</vt:lpstr>
      <vt:lpstr>PowerPoint Presentation</vt:lpstr>
      <vt:lpstr>PowerPoint Presentation</vt:lpstr>
      <vt:lpstr>Implementation</vt:lpstr>
      <vt:lpstr>Singleton Vs Monostate</vt:lpstr>
      <vt:lpstr>Structure</vt:lpstr>
      <vt:lpstr>Singleton Example</vt:lpstr>
      <vt:lpstr>Monostate Example</vt:lpstr>
      <vt:lpstr>Pros</vt:lpstr>
      <vt:lpstr>Cons</vt:lpstr>
      <vt:lpstr>When to use?</vt:lpstr>
      <vt:lpstr>Factory Method</vt:lpstr>
      <vt:lpstr>PowerPoint Presentation</vt:lpstr>
      <vt:lpstr>Implementation</vt:lpstr>
      <vt:lpstr>Structure</vt:lpstr>
      <vt:lpstr>Factory Method Example</vt:lpstr>
      <vt:lpstr>Parameterized Factory Method</vt:lpstr>
      <vt:lpstr>Pros</vt:lpstr>
      <vt:lpstr>Cons</vt:lpstr>
      <vt:lpstr>When to use?</vt:lpstr>
      <vt:lpstr>Object Pool</vt:lpstr>
      <vt:lpstr>PowerPoint Presentation</vt:lpstr>
      <vt:lpstr>PowerPoint Presentation</vt:lpstr>
      <vt:lpstr>Structure</vt:lpstr>
      <vt:lpstr>Implementation</vt:lpstr>
      <vt:lpstr>Implementation</vt:lpstr>
      <vt:lpstr>Implementation</vt:lpstr>
      <vt:lpstr>Implementation Alternatives</vt:lpstr>
      <vt:lpstr>Object Pool Example</vt:lpstr>
      <vt:lpstr>Pros</vt:lpstr>
      <vt:lpstr>Cons</vt:lpstr>
      <vt:lpstr>When to use</vt:lpstr>
      <vt:lpstr>Abstract Factory</vt:lpstr>
      <vt:lpstr>Abstract Factory</vt:lpstr>
      <vt:lpstr>PowerPoint Presentation</vt:lpstr>
      <vt:lpstr>Implementation</vt:lpstr>
      <vt:lpstr>Structure</vt:lpstr>
      <vt:lpstr>Db Framework</vt:lpstr>
      <vt:lpstr>Pros</vt:lpstr>
      <vt:lpstr>Cons</vt:lpstr>
      <vt:lpstr>Factory Method vs. Abstract Factory</vt:lpstr>
      <vt:lpstr>When to use</vt:lpstr>
      <vt:lpstr>Prototype</vt:lpstr>
      <vt:lpstr>PowerPoint Presentation</vt:lpstr>
      <vt:lpstr>Implementation</vt:lpstr>
      <vt:lpstr>Shallow Copy</vt:lpstr>
      <vt:lpstr>Shallow Copy</vt:lpstr>
      <vt:lpstr>Deep Copy</vt:lpstr>
      <vt:lpstr>Deep Copy</vt:lpstr>
      <vt:lpstr>Structure</vt:lpstr>
      <vt:lpstr>PowerPoint Presentation</vt:lpstr>
      <vt:lpstr>Structure</vt:lpstr>
      <vt:lpstr>Game Vehicles</vt:lpstr>
      <vt:lpstr>Alternative Implementation</vt:lpstr>
      <vt:lpstr>Pros</vt:lpstr>
      <vt:lpstr>Cons</vt:lpstr>
      <vt:lpstr>When to use </vt:lpstr>
      <vt:lpstr>Builder Pattern</vt:lpstr>
      <vt:lpstr>Builder</vt:lpstr>
      <vt:lpstr>PowerPoint Presentation</vt:lpstr>
      <vt:lpstr>Implementation</vt:lpstr>
      <vt:lpstr>Structure</vt:lpstr>
      <vt:lpstr>Collaboration</vt:lpstr>
      <vt:lpstr>FileBuilder</vt:lpstr>
      <vt:lpstr>Alternative Implementation</vt:lpstr>
      <vt:lpstr>Fluent Interface</vt:lpstr>
      <vt:lpstr>Pros</vt:lpstr>
      <vt:lpstr>Cons</vt:lpstr>
      <vt:lpstr>When to use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Design Patterns</dc:title>
  <dc:creator>Umar Lone</dc:creator>
  <cp:keywords>Design</cp:keywords>
  <dc:description>Email umar.lone@poash.com for questions related to this document.</dc:description>
  <cp:lastModifiedBy>Umar Lone</cp:lastModifiedBy>
  <cp:revision>5</cp:revision>
  <dcterms:created xsi:type="dcterms:W3CDTF">2020-08-11T07:19:07Z</dcterms:created>
  <dcterms:modified xsi:type="dcterms:W3CDTF">2020-08-21T07:43:07Z</dcterms:modified>
</cp:coreProperties>
</file>