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77" r:id="rId3"/>
    <p:sldId id="276" r:id="rId4"/>
    <p:sldId id="281" r:id="rId5"/>
    <p:sldId id="282" r:id="rId6"/>
    <p:sldId id="283" r:id="rId7"/>
    <p:sldId id="284" r:id="rId8"/>
    <p:sldId id="285" r:id="rId9"/>
    <p:sldId id="286" r:id="rId10"/>
    <p:sldId id="287" r:id="rId11"/>
    <p:sldId id="288" r:id="rId12"/>
    <p:sldId id="289" r:id="rId13"/>
    <p:sldId id="291" r:id="rId14"/>
    <p:sldId id="290" r:id="rId15"/>
    <p:sldId id="292" r:id="rId16"/>
    <p:sldId id="294" r:id="rId17"/>
    <p:sldId id="296" r:id="rId18"/>
    <p:sldId id="295" r:id="rId19"/>
    <p:sldId id="293" r:id="rId20"/>
    <p:sldId id="297" r:id="rId21"/>
    <p:sldId id="298" r:id="rId22"/>
    <p:sldId id="299" r:id="rId23"/>
    <p:sldId id="300" r:id="rId24"/>
    <p:sldId id="301" r:id="rId25"/>
    <p:sldId id="302" r:id="rId26"/>
    <p:sldId id="303" r:id="rId27"/>
    <p:sldId id="304" r:id="rId28"/>
    <p:sldId id="3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3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E06A0-5889-459C-92DC-DC9DDE26F4D5}"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2D6D1-A131-4793-A2DD-3CDE65B68884}" type="slidenum">
              <a:rPr lang="en-US" smtClean="0"/>
              <a:t>‹#›</a:t>
            </a:fld>
            <a:endParaRPr lang="en-US"/>
          </a:p>
        </p:txBody>
      </p:sp>
    </p:spTree>
    <p:extLst>
      <p:ext uri="{BB962C8B-B14F-4D97-AF65-F5344CB8AC3E}">
        <p14:creationId xmlns:p14="http://schemas.microsoft.com/office/powerpoint/2010/main" val="3302618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486077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061209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899099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99568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613977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665751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28569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09461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593369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807214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1102052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869053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41912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2791742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470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1657785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791599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856037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507285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516817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164215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39324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41419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15186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546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53861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111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1710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43186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5113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6144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4957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6765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3/15/2021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2187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3/15/2021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971062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JIRA</a:t>
            </a:r>
            <a:br>
              <a:rPr lang="en-US" dirty="0">
                <a:solidFill>
                  <a:schemeClr val="bg1"/>
                </a:solidFill>
              </a:rPr>
            </a:br>
            <a:r>
              <a:rPr lang="en-US" sz="4000" dirty="0">
                <a:solidFill>
                  <a:schemeClr val="accent4"/>
                </a:solidFill>
              </a:rPr>
              <a:t>Team 1 - </a:t>
            </a:r>
            <a:r>
              <a:rPr lang="en-US" sz="4000" dirty="0" err="1">
                <a:solidFill>
                  <a:schemeClr val="accent4"/>
                </a:solidFill>
              </a:rPr>
              <a:t>Asignment</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1028" name="Picture 4" descr="Press Kit | Atlassian">
            <a:extLst>
              <a:ext uri="{FF2B5EF4-FFF2-40B4-BE49-F238E27FC236}">
                <a16:creationId xmlns:a16="http://schemas.microsoft.com/office/drawing/2014/main" id="{99AE9B0C-974D-4B5D-B20F-7AE9942322E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73000"/>
                    </a14:imgEffect>
                  </a14:imgLayer>
                </a14:imgProps>
              </a:ext>
              <a:ext uri="{28A0092B-C50C-407E-A947-70E740481C1C}">
                <a14:useLocalDpi xmlns:a14="http://schemas.microsoft.com/office/drawing/2010/main" val="0"/>
              </a:ext>
            </a:extLst>
          </a:blip>
          <a:srcRect/>
          <a:stretch>
            <a:fillRect/>
          </a:stretch>
        </p:blipFill>
        <p:spPr bwMode="auto">
          <a:xfrm>
            <a:off x="426448" y="2344376"/>
            <a:ext cx="11125200" cy="1457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4" descr="Press Kit | Atlassian">
            <a:extLst>
              <a:ext uri="{FF2B5EF4-FFF2-40B4-BE49-F238E27FC236}">
                <a16:creationId xmlns:a16="http://schemas.microsoft.com/office/drawing/2014/main" id="{C8D2ED63-5149-4CC5-9D0B-F3B9F583BF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6539"/>
          <a:stretch/>
        </p:blipFill>
        <p:spPr bwMode="auto">
          <a:xfrm>
            <a:off x="426448" y="2345077"/>
            <a:ext cx="1497602" cy="1457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10</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IV. CÁC THUẬT NGỮ</a:t>
            </a:r>
          </a:p>
        </p:txBody>
      </p:sp>
      <p:graphicFrame>
        <p:nvGraphicFramePr>
          <p:cNvPr id="3" name="Table 2">
            <a:extLst>
              <a:ext uri="{FF2B5EF4-FFF2-40B4-BE49-F238E27FC236}">
                <a16:creationId xmlns:a16="http://schemas.microsoft.com/office/drawing/2014/main" id="{0911A02D-16F7-4DF1-9AF6-7DED21890FA9}"/>
              </a:ext>
            </a:extLst>
          </p:cNvPr>
          <p:cNvGraphicFramePr>
            <a:graphicFrameLocks noGrp="1"/>
          </p:cNvGraphicFramePr>
          <p:nvPr>
            <p:extLst>
              <p:ext uri="{D42A27DB-BD31-4B8C-83A1-F6EECF244321}">
                <p14:modId xmlns:p14="http://schemas.microsoft.com/office/powerpoint/2010/main" val="2169588358"/>
              </p:ext>
            </p:extLst>
          </p:nvPr>
        </p:nvGraphicFramePr>
        <p:xfrm>
          <a:off x="735891" y="1625505"/>
          <a:ext cx="5188695" cy="4565239"/>
        </p:xfrm>
        <a:graphic>
          <a:graphicData uri="http://schemas.openxmlformats.org/drawingml/2006/table">
            <a:tbl>
              <a:tblPr firstRow="1" firstCol="1" bandRow="1">
                <a:tableStyleId>{5FD0F851-EC5A-4D38-B0AD-8093EC10F338}</a:tableStyleId>
              </a:tblPr>
              <a:tblGrid>
                <a:gridCol w="1395676">
                  <a:extLst>
                    <a:ext uri="{9D8B030D-6E8A-4147-A177-3AD203B41FA5}">
                      <a16:colId xmlns:a16="http://schemas.microsoft.com/office/drawing/2014/main" val="3514060130"/>
                    </a:ext>
                  </a:extLst>
                </a:gridCol>
                <a:gridCol w="3793019">
                  <a:extLst>
                    <a:ext uri="{9D8B030D-6E8A-4147-A177-3AD203B41FA5}">
                      <a16:colId xmlns:a16="http://schemas.microsoft.com/office/drawing/2014/main" val="2899617746"/>
                    </a:ext>
                  </a:extLst>
                </a:gridCol>
              </a:tblGrid>
              <a:tr h="775293">
                <a:tc>
                  <a:txBody>
                    <a:bodyPr/>
                    <a:lstStyle/>
                    <a:p>
                      <a:pPr marL="0" marR="0">
                        <a:lnSpc>
                          <a:spcPct val="107000"/>
                        </a:lnSpc>
                        <a:spcBef>
                          <a:spcPts val="0"/>
                        </a:spcBef>
                        <a:spcAft>
                          <a:spcPts val="0"/>
                        </a:spcAft>
                      </a:pPr>
                      <a:r>
                        <a:rPr lang="en-US" sz="1100" dirty="0">
                          <a:effectLst/>
                        </a:rPr>
                        <a:t>Sprint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tc>
                  <a:txBody>
                    <a:bodyPr/>
                    <a:lstStyle/>
                    <a:p>
                      <a:pPr marL="0" marR="0">
                        <a:lnSpc>
                          <a:spcPct val="107000"/>
                        </a:lnSpc>
                        <a:spcBef>
                          <a:spcPts val="0"/>
                        </a:spcBef>
                        <a:spcAft>
                          <a:spcPts val="0"/>
                        </a:spcAft>
                      </a:pPr>
                      <a:r>
                        <a:rPr lang="en-US" sz="1100">
                          <a:effectLst/>
                        </a:rPr>
                        <a:t>Một vòng lặp ngắn hạn (lý tưởng là 2-4 tuần) mà đội phát triển thực hiện đầy đủ các công việc cần thiết như lập kế hoạch, phân tích yêu cầu, thiết kế, triển khai để cho ra các phần nhỏ của sản phẩm.</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extLst>
                  <a:ext uri="{0D108BD9-81ED-4DB2-BD59-A6C34878D82A}">
                    <a16:rowId xmlns:a16="http://schemas.microsoft.com/office/drawing/2014/main" val="1443598987"/>
                  </a:ext>
                </a:extLst>
              </a:tr>
              <a:tr h="425694">
                <a:tc>
                  <a:txBody>
                    <a:bodyPr/>
                    <a:lstStyle/>
                    <a:p>
                      <a:pPr marL="0" marR="0">
                        <a:lnSpc>
                          <a:spcPct val="107000"/>
                        </a:lnSpc>
                        <a:spcBef>
                          <a:spcPts val="0"/>
                        </a:spcBef>
                        <a:spcAft>
                          <a:spcPts val="0"/>
                        </a:spcAft>
                      </a:pPr>
                      <a:r>
                        <a:rPr lang="en-US" sz="1100">
                          <a:effectLst/>
                        </a:rPr>
                        <a:t>Backlog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tc>
                  <a:txBody>
                    <a:bodyPr/>
                    <a:lstStyle/>
                    <a:p>
                      <a:pPr marL="0" marR="0">
                        <a:lnSpc>
                          <a:spcPct val="107000"/>
                        </a:lnSpc>
                        <a:spcBef>
                          <a:spcPts val="0"/>
                        </a:spcBef>
                        <a:spcAft>
                          <a:spcPts val="0"/>
                        </a:spcAft>
                      </a:pPr>
                      <a:r>
                        <a:rPr lang="en-US" sz="1100">
                          <a:effectLst/>
                        </a:rPr>
                        <a:t>Danh sách tập hợp các user stories, bugs và tính năng cho một sản phẩm hoặc sprint.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extLst>
                  <a:ext uri="{0D108BD9-81ED-4DB2-BD59-A6C34878D82A}">
                    <a16:rowId xmlns:a16="http://schemas.microsoft.com/office/drawing/2014/main" val="502803325"/>
                  </a:ext>
                </a:extLst>
              </a:tr>
              <a:tr h="425694">
                <a:tc>
                  <a:txBody>
                    <a:bodyPr/>
                    <a:lstStyle/>
                    <a:p>
                      <a:pPr marL="0" marR="0">
                        <a:lnSpc>
                          <a:spcPct val="107000"/>
                        </a:lnSpc>
                        <a:spcBef>
                          <a:spcPts val="0"/>
                        </a:spcBef>
                        <a:spcAft>
                          <a:spcPts val="0"/>
                        </a:spcAft>
                      </a:pPr>
                      <a:r>
                        <a:rPr lang="en-US" sz="1100">
                          <a:effectLst/>
                        </a:rPr>
                        <a:t>Scrum</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tc>
                  <a:txBody>
                    <a:bodyPr/>
                    <a:lstStyle/>
                    <a:p>
                      <a:pPr marL="0" marR="0">
                        <a:lnSpc>
                          <a:spcPct val="107000"/>
                        </a:lnSpc>
                        <a:spcBef>
                          <a:spcPts val="0"/>
                        </a:spcBef>
                        <a:spcAft>
                          <a:spcPts val="0"/>
                        </a:spcAft>
                      </a:pPr>
                      <a:r>
                        <a:rPr lang="en-US" sz="1100">
                          <a:effectLst/>
                        </a:rPr>
                        <a:t>Một phương pháp Agile, nơi sản phẩm được xây dựng theo các lần lặp đi lặp lại trong một sprint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extLst>
                  <a:ext uri="{0D108BD9-81ED-4DB2-BD59-A6C34878D82A}">
                    <a16:rowId xmlns:a16="http://schemas.microsoft.com/office/drawing/2014/main" val="964108735"/>
                  </a:ext>
                </a:extLst>
              </a:tr>
              <a:tr h="425694">
                <a:tc>
                  <a:txBody>
                    <a:bodyPr/>
                    <a:lstStyle/>
                    <a:p>
                      <a:pPr marL="0" marR="0">
                        <a:lnSpc>
                          <a:spcPct val="107000"/>
                        </a:lnSpc>
                        <a:spcBef>
                          <a:spcPts val="0"/>
                        </a:spcBef>
                        <a:spcAft>
                          <a:spcPts val="0"/>
                        </a:spcAft>
                      </a:pPr>
                      <a:r>
                        <a:rPr lang="en-US" sz="1100">
                          <a:effectLst/>
                        </a:rPr>
                        <a:t>Scrum of Scrums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tc>
                  <a:txBody>
                    <a:bodyPr/>
                    <a:lstStyle/>
                    <a:p>
                      <a:pPr marL="0" marR="0">
                        <a:lnSpc>
                          <a:spcPct val="107000"/>
                        </a:lnSpc>
                        <a:spcBef>
                          <a:spcPts val="0"/>
                        </a:spcBef>
                        <a:spcAft>
                          <a:spcPts val="0"/>
                        </a:spcAft>
                      </a:pPr>
                      <a:r>
                        <a:rPr lang="en-US" sz="1100">
                          <a:effectLst/>
                        </a:rPr>
                        <a:t>Một kỹ thuật để mở rộng quy mô Scrum, các dự án đa đội – theo truyền thống gọi là program management.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extLst>
                  <a:ext uri="{0D108BD9-81ED-4DB2-BD59-A6C34878D82A}">
                    <a16:rowId xmlns:a16="http://schemas.microsoft.com/office/drawing/2014/main" val="1741585324"/>
                  </a:ext>
                </a:extLst>
              </a:tr>
              <a:tr h="1326245">
                <a:tc>
                  <a:txBody>
                    <a:bodyPr/>
                    <a:lstStyle/>
                    <a:p>
                      <a:pPr marL="0" marR="0">
                        <a:lnSpc>
                          <a:spcPct val="107000"/>
                        </a:lnSpc>
                        <a:spcBef>
                          <a:spcPts val="0"/>
                        </a:spcBef>
                        <a:spcAft>
                          <a:spcPts val="0"/>
                        </a:spcAft>
                      </a:pPr>
                      <a:r>
                        <a:rPr lang="en-US" sz="1100">
                          <a:effectLst/>
                        </a:rPr>
                        <a:t>Board</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tc>
                  <a:txBody>
                    <a:bodyPr/>
                    <a:lstStyle/>
                    <a:p>
                      <a:pPr marL="0" marR="0">
                        <a:lnSpc>
                          <a:spcPct val="107000"/>
                        </a:lnSpc>
                        <a:spcBef>
                          <a:spcPts val="0"/>
                        </a:spcBef>
                        <a:spcAft>
                          <a:spcPts val="0"/>
                        </a:spcAft>
                      </a:pPr>
                      <a:r>
                        <a:rPr lang="en-US" sz="1100">
                          <a:effectLst/>
                        </a:rPr>
                        <a:t>Công cụ dùng để hiển thị hoạt động công việc trong một quy trình làm việc cụ thể. Nó có thể thay đổi thích ứng với các phương pháp Agile khác nhau (ví dụ, một bảng Scrum sẽ hiển thị các công việc được di chuyển từ product backlog đến sprint backlog, trong khi đó một bảng Kanban thường có một quy trình làm việc ba bước: To do, In Progress, và Done).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extLst>
                  <a:ext uri="{0D108BD9-81ED-4DB2-BD59-A6C34878D82A}">
                    <a16:rowId xmlns:a16="http://schemas.microsoft.com/office/drawing/2014/main" val="1173007620"/>
                  </a:ext>
                </a:extLst>
              </a:tr>
              <a:tr h="521474">
                <a:tc>
                  <a:txBody>
                    <a:bodyPr/>
                    <a:lstStyle/>
                    <a:p>
                      <a:pPr marL="0" marR="0">
                        <a:lnSpc>
                          <a:spcPct val="107000"/>
                        </a:lnSpc>
                        <a:spcBef>
                          <a:spcPts val="0"/>
                        </a:spcBef>
                        <a:spcAft>
                          <a:spcPts val="0"/>
                        </a:spcAft>
                      </a:pPr>
                      <a:r>
                        <a:rPr lang="en-US" sz="1100">
                          <a:effectLst/>
                        </a:rPr>
                        <a:t>Burndown Chart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tc>
                  <a:txBody>
                    <a:bodyPr/>
                    <a:lstStyle/>
                    <a:p>
                      <a:pPr marL="0" marR="0">
                        <a:lnSpc>
                          <a:spcPct val="107000"/>
                        </a:lnSpc>
                        <a:spcBef>
                          <a:spcPts val="0"/>
                        </a:spcBef>
                        <a:spcAft>
                          <a:spcPts val="0"/>
                        </a:spcAft>
                      </a:pPr>
                      <a:r>
                        <a:rPr lang="en-US" sz="1100">
                          <a:effectLst/>
                        </a:rPr>
                        <a:t>Hiển thị số lượng ước tính và thực tế cho tổng số công việc phải hoàn thành trong một sprint.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extLst>
                  <a:ext uri="{0D108BD9-81ED-4DB2-BD59-A6C34878D82A}">
                    <a16:rowId xmlns:a16="http://schemas.microsoft.com/office/drawing/2014/main" val="283684224"/>
                  </a:ext>
                </a:extLst>
              </a:tr>
              <a:tr h="665145">
                <a:tc>
                  <a:txBody>
                    <a:bodyPr/>
                    <a:lstStyle/>
                    <a:p>
                      <a:pPr marL="0" marR="0">
                        <a:lnSpc>
                          <a:spcPct val="107000"/>
                        </a:lnSpc>
                        <a:spcBef>
                          <a:spcPts val="0"/>
                        </a:spcBef>
                        <a:spcAft>
                          <a:spcPts val="0"/>
                        </a:spcAft>
                      </a:pPr>
                      <a:r>
                        <a:rPr lang="en-US" sz="1100">
                          <a:effectLst/>
                        </a:rPr>
                        <a:t>Daily stand-up</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tc>
                  <a:txBody>
                    <a:bodyPr/>
                    <a:lstStyle/>
                    <a:p>
                      <a:pPr marL="0" marR="0">
                        <a:lnSpc>
                          <a:spcPct val="107000"/>
                        </a:lnSpc>
                        <a:spcBef>
                          <a:spcPts val="0"/>
                        </a:spcBef>
                        <a:spcAft>
                          <a:spcPts val="0"/>
                        </a:spcAft>
                      </a:pPr>
                      <a:r>
                        <a:rPr lang="en-US" sz="1100" dirty="0" err="1">
                          <a:effectLst/>
                        </a:rPr>
                        <a:t>Là</a:t>
                      </a:r>
                      <a:r>
                        <a:rPr lang="en-US" sz="1100" dirty="0">
                          <a:effectLst/>
                        </a:rPr>
                        <a:t> </a:t>
                      </a:r>
                      <a:r>
                        <a:rPr lang="en-US" sz="1100" dirty="0" err="1">
                          <a:effectLst/>
                        </a:rPr>
                        <a:t>một</a:t>
                      </a:r>
                      <a:r>
                        <a:rPr lang="en-US" sz="1100" dirty="0">
                          <a:effectLst/>
                        </a:rPr>
                        <a:t> </a:t>
                      </a:r>
                      <a:r>
                        <a:rPr lang="en-US" sz="1100" dirty="0" err="1">
                          <a:effectLst/>
                        </a:rPr>
                        <a:t>cuộc</a:t>
                      </a:r>
                      <a:r>
                        <a:rPr lang="en-US" sz="1100" dirty="0">
                          <a:effectLst/>
                        </a:rPr>
                        <a:t> </a:t>
                      </a:r>
                      <a:r>
                        <a:rPr lang="en-US" sz="1100" dirty="0" err="1">
                          <a:effectLst/>
                        </a:rPr>
                        <a:t>họp</a:t>
                      </a:r>
                      <a:r>
                        <a:rPr lang="en-US" sz="1100" dirty="0">
                          <a:effectLst/>
                        </a:rPr>
                        <a:t> </a:t>
                      </a:r>
                      <a:r>
                        <a:rPr lang="en-US" sz="1100" dirty="0" err="1">
                          <a:effectLst/>
                        </a:rPr>
                        <a:t>nhỏ</a:t>
                      </a:r>
                      <a:r>
                        <a:rPr lang="en-US" sz="1100" dirty="0">
                          <a:effectLst/>
                        </a:rPr>
                        <a:t> 15 </a:t>
                      </a:r>
                      <a:r>
                        <a:rPr lang="en-US" sz="1100" dirty="0" err="1">
                          <a:effectLst/>
                        </a:rPr>
                        <a:t>phút</a:t>
                      </a:r>
                      <a:r>
                        <a:rPr lang="en-US" sz="1100" dirty="0">
                          <a:effectLst/>
                        </a:rPr>
                        <a:t> </a:t>
                      </a:r>
                      <a:r>
                        <a:rPr lang="en-US" sz="1100" dirty="0" err="1">
                          <a:effectLst/>
                        </a:rPr>
                        <a:t>trước</a:t>
                      </a:r>
                      <a:r>
                        <a:rPr lang="en-US" sz="1100" dirty="0">
                          <a:effectLst/>
                        </a:rPr>
                        <a:t> </a:t>
                      </a:r>
                      <a:r>
                        <a:rPr lang="en-US" sz="1100" dirty="0" err="1">
                          <a:effectLst/>
                        </a:rPr>
                        <a:t>khi</a:t>
                      </a:r>
                      <a:r>
                        <a:rPr lang="en-US" sz="1100" dirty="0">
                          <a:effectLst/>
                        </a:rPr>
                        <a:t> </a:t>
                      </a:r>
                      <a:r>
                        <a:rPr lang="en-US" sz="1100" dirty="0" err="1">
                          <a:effectLst/>
                        </a:rPr>
                        <a:t>bắt</a:t>
                      </a:r>
                      <a:r>
                        <a:rPr lang="en-US" sz="1100" dirty="0">
                          <a:effectLst/>
                        </a:rPr>
                        <a:t> </a:t>
                      </a:r>
                      <a:r>
                        <a:rPr lang="en-US" sz="1100" dirty="0" err="1">
                          <a:effectLst/>
                        </a:rPr>
                        <a:t>đầu</a:t>
                      </a:r>
                      <a:r>
                        <a:rPr lang="en-US" sz="1100" dirty="0">
                          <a:effectLst/>
                        </a:rPr>
                        <a:t> </a:t>
                      </a:r>
                      <a:r>
                        <a:rPr lang="en-US" sz="1100" dirty="0" err="1">
                          <a:effectLst/>
                        </a:rPr>
                        <a:t>ngày</a:t>
                      </a:r>
                      <a:r>
                        <a:rPr lang="en-US" sz="1100" dirty="0">
                          <a:effectLst/>
                        </a:rPr>
                        <a:t> </a:t>
                      </a:r>
                      <a:r>
                        <a:rPr lang="en-US" sz="1100" dirty="0" err="1">
                          <a:effectLst/>
                        </a:rPr>
                        <a:t>làm</a:t>
                      </a:r>
                      <a:r>
                        <a:rPr lang="en-US" sz="1100" dirty="0">
                          <a:effectLst/>
                        </a:rPr>
                        <a:t> </a:t>
                      </a:r>
                      <a:r>
                        <a:rPr lang="en-US" sz="1100" dirty="0" err="1">
                          <a:effectLst/>
                        </a:rPr>
                        <a:t>việc</a:t>
                      </a:r>
                      <a:r>
                        <a:rPr lang="en-US" sz="1100" dirty="0">
                          <a:effectLst/>
                        </a:rPr>
                        <a:t>, </a:t>
                      </a:r>
                      <a:r>
                        <a:rPr lang="en-US" sz="1100" dirty="0" err="1">
                          <a:effectLst/>
                        </a:rPr>
                        <a:t>giúp</a:t>
                      </a:r>
                      <a:r>
                        <a:rPr lang="en-US" sz="1100" dirty="0">
                          <a:effectLst/>
                        </a:rPr>
                        <a:t> </a:t>
                      </a:r>
                      <a:r>
                        <a:rPr lang="en-US" sz="1100" dirty="0" err="1">
                          <a:effectLst/>
                        </a:rPr>
                        <a:t>mọi</a:t>
                      </a:r>
                      <a:r>
                        <a:rPr lang="en-US" sz="1100" dirty="0">
                          <a:effectLst/>
                        </a:rPr>
                        <a:t> </a:t>
                      </a:r>
                      <a:r>
                        <a:rPr lang="en-US" sz="1100" dirty="0" err="1">
                          <a:effectLst/>
                        </a:rPr>
                        <a:t>thành</a:t>
                      </a:r>
                      <a:r>
                        <a:rPr lang="en-US" sz="1100" dirty="0">
                          <a:effectLst/>
                        </a:rPr>
                        <a:t> </a:t>
                      </a:r>
                      <a:r>
                        <a:rPr lang="en-US" sz="1100" dirty="0" err="1">
                          <a:effectLst/>
                        </a:rPr>
                        <a:t>viên</a:t>
                      </a:r>
                      <a:r>
                        <a:rPr lang="en-US" sz="1100" dirty="0">
                          <a:effectLst/>
                        </a:rPr>
                        <a:t> </a:t>
                      </a:r>
                      <a:r>
                        <a:rPr lang="en-US" sz="1100" dirty="0" err="1">
                          <a:effectLst/>
                        </a:rPr>
                        <a:t>nắm</a:t>
                      </a:r>
                      <a:r>
                        <a:rPr lang="en-US" sz="1100" dirty="0">
                          <a:effectLst/>
                        </a:rPr>
                        <a:t> </a:t>
                      </a:r>
                      <a:r>
                        <a:rPr lang="en-US" sz="1100" dirty="0" err="1">
                          <a:effectLst/>
                        </a:rPr>
                        <a:t>bắt</a:t>
                      </a:r>
                      <a:r>
                        <a:rPr lang="en-US" sz="1100" dirty="0">
                          <a:effectLst/>
                        </a:rPr>
                        <a:t> </a:t>
                      </a:r>
                      <a:r>
                        <a:rPr lang="en-US" sz="1100" dirty="0" err="1">
                          <a:effectLst/>
                        </a:rPr>
                        <a:t>toàn</a:t>
                      </a:r>
                      <a:r>
                        <a:rPr lang="en-US" sz="1100" dirty="0">
                          <a:effectLst/>
                        </a:rPr>
                        <a:t> </a:t>
                      </a:r>
                      <a:r>
                        <a:rPr lang="en-US" sz="1100" dirty="0" err="1">
                          <a:effectLst/>
                        </a:rPr>
                        <a:t>bộ</a:t>
                      </a:r>
                      <a:r>
                        <a:rPr lang="en-US" sz="1100" dirty="0">
                          <a:effectLst/>
                        </a:rPr>
                        <a:t> </a:t>
                      </a:r>
                      <a:r>
                        <a:rPr lang="en-US" sz="1100" dirty="0" err="1">
                          <a:effectLst/>
                        </a:rPr>
                        <a:t>công</a:t>
                      </a:r>
                      <a:r>
                        <a:rPr lang="en-US" sz="1100" dirty="0">
                          <a:effectLst/>
                        </a:rPr>
                        <a:t> </a:t>
                      </a:r>
                      <a:r>
                        <a:rPr lang="en-US" sz="1100" dirty="0" err="1">
                          <a:effectLst/>
                        </a:rPr>
                        <a:t>việc</a:t>
                      </a:r>
                      <a:r>
                        <a:rPr lang="en-US" sz="1100" dirty="0">
                          <a:effectLst/>
                        </a:rPr>
                        <a:t> </a:t>
                      </a:r>
                      <a:r>
                        <a:rPr lang="en-US" sz="1100" dirty="0" err="1">
                          <a:effectLst/>
                        </a:rPr>
                        <a:t>của</a:t>
                      </a:r>
                      <a:r>
                        <a:rPr lang="en-US" sz="1100" dirty="0">
                          <a:effectLst/>
                        </a:rPr>
                        <a:t> </a:t>
                      </a:r>
                      <a:r>
                        <a:rPr lang="en-US" sz="1100" dirty="0" err="1">
                          <a:effectLst/>
                        </a:rPr>
                        <a:t>ngày</a:t>
                      </a:r>
                      <a:r>
                        <a:rPr lang="en-US" sz="1100" dirty="0">
                          <a:effectLst/>
                        </a:rPr>
                        <a:t> </a:t>
                      </a:r>
                      <a:r>
                        <a:rPr lang="en-US" sz="1100" dirty="0" err="1">
                          <a:effectLst/>
                        </a:rPr>
                        <a:t>hôm</a:t>
                      </a:r>
                      <a:r>
                        <a:rPr lang="en-US" sz="1100" dirty="0">
                          <a:effectLst/>
                        </a:rPr>
                        <a:t> qua.</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010" marR="56010" marT="0" marB="0" anchor="ctr"/>
                </a:tc>
                <a:extLst>
                  <a:ext uri="{0D108BD9-81ED-4DB2-BD59-A6C34878D82A}">
                    <a16:rowId xmlns:a16="http://schemas.microsoft.com/office/drawing/2014/main" val="974157673"/>
                  </a:ext>
                </a:extLst>
              </a:tr>
            </a:tbl>
          </a:graphicData>
        </a:graphic>
      </p:graphicFrame>
      <p:graphicFrame>
        <p:nvGraphicFramePr>
          <p:cNvPr id="5" name="Table 4">
            <a:extLst>
              <a:ext uri="{FF2B5EF4-FFF2-40B4-BE49-F238E27FC236}">
                <a16:creationId xmlns:a16="http://schemas.microsoft.com/office/drawing/2014/main" id="{FB53F0DD-8B8F-481D-A463-9F96725358A6}"/>
              </a:ext>
            </a:extLst>
          </p:cNvPr>
          <p:cNvGraphicFramePr>
            <a:graphicFrameLocks noGrp="1"/>
          </p:cNvGraphicFramePr>
          <p:nvPr>
            <p:extLst>
              <p:ext uri="{D42A27DB-BD31-4B8C-83A1-F6EECF244321}">
                <p14:modId xmlns:p14="http://schemas.microsoft.com/office/powerpoint/2010/main" val="3116072539"/>
              </p:ext>
            </p:extLst>
          </p:nvPr>
        </p:nvGraphicFramePr>
        <p:xfrm>
          <a:off x="6185986" y="1627437"/>
          <a:ext cx="5188695" cy="4563307"/>
        </p:xfrm>
        <a:graphic>
          <a:graphicData uri="http://schemas.openxmlformats.org/drawingml/2006/table">
            <a:tbl>
              <a:tblPr firstRow="1" firstCol="1" bandRow="1">
                <a:tableStyleId>{5FD0F851-EC5A-4D38-B0AD-8093EC10F338}</a:tableStyleId>
              </a:tblPr>
              <a:tblGrid>
                <a:gridCol w="1395676">
                  <a:extLst>
                    <a:ext uri="{9D8B030D-6E8A-4147-A177-3AD203B41FA5}">
                      <a16:colId xmlns:a16="http://schemas.microsoft.com/office/drawing/2014/main" val="3636270185"/>
                    </a:ext>
                  </a:extLst>
                </a:gridCol>
                <a:gridCol w="3793019">
                  <a:extLst>
                    <a:ext uri="{9D8B030D-6E8A-4147-A177-3AD203B41FA5}">
                      <a16:colId xmlns:a16="http://schemas.microsoft.com/office/drawing/2014/main" val="2999788729"/>
                    </a:ext>
                  </a:extLst>
                </a:gridCol>
              </a:tblGrid>
              <a:tr h="630922">
                <a:tc>
                  <a:txBody>
                    <a:bodyPr/>
                    <a:lstStyle/>
                    <a:p>
                      <a:pPr marL="0" marR="0">
                        <a:lnSpc>
                          <a:spcPct val="107000"/>
                        </a:lnSpc>
                        <a:spcBef>
                          <a:spcPts val="0"/>
                        </a:spcBef>
                        <a:spcAft>
                          <a:spcPts val="0"/>
                        </a:spcAft>
                      </a:pPr>
                      <a:r>
                        <a:rPr lang="en-US" sz="1100">
                          <a:effectLst/>
                        </a:rPr>
                        <a:t>Epic</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tc>
                  <a:txBody>
                    <a:bodyPr/>
                    <a:lstStyle/>
                    <a:p>
                      <a:pPr marL="0" marR="0">
                        <a:lnSpc>
                          <a:spcPct val="107000"/>
                        </a:lnSpc>
                        <a:spcBef>
                          <a:spcPts val="0"/>
                        </a:spcBef>
                        <a:spcAft>
                          <a:spcPts val="0"/>
                        </a:spcAft>
                      </a:pPr>
                      <a:r>
                        <a:rPr lang="en-US" sz="1100" dirty="0" err="1">
                          <a:effectLst/>
                        </a:rPr>
                        <a:t>Đại</a:t>
                      </a:r>
                      <a:r>
                        <a:rPr lang="en-US" sz="1100" dirty="0">
                          <a:effectLst/>
                        </a:rPr>
                        <a:t> </a:t>
                      </a:r>
                      <a:r>
                        <a:rPr lang="en-US" sz="1100" dirty="0" err="1">
                          <a:effectLst/>
                        </a:rPr>
                        <a:t>điện</a:t>
                      </a:r>
                      <a:r>
                        <a:rPr lang="en-US" sz="1100" dirty="0">
                          <a:effectLst/>
                        </a:rPr>
                        <a:t> </a:t>
                      </a:r>
                      <a:r>
                        <a:rPr lang="en-US" sz="1100" dirty="0" err="1">
                          <a:effectLst/>
                        </a:rPr>
                        <a:t>cho</a:t>
                      </a:r>
                      <a:r>
                        <a:rPr lang="en-US" sz="1100" dirty="0">
                          <a:effectLst/>
                        </a:rPr>
                        <a:t> </a:t>
                      </a:r>
                      <a:r>
                        <a:rPr lang="en-US" sz="1100" dirty="0" err="1">
                          <a:effectLst/>
                        </a:rPr>
                        <a:t>một</a:t>
                      </a:r>
                      <a:r>
                        <a:rPr lang="en-US" sz="1100" dirty="0">
                          <a:effectLst/>
                        </a:rPr>
                        <a:t> user story </a:t>
                      </a:r>
                      <a:r>
                        <a:rPr lang="en-US" sz="1100" dirty="0" err="1">
                          <a:effectLst/>
                        </a:rPr>
                        <a:t>lớn</a:t>
                      </a:r>
                      <a:r>
                        <a:rPr lang="en-US" sz="1100" dirty="0">
                          <a:effectLst/>
                        </a:rPr>
                        <a:t> </a:t>
                      </a:r>
                      <a:r>
                        <a:rPr lang="en-US" sz="1100" dirty="0" err="1">
                          <a:effectLst/>
                        </a:rPr>
                        <a:t>và</a:t>
                      </a:r>
                      <a:r>
                        <a:rPr lang="en-US" sz="1100" dirty="0">
                          <a:effectLst/>
                        </a:rPr>
                        <a:t> </a:t>
                      </a:r>
                      <a:r>
                        <a:rPr lang="en-US" sz="1100" dirty="0" err="1">
                          <a:effectLst/>
                        </a:rPr>
                        <a:t>cần</a:t>
                      </a:r>
                      <a:r>
                        <a:rPr lang="en-US" sz="1100" dirty="0">
                          <a:effectLst/>
                        </a:rPr>
                        <a:t> </a:t>
                      </a:r>
                      <a:r>
                        <a:rPr lang="en-US" sz="1100" dirty="0" err="1">
                          <a:effectLst/>
                        </a:rPr>
                        <a:t>phải</a:t>
                      </a:r>
                      <a:r>
                        <a:rPr lang="en-US" sz="1100" dirty="0">
                          <a:effectLst/>
                        </a:rPr>
                        <a:t> </a:t>
                      </a:r>
                      <a:r>
                        <a:rPr lang="en-US" sz="1100" dirty="0" err="1">
                          <a:effectLst/>
                        </a:rPr>
                        <a:t>được</a:t>
                      </a:r>
                      <a:r>
                        <a:rPr lang="en-US" sz="1100" dirty="0">
                          <a:effectLst/>
                        </a:rPr>
                        <a:t> chia </a:t>
                      </a:r>
                      <a:r>
                        <a:rPr lang="en-US" sz="1100" dirty="0" err="1">
                          <a:effectLst/>
                        </a:rPr>
                        <a:t>thành</a:t>
                      </a:r>
                      <a:r>
                        <a:rPr lang="en-US" sz="1100" dirty="0">
                          <a:effectLst/>
                        </a:rPr>
                        <a:t> </a:t>
                      </a:r>
                      <a:r>
                        <a:rPr lang="en-US" sz="1100" dirty="0" err="1">
                          <a:effectLst/>
                        </a:rPr>
                        <a:t>các</a:t>
                      </a:r>
                      <a:r>
                        <a:rPr lang="en-US" sz="1100" dirty="0">
                          <a:effectLst/>
                        </a:rPr>
                        <a:t> story </a:t>
                      </a:r>
                      <a:r>
                        <a:rPr lang="en-US" sz="1100" dirty="0" err="1">
                          <a:effectLst/>
                        </a:rPr>
                        <a:t>nhỏ</a:t>
                      </a:r>
                      <a:r>
                        <a:rPr lang="en-US" sz="1100" dirty="0">
                          <a:effectLst/>
                        </a:rPr>
                        <a:t>. </a:t>
                      </a:r>
                      <a:r>
                        <a:rPr lang="en-US" sz="1100" dirty="0" err="1">
                          <a:effectLst/>
                        </a:rPr>
                        <a:t>Người</a:t>
                      </a:r>
                      <a:r>
                        <a:rPr lang="en-US" sz="1100" dirty="0">
                          <a:effectLst/>
                        </a:rPr>
                        <a:t> </a:t>
                      </a:r>
                      <a:r>
                        <a:rPr lang="en-US" sz="1100" dirty="0" err="1">
                          <a:effectLst/>
                        </a:rPr>
                        <a:t>dùng</a:t>
                      </a:r>
                      <a:r>
                        <a:rPr lang="en-US" sz="1100" dirty="0">
                          <a:effectLst/>
                        </a:rPr>
                        <a:t> </a:t>
                      </a:r>
                      <a:r>
                        <a:rPr lang="en-US" sz="1100" dirty="0" err="1">
                          <a:effectLst/>
                        </a:rPr>
                        <a:t>có</a:t>
                      </a:r>
                      <a:r>
                        <a:rPr lang="en-US" sz="1100" dirty="0">
                          <a:effectLst/>
                        </a:rPr>
                        <a:t> </a:t>
                      </a:r>
                      <a:r>
                        <a:rPr lang="en-US" sz="1100" dirty="0" err="1">
                          <a:effectLst/>
                        </a:rPr>
                        <a:t>thể</a:t>
                      </a:r>
                      <a:r>
                        <a:rPr lang="en-US" sz="1100" dirty="0">
                          <a:effectLst/>
                        </a:rPr>
                        <a:t> </a:t>
                      </a:r>
                      <a:r>
                        <a:rPr lang="en-US" sz="1100" dirty="0" err="1">
                          <a:effectLst/>
                        </a:rPr>
                        <a:t>phải</a:t>
                      </a:r>
                      <a:r>
                        <a:rPr lang="en-US" sz="1100" dirty="0">
                          <a:effectLst/>
                        </a:rPr>
                        <a:t> </a:t>
                      </a:r>
                      <a:r>
                        <a:rPr lang="en-US" sz="1100" dirty="0" err="1">
                          <a:effectLst/>
                        </a:rPr>
                        <a:t>chạy</a:t>
                      </a:r>
                      <a:r>
                        <a:rPr lang="en-US" sz="1100" dirty="0">
                          <a:effectLst/>
                        </a:rPr>
                        <a:t> </a:t>
                      </a:r>
                      <a:r>
                        <a:rPr lang="en-US" sz="1100" dirty="0" err="1">
                          <a:effectLst/>
                        </a:rPr>
                        <a:t>nhiều</a:t>
                      </a:r>
                      <a:r>
                        <a:rPr lang="en-US" sz="1100" dirty="0">
                          <a:effectLst/>
                        </a:rPr>
                        <a:t> sprint </a:t>
                      </a:r>
                      <a:r>
                        <a:rPr lang="en-US" sz="1100" dirty="0" err="1">
                          <a:effectLst/>
                        </a:rPr>
                        <a:t>để</a:t>
                      </a:r>
                      <a:r>
                        <a:rPr lang="en-US" sz="1100" dirty="0">
                          <a:effectLst/>
                        </a:rPr>
                        <a:t> </a:t>
                      </a:r>
                      <a:r>
                        <a:rPr lang="en-US" sz="1100" dirty="0" err="1">
                          <a:effectLst/>
                        </a:rPr>
                        <a:t>hoàn</a:t>
                      </a:r>
                      <a:r>
                        <a:rPr lang="en-US" sz="1100" dirty="0">
                          <a:effectLst/>
                        </a:rPr>
                        <a:t> </a:t>
                      </a:r>
                      <a:r>
                        <a:rPr lang="en-US" sz="1100" dirty="0" err="1">
                          <a:effectLst/>
                        </a:rPr>
                        <a:t>thành</a:t>
                      </a:r>
                      <a:r>
                        <a:rPr lang="en-US" sz="1100" dirty="0">
                          <a:effectLst/>
                        </a:rPr>
                        <a:t> </a:t>
                      </a:r>
                      <a:r>
                        <a:rPr lang="en-US" sz="1100" dirty="0" err="1">
                          <a:effectLst/>
                        </a:rPr>
                        <a:t>một</a:t>
                      </a:r>
                      <a:r>
                        <a:rPr lang="en-US" sz="1100" dirty="0">
                          <a:effectLst/>
                        </a:rPr>
                        <a:t> epic.</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extLst>
                  <a:ext uri="{0D108BD9-81ED-4DB2-BD59-A6C34878D82A}">
                    <a16:rowId xmlns:a16="http://schemas.microsoft.com/office/drawing/2014/main" val="3366515704"/>
                  </a:ext>
                </a:extLst>
              </a:tr>
              <a:tr h="679873">
                <a:tc>
                  <a:txBody>
                    <a:bodyPr/>
                    <a:lstStyle/>
                    <a:p>
                      <a:pPr marL="0" marR="0">
                        <a:lnSpc>
                          <a:spcPct val="107000"/>
                        </a:lnSpc>
                        <a:spcBef>
                          <a:spcPts val="0"/>
                        </a:spcBef>
                        <a:spcAft>
                          <a:spcPts val="0"/>
                        </a:spcAft>
                      </a:pPr>
                      <a:r>
                        <a:rPr lang="en-US" sz="1100">
                          <a:effectLst/>
                        </a:rPr>
                        <a:t>Issue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tc>
                  <a:txBody>
                    <a:bodyPr/>
                    <a:lstStyle/>
                    <a:p>
                      <a:pPr marL="0" marR="0">
                        <a:lnSpc>
                          <a:spcPct val="107000"/>
                        </a:lnSpc>
                        <a:spcBef>
                          <a:spcPts val="0"/>
                        </a:spcBef>
                        <a:spcAft>
                          <a:spcPts val="0"/>
                        </a:spcAft>
                      </a:pPr>
                      <a:r>
                        <a:rPr lang="en-US" sz="1100">
                          <a:effectLst/>
                        </a:rPr>
                        <a:t>Một đơn vị công việc (task, bug, story, epic) trong Jira, hoạt động trong một quy trình từ khởi tạo đến khi hoàn thành.</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extLst>
                  <a:ext uri="{0D108BD9-81ED-4DB2-BD59-A6C34878D82A}">
                    <a16:rowId xmlns:a16="http://schemas.microsoft.com/office/drawing/2014/main" val="2630157504"/>
                  </a:ext>
                </a:extLst>
              </a:tr>
              <a:tr h="484069">
                <a:tc>
                  <a:txBody>
                    <a:bodyPr/>
                    <a:lstStyle/>
                    <a:p>
                      <a:pPr marL="0" marR="0">
                        <a:lnSpc>
                          <a:spcPct val="107000"/>
                        </a:lnSpc>
                        <a:spcBef>
                          <a:spcPts val="0"/>
                        </a:spcBef>
                        <a:spcAft>
                          <a:spcPts val="0"/>
                        </a:spcAft>
                      </a:pPr>
                      <a:r>
                        <a:rPr lang="en-US" sz="1100" dirty="0">
                          <a:effectLst/>
                        </a:rPr>
                        <a:t>Swimlane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tc>
                  <a:txBody>
                    <a:bodyPr/>
                    <a:lstStyle/>
                    <a:p>
                      <a:pPr marL="0" marR="0">
                        <a:lnSpc>
                          <a:spcPct val="107000"/>
                        </a:lnSpc>
                        <a:spcBef>
                          <a:spcPts val="0"/>
                        </a:spcBef>
                        <a:spcAft>
                          <a:spcPts val="0"/>
                        </a:spcAft>
                      </a:pPr>
                      <a:r>
                        <a:rPr lang="en-US" sz="1100">
                          <a:effectLst/>
                        </a:rPr>
                        <a:t>Phân loại các công việc để xem xét công việc nào nên tiến hành trước.</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extLst>
                  <a:ext uri="{0D108BD9-81ED-4DB2-BD59-A6C34878D82A}">
                    <a16:rowId xmlns:a16="http://schemas.microsoft.com/office/drawing/2014/main" val="2085578577"/>
                  </a:ext>
                </a:extLst>
              </a:tr>
              <a:tr h="484069">
                <a:tc>
                  <a:txBody>
                    <a:bodyPr/>
                    <a:lstStyle/>
                    <a:p>
                      <a:pPr marL="0" marR="0">
                        <a:lnSpc>
                          <a:spcPct val="107000"/>
                        </a:lnSpc>
                        <a:spcBef>
                          <a:spcPts val="0"/>
                        </a:spcBef>
                        <a:spcAft>
                          <a:spcPts val="0"/>
                        </a:spcAft>
                      </a:pPr>
                      <a:r>
                        <a:rPr lang="en-US" sz="1100">
                          <a:effectLst/>
                        </a:rPr>
                        <a:t>Velocity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tc>
                  <a:txBody>
                    <a:bodyPr/>
                    <a:lstStyle/>
                    <a:p>
                      <a:pPr marL="0" marR="0">
                        <a:lnSpc>
                          <a:spcPct val="107000"/>
                        </a:lnSpc>
                        <a:spcBef>
                          <a:spcPts val="0"/>
                        </a:spcBef>
                        <a:spcAft>
                          <a:spcPts val="0"/>
                        </a:spcAft>
                      </a:pPr>
                      <a:r>
                        <a:rPr lang="en-US" sz="1100" dirty="0" err="1">
                          <a:effectLst/>
                        </a:rPr>
                        <a:t>Đo</a:t>
                      </a:r>
                      <a:r>
                        <a:rPr lang="en-US" sz="1100" dirty="0">
                          <a:effectLst/>
                        </a:rPr>
                        <a:t> </a:t>
                      </a:r>
                      <a:r>
                        <a:rPr lang="en-US" sz="1100" dirty="0" err="1">
                          <a:effectLst/>
                        </a:rPr>
                        <a:t>lường</a:t>
                      </a:r>
                      <a:r>
                        <a:rPr lang="en-US" sz="1100" dirty="0">
                          <a:effectLst/>
                        </a:rPr>
                        <a:t> </a:t>
                      </a:r>
                      <a:r>
                        <a:rPr lang="en-US" sz="1100" dirty="0" err="1">
                          <a:effectLst/>
                        </a:rPr>
                        <a:t>khối</a:t>
                      </a:r>
                      <a:r>
                        <a:rPr lang="en-US" sz="1100" dirty="0">
                          <a:effectLst/>
                        </a:rPr>
                        <a:t> </a:t>
                      </a:r>
                      <a:r>
                        <a:rPr lang="en-US" sz="1100" dirty="0" err="1">
                          <a:effectLst/>
                        </a:rPr>
                        <a:t>lượng</a:t>
                      </a:r>
                      <a:r>
                        <a:rPr lang="en-US" sz="1100" dirty="0">
                          <a:effectLst/>
                        </a:rPr>
                        <a:t> </a:t>
                      </a:r>
                      <a:r>
                        <a:rPr lang="en-US" sz="1100" dirty="0" err="1">
                          <a:effectLst/>
                        </a:rPr>
                        <a:t>công</a:t>
                      </a:r>
                      <a:r>
                        <a:rPr lang="en-US" sz="1100" dirty="0">
                          <a:effectLst/>
                        </a:rPr>
                        <a:t> </a:t>
                      </a:r>
                      <a:r>
                        <a:rPr lang="en-US" sz="1100" dirty="0" err="1">
                          <a:effectLst/>
                        </a:rPr>
                        <a:t>việc</a:t>
                      </a:r>
                      <a:r>
                        <a:rPr lang="en-US" sz="1100" dirty="0">
                          <a:effectLst/>
                        </a:rPr>
                        <a:t> </a:t>
                      </a:r>
                      <a:r>
                        <a:rPr lang="en-US" sz="1100" dirty="0" err="1">
                          <a:effectLst/>
                        </a:rPr>
                        <a:t>mà</a:t>
                      </a:r>
                      <a:r>
                        <a:rPr lang="en-US" sz="1100" dirty="0">
                          <a:effectLst/>
                        </a:rPr>
                        <a:t> </a:t>
                      </a:r>
                      <a:r>
                        <a:rPr lang="en-US" sz="1100" dirty="0" err="1">
                          <a:effectLst/>
                        </a:rPr>
                        <a:t>một</a:t>
                      </a:r>
                      <a:r>
                        <a:rPr lang="en-US" sz="1100" dirty="0">
                          <a:effectLst/>
                        </a:rPr>
                        <a:t> </a:t>
                      </a:r>
                      <a:r>
                        <a:rPr lang="en-US" sz="1100" dirty="0" err="1">
                          <a:effectLst/>
                        </a:rPr>
                        <a:t>đội</a:t>
                      </a:r>
                      <a:r>
                        <a:rPr lang="en-US" sz="1100" dirty="0">
                          <a:effectLst/>
                        </a:rPr>
                        <a:t> </a:t>
                      </a:r>
                      <a:r>
                        <a:rPr lang="en-US" sz="1100" dirty="0" err="1">
                          <a:effectLst/>
                        </a:rPr>
                        <a:t>có</a:t>
                      </a:r>
                      <a:r>
                        <a:rPr lang="en-US" sz="1100" dirty="0">
                          <a:effectLst/>
                        </a:rPr>
                        <a:t> </a:t>
                      </a:r>
                      <a:r>
                        <a:rPr lang="en-US" sz="1100" dirty="0" err="1">
                          <a:effectLst/>
                        </a:rPr>
                        <a:t>thể</a:t>
                      </a:r>
                      <a:r>
                        <a:rPr lang="en-US" sz="1100" dirty="0">
                          <a:effectLst/>
                        </a:rPr>
                        <a:t> </a:t>
                      </a:r>
                      <a:r>
                        <a:rPr lang="en-US" sz="1100" dirty="0" err="1">
                          <a:effectLst/>
                        </a:rPr>
                        <a:t>xử</a:t>
                      </a:r>
                      <a:r>
                        <a:rPr lang="en-US" sz="1100" dirty="0">
                          <a:effectLst/>
                        </a:rPr>
                        <a:t> </a:t>
                      </a:r>
                      <a:r>
                        <a:rPr lang="en-US" sz="1100" dirty="0" err="1">
                          <a:effectLst/>
                        </a:rPr>
                        <a:t>lý</a:t>
                      </a:r>
                      <a:r>
                        <a:rPr lang="en-US" sz="1100" dirty="0">
                          <a:effectLst/>
                        </a:rPr>
                        <a:t> </a:t>
                      </a:r>
                      <a:r>
                        <a:rPr lang="en-US" sz="1100" dirty="0" err="1">
                          <a:effectLst/>
                        </a:rPr>
                        <a:t>trong</a:t>
                      </a:r>
                      <a:r>
                        <a:rPr lang="en-US" sz="1100" dirty="0">
                          <a:effectLst/>
                        </a:rPr>
                        <a:t> </a:t>
                      </a:r>
                      <a:r>
                        <a:rPr lang="en-US" sz="1100" dirty="0" err="1">
                          <a:effectLst/>
                        </a:rPr>
                        <a:t>một</a:t>
                      </a:r>
                      <a:r>
                        <a:rPr lang="en-US" sz="1100" dirty="0">
                          <a:effectLst/>
                        </a:rPr>
                        <a:t> </a:t>
                      </a:r>
                      <a:r>
                        <a:rPr lang="en-US" sz="1100" dirty="0" err="1">
                          <a:effectLst/>
                        </a:rPr>
                        <a:t>thời</a:t>
                      </a:r>
                      <a:r>
                        <a:rPr lang="en-US" sz="1100" dirty="0">
                          <a:effectLst/>
                        </a:rPr>
                        <a:t> </a:t>
                      </a:r>
                      <a:r>
                        <a:rPr lang="en-US" sz="1100" dirty="0" err="1">
                          <a:effectLst/>
                        </a:rPr>
                        <a:t>hạn</a:t>
                      </a:r>
                      <a:r>
                        <a:rPr lang="en-US" sz="1100" dirty="0">
                          <a:effectLst/>
                        </a:rPr>
                        <a:t> </a:t>
                      </a:r>
                      <a:r>
                        <a:rPr lang="en-US" sz="1100" dirty="0" err="1">
                          <a:effectLst/>
                        </a:rPr>
                        <a:t>nhất</a:t>
                      </a:r>
                      <a:r>
                        <a:rPr lang="en-US" sz="1100" dirty="0">
                          <a:effectLst/>
                        </a:rPr>
                        <a:t> </a:t>
                      </a:r>
                      <a:r>
                        <a:rPr lang="en-US" sz="1100" dirty="0" err="1">
                          <a:effectLst/>
                        </a:rPr>
                        <a:t>định</a:t>
                      </a:r>
                      <a:r>
                        <a:rPr lang="en-US" sz="1100" dirty="0">
                          <a:effectLst/>
                        </a:rPr>
                        <a: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extLst>
                  <a:ext uri="{0D108BD9-81ED-4DB2-BD59-A6C34878D82A}">
                    <a16:rowId xmlns:a16="http://schemas.microsoft.com/office/drawing/2014/main" val="4202679011"/>
                  </a:ext>
                </a:extLst>
              </a:tr>
              <a:tr h="1169382">
                <a:tc>
                  <a:txBody>
                    <a:bodyPr/>
                    <a:lstStyle/>
                    <a:p>
                      <a:pPr marL="0" marR="0">
                        <a:lnSpc>
                          <a:spcPct val="107000"/>
                        </a:lnSpc>
                        <a:spcBef>
                          <a:spcPts val="0"/>
                        </a:spcBef>
                        <a:spcAft>
                          <a:spcPts val="0"/>
                        </a:spcAft>
                      </a:pPr>
                      <a:r>
                        <a:rPr lang="en-US" sz="1100">
                          <a:effectLst/>
                        </a:rPr>
                        <a:t>Cumulative Flow Diagram (CFD)</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tc>
                  <a:txBody>
                    <a:bodyPr/>
                    <a:lstStyle/>
                    <a:p>
                      <a:pPr marL="0" marR="0">
                        <a:lnSpc>
                          <a:spcPct val="107000"/>
                        </a:lnSpc>
                        <a:spcBef>
                          <a:spcPts val="0"/>
                        </a:spcBef>
                        <a:spcAft>
                          <a:spcPts val="0"/>
                        </a:spcAft>
                      </a:pPr>
                      <a:r>
                        <a:rPr lang="en-US" sz="1100">
                          <a:effectLst/>
                        </a:rPr>
                        <a:t>Một biểu đồ thể hiện các trạng thái khác nhau của các mục công việc trong một khoảng thời gian cụ thể. Cột ngang x trong CFD định nghĩa là thời gian, và cột dọc y là mục công việc (issue). Mỗi vùng màu của biểu đồ tương đương với trạng thái luồng công việc (ví dụ một cột trong bảng).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extLst>
                  <a:ext uri="{0D108BD9-81ED-4DB2-BD59-A6C34878D82A}">
                    <a16:rowId xmlns:a16="http://schemas.microsoft.com/office/drawing/2014/main" val="1567895035"/>
                  </a:ext>
                </a:extLst>
              </a:tr>
              <a:tr h="435119">
                <a:tc>
                  <a:txBody>
                    <a:bodyPr/>
                    <a:lstStyle/>
                    <a:p>
                      <a:pPr marL="0" marR="0">
                        <a:lnSpc>
                          <a:spcPct val="107000"/>
                        </a:lnSpc>
                        <a:spcBef>
                          <a:spcPts val="0"/>
                        </a:spcBef>
                        <a:spcAft>
                          <a:spcPts val="0"/>
                        </a:spcAft>
                      </a:pPr>
                      <a:r>
                        <a:rPr lang="en-US" sz="1100">
                          <a:effectLst/>
                        </a:rPr>
                        <a:t>Iteration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tc>
                  <a:txBody>
                    <a:bodyPr/>
                    <a:lstStyle/>
                    <a:p>
                      <a:pPr marL="0" marR="0">
                        <a:lnSpc>
                          <a:spcPct val="107000"/>
                        </a:lnSpc>
                        <a:spcBef>
                          <a:spcPts val="0"/>
                        </a:spcBef>
                        <a:spcAft>
                          <a:spcPts val="0"/>
                        </a:spcAft>
                      </a:pPr>
                      <a:r>
                        <a:rPr lang="en-US" sz="1100">
                          <a:effectLst/>
                        </a:rPr>
                        <a:t>Dự án sẽ được thực hiện trong các phân đoạn lặp đi lặp lại.</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extLst>
                  <a:ext uri="{0D108BD9-81ED-4DB2-BD59-A6C34878D82A}">
                    <a16:rowId xmlns:a16="http://schemas.microsoft.com/office/drawing/2014/main" val="3205952030"/>
                  </a:ext>
                </a:extLst>
              </a:tr>
              <a:tr h="679873">
                <a:tc>
                  <a:txBody>
                    <a:bodyPr/>
                    <a:lstStyle/>
                    <a:p>
                      <a:pPr marL="0" marR="0">
                        <a:lnSpc>
                          <a:spcPct val="107000"/>
                        </a:lnSpc>
                        <a:spcBef>
                          <a:spcPts val="0"/>
                        </a:spcBef>
                        <a:spcAft>
                          <a:spcPts val="0"/>
                        </a:spcAft>
                      </a:pPr>
                      <a:r>
                        <a:rPr lang="en-US" sz="1100">
                          <a:effectLst/>
                        </a:rPr>
                        <a:t>Wallboard</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tc>
                  <a:txBody>
                    <a:bodyPr/>
                    <a:lstStyle/>
                    <a:p>
                      <a:pPr marL="0" marR="0">
                        <a:lnSpc>
                          <a:spcPct val="107000"/>
                        </a:lnSpc>
                        <a:spcBef>
                          <a:spcPts val="0"/>
                        </a:spcBef>
                        <a:spcAft>
                          <a:spcPts val="0"/>
                        </a:spcAft>
                      </a:pPr>
                      <a:r>
                        <a:rPr lang="en-US" sz="1100" dirty="0" err="1">
                          <a:effectLst/>
                        </a:rPr>
                        <a:t>Một</a:t>
                      </a:r>
                      <a:r>
                        <a:rPr lang="en-US" sz="1100" dirty="0">
                          <a:effectLst/>
                        </a:rPr>
                        <a:t> </a:t>
                      </a:r>
                      <a:r>
                        <a:rPr lang="en-US" sz="1100" dirty="0" err="1">
                          <a:effectLst/>
                        </a:rPr>
                        <a:t>bảng</a:t>
                      </a:r>
                      <a:r>
                        <a:rPr lang="en-US" sz="1100" dirty="0">
                          <a:effectLst/>
                        </a:rPr>
                        <a:t> (</a:t>
                      </a:r>
                      <a:r>
                        <a:rPr lang="en-US" sz="1100" dirty="0" err="1">
                          <a:effectLst/>
                        </a:rPr>
                        <a:t>viết</a:t>
                      </a:r>
                      <a:r>
                        <a:rPr lang="en-US" sz="1100" dirty="0">
                          <a:effectLst/>
                        </a:rPr>
                        <a:t> </a:t>
                      </a:r>
                      <a:r>
                        <a:rPr lang="en-US" sz="1100" dirty="0" err="1">
                          <a:effectLst/>
                        </a:rPr>
                        <a:t>tay</a:t>
                      </a:r>
                      <a:r>
                        <a:rPr lang="en-US" sz="1100" dirty="0">
                          <a:effectLst/>
                        </a:rPr>
                        <a:t> </a:t>
                      </a:r>
                      <a:r>
                        <a:rPr lang="en-US" sz="1100" dirty="0" err="1">
                          <a:effectLst/>
                        </a:rPr>
                        <a:t>hoặc</a:t>
                      </a:r>
                      <a:r>
                        <a:rPr lang="en-US" sz="1100" dirty="0">
                          <a:effectLst/>
                        </a:rPr>
                        <a:t> </a:t>
                      </a:r>
                      <a:r>
                        <a:rPr lang="en-US" sz="1100" dirty="0" err="1">
                          <a:effectLst/>
                        </a:rPr>
                        <a:t>điện</a:t>
                      </a:r>
                      <a:r>
                        <a:rPr lang="en-US" sz="1100" dirty="0">
                          <a:effectLst/>
                        </a:rPr>
                        <a:t> </a:t>
                      </a:r>
                      <a:r>
                        <a:rPr lang="en-US" sz="1100" dirty="0" err="1">
                          <a:effectLst/>
                        </a:rPr>
                        <a:t>tử</a:t>
                      </a:r>
                      <a:r>
                        <a:rPr lang="en-US" sz="1100" dirty="0">
                          <a:effectLst/>
                        </a:rPr>
                        <a:t>) </a:t>
                      </a:r>
                      <a:r>
                        <a:rPr lang="en-US" sz="1100" dirty="0" err="1">
                          <a:effectLst/>
                        </a:rPr>
                        <a:t>lớn</a:t>
                      </a:r>
                      <a:r>
                        <a:rPr lang="en-US" sz="1100" dirty="0">
                          <a:effectLst/>
                        </a:rPr>
                        <a:t> </a:t>
                      </a:r>
                      <a:r>
                        <a:rPr lang="en-US" sz="1100" dirty="0" err="1">
                          <a:effectLst/>
                        </a:rPr>
                        <a:t>được</a:t>
                      </a:r>
                      <a:r>
                        <a:rPr lang="en-US" sz="1100" dirty="0">
                          <a:effectLst/>
                        </a:rPr>
                        <a:t> </a:t>
                      </a:r>
                      <a:r>
                        <a:rPr lang="en-US" sz="1100" dirty="0" err="1">
                          <a:effectLst/>
                        </a:rPr>
                        <a:t>đặt</a:t>
                      </a:r>
                      <a:r>
                        <a:rPr lang="en-US" sz="1100" dirty="0">
                          <a:effectLst/>
                        </a:rPr>
                        <a:t> </a:t>
                      </a:r>
                      <a:r>
                        <a:rPr lang="en-US" sz="1100" dirty="0" err="1">
                          <a:effectLst/>
                        </a:rPr>
                        <a:t>tại</a:t>
                      </a:r>
                      <a:r>
                        <a:rPr lang="en-US" sz="1100" dirty="0">
                          <a:effectLst/>
                        </a:rPr>
                        <a:t> </a:t>
                      </a:r>
                      <a:r>
                        <a:rPr lang="en-US" sz="1100" dirty="0" err="1">
                          <a:effectLst/>
                        </a:rPr>
                        <a:t>vị</a:t>
                      </a:r>
                      <a:r>
                        <a:rPr lang="en-US" sz="1100" dirty="0">
                          <a:effectLst/>
                        </a:rPr>
                        <a:t> </a:t>
                      </a:r>
                      <a:r>
                        <a:rPr lang="en-US" sz="1100" dirty="0" err="1">
                          <a:effectLst/>
                        </a:rPr>
                        <a:t>trí</a:t>
                      </a:r>
                      <a:r>
                        <a:rPr lang="en-US" sz="1100" dirty="0">
                          <a:effectLst/>
                        </a:rPr>
                        <a:t> </a:t>
                      </a:r>
                      <a:r>
                        <a:rPr lang="en-US" sz="1100" dirty="0" err="1">
                          <a:effectLst/>
                        </a:rPr>
                        <a:t>dễ</a:t>
                      </a:r>
                      <a:r>
                        <a:rPr lang="en-US" sz="1100" dirty="0">
                          <a:effectLst/>
                        </a:rPr>
                        <a:t> </a:t>
                      </a:r>
                      <a:r>
                        <a:rPr lang="en-US" sz="1100" dirty="0" err="1">
                          <a:effectLst/>
                        </a:rPr>
                        <a:t>thấy</a:t>
                      </a:r>
                      <a:r>
                        <a:rPr lang="en-US" sz="1100" dirty="0">
                          <a:effectLst/>
                        </a:rPr>
                        <a:t> </a:t>
                      </a:r>
                      <a:r>
                        <a:rPr lang="en-US" sz="1100" dirty="0" err="1">
                          <a:effectLst/>
                        </a:rPr>
                        <a:t>thể</a:t>
                      </a:r>
                      <a:r>
                        <a:rPr lang="en-US" sz="1100" dirty="0">
                          <a:effectLst/>
                        </a:rPr>
                        <a:t> </a:t>
                      </a:r>
                      <a:r>
                        <a:rPr lang="en-US" sz="1100" dirty="0" err="1">
                          <a:effectLst/>
                        </a:rPr>
                        <a:t>hiện</a:t>
                      </a:r>
                      <a:r>
                        <a:rPr lang="en-US" sz="1100" dirty="0">
                          <a:effectLst/>
                        </a:rPr>
                        <a:t> </a:t>
                      </a:r>
                      <a:r>
                        <a:rPr lang="en-US" sz="1100" dirty="0" err="1">
                          <a:effectLst/>
                        </a:rPr>
                        <a:t>dữ</a:t>
                      </a:r>
                      <a:r>
                        <a:rPr lang="en-US" sz="1100" dirty="0">
                          <a:effectLst/>
                        </a:rPr>
                        <a:t> </a:t>
                      </a:r>
                      <a:r>
                        <a:rPr lang="en-US" sz="1100" dirty="0" err="1">
                          <a:effectLst/>
                        </a:rPr>
                        <a:t>liệu</a:t>
                      </a:r>
                      <a:r>
                        <a:rPr lang="en-US" sz="1100" dirty="0">
                          <a:effectLst/>
                        </a:rPr>
                        <a:t> </a:t>
                      </a:r>
                      <a:r>
                        <a:rPr lang="en-US" sz="1100" dirty="0" err="1">
                          <a:effectLst/>
                        </a:rPr>
                        <a:t>quan</a:t>
                      </a:r>
                      <a:r>
                        <a:rPr lang="en-US" sz="1100" dirty="0">
                          <a:effectLst/>
                        </a:rPr>
                        <a:t> </a:t>
                      </a:r>
                      <a:r>
                        <a:rPr lang="en-US" sz="1100" dirty="0" err="1">
                          <a:effectLst/>
                        </a:rPr>
                        <a:t>trọng</a:t>
                      </a:r>
                      <a:r>
                        <a:rPr lang="en-US" sz="1100" dirty="0">
                          <a:effectLst/>
                        </a:rPr>
                        <a:t> </a:t>
                      </a:r>
                      <a:r>
                        <a:rPr lang="en-US" sz="1100" dirty="0" err="1">
                          <a:effectLst/>
                        </a:rPr>
                        <a:t>về</a:t>
                      </a:r>
                      <a:r>
                        <a:rPr lang="en-US" sz="1100" dirty="0">
                          <a:effectLst/>
                        </a:rPr>
                        <a:t> </a:t>
                      </a:r>
                      <a:r>
                        <a:rPr lang="en-US" sz="1100" dirty="0" err="1">
                          <a:effectLst/>
                        </a:rPr>
                        <a:t>hoạt</a:t>
                      </a:r>
                      <a:r>
                        <a:rPr lang="en-US" sz="1100" dirty="0">
                          <a:effectLst/>
                        </a:rPr>
                        <a:t> </a:t>
                      </a:r>
                      <a:r>
                        <a:rPr lang="en-US" sz="1100" dirty="0" err="1">
                          <a:effectLst/>
                        </a:rPr>
                        <a:t>động</a:t>
                      </a:r>
                      <a:r>
                        <a:rPr lang="en-US" sz="1100" dirty="0">
                          <a:effectLst/>
                        </a:rPr>
                        <a:t> </a:t>
                      </a:r>
                      <a:r>
                        <a:rPr lang="en-US" sz="1100" dirty="0" err="1">
                          <a:effectLst/>
                        </a:rPr>
                        <a:t>của</a:t>
                      </a:r>
                      <a:r>
                        <a:rPr lang="en-US" sz="1100" dirty="0">
                          <a:effectLst/>
                        </a:rPr>
                        <a:t> </a:t>
                      </a:r>
                      <a:r>
                        <a:rPr lang="en-US" sz="1100" dirty="0" err="1">
                          <a:effectLst/>
                        </a:rPr>
                        <a:t>đội</a:t>
                      </a:r>
                      <a:r>
                        <a:rPr lang="en-US" sz="1100" dirty="0">
                          <a:effectLst/>
                        </a:rPr>
                        <a:t> development.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012" marR="56012" marT="0" marB="0" anchor="ctr"/>
                </a:tc>
                <a:extLst>
                  <a:ext uri="{0D108BD9-81ED-4DB2-BD59-A6C34878D82A}">
                    <a16:rowId xmlns:a16="http://schemas.microsoft.com/office/drawing/2014/main" val="2865376171"/>
                  </a:ext>
                </a:extLst>
              </a:tr>
            </a:tbl>
          </a:graphicData>
        </a:graphic>
      </p:graphicFrame>
    </p:spTree>
    <p:extLst>
      <p:ext uri="{BB962C8B-B14F-4D97-AF65-F5344CB8AC3E}">
        <p14:creationId xmlns:p14="http://schemas.microsoft.com/office/powerpoint/2010/main" val="192844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 ĐĂNG KÝ</a:t>
            </a:r>
          </a:p>
        </p:txBody>
      </p:sp>
      <p:pic>
        <p:nvPicPr>
          <p:cNvPr id="60" name="Picture 59">
            <a:extLst>
              <a:ext uri="{FF2B5EF4-FFF2-40B4-BE49-F238E27FC236}">
                <a16:creationId xmlns:a16="http://schemas.microsoft.com/office/drawing/2014/main" id="{338658D6-BE9E-4941-B23B-608F3F61199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8628" y="1622977"/>
            <a:ext cx="8363835" cy="3951080"/>
          </a:xfrm>
          <a:prstGeom prst="rect">
            <a:avLst/>
          </a:prstGeom>
          <a:noFill/>
          <a:ln>
            <a:noFill/>
          </a:ln>
        </p:spPr>
      </p:pic>
      <p:sp>
        <p:nvSpPr>
          <p:cNvPr id="61" name="Rectangle 60">
            <a:extLst>
              <a:ext uri="{FF2B5EF4-FFF2-40B4-BE49-F238E27FC236}">
                <a16:creationId xmlns:a16="http://schemas.microsoft.com/office/drawing/2014/main" id="{40A39E9E-A78A-49B9-97D3-84DC7AAC5B6F}"/>
              </a:ext>
            </a:extLst>
          </p:cNvPr>
          <p:cNvSpPr/>
          <p:nvPr/>
        </p:nvSpPr>
        <p:spPr>
          <a:xfrm>
            <a:off x="1505942" y="5840810"/>
            <a:ext cx="9180116" cy="615553"/>
          </a:xfrm>
          <a:prstGeom prst="rect">
            <a:avLst/>
          </a:prstGeom>
        </p:spPr>
        <p:txBody>
          <a:bodyPr wrap="square" lIns="0" tIns="0" rIns="0" bIns="0" anchor="ctr">
            <a:spAutoFit/>
          </a:bodyPr>
          <a:lstStyle/>
          <a:p>
            <a:pPr algn="just"/>
            <a:r>
              <a:rPr lang="vi-VN" sz="2000" dirty="0"/>
              <a:t>Ở trang giới thiệu của Jira sau khi bấm vào link ở bước 2 ta lần lượt bấm vào “My account” ở góc trên bên phải của trang rồi tiếp tục bấm vào “Log in” để đăng ký.</a:t>
            </a:r>
            <a:endParaRPr lang="en-US" sz="2000" dirty="0"/>
          </a:p>
        </p:txBody>
      </p:sp>
    </p:spTree>
    <p:extLst>
      <p:ext uri="{BB962C8B-B14F-4D97-AF65-F5344CB8AC3E}">
        <p14:creationId xmlns:p14="http://schemas.microsoft.com/office/powerpoint/2010/main" val="206554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12</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 ĐĂNG KÝ</a:t>
            </a:r>
          </a:p>
        </p:txBody>
      </p:sp>
      <p:sp>
        <p:nvSpPr>
          <p:cNvPr id="61" name="Rectangle 60">
            <a:extLst>
              <a:ext uri="{FF2B5EF4-FFF2-40B4-BE49-F238E27FC236}">
                <a16:creationId xmlns:a16="http://schemas.microsoft.com/office/drawing/2014/main" id="{40A39E9E-A78A-49B9-97D3-84DC7AAC5B6F}"/>
              </a:ext>
            </a:extLst>
          </p:cNvPr>
          <p:cNvSpPr/>
          <p:nvPr/>
        </p:nvSpPr>
        <p:spPr>
          <a:xfrm>
            <a:off x="1505942" y="5750322"/>
            <a:ext cx="9180116" cy="615553"/>
          </a:xfrm>
          <a:prstGeom prst="rect">
            <a:avLst/>
          </a:prstGeom>
        </p:spPr>
        <p:txBody>
          <a:bodyPr wrap="square" lIns="0" tIns="0" rIns="0" bIns="0" anchor="ctr">
            <a:spAutoFit/>
          </a:bodyPr>
          <a:lstStyle/>
          <a:p>
            <a:pPr algn="just"/>
            <a:r>
              <a:rPr lang="vi-VN" sz="2000" dirty="0"/>
              <a:t>Sau khi vào trang “Log in” ta chọn dòng “Đăng ký tài khoản” ở phần dưới của phần đăng nhập.</a:t>
            </a:r>
            <a:endParaRPr lang="en-US" sz="2000" dirty="0"/>
          </a:p>
        </p:txBody>
      </p:sp>
      <p:pic>
        <p:nvPicPr>
          <p:cNvPr id="62" name="Picture 61">
            <a:extLst>
              <a:ext uri="{FF2B5EF4-FFF2-40B4-BE49-F238E27FC236}">
                <a16:creationId xmlns:a16="http://schemas.microsoft.com/office/drawing/2014/main" id="{1FD7F731-BBBA-4FD4-B3FF-801024EB2C6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571" y="1476116"/>
            <a:ext cx="8000858" cy="3774764"/>
          </a:xfrm>
          <a:prstGeom prst="rect">
            <a:avLst/>
          </a:prstGeom>
          <a:noFill/>
          <a:ln>
            <a:noFill/>
          </a:ln>
        </p:spPr>
      </p:pic>
    </p:spTree>
    <p:extLst>
      <p:ext uri="{BB962C8B-B14F-4D97-AF65-F5344CB8AC3E}">
        <p14:creationId xmlns:p14="http://schemas.microsoft.com/office/powerpoint/2010/main" val="55344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13</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 ĐĂNG KÝ</a:t>
            </a:r>
          </a:p>
        </p:txBody>
      </p:sp>
      <p:sp>
        <p:nvSpPr>
          <p:cNvPr id="61" name="Rectangle 60">
            <a:extLst>
              <a:ext uri="{FF2B5EF4-FFF2-40B4-BE49-F238E27FC236}">
                <a16:creationId xmlns:a16="http://schemas.microsoft.com/office/drawing/2014/main" id="{40A39E9E-A78A-49B9-97D3-84DC7AAC5B6F}"/>
              </a:ext>
            </a:extLst>
          </p:cNvPr>
          <p:cNvSpPr/>
          <p:nvPr/>
        </p:nvSpPr>
        <p:spPr>
          <a:xfrm>
            <a:off x="1505942" y="5840810"/>
            <a:ext cx="9180116" cy="615553"/>
          </a:xfrm>
          <a:prstGeom prst="rect">
            <a:avLst/>
          </a:prstGeom>
        </p:spPr>
        <p:txBody>
          <a:bodyPr wrap="square" lIns="0" tIns="0" rIns="0" bIns="0" anchor="ctr">
            <a:spAutoFit/>
          </a:bodyPr>
          <a:lstStyle/>
          <a:p>
            <a:pPr algn="just"/>
            <a:r>
              <a:rPr lang="vi-VN" sz="2000" dirty="0"/>
              <a:t>Điền thông tin rồi bấm nút “Tiếp tục” màu xanh hoặc có thể dùng các tài khoản như Google, Microsoft, Apple để đăng ký</a:t>
            </a:r>
            <a:endParaRPr lang="en-US" sz="2000" dirty="0"/>
          </a:p>
        </p:txBody>
      </p:sp>
      <p:pic>
        <p:nvPicPr>
          <p:cNvPr id="62" name="Picture 61">
            <a:extLst>
              <a:ext uri="{FF2B5EF4-FFF2-40B4-BE49-F238E27FC236}">
                <a16:creationId xmlns:a16="http://schemas.microsoft.com/office/drawing/2014/main" id="{CB16D055-08F8-4FEF-BD44-550F0B96C95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7346" y="1595313"/>
            <a:ext cx="7717308" cy="3655567"/>
          </a:xfrm>
          <a:prstGeom prst="rect">
            <a:avLst/>
          </a:prstGeom>
          <a:noFill/>
          <a:ln>
            <a:noFill/>
          </a:ln>
        </p:spPr>
      </p:pic>
    </p:spTree>
    <p:extLst>
      <p:ext uri="{BB962C8B-B14F-4D97-AF65-F5344CB8AC3E}">
        <p14:creationId xmlns:p14="http://schemas.microsoft.com/office/powerpoint/2010/main" val="176505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 ĐĂNG KÝ</a:t>
            </a:r>
          </a:p>
        </p:txBody>
      </p:sp>
      <p:sp>
        <p:nvSpPr>
          <p:cNvPr id="61" name="Rectangle 60">
            <a:extLst>
              <a:ext uri="{FF2B5EF4-FFF2-40B4-BE49-F238E27FC236}">
                <a16:creationId xmlns:a16="http://schemas.microsoft.com/office/drawing/2014/main" id="{40A39E9E-A78A-49B9-97D3-84DC7AAC5B6F}"/>
              </a:ext>
            </a:extLst>
          </p:cNvPr>
          <p:cNvSpPr/>
          <p:nvPr/>
        </p:nvSpPr>
        <p:spPr>
          <a:xfrm>
            <a:off x="3214487" y="5763470"/>
            <a:ext cx="5847358" cy="307777"/>
          </a:xfrm>
          <a:prstGeom prst="rect">
            <a:avLst/>
          </a:prstGeom>
        </p:spPr>
        <p:txBody>
          <a:bodyPr wrap="square" lIns="0" tIns="0" rIns="0" bIns="0" anchor="ctr">
            <a:spAutoFit/>
          </a:bodyPr>
          <a:lstStyle/>
          <a:p>
            <a:pPr algn="just"/>
            <a:r>
              <a:rPr lang="vi-VN" sz="2000" dirty="0"/>
              <a:t>Trang sẽ thông báo là đã gửi mail xác thực như hình</a:t>
            </a:r>
            <a:endParaRPr lang="en-US" sz="2000" dirty="0"/>
          </a:p>
        </p:txBody>
      </p:sp>
      <p:pic>
        <p:nvPicPr>
          <p:cNvPr id="62" name="Picture 61">
            <a:extLst>
              <a:ext uri="{FF2B5EF4-FFF2-40B4-BE49-F238E27FC236}">
                <a16:creationId xmlns:a16="http://schemas.microsoft.com/office/drawing/2014/main" id="{21007EE4-3841-4568-993A-1813D1FE98EC}"/>
              </a:ext>
            </a:extLst>
          </p:cNvPr>
          <p:cNvPicPr/>
          <p:nvPr/>
        </p:nvPicPr>
        <p:blipFill>
          <a:blip r:embed="rId3"/>
          <a:stretch>
            <a:fillRect/>
          </a:stretch>
        </p:blipFill>
        <p:spPr>
          <a:xfrm>
            <a:off x="1902821" y="1540220"/>
            <a:ext cx="8386357" cy="3927969"/>
          </a:xfrm>
          <a:prstGeom prst="rect">
            <a:avLst/>
          </a:prstGeom>
        </p:spPr>
      </p:pic>
    </p:spTree>
    <p:extLst>
      <p:ext uri="{BB962C8B-B14F-4D97-AF65-F5344CB8AC3E}">
        <p14:creationId xmlns:p14="http://schemas.microsoft.com/office/powerpoint/2010/main" val="122287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 ĐĂNG KÝ</a:t>
            </a:r>
          </a:p>
        </p:txBody>
      </p:sp>
      <p:sp>
        <p:nvSpPr>
          <p:cNvPr id="61" name="Rectangle 60">
            <a:extLst>
              <a:ext uri="{FF2B5EF4-FFF2-40B4-BE49-F238E27FC236}">
                <a16:creationId xmlns:a16="http://schemas.microsoft.com/office/drawing/2014/main" id="{40A39E9E-A78A-49B9-97D3-84DC7AAC5B6F}"/>
              </a:ext>
            </a:extLst>
          </p:cNvPr>
          <p:cNvSpPr/>
          <p:nvPr/>
        </p:nvSpPr>
        <p:spPr>
          <a:xfrm>
            <a:off x="2744093" y="5924748"/>
            <a:ext cx="6703813" cy="307777"/>
          </a:xfrm>
          <a:prstGeom prst="rect">
            <a:avLst/>
          </a:prstGeom>
        </p:spPr>
        <p:txBody>
          <a:bodyPr wrap="square" lIns="0" tIns="0" rIns="0" bIns="0" anchor="ctr">
            <a:spAutoFit/>
          </a:bodyPr>
          <a:lstStyle/>
          <a:p>
            <a:pPr algn="just"/>
            <a:r>
              <a:rPr lang="vi-VN" sz="2000" dirty="0"/>
              <a:t>Truy cập vào mail vừa dùng để đăng ký đẻ xác thực tài khoản</a:t>
            </a:r>
            <a:endParaRPr lang="en-US" sz="2000" dirty="0"/>
          </a:p>
        </p:txBody>
      </p:sp>
      <p:pic>
        <p:nvPicPr>
          <p:cNvPr id="60" name="Picture 59">
            <a:extLst>
              <a:ext uri="{FF2B5EF4-FFF2-40B4-BE49-F238E27FC236}">
                <a16:creationId xmlns:a16="http://schemas.microsoft.com/office/drawing/2014/main" id="{E9C6D22A-DCD2-44D6-A9B5-C45C9A5C9CE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9064" y="1456622"/>
            <a:ext cx="8205865" cy="3971260"/>
          </a:xfrm>
          <a:prstGeom prst="rect">
            <a:avLst/>
          </a:prstGeom>
          <a:noFill/>
          <a:ln>
            <a:noFill/>
          </a:ln>
        </p:spPr>
      </p:pic>
    </p:spTree>
    <p:extLst>
      <p:ext uri="{BB962C8B-B14F-4D97-AF65-F5344CB8AC3E}">
        <p14:creationId xmlns:p14="http://schemas.microsoft.com/office/powerpoint/2010/main" val="2958592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16</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 ĐĂNG NHẬP</a:t>
            </a:r>
          </a:p>
        </p:txBody>
      </p:sp>
      <p:pic>
        <p:nvPicPr>
          <p:cNvPr id="62" name="Picture 61">
            <a:extLst>
              <a:ext uri="{FF2B5EF4-FFF2-40B4-BE49-F238E27FC236}">
                <a16:creationId xmlns:a16="http://schemas.microsoft.com/office/drawing/2014/main" id="{BC942D6A-2364-4EA8-9EDD-17A648E0519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4517" y="1712671"/>
            <a:ext cx="8462966" cy="3981934"/>
          </a:xfrm>
          <a:prstGeom prst="rect">
            <a:avLst/>
          </a:prstGeom>
          <a:noFill/>
          <a:ln>
            <a:noFill/>
          </a:ln>
        </p:spPr>
      </p:pic>
    </p:spTree>
    <p:extLst>
      <p:ext uri="{BB962C8B-B14F-4D97-AF65-F5344CB8AC3E}">
        <p14:creationId xmlns:p14="http://schemas.microsoft.com/office/powerpoint/2010/main" val="2696129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 ĐĂNG NHẬP</a:t>
            </a:r>
          </a:p>
        </p:txBody>
      </p:sp>
      <p:pic>
        <p:nvPicPr>
          <p:cNvPr id="59" name="Picture 58">
            <a:extLst>
              <a:ext uri="{FF2B5EF4-FFF2-40B4-BE49-F238E27FC236}">
                <a16:creationId xmlns:a16="http://schemas.microsoft.com/office/drawing/2014/main" id="{C6CFF1C8-8A51-4D8A-BB6B-E155F14FA32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1587" y="1602340"/>
            <a:ext cx="9168825" cy="4337560"/>
          </a:xfrm>
          <a:prstGeom prst="rect">
            <a:avLst/>
          </a:prstGeom>
          <a:noFill/>
          <a:ln>
            <a:noFill/>
          </a:ln>
        </p:spPr>
      </p:pic>
    </p:spTree>
    <p:extLst>
      <p:ext uri="{BB962C8B-B14F-4D97-AF65-F5344CB8AC3E}">
        <p14:creationId xmlns:p14="http://schemas.microsoft.com/office/powerpoint/2010/main" val="328297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40650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VII. SỬ DỤNG (</a:t>
            </a:r>
            <a:r>
              <a:rPr lang="en-US" sz="2800" b="1" dirty="0" err="1">
                <a:solidFill>
                  <a:schemeClr val="accent3">
                    <a:lumMod val="75000"/>
                  </a:schemeClr>
                </a:solidFill>
                <a:latin typeface="Arial" panose="020B0604020202020204" pitchFamily="34" charset="0"/>
                <a:cs typeface="Arial" panose="020B0604020202020204" pitchFamily="34" charset="0"/>
              </a:rPr>
              <a:t>khởi</a:t>
            </a:r>
            <a:r>
              <a:rPr lang="en-US" sz="2800" b="1" dirty="0">
                <a:solidFill>
                  <a:schemeClr val="accent3">
                    <a:lumMod val="75000"/>
                  </a:schemeClr>
                </a:solidFill>
                <a:latin typeface="Arial" panose="020B0604020202020204" pitchFamily="34" charset="0"/>
                <a:cs typeface="Arial" panose="020B0604020202020204" pitchFamily="34" charset="0"/>
              </a:rPr>
              <a:t> </a:t>
            </a:r>
            <a:r>
              <a:rPr lang="en-US" sz="2800" b="1" dirty="0" err="1">
                <a:solidFill>
                  <a:schemeClr val="accent3">
                    <a:lumMod val="75000"/>
                  </a:schemeClr>
                </a:solidFill>
                <a:latin typeface="Arial" panose="020B0604020202020204" pitchFamily="34" charset="0"/>
                <a:cs typeface="Arial" panose="020B0604020202020204" pitchFamily="34" charset="0"/>
              </a:rPr>
              <a:t>tạo</a:t>
            </a:r>
            <a:r>
              <a:rPr lang="en-US" sz="2800" b="1" dirty="0">
                <a:solidFill>
                  <a:schemeClr val="accent3">
                    <a:lumMod val="75000"/>
                  </a:schemeClr>
                </a:solidFill>
                <a:latin typeface="Arial" panose="020B0604020202020204" pitchFamily="34" charset="0"/>
                <a:cs typeface="Arial" panose="020B0604020202020204" pitchFamily="34" charset="0"/>
              </a:rPr>
              <a:t>)</a:t>
            </a:r>
          </a:p>
        </p:txBody>
      </p:sp>
      <p:pic>
        <p:nvPicPr>
          <p:cNvPr id="62" name="Picture 61">
            <a:extLst>
              <a:ext uri="{FF2B5EF4-FFF2-40B4-BE49-F238E27FC236}">
                <a16:creationId xmlns:a16="http://schemas.microsoft.com/office/drawing/2014/main" id="{FD23CC03-84DF-4C49-8B41-CEDBD2ED6D5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7817" y="1500740"/>
            <a:ext cx="9116364" cy="4455915"/>
          </a:xfrm>
          <a:prstGeom prst="rect">
            <a:avLst/>
          </a:prstGeom>
          <a:noFill/>
          <a:ln>
            <a:noFill/>
          </a:ln>
        </p:spPr>
      </p:pic>
      <p:sp>
        <p:nvSpPr>
          <p:cNvPr id="61" name="Rectangle 60">
            <a:extLst>
              <a:ext uri="{FF2B5EF4-FFF2-40B4-BE49-F238E27FC236}">
                <a16:creationId xmlns:a16="http://schemas.microsoft.com/office/drawing/2014/main" id="{40A39E9E-A78A-49B9-97D3-84DC7AAC5B6F}"/>
              </a:ext>
            </a:extLst>
          </p:cNvPr>
          <p:cNvSpPr/>
          <p:nvPr/>
        </p:nvSpPr>
        <p:spPr>
          <a:xfrm>
            <a:off x="4929633" y="4947883"/>
            <a:ext cx="2332732" cy="307777"/>
          </a:xfrm>
          <a:prstGeom prst="rect">
            <a:avLst/>
          </a:prstGeom>
        </p:spPr>
        <p:txBody>
          <a:bodyPr wrap="square" lIns="0" tIns="0" rIns="0" bIns="0" anchor="ctr">
            <a:spAutoFit/>
          </a:bodyPr>
          <a:lstStyle/>
          <a:p>
            <a:pPr algn="just"/>
            <a:r>
              <a:rPr lang="vi-VN" sz="2000" dirty="0"/>
              <a:t>Bấm “Create Project”</a:t>
            </a:r>
            <a:endParaRPr lang="en-US" sz="2000" dirty="0"/>
          </a:p>
        </p:txBody>
      </p:sp>
    </p:spTree>
    <p:extLst>
      <p:ext uri="{BB962C8B-B14F-4D97-AF65-F5344CB8AC3E}">
        <p14:creationId xmlns:p14="http://schemas.microsoft.com/office/powerpoint/2010/main" val="253847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A5B2D3BC-B5EA-4B6F-A137-7BAB350571B6}"/>
              </a:ext>
            </a:extLst>
          </p:cNvPr>
          <p:cNvPicPr/>
          <p:nvPr/>
        </p:nvPicPr>
        <p:blipFill>
          <a:blip r:embed="rId3"/>
          <a:stretch>
            <a:fillRect/>
          </a:stretch>
        </p:blipFill>
        <p:spPr>
          <a:xfrm>
            <a:off x="1008730" y="1284605"/>
            <a:ext cx="10310932" cy="5071745"/>
          </a:xfrm>
          <a:prstGeom prst="rect">
            <a:avLst/>
          </a:prstGeom>
        </p:spPr>
      </p:pic>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19</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4" y="880000"/>
            <a:ext cx="4131773"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VII. SỬ DỤNG (</a:t>
            </a:r>
            <a:r>
              <a:rPr lang="en-US" sz="2800" b="1" dirty="0" err="1">
                <a:solidFill>
                  <a:schemeClr val="accent3">
                    <a:lumMod val="75000"/>
                  </a:schemeClr>
                </a:solidFill>
                <a:latin typeface="Arial" panose="020B0604020202020204" pitchFamily="34" charset="0"/>
                <a:cs typeface="Arial" panose="020B0604020202020204" pitchFamily="34" charset="0"/>
              </a:rPr>
              <a:t>khởi</a:t>
            </a:r>
            <a:r>
              <a:rPr lang="en-US" sz="2800" b="1" dirty="0">
                <a:solidFill>
                  <a:schemeClr val="accent3">
                    <a:lumMod val="75000"/>
                  </a:schemeClr>
                </a:solidFill>
                <a:latin typeface="Arial" panose="020B0604020202020204" pitchFamily="34" charset="0"/>
                <a:cs typeface="Arial" panose="020B0604020202020204" pitchFamily="34" charset="0"/>
              </a:rPr>
              <a:t> </a:t>
            </a:r>
            <a:r>
              <a:rPr lang="en-US" sz="2800" b="1" dirty="0" err="1">
                <a:solidFill>
                  <a:schemeClr val="accent3">
                    <a:lumMod val="75000"/>
                  </a:schemeClr>
                </a:solidFill>
                <a:latin typeface="Arial" panose="020B0604020202020204" pitchFamily="34" charset="0"/>
                <a:cs typeface="Arial" panose="020B0604020202020204" pitchFamily="34" charset="0"/>
              </a:rPr>
              <a:t>tạo</a:t>
            </a:r>
            <a:r>
              <a:rPr lang="en-US" sz="2800" b="1" dirty="0">
                <a:solidFill>
                  <a:schemeClr val="accent3">
                    <a:lumMod val="75000"/>
                  </a:schemeClr>
                </a:solidFill>
                <a:latin typeface="Arial" panose="020B0604020202020204" pitchFamily="34" charset="0"/>
                <a:cs typeface="Arial" panose="020B0604020202020204" pitchFamily="34" charset="0"/>
              </a:rPr>
              <a:t>)</a:t>
            </a:r>
          </a:p>
        </p:txBody>
      </p:sp>
      <p:sp>
        <p:nvSpPr>
          <p:cNvPr id="61" name="Rectangle 60">
            <a:extLst>
              <a:ext uri="{FF2B5EF4-FFF2-40B4-BE49-F238E27FC236}">
                <a16:creationId xmlns:a16="http://schemas.microsoft.com/office/drawing/2014/main" id="{40A39E9E-A78A-49B9-97D3-84DC7AAC5B6F}"/>
              </a:ext>
            </a:extLst>
          </p:cNvPr>
          <p:cNvSpPr/>
          <p:nvPr/>
        </p:nvSpPr>
        <p:spPr>
          <a:xfrm>
            <a:off x="4517131" y="5940722"/>
            <a:ext cx="3157738" cy="307777"/>
          </a:xfrm>
          <a:prstGeom prst="rect">
            <a:avLst/>
          </a:prstGeom>
        </p:spPr>
        <p:txBody>
          <a:bodyPr wrap="square" lIns="0" tIns="0" rIns="0" bIns="0" anchor="ctr">
            <a:spAutoFit/>
          </a:bodyPr>
          <a:lstStyle/>
          <a:p>
            <a:pPr algn="just"/>
            <a:r>
              <a:rPr lang="en-US" sz="2000" dirty="0" err="1"/>
              <a:t>Nhập</a:t>
            </a:r>
            <a:r>
              <a:rPr lang="en-US" sz="2000" dirty="0"/>
              <a:t> </a:t>
            </a:r>
            <a:r>
              <a:rPr lang="en-US" sz="2000" dirty="0" err="1"/>
              <a:t>tên</a:t>
            </a:r>
            <a:r>
              <a:rPr lang="en-US" sz="2000" dirty="0"/>
              <a:t> </a:t>
            </a:r>
            <a:r>
              <a:rPr lang="en-US" sz="2000" dirty="0" err="1"/>
              <a:t>và</a:t>
            </a:r>
            <a:r>
              <a:rPr lang="en-US" sz="2000" dirty="0"/>
              <a:t> key </a:t>
            </a:r>
            <a:r>
              <a:rPr lang="en-US" sz="2000" dirty="0" err="1"/>
              <a:t>cho</a:t>
            </a:r>
            <a:r>
              <a:rPr lang="en-US" sz="2000" dirty="0"/>
              <a:t> Project</a:t>
            </a:r>
          </a:p>
        </p:txBody>
      </p:sp>
    </p:spTree>
    <p:extLst>
      <p:ext uri="{BB962C8B-B14F-4D97-AF65-F5344CB8AC3E}">
        <p14:creationId xmlns:p14="http://schemas.microsoft.com/office/powerpoint/2010/main" val="376523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Team Member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330704" y="2528109"/>
            <a:ext cx="2825299"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2540366" y="2485246"/>
            <a:ext cx="2739574"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845282" y="3304229"/>
            <a:ext cx="1705985" cy="492443"/>
          </a:xfrm>
          <a:prstGeom prst="rect">
            <a:avLst/>
          </a:prstGeom>
        </p:spPr>
        <p:txBody>
          <a:bodyPr wrap="square" lIns="0" tIns="0" rIns="0" bIns="0">
            <a:spAutoFit/>
          </a:bodyPr>
          <a:lstStyle/>
          <a:p>
            <a:pPr algn="ctr"/>
            <a:r>
              <a:rPr lang="en-US" sz="1600" b="1" dirty="0">
                <a:solidFill>
                  <a:schemeClr val="bg1"/>
                </a:solidFill>
              </a:rPr>
              <a:t>TRỊNH</a:t>
            </a:r>
          </a:p>
          <a:p>
            <a:pPr algn="ctr"/>
            <a:r>
              <a:rPr lang="en-US" sz="1600" b="1" dirty="0">
                <a:solidFill>
                  <a:schemeClr val="bg1"/>
                </a:solidFill>
              </a:rPr>
              <a:t> HOÀNG HƯNG</a:t>
            </a:r>
          </a:p>
        </p:txBody>
      </p:sp>
      <p:sp>
        <p:nvSpPr>
          <p:cNvPr id="47" name="Rectangle 46">
            <a:extLst>
              <a:ext uri="{FF2B5EF4-FFF2-40B4-BE49-F238E27FC236}">
                <a16:creationId xmlns:a16="http://schemas.microsoft.com/office/drawing/2014/main" id="{1751D31D-3535-411D-8BAC-95CCC90AB185}"/>
              </a:ext>
            </a:extLst>
          </p:cNvPr>
          <p:cNvSpPr/>
          <p:nvPr/>
        </p:nvSpPr>
        <p:spPr>
          <a:xfrm>
            <a:off x="3224353" y="3304229"/>
            <a:ext cx="1493712" cy="492443"/>
          </a:xfrm>
          <a:prstGeom prst="rect">
            <a:avLst/>
          </a:prstGeom>
        </p:spPr>
        <p:txBody>
          <a:bodyPr wrap="square" lIns="0" tIns="0" rIns="0" bIns="0">
            <a:spAutoFit/>
          </a:bodyPr>
          <a:lstStyle/>
          <a:p>
            <a:pPr algn="ctr"/>
            <a:r>
              <a:rPr lang="en-US" sz="1600" b="1" dirty="0">
                <a:solidFill>
                  <a:schemeClr val="bg1"/>
                </a:solidFill>
              </a:rPr>
              <a:t>NGUYỄN </a:t>
            </a:r>
          </a:p>
          <a:p>
            <a:pPr algn="ctr"/>
            <a:r>
              <a:rPr lang="en-US" sz="1600" b="1" dirty="0">
                <a:solidFill>
                  <a:schemeClr val="bg1"/>
                </a:solidFill>
              </a:rPr>
              <a:t>THANH CƯỜNG</a:t>
            </a:r>
          </a:p>
        </p:txBody>
      </p:sp>
      <p:sp>
        <p:nvSpPr>
          <p:cNvPr id="48" name="Rectangle 47">
            <a:extLst>
              <a:ext uri="{FF2B5EF4-FFF2-40B4-BE49-F238E27FC236}">
                <a16:creationId xmlns:a16="http://schemas.microsoft.com/office/drawing/2014/main" id="{FA4D735A-8F75-4E2A-8F1A-CC303B0718BA}"/>
              </a:ext>
            </a:extLst>
          </p:cNvPr>
          <p:cNvSpPr/>
          <p:nvPr/>
        </p:nvSpPr>
        <p:spPr>
          <a:xfrm>
            <a:off x="5391151" y="3496733"/>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57950" y="3496733"/>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26906" y="3496733"/>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40" name="Trapezoid 39">
            <a:extLst>
              <a:ext uri="{FF2B5EF4-FFF2-40B4-BE49-F238E27FC236}">
                <a16:creationId xmlns:a16="http://schemas.microsoft.com/office/drawing/2014/main" id="{A6D69BF1-1023-4D02-9D03-FB9F002A8710}"/>
              </a:ext>
              <a:ext uri="{C183D7F6-B498-43B3-948B-1728B52AA6E4}">
                <adec:decorative xmlns:adec="http://schemas.microsoft.com/office/drawing/2017/decorative" val="1"/>
              </a:ext>
            </a:extLst>
          </p:cNvPr>
          <p:cNvSpPr/>
          <p:nvPr/>
        </p:nvSpPr>
        <p:spPr>
          <a:xfrm rot="5400000">
            <a:off x="4664300" y="2528109"/>
            <a:ext cx="2825299"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1EB82450-F101-4155-BD3D-CBC527F5BEBE}"/>
              </a:ext>
            </a:extLst>
          </p:cNvPr>
          <p:cNvSpPr/>
          <p:nvPr/>
        </p:nvSpPr>
        <p:spPr>
          <a:xfrm>
            <a:off x="5178878" y="3304229"/>
            <a:ext cx="1705985" cy="492443"/>
          </a:xfrm>
          <a:prstGeom prst="rect">
            <a:avLst/>
          </a:prstGeom>
        </p:spPr>
        <p:txBody>
          <a:bodyPr wrap="square" lIns="0" tIns="0" rIns="0" bIns="0">
            <a:spAutoFit/>
          </a:bodyPr>
          <a:lstStyle/>
          <a:p>
            <a:pPr algn="ctr"/>
            <a:r>
              <a:rPr lang="en-US" sz="1600" b="1" dirty="0">
                <a:solidFill>
                  <a:schemeClr val="bg1"/>
                </a:solidFill>
              </a:rPr>
              <a:t>PHẠM</a:t>
            </a:r>
            <a:br>
              <a:rPr lang="en-US" sz="1600" b="1" dirty="0">
                <a:solidFill>
                  <a:schemeClr val="bg1"/>
                </a:solidFill>
              </a:rPr>
            </a:br>
            <a:r>
              <a:rPr lang="en-US" sz="1600" b="1" dirty="0">
                <a:solidFill>
                  <a:schemeClr val="bg1"/>
                </a:solidFill>
              </a:rPr>
              <a:t>MẠNH DŨNG</a:t>
            </a:r>
          </a:p>
        </p:txBody>
      </p:sp>
      <p:sp>
        <p:nvSpPr>
          <p:cNvPr id="42" name="Trapezoid 41">
            <a:extLst>
              <a:ext uri="{FF2B5EF4-FFF2-40B4-BE49-F238E27FC236}">
                <a16:creationId xmlns:a16="http://schemas.microsoft.com/office/drawing/2014/main" id="{748A5724-9B1A-4C5D-B653-F4EBBBC35FE6}"/>
              </a:ext>
              <a:ext uri="{C183D7F6-B498-43B3-948B-1728B52AA6E4}">
                <adec:decorative xmlns:adec="http://schemas.microsoft.com/office/drawing/2017/decorative" val="1"/>
              </a:ext>
            </a:extLst>
          </p:cNvPr>
          <p:cNvSpPr/>
          <p:nvPr/>
        </p:nvSpPr>
        <p:spPr>
          <a:xfrm rot="5400000">
            <a:off x="6873961" y="2485246"/>
            <a:ext cx="2739574"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1E0EEC2-98D0-4AA6-9BC3-E75F8460DE9F}"/>
              </a:ext>
            </a:extLst>
          </p:cNvPr>
          <p:cNvSpPr/>
          <p:nvPr/>
        </p:nvSpPr>
        <p:spPr>
          <a:xfrm>
            <a:off x="7496892" y="3304229"/>
            <a:ext cx="1493712" cy="492443"/>
          </a:xfrm>
          <a:prstGeom prst="rect">
            <a:avLst/>
          </a:prstGeom>
        </p:spPr>
        <p:txBody>
          <a:bodyPr wrap="square" lIns="0" tIns="0" rIns="0" bIns="0">
            <a:spAutoFit/>
          </a:bodyPr>
          <a:lstStyle/>
          <a:p>
            <a:pPr algn="ctr"/>
            <a:r>
              <a:rPr lang="en-US" sz="1600" b="1" dirty="0">
                <a:solidFill>
                  <a:schemeClr val="bg1"/>
                </a:solidFill>
              </a:rPr>
              <a:t>ĐỖ</a:t>
            </a:r>
            <a:br>
              <a:rPr lang="en-US" sz="1600" b="1" dirty="0">
                <a:solidFill>
                  <a:schemeClr val="bg1"/>
                </a:solidFill>
              </a:rPr>
            </a:br>
            <a:r>
              <a:rPr lang="en-US" sz="1600" b="1" dirty="0">
                <a:solidFill>
                  <a:schemeClr val="bg1"/>
                </a:solidFill>
              </a:rPr>
              <a:t>VĂN CÔNG</a:t>
            </a:r>
          </a:p>
        </p:txBody>
      </p:sp>
      <p:sp>
        <p:nvSpPr>
          <p:cNvPr id="74" name="Trapezoid 73">
            <a:extLst>
              <a:ext uri="{FF2B5EF4-FFF2-40B4-BE49-F238E27FC236}">
                <a16:creationId xmlns:a16="http://schemas.microsoft.com/office/drawing/2014/main" id="{484ED4B7-00A9-49CD-A4CB-782228EB129D}"/>
              </a:ext>
              <a:ext uri="{C183D7F6-B498-43B3-948B-1728B52AA6E4}">
                <adec:decorative xmlns:adec="http://schemas.microsoft.com/office/drawing/2017/decorative" val="1"/>
              </a:ext>
            </a:extLst>
          </p:cNvPr>
          <p:cNvSpPr/>
          <p:nvPr/>
        </p:nvSpPr>
        <p:spPr>
          <a:xfrm rot="5400000">
            <a:off x="9004066" y="2530482"/>
            <a:ext cx="2825299"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EBF2214A-10E2-4636-BF57-C3228E77A069}"/>
              </a:ext>
            </a:extLst>
          </p:cNvPr>
          <p:cNvSpPr/>
          <p:nvPr/>
        </p:nvSpPr>
        <p:spPr>
          <a:xfrm>
            <a:off x="9582742" y="3304229"/>
            <a:ext cx="1705985" cy="492443"/>
          </a:xfrm>
          <a:prstGeom prst="rect">
            <a:avLst/>
          </a:prstGeom>
        </p:spPr>
        <p:txBody>
          <a:bodyPr wrap="square" lIns="0" tIns="0" rIns="0" bIns="0">
            <a:spAutoFit/>
          </a:bodyPr>
          <a:lstStyle/>
          <a:p>
            <a:pPr algn="ctr"/>
            <a:r>
              <a:rPr lang="en-US" sz="1600" b="1" dirty="0">
                <a:solidFill>
                  <a:schemeClr val="bg1"/>
                </a:solidFill>
              </a:rPr>
              <a:t>NGUUYỄN </a:t>
            </a:r>
            <a:br>
              <a:rPr lang="en-US" sz="1600" b="1" dirty="0">
                <a:solidFill>
                  <a:schemeClr val="bg1"/>
                </a:solidFill>
              </a:rPr>
            </a:br>
            <a:r>
              <a:rPr lang="en-US" sz="1600" b="1" dirty="0">
                <a:solidFill>
                  <a:schemeClr val="bg1"/>
                </a:solidFill>
              </a:rPr>
              <a:t>DUY TIẾN</a:t>
            </a:r>
          </a:p>
        </p:txBody>
      </p:sp>
    </p:spTree>
    <p:extLst>
      <p:ext uri="{BB962C8B-B14F-4D97-AF65-F5344CB8AC3E}">
        <p14:creationId xmlns:p14="http://schemas.microsoft.com/office/powerpoint/2010/main" val="822569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C1189561-CBF2-4EA8-A18D-D521810132B8}"/>
              </a:ext>
            </a:extLst>
          </p:cNvPr>
          <p:cNvPicPr/>
          <p:nvPr/>
        </p:nvPicPr>
        <p:blipFill>
          <a:blip r:embed="rId3"/>
          <a:stretch>
            <a:fillRect/>
          </a:stretch>
        </p:blipFill>
        <p:spPr>
          <a:xfrm>
            <a:off x="896493" y="1359245"/>
            <a:ext cx="10397376" cy="5089827"/>
          </a:xfrm>
          <a:prstGeom prst="rect">
            <a:avLst/>
          </a:prstGeom>
        </p:spPr>
      </p:pic>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20</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4" y="880000"/>
            <a:ext cx="4138123"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VII. SỬ DỤNG (</a:t>
            </a:r>
            <a:r>
              <a:rPr lang="en-US" sz="2800" b="1" dirty="0" err="1">
                <a:solidFill>
                  <a:schemeClr val="accent3">
                    <a:lumMod val="75000"/>
                  </a:schemeClr>
                </a:solidFill>
                <a:latin typeface="Arial" panose="020B0604020202020204" pitchFamily="34" charset="0"/>
                <a:cs typeface="Arial" panose="020B0604020202020204" pitchFamily="34" charset="0"/>
              </a:rPr>
              <a:t>khởi</a:t>
            </a:r>
            <a:r>
              <a:rPr lang="en-US" sz="2800" b="1" dirty="0">
                <a:solidFill>
                  <a:schemeClr val="accent3">
                    <a:lumMod val="75000"/>
                  </a:schemeClr>
                </a:solidFill>
                <a:latin typeface="Arial" panose="020B0604020202020204" pitchFamily="34" charset="0"/>
                <a:cs typeface="Arial" panose="020B0604020202020204" pitchFamily="34" charset="0"/>
              </a:rPr>
              <a:t> </a:t>
            </a:r>
            <a:r>
              <a:rPr lang="en-US" sz="2800" b="1" dirty="0" err="1">
                <a:solidFill>
                  <a:schemeClr val="accent3">
                    <a:lumMod val="75000"/>
                  </a:schemeClr>
                </a:solidFill>
                <a:latin typeface="Arial" panose="020B0604020202020204" pitchFamily="34" charset="0"/>
                <a:cs typeface="Arial" panose="020B0604020202020204" pitchFamily="34" charset="0"/>
              </a:rPr>
              <a:t>tạo</a:t>
            </a:r>
            <a:r>
              <a:rPr lang="en-US" sz="2800" b="1" dirty="0">
                <a:solidFill>
                  <a:schemeClr val="accent3">
                    <a:lumMod val="75000"/>
                  </a:schemeClr>
                </a:solidFill>
                <a:latin typeface="Arial" panose="020B0604020202020204" pitchFamily="34" charset="0"/>
                <a:cs typeface="Arial" panose="020B0604020202020204" pitchFamily="34" charset="0"/>
              </a:rPr>
              <a:t>)</a:t>
            </a:r>
          </a:p>
        </p:txBody>
      </p:sp>
      <p:sp>
        <p:nvSpPr>
          <p:cNvPr id="61" name="Rectangle 60">
            <a:extLst>
              <a:ext uri="{FF2B5EF4-FFF2-40B4-BE49-F238E27FC236}">
                <a16:creationId xmlns:a16="http://schemas.microsoft.com/office/drawing/2014/main" id="{40A39E9E-A78A-49B9-97D3-84DC7AAC5B6F}"/>
              </a:ext>
            </a:extLst>
          </p:cNvPr>
          <p:cNvSpPr/>
          <p:nvPr/>
        </p:nvSpPr>
        <p:spPr>
          <a:xfrm>
            <a:off x="4362971" y="4947883"/>
            <a:ext cx="3464420" cy="307777"/>
          </a:xfrm>
          <a:prstGeom prst="rect">
            <a:avLst/>
          </a:prstGeom>
        </p:spPr>
        <p:txBody>
          <a:bodyPr wrap="square" lIns="0" tIns="0" rIns="0" bIns="0" anchor="ctr">
            <a:spAutoFit/>
          </a:bodyPr>
          <a:lstStyle/>
          <a:p>
            <a:pPr algn="just"/>
            <a:r>
              <a:rPr lang="en-US" sz="2000" dirty="0" err="1"/>
              <a:t>Chọn</a:t>
            </a:r>
            <a:r>
              <a:rPr lang="en-US" sz="2000" dirty="0"/>
              <a:t> </a:t>
            </a:r>
            <a:r>
              <a:rPr lang="en-US" sz="2000" dirty="0" err="1"/>
              <a:t>loại</a:t>
            </a:r>
            <a:r>
              <a:rPr lang="en-US" sz="2000" dirty="0"/>
              <a:t> template </a:t>
            </a:r>
            <a:r>
              <a:rPr lang="en-US" sz="2000" dirty="0" err="1"/>
              <a:t>cho</a:t>
            </a:r>
            <a:r>
              <a:rPr lang="en-US" sz="2000" dirty="0"/>
              <a:t> project</a:t>
            </a:r>
          </a:p>
        </p:txBody>
      </p:sp>
    </p:spTree>
    <p:extLst>
      <p:ext uri="{BB962C8B-B14F-4D97-AF65-F5344CB8AC3E}">
        <p14:creationId xmlns:p14="http://schemas.microsoft.com/office/powerpoint/2010/main" val="1452726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672614B7-AA7A-4824-B591-21CFA6CD5652}"/>
              </a:ext>
            </a:extLst>
          </p:cNvPr>
          <p:cNvPicPr/>
          <p:nvPr/>
        </p:nvPicPr>
        <p:blipFill rotWithShape="1">
          <a:blip r:embed="rId3" cstate="print">
            <a:extLst>
              <a:ext uri="{28A0092B-C50C-407E-A947-70E740481C1C}">
                <a14:useLocalDpi xmlns:a14="http://schemas.microsoft.com/office/drawing/2010/main" val="0"/>
              </a:ext>
            </a:extLst>
          </a:blip>
          <a:srcRect t="26086" r="2790"/>
          <a:stretch/>
        </p:blipFill>
        <p:spPr bwMode="auto">
          <a:xfrm>
            <a:off x="969569" y="1615710"/>
            <a:ext cx="9968386" cy="3713587"/>
          </a:xfrm>
          <a:prstGeom prst="rect">
            <a:avLst/>
          </a:prstGeom>
          <a:noFill/>
          <a:ln>
            <a:noFill/>
          </a:ln>
        </p:spPr>
      </p:pic>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419844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VII. SỬ DỤNG (</a:t>
            </a:r>
            <a:r>
              <a:rPr lang="en-US" sz="2800" b="1" dirty="0" err="1">
                <a:solidFill>
                  <a:schemeClr val="accent3">
                    <a:lumMod val="75000"/>
                  </a:schemeClr>
                </a:solidFill>
                <a:latin typeface="Arial" panose="020B0604020202020204" pitchFamily="34" charset="0"/>
                <a:cs typeface="Arial" panose="020B0604020202020204" pitchFamily="34" charset="0"/>
              </a:rPr>
              <a:t>khởi</a:t>
            </a:r>
            <a:r>
              <a:rPr lang="en-US" sz="2800" b="1" dirty="0">
                <a:solidFill>
                  <a:schemeClr val="accent3">
                    <a:lumMod val="75000"/>
                  </a:schemeClr>
                </a:solidFill>
                <a:latin typeface="Arial" panose="020B0604020202020204" pitchFamily="34" charset="0"/>
                <a:cs typeface="Arial" panose="020B0604020202020204" pitchFamily="34" charset="0"/>
              </a:rPr>
              <a:t> </a:t>
            </a:r>
            <a:r>
              <a:rPr lang="en-US" sz="2800" b="1" dirty="0" err="1">
                <a:solidFill>
                  <a:schemeClr val="accent3">
                    <a:lumMod val="75000"/>
                  </a:schemeClr>
                </a:solidFill>
                <a:latin typeface="Arial" panose="020B0604020202020204" pitchFamily="34" charset="0"/>
                <a:cs typeface="Arial" panose="020B0604020202020204" pitchFamily="34" charset="0"/>
              </a:rPr>
              <a:t>tạo</a:t>
            </a:r>
            <a:r>
              <a:rPr lang="en-US" sz="2800" b="1" dirty="0">
                <a:solidFill>
                  <a:schemeClr val="accent3">
                    <a:lumMod val="75000"/>
                  </a:schemeClr>
                </a:solidFill>
                <a:latin typeface="Arial" panose="020B0604020202020204" pitchFamily="34" charset="0"/>
                <a:cs typeface="Arial" panose="020B0604020202020204" pitchFamily="34" charset="0"/>
              </a:rPr>
              <a:t>)</a:t>
            </a:r>
          </a:p>
        </p:txBody>
      </p:sp>
      <p:sp>
        <p:nvSpPr>
          <p:cNvPr id="61" name="Rectangle 60">
            <a:extLst>
              <a:ext uri="{FF2B5EF4-FFF2-40B4-BE49-F238E27FC236}">
                <a16:creationId xmlns:a16="http://schemas.microsoft.com/office/drawing/2014/main" id="{40A39E9E-A78A-49B9-97D3-84DC7AAC5B6F}"/>
              </a:ext>
            </a:extLst>
          </p:cNvPr>
          <p:cNvSpPr/>
          <p:nvPr/>
        </p:nvSpPr>
        <p:spPr>
          <a:xfrm>
            <a:off x="5078058" y="5183553"/>
            <a:ext cx="1751408" cy="307777"/>
          </a:xfrm>
          <a:prstGeom prst="rect">
            <a:avLst/>
          </a:prstGeom>
        </p:spPr>
        <p:txBody>
          <a:bodyPr wrap="square" lIns="0" tIns="0" rIns="0" bIns="0" anchor="ctr">
            <a:spAutoFit/>
          </a:bodyPr>
          <a:lstStyle/>
          <a:p>
            <a:pPr algn="just"/>
            <a:r>
              <a:rPr lang="en-US" sz="2000" dirty="0" err="1"/>
              <a:t>Bấm</a:t>
            </a:r>
            <a:r>
              <a:rPr lang="en-US" sz="2000" dirty="0"/>
              <a:t> </a:t>
            </a:r>
            <a:r>
              <a:rPr lang="en-US" sz="2000" dirty="0" err="1"/>
              <a:t>tạo</a:t>
            </a:r>
            <a:r>
              <a:rPr lang="en-US" sz="2000" dirty="0"/>
              <a:t> Project</a:t>
            </a:r>
          </a:p>
        </p:txBody>
      </p:sp>
    </p:spTree>
    <p:extLst>
      <p:ext uri="{BB962C8B-B14F-4D97-AF65-F5344CB8AC3E}">
        <p14:creationId xmlns:p14="http://schemas.microsoft.com/office/powerpoint/2010/main" val="194672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E25830F2-2D2D-436D-8D73-5FD3D16BA6C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2095" y="1442002"/>
            <a:ext cx="9554449" cy="4681210"/>
          </a:xfrm>
          <a:prstGeom prst="rect">
            <a:avLst/>
          </a:prstGeom>
          <a:noFill/>
          <a:ln>
            <a:noFill/>
          </a:ln>
        </p:spPr>
      </p:pic>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22</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4" y="880000"/>
            <a:ext cx="4176223"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VII. SỬ DỤNG (</a:t>
            </a:r>
            <a:r>
              <a:rPr lang="en-US" sz="2800" b="1" dirty="0" err="1">
                <a:solidFill>
                  <a:schemeClr val="accent3">
                    <a:lumMod val="75000"/>
                  </a:schemeClr>
                </a:solidFill>
                <a:latin typeface="Arial" panose="020B0604020202020204" pitchFamily="34" charset="0"/>
                <a:cs typeface="Arial" panose="020B0604020202020204" pitchFamily="34" charset="0"/>
              </a:rPr>
              <a:t>làm</a:t>
            </a:r>
            <a:r>
              <a:rPr lang="en-US" sz="2800" b="1" dirty="0">
                <a:solidFill>
                  <a:schemeClr val="accent3">
                    <a:lumMod val="75000"/>
                  </a:schemeClr>
                </a:solidFill>
                <a:latin typeface="Arial" panose="020B0604020202020204" pitchFamily="34" charset="0"/>
                <a:cs typeface="Arial" panose="020B0604020202020204" pitchFamily="34" charset="0"/>
              </a:rPr>
              <a:t> </a:t>
            </a:r>
            <a:r>
              <a:rPr lang="en-US" sz="2800" b="1" dirty="0" err="1">
                <a:solidFill>
                  <a:schemeClr val="accent3">
                    <a:lumMod val="75000"/>
                  </a:schemeClr>
                </a:solidFill>
                <a:latin typeface="Arial" panose="020B0604020202020204" pitchFamily="34" charset="0"/>
                <a:cs typeface="Arial" panose="020B0604020202020204" pitchFamily="34" charset="0"/>
              </a:rPr>
              <a:t>việc</a:t>
            </a:r>
            <a:r>
              <a:rPr lang="en-US" sz="2800" b="1" dirty="0">
                <a:solidFill>
                  <a:schemeClr val="accent3">
                    <a:lumMod val="75000"/>
                  </a:schemeClr>
                </a:solidFill>
                <a:latin typeface="Arial" panose="020B0604020202020204" pitchFamily="34" charset="0"/>
                <a:cs typeface="Arial" panose="020B0604020202020204" pitchFamily="34" charset="0"/>
              </a:rPr>
              <a:t>)</a:t>
            </a:r>
          </a:p>
        </p:txBody>
      </p:sp>
      <p:sp>
        <p:nvSpPr>
          <p:cNvPr id="61" name="Rectangle 60">
            <a:extLst>
              <a:ext uri="{FF2B5EF4-FFF2-40B4-BE49-F238E27FC236}">
                <a16:creationId xmlns:a16="http://schemas.microsoft.com/office/drawing/2014/main" id="{40A39E9E-A78A-49B9-97D3-84DC7AAC5B6F}"/>
              </a:ext>
            </a:extLst>
          </p:cNvPr>
          <p:cNvSpPr/>
          <p:nvPr/>
        </p:nvSpPr>
        <p:spPr>
          <a:xfrm>
            <a:off x="4334273" y="6118548"/>
            <a:ext cx="3395605" cy="307777"/>
          </a:xfrm>
          <a:prstGeom prst="rect">
            <a:avLst/>
          </a:prstGeom>
        </p:spPr>
        <p:txBody>
          <a:bodyPr wrap="square" lIns="0" tIns="0" rIns="0" bIns="0" anchor="ctr">
            <a:spAutoFit/>
          </a:bodyPr>
          <a:lstStyle/>
          <a:p>
            <a:pPr algn="just"/>
            <a:r>
              <a:rPr lang="en-US" sz="2000" dirty="0" err="1"/>
              <a:t>Từ</a:t>
            </a:r>
            <a:r>
              <a:rPr lang="en-US" sz="2000" dirty="0"/>
              <a:t> </a:t>
            </a:r>
            <a:r>
              <a:rPr lang="en-US" sz="2000" dirty="0" err="1"/>
              <a:t>màn</a:t>
            </a:r>
            <a:r>
              <a:rPr lang="en-US" sz="2000" dirty="0"/>
              <a:t> </a:t>
            </a:r>
            <a:r>
              <a:rPr lang="en-US" sz="2000" dirty="0" err="1"/>
              <a:t>hình</a:t>
            </a:r>
            <a:r>
              <a:rPr lang="en-US" sz="2000" dirty="0"/>
              <a:t> </a:t>
            </a:r>
            <a:r>
              <a:rPr lang="en-US" sz="2000" dirty="0" err="1"/>
              <a:t>chính</a:t>
            </a:r>
            <a:r>
              <a:rPr lang="en-US" sz="2000" dirty="0"/>
              <a:t> </a:t>
            </a:r>
            <a:r>
              <a:rPr lang="en-US" sz="2000" dirty="0" err="1"/>
              <a:t>bấm</a:t>
            </a:r>
            <a:r>
              <a:rPr lang="en-US" sz="2000" dirty="0"/>
              <a:t> Create</a:t>
            </a:r>
          </a:p>
        </p:txBody>
      </p:sp>
    </p:spTree>
    <p:extLst>
      <p:ext uri="{BB962C8B-B14F-4D97-AF65-F5344CB8AC3E}">
        <p14:creationId xmlns:p14="http://schemas.microsoft.com/office/powerpoint/2010/main" val="3101505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23</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4" y="880000"/>
            <a:ext cx="4176223"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VII. SỬ DỤNG (</a:t>
            </a:r>
            <a:r>
              <a:rPr lang="en-US" sz="2800" b="1" dirty="0" err="1">
                <a:solidFill>
                  <a:schemeClr val="accent3">
                    <a:lumMod val="75000"/>
                  </a:schemeClr>
                </a:solidFill>
                <a:latin typeface="Arial" panose="020B0604020202020204" pitchFamily="34" charset="0"/>
                <a:cs typeface="Arial" panose="020B0604020202020204" pitchFamily="34" charset="0"/>
              </a:rPr>
              <a:t>làm</a:t>
            </a:r>
            <a:r>
              <a:rPr lang="en-US" sz="2800" b="1" dirty="0">
                <a:solidFill>
                  <a:schemeClr val="accent3">
                    <a:lumMod val="75000"/>
                  </a:schemeClr>
                </a:solidFill>
                <a:latin typeface="Arial" panose="020B0604020202020204" pitchFamily="34" charset="0"/>
                <a:cs typeface="Arial" panose="020B0604020202020204" pitchFamily="34" charset="0"/>
              </a:rPr>
              <a:t> </a:t>
            </a:r>
            <a:r>
              <a:rPr lang="en-US" sz="2800" b="1" dirty="0" err="1">
                <a:solidFill>
                  <a:schemeClr val="accent3">
                    <a:lumMod val="75000"/>
                  </a:schemeClr>
                </a:solidFill>
                <a:latin typeface="Arial" panose="020B0604020202020204" pitchFamily="34" charset="0"/>
                <a:cs typeface="Arial" panose="020B0604020202020204" pitchFamily="34" charset="0"/>
              </a:rPr>
              <a:t>việc</a:t>
            </a:r>
            <a:r>
              <a:rPr lang="en-US" sz="2800" b="1" dirty="0">
                <a:solidFill>
                  <a:schemeClr val="accent3">
                    <a:lumMod val="75000"/>
                  </a:schemeClr>
                </a:solidFill>
                <a:latin typeface="Arial" panose="020B0604020202020204" pitchFamily="34" charset="0"/>
                <a:cs typeface="Arial" panose="020B0604020202020204" pitchFamily="34" charset="0"/>
              </a:rPr>
              <a:t>)</a:t>
            </a:r>
          </a:p>
        </p:txBody>
      </p:sp>
      <p:sp>
        <p:nvSpPr>
          <p:cNvPr id="61" name="Rectangle 60">
            <a:extLst>
              <a:ext uri="{FF2B5EF4-FFF2-40B4-BE49-F238E27FC236}">
                <a16:creationId xmlns:a16="http://schemas.microsoft.com/office/drawing/2014/main" id="{40A39E9E-A78A-49B9-97D3-84DC7AAC5B6F}"/>
              </a:ext>
            </a:extLst>
          </p:cNvPr>
          <p:cNvSpPr/>
          <p:nvPr/>
        </p:nvSpPr>
        <p:spPr>
          <a:xfrm>
            <a:off x="4334273" y="6118548"/>
            <a:ext cx="3771502" cy="307777"/>
          </a:xfrm>
          <a:prstGeom prst="rect">
            <a:avLst/>
          </a:prstGeom>
        </p:spPr>
        <p:txBody>
          <a:bodyPr wrap="square" lIns="0" tIns="0" rIns="0" bIns="0" anchor="ctr">
            <a:spAutoFit/>
          </a:bodyPr>
          <a:lstStyle/>
          <a:p>
            <a:pPr algn="just"/>
            <a:r>
              <a:rPr lang="en-US" sz="2000" dirty="0" err="1"/>
              <a:t>Điền</a:t>
            </a:r>
            <a:r>
              <a:rPr lang="en-US" sz="2000" dirty="0"/>
              <a:t> </a:t>
            </a:r>
            <a:r>
              <a:rPr lang="en-US" sz="2000" dirty="0" err="1"/>
              <a:t>thông</a:t>
            </a:r>
            <a:r>
              <a:rPr lang="en-US" sz="2000" dirty="0"/>
              <a:t> tin issue </a:t>
            </a:r>
            <a:r>
              <a:rPr lang="en-US" sz="2000" dirty="0" err="1"/>
              <a:t>và</a:t>
            </a:r>
            <a:r>
              <a:rPr lang="en-US" sz="2000" dirty="0"/>
              <a:t> </a:t>
            </a:r>
            <a:r>
              <a:rPr lang="en-US" sz="2000" dirty="0" err="1"/>
              <a:t>bấm</a:t>
            </a:r>
            <a:r>
              <a:rPr lang="en-US" sz="2000" dirty="0"/>
              <a:t> Create</a:t>
            </a:r>
          </a:p>
        </p:txBody>
      </p:sp>
      <p:pic>
        <p:nvPicPr>
          <p:cNvPr id="21" name="Picture 20">
            <a:extLst>
              <a:ext uri="{FF2B5EF4-FFF2-40B4-BE49-F238E27FC236}">
                <a16:creationId xmlns:a16="http://schemas.microsoft.com/office/drawing/2014/main" id="{18F7839B-CC9B-411D-AF8B-56F81BA30E00}"/>
              </a:ext>
            </a:extLst>
          </p:cNvPr>
          <p:cNvPicPr/>
          <p:nvPr/>
        </p:nvPicPr>
        <p:blipFill>
          <a:blip r:embed="rId3"/>
          <a:stretch>
            <a:fillRect/>
          </a:stretch>
        </p:blipFill>
        <p:spPr>
          <a:xfrm>
            <a:off x="1505824" y="1419185"/>
            <a:ext cx="9370853" cy="4582307"/>
          </a:xfrm>
          <a:prstGeom prst="rect">
            <a:avLst/>
          </a:prstGeom>
        </p:spPr>
      </p:pic>
    </p:spTree>
    <p:extLst>
      <p:ext uri="{BB962C8B-B14F-4D97-AF65-F5344CB8AC3E}">
        <p14:creationId xmlns:p14="http://schemas.microsoft.com/office/powerpoint/2010/main" val="38309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4" y="880000"/>
            <a:ext cx="4176223"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VII. SỬ DỤNG (</a:t>
            </a:r>
            <a:r>
              <a:rPr lang="en-US" sz="2800" b="1" dirty="0" err="1">
                <a:solidFill>
                  <a:schemeClr val="accent3">
                    <a:lumMod val="75000"/>
                  </a:schemeClr>
                </a:solidFill>
                <a:latin typeface="Arial" panose="020B0604020202020204" pitchFamily="34" charset="0"/>
                <a:cs typeface="Arial" panose="020B0604020202020204" pitchFamily="34" charset="0"/>
              </a:rPr>
              <a:t>làm</a:t>
            </a:r>
            <a:r>
              <a:rPr lang="en-US" sz="2800" b="1" dirty="0">
                <a:solidFill>
                  <a:schemeClr val="accent3">
                    <a:lumMod val="75000"/>
                  </a:schemeClr>
                </a:solidFill>
                <a:latin typeface="Arial" panose="020B0604020202020204" pitchFamily="34" charset="0"/>
                <a:cs typeface="Arial" panose="020B0604020202020204" pitchFamily="34" charset="0"/>
              </a:rPr>
              <a:t> </a:t>
            </a:r>
            <a:r>
              <a:rPr lang="en-US" sz="2800" b="1" dirty="0" err="1">
                <a:solidFill>
                  <a:schemeClr val="accent3">
                    <a:lumMod val="75000"/>
                  </a:schemeClr>
                </a:solidFill>
                <a:latin typeface="Arial" panose="020B0604020202020204" pitchFamily="34" charset="0"/>
                <a:cs typeface="Arial" panose="020B0604020202020204" pitchFamily="34" charset="0"/>
              </a:rPr>
              <a:t>việc</a:t>
            </a:r>
            <a:r>
              <a:rPr lang="en-US" sz="2800" b="1" dirty="0">
                <a:solidFill>
                  <a:schemeClr val="accent3">
                    <a:lumMod val="75000"/>
                  </a:schemeClr>
                </a:solidFill>
                <a:latin typeface="Arial" panose="020B0604020202020204" pitchFamily="34" charset="0"/>
                <a:cs typeface="Arial" panose="020B0604020202020204" pitchFamily="34" charset="0"/>
              </a:rPr>
              <a:t>)</a:t>
            </a:r>
          </a:p>
        </p:txBody>
      </p:sp>
      <p:sp>
        <p:nvSpPr>
          <p:cNvPr id="61" name="Rectangle 60">
            <a:extLst>
              <a:ext uri="{FF2B5EF4-FFF2-40B4-BE49-F238E27FC236}">
                <a16:creationId xmlns:a16="http://schemas.microsoft.com/office/drawing/2014/main" id="{40A39E9E-A78A-49B9-97D3-84DC7AAC5B6F}"/>
              </a:ext>
            </a:extLst>
          </p:cNvPr>
          <p:cNvSpPr/>
          <p:nvPr/>
        </p:nvSpPr>
        <p:spPr>
          <a:xfrm>
            <a:off x="5277049" y="6070697"/>
            <a:ext cx="1637902" cy="307777"/>
          </a:xfrm>
          <a:prstGeom prst="rect">
            <a:avLst/>
          </a:prstGeom>
        </p:spPr>
        <p:txBody>
          <a:bodyPr wrap="square" lIns="0" tIns="0" rIns="0" bIns="0" anchor="ctr">
            <a:spAutoFit/>
          </a:bodyPr>
          <a:lstStyle/>
          <a:p>
            <a:pPr algn="just"/>
            <a:r>
              <a:rPr lang="en-US" sz="2000" dirty="0"/>
              <a:t>Kanban board</a:t>
            </a:r>
          </a:p>
        </p:txBody>
      </p:sp>
      <p:pic>
        <p:nvPicPr>
          <p:cNvPr id="22" name="Picture 21">
            <a:extLst>
              <a:ext uri="{FF2B5EF4-FFF2-40B4-BE49-F238E27FC236}">
                <a16:creationId xmlns:a16="http://schemas.microsoft.com/office/drawing/2014/main" id="{365304A9-9746-4428-8C89-8AEEC97C7C09}"/>
              </a:ext>
            </a:extLst>
          </p:cNvPr>
          <p:cNvPicPr/>
          <p:nvPr/>
        </p:nvPicPr>
        <p:blipFill>
          <a:blip r:embed="rId3"/>
          <a:stretch>
            <a:fillRect/>
          </a:stretch>
        </p:blipFill>
        <p:spPr>
          <a:xfrm>
            <a:off x="1362223" y="1500928"/>
            <a:ext cx="9903070" cy="4533617"/>
          </a:xfrm>
          <a:prstGeom prst="rect">
            <a:avLst/>
          </a:prstGeom>
        </p:spPr>
      </p:pic>
    </p:spTree>
    <p:extLst>
      <p:ext uri="{BB962C8B-B14F-4D97-AF65-F5344CB8AC3E}">
        <p14:creationId xmlns:p14="http://schemas.microsoft.com/office/powerpoint/2010/main" val="3760315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4" y="880000"/>
            <a:ext cx="4176223"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VII. SỬ DỤNG (</a:t>
            </a:r>
            <a:r>
              <a:rPr lang="en-US" sz="2800" b="1" dirty="0" err="1">
                <a:solidFill>
                  <a:schemeClr val="accent3">
                    <a:lumMod val="75000"/>
                  </a:schemeClr>
                </a:solidFill>
                <a:latin typeface="Arial" panose="020B0604020202020204" pitchFamily="34" charset="0"/>
                <a:cs typeface="Arial" panose="020B0604020202020204" pitchFamily="34" charset="0"/>
              </a:rPr>
              <a:t>làm</a:t>
            </a:r>
            <a:r>
              <a:rPr lang="en-US" sz="2800" b="1" dirty="0">
                <a:solidFill>
                  <a:schemeClr val="accent3">
                    <a:lumMod val="75000"/>
                  </a:schemeClr>
                </a:solidFill>
                <a:latin typeface="Arial" panose="020B0604020202020204" pitchFamily="34" charset="0"/>
                <a:cs typeface="Arial" panose="020B0604020202020204" pitchFamily="34" charset="0"/>
              </a:rPr>
              <a:t> </a:t>
            </a:r>
            <a:r>
              <a:rPr lang="en-US" sz="2800" b="1" dirty="0" err="1">
                <a:solidFill>
                  <a:schemeClr val="accent3">
                    <a:lumMod val="75000"/>
                  </a:schemeClr>
                </a:solidFill>
                <a:latin typeface="Arial" panose="020B0604020202020204" pitchFamily="34" charset="0"/>
                <a:cs typeface="Arial" panose="020B0604020202020204" pitchFamily="34" charset="0"/>
              </a:rPr>
              <a:t>việc</a:t>
            </a:r>
            <a:r>
              <a:rPr lang="en-US" sz="2800" b="1" dirty="0">
                <a:solidFill>
                  <a:schemeClr val="accent3">
                    <a:lumMod val="75000"/>
                  </a:schemeClr>
                </a:solidFill>
                <a:latin typeface="Arial" panose="020B0604020202020204" pitchFamily="34" charset="0"/>
                <a:cs typeface="Arial" panose="020B0604020202020204" pitchFamily="34" charset="0"/>
              </a:rPr>
              <a:t>)</a:t>
            </a:r>
          </a:p>
        </p:txBody>
      </p:sp>
      <p:pic>
        <p:nvPicPr>
          <p:cNvPr id="21" name="Picture 20">
            <a:extLst>
              <a:ext uri="{FF2B5EF4-FFF2-40B4-BE49-F238E27FC236}">
                <a16:creationId xmlns:a16="http://schemas.microsoft.com/office/drawing/2014/main" id="{098246C3-426E-4697-8559-1622F2045A5E}"/>
              </a:ext>
            </a:extLst>
          </p:cNvPr>
          <p:cNvPicPr/>
          <p:nvPr/>
        </p:nvPicPr>
        <p:blipFill>
          <a:blip r:embed="rId3"/>
          <a:stretch>
            <a:fillRect/>
          </a:stretch>
        </p:blipFill>
        <p:spPr>
          <a:xfrm>
            <a:off x="1238452" y="1410930"/>
            <a:ext cx="9993305" cy="4886683"/>
          </a:xfrm>
          <a:prstGeom prst="rect">
            <a:avLst/>
          </a:prstGeom>
        </p:spPr>
      </p:pic>
      <p:sp>
        <p:nvSpPr>
          <p:cNvPr id="61" name="Rectangle 60">
            <a:extLst>
              <a:ext uri="{FF2B5EF4-FFF2-40B4-BE49-F238E27FC236}">
                <a16:creationId xmlns:a16="http://schemas.microsoft.com/office/drawing/2014/main" id="{40A39E9E-A78A-49B9-97D3-84DC7AAC5B6F}"/>
              </a:ext>
            </a:extLst>
          </p:cNvPr>
          <p:cNvSpPr/>
          <p:nvPr/>
        </p:nvSpPr>
        <p:spPr>
          <a:xfrm>
            <a:off x="3243165" y="5459218"/>
            <a:ext cx="5705670" cy="615553"/>
          </a:xfrm>
          <a:prstGeom prst="rect">
            <a:avLst/>
          </a:prstGeom>
        </p:spPr>
        <p:txBody>
          <a:bodyPr wrap="square" lIns="0" tIns="0" rIns="0" bIns="0" anchor="ctr">
            <a:spAutoFit/>
          </a:bodyPr>
          <a:lstStyle/>
          <a:p>
            <a:pPr algn="just"/>
            <a:r>
              <a:rPr lang="vi-VN" sz="2000" dirty="0"/>
              <a:t>Kéo thả issue đến các tiến trình (dự định, được chọn để phát triển, đang  tiến hành, đã hoàn thành)</a:t>
            </a:r>
            <a:endParaRPr lang="en-US" sz="2000" dirty="0"/>
          </a:p>
        </p:txBody>
      </p:sp>
    </p:spTree>
    <p:extLst>
      <p:ext uri="{BB962C8B-B14F-4D97-AF65-F5344CB8AC3E}">
        <p14:creationId xmlns:p14="http://schemas.microsoft.com/office/powerpoint/2010/main" val="1658434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3BF858-F2AA-48CB-9EF4-4C183E72BA7D}"/>
              </a:ext>
            </a:extLst>
          </p:cNvPr>
          <p:cNvPicPr/>
          <p:nvPr/>
        </p:nvPicPr>
        <p:blipFill>
          <a:blip r:embed="rId3"/>
          <a:stretch>
            <a:fillRect/>
          </a:stretch>
        </p:blipFill>
        <p:spPr>
          <a:xfrm>
            <a:off x="1056881" y="1415630"/>
            <a:ext cx="10011563" cy="4851758"/>
          </a:xfrm>
          <a:prstGeom prst="rect">
            <a:avLst/>
          </a:prstGeom>
        </p:spPr>
      </p:pic>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26</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4" y="880000"/>
            <a:ext cx="4176223"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VII. SỬ DỤNG (</a:t>
            </a:r>
            <a:r>
              <a:rPr lang="en-US" sz="2800" b="1" dirty="0" err="1">
                <a:solidFill>
                  <a:schemeClr val="accent3">
                    <a:lumMod val="75000"/>
                  </a:schemeClr>
                </a:solidFill>
                <a:latin typeface="Arial" panose="020B0604020202020204" pitchFamily="34" charset="0"/>
                <a:cs typeface="Arial" panose="020B0604020202020204" pitchFamily="34" charset="0"/>
              </a:rPr>
              <a:t>làm</a:t>
            </a:r>
            <a:r>
              <a:rPr lang="en-US" sz="2800" b="1" dirty="0">
                <a:solidFill>
                  <a:schemeClr val="accent3">
                    <a:lumMod val="75000"/>
                  </a:schemeClr>
                </a:solidFill>
                <a:latin typeface="Arial" panose="020B0604020202020204" pitchFamily="34" charset="0"/>
                <a:cs typeface="Arial" panose="020B0604020202020204" pitchFamily="34" charset="0"/>
              </a:rPr>
              <a:t> </a:t>
            </a:r>
            <a:r>
              <a:rPr lang="en-US" sz="2800" b="1" dirty="0" err="1">
                <a:solidFill>
                  <a:schemeClr val="accent3">
                    <a:lumMod val="75000"/>
                  </a:schemeClr>
                </a:solidFill>
                <a:latin typeface="Arial" panose="020B0604020202020204" pitchFamily="34" charset="0"/>
                <a:cs typeface="Arial" panose="020B0604020202020204" pitchFamily="34" charset="0"/>
              </a:rPr>
              <a:t>việc</a:t>
            </a:r>
            <a:r>
              <a:rPr lang="en-US" sz="2800" b="1" dirty="0">
                <a:solidFill>
                  <a:schemeClr val="accent3">
                    <a:lumMod val="75000"/>
                  </a:schemeClr>
                </a:solidFill>
                <a:latin typeface="Arial" panose="020B0604020202020204" pitchFamily="34" charset="0"/>
                <a:cs typeface="Arial" panose="020B0604020202020204" pitchFamily="34" charset="0"/>
              </a:rPr>
              <a:t>)</a:t>
            </a:r>
          </a:p>
        </p:txBody>
      </p:sp>
      <p:sp>
        <p:nvSpPr>
          <p:cNvPr id="61" name="Rectangle 60">
            <a:extLst>
              <a:ext uri="{FF2B5EF4-FFF2-40B4-BE49-F238E27FC236}">
                <a16:creationId xmlns:a16="http://schemas.microsoft.com/office/drawing/2014/main" id="{40A39E9E-A78A-49B9-97D3-84DC7AAC5B6F}"/>
              </a:ext>
            </a:extLst>
          </p:cNvPr>
          <p:cNvSpPr/>
          <p:nvPr/>
        </p:nvSpPr>
        <p:spPr>
          <a:xfrm>
            <a:off x="5738715" y="5543907"/>
            <a:ext cx="1757460" cy="307777"/>
          </a:xfrm>
          <a:prstGeom prst="rect">
            <a:avLst/>
          </a:prstGeom>
        </p:spPr>
        <p:txBody>
          <a:bodyPr wrap="square" lIns="0" tIns="0" rIns="0" bIns="0" anchor="ctr">
            <a:spAutoFit/>
          </a:bodyPr>
          <a:lstStyle/>
          <a:p>
            <a:pPr algn="just"/>
            <a:r>
              <a:rPr lang="vi-VN" sz="2000" dirty="0"/>
              <a:t>Điều chỉnh issue</a:t>
            </a:r>
            <a:endParaRPr lang="en-US" sz="2000" dirty="0"/>
          </a:p>
        </p:txBody>
      </p:sp>
    </p:spTree>
    <p:extLst>
      <p:ext uri="{BB962C8B-B14F-4D97-AF65-F5344CB8AC3E}">
        <p14:creationId xmlns:p14="http://schemas.microsoft.com/office/powerpoint/2010/main" val="2960421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BCE222-7102-4D91-A62F-C13260D14E31}"/>
              </a:ext>
            </a:extLst>
          </p:cNvPr>
          <p:cNvPicPr/>
          <p:nvPr/>
        </p:nvPicPr>
        <p:blipFill>
          <a:blip r:embed="rId3"/>
          <a:stretch>
            <a:fillRect/>
          </a:stretch>
        </p:blipFill>
        <p:spPr>
          <a:xfrm>
            <a:off x="1085061" y="1362075"/>
            <a:ext cx="10098079" cy="4937918"/>
          </a:xfrm>
          <a:prstGeom prst="rect">
            <a:avLst/>
          </a:prstGeom>
        </p:spPr>
      </p:pic>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4" y="880000"/>
            <a:ext cx="4176223"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VII. SỬ DỤNG (</a:t>
            </a:r>
            <a:r>
              <a:rPr lang="en-US" sz="2800" b="1" dirty="0" err="1">
                <a:solidFill>
                  <a:schemeClr val="accent3">
                    <a:lumMod val="75000"/>
                  </a:schemeClr>
                </a:solidFill>
                <a:latin typeface="Arial" panose="020B0604020202020204" pitchFamily="34" charset="0"/>
                <a:cs typeface="Arial" panose="020B0604020202020204" pitchFamily="34" charset="0"/>
              </a:rPr>
              <a:t>làm</a:t>
            </a:r>
            <a:r>
              <a:rPr lang="en-US" sz="2800" b="1" dirty="0">
                <a:solidFill>
                  <a:schemeClr val="accent3">
                    <a:lumMod val="75000"/>
                  </a:schemeClr>
                </a:solidFill>
                <a:latin typeface="Arial" panose="020B0604020202020204" pitchFamily="34" charset="0"/>
                <a:cs typeface="Arial" panose="020B0604020202020204" pitchFamily="34" charset="0"/>
              </a:rPr>
              <a:t> </a:t>
            </a:r>
            <a:r>
              <a:rPr lang="en-US" sz="2800" b="1" dirty="0" err="1">
                <a:solidFill>
                  <a:schemeClr val="accent3">
                    <a:lumMod val="75000"/>
                  </a:schemeClr>
                </a:solidFill>
                <a:latin typeface="Arial" panose="020B0604020202020204" pitchFamily="34" charset="0"/>
                <a:cs typeface="Arial" panose="020B0604020202020204" pitchFamily="34" charset="0"/>
              </a:rPr>
              <a:t>việc</a:t>
            </a:r>
            <a:r>
              <a:rPr lang="en-US" sz="2800" b="1" dirty="0">
                <a:solidFill>
                  <a:schemeClr val="accent3">
                    <a:lumMod val="75000"/>
                  </a:schemeClr>
                </a:solidFill>
                <a:latin typeface="Arial" panose="020B0604020202020204" pitchFamily="34" charset="0"/>
                <a:cs typeface="Arial" panose="020B0604020202020204" pitchFamily="34" charset="0"/>
              </a:rPr>
              <a:t>)</a:t>
            </a:r>
          </a:p>
        </p:txBody>
      </p:sp>
      <p:sp>
        <p:nvSpPr>
          <p:cNvPr id="61" name="Rectangle 60">
            <a:extLst>
              <a:ext uri="{FF2B5EF4-FFF2-40B4-BE49-F238E27FC236}">
                <a16:creationId xmlns:a16="http://schemas.microsoft.com/office/drawing/2014/main" id="{40A39E9E-A78A-49B9-97D3-84DC7AAC5B6F}"/>
              </a:ext>
            </a:extLst>
          </p:cNvPr>
          <p:cNvSpPr/>
          <p:nvPr/>
        </p:nvSpPr>
        <p:spPr>
          <a:xfrm>
            <a:off x="3555157" y="5396957"/>
            <a:ext cx="5081686" cy="615553"/>
          </a:xfrm>
          <a:prstGeom prst="rect">
            <a:avLst/>
          </a:prstGeom>
        </p:spPr>
        <p:txBody>
          <a:bodyPr wrap="square" lIns="0" tIns="0" rIns="0" bIns="0" anchor="ctr">
            <a:spAutoFit/>
          </a:bodyPr>
          <a:lstStyle/>
          <a:p>
            <a:pPr algn="just"/>
            <a:r>
              <a:rPr lang="vi-VN" sz="2000" dirty="0"/>
              <a:t>Chỉnh sửa thông tin issue </a:t>
            </a:r>
            <a:endParaRPr lang="en-US" sz="2000" dirty="0"/>
          </a:p>
          <a:p>
            <a:pPr algn="just"/>
            <a:r>
              <a:rPr lang="vi-VN" sz="2000" dirty="0"/>
              <a:t>(Giao cho người khác, tên issue, trạng thái,…)</a:t>
            </a:r>
            <a:endParaRPr lang="en-US" sz="2000" dirty="0"/>
          </a:p>
        </p:txBody>
      </p:sp>
    </p:spTree>
    <p:extLst>
      <p:ext uri="{BB962C8B-B14F-4D97-AF65-F5344CB8AC3E}">
        <p14:creationId xmlns:p14="http://schemas.microsoft.com/office/powerpoint/2010/main" val="2328103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Content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JIRA</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ĐĂNG NHẬP</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ĐĂNG KÝ</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SỬ DỤNG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GIỚI THIỆU</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THUẬT NGỮ</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CẤU TẠO</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01761" y="352186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177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8" name="Rectangle 147">
            <a:extLst>
              <a:ext uri="{FF2B5EF4-FFF2-40B4-BE49-F238E27FC236}">
                <a16:creationId xmlns:a16="http://schemas.microsoft.com/office/drawing/2014/main" id="{2809A67D-EE6E-45D1-AA73-B11A0B4F2508}"/>
              </a:ext>
            </a:extLst>
          </p:cNvPr>
          <p:cNvSpPr/>
          <p:nvPr/>
        </p:nvSpPr>
        <p:spPr>
          <a:xfrm>
            <a:off x="1505942" y="3833048"/>
            <a:ext cx="9180116" cy="923330"/>
          </a:xfrm>
          <a:prstGeom prst="rect">
            <a:avLst/>
          </a:prstGeom>
        </p:spPr>
        <p:txBody>
          <a:bodyPr wrap="square" lIns="0" tIns="0" rIns="0" bIns="0" anchor="ctr">
            <a:spAutoFit/>
          </a:bodyPr>
          <a:lstStyle/>
          <a:p>
            <a:pPr algn="just"/>
            <a:r>
              <a:rPr lang="vi-VN" sz="2000" dirty="0"/>
              <a:t>Jira là một ứng dụng theo dõi và quản lý lỗi, vấn đề và dự án, được phát triển để làm quy trình này trở nên dễ dàng hơn cho mọi tổ chức. JIRA đã được thiết kế với trọng tâm vào kết quả công việc, có thể sử dụng ngay và linh hoạt khi sử dụng.</a:t>
            </a:r>
            <a:endParaRPr lang="en-US" sz="2000" dirty="0"/>
          </a:p>
        </p:txBody>
      </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285542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ea typeface="Verdana" panose="020B0604030504040204" pitchFamily="34" charset="0"/>
                <a:cs typeface="Arial" panose="020B0604020202020204" pitchFamily="34" charset="0"/>
              </a:rPr>
              <a:t>I. GIỚI THIỆU</a:t>
            </a:r>
          </a:p>
        </p:txBody>
      </p:sp>
      <p:pic>
        <p:nvPicPr>
          <p:cNvPr id="151" name="Picture 150">
            <a:extLst>
              <a:ext uri="{FF2B5EF4-FFF2-40B4-BE49-F238E27FC236}">
                <a16:creationId xmlns:a16="http://schemas.microsoft.com/office/drawing/2014/main" id="{24C2B9AD-6154-4679-845B-62E3E1C0BB98}"/>
              </a:ext>
            </a:extLst>
          </p:cNvPr>
          <p:cNvPicPr/>
          <p:nvPr/>
        </p:nvPicPr>
        <p:blipFill>
          <a:blip r:embed="rId3"/>
          <a:stretch>
            <a:fillRect/>
          </a:stretch>
        </p:blipFill>
        <p:spPr>
          <a:xfrm>
            <a:off x="3049981" y="1754740"/>
            <a:ext cx="5943600" cy="1751330"/>
          </a:xfrm>
          <a:prstGeom prst="rect">
            <a:avLst/>
          </a:prstGeom>
        </p:spPr>
      </p:pic>
    </p:spTree>
    <p:extLst>
      <p:ext uri="{BB962C8B-B14F-4D97-AF65-F5344CB8AC3E}">
        <p14:creationId xmlns:p14="http://schemas.microsoft.com/office/powerpoint/2010/main" val="87544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12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285542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I. GIỚI THIỆU</a:t>
            </a:r>
          </a:p>
        </p:txBody>
      </p:sp>
      <p:graphicFrame>
        <p:nvGraphicFramePr>
          <p:cNvPr id="2" name="Table 1">
            <a:extLst>
              <a:ext uri="{FF2B5EF4-FFF2-40B4-BE49-F238E27FC236}">
                <a16:creationId xmlns:a16="http://schemas.microsoft.com/office/drawing/2014/main" id="{650AE5A9-1E4E-4FD8-8335-B1A0A3EACFC8}"/>
              </a:ext>
            </a:extLst>
          </p:cNvPr>
          <p:cNvGraphicFramePr>
            <a:graphicFrameLocks noGrp="1"/>
          </p:cNvGraphicFramePr>
          <p:nvPr>
            <p:extLst>
              <p:ext uri="{D42A27DB-BD31-4B8C-83A1-F6EECF244321}">
                <p14:modId xmlns:p14="http://schemas.microsoft.com/office/powerpoint/2010/main" val="3425088217"/>
              </p:ext>
            </p:extLst>
          </p:nvPr>
        </p:nvGraphicFramePr>
        <p:xfrm>
          <a:off x="1543051" y="1733392"/>
          <a:ext cx="9267823" cy="4334033"/>
        </p:xfrm>
        <a:graphic>
          <a:graphicData uri="http://schemas.openxmlformats.org/drawingml/2006/table">
            <a:tbl>
              <a:tblPr firstRow="1" firstCol="1" bandRow="1">
                <a:tableStyleId>{5FD0F851-EC5A-4D38-B0AD-8093EC10F338}</a:tableStyleId>
              </a:tblPr>
              <a:tblGrid>
                <a:gridCol w="1657226">
                  <a:extLst>
                    <a:ext uri="{9D8B030D-6E8A-4147-A177-3AD203B41FA5}">
                      <a16:colId xmlns:a16="http://schemas.microsoft.com/office/drawing/2014/main" val="3478265561"/>
                    </a:ext>
                  </a:extLst>
                </a:gridCol>
                <a:gridCol w="7610597">
                  <a:extLst>
                    <a:ext uri="{9D8B030D-6E8A-4147-A177-3AD203B41FA5}">
                      <a16:colId xmlns:a16="http://schemas.microsoft.com/office/drawing/2014/main" val="295455578"/>
                    </a:ext>
                  </a:extLst>
                </a:gridCol>
              </a:tblGrid>
              <a:tr h="775758">
                <a:tc>
                  <a:txBody>
                    <a:bodyPr/>
                    <a:lstStyle/>
                    <a:p>
                      <a:pPr marL="0" marR="0" algn="ctr">
                        <a:lnSpc>
                          <a:spcPct val="107000"/>
                        </a:lnSpc>
                        <a:spcBef>
                          <a:spcPts val="0"/>
                        </a:spcBef>
                        <a:spcAft>
                          <a:spcPts val="0"/>
                        </a:spcAft>
                      </a:pPr>
                      <a:r>
                        <a:rPr lang="en-US" sz="1400" dirty="0">
                          <a:effectLst/>
                        </a:rPr>
                        <a:t>Roles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tc>
                  <a:txBody>
                    <a:bodyPr/>
                    <a:lstStyle/>
                    <a:p>
                      <a:pPr marL="0" marR="0">
                        <a:lnSpc>
                          <a:spcPct val="107000"/>
                        </a:lnSpc>
                        <a:spcBef>
                          <a:spcPts val="0"/>
                        </a:spcBef>
                        <a:spcAft>
                          <a:spcPts val="0"/>
                        </a:spcAft>
                      </a:pPr>
                      <a:r>
                        <a:rPr lang="en-US" sz="1400" dirty="0" err="1">
                          <a:effectLst/>
                        </a:rPr>
                        <a:t>Xác</a:t>
                      </a:r>
                      <a:r>
                        <a:rPr lang="en-US" sz="1400" dirty="0">
                          <a:effectLst/>
                        </a:rPr>
                        <a:t> </a:t>
                      </a:r>
                      <a:r>
                        <a:rPr lang="en-US" sz="1400" dirty="0" err="1">
                          <a:effectLst/>
                        </a:rPr>
                        <a:t>lập</a:t>
                      </a:r>
                      <a:r>
                        <a:rPr lang="en-US" sz="1400" dirty="0">
                          <a:effectLst/>
                        </a:rPr>
                        <a:t> </a:t>
                      </a:r>
                      <a:r>
                        <a:rPr lang="en-US" sz="1400" dirty="0" err="1">
                          <a:effectLst/>
                        </a:rPr>
                        <a:t>các</a:t>
                      </a:r>
                      <a:r>
                        <a:rPr lang="en-US" sz="1400" dirty="0">
                          <a:effectLst/>
                        </a:rPr>
                        <a:t> role </a:t>
                      </a:r>
                      <a:r>
                        <a:rPr lang="en-US" sz="1400" dirty="0" err="1">
                          <a:effectLst/>
                        </a:rPr>
                        <a:t>của</a:t>
                      </a:r>
                      <a:r>
                        <a:rPr lang="en-US" sz="1400" dirty="0">
                          <a:effectLst/>
                        </a:rPr>
                        <a:t> </a:t>
                      </a:r>
                      <a:r>
                        <a:rPr lang="en-US" sz="1400" dirty="0" err="1">
                          <a:effectLst/>
                        </a:rPr>
                        <a:t>dự</a:t>
                      </a:r>
                      <a:r>
                        <a:rPr lang="en-US" sz="1400" dirty="0">
                          <a:effectLst/>
                        </a:rPr>
                        <a:t> </a:t>
                      </a:r>
                      <a:r>
                        <a:rPr lang="en-US" sz="1400" dirty="0" err="1">
                          <a:effectLst/>
                        </a:rPr>
                        <a:t>án</a:t>
                      </a:r>
                      <a:r>
                        <a:rPr lang="en-US" sz="1400" dirty="0">
                          <a:effectLst/>
                        </a:rPr>
                        <a:t>, </a:t>
                      </a:r>
                      <a:r>
                        <a:rPr lang="en-US" sz="1400" dirty="0" err="1">
                          <a:effectLst/>
                        </a:rPr>
                        <a:t>mục</a:t>
                      </a:r>
                      <a:r>
                        <a:rPr lang="en-US" sz="1400" dirty="0">
                          <a:effectLst/>
                        </a:rPr>
                        <a:t> </a:t>
                      </a:r>
                      <a:r>
                        <a:rPr lang="en-US" sz="1400" dirty="0" err="1">
                          <a:effectLst/>
                        </a:rPr>
                        <a:t>này</a:t>
                      </a:r>
                      <a:r>
                        <a:rPr lang="en-US" sz="1400" dirty="0">
                          <a:effectLst/>
                        </a:rPr>
                        <a:t> </a:t>
                      </a:r>
                      <a:r>
                        <a:rPr lang="en-US" sz="1400" dirty="0" err="1">
                          <a:effectLst/>
                        </a:rPr>
                        <a:t>xác</a:t>
                      </a:r>
                      <a:r>
                        <a:rPr lang="en-US" sz="1400" dirty="0">
                          <a:effectLst/>
                        </a:rPr>
                        <a:t> </a:t>
                      </a:r>
                      <a:r>
                        <a:rPr lang="en-US" sz="1400" dirty="0" err="1">
                          <a:effectLst/>
                        </a:rPr>
                        <a:t>nhận</a:t>
                      </a:r>
                      <a:r>
                        <a:rPr lang="en-US" sz="1400" dirty="0">
                          <a:effectLst/>
                        </a:rPr>
                        <a:t> ai </a:t>
                      </a:r>
                      <a:r>
                        <a:rPr lang="en-US" sz="1400" dirty="0" err="1">
                          <a:effectLst/>
                        </a:rPr>
                        <a:t>tham</a:t>
                      </a:r>
                      <a:r>
                        <a:rPr lang="en-US" sz="1400" dirty="0">
                          <a:effectLst/>
                        </a:rPr>
                        <a:t> </a:t>
                      </a:r>
                      <a:r>
                        <a:rPr lang="en-US" sz="1400" dirty="0" err="1">
                          <a:effectLst/>
                        </a:rPr>
                        <a:t>gia</a:t>
                      </a:r>
                      <a:r>
                        <a:rPr lang="en-US" sz="1400" dirty="0">
                          <a:effectLst/>
                        </a:rPr>
                        <a:t> </a:t>
                      </a:r>
                      <a:r>
                        <a:rPr lang="en-US" sz="1400" dirty="0" err="1">
                          <a:effectLst/>
                        </a:rPr>
                        <a:t>vào</a:t>
                      </a:r>
                      <a:r>
                        <a:rPr lang="en-US" sz="1400" dirty="0">
                          <a:effectLst/>
                        </a:rPr>
                        <a:t> </a:t>
                      </a:r>
                      <a:r>
                        <a:rPr lang="en-US" sz="1400" dirty="0" err="1">
                          <a:effectLst/>
                        </a:rPr>
                        <a:t>dự</a:t>
                      </a:r>
                      <a:r>
                        <a:rPr lang="en-US" sz="1400" dirty="0">
                          <a:effectLst/>
                        </a:rPr>
                        <a:t> </a:t>
                      </a:r>
                      <a:r>
                        <a:rPr lang="en-US" sz="1400" dirty="0" err="1">
                          <a:effectLst/>
                        </a:rPr>
                        <a:t>án</a:t>
                      </a:r>
                      <a:r>
                        <a:rPr lang="en-US" sz="1400" dirty="0">
                          <a:effectLst/>
                        </a:rPr>
                        <a:t>, </a:t>
                      </a:r>
                      <a:r>
                        <a:rPr lang="en-US" sz="1400" dirty="0" err="1">
                          <a:effectLst/>
                        </a:rPr>
                        <a:t>những</a:t>
                      </a:r>
                      <a:r>
                        <a:rPr lang="en-US" sz="1400" dirty="0">
                          <a:effectLst/>
                        </a:rPr>
                        <a:t> </a:t>
                      </a:r>
                      <a:r>
                        <a:rPr lang="en-US" sz="1400" dirty="0" err="1">
                          <a:effectLst/>
                        </a:rPr>
                        <a:t>người</a:t>
                      </a:r>
                      <a:r>
                        <a:rPr lang="en-US" sz="1400" dirty="0">
                          <a:effectLst/>
                        </a:rPr>
                        <a:t> add </a:t>
                      </a:r>
                      <a:r>
                        <a:rPr lang="en-US" sz="1400" dirty="0" err="1">
                          <a:effectLst/>
                        </a:rPr>
                        <a:t>vào</a:t>
                      </a:r>
                      <a:r>
                        <a:rPr lang="en-US" sz="1400" dirty="0">
                          <a:effectLst/>
                        </a:rPr>
                        <a:t> role </a:t>
                      </a:r>
                      <a:r>
                        <a:rPr lang="en-US" sz="1400" dirty="0" err="1">
                          <a:effectLst/>
                        </a:rPr>
                        <a:t>thì</a:t>
                      </a:r>
                      <a:r>
                        <a:rPr lang="en-US" sz="1400" dirty="0">
                          <a:effectLst/>
                        </a:rPr>
                        <a:t> </a:t>
                      </a:r>
                      <a:r>
                        <a:rPr lang="en-US" sz="1400" dirty="0" err="1">
                          <a:effectLst/>
                        </a:rPr>
                        <a:t>mới</a:t>
                      </a:r>
                      <a:r>
                        <a:rPr lang="en-US" sz="1400" dirty="0">
                          <a:effectLst/>
                        </a:rPr>
                        <a:t> </a:t>
                      </a:r>
                      <a:r>
                        <a:rPr lang="en-US" sz="1400" dirty="0" err="1">
                          <a:effectLst/>
                        </a:rPr>
                        <a:t>có</a:t>
                      </a:r>
                      <a:r>
                        <a:rPr lang="en-US" sz="1400" dirty="0">
                          <a:effectLst/>
                        </a:rPr>
                        <a:t> </a:t>
                      </a:r>
                      <a:r>
                        <a:rPr lang="en-US" sz="1400" dirty="0" err="1">
                          <a:effectLst/>
                        </a:rPr>
                        <a:t>thể</a:t>
                      </a:r>
                      <a:r>
                        <a:rPr lang="en-US" sz="1400" dirty="0">
                          <a:effectLst/>
                        </a:rPr>
                        <a:t> </a:t>
                      </a:r>
                      <a:r>
                        <a:rPr lang="en-US" sz="1400" dirty="0" err="1">
                          <a:effectLst/>
                        </a:rPr>
                        <a:t>tạo</a:t>
                      </a:r>
                      <a:r>
                        <a:rPr lang="en-US" sz="1400" dirty="0">
                          <a:effectLst/>
                        </a:rPr>
                        <a:t> Resource Allocation </a:t>
                      </a:r>
                      <a:r>
                        <a:rPr lang="en-US" sz="1400" dirty="0" err="1">
                          <a:effectLst/>
                        </a:rPr>
                        <a:t>và</a:t>
                      </a:r>
                      <a:r>
                        <a:rPr lang="en-US" sz="1400" dirty="0">
                          <a:effectLst/>
                        </a:rPr>
                        <a:t> project team </a:t>
                      </a:r>
                      <a:r>
                        <a:rPr lang="en-US" sz="1400" dirty="0" err="1">
                          <a:effectLst/>
                        </a:rPr>
                        <a:t>sau</a:t>
                      </a:r>
                      <a:r>
                        <a:rPr lang="en-US" sz="1400" dirty="0">
                          <a:effectLst/>
                        </a:rPr>
                        <a:t> </a:t>
                      </a:r>
                      <a:r>
                        <a:rPr lang="en-US" sz="1400" dirty="0" err="1">
                          <a:effectLst/>
                        </a:rPr>
                        <a:t>này</a:t>
                      </a:r>
                      <a:r>
                        <a:rPr lang="en-US" sz="1400" dirty="0">
                          <a:effectLst/>
                        </a:rPr>
                        <a:t>. </a:t>
                      </a:r>
                      <a:r>
                        <a:rPr lang="en-US" sz="1400" dirty="0" err="1">
                          <a:effectLst/>
                        </a:rPr>
                        <a:t>Nhiều</a:t>
                      </a:r>
                      <a:r>
                        <a:rPr lang="en-US" sz="1400" dirty="0">
                          <a:effectLst/>
                        </a:rPr>
                        <a:t> </a:t>
                      </a:r>
                      <a:r>
                        <a:rPr lang="en-US" sz="1400" dirty="0" err="1">
                          <a:effectLst/>
                        </a:rPr>
                        <a:t>người</a:t>
                      </a:r>
                      <a:r>
                        <a:rPr lang="en-US" sz="1400" dirty="0">
                          <a:effectLst/>
                        </a:rPr>
                        <a:t> </a:t>
                      </a:r>
                      <a:r>
                        <a:rPr lang="en-US" sz="1400" dirty="0" err="1">
                          <a:effectLst/>
                        </a:rPr>
                        <a:t>có</a:t>
                      </a:r>
                      <a:r>
                        <a:rPr lang="en-US" sz="1400" dirty="0">
                          <a:effectLst/>
                        </a:rPr>
                        <a:t> </a:t>
                      </a:r>
                      <a:r>
                        <a:rPr lang="en-US" sz="1400" dirty="0" err="1">
                          <a:effectLst/>
                        </a:rPr>
                        <a:t>thể</a:t>
                      </a:r>
                      <a:r>
                        <a:rPr lang="en-US" sz="1400" dirty="0">
                          <a:effectLst/>
                        </a:rPr>
                        <a:t> </a:t>
                      </a:r>
                      <a:r>
                        <a:rPr lang="en-US" sz="1400" dirty="0" err="1">
                          <a:effectLst/>
                        </a:rPr>
                        <a:t>vào</a:t>
                      </a:r>
                      <a:r>
                        <a:rPr lang="en-US" sz="1400" dirty="0">
                          <a:effectLst/>
                        </a:rPr>
                        <a:t> 1 role.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extLst>
                  <a:ext uri="{0D108BD9-81ED-4DB2-BD59-A6C34878D82A}">
                    <a16:rowId xmlns:a16="http://schemas.microsoft.com/office/drawing/2014/main" val="595757725"/>
                  </a:ext>
                </a:extLst>
              </a:tr>
              <a:tr h="507445">
                <a:tc>
                  <a:txBody>
                    <a:bodyPr/>
                    <a:lstStyle/>
                    <a:p>
                      <a:pPr marL="0" marR="0" algn="ctr">
                        <a:lnSpc>
                          <a:spcPct val="107000"/>
                        </a:lnSpc>
                        <a:spcBef>
                          <a:spcPts val="0"/>
                        </a:spcBef>
                        <a:spcAft>
                          <a:spcPts val="0"/>
                        </a:spcAft>
                      </a:pPr>
                      <a:r>
                        <a:rPr lang="en-US" sz="1400" dirty="0">
                          <a:effectLst/>
                        </a:rPr>
                        <a:t>Issue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tc>
                  <a:txBody>
                    <a:bodyPr/>
                    <a:lstStyle/>
                    <a:p>
                      <a:pPr marL="0" marR="0">
                        <a:lnSpc>
                          <a:spcPct val="107000"/>
                        </a:lnSpc>
                        <a:spcBef>
                          <a:spcPts val="0"/>
                        </a:spcBef>
                        <a:spcAft>
                          <a:spcPts val="0"/>
                        </a:spcAft>
                      </a:pPr>
                      <a:r>
                        <a:rPr lang="en-US" sz="1400" dirty="0" err="1">
                          <a:effectLst/>
                        </a:rPr>
                        <a:t>Là</a:t>
                      </a:r>
                      <a:r>
                        <a:rPr lang="en-US" sz="1400" dirty="0">
                          <a:effectLst/>
                        </a:rPr>
                        <a:t> </a:t>
                      </a:r>
                      <a:r>
                        <a:rPr lang="en-US" sz="1400" dirty="0" err="1">
                          <a:effectLst/>
                        </a:rPr>
                        <a:t>các</a:t>
                      </a:r>
                      <a:r>
                        <a:rPr lang="en-US" sz="1400" dirty="0">
                          <a:effectLst/>
                        </a:rPr>
                        <a:t> tasks, bugs, features hay </a:t>
                      </a:r>
                      <a:r>
                        <a:rPr lang="en-US" sz="1400" dirty="0" err="1">
                          <a:effectLst/>
                        </a:rPr>
                        <a:t>các</a:t>
                      </a:r>
                      <a:r>
                        <a:rPr lang="en-US" sz="1400" dirty="0">
                          <a:effectLst/>
                        </a:rPr>
                        <a:t> type </a:t>
                      </a:r>
                      <a:r>
                        <a:rPr lang="en-US" sz="1400" dirty="0" err="1">
                          <a:effectLst/>
                        </a:rPr>
                        <a:t>khác</a:t>
                      </a:r>
                      <a:r>
                        <a:rPr lang="en-US" sz="1400" dirty="0">
                          <a:effectLst/>
                        </a:rPr>
                        <a:t> </a:t>
                      </a:r>
                      <a:r>
                        <a:rPr lang="en-US" sz="1400" dirty="0" err="1">
                          <a:effectLst/>
                        </a:rPr>
                        <a:t>của</a:t>
                      </a:r>
                      <a:r>
                        <a:rPr lang="en-US" sz="1400" dirty="0">
                          <a:effectLst/>
                        </a:rPr>
                        <a:t> project work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extLst>
                  <a:ext uri="{0D108BD9-81ED-4DB2-BD59-A6C34878D82A}">
                    <a16:rowId xmlns:a16="http://schemas.microsoft.com/office/drawing/2014/main" val="3625705829"/>
                  </a:ext>
                </a:extLst>
              </a:tr>
              <a:tr h="841030">
                <a:tc>
                  <a:txBody>
                    <a:bodyPr/>
                    <a:lstStyle/>
                    <a:p>
                      <a:pPr marL="0" marR="0" algn="ctr">
                        <a:lnSpc>
                          <a:spcPct val="107000"/>
                        </a:lnSpc>
                        <a:spcBef>
                          <a:spcPts val="0"/>
                        </a:spcBef>
                        <a:spcAft>
                          <a:spcPts val="0"/>
                        </a:spcAft>
                      </a:pPr>
                      <a:r>
                        <a:rPr lang="en-US" sz="1400" dirty="0">
                          <a:effectLst/>
                        </a:rPr>
                        <a:t>Project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tc>
                  <a:txBody>
                    <a:bodyPr/>
                    <a:lstStyle/>
                    <a:p>
                      <a:pPr marL="0" marR="0">
                        <a:lnSpc>
                          <a:spcPct val="107000"/>
                        </a:lnSpc>
                        <a:spcBef>
                          <a:spcPts val="0"/>
                        </a:spcBef>
                        <a:spcAft>
                          <a:spcPts val="0"/>
                        </a:spcAft>
                      </a:pPr>
                      <a:r>
                        <a:rPr lang="en-US" sz="1400">
                          <a:effectLst/>
                        </a:rPr>
                        <a:t>Chức năng này dùng để phân quyền approve worklog cho thành viên của dự án. Ai là team lead của group nào thì sẽ được approve worklog cho member của group đó. Project management được quyền approve cho toàn bộ thành viên dự án.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extLst>
                  <a:ext uri="{0D108BD9-81ED-4DB2-BD59-A6C34878D82A}">
                    <a16:rowId xmlns:a16="http://schemas.microsoft.com/office/drawing/2014/main" val="521899003"/>
                  </a:ext>
                </a:extLst>
              </a:tr>
              <a:tr h="610371">
                <a:tc>
                  <a:txBody>
                    <a:bodyPr/>
                    <a:lstStyle/>
                    <a:p>
                      <a:pPr marL="0" marR="0" algn="ctr">
                        <a:lnSpc>
                          <a:spcPct val="107000"/>
                        </a:lnSpc>
                        <a:spcBef>
                          <a:spcPts val="0"/>
                        </a:spcBef>
                        <a:spcAft>
                          <a:spcPts val="0"/>
                        </a:spcAft>
                      </a:pPr>
                      <a:r>
                        <a:rPr lang="en-US" sz="1400" dirty="0">
                          <a:effectLst/>
                        </a:rPr>
                        <a:t>Component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tc>
                  <a:txBody>
                    <a:bodyPr/>
                    <a:lstStyle/>
                    <a:p>
                      <a:pPr marL="0" marR="0">
                        <a:lnSpc>
                          <a:spcPct val="107000"/>
                        </a:lnSpc>
                        <a:spcBef>
                          <a:spcPts val="0"/>
                        </a:spcBef>
                        <a:spcAft>
                          <a:spcPts val="0"/>
                        </a:spcAft>
                      </a:pPr>
                      <a:r>
                        <a:rPr lang="en-US" sz="1400">
                          <a:effectLst/>
                        </a:rPr>
                        <a:t>là sản phẩm của dự án. Ở đây sẽ nhập tất cả sản phẩm của dự án lấy từ file kế hoạch doanh số. Nếu dự án làm theo Scrum thì sẽ là Product của Sprint tương ứng.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extLst>
                  <a:ext uri="{0D108BD9-81ED-4DB2-BD59-A6C34878D82A}">
                    <a16:rowId xmlns:a16="http://schemas.microsoft.com/office/drawing/2014/main" val="3716940853"/>
                  </a:ext>
                </a:extLst>
              </a:tr>
              <a:tr h="817487">
                <a:tc>
                  <a:txBody>
                    <a:bodyPr/>
                    <a:lstStyle/>
                    <a:p>
                      <a:pPr marL="0" marR="0" algn="ctr">
                        <a:lnSpc>
                          <a:spcPct val="107000"/>
                        </a:lnSpc>
                        <a:spcBef>
                          <a:spcPts val="0"/>
                        </a:spcBef>
                        <a:spcAft>
                          <a:spcPts val="0"/>
                        </a:spcAft>
                      </a:pPr>
                      <a:r>
                        <a:rPr lang="en-US" sz="1400" dirty="0">
                          <a:effectLst/>
                        </a:rPr>
                        <a:t>Workflow</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tc>
                  <a:txBody>
                    <a:bodyPr/>
                    <a:lstStyle/>
                    <a:p>
                      <a:pPr marL="0" marR="0">
                        <a:lnSpc>
                          <a:spcPct val="107000"/>
                        </a:lnSpc>
                        <a:spcBef>
                          <a:spcPts val="0"/>
                        </a:spcBef>
                        <a:spcAft>
                          <a:spcPts val="0"/>
                        </a:spcAft>
                      </a:pPr>
                      <a:r>
                        <a:rPr lang="en-US" sz="1400">
                          <a:effectLst/>
                        </a:rPr>
                        <a:t>Là một quản trị JIRA, bạn có thể cấu hình gây nên quy trình làm việc, điều kiện, xác nhận, và sau chức năng. Trang này sẽ cung cấp một cái nhìn tổng quan và các bước cơ bản cho từng phần của công việc của bạn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extLst>
                  <a:ext uri="{0D108BD9-81ED-4DB2-BD59-A6C34878D82A}">
                    <a16:rowId xmlns:a16="http://schemas.microsoft.com/office/drawing/2014/main" val="2747439135"/>
                  </a:ext>
                </a:extLst>
              </a:tr>
              <a:tr h="390525">
                <a:tc>
                  <a:txBody>
                    <a:bodyPr/>
                    <a:lstStyle/>
                    <a:p>
                      <a:pPr marL="0" marR="0" algn="ctr">
                        <a:lnSpc>
                          <a:spcPct val="107000"/>
                        </a:lnSpc>
                        <a:spcBef>
                          <a:spcPts val="0"/>
                        </a:spcBef>
                        <a:spcAft>
                          <a:spcPts val="0"/>
                        </a:spcAft>
                      </a:pPr>
                      <a:r>
                        <a:rPr lang="en-US" sz="1400" dirty="0">
                          <a:effectLst/>
                        </a:rPr>
                        <a:t>Priority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tc>
                  <a:txBody>
                    <a:bodyPr/>
                    <a:lstStyle/>
                    <a:p>
                      <a:pPr marL="0" marR="0">
                        <a:lnSpc>
                          <a:spcPct val="107000"/>
                        </a:lnSpc>
                        <a:spcBef>
                          <a:spcPts val="0"/>
                        </a:spcBef>
                        <a:spcAft>
                          <a:spcPts val="0"/>
                        </a:spcAft>
                      </a:pPr>
                      <a:r>
                        <a:rPr lang="en-US" sz="1400">
                          <a:effectLst/>
                        </a:rPr>
                        <a:t>Là mức độ ưu tiên của một defect. Có 4 mức , chọn theo datalist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extLst>
                  <a:ext uri="{0D108BD9-81ED-4DB2-BD59-A6C34878D82A}">
                    <a16:rowId xmlns:a16="http://schemas.microsoft.com/office/drawing/2014/main" val="1598965823"/>
                  </a:ext>
                </a:extLst>
              </a:tr>
              <a:tr h="391417">
                <a:tc>
                  <a:txBody>
                    <a:bodyPr/>
                    <a:lstStyle/>
                    <a:p>
                      <a:pPr marL="0" marR="0" algn="ctr">
                        <a:lnSpc>
                          <a:spcPct val="107000"/>
                        </a:lnSpc>
                        <a:spcBef>
                          <a:spcPts val="0"/>
                        </a:spcBef>
                        <a:spcAft>
                          <a:spcPts val="0"/>
                        </a:spcAft>
                      </a:pPr>
                      <a:r>
                        <a:rPr lang="en-US" sz="1400" dirty="0">
                          <a:effectLst/>
                        </a:rPr>
                        <a:t>Status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tc>
                  <a:txBody>
                    <a:bodyPr/>
                    <a:lstStyle/>
                    <a:p>
                      <a:pPr marL="0" marR="0">
                        <a:lnSpc>
                          <a:spcPct val="107000"/>
                        </a:lnSpc>
                        <a:spcBef>
                          <a:spcPts val="0"/>
                        </a:spcBef>
                        <a:spcAft>
                          <a:spcPts val="0"/>
                        </a:spcAft>
                      </a:pPr>
                      <a:r>
                        <a:rPr lang="en-US" sz="1400" dirty="0" err="1">
                          <a:effectLst/>
                        </a:rPr>
                        <a:t>Đại</a:t>
                      </a:r>
                      <a:r>
                        <a:rPr lang="en-US" sz="1400" dirty="0">
                          <a:effectLst/>
                        </a:rPr>
                        <a:t> </a:t>
                      </a:r>
                      <a:r>
                        <a:rPr lang="en-US" sz="1400" dirty="0" err="1">
                          <a:effectLst/>
                        </a:rPr>
                        <a:t>diện</a:t>
                      </a:r>
                      <a:r>
                        <a:rPr lang="en-US" sz="1400" dirty="0">
                          <a:effectLst/>
                        </a:rPr>
                        <a:t> </a:t>
                      </a:r>
                      <a:r>
                        <a:rPr lang="en-US" sz="1400" dirty="0" err="1">
                          <a:effectLst/>
                        </a:rPr>
                        <a:t>cho</a:t>
                      </a:r>
                      <a:r>
                        <a:rPr lang="en-US" sz="1400" dirty="0">
                          <a:effectLst/>
                        </a:rPr>
                        <a:t> </a:t>
                      </a:r>
                      <a:r>
                        <a:rPr lang="en-US" sz="1400" dirty="0" err="1">
                          <a:effectLst/>
                        </a:rPr>
                        <a:t>các</a:t>
                      </a:r>
                      <a:r>
                        <a:rPr lang="en-US" sz="1400" dirty="0">
                          <a:effectLst/>
                        </a:rPr>
                        <a:t> </a:t>
                      </a:r>
                      <a:r>
                        <a:rPr lang="en-US" sz="1400" dirty="0" err="1">
                          <a:effectLst/>
                        </a:rPr>
                        <a:t>vị</a:t>
                      </a:r>
                      <a:r>
                        <a:rPr lang="en-US" sz="1400" dirty="0">
                          <a:effectLst/>
                        </a:rPr>
                        <a:t> </a:t>
                      </a:r>
                      <a:r>
                        <a:rPr lang="en-US" sz="1400" dirty="0" err="1">
                          <a:effectLst/>
                        </a:rPr>
                        <a:t>trí</a:t>
                      </a:r>
                      <a:r>
                        <a:rPr lang="en-US" sz="1400" dirty="0">
                          <a:effectLst/>
                        </a:rPr>
                        <a:t> </a:t>
                      </a:r>
                      <a:r>
                        <a:rPr lang="en-US" sz="1400" dirty="0" err="1">
                          <a:effectLst/>
                        </a:rPr>
                        <a:t>của</a:t>
                      </a:r>
                      <a:r>
                        <a:rPr lang="en-US" sz="1400" dirty="0">
                          <a:effectLst/>
                        </a:rPr>
                        <a:t> </a:t>
                      </a:r>
                      <a:r>
                        <a:rPr lang="en-US" sz="1400" dirty="0" err="1">
                          <a:effectLst/>
                        </a:rPr>
                        <a:t>vấn</a:t>
                      </a:r>
                      <a:r>
                        <a:rPr lang="en-US" sz="1400" dirty="0">
                          <a:effectLst/>
                        </a:rPr>
                        <a:t> </a:t>
                      </a:r>
                      <a:r>
                        <a:rPr lang="en-US" sz="1400" dirty="0" err="1">
                          <a:effectLst/>
                        </a:rPr>
                        <a:t>đề</a:t>
                      </a:r>
                      <a:r>
                        <a:rPr lang="en-US" sz="1400" dirty="0">
                          <a:effectLst/>
                        </a:rPr>
                        <a:t> </a:t>
                      </a:r>
                      <a:r>
                        <a:rPr lang="en-US" sz="1400" dirty="0" err="1">
                          <a:effectLst/>
                        </a:rPr>
                        <a:t>trong</a:t>
                      </a:r>
                      <a:r>
                        <a:rPr lang="en-US" sz="1400" dirty="0">
                          <a:effectLst/>
                        </a:rPr>
                        <a:t> workflow</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161" marR="66161" marT="0" marB="0" anchor="ctr"/>
                </a:tc>
                <a:extLst>
                  <a:ext uri="{0D108BD9-81ED-4DB2-BD59-A6C34878D82A}">
                    <a16:rowId xmlns:a16="http://schemas.microsoft.com/office/drawing/2014/main" val="960971716"/>
                  </a:ext>
                </a:extLst>
              </a:tr>
            </a:tbl>
          </a:graphicData>
        </a:graphic>
      </p:graphicFrame>
    </p:spTree>
    <p:extLst>
      <p:ext uri="{BB962C8B-B14F-4D97-AF65-F5344CB8AC3E}">
        <p14:creationId xmlns:p14="http://schemas.microsoft.com/office/powerpoint/2010/main" val="393984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6</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249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8" name="Rectangle 147">
            <a:extLst>
              <a:ext uri="{FF2B5EF4-FFF2-40B4-BE49-F238E27FC236}">
                <a16:creationId xmlns:a16="http://schemas.microsoft.com/office/drawing/2014/main" id="{2809A67D-EE6E-45D1-AA73-B11A0B4F2508}"/>
              </a:ext>
            </a:extLst>
          </p:cNvPr>
          <p:cNvSpPr/>
          <p:nvPr/>
        </p:nvSpPr>
        <p:spPr>
          <a:xfrm>
            <a:off x="1620285" y="2813022"/>
            <a:ext cx="4123493" cy="2462213"/>
          </a:xfrm>
          <a:prstGeom prst="rect">
            <a:avLst/>
          </a:prstGeom>
        </p:spPr>
        <p:txBody>
          <a:bodyPr wrap="square" lIns="0" tIns="0" rIns="0" bIns="0" anchor="ctr">
            <a:spAutoFit/>
          </a:bodyPr>
          <a:lstStyle/>
          <a:p>
            <a:pPr algn="just"/>
            <a:r>
              <a:rPr lang="vi-VN" sz="2000" dirty="0"/>
              <a:t>Jira có chức năng phân quyền cực kỳ chi tiết, không chỉ phân quyền trong dự án chung, mà còn phân quyền đối với từng nhiệm vụ, giúp team công nghệ bảo vệ thông tin độc quyền của mình.</a:t>
            </a:r>
          </a:p>
          <a:p>
            <a:pPr algn="just"/>
            <a:r>
              <a:rPr lang="vi-VN" sz="2000" dirty="0"/>
              <a:t>Dễ dàng tích hợp với các hệ thống khác (như Email, Excel,…)</a:t>
            </a:r>
          </a:p>
        </p:txBody>
      </p:sp>
      <p:sp>
        <p:nvSpPr>
          <p:cNvPr id="65" name="Rectangle: Rounded Corners 64">
            <a:extLst>
              <a:ext uri="{FF2B5EF4-FFF2-40B4-BE49-F238E27FC236}">
                <a16:creationId xmlns:a16="http://schemas.microsoft.com/office/drawing/2014/main" id="{67BA9A26-9CA2-49D2-A758-F0AA81EA6478}"/>
              </a:ext>
            </a:extLst>
          </p:cNvPr>
          <p:cNvSpPr/>
          <p:nvPr/>
        </p:nvSpPr>
        <p:spPr>
          <a:xfrm>
            <a:off x="1198275" y="192818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66" name="Rectangle: Rounded Corners 65">
            <a:extLst>
              <a:ext uri="{FF2B5EF4-FFF2-40B4-BE49-F238E27FC236}">
                <a16:creationId xmlns:a16="http://schemas.microsoft.com/office/drawing/2014/main" id="{7D9382EB-EE58-4F41-9DEE-16677883DA0E}"/>
              </a:ext>
            </a:extLst>
          </p:cNvPr>
          <p:cNvSpPr/>
          <p:nvPr/>
        </p:nvSpPr>
        <p:spPr>
          <a:xfrm>
            <a:off x="6281905" y="192818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cxnSp>
        <p:nvCxnSpPr>
          <p:cNvPr id="67" name="Straight Connector 66">
            <a:extLst>
              <a:ext uri="{FF2B5EF4-FFF2-40B4-BE49-F238E27FC236}">
                <a16:creationId xmlns:a16="http://schemas.microsoft.com/office/drawing/2014/main" id="{A7A48DCA-FB08-4CAA-A46E-B3A184D07F44}"/>
              </a:ext>
              <a:ext uri="{C183D7F6-B498-43B3-948B-1728B52AA6E4}">
                <adec:decorative xmlns:adec="http://schemas.microsoft.com/office/drawing/2017/decorative" val="1"/>
              </a:ext>
            </a:extLst>
          </p:cNvPr>
          <p:cNvCxnSpPr>
            <a:cxnSpLocks/>
          </p:cNvCxnSpPr>
          <p:nvPr/>
        </p:nvCxnSpPr>
        <p:spPr>
          <a:xfrm>
            <a:off x="1354077" y="5648376"/>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3A9B6B2-6379-426A-BEC5-8CB3010563BE}"/>
              </a:ext>
              <a:ext uri="{C183D7F6-B498-43B3-948B-1728B52AA6E4}">
                <adec:decorative xmlns:adec="http://schemas.microsoft.com/office/drawing/2017/decorative" val="1"/>
              </a:ext>
            </a:extLst>
          </p:cNvPr>
          <p:cNvCxnSpPr>
            <a:cxnSpLocks/>
          </p:cNvCxnSpPr>
          <p:nvPr/>
        </p:nvCxnSpPr>
        <p:spPr>
          <a:xfrm flipH="1">
            <a:off x="6165789" y="2685193"/>
            <a:ext cx="58058" cy="348660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22913320-014F-4FE6-959C-DC3D2906234B}"/>
              </a:ext>
            </a:extLst>
          </p:cNvPr>
          <p:cNvSpPr/>
          <p:nvPr/>
        </p:nvSpPr>
        <p:spPr>
          <a:xfrm>
            <a:off x="6629736" y="2813022"/>
            <a:ext cx="4123493" cy="1846659"/>
          </a:xfrm>
          <a:prstGeom prst="rect">
            <a:avLst/>
          </a:prstGeom>
        </p:spPr>
        <p:txBody>
          <a:bodyPr wrap="square" lIns="0" tIns="0" rIns="0" bIns="0" anchor="ctr">
            <a:spAutoFit/>
          </a:bodyPr>
          <a:lstStyle/>
          <a:p>
            <a:pPr algn="just"/>
            <a:r>
              <a:rPr lang="vi-VN" sz="2000" dirty="0"/>
              <a:t>Tốn nhiều thời gian và công sức để setup nên chỉ phát huy tối ưu hiệu quả với dự án lớn, không phù hợp với dự án vừa và nhỏ (dưới 3 tháng)</a:t>
            </a:r>
          </a:p>
          <a:p>
            <a:pPr algn="just"/>
            <a:r>
              <a:rPr lang="vi-VN" sz="2000" dirty="0"/>
              <a:t>Quy trình làm việc phức tạp đòi hỏi phải tìm hiểu kỹ lưỡng</a:t>
            </a:r>
          </a:p>
        </p:txBody>
      </p:sp>
      <p:sp>
        <p:nvSpPr>
          <p:cNvPr id="71" name="Rectangle 70">
            <a:extLst>
              <a:ext uri="{FF2B5EF4-FFF2-40B4-BE49-F238E27FC236}">
                <a16:creationId xmlns:a16="http://schemas.microsoft.com/office/drawing/2014/main" id="{C18E8572-4199-4213-B5EF-1079E41BD89E}"/>
              </a:ext>
            </a:extLst>
          </p:cNvPr>
          <p:cNvSpPr/>
          <p:nvPr/>
        </p:nvSpPr>
        <p:spPr>
          <a:xfrm>
            <a:off x="512017" y="889404"/>
            <a:ext cx="3529715"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II. ƯU NHƯỢC ĐIỂM</a:t>
            </a:r>
          </a:p>
        </p:txBody>
      </p:sp>
    </p:spTree>
    <p:extLst>
      <p:ext uri="{BB962C8B-B14F-4D97-AF65-F5344CB8AC3E}">
        <p14:creationId xmlns:p14="http://schemas.microsoft.com/office/powerpoint/2010/main" val="222482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8" name="Rectangle 147">
            <a:extLst>
              <a:ext uri="{FF2B5EF4-FFF2-40B4-BE49-F238E27FC236}">
                <a16:creationId xmlns:a16="http://schemas.microsoft.com/office/drawing/2014/main" id="{2809A67D-EE6E-45D1-AA73-B11A0B4F2508}"/>
              </a:ext>
            </a:extLst>
          </p:cNvPr>
          <p:cNvSpPr/>
          <p:nvPr/>
        </p:nvSpPr>
        <p:spPr>
          <a:xfrm>
            <a:off x="1239839" y="1507985"/>
            <a:ext cx="1883572" cy="307777"/>
          </a:xfrm>
          <a:prstGeom prst="rect">
            <a:avLst/>
          </a:prstGeom>
        </p:spPr>
        <p:txBody>
          <a:bodyPr wrap="square" lIns="0" tIns="0" rIns="0" bIns="0" anchor="ctr">
            <a:spAutoFit/>
          </a:bodyPr>
          <a:lstStyle/>
          <a:p>
            <a:pPr algn="just"/>
            <a:r>
              <a:rPr lang="en-US" sz="2000" dirty="0"/>
              <a:t>1. </a:t>
            </a:r>
            <a:r>
              <a:rPr lang="en-US" sz="2000" dirty="0" err="1"/>
              <a:t>Tạo</a:t>
            </a:r>
            <a:r>
              <a:rPr lang="en-US" sz="2000" dirty="0"/>
              <a:t> </a:t>
            </a:r>
            <a:r>
              <a:rPr lang="en-US" sz="2000" dirty="0" err="1"/>
              <a:t>mới</a:t>
            </a:r>
            <a:r>
              <a:rPr lang="en-US" sz="2000" dirty="0"/>
              <a:t> ISSUE</a:t>
            </a:r>
          </a:p>
        </p:txBody>
      </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III. CÁC CHỨC NĂNG</a:t>
            </a:r>
          </a:p>
        </p:txBody>
      </p:sp>
      <p:pic>
        <p:nvPicPr>
          <p:cNvPr id="66" name="Picture 65">
            <a:extLst>
              <a:ext uri="{FF2B5EF4-FFF2-40B4-BE49-F238E27FC236}">
                <a16:creationId xmlns:a16="http://schemas.microsoft.com/office/drawing/2014/main" id="{62E6AB30-CC82-4BF0-AF4A-596C768CA7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77371" y="2120741"/>
            <a:ext cx="5943600" cy="4311015"/>
          </a:xfrm>
          <a:prstGeom prst="rect">
            <a:avLst/>
          </a:prstGeom>
          <a:noFill/>
          <a:ln>
            <a:noFill/>
          </a:ln>
        </p:spPr>
      </p:pic>
    </p:spTree>
    <p:extLst>
      <p:ext uri="{BB962C8B-B14F-4D97-AF65-F5344CB8AC3E}">
        <p14:creationId xmlns:p14="http://schemas.microsoft.com/office/powerpoint/2010/main" val="101733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8" name="Rectangle 147">
            <a:extLst>
              <a:ext uri="{FF2B5EF4-FFF2-40B4-BE49-F238E27FC236}">
                <a16:creationId xmlns:a16="http://schemas.microsoft.com/office/drawing/2014/main" id="{2809A67D-EE6E-45D1-AA73-B11A0B4F2508}"/>
              </a:ext>
            </a:extLst>
          </p:cNvPr>
          <p:cNvSpPr/>
          <p:nvPr/>
        </p:nvSpPr>
        <p:spPr>
          <a:xfrm>
            <a:off x="1239839" y="1507985"/>
            <a:ext cx="2999184" cy="307777"/>
          </a:xfrm>
          <a:prstGeom prst="rect">
            <a:avLst/>
          </a:prstGeom>
        </p:spPr>
        <p:txBody>
          <a:bodyPr wrap="square" lIns="0" tIns="0" rIns="0" bIns="0" anchor="ctr">
            <a:spAutoFit/>
          </a:bodyPr>
          <a:lstStyle/>
          <a:p>
            <a:pPr algn="just"/>
            <a:r>
              <a:rPr lang="en-US" sz="2000" dirty="0"/>
              <a:t>2. </a:t>
            </a:r>
            <a:r>
              <a:rPr lang="vi-VN" sz="2000" dirty="0"/>
              <a:t>Tương tác với các ISSUE.</a:t>
            </a:r>
            <a:endParaRPr lang="en-US" sz="2000" dirty="0"/>
          </a:p>
        </p:txBody>
      </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III. CÁC CHỨC NĂNG</a:t>
            </a:r>
          </a:p>
        </p:txBody>
      </p:sp>
      <p:pic>
        <p:nvPicPr>
          <p:cNvPr id="66" name="Picture 65">
            <a:extLst>
              <a:ext uri="{FF2B5EF4-FFF2-40B4-BE49-F238E27FC236}">
                <a16:creationId xmlns:a16="http://schemas.microsoft.com/office/drawing/2014/main" id="{966CE614-6116-4D25-9E6B-E18E276AE7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065766"/>
            <a:ext cx="5943600" cy="4311015"/>
          </a:xfrm>
          <a:prstGeom prst="rect">
            <a:avLst/>
          </a:prstGeom>
          <a:noFill/>
          <a:ln>
            <a:noFill/>
          </a:ln>
        </p:spPr>
      </p:pic>
    </p:spTree>
    <p:extLst>
      <p:ext uri="{BB962C8B-B14F-4D97-AF65-F5344CB8AC3E}">
        <p14:creationId xmlns:p14="http://schemas.microsoft.com/office/powerpoint/2010/main" val="236489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9</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1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82D6D7C7-ED2D-4325-93B0-EE2B9C2B2CF7}"/>
              </a:ext>
            </a:extLst>
          </p:cNvPr>
          <p:cNvSpPr/>
          <p:nvPr/>
        </p:nvSpPr>
        <p:spPr>
          <a:xfrm>
            <a:off x="421575" y="880000"/>
            <a:ext cx="3912698"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III. CÁC CHỨC NĂNG</a:t>
            </a:r>
          </a:p>
        </p:txBody>
      </p:sp>
      <p:sp>
        <p:nvSpPr>
          <p:cNvPr id="67" name="Rectangle 66">
            <a:extLst>
              <a:ext uri="{FF2B5EF4-FFF2-40B4-BE49-F238E27FC236}">
                <a16:creationId xmlns:a16="http://schemas.microsoft.com/office/drawing/2014/main" id="{66DCDA59-6CEE-416F-9018-72991894434E}"/>
              </a:ext>
            </a:extLst>
          </p:cNvPr>
          <p:cNvSpPr/>
          <p:nvPr/>
        </p:nvSpPr>
        <p:spPr>
          <a:xfrm>
            <a:off x="1441452" y="1459465"/>
            <a:ext cx="2999184" cy="307777"/>
          </a:xfrm>
          <a:prstGeom prst="rect">
            <a:avLst/>
          </a:prstGeom>
        </p:spPr>
        <p:txBody>
          <a:bodyPr wrap="square" lIns="0" tIns="0" rIns="0" bIns="0" anchor="ctr">
            <a:spAutoFit/>
          </a:bodyPr>
          <a:lstStyle/>
          <a:p>
            <a:pPr algn="just"/>
            <a:r>
              <a:rPr lang="en-US" sz="2000" dirty="0"/>
              <a:t>3</a:t>
            </a:r>
            <a:r>
              <a:rPr lang="vi-VN" sz="2000" dirty="0"/>
              <a:t>. </a:t>
            </a:r>
            <a:r>
              <a:rPr lang="en-US" sz="2000" dirty="0" err="1"/>
              <a:t>Báo</a:t>
            </a:r>
            <a:r>
              <a:rPr lang="en-US" sz="2000" dirty="0"/>
              <a:t> </a:t>
            </a:r>
            <a:r>
              <a:rPr lang="en-US" sz="2000" dirty="0" err="1"/>
              <a:t>cáo</a:t>
            </a:r>
            <a:endParaRPr lang="en-US" sz="2000" dirty="0"/>
          </a:p>
        </p:txBody>
      </p:sp>
      <p:pic>
        <p:nvPicPr>
          <p:cNvPr id="68" name="Picture 67" descr="jira-la-gi-hdsd-jira-06">
            <a:extLst>
              <a:ext uri="{FF2B5EF4-FFF2-40B4-BE49-F238E27FC236}">
                <a16:creationId xmlns:a16="http://schemas.microsoft.com/office/drawing/2014/main" id="{F0AC1952-DF44-4A7D-AF8D-EAC9194EAA1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7782" y="1459464"/>
            <a:ext cx="5943600" cy="5108575"/>
          </a:xfrm>
          <a:prstGeom prst="rect">
            <a:avLst/>
          </a:prstGeom>
          <a:noFill/>
          <a:ln>
            <a:noFill/>
          </a:ln>
        </p:spPr>
      </p:pic>
    </p:spTree>
    <p:extLst>
      <p:ext uri="{BB962C8B-B14F-4D97-AF65-F5344CB8AC3E}">
        <p14:creationId xmlns:p14="http://schemas.microsoft.com/office/powerpoint/2010/main" val="759249469"/>
      </p:ext>
    </p:extLst>
  </p:cSld>
  <p:clrMapOvr>
    <a:masterClrMapping/>
  </p:clrMapOvr>
</p:sld>
</file>

<file path=ppt/theme/theme1.xml><?xml version="1.0" encoding="utf-8"?>
<a:theme xmlns:a="http://schemas.openxmlformats.org/drawingml/2006/main" name="1_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1474</Words>
  <Application>Microsoft Office PowerPoint</Application>
  <PresentationFormat>Widescreen</PresentationFormat>
  <Paragraphs>215</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Segoe UI Light</vt:lpstr>
      <vt:lpstr>Times New Roman</vt:lpstr>
      <vt:lpstr>1_Office Theme</vt:lpstr>
      <vt:lpstr>JIRA Team 1 - Asignment</vt:lpstr>
      <vt:lpstr>Project analysis slide 3</vt:lpstr>
      <vt:lpstr>Project analysis slide 2</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 Team 1 - Asignment</dc:title>
  <dc:creator>Hưng Trịnh</dc:creator>
  <cp:lastModifiedBy>Hưng Trịnh</cp:lastModifiedBy>
  <cp:revision>12</cp:revision>
  <dcterms:created xsi:type="dcterms:W3CDTF">2021-03-15T11:21:22Z</dcterms:created>
  <dcterms:modified xsi:type="dcterms:W3CDTF">2021-03-15T15:18:57Z</dcterms:modified>
</cp:coreProperties>
</file>