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721C-CA52-46CB-8B50-3C0A3997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0CC05-8D42-4641-924A-B248A93A1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DF9D-AEEF-4696-B64F-59EB2494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05BA-7A42-48E4-B2AC-6E4976D8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8BAB-36C4-4460-BA3A-370390FD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E286-E22C-4ECD-AD89-8CD0A919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2FCBB-CCC0-4597-9EF7-AEE60B44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75AB-39AD-4411-B2EE-3674ED8A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4D05-86F7-4445-8ADA-25A0A53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3AFA-DEA9-4A2A-AE49-F36C3E88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68398-B84A-4AE9-8264-6BA66395A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6EC09-CE46-4B25-BB31-A73D1887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0F8C-8CB7-4735-B1F8-7CCBE71B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EC81-6555-4E2B-92B3-C83B1168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7FA2-B205-424F-9B7C-828A4FC4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A206-E7DD-4EC0-9B55-1E7223AE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F525-3D11-4D49-80D9-58D16E5B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6EB1-95A5-4A93-BCDB-7B2BB881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EE1B-5B2F-4E6C-9D18-E73B364C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B69E-A94D-479F-9C70-616232D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F61-AA15-4B9A-8406-C402A3D1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8370-6326-459E-B574-5D253B91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0C2D-521D-4F8A-8445-7FE5DE64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0F6B-A4FE-4837-B3F0-A7B31B6F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1541-AA16-47C4-A65B-C2B86B7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A433-26BB-4D74-8381-CA16770C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107E-1515-4548-9A41-ADAE4FCD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8E58B-DA37-4423-9C88-ACFFFEE9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F903-3669-4775-BE19-8F8E6C1E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F604-762A-41F5-85B4-15DF7611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2E69-E133-46C8-8771-94A83D53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B77A-4323-4093-BE82-4D2708BA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A18B-9FDF-4234-B9DA-1DE940B6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EC25-DCFD-4A81-99F2-C4719372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E18F7-9E2A-4008-855C-C7423DA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F82F-69D2-455B-B394-BE44AD232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BCDF1-46A2-4E20-AFA6-2BCD3E73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7E022-2B5D-46E1-81B8-AF60BC4D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54AE3-D4FD-4F5B-889C-365E9DE5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218B-2594-4D82-B474-45235400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2609C-C6B8-4C96-8D36-AE7D21D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F32E-FA6E-4F7F-8BD5-E43155B7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EBD44-48EA-434C-93EF-4E64C52C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BB5A-E0A0-4643-862F-62B49A3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45B6B-1FDE-4E7E-868D-0E3660F3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2CB2-27F1-4D0E-848F-AED3270F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9417-B2A6-4D2F-945D-1B0FF51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FE84-03E4-4AE0-B8F6-956A8B6D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4F05-7C8D-40A1-AA64-ECA2181C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85FA-FB56-4C0F-92DA-23B13A39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F4D7-63BF-446E-96DB-B34549D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EB08-EB97-4DB4-B628-CDEEB172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B8A1-E323-4800-AB5F-A1FE48CA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456E2-A7F3-459E-947C-07F3FEA5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319BE-2E86-4BC4-93A9-B765EDE7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78020-34B1-4BCD-BEAE-06AED21C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841A-33F2-4B76-9ED6-5F5E5731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918A-83D1-4F32-8E5D-5ED671A8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F901E-5265-4480-956D-7DE7379C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4437-A656-47CD-AEF4-9C69C139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0265-BBF8-4652-BDC0-404F6913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2354-98CC-4FD7-99AE-9E72766A4C48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E721-5FD1-4221-90DB-31CA02FC4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D6AD-F3F5-4708-8DAD-B2E5CE3AB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3-2242-4C02-992B-E9AEE527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6CC0-D557-4E3B-947F-B22251000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Geo-Routing</a:t>
            </a:r>
            <a:br>
              <a:rPr lang="en-US" dirty="0"/>
            </a:br>
            <a:r>
              <a:rPr lang="en-US" sz="4000" dirty="0"/>
              <a:t>Beaconless routing – Contention-based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4D208-B27D-4A39-B69B-914C2999E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hungtt28</a:t>
            </a:r>
          </a:p>
        </p:txBody>
      </p:sp>
    </p:spTree>
    <p:extLst>
      <p:ext uri="{BB962C8B-B14F-4D97-AF65-F5344CB8AC3E}">
        <p14:creationId xmlns:p14="http://schemas.microsoft.com/office/powerpoint/2010/main" val="313659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E98F-F7CA-4D3E-942F-2A3D000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E272-FD34-4AD5-A663-DC05F1BB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Position-based</a:t>
            </a:r>
          </a:p>
          <a:p>
            <a:pPr lvl="1"/>
            <a:r>
              <a:rPr lang="en-US" dirty="0"/>
              <a:t>Like Greedy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Problem – stuck node</a:t>
            </a:r>
          </a:p>
          <a:p>
            <a:pPr lvl="1"/>
            <a:r>
              <a:rPr lang="en-US" dirty="0"/>
              <a:t>Recovery mode – face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98B8-443E-4B2C-A099-5DBF893E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88" y="2715215"/>
            <a:ext cx="4632385" cy="1127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89C92-66A1-4BEB-A900-6A36BBC51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89" y="3972107"/>
            <a:ext cx="3141052" cy="5016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8D21A0-3512-4C48-8745-63B50B57BDBD}"/>
              </a:ext>
            </a:extLst>
          </p:cNvPr>
          <p:cNvSpPr/>
          <p:nvPr/>
        </p:nvSpPr>
        <p:spPr>
          <a:xfrm>
            <a:off x="8738978" y="2869818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46B776-A0A7-40DE-80D9-F98A0149D392}"/>
              </a:ext>
            </a:extLst>
          </p:cNvPr>
          <p:cNvSpPr/>
          <p:nvPr/>
        </p:nvSpPr>
        <p:spPr>
          <a:xfrm>
            <a:off x="7869676" y="342900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3E83BE-1B6F-407B-89CA-ABF2AEB34301}"/>
              </a:ext>
            </a:extLst>
          </p:cNvPr>
          <p:cNvSpPr/>
          <p:nvPr/>
        </p:nvSpPr>
        <p:spPr>
          <a:xfrm>
            <a:off x="8541439" y="4227846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A5B0F3-ACDA-4553-B3F4-F02D97156E7F}"/>
              </a:ext>
            </a:extLst>
          </p:cNvPr>
          <p:cNvSpPr/>
          <p:nvPr/>
        </p:nvSpPr>
        <p:spPr>
          <a:xfrm>
            <a:off x="7496697" y="432393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5B7982-F0C3-47A8-ACDA-2033C3AEB27B}"/>
              </a:ext>
            </a:extLst>
          </p:cNvPr>
          <p:cNvSpPr/>
          <p:nvPr/>
        </p:nvSpPr>
        <p:spPr>
          <a:xfrm>
            <a:off x="6787836" y="343961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E6EA9-0C92-4508-BE29-1B187D5890F4}"/>
              </a:ext>
            </a:extLst>
          </p:cNvPr>
          <p:cNvCxnSpPr>
            <a:cxnSpLocks/>
            <a:stCxn id="9" idx="7"/>
            <a:endCxn id="8" idx="2"/>
          </p:cNvCxnSpPr>
          <p:nvPr/>
        </p:nvCxnSpPr>
        <p:spPr>
          <a:xfrm flipV="1">
            <a:off x="8188033" y="3062324"/>
            <a:ext cx="550945" cy="423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6B5F8E-9B37-4C80-B3BA-0A31C6FEACA1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>
            <a:off x="7160815" y="3621506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CBAD4F-E5F7-48E6-B52F-7FE2AE35EC30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7683187" y="3757627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77AF7-CCAB-4977-8290-AB506CF8F16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188033" y="3757627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A3D567-EDE1-4728-A4A4-B89D6074EF02}"/>
              </a:ext>
            </a:extLst>
          </p:cNvPr>
          <p:cNvSpPr txBox="1"/>
          <p:nvPr/>
        </p:nvSpPr>
        <p:spPr>
          <a:xfrm>
            <a:off x="7220839" y="3136161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A6E62-91AC-432B-85FC-BA127E49907F}"/>
              </a:ext>
            </a:extLst>
          </p:cNvPr>
          <p:cNvSpPr txBox="1"/>
          <p:nvPr/>
        </p:nvSpPr>
        <p:spPr>
          <a:xfrm>
            <a:off x="8490816" y="2530549"/>
            <a:ext cx="988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F27D82-EA9C-4AF7-A697-975EA40E09BF}"/>
              </a:ext>
            </a:extLst>
          </p:cNvPr>
          <p:cNvSpPr/>
          <p:nvPr/>
        </p:nvSpPr>
        <p:spPr>
          <a:xfrm>
            <a:off x="10771354" y="342900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C382F-F5E7-4182-8B4B-600A920DCB0A}"/>
              </a:ext>
            </a:extLst>
          </p:cNvPr>
          <p:cNvSpPr txBox="1"/>
          <p:nvPr/>
        </p:nvSpPr>
        <p:spPr>
          <a:xfrm>
            <a:off x="6552398" y="3980641"/>
            <a:ext cx="854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discard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7F96E-DF1B-46FA-B1D0-FC9BBDAAB080}"/>
              </a:ext>
            </a:extLst>
          </p:cNvPr>
          <p:cNvCxnSpPr/>
          <p:nvPr/>
        </p:nvCxnSpPr>
        <p:spPr>
          <a:xfrm flipV="1">
            <a:off x="7220839" y="3757627"/>
            <a:ext cx="0" cy="223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F926E4-4292-477A-A05C-E6307577CF86}"/>
              </a:ext>
            </a:extLst>
          </p:cNvPr>
          <p:cNvCxnSpPr>
            <a:cxnSpLocks/>
          </p:cNvCxnSpPr>
          <p:nvPr/>
        </p:nvCxnSpPr>
        <p:spPr>
          <a:xfrm>
            <a:off x="7373239" y="4133041"/>
            <a:ext cx="309947" cy="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6053A0-A703-4FE9-8B94-BD675A889B06}"/>
              </a:ext>
            </a:extLst>
          </p:cNvPr>
          <p:cNvCxnSpPr>
            <a:stCxn id="8" idx="3"/>
          </p:cNvCxnSpPr>
          <p:nvPr/>
        </p:nvCxnSpPr>
        <p:spPr>
          <a:xfrm flipH="1">
            <a:off x="8463505" y="3198445"/>
            <a:ext cx="330095" cy="23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2506B4-64C5-4C6D-B1AA-F04F1D7EA6FF}"/>
              </a:ext>
            </a:extLst>
          </p:cNvPr>
          <p:cNvSpPr txBox="1"/>
          <p:nvPr/>
        </p:nvSpPr>
        <p:spPr>
          <a:xfrm>
            <a:off x="8436551" y="3307343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2229D6-C358-4122-BABC-3491BC67BE0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8463506" y="3891886"/>
            <a:ext cx="236098" cy="272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CE3810-9385-4331-ACD0-F4FBB9A59ADA}"/>
              </a:ext>
            </a:extLst>
          </p:cNvPr>
          <p:cNvSpPr txBox="1"/>
          <p:nvPr/>
        </p:nvSpPr>
        <p:spPr>
          <a:xfrm>
            <a:off x="8699604" y="3980170"/>
            <a:ext cx="14860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CTS discarded</a:t>
            </a:r>
          </a:p>
        </p:txBody>
      </p:sp>
    </p:spTree>
    <p:extLst>
      <p:ext uri="{BB962C8B-B14F-4D97-AF65-F5344CB8AC3E}">
        <p14:creationId xmlns:p14="http://schemas.microsoft.com/office/powerpoint/2010/main" val="9187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A279-A6B3-4244-8938-333E455B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Forwarder Planarization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05CB-1E5A-4541-A0D2-38EC0272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BFP (2008)</a:t>
            </a:r>
          </a:p>
          <a:p>
            <a:pPr lvl="1"/>
            <a:r>
              <a:rPr lang="en-US" dirty="0"/>
              <a:t>Beaconless recovery</a:t>
            </a:r>
          </a:p>
          <a:p>
            <a:pPr lvl="2"/>
            <a:r>
              <a:rPr lang="en-US" dirty="0"/>
              <a:t>Use RTS/CTS scheme to construct planar graph</a:t>
            </a:r>
          </a:p>
          <a:p>
            <a:pPr lvl="2"/>
            <a:r>
              <a:rPr lang="en-US" dirty="0"/>
              <a:t>Locally select next hop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EC3E-17F8-4CEF-8678-4DED1A88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Alpha-shape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C648-B918-41B5-92B4-B49A0EE8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Alpha-shape – planar graph</a:t>
            </a:r>
          </a:p>
          <a:p>
            <a:pPr lvl="1"/>
            <a:r>
              <a:rPr lang="en-US" dirty="0"/>
              <a:t>Rolling ball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D8EB3-B30F-4A88-98FA-BFD5D1B6B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35" y="2387969"/>
            <a:ext cx="6442097" cy="32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6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B3C-0865-444D-B697-B706F488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Sweep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F4A4-B4AA-47C7-B667-A1BCB17F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Rotational Sweep</a:t>
            </a:r>
          </a:p>
          <a:p>
            <a:pPr lvl="1"/>
            <a:r>
              <a:rPr lang="en-US" dirty="0"/>
              <a:t>Sweep Circle – like rolling ball</a:t>
            </a:r>
          </a:p>
          <a:p>
            <a:pPr lvl="1"/>
            <a:r>
              <a:rPr lang="en-US" dirty="0"/>
              <a:t>Twisting triangle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Beaconless totally</a:t>
            </a:r>
          </a:p>
          <a:p>
            <a:pPr lvl="1"/>
            <a:r>
              <a:rPr lang="en-US" dirty="0"/>
              <a:t>Compute alpha-boundary on candidate</a:t>
            </a:r>
          </a:p>
        </p:txBody>
      </p:sp>
    </p:spTree>
    <p:extLst>
      <p:ext uri="{BB962C8B-B14F-4D97-AF65-F5344CB8AC3E}">
        <p14:creationId xmlns:p14="http://schemas.microsoft.com/office/powerpoint/2010/main" val="261240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44D4-2FDB-42DF-A74F-3C9FBBE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Sweep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663C-86E2-4149-A8EB-071A949E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 Circle</a:t>
            </a:r>
          </a:p>
          <a:p>
            <a:pPr lvl="1"/>
            <a:r>
              <a:rPr lang="en-US" dirty="0"/>
              <a:t>Delay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D59C6-1314-4FE7-B271-72BEF4714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9" y="3032706"/>
            <a:ext cx="4872891" cy="1021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7251E-DCA4-4C60-BDCA-E031E3D44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97" y="2538127"/>
            <a:ext cx="5085716" cy="20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F4B1-6750-45C8-91E4-087E8DBC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ALBA-R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A6B7-2BC7-4B2D-8BBA-393710D8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Contention-based</a:t>
            </a:r>
          </a:p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Queue priority index (QPI)</a:t>
            </a:r>
          </a:p>
          <a:p>
            <a:pPr lvl="1"/>
            <a:r>
              <a:rPr lang="en-US" dirty="0"/>
              <a:t>Geographic priority index (GPI)</a:t>
            </a:r>
          </a:p>
          <a:p>
            <a:pPr lvl="1"/>
            <a:r>
              <a:rPr lang="en-US" dirty="0"/>
              <a:t>Rainbow table</a:t>
            </a:r>
          </a:p>
        </p:txBody>
      </p:sp>
    </p:spTree>
    <p:extLst>
      <p:ext uri="{BB962C8B-B14F-4D97-AF65-F5344CB8AC3E}">
        <p14:creationId xmlns:p14="http://schemas.microsoft.com/office/powerpoint/2010/main" val="51996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182188-EE68-4B29-AAA4-8FDF75492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C3EE24-AE34-48BF-8BFD-E443AF207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049-FD9A-4C30-9D18-B4C13F41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07E4-8C7C-4A4E-97DD-C8C008AA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Beaconless Routing – Contention-based (2003)</a:t>
            </a:r>
          </a:p>
          <a:p>
            <a:r>
              <a:rPr lang="en-US" dirty="0"/>
              <a:t>Beaconless Forwarder Planarization (2008)</a:t>
            </a:r>
          </a:p>
          <a:p>
            <a:r>
              <a:rPr lang="en-US" dirty="0"/>
              <a:t>Alpha-shape boundary (1980s - 2009)</a:t>
            </a:r>
          </a:p>
          <a:p>
            <a:r>
              <a:rPr lang="en-US" dirty="0"/>
              <a:t>Rotational Sweep Algorithm (2012)</a:t>
            </a:r>
          </a:p>
          <a:p>
            <a:r>
              <a:rPr lang="en-US" dirty="0"/>
              <a:t>ALBA-R (2014)</a:t>
            </a:r>
          </a:p>
        </p:txBody>
      </p:sp>
    </p:spTree>
    <p:extLst>
      <p:ext uri="{BB962C8B-B14F-4D97-AF65-F5344CB8AC3E}">
        <p14:creationId xmlns:p14="http://schemas.microsoft.com/office/powerpoint/2010/main" val="6185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1FAF-3894-41D9-9C8D-43F5183A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E234-DF72-42AC-ACB8-C5D45C4E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Neighborhood-based</a:t>
            </a:r>
          </a:p>
          <a:p>
            <a:pPr lvl="1"/>
            <a:r>
              <a:rPr lang="en-US" dirty="0"/>
              <a:t>Each node must know their 1-hop neighbor’s position</a:t>
            </a:r>
          </a:p>
          <a:p>
            <a:pPr lvl="1"/>
            <a:r>
              <a:rPr lang="en-US" dirty="0"/>
              <a:t>Next hop decision is computed locally</a:t>
            </a:r>
          </a:p>
          <a:p>
            <a:pPr lvl="1"/>
            <a:r>
              <a:rPr lang="en-US" dirty="0"/>
              <a:t>GPSR, </a:t>
            </a:r>
            <a:r>
              <a:rPr lang="en-US" dirty="0" err="1"/>
              <a:t>BoundHole</a:t>
            </a:r>
            <a:r>
              <a:rPr lang="en-US" dirty="0"/>
              <a:t>, …</a:t>
            </a:r>
          </a:p>
          <a:p>
            <a:r>
              <a:rPr lang="en-US" dirty="0"/>
              <a:t>HELLO message</a:t>
            </a:r>
          </a:p>
          <a:p>
            <a:pPr lvl="1"/>
            <a:r>
              <a:rPr lang="en-US" dirty="0"/>
              <a:t>Construct </a:t>
            </a:r>
            <a:r>
              <a:rPr lang="en-US" dirty="0" err="1"/>
              <a:t>NeighborTable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BB1CC-CA50-4B28-AD02-83E3F139EB00}"/>
              </a:ext>
            </a:extLst>
          </p:cNvPr>
          <p:cNvSpPr/>
          <p:nvPr/>
        </p:nvSpPr>
        <p:spPr>
          <a:xfrm>
            <a:off x="2728160" y="419425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9F37B5-F1E5-41E5-8F2F-E0E4C09B22F6}"/>
              </a:ext>
            </a:extLst>
          </p:cNvPr>
          <p:cNvSpPr/>
          <p:nvPr/>
        </p:nvSpPr>
        <p:spPr>
          <a:xfrm>
            <a:off x="2255921" y="518561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8A4809-0541-4639-82AE-0D09290B287B}"/>
              </a:ext>
            </a:extLst>
          </p:cNvPr>
          <p:cNvSpPr/>
          <p:nvPr/>
        </p:nvSpPr>
        <p:spPr>
          <a:xfrm>
            <a:off x="2927684" y="5984457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8F2AD-886C-4E53-AC99-F2115CA77999}"/>
              </a:ext>
            </a:extLst>
          </p:cNvPr>
          <p:cNvSpPr/>
          <p:nvPr/>
        </p:nvSpPr>
        <p:spPr>
          <a:xfrm>
            <a:off x="1882942" y="6080542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7EB96-1C8F-43D5-BF9C-9B7B52BE1974}"/>
              </a:ext>
            </a:extLst>
          </p:cNvPr>
          <p:cNvSpPr/>
          <p:nvPr/>
        </p:nvSpPr>
        <p:spPr>
          <a:xfrm>
            <a:off x="1174081" y="5196222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D16384-B514-4318-BB74-D84B2D2A70F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442411" y="4522886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15316E-5292-4BF9-81FF-8BEE86CD9DA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547060" y="5378117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F1CA3-B470-453E-89B4-FD04CF64DDD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069432" y="5514238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DF6CD-89DA-4277-8158-CAC7A28619F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574278" y="5514238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D62900-3B1A-4D02-A05F-AD590F8A6E6F}"/>
              </a:ext>
            </a:extLst>
          </p:cNvPr>
          <p:cNvSpPr txBox="1"/>
          <p:nvPr/>
        </p:nvSpPr>
        <p:spPr>
          <a:xfrm>
            <a:off x="2708107" y="5019395"/>
            <a:ext cx="192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Broadcast position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2CF3F-F2CE-4CE8-A012-55C9F5DA643E}"/>
              </a:ext>
            </a:extLst>
          </p:cNvPr>
          <p:cNvSpPr/>
          <p:nvPr/>
        </p:nvSpPr>
        <p:spPr>
          <a:xfrm>
            <a:off x="8283057" y="4001753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0BF7DD-0382-4146-AB11-657D5CE882A9}"/>
              </a:ext>
            </a:extLst>
          </p:cNvPr>
          <p:cNvSpPr/>
          <p:nvPr/>
        </p:nvSpPr>
        <p:spPr>
          <a:xfrm>
            <a:off x="7810818" y="499310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9D2E07-5C52-4952-9993-D1759692DC0A}"/>
              </a:ext>
            </a:extLst>
          </p:cNvPr>
          <p:cNvSpPr/>
          <p:nvPr/>
        </p:nvSpPr>
        <p:spPr>
          <a:xfrm>
            <a:off x="8482581" y="579195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D9FBE9-F897-4960-8426-D8058242B430}"/>
              </a:ext>
            </a:extLst>
          </p:cNvPr>
          <p:cNvSpPr/>
          <p:nvPr/>
        </p:nvSpPr>
        <p:spPr>
          <a:xfrm>
            <a:off x="7437839" y="5888036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EA8FFC-1F53-4BB3-AF68-7FD808C82CA8}"/>
              </a:ext>
            </a:extLst>
          </p:cNvPr>
          <p:cNvSpPr/>
          <p:nvPr/>
        </p:nvSpPr>
        <p:spPr>
          <a:xfrm>
            <a:off x="6728978" y="5003716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809C06-0F05-4600-8393-17ADBF91E381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flipV="1">
            <a:off x="7997308" y="4330380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FDD6E1-2F5B-491B-990D-2FAB16C41611}"/>
              </a:ext>
            </a:extLst>
          </p:cNvPr>
          <p:cNvCxnSpPr>
            <a:cxnSpLocks/>
            <a:stCxn id="36" idx="2"/>
            <a:endCxn id="39" idx="6"/>
          </p:cNvCxnSpPr>
          <p:nvPr/>
        </p:nvCxnSpPr>
        <p:spPr>
          <a:xfrm flipH="1">
            <a:off x="7101957" y="5185611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849307-1F85-42FB-B502-A6B5F0D9EB61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624329" y="5321732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EC5AA9-A6E8-4A7B-B2DD-7D296F77791B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8129175" y="5321732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6A498B-FCD4-4556-98BC-8E1E969D4080}"/>
              </a:ext>
            </a:extLst>
          </p:cNvPr>
          <p:cNvSpPr txBox="1"/>
          <p:nvPr/>
        </p:nvSpPr>
        <p:spPr>
          <a:xfrm>
            <a:off x="8263004" y="4826889"/>
            <a:ext cx="997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Request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9CF0A1-E31A-4333-9E31-82A5F59AF851}"/>
              </a:ext>
            </a:extLst>
          </p:cNvPr>
          <p:cNvSpPr txBox="1"/>
          <p:nvPr/>
        </p:nvSpPr>
        <p:spPr>
          <a:xfrm>
            <a:off x="5611260" y="4486337"/>
            <a:ext cx="19495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Send back position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A0D27F-FBE6-4C15-9542-C4B05C1D0AB8}"/>
              </a:ext>
            </a:extLst>
          </p:cNvPr>
          <p:cNvCxnSpPr>
            <a:cxnSpLocks/>
          </p:cNvCxnSpPr>
          <p:nvPr/>
        </p:nvCxnSpPr>
        <p:spPr>
          <a:xfrm>
            <a:off x="7084433" y="5102287"/>
            <a:ext cx="647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319C-D78F-42A4-BCE0-F186325D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4B30-9D37-48E6-97B8-572FCD9C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 scheme</a:t>
            </a:r>
          </a:p>
          <a:p>
            <a:pPr lvl="1"/>
            <a:r>
              <a:rPr lang="en-US" dirty="0"/>
              <a:t>Request on routing</a:t>
            </a:r>
          </a:p>
          <a:p>
            <a:pPr lvl="1"/>
            <a:r>
              <a:rPr lang="en-US" dirty="0"/>
              <a:t>Broadcast periodically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Need more energy for broadcast position information</a:t>
            </a:r>
          </a:p>
          <a:p>
            <a:pPr lvl="1"/>
            <a:r>
              <a:rPr lang="en-US" dirty="0"/>
              <a:t>Locally computation</a:t>
            </a:r>
          </a:p>
          <a:p>
            <a:pPr lvl="1"/>
            <a:r>
              <a:rPr lang="en-US" dirty="0"/>
              <a:t>Out of date </a:t>
            </a:r>
            <a:r>
              <a:rPr lang="en-US" dirty="0" err="1"/>
              <a:t>NeighborTable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22E6-6849-4436-8200-EA5C4DA2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CAEE-4F66-4AA1-A318-3F759E8A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Beaconless</a:t>
            </a:r>
          </a:p>
          <a:p>
            <a:pPr lvl="1"/>
            <a:r>
              <a:rPr lang="en-US" dirty="0"/>
              <a:t>Don’t use </a:t>
            </a:r>
            <a:r>
              <a:rPr lang="en-US" dirty="0" err="1"/>
              <a:t>NeighborTable</a:t>
            </a:r>
            <a:r>
              <a:rPr lang="en-US" dirty="0"/>
              <a:t>, each neighbor decides to be </a:t>
            </a:r>
            <a:r>
              <a:rPr lang="en-US" dirty="0" err="1"/>
              <a:t>nexthop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Delay function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“A novel position-based and beacon-less routing algorithm for mobile ad-hoc networks” - 2003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74BFC2-7BED-4DEA-9EA4-702099BC7635}"/>
              </a:ext>
            </a:extLst>
          </p:cNvPr>
          <p:cNvSpPr/>
          <p:nvPr/>
        </p:nvSpPr>
        <p:spPr>
          <a:xfrm>
            <a:off x="3440028" y="4155997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FCB461-02C2-4159-B1E2-9873FA956E5F}"/>
              </a:ext>
            </a:extLst>
          </p:cNvPr>
          <p:cNvSpPr/>
          <p:nvPr/>
        </p:nvSpPr>
        <p:spPr>
          <a:xfrm>
            <a:off x="2967789" y="514734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F77CA4-FE60-4CC5-A2E8-52E3EEEB6AE0}"/>
              </a:ext>
            </a:extLst>
          </p:cNvPr>
          <p:cNvSpPr/>
          <p:nvPr/>
        </p:nvSpPr>
        <p:spPr>
          <a:xfrm>
            <a:off x="3639552" y="594619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FC531-9802-4ED9-8F1E-E28B800CB4C5}"/>
              </a:ext>
            </a:extLst>
          </p:cNvPr>
          <p:cNvSpPr/>
          <p:nvPr/>
        </p:nvSpPr>
        <p:spPr>
          <a:xfrm>
            <a:off x="2594810" y="604228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4744BE-1B07-470F-A78E-04058700CF36}"/>
              </a:ext>
            </a:extLst>
          </p:cNvPr>
          <p:cNvSpPr/>
          <p:nvPr/>
        </p:nvSpPr>
        <p:spPr>
          <a:xfrm>
            <a:off x="1885949" y="515796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36E5A9-1A74-4C18-A5E1-9B44BC58203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3154279" y="4484624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4F12-46F1-41BD-BE52-DB0F7A92A42B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258928" y="5339855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4D7AEE-4CF3-4DC8-B28D-E362415EB224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781300" y="5475976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05222-C66A-4CC4-B061-74C1815824C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286146" y="5475976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142CA5-C457-4990-AA23-AA02F5A41EB9}"/>
              </a:ext>
            </a:extLst>
          </p:cNvPr>
          <p:cNvSpPr txBox="1"/>
          <p:nvPr/>
        </p:nvSpPr>
        <p:spPr>
          <a:xfrm>
            <a:off x="3369581" y="5147349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3CE73-3CA6-4088-9B20-66EBE09E8822}"/>
              </a:ext>
            </a:extLst>
          </p:cNvPr>
          <p:cNvSpPr txBox="1"/>
          <p:nvPr/>
        </p:nvSpPr>
        <p:spPr>
          <a:xfrm>
            <a:off x="3826041" y="4128839"/>
            <a:ext cx="1107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58DF1-E601-4847-B6FF-32F0C4355953}"/>
              </a:ext>
            </a:extLst>
          </p:cNvPr>
          <p:cNvSpPr txBox="1"/>
          <p:nvPr/>
        </p:nvSpPr>
        <p:spPr>
          <a:xfrm>
            <a:off x="317166" y="4505476"/>
            <a:ext cx="3007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Broadcast message forwarded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48EE78-39B1-4677-9845-96D8C58D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41" y="4367722"/>
            <a:ext cx="3544378" cy="23148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E2880F-9666-4385-9B87-AAB735E5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18" y="2706471"/>
            <a:ext cx="2880681" cy="6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29BF-65A7-4D52-86C0-65F7F7C1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36CA-91FA-4E3B-B771-96A2F949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mode / Recovery mode</a:t>
            </a:r>
          </a:p>
          <a:p>
            <a:pPr lvl="1"/>
            <a:r>
              <a:rPr lang="en-US" dirty="0"/>
              <a:t>If no further forwarding</a:t>
            </a:r>
          </a:p>
          <a:p>
            <a:pPr lvl="1"/>
            <a:r>
              <a:rPr lang="en-US" dirty="0"/>
              <a:t>Request neighbor’s position</a:t>
            </a:r>
          </a:p>
          <a:p>
            <a:pPr lvl="1"/>
            <a:r>
              <a:rPr lang="en-US" dirty="0"/>
              <a:t>Clockwise-relaying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100E72-163A-43F6-A54D-E0A2B5DAA93A}"/>
              </a:ext>
            </a:extLst>
          </p:cNvPr>
          <p:cNvSpPr/>
          <p:nvPr/>
        </p:nvSpPr>
        <p:spPr>
          <a:xfrm>
            <a:off x="4420295" y="2495731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7E38CE-3785-4FA4-894A-73F1B820FBC1}"/>
              </a:ext>
            </a:extLst>
          </p:cNvPr>
          <p:cNvSpPr/>
          <p:nvPr/>
        </p:nvSpPr>
        <p:spPr>
          <a:xfrm>
            <a:off x="3244516" y="2840873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6F028-D1C5-4F23-A5D9-021C0D919F38}"/>
              </a:ext>
            </a:extLst>
          </p:cNvPr>
          <p:cNvSpPr/>
          <p:nvPr/>
        </p:nvSpPr>
        <p:spPr>
          <a:xfrm>
            <a:off x="3793935" y="304398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BF297C-542D-4CD0-99B5-6F4CC3E705BF}"/>
              </a:ext>
            </a:extLst>
          </p:cNvPr>
          <p:cNvSpPr/>
          <p:nvPr/>
        </p:nvSpPr>
        <p:spPr>
          <a:xfrm>
            <a:off x="5614998" y="278448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814ED0-E853-4B84-BCE0-2B0CC21755AE}"/>
              </a:ext>
            </a:extLst>
          </p:cNvPr>
          <p:cNvSpPr/>
          <p:nvPr/>
        </p:nvSpPr>
        <p:spPr>
          <a:xfrm>
            <a:off x="2162676" y="2851484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DF536-A043-4912-9194-B60D9897838A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3562873" y="2688237"/>
            <a:ext cx="857422" cy="20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672AFA-D84B-4EC9-AE31-95E261F1D8F9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535655" y="3033379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C75D40-3C5D-42DB-95E8-BA73D62D8167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3562873" y="3169500"/>
            <a:ext cx="231062" cy="66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43769D-B4F6-4B9F-A6E0-0633C251EA5F}"/>
              </a:ext>
            </a:extLst>
          </p:cNvPr>
          <p:cNvSpPr txBox="1"/>
          <p:nvPr/>
        </p:nvSpPr>
        <p:spPr>
          <a:xfrm>
            <a:off x="2804727" y="2521088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D2E6C9-AA98-47CA-9555-6F108F99BD08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4793274" y="2688237"/>
            <a:ext cx="876346" cy="15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0DCB84-F8C5-4E28-A0F7-86E60DCC43A4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4112292" y="2824358"/>
            <a:ext cx="362625" cy="276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D737E4-E247-4364-B751-317C7147549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166914" y="2976995"/>
            <a:ext cx="1448084" cy="259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AECE71-9D3D-4BE9-A991-13D62A45B87A}"/>
              </a:ext>
            </a:extLst>
          </p:cNvPr>
          <p:cNvSpPr txBox="1"/>
          <p:nvPr/>
        </p:nvSpPr>
        <p:spPr>
          <a:xfrm>
            <a:off x="4493922" y="3119771"/>
            <a:ext cx="626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1F2A3C-1DF4-44F5-B9B9-FB36E8078457}"/>
              </a:ext>
            </a:extLst>
          </p:cNvPr>
          <p:cNvSpPr txBox="1"/>
          <p:nvPr/>
        </p:nvSpPr>
        <p:spPr>
          <a:xfrm>
            <a:off x="4973376" y="2423415"/>
            <a:ext cx="925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FA766-7E19-4899-9FFB-517C22EF5504}"/>
              </a:ext>
            </a:extLst>
          </p:cNvPr>
          <p:cNvSpPr/>
          <p:nvPr/>
        </p:nvSpPr>
        <p:spPr>
          <a:xfrm>
            <a:off x="6636628" y="276455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AFAF5E-5E40-47E1-91BB-AD806DE3AE8F}"/>
              </a:ext>
            </a:extLst>
          </p:cNvPr>
          <p:cNvCxnSpPr>
            <a:cxnSpLocks/>
            <a:stCxn id="7" idx="6"/>
            <a:endCxn id="40" idx="2"/>
          </p:cNvCxnSpPr>
          <p:nvPr/>
        </p:nvCxnSpPr>
        <p:spPr>
          <a:xfrm flipV="1">
            <a:off x="5987977" y="2957061"/>
            <a:ext cx="648651" cy="19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306147-C25B-44F7-B902-914FD597C3C8}"/>
              </a:ext>
            </a:extLst>
          </p:cNvPr>
          <p:cNvCxnSpPr>
            <a:cxnSpLocks/>
          </p:cNvCxnSpPr>
          <p:nvPr/>
        </p:nvCxnSpPr>
        <p:spPr>
          <a:xfrm flipH="1">
            <a:off x="3617495" y="2759250"/>
            <a:ext cx="780481" cy="197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7FA445A-E73F-4E69-AB48-5EE6196B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47" y="5584503"/>
            <a:ext cx="3055969" cy="74509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8BDBEA-9B1A-4E89-96DD-2AD6F8B3D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01" y="4088496"/>
            <a:ext cx="4564168" cy="25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9F00-91F7-41ED-97E9-1F35D25E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Beaconless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1587-C311-4977-8DEC-18E52953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No Hello message, no </a:t>
            </a:r>
            <a:r>
              <a:rPr lang="en-US" dirty="0" err="1"/>
              <a:t>NeighborTable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Duplicate packet</a:t>
            </a:r>
          </a:p>
          <a:p>
            <a:pPr lvl="1"/>
            <a:r>
              <a:rPr lang="en-US" dirty="0"/>
              <a:t>Inefficient in Backup mode</a:t>
            </a:r>
          </a:p>
        </p:txBody>
      </p:sp>
    </p:spTree>
    <p:extLst>
      <p:ext uri="{BB962C8B-B14F-4D97-AF65-F5344CB8AC3E}">
        <p14:creationId xmlns:p14="http://schemas.microsoft.com/office/powerpoint/2010/main" val="42797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4A11-79E3-42AF-B72B-3F8E29EB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6A49-9DF3-433C-AC09-9DDB4F7F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 Beaconless</a:t>
            </a:r>
          </a:p>
          <a:p>
            <a:pPr lvl="1"/>
            <a:r>
              <a:rPr lang="en-US" dirty="0"/>
              <a:t>Use RTS/CTS scheme</a:t>
            </a:r>
          </a:p>
          <a:p>
            <a:pPr lvl="2"/>
            <a:r>
              <a:rPr lang="en-US" dirty="0"/>
              <a:t>RTS – Request to Send</a:t>
            </a:r>
          </a:p>
          <a:p>
            <a:pPr lvl="2"/>
            <a:r>
              <a:rPr lang="en-US" dirty="0"/>
              <a:t>CTS – Clear to Seed</a:t>
            </a:r>
          </a:p>
          <a:p>
            <a:pPr lvl="1"/>
            <a:r>
              <a:rPr lang="en-US" dirty="0"/>
              <a:t>Scheme</a:t>
            </a:r>
          </a:p>
          <a:p>
            <a:pPr lvl="2"/>
            <a:r>
              <a:rPr lang="en-US" dirty="0"/>
              <a:t>Forwarder broadcast RTS</a:t>
            </a:r>
          </a:p>
          <a:p>
            <a:pPr lvl="2"/>
            <a:r>
              <a:rPr lang="en-US" dirty="0"/>
              <a:t>Candidate compute delay function</a:t>
            </a:r>
          </a:p>
          <a:p>
            <a:pPr lvl="2"/>
            <a:r>
              <a:rPr lang="en-US" dirty="0" err="1"/>
              <a:t>SetTimer</a:t>
            </a:r>
            <a:r>
              <a:rPr lang="en-US" dirty="0"/>
              <a:t> to reply CTS</a:t>
            </a:r>
          </a:p>
          <a:p>
            <a:pPr lvl="2"/>
            <a:r>
              <a:rPr lang="en-US" dirty="0"/>
              <a:t>If timer expired candidate send CTS</a:t>
            </a:r>
          </a:p>
          <a:p>
            <a:pPr lvl="2"/>
            <a:r>
              <a:rPr lang="en-US" dirty="0"/>
              <a:t>If candidate receive CTS from other candidate then discard the timer</a:t>
            </a:r>
          </a:p>
          <a:p>
            <a:pPr lvl="2"/>
            <a:r>
              <a:rPr lang="en-US" dirty="0"/>
              <a:t>Forwarder receive CTS, forward DATA to </a:t>
            </a:r>
            <a:r>
              <a:rPr lang="en-US" dirty="0" err="1"/>
              <a:t>nexthop</a:t>
            </a:r>
            <a:endParaRPr lang="en-US" dirty="0"/>
          </a:p>
          <a:p>
            <a:pPr lvl="1"/>
            <a:r>
              <a:rPr lang="en-US" dirty="0"/>
              <a:t>“MACA - A New Channel Access Method for Packet Radio” – 1990</a:t>
            </a:r>
          </a:p>
          <a:p>
            <a:pPr lvl="1"/>
            <a:r>
              <a:rPr lang="en-US" dirty="0"/>
              <a:t>IEEE 802.11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B4A99-57FC-43D9-A58B-6C982AD1E51F}"/>
              </a:ext>
            </a:extLst>
          </p:cNvPr>
          <p:cNvSpPr/>
          <p:nvPr/>
        </p:nvSpPr>
        <p:spPr>
          <a:xfrm>
            <a:off x="8709860" y="2052637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74CA58-9D8A-4FAE-A98C-6565649D55A3}"/>
              </a:ext>
            </a:extLst>
          </p:cNvPr>
          <p:cNvSpPr/>
          <p:nvPr/>
        </p:nvSpPr>
        <p:spPr>
          <a:xfrm>
            <a:off x="8237621" y="3043989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50B5C1-49A0-4F36-87EA-709A1B28485A}"/>
              </a:ext>
            </a:extLst>
          </p:cNvPr>
          <p:cNvSpPr/>
          <p:nvPr/>
        </p:nvSpPr>
        <p:spPr>
          <a:xfrm>
            <a:off x="8909384" y="3842835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D5B081-6901-46F6-A5C1-EA2997DE6167}"/>
              </a:ext>
            </a:extLst>
          </p:cNvPr>
          <p:cNvSpPr/>
          <p:nvPr/>
        </p:nvSpPr>
        <p:spPr>
          <a:xfrm>
            <a:off x="7864642" y="393892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4E159-AF10-4BA4-AC0B-22515455A6C8}"/>
              </a:ext>
            </a:extLst>
          </p:cNvPr>
          <p:cNvSpPr/>
          <p:nvPr/>
        </p:nvSpPr>
        <p:spPr>
          <a:xfrm>
            <a:off x="7155781" y="3054600"/>
            <a:ext cx="372979" cy="3850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B052B0-F178-4BDD-B099-9A097312EB45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8424111" y="2381264"/>
            <a:ext cx="340371" cy="66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E4EC9-2D6F-408E-88D2-FA499D712A65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7528760" y="3236495"/>
            <a:ext cx="708861" cy="1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C5354-22B1-4504-AE7C-054047C3F76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8051132" y="3372616"/>
            <a:ext cx="241111" cy="566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3F4D6-F1B1-448F-8623-46109A6D5148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8555978" y="3372616"/>
            <a:ext cx="408028" cy="52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A040EB-34F5-498A-B700-A4FD2F0DD40D}"/>
              </a:ext>
            </a:extLst>
          </p:cNvPr>
          <p:cNvSpPr txBox="1"/>
          <p:nvPr/>
        </p:nvSpPr>
        <p:spPr>
          <a:xfrm>
            <a:off x="8639413" y="3043989"/>
            <a:ext cx="1121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398AD-1DF8-4175-B301-630F114DE2AE}"/>
              </a:ext>
            </a:extLst>
          </p:cNvPr>
          <p:cNvSpPr txBox="1"/>
          <p:nvPr/>
        </p:nvSpPr>
        <p:spPr>
          <a:xfrm>
            <a:off x="9095873" y="2025479"/>
            <a:ext cx="1107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1E6F5-9B6A-4434-B97E-7EECA5B72D7A}"/>
              </a:ext>
            </a:extLst>
          </p:cNvPr>
          <p:cNvSpPr txBox="1"/>
          <p:nvPr/>
        </p:nvSpPr>
        <p:spPr>
          <a:xfrm>
            <a:off x="8647434" y="2671922"/>
            <a:ext cx="1503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Broadcast RTS</a:t>
            </a:r>
          </a:p>
        </p:txBody>
      </p:sp>
    </p:spTree>
    <p:extLst>
      <p:ext uri="{BB962C8B-B14F-4D97-AF65-F5344CB8AC3E}">
        <p14:creationId xmlns:p14="http://schemas.microsoft.com/office/powerpoint/2010/main" val="116312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119E-9EBE-443E-8752-679F5B44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2DF4-CEE8-4337-B45A-410D89CE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function</a:t>
            </a:r>
          </a:p>
          <a:p>
            <a:pPr lvl="1"/>
            <a:r>
              <a:rPr lang="en-US" dirty="0"/>
              <a:t>“the advance” – to compute delay function</a:t>
            </a:r>
          </a:p>
          <a:p>
            <a:pPr lvl="2"/>
            <a:r>
              <a:rPr lang="en-US" dirty="0"/>
              <a:t>Distance to destination</a:t>
            </a:r>
          </a:p>
          <a:p>
            <a:pPr lvl="2"/>
            <a:r>
              <a:rPr lang="en-US" dirty="0"/>
              <a:t>Angle of candidate and forwarder with destination</a:t>
            </a:r>
          </a:p>
          <a:p>
            <a:pPr lvl="2"/>
            <a:r>
              <a:rPr lang="en-US" dirty="0"/>
              <a:t>… (depend on variant algorithm)</a:t>
            </a:r>
          </a:p>
          <a:p>
            <a:pPr lvl="1"/>
            <a:r>
              <a:rPr lang="en-US" dirty="0"/>
              <a:t>Require</a:t>
            </a:r>
          </a:p>
          <a:p>
            <a:pPr lvl="2"/>
            <a:r>
              <a:rPr lang="en-US" dirty="0"/>
              <a:t>Current position</a:t>
            </a:r>
          </a:p>
          <a:p>
            <a:pPr lvl="2"/>
            <a:r>
              <a:rPr lang="en-US" dirty="0"/>
              <a:t>Destination position</a:t>
            </a:r>
          </a:p>
          <a:p>
            <a:pPr lvl="2"/>
            <a:r>
              <a:rPr lang="en-US" dirty="0"/>
              <a:t>Forwarder position</a:t>
            </a:r>
          </a:p>
          <a:p>
            <a:pPr lvl="2"/>
            <a:r>
              <a:rPr lang="en-US" dirty="0"/>
              <a:t>… (depend on algorithm)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1BC2C-8DD3-47CA-A7A3-7B94B4ECAA80}"/>
              </a:ext>
            </a:extLst>
          </p:cNvPr>
          <p:cNvSpPr txBox="1"/>
          <p:nvPr/>
        </p:nvSpPr>
        <p:spPr>
          <a:xfrm>
            <a:off x="5498431" y="4001294"/>
            <a:ext cx="52345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Add_delay</a:t>
            </a:r>
            <a:r>
              <a:rPr lang="en-US" sz="2400" dirty="0"/>
              <a:t> = </a:t>
            </a:r>
            <a:r>
              <a:rPr lang="en-US" sz="2400" dirty="0" err="1"/>
              <a:t>Max_delay</a:t>
            </a:r>
            <a:r>
              <a:rPr lang="en-US" sz="2400" dirty="0"/>
              <a:t> * “the advance”</a:t>
            </a:r>
          </a:p>
        </p:txBody>
      </p:sp>
    </p:spTree>
    <p:extLst>
      <p:ext uri="{BB962C8B-B14F-4D97-AF65-F5344CB8AC3E}">
        <p14:creationId xmlns:p14="http://schemas.microsoft.com/office/powerpoint/2010/main" val="305915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398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Geo-Routing Beaconless routing – Contention-based</vt:lpstr>
      <vt:lpstr>Contents</vt:lpstr>
      <vt:lpstr>Overview</vt:lpstr>
      <vt:lpstr>Overview</vt:lpstr>
      <vt:lpstr>Beaconless Routing</vt:lpstr>
      <vt:lpstr>Beaconless Routing</vt:lpstr>
      <vt:lpstr>Beaconless Routing</vt:lpstr>
      <vt:lpstr>Contention-based</vt:lpstr>
      <vt:lpstr>Contention-based</vt:lpstr>
      <vt:lpstr>Contention-based</vt:lpstr>
      <vt:lpstr>Beaconless Forwarder Planarization</vt:lpstr>
      <vt:lpstr>Alpha-shape boundary</vt:lpstr>
      <vt:lpstr>Rotational Sweep Algorithm</vt:lpstr>
      <vt:lpstr>Rotational Sweep Algorithm</vt:lpstr>
      <vt:lpstr>ALBA-R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Geo-Routing Beaconless routing – Contention-based</dc:title>
  <dc:creator>Hung Tran Tien</dc:creator>
  <cp:lastModifiedBy>Hung Tran Tien</cp:lastModifiedBy>
  <cp:revision>191</cp:revision>
  <dcterms:created xsi:type="dcterms:W3CDTF">2018-01-20T02:15:45Z</dcterms:created>
  <dcterms:modified xsi:type="dcterms:W3CDTF">2018-01-20T08:29:03Z</dcterms:modified>
</cp:coreProperties>
</file>