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697" r:id="rId3"/>
    <p:sldId id="709" r:id="rId4"/>
    <p:sldId id="706" r:id="rId5"/>
    <p:sldId id="710" r:id="rId6"/>
    <p:sldId id="711" r:id="rId7"/>
    <p:sldId id="712" r:id="rId8"/>
    <p:sldId id="713" r:id="rId9"/>
    <p:sldId id="714" r:id="rId10"/>
    <p:sldId id="705" r:id="rId11"/>
    <p:sldId id="698" r:id="rId12"/>
    <p:sldId id="701" r:id="rId13"/>
    <p:sldId id="702" r:id="rId14"/>
    <p:sldId id="699" r:id="rId15"/>
    <p:sldId id="703" r:id="rId16"/>
    <p:sldId id="704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81" autoAdjust="0"/>
    <p:restoredTop sz="95332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205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3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390239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523589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492213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orben-janssen.com/ultimate-guide-association-mappings-jpa-hibernate/#manyTo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orben-janssen.com/ultimate-guide-association-mappings-jpa-hibernate/#biManyToOn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horben-janssen.com/ultimate-guide-association-mappings-jpa-hibernate/#biManyToO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4400" b="1" smtClean="0">
                <a:solidFill>
                  <a:schemeClr val="accent6">
                    <a:lumMod val="75000"/>
                  </a:schemeClr>
                </a:solidFill>
              </a:rPr>
              <a:t>Hibernate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Mapping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Dessign</a:t>
            </a:r>
            <a:r>
              <a:rPr lang="en-US" sz="2800" dirty="0" smtClean="0"/>
              <a:t> by: DieuNT1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@</a:t>
            </a: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EmbeddedId and @AssociationOverride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577784"/>
          </a:xfrm>
        </p:spPr>
        <p:txBody>
          <a:bodyPr/>
          <a:lstStyle/>
          <a:p>
            <a:r>
              <a:rPr lang="en-GB" sz="2000"/>
              <a:t>M</a:t>
            </a:r>
            <a:r>
              <a:rPr lang="en-GB" sz="2000" smtClean="0"/>
              <a:t>ap </a:t>
            </a:r>
            <a:r>
              <a:rPr lang="en-GB" sz="2000"/>
              <a:t>a </a:t>
            </a:r>
            <a:r>
              <a:rPr lang="en-GB" sz="2000" b="1"/>
              <a:t>many-to-many </a:t>
            </a:r>
            <a:r>
              <a:rPr lang="en-GB" sz="2000"/>
              <a:t>association with </a:t>
            </a:r>
            <a:r>
              <a:rPr lang="en-GB" sz="2000">
                <a:solidFill>
                  <a:srgbClr val="1125E5"/>
                </a:solidFill>
              </a:rPr>
              <a:t>extra </a:t>
            </a:r>
            <a:r>
              <a:rPr lang="en-GB" sz="2000" smtClean="0">
                <a:solidFill>
                  <a:srgbClr val="1125E5"/>
                </a:solidFill>
              </a:rPr>
              <a:t>columns</a:t>
            </a:r>
            <a:r>
              <a:rPr lang="en-GB" sz="2000" smtClean="0"/>
              <a:t>.</a:t>
            </a:r>
          </a:p>
          <a:p>
            <a:endParaRPr lang="en-GB" sz="2000"/>
          </a:p>
          <a:p>
            <a:endParaRPr lang="en-GB" sz="2000" smtClean="0"/>
          </a:p>
          <a:p>
            <a:endParaRPr lang="en-GB" sz="2000"/>
          </a:p>
          <a:p>
            <a:endParaRPr lang="en-GB" sz="2000" smtClean="0"/>
          </a:p>
          <a:p>
            <a:endParaRPr lang="en-GB" sz="2000"/>
          </a:p>
          <a:p>
            <a:endParaRPr lang="en-GB" sz="2000" smtClean="0"/>
          </a:p>
          <a:p>
            <a:endParaRPr lang="en-GB" sz="2000"/>
          </a:p>
          <a:p>
            <a:endParaRPr lang="en-GB" sz="2000" smtClean="0"/>
          </a:p>
          <a:p>
            <a:pPr algn="just">
              <a:spcBef>
                <a:spcPts val="600"/>
              </a:spcBef>
            </a:pPr>
            <a:r>
              <a:rPr lang="en-US" sz="1800" b="1"/>
              <a:t>Many-to-Many Using a Composite Key</a:t>
            </a:r>
          </a:p>
          <a:p>
            <a:pPr algn="just">
              <a:spcBef>
                <a:spcPts val="600"/>
              </a:spcBef>
            </a:pPr>
            <a:r>
              <a:rPr lang="en-US" sz="1800"/>
              <a:t>Note, that there’re some </a:t>
            </a:r>
            <a:r>
              <a:rPr lang="en-US" sz="1800" b="1"/>
              <a:t>key requirements, which a composite key class has to fulfill</a:t>
            </a:r>
            <a:r>
              <a:rPr lang="en-US" sz="1800"/>
              <a:t>: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We have to mark it with </a:t>
            </a:r>
            <a:r>
              <a:rPr lang="en-US" sz="1600" i="1">
                <a:solidFill>
                  <a:srgbClr val="1125E5"/>
                </a:solidFill>
              </a:rPr>
              <a:t>@Embeddable</a:t>
            </a:r>
            <a:endParaRPr lang="en-US" sz="1600">
              <a:solidFill>
                <a:srgbClr val="1125E5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600"/>
              <a:t>It has to implement </a:t>
            </a:r>
            <a:r>
              <a:rPr lang="en-US" sz="1600" i="1">
                <a:solidFill>
                  <a:srgbClr val="1125E5"/>
                </a:solidFill>
              </a:rPr>
              <a:t>java.io.Serializable</a:t>
            </a:r>
            <a:endParaRPr lang="en-US" sz="1600">
              <a:solidFill>
                <a:srgbClr val="1125E5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600"/>
              <a:t>We need to provide an implementation of the </a:t>
            </a:r>
            <a:r>
              <a:rPr lang="en-US" sz="1600" i="1">
                <a:solidFill>
                  <a:srgbClr val="1125E5"/>
                </a:solidFill>
              </a:rPr>
              <a:t>hashcode()</a:t>
            </a:r>
            <a:r>
              <a:rPr lang="en-US" sz="1600">
                <a:solidFill>
                  <a:srgbClr val="1125E5"/>
                </a:solidFill>
              </a:rPr>
              <a:t> </a:t>
            </a:r>
            <a:r>
              <a:rPr lang="en-US" sz="1600"/>
              <a:t>and </a:t>
            </a:r>
            <a:r>
              <a:rPr lang="en-US" sz="1600" i="1">
                <a:solidFill>
                  <a:srgbClr val="1125E5"/>
                </a:solidFill>
              </a:rPr>
              <a:t>equals()</a:t>
            </a:r>
            <a:r>
              <a:rPr lang="en-US" sz="1600">
                <a:solidFill>
                  <a:srgbClr val="1125E5"/>
                </a:solidFill>
              </a:rPr>
              <a:t> </a:t>
            </a:r>
            <a:r>
              <a:rPr lang="en-US" sz="1600"/>
              <a:t>methods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None of the fields can be an entity themselves.</a:t>
            </a:r>
          </a:p>
          <a:p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83" y="1218706"/>
            <a:ext cx="5416106" cy="28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6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@AssociationOverride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00" y="783497"/>
            <a:ext cx="4752672" cy="54652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4465674" y="914400"/>
            <a:ext cx="2179675" cy="3189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11303" y="5199318"/>
            <a:ext cx="3136605" cy="6698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0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@AssociationOverride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6400" y="825237"/>
            <a:ext cx="8869679" cy="5531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"Job_History"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schema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"dbo"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@AssociationOverride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"id.employee"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joinColumns=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"employee_id"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JobHistory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@EmbeddedId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JobHistoryId </a:t>
            </a:r>
            <a:r>
              <a:rPr 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extra fields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"end_date"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LocalDate </a:t>
            </a:r>
            <a:r>
              <a:rPr 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endDate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(fetch = FetchType.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LAZY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@Transient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Employees getEmployees()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getId().getEmployee();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setEmployees(Employees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getId().setEmployee(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smtClean="0">
                <a:solidFill>
                  <a:srgbClr val="00B0F0"/>
                </a:solidFill>
                <a:latin typeface="Consolas" panose="020B0609020204030204" pitchFamily="49" charset="0"/>
              </a:rPr>
              <a:t>// getter and setter methods</a:t>
            </a:r>
            <a:endParaRPr lang="en-GB" sz="140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782320" y="1879600"/>
            <a:ext cx="2875280" cy="558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@AssociationOverride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smtClean="0"/>
              <a:t>Update </a:t>
            </a:r>
            <a:r>
              <a:rPr lang="en-GB" sz="2400" smtClean="0">
                <a:solidFill>
                  <a:srgbClr val="1125E5"/>
                </a:solidFill>
              </a:rPr>
              <a:t>Jobs</a:t>
            </a:r>
            <a:r>
              <a:rPr lang="en-GB" sz="2400" smtClean="0"/>
              <a:t> class and add the following declaration:</a:t>
            </a:r>
          </a:p>
          <a:p>
            <a:endParaRPr lang="en-GB" sz="2400"/>
          </a:p>
          <a:p>
            <a:endParaRPr lang="en-GB" sz="2400" smtClean="0"/>
          </a:p>
          <a:p>
            <a:endParaRPr lang="en-GB" sz="2400"/>
          </a:p>
          <a:p>
            <a:r>
              <a:rPr lang="en-GB" sz="2400" smtClean="0"/>
              <a:t>Update </a:t>
            </a:r>
            <a:r>
              <a:rPr lang="en-GB" sz="2400" smtClean="0">
                <a:solidFill>
                  <a:srgbClr val="1125E5"/>
                </a:solidFill>
              </a:rPr>
              <a:t>Employees</a:t>
            </a:r>
            <a:r>
              <a:rPr lang="en-GB" sz="2400" smtClean="0"/>
              <a:t> class </a:t>
            </a:r>
            <a:r>
              <a:rPr lang="en-GB" sz="2400"/>
              <a:t>add the following </a:t>
            </a:r>
            <a:r>
              <a:rPr lang="en-GB" sz="2400" smtClean="0"/>
              <a:t>declaration: 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7204" y="1508036"/>
            <a:ext cx="832439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(cascade = CascadeType.</a:t>
            </a:r>
            <a:r>
              <a:rPr lang="en-US" b="1" i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, mappedBy = </a:t>
            </a:r>
            <a:r>
              <a:rPr lang="en-US" b="1" i="1">
                <a:solidFill>
                  <a:srgbClr val="2A00FF"/>
                </a:solidFill>
                <a:latin typeface="Consolas" panose="020B0609020204030204" pitchFamily="49" charset="0"/>
              </a:rPr>
              <a:t>"job"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Set&lt;JobHistory&gt; 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histories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7204" y="3429000"/>
            <a:ext cx="823825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(mappedBy = 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"id.employee"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cascade = CascadeType.</a:t>
            </a:r>
            <a:r>
              <a:rPr lang="en-US" b="1" i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Set&lt;JobHistory&gt; 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jobHistory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@AssociationOverride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Create </a:t>
            </a:r>
            <a:r>
              <a:rPr lang="en-GB" sz="2400" smtClean="0">
                <a:solidFill>
                  <a:srgbClr val="1125E5"/>
                </a:solidFill>
              </a:rPr>
              <a:t>JobHistoryDaoImpl</a:t>
            </a:r>
            <a:r>
              <a:rPr lang="en-GB" sz="2400" smtClean="0"/>
              <a:t> class:</a:t>
            </a:r>
            <a:endParaRPr lang="en-GB" sz="2400"/>
          </a:p>
          <a:p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8500" y="1270439"/>
            <a:ext cx="7459872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JobHistoryDaoImpl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JobHistoryDao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save(JobHistory </a:t>
            </a:r>
            <a:r>
              <a:rPr lang="en-GB" sz="1400" b="1">
                <a:solidFill>
                  <a:srgbClr val="6A3E3E"/>
                </a:solidFill>
                <a:latin typeface="Consolas" panose="020B0609020204030204" pitchFamily="49" charset="0"/>
              </a:rPr>
              <a:t>jobHistory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Transaction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Serializable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jobHistory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.commit();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9227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@AssociationOverride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smtClean="0"/>
              <a:t>Create a Test Script to test method of </a:t>
            </a:r>
            <a:r>
              <a:rPr lang="en-GB" sz="2000" smtClean="0">
                <a:solidFill>
                  <a:srgbClr val="1125E5"/>
                </a:solidFill>
              </a:rPr>
              <a:t>JobHistoryDaoImpl</a:t>
            </a:r>
            <a:r>
              <a:rPr lang="en-GB" sz="2000" smtClean="0"/>
              <a:t>:</a:t>
            </a:r>
            <a:endParaRPr lang="en-GB" sz="2000"/>
          </a:p>
          <a:p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6116" y="1238274"/>
            <a:ext cx="6644640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JobHistoryDaoTest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JobHistoryDao 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jhDao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setUpBeforeClass()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jhDao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 JobHistoryDaoImpl();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testSave()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JobHistory </a:t>
            </a:r>
            <a:r>
              <a:rPr lang="en-US" sz="14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jobHistory</a:t>
            </a:r>
            <a:r>
              <a:rPr lang="en-US" sz="14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JobHistory();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JobHistoryId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JobHistoryId();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.setEmployee(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Employees(1));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.setStartDate(LocalDate.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of(2020, 1, 1));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jobHistory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.setId(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jobHistory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.setEndDate(LocalDate.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of(2020, 12, 31));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jobHistory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.setJob(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Jobs(</a:t>
            </a:r>
            <a:r>
              <a:rPr 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"J01"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jhDao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400" i="1">
                <a:solidFill>
                  <a:srgbClr val="6A3E3E"/>
                </a:solidFill>
                <a:latin typeface="Consolas" panose="020B0609020204030204" pitchFamily="49" charset="0"/>
              </a:rPr>
              <a:t>jobHistory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3051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@AssociationOverride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smtClean="0"/>
              <a:t>Results</a:t>
            </a:r>
            <a:r>
              <a:rPr lang="en-GB" sz="2000" smtClean="0"/>
              <a:t>:</a:t>
            </a:r>
          </a:p>
          <a:p>
            <a:endParaRPr lang="en-GB" sz="2000"/>
          </a:p>
          <a:p>
            <a:endParaRPr lang="en-GB" sz="2000" smtClean="0"/>
          </a:p>
          <a:p>
            <a:endParaRPr lang="en-GB" sz="2000"/>
          </a:p>
          <a:p>
            <a:endParaRPr lang="en-GB" sz="2000" smtClean="0"/>
          </a:p>
          <a:p>
            <a:r>
              <a:rPr lang="en-GB" sz="2000" b="1" smtClean="0"/>
              <a:t>Console</a:t>
            </a:r>
            <a:r>
              <a:rPr lang="en-GB" sz="2000" smtClean="0"/>
              <a:t>: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8640" y="3117626"/>
            <a:ext cx="8991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dbo.Job_History (start_date date not null, end_date date, employee_id int not null, job_id varchar(10), primary key (employee_id, start_date))</a:t>
            </a:r>
          </a:p>
          <a:p>
            <a:pPr>
              <a:spcBef>
                <a:spcPts val="600"/>
              </a:spcBef>
            </a:pP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dbo.Job_History add constraint FKsrit9doy1c3hl0g01ju48x6tn foreign key (employee_id) references dbo.Employees</a:t>
            </a:r>
          </a:p>
          <a:p>
            <a:pPr>
              <a:spcBef>
                <a:spcPts val="600"/>
              </a:spcBef>
            </a:pP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dbo.Job_History add constraint FK5fypfedbeoadd5lo3uo5yet26 foreign key (job_id) references dbo.Jobs</a:t>
            </a:r>
          </a:p>
          <a:p>
            <a:pPr>
              <a:spcBef>
                <a:spcPts val="600"/>
              </a:spcBef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Oct 11, 2020 2:14:26 PM org.hibernate.engine.transaction.jta.platform.internal.JtaPlatformInitiator initiateService</a:t>
            </a:r>
          </a:p>
          <a:p>
            <a:pPr>
              <a:spcBef>
                <a:spcPts val="600"/>
              </a:spcBef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pPr>
              <a:spcBef>
                <a:spcPts val="600"/>
              </a:spcBef>
            </a:pPr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Hibernate: </a:t>
            </a:r>
            <a:r>
              <a:rPr lang="en-GB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select </a:t>
            </a:r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jobs_.job_id, jobs_.job_title as job_titl2_4_, jobs_.max_salary as max_sala3_4_, </a:t>
            </a:r>
            <a:endParaRPr lang="en-GB" sz="1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jobs</a:t>
            </a:r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_.min_salary as min_sala4_4_ from dbo.Jobs jobs_ where jobs_.job_id=?</a:t>
            </a:r>
          </a:p>
          <a:p>
            <a:pPr>
              <a:spcBef>
                <a:spcPts val="600"/>
              </a:spcBef>
            </a:pPr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Hibernate: </a:t>
            </a:r>
            <a:r>
              <a:rPr lang="en-GB" sz="1000" smtClean="0">
                <a:solidFill>
                  <a:srgbClr val="000000"/>
                </a:solidFill>
                <a:latin typeface="Consolas" panose="020B0609020204030204" pitchFamily="49" charset="0"/>
              </a:rPr>
              <a:t>	insert </a:t>
            </a:r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into dbo.Job_History (end_date, job_id, employee_id, start_date) values (?, ?, ?, ?)</a:t>
            </a:r>
            <a:endParaRPr lang="en-US" sz="1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11" y="1390648"/>
            <a:ext cx="67246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3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4810835" cy="1470025"/>
          </a:xfrm>
        </p:spPr>
        <p:txBody>
          <a:bodyPr>
            <a:noAutofit/>
          </a:bodyPr>
          <a:lstStyle/>
          <a:p>
            <a:r>
              <a:rPr lang="en-US" sz="7200" smtClean="0">
                <a:solidFill>
                  <a:srgbClr val="E46C0A"/>
                </a:solidFill>
              </a:rPr>
              <a:t>Thank you!</a:t>
            </a:r>
            <a:endParaRPr lang="en-US" sz="7200" dirty="0">
              <a:solidFill>
                <a:srgbClr val="E46C0A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4314" y="3493347"/>
            <a:ext cx="4810834" cy="1752600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solidFill>
                  <a:srgbClr val="00B0F0"/>
                </a:solidFill>
              </a:rPr>
              <a:t>Q&amp;A</a:t>
            </a:r>
            <a:endParaRPr lang="en-US" sz="3200">
              <a:solidFill>
                <a:srgbClr val="00B0F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@MapsId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5777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/>
              <a:t>M</a:t>
            </a:r>
            <a:r>
              <a:rPr lang="en-GB" sz="2000" smtClean="0"/>
              <a:t>ap </a:t>
            </a:r>
            <a:r>
              <a:rPr lang="en-GB" sz="2000"/>
              <a:t>a </a:t>
            </a:r>
            <a:r>
              <a:rPr lang="en-GB" sz="2000" b="1"/>
              <a:t>many-to-many </a:t>
            </a:r>
            <a:r>
              <a:rPr lang="en-GB" sz="2000"/>
              <a:t>association with </a:t>
            </a:r>
            <a:r>
              <a:rPr lang="en-GB" sz="2000">
                <a:solidFill>
                  <a:srgbClr val="1125E5"/>
                </a:solidFill>
              </a:rPr>
              <a:t>extra </a:t>
            </a:r>
            <a:r>
              <a:rPr lang="en-GB" sz="2000" smtClean="0">
                <a:solidFill>
                  <a:srgbClr val="1125E5"/>
                </a:solidFill>
              </a:rPr>
              <a:t>columns</a:t>
            </a:r>
            <a:r>
              <a:rPr lang="en-GB" sz="2000" smtClean="0"/>
              <a:t>.</a:t>
            </a:r>
          </a:p>
          <a:p>
            <a:pPr>
              <a:spcBef>
                <a:spcPts val="1200"/>
              </a:spcBef>
            </a:pPr>
            <a:endParaRPr lang="en-GB" sz="2000"/>
          </a:p>
          <a:p>
            <a:pPr>
              <a:spcBef>
                <a:spcPts val="1200"/>
              </a:spcBef>
            </a:pPr>
            <a:endParaRPr lang="en-GB" sz="2000" smtClean="0"/>
          </a:p>
          <a:p>
            <a:pPr>
              <a:spcBef>
                <a:spcPts val="1200"/>
              </a:spcBef>
            </a:pPr>
            <a:endParaRPr lang="en-GB" sz="2000"/>
          </a:p>
          <a:p>
            <a:pPr>
              <a:spcBef>
                <a:spcPts val="1200"/>
              </a:spcBef>
            </a:pPr>
            <a:endParaRPr lang="en-GB" sz="2000" smtClean="0"/>
          </a:p>
          <a:p>
            <a:pPr algn="just">
              <a:spcBef>
                <a:spcPts val="1200"/>
              </a:spcBef>
            </a:pPr>
            <a:r>
              <a:rPr lang="en-US" sz="1800" b="1" smtClean="0"/>
              <a:t>Many-to-Many </a:t>
            </a:r>
            <a:r>
              <a:rPr lang="en-US" sz="1800" b="1"/>
              <a:t>Using a Composite Key</a:t>
            </a:r>
          </a:p>
          <a:p>
            <a:pPr algn="just">
              <a:spcBef>
                <a:spcPts val="1200"/>
              </a:spcBef>
            </a:pPr>
            <a:r>
              <a:rPr lang="en-US" sz="1800"/>
              <a:t>Note, that there’re some </a:t>
            </a:r>
            <a:r>
              <a:rPr lang="en-US" sz="1800" b="1"/>
              <a:t>key requirements, which a composite key class has to fulfill</a:t>
            </a:r>
            <a:r>
              <a:rPr lang="en-US" sz="1800"/>
              <a:t>:</a:t>
            </a:r>
          </a:p>
          <a:p>
            <a:pPr lvl="1">
              <a:spcBef>
                <a:spcPts val="1200"/>
              </a:spcBef>
            </a:pPr>
            <a:r>
              <a:rPr lang="en-US" sz="1600"/>
              <a:t>We have to mark it with </a:t>
            </a:r>
            <a:r>
              <a:rPr lang="en-US" sz="1600" i="1">
                <a:solidFill>
                  <a:srgbClr val="1125E5"/>
                </a:solidFill>
              </a:rPr>
              <a:t>@Embeddable</a:t>
            </a:r>
            <a:endParaRPr lang="en-US" sz="1600">
              <a:solidFill>
                <a:srgbClr val="1125E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1600"/>
              <a:t>It has to implement </a:t>
            </a:r>
            <a:r>
              <a:rPr lang="en-US" sz="1600" i="1">
                <a:solidFill>
                  <a:srgbClr val="1125E5"/>
                </a:solidFill>
              </a:rPr>
              <a:t>java.io.Serializable</a:t>
            </a:r>
            <a:endParaRPr lang="en-US" sz="1600">
              <a:solidFill>
                <a:srgbClr val="1125E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1600"/>
              <a:t>We need to provide an implementation of the </a:t>
            </a:r>
            <a:r>
              <a:rPr lang="en-US" sz="1600" i="1">
                <a:solidFill>
                  <a:srgbClr val="1125E5"/>
                </a:solidFill>
              </a:rPr>
              <a:t>hashcode()</a:t>
            </a:r>
            <a:r>
              <a:rPr lang="en-US" sz="1600">
                <a:solidFill>
                  <a:srgbClr val="1125E5"/>
                </a:solidFill>
              </a:rPr>
              <a:t> </a:t>
            </a:r>
            <a:r>
              <a:rPr lang="en-US" sz="1600"/>
              <a:t>and </a:t>
            </a:r>
            <a:r>
              <a:rPr lang="en-US" sz="1600" i="1">
                <a:solidFill>
                  <a:srgbClr val="1125E5"/>
                </a:solidFill>
              </a:rPr>
              <a:t>equals()</a:t>
            </a:r>
            <a:r>
              <a:rPr lang="en-US" sz="1600">
                <a:solidFill>
                  <a:srgbClr val="1125E5"/>
                </a:solidFill>
              </a:rPr>
              <a:t> </a:t>
            </a:r>
            <a:r>
              <a:rPr lang="en-US" sz="1600"/>
              <a:t>methods</a:t>
            </a:r>
          </a:p>
          <a:p>
            <a:pPr lvl="1">
              <a:spcBef>
                <a:spcPts val="1200"/>
              </a:spcBef>
            </a:pPr>
            <a:r>
              <a:rPr lang="en-US" sz="1600"/>
              <a:t>None of the fields can be an entity themselves.</a:t>
            </a:r>
          </a:p>
          <a:p>
            <a:pPr>
              <a:spcBef>
                <a:spcPts val="1200"/>
              </a:spcBef>
            </a:pP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2" y="1532573"/>
            <a:ext cx="8106728" cy="10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@MapsId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GB" sz="1800" smtClean="0"/>
              <a:t>Create a class that contains the id of </a:t>
            </a:r>
            <a:r>
              <a:rPr lang="en-GB" sz="1800" smtClean="0">
                <a:solidFill>
                  <a:srgbClr val="1125E5"/>
                </a:solidFill>
              </a:rPr>
              <a:t>Publisher_Book</a:t>
            </a:r>
            <a:r>
              <a:rPr lang="en-GB" sz="1800" smtClean="0"/>
              <a:t> table.</a:t>
            </a:r>
          </a:p>
          <a:p>
            <a:pPr>
              <a:spcBef>
                <a:spcPts val="600"/>
              </a:spcBef>
            </a:pPr>
            <a:r>
              <a:rPr lang="en-GB" sz="1800" smtClean="0">
                <a:solidFill>
                  <a:srgbClr val="000000"/>
                </a:solidFill>
                <a:latin typeface="Lora"/>
              </a:rPr>
              <a:t>Implement </a:t>
            </a:r>
            <a:r>
              <a:rPr lang="en-GB" sz="1800">
                <a:solidFill>
                  <a:srgbClr val="000000"/>
                </a:solidFill>
                <a:latin typeface="Lora"/>
              </a:rPr>
              <a:t>the </a:t>
            </a:r>
            <a:r>
              <a:rPr lang="en-GB" sz="1800" i="1">
                <a:solidFill>
                  <a:srgbClr val="000000"/>
                </a:solidFill>
                <a:latin typeface="Lora"/>
              </a:rPr>
              <a:t>Serializable </a:t>
            </a:r>
            <a:r>
              <a:rPr lang="en-GB" sz="1800">
                <a:solidFill>
                  <a:srgbClr val="000000"/>
                </a:solidFill>
                <a:latin typeface="Lora"/>
              </a:rPr>
              <a:t>interface and </a:t>
            </a:r>
            <a:r>
              <a:rPr lang="en-GB" sz="1800" smtClean="0">
                <a:solidFill>
                  <a:srgbClr val="000000"/>
                </a:solidFill>
                <a:latin typeface="Lora"/>
              </a:rPr>
              <a:t>the attributes</a:t>
            </a:r>
            <a:r>
              <a:rPr lang="en-GB" sz="1800">
                <a:solidFill>
                  <a:srgbClr val="000000"/>
                </a:solidFill>
                <a:latin typeface="Lora"/>
              </a:rPr>
              <a:t> </a:t>
            </a:r>
            <a:r>
              <a:rPr lang="en-GB" sz="1800" i="1">
                <a:solidFill>
                  <a:srgbClr val="000000"/>
                </a:solidFill>
                <a:latin typeface="Lora"/>
              </a:rPr>
              <a:t>bookId </a:t>
            </a:r>
            <a:r>
              <a:rPr lang="en-GB" sz="1800">
                <a:solidFill>
                  <a:srgbClr val="000000"/>
                </a:solidFill>
                <a:latin typeface="Lora"/>
              </a:rPr>
              <a:t>and </a:t>
            </a:r>
            <a:r>
              <a:rPr lang="en-GB" sz="1800" i="1">
                <a:solidFill>
                  <a:srgbClr val="000000"/>
                </a:solidFill>
                <a:latin typeface="Lora"/>
              </a:rPr>
              <a:t>publisherId</a:t>
            </a:r>
            <a:r>
              <a:rPr lang="en-GB" sz="1800">
                <a:solidFill>
                  <a:srgbClr val="000000"/>
                </a:solidFill>
                <a:latin typeface="Lora"/>
              </a:rPr>
              <a:t>.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26901" y="1800031"/>
            <a:ext cx="6443070" cy="4035016"/>
            <a:chOff x="1326901" y="2328351"/>
            <a:chExt cx="6443070" cy="4035016"/>
          </a:xfrm>
        </p:grpSpPr>
        <p:sp>
          <p:nvSpPr>
            <p:cNvPr id="6" name="Rectangle 5"/>
            <p:cNvSpPr/>
            <p:nvPr/>
          </p:nvSpPr>
          <p:spPr>
            <a:xfrm>
              <a:off x="1326901" y="2331494"/>
              <a:ext cx="6443070" cy="4031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646464"/>
                  </a:solidFill>
                  <a:latin typeface="Consolas" panose="020B0609020204030204" pitchFamily="49" charset="0"/>
                </a:rPr>
                <a:t>@Embeddable</a:t>
              </a:r>
            </a:p>
            <a:p>
              <a:r>
                <a:rPr lang="en-GB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GB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GB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PublisherBookId </a:t>
              </a:r>
              <a:r>
                <a:rPr lang="en-GB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implements</a:t>
              </a:r>
              <a:r>
                <a:rPr lang="en-GB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Serializable {</a:t>
              </a:r>
            </a:p>
            <a:p>
              <a:endParaRPr lang="en-US" sz="1600">
                <a:latin typeface="Consolas" panose="020B0609020204030204" pitchFamily="49" charset="0"/>
              </a:endParaRPr>
            </a:p>
            <a:p>
              <a:r>
                <a:rPr lang="en-GB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GB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static</a:t>
              </a:r>
              <a:r>
                <a:rPr lang="en-GB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final</a:t>
              </a:r>
              <a:r>
                <a:rPr lang="en-GB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long</a:t>
              </a:r>
              <a:r>
                <a:rPr lang="en-GB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60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serialVersionUID</a:t>
              </a:r>
              <a:r>
                <a:rPr lang="en-GB" sz="16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 = 1L;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b="1">
                  <a:solidFill>
                    <a:srgbClr val="0000C0"/>
                  </a:solidFill>
                  <a:latin typeface="Consolas" panose="020B0609020204030204" pitchFamily="49" charset="0"/>
                </a:rPr>
                <a:t>publisherId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private</a:t>
              </a:r>
              <a:r>
                <a:rPr lang="en-US" sz="16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b="1">
                  <a:solidFill>
                    <a:srgbClr val="0000C0"/>
                  </a:solidFill>
                  <a:latin typeface="Consolas" panose="020B0609020204030204" pitchFamily="49" charset="0"/>
                </a:rPr>
                <a:t>bookId</a:t>
              </a:r>
              <a:r>
                <a:rPr lang="en-US" sz="16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GB" sz="16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600" b="1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    // getter and setter method</a:t>
              </a:r>
            </a:p>
            <a:p>
              <a:r>
                <a:rPr lang="en-GB" sz="1600" b="1">
                  <a:solidFill>
                    <a:srgbClr val="00B0F0"/>
                  </a:solidFill>
                  <a:latin typeface="Consolas" panose="020B0609020204030204" pitchFamily="49" charset="0"/>
                </a:rPr>
                <a:t>	</a:t>
              </a:r>
              <a:r>
                <a:rPr lang="en-GB" sz="1600" b="1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// </a:t>
              </a:r>
            </a:p>
            <a:p>
              <a:r>
                <a:rPr lang="en-GB" sz="16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600">
                  <a:solidFill>
                    <a:srgbClr val="646464"/>
                  </a:solidFill>
                  <a:latin typeface="Consolas" panose="020B0609020204030204" pitchFamily="49" charset="0"/>
                </a:rPr>
                <a:t>Override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hashCode</a:t>
              </a:r>
              <a:r>
                <a:rPr lang="en-US" sz="16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(){}</a:t>
              </a:r>
            </a:p>
            <a:p>
              <a:endParaRPr lang="en-US" sz="1600" b="1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6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smtClean="0">
                  <a:solidFill>
                    <a:srgbClr val="646464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@</a:t>
              </a:r>
              <a:r>
                <a:rPr lang="en-US" sz="1600">
                  <a:solidFill>
                    <a:srgbClr val="646464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Override</a:t>
              </a:r>
              <a:endParaRPr lang="en-GB" sz="16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6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1">
                  <a:solidFill>
                    <a:srgbClr val="7F0055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1600" b="1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b="1">
                  <a:solidFill>
                    <a:srgbClr val="7F0055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boolean</a:t>
              </a:r>
              <a:r>
                <a:rPr lang="en-US" sz="1600" b="1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 equals(Object </a:t>
              </a:r>
              <a:r>
                <a:rPr lang="en-US" sz="1600" b="1">
                  <a:solidFill>
                    <a:srgbClr val="6A3E3E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obj</a:t>
              </a:r>
              <a:r>
                <a:rPr lang="en-US" sz="1600" b="1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) </a:t>
              </a:r>
              <a:r>
                <a:rPr lang="en-US" sz="1600" b="1" smtClean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{}</a:t>
              </a:r>
            </a:p>
            <a:p>
              <a:r>
                <a:rPr lang="en-GB" sz="1600" b="1" smtClean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}</a:t>
              </a:r>
              <a:endParaRPr lang="en-US" sz="1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26901" y="2328351"/>
              <a:ext cx="1626303" cy="3181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47462" y="2568682"/>
              <a:ext cx="1626303" cy="3181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5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@MapsId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/>
              <a:t>You need to model the </a:t>
            </a:r>
            <a:r>
              <a:rPr lang="en-GB" sz="2000" i="1" smtClean="0"/>
              <a:t>Publisher_</a:t>
            </a:r>
            <a:r>
              <a:rPr lang="en-GB" sz="2000" i="1"/>
              <a:t>Book</a:t>
            </a:r>
            <a:r>
              <a:rPr lang="en-GB" sz="2000"/>
              <a:t> table as an entity with 2 </a:t>
            </a:r>
            <a:r>
              <a:rPr lang="en-GB" sz="2000">
                <a:hlinkClick r:id="rId2"/>
              </a:rPr>
              <a:t>many-to-one relationships</a:t>
            </a:r>
            <a:r>
              <a:rPr lang="en-GB" sz="2000"/>
              <a:t> to the </a:t>
            </a:r>
            <a:r>
              <a:rPr lang="en-GB" sz="2000" smtClean="0"/>
              <a:t>Publisher and</a:t>
            </a:r>
            <a:r>
              <a:rPr lang="en-GB" sz="2000"/>
              <a:t> Book</a:t>
            </a:r>
            <a:r>
              <a:rPr lang="en-GB" sz="2000" i="1"/>
              <a:t> </a:t>
            </a:r>
            <a:r>
              <a:rPr lang="en-GB" sz="2000"/>
              <a:t>entities.</a:t>
            </a: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79175" y="1595358"/>
            <a:ext cx="5938522" cy="4770537"/>
            <a:chOff x="1579175" y="1595358"/>
            <a:chExt cx="5938522" cy="4770537"/>
          </a:xfrm>
        </p:grpSpPr>
        <p:sp>
          <p:nvSpPr>
            <p:cNvPr id="8" name="Rectangle 7"/>
            <p:cNvSpPr/>
            <p:nvPr/>
          </p:nvSpPr>
          <p:spPr>
            <a:xfrm>
              <a:off x="1579175" y="1595358"/>
              <a:ext cx="5938522" cy="4770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US" sz="160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600">
                  <a:solidFill>
                    <a:srgbClr val="2A00FF"/>
                  </a:solidFill>
                  <a:latin typeface="Consolas" panose="020B0609020204030204" pitchFamily="49" charset="0"/>
                </a:rPr>
                <a:t>"Publisher_Book"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, schema = </a:t>
              </a:r>
              <a:r>
                <a:rPr lang="en-US" sz="1600">
                  <a:solidFill>
                    <a:srgbClr val="2A00FF"/>
                  </a:solidFill>
                  <a:latin typeface="Consolas" panose="020B0609020204030204" pitchFamily="49" charset="0"/>
                </a:rPr>
                <a:t>"book"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PublisherBook {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>
                  <a:solidFill>
                    <a:srgbClr val="646464"/>
                  </a:solidFill>
                  <a:latin typeface="Consolas" panose="020B0609020204030204" pitchFamily="49" charset="0"/>
                </a:rPr>
                <a:t>@EmbeddedId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PublisherBookId </a:t>
              </a:r>
              <a:r>
                <a:rPr lang="en-US" sz="1600" b="1">
                  <a:solidFill>
                    <a:srgbClr val="0000C0"/>
                  </a:solidFill>
                  <a:latin typeface="Consolas" panose="020B0609020204030204" pitchFamily="49" charset="0"/>
                </a:rPr>
                <a:t>id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>
                  <a:solidFill>
                    <a:srgbClr val="646464"/>
                  </a:solidFill>
                  <a:latin typeface="Consolas" panose="020B0609020204030204" pitchFamily="49" charset="0"/>
                </a:rPr>
                <a:t>@ManyToOne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>
                  <a:solidFill>
                    <a:srgbClr val="646464"/>
                  </a:solidFill>
                  <a:latin typeface="Consolas" panose="020B0609020204030204" pitchFamily="49" charset="0"/>
                </a:rPr>
                <a:t>@MapsId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(value = </a:t>
              </a:r>
              <a:r>
                <a:rPr lang="en-US" sz="1600">
                  <a:solidFill>
                    <a:srgbClr val="2A00FF"/>
                  </a:solidFill>
                  <a:latin typeface="Consolas" panose="020B0609020204030204" pitchFamily="49" charset="0"/>
                </a:rPr>
                <a:t>"publisherId"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Publisher </a:t>
              </a:r>
              <a:r>
                <a:rPr lang="en-US" sz="1600" b="1">
                  <a:solidFill>
                    <a:srgbClr val="0000C0"/>
                  </a:solidFill>
                  <a:latin typeface="Consolas" panose="020B0609020204030204" pitchFamily="49" charset="0"/>
                </a:rPr>
                <a:t>publisher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>
                  <a:solidFill>
                    <a:srgbClr val="646464"/>
                  </a:solidFill>
                  <a:latin typeface="Consolas" panose="020B0609020204030204" pitchFamily="49" charset="0"/>
                </a:rPr>
                <a:t>@ManyToOne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>
                  <a:solidFill>
                    <a:srgbClr val="646464"/>
                  </a:solidFill>
                  <a:latin typeface="Consolas" panose="020B0609020204030204" pitchFamily="49" charset="0"/>
                </a:rPr>
                <a:t>@MapsId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(value = </a:t>
              </a:r>
              <a:r>
                <a:rPr lang="en-US" sz="1600">
                  <a:solidFill>
                    <a:srgbClr val="2A00FF"/>
                  </a:solidFill>
                  <a:latin typeface="Consolas" panose="020B0609020204030204" pitchFamily="49" charset="0"/>
                </a:rPr>
                <a:t>"bookId"</a:t>
              </a:r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Book </a:t>
              </a:r>
              <a:r>
                <a:rPr lang="en-US" sz="1600" b="1">
                  <a:solidFill>
                    <a:srgbClr val="0000C0"/>
                  </a:solidFill>
                  <a:latin typeface="Consolas" panose="020B0609020204030204" pitchFamily="49" charset="0"/>
                </a:rPr>
                <a:t>book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600" b="1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sz="1600" b="1">
                  <a:solidFill>
                    <a:srgbClr val="0000C0"/>
                  </a:solidFill>
                  <a:latin typeface="Consolas" panose="020B0609020204030204" pitchFamily="49" charset="0"/>
                </a:rPr>
                <a:t>format</a:t>
              </a:r>
              <a:r>
                <a:rPr lang="en-US" sz="16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16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b="1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// getter and setter methods</a:t>
              </a:r>
              <a:endParaRPr lang="en-US" sz="1600" b="1" smtClean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endParaRPr lang="en-GB" sz="1600" b="1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6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2320" y="2570480"/>
              <a:ext cx="1463040" cy="3149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2320" y="3366952"/>
              <a:ext cx="3576320" cy="4732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2320" y="4369589"/>
              <a:ext cx="3576320" cy="4732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0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@MapsId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1800"/>
              <a:t>And if you want to map them as </a:t>
            </a:r>
            <a:r>
              <a:rPr lang="en-GB" sz="1800">
                <a:hlinkClick r:id="rId2"/>
              </a:rPr>
              <a:t>bidirectional associations</a:t>
            </a:r>
            <a:r>
              <a:rPr lang="en-GB" sz="1800"/>
              <a:t>, you need to model the referencing side of the association </a:t>
            </a:r>
            <a:r>
              <a:rPr lang="en-GB" sz="1800" smtClean="0"/>
              <a:t>on the</a:t>
            </a:r>
            <a:r>
              <a:rPr lang="en-GB" sz="1800"/>
              <a:t> </a:t>
            </a:r>
            <a:r>
              <a:rPr lang="en-GB" sz="1800" i="1"/>
              <a:t>Book </a:t>
            </a:r>
            <a:r>
              <a:rPr lang="en-GB" sz="1800"/>
              <a:t>and </a:t>
            </a:r>
            <a:r>
              <a:rPr lang="en-GB" sz="1800" i="1"/>
              <a:t>Publisher </a:t>
            </a:r>
            <a:r>
              <a:rPr lang="en-GB" sz="1800"/>
              <a:t>entity.</a:t>
            </a:r>
            <a:endParaRPr lang="en-US" sz="11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6326" y="1486605"/>
            <a:ext cx="75842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"Publisher"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schema =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"book"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Publisher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(strategy = GenerationType.</a:t>
            </a:r>
            <a:r>
              <a:rPr lang="en-US" sz="1600" b="1" i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"publisher_id"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 panose="020B0609020204030204" pitchFamily="49" charset="0"/>
              </a:rPr>
              <a:t>publisherId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(unique =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(unique =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@OneToMany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(cascade = CascadeType.</a:t>
            </a:r>
            <a:r>
              <a:rPr lang="en-US" sz="1600" b="1" i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, mappedBy = </a:t>
            </a:r>
            <a:r>
              <a:rPr lang="en-US" sz="1600" b="1" i="1">
                <a:solidFill>
                  <a:srgbClr val="2A00FF"/>
                </a:solidFill>
                <a:latin typeface="Consolas" panose="020B0609020204030204" pitchFamily="49" charset="0"/>
              </a:rPr>
              <a:t>"publisher"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Set&lt;PublisherBook&gt; </a:t>
            </a:r>
            <a:r>
              <a:rPr lang="en-US" sz="1600" b="1">
                <a:solidFill>
                  <a:srgbClr val="0000C0"/>
                </a:solidFill>
                <a:latin typeface="Consolas" panose="020B0609020204030204" pitchFamily="49" charset="0"/>
              </a:rPr>
              <a:t>publisherBook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smtClean="0">
                <a:solidFill>
                  <a:srgbClr val="00B0F0"/>
                </a:solidFill>
                <a:latin typeface="Consolas" panose="020B0609020204030204" pitchFamily="49" charset="0"/>
              </a:rPr>
              <a:t>    // getter and setter methods</a:t>
            </a:r>
          </a:p>
          <a:p>
            <a:r>
              <a:rPr lang="en-GB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550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@MapsId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1800"/>
              <a:t>And if you want to map them as </a:t>
            </a:r>
            <a:r>
              <a:rPr lang="en-GB" sz="1800">
                <a:hlinkClick r:id="rId2"/>
              </a:rPr>
              <a:t>bidirectional associations</a:t>
            </a:r>
            <a:r>
              <a:rPr lang="en-GB" sz="1800"/>
              <a:t>, you need to model the referencing side of the association </a:t>
            </a:r>
            <a:r>
              <a:rPr lang="en-GB" sz="1800" smtClean="0"/>
              <a:t>on the</a:t>
            </a:r>
            <a:r>
              <a:rPr lang="en-GB" sz="1800"/>
              <a:t> </a:t>
            </a:r>
            <a:r>
              <a:rPr lang="en-GB" sz="1800" i="1"/>
              <a:t>Book </a:t>
            </a:r>
            <a:r>
              <a:rPr lang="en-GB" sz="1800"/>
              <a:t>and </a:t>
            </a:r>
            <a:r>
              <a:rPr lang="en-GB" sz="1800" i="1"/>
              <a:t>Publisher </a:t>
            </a:r>
            <a:r>
              <a:rPr lang="en-GB" sz="1800"/>
              <a:t>entity.</a:t>
            </a:r>
            <a:endParaRPr lang="en-US" sz="11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356" y="1507708"/>
            <a:ext cx="71221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</a:p>
          <a:p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"Book"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schema =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"book"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Book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(strategy = GenerationType.</a:t>
            </a:r>
            <a:r>
              <a:rPr lang="en-US" sz="1600" b="1" i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"book_id"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 panose="020B0609020204030204" pitchFamily="49" charset="0"/>
              </a:rPr>
              <a:t>bookId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(unique =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(length = 10)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>
                <a:solidFill>
                  <a:srgbClr val="0000C0"/>
                </a:solidFill>
                <a:latin typeface="Consolas" panose="020B0609020204030204" pitchFamily="49" charset="0"/>
              </a:rPr>
              <a:t>version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@OneToMany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(cascade = CascadeType.</a:t>
            </a:r>
            <a:r>
              <a:rPr lang="en-US" sz="1600" b="1" i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, mappedBy = </a:t>
            </a:r>
            <a:r>
              <a:rPr lang="en-US" sz="1600" b="1" i="1">
                <a:solidFill>
                  <a:srgbClr val="2A00FF"/>
                </a:solidFill>
                <a:latin typeface="Consolas" panose="020B0609020204030204" pitchFamily="49" charset="0"/>
              </a:rPr>
              <a:t>"book"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Set&lt;PublisherBook&gt; </a:t>
            </a:r>
            <a:r>
              <a:rPr lang="en-US" sz="1600" b="1">
                <a:solidFill>
                  <a:srgbClr val="0000C0"/>
                </a:solidFill>
                <a:latin typeface="Consolas" panose="020B0609020204030204" pitchFamily="49" charset="0"/>
              </a:rPr>
              <a:t>publisherBook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smtClean="0">
                <a:solidFill>
                  <a:srgbClr val="00B0F0"/>
                </a:solidFill>
                <a:latin typeface="Consolas" panose="020B0609020204030204" pitchFamily="49" charset="0"/>
              </a:rPr>
              <a:t>// </a:t>
            </a:r>
            <a:r>
              <a:rPr lang="en-GB" sz="1600" b="1">
                <a:solidFill>
                  <a:srgbClr val="00B0F0"/>
                </a:solidFill>
                <a:latin typeface="Consolas" panose="020B0609020204030204" pitchFamily="49" charset="0"/>
              </a:rPr>
              <a:t>getter and setter methods</a:t>
            </a:r>
            <a:endParaRPr lang="en-GB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@MapsId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GB" sz="1800" smtClean="0"/>
              <a:t>Create a Test Script to check.</a:t>
            </a:r>
          </a:p>
          <a:p>
            <a:pPr algn="just">
              <a:spcBef>
                <a:spcPts val="600"/>
              </a:spcBef>
            </a:pPr>
            <a:r>
              <a:rPr lang="en-GB" sz="1800"/>
              <a:t>Assuming that you have implemented the BookDao, PublisherDao as the DAO classes mentioned above.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236" y="1959558"/>
            <a:ext cx="7010399" cy="3893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PublisherBookDaoTest {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PublisherBookDao </a:t>
            </a:r>
            <a:r>
              <a:rPr lang="en-US" sz="1600" i="1">
                <a:solidFill>
                  <a:srgbClr val="0000C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BookDao </a:t>
            </a:r>
            <a:r>
              <a:rPr lang="en-US" sz="1600" i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PublisherDao </a:t>
            </a:r>
            <a:r>
              <a:rPr lang="en-US" sz="1600" i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pPr>
              <a:spcBef>
                <a:spcPts val="600"/>
              </a:spcBef>
            </a:pP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setUpBeforeClass() </a:t>
            </a:r>
            <a:r>
              <a:rPr lang="en-GB" sz="160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>
                <a:solidFill>
                  <a:srgbClr val="0000C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PublisherBookDaoImpl();</a:t>
            </a:r>
            <a:endParaRPr lang="en-US" sz="1600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BookDaoImpl();</a:t>
            </a:r>
            <a:endParaRPr lang="en-US" sz="1600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PublisherDaoImpl();</a:t>
            </a:r>
            <a:endParaRPr lang="en-US" sz="1600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383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@MapsId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880" y="1000098"/>
            <a:ext cx="791464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smtClean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testSave()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    Book </a:t>
            </a:r>
            <a:r>
              <a:rPr lang="en-GB" sz="140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Book(1, </a:t>
            </a:r>
            <a:r>
              <a:rPr lang="en-GB" sz="1400">
                <a:solidFill>
                  <a:srgbClr val="2A00FF"/>
                </a:solidFill>
                <a:latin typeface="Consolas" panose="020B0609020204030204" pitchFamily="49" charset="0"/>
              </a:rPr>
              <a:t>"Java SE"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, 2020, </a:t>
            </a:r>
            <a:r>
              <a:rPr lang="en-GB" sz="1400">
                <a:solidFill>
                  <a:srgbClr val="2A00FF"/>
                </a:solidFill>
                <a:latin typeface="Consolas" panose="020B0609020204030204" pitchFamily="49" charset="0"/>
              </a:rPr>
              <a:t>"1.0"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400" i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    Publisher </a:t>
            </a:r>
            <a:r>
              <a:rPr lang="en-GB" sz="140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Publisher(1, </a:t>
            </a:r>
            <a:r>
              <a:rPr lang="en-GB" sz="1400">
                <a:solidFill>
                  <a:srgbClr val="2A00FF"/>
                </a:solidFill>
                <a:latin typeface="Consolas" panose="020B0609020204030204" pitchFamily="49" charset="0"/>
              </a:rPr>
              <a:t>"NXB GD"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>
                <a:solidFill>
                  <a:srgbClr val="2A00FF"/>
                </a:solidFill>
                <a:latin typeface="Consolas" panose="020B0609020204030204" pitchFamily="49" charset="0"/>
              </a:rPr>
              <a:t>"0979867234"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400" i="1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    PublisherBookId </a:t>
            </a:r>
            <a:r>
              <a:rPr lang="en-GB" sz="140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PublisherBookId(1, 1);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PublisherBook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publisherBook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PublisherBook();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publisherBook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.setId(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publisherBook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.setFormat(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"ABC"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publisherBook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.setBook(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publisherBook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.setPublisher(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400" i="1">
                <a:solidFill>
                  <a:srgbClr val="6A3E3E"/>
                </a:solidFill>
                <a:latin typeface="Consolas" panose="020B0609020204030204" pitchFamily="49" charset="0"/>
              </a:rPr>
              <a:t>publisherBook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049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r>
              <a:rPr lang="en-US" sz="3200">
                <a:solidFill>
                  <a:prstClr val="white"/>
                </a:solidFill>
              </a:rPr>
              <a:t/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@EmbeddedId and @MapsId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 b="1" smtClean="0"/>
              <a:t>Results</a:t>
            </a:r>
            <a:r>
              <a:rPr lang="en-GB" sz="2000" smtClean="0"/>
              <a:t>:</a:t>
            </a:r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 smtClean="0"/>
          </a:p>
          <a:p>
            <a:pPr algn="just"/>
            <a:r>
              <a:rPr lang="en-GB" sz="2000" b="1" smtClean="0"/>
              <a:t>Console</a:t>
            </a:r>
            <a:r>
              <a:rPr lang="en-GB" sz="2000" smtClean="0"/>
              <a:t>:</a:t>
            </a:r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696" y="956918"/>
            <a:ext cx="2957263" cy="2013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41256" y="3446571"/>
            <a:ext cx="11872664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book.Book (book_id int identity not null, title varchar(255), version varchar(10), year int not null, primary key (book_id))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book.Publisher (publisher_id int identity not null, name varchar(255), phone varchar(255), primary key (publisher_id))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book.Publisher_Book (format varchar(255), book_book_id int not null, publisher_publisher_id int not null, primary key (book_book_id, publisher_publisher_id))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book.Book drop constraint UK_odppys65lq7q1xbx8o6p6fgxj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book.Book add constraint UK_odppys65lq7q1xbx8o6p6fgxj unique (title)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book.Publisher drop constraint UK_era79tsdasvick3e38j0e9b6v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book.Publisher add constraint UK_era79tsdasvick3e38j0e9b6v unique (name)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book.Publisher drop constraint UK_lfeio9fee753ckef2tac2vfku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book.Publisher add constraint UK_lfeio9fee753ckef2tac2vfku unique (phone)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book.Publisher_Book add constraint FKa0gwplfbh13yt8flgvc9yw5k6 foreign key (book_book_id) references book.Book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book.Publisher_Book add constraint FKkxs5ufy7sipi1me6hc2d7ksst foreign key (publisher_publisher_id) references book.Publisher</a:t>
            </a:r>
          </a:p>
          <a:p>
            <a:r>
              <a:rPr lang="en-US" sz="1050">
                <a:solidFill>
                  <a:srgbClr val="FF0000"/>
                </a:solidFill>
                <a:latin typeface="Consolas" panose="020B0609020204030204" pitchFamily="49" charset="0"/>
              </a:rPr>
              <a:t>Oct 11, 2020 3:27:11 PM org.hibernate.engine.transaction.jta.platform.internal.JtaPlatformInitiator initiateService</a:t>
            </a:r>
          </a:p>
          <a:p>
            <a:r>
              <a:rPr lang="en-US" sz="105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book.Book (title, version, year) values (?, ?, ?)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book.Publisher (name, phone) values (?, ?)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book.Publisher_Book (format, book_book_id, publisher_publisher_id) values (?, ?, ?)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9402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13684</TotalTime>
  <Words>1827</Words>
  <Application>Microsoft Office PowerPoint</Application>
  <PresentationFormat>On-screen Show (4:3)</PresentationFormat>
  <Paragraphs>319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Candara</vt:lpstr>
      <vt:lpstr>Consolas</vt:lpstr>
      <vt:lpstr>Lora</vt:lpstr>
      <vt:lpstr>Wingdings</vt:lpstr>
      <vt:lpstr>Wingdings 2</vt:lpstr>
      <vt:lpstr>Presentation2</vt:lpstr>
      <vt:lpstr>Hibernate Mapping </vt:lpstr>
      <vt:lpstr>Many-to-Many Mapping Annotation @EmbeddedId and @MapsId</vt:lpstr>
      <vt:lpstr>Many-to-Many Mapping Annotation @EmbeddedId and @MapsId</vt:lpstr>
      <vt:lpstr>Many-to-Many Mapping Annotation @EmbeddedId and @MapsId</vt:lpstr>
      <vt:lpstr>Many-to-Many Mapping Annotation @EmbeddedId and @MapsId</vt:lpstr>
      <vt:lpstr>Many-to-Many Mapping Annotation @EmbeddedId and @MapsId</vt:lpstr>
      <vt:lpstr>Many-to-Many Mapping Annotation @EmbeddedId and @MapsId</vt:lpstr>
      <vt:lpstr>Many-to-Many Mapping Annotation @EmbeddedId and @MapsId</vt:lpstr>
      <vt:lpstr>Many-to-Many Mapping Annotation @EmbeddedId and @MapsId</vt:lpstr>
      <vt:lpstr>Many-to-Many Mapping Annotation @EmbeddedId and @AssociationOverride</vt:lpstr>
      <vt:lpstr>Many-to-Many Mapping Annotation @EmbeddedId and @AssociationOverride</vt:lpstr>
      <vt:lpstr>Many-to-Many Mapping Annotation @EmbeddedId and @AssociationOverride</vt:lpstr>
      <vt:lpstr>Many-to-Many Mapping Annotation @EmbeddedId and @AssociationOverride</vt:lpstr>
      <vt:lpstr>Many-to-Many Mapping Annotation @EmbeddedId and @AssociationOverride</vt:lpstr>
      <vt:lpstr>Many-to-Many Mapping Annotation @EmbeddedId and @AssociationOverride</vt:lpstr>
      <vt:lpstr>Many-to-Many Mapping Annotation @EmbeddedId and @AssociationOverride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(FA.HN)</cp:lastModifiedBy>
  <cp:revision>966</cp:revision>
  <dcterms:created xsi:type="dcterms:W3CDTF">2016-11-02T02:13:02Z</dcterms:created>
  <dcterms:modified xsi:type="dcterms:W3CDTF">2020-10-11T09:02:06Z</dcterms:modified>
</cp:coreProperties>
</file>