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61" r:id="rId2"/>
    <p:sldId id="646" r:id="rId3"/>
    <p:sldId id="647" r:id="rId4"/>
    <p:sldId id="616" r:id="rId5"/>
    <p:sldId id="636" r:id="rId6"/>
    <p:sldId id="648" r:id="rId7"/>
    <p:sldId id="649" r:id="rId8"/>
    <p:sldId id="627" r:id="rId9"/>
    <p:sldId id="650" r:id="rId10"/>
    <p:sldId id="652" r:id="rId11"/>
    <p:sldId id="653" r:id="rId12"/>
    <p:sldId id="654" r:id="rId13"/>
    <p:sldId id="651" r:id="rId14"/>
    <p:sldId id="655" r:id="rId15"/>
    <p:sldId id="656" r:id="rId16"/>
    <p:sldId id="657" r:id="rId17"/>
    <p:sldId id="628" r:id="rId18"/>
    <p:sldId id="617" r:id="rId19"/>
    <p:sldId id="658" r:id="rId20"/>
    <p:sldId id="659" r:id="rId21"/>
    <p:sldId id="660" r:id="rId22"/>
    <p:sldId id="661" r:id="rId23"/>
    <p:sldId id="662" r:id="rId24"/>
    <p:sldId id="663" r:id="rId25"/>
    <p:sldId id="618" r:id="rId26"/>
    <p:sldId id="664" r:id="rId27"/>
    <p:sldId id="665" r:id="rId28"/>
    <p:sldId id="666" r:id="rId29"/>
    <p:sldId id="667" r:id="rId30"/>
    <p:sldId id="674" r:id="rId31"/>
    <p:sldId id="675" r:id="rId32"/>
    <p:sldId id="630" r:id="rId33"/>
    <p:sldId id="637" r:id="rId34"/>
    <p:sldId id="634" r:id="rId35"/>
    <p:sldId id="668" r:id="rId36"/>
    <p:sldId id="638" r:id="rId37"/>
    <p:sldId id="671" r:id="rId38"/>
    <p:sldId id="258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2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332" autoAdjust="0"/>
  </p:normalViewPr>
  <p:slideViewPr>
    <p:cSldViewPr snapToGrid="0" snapToObjects="1" showGuides="1">
      <p:cViewPr varScale="1">
        <p:scale>
          <a:sx n="96" d="100"/>
          <a:sy n="96" d="100"/>
        </p:scale>
        <p:origin x="97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2837"/>
    </p:cViewPr>
  </p:outlin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03CA63-C0E0-47DB-89ED-1C1EF8BA7FB3}" type="doc">
      <dgm:prSet loTypeId="urn:microsoft.com/office/officeart/2005/8/layout/chevron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1586AEF-53EF-4AC5-A268-EC9D0D6613B1}">
      <dgm:prSet custT="1"/>
      <dgm:spPr/>
      <dgm:t>
        <a:bodyPr/>
        <a:lstStyle/>
        <a:p>
          <a:pPr rtl="0"/>
          <a:r>
            <a:rPr lang="en-GB" sz="2200" smtClean="0"/>
            <a:t>Understand the </a:t>
          </a:r>
          <a:r>
            <a:rPr lang="en-GB" sz="2200" smtClean="0">
              <a:solidFill>
                <a:srgbClr val="1125E5"/>
              </a:solidFill>
            </a:rPr>
            <a:t>Native Query and @NamedNativeQuery</a:t>
          </a:r>
          <a:r>
            <a:rPr lang="en-GB" sz="2200" smtClean="0"/>
            <a:t>.</a:t>
          </a:r>
          <a:endParaRPr lang="en-US" sz="2200"/>
        </a:p>
      </dgm:t>
    </dgm:pt>
    <dgm:pt modelId="{245CFD02-DA11-4761-B9DB-D8B9A282C6E6}" type="parTrans" cxnId="{817E6919-DF57-441E-8F32-0481D7DF7230}">
      <dgm:prSet/>
      <dgm:spPr/>
      <dgm:t>
        <a:bodyPr/>
        <a:lstStyle/>
        <a:p>
          <a:endParaRPr lang="en-US"/>
        </a:p>
      </dgm:t>
    </dgm:pt>
    <dgm:pt modelId="{A9BC832C-7C30-4DA3-B648-723E98402763}" type="sibTrans" cxnId="{817E6919-DF57-441E-8F32-0481D7DF7230}">
      <dgm:prSet/>
      <dgm:spPr/>
      <dgm:t>
        <a:bodyPr/>
        <a:lstStyle/>
        <a:p>
          <a:endParaRPr lang="en-US"/>
        </a:p>
      </dgm:t>
    </dgm:pt>
    <dgm:pt modelId="{512E443B-0E90-4C11-A4D3-63B5D60B025A}">
      <dgm:prSet custT="1"/>
      <dgm:spPr/>
      <dgm:t>
        <a:bodyPr/>
        <a:lstStyle/>
        <a:p>
          <a:pPr rtl="0"/>
          <a:r>
            <a:rPr lang="en-GB" sz="2200" smtClean="0"/>
            <a:t>Understand the </a:t>
          </a:r>
          <a:r>
            <a:rPr lang="en-GB" sz="2200" smtClean="0">
              <a:solidFill>
                <a:srgbClr val="1125E5"/>
              </a:solidFill>
            </a:rPr>
            <a:t>Proxy Object </a:t>
          </a:r>
          <a:r>
            <a:rPr lang="en-GB" sz="2200" smtClean="0"/>
            <a:t>in Hibernate.</a:t>
          </a:r>
          <a:endParaRPr lang="en-US" sz="2200"/>
        </a:p>
      </dgm:t>
    </dgm:pt>
    <dgm:pt modelId="{2F85912B-F5FF-464E-89C3-B0151186D578}" type="parTrans" cxnId="{082F4623-9749-49CF-A147-E88EF2D7F89F}">
      <dgm:prSet/>
      <dgm:spPr/>
      <dgm:t>
        <a:bodyPr/>
        <a:lstStyle/>
        <a:p>
          <a:endParaRPr lang="en-US"/>
        </a:p>
      </dgm:t>
    </dgm:pt>
    <dgm:pt modelId="{1D0ED497-0907-46A7-BA09-59F8CE8C2BFD}" type="sibTrans" cxnId="{082F4623-9749-49CF-A147-E88EF2D7F89F}">
      <dgm:prSet/>
      <dgm:spPr/>
      <dgm:t>
        <a:bodyPr/>
        <a:lstStyle/>
        <a:p>
          <a:endParaRPr lang="en-US"/>
        </a:p>
      </dgm:t>
    </dgm:pt>
    <dgm:pt modelId="{717917C8-1198-40E3-AED4-549F236456A9}">
      <dgm:prSet custT="1"/>
      <dgm:spPr/>
      <dgm:t>
        <a:bodyPr/>
        <a:lstStyle/>
        <a:p>
          <a:pPr rtl="0"/>
          <a:r>
            <a:rPr lang="en-GB" sz="2200" smtClean="0"/>
            <a:t>Able to distinguish </a:t>
          </a:r>
          <a:r>
            <a:rPr lang="en-GB" sz="2200" smtClean="0">
              <a:solidFill>
                <a:srgbClr val="1125E5"/>
              </a:solidFill>
            </a:rPr>
            <a:t>get() </a:t>
          </a:r>
          <a:r>
            <a:rPr lang="en-GB" sz="2200" smtClean="0"/>
            <a:t>and </a:t>
          </a:r>
          <a:r>
            <a:rPr lang="en-GB" sz="2200" smtClean="0">
              <a:solidFill>
                <a:srgbClr val="1125E5"/>
              </a:solidFill>
            </a:rPr>
            <a:t>load() </a:t>
          </a:r>
          <a:r>
            <a:rPr lang="en-GB" sz="2200" smtClean="0">
              <a:solidFill>
                <a:schemeClr val="tx1">
                  <a:lumMod val="95000"/>
                  <a:lumOff val="5000"/>
                </a:schemeClr>
              </a:solidFill>
            </a:rPr>
            <a:t>method</a:t>
          </a:r>
          <a:r>
            <a:rPr lang="en-GB" sz="2200" smtClean="0"/>
            <a:t>.</a:t>
          </a:r>
          <a:endParaRPr lang="en-US" sz="2200"/>
        </a:p>
      </dgm:t>
    </dgm:pt>
    <dgm:pt modelId="{0019B04F-F61B-45F0-8CF2-1529E7F348C1}" type="parTrans" cxnId="{15E315D1-CBC9-4E53-8041-47D65A5D20AD}">
      <dgm:prSet/>
      <dgm:spPr/>
      <dgm:t>
        <a:bodyPr/>
        <a:lstStyle/>
        <a:p>
          <a:endParaRPr lang="en-US"/>
        </a:p>
      </dgm:t>
    </dgm:pt>
    <dgm:pt modelId="{79C68A8F-2E38-4955-B324-3E9FF98E11C6}" type="sibTrans" cxnId="{15E315D1-CBC9-4E53-8041-47D65A5D20AD}">
      <dgm:prSet/>
      <dgm:spPr/>
      <dgm:t>
        <a:bodyPr/>
        <a:lstStyle/>
        <a:p>
          <a:endParaRPr lang="en-US"/>
        </a:p>
      </dgm:t>
    </dgm:pt>
    <dgm:pt modelId="{4D157E2E-05EF-4E4B-86FA-C88E0CF6B47D}">
      <dgm:prSet custT="1"/>
      <dgm:spPr/>
      <dgm:t>
        <a:bodyPr/>
        <a:lstStyle/>
        <a:p>
          <a:pPr rtl="0"/>
          <a:r>
            <a:rPr lang="en-GB" sz="2400" smtClean="0"/>
            <a:t>1</a:t>
          </a:r>
          <a:endParaRPr lang="en-US" sz="2400"/>
        </a:p>
      </dgm:t>
    </dgm:pt>
    <dgm:pt modelId="{401D22BC-464E-4F1E-AA7D-94293CFF6807}" type="parTrans" cxnId="{948B690C-C4DD-487B-B996-5FDDB8C2296D}">
      <dgm:prSet/>
      <dgm:spPr/>
      <dgm:t>
        <a:bodyPr/>
        <a:lstStyle/>
        <a:p>
          <a:endParaRPr lang="en-US"/>
        </a:p>
      </dgm:t>
    </dgm:pt>
    <dgm:pt modelId="{58E91AF5-567D-4AFA-BE28-0C5B4F517818}" type="sibTrans" cxnId="{948B690C-C4DD-487B-B996-5FDDB8C2296D}">
      <dgm:prSet/>
      <dgm:spPr/>
      <dgm:t>
        <a:bodyPr/>
        <a:lstStyle/>
        <a:p>
          <a:endParaRPr lang="en-US"/>
        </a:p>
      </dgm:t>
    </dgm:pt>
    <dgm:pt modelId="{8AF37F3F-6AD3-4B39-ACF6-088FB9E16A54}">
      <dgm:prSet custT="1"/>
      <dgm:spPr/>
      <dgm:t>
        <a:bodyPr/>
        <a:lstStyle/>
        <a:p>
          <a:pPr rtl="0"/>
          <a:r>
            <a:rPr lang="en-GB" sz="2400" smtClean="0"/>
            <a:t>3</a:t>
          </a:r>
          <a:endParaRPr lang="en-US" sz="2400"/>
        </a:p>
      </dgm:t>
    </dgm:pt>
    <dgm:pt modelId="{2926D785-1766-4D10-89A4-E46D0CF9896C}" type="parTrans" cxnId="{BE815920-07BD-4938-BA3C-DA7398EEF89B}">
      <dgm:prSet/>
      <dgm:spPr/>
      <dgm:t>
        <a:bodyPr/>
        <a:lstStyle/>
        <a:p>
          <a:endParaRPr lang="en-US"/>
        </a:p>
      </dgm:t>
    </dgm:pt>
    <dgm:pt modelId="{96DB2C08-2D2E-485E-B2BB-75FA6D1EFA9B}" type="sibTrans" cxnId="{BE815920-07BD-4938-BA3C-DA7398EEF89B}">
      <dgm:prSet/>
      <dgm:spPr/>
      <dgm:t>
        <a:bodyPr/>
        <a:lstStyle/>
        <a:p>
          <a:endParaRPr lang="en-US"/>
        </a:p>
      </dgm:t>
    </dgm:pt>
    <dgm:pt modelId="{95BFD383-2AA9-4681-AA92-7B1949BB4897}">
      <dgm:prSet custT="1"/>
      <dgm:spPr/>
      <dgm:t>
        <a:bodyPr/>
        <a:lstStyle/>
        <a:p>
          <a:pPr rtl="0"/>
          <a:r>
            <a:rPr lang="en-GB" sz="2400" smtClean="0"/>
            <a:t>5</a:t>
          </a:r>
          <a:endParaRPr lang="en-US" sz="2400"/>
        </a:p>
      </dgm:t>
    </dgm:pt>
    <dgm:pt modelId="{AE386C61-EAE8-4D59-A66C-715732982F06}" type="parTrans" cxnId="{7886F9F2-B2FB-4253-8A32-9E4ED5CA72EF}">
      <dgm:prSet/>
      <dgm:spPr/>
      <dgm:t>
        <a:bodyPr/>
        <a:lstStyle/>
        <a:p>
          <a:endParaRPr lang="en-US"/>
        </a:p>
      </dgm:t>
    </dgm:pt>
    <dgm:pt modelId="{5BF8FA2E-F0F8-465F-955A-AFC38FCBF25F}" type="sibTrans" cxnId="{7886F9F2-B2FB-4253-8A32-9E4ED5CA72EF}">
      <dgm:prSet/>
      <dgm:spPr/>
      <dgm:t>
        <a:bodyPr/>
        <a:lstStyle/>
        <a:p>
          <a:endParaRPr lang="en-US"/>
        </a:p>
      </dgm:t>
    </dgm:pt>
    <dgm:pt modelId="{19E91010-7A05-43A4-AAE7-79697A4A47B8}">
      <dgm:prSet custT="1"/>
      <dgm:spPr/>
      <dgm:t>
        <a:bodyPr/>
        <a:lstStyle/>
        <a:p>
          <a:pPr rtl="0"/>
          <a:r>
            <a:rPr lang="en-GB" sz="2400" smtClean="0"/>
            <a:t>2</a:t>
          </a:r>
          <a:endParaRPr lang="en-US" sz="2400"/>
        </a:p>
      </dgm:t>
    </dgm:pt>
    <dgm:pt modelId="{4DF55B9E-968F-4FC4-BF4C-44273BA06A62}" type="parTrans" cxnId="{BC7A0E00-04A2-4043-9163-2CAF2503E88C}">
      <dgm:prSet/>
      <dgm:spPr/>
      <dgm:t>
        <a:bodyPr/>
        <a:lstStyle/>
        <a:p>
          <a:endParaRPr lang="en-US"/>
        </a:p>
      </dgm:t>
    </dgm:pt>
    <dgm:pt modelId="{097FD383-DE33-487F-88E2-F2BDABAFA431}" type="sibTrans" cxnId="{BC7A0E00-04A2-4043-9163-2CAF2503E88C}">
      <dgm:prSet/>
      <dgm:spPr/>
      <dgm:t>
        <a:bodyPr/>
        <a:lstStyle/>
        <a:p>
          <a:endParaRPr lang="en-US"/>
        </a:p>
      </dgm:t>
    </dgm:pt>
    <dgm:pt modelId="{935CA88D-6785-4032-8B2E-8C7DC74AA8DD}">
      <dgm:prSet custT="1"/>
      <dgm:spPr/>
      <dgm:t>
        <a:bodyPr/>
        <a:lstStyle/>
        <a:p>
          <a:pPr rtl="0"/>
          <a:r>
            <a:rPr lang="en-GB" sz="2200" smtClean="0"/>
            <a:t>Understand the </a:t>
          </a:r>
          <a:r>
            <a:rPr lang="en-GB" sz="2200" smtClean="0">
              <a:solidFill>
                <a:srgbClr val="1125E5"/>
              </a:solidFill>
            </a:rPr>
            <a:t>queries </a:t>
          </a:r>
          <a:r>
            <a:rPr lang="en-GB" sz="2200" smtClean="0"/>
            <a:t>be used in hibernate.</a:t>
          </a:r>
          <a:endParaRPr lang="en-US" sz="2200"/>
        </a:p>
      </dgm:t>
    </dgm:pt>
    <dgm:pt modelId="{1ABDE3E3-FB14-46EE-B8B7-4E284BAEF71A}" type="parTrans" cxnId="{4A127417-C823-4D7E-9F49-C2413C40022B}">
      <dgm:prSet/>
      <dgm:spPr/>
      <dgm:t>
        <a:bodyPr/>
        <a:lstStyle/>
        <a:p>
          <a:endParaRPr lang="en-US"/>
        </a:p>
      </dgm:t>
    </dgm:pt>
    <dgm:pt modelId="{57463387-5DCE-4BAE-B52B-4FF0FD67D38F}" type="sibTrans" cxnId="{4A127417-C823-4D7E-9F49-C2413C40022B}">
      <dgm:prSet/>
      <dgm:spPr/>
      <dgm:t>
        <a:bodyPr/>
        <a:lstStyle/>
        <a:p>
          <a:endParaRPr lang="en-US"/>
        </a:p>
      </dgm:t>
    </dgm:pt>
    <dgm:pt modelId="{CE42DEB1-84BF-451F-A938-400CA42D8B4E}">
      <dgm:prSet custT="1"/>
      <dgm:spPr/>
      <dgm:t>
        <a:bodyPr/>
        <a:lstStyle/>
        <a:p>
          <a:pPr rtl="0"/>
          <a:r>
            <a:rPr lang="en-GB" sz="2200" smtClean="0"/>
            <a:t>4</a:t>
          </a:r>
          <a:endParaRPr lang="en-US" sz="2200"/>
        </a:p>
      </dgm:t>
    </dgm:pt>
    <dgm:pt modelId="{CEA45CD4-96E3-4144-A602-BAF17857CDDA}" type="parTrans" cxnId="{A4CEA11C-79FC-49A5-8F6C-D1BA7F2F0059}">
      <dgm:prSet/>
      <dgm:spPr/>
      <dgm:t>
        <a:bodyPr/>
        <a:lstStyle/>
        <a:p>
          <a:endParaRPr lang="en-US"/>
        </a:p>
      </dgm:t>
    </dgm:pt>
    <dgm:pt modelId="{110F90C6-8D13-4372-AD22-50C217E2E1F2}" type="sibTrans" cxnId="{A4CEA11C-79FC-49A5-8F6C-D1BA7F2F0059}">
      <dgm:prSet/>
      <dgm:spPr/>
      <dgm:t>
        <a:bodyPr/>
        <a:lstStyle/>
        <a:p>
          <a:endParaRPr lang="en-US"/>
        </a:p>
      </dgm:t>
    </dgm:pt>
    <dgm:pt modelId="{C4CF99FC-8A1C-4CE4-A790-117604FD5033}">
      <dgm:prSet custT="1"/>
      <dgm:spPr/>
      <dgm:t>
        <a:bodyPr/>
        <a:lstStyle/>
        <a:p>
          <a:r>
            <a:rPr lang="en-GB" sz="2400" smtClean="0"/>
            <a:t>Able to use </a:t>
          </a:r>
          <a:r>
            <a:rPr lang="en-GB" sz="2400" smtClean="0">
              <a:solidFill>
                <a:srgbClr val="1125E5"/>
              </a:solidFill>
            </a:rPr>
            <a:t>Hibernate Query Language</a:t>
          </a:r>
          <a:r>
            <a:rPr lang="en-GB" sz="2400" smtClean="0"/>
            <a:t>.</a:t>
          </a:r>
          <a:endParaRPr lang="en-US" sz="2400"/>
        </a:p>
      </dgm:t>
    </dgm:pt>
    <dgm:pt modelId="{1F8A1E73-7A90-44FE-A1C9-B0F0B4E18D75}" type="parTrans" cxnId="{123119B0-9432-4A70-AC52-ACB85EBA6BC7}">
      <dgm:prSet/>
      <dgm:spPr/>
      <dgm:t>
        <a:bodyPr/>
        <a:lstStyle/>
        <a:p>
          <a:endParaRPr lang="en-US"/>
        </a:p>
      </dgm:t>
    </dgm:pt>
    <dgm:pt modelId="{7A075465-62A9-4434-AB88-A82A2A852847}" type="sibTrans" cxnId="{123119B0-9432-4A70-AC52-ACB85EBA6BC7}">
      <dgm:prSet/>
      <dgm:spPr/>
      <dgm:t>
        <a:bodyPr/>
        <a:lstStyle/>
        <a:p>
          <a:endParaRPr lang="en-US"/>
        </a:p>
      </dgm:t>
    </dgm:pt>
    <dgm:pt modelId="{354FED98-9161-46EA-A990-F508D23C5740}" type="pres">
      <dgm:prSet presAssocID="{E303CA63-C0E0-47DB-89ED-1C1EF8BA7FB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AF135C-707C-4DBD-81C8-61230BEB6DAC}" type="pres">
      <dgm:prSet presAssocID="{4D157E2E-05EF-4E4B-86FA-C88E0CF6B47D}" presName="composite" presStyleCnt="0"/>
      <dgm:spPr/>
    </dgm:pt>
    <dgm:pt modelId="{8D772F5D-7EB0-46F8-BB8F-761BB02EE436}" type="pres">
      <dgm:prSet presAssocID="{4D157E2E-05EF-4E4B-86FA-C88E0CF6B47D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47E05-BEF1-4163-90B5-C4BCD4C9940C}" type="pres">
      <dgm:prSet presAssocID="{4D157E2E-05EF-4E4B-86FA-C88E0CF6B47D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8A83D8-76D8-481A-A604-6D71CC197287}" type="pres">
      <dgm:prSet presAssocID="{58E91AF5-567D-4AFA-BE28-0C5B4F517818}" presName="sp" presStyleCnt="0"/>
      <dgm:spPr/>
    </dgm:pt>
    <dgm:pt modelId="{F84B728F-FA09-466E-9815-DB245A254A42}" type="pres">
      <dgm:prSet presAssocID="{19E91010-7A05-43A4-AAE7-79697A4A47B8}" presName="composite" presStyleCnt="0"/>
      <dgm:spPr/>
    </dgm:pt>
    <dgm:pt modelId="{2E077B78-13A3-4FFB-A16F-300CE5053F59}" type="pres">
      <dgm:prSet presAssocID="{19E91010-7A05-43A4-AAE7-79697A4A47B8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6FF1BD-361D-4FA8-B19A-A9A48E39D49C}" type="pres">
      <dgm:prSet presAssocID="{19E91010-7A05-43A4-AAE7-79697A4A47B8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102AAD-F6DB-40B8-8411-71CBC39A95E8}" type="pres">
      <dgm:prSet presAssocID="{097FD383-DE33-487F-88E2-F2BDABAFA431}" presName="sp" presStyleCnt="0"/>
      <dgm:spPr/>
    </dgm:pt>
    <dgm:pt modelId="{C6D2872E-A3AD-420C-9AA6-64DA756EF5B8}" type="pres">
      <dgm:prSet presAssocID="{8AF37F3F-6AD3-4B39-ACF6-088FB9E16A54}" presName="composite" presStyleCnt="0"/>
      <dgm:spPr/>
    </dgm:pt>
    <dgm:pt modelId="{92EDCFFE-8F35-464E-B205-351CF0F62DC1}" type="pres">
      <dgm:prSet presAssocID="{8AF37F3F-6AD3-4B39-ACF6-088FB9E16A54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813CE7-2B86-4314-B679-09509CAF77A7}" type="pres">
      <dgm:prSet presAssocID="{8AF37F3F-6AD3-4B39-ACF6-088FB9E16A54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AB4C69-BE35-4C99-970C-055E62F255CA}" type="pres">
      <dgm:prSet presAssocID="{96DB2C08-2D2E-485E-B2BB-75FA6D1EFA9B}" presName="sp" presStyleCnt="0"/>
      <dgm:spPr/>
    </dgm:pt>
    <dgm:pt modelId="{81C294DB-9A1B-4D4B-A8D2-9AC2AEA52E25}" type="pres">
      <dgm:prSet presAssocID="{CE42DEB1-84BF-451F-A938-400CA42D8B4E}" presName="composite" presStyleCnt="0"/>
      <dgm:spPr/>
    </dgm:pt>
    <dgm:pt modelId="{05BA8918-491D-4038-A708-8E356C632827}" type="pres">
      <dgm:prSet presAssocID="{CE42DEB1-84BF-451F-A938-400CA42D8B4E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C3010D-A280-46B8-AED6-136EA83CD81D}" type="pres">
      <dgm:prSet presAssocID="{CE42DEB1-84BF-451F-A938-400CA42D8B4E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480A01-38A2-4548-BC88-9A31E4F1D806}" type="pres">
      <dgm:prSet presAssocID="{110F90C6-8D13-4372-AD22-50C217E2E1F2}" presName="sp" presStyleCnt="0"/>
      <dgm:spPr/>
    </dgm:pt>
    <dgm:pt modelId="{B8C8F0E2-1579-4B65-A7F6-B86344DAF671}" type="pres">
      <dgm:prSet presAssocID="{95BFD383-2AA9-4681-AA92-7B1949BB4897}" presName="composite" presStyleCnt="0"/>
      <dgm:spPr/>
    </dgm:pt>
    <dgm:pt modelId="{8E59578D-247F-44DD-B423-F1175B62A42A}" type="pres">
      <dgm:prSet presAssocID="{95BFD383-2AA9-4681-AA92-7B1949BB4897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D6D179-1660-4B94-BF0F-D52A7BCEAC41}" type="pres">
      <dgm:prSet presAssocID="{95BFD383-2AA9-4681-AA92-7B1949BB4897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401484E-45EB-4579-AE70-680E97BA5E65}" type="presOf" srcId="{21586AEF-53EF-4AC5-A268-EC9D0D6613B1}" destId="{7E6FF1BD-361D-4FA8-B19A-A9A48E39D49C}" srcOrd="0" destOrd="0" presId="urn:microsoft.com/office/officeart/2005/8/layout/chevron2"/>
    <dgm:cxn modelId="{4A127417-C823-4D7E-9F49-C2413C40022B}" srcId="{4D157E2E-05EF-4E4B-86FA-C88E0CF6B47D}" destId="{935CA88D-6785-4032-8B2E-8C7DC74AA8DD}" srcOrd="0" destOrd="0" parTransId="{1ABDE3E3-FB14-46EE-B8B7-4E284BAEF71A}" sibTransId="{57463387-5DCE-4BAE-B52B-4FF0FD67D38F}"/>
    <dgm:cxn modelId="{15E315D1-CBC9-4E53-8041-47D65A5D20AD}" srcId="{95BFD383-2AA9-4681-AA92-7B1949BB4897}" destId="{717917C8-1198-40E3-AED4-549F236456A9}" srcOrd="0" destOrd="0" parTransId="{0019B04F-F61B-45F0-8CF2-1529E7F348C1}" sibTransId="{79C68A8F-2E38-4955-B324-3E9FF98E11C6}"/>
    <dgm:cxn modelId="{123119B0-9432-4A70-AC52-ACB85EBA6BC7}" srcId="{8AF37F3F-6AD3-4B39-ACF6-088FB9E16A54}" destId="{C4CF99FC-8A1C-4CE4-A790-117604FD5033}" srcOrd="0" destOrd="0" parTransId="{1F8A1E73-7A90-44FE-A1C9-B0F0B4E18D75}" sibTransId="{7A075465-62A9-4434-AB88-A82A2A852847}"/>
    <dgm:cxn modelId="{7886F9F2-B2FB-4253-8A32-9E4ED5CA72EF}" srcId="{E303CA63-C0E0-47DB-89ED-1C1EF8BA7FB3}" destId="{95BFD383-2AA9-4681-AA92-7B1949BB4897}" srcOrd="4" destOrd="0" parTransId="{AE386C61-EAE8-4D59-A66C-715732982F06}" sibTransId="{5BF8FA2E-F0F8-465F-955A-AFC38FCBF25F}"/>
    <dgm:cxn modelId="{EA6DFD91-1259-4DF5-9885-4857A96E6C7B}" type="presOf" srcId="{CE42DEB1-84BF-451F-A938-400CA42D8B4E}" destId="{05BA8918-491D-4038-A708-8E356C632827}" srcOrd="0" destOrd="0" presId="urn:microsoft.com/office/officeart/2005/8/layout/chevron2"/>
    <dgm:cxn modelId="{100CE5CB-704B-4A8A-9040-A590DE17B0F1}" type="presOf" srcId="{512E443B-0E90-4C11-A4D3-63B5D60B025A}" destId="{EFC3010D-A280-46B8-AED6-136EA83CD81D}" srcOrd="0" destOrd="0" presId="urn:microsoft.com/office/officeart/2005/8/layout/chevron2"/>
    <dgm:cxn modelId="{BE815920-07BD-4938-BA3C-DA7398EEF89B}" srcId="{E303CA63-C0E0-47DB-89ED-1C1EF8BA7FB3}" destId="{8AF37F3F-6AD3-4B39-ACF6-088FB9E16A54}" srcOrd="2" destOrd="0" parTransId="{2926D785-1766-4D10-89A4-E46D0CF9896C}" sibTransId="{96DB2C08-2D2E-485E-B2BB-75FA6D1EFA9B}"/>
    <dgm:cxn modelId="{0E77A394-CCD1-456F-9F45-DA415A998FF1}" type="presOf" srcId="{C4CF99FC-8A1C-4CE4-A790-117604FD5033}" destId="{CE813CE7-2B86-4314-B679-09509CAF77A7}" srcOrd="0" destOrd="0" presId="urn:microsoft.com/office/officeart/2005/8/layout/chevron2"/>
    <dgm:cxn modelId="{817E6919-DF57-441E-8F32-0481D7DF7230}" srcId="{19E91010-7A05-43A4-AAE7-79697A4A47B8}" destId="{21586AEF-53EF-4AC5-A268-EC9D0D6613B1}" srcOrd="0" destOrd="0" parTransId="{245CFD02-DA11-4761-B9DB-D8B9A282C6E6}" sibTransId="{A9BC832C-7C30-4DA3-B648-723E98402763}"/>
    <dgm:cxn modelId="{082F4623-9749-49CF-A147-E88EF2D7F89F}" srcId="{CE42DEB1-84BF-451F-A938-400CA42D8B4E}" destId="{512E443B-0E90-4C11-A4D3-63B5D60B025A}" srcOrd="0" destOrd="0" parTransId="{2F85912B-F5FF-464E-89C3-B0151186D578}" sibTransId="{1D0ED497-0907-46A7-BA09-59F8CE8C2BFD}"/>
    <dgm:cxn modelId="{5C5F9E05-A293-436B-B7F5-52D346ECC0A5}" type="presOf" srcId="{E303CA63-C0E0-47DB-89ED-1C1EF8BA7FB3}" destId="{354FED98-9161-46EA-A990-F508D23C5740}" srcOrd="0" destOrd="0" presId="urn:microsoft.com/office/officeart/2005/8/layout/chevron2"/>
    <dgm:cxn modelId="{45C1719E-B1FA-4232-94C5-101082C5656A}" type="presOf" srcId="{935CA88D-6785-4032-8B2E-8C7DC74AA8DD}" destId="{AC947E05-BEF1-4163-90B5-C4BCD4C9940C}" srcOrd="0" destOrd="0" presId="urn:microsoft.com/office/officeart/2005/8/layout/chevron2"/>
    <dgm:cxn modelId="{ED04BB86-5506-4EBC-94A3-D9EBE410B1C3}" type="presOf" srcId="{4D157E2E-05EF-4E4B-86FA-C88E0CF6B47D}" destId="{8D772F5D-7EB0-46F8-BB8F-761BB02EE436}" srcOrd="0" destOrd="0" presId="urn:microsoft.com/office/officeart/2005/8/layout/chevron2"/>
    <dgm:cxn modelId="{BC7A0E00-04A2-4043-9163-2CAF2503E88C}" srcId="{E303CA63-C0E0-47DB-89ED-1C1EF8BA7FB3}" destId="{19E91010-7A05-43A4-AAE7-79697A4A47B8}" srcOrd="1" destOrd="0" parTransId="{4DF55B9E-968F-4FC4-BF4C-44273BA06A62}" sibTransId="{097FD383-DE33-487F-88E2-F2BDABAFA431}"/>
    <dgm:cxn modelId="{6BABD240-2CA5-4695-91DE-56ADCD409EE0}" type="presOf" srcId="{95BFD383-2AA9-4681-AA92-7B1949BB4897}" destId="{8E59578D-247F-44DD-B423-F1175B62A42A}" srcOrd="0" destOrd="0" presId="urn:microsoft.com/office/officeart/2005/8/layout/chevron2"/>
    <dgm:cxn modelId="{948B690C-C4DD-487B-B996-5FDDB8C2296D}" srcId="{E303CA63-C0E0-47DB-89ED-1C1EF8BA7FB3}" destId="{4D157E2E-05EF-4E4B-86FA-C88E0CF6B47D}" srcOrd="0" destOrd="0" parTransId="{401D22BC-464E-4F1E-AA7D-94293CFF6807}" sibTransId="{58E91AF5-567D-4AFA-BE28-0C5B4F517818}"/>
    <dgm:cxn modelId="{A4CEA11C-79FC-49A5-8F6C-D1BA7F2F0059}" srcId="{E303CA63-C0E0-47DB-89ED-1C1EF8BA7FB3}" destId="{CE42DEB1-84BF-451F-A938-400CA42D8B4E}" srcOrd="3" destOrd="0" parTransId="{CEA45CD4-96E3-4144-A602-BAF17857CDDA}" sibTransId="{110F90C6-8D13-4372-AD22-50C217E2E1F2}"/>
    <dgm:cxn modelId="{0AD34ECC-2F59-4237-925F-BD8C88592618}" type="presOf" srcId="{8AF37F3F-6AD3-4B39-ACF6-088FB9E16A54}" destId="{92EDCFFE-8F35-464E-B205-351CF0F62DC1}" srcOrd="0" destOrd="0" presId="urn:microsoft.com/office/officeart/2005/8/layout/chevron2"/>
    <dgm:cxn modelId="{AEC8F329-5AD3-44A3-8D99-07EFB609987B}" type="presOf" srcId="{19E91010-7A05-43A4-AAE7-79697A4A47B8}" destId="{2E077B78-13A3-4FFB-A16F-300CE5053F59}" srcOrd="0" destOrd="0" presId="urn:microsoft.com/office/officeart/2005/8/layout/chevron2"/>
    <dgm:cxn modelId="{36513801-4E3E-42C2-954C-668DA6D36C8E}" type="presOf" srcId="{717917C8-1198-40E3-AED4-549F236456A9}" destId="{38D6D179-1660-4B94-BF0F-D52A7BCEAC41}" srcOrd="0" destOrd="0" presId="urn:microsoft.com/office/officeart/2005/8/layout/chevron2"/>
    <dgm:cxn modelId="{169F3ACE-E15E-4285-BE60-C2090B595625}" type="presParOf" srcId="{354FED98-9161-46EA-A990-F508D23C5740}" destId="{60AF135C-707C-4DBD-81C8-61230BEB6DAC}" srcOrd="0" destOrd="0" presId="urn:microsoft.com/office/officeart/2005/8/layout/chevron2"/>
    <dgm:cxn modelId="{EA147AD0-ABF0-4329-86F2-B2FA805F4F08}" type="presParOf" srcId="{60AF135C-707C-4DBD-81C8-61230BEB6DAC}" destId="{8D772F5D-7EB0-46F8-BB8F-761BB02EE436}" srcOrd="0" destOrd="0" presId="urn:microsoft.com/office/officeart/2005/8/layout/chevron2"/>
    <dgm:cxn modelId="{849F0522-AC88-4DAC-9A38-B9CCECC11C17}" type="presParOf" srcId="{60AF135C-707C-4DBD-81C8-61230BEB6DAC}" destId="{AC947E05-BEF1-4163-90B5-C4BCD4C9940C}" srcOrd="1" destOrd="0" presId="urn:microsoft.com/office/officeart/2005/8/layout/chevron2"/>
    <dgm:cxn modelId="{F06FE9E1-91E8-4F31-B13C-43EFF3F6C1E0}" type="presParOf" srcId="{354FED98-9161-46EA-A990-F508D23C5740}" destId="{0F8A83D8-76D8-481A-A604-6D71CC197287}" srcOrd="1" destOrd="0" presId="urn:microsoft.com/office/officeart/2005/8/layout/chevron2"/>
    <dgm:cxn modelId="{74CB4B4C-E198-4A2A-9257-C05E4655BB8C}" type="presParOf" srcId="{354FED98-9161-46EA-A990-F508D23C5740}" destId="{F84B728F-FA09-466E-9815-DB245A254A42}" srcOrd="2" destOrd="0" presId="urn:microsoft.com/office/officeart/2005/8/layout/chevron2"/>
    <dgm:cxn modelId="{EDC296E7-7A28-4D90-A8DF-F06B30B15B66}" type="presParOf" srcId="{F84B728F-FA09-466E-9815-DB245A254A42}" destId="{2E077B78-13A3-4FFB-A16F-300CE5053F59}" srcOrd="0" destOrd="0" presId="urn:microsoft.com/office/officeart/2005/8/layout/chevron2"/>
    <dgm:cxn modelId="{156C30DA-13F8-482E-A188-60F1A996AEA4}" type="presParOf" srcId="{F84B728F-FA09-466E-9815-DB245A254A42}" destId="{7E6FF1BD-361D-4FA8-B19A-A9A48E39D49C}" srcOrd="1" destOrd="0" presId="urn:microsoft.com/office/officeart/2005/8/layout/chevron2"/>
    <dgm:cxn modelId="{63CE2A23-2CA4-4875-AF49-C645A1A0B5CA}" type="presParOf" srcId="{354FED98-9161-46EA-A990-F508D23C5740}" destId="{66102AAD-F6DB-40B8-8411-71CBC39A95E8}" srcOrd="3" destOrd="0" presId="urn:microsoft.com/office/officeart/2005/8/layout/chevron2"/>
    <dgm:cxn modelId="{1CB17EA9-1946-47A1-911F-93813F081034}" type="presParOf" srcId="{354FED98-9161-46EA-A990-F508D23C5740}" destId="{C6D2872E-A3AD-420C-9AA6-64DA756EF5B8}" srcOrd="4" destOrd="0" presId="urn:microsoft.com/office/officeart/2005/8/layout/chevron2"/>
    <dgm:cxn modelId="{FD3CE7D0-868E-414D-9607-DE8DF34F9F54}" type="presParOf" srcId="{C6D2872E-A3AD-420C-9AA6-64DA756EF5B8}" destId="{92EDCFFE-8F35-464E-B205-351CF0F62DC1}" srcOrd="0" destOrd="0" presId="urn:microsoft.com/office/officeart/2005/8/layout/chevron2"/>
    <dgm:cxn modelId="{DE160BB3-867A-4769-9FB0-3955D1B6AFE6}" type="presParOf" srcId="{C6D2872E-A3AD-420C-9AA6-64DA756EF5B8}" destId="{CE813CE7-2B86-4314-B679-09509CAF77A7}" srcOrd="1" destOrd="0" presId="urn:microsoft.com/office/officeart/2005/8/layout/chevron2"/>
    <dgm:cxn modelId="{103A9D3C-E447-4819-A01B-6DEC7A7AD804}" type="presParOf" srcId="{354FED98-9161-46EA-A990-F508D23C5740}" destId="{AEAB4C69-BE35-4C99-970C-055E62F255CA}" srcOrd="5" destOrd="0" presId="urn:microsoft.com/office/officeart/2005/8/layout/chevron2"/>
    <dgm:cxn modelId="{D13F8380-F4F2-49BC-9AD1-E99935126320}" type="presParOf" srcId="{354FED98-9161-46EA-A990-F508D23C5740}" destId="{81C294DB-9A1B-4D4B-A8D2-9AC2AEA52E25}" srcOrd="6" destOrd="0" presId="urn:microsoft.com/office/officeart/2005/8/layout/chevron2"/>
    <dgm:cxn modelId="{D1AF0AB8-E2B8-4F01-BEFE-1B3ECC0957C9}" type="presParOf" srcId="{81C294DB-9A1B-4D4B-A8D2-9AC2AEA52E25}" destId="{05BA8918-491D-4038-A708-8E356C632827}" srcOrd="0" destOrd="0" presId="urn:microsoft.com/office/officeart/2005/8/layout/chevron2"/>
    <dgm:cxn modelId="{AFBECB0C-EE9F-4FDB-BD26-C2EBF0F146D5}" type="presParOf" srcId="{81C294DB-9A1B-4D4B-A8D2-9AC2AEA52E25}" destId="{EFC3010D-A280-46B8-AED6-136EA83CD81D}" srcOrd="1" destOrd="0" presId="urn:microsoft.com/office/officeart/2005/8/layout/chevron2"/>
    <dgm:cxn modelId="{B1E75B7C-28BF-414F-9B87-7CBFB797B909}" type="presParOf" srcId="{354FED98-9161-46EA-A990-F508D23C5740}" destId="{D1480A01-38A2-4548-BC88-9A31E4F1D806}" srcOrd="7" destOrd="0" presId="urn:microsoft.com/office/officeart/2005/8/layout/chevron2"/>
    <dgm:cxn modelId="{E6B6AD26-124D-4D7D-8C6A-DE042636EBE5}" type="presParOf" srcId="{354FED98-9161-46EA-A990-F508D23C5740}" destId="{B8C8F0E2-1579-4B65-A7F6-B86344DAF671}" srcOrd="8" destOrd="0" presId="urn:microsoft.com/office/officeart/2005/8/layout/chevron2"/>
    <dgm:cxn modelId="{BCC0E37D-1A11-4E5F-801C-C59E16DA00DC}" type="presParOf" srcId="{B8C8F0E2-1579-4B65-A7F6-B86344DAF671}" destId="{8E59578D-247F-44DD-B423-F1175B62A42A}" srcOrd="0" destOrd="0" presId="urn:microsoft.com/office/officeart/2005/8/layout/chevron2"/>
    <dgm:cxn modelId="{9E9599CD-159A-46BA-9716-4B3E496E17D1}" type="presParOf" srcId="{B8C8F0E2-1579-4B65-A7F6-B86344DAF671}" destId="{38D6D179-1660-4B94-BF0F-D52A7BCEAC4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772F5D-7EB0-46F8-BB8F-761BB02EE436}">
      <dsp:nvSpPr>
        <dsp:cNvPr id="0" name=""/>
        <dsp:cNvSpPr/>
      </dsp:nvSpPr>
      <dsp:spPr>
        <a:xfrm rot="5400000">
          <a:off x="-155939" y="160096"/>
          <a:ext cx="1039599" cy="727719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smtClean="0"/>
            <a:t>1</a:t>
          </a:r>
          <a:endParaRPr lang="en-US" sz="2400" kern="1200"/>
        </a:p>
      </dsp:txBody>
      <dsp:txXfrm rot="-5400000">
        <a:off x="2" y="368016"/>
        <a:ext cx="727719" cy="311880"/>
      </dsp:txXfrm>
    </dsp:sp>
    <dsp:sp modelId="{AC947E05-BEF1-4163-90B5-C4BCD4C9940C}">
      <dsp:nvSpPr>
        <dsp:cNvPr id="0" name=""/>
        <dsp:cNvSpPr/>
      </dsp:nvSpPr>
      <dsp:spPr>
        <a:xfrm rot="5400000">
          <a:off x="4382705" y="-3650829"/>
          <a:ext cx="676094" cy="79860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200" kern="1200" smtClean="0"/>
            <a:t>Understand the </a:t>
          </a:r>
          <a:r>
            <a:rPr lang="en-GB" sz="2200" kern="1200" smtClean="0">
              <a:solidFill>
                <a:srgbClr val="1125E5"/>
              </a:solidFill>
            </a:rPr>
            <a:t>queries </a:t>
          </a:r>
          <a:r>
            <a:rPr lang="en-GB" sz="2200" kern="1200" smtClean="0"/>
            <a:t>be used in hibernate.</a:t>
          </a:r>
          <a:endParaRPr lang="en-US" sz="2200" kern="1200"/>
        </a:p>
      </dsp:txBody>
      <dsp:txXfrm rot="-5400000">
        <a:off x="727719" y="37161"/>
        <a:ext cx="7953063" cy="610086"/>
      </dsp:txXfrm>
    </dsp:sp>
    <dsp:sp modelId="{2E077B78-13A3-4FFB-A16F-300CE5053F59}">
      <dsp:nvSpPr>
        <dsp:cNvPr id="0" name=""/>
        <dsp:cNvSpPr/>
      </dsp:nvSpPr>
      <dsp:spPr>
        <a:xfrm rot="5400000">
          <a:off x="-155939" y="1082107"/>
          <a:ext cx="1039599" cy="727719"/>
        </a:xfrm>
        <a:prstGeom prst="chevron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accent5">
              <a:hueOff val="-2483469"/>
              <a:satOff val="9953"/>
              <a:lumOff val="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smtClean="0"/>
            <a:t>2</a:t>
          </a:r>
          <a:endParaRPr lang="en-US" sz="2400" kern="1200"/>
        </a:p>
      </dsp:txBody>
      <dsp:txXfrm rot="-5400000">
        <a:off x="2" y="1290027"/>
        <a:ext cx="727719" cy="311880"/>
      </dsp:txXfrm>
    </dsp:sp>
    <dsp:sp modelId="{7E6FF1BD-361D-4FA8-B19A-A9A48E39D49C}">
      <dsp:nvSpPr>
        <dsp:cNvPr id="0" name=""/>
        <dsp:cNvSpPr/>
      </dsp:nvSpPr>
      <dsp:spPr>
        <a:xfrm rot="5400000">
          <a:off x="4382883" y="-2728996"/>
          <a:ext cx="675739" cy="79860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2483469"/>
              <a:satOff val="9953"/>
              <a:lumOff val="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200" kern="1200" smtClean="0"/>
            <a:t>Understand the </a:t>
          </a:r>
          <a:r>
            <a:rPr lang="en-GB" sz="2200" kern="1200" smtClean="0">
              <a:solidFill>
                <a:srgbClr val="1125E5"/>
              </a:solidFill>
            </a:rPr>
            <a:t>Native Query and @NamedNativeQuery</a:t>
          </a:r>
          <a:r>
            <a:rPr lang="en-GB" sz="2200" kern="1200" smtClean="0"/>
            <a:t>.</a:t>
          </a:r>
          <a:endParaRPr lang="en-US" sz="2200" kern="1200"/>
        </a:p>
      </dsp:txBody>
      <dsp:txXfrm rot="-5400000">
        <a:off x="727720" y="959154"/>
        <a:ext cx="7953080" cy="609765"/>
      </dsp:txXfrm>
    </dsp:sp>
    <dsp:sp modelId="{92EDCFFE-8F35-464E-B205-351CF0F62DC1}">
      <dsp:nvSpPr>
        <dsp:cNvPr id="0" name=""/>
        <dsp:cNvSpPr/>
      </dsp:nvSpPr>
      <dsp:spPr>
        <a:xfrm rot="5400000">
          <a:off x="-155939" y="2004118"/>
          <a:ext cx="1039599" cy="727719"/>
        </a:xfrm>
        <a:prstGeom prst="chevron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smtClean="0"/>
            <a:t>3</a:t>
          </a:r>
          <a:endParaRPr lang="en-US" sz="2400" kern="1200"/>
        </a:p>
      </dsp:txBody>
      <dsp:txXfrm rot="-5400000">
        <a:off x="2" y="2212038"/>
        <a:ext cx="727719" cy="311880"/>
      </dsp:txXfrm>
    </dsp:sp>
    <dsp:sp modelId="{CE813CE7-2B86-4314-B679-09509CAF77A7}">
      <dsp:nvSpPr>
        <dsp:cNvPr id="0" name=""/>
        <dsp:cNvSpPr/>
      </dsp:nvSpPr>
      <dsp:spPr>
        <a:xfrm rot="5400000">
          <a:off x="4382883" y="-1806985"/>
          <a:ext cx="675739" cy="79860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kern="1200" smtClean="0"/>
            <a:t>Able to use </a:t>
          </a:r>
          <a:r>
            <a:rPr lang="en-GB" sz="2400" kern="1200" smtClean="0">
              <a:solidFill>
                <a:srgbClr val="1125E5"/>
              </a:solidFill>
            </a:rPr>
            <a:t>Hibernate Query Language</a:t>
          </a:r>
          <a:r>
            <a:rPr lang="en-GB" sz="2400" kern="1200" smtClean="0"/>
            <a:t>.</a:t>
          </a:r>
          <a:endParaRPr lang="en-US" sz="2400" kern="1200"/>
        </a:p>
      </dsp:txBody>
      <dsp:txXfrm rot="-5400000">
        <a:off x="727720" y="1881165"/>
        <a:ext cx="7953080" cy="609765"/>
      </dsp:txXfrm>
    </dsp:sp>
    <dsp:sp modelId="{05BA8918-491D-4038-A708-8E356C632827}">
      <dsp:nvSpPr>
        <dsp:cNvPr id="0" name=""/>
        <dsp:cNvSpPr/>
      </dsp:nvSpPr>
      <dsp:spPr>
        <a:xfrm rot="5400000">
          <a:off x="-155939" y="2926129"/>
          <a:ext cx="1039599" cy="727719"/>
        </a:xfrm>
        <a:prstGeom prst="chevron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accent5">
              <a:hueOff val="-7450407"/>
              <a:satOff val="29858"/>
              <a:lumOff val="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smtClean="0"/>
            <a:t>4</a:t>
          </a:r>
          <a:endParaRPr lang="en-US" sz="2200" kern="1200"/>
        </a:p>
      </dsp:txBody>
      <dsp:txXfrm rot="-5400000">
        <a:off x="2" y="3134049"/>
        <a:ext cx="727719" cy="311880"/>
      </dsp:txXfrm>
    </dsp:sp>
    <dsp:sp modelId="{EFC3010D-A280-46B8-AED6-136EA83CD81D}">
      <dsp:nvSpPr>
        <dsp:cNvPr id="0" name=""/>
        <dsp:cNvSpPr/>
      </dsp:nvSpPr>
      <dsp:spPr>
        <a:xfrm rot="5400000">
          <a:off x="4382883" y="-884973"/>
          <a:ext cx="675739" cy="79860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7450407"/>
              <a:satOff val="29858"/>
              <a:lumOff val="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200" kern="1200" smtClean="0"/>
            <a:t>Understand the </a:t>
          </a:r>
          <a:r>
            <a:rPr lang="en-GB" sz="2200" kern="1200" smtClean="0">
              <a:solidFill>
                <a:srgbClr val="1125E5"/>
              </a:solidFill>
            </a:rPr>
            <a:t>Proxy Object </a:t>
          </a:r>
          <a:r>
            <a:rPr lang="en-GB" sz="2200" kern="1200" smtClean="0"/>
            <a:t>in Hibernate.</a:t>
          </a:r>
          <a:endParaRPr lang="en-US" sz="2200" kern="1200"/>
        </a:p>
      </dsp:txBody>
      <dsp:txXfrm rot="-5400000">
        <a:off x="727720" y="2803177"/>
        <a:ext cx="7953080" cy="609765"/>
      </dsp:txXfrm>
    </dsp:sp>
    <dsp:sp modelId="{8E59578D-247F-44DD-B423-F1175B62A42A}">
      <dsp:nvSpPr>
        <dsp:cNvPr id="0" name=""/>
        <dsp:cNvSpPr/>
      </dsp:nvSpPr>
      <dsp:spPr>
        <a:xfrm rot="5400000">
          <a:off x="-155939" y="3848141"/>
          <a:ext cx="1039599" cy="727719"/>
        </a:xfrm>
        <a:prstGeom prst="chevron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smtClean="0"/>
            <a:t>5</a:t>
          </a:r>
          <a:endParaRPr lang="en-US" sz="2400" kern="1200"/>
        </a:p>
      </dsp:txBody>
      <dsp:txXfrm rot="-5400000">
        <a:off x="2" y="4056061"/>
        <a:ext cx="727719" cy="311880"/>
      </dsp:txXfrm>
    </dsp:sp>
    <dsp:sp modelId="{38D6D179-1660-4B94-BF0F-D52A7BCEAC41}">
      <dsp:nvSpPr>
        <dsp:cNvPr id="0" name=""/>
        <dsp:cNvSpPr/>
      </dsp:nvSpPr>
      <dsp:spPr>
        <a:xfrm rot="5400000">
          <a:off x="4382883" y="37037"/>
          <a:ext cx="675739" cy="79860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200" kern="1200" smtClean="0"/>
            <a:t>Able to distinguish </a:t>
          </a:r>
          <a:r>
            <a:rPr lang="en-GB" sz="2200" kern="1200" smtClean="0">
              <a:solidFill>
                <a:srgbClr val="1125E5"/>
              </a:solidFill>
            </a:rPr>
            <a:t>get() </a:t>
          </a:r>
          <a:r>
            <a:rPr lang="en-GB" sz="2200" kern="1200" smtClean="0"/>
            <a:t>and </a:t>
          </a:r>
          <a:r>
            <a:rPr lang="en-GB" sz="2200" kern="1200" smtClean="0">
              <a:solidFill>
                <a:srgbClr val="1125E5"/>
              </a:solidFill>
            </a:rPr>
            <a:t>load() </a:t>
          </a:r>
          <a:r>
            <a:rPr lang="en-GB" sz="2200" kern="1200" smtClean="0">
              <a:solidFill>
                <a:schemeClr val="tx1">
                  <a:lumMod val="95000"/>
                  <a:lumOff val="5000"/>
                </a:schemeClr>
              </a:solidFill>
            </a:rPr>
            <a:t>method</a:t>
          </a:r>
          <a:r>
            <a:rPr lang="en-GB" sz="2200" kern="1200" smtClean="0"/>
            <a:t>.</a:t>
          </a:r>
          <a:endParaRPr lang="en-US" sz="2200" kern="1200"/>
        </a:p>
      </dsp:txBody>
      <dsp:txXfrm rot="-5400000">
        <a:off x="727720" y="3725188"/>
        <a:ext cx="7953080" cy="6097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D244B-8012-D64C-9BD8-B1C99B6A9F1F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EB302-0593-8540-93CF-C48BA01ED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24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E683F-B0F4-E449-8728-282D54AB7106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D4566-C949-D649-90FE-6ADEEDE0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249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04433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US" dirty="0" smtClean="0"/>
              <a:t>Overview: What</a:t>
            </a:r>
            <a:r>
              <a:rPr lang="en-US" baseline="0" dirty="0" smtClean="0"/>
              <a:t> </a:t>
            </a:r>
            <a:r>
              <a:rPr lang="en-US" baseline="0" smtClean="0"/>
              <a:t>is hibernate </a:t>
            </a:r>
            <a:r>
              <a:rPr lang="en-US" baseline="0" dirty="0" smtClean="0"/>
              <a:t>&amp; high level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E7464-DC84-4E16-BC22-A5750591296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7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E7464-DC84-4E16-BC22-A5750591296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77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E7464-DC84-4E16-BC22-A5750591296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75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E7464-DC84-4E16-BC22-A5750591296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46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Hibernate provide a </a:t>
            </a:r>
            <a:r>
              <a:rPr lang="en-US" b="1" dirty="0" err="1" smtClean="0"/>
              <a:t>createSQLQuery</a:t>
            </a:r>
            <a:r>
              <a:rPr lang="en-US" dirty="0" smtClean="0"/>
              <a:t> method to let you call your native SQL statement directly.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E7464-DC84-4E16-BC22-A5750591296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684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Hibernate provide a </a:t>
            </a:r>
            <a:r>
              <a:rPr lang="en-US" b="1" dirty="0" err="1" smtClean="0"/>
              <a:t>createSQLQuery</a:t>
            </a:r>
            <a:r>
              <a:rPr lang="en-US" dirty="0" smtClean="0"/>
              <a:t> method to let you call your native SQL statement directly.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E7464-DC84-4E16-BC22-A5750591296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90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E7464-DC84-4E16-BC22-A5750591296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773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E7464-DC84-4E16-BC22-A5750591296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773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E7464-DC84-4E16-BC22-A5750591296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16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E7464-DC84-4E16-BC22-A5750591296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773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04433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US" dirty="0" smtClean="0"/>
              <a:t>Overview: What</a:t>
            </a:r>
            <a:r>
              <a:rPr lang="en-US" baseline="0" dirty="0" smtClean="0"/>
              <a:t> </a:t>
            </a:r>
            <a:r>
              <a:rPr lang="en-US" baseline="0" smtClean="0"/>
              <a:t>is hibernate </a:t>
            </a:r>
            <a:r>
              <a:rPr lang="en-US" baseline="0" dirty="0" smtClean="0"/>
              <a:t>&amp; high level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E7464-DC84-4E16-BC22-A5750591296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86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E7464-DC84-4E16-BC22-A5750591296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773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33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E7464-DC84-4E16-BC22-A5750591296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44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smtClean="0"/>
              <a:t>Mục</a:t>
            </a:r>
            <a:r>
              <a:rPr lang="en-GB" sz="1200" baseline="0" smtClean="0"/>
              <a:t> đích: </a:t>
            </a:r>
            <a:r>
              <a:rPr lang="en-GB" sz="1200" smtClean="0"/>
              <a:t>Hibernate SQL Query is very handy when we have to execute database vendor specific queries that are not supported by Hibernate API. </a:t>
            </a:r>
            <a:r>
              <a:rPr lang="en-GB" sz="1200" i="1" smtClean="0"/>
              <a:t>For example query hints or the CONNECT keyword in Oracle Database</a:t>
            </a:r>
            <a:r>
              <a:rPr lang="en-GB" sz="1200" smtClean="0"/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i="0" smtClean="0">
                <a:sym typeface="Wingdings" panose="05000000000000000000" pitchFamily="2" charset="2"/>
              </a:rPr>
              <a:t> </a:t>
            </a:r>
            <a:r>
              <a:rPr lang="en-GB" sz="1200" b="1" i="0" smtClean="0"/>
              <a:t>Sử</a:t>
            </a:r>
            <a:r>
              <a:rPr lang="en-GB" sz="1200" b="1" i="0" baseline="0" smtClean="0"/>
              <a:t> dụng cho các Database vendor mà không hỗ trợ Hibernate API.</a:t>
            </a:r>
            <a:endParaRPr lang="en-GB" sz="1200" b="1" i="0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64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smtClean="0"/>
              <a:t>Mục</a:t>
            </a:r>
            <a:r>
              <a:rPr lang="en-GB" sz="1200" baseline="0" smtClean="0"/>
              <a:t> đích: </a:t>
            </a:r>
            <a:r>
              <a:rPr lang="en-GB" sz="1200" smtClean="0"/>
              <a:t>Hibernate SQL Query is very handy when we have to execute database vendor specific queries that are not supported by Hibernate API. </a:t>
            </a:r>
            <a:r>
              <a:rPr lang="en-GB" sz="1200" i="1" smtClean="0"/>
              <a:t>For example query hints or the CONNECT keyword in Oracle Database</a:t>
            </a:r>
            <a:r>
              <a:rPr lang="en-GB" sz="1200" smtClean="0"/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i="0" smtClean="0">
                <a:sym typeface="Wingdings" panose="05000000000000000000" pitchFamily="2" charset="2"/>
              </a:rPr>
              <a:t> </a:t>
            </a:r>
            <a:r>
              <a:rPr lang="en-GB" sz="1200" b="1" i="0" smtClean="0"/>
              <a:t>Sử</a:t>
            </a:r>
            <a:r>
              <a:rPr lang="en-GB" sz="1200" b="1" i="0" baseline="0" smtClean="0"/>
              <a:t> dụng cho các Database vendor mà không hỗ trợ Hibernate API.</a:t>
            </a:r>
            <a:endParaRPr lang="en-GB" sz="1200" b="1" i="0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0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smtClean="0"/>
              <a:t>Mục</a:t>
            </a:r>
            <a:r>
              <a:rPr lang="en-GB" sz="1200" baseline="0" smtClean="0"/>
              <a:t> đích: </a:t>
            </a:r>
            <a:r>
              <a:rPr lang="en-GB" sz="1200" smtClean="0"/>
              <a:t>Hibernate SQL Query is very handy when we have to execute database vendor specific queries that are not supported by Hibernate API. </a:t>
            </a:r>
            <a:r>
              <a:rPr lang="en-GB" sz="1200" i="1" smtClean="0"/>
              <a:t>For example query hints or the CONNECT keyword in Oracle Database</a:t>
            </a:r>
            <a:r>
              <a:rPr lang="en-GB" sz="1200" smtClean="0"/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i="0" smtClean="0">
                <a:sym typeface="Wingdings" panose="05000000000000000000" pitchFamily="2" charset="2"/>
              </a:rPr>
              <a:t> </a:t>
            </a:r>
            <a:r>
              <a:rPr lang="en-GB" sz="1200" b="1" i="0" smtClean="0"/>
              <a:t>Sử</a:t>
            </a:r>
            <a:r>
              <a:rPr lang="en-GB" sz="1200" b="1" i="0" baseline="0" smtClean="0"/>
              <a:t> dụng cho các Database vendor mà không hỗ trợ Hibernate API.</a:t>
            </a:r>
            <a:endParaRPr lang="en-GB" sz="1200" b="1" i="0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83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smtClean="0"/>
              <a:t>Mục</a:t>
            </a:r>
            <a:r>
              <a:rPr lang="en-GB" sz="1200" baseline="0" smtClean="0"/>
              <a:t> đích: </a:t>
            </a:r>
            <a:r>
              <a:rPr lang="en-GB" sz="1200" smtClean="0"/>
              <a:t>Hibernate SQL Query is very handy when we have to execute database vendor specific queries that are not supported by Hibernate API. </a:t>
            </a:r>
            <a:r>
              <a:rPr lang="en-GB" sz="1200" i="1" smtClean="0"/>
              <a:t>For example query hints or the CONNECT keyword in Oracle Database</a:t>
            </a:r>
            <a:r>
              <a:rPr lang="en-GB" sz="1200" smtClean="0"/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i="0" smtClean="0">
                <a:sym typeface="Wingdings" panose="05000000000000000000" pitchFamily="2" charset="2"/>
              </a:rPr>
              <a:t> </a:t>
            </a:r>
            <a:r>
              <a:rPr lang="en-GB" sz="1200" b="1" i="0" smtClean="0"/>
              <a:t>Sử</a:t>
            </a:r>
            <a:r>
              <a:rPr lang="en-GB" sz="1200" b="1" i="0" baseline="0" smtClean="0"/>
              <a:t> dụng cho các Database vendor mà không hỗ trợ Hibernate API.</a:t>
            </a:r>
            <a:endParaRPr lang="en-GB" sz="1200" b="1" i="0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4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Link docs:</a:t>
            </a:r>
            <a:r>
              <a:rPr lang="en-GB" baseline="0" smtClean="0"/>
              <a:t> https://docs.jboss.org/hibernate/orm/5.2/userguide/html_single/Hibernate_User_Guide.html#hql-group-by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D4566-C949-D649-90FE-6ADEEDE0F8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46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E7464-DC84-4E16-BC22-A5750591296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77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313" y="2130425"/>
            <a:ext cx="8073887" cy="1470025"/>
          </a:xfrm>
        </p:spPr>
        <p:txBody>
          <a:bodyPr>
            <a:normAutofit/>
          </a:bodyPr>
          <a:lstStyle>
            <a:lvl1pPr algn="l">
              <a:defRPr sz="40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4313" y="3886200"/>
            <a:ext cx="8073887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1410" y="6356350"/>
            <a:ext cx="5528071" cy="365125"/>
          </a:xfrm>
        </p:spPr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619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3962400" cy="365125"/>
          </a:xfrm>
        </p:spPr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129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3962400" cy="365125"/>
          </a:xfrm>
        </p:spPr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50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1" y="22847"/>
            <a:ext cx="8714050" cy="653014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1" y="778566"/>
            <a:ext cx="8714050" cy="5436704"/>
          </a:xfrm>
        </p:spPr>
        <p:txBody>
          <a:bodyPr>
            <a:noAutofit/>
          </a:bodyPr>
          <a:lstStyle>
            <a:lvl1pPr marL="342900" indent="-3429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 2" panose="05020102010507070707" pitchFamily="18" charset="2"/>
              <a:buChar char="P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5456914" cy="365125"/>
          </a:xfrm>
        </p:spPr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352261" cy="365125"/>
          </a:xfrm>
        </p:spPr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37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1410" y="6356350"/>
            <a:ext cx="5447389" cy="365125"/>
          </a:xfrm>
        </p:spPr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08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42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74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2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40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3962400" cy="365125"/>
          </a:xfrm>
        </p:spPr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921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1411" y="6356350"/>
            <a:ext cx="3962400" cy="365125"/>
          </a:xfrm>
        </p:spPr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806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FB0DF-9300-7D4B-B157-CBD30D15743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1411" y="6356350"/>
            <a:ext cx="396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0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4400" b="1" smtClean="0">
                <a:solidFill>
                  <a:schemeClr val="accent6">
                    <a:lumMod val="75000"/>
                  </a:schemeClr>
                </a:solidFill>
              </a:rPr>
              <a:t>Hibernate 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Queries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Design by: DieuNT1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22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Native Query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1200"/>
              </a:spcBef>
            </a:pPr>
            <a:r>
              <a:rPr lang="en-GB" sz="2000" b="1" smtClean="0"/>
              <a:t>Example 1</a:t>
            </a:r>
            <a:r>
              <a:rPr lang="en-GB" sz="2000" smtClean="0">
                <a:solidFill>
                  <a:srgbClr val="1125E5"/>
                </a:solidFill>
              </a:rPr>
              <a:t>: using addEntity()</a:t>
            </a:r>
          </a:p>
          <a:p>
            <a:pPr algn="just">
              <a:spcBef>
                <a:spcPts val="1200"/>
              </a:spcBef>
            </a:pPr>
            <a:endParaRPr lang="en-GB" sz="2000">
              <a:solidFill>
                <a:srgbClr val="1125E5"/>
              </a:solidFill>
            </a:endParaRPr>
          </a:p>
          <a:p>
            <a:pPr algn="just">
              <a:spcBef>
                <a:spcPts val="1200"/>
              </a:spcBef>
            </a:pPr>
            <a:endParaRPr lang="en-GB" sz="2000" smtClean="0">
              <a:solidFill>
                <a:srgbClr val="1125E5"/>
              </a:solidFill>
            </a:endParaRPr>
          </a:p>
          <a:p>
            <a:pPr algn="just">
              <a:spcBef>
                <a:spcPts val="1200"/>
              </a:spcBef>
            </a:pPr>
            <a:endParaRPr lang="en-GB" sz="2000">
              <a:solidFill>
                <a:srgbClr val="1125E5"/>
              </a:solidFill>
            </a:endParaRPr>
          </a:p>
          <a:p>
            <a:pPr algn="just">
              <a:spcBef>
                <a:spcPts val="1200"/>
              </a:spcBef>
            </a:pPr>
            <a:endParaRPr lang="en-GB" sz="2000" smtClean="0">
              <a:solidFill>
                <a:srgbClr val="1125E5"/>
              </a:solidFill>
            </a:endParaRPr>
          </a:p>
          <a:p>
            <a:pPr algn="just">
              <a:spcBef>
                <a:spcPts val="1200"/>
              </a:spcBef>
            </a:pPr>
            <a:endParaRPr lang="en-GB" sz="2000">
              <a:solidFill>
                <a:srgbClr val="1125E5"/>
              </a:solidFill>
            </a:endParaRPr>
          </a:p>
          <a:p>
            <a:pPr algn="just">
              <a:spcBef>
                <a:spcPts val="1200"/>
              </a:spcBef>
            </a:pPr>
            <a:endParaRPr lang="en-GB" sz="2000" smtClean="0">
              <a:solidFill>
                <a:srgbClr val="1125E5"/>
              </a:solidFill>
            </a:endParaRPr>
          </a:p>
          <a:p>
            <a:pPr algn="just">
              <a:spcBef>
                <a:spcPts val="1200"/>
              </a:spcBef>
            </a:pPr>
            <a:endParaRPr lang="en-GB" sz="2000">
              <a:solidFill>
                <a:srgbClr val="1125E5"/>
              </a:solidFill>
            </a:endParaRPr>
          </a:p>
          <a:p>
            <a:pPr marL="0" indent="0" algn="just">
              <a:spcBef>
                <a:spcPts val="1200"/>
              </a:spcBef>
              <a:buNone/>
            </a:pPr>
            <a:endParaRPr lang="en-GB" sz="2000" smtClean="0">
              <a:solidFill>
                <a:srgbClr val="1125E5"/>
              </a:solidFill>
            </a:endParaRPr>
          </a:p>
          <a:p>
            <a:pPr algn="just">
              <a:spcBef>
                <a:spcPts val="1200"/>
              </a:spcBef>
            </a:pPr>
            <a:r>
              <a:rPr lang="en-GB" sz="2000" b="1" smtClean="0"/>
              <a:t>Results:</a:t>
            </a:r>
            <a:endParaRPr lang="en-GB" sz="1600" b="1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904552" y="1227650"/>
            <a:ext cx="7287768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GB" sz="13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3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300" b="1">
                <a:solidFill>
                  <a:srgbClr val="000000"/>
                </a:solidFill>
                <a:latin typeface="Consolas" panose="020B0609020204030204" pitchFamily="49" charset="0"/>
              </a:rPr>
              <a:t> List&lt;Jobs&gt; findAll() </a:t>
            </a:r>
            <a:r>
              <a:rPr lang="en-GB" sz="1300" b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GB" sz="1300" b="1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en-US" sz="13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300">
                <a:solidFill>
                  <a:srgbClr val="000000"/>
                </a:solidFill>
                <a:latin typeface="Consolas" panose="020B0609020204030204" pitchFamily="49" charset="0"/>
              </a:rPr>
              <a:t>        Session </a:t>
            </a:r>
            <a:r>
              <a:rPr lang="en-US" sz="130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3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300" b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3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3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300" b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3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3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30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300">
                <a:solidFill>
                  <a:srgbClr val="000000"/>
                </a:solidFill>
                <a:latin typeface="Consolas" panose="020B0609020204030204" pitchFamily="49" charset="0"/>
              </a:rPr>
              <a:t> = HibernateUtils.</a:t>
            </a:r>
            <a:r>
              <a:rPr lang="en-US" sz="1300" i="1">
                <a:solidFill>
                  <a:srgbClr val="000000"/>
                </a:solidFill>
                <a:latin typeface="Consolas" panose="020B0609020204030204" pitchFamily="49" charset="0"/>
              </a:rPr>
              <a:t>getSessionFactory().openSession();</a:t>
            </a:r>
          </a:p>
          <a:p>
            <a:r>
              <a:rPr lang="en-US" sz="1300">
                <a:solidFill>
                  <a:srgbClr val="000000"/>
                </a:solidFill>
                <a:latin typeface="Consolas" panose="020B0609020204030204" pitchFamily="49" charset="0"/>
              </a:rPr>
              <a:t>            Query&lt;Jobs&gt; </a:t>
            </a:r>
            <a:r>
              <a:rPr lang="en-US" sz="130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sz="13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30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</a:p>
          <a:p>
            <a:r>
              <a:rPr lang="en-US" sz="1300" smtClean="0">
                <a:solidFill>
                  <a:srgbClr val="000000"/>
                </a:solidFill>
                <a:latin typeface="Consolas" panose="020B0609020204030204" pitchFamily="49" charset="0"/>
              </a:rPr>
              <a:t>				.</a:t>
            </a:r>
            <a:r>
              <a:rPr lang="en-US" sz="1300">
                <a:solidFill>
                  <a:srgbClr val="000000"/>
                </a:solidFill>
                <a:latin typeface="Consolas" panose="020B0609020204030204" pitchFamily="49" charset="0"/>
              </a:rPr>
              <a:t>createNativeQuery(</a:t>
            </a:r>
            <a:r>
              <a:rPr lang="en-US" sz="1300">
                <a:solidFill>
                  <a:srgbClr val="2A00FF"/>
                </a:solidFill>
                <a:latin typeface="Consolas" panose="020B0609020204030204" pitchFamily="49" charset="0"/>
              </a:rPr>
              <a:t>"SELECT * FROM dbo.Jobs</a:t>
            </a:r>
            <a:r>
              <a:rPr lang="en-US" sz="130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30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30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300" smtClean="0">
                <a:solidFill>
                  <a:srgbClr val="000000"/>
                </a:solidFill>
                <a:latin typeface="Consolas" panose="020B0609020204030204" pitchFamily="49" charset="0"/>
              </a:rPr>
              <a:t>			.</a:t>
            </a:r>
            <a:r>
              <a:rPr lang="en-US" sz="1300">
                <a:solidFill>
                  <a:srgbClr val="000000"/>
                </a:solidFill>
                <a:latin typeface="Consolas" panose="020B0609020204030204" pitchFamily="49" charset="0"/>
              </a:rPr>
              <a:t>addEntity(Jobs.</a:t>
            </a:r>
            <a:r>
              <a:rPr lang="en-US" sz="13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3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3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3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3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3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sz="1300" b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300" b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list</a:t>
            </a:r>
            <a:r>
              <a:rPr lang="en-US" sz="1300" b="1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();</a:t>
            </a:r>
            <a:endParaRPr lang="en-US" sz="13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sz="1300" b="1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en-US" sz="13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3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300" b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3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300" b="1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300" b="1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300" b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3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3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30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300">
                <a:solidFill>
                  <a:srgbClr val="000000"/>
                </a:solidFill>
                <a:latin typeface="Consolas" panose="020B0609020204030204" pitchFamily="49" charset="0"/>
              </a:rPr>
              <a:t>.close();</a:t>
            </a:r>
          </a:p>
          <a:p>
            <a:r>
              <a:rPr lang="en-US" sz="130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30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3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300"/>
          </a:p>
        </p:txBody>
      </p:sp>
      <p:sp>
        <p:nvSpPr>
          <p:cNvPr id="3" name="Rectangle 2"/>
          <p:cNvSpPr/>
          <p:nvPr/>
        </p:nvSpPr>
        <p:spPr>
          <a:xfrm>
            <a:off x="607971" y="5245454"/>
            <a:ext cx="8454749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[Jobs [jobId=J01, jobTitle=Java Dev1, minSalary=1000.0, maxSalary=2000.0], </a:t>
            </a:r>
            <a:endParaRPr lang="en-US" sz="16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Jobs 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[jobId=J02, jobTitle=Java Dev2, minSalary=1200.0, maxSalary=2200.0], </a:t>
            </a:r>
            <a:endParaRPr lang="en-US" sz="16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Jobs 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[jobId=J03, jobTitle=Java Dev3, minSalary=1400.0, maxSalary=3200.0]]</a:t>
            </a:r>
          </a:p>
        </p:txBody>
      </p:sp>
    </p:spTree>
    <p:extLst>
      <p:ext uri="{BB962C8B-B14F-4D97-AF65-F5344CB8AC3E}">
        <p14:creationId xmlns:p14="http://schemas.microsoft.com/office/powerpoint/2010/main" val="426851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Native Query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1200"/>
              </a:spcBef>
            </a:pPr>
            <a:r>
              <a:rPr lang="en-GB" sz="2000" b="1" smtClean="0"/>
              <a:t>Example 2</a:t>
            </a:r>
            <a:r>
              <a:rPr lang="en-GB" sz="2000" smtClean="0">
                <a:solidFill>
                  <a:srgbClr val="1125E5"/>
                </a:solidFill>
              </a:rPr>
              <a:t>: native query with the conditions/parameters</a:t>
            </a:r>
          </a:p>
          <a:p>
            <a:pPr algn="just">
              <a:spcBef>
                <a:spcPts val="1200"/>
              </a:spcBef>
            </a:pPr>
            <a:endParaRPr lang="en-GB" sz="2000">
              <a:solidFill>
                <a:srgbClr val="1125E5"/>
              </a:solidFill>
            </a:endParaRPr>
          </a:p>
          <a:p>
            <a:pPr algn="just">
              <a:spcBef>
                <a:spcPts val="1200"/>
              </a:spcBef>
            </a:pPr>
            <a:endParaRPr lang="en-GB" sz="2000" smtClean="0">
              <a:solidFill>
                <a:srgbClr val="1125E5"/>
              </a:solidFill>
            </a:endParaRPr>
          </a:p>
          <a:p>
            <a:pPr algn="just">
              <a:spcBef>
                <a:spcPts val="1200"/>
              </a:spcBef>
            </a:pPr>
            <a:endParaRPr lang="en-GB" sz="2000">
              <a:solidFill>
                <a:srgbClr val="1125E5"/>
              </a:solidFill>
            </a:endParaRPr>
          </a:p>
          <a:p>
            <a:pPr algn="just">
              <a:spcBef>
                <a:spcPts val="1200"/>
              </a:spcBef>
            </a:pPr>
            <a:endParaRPr lang="en-GB" sz="2000" smtClean="0">
              <a:solidFill>
                <a:srgbClr val="1125E5"/>
              </a:solidFill>
            </a:endParaRPr>
          </a:p>
          <a:p>
            <a:pPr algn="just">
              <a:spcBef>
                <a:spcPts val="1200"/>
              </a:spcBef>
            </a:pPr>
            <a:endParaRPr lang="en-GB" sz="2000">
              <a:solidFill>
                <a:srgbClr val="1125E5"/>
              </a:solidFill>
            </a:endParaRPr>
          </a:p>
          <a:p>
            <a:pPr algn="just">
              <a:spcBef>
                <a:spcPts val="1200"/>
              </a:spcBef>
            </a:pPr>
            <a:endParaRPr lang="en-GB" sz="2000" smtClean="0">
              <a:solidFill>
                <a:srgbClr val="1125E5"/>
              </a:solidFill>
            </a:endParaRPr>
          </a:p>
          <a:p>
            <a:pPr algn="just">
              <a:spcBef>
                <a:spcPts val="1200"/>
              </a:spcBef>
            </a:pPr>
            <a:endParaRPr lang="en-GB" sz="2000">
              <a:solidFill>
                <a:srgbClr val="1125E5"/>
              </a:solidFill>
            </a:endParaRPr>
          </a:p>
          <a:p>
            <a:pPr marL="0" indent="0" algn="just">
              <a:spcBef>
                <a:spcPts val="1200"/>
              </a:spcBef>
              <a:buNone/>
            </a:pPr>
            <a:endParaRPr lang="en-GB" sz="2000" smtClean="0">
              <a:solidFill>
                <a:srgbClr val="1125E5"/>
              </a:solidFill>
            </a:endParaRPr>
          </a:p>
          <a:p>
            <a:pPr algn="just">
              <a:spcBef>
                <a:spcPts val="1200"/>
              </a:spcBef>
            </a:pPr>
            <a:r>
              <a:rPr lang="en-GB" sz="2000" b="1" smtClean="0"/>
              <a:t>Results:</a:t>
            </a:r>
            <a:endParaRPr lang="en-GB" sz="1600" b="1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5581" y="1182803"/>
            <a:ext cx="7245709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GB" sz="105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05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050" b="1">
                <a:solidFill>
                  <a:srgbClr val="000000"/>
                </a:solidFill>
                <a:latin typeface="Consolas" panose="020B0609020204030204" pitchFamily="49" charset="0"/>
              </a:rPr>
              <a:t> List&lt;Jobs&gt; findByNameAndSalary(String </a:t>
            </a:r>
            <a:r>
              <a:rPr lang="en-GB" sz="1050" b="1">
                <a:solidFill>
                  <a:srgbClr val="6A3E3E"/>
                </a:solidFill>
                <a:latin typeface="Consolas" panose="020B0609020204030204" pitchFamily="49" charset="0"/>
              </a:rPr>
              <a:t>title</a:t>
            </a:r>
            <a:r>
              <a:rPr lang="en-GB" sz="105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050" b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GB" sz="105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050" b="1">
                <a:solidFill>
                  <a:srgbClr val="6A3E3E"/>
                </a:solidFill>
                <a:latin typeface="Consolas" panose="020B0609020204030204" pitchFamily="49" charset="0"/>
              </a:rPr>
              <a:t>salary</a:t>
            </a:r>
            <a:r>
              <a:rPr lang="en-GB" sz="1050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50" b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050" b="1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       Session </a:t>
            </a:r>
            <a:r>
              <a:rPr lang="en-US" sz="105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50" b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05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50" b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05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5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= HibernateUtils.</a:t>
            </a:r>
            <a:r>
              <a:rPr lang="en-US" sz="1050" i="1">
                <a:solidFill>
                  <a:srgbClr val="000000"/>
                </a:solidFill>
                <a:latin typeface="Consolas" panose="020B0609020204030204" pitchFamily="49" charset="0"/>
              </a:rPr>
              <a:t>getSessionFactory().openSession();</a:t>
            </a: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           Query </a:t>
            </a:r>
            <a:r>
              <a:rPr lang="en-US" sz="105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5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.createNativeQuery(</a:t>
            </a:r>
          </a:p>
          <a:p>
            <a:r>
              <a:rPr lang="en-GB" sz="105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GB" sz="1050">
                <a:solidFill>
                  <a:srgbClr val="2A00FF"/>
                </a:solidFill>
                <a:latin typeface="Consolas" panose="020B0609020204030204" pitchFamily="49" charset="0"/>
              </a:rPr>
              <a:t>"SELECT * FROM dbo.Jobs j WHERE j.job_title LIKE :title "</a:t>
            </a:r>
          </a:p>
          <a:p>
            <a:r>
              <a:rPr lang="en-GB" sz="1050">
                <a:solidFill>
                  <a:srgbClr val="000000"/>
                </a:solidFill>
                <a:latin typeface="Consolas" panose="020B0609020204030204" pitchFamily="49" charset="0"/>
              </a:rPr>
              <a:t>                    + </a:t>
            </a:r>
            <a:r>
              <a:rPr lang="en-GB" sz="1050">
                <a:solidFill>
                  <a:srgbClr val="2A00FF"/>
                </a:solidFill>
                <a:latin typeface="Consolas" panose="020B0609020204030204" pitchFamily="49" charset="0"/>
              </a:rPr>
              <a:t>"AND j.min_salary &lt;= :salary AND j.max_salary &gt;= :salary"</a:t>
            </a:r>
            <a:r>
              <a:rPr lang="en-GB" sz="105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                   .addEntity(Jobs.</a:t>
            </a:r>
            <a:r>
              <a:rPr lang="en-US" sz="105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05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5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endParaRPr lang="en-US" sz="105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5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.setParameter(</a:t>
            </a:r>
            <a:r>
              <a:rPr lang="en-US" sz="1050">
                <a:solidFill>
                  <a:srgbClr val="2A00FF"/>
                </a:solidFill>
                <a:latin typeface="Consolas" panose="020B0609020204030204" pitchFamily="49" charset="0"/>
              </a:rPr>
              <a:t>"title"</a:t>
            </a:r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50">
                <a:solidFill>
                  <a:srgbClr val="2A00FF"/>
                </a:solidFill>
                <a:latin typeface="Consolas" panose="020B0609020204030204" pitchFamily="49" charset="0"/>
              </a:rPr>
              <a:t>"%"</a:t>
            </a:r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050">
                <a:solidFill>
                  <a:srgbClr val="6A3E3E"/>
                </a:solidFill>
                <a:latin typeface="Consolas" panose="020B0609020204030204" pitchFamily="49" charset="0"/>
              </a:rPr>
              <a:t>title</a:t>
            </a:r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050">
                <a:solidFill>
                  <a:srgbClr val="2A00FF"/>
                </a:solidFill>
                <a:latin typeface="Consolas" panose="020B0609020204030204" pitchFamily="49" charset="0"/>
              </a:rPr>
              <a:t>"%"</a:t>
            </a:r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5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.setParameter(</a:t>
            </a:r>
            <a:r>
              <a:rPr lang="en-US" sz="1050">
                <a:solidFill>
                  <a:srgbClr val="2A00FF"/>
                </a:solidFill>
                <a:latin typeface="Consolas" panose="020B0609020204030204" pitchFamily="49" charset="0"/>
              </a:rPr>
              <a:t>"salary"</a:t>
            </a:r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50">
                <a:solidFill>
                  <a:srgbClr val="6A3E3E"/>
                </a:solidFill>
                <a:latin typeface="Consolas" panose="020B0609020204030204" pitchFamily="49" charset="0"/>
              </a:rPr>
              <a:t>salary</a:t>
            </a:r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5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05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sz="1050" b="1">
                <a:solidFill>
                  <a:srgbClr val="000000"/>
                </a:solidFill>
                <a:latin typeface="Consolas" panose="020B0609020204030204" pitchFamily="49" charset="0"/>
              </a:rPr>
              <a:t>.list();</a:t>
            </a: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sz="1050" b="1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en-US" sz="105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50" b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05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050" b="1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050" b="1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050" b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05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05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.close();</a:t>
            </a: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05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050"/>
          </a:p>
        </p:txBody>
      </p:sp>
      <p:sp>
        <p:nvSpPr>
          <p:cNvPr id="9" name="Rectangle 8"/>
          <p:cNvSpPr/>
          <p:nvPr/>
        </p:nvSpPr>
        <p:spPr>
          <a:xfrm>
            <a:off x="538480" y="5561085"/>
            <a:ext cx="84632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>
                <a:solidFill>
                  <a:srgbClr val="000000"/>
                </a:solidFill>
                <a:latin typeface="Consolas" panose="020B0609020204030204" pitchFamily="49" charset="0"/>
              </a:rPr>
              <a:t>[Jobs [jobId=J01, jobTitle=Java Dev1, minSalary=1000.0, maxSalary=2000.0]]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28684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Native Query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1200"/>
              </a:spcBef>
            </a:pPr>
            <a:r>
              <a:rPr lang="en-GB" sz="1800" b="1" smtClean="0"/>
              <a:t>Example 3</a:t>
            </a:r>
            <a:r>
              <a:rPr lang="en-GB" sz="1800" smtClean="0">
                <a:solidFill>
                  <a:srgbClr val="1125E5"/>
                </a:solidFill>
              </a:rPr>
              <a:t>: addEntity(), addJoin()</a:t>
            </a:r>
          </a:p>
          <a:p>
            <a:pPr algn="just">
              <a:spcBef>
                <a:spcPts val="1200"/>
              </a:spcBef>
            </a:pPr>
            <a:endParaRPr lang="en-GB" sz="1800">
              <a:solidFill>
                <a:srgbClr val="1125E5"/>
              </a:solidFill>
            </a:endParaRPr>
          </a:p>
          <a:p>
            <a:pPr algn="just">
              <a:spcBef>
                <a:spcPts val="1200"/>
              </a:spcBef>
            </a:pPr>
            <a:endParaRPr lang="en-GB" sz="1800" smtClean="0">
              <a:solidFill>
                <a:srgbClr val="1125E5"/>
              </a:solidFill>
            </a:endParaRPr>
          </a:p>
          <a:p>
            <a:pPr algn="just">
              <a:spcBef>
                <a:spcPts val="1200"/>
              </a:spcBef>
            </a:pPr>
            <a:endParaRPr lang="en-GB" sz="1800">
              <a:solidFill>
                <a:srgbClr val="1125E5"/>
              </a:solidFill>
            </a:endParaRPr>
          </a:p>
          <a:p>
            <a:pPr algn="just">
              <a:spcBef>
                <a:spcPts val="1200"/>
              </a:spcBef>
            </a:pPr>
            <a:endParaRPr lang="en-GB" sz="1800" smtClean="0">
              <a:solidFill>
                <a:srgbClr val="1125E5"/>
              </a:solidFill>
            </a:endParaRPr>
          </a:p>
          <a:p>
            <a:pPr algn="just">
              <a:spcBef>
                <a:spcPts val="1200"/>
              </a:spcBef>
            </a:pPr>
            <a:endParaRPr lang="en-GB" sz="1800">
              <a:solidFill>
                <a:srgbClr val="1125E5"/>
              </a:solidFill>
            </a:endParaRPr>
          </a:p>
          <a:p>
            <a:pPr algn="just">
              <a:spcBef>
                <a:spcPts val="1200"/>
              </a:spcBef>
            </a:pPr>
            <a:endParaRPr lang="en-GB" sz="1800" smtClean="0">
              <a:solidFill>
                <a:srgbClr val="1125E5"/>
              </a:solidFill>
            </a:endParaRPr>
          </a:p>
          <a:p>
            <a:pPr algn="just">
              <a:spcBef>
                <a:spcPts val="1200"/>
              </a:spcBef>
            </a:pPr>
            <a:endParaRPr lang="en-GB" sz="1800" smtClean="0">
              <a:solidFill>
                <a:srgbClr val="1125E5"/>
              </a:solidFill>
            </a:endParaRPr>
          </a:p>
          <a:p>
            <a:pPr algn="just">
              <a:spcBef>
                <a:spcPts val="1200"/>
              </a:spcBef>
            </a:pPr>
            <a:endParaRPr lang="en-GB" sz="1800">
              <a:solidFill>
                <a:srgbClr val="1125E5"/>
              </a:solidFill>
            </a:endParaRPr>
          </a:p>
          <a:p>
            <a:pPr marL="0" indent="0" algn="just">
              <a:spcBef>
                <a:spcPts val="1200"/>
              </a:spcBef>
              <a:buNone/>
            </a:pPr>
            <a:endParaRPr lang="en-GB" sz="1100" smtClean="0">
              <a:solidFill>
                <a:srgbClr val="1125E5"/>
              </a:solidFill>
            </a:endParaRPr>
          </a:p>
          <a:p>
            <a:pPr marL="0" indent="0" algn="just">
              <a:spcBef>
                <a:spcPts val="1200"/>
              </a:spcBef>
              <a:buNone/>
            </a:pPr>
            <a:endParaRPr lang="en-GB" sz="1100" smtClean="0">
              <a:solidFill>
                <a:srgbClr val="1125E5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94360" y="1184667"/>
            <a:ext cx="8193024" cy="46166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GB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List&lt;Object[]&gt; findAll() </a:t>
            </a:r>
            <a:r>
              <a:rPr lang="en-GB" sz="1400" b="1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throws</a:t>
            </a:r>
            <a:r>
              <a:rPr lang="en-GB" sz="1400" b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Exception </a:t>
            </a:r>
            <a:r>
              <a:rPr lang="en-GB" sz="1400" b="1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{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Session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HibernateUtils.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getSessionFactory().</a:t>
            </a:r>
            <a:r>
              <a:rPr lang="en-US" sz="1400" i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openSession();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Query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.createNativeQuery(</a:t>
            </a:r>
          </a:p>
          <a:p>
            <a:r>
              <a:rPr lang="en-GB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GB" sz="1400" smtClean="0">
                <a:solidFill>
                  <a:srgbClr val="2A00FF"/>
                </a:solidFill>
                <a:latin typeface="Consolas" panose="020B0609020204030204" pitchFamily="49" charset="0"/>
              </a:rPr>
              <a:t>"SELECT j.*, e.* FROM dbo.Jobs j JOIN dbo.Employees e </a:t>
            </a:r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    + </a:t>
            </a:r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</a:rPr>
              <a:t>"ON j.job_id = e.job_id"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	.addEntity</a:t>
            </a:r>
            <a:r>
              <a:rPr lang="en-GB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>
                <a:solidFill>
                  <a:srgbClr val="2A00FF"/>
                </a:solidFill>
                <a:latin typeface="Consolas" panose="020B0609020204030204" pitchFamily="49" charset="0"/>
              </a:rPr>
              <a:t>"j"</a:t>
            </a:r>
            <a:r>
              <a:rPr lang="en-GB" sz="1400">
                <a:solidFill>
                  <a:srgbClr val="000000"/>
                </a:solidFill>
                <a:latin typeface="Consolas" panose="020B0609020204030204" pitchFamily="49" charset="0"/>
              </a:rPr>
              <a:t>, Jobs.</a:t>
            </a:r>
            <a:r>
              <a:rPr lang="en-GB" sz="14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GB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400" b="1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GB" sz="140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GB" sz="1400">
                <a:solidFill>
                  <a:srgbClr val="000000"/>
                </a:solidFill>
                <a:latin typeface="Consolas" panose="020B0609020204030204" pitchFamily="49" charset="0"/>
              </a:rPr>
              <a:t>addJoin</a:t>
            </a:r>
            <a:r>
              <a:rPr lang="en-GB" sz="1400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b="1">
                <a:solidFill>
                  <a:srgbClr val="2A00FF"/>
                </a:solidFill>
                <a:latin typeface="Consolas" panose="020B0609020204030204" pitchFamily="49" charset="0"/>
              </a:rPr>
              <a:t>"e"</a:t>
            </a:r>
            <a:r>
              <a:rPr lang="en-GB" sz="1400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400" b="1">
                <a:solidFill>
                  <a:srgbClr val="2A00FF"/>
                </a:solidFill>
                <a:latin typeface="Consolas" panose="020B0609020204030204" pitchFamily="49" charset="0"/>
              </a:rPr>
              <a:t>"j.employees"</a:t>
            </a:r>
            <a:r>
              <a:rPr lang="en-GB" sz="14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List&lt;Object[]&gt;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jobs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.list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jobs</a:t>
            </a:r>
            <a:r>
              <a:rPr lang="en-US" sz="1400" b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b="1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.close();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400"/>
          </a:p>
        </p:txBody>
      </p:sp>
      <p:sp>
        <p:nvSpPr>
          <p:cNvPr id="3" name="Rectangle 2"/>
          <p:cNvSpPr/>
          <p:nvPr/>
        </p:nvSpPr>
        <p:spPr>
          <a:xfrm>
            <a:off x="2950844" y="3154680"/>
            <a:ext cx="2928747" cy="23774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Native Query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0" y="3309931"/>
            <a:ext cx="8714050" cy="2693045"/>
          </a:xfrm>
        </p:spPr>
        <p:txBody>
          <a:bodyPr/>
          <a:lstStyle/>
          <a:p>
            <a:r>
              <a:rPr lang="en-GB" sz="2000" b="1" smtClean="0"/>
              <a:t>Results:</a:t>
            </a:r>
            <a:endParaRPr lang="en-US" sz="2000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87431" y="816941"/>
            <a:ext cx="7041585" cy="24929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</a:p>
          <a:p>
            <a:r>
              <a:rPr lang="en-US" sz="1200" b="1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testFindAll() </a:t>
            </a:r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en-US" sz="1200" smtClean="0">
                <a:solidFill>
                  <a:srgbClr val="000000"/>
                </a:solidFill>
                <a:latin typeface="Consolas" panose="020B0609020204030204" pitchFamily="49" charset="0"/>
              </a:rPr>
              <a:t>	List&lt;Object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[]&gt; </a:t>
            </a:r>
            <a:r>
              <a:rPr lang="en-US" sz="1200">
                <a:solidFill>
                  <a:srgbClr val="6A3E3E"/>
                </a:solidFill>
                <a:latin typeface="Consolas" panose="020B0609020204030204" pitchFamily="49" charset="0"/>
              </a:rPr>
              <a:t>jobs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i="1">
                <a:solidFill>
                  <a:srgbClr val="0000C0"/>
                </a:solidFill>
                <a:latin typeface="Consolas" panose="020B0609020204030204" pitchFamily="49" charset="0"/>
              </a:rPr>
              <a:t>jobDao</a:t>
            </a:r>
            <a:r>
              <a:rPr lang="en-US" sz="1200" i="1">
                <a:solidFill>
                  <a:srgbClr val="000000"/>
                </a:solidFill>
                <a:latin typeface="Consolas" panose="020B0609020204030204" pitchFamily="49" charset="0"/>
              </a:rPr>
              <a:t>.findAll();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200" b="1" smtClean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en-US" sz="12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(Object[] </a:t>
            </a:r>
            <a:r>
              <a:rPr lang="en-US" sz="1200" b="1">
                <a:solidFill>
                  <a:srgbClr val="6A3E3E"/>
                </a:solidFill>
                <a:latin typeface="Consolas" panose="020B0609020204030204" pitchFamily="49" charset="0"/>
              </a:rPr>
              <a:t>object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200" b="1">
                <a:solidFill>
                  <a:srgbClr val="6A3E3E"/>
                </a:solidFill>
                <a:latin typeface="Consolas" panose="020B0609020204030204" pitchFamily="49" charset="0"/>
              </a:rPr>
              <a:t>jobs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Jobs </a:t>
            </a:r>
            <a:r>
              <a:rPr lang="en-US" sz="120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job</a:t>
            </a:r>
            <a:r>
              <a:rPr lang="en-US" sz="120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= (Jobs) </a:t>
            </a:r>
            <a:r>
              <a:rPr lang="en-US" sz="120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object</a:t>
            </a:r>
            <a:r>
              <a:rPr lang="en-US" sz="120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[0];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System.</a:t>
            </a:r>
            <a:r>
              <a:rPr lang="en-US" sz="1200" b="1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b="1" i="1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200" b="1" i="1">
                <a:solidFill>
                  <a:srgbClr val="6A3E3E"/>
                </a:solidFill>
                <a:latin typeface="Consolas" panose="020B0609020204030204" pitchFamily="49" charset="0"/>
              </a:rPr>
              <a:t>job</a:t>
            </a:r>
            <a:r>
              <a:rPr lang="en-US" sz="1200" b="1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b="1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(Employees </a:t>
            </a:r>
            <a:r>
              <a:rPr lang="en-US" sz="1200" b="1">
                <a:solidFill>
                  <a:srgbClr val="6A3E3E"/>
                </a:solidFill>
                <a:latin typeface="Consolas" panose="020B0609020204030204" pitchFamily="49" charset="0"/>
              </a:rPr>
              <a:t>employee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200" b="1">
                <a:solidFill>
                  <a:srgbClr val="6A3E3E"/>
                </a:solidFill>
                <a:latin typeface="Consolas" panose="020B0609020204030204" pitchFamily="49" charset="0"/>
              </a:rPr>
              <a:t>job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.getEmployees()) {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    System.</a:t>
            </a:r>
            <a:r>
              <a:rPr lang="en-US" sz="1200" b="1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200" b="1" i="1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200" b="1" i="1">
                <a:solidFill>
                  <a:srgbClr val="6A3E3E"/>
                </a:solidFill>
                <a:latin typeface="Consolas" panose="020B0609020204030204" pitchFamily="49" charset="0"/>
              </a:rPr>
              <a:t>employee</a:t>
            </a:r>
            <a:r>
              <a:rPr lang="en-US" sz="1200" b="1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20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/>
          </a:p>
        </p:txBody>
      </p:sp>
      <p:sp>
        <p:nvSpPr>
          <p:cNvPr id="7" name="Rectangle 6"/>
          <p:cNvSpPr/>
          <p:nvPr/>
        </p:nvSpPr>
        <p:spPr>
          <a:xfrm>
            <a:off x="526027" y="3792376"/>
            <a:ext cx="8172832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GB" sz="900" b="1">
                <a:solidFill>
                  <a:srgbClr val="000000"/>
                </a:solidFill>
                <a:latin typeface="Consolas" panose="020B0609020204030204" pitchFamily="49" charset="0"/>
              </a:rPr>
              <a:t>Jobs [jobId=J01, jobTitle=Java Dev1, minSalary=1000.0, maxSalary=2000.0</a:t>
            </a:r>
            <a:r>
              <a:rPr lang="en-GB" sz="900" b="1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spcBef>
                <a:spcPts val="300"/>
              </a:spcBef>
            </a:pPr>
            <a:r>
              <a:rPr lang="en-GB" sz="900" smtClean="0">
                <a:solidFill>
                  <a:srgbClr val="000000"/>
                </a:solidFill>
                <a:latin typeface="Consolas" panose="020B0609020204030204" pitchFamily="49" charset="0"/>
              </a:rPr>
              <a:t>Employees 	[</a:t>
            </a:r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employeeId=5, first_name=Nguyen, last_name=Minh Thanh, email=thanh@fsoft.com.vn, phoneNumber=0988777111, </a:t>
            </a:r>
            <a:endParaRPr lang="en-GB" sz="9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900" smtClean="0">
                <a:solidFill>
                  <a:srgbClr val="000000"/>
                </a:solidFill>
                <a:latin typeface="Consolas" panose="020B0609020204030204" pitchFamily="49" charset="0"/>
              </a:rPr>
              <a:t>	hireDate=1999-01-01</a:t>
            </a:r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, salary=1000.0, commissionPct=1.1]</a:t>
            </a:r>
          </a:p>
          <a:p>
            <a:pPr>
              <a:spcBef>
                <a:spcPts val="300"/>
              </a:spcBef>
            </a:pPr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Employees </a:t>
            </a:r>
            <a:r>
              <a:rPr lang="en-GB" sz="900" smtClean="0">
                <a:solidFill>
                  <a:srgbClr val="000000"/>
                </a:solidFill>
                <a:latin typeface="Consolas" panose="020B0609020204030204" pitchFamily="49" charset="0"/>
              </a:rPr>
              <a:t>	[</a:t>
            </a:r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employeeId=1, first_name=Nguyen, last_name=Quang Anh, email=anhnd22@fsoft.com.vn, phoneNumber=0988777666, </a:t>
            </a:r>
            <a:endParaRPr lang="en-GB" sz="9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900" smtClean="0">
                <a:solidFill>
                  <a:srgbClr val="000000"/>
                </a:solidFill>
                <a:latin typeface="Consolas" panose="020B0609020204030204" pitchFamily="49" charset="0"/>
              </a:rPr>
              <a:t>	hireDate=2019-01-01</a:t>
            </a:r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, salary=1000.0, commissionPct=1.1]</a:t>
            </a:r>
          </a:p>
          <a:p>
            <a:pPr>
              <a:spcBef>
                <a:spcPts val="300"/>
              </a:spcBef>
            </a:pPr>
            <a:r>
              <a:rPr lang="en-GB" sz="900" b="1">
                <a:solidFill>
                  <a:srgbClr val="000000"/>
                </a:solidFill>
                <a:latin typeface="Consolas" panose="020B0609020204030204" pitchFamily="49" charset="0"/>
              </a:rPr>
              <a:t>Jobs [jobId=J01, jobTitle=Java Dev1, minSalary=1000.0, maxSalary=2000.0]</a:t>
            </a:r>
          </a:p>
          <a:p>
            <a:pPr>
              <a:spcBef>
                <a:spcPts val="300"/>
              </a:spcBef>
            </a:pPr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Employees </a:t>
            </a:r>
            <a:r>
              <a:rPr lang="en-GB" sz="900" smtClean="0">
                <a:solidFill>
                  <a:srgbClr val="000000"/>
                </a:solidFill>
                <a:latin typeface="Consolas" panose="020B0609020204030204" pitchFamily="49" charset="0"/>
              </a:rPr>
              <a:t>	[</a:t>
            </a:r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employeeId=5, first_name=Nguyen, last_name=Minh Thanh, email=thanh@fsoft.com.vn, phoneNumber=0988777111, </a:t>
            </a:r>
            <a:endParaRPr lang="en-GB" sz="9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900" smtClean="0">
                <a:solidFill>
                  <a:srgbClr val="000000"/>
                </a:solidFill>
                <a:latin typeface="Consolas" panose="020B0609020204030204" pitchFamily="49" charset="0"/>
              </a:rPr>
              <a:t>	hireDate=1999-01-01</a:t>
            </a:r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, salary=1000.0, commissionPct=1.1]</a:t>
            </a:r>
          </a:p>
          <a:p>
            <a:pPr>
              <a:spcBef>
                <a:spcPts val="300"/>
              </a:spcBef>
            </a:pPr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Employees </a:t>
            </a:r>
            <a:r>
              <a:rPr lang="en-GB" sz="900" smtClean="0">
                <a:solidFill>
                  <a:srgbClr val="000000"/>
                </a:solidFill>
                <a:latin typeface="Consolas" panose="020B0609020204030204" pitchFamily="49" charset="0"/>
              </a:rPr>
              <a:t>	[</a:t>
            </a:r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employeeId=1, first_name=Nguyen, last_name=Quang Anh, email=anhnd22@fsoft.com.vn, phoneNumber=0988777666, </a:t>
            </a:r>
            <a:endParaRPr lang="en-GB" sz="9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900" smtClean="0">
                <a:solidFill>
                  <a:srgbClr val="000000"/>
                </a:solidFill>
                <a:latin typeface="Consolas" panose="020B0609020204030204" pitchFamily="49" charset="0"/>
              </a:rPr>
              <a:t>	hireDate=2019-01-01</a:t>
            </a:r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, salary=1000.0, commissionPct=1.1]</a:t>
            </a:r>
          </a:p>
          <a:p>
            <a:pPr>
              <a:spcBef>
                <a:spcPts val="300"/>
              </a:spcBef>
            </a:pPr>
            <a:r>
              <a:rPr lang="en-GB" sz="900" b="1">
                <a:solidFill>
                  <a:srgbClr val="000000"/>
                </a:solidFill>
                <a:latin typeface="Consolas" panose="020B0609020204030204" pitchFamily="49" charset="0"/>
              </a:rPr>
              <a:t>Jobs [jobId=J02, jobTitle=Java Dev2, minSalary=1200.0, maxSalary=2200.0]</a:t>
            </a:r>
          </a:p>
          <a:p>
            <a:pPr>
              <a:spcBef>
                <a:spcPts val="300"/>
              </a:spcBef>
            </a:pPr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Employees </a:t>
            </a:r>
            <a:r>
              <a:rPr lang="en-GB" sz="900" smtClean="0">
                <a:solidFill>
                  <a:srgbClr val="000000"/>
                </a:solidFill>
                <a:latin typeface="Consolas" panose="020B0609020204030204" pitchFamily="49" charset="0"/>
              </a:rPr>
              <a:t>	[</a:t>
            </a:r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employeeId=7, first_name=Hoang, last_name=Van Liem, email=Liem@fsoft.com.vn, phoneNumber=0988777112, </a:t>
            </a:r>
            <a:endParaRPr lang="en-GB" sz="9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900" smtClean="0">
                <a:solidFill>
                  <a:srgbClr val="000000"/>
                </a:solidFill>
                <a:latin typeface="Consolas" panose="020B0609020204030204" pitchFamily="49" charset="0"/>
              </a:rPr>
              <a:t>	hireDate=1999-01-01</a:t>
            </a:r>
            <a:r>
              <a:rPr lang="en-GB" sz="900">
                <a:solidFill>
                  <a:srgbClr val="000000"/>
                </a:solidFill>
                <a:latin typeface="Consolas" panose="020B0609020204030204" pitchFamily="49" charset="0"/>
              </a:rPr>
              <a:t>, salary=1000.0, commissionPct=1.1]</a:t>
            </a:r>
          </a:p>
        </p:txBody>
      </p:sp>
    </p:spTree>
    <p:extLst>
      <p:ext uri="{BB962C8B-B14F-4D97-AF65-F5344CB8AC3E}">
        <p14:creationId xmlns:p14="http://schemas.microsoft.com/office/powerpoint/2010/main" val="253369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Native Query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sz="2000"/>
              <a:t>Using @</a:t>
            </a:r>
            <a:r>
              <a:rPr lang="en-GB" sz="2000" b="1"/>
              <a:t>NamedNativeQuery</a:t>
            </a:r>
            <a:r>
              <a:rPr lang="en-GB" sz="2000"/>
              <a:t> and @</a:t>
            </a:r>
            <a:r>
              <a:rPr lang="en-GB" sz="2000" b="1"/>
              <a:t>NamedNativeQueries</a:t>
            </a:r>
            <a:r>
              <a:rPr lang="en-GB" sz="2000"/>
              <a:t> </a:t>
            </a:r>
            <a:r>
              <a:rPr lang="en-GB" sz="2000" smtClean="0"/>
              <a:t>Annotations.</a:t>
            </a:r>
          </a:p>
          <a:p>
            <a:pPr>
              <a:spcBef>
                <a:spcPts val="1200"/>
              </a:spcBef>
            </a:pPr>
            <a:r>
              <a:rPr lang="en-GB" sz="2000" b="1" smtClean="0"/>
              <a:t>Syntax</a:t>
            </a:r>
            <a:r>
              <a:rPr lang="en-GB" sz="2000" smtClean="0"/>
              <a:t>:</a:t>
            </a:r>
          </a:p>
          <a:p>
            <a:pPr>
              <a:spcBef>
                <a:spcPts val="1200"/>
              </a:spcBef>
            </a:pPr>
            <a:endParaRPr lang="en-US" sz="2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14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33869" y="1936045"/>
            <a:ext cx="8271592" cy="4381929"/>
            <a:chOff x="633869" y="1936045"/>
            <a:chExt cx="8271592" cy="4381929"/>
          </a:xfrm>
        </p:grpSpPr>
        <p:sp>
          <p:nvSpPr>
            <p:cNvPr id="7" name="Rectangle 6"/>
            <p:cNvSpPr/>
            <p:nvPr/>
          </p:nvSpPr>
          <p:spPr>
            <a:xfrm>
              <a:off x="633869" y="1936045"/>
              <a:ext cx="8271592" cy="43819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>
                  <a:solidFill>
                    <a:srgbClr val="646464"/>
                  </a:solidFill>
                  <a:latin typeface="Consolas" panose="020B0609020204030204" pitchFamily="49" charset="0"/>
                </a:rPr>
                <a:t>@Entity</a:t>
              </a:r>
            </a:p>
            <a:p>
              <a:pPr>
                <a:spcBef>
                  <a:spcPts val="600"/>
                </a:spcBef>
              </a:pPr>
              <a:r>
                <a:rPr lang="en-GB" sz="1400">
                  <a:solidFill>
                    <a:srgbClr val="646464"/>
                  </a:solidFill>
                  <a:latin typeface="Consolas" panose="020B0609020204030204" pitchFamily="49" charset="0"/>
                </a:rPr>
                <a:t>@Table</a:t>
              </a:r>
              <a:r>
                <a:rPr lang="en-GB" sz="1400">
                  <a:solidFill>
                    <a:srgbClr val="000000"/>
                  </a:solidFill>
                  <a:latin typeface="Consolas" panose="020B0609020204030204" pitchFamily="49" charset="0"/>
                </a:rPr>
                <a:t>(name = </a:t>
              </a:r>
              <a:r>
                <a:rPr lang="en-GB" sz="1400">
                  <a:solidFill>
                    <a:srgbClr val="2A00FF"/>
                  </a:solidFill>
                  <a:latin typeface="Consolas" panose="020B0609020204030204" pitchFamily="49" charset="0"/>
                </a:rPr>
                <a:t>"Employees"</a:t>
              </a:r>
              <a:r>
                <a:rPr lang="en-GB" sz="1400">
                  <a:solidFill>
                    <a:srgbClr val="000000"/>
                  </a:solidFill>
                  <a:latin typeface="Consolas" panose="020B0609020204030204" pitchFamily="49" charset="0"/>
                </a:rPr>
                <a:t>, schema = </a:t>
              </a:r>
              <a:r>
                <a:rPr lang="en-GB" sz="1400">
                  <a:solidFill>
                    <a:srgbClr val="2A00FF"/>
                  </a:solidFill>
                  <a:latin typeface="Consolas" panose="020B0609020204030204" pitchFamily="49" charset="0"/>
                </a:rPr>
                <a:t>"dbo"</a:t>
              </a:r>
              <a:r>
                <a:rPr lang="en-GB" sz="1400">
                  <a:solidFill>
                    <a:srgbClr val="000000"/>
                  </a:solidFill>
                  <a:latin typeface="Consolas" panose="020B0609020204030204" pitchFamily="49" charset="0"/>
                </a:rPr>
                <a:t>, indexes = {</a:t>
              </a:r>
            </a:p>
            <a:p>
              <a:pPr>
                <a:spcBef>
                  <a:spcPts val="600"/>
                </a:spcBef>
              </a:pPr>
              <a:r>
                <a:rPr lang="en-GB" sz="140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GB" sz="1400">
                  <a:solidFill>
                    <a:srgbClr val="646464"/>
                  </a:solidFill>
                  <a:latin typeface="Consolas" panose="020B0609020204030204" pitchFamily="49" charset="0"/>
                </a:rPr>
                <a:t>@Index</a:t>
              </a:r>
              <a:r>
                <a:rPr lang="en-GB" sz="1400">
                  <a:solidFill>
                    <a:srgbClr val="000000"/>
                  </a:solidFill>
                  <a:latin typeface="Consolas" panose="020B0609020204030204" pitchFamily="49" charset="0"/>
                </a:rPr>
                <a:t>(columnList = </a:t>
              </a:r>
              <a:r>
                <a:rPr lang="en-GB" sz="1400">
                  <a:solidFill>
                    <a:srgbClr val="2A00FF"/>
                  </a:solidFill>
                  <a:latin typeface="Consolas" panose="020B0609020204030204" pitchFamily="49" charset="0"/>
                </a:rPr>
                <a:t>"first_name, last_name"</a:t>
              </a:r>
              <a:r>
                <a:rPr lang="en-GB" sz="1400">
                  <a:solidFill>
                    <a:srgbClr val="000000"/>
                  </a:solidFill>
                  <a:latin typeface="Consolas" panose="020B0609020204030204" pitchFamily="49" charset="0"/>
                </a:rPr>
                <a:t>, name = </a:t>
              </a:r>
              <a:r>
                <a:rPr lang="en-GB" sz="1400">
                  <a:solidFill>
                    <a:srgbClr val="2A00FF"/>
                  </a:solidFill>
                  <a:latin typeface="Consolas" panose="020B0609020204030204" pitchFamily="49" charset="0"/>
                </a:rPr>
                <a:t>"IDX_EMP_NAME"</a:t>
              </a:r>
              <a:r>
                <a:rPr lang="en-GB" sz="1400">
                  <a:solidFill>
                    <a:srgbClr val="000000"/>
                  </a:solidFill>
                  <a:latin typeface="Consolas" panose="020B0609020204030204" pitchFamily="49" charset="0"/>
                </a:rPr>
                <a:t>) </a:t>
              </a:r>
              <a:r>
                <a:rPr lang="en-GB" sz="140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})</a:t>
              </a:r>
              <a:endParaRPr lang="en-GB" sz="1400">
                <a:solidFill>
                  <a:srgbClr val="3F7F5F"/>
                </a:solidFill>
                <a:latin typeface="Consolas" panose="020B0609020204030204" pitchFamily="49" charset="0"/>
              </a:endParaRPr>
            </a:p>
            <a:p>
              <a:pPr>
                <a:spcBef>
                  <a:spcPts val="600"/>
                </a:spcBef>
              </a:pPr>
              <a:r>
                <a:rPr lang="en-US" sz="1400">
                  <a:solidFill>
                    <a:srgbClr val="646464"/>
                  </a:solidFill>
                  <a:latin typeface="Consolas" panose="020B0609020204030204" pitchFamily="49" charset="0"/>
                </a:rPr>
                <a:t>@NamedNativeQueries</a:t>
              </a:r>
              <a:r>
                <a:rPr lang="en-US" sz="1400">
                  <a:solidFill>
                    <a:srgbClr val="000000"/>
                  </a:solidFill>
                  <a:latin typeface="Consolas" panose="020B0609020204030204" pitchFamily="49" charset="0"/>
                </a:rPr>
                <a:t>({</a:t>
              </a:r>
            </a:p>
            <a:p>
              <a:pPr>
                <a:spcBef>
                  <a:spcPts val="600"/>
                </a:spcBef>
              </a:pPr>
              <a:r>
                <a:rPr lang="en-GB" sz="140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GB" sz="140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lang="en-GB" sz="1400" smtClean="0">
                  <a:solidFill>
                    <a:srgbClr val="646464"/>
                  </a:solidFill>
                  <a:latin typeface="Consolas" panose="020B0609020204030204" pitchFamily="49" charset="0"/>
                </a:rPr>
                <a:t>@</a:t>
              </a:r>
              <a:r>
                <a:rPr lang="en-GB" sz="1400">
                  <a:solidFill>
                    <a:srgbClr val="646464"/>
                  </a:solidFill>
                  <a:latin typeface="Consolas" panose="020B0609020204030204" pitchFamily="49" charset="0"/>
                </a:rPr>
                <a:t>NamedNativeQuery</a:t>
              </a:r>
              <a:r>
                <a:rPr lang="en-GB" sz="1400">
                  <a:solidFill>
                    <a:srgbClr val="000000"/>
                  </a:solidFill>
                  <a:latin typeface="Consolas" panose="020B0609020204030204" pitchFamily="49" charset="0"/>
                </a:rPr>
                <a:t>(name = </a:t>
              </a:r>
              <a:r>
                <a:rPr lang="en-GB" sz="1400">
                  <a:solidFill>
                    <a:srgbClr val="2A00FF"/>
                  </a:solidFill>
                  <a:latin typeface="Consolas" panose="020B0609020204030204" pitchFamily="49" charset="0"/>
                </a:rPr>
                <a:t>"FIND_EMP_BY_JOB"</a:t>
              </a:r>
              <a:r>
                <a:rPr lang="en-GB" sz="1400">
                  <a:solidFill>
                    <a:srgbClr val="000000"/>
                  </a:solidFill>
                  <a:latin typeface="Consolas" panose="020B0609020204030204" pitchFamily="49" charset="0"/>
                </a:rPr>
                <a:t>, query = </a:t>
              </a:r>
              <a:r>
                <a:rPr lang="en-GB" sz="1400">
                  <a:solidFill>
                    <a:srgbClr val="2A00FF"/>
                  </a:solidFill>
                  <a:latin typeface="Consolas" panose="020B0609020204030204" pitchFamily="49" charset="0"/>
                </a:rPr>
                <a:t>"SELECT e.* "</a:t>
              </a:r>
            </a:p>
            <a:p>
              <a:pPr>
                <a:spcBef>
                  <a:spcPts val="600"/>
                </a:spcBef>
              </a:pPr>
              <a:r>
                <a:rPr lang="en-US" sz="1400">
                  <a:solidFill>
                    <a:srgbClr val="000000"/>
                  </a:solidFill>
                  <a:latin typeface="Consolas" panose="020B0609020204030204" pitchFamily="49" charset="0"/>
                </a:rPr>
                <a:t>                + </a:t>
              </a:r>
              <a:r>
                <a:rPr lang="en-US" sz="1400">
                  <a:solidFill>
                    <a:srgbClr val="2A00FF"/>
                  </a:solidFill>
                  <a:latin typeface="Consolas" panose="020B0609020204030204" pitchFamily="49" charset="0"/>
                </a:rPr>
                <a:t>"FROM dbo.Employees e JOIN dbo.Jobs j ON e.job_id = j.job_id "</a:t>
              </a:r>
            </a:p>
            <a:p>
              <a:pPr>
                <a:spcBef>
                  <a:spcPts val="600"/>
                </a:spcBef>
              </a:pPr>
              <a:r>
                <a:rPr lang="en-GB" sz="1400">
                  <a:solidFill>
                    <a:srgbClr val="000000"/>
                  </a:solidFill>
                  <a:latin typeface="Consolas" panose="020B0609020204030204" pitchFamily="49" charset="0"/>
                </a:rPr>
                <a:t>                + </a:t>
              </a:r>
              <a:r>
                <a:rPr lang="en-GB" sz="1400">
                  <a:solidFill>
                    <a:srgbClr val="2A00FF"/>
                  </a:solidFill>
                  <a:latin typeface="Consolas" panose="020B0609020204030204" pitchFamily="49" charset="0"/>
                </a:rPr>
                <a:t>"AND j.job_id LIKE :jobTitle"</a:t>
              </a:r>
              <a:r>
                <a:rPr lang="en-GB" sz="140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GB" sz="1400">
                  <a:solidFill>
                    <a:srgbClr val="000000"/>
                  </a:solidFill>
                  <a:highlight>
                    <a:srgbClr val="D4D4D4"/>
                  </a:highlight>
                  <a:latin typeface="Consolas" panose="020B0609020204030204" pitchFamily="49" charset="0"/>
                </a:rPr>
                <a:t>resultClass = Employees.</a:t>
              </a:r>
              <a:r>
                <a:rPr lang="en-GB" sz="1400" b="1">
                  <a:solidFill>
                    <a:srgbClr val="7F0055"/>
                  </a:solidFill>
                  <a:highlight>
                    <a:srgbClr val="D4D4D4"/>
                  </a:highlight>
                  <a:latin typeface="Consolas" panose="020B0609020204030204" pitchFamily="49" charset="0"/>
                </a:rPr>
                <a:t>class</a:t>
              </a:r>
              <a:r>
                <a:rPr lang="en-GB" sz="1400" b="1">
                  <a:solidFill>
                    <a:srgbClr val="000000"/>
                  </a:solidFill>
                  <a:highlight>
                    <a:srgbClr val="D4D4D4"/>
                  </a:highlight>
                  <a:latin typeface="Consolas" panose="020B0609020204030204" pitchFamily="49" charset="0"/>
                </a:rPr>
                <a:t>),</a:t>
              </a:r>
            </a:p>
            <a:p>
              <a:pPr>
                <a:spcBef>
                  <a:spcPts val="600"/>
                </a:spcBef>
              </a:pPr>
              <a:r>
                <a:rPr lang="en-GB" sz="140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GB" sz="140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lang="en-GB" sz="1400" smtClean="0">
                  <a:solidFill>
                    <a:srgbClr val="646464"/>
                  </a:solidFill>
                  <a:latin typeface="Consolas" panose="020B0609020204030204" pitchFamily="49" charset="0"/>
                </a:rPr>
                <a:t>@</a:t>
              </a:r>
              <a:r>
                <a:rPr lang="en-GB" sz="1400">
                  <a:solidFill>
                    <a:srgbClr val="646464"/>
                  </a:solidFill>
                  <a:latin typeface="Consolas" panose="020B0609020204030204" pitchFamily="49" charset="0"/>
                </a:rPr>
                <a:t>NamedNativeQuery</a:t>
              </a:r>
              <a:r>
                <a:rPr lang="en-GB" sz="1400">
                  <a:solidFill>
                    <a:srgbClr val="000000"/>
                  </a:solidFill>
                  <a:latin typeface="Consolas" panose="020B0609020204030204" pitchFamily="49" charset="0"/>
                </a:rPr>
                <a:t>(name = </a:t>
              </a:r>
              <a:r>
                <a:rPr lang="en-GB" sz="1400" smtClean="0">
                  <a:solidFill>
                    <a:srgbClr val="2A00FF"/>
                  </a:solidFill>
                  <a:latin typeface="Consolas" panose="020B0609020204030204" pitchFamily="49" charset="0"/>
                </a:rPr>
                <a:t>"EMP_FIND_ALL</a:t>
              </a:r>
              <a:r>
                <a:rPr lang="en-GB" sz="1400">
                  <a:solidFill>
                    <a:srgbClr val="2A00FF"/>
                  </a:solidFill>
                  <a:latin typeface="Consolas" panose="020B0609020204030204" pitchFamily="49" charset="0"/>
                </a:rPr>
                <a:t>"</a:t>
              </a:r>
              <a:r>
                <a:rPr lang="en-GB" sz="140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endParaRPr lang="en-GB" sz="1400" smtClean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>
                <a:spcBef>
                  <a:spcPts val="600"/>
                </a:spcBef>
              </a:pPr>
              <a:r>
                <a:rPr lang="en-GB" sz="140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lang="en-GB" sz="140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				query </a:t>
              </a:r>
              <a:r>
                <a:rPr lang="en-GB" sz="1400">
                  <a:solidFill>
                    <a:srgbClr val="000000"/>
                  </a:solidFill>
                  <a:latin typeface="Consolas" panose="020B0609020204030204" pitchFamily="49" charset="0"/>
                </a:rPr>
                <a:t>= </a:t>
              </a:r>
              <a:r>
                <a:rPr lang="en-GB" sz="1400">
                  <a:solidFill>
                    <a:srgbClr val="2A00FF"/>
                  </a:solidFill>
                  <a:latin typeface="Consolas" panose="020B0609020204030204" pitchFamily="49" charset="0"/>
                </a:rPr>
                <a:t>"SELECT * FROM dbo.Employees"</a:t>
              </a:r>
              <a:r>
                <a:rPr lang="en-GB" sz="140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</a:p>
            <a:p>
              <a:pPr>
                <a:spcBef>
                  <a:spcPts val="600"/>
                </a:spcBef>
              </a:pPr>
              <a:r>
                <a:rPr lang="en-US" sz="1400">
                  <a:solidFill>
                    <a:srgbClr val="000000"/>
                  </a:solidFill>
                  <a:latin typeface="Consolas" panose="020B0609020204030204" pitchFamily="49" charset="0"/>
                </a:rPr>
                <a:t>                       </a:t>
              </a:r>
              <a:r>
                <a:rPr lang="en-US" sz="1400" smtClean="0">
                  <a:solidFill>
                    <a:srgbClr val="000000"/>
                  </a:solidFill>
                  <a:highlight>
                    <a:srgbClr val="D4D4D4"/>
                  </a:highlight>
                  <a:latin typeface="Consolas" panose="020B0609020204030204" pitchFamily="49" charset="0"/>
                </a:rPr>
                <a:t>resultClass </a:t>
              </a:r>
              <a:r>
                <a:rPr lang="en-US" sz="1400">
                  <a:solidFill>
                    <a:srgbClr val="000000"/>
                  </a:solidFill>
                  <a:highlight>
                    <a:srgbClr val="D4D4D4"/>
                  </a:highlight>
                  <a:latin typeface="Consolas" panose="020B0609020204030204" pitchFamily="49" charset="0"/>
                </a:rPr>
                <a:t>= Employees.</a:t>
              </a:r>
              <a:r>
                <a:rPr lang="en-US" sz="1400" b="1">
                  <a:solidFill>
                    <a:srgbClr val="7F0055"/>
                  </a:solidFill>
                  <a:highlight>
                    <a:srgbClr val="D4D4D4"/>
                  </a:highlight>
                  <a:latin typeface="Consolas" panose="020B0609020204030204" pitchFamily="49" charset="0"/>
                </a:rPr>
                <a:t>class</a:t>
              </a:r>
              <a:r>
                <a:rPr lang="en-US" sz="1400" b="1">
                  <a:solidFill>
                    <a:srgbClr val="000000"/>
                  </a:solidFill>
                  <a:highlight>
                    <a:srgbClr val="D4D4D4"/>
                  </a:highlight>
                  <a:latin typeface="Consolas" panose="020B0609020204030204" pitchFamily="49" charset="0"/>
                </a:rPr>
                <a:t>) </a:t>
              </a:r>
              <a:endParaRPr lang="en-US" sz="1400" b="1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endParaRPr>
            </a:p>
            <a:p>
              <a:pPr>
                <a:spcBef>
                  <a:spcPts val="600"/>
                </a:spcBef>
              </a:pPr>
              <a:r>
                <a:rPr lang="en-GB" sz="1400" smtClean="0">
                  <a:solidFill>
                    <a:srgbClr val="646464"/>
                  </a:solidFill>
                  <a:highlight>
                    <a:srgbClr val="E8F2FE"/>
                  </a:highlight>
                  <a:latin typeface="Consolas" panose="020B0609020204030204" pitchFamily="49" charset="0"/>
                </a:rPr>
                <a:t>		@</a:t>
              </a:r>
              <a:r>
                <a:rPr lang="en-GB" sz="1400">
                  <a:solidFill>
                    <a:srgbClr val="646464"/>
                  </a:solidFill>
                  <a:highlight>
                    <a:srgbClr val="E8F2FE"/>
                  </a:highlight>
                  <a:latin typeface="Consolas" panose="020B0609020204030204" pitchFamily="49" charset="0"/>
                </a:rPr>
                <a:t>NamedNativeQuery</a:t>
              </a:r>
              <a:r>
                <a:rPr lang="en-GB" sz="1400">
                  <a:solidFill>
                    <a:srgbClr val="000000"/>
                  </a:solidFill>
                  <a:highlight>
                    <a:srgbClr val="E8F2FE"/>
                  </a:highlight>
                  <a:latin typeface="Consolas" panose="020B0609020204030204" pitchFamily="49" charset="0"/>
                </a:rPr>
                <a:t>(name = </a:t>
              </a:r>
              <a:r>
                <a:rPr lang="en-GB" sz="1400">
                  <a:solidFill>
                    <a:srgbClr val="2A00FF"/>
                  </a:solidFill>
                  <a:highlight>
                    <a:srgbClr val="E8F2FE"/>
                  </a:highlight>
                  <a:latin typeface="Consolas" panose="020B0609020204030204" pitchFamily="49" charset="0"/>
                </a:rPr>
                <a:t>"COUNT_EMP"</a:t>
              </a:r>
              <a:r>
                <a:rPr lang="en-GB" sz="1400">
                  <a:solidFill>
                    <a:srgbClr val="000000"/>
                  </a:solidFill>
                  <a:highlight>
                    <a:srgbClr val="E8F2FE"/>
                  </a:highlight>
                  <a:latin typeface="Consolas" panose="020B0609020204030204" pitchFamily="49" charset="0"/>
                </a:rPr>
                <a:t>, </a:t>
              </a:r>
              <a:endParaRPr lang="en-GB" sz="140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endParaRPr>
            </a:p>
            <a:p>
              <a:pPr>
                <a:spcBef>
                  <a:spcPts val="600"/>
                </a:spcBef>
              </a:pPr>
              <a:r>
                <a:rPr lang="en-GB" sz="1400">
                  <a:solidFill>
                    <a:srgbClr val="000000"/>
                  </a:solidFill>
                  <a:highlight>
                    <a:srgbClr val="E8F2FE"/>
                  </a:highlight>
                  <a:latin typeface="Consolas" panose="020B0609020204030204" pitchFamily="49" charset="0"/>
                </a:rPr>
                <a:t>	</a:t>
              </a:r>
              <a:r>
                <a:rPr lang="en-GB" sz="1400" smtClean="0">
                  <a:solidFill>
                    <a:srgbClr val="000000"/>
                  </a:solidFill>
                  <a:highlight>
                    <a:srgbClr val="E8F2FE"/>
                  </a:highlight>
                  <a:latin typeface="Consolas" panose="020B0609020204030204" pitchFamily="49" charset="0"/>
                </a:rPr>
                <a:t>		query </a:t>
              </a:r>
              <a:r>
                <a:rPr lang="en-GB" sz="1400">
                  <a:solidFill>
                    <a:srgbClr val="000000"/>
                  </a:solidFill>
                  <a:highlight>
                    <a:srgbClr val="E8F2FE"/>
                  </a:highlight>
                  <a:latin typeface="Consolas" panose="020B0609020204030204" pitchFamily="49" charset="0"/>
                </a:rPr>
                <a:t>= </a:t>
              </a:r>
              <a:r>
                <a:rPr lang="en-GB" sz="1400">
                  <a:solidFill>
                    <a:srgbClr val="2A00FF"/>
                  </a:solidFill>
                  <a:highlight>
                    <a:srgbClr val="E8F2FE"/>
                  </a:highlight>
                  <a:latin typeface="Consolas" panose="020B0609020204030204" pitchFamily="49" charset="0"/>
                </a:rPr>
                <a:t>"SELECT AVG(e.salary) FROM dbo.Employees e </a:t>
              </a:r>
              <a:r>
                <a:rPr lang="en-GB" sz="1400" smtClean="0">
                  <a:solidFill>
                    <a:srgbClr val="2A00FF"/>
                  </a:solidFill>
                  <a:highlight>
                    <a:srgbClr val="E8F2FE"/>
                  </a:highlight>
                  <a:latin typeface="Consolas" panose="020B0609020204030204" pitchFamily="49" charset="0"/>
                </a:rPr>
                <a:t>"</a:t>
              </a:r>
            </a:p>
            <a:p>
              <a:pPr>
                <a:spcBef>
                  <a:spcPts val="600"/>
                </a:spcBef>
              </a:pPr>
              <a:r>
                <a:rPr lang="en-GB" sz="1400" smtClean="0">
                  <a:solidFill>
                    <a:srgbClr val="2A00FF"/>
                  </a:solidFill>
                  <a:highlight>
                    <a:srgbClr val="E8F2FE"/>
                  </a:highlight>
                  <a:latin typeface="Consolas" panose="020B0609020204030204" pitchFamily="49" charset="0"/>
                </a:rPr>
                <a:t>			</a:t>
              </a:r>
              <a:r>
                <a:rPr lang="en-GB" sz="1400" smtClean="0">
                  <a:highlight>
                    <a:srgbClr val="E8F2FE"/>
                  </a:highlight>
                  <a:latin typeface="Consolas" panose="020B0609020204030204" pitchFamily="49" charset="0"/>
                </a:rPr>
                <a:t>+ </a:t>
              </a:r>
              <a:r>
                <a:rPr lang="en-GB" sz="1400" smtClean="0">
                  <a:solidFill>
                    <a:srgbClr val="1125E5"/>
                  </a:solidFill>
                  <a:highlight>
                    <a:srgbClr val="E8F2FE"/>
                  </a:highlight>
                  <a:latin typeface="Consolas" panose="020B0609020204030204" pitchFamily="49" charset="0"/>
                </a:rPr>
                <a:t>"</a:t>
              </a:r>
              <a:r>
                <a:rPr lang="en-GB" sz="1400" smtClean="0">
                  <a:solidFill>
                    <a:srgbClr val="2A00FF"/>
                  </a:solidFill>
                  <a:highlight>
                    <a:srgbClr val="E8F2FE"/>
                  </a:highlight>
                  <a:latin typeface="Consolas" panose="020B0609020204030204" pitchFamily="49" charset="0"/>
                </a:rPr>
                <a:t>WHERE </a:t>
              </a:r>
              <a:r>
                <a:rPr lang="en-GB" sz="1400">
                  <a:solidFill>
                    <a:srgbClr val="2A00FF"/>
                  </a:solidFill>
                  <a:highlight>
                    <a:srgbClr val="E8F2FE"/>
                  </a:highlight>
                  <a:latin typeface="Consolas" panose="020B0609020204030204" pitchFamily="49" charset="0"/>
                </a:rPr>
                <a:t>e.job_id = :jobId"</a:t>
              </a:r>
              <a:r>
                <a:rPr lang="en-GB" sz="1400">
                  <a:solidFill>
                    <a:srgbClr val="000000"/>
                  </a:solidFill>
                  <a:highlight>
                    <a:srgbClr val="E8F2FE"/>
                  </a:highlight>
                  <a:latin typeface="Consolas" panose="020B0609020204030204" pitchFamily="49" charset="0"/>
                </a:rPr>
                <a:t>)</a:t>
              </a:r>
              <a:r>
                <a:rPr lang="en-US" sz="1400" b="1" smtClean="0">
                  <a:solidFill>
                    <a:srgbClr val="000000"/>
                  </a:solidFill>
                  <a:highlight>
                    <a:srgbClr val="D4D4D4"/>
                  </a:highlight>
                  <a:latin typeface="Consolas" panose="020B0609020204030204" pitchFamily="49" charset="0"/>
                </a:rPr>
                <a:t>})</a:t>
              </a:r>
              <a:endParaRPr lang="en-US" sz="1400" b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endParaRPr>
            </a:p>
            <a:p>
              <a:pPr>
                <a:spcBef>
                  <a:spcPts val="600"/>
                </a:spcBef>
              </a:pPr>
              <a:r>
                <a:rPr lang="en-US" sz="1400" b="1">
                  <a:solidFill>
                    <a:srgbClr val="7F0055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400" b="1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b="1">
                  <a:solidFill>
                    <a:srgbClr val="7F0055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sz="1400" b="1">
                  <a:solidFill>
                    <a:srgbClr val="000000"/>
                  </a:solidFill>
                  <a:latin typeface="Consolas" panose="020B0609020204030204" pitchFamily="49" charset="0"/>
                </a:rPr>
                <a:t> Employees </a:t>
              </a:r>
              <a:r>
                <a:rPr lang="en-US" sz="1400" b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pPr>
                <a:spcBef>
                  <a:spcPts val="600"/>
                </a:spcBef>
              </a:pPr>
              <a:r>
                <a:rPr lang="en-GB" sz="1400" b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sz="14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131012" y="3019283"/>
              <a:ext cx="1594105" cy="32918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959352" y="3990694"/>
              <a:ext cx="1472184" cy="21554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54331" y="4519252"/>
              <a:ext cx="3400749" cy="32918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38379" y="4873116"/>
              <a:ext cx="1992573" cy="28833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035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Native Query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smtClean="0"/>
              <a:t> The </a:t>
            </a:r>
            <a:r>
              <a:rPr lang="en-GB" sz="2400" smtClean="0">
                <a:solidFill>
                  <a:srgbClr val="1125E5"/>
                </a:solidFill>
              </a:rPr>
              <a:t>session.createNamedQuery(String name)</a:t>
            </a:r>
            <a:r>
              <a:rPr lang="en-GB" sz="2400" smtClean="0"/>
              <a:t> method:</a:t>
            </a:r>
            <a:endParaRPr lang="en-US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58434" y="1490013"/>
            <a:ext cx="7380003" cy="41857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400" b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Employees&gt; findByJob(String </a:t>
            </a:r>
            <a:r>
              <a:rPr lang="en-US" sz="1400" b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jobTile</a:t>
            </a:r>
            <a:r>
              <a:rPr lang="en-US" sz="1400" b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Session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HibernateUtils.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getSessionFactory().openSession();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Query&lt;</a:t>
            </a:r>
            <a:r>
              <a:rPr lang="en-US" sz="140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Employees&gt; </a:t>
            </a:r>
            <a:r>
              <a:rPr lang="en-US" sz="140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query</a:t>
            </a:r>
            <a:r>
              <a:rPr lang="en-US" sz="140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= </a:t>
            </a:r>
            <a:r>
              <a:rPr lang="en-US" sz="140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session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    .createNamedQuery(</a:t>
            </a:r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</a:rPr>
              <a:t>"FIND_EMP_BY_JOB"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.setParameter(</a:t>
            </a:r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</a:rPr>
              <a:t>"jobTitle"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</a:rPr>
              <a:t>"%"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jobTile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</a:rPr>
              <a:t>"%"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.list();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b="1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.close();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1404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Native Query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smtClean="0"/>
              <a:t>The </a:t>
            </a:r>
            <a:r>
              <a:rPr lang="en-US" sz="2400" b="1" smtClean="0">
                <a:solidFill>
                  <a:srgbClr val="1125E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query.getSingleResult()</a:t>
            </a:r>
            <a:r>
              <a:rPr lang="en-US" sz="2400" smtClean="0">
                <a:solidFill>
                  <a:srgbClr val="1125E5"/>
                </a:solidFill>
                <a:highlight>
                  <a:srgbClr val="D4D4D4"/>
                </a:highlight>
              </a:rPr>
              <a:t> </a:t>
            </a:r>
            <a:r>
              <a:rPr lang="en-US" sz="2400" smtClean="0">
                <a:solidFill>
                  <a:srgbClr val="000000"/>
                </a:solidFill>
                <a:highlight>
                  <a:srgbClr val="D4D4D4"/>
                </a:highlight>
              </a:rPr>
              <a:t>method</a:t>
            </a:r>
            <a:r>
              <a:rPr lang="en-US" sz="2400" b="1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:</a:t>
            </a:r>
            <a:endParaRPr lang="en-US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0761" y="1537066"/>
            <a:ext cx="8175349" cy="46782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double</a:t>
            </a:r>
            <a:r>
              <a:rPr lang="en-US" sz="1600" b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countByJob(String </a:t>
            </a:r>
            <a:r>
              <a:rPr lang="en-US" sz="1600" b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jobId</a:t>
            </a:r>
            <a:r>
              <a:rPr lang="en-US" sz="1600" b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Session </a:t>
            </a:r>
            <a:r>
              <a:rPr lang="en-US" sz="160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HibernateUtils.</a:t>
            </a:r>
            <a:r>
              <a:rPr lang="en-US" sz="1600" i="1">
                <a:solidFill>
                  <a:srgbClr val="000000"/>
                </a:solidFill>
                <a:latin typeface="Consolas" panose="020B0609020204030204" pitchFamily="49" charset="0"/>
              </a:rPr>
              <a:t>getSessionFactory().</a:t>
            </a:r>
            <a:r>
              <a:rPr lang="en-US" sz="1600" i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openSession();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Query </a:t>
            </a:r>
            <a:r>
              <a:rPr lang="en-US" sz="160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.createNamedQuery(</a:t>
            </a:r>
            <a:r>
              <a:rPr lang="en-US" sz="1600">
                <a:solidFill>
                  <a:srgbClr val="2A00FF"/>
                </a:solidFill>
                <a:latin typeface="Consolas" panose="020B0609020204030204" pitchFamily="49" charset="0"/>
              </a:rPr>
              <a:t>"COUNT_EMP"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.setParameter(</a:t>
            </a:r>
            <a:r>
              <a:rPr lang="en-US" sz="1600">
                <a:solidFill>
                  <a:srgbClr val="2A00FF"/>
                </a:solidFill>
                <a:latin typeface="Consolas" panose="020B0609020204030204" pitchFamily="49" charset="0"/>
              </a:rPr>
              <a:t>"jobId"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>
                <a:solidFill>
                  <a:srgbClr val="6A3E3E"/>
                </a:solidFill>
                <a:latin typeface="Consolas" panose="020B0609020204030204" pitchFamily="49" charset="0"/>
              </a:rPr>
              <a:t>jobId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(</a:t>
            </a:r>
            <a:r>
              <a:rPr lang="en-US" sz="1600" b="1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double</a:t>
            </a:r>
            <a:r>
              <a:rPr lang="en-US" sz="1600" b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 </a:t>
            </a:r>
            <a:r>
              <a:rPr lang="en-US" sz="1600" b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query</a:t>
            </a:r>
            <a:r>
              <a:rPr lang="en-US" sz="1600" b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.getSingleResult();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b="1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.close();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74208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Hibernate Query Language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Section </a:t>
            </a:r>
            <a:r>
              <a:rPr lang="en-US" dirty="0" smtClean="0"/>
              <a:t>03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mtClean="0"/>
              <a:pPr>
                <a:defRPr/>
              </a:pPr>
              <a:t>17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8562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Hibernate Query Language (HQL)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dirty="0" smtClean="0"/>
              <a:t>Syntax is quite similar to database </a:t>
            </a:r>
            <a:r>
              <a:rPr lang="en-US" sz="2000" smtClean="0"/>
              <a:t>SQL language.</a:t>
            </a:r>
            <a:endParaRPr lang="en-US" sz="2000" dirty="0" smtClean="0"/>
          </a:p>
          <a:p>
            <a:pPr algn="just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v"/>
              <a:defRPr/>
            </a:pPr>
            <a:r>
              <a:rPr lang="en-US" sz="2000" dirty="0" smtClean="0"/>
              <a:t>Uses class name instead of table name, and property names instead of </a:t>
            </a:r>
            <a:r>
              <a:rPr lang="en-US" sz="2000" smtClean="0"/>
              <a:t>column name:</a:t>
            </a:r>
          </a:p>
          <a:p>
            <a:pPr lvl="1" algn="just">
              <a:lnSpc>
                <a:spcPct val="120000"/>
              </a:lnSpc>
              <a:spcBef>
                <a:spcPts val="1200"/>
              </a:spcBef>
            </a:pPr>
            <a:r>
              <a:rPr lang="en-GB" sz="1800" b="1"/>
              <a:t>SQL similarity:</a:t>
            </a:r>
            <a:r>
              <a:rPr lang="en-GB" sz="1800"/>
              <a:t> HQL’s syntax is very similar to standard SQL</a:t>
            </a:r>
            <a:r>
              <a:rPr lang="en-GB" sz="1800" smtClean="0"/>
              <a:t>.</a:t>
            </a:r>
            <a:endParaRPr lang="en-GB" sz="1800"/>
          </a:p>
          <a:p>
            <a:pPr lvl="1" algn="just">
              <a:lnSpc>
                <a:spcPct val="120000"/>
              </a:lnSpc>
              <a:spcBef>
                <a:spcPts val="1200"/>
              </a:spcBef>
            </a:pPr>
            <a:r>
              <a:rPr lang="en-GB" sz="1800" b="1"/>
              <a:t>Fully object-oriented:</a:t>
            </a:r>
            <a:r>
              <a:rPr lang="en-GB" sz="1800"/>
              <a:t> HQL </a:t>
            </a:r>
            <a:r>
              <a:rPr lang="en-GB" sz="1800">
                <a:solidFill>
                  <a:srgbClr val="1125E5"/>
                </a:solidFill>
              </a:rPr>
              <a:t>doesn’t use real names of table and columns</a:t>
            </a:r>
            <a:r>
              <a:rPr lang="en-GB" sz="1800"/>
              <a:t>. It </a:t>
            </a:r>
            <a:r>
              <a:rPr lang="en-GB" sz="1800">
                <a:solidFill>
                  <a:srgbClr val="1125E5"/>
                </a:solidFill>
              </a:rPr>
              <a:t>uses class and property names </a:t>
            </a:r>
            <a:r>
              <a:rPr lang="en-GB" sz="1800"/>
              <a:t>instead. HQL can understand inheritance, polymorphism and association.</a:t>
            </a:r>
          </a:p>
          <a:p>
            <a:pPr lvl="1" algn="just">
              <a:lnSpc>
                <a:spcPct val="120000"/>
              </a:lnSpc>
              <a:spcBef>
                <a:spcPts val="1200"/>
              </a:spcBef>
            </a:pPr>
            <a:r>
              <a:rPr lang="en-GB" sz="1800" b="1"/>
              <a:t>Case-insensitive for keywords:</a:t>
            </a:r>
            <a:r>
              <a:rPr lang="en-GB" sz="1800"/>
              <a:t> Like SQL, keywords in HQL are case-insensitive. That means SELECT, select or Select are the same.</a:t>
            </a:r>
          </a:p>
          <a:p>
            <a:pPr lvl="1" algn="just">
              <a:lnSpc>
                <a:spcPct val="120000"/>
              </a:lnSpc>
              <a:spcBef>
                <a:spcPts val="1200"/>
              </a:spcBef>
            </a:pPr>
            <a:r>
              <a:rPr lang="en-GB" sz="1800" b="1"/>
              <a:t>Case-sensitive for Java classes and properties:</a:t>
            </a:r>
            <a:r>
              <a:rPr lang="en-GB" sz="1800"/>
              <a:t> HQL considers case-sensitive names for Java classes and their properties, meaning Person and person are two different </a:t>
            </a:r>
            <a:r>
              <a:rPr lang="en-GB" sz="1800" smtClean="0"/>
              <a:t>objects.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z="2000" smtClean="0"/>
              <a:pPr>
                <a:defRPr/>
              </a:pPr>
              <a:t>18</a:t>
            </a:fld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55620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Execute </a:t>
            </a:r>
            <a:r>
              <a:rPr lang="en-US"/>
              <a:t>HQL in Hibernate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/>
              <a:t>Write your HQL</a:t>
            </a:r>
            <a:r>
              <a:rPr lang="en-US" sz="2000" smtClean="0"/>
              <a:t>:</a:t>
            </a:r>
          </a:p>
          <a:p>
            <a:endParaRPr lang="en-GB" sz="2000"/>
          </a:p>
          <a:p>
            <a:pPr marL="0" indent="0">
              <a:buNone/>
            </a:pPr>
            <a:endParaRPr lang="en-GB" sz="1200"/>
          </a:p>
          <a:p>
            <a:r>
              <a:rPr lang="en-GB" sz="2000"/>
              <a:t>Create a </a:t>
            </a:r>
            <a:r>
              <a:rPr lang="en-GB" sz="2000">
                <a:solidFill>
                  <a:srgbClr val="1125E5"/>
                </a:solidFill>
              </a:rPr>
              <a:t>Query</a:t>
            </a:r>
            <a:r>
              <a:rPr lang="en-GB" sz="2000"/>
              <a:t> from the Session</a:t>
            </a:r>
            <a:r>
              <a:rPr lang="en-GB" sz="2000" smtClean="0"/>
              <a:t>:</a:t>
            </a:r>
          </a:p>
          <a:p>
            <a:endParaRPr lang="en-GB" sz="3200"/>
          </a:p>
          <a:p>
            <a:r>
              <a:rPr lang="en-GB" sz="2000" smtClean="0"/>
              <a:t>Set parameter (if need):</a:t>
            </a:r>
          </a:p>
          <a:p>
            <a:endParaRPr lang="en-GB" sz="3200"/>
          </a:p>
          <a:p>
            <a:r>
              <a:rPr lang="en-GB" sz="1800"/>
              <a:t>Execute</a:t>
            </a:r>
            <a:r>
              <a:rPr lang="en-GB" sz="2000"/>
              <a:t> the query: depending on the type of the query (listing or update), an appropriate method is used</a:t>
            </a:r>
            <a:r>
              <a:rPr lang="en-GB" sz="2000" smtClean="0"/>
              <a:t>:</a:t>
            </a:r>
          </a:p>
          <a:p>
            <a:pPr lvl="1"/>
            <a:r>
              <a:rPr lang="en-GB" sz="1600" b="1"/>
              <a:t>For a listing query (SELECT</a:t>
            </a:r>
            <a:r>
              <a:rPr lang="en-GB" sz="1600" b="1" smtClean="0"/>
              <a:t>):</a:t>
            </a:r>
          </a:p>
          <a:p>
            <a:pPr lvl="1"/>
            <a:endParaRPr lang="en-GB" sz="1600" b="1"/>
          </a:p>
          <a:p>
            <a:pPr lvl="1"/>
            <a:endParaRPr lang="en-GB" sz="1600" b="1" smtClean="0"/>
          </a:p>
          <a:p>
            <a:pPr lvl="1"/>
            <a:r>
              <a:rPr lang="en-GB" sz="1600" b="1"/>
              <a:t>For an update query (INSERT, UPDATE, DELETE):</a:t>
            </a:r>
            <a:endParaRPr lang="en-US" sz="1600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19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151293" y="1365350"/>
            <a:ext cx="67942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String </a:t>
            </a:r>
            <a:r>
              <a:rPr lang="en-GB" sz="160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hql</a:t>
            </a:r>
            <a:r>
              <a:rPr lang="en-GB" sz="160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</a:t>
            </a:r>
            <a:r>
              <a:rPr lang="en-GB" sz="160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"FROM Projects WHERE startDate &gt;= :startDate"</a:t>
            </a:r>
            <a:r>
              <a:rPr lang="en-GB" sz="160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  <a:endParaRPr lang="en-US" sz="1600"/>
          </a:p>
        </p:txBody>
      </p:sp>
      <p:sp>
        <p:nvSpPr>
          <p:cNvPr id="19" name="Rectangle 18"/>
          <p:cNvSpPr/>
          <p:nvPr/>
        </p:nvSpPr>
        <p:spPr>
          <a:xfrm>
            <a:off x="2094478" y="2317582"/>
            <a:ext cx="49079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60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Query </a:t>
            </a:r>
            <a:r>
              <a:rPr lang="en-US" sz="160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query</a:t>
            </a:r>
            <a:r>
              <a:rPr lang="en-US" sz="160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session</a:t>
            </a:r>
            <a:r>
              <a:rPr lang="en-US" sz="160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.createQuery(</a:t>
            </a:r>
            <a:r>
              <a:rPr lang="en-US" sz="160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hql</a:t>
            </a:r>
            <a:r>
              <a:rPr lang="en-US" sz="160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);</a:t>
            </a:r>
            <a:endParaRPr lang="en-US" sz="1600"/>
          </a:p>
        </p:txBody>
      </p:sp>
      <p:sp>
        <p:nvSpPr>
          <p:cNvPr id="20" name="Rectangle 19"/>
          <p:cNvSpPr/>
          <p:nvPr/>
        </p:nvSpPr>
        <p:spPr>
          <a:xfrm>
            <a:off x="1911095" y="3269906"/>
            <a:ext cx="52746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query</a:t>
            </a:r>
            <a:r>
              <a:rPr lang="en-US" sz="160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.setParameter(</a:t>
            </a:r>
            <a:r>
              <a:rPr lang="en-US" sz="160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"startDate"</a:t>
            </a:r>
            <a:r>
              <a:rPr lang="en-US" sz="160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, </a:t>
            </a:r>
            <a:r>
              <a:rPr lang="en-US" sz="160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startDate</a:t>
            </a:r>
            <a:r>
              <a:rPr lang="en-US" sz="160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);</a:t>
            </a:r>
            <a:endParaRPr lang="en-US" sz="1600"/>
          </a:p>
        </p:txBody>
      </p:sp>
      <p:sp>
        <p:nvSpPr>
          <p:cNvPr id="21" name="Rectangle 20"/>
          <p:cNvSpPr/>
          <p:nvPr/>
        </p:nvSpPr>
        <p:spPr>
          <a:xfrm>
            <a:off x="2629111" y="4741595"/>
            <a:ext cx="38386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List </a:t>
            </a:r>
            <a:r>
              <a:rPr lang="en-US" sz="160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listResult</a:t>
            </a:r>
            <a:r>
              <a:rPr lang="en-US" sz="160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query</a:t>
            </a:r>
            <a:r>
              <a:rPr lang="en-US" sz="160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.list();</a:t>
            </a:r>
            <a:endParaRPr lang="en-US" sz="1600"/>
          </a:p>
        </p:txBody>
      </p:sp>
      <p:sp>
        <p:nvSpPr>
          <p:cNvPr id="22" name="Rectangle 21"/>
          <p:cNvSpPr/>
          <p:nvPr/>
        </p:nvSpPr>
        <p:spPr>
          <a:xfrm>
            <a:off x="2043994" y="5698445"/>
            <a:ext cx="50088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rowsAffected</a:t>
            </a:r>
            <a:r>
              <a:rPr lang="en-US" sz="160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query</a:t>
            </a:r>
            <a:r>
              <a:rPr lang="en-US" sz="160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.executeUpdate();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25848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</a:t>
            </a:r>
            <a:r>
              <a:rPr lang="en-US" smtClean="0"/>
              <a:t>Objectives</a:t>
            </a:r>
            <a:endParaRPr lang="en-US" cap="all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7646975"/>
              </p:ext>
            </p:extLst>
          </p:nvPr>
        </p:nvGraphicFramePr>
        <p:xfrm>
          <a:off x="192088" y="924179"/>
          <a:ext cx="8713787" cy="47359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mtClean="0"/>
              <a:pPr>
                <a:defRPr/>
              </a:pPr>
              <a:t>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4567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Execute HQL in Hibernate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0000"/>
              </a:lnSpc>
              <a:spcBef>
                <a:spcPts val="1200"/>
              </a:spcBef>
            </a:pPr>
            <a:r>
              <a:rPr lang="en-GB" sz="2000"/>
              <a:t>Extract result returned from the query: depending of the type of the query, Hibernate returns different type of result set. </a:t>
            </a:r>
            <a:endParaRPr lang="en-GB" sz="2000" smtClean="0"/>
          </a:p>
          <a:p>
            <a:pPr lvl="1" algn="just">
              <a:lnSpc>
                <a:spcPct val="110000"/>
              </a:lnSpc>
              <a:spcBef>
                <a:spcPts val="1200"/>
              </a:spcBef>
            </a:pPr>
            <a:r>
              <a:rPr lang="en-GB" sz="1800" smtClean="0"/>
              <a:t>Select </a:t>
            </a:r>
            <a:r>
              <a:rPr lang="en-GB" sz="1800"/>
              <a:t>query on a mapped object returns </a:t>
            </a:r>
            <a:r>
              <a:rPr lang="en-GB" sz="1800">
                <a:solidFill>
                  <a:srgbClr val="1125E5"/>
                </a:solidFill>
              </a:rPr>
              <a:t>a list of those objects</a:t>
            </a:r>
            <a:r>
              <a:rPr lang="en-GB" sz="1800"/>
              <a:t>.</a:t>
            </a:r>
          </a:p>
          <a:p>
            <a:pPr lvl="1" algn="just">
              <a:lnSpc>
                <a:spcPct val="110000"/>
              </a:lnSpc>
              <a:spcBef>
                <a:spcPts val="1200"/>
              </a:spcBef>
            </a:pPr>
            <a:r>
              <a:rPr lang="en-GB" sz="1800"/>
              <a:t>Join query returns a list of </a:t>
            </a:r>
            <a:r>
              <a:rPr lang="en-GB" sz="1800">
                <a:solidFill>
                  <a:srgbClr val="1125E5"/>
                </a:solidFill>
              </a:rPr>
              <a:t>arrays of Objects </a:t>
            </a:r>
            <a:r>
              <a:rPr lang="en-GB" sz="1800"/>
              <a:t>which are aggregate of columns of the joined tables. This also applies for queries using aggregate functions (count, sum, avg, etc</a:t>
            </a:r>
            <a:r>
              <a:rPr lang="en-GB" sz="1800" smtClean="0"/>
              <a:t>).</a:t>
            </a:r>
          </a:p>
          <a:p>
            <a:pPr algn="just">
              <a:lnSpc>
                <a:spcPct val="110000"/>
              </a:lnSpc>
              <a:spcBef>
                <a:spcPts val="1200"/>
              </a:spcBef>
            </a:pPr>
            <a:r>
              <a:rPr lang="en-GB" sz="2200" b="1" smtClean="0"/>
              <a:t>Join Query, </a:t>
            </a:r>
            <a:r>
              <a:rPr lang="en-GB" sz="1800" smtClean="0"/>
              <a:t>HQL </a:t>
            </a:r>
            <a:r>
              <a:rPr lang="en-GB" sz="1800"/>
              <a:t>supports the following join types (similar to SQL):</a:t>
            </a:r>
          </a:p>
          <a:p>
            <a:pPr lvl="1" algn="just">
              <a:lnSpc>
                <a:spcPct val="110000"/>
              </a:lnSpc>
              <a:spcBef>
                <a:spcPts val="1200"/>
              </a:spcBef>
            </a:pPr>
            <a:r>
              <a:rPr lang="en-GB" sz="1800" smtClean="0"/>
              <a:t>INNER JOIN (</a:t>
            </a:r>
            <a:r>
              <a:rPr lang="en-GB" sz="1800"/>
              <a:t>can be abbreviated as </a:t>
            </a:r>
            <a:r>
              <a:rPr lang="en-GB" sz="1800" smtClean="0"/>
              <a:t>JOIN).</a:t>
            </a:r>
            <a:endParaRPr lang="en-GB" sz="1800"/>
          </a:p>
          <a:p>
            <a:pPr lvl="1" algn="just">
              <a:lnSpc>
                <a:spcPct val="110000"/>
              </a:lnSpc>
              <a:spcBef>
                <a:spcPts val="1200"/>
              </a:spcBef>
            </a:pPr>
            <a:r>
              <a:rPr lang="en-GB" sz="1800" smtClean="0"/>
              <a:t>LEFT OUTER JOIN (can be abbreviated as LEFT JOIN).</a:t>
            </a:r>
            <a:endParaRPr lang="en-GB" sz="1800"/>
          </a:p>
          <a:p>
            <a:pPr lvl="1" algn="just">
              <a:lnSpc>
                <a:spcPct val="110000"/>
              </a:lnSpc>
              <a:spcBef>
                <a:spcPts val="1200"/>
              </a:spcBef>
            </a:pPr>
            <a:r>
              <a:rPr lang="en-GB" sz="1800" smtClean="0"/>
              <a:t>RIGHT OUTER JOIN </a:t>
            </a:r>
            <a:r>
              <a:rPr lang="en-GB" sz="1800"/>
              <a:t>(can be abbreviated as </a:t>
            </a:r>
            <a:r>
              <a:rPr lang="en-GB" sz="1800" smtClean="0"/>
              <a:t>RIGHT JOIN).</a:t>
            </a:r>
            <a:endParaRPr lang="en-GB" sz="1800"/>
          </a:p>
          <a:p>
            <a:pPr lvl="1" algn="just">
              <a:lnSpc>
                <a:spcPct val="110000"/>
              </a:lnSpc>
              <a:spcBef>
                <a:spcPts val="1200"/>
              </a:spcBef>
            </a:pPr>
            <a:r>
              <a:rPr lang="en-GB" sz="1800" smtClean="0"/>
              <a:t>FULL JOIN</a:t>
            </a:r>
            <a:endParaRPr lang="en-GB" sz="1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6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Execute HQL in Hibernate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1200"/>
              </a:spcBef>
            </a:pPr>
            <a:r>
              <a:rPr lang="en-GB" sz="2200" b="1" smtClean="0"/>
              <a:t>Example 1</a:t>
            </a:r>
            <a:r>
              <a:rPr lang="en-GB" sz="2200" smtClean="0"/>
              <a:t>: </a:t>
            </a:r>
            <a:r>
              <a:rPr lang="en-GB" sz="2200" smtClean="0">
                <a:solidFill>
                  <a:srgbClr val="1125E5"/>
                </a:solidFill>
              </a:rPr>
              <a:t>Join query</a:t>
            </a:r>
          </a:p>
          <a:p>
            <a:pPr algn="just">
              <a:spcBef>
                <a:spcPts val="1200"/>
              </a:spcBef>
            </a:pPr>
            <a:endParaRPr lang="en-US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5169" y="1385445"/>
            <a:ext cx="8246534" cy="37548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List&lt;Object[]&gt; findPublisherBook() 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Session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HibernateUtils.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getSessionFactory().openSession();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GB" sz="1400">
                <a:solidFill>
                  <a:srgbClr val="000000"/>
                </a:solidFill>
                <a:latin typeface="Consolas" panose="020B0609020204030204" pitchFamily="49" charset="0"/>
              </a:rPr>
              <a:t>            String </a:t>
            </a:r>
            <a:r>
              <a:rPr lang="en-GB" sz="1400">
                <a:solidFill>
                  <a:srgbClr val="6A3E3E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joinQuery</a:t>
            </a:r>
            <a:r>
              <a:rPr lang="en-GB" sz="140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 = </a:t>
            </a:r>
            <a:r>
              <a:rPr lang="en-GB" sz="1400">
                <a:solidFill>
                  <a:srgbClr val="2A00FF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"FROM Publisher p INNER JOIN p.publisherBook pb</a:t>
            </a:r>
            <a:r>
              <a:rPr lang="en-GB" sz="1400" smtClean="0">
                <a:solidFill>
                  <a:srgbClr val="2A00FF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"</a:t>
            </a:r>
            <a:r>
              <a:rPr lang="en-GB" sz="1400" smtClean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;</a:t>
            </a:r>
          </a:p>
          <a:p>
            <a:endParaRPr lang="en-GB" sz="1400">
              <a:solidFill>
                <a:srgbClr val="000000"/>
              </a:solidFill>
              <a:highlight>
                <a:srgbClr val="F0D8A8"/>
              </a:highlight>
              <a:latin typeface="Consolas" panose="020B0609020204030204" pitchFamily="49" charset="0"/>
            </a:endParaRPr>
          </a:p>
          <a:p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	 	   Query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quey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.createQuery(</a:t>
            </a:r>
            <a:r>
              <a:rPr lang="en-US" sz="140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joinQuery</a:t>
            </a:r>
            <a:r>
              <a:rPr lang="en-US" sz="140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);</a:t>
            </a:r>
            <a:endParaRPr lang="en-US" sz="140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6A3E3E"/>
                </a:solidFill>
                <a:latin typeface="Consolas" panose="020B0609020204030204" pitchFamily="49" charset="0"/>
              </a:rPr>
              <a:t>quey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.list();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b="1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.close();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89704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Execute HQL in Hibernate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1200"/>
              </a:spcBef>
            </a:pPr>
            <a:r>
              <a:rPr lang="en-GB" sz="2200" b="1" smtClean="0"/>
              <a:t>Example 1</a:t>
            </a:r>
            <a:r>
              <a:rPr lang="en-GB" sz="2200" smtClean="0"/>
              <a:t>: </a:t>
            </a:r>
            <a:r>
              <a:rPr lang="en-GB" sz="2200" smtClean="0">
                <a:solidFill>
                  <a:srgbClr val="1125E5"/>
                </a:solidFill>
              </a:rPr>
              <a:t>Join query</a:t>
            </a:r>
          </a:p>
          <a:p>
            <a:pPr algn="just">
              <a:spcBef>
                <a:spcPts val="1200"/>
              </a:spcBef>
            </a:pPr>
            <a:endParaRPr lang="en-GB" sz="2400" smtClean="0"/>
          </a:p>
          <a:p>
            <a:pPr algn="just">
              <a:spcBef>
                <a:spcPts val="1200"/>
              </a:spcBef>
            </a:pPr>
            <a:endParaRPr lang="en-GB" sz="2400"/>
          </a:p>
          <a:p>
            <a:pPr algn="just">
              <a:spcBef>
                <a:spcPts val="1200"/>
              </a:spcBef>
            </a:pPr>
            <a:endParaRPr lang="en-GB" sz="2400" smtClean="0"/>
          </a:p>
          <a:p>
            <a:pPr algn="just">
              <a:spcBef>
                <a:spcPts val="1200"/>
              </a:spcBef>
            </a:pPr>
            <a:endParaRPr lang="en-GB" sz="2400"/>
          </a:p>
          <a:p>
            <a:pPr algn="just">
              <a:spcBef>
                <a:spcPts val="1200"/>
              </a:spcBef>
            </a:pPr>
            <a:endParaRPr lang="en-GB" sz="2400" smtClean="0"/>
          </a:p>
          <a:p>
            <a:pPr algn="just">
              <a:spcBef>
                <a:spcPts val="1200"/>
              </a:spcBef>
            </a:pPr>
            <a:endParaRPr lang="en-GB" sz="2400"/>
          </a:p>
          <a:p>
            <a:pPr algn="just">
              <a:spcBef>
                <a:spcPts val="1200"/>
              </a:spcBef>
            </a:pPr>
            <a:r>
              <a:rPr lang="en-GB" sz="2400" b="1" smtClean="0"/>
              <a:t>Results:</a:t>
            </a:r>
            <a:endParaRPr lang="en-US" sz="2400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6128" y="1225113"/>
            <a:ext cx="780133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646464"/>
                </a:solidFill>
                <a:latin typeface="Consolas" panose="020B0609020204030204" pitchFamily="49" charset="0"/>
              </a:rPr>
              <a:t>@Test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testFindPublisherBook() {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List&lt;Object[]&gt; </a:t>
            </a:r>
            <a:r>
              <a:rPr lang="en-US" sz="1600">
                <a:solidFill>
                  <a:srgbClr val="6A3E3E"/>
                </a:solidFill>
                <a:latin typeface="Consolas" panose="020B0609020204030204" pitchFamily="49" charset="0"/>
              </a:rPr>
              <a:t>objects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i="1">
                <a:solidFill>
                  <a:srgbClr val="0000C0"/>
                </a:solidFill>
                <a:latin typeface="Consolas" panose="020B0609020204030204" pitchFamily="49" charset="0"/>
              </a:rPr>
              <a:t>publisherDao</a:t>
            </a:r>
            <a:r>
              <a:rPr lang="en-US" sz="1600" i="1">
                <a:solidFill>
                  <a:srgbClr val="000000"/>
                </a:solidFill>
                <a:latin typeface="Consolas" panose="020B0609020204030204" pitchFamily="49" charset="0"/>
              </a:rPr>
              <a:t>.findPublisherBook();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(Object[] </a:t>
            </a:r>
            <a:r>
              <a:rPr lang="en-US" sz="1600" b="1">
                <a:solidFill>
                  <a:srgbClr val="6A3E3E"/>
                </a:solidFill>
                <a:latin typeface="Consolas" panose="020B0609020204030204" pitchFamily="49" charset="0"/>
              </a:rPr>
              <a:t>object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600" b="1">
                <a:solidFill>
                  <a:srgbClr val="6A3E3E"/>
                </a:solidFill>
                <a:latin typeface="Consolas" panose="020B0609020204030204" pitchFamily="49" charset="0"/>
              </a:rPr>
              <a:t>objects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System.</a:t>
            </a:r>
            <a:r>
              <a:rPr lang="en-US" sz="1600" b="1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b="1" i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600" b="1" i="1" smtClean="0">
                <a:solidFill>
                  <a:srgbClr val="000000"/>
                </a:solidFill>
                <a:latin typeface="Consolas" panose="020B0609020204030204" pitchFamily="49" charset="0"/>
              </a:rPr>
              <a:t>((Publisher</a:t>
            </a:r>
            <a:r>
              <a:rPr lang="en-US" sz="1600" b="1" i="1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b="1" i="1">
                <a:solidFill>
                  <a:srgbClr val="6A3E3E"/>
                </a:solidFill>
                <a:latin typeface="Consolas" panose="020B0609020204030204" pitchFamily="49" charset="0"/>
              </a:rPr>
              <a:t>object</a:t>
            </a:r>
            <a:r>
              <a:rPr lang="en-US" sz="1600" b="1" i="1">
                <a:solidFill>
                  <a:srgbClr val="000000"/>
                </a:solidFill>
                <a:latin typeface="Consolas" panose="020B0609020204030204" pitchFamily="49" charset="0"/>
              </a:rPr>
              <a:t>[0]);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System.</a:t>
            </a:r>
            <a:r>
              <a:rPr lang="en-US" sz="1600" b="1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b="1" i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600" b="1" i="1" smtClean="0">
                <a:solidFill>
                  <a:srgbClr val="000000"/>
                </a:solidFill>
                <a:latin typeface="Consolas" panose="020B0609020204030204" pitchFamily="49" charset="0"/>
              </a:rPr>
              <a:t>((PublisherBook</a:t>
            </a:r>
            <a:r>
              <a:rPr lang="en-US" sz="1600" b="1" i="1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b="1" i="1">
                <a:solidFill>
                  <a:srgbClr val="6A3E3E"/>
                </a:solidFill>
                <a:latin typeface="Consolas" panose="020B0609020204030204" pitchFamily="49" charset="0"/>
              </a:rPr>
              <a:t>object</a:t>
            </a:r>
            <a:r>
              <a:rPr lang="en-US" sz="1600" b="1" i="1">
                <a:solidFill>
                  <a:srgbClr val="000000"/>
                </a:solidFill>
                <a:latin typeface="Consolas" panose="020B0609020204030204" pitchFamily="49" charset="0"/>
              </a:rPr>
              <a:t>[1]);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600"/>
          </a:p>
        </p:txBody>
      </p:sp>
      <p:sp>
        <p:nvSpPr>
          <p:cNvPr id="9" name="Rectangle 8"/>
          <p:cNvSpPr/>
          <p:nvPr/>
        </p:nvSpPr>
        <p:spPr>
          <a:xfrm>
            <a:off x="590309" y="4956394"/>
            <a:ext cx="844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GB" sz="1600">
                <a:solidFill>
                  <a:srgbClr val="000000"/>
                </a:solidFill>
                <a:latin typeface="Consolas" panose="020B0609020204030204" pitchFamily="49" charset="0"/>
              </a:rPr>
              <a:t>Publisher [publisherId=1, name=NXB GD, phone=0979867234]</a:t>
            </a:r>
          </a:p>
          <a:p>
            <a:pPr>
              <a:spcBef>
                <a:spcPts val="1200"/>
              </a:spcBef>
            </a:pPr>
            <a:r>
              <a:rPr lang="en-GB" sz="1600">
                <a:solidFill>
                  <a:srgbClr val="000000"/>
                </a:solidFill>
                <a:latin typeface="Consolas" panose="020B0609020204030204" pitchFamily="49" charset="0"/>
              </a:rPr>
              <a:t>PublisherBook [id=PublisherBookId [publisherId=1, bookId=1], format=ABC]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3176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Execute HQL in Hibernate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1200"/>
              </a:spcBef>
            </a:pPr>
            <a:r>
              <a:rPr lang="en-GB" sz="2200" b="1" smtClean="0"/>
              <a:t>Example 2</a:t>
            </a:r>
            <a:r>
              <a:rPr lang="en-GB" sz="2200" smtClean="0"/>
              <a:t>: </a:t>
            </a:r>
            <a:r>
              <a:rPr lang="en-GB" sz="2200" smtClean="0">
                <a:solidFill>
                  <a:srgbClr val="1125E5"/>
                </a:solidFill>
              </a:rPr>
              <a:t>Join query</a:t>
            </a:r>
          </a:p>
          <a:p>
            <a:pPr algn="just">
              <a:spcBef>
                <a:spcPts val="1200"/>
              </a:spcBef>
            </a:pPr>
            <a:endParaRPr lang="en-US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5169" y="1385445"/>
            <a:ext cx="8246534" cy="50475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List&lt;Object[]&gt; findPublisherBook() 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Session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HibernateUtils.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getSessionFactory().openSession();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GB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String </a:t>
            </a:r>
            <a:r>
              <a:rPr lang="en-GB" sz="1400" smtClean="0">
                <a:solidFill>
                  <a:srgbClr val="6A3E3E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joinQuery</a:t>
            </a:r>
            <a:r>
              <a:rPr lang="en-GB" sz="1400" smtClean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 = </a:t>
            </a:r>
            <a:r>
              <a:rPr lang="en-GB" sz="1400">
                <a:solidFill>
                  <a:srgbClr val="2A00FF"/>
                </a:solidFill>
                <a:latin typeface="Consolas" panose="020B0609020204030204" pitchFamily="49" charset="0"/>
              </a:rPr>
              <a:t>"FROM Publisher p JOIN p.publisherBook pb "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    + </a:t>
            </a:r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</a:rPr>
              <a:t>"JOIN pb.book b </a:t>
            </a:r>
            <a:r>
              <a:rPr lang="en-US" sz="140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1400" smtClean="0">
                <a:solidFill>
                  <a:srgbClr val="000000"/>
                </a:solidFill>
                <a:latin typeface="Consolas" panose="020B0609020204030204" pitchFamily="49" charset="0"/>
              </a:rPr>
              <a:t>			  </a:t>
            </a:r>
            <a:r>
              <a:rPr lang="en-GB" sz="140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The same as</a:t>
            </a:r>
            <a:r>
              <a:rPr lang="en-GB" sz="140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endParaRPr lang="en-GB" sz="1400" smtClean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r>
              <a:rPr lang="en-GB" sz="1400">
                <a:solidFill>
                  <a:srgbClr val="2A00FF"/>
                </a:solidFill>
                <a:latin typeface="Consolas" panose="020B0609020204030204" pitchFamily="49" charset="0"/>
              </a:rPr>
              <a:t>	</a:t>
            </a:r>
            <a:r>
              <a:rPr lang="en-GB" sz="1400" smtClean="0">
                <a:solidFill>
                  <a:srgbClr val="2A00FF"/>
                </a:solidFill>
                <a:latin typeface="Consolas" panose="020B0609020204030204" pitchFamily="49" charset="0"/>
              </a:rPr>
              <a:t>			  </a:t>
            </a:r>
            <a:r>
              <a:rPr lang="en-GB" sz="140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"FROM </a:t>
            </a:r>
            <a:r>
              <a:rPr lang="en-GB" sz="140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Publisher p INNER JOIN p.publisherBook pb "</a:t>
            </a:r>
          </a:p>
          <a:p>
            <a:r>
              <a:rPr lang="en-US" sz="140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+ </a:t>
            </a:r>
            <a:r>
              <a:rPr lang="en-US" sz="140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"ON p.publisherId = pb.publisher.publisherId "</a:t>
            </a:r>
          </a:p>
          <a:p>
            <a:r>
              <a:rPr lang="en-US" sz="140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+ </a:t>
            </a:r>
            <a:r>
              <a:rPr lang="en-US" sz="140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"INNER JOIN Book b "</a:t>
            </a:r>
          </a:p>
          <a:p>
            <a:r>
              <a:rPr lang="en-US" sz="140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// + </a:t>
            </a:r>
            <a:r>
              <a:rPr lang="en-US" sz="140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"ON b.bookId = pb.book.bookId</a:t>
            </a:r>
            <a:r>
              <a:rPr lang="en-GB" sz="1400" smtClean="0">
                <a:solidFill>
                  <a:schemeClr val="accent5">
                    <a:lumMod val="75000"/>
                  </a:schemeClr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";</a:t>
            </a:r>
          </a:p>
          <a:p>
            <a:endParaRPr lang="en-GB" sz="1400">
              <a:solidFill>
                <a:srgbClr val="000000"/>
              </a:solidFill>
              <a:highlight>
                <a:srgbClr val="F0D8A8"/>
              </a:highlight>
              <a:latin typeface="Consolas" panose="020B0609020204030204" pitchFamily="49" charset="0"/>
            </a:endParaRPr>
          </a:p>
          <a:p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	 	   Query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quey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.createQuery(</a:t>
            </a:r>
            <a:r>
              <a:rPr lang="en-US" sz="140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joinQuery</a:t>
            </a:r>
            <a:r>
              <a:rPr lang="en-US" sz="1400" smtClean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);</a:t>
            </a:r>
            <a:endParaRPr lang="en-US" sz="140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6A3E3E"/>
                </a:solidFill>
                <a:latin typeface="Consolas" panose="020B0609020204030204" pitchFamily="49" charset="0"/>
              </a:rPr>
              <a:t>quey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.list();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b="1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.close();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53797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Execute HQL in Hibernate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1200"/>
              </a:spcBef>
            </a:pPr>
            <a:r>
              <a:rPr lang="en-GB" sz="2200" b="1" smtClean="0"/>
              <a:t>Example 2</a:t>
            </a:r>
            <a:r>
              <a:rPr lang="en-GB" sz="2200" smtClean="0"/>
              <a:t>: </a:t>
            </a:r>
            <a:r>
              <a:rPr lang="en-GB" sz="2200" smtClean="0">
                <a:solidFill>
                  <a:srgbClr val="1125E5"/>
                </a:solidFill>
              </a:rPr>
              <a:t>Join query</a:t>
            </a:r>
          </a:p>
          <a:p>
            <a:pPr algn="just">
              <a:spcBef>
                <a:spcPts val="1200"/>
              </a:spcBef>
            </a:pPr>
            <a:r>
              <a:rPr lang="en-GB" sz="2400" b="1" smtClean="0"/>
              <a:t>Results:</a:t>
            </a:r>
            <a:endParaRPr lang="en-US" sz="2400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64288" y="1855129"/>
            <a:ext cx="8241173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GB" sz="1600">
                <a:solidFill>
                  <a:srgbClr val="000000"/>
                </a:solidFill>
                <a:latin typeface="Consolas" panose="020B0609020204030204" pitchFamily="49" charset="0"/>
              </a:rPr>
              <a:t>Publisher [publisherId=1, name=NXB GD, phone=0979867234]</a:t>
            </a:r>
          </a:p>
          <a:p>
            <a:pPr>
              <a:spcBef>
                <a:spcPts val="1200"/>
              </a:spcBef>
            </a:pPr>
            <a:r>
              <a:rPr lang="en-GB" sz="1600">
                <a:solidFill>
                  <a:srgbClr val="000000"/>
                </a:solidFill>
                <a:latin typeface="Consolas" panose="020B0609020204030204" pitchFamily="49" charset="0"/>
              </a:rPr>
              <a:t>PublisherBook [id=PublisherBookId [publisherId=1, bookId=1], format=ABC]</a:t>
            </a:r>
          </a:p>
          <a:p>
            <a:pPr>
              <a:spcBef>
                <a:spcPts val="1200"/>
              </a:spcBef>
            </a:pPr>
            <a:r>
              <a:rPr lang="en-GB" sz="1600">
                <a:solidFill>
                  <a:srgbClr val="000000"/>
                </a:solidFill>
                <a:latin typeface="Consolas" panose="020B0609020204030204" pitchFamily="49" charset="0"/>
              </a:rPr>
              <a:t>Book [bookId=1, title=Java SE, year=2020, version=1.0]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80402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Hibernate Query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v"/>
              <a:defRPr/>
            </a:pPr>
            <a:r>
              <a:rPr lang="en-GB" sz="2400" b="1" smtClean="0"/>
              <a:t>Example 2:</a:t>
            </a:r>
            <a:endParaRPr lang="en-US" sz="2400" b="1" smtClean="0"/>
          </a:p>
          <a:p>
            <a:pPr lvl="1" algn="just">
              <a:buFont typeface="Wingdings" panose="05000000000000000000" pitchFamily="2" charset="2"/>
              <a:buChar char="v"/>
              <a:defRPr/>
            </a:pPr>
            <a:r>
              <a:rPr lang="en-US" sz="2000" smtClean="0"/>
              <a:t>Update a stock name to “DIALOG1″ where stock code is “7277</a:t>
            </a:r>
            <a:r>
              <a:rPr lang="en-US" smtClean="0"/>
              <a:t>″</a:t>
            </a:r>
          </a:p>
          <a:p>
            <a:pPr marL="0" indent="0">
              <a:buNone/>
              <a:defRPr/>
            </a:pPr>
            <a:endParaRPr lang="en-US" sz="2800" dirty="0" smtClean="0"/>
          </a:p>
          <a:p>
            <a:pPr marL="0" indent="0">
              <a:buNone/>
              <a:defRPr/>
            </a:pPr>
            <a:endParaRPr lang="en-US" sz="2800" dirty="0" smtClean="0"/>
          </a:p>
          <a:p>
            <a:pPr marL="0" indent="0">
              <a:buFont typeface="Wingdings" pitchFamily="2" charset="2"/>
              <a:buChar char="q"/>
              <a:defRPr/>
            </a:pPr>
            <a:endParaRPr lang="en-US" sz="2800" dirty="0" smtClean="0"/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sz="2000" dirty="0" smtClean="0"/>
              <a:t>Delete a stock where stock code is “7277″</a:t>
            </a:r>
          </a:p>
          <a:p>
            <a:pPr marL="0" indent="0">
              <a:buNone/>
              <a:defRPr/>
            </a:pPr>
            <a:endParaRPr lang="en-US" sz="2800" dirty="0" smtClean="0"/>
          </a:p>
          <a:p>
            <a:pPr marL="0" indent="0">
              <a:buFont typeface="Wingdings" pitchFamily="2" charset="2"/>
              <a:buChar char="q"/>
              <a:defRPr/>
            </a:pPr>
            <a:endParaRPr lang="en-US" sz="2800" dirty="0" smtClean="0"/>
          </a:p>
          <a:p>
            <a:pPr marL="0" indent="0">
              <a:buFont typeface="Wingdings" pitchFamily="2" charset="2"/>
              <a:buChar char="q"/>
              <a:defRPr/>
            </a:pPr>
            <a:endParaRPr lang="en-US" sz="28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z="2000" smtClean="0"/>
              <a:pPr>
                <a:defRPr/>
              </a:pPr>
              <a:t>25</a:t>
            </a:fld>
            <a:endParaRPr lang="en-US" altLang="ja-JP" sz="2000" dirty="0"/>
          </a:p>
        </p:txBody>
      </p:sp>
      <p:pic>
        <p:nvPicPr>
          <p:cNvPr id="32973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4613" y="1744485"/>
            <a:ext cx="7013708" cy="1295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9738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41184" y="3721690"/>
            <a:ext cx="6614503" cy="76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6316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Hibernate Query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en-GB" sz="2400" b="1"/>
              <a:t>Example </a:t>
            </a:r>
            <a:r>
              <a:rPr lang="en-GB" sz="2400" b="1" smtClean="0"/>
              <a:t>3: </a:t>
            </a:r>
            <a:r>
              <a:rPr lang="en-GB" sz="2400" b="1">
                <a:solidFill>
                  <a:srgbClr val="1125E5"/>
                </a:solidFill>
              </a:rPr>
              <a:t>Sort Query</a:t>
            </a:r>
            <a:endParaRPr lang="en-US" sz="2400" b="1" smtClean="0">
              <a:solidFill>
                <a:srgbClr val="1125E5"/>
              </a:solidFill>
            </a:endParaRPr>
          </a:p>
          <a:p>
            <a:pPr marL="0" indent="0">
              <a:buNone/>
              <a:defRPr/>
            </a:pPr>
            <a:endParaRPr lang="en-US" sz="2800" dirty="0" smtClean="0"/>
          </a:p>
          <a:p>
            <a:pPr marL="0" indent="0">
              <a:buFont typeface="Wingdings" pitchFamily="2" charset="2"/>
              <a:buChar char="q"/>
              <a:defRPr/>
            </a:pPr>
            <a:endParaRPr lang="en-US" sz="2800" dirty="0" smtClean="0"/>
          </a:p>
          <a:p>
            <a:pPr marL="0" indent="0">
              <a:buFont typeface="Wingdings" pitchFamily="2" charset="2"/>
              <a:buChar char="q"/>
              <a:defRPr/>
            </a:pPr>
            <a:endParaRPr lang="en-US" sz="28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z="2000" smtClean="0"/>
              <a:pPr>
                <a:defRPr/>
              </a:pPr>
              <a:t>26</a:t>
            </a:fld>
            <a:endParaRPr lang="en-US" altLang="ja-JP" sz="2000" dirty="0"/>
          </a:p>
        </p:txBody>
      </p:sp>
      <p:sp>
        <p:nvSpPr>
          <p:cNvPr id="6" name="Rectangle 5"/>
          <p:cNvSpPr/>
          <p:nvPr/>
        </p:nvSpPr>
        <p:spPr>
          <a:xfrm>
            <a:off x="691387" y="1275933"/>
            <a:ext cx="7714098" cy="4832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GB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>
                <a:solidFill>
                  <a:srgbClr val="000000"/>
                </a:solidFill>
                <a:latin typeface="Consolas" panose="020B0609020204030204" pitchFamily="49" charset="0"/>
              </a:rPr>
              <a:t> List&lt;Projects&gt; searching(LocalDate </a:t>
            </a:r>
            <a:r>
              <a:rPr lang="en-GB" sz="1400" b="1">
                <a:solidFill>
                  <a:srgbClr val="6A3E3E"/>
                </a:solidFill>
                <a:latin typeface="Consolas" panose="020B0609020204030204" pitchFamily="49" charset="0"/>
              </a:rPr>
              <a:t>startDate</a:t>
            </a:r>
            <a:r>
              <a:rPr lang="en-GB" sz="1400" b="1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sz="1400" b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GB" sz="1400" b="1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Session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HibernateUtils.</a:t>
            </a:r>
            <a:r>
              <a:rPr 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getSessionFactory().openSession();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GB" sz="1400">
                <a:solidFill>
                  <a:srgbClr val="000000"/>
                </a:solidFill>
                <a:latin typeface="Consolas" panose="020B0609020204030204" pitchFamily="49" charset="0"/>
              </a:rPr>
              <a:t>            String </a:t>
            </a:r>
            <a:r>
              <a:rPr lang="en-GB" sz="1400">
                <a:solidFill>
                  <a:srgbClr val="6A3E3E"/>
                </a:solidFill>
                <a:latin typeface="Consolas" panose="020B0609020204030204" pitchFamily="49" charset="0"/>
              </a:rPr>
              <a:t>hql</a:t>
            </a:r>
            <a:r>
              <a:rPr lang="en-GB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400">
                <a:solidFill>
                  <a:srgbClr val="2A00FF"/>
                </a:solidFill>
                <a:latin typeface="Consolas" panose="020B0609020204030204" pitchFamily="49" charset="0"/>
              </a:rPr>
              <a:t>"FROM Projects WHERE startDate &gt;= :startDate </a:t>
            </a:r>
            <a:r>
              <a:rPr lang="en-GB" sz="1400" smtClean="0">
                <a:solidFill>
                  <a:srgbClr val="2A00FF"/>
                </a:solidFill>
                <a:latin typeface="Consolas" panose="020B0609020204030204" pitchFamily="49" charset="0"/>
              </a:rPr>
              <a:t>“</a:t>
            </a:r>
          </a:p>
          <a:p>
            <a:r>
              <a:rPr lang="en-US" sz="140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		 + </a:t>
            </a:r>
            <a:r>
              <a:rPr lang="en-US" sz="140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"ORDER BY completedOn DESC"</a:t>
            </a:r>
            <a:r>
              <a:rPr lang="en-US" sz="140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  <a:endParaRPr lang="en-GB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Query&lt;Projects&gt;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.createQuery(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hql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.setParameter(</a:t>
            </a:r>
            <a:r>
              <a:rPr lang="en-US" sz="1400">
                <a:solidFill>
                  <a:srgbClr val="2A00FF"/>
                </a:solidFill>
                <a:latin typeface="Consolas" panose="020B0609020204030204" pitchFamily="49" charset="0"/>
              </a:rPr>
              <a:t>"startDate"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startDate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		   </a:t>
            </a:r>
            <a:r>
              <a:rPr lang="en-US" sz="1400" b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.list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b="1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.close();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52297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Hibernate Query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en-GB" sz="2400" b="1" smtClean="0"/>
              <a:t>Example 4: </a:t>
            </a:r>
            <a:r>
              <a:rPr lang="en-GB" sz="2400" b="1">
                <a:solidFill>
                  <a:srgbClr val="1125E5"/>
                </a:solidFill>
              </a:rPr>
              <a:t>Group By </a:t>
            </a:r>
            <a:endParaRPr lang="en-US" sz="2800" dirty="0" smtClean="0"/>
          </a:p>
          <a:p>
            <a:pPr marL="0" indent="0">
              <a:buFont typeface="Wingdings" pitchFamily="2" charset="2"/>
              <a:buChar char="q"/>
              <a:defRPr/>
            </a:pPr>
            <a:endParaRPr lang="en-US" sz="2800" dirty="0" smtClean="0"/>
          </a:p>
          <a:p>
            <a:pPr marL="0" indent="0">
              <a:buFont typeface="Wingdings" pitchFamily="2" charset="2"/>
              <a:buChar char="q"/>
              <a:defRPr/>
            </a:pPr>
            <a:endParaRPr lang="en-US" sz="28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z="2000" smtClean="0"/>
              <a:pPr>
                <a:defRPr/>
              </a:pPr>
              <a:t>27</a:t>
            </a:fld>
            <a:endParaRPr lang="en-US" altLang="ja-JP" sz="2000" dirty="0"/>
          </a:p>
        </p:txBody>
      </p:sp>
      <p:sp>
        <p:nvSpPr>
          <p:cNvPr id="10" name="Rectangle 9"/>
          <p:cNvSpPr/>
          <p:nvPr/>
        </p:nvSpPr>
        <p:spPr>
          <a:xfrm>
            <a:off x="1068963" y="1529980"/>
            <a:ext cx="6958945" cy="3908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GB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GB">
                <a:solidFill>
                  <a:srgbClr val="0000C0"/>
                </a:solidFill>
                <a:latin typeface="Consolas" panose="020B0609020204030204" pitchFamily="49" charset="0"/>
              </a:rPr>
              <a:t>hql</a:t>
            </a:r>
            <a:r>
              <a:rPr lang="en-GB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mtClean="0">
                <a:solidFill>
                  <a:srgbClr val="2A00FF"/>
                </a:solidFill>
                <a:latin typeface="Consolas" panose="020B0609020204030204" pitchFamily="49" charset="0"/>
              </a:rPr>
              <a:t>"SELECT SUM(p.price</a:t>
            </a:r>
            <a:r>
              <a:rPr lang="en-GB">
                <a:solidFill>
                  <a:srgbClr val="2A00FF"/>
                </a:solidFill>
                <a:latin typeface="Consolas" panose="020B0609020204030204" pitchFamily="49" charset="0"/>
              </a:rPr>
              <a:t>), p.category.name </a:t>
            </a:r>
            <a:r>
              <a:rPr lang="en-GB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pPr>
              <a:spcBef>
                <a:spcPts val="600"/>
              </a:spcBef>
            </a:pPr>
            <a:r>
              <a:rPr lang="en-GB">
                <a:solidFill>
                  <a:srgbClr val="2A00FF"/>
                </a:solidFill>
                <a:latin typeface="Consolas" panose="020B0609020204030204" pitchFamily="49" charset="0"/>
              </a:rPr>
              <a:t>	</a:t>
            </a:r>
            <a:r>
              <a:rPr lang="en-GB" smtClean="0">
                <a:solidFill>
                  <a:srgbClr val="2A00FF"/>
                </a:solidFill>
                <a:latin typeface="Consolas" panose="020B0609020204030204" pitchFamily="49" charset="0"/>
              </a:rPr>
              <a:t>		</a:t>
            </a:r>
            <a:r>
              <a:rPr lang="en-GB" smtClean="0">
                <a:latin typeface="Consolas" panose="020B0609020204030204" pitchFamily="49" charset="0"/>
              </a:rPr>
              <a:t>+</a:t>
            </a:r>
            <a:r>
              <a:rPr lang="en-GB" smtClean="0">
                <a:solidFill>
                  <a:srgbClr val="2A00FF"/>
                </a:solidFill>
                <a:latin typeface="Consolas" panose="020B0609020204030204" pitchFamily="49" charset="0"/>
              </a:rPr>
              <a:t> "FROM </a:t>
            </a:r>
            <a:r>
              <a:rPr lang="en-GB">
                <a:solidFill>
                  <a:srgbClr val="2A00FF"/>
                </a:solidFill>
                <a:latin typeface="Consolas" panose="020B0609020204030204" pitchFamily="49" charset="0"/>
              </a:rPr>
              <a:t>Product p </a:t>
            </a:r>
            <a:r>
              <a:rPr lang="en-GB" smtClean="0">
                <a:solidFill>
                  <a:srgbClr val="2A00FF"/>
                </a:solidFill>
                <a:latin typeface="Consolas" panose="020B0609020204030204" pitchFamily="49" charset="0"/>
              </a:rPr>
              <a:t>GROUP BY category</a:t>
            </a:r>
            <a:r>
              <a:rPr lang="en-GB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GB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>
              <a:spcBef>
                <a:spcPts val="600"/>
              </a:spcBef>
            </a:pP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Query </a:t>
            </a:r>
            <a:r>
              <a:rPr lang="en-US">
                <a:solidFill>
                  <a:srgbClr val="0000C0"/>
                </a:solidFill>
                <a:latin typeface="Consolas" panose="020B0609020204030204" pitchFamily="49" charset="0"/>
              </a:rPr>
              <a:t>query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session.createQuery(</a:t>
            </a:r>
            <a:r>
              <a:rPr lang="en-US">
                <a:solidFill>
                  <a:srgbClr val="0000C0"/>
                </a:solidFill>
                <a:latin typeface="Consolas" panose="020B0609020204030204" pitchFamily="49" charset="0"/>
              </a:rPr>
              <a:t>hql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List&lt;Object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[]&gt; listResult = query.list();</a:t>
            </a:r>
          </a:p>
          <a:p>
            <a:pPr>
              <a:spcBef>
                <a:spcPts val="60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pPr>
              <a:spcBef>
                <a:spcPts val="600"/>
              </a:spcBef>
            </a:pPr>
            <a:r>
              <a:rPr lang="en-US" b="1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(Object[] </a:t>
            </a:r>
            <a:r>
              <a:rPr lang="en-US" b="1">
                <a:solidFill>
                  <a:srgbClr val="0000C0"/>
                </a:solidFill>
                <a:latin typeface="Consolas" panose="020B0609020204030204" pitchFamily="49" charset="0"/>
              </a:rPr>
              <a:t>aRow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: listResult) {</a:t>
            </a:r>
          </a:p>
          <a:p>
            <a:pPr>
              <a:spcBef>
                <a:spcPts val="60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    Double </a:t>
            </a:r>
            <a:r>
              <a:rPr lang="en-US">
                <a:solidFill>
                  <a:srgbClr val="6A3E3E"/>
                </a:solidFill>
                <a:latin typeface="Consolas" panose="020B0609020204030204" pitchFamily="49" charset="0"/>
              </a:rPr>
              <a:t>sum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(Double) </a:t>
            </a:r>
            <a:r>
              <a:rPr lang="en-US">
                <a:solidFill>
                  <a:srgbClr val="0000C0"/>
                </a:solidFill>
                <a:latin typeface="Consolas" panose="020B0609020204030204" pitchFamily="49" charset="0"/>
              </a:rPr>
              <a:t>aRow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[0];</a:t>
            </a:r>
          </a:p>
          <a:p>
            <a:pPr>
              <a:spcBef>
                <a:spcPts val="60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    String </a:t>
            </a:r>
            <a:r>
              <a:rPr lang="en-US">
                <a:solidFill>
                  <a:srgbClr val="6A3E3E"/>
                </a:solidFill>
                <a:latin typeface="Consolas" panose="020B0609020204030204" pitchFamily="49" charset="0"/>
              </a:rPr>
              <a:t>category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(String) </a:t>
            </a:r>
            <a:r>
              <a:rPr lang="en-US">
                <a:solidFill>
                  <a:srgbClr val="0000C0"/>
                </a:solidFill>
                <a:latin typeface="Consolas" panose="020B0609020204030204" pitchFamily="49" charset="0"/>
              </a:rPr>
              <a:t>aRow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[1];</a:t>
            </a:r>
          </a:p>
          <a:p>
            <a:pPr>
              <a:spcBef>
                <a:spcPts val="60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    System.</a:t>
            </a:r>
            <a:r>
              <a:rPr lang="en-US" b="1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>
                <a:solidFill>
                  <a:srgbClr val="6A3E3E"/>
                </a:solidFill>
                <a:latin typeface="Consolas" panose="020B0609020204030204" pitchFamily="49" charset="0"/>
              </a:rPr>
              <a:t>category</a:t>
            </a:r>
            <a:r>
              <a:rPr lang="en-US" b="1" i="1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b="1" i="1">
                <a:solidFill>
                  <a:srgbClr val="2A00FF"/>
                </a:solidFill>
                <a:latin typeface="Consolas" panose="020B0609020204030204" pitchFamily="49" charset="0"/>
              </a:rPr>
              <a:t>" - "</a:t>
            </a:r>
            <a:r>
              <a:rPr lang="en-US" b="1" i="1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b="1" i="1">
                <a:solidFill>
                  <a:srgbClr val="6A3E3E"/>
                </a:solidFill>
                <a:latin typeface="Consolas" panose="020B0609020204030204" pitchFamily="49" charset="0"/>
              </a:rPr>
              <a:t>sum</a:t>
            </a:r>
            <a:r>
              <a:rPr lang="en-US" b="1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5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Hibernate Query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sz="2000" b="1" smtClean="0"/>
              <a:t>Example 5</a:t>
            </a:r>
            <a:r>
              <a:rPr lang="en-GB" sz="2000" smtClean="0"/>
              <a:t>:  </a:t>
            </a:r>
            <a:r>
              <a:rPr lang="en-GB" sz="2000" smtClean="0">
                <a:solidFill>
                  <a:srgbClr val="1125E5"/>
                </a:solidFill>
              </a:rPr>
              <a:t>Pagination Query </a:t>
            </a:r>
          </a:p>
          <a:p>
            <a:pPr lvl="1" algn="just">
              <a:spcBef>
                <a:spcPts val="1200"/>
              </a:spcBef>
            </a:pPr>
            <a:r>
              <a:rPr lang="en-GB" sz="1800"/>
              <a:t>To return a subset of a result set, the </a:t>
            </a:r>
            <a:r>
              <a:rPr lang="en-GB" sz="1800">
                <a:solidFill>
                  <a:srgbClr val="1125E5"/>
                </a:solidFill>
              </a:rPr>
              <a:t>Query</a:t>
            </a:r>
            <a:r>
              <a:rPr lang="en-GB" sz="1800"/>
              <a:t> interface has two methods for limiting the result set:</a:t>
            </a:r>
          </a:p>
          <a:p>
            <a:pPr lvl="2">
              <a:spcBef>
                <a:spcPts val="1200"/>
              </a:spcBef>
            </a:pPr>
            <a:r>
              <a:rPr lang="en-GB" sz="1600">
                <a:solidFill>
                  <a:srgbClr val="1125E5"/>
                </a:solidFill>
              </a:rPr>
              <a:t>setFirstResult(intfirstResult):</a:t>
            </a:r>
            <a:r>
              <a:rPr lang="en-GB" sz="1600"/>
              <a:t> sets the first row to retrieve.</a:t>
            </a:r>
          </a:p>
          <a:p>
            <a:pPr lvl="2">
              <a:spcBef>
                <a:spcPts val="1200"/>
              </a:spcBef>
            </a:pPr>
            <a:r>
              <a:rPr lang="en-GB" sz="1600">
                <a:solidFill>
                  <a:srgbClr val="1125E5"/>
                </a:solidFill>
              </a:rPr>
              <a:t>setMaxResults(intmaxResults):</a:t>
            </a:r>
            <a:r>
              <a:rPr lang="en-GB" sz="1600"/>
              <a:t> sets the maximum number of rows to retrieve.</a:t>
            </a:r>
          </a:p>
          <a:p>
            <a:pPr lvl="1">
              <a:spcBef>
                <a:spcPts val="1200"/>
              </a:spcBef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8966" y="3379734"/>
            <a:ext cx="7578939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2000">
                <a:solidFill>
                  <a:srgbClr val="000000"/>
                </a:solidFill>
                <a:latin typeface="Consolas" panose="020B0609020204030204" pitchFamily="49" charset="0"/>
              </a:rPr>
              <a:t>Query </a:t>
            </a:r>
            <a:r>
              <a:rPr lang="en-GB" sz="200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GB" sz="20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200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GB" sz="2000">
                <a:solidFill>
                  <a:srgbClr val="000000"/>
                </a:solidFill>
                <a:latin typeface="Consolas" panose="020B0609020204030204" pitchFamily="49" charset="0"/>
              </a:rPr>
              <a:t>.createQuery(</a:t>
            </a:r>
            <a:r>
              <a:rPr lang="en-GB" sz="2000">
                <a:solidFill>
                  <a:srgbClr val="2A00FF"/>
                </a:solidFill>
                <a:latin typeface="Consolas" panose="020B0609020204030204" pitchFamily="49" charset="0"/>
              </a:rPr>
              <a:t>"FROM Employees"</a:t>
            </a:r>
            <a:r>
              <a:rPr lang="en-GB" sz="20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2000" smtClean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sz="2000" smtClean="0">
                <a:solidFill>
                  <a:srgbClr val="000000"/>
                </a:solidFill>
                <a:latin typeface="Consolas" panose="020B0609020204030204" pitchFamily="49" charset="0"/>
              </a:rPr>
              <a:t>.setFirstResult(0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smtClean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sz="2000" smtClean="0">
                <a:solidFill>
                  <a:srgbClr val="000000"/>
                </a:solidFill>
                <a:latin typeface="Consolas" panose="020B0609020204030204" pitchFamily="49" charset="0"/>
              </a:rPr>
              <a:t>.setMaxResults(10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2000" b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20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.list();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24709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Hibernate Query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sz="2000" b="1" smtClean="0"/>
              <a:t>Example 6</a:t>
            </a:r>
            <a:r>
              <a:rPr lang="en-GB" sz="2000" smtClean="0"/>
              <a:t>:  </a:t>
            </a:r>
            <a:r>
              <a:rPr lang="en-GB" sz="2000">
                <a:solidFill>
                  <a:srgbClr val="1125E5"/>
                </a:solidFill>
              </a:rPr>
              <a:t> Using Aggregate </a:t>
            </a:r>
            <a:r>
              <a:rPr lang="en-GB" sz="2000" smtClean="0">
                <a:solidFill>
                  <a:srgbClr val="1125E5"/>
                </a:solidFill>
              </a:rPr>
              <a:t>Functions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sz="1800"/>
              <a:t> </a:t>
            </a:r>
            <a:r>
              <a:rPr lang="en-GB" sz="1800" smtClean="0"/>
              <a:t>    HQL </a:t>
            </a:r>
            <a:r>
              <a:rPr lang="en-GB" sz="1800"/>
              <a:t>supports the following aggregate functions:</a:t>
            </a:r>
          </a:p>
          <a:p>
            <a:pPr lvl="1">
              <a:spcBef>
                <a:spcPts val="1200"/>
              </a:spcBef>
            </a:pPr>
            <a:r>
              <a:rPr lang="en-GB" sz="1600"/>
              <a:t>avg(…), sum(…), min(…), max(…)</a:t>
            </a:r>
          </a:p>
          <a:p>
            <a:pPr lvl="1">
              <a:spcBef>
                <a:spcPts val="1200"/>
              </a:spcBef>
            </a:pPr>
            <a:r>
              <a:rPr lang="en-GB" sz="1600"/>
              <a:t>count(*)</a:t>
            </a:r>
          </a:p>
          <a:p>
            <a:pPr lvl="1">
              <a:spcBef>
                <a:spcPts val="1200"/>
              </a:spcBef>
            </a:pPr>
            <a:r>
              <a:rPr lang="en-GB" sz="1600"/>
              <a:t>count(…), count(distinct…), count(all…)</a:t>
            </a:r>
            <a:endParaRPr lang="en-US" sz="2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29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88883" y="3194673"/>
            <a:ext cx="6719105" cy="25237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GB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GB">
                <a:solidFill>
                  <a:srgbClr val="6A3E3E"/>
                </a:solidFill>
                <a:latin typeface="Consolas" panose="020B0609020204030204" pitchFamily="49" charset="0"/>
              </a:rPr>
              <a:t>hql</a:t>
            </a:r>
            <a:r>
              <a:rPr lang="en-GB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>
                <a:solidFill>
                  <a:srgbClr val="2A00FF"/>
                </a:solidFill>
                <a:latin typeface="Consolas" panose="020B0609020204030204" pitchFamily="49" charset="0"/>
              </a:rPr>
              <a:t>"SELECT COUNT(jobTitle) FROM Jobs"</a:t>
            </a:r>
            <a:r>
              <a:rPr lang="en-GB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pPr>
              <a:spcBef>
                <a:spcPts val="1200"/>
              </a:spcBef>
            </a:pP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Query </a:t>
            </a:r>
            <a:r>
              <a:rPr lang="en-US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.createQuery(</a:t>
            </a:r>
            <a:r>
              <a:rPr lang="en-US">
                <a:solidFill>
                  <a:srgbClr val="6A3E3E"/>
                </a:solidFill>
                <a:latin typeface="Consolas" panose="020B0609020204030204" pitchFamily="49" charset="0"/>
              </a:rPr>
              <a:t>hql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200"/>
              </a:spcBef>
            </a:pP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List </a:t>
            </a:r>
            <a:r>
              <a:rPr lang="en-US">
                <a:solidFill>
                  <a:srgbClr val="6A3E3E"/>
                </a:solidFill>
                <a:latin typeface="Consolas" panose="020B0609020204030204" pitchFamily="49" charset="0"/>
              </a:rPr>
              <a:t>listResult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.list();</a:t>
            </a:r>
          </a:p>
          <a:p>
            <a:pPr>
              <a:spcBef>
                <a:spcPts val="1200"/>
              </a:spcBef>
            </a:pP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US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(Number) </a:t>
            </a:r>
            <a:r>
              <a:rPr lang="en-US">
                <a:solidFill>
                  <a:srgbClr val="6A3E3E"/>
                </a:solidFill>
                <a:latin typeface="Consolas" panose="020B0609020204030204" pitchFamily="49" charset="0"/>
              </a:rPr>
              <a:t>listResult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.get(0);</a:t>
            </a:r>
          </a:p>
          <a:p>
            <a:pPr>
              <a:spcBef>
                <a:spcPts val="1200"/>
              </a:spcBef>
            </a:pP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smtClean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b="1" i="1" smtClean="0">
                <a:solidFill>
                  <a:srgbClr val="000000"/>
                </a:solidFill>
                <a:latin typeface="Consolas" panose="020B0609020204030204" pitchFamily="49" charset="0"/>
              </a:rPr>
              <a:t>.intValue</a:t>
            </a:r>
            <a:r>
              <a:rPr lang="en-US" b="1" i="1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807" y="778566"/>
            <a:ext cx="7232905" cy="5436704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US" smtClean="0"/>
              <a:t> Queries Introduction</a:t>
            </a:r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GB"/>
              <a:t> </a:t>
            </a:r>
            <a:r>
              <a:rPr lang="en-GB" smtClean="0"/>
              <a:t>Native Query</a:t>
            </a:r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US" smtClean="0"/>
              <a:t> Hibernate Query Language</a:t>
            </a:r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US" smtClean="0"/>
              <a:t> Hibernate Named Query</a:t>
            </a:r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GB"/>
              <a:t> </a:t>
            </a:r>
            <a:r>
              <a:rPr lang="en-GB" smtClean="0"/>
              <a:t>Proxy Object</a:t>
            </a:r>
          </a:p>
          <a:p>
            <a:pPr algn="just">
              <a:spcBef>
                <a:spcPts val="1800"/>
              </a:spcBef>
              <a:spcAft>
                <a:spcPts val="600"/>
              </a:spcAft>
            </a:pPr>
            <a:r>
              <a:rPr lang="nb-NO" smtClean="0"/>
              <a:t> </a:t>
            </a:r>
            <a:r>
              <a:rPr lang="en-GB" smtClean="0"/>
              <a:t>get() vs load() method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mtClean="0"/>
              <a:pPr>
                <a:defRPr/>
              </a:pPr>
              <a:t>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5335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Named </a:t>
            </a:r>
            <a:r>
              <a:rPr lang="en-US" sz="3200" dirty="0" smtClean="0"/>
              <a:t>Query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mtClean="0"/>
              <a:pPr>
                <a:defRPr/>
              </a:pPr>
              <a:t>30</a:t>
            </a:fld>
            <a:endParaRPr lang="en-US" altLang="ja-JP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The hibernate named query is way to use any query by some meaningful name. It is like using alias names.</a:t>
            </a:r>
          </a:p>
          <a:p>
            <a:pPr marL="0" indent="0" algn="just">
              <a:buNone/>
            </a:pPr>
            <a:endParaRPr lang="en-US" sz="2400" b="1" dirty="0" smtClean="0"/>
          </a:p>
          <a:p>
            <a:pPr algn="just"/>
            <a:r>
              <a:rPr lang="en-US" sz="2400" dirty="0" smtClean="0"/>
              <a:t>So </a:t>
            </a:r>
            <a:r>
              <a:rPr lang="en-US" sz="2400" dirty="0"/>
              <a:t>that application programmer need not to </a:t>
            </a:r>
            <a:r>
              <a:rPr lang="en-US" sz="2400" b="1" dirty="0"/>
              <a:t>scatter</a:t>
            </a:r>
            <a:r>
              <a:rPr lang="en-US" sz="2400" dirty="0"/>
              <a:t> queries to all the java </a:t>
            </a:r>
            <a:r>
              <a:rPr lang="en-US" sz="2400" dirty="0" smtClean="0"/>
              <a:t>code.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There </a:t>
            </a:r>
            <a:r>
              <a:rPr lang="en-US" sz="2400" dirty="0"/>
              <a:t>are two ways to define the named query in hibernate:</a:t>
            </a:r>
            <a:endParaRPr lang="en-US" sz="2400" b="1" dirty="0" smtClean="0"/>
          </a:p>
          <a:p>
            <a:pPr lvl="1" algn="just">
              <a:buFont typeface="Wingdings" pitchFamily="2" charset="2"/>
              <a:buChar char="§"/>
            </a:pPr>
            <a:r>
              <a:rPr lang="en-US" dirty="0"/>
              <a:t>by </a:t>
            </a:r>
            <a:r>
              <a:rPr lang="en-US" dirty="0" smtClean="0"/>
              <a:t>annotation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dirty="0"/>
              <a:t>by mapping file</a:t>
            </a:r>
            <a:endParaRPr lang="en-US" b="1" dirty="0" smtClean="0"/>
          </a:p>
          <a:p>
            <a:pPr algn="just">
              <a:buNone/>
            </a:pP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95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Named </a:t>
            </a:r>
            <a:r>
              <a:rPr lang="en-US" sz="3200" dirty="0" smtClean="0"/>
              <a:t>Query (</a:t>
            </a:r>
            <a:r>
              <a:rPr lang="en-US" sz="3200" dirty="0" err="1" smtClean="0"/>
              <a:t>cont</a:t>
            </a:r>
            <a:r>
              <a:rPr lang="en-US" sz="3200" dirty="0" smtClean="0"/>
              <a:t>)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mtClean="0"/>
              <a:pPr>
                <a:defRPr/>
              </a:pPr>
              <a:t>31</a:t>
            </a:fld>
            <a:endParaRPr lang="en-US" altLang="ja-JP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Named </a:t>
            </a:r>
            <a:r>
              <a:rPr lang="en-US" sz="2400" dirty="0"/>
              <a:t>Query by </a:t>
            </a:r>
            <a:r>
              <a:rPr lang="en-US" sz="2400" dirty="0" smtClean="0"/>
              <a:t>Annotation: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b="1" dirty="0"/>
              <a:t>@</a:t>
            </a:r>
            <a:r>
              <a:rPr lang="en-US" b="1" dirty="0" err="1" smtClean="0"/>
              <a:t>NameQueries</a:t>
            </a:r>
            <a:r>
              <a:rPr lang="en-US" b="1" dirty="0" smtClean="0"/>
              <a:t>: </a:t>
            </a:r>
            <a:r>
              <a:rPr lang="en-US" dirty="0" smtClean="0"/>
              <a:t>is </a:t>
            </a:r>
            <a:r>
              <a:rPr lang="en-US" dirty="0"/>
              <a:t>used to define the multiple named queries</a:t>
            </a:r>
            <a:r>
              <a:rPr lang="en-US" dirty="0" smtClean="0"/>
              <a:t>.</a:t>
            </a:r>
          </a:p>
          <a:p>
            <a:pPr marL="457200" lvl="1" indent="0" algn="just">
              <a:buNone/>
            </a:pPr>
            <a:endParaRPr lang="en-US" dirty="0" smtClean="0"/>
          </a:p>
          <a:p>
            <a:pPr lvl="1" algn="just">
              <a:buFont typeface="Wingdings" pitchFamily="2" charset="2"/>
              <a:buChar char="§"/>
            </a:pPr>
            <a:r>
              <a:rPr lang="en-US" b="1" dirty="0"/>
              <a:t>@</a:t>
            </a:r>
            <a:r>
              <a:rPr lang="en-US" b="1" dirty="0" err="1" smtClean="0"/>
              <a:t>NameQuery</a:t>
            </a:r>
            <a:r>
              <a:rPr lang="en-US" b="1" dirty="0" smtClean="0"/>
              <a:t>: </a:t>
            </a:r>
            <a:r>
              <a:rPr lang="en-US" dirty="0" smtClean="0"/>
              <a:t>is </a:t>
            </a:r>
            <a:r>
              <a:rPr lang="en-US" dirty="0"/>
              <a:t>used to define the single named query.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3944" y="3399416"/>
            <a:ext cx="8078992" cy="255454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@</a:t>
            </a:r>
            <a:r>
              <a:rPr lang="en-US" sz="2000" b="1" dirty="0" err="1">
                <a:solidFill>
                  <a:srgbClr val="1125E5"/>
                </a:solidFill>
              </a:rPr>
              <a:t>NamedQueries</a:t>
            </a:r>
            <a:r>
              <a:rPr lang="en-US" sz="2000" dirty="0"/>
              <a:t>(  </a:t>
            </a:r>
          </a:p>
          <a:p>
            <a:r>
              <a:rPr lang="en-US" sz="2000" dirty="0"/>
              <a:t>    {  </a:t>
            </a:r>
          </a:p>
          <a:p>
            <a:r>
              <a:rPr lang="en-US" sz="2000" dirty="0"/>
              <a:t>        @</a:t>
            </a:r>
            <a:r>
              <a:rPr lang="en-US" sz="2000" b="1" dirty="0" err="1">
                <a:solidFill>
                  <a:srgbClr val="1125E5"/>
                </a:solidFill>
              </a:rPr>
              <a:t>NamedQuery</a:t>
            </a:r>
            <a:r>
              <a:rPr lang="en-US" sz="2000" dirty="0"/>
              <a:t>(  </a:t>
            </a:r>
          </a:p>
          <a:p>
            <a:r>
              <a:rPr lang="en-US" sz="2000" dirty="0"/>
              <a:t>        name = "</a:t>
            </a:r>
            <a:r>
              <a:rPr lang="en-US" sz="2000" dirty="0" err="1"/>
              <a:t>findEmployeeByName</a:t>
            </a:r>
            <a:r>
              <a:rPr lang="en-US" sz="2000" dirty="0"/>
              <a:t>",  </a:t>
            </a:r>
          </a:p>
          <a:p>
            <a:r>
              <a:rPr lang="en-US" sz="2000" dirty="0"/>
              <a:t>        query = "from Employee e where e.name = :name"  </a:t>
            </a:r>
          </a:p>
          <a:p>
            <a:r>
              <a:rPr lang="en-US" sz="2000" dirty="0"/>
              <a:t>        )  </a:t>
            </a:r>
          </a:p>
          <a:p>
            <a:r>
              <a:rPr lang="en-US" sz="2000" dirty="0"/>
              <a:t>    }  </a:t>
            </a:r>
          </a:p>
          <a:p>
            <a:r>
              <a:rPr lang="en-US" sz="2000" dirty="0"/>
              <a:t>)  </a:t>
            </a:r>
          </a:p>
        </p:txBody>
      </p:sp>
    </p:spTree>
    <p:extLst>
      <p:ext uri="{BB962C8B-B14F-4D97-AF65-F5344CB8AC3E}">
        <p14:creationId xmlns:p14="http://schemas.microsoft.com/office/powerpoint/2010/main" val="155690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Proxy Object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Section </a:t>
            </a:r>
            <a:r>
              <a:rPr lang="en-US" dirty="0" smtClean="0"/>
              <a:t>04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mtClean="0"/>
              <a:pPr>
                <a:defRPr/>
              </a:pPr>
              <a:t>32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4317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1200"/>
              </a:spcBef>
              <a:defRPr/>
            </a:pPr>
            <a:r>
              <a:rPr lang="en-US" sz="2400" dirty="0"/>
              <a:t>An object proxy is just a way to avoid retrieving an object until you need </a:t>
            </a:r>
            <a:r>
              <a:rPr lang="en-US" sz="2400"/>
              <a:t>it</a:t>
            </a:r>
            <a:r>
              <a:rPr lang="en-US" sz="2400" smtClean="0"/>
              <a:t>.</a:t>
            </a:r>
            <a:endParaRPr lang="en-US" sz="2400" dirty="0" smtClean="0"/>
          </a:p>
          <a:p>
            <a:pPr algn="just">
              <a:spcBef>
                <a:spcPts val="1200"/>
              </a:spcBef>
              <a:defRPr/>
            </a:pPr>
            <a:r>
              <a:rPr lang="en-US" sz="2400" smtClean="0"/>
              <a:t>The </a:t>
            </a:r>
            <a:r>
              <a:rPr lang="en-US" sz="2400" dirty="0"/>
              <a:t>Proxy class is generated at runtime and it extends the original entity </a:t>
            </a:r>
            <a:r>
              <a:rPr lang="en-US" sz="2400"/>
              <a:t>class</a:t>
            </a:r>
            <a:r>
              <a:rPr lang="en-US" sz="2400" smtClean="0"/>
              <a:t>.</a:t>
            </a:r>
            <a:endParaRPr lang="en-US" sz="2400" dirty="0" smtClean="0"/>
          </a:p>
          <a:p>
            <a:pPr algn="just">
              <a:spcBef>
                <a:spcPts val="1200"/>
              </a:spcBef>
              <a:defRPr/>
            </a:pPr>
            <a:r>
              <a:rPr lang="en-US" sz="2400" dirty="0" smtClean="0"/>
              <a:t>Uses </a:t>
            </a:r>
            <a:r>
              <a:rPr lang="en-US" sz="2400" dirty="0"/>
              <a:t>Proxy objects for entities is for to </a:t>
            </a:r>
            <a:r>
              <a:rPr lang="en-US" sz="2400" dirty="0" smtClean="0">
                <a:solidFill>
                  <a:srgbClr val="FF0000"/>
                </a:solidFill>
              </a:rPr>
              <a:t>allow lazy </a:t>
            </a:r>
            <a:r>
              <a:rPr lang="en-US" sz="2400" smtClean="0">
                <a:solidFill>
                  <a:srgbClr val="FF0000"/>
                </a:solidFill>
              </a:rPr>
              <a:t>loading</a:t>
            </a:r>
            <a:r>
              <a:rPr lang="en-US" sz="2400" smtClean="0"/>
              <a:t>.</a:t>
            </a:r>
            <a:endParaRPr lang="en-US" sz="2400" dirty="0" smtClean="0"/>
          </a:p>
          <a:p>
            <a:pPr algn="just">
              <a:spcBef>
                <a:spcPts val="1200"/>
              </a:spcBef>
              <a:defRPr/>
            </a:pPr>
            <a:r>
              <a:rPr lang="en-US" sz="2400" dirty="0" smtClean="0"/>
              <a:t>When </a:t>
            </a:r>
            <a:r>
              <a:rPr lang="en-US" sz="2400" dirty="0"/>
              <a:t>accessing basic properties on the Proxy, it simply delegates the call to the original entity</a:t>
            </a:r>
            <a:r>
              <a:rPr lang="en-US" sz="2400" dirty="0" smtClean="0"/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z="2000" smtClean="0"/>
              <a:pPr>
                <a:defRPr/>
              </a:pPr>
              <a:t>33</a:t>
            </a:fld>
            <a:endParaRPr lang="en-US" altLang="ja-JP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082" y="4191362"/>
            <a:ext cx="3722708" cy="188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9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get() </a:t>
            </a:r>
            <a:r>
              <a:rPr lang="en-US"/>
              <a:t>and </a:t>
            </a:r>
            <a:r>
              <a:rPr lang="en-US" smtClean="0"/>
              <a:t>load()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1200"/>
              </a:spcBef>
              <a:defRPr/>
            </a:pPr>
            <a:r>
              <a:rPr lang="en-US" sz="2400" dirty="0"/>
              <a:t>In hibernate, get() and load() are two methods which is used to fetch data for the given identifier</a:t>
            </a:r>
            <a:r>
              <a:rPr lang="en-US" sz="2400" dirty="0" smtClean="0"/>
              <a:t>.</a:t>
            </a:r>
          </a:p>
          <a:p>
            <a:pPr algn="just">
              <a:spcBef>
                <a:spcPts val="1200"/>
              </a:spcBef>
              <a:defRPr/>
            </a:pPr>
            <a:r>
              <a:rPr lang="en-US" sz="2400" dirty="0" smtClean="0"/>
              <a:t>They </a:t>
            </a:r>
            <a:r>
              <a:rPr lang="en-US" sz="2400" dirty="0"/>
              <a:t>both belong to Hibernate session class</a:t>
            </a:r>
            <a:r>
              <a:rPr lang="en-US" sz="2400" dirty="0" smtClean="0"/>
              <a:t>.</a:t>
            </a:r>
          </a:p>
          <a:p>
            <a:pPr algn="just">
              <a:spcBef>
                <a:spcPts val="1200"/>
              </a:spcBef>
              <a:defRPr/>
            </a:pPr>
            <a:r>
              <a:rPr lang="en-US" sz="2400" dirty="0"/>
              <a:t>g</a:t>
            </a:r>
            <a:r>
              <a:rPr lang="en-US" sz="2400" smtClean="0"/>
              <a:t>et</a:t>
            </a:r>
            <a:r>
              <a:rPr lang="en-US" sz="2400" dirty="0"/>
              <a:t>() method </a:t>
            </a:r>
            <a:r>
              <a:rPr lang="en-US" sz="2400">
                <a:solidFill>
                  <a:srgbClr val="1125E5"/>
                </a:solidFill>
              </a:rPr>
              <a:t>return </a:t>
            </a:r>
            <a:r>
              <a:rPr lang="en-US" sz="2400" smtClean="0">
                <a:solidFill>
                  <a:srgbClr val="1125E5"/>
                </a:solidFill>
              </a:rPr>
              <a:t>null</a:t>
            </a:r>
            <a:r>
              <a:rPr lang="en-US" sz="2400" smtClean="0"/>
              <a:t>: </a:t>
            </a:r>
            <a:r>
              <a:rPr lang="en-US" sz="2400" dirty="0"/>
              <a:t>If no row is available in the session cache or the database for the given </a:t>
            </a:r>
            <a:r>
              <a:rPr lang="en-US" sz="2400"/>
              <a:t>identifier </a:t>
            </a:r>
            <a:endParaRPr lang="en-US" sz="2400" smtClean="0"/>
          </a:p>
          <a:p>
            <a:pPr algn="just">
              <a:spcBef>
                <a:spcPts val="1200"/>
              </a:spcBef>
              <a:defRPr/>
            </a:pPr>
            <a:r>
              <a:rPr lang="en-US" sz="2400" smtClean="0"/>
              <a:t>load</a:t>
            </a:r>
            <a:r>
              <a:rPr lang="en-US" sz="2400" dirty="0"/>
              <a:t>() method </a:t>
            </a:r>
            <a:r>
              <a:rPr lang="en-US" sz="2400" dirty="0">
                <a:solidFill>
                  <a:srgbClr val="1125E5"/>
                </a:solidFill>
              </a:rPr>
              <a:t>throws object not found exception</a:t>
            </a:r>
            <a:r>
              <a:rPr lang="en-US" sz="2400" dirty="0" smtClean="0"/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z="2000" smtClean="0"/>
              <a:pPr>
                <a:defRPr/>
              </a:pPr>
              <a:t>34</a:t>
            </a:fld>
            <a:endParaRPr lang="en-US" altLang="ja-JP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278043" y="3790871"/>
            <a:ext cx="6540785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// Get Example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User </a:t>
            </a:r>
            <a:r>
              <a:rPr lang="en-US" dirty="0" err="1">
                <a:latin typeface="Consolas" panose="020B0609020204030204" pitchFamily="49" charset="0"/>
              </a:rPr>
              <a:t>user</a:t>
            </a:r>
            <a:r>
              <a:rPr lang="en-US" dirty="0">
                <a:latin typeface="Consolas" panose="020B0609020204030204" pitchFamily="49" charset="0"/>
              </a:rPr>
              <a:t> = (User) </a:t>
            </a:r>
            <a:r>
              <a:rPr lang="en-US" b="1" dirty="0" err="1">
                <a:solidFill>
                  <a:srgbClr val="1125E5"/>
                </a:solidFill>
                <a:latin typeface="Consolas" panose="020B0609020204030204" pitchFamily="49" charset="0"/>
              </a:rPr>
              <a:t>session.get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User.class</a:t>
            </a:r>
            <a:r>
              <a:rPr lang="en-US" dirty="0">
                <a:latin typeface="Consolas" panose="020B0609020204030204" pitchFamily="49" charset="0"/>
              </a:rPr>
              <a:t>, new Integer(2</a:t>
            </a:r>
            <a:r>
              <a:rPr lang="en-US" dirty="0" smtClean="0">
                <a:latin typeface="Consolas" panose="020B0609020204030204" pitchFamily="49" charset="0"/>
              </a:rPr>
              <a:t>));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// Load Example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User </a:t>
            </a:r>
            <a:r>
              <a:rPr lang="en-US" dirty="0" err="1">
                <a:latin typeface="Consolas" panose="020B0609020204030204" pitchFamily="49" charset="0"/>
              </a:rPr>
              <a:t>user</a:t>
            </a:r>
            <a:r>
              <a:rPr lang="en-US" dirty="0">
                <a:latin typeface="Consolas" panose="020B0609020204030204" pitchFamily="49" charset="0"/>
              </a:rPr>
              <a:t> = (User) </a:t>
            </a:r>
            <a:r>
              <a:rPr lang="en-US" b="1" dirty="0" err="1">
                <a:solidFill>
                  <a:srgbClr val="1125E5"/>
                </a:solidFill>
                <a:latin typeface="Consolas" panose="020B0609020204030204" pitchFamily="49" charset="0"/>
              </a:rPr>
              <a:t>session.load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User.class</a:t>
            </a:r>
            <a:r>
              <a:rPr lang="en-US" dirty="0">
                <a:latin typeface="Consolas" panose="020B0609020204030204" pitchFamily="49" charset="0"/>
              </a:rPr>
              <a:t>, new Integer(2));</a:t>
            </a:r>
          </a:p>
        </p:txBody>
      </p:sp>
    </p:spTree>
    <p:extLst>
      <p:ext uri="{BB962C8B-B14F-4D97-AF65-F5344CB8AC3E}">
        <p14:creationId xmlns:p14="http://schemas.microsoft.com/office/powerpoint/2010/main" val="128346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get() </a:t>
            </a:r>
            <a:r>
              <a:rPr lang="en-US"/>
              <a:t>and </a:t>
            </a:r>
            <a:r>
              <a:rPr lang="en-US" smtClean="0"/>
              <a:t>load()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1200"/>
              </a:spcBef>
              <a:defRPr/>
            </a:pPr>
            <a:endParaRPr lang="en-US" sz="24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z="2000" smtClean="0"/>
              <a:pPr>
                <a:defRPr/>
              </a:pPr>
              <a:t>35</a:t>
            </a:fld>
            <a:endParaRPr lang="en-US" altLang="ja-JP" sz="2000" dirty="0"/>
          </a:p>
        </p:txBody>
      </p:sp>
      <p:pic>
        <p:nvPicPr>
          <p:cNvPr id="9218" name="Picture 2" descr="Get vs Load in Hibernate with example | Javainsimplew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833" y="816941"/>
            <a:ext cx="4539206" cy="260649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Get vs Load in Hibernate with example | Javainsimplewa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036" y="3526144"/>
            <a:ext cx="4876800" cy="256222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11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Get and Load </a:t>
            </a:r>
            <a:r>
              <a:rPr lang="en-US" sz="2800" dirty="0" smtClean="0"/>
              <a:t>Method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Difference </a:t>
            </a:r>
            <a:r>
              <a:rPr lang="en-US" sz="2400" smtClean="0"/>
              <a:t>between </a:t>
            </a:r>
            <a:r>
              <a:rPr lang="en-US" sz="2400" dirty="0"/>
              <a:t>get() and load</a:t>
            </a:r>
            <a:r>
              <a:rPr lang="en-US" sz="2400" dirty="0" smtClean="0"/>
              <a:t>()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z="2000" smtClean="0"/>
              <a:pPr>
                <a:defRPr/>
              </a:pPr>
              <a:t>36</a:t>
            </a:fld>
            <a:endParaRPr lang="en-US" altLang="ja-JP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0188"/>
              </p:ext>
            </p:extLst>
          </p:nvPr>
        </p:nvGraphicFramePr>
        <p:xfrm>
          <a:off x="387276" y="1393600"/>
          <a:ext cx="8294144" cy="489369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78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7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7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928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smtClean="0">
                          <a:effectLst/>
                        </a:rPr>
                        <a:t>Key</a:t>
                      </a:r>
                      <a:endParaRPr lang="en-US" sz="2000" b="1" dirty="0">
                        <a:effectLst/>
                      </a:endParaRPr>
                    </a:p>
                  </a:txBody>
                  <a:tcPr marL="20332" marR="20332" marT="20332" marB="20332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>
                          <a:effectLst/>
                        </a:rPr>
                        <a:t>g</a:t>
                      </a:r>
                      <a:r>
                        <a:rPr lang="en-US" sz="2000" b="1" smtClean="0">
                          <a:effectLst/>
                        </a:rPr>
                        <a:t>et()</a:t>
                      </a:r>
                      <a:endParaRPr lang="en-US" sz="2000" b="1" dirty="0">
                        <a:effectLst/>
                      </a:endParaRPr>
                    </a:p>
                  </a:txBody>
                  <a:tcPr marL="20332" marR="20332" marT="20332" marB="20332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smtClean="0">
                          <a:effectLst/>
                        </a:rPr>
                        <a:t>load()</a:t>
                      </a:r>
                      <a:endParaRPr lang="en-US" sz="2000" b="1" dirty="0">
                        <a:effectLst/>
                      </a:endParaRPr>
                    </a:p>
                  </a:txBody>
                  <a:tcPr marL="20332" marR="20332" marT="20332" marB="20332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040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Basic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32" marR="20332" marT="20332" marB="2033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It  is used to fetch data from the database for the given identifier 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32" marR="20332" marT="20332" marB="2033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It  is also used to fetch data from the database for the given identifier 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32" marR="20332" marT="20332" marB="2033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040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Null Object 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32" marR="20332" marT="20332" marB="20332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It object not found for the given identifier then it will return null object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32" marR="20332" marT="20332" marB="20332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It will throw object not found exception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32" marR="20332" marT="20332" marB="20332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855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Lazy </a:t>
                      </a:r>
                      <a:r>
                        <a:rPr lang="en-US" sz="1600" dirty="0">
                          <a:effectLst/>
                        </a:rPr>
                        <a:t>or Eager loading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32" marR="20332" marT="20332" marB="2033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It returns fully initialized object so this method eager load the object 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32" marR="20332" marT="20332" marB="2033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It always returns proxy object so this method is lazy load the object 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32" marR="20332" marT="20332" marB="2033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670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Performance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32" marR="20332" marT="20332" marB="20332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It is slower than load() because it return fully initialized object which impact the performance of the application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32" marR="20332" marT="20332" marB="20332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It is slightly faster.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32" marR="20332" marT="20332" marB="20332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92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Use Case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32" marR="20332" marT="20332" marB="2033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If you are not sure that object exist then use get() method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32" marR="20332" marT="20332" marB="2033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If you are sure that object exist then use load() method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0332" marR="20332" marT="20332" marB="2033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20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807" y="778566"/>
            <a:ext cx="7232905" cy="5436704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US" smtClean="0"/>
              <a:t> Queries Introduction</a:t>
            </a:r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GB"/>
              <a:t> </a:t>
            </a:r>
            <a:r>
              <a:rPr lang="en-GB" smtClean="0"/>
              <a:t>Native Query</a:t>
            </a:r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US" smtClean="0"/>
              <a:t> Hibernate Query Language</a:t>
            </a:r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US" smtClean="0"/>
              <a:t> Hibernate Named Query</a:t>
            </a:r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GB"/>
              <a:t> </a:t>
            </a:r>
            <a:r>
              <a:rPr lang="en-GB" smtClean="0"/>
              <a:t>Proxy Object</a:t>
            </a:r>
          </a:p>
          <a:p>
            <a:pPr algn="just">
              <a:spcBef>
                <a:spcPts val="1800"/>
              </a:spcBef>
              <a:spcAft>
                <a:spcPts val="600"/>
              </a:spcAft>
            </a:pPr>
            <a:r>
              <a:rPr lang="nb-NO" smtClean="0"/>
              <a:t> get() vs load() method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mtClean="0"/>
              <a:pPr>
                <a:defRPr/>
              </a:pPr>
              <a:t>37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3112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18283"/>
            <a:ext cx="4694931" cy="1143000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rgbClr val="E46C0A"/>
                </a:solidFill>
              </a:rPr>
              <a:t>Thank you</a:t>
            </a:r>
            <a:endParaRPr lang="en-US" sz="6600" dirty="0">
              <a:solidFill>
                <a:srgbClr val="E46C0A"/>
              </a:solidFill>
            </a:endParaRP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68267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4FB0DF-9300-7D4B-B157-CBD30D15743F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91410" y="6356350"/>
            <a:ext cx="5343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3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Queries </a:t>
            </a:r>
            <a:r>
              <a:rPr lang="en-US" sz="3200" smtClean="0"/>
              <a:t>Introduction</a:t>
            </a:r>
            <a:endParaRPr lang="en-US" sz="3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Section </a:t>
            </a:r>
            <a:r>
              <a:rPr lang="en-US" dirty="0" smtClean="0"/>
              <a:t>01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mtClean="0"/>
              <a:pPr>
                <a:defRPr/>
              </a:pPr>
              <a:t>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2609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Hibernate Query Language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sz="2000" smtClean="0"/>
              <a:t>The </a:t>
            </a:r>
            <a:r>
              <a:rPr lang="en-US" sz="2000" dirty="0">
                <a:solidFill>
                  <a:srgbClr val="1125E5"/>
                </a:solidFill>
              </a:rPr>
              <a:t>Hibernate Query Language </a:t>
            </a:r>
            <a:r>
              <a:rPr lang="en-US" sz="2000" dirty="0"/>
              <a:t>(HQL) and Java Persistence Query Language (JPQL) are both object model focused query languages similar in nature to SQL</a:t>
            </a:r>
            <a:r>
              <a:rPr lang="en-US" sz="2000" dirty="0" smtClean="0"/>
              <a:t>.</a:t>
            </a:r>
          </a:p>
          <a:p>
            <a:pPr lvl="1" algn="just"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sz="2000" smtClean="0"/>
              <a:t>JPQL </a:t>
            </a:r>
            <a:r>
              <a:rPr lang="en-US" sz="2000" dirty="0"/>
              <a:t>is a heavily-inspired-by subset of </a:t>
            </a:r>
            <a:r>
              <a:rPr lang="en-US" sz="2000"/>
              <a:t>HQL</a:t>
            </a:r>
            <a:r>
              <a:rPr lang="en-US" sz="2000" smtClean="0"/>
              <a:t>.</a:t>
            </a:r>
            <a:endParaRPr lang="en-US" sz="2000" dirty="0" smtClean="0"/>
          </a:p>
          <a:p>
            <a:pPr lvl="1" algn="just"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sz="2000" dirty="0" smtClean="0"/>
              <a:t>A </a:t>
            </a:r>
            <a:r>
              <a:rPr lang="en-US" sz="2000" dirty="0"/>
              <a:t>JPQL query is always a valid HQL query, </a:t>
            </a:r>
            <a:r>
              <a:rPr lang="en-US" sz="2000" dirty="0" smtClean="0"/>
              <a:t>however the </a:t>
            </a:r>
            <a:r>
              <a:rPr lang="en-US" sz="2000" dirty="0"/>
              <a:t>reverse is </a:t>
            </a:r>
            <a:r>
              <a:rPr lang="en-US" sz="2000"/>
              <a:t>not </a:t>
            </a:r>
            <a:r>
              <a:rPr lang="en-US" sz="2000" smtClean="0"/>
              <a:t>true.</a:t>
            </a:r>
            <a:endParaRPr lang="en-US" sz="2000" dirty="0"/>
          </a:p>
          <a:p>
            <a:pPr lvl="1" algn="just"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sz="2000" smtClean="0"/>
              <a:t>Both </a:t>
            </a:r>
            <a:r>
              <a:rPr lang="en-US" sz="2000" dirty="0"/>
              <a:t>HQL and JPQL are </a:t>
            </a:r>
            <a:r>
              <a:rPr lang="en-US" sz="2000" dirty="0">
                <a:solidFill>
                  <a:srgbClr val="1125E5"/>
                </a:solidFill>
              </a:rPr>
              <a:t>non-type-safe</a:t>
            </a:r>
            <a:r>
              <a:rPr lang="en-US" sz="2000" dirty="0"/>
              <a:t> ways to perform query operations. Criteria queries offer a </a:t>
            </a:r>
            <a:r>
              <a:rPr lang="en-US" sz="2000" dirty="0">
                <a:solidFill>
                  <a:srgbClr val="1125E5"/>
                </a:solidFill>
              </a:rPr>
              <a:t>type-safe </a:t>
            </a:r>
            <a:r>
              <a:rPr lang="en-US" sz="2000" dirty="0"/>
              <a:t>approach to </a:t>
            </a:r>
            <a:r>
              <a:rPr lang="en-US" sz="2000"/>
              <a:t>querying</a:t>
            </a:r>
            <a:r>
              <a:rPr lang="en-US" sz="2000" smtClean="0"/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z="2000" smtClean="0"/>
              <a:pPr>
                <a:defRPr/>
              </a:pPr>
              <a:t>5</a:t>
            </a:fld>
            <a:endParaRPr lang="en-US" altLang="ja-JP" sz="2000" dirty="0"/>
          </a:p>
        </p:txBody>
      </p:sp>
      <p:pic>
        <p:nvPicPr>
          <p:cNvPr id="1026" name="Picture 2" descr="Hibernate Query Language (HQL) - GP Coder (Lập trình Java)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40" b="28940"/>
          <a:stretch/>
        </p:blipFill>
        <p:spPr bwMode="auto">
          <a:xfrm>
            <a:off x="2110036" y="4136066"/>
            <a:ext cx="4876800" cy="172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31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Navite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1200"/>
              </a:spcBef>
              <a:spcAft>
                <a:spcPts val="600"/>
              </a:spcAft>
              <a:defRPr/>
            </a:pPr>
            <a:r>
              <a:rPr lang="en-GB" sz="2400"/>
              <a:t>You may also express queries in the native </a:t>
            </a:r>
            <a:r>
              <a:rPr lang="en-GB" sz="2400">
                <a:solidFill>
                  <a:srgbClr val="1125E5"/>
                </a:solidFill>
              </a:rPr>
              <a:t>SQL dialect </a:t>
            </a:r>
            <a:r>
              <a:rPr lang="en-GB" sz="2400"/>
              <a:t>of your database. </a:t>
            </a:r>
            <a:endParaRPr lang="en-GB" sz="2400" smtClean="0"/>
          </a:p>
          <a:p>
            <a:pPr lvl="1" algn="just">
              <a:spcBef>
                <a:spcPts val="1200"/>
              </a:spcBef>
              <a:spcAft>
                <a:spcPts val="600"/>
              </a:spcAft>
              <a:defRPr/>
            </a:pPr>
            <a:r>
              <a:rPr lang="en-GB" sz="2000" smtClean="0"/>
              <a:t>This </a:t>
            </a:r>
            <a:r>
              <a:rPr lang="en-GB" sz="2000"/>
              <a:t>is useful if you want to </a:t>
            </a:r>
            <a:r>
              <a:rPr lang="en-GB" sz="2000" i="1"/>
              <a:t>utilize database specific features </a:t>
            </a:r>
            <a:r>
              <a:rPr lang="en-GB" sz="2000"/>
              <a:t>such as query hints or the CONNECT BY option in Oracle. </a:t>
            </a:r>
            <a:endParaRPr lang="en-GB" sz="2000" smtClean="0"/>
          </a:p>
          <a:p>
            <a:pPr lvl="1" algn="just">
              <a:spcBef>
                <a:spcPts val="1200"/>
              </a:spcBef>
              <a:spcAft>
                <a:spcPts val="600"/>
              </a:spcAft>
              <a:defRPr/>
            </a:pPr>
            <a:r>
              <a:rPr lang="en-GB" sz="2000" smtClean="0"/>
              <a:t>It </a:t>
            </a:r>
            <a:r>
              <a:rPr lang="en-GB" sz="2000"/>
              <a:t>also provides a clean migration path from a direct SQL/JDBC based application to Hibernate. </a:t>
            </a:r>
            <a:endParaRPr lang="en-GB" sz="2000" smtClean="0"/>
          </a:p>
          <a:p>
            <a:pPr lvl="1" algn="just">
              <a:spcBef>
                <a:spcPts val="1200"/>
              </a:spcBef>
              <a:spcAft>
                <a:spcPts val="600"/>
              </a:spcAft>
              <a:defRPr/>
            </a:pPr>
            <a:r>
              <a:rPr lang="en-GB" sz="2000" smtClean="0"/>
              <a:t>Note </a:t>
            </a:r>
            <a:r>
              <a:rPr lang="en-GB" sz="2000"/>
              <a:t>that Hibernate allows you to specify handwritten SQL (including stored procedures) for all </a:t>
            </a:r>
            <a:r>
              <a:rPr lang="en-GB" sz="2000" b="1"/>
              <a:t>create</a:t>
            </a:r>
            <a:r>
              <a:rPr lang="en-GB" sz="2000"/>
              <a:t>, </a:t>
            </a:r>
            <a:r>
              <a:rPr lang="en-GB" sz="2000" b="1"/>
              <a:t>update</a:t>
            </a:r>
            <a:r>
              <a:rPr lang="en-GB" sz="2000"/>
              <a:t>, </a:t>
            </a:r>
            <a:r>
              <a:rPr lang="en-GB" sz="2000" b="1"/>
              <a:t>delete</a:t>
            </a:r>
            <a:r>
              <a:rPr lang="en-GB" sz="2000"/>
              <a:t>, and </a:t>
            </a:r>
            <a:r>
              <a:rPr lang="en-GB" sz="2000" b="1"/>
              <a:t>load</a:t>
            </a:r>
            <a:r>
              <a:rPr lang="en-GB" sz="2000"/>
              <a:t> </a:t>
            </a:r>
            <a:r>
              <a:rPr lang="en-GB" sz="2000" smtClean="0"/>
              <a:t>operations.</a:t>
            </a:r>
            <a:endParaRPr 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z="2000" smtClean="0"/>
              <a:pPr>
                <a:defRPr/>
              </a:pPr>
              <a:t>6</a:t>
            </a:fld>
            <a:endParaRPr lang="en-US" altLang="ja-JP" sz="2000" dirty="0"/>
          </a:p>
        </p:txBody>
      </p:sp>
      <p:pic>
        <p:nvPicPr>
          <p:cNvPr id="2050" name="Picture 2" descr="Hibernate Native SQL Queries - GP Coder (Lập trình Java)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55" b="30685"/>
          <a:stretch/>
        </p:blipFill>
        <p:spPr bwMode="auto">
          <a:xfrm>
            <a:off x="2110036" y="4518838"/>
            <a:ext cx="4876800" cy="139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73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Hibernate Named Query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1200"/>
              </a:spcBef>
            </a:pPr>
            <a:r>
              <a:rPr lang="en-GB" sz="2400" smtClean="0"/>
              <a:t>A </a:t>
            </a:r>
            <a:r>
              <a:rPr lang="en-GB" sz="2400">
                <a:solidFill>
                  <a:srgbClr val="1125E5"/>
                </a:solidFill>
              </a:rPr>
              <a:t>named query </a:t>
            </a:r>
            <a:r>
              <a:rPr lang="en-GB" sz="2400"/>
              <a:t>is a </a:t>
            </a:r>
            <a:r>
              <a:rPr lang="en-GB" sz="2400" b="1" i="1"/>
              <a:t>JPQL</a:t>
            </a:r>
            <a:r>
              <a:rPr lang="en-GB" sz="2400"/>
              <a:t> or </a:t>
            </a:r>
            <a:r>
              <a:rPr lang="en-GB" sz="2400" b="1" i="1" smtClean="0"/>
              <a:t>Navite SQL</a:t>
            </a:r>
            <a:r>
              <a:rPr lang="en-GB" sz="2400"/>
              <a:t> expression with a predefined unchangeable query string</a:t>
            </a:r>
            <a:r>
              <a:rPr lang="en-GB" sz="2000"/>
              <a:t>. </a:t>
            </a:r>
            <a:endParaRPr lang="en-GB" sz="2000" smtClean="0"/>
          </a:p>
          <a:p>
            <a:pPr lvl="1" algn="just">
              <a:spcBef>
                <a:spcPts val="1200"/>
              </a:spcBef>
            </a:pPr>
            <a:r>
              <a:rPr lang="en-GB" sz="2000" smtClean="0"/>
              <a:t>You </a:t>
            </a:r>
            <a:r>
              <a:rPr lang="en-GB" sz="2000"/>
              <a:t>can define a named query either in </a:t>
            </a:r>
            <a:r>
              <a:rPr lang="en-GB" sz="2000" i="1"/>
              <a:t>hibernate mapping file </a:t>
            </a:r>
            <a:r>
              <a:rPr lang="en-GB" sz="2000"/>
              <a:t>or in </a:t>
            </a:r>
            <a:r>
              <a:rPr lang="en-GB" sz="2000" i="1"/>
              <a:t>an entity class</a:t>
            </a:r>
            <a:r>
              <a:rPr lang="en-GB" sz="2000"/>
              <a:t>.</a:t>
            </a:r>
          </a:p>
          <a:p>
            <a:pPr lvl="1" algn="just">
              <a:spcBef>
                <a:spcPts val="1200"/>
              </a:spcBef>
            </a:pPr>
            <a:r>
              <a:rPr lang="en-GB" sz="1800" smtClean="0"/>
              <a:t>The </a:t>
            </a:r>
            <a:r>
              <a:rPr lang="en-GB" sz="1800"/>
              <a:t>named queries in hibernate is a technique to group the HQL statements in a single location, and lately refer them by some name whenever the need to use them. </a:t>
            </a:r>
            <a:endParaRPr lang="en-GB" sz="1800" smtClean="0"/>
          </a:p>
          <a:p>
            <a:pPr lvl="1" algn="just">
              <a:spcBef>
                <a:spcPts val="1200"/>
              </a:spcBef>
            </a:pPr>
            <a:r>
              <a:rPr lang="en-GB" sz="1800" smtClean="0"/>
              <a:t>It </a:t>
            </a:r>
            <a:r>
              <a:rPr lang="en-GB" sz="1800"/>
              <a:t>helps largely in </a:t>
            </a:r>
            <a:r>
              <a:rPr lang="en-GB" sz="1800">
                <a:solidFill>
                  <a:srgbClr val="1125E5"/>
                </a:solidFill>
              </a:rPr>
              <a:t>code cleanup </a:t>
            </a:r>
            <a:r>
              <a:rPr lang="en-GB" sz="1800"/>
              <a:t>because these HQL statements are no longer scattered in whole code</a:t>
            </a:r>
            <a:r>
              <a:rPr lang="en-GB" sz="1800" smtClean="0"/>
              <a:t>.</a:t>
            </a:r>
            <a:endParaRPr lang="en-GB" sz="1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7</a:t>
            </a:fld>
            <a:endParaRPr lang="en-US"/>
          </a:p>
        </p:txBody>
      </p:sp>
      <p:pic>
        <p:nvPicPr>
          <p:cNvPr id="3074" name="Picture 2" descr="Hibernate Named Query Example - @NamedQuery - JournalDev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72" b="8777"/>
          <a:stretch/>
        </p:blipFill>
        <p:spPr bwMode="auto">
          <a:xfrm>
            <a:off x="2979870" y="4319053"/>
            <a:ext cx="3137131" cy="143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87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NATIVE Query</a:t>
            </a:r>
            <a:endParaRPr lang="en-US" sz="3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Section </a:t>
            </a:r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F15EC-E95E-4468-87C4-3E082D252491}" type="slidenum">
              <a:rPr lang="en-US" altLang="ja-JP" smtClean="0"/>
              <a:pPr>
                <a:defRPr/>
              </a:pPr>
              <a:t>8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3142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Native Query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1200"/>
              </a:spcBef>
            </a:pPr>
            <a:r>
              <a:rPr lang="en-GB" sz="2000"/>
              <a:t>Hibernate allows us to execute the </a:t>
            </a:r>
            <a:r>
              <a:rPr lang="en-GB" sz="2000">
                <a:solidFill>
                  <a:srgbClr val="1125E5"/>
                </a:solidFill>
              </a:rPr>
              <a:t>native SQL queries </a:t>
            </a:r>
            <a:r>
              <a:rPr lang="en-GB" sz="2000"/>
              <a:t>for all </a:t>
            </a:r>
            <a:r>
              <a:rPr lang="en-GB" sz="2000" i="1"/>
              <a:t>create, update, delete </a:t>
            </a:r>
            <a:r>
              <a:rPr lang="en-GB" sz="2000"/>
              <a:t>and</a:t>
            </a:r>
            <a:r>
              <a:rPr lang="en-GB" sz="2000" i="1"/>
              <a:t> retrieve </a:t>
            </a:r>
            <a:r>
              <a:rPr lang="en-GB" sz="2000"/>
              <a:t>operations. </a:t>
            </a:r>
            <a:endParaRPr lang="en-GB" sz="2000" smtClean="0"/>
          </a:p>
          <a:p>
            <a:pPr algn="just">
              <a:spcBef>
                <a:spcPts val="1200"/>
              </a:spcBef>
            </a:pPr>
            <a:r>
              <a:rPr lang="en-GB" sz="2000" smtClean="0"/>
              <a:t>In </a:t>
            </a:r>
            <a:r>
              <a:rPr lang="en-GB" sz="2000"/>
              <a:t>hibernate, you can execute your native SQL queries using the </a:t>
            </a:r>
            <a:r>
              <a:rPr lang="en-GB" sz="2000" b="1"/>
              <a:t>Session.createNativeQuery() </a:t>
            </a:r>
            <a:r>
              <a:rPr lang="en-GB" sz="2000"/>
              <a:t>method.. </a:t>
            </a:r>
          </a:p>
          <a:p>
            <a:pPr lvl="1" algn="just">
              <a:spcBef>
                <a:spcPts val="1200"/>
              </a:spcBef>
            </a:pPr>
            <a:r>
              <a:rPr lang="en-GB" sz="1800" smtClean="0"/>
              <a:t>Hibernate </a:t>
            </a:r>
            <a:r>
              <a:rPr lang="en-GB" sz="1800"/>
              <a:t>SQL query is not the recommended approach because we loose benefits related to hibernate association and </a:t>
            </a:r>
            <a:r>
              <a:rPr lang="en-GB" sz="1800" i="1">
                <a:solidFill>
                  <a:srgbClr val="1125E5"/>
                </a:solidFill>
              </a:rPr>
              <a:t>hibernate first level cache</a:t>
            </a:r>
            <a:r>
              <a:rPr lang="en-GB" sz="1800" smtClean="0"/>
              <a:t>.</a:t>
            </a:r>
          </a:p>
          <a:p>
            <a:pPr algn="just">
              <a:spcBef>
                <a:spcPts val="1200"/>
              </a:spcBef>
            </a:pPr>
            <a:r>
              <a:rPr lang="en-GB" sz="2000" smtClean="0">
                <a:solidFill>
                  <a:srgbClr val="1125E5"/>
                </a:solidFill>
              </a:rPr>
              <a:t>Query</a:t>
            </a:r>
            <a:r>
              <a:rPr lang="en-GB" sz="2000" smtClean="0"/>
              <a:t> object:</a:t>
            </a:r>
          </a:p>
          <a:p>
            <a:pPr lvl="1" algn="just">
              <a:spcBef>
                <a:spcPts val="1200"/>
              </a:spcBef>
            </a:pPr>
            <a:r>
              <a:rPr lang="en-GB" sz="1800" b="1" smtClean="0"/>
              <a:t>Syntax</a:t>
            </a:r>
            <a:r>
              <a:rPr lang="en-GB" sz="1800"/>
              <a:t> </a:t>
            </a:r>
            <a:r>
              <a:rPr lang="en-GB" sz="1800" smtClean="0"/>
              <a:t>to </a:t>
            </a:r>
            <a:r>
              <a:rPr lang="en-GB" sz="1800"/>
              <a:t>create the </a:t>
            </a:r>
            <a:r>
              <a:rPr lang="en-GB" sz="1800" smtClean="0"/>
              <a:t>Query </a:t>
            </a:r>
            <a:r>
              <a:rPr lang="en-GB" sz="1800"/>
              <a:t>object and execute </a:t>
            </a:r>
            <a:r>
              <a:rPr lang="en-GB" sz="1800" smtClean="0"/>
              <a:t>it:</a:t>
            </a:r>
            <a:endParaRPr lang="en-GB" sz="1800"/>
          </a:p>
          <a:p>
            <a:pPr lvl="1" algn="just">
              <a:spcBef>
                <a:spcPts val="1200"/>
              </a:spcBef>
            </a:pPr>
            <a:endParaRPr lang="en-GB" sz="1800" smtClean="0"/>
          </a:p>
          <a:p>
            <a:pPr marL="457200" lvl="1" indent="0" algn="just">
              <a:spcBef>
                <a:spcPts val="1200"/>
              </a:spcBef>
              <a:buNone/>
            </a:pPr>
            <a:endParaRPr lang="en-GB" sz="1800" smtClean="0"/>
          </a:p>
          <a:p>
            <a:pPr lvl="1" algn="just">
              <a:spcBef>
                <a:spcPts val="1200"/>
              </a:spcBef>
            </a:pPr>
            <a:r>
              <a:rPr lang="en-GB" sz="1800" b="1" smtClean="0"/>
              <a:t>SQLQuery Methods:</a:t>
            </a:r>
          </a:p>
          <a:p>
            <a:pPr lvl="2" algn="just">
              <a:spcBef>
                <a:spcPts val="1200"/>
              </a:spcBef>
            </a:pPr>
            <a:r>
              <a:rPr lang="en-GB" sz="1600" b="1" smtClean="0"/>
              <a:t>List&lt;Object&gt; </a:t>
            </a:r>
            <a:r>
              <a:rPr lang="en-GB" sz="1600" smtClean="0">
                <a:solidFill>
                  <a:srgbClr val="1125E5"/>
                </a:solidFill>
              </a:rPr>
              <a:t>list</a:t>
            </a:r>
            <a:r>
              <a:rPr lang="en-GB" sz="1600">
                <a:solidFill>
                  <a:srgbClr val="1125E5"/>
                </a:solidFill>
              </a:rPr>
              <a:t>()</a:t>
            </a:r>
            <a:r>
              <a:rPr lang="en-GB" sz="1600"/>
              <a:t> </a:t>
            </a:r>
            <a:r>
              <a:rPr lang="en-GB" sz="1600" smtClean="0"/>
              <a:t>method: </a:t>
            </a:r>
            <a:r>
              <a:rPr lang="en-GB" sz="1600"/>
              <a:t>returns the </a:t>
            </a:r>
            <a:r>
              <a:rPr lang="en-GB" sz="1600" smtClean="0"/>
              <a:t>list </a:t>
            </a:r>
            <a:r>
              <a:rPr lang="en-GB" sz="1600"/>
              <a:t>of Object array, we need to explicitly parse them to double, long etc</a:t>
            </a:r>
            <a:r>
              <a:rPr lang="en-GB" sz="1600" smtClean="0"/>
              <a:t>.</a:t>
            </a:r>
          </a:p>
          <a:p>
            <a:pPr lvl="2" algn="just">
              <a:spcBef>
                <a:spcPts val="1200"/>
              </a:spcBef>
            </a:pPr>
            <a:r>
              <a:rPr lang="en-GB" sz="1600">
                <a:solidFill>
                  <a:srgbClr val="1125E5"/>
                </a:solidFill>
              </a:rPr>
              <a:t>addEntity() </a:t>
            </a:r>
            <a:r>
              <a:rPr lang="en-GB" sz="1600"/>
              <a:t>and </a:t>
            </a:r>
            <a:r>
              <a:rPr lang="en-GB" sz="1600">
                <a:solidFill>
                  <a:srgbClr val="1125E5"/>
                </a:solidFill>
              </a:rPr>
              <a:t>addJoin() </a:t>
            </a:r>
            <a:r>
              <a:rPr lang="en-GB" sz="1600"/>
              <a:t>methods to fetch the data from associated table using tables </a:t>
            </a:r>
            <a:r>
              <a:rPr lang="en-GB" sz="1600" smtClean="0"/>
              <a:t>join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43e-BM/HR/HDCV/FSOFT V1.2 - ©FPT SOFTWARE -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B0DF-9300-7D4B-B157-CBD30D15743F}" type="slidenum">
              <a:rPr lang="en-US" smtClean="0"/>
              <a:t>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05840" y="4050017"/>
            <a:ext cx="758952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Query&lt;Employees</a:t>
            </a:r>
            <a:r>
              <a:rPr lang="en-US" sz="160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&gt; </a:t>
            </a:r>
            <a:r>
              <a:rPr lang="en-US" sz="160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query</a:t>
            </a:r>
            <a:r>
              <a:rPr lang="en-US" sz="160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</a:t>
            </a:r>
            <a:r>
              <a:rPr lang="en-US" sz="1600" smtClean="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session</a:t>
            </a:r>
            <a:r>
              <a:rPr lang="en-US" sz="160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.createNativeQuery(String query);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1541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_Template_Slide2.pptx" id="{99FF2B2D-D42A-4657-9679-2981920FE586}" vid="{71BCB326-7194-49D6-BAEC-3BF5335D12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2_Template_Slide2</Template>
  <TotalTime>10520</TotalTime>
  <Words>3734</Words>
  <Application>Microsoft Office PowerPoint</Application>
  <PresentationFormat>On-screen Show (4:3)</PresentationFormat>
  <Paragraphs>590</Paragraphs>
  <Slides>38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ＭＳ Ｐゴシック</vt:lpstr>
      <vt:lpstr>Arial</vt:lpstr>
      <vt:lpstr>Calibri</vt:lpstr>
      <vt:lpstr>Candara</vt:lpstr>
      <vt:lpstr>Consolas</vt:lpstr>
      <vt:lpstr>Wingdings</vt:lpstr>
      <vt:lpstr>Wingdings 2</vt:lpstr>
      <vt:lpstr>Presentation2</vt:lpstr>
      <vt:lpstr>Hibernate Queries </vt:lpstr>
      <vt:lpstr>Lesson Objectives</vt:lpstr>
      <vt:lpstr>Agenda</vt:lpstr>
      <vt:lpstr>Queries Introduction</vt:lpstr>
      <vt:lpstr>Hibernate Query Language</vt:lpstr>
      <vt:lpstr>Navite Query</vt:lpstr>
      <vt:lpstr>Hibernate Named Query</vt:lpstr>
      <vt:lpstr>NATIVE Query</vt:lpstr>
      <vt:lpstr>Native Query</vt:lpstr>
      <vt:lpstr>Native Query</vt:lpstr>
      <vt:lpstr>Native Query</vt:lpstr>
      <vt:lpstr>Native Query</vt:lpstr>
      <vt:lpstr>Native Query</vt:lpstr>
      <vt:lpstr>Native Query</vt:lpstr>
      <vt:lpstr>Native Query</vt:lpstr>
      <vt:lpstr>Native Query</vt:lpstr>
      <vt:lpstr>Hibernate Query Language</vt:lpstr>
      <vt:lpstr>Hibernate Query Language (HQL)</vt:lpstr>
      <vt:lpstr>Execute HQL in Hibernate</vt:lpstr>
      <vt:lpstr>Execute HQL in Hibernate</vt:lpstr>
      <vt:lpstr>Execute HQL in Hibernate</vt:lpstr>
      <vt:lpstr>Execute HQL in Hibernate</vt:lpstr>
      <vt:lpstr>Execute HQL in Hibernate</vt:lpstr>
      <vt:lpstr>Execute HQL in Hibernate</vt:lpstr>
      <vt:lpstr>Hibernate Query Language</vt:lpstr>
      <vt:lpstr>Hibernate Query Language</vt:lpstr>
      <vt:lpstr>Hibernate Query Language</vt:lpstr>
      <vt:lpstr>Hibernate Query Language</vt:lpstr>
      <vt:lpstr>Hibernate Query Language</vt:lpstr>
      <vt:lpstr>Named Query</vt:lpstr>
      <vt:lpstr>Named Query (cont)</vt:lpstr>
      <vt:lpstr>Proxy Object</vt:lpstr>
      <vt:lpstr>Proxy Object</vt:lpstr>
      <vt:lpstr>get() and load() Method</vt:lpstr>
      <vt:lpstr>get() and load() Method</vt:lpstr>
      <vt:lpstr>Get and Load Method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Thi Dieu (FHO.WD)</dc:creator>
  <cp:lastModifiedBy>Nguyen Thi Dieu (FA.HN)</cp:lastModifiedBy>
  <cp:revision>926</cp:revision>
  <dcterms:created xsi:type="dcterms:W3CDTF">2016-11-02T02:13:02Z</dcterms:created>
  <dcterms:modified xsi:type="dcterms:W3CDTF">2020-11-01T07:21:14Z</dcterms:modified>
</cp:coreProperties>
</file>