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1" r:id="rId2"/>
    <p:sldId id="640" r:id="rId3"/>
    <p:sldId id="641" r:id="rId4"/>
    <p:sldId id="678" r:id="rId5"/>
    <p:sldId id="679" r:id="rId6"/>
    <p:sldId id="680" r:id="rId7"/>
    <p:sldId id="681" r:id="rId8"/>
    <p:sldId id="682" r:id="rId9"/>
    <p:sldId id="683" r:id="rId10"/>
    <p:sldId id="684" r:id="rId11"/>
    <p:sldId id="685" r:id="rId12"/>
    <p:sldId id="686" r:id="rId13"/>
    <p:sldId id="687" r:id="rId14"/>
    <p:sldId id="688" r:id="rId15"/>
    <p:sldId id="689" r:id="rId16"/>
    <p:sldId id="659" r:id="rId17"/>
    <p:sldId id="660" r:id="rId18"/>
    <p:sldId id="661" r:id="rId19"/>
    <p:sldId id="662" r:id="rId20"/>
    <p:sldId id="663" r:id="rId21"/>
    <p:sldId id="664" r:id="rId22"/>
    <p:sldId id="672" r:id="rId23"/>
    <p:sldId id="673" r:id="rId24"/>
    <p:sldId id="665" r:id="rId25"/>
    <p:sldId id="666" r:id="rId26"/>
    <p:sldId id="667" r:id="rId27"/>
    <p:sldId id="668" r:id="rId28"/>
    <p:sldId id="674" r:id="rId29"/>
    <p:sldId id="670" r:id="rId30"/>
    <p:sldId id="675" r:id="rId31"/>
    <p:sldId id="676" r:id="rId32"/>
    <p:sldId id="677" r:id="rId33"/>
    <p:sldId id="642" r:id="rId34"/>
    <p:sldId id="643" r:id="rId35"/>
    <p:sldId id="644" r:id="rId36"/>
    <p:sldId id="645" r:id="rId37"/>
    <p:sldId id="646" r:id="rId38"/>
    <p:sldId id="647" r:id="rId39"/>
    <p:sldId id="648" r:id="rId40"/>
    <p:sldId id="690" r:id="rId41"/>
    <p:sldId id="25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5E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5332" autoAdjust="0"/>
  </p:normalViewPr>
  <p:slideViewPr>
    <p:cSldViewPr snapToGrid="0" snapToObjects="1" showGuides="1">
      <p:cViewPr varScale="1">
        <p:scale>
          <a:sx n="91" d="100"/>
          <a:sy n="91" d="100"/>
        </p:scale>
        <p:origin x="922" y="77"/>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3CA63-C0E0-47DB-89ED-1C1EF8BA7FB3}"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21586AEF-53EF-4AC5-A268-EC9D0D6613B1}">
      <dgm:prSet custT="1"/>
      <dgm:spPr/>
      <dgm:t>
        <a:bodyPr/>
        <a:lstStyle/>
        <a:p>
          <a:pPr rtl="0"/>
          <a:r>
            <a:rPr lang="en-GB" sz="2200" smtClean="0"/>
            <a:t>Understand the </a:t>
          </a:r>
          <a:r>
            <a:rPr lang="en-GB" sz="2200" b="1" smtClean="0">
              <a:solidFill>
                <a:schemeClr val="tx1">
                  <a:lumMod val="95000"/>
                  <a:lumOff val="5000"/>
                </a:schemeClr>
              </a:solidFill>
            </a:rPr>
            <a:t>basic steps </a:t>
          </a:r>
          <a:r>
            <a:rPr lang="en-GB" sz="2200" b="0" smtClean="0">
              <a:solidFill>
                <a:schemeClr val="tx1">
                  <a:lumMod val="95000"/>
                  <a:lumOff val="5000"/>
                </a:schemeClr>
              </a:solidFill>
            </a:rPr>
            <a:t>to create a Criteria query</a:t>
          </a:r>
          <a:r>
            <a:rPr lang="en-GB" sz="2200" smtClean="0"/>
            <a:t>.</a:t>
          </a:r>
          <a:endParaRPr lang="en-US" sz="2200"/>
        </a:p>
      </dgm:t>
    </dgm:pt>
    <dgm:pt modelId="{245CFD02-DA11-4761-B9DB-D8B9A282C6E6}" type="parTrans" cxnId="{817E6919-DF57-441E-8F32-0481D7DF7230}">
      <dgm:prSet/>
      <dgm:spPr/>
      <dgm:t>
        <a:bodyPr/>
        <a:lstStyle/>
        <a:p>
          <a:endParaRPr lang="en-US"/>
        </a:p>
      </dgm:t>
    </dgm:pt>
    <dgm:pt modelId="{A9BC832C-7C30-4DA3-B648-723E98402763}" type="sibTrans" cxnId="{817E6919-DF57-441E-8F32-0481D7DF7230}">
      <dgm:prSet/>
      <dgm:spPr/>
      <dgm:t>
        <a:bodyPr/>
        <a:lstStyle/>
        <a:p>
          <a:endParaRPr lang="en-US"/>
        </a:p>
      </dgm:t>
    </dgm:pt>
    <dgm:pt modelId="{4D157E2E-05EF-4E4B-86FA-C88E0CF6B47D}">
      <dgm:prSet custT="1"/>
      <dgm:spPr/>
      <dgm:t>
        <a:bodyPr/>
        <a:lstStyle/>
        <a:p>
          <a:pPr rtl="0"/>
          <a:r>
            <a:rPr lang="en-GB" sz="2400" smtClean="0"/>
            <a:t>1</a:t>
          </a:r>
          <a:endParaRPr lang="en-US" sz="2400"/>
        </a:p>
      </dgm:t>
    </dgm:pt>
    <dgm:pt modelId="{401D22BC-464E-4F1E-AA7D-94293CFF6807}" type="parTrans" cxnId="{948B690C-C4DD-487B-B996-5FDDB8C2296D}">
      <dgm:prSet/>
      <dgm:spPr/>
      <dgm:t>
        <a:bodyPr/>
        <a:lstStyle/>
        <a:p>
          <a:endParaRPr lang="en-US"/>
        </a:p>
      </dgm:t>
    </dgm:pt>
    <dgm:pt modelId="{58E91AF5-567D-4AFA-BE28-0C5B4F517818}" type="sibTrans" cxnId="{948B690C-C4DD-487B-B996-5FDDB8C2296D}">
      <dgm:prSet/>
      <dgm:spPr/>
      <dgm:t>
        <a:bodyPr/>
        <a:lstStyle/>
        <a:p>
          <a:endParaRPr lang="en-US"/>
        </a:p>
      </dgm:t>
    </dgm:pt>
    <dgm:pt modelId="{8AF37F3F-6AD3-4B39-ACF6-088FB9E16A54}">
      <dgm:prSet custT="1"/>
      <dgm:spPr/>
      <dgm:t>
        <a:bodyPr/>
        <a:lstStyle/>
        <a:p>
          <a:pPr rtl="0"/>
          <a:r>
            <a:rPr lang="en-GB" sz="2400" smtClean="0"/>
            <a:t>4</a:t>
          </a:r>
          <a:endParaRPr lang="en-US" sz="2400"/>
        </a:p>
      </dgm:t>
    </dgm:pt>
    <dgm:pt modelId="{2926D785-1766-4D10-89A4-E46D0CF9896C}" type="parTrans" cxnId="{BE815920-07BD-4938-BA3C-DA7398EEF89B}">
      <dgm:prSet/>
      <dgm:spPr/>
      <dgm:t>
        <a:bodyPr/>
        <a:lstStyle/>
        <a:p>
          <a:endParaRPr lang="en-US"/>
        </a:p>
      </dgm:t>
    </dgm:pt>
    <dgm:pt modelId="{96DB2C08-2D2E-485E-B2BB-75FA6D1EFA9B}" type="sibTrans" cxnId="{BE815920-07BD-4938-BA3C-DA7398EEF89B}">
      <dgm:prSet/>
      <dgm:spPr/>
      <dgm:t>
        <a:bodyPr/>
        <a:lstStyle/>
        <a:p>
          <a:endParaRPr lang="en-US"/>
        </a:p>
      </dgm:t>
    </dgm:pt>
    <dgm:pt modelId="{19E91010-7A05-43A4-AAE7-79697A4A47B8}">
      <dgm:prSet custT="1"/>
      <dgm:spPr/>
      <dgm:t>
        <a:bodyPr/>
        <a:lstStyle/>
        <a:p>
          <a:pPr rtl="0"/>
          <a:r>
            <a:rPr lang="en-GB" sz="2400" smtClean="0"/>
            <a:t>3</a:t>
          </a:r>
          <a:endParaRPr lang="en-US" sz="2400"/>
        </a:p>
      </dgm:t>
    </dgm:pt>
    <dgm:pt modelId="{4DF55B9E-968F-4FC4-BF4C-44273BA06A62}" type="parTrans" cxnId="{BC7A0E00-04A2-4043-9163-2CAF2503E88C}">
      <dgm:prSet/>
      <dgm:spPr/>
      <dgm:t>
        <a:bodyPr/>
        <a:lstStyle/>
        <a:p>
          <a:endParaRPr lang="en-US"/>
        </a:p>
      </dgm:t>
    </dgm:pt>
    <dgm:pt modelId="{097FD383-DE33-487F-88E2-F2BDABAFA431}" type="sibTrans" cxnId="{BC7A0E00-04A2-4043-9163-2CAF2503E88C}">
      <dgm:prSet/>
      <dgm:spPr/>
      <dgm:t>
        <a:bodyPr/>
        <a:lstStyle/>
        <a:p>
          <a:endParaRPr lang="en-US"/>
        </a:p>
      </dgm:t>
    </dgm:pt>
    <dgm:pt modelId="{935CA88D-6785-4032-8B2E-8C7DC74AA8DD}">
      <dgm:prSet custT="1"/>
      <dgm:spPr/>
      <dgm:t>
        <a:bodyPr/>
        <a:lstStyle/>
        <a:p>
          <a:pPr rtl="0"/>
          <a:r>
            <a:rPr lang="en-GB" sz="2200" smtClean="0"/>
            <a:t>Understand the </a:t>
          </a:r>
          <a:r>
            <a:rPr lang="en-GB" sz="2200" smtClean="0">
              <a:solidFill>
                <a:srgbClr val="1125E5"/>
              </a:solidFill>
            </a:rPr>
            <a:t>HCQL </a:t>
          </a:r>
          <a:r>
            <a:rPr lang="en-GB" sz="2200" smtClean="0"/>
            <a:t>be used in Hibernate 4 or 5.</a:t>
          </a:r>
          <a:endParaRPr lang="en-US" sz="2200"/>
        </a:p>
      </dgm:t>
    </dgm:pt>
    <dgm:pt modelId="{1ABDE3E3-FB14-46EE-B8B7-4E284BAEF71A}" type="parTrans" cxnId="{4A127417-C823-4D7E-9F49-C2413C40022B}">
      <dgm:prSet/>
      <dgm:spPr/>
      <dgm:t>
        <a:bodyPr/>
        <a:lstStyle/>
        <a:p>
          <a:endParaRPr lang="en-US"/>
        </a:p>
      </dgm:t>
    </dgm:pt>
    <dgm:pt modelId="{57463387-5DCE-4BAE-B52B-4FF0FD67D38F}" type="sibTrans" cxnId="{4A127417-C823-4D7E-9F49-C2413C40022B}">
      <dgm:prSet/>
      <dgm:spPr/>
      <dgm:t>
        <a:bodyPr/>
        <a:lstStyle/>
        <a:p>
          <a:endParaRPr lang="en-US"/>
        </a:p>
      </dgm:t>
    </dgm:pt>
    <dgm:pt modelId="{C4CF99FC-8A1C-4CE4-A790-117604FD5033}">
      <dgm:prSet custT="1"/>
      <dgm:spPr/>
      <dgm:t>
        <a:bodyPr/>
        <a:lstStyle/>
        <a:p>
          <a:r>
            <a:rPr lang="en-GB" sz="2400" smtClean="0"/>
            <a:t>Able to use </a:t>
          </a:r>
          <a:r>
            <a:rPr lang="en-GB" sz="2400" smtClean="0">
              <a:solidFill>
                <a:schemeClr val="tx1"/>
              </a:solidFill>
            </a:rPr>
            <a:t>Hibernate Query Language to </a:t>
          </a:r>
          <a:r>
            <a:rPr lang="en-GB" sz="2400" smtClean="0">
              <a:solidFill>
                <a:srgbClr val="1125E5"/>
              </a:solidFill>
            </a:rPr>
            <a:t>Join, Aggregation Functions, Pagination</a:t>
          </a:r>
          <a:r>
            <a:rPr lang="en-GB" sz="2400" smtClean="0"/>
            <a:t>.</a:t>
          </a:r>
          <a:endParaRPr lang="en-US" sz="2400"/>
        </a:p>
      </dgm:t>
    </dgm:pt>
    <dgm:pt modelId="{1F8A1E73-7A90-44FE-A1C9-B0F0B4E18D75}" type="parTrans" cxnId="{123119B0-9432-4A70-AC52-ACB85EBA6BC7}">
      <dgm:prSet/>
      <dgm:spPr/>
      <dgm:t>
        <a:bodyPr/>
        <a:lstStyle/>
        <a:p>
          <a:endParaRPr lang="en-US"/>
        </a:p>
      </dgm:t>
    </dgm:pt>
    <dgm:pt modelId="{7A075465-62A9-4434-AB88-A82A2A852847}" type="sibTrans" cxnId="{123119B0-9432-4A70-AC52-ACB85EBA6BC7}">
      <dgm:prSet/>
      <dgm:spPr/>
      <dgm:t>
        <a:bodyPr/>
        <a:lstStyle/>
        <a:p>
          <a:endParaRPr lang="en-US"/>
        </a:p>
      </dgm:t>
    </dgm:pt>
    <dgm:pt modelId="{7F3082A9-2B48-4E57-A6A5-209C7AEA0C03}">
      <dgm:prSet custT="1"/>
      <dgm:spPr/>
      <dgm:t>
        <a:bodyPr/>
        <a:lstStyle/>
        <a:p>
          <a:pPr rtl="0"/>
          <a:r>
            <a:rPr lang="en-GB" sz="2400" smtClean="0"/>
            <a:t>2</a:t>
          </a:r>
          <a:endParaRPr lang="en-US" sz="2400"/>
        </a:p>
      </dgm:t>
    </dgm:pt>
    <dgm:pt modelId="{EAEFE086-B5AD-4836-9F81-2353FF24CAB9}" type="parTrans" cxnId="{DC614DEE-A041-48EB-BF1C-E62B4014A6D5}">
      <dgm:prSet/>
      <dgm:spPr/>
      <dgm:t>
        <a:bodyPr/>
        <a:lstStyle/>
        <a:p>
          <a:endParaRPr lang="en-US"/>
        </a:p>
      </dgm:t>
    </dgm:pt>
    <dgm:pt modelId="{5704536B-88AD-4133-8051-1B2CF36100D5}" type="sibTrans" cxnId="{DC614DEE-A041-48EB-BF1C-E62B4014A6D5}">
      <dgm:prSet/>
      <dgm:spPr/>
      <dgm:t>
        <a:bodyPr/>
        <a:lstStyle/>
        <a:p>
          <a:endParaRPr lang="en-US"/>
        </a:p>
      </dgm:t>
    </dgm:pt>
    <dgm:pt modelId="{58B37C5E-5811-4678-BEBB-48F8DD875B76}">
      <dgm:prSet custT="1"/>
      <dgm:spPr/>
      <dgm:t>
        <a:bodyPr/>
        <a:lstStyle/>
        <a:p>
          <a:pPr rtl="0"/>
          <a:r>
            <a:rPr lang="en-GB" sz="2400" smtClean="0"/>
            <a:t>Understand the </a:t>
          </a:r>
          <a:r>
            <a:rPr lang="en-GB" sz="2400" smtClean="0">
              <a:solidFill>
                <a:srgbClr val="1125E5"/>
              </a:solidFill>
            </a:rPr>
            <a:t>Hibernate Object States/Lifecycle</a:t>
          </a:r>
          <a:r>
            <a:rPr lang="en-GB" sz="2400" smtClean="0"/>
            <a:t>.</a:t>
          </a:r>
          <a:endParaRPr lang="en-US" sz="2400"/>
        </a:p>
      </dgm:t>
    </dgm:pt>
    <dgm:pt modelId="{2971AD40-B900-4A30-80D1-EFED1A64BDFC}" type="parTrans" cxnId="{A408BC60-F43F-484A-AE07-5EDD52619D34}">
      <dgm:prSet/>
      <dgm:spPr/>
      <dgm:t>
        <a:bodyPr/>
        <a:lstStyle/>
        <a:p>
          <a:endParaRPr lang="en-US"/>
        </a:p>
      </dgm:t>
    </dgm:pt>
    <dgm:pt modelId="{497FC94D-ACDC-467E-ABB7-6613815EF8B7}" type="sibTrans" cxnId="{A408BC60-F43F-484A-AE07-5EDD52619D34}">
      <dgm:prSet/>
      <dgm:spPr/>
      <dgm:t>
        <a:bodyPr/>
        <a:lstStyle/>
        <a:p>
          <a:endParaRPr lang="en-US"/>
        </a:p>
      </dgm:t>
    </dgm:pt>
    <dgm:pt modelId="{354FED98-9161-46EA-A990-F508D23C5740}" type="pres">
      <dgm:prSet presAssocID="{E303CA63-C0E0-47DB-89ED-1C1EF8BA7FB3}" presName="linearFlow" presStyleCnt="0">
        <dgm:presLayoutVars>
          <dgm:dir/>
          <dgm:animLvl val="lvl"/>
          <dgm:resizeHandles val="exact"/>
        </dgm:presLayoutVars>
      </dgm:prSet>
      <dgm:spPr/>
      <dgm:t>
        <a:bodyPr/>
        <a:lstStyle/>
        <a:p>
          <a:endParaRPr lang="en-US"/>
        </a:p>
      </dgm:t>
    </dgm:pt>
    <dgm:pt modelId="{60AF135C-707C-4DBD-81C8-61230BEB6DAC}" type="pres">
      <dgm:prSet presAssocID="{4D157E2E-05EF-4E4B-86FA-C88E0CF6B47D}" presName="composite" presStyleCnt="0"/>
      <dgm:spPr/>
    </dgm:pt>
    <dgm:pt modelId="{8D772F5D-7EB0-46F8-BB8F-761BB02EE436}" type="pres">
      <dgm:prSet presAssocID="{4D157E2E-05EF-4E4B-86FA-C88E0CF6B47D}" presName="parentText" presStyleLbl="alignNode1" presStyleIdx="0" presStyleCnt="4">
        <dgm:presLayoutVars>
          <dgm:chMax val="1"/>
          <dgm:bulletEnabled val="1"/>
        </dgm:presLayoutVars>
      </dgm:prSet>
      <dgm:spPr/>
      <dgm:t>
        <a:bodyPr/>
        <a:lstStyle/>
        <a:p>
          <a:endParaRPr lang="en-US"/>
        </a:p>
      </dgm:t>
    </dgm:pt>
    <dgm:pt modelId="{AC947E05-BEF1-4163-90B5-C4BCD4C9940C}" type="pres">
      <dgm:prSet presAssocID="{4D157E2E-05EF-4E4B-86FA-C88E0CF6B47D}" presName="descendantText" presStyleLbl="alignAcc1" presStyleIdx="0" presStyleCnt="4">
        <dgm:presLayoutVars>
          <dgm:bulletEnabled val="1"/>
        </dgm:presLayoutVars>
      </dgm:prSet>
      <dgm:spPr/>
      <dgm:t>
        <a:bodyPr/>
        <a:lstStyle/>
        <a:p>
          <a:endParaRPr lang="en-US"/>
        </a:p>
      </dgm:t>
    </dgm:pt>
    <dgm:pt modelId="{0F8A83D8-76D8-481A-A604-6D71CC197287}" type="pres">
      <dgm:prSet presAssocID="{58E91AF5-567D-4AFA-BE28-0C5B4F517818}" presName="sp" presStyleCnt="0"/>
      <dgm:spPr/>
    </dgm:pt>
    <dgm:pt modelId="{1EFB4B07-5738-414B-B65E-D23B8ABDCD2A}" type="pres">
      <dgm:prSet presAssocID="{7F3082A9-2B48-4E57-A6A5-209C7AEA0C03}" presName="composite" presStyleCnt="0"/>
      <dgm:spPr/>
    </dgm:pt>
    <dgm:pt modelId="{A2837B67-E40D-4848-B24C-D4066E2C8CB7}" type="pres">
      <dgm:prSet presAssocID="{7F3082A9-2B48-4E57-A6A5-209C7AEA0C03}" presName="parentText" presStyleLbl="alignNode1" presStyleIdx="1" presStyleCnt="4">
        <dgm:presLayoutVars>
          <dgm:chMax val="1"/>
          <dgm:bulletEnabled val="1"/>
        </dgm:presLayoutVars>
      </dgm:prSet>
      <dgm:spPr/>
      <dgm:t>
        <a:bodyPr/>
        <a:lstStyle/>
        <a:p>
          <a:endParaRPr lang="en-US"/>
        </a:p>
      </dgm:t>
    </dgm:pt>
    <dgm:pt modelId="{5E2A98AB-3739-4873-B4CB-A4269C9B1E4A}" type="pres">
      <dgm:prSet presAssocID="{7F3082A9-2B48-4E57-A6A5-209C7AEA0C03}" presName="descendantText" presStyleLbl="alignAcc1" presStyleIdx="1" presStyleCnt="4">
        <dgm:presLayoutVars>
          <dgm:bulletEnabled val="1"/>
        </dgm:presLayoutVars>
      </dgm:prSet>
      <dgm:spPr/>
      <dgm:t>
        <a:bodyPr/>
        <a:lstStyle/>
        <a:p>
          <a:endParaRPr lang="en-US"/>
        </a:p>
      </dgm:t>
    </dgm:pt>
    <dgm:pt modelId="{2A3D668A-D7E2-4E05-965A-CDCD3BDA53BD}" type="pres">
      <dgm:prSet presAssocID="{5704536B-88AD-4133-8051-1B2CF36100D5}" presName="sp" presStyleCnt="0"/>
      <dgm:spPr/>
    </dgm:pt>
    <dgm:pt modelId="{F84B728F-FA09-466E-9815-DB245A254A42}" type="pres">
      <dgm:prSet presAssocID="{19E91010-7A05-43A4-AAE7-79697A4A47B8}" presName="composite" presStyleCnt="0"/>
      <dgm:spPr/>
    </dgm:pt>
    <dgm:pt modelId="{2E077B78-13A3-4FFB-A16F-300CE5053F59}" type="pres">
      <dgm:prSet presAssocID="{19E91010-7A05-43A4-AAE7-79697A4A47B8}" presName="parentText" presStyleLbl="alignNode1" presStyleIdx="2" presStyleCnt="4">
        <dgm:presLayoutVars>
          <dgm:chMax val="1"/>
          <dgm:bulletEnabled val="1"/>
        </dgm:presLayoutVars>
      </dgm:prSet>
      <dgm:spPr/>
      <dgm:t>
        <a:bodyPr/>
        <a:lstStyle/>
        <a:p>
          <a:endParaRPr lang="en-US"/>
        </a:p>
      </dgm:t>
    </dgm:pt>
    <dgm:pt modelId="{7E6FF1BD-361D-4FA8-B19A-A9A48E39D49C}" type="pres">
      <dgm:prSet presAssocID="{19E91010-7A05-43A4-AAE7-79697A4A47B8}" presName="descendantText" presStyleLbl="alignAcc1" presStyleIdx="2" presStyleCnt="4">
        <dgm:presLayoutVars>
          <dgm:bulletEnabled val="1"/>
        </dgm:presLayoutVars>
      </dgm:prSet>
      <dgm:spPr/>
      <dgm:t>
        <a:bodyPr/>
        <a:lstStyle/>
        <a:p>
          <a:endParaRPr lang="en-US"/>
        </a:p>
      </dgm:t>
    </dgm:pt>
    <dgm:pt modelId="{66102AAD-F6DB-40B8-8411-71CBC39A95E8}" type="pres">
      <dgm:prSet presAssocID="{097FD383-DE33-487F-88E2-F2BDABAFA431}" presName="sp" presStyleCnt="0"/>
      <dgm:spPr/>
    </dgm:pt>
    <dgm:pt modelId="{C6D2872E-A3AD-420C-9AA6-64DA756EF5B8}" type="pres">
      <dgm:prSet presAssocID="{8AF37F3F-6AD3-4B39-ACF6-088FB9E16A54}" presName="composite" presStyleCnt="0"/>
      <dgm:spPr/>
    </dgm:pt>
    <dgm:pt modelId="{92EDCFFE-8F35-464E-B205-351CF0F62DC1}" type="pres">
      <dgm:prSet presAssocID="{8AF37F3F-6AD3-4B39-ACF6-088FB9E16A54}" presName="parentText" presStyleLbl="alignNode1" presStyleIdx="3" presStyleCnt="4">
        <dgm:presLayoutVars>
          <dgm:chMax val="1"/>
          <dgm:bulletEnabled val="1"/>
        </dgm:presLayoutVars>
      </dgm:prSet>
      <dgm:spPr/>
      <dgm:t>
        <a:bodyPr/>
        <a:lstStyle/>
        <a:p>
          <a:endParaRPr lang="en-US"/>
        </a:p>
      </dgm:t>
    </dgm:pt>
    <dgm:pt modelId="{CE813CE7-2B86-4314-B679-09509CAF77A7}" type="pres">
      <dgm:prSet presAssocID="{8AF37F3F-6AD3-4B39-ACF6-088FB9E16A54}" presName="descendantText" presStyleLbl="alignAcc1" presStyleIdx="3" presStyleCnt="4">
        <dgm:presLayoutVars>
          <dgm:bulletEnabled val="1"/>
        </dgm:presLayoutVars>
      </dgm:prSet>
      <dgm:spPr/>
      <dgm:t>
        <a:bodyPr/>
        <a:lstStyle/>
        <a:p>
          <a:endParaRPr lang="en-US"/>
        </a:p>
      </dgm:t>
    </dgm:pt>
  </dgm:ptLst>
  <dgm:cxnLst>
    <dgm:cxn modelId="{ED04BB86-5506-4EBC-94A3-D9EBE410B1C3}" type="presOf" srcId="{4D157E2E-05EF-4E4B-86FA-C88E0CF6B47D}" destId="{8D772F5D-7EB0-46F8-BB8F-761BB02EE436}" srcOrd="0" destOrd="0" presId="urn:microsoft.com/office/officeart/2005/8/layout/chevron2"/>
    <dgm:cxn modelId="{5C5F9E05-A293-436B-B7F5-52D346ECC0A5}" type="presOf" srcId="{E303CA63-C0E0-47DB-89ED-1C1EF8BA7FB3}" destId="{354FED98-9161-46EA-A990-F508D23C5740}" srcOrd="0" destOrd="0" presId="urn:microsoft.com/office/officeart/2005/8/layout/chevron2"/>
    <dgm:cxn modelId="{948B690C-C4DD-487B-B996-5FDDB8C2296D}" srcId="{E303CA63-C0E0-47DB-89ED-1C1EF8BA7FB3}" destId="{4D157E2E-05EF-4E4B-86FA-C88E0CF6B47D}" srcOrd="0" destOrd="0" parTransId="{401D22BC-464E-4F1E-AA7D-94293CFF6807}" sibTransId="{58E91AF5-567D-4AFA-BE28-0C5B4F517818}"/>
    <dgm:cxn modelId="{8401484E-45EB-4579-AE70-680E97BA5E65}" type="presOf" srcId="{21586AEF-53EF-4AC5-A268-EC9D0D6613B1}" destId="{7E6FF1BD-361D-4FA8-B19A-A9A48E39D49C}" srcOrd="0" destOrd="0" presId="urn:microsoft.com/office/officeart/2005/8/layout/chevron2"/>
    <dgm:cxn modelId="{D36598CC-7F16-4E25-A215-E1C88B20ADB0}" type="presOf" srcId="{935CA88D-6785-4032-8B2E-8C7DC74AA8DD}" destId="{5E2A98AB-3739-4873-B4CB-A4269C9B1E4A}" srcOrd="0" destOrd="0" presId="urn:microsoft.com/office/officeart/2005/8/layout/chevron2"/>
    <dgm:cxn modelId="{BC7A0E00-04A2-4043-9163-2CAF2503E88C}" srcId="{E303CA63-C0E0-47DB-89ED-1C1EF8BA7FB3}" destId="{19E91010-7A05-43A4-AAE7-79697A4A47B8}" srcOrd="2" destOrd="0" parTransId="{4DF55B9E-968F-4FC4-BF4C-44273BA06A62}" sibTransId="{097FD383-DE33-487F-88E2-F2BDABAFA431}"/>
    <dgm:cxn modelId="{29B21B25-23CE-46F7-8FEF-3522ED822B4F}" type="presOf" srcId="{58B37C5E-5811-4678-BEBB-48F8DD875B76}" destId="{AC947E05-BEF1-4163-90B5-C4BCD4C9940C}" srcOrd="0" destOrd="0" presId="urn:microsoft.com/office/officeart/2005/8/layout/chevron2"/>
    <dgm:cxn modelId="{BE815920-07BD-4938-BA3C-DA7398EEF89B}" srcId="{E303CA63-C0E0-47DB-89ED-1C1EF8BA7FB3}" destId="{8AF37F3F-6AD3-4B39-ACF6-088FB9E16A54}" srcOrd="3" destOrd="0" parTransId="{2926D785-1766-4D10-89A4-E46D0CF9896C}" sibTransId="{96DB2C08-2D2E-485E-B2BB-75FA6D1EFA9B}"/>
    <dgm:cxn modelId="{A408BC60-F43F-484A-AE07-5EDD52619D34}" srcId="{4D157E2E-05EF-4E4B-86FA-C88E0CF6B47D}" destId="{58B37C5E-5811-4678-BEBB-48F8DD875B76}" srcOrd="0" destOrd="0" parTransId="{2971AD40-B900-4A30-80D1-EFED1A64BDFC}" sibTransId="{497FC94D-ACDC-467E-ABB7-6613815EF8B7}"/>
    <dgm:cxn modelId="{123119B0-9432-4A70-AC52-ACB85EBA6BC7}" srcId="{8AF37F3F-6AD3-4B39-ACF6-088FB9E16A54}" destId="{C4CF99FC-8A1C-4CE4-A790-117604FD5033}" srcOrd="0" destOrd="0" parTransId="{1F8A1E73-7A90-44FE-A1C9-B0F0B4E18D75}" sibTransId="{7A075465-62A9-4434-AB88-A82A2A852847}"/>
    <dgm:cxn modelId="{4A127417-C823-4D7E-9F49-C2413C40022B}" srcId="{7F3082A9-2B48-4E57-A6A5-209C7AEA0C03}" destId="{935CA88D-6785-4032-8B2E-8C7DC74AA8DD}" srcOrd="0" destOrd="0" parTransId="{1ABDE3E3-FB14-46EE-B8B7-4E284BAEF71A}" sibTransId="{57463387-5DCE-4BAE-B52B-4FF0FD67D38F}"/>
    <dgm:cxn modelId="{0E77A394-CCD1-456F-9F45-DA415A998FF1}" type="presOf" srcId="{C4CF99FC-8A1C-4CE4-A790-117604FD5033}" destId="{CE813CE7-2B86-4314-B679-09509CAF77A7}" srcOrd="0" destOrd="0" presId="urn:microsoft.com/office/officeart/2005/8/layout/chevron2"/>
    <dgm:cxn modelId="{EE463B73-4125-4C37-A8E1-AE19332F9E6B}" type="presOf" srcId="{7F3082A9-2B48-4E57-A6A5-209C7AEA0C03}" destId="{A2837B67-E40D-4848-B24C-D4066E2C8CB7}" srcOrd="0" destOrd="0" presId="urn:microsoft.com/office/officeart/2005/8/layout/chevron2"/>
    <dgm:cxn modelId="{0AD34ECC-2F59-4237-925F-BD8C88592618}" type="presOf" srcId="{8AF37F3F-6AD3-4B39-ACF6-088FB9E16A54}" destId="{92EDCFFE-8F35-464E-B205-351CF0F62DC1}" srcOrd="0" destOrd="0" presId="urn:microsoft.com/office/officeart/2005/8/layout/chevron2"/>
    <dgm:cxn modelId="{DC614DEE-A041-48EB-BF1C-E62B4014A6D5}" srcId="{E303CA63-C0E0-47DB-89ED-1C1EF8BA7FB3}" destId="{7F3082A9-2B48-4E57-A6A5-209C7AEA0C03}" srcOrd="1" destOrd="0" parTransId="{EAEFE086-B5AD-4836-9F81-2353FF24CAB9}" sibTransId="{5704536B-88AD-4133-8051-1B2CF36100D5}"/>
    <dgm:cxn modelId="{817E6919-DF57-441E-8F32-0481D7DF7230}" srcId="{19E91010-7A05-43A4-AAE7-79697A4A47B8}" destId="{21586AEF-53EF-4AC5-A268-EC9D0D6613B1}" srcOrd="0" destOrd="0" parTransId="{245CFD02-DA11-4761-B9DB-D8B9A282C6E6}" sibTransId="{A9BC832C-7C30-4DA3-B648-723E98402763}"/>
    <dgm:cxn modelId="{AEC8F329-5AD3-44A3-8D99-07EFB609987B}" type="presOf" srcId="{19E91010-7A05-43A4-AAE7-79697A4A47B8}" destId="{2E077B78-13A3-4FFB-A16F-300CE5053F59}" srcOrd="0" destOrd="0" presId="urn:microsoft.com/office/officeart/2005/8/layout/chevron2"/>
    <dgm:cxn modelId="{169F3ACE-E15E-4285-BE60-C2090B595625}" type="presParOf" srcId="{354FED98-9161-46EA-A990-F508D23C5740}" destId="{60AF135C-707C-4DBD-81C8-61230BEB6DAC}" srcOrd="0" destOrd="0" presId="urn:microsoft.com/office/officeart/2005/8/layout/chevron2"/>
    <dgm:cxn modelId="{EA147AD0-ABF0-4329-86F2-B2FA805F4F08}" type="presParOf" srcId="{60AF135C-707C-4DBD-81C8-61230BEB6DAC}" destId="{8D772F5D-7EB0-46F8-BB8F-761BB02EE436}" srcOrd="0" destOrd="0" presId="urn:microsoft.com/office/officeart/2005/8/layout/chevron2"/>
    <dgm:cxn modelId="{849F0522-AC88-4DAC-9A38-B9CCECC11C17}" type="presParOf" srcId="{60AF135C-707C-4DBD-81C8-61230BEB6DAC}" destId="{AC947E05-BEF1-4163-90B5-C4BCD4C9940C}" srcOrd="1" destOrd="0" presId="urn:microsoft.com/office/officeart/2005/8/layout/chevron2"/>
    <dgm:cxn modelId="{F06FE9E1-91E8-4F31-B13C-43EFF3F6C1E0}" type="presParOf" srcId="{354FED98-9161-46EA-A990-F508D23C5740}" destId="{0F8A83D8-76D8-481A-A604-6D71CC197287}" srcOrd="1" destOrd="0" presId="urn:microsoft.com/office/officeart/2005/8/layout/chevron2"/>
    <dgm:cxn modelId="{CCF51006-D5E8-41DC-8AD4-8C1939A523C4}" type="presParOf" srcId="{354FED98-9161-46EA-A990-F508D23C5740}" destId="{1EFB4B07-5738-414B-B65E-D23B8ABDCD2A}" srcOrd="2" destOrd="0" presId="urn:microsoft.com/office/officeart/2005/8/layout/chevron2"/>
    <dgm:cxn modelId="{91F3FACD-191B-4388-82AF-0607075A8634}" type="presParOf" srcId="{1EFB4B07-5738-414B-B65E-D23B8ABDCD2A}" destId="{A2837B67-E40D-4848-B24C-D4066E2C8CB7}" srcOrd="0" destOrd="0" presId="urn:microsoft.com/office/officeart/2005/8/layout/chevron2"/>
    <dgm:cxn modelId="{92508984-0F14-432A-BA92-E7A7DEF78069}" type="presParOf" srcId="{1EFB4B07-5738-414B-B65E-D23B8ABDCD2A}" destId="{5E2A98AB-3739-4873-B4CB-A4269C9B1E4A}" srcOrd="1" destOrd="0" presId="urn:microsoft.com/office/officeart/2005/8/layout/chevron2"/>
    <dgm:cxn modelId="{497D2394-9CD7-487D-A303-2F5EA17FFF6C}" type="presParOf" srcId="{354FED98-9161-46EA-A990-F508D23C5740}" destId="{2A3D668A-D7E2-4E05-965A-CDCD3BDA53BD}" srcOrd="3" destOrd="0" presId="urn:microsoft.com/office/officeart/2005/8/layout/chevron2"/>
    <dgm:cxn modelId="{74CB4B4C-E198-4A2A-9257-C05E4655BB8C}" type="presParOf" srcId="{354FED98-9161-46EA-A990-F508D23C5740}" destId="{F84B728F-FA09-466E-9815-DB245A254A42}" srcOrd="4" destOrd="0" presId="urn:microsoft.com/office/officeart/2005/8/layout/chevron2"/>
    <dgm:cxn modelId="{EDC296E7-7A28-4D90-A8DF-F06B30B15B66}" type="presParOf" srcId="{F84B728F-FA09-466E-9815-DB245A254A42}" destId="{2E077B78-13A3-4FFB-A16F-300CE5053F59}" srcOrd="0" destOrd="0" presId="urn:microsoft.com/office/officeart/2005/8/layout/chevron2"/>
    <dgm:cxn modelId="{156C30DA-13F8-482E-A188-60F1A996AEA4}" type="presParOf" srcId="{F84B728F-FA09-466E-9815-DB245A254A42}" destId="{7E6FF1BD-361D-4FA8-B19A-A9A48E39D49C}" srcOrd="1" destOrd="0" presId="urn:microsoft.com/office/officeart/2005/8/layout/chevron2"/>
    <dgm:cxn modelId="{63CE2A23-2CA4-4875-AF49-C645A1A0B5CA}" type="presParOf" srcId="{354FED98-9161-46EA-A990-F508D23C5740}" destId="{66102AAD-F6DB-40B8-8411-71CBC39A95E8}" srcOrd="5" destOrd="0" presId="urn:microsoft.com/office/officeart/2005/8/layout/chevron2"/>
    <dgm:cxn modelId="{1CB17EA9-1946-47A1-911F-93813F081034}" type="presParOf" srcId="{354FED98-9161-46EA-A990-F508D23C5740}" destId="{C6D2872E-A3AD-420C-9AA6-64DA756EF5B8}" srcOrd="6" destOrd="0" presId="urn:microsoft.com/office/officeart/2005/8/layout/chevron2"/>
    <dgm:cxn modelId="{FD3CE7D0-868E-414D-9607-DE8DF34F9F54}" type="presParOf" srcId="{C6D2872E-A3AD-420C-9AA6-64DA756EF5B8}" destId="{92EDCFFE-8F35-464E-B205-351CF0F62DC1}" srcOrd="0" destOrd="0" presId="urn:microsoft.com/office/officeart/2005/8/layout/chevron2"/>
    <dgm:cxn modelId="{DE160BB3-867A-4769-9FB0-3955D1B6AFE6}" type="presParOf" srcId="{C6D2872E-A3AD-420C-9AA6-64DA756EF5B8}" destId="{CE813CE7-2B86-4314-B679-09509CAF77A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72F5D-7EB0-46F8-BB8F-761BB02EE436}">
      <dsp:nvSpPr>
        <dsp:cNvPr id="0" name=""/>
        <dsp:cNvSpPr/>
      </dsp:nvSpPr>
      <dsp:spPr>
        <a:xfrm rot="5400000">
          <a:off x="-151333" y="154658"/>
          <a:ext cx="1008889" cy="706222"/>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1</a:t>
          </a:r>
          <a:endParaRPr lang="en-US" sz="2400" kern="1200"/>
        </a:p>
      </dsp:txBody>
      <dsp:txXfrm rot="-5400000">
        <a:off x="1" y="356435"/>
        <a:ext cx="706222" cy="302667"/>
      </dsp:txXfrm>
    </dsp:sp>
    <dsp:sp modelId="{AC947E05-BEF1-4163-90B5-C4BCD4C9940C}">
      <dsp:nvSpPr>
        <dsp:cNvPr id="0" name=""/>
        <dsp:cNvSpPr/>
      </dsp:nvSpPr>
      <dsp:spPr>
        <a:xfrm rot="5400000">
          <a:off x="4381943" y="-3672395"/>
          <a:ext cx="656123" cy="800756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GB" sz="2400" kern="1200" smtClean="0"/>
            <a:t>Understand the </a:t>
          </a:r>
          <a:r>
            <a:rPr lang="en-GB" sz="2400" kern="1200" smtClean="0">
              <a:solidFill>
                <a:srgbClr val="1125E5"/>
              </a:solidFill>
            </a:rPr>
            <a:t>Hibernate Object States/Lifecycle</a:t>
          </a:r>
          <a:r>
            <a:rPr lang="en-GB" sz="2400" kern="1200" smtClean="0"/>
            <a:t>.</a:t>
          </a:r>
          <a:endParaRPr lang="en-US" sz="2400" kern="1200"/>
        </a:p>
      </dsp:txBody>
      <dsp:txXfrm rot="-5400000">
        <a:off x="706223" y="35354"/>
        <a:ext cx="7975535" cy="592065"/>
      </dsp:txXfrm>
    </dsp:sp>
    <dsp:sp modelId="{A2837B67-E40D-4848-B24C-D4066E2C8CB7}">
      <dsp:nvSpPr>
        <dsp:cNvPr id="0" name=""/>
        <dsp:cNvSpPr/>
      </dsp:nvSpPr>
      <dsp:spPr>
        <a:xfrm rot="5400000">
          <a:off x="-151333" y="1013035"/>
          <a:ext cx="1008889" cy="706222"/>
        </a:xfrm>
        <a:prstGeom prst="chevron">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2</a:t>
          </a:r>
          <a:endParaRPr lang="en-US" sz="2400" kern="1200"/>
        </a:p>
      </dsp:txBody>
      <dsp:txXfrm rot="-5400000">
        <a:off x="1" y="1214812"/>
        <a:ext cx="706222" cy="302667"/>
      </dsp:txXfrm>
    </dsp:sp>
    <dsp:sp modelId="{5E2A98AB-3739-4873-B4CB-A4269C9B1E4A}">
      <dsp:nvSpPr>
        <dsp:cNvPr id="0" name=""/>
        <dsp:cNvSpPr/>
      </dsp:nvSpPr>
      <dsp:spPr>
        <a:xfrm rot="5400000">
          <a:off x="4382115" y="-2814191"/>
          <a:ext cx="655778" cy="8007564"/>
        </a:xfrm>
        <a:prstGeom prst="round2Same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smtClean="0"/>
            <a:t>Understand the </a:t>
          </a:r>
          <a:r>
            <a:rPr lang="en-GB" sz="2200" kern="1200" smtClean="0">
              <a:solidFill>
                <a:srgbClr val="1125E5"/>
              </a:solidFill>
            </a:rPr>
            <a:t>HCQL </a:t>
          </a:r>
          <a:r>
            <a:rPr lang="en-GB" sz="2200" kern="1200" smtClean="0"/>
            <a:t>be used in Hibernate 4 or 5.</a:t>
          </a:r>
          <a:endParaRPr lang="en-US" sz="2200" kern="1200"/>
        </a:p>
      </dsp:txBody>
      <dsp:txXfrm rot="-5400000">
        <a:off x="706222" y="893714"/>
        <a:ext cx="7975552" cy="591754"/>
      </dsp:txXfrm>
    </dsp:sp>
    <dsp:sp modelId="{2E077B78-13A3-4FFB-A16F-300CE5053F59}">
      <dsp:nvSpPr>
        <dsp:cNvPr id="0" name=""/>
        <dsp:cNvSpPr/>
      </dsp:nvSpPr>
      <dsp:spPr>
        <a:xfrm rot="5400000">
          <a:off x="-151333" y="1871412"/>
          <a:ext cx="1008889" cy="706222"/>
        </a:xfrm>
        <a:prstGeom prst="chevron">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3</a:t>
          </a:r>
          <a:endParaRPr lang="en-US" sz="2400" kern="1200"/>
        </a:p>
      </dsp:txBody>
      <dsp:txXfrm rot="-5400000">
        <a:off x="1" y="2073189"/>
        <a:ext cx="706222" cy="302667"/>
      </dsp:txXfrm>
    </dsp:sp>
    <dsp:sp modelId="{7E6FF1BD-361D-4FA8-B19A-A9A48E39D49C}">
      <dsp:nvSpPr>
        <dsp:cNvPr id="0" name=""/>
        <dsp:cNvSpPr/>
      </dsp:nvSpPr>
      <dsp:spPr>
        <a:xfrm rot="5400000">
          <a:off x="4382115" y="-1955814"/>
          <a:ext cx="655778" cy="8007564"/>
        </a:xfrm>
        <a:prstGeom prst="round2Same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GB" sz="2200" kern="1200" smtClean="0"/>
            <a:t>Understand the </a:t>
          </a:r>
          <a:r>
            <a:rPr lang="en-GB" sz="2200" b="1" kern="1200" smtClean="0">
              <a:solidFill>
                <a:schemeClr val="tx1">
                  <a:lumMod val="95000"/>
                  <a:lumOff val="5000"/>
                </a:schemeClr>
              </a:solidFill>
            </a:rPr>
            <a:t>basic steps </a:t>
          </a:r>
          <a:r>
            <a:rPr lang="en-GB" sz="2200" b="0" kern="1200" smtClean="0">
              <a:solidFill>
                <a:schemeClr val="tx1">
                  <a:lumMod val="95000"/>
                  <a:lumOff val="5000"/>
                </a:schemeClr>
              </a:solidFill>
            </a:rPr>
            <a:t>to create a Criteria query</a:t>
          </a:r>
          <a:r>
            <a:rPr lang="en-GB" sz="2200" kern="1200" smtClean="0"/>
            <a:t>.</a:t>
          </a:r>
          <a:endParaRPr lang="en-US" sz="2200" kern="1200"/>
        </a:p>
      </dsp:txBody>
      <dsp:txXfrm rot="-5400000">
        <a:off x="706222" y="1752091"/>
        <a:ext cx="7975552" cy="591754"/>
      </dsp:txXfrm>
    </dsp:sp>
    <dsp:sp modelId="{92EDCFFE-8F35-464E-B205-351CF0F62DC1}">
      <dsp:nvSpPr>
        <dsp:cNvPr id="0" name=""/>
        <dsp:cNvSpPr/>
      </dsp:nvSpPr>
      <dsp:spPr>
        <a:xfrm rot="5400000">
          <a:off x="-151333" y="2729788"/>
          <a:ext cx="1008889" cy="706222"/>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4</a:t>
          </a:r>
          <a:endParaRPr lang="en-US" sz="2400" kern="1200"/>
        </a:p>
      </dsp:txBody>
      <dsp:txXfrm rot="-5400000">
        <a:off x="1" y="2931565"/>
        <a:ext cx="706222" cy="302667"/>
      </dsp:txXfrm>
    </dsp:sp>
    <dsp:sp modelId="{CE813CE7-2B86-4314-B679-09509CAF77A7}">
      <dsp:nvSpPr>
        <dsp:cNvPr id="0" name=""/>
        <dsp:cNvSpPr/>
      </dsp:nvSpPr>
      <dsp:spPr>
        <a:xfrm rot="5400000">
          <a:off x="4382115" y="-1097437"/>
          <a:ext cx="655778" cy="8007564"/>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kern="1200" smtClean="0"/>
            <a:t>Able to use </a:t>
          </a:r>
          <a:r>
            <a:rPr lang="en-GB" sz="2400" kern="1200" smtClean="0">
              <a:solidFill>
                <a:schemeClr val="tx1"/>
              </a:solidFill>
            </a:rPr>
            <a:t>Hibernate Query Language to </a:t>
          </a:r>
          <a:r>
            <a:rPr lang="en-GB" sz="2400" kern="1200" smtClean="0">
              <a:solidFill>
                <a:srgbClr val="1125E5"/>
              </a:solidFill>
            </a:rPr>
            <a:t>Join, Aggregation Functions, Pagination</a:t>
          </a:r>
          <a:r>
            <a:rPr lang="en-GB" sz="2400" kern="1200" smtClean="0"/>
            <a:t>.</a:t>
          </a:r>
          <a:endParaRPr lang="en-US" sz="2400" kern="1200"/>
        </a:p>
      </dsp:txBody>
      <dsp:txXfrm rot="-5400000">
        <a:off x="706222" y="2610468"/>
        <a:ext cx="7975552" cy="5917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11/1/2020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a:t>
            </a:fld>
            <a:endParaRPr lang="en-US"/>
          </a:p>
        </p:txBody>
      </p:sp>
    </p:spTree>
    <p:extLst>
      <p:ext uri="{BB962C8B-B14F-4D97-AF65-F5344CB8AC3E}">
        <p14:creationId xmlns:p14="http://schemas.microsoft.com/office/powerpoint/2010/main" val="144106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13</a:t>
            </a:fld>
            <a:endParaRPr lang="en-US"/>
          </a:p>
        </p:txBody>
      </p:sp>
    </p:spTree>
    <p:extLst>
      <p:ext uri="{BB962C8B-B14F-4D97-AF65-F5344CB8AC3E}">
        <p14:creationId xmlns:p14="http://schemas.microsoft.com/office/powerpoint/2010/main" val="4016805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14</a:t>
            </a:fld>
            <a:endParaRPr lang="en-US"/>
          </a:p>
        </p:txBody>
      </p:sp>
    </p:spTree>
    <p:extLst>
      <p:ext uri="{BB962C8B-B14F-4D97-AF65-F5344CB8AC3E}">
        <p14:creationId xmlns:p14="http://schemas.microsoft.com/office/powerpoint/2010/main" val="2717031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17</a:t>
            </a:fld>
            <a:endParaRPr lang="en-US"/>
          </a:p>
        </p:txBody>
      </p:sp>
    </p:spTree>
    <p:extLst>
      <p:ext uri="{BB962C8B-B14F-4D97-AF65-F5344CB8AC3E}">
        <p14:creationId xmlns:p14="http://schemas.microsoft.com/office/powerpoint/2010/main" val="378364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18</a:t>
            </a:fld>
            <a:endParaRPr lang="en-US"/>
          </a:p>
        </p:txBody>
      </p:sp>
    </p:spTree>
    <p:extLst>
      <p:ext uri="{BB962C8B-B14F-4D97-AF65-F5344CB8AC3E}">
        <p14:creationId xmlns:p14="http://schemas.microsoft.com/office/powerpoint/2010/main" val="1033182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19</a:t>
            </a:fld>
            <a:endParaRPr lang="en-US"/>
          </a:p>
        </p:txBody>
      </p:sp>
    </p:spTree>
    <p:extLst>
      <p:ext uri="{BB962C8B-B14F-4D97-AF65-F5344CB8AC3E}">
        <p14:creationId xmlns:p14="http://schemas.microsoft.com/office/powerpoint/2010/main" val="25347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Xem thêm</a:t>
            </a:r>
            <a:r>
              <a:rPr lang="en-GB" baseline="0" smtClean="0"/>
              <a:t> về cách dùng Join khác:</a:t>
            </a:r>
          </a:p>
          <a:p>
            <a:pPr marL="228600" indent="-228600">
              <a:buAutoNum type="arabicPeriod"/>
            </a:pPr>
            <a:r>
              <a:rPr lang="en-GB" baseline="0" smtClean="0"/>
              <a:t>https://docs.jboss.org/hibernate/orm/5.2/userguide/html_single/Hibernate_User_Guide.html#criteria-from-join</a:t>
            </a:r>
          </a:p>
          <a:p>
            <a:pPr marL="228600" indent="-228600">
              <a:buAutoNum type="arabicPeriod"/>
            </a:pPr>
            <a:r>
              <a:rPr lang="en-US" smtClean="0"/>
              <a:t>http://learningprogramming.net/java/hibernate5/join-in-criteria-query-in-hibernate-5/</a:t>
            </a:r>
          </a:p>
          <a:p>
            <a:pPr marL="228600" indent="-228600">
              <a:buAutoNum type="arabicPeriod"/>
            </a:pPr>
            <a:r>
              <a:rPr lang="en-US" smtClean="0"/>
              <a:t>https://www.boraji.com/hibernate-5-criteria-query-example</a:t>
            </a:r>
          </a:p>
          <a:p>
            <a:pPr marL="228600" indent="-228600">
              <a:buAutoNum type="arabicPeriod"/>
            </a:pPr>
            <a:endParaRPr lang="en-GB" smtClean="0"/>
          </a:p>
          <a:p>
            <a:pPr marL="0" indent="0">
              <a:buNone/>
            </a:pPr>
            <a:r>
              <a:rPr lang="en-GB" b="1" smtClean="0"/>
              <a:t>Ví</a:t>
            </a:r>
            <a:r>
              <a:rPr lang="en-GB" b="1" baseline="0" smtClean="0"/>
              <a:t> dụ:</a:t>
            </a:r>
            <a:endParaRPr lang="en-GB" b="1" smtClean="0"/>
          </a:p>
          <a:p>
            <a:pPr marL="228600" indent="-228600">
              <a:buAutoNum type="arabicPeriod"/>
            </a:pPr>
            <a:endParaRPr lang="en-GB" smtClean="0"/>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 List&lt;Object[]&gt; findAll() {</a:t>
            </a:r>
          </a:p>
          <a:p>
            <a:r>
              <a:rPr lang="en-US" sz="1200" kern="1200" smtClean="0">
                <a:solidFill>
                  <a:schemeClr val="tx1"/>
                </a:solidFill>
                <a:latin typeface="+mn-lt"/>
                <a:ea typeface="+mn-ea"/>
                <a:cs typeface="+mn-cs"/>
              </a:rPr>
              <a:t>        Session session = </a:t>
            </a:r>
            <a:r>
              <a:rPr lang="en-US" sz="1200" b="1" kern="1200" smtClean="0">
                <a:solidFill>
                  <a:schemeClr val="tx1"/>
                </a:solidFill>
                <a:latin typeface="+mn-lt"/>
                <a:ea typeface="+mn-ea"/>
                <a:cs typeface="+mn-cs"/>
              </a:rPr>
              <a:t>null;</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 {</a:t>
            </a:r>
          </a:p>
          <a:p>
            <a:r>
              <a:rPr lang="en-US" sz="1200" kern="1200" smtClean="0">
                <a:solidFill>
                  <a:schemeClr val="tx1"/>
                </a:solidFill>
                <a:latin typeface="+mn-lt"/>
                <a:ea typeface="+mn-ea"/>
                <a:cs typeface="+mn-cs"/>
              </a:rPr>
              <a:t>            session = HibernateUtils.</a:t>
            </a:r>
            <a:r>
              <a:rPr lang="en-US" sz="1200" i="1" kern="1200" smtClean="0">
                <a:solidFill>
                  <a:schemeClr val="tx1"/>
                </a:solidFill>
                <a:latin typeface="+mn-lt"/>
                <a:ea typeface="+mn-ea"/>
                <a:cs typeface="+mn-cs"/>
              </a:rPr>
              <a:t>getSessionFactory().openSession();</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CriteriaBuilder builder = session.getCriteriaBuilder();</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CriteriaQuery&lt;Object[]&gt; criteria = builder</a:t>
            </a:r>
          </a:p>
          <a:p>
            <a:r>
              <a:rPr lang="en-US" sz="1200" kern="1200" smtClean="0">
                <a:solidFill>
                  <a:schemeClr val="tx1"/>
                </a:solidFill>
                <a:latin typeface="+mn-lt"/>
                <a:ea typeface="+mn-ea"/>
                <a:cs typeface="+mn-cs"/>
              </a:rPr>
              <a:t>                    .createQuery(Object[].</a:t>
            </a:r>
            <a:r>
              <a:rPr lang="en-US" sz="1200" b="1" kern="1200" smtClean="0">
                <a:solidFill>
                  <a:schemeClr val="tx1"/>
                </a:solidFill>
                <a:latin typeface="+mn-lt"/>
                <a:ea typeface="+mn-ea"/>
                <a:cs typeface="+mn-cs"/>
              </a:rPr>
              <a:t>class);</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Root&lt;Departments&gt; deptRoot = criteria.from(Departments.</a:t>
            </a:r>
            <a:r>
              <a:rPr lang="en-US" sz="1200" b="1" kern="1200" smtClean="0">
                <a:solidFill>
                  <a:schemeClr val="tx1"/>
                </a:solidFill>
                <a:latin typeface="+mn-lt"/>
                <a:ea typeface="+mn-ea"/>
                <a:cs typeface="+mn-cs"/>
              </a:rPr>
              <a:t>class);</a:t>
            </a:r>
          </a:p>
          <a:p>
            <a:r>
              <a:rPr lang="en-GB" sz="1200" kern="1200" smtClean="0">
                <a:solidFill>
                  <a:schemeClr val="tx1"/>
                </a:solidFill>
                <a:latin typeface="+mn-lt"/>
                <a:ea typeface="+mn-ea"/>
                <a:cs typeface="+mn-cs"/>
              </a:rPr>
              <a:t>	Join&lt;Departments, Employees&gt; deptJoin = deptRoot.join("employees");</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criteria.multiselect(deptRoot, deptJoin);</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List&lt;Object[]&gt; departments = session.createQuery(criteria)</a:t>
            </a:r>
          </a:p>
          <a:p>
            <a:r>
              <a:rPr lang="en-US" sz="1200" kern="1200" smtClean="0">
                <a:solidFill>
                  <a:schemeClr val="tx1"/>
                </a:solidFill>
                <a:latin typeface="+mn-lt"/>
                <a:ea typeface="+mn-ea"/>
                <a:cs typeface="+mn-cs"/>
              </a:rPr>
              <a:t>                    .getResultList();</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 departments;</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 {</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 (session != null) {</a:t>
            </a:r>
          </a:p>
          <a:p>
            <a:r>
              <a:rPr lang="en-US" sz="1200" kern="1200" smtClean="0">
                <a:solidFill>
                  <a:schemeClr val="tx1"/>
                </a:solidFill>
                <a:latin typeface="+mn-lt"/>
                <a:ea typeface="+mn-ea"/>
                <a:cs typeface="+mn-cs"/>
              </a:rPr>
              <a:t>                session.close();</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28</a:t>
            </a:fld>
            <a:endParaRPr lang="en-US"/>
          </a:p>
        </p:txBody>
      </p:sp>
    </p:spTree>
    <p:extLst>
      <p:ext uri="{BB962C8B-B14F-4D97-AF65-F5344CB8AC3E}">
        <p14:creationId xmlns:p14="http://schemas.microsoft.com/office/powerpoint/2010/main" val="3139869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Session session = </a:t>
            </a:r>
            <a:r>
              <a:rPr lang="en-US" sz="1200" b="1" kern="1200" smtClean="0">
                <a:solidFill>
                  <a:schemeClr val="tx1"/>
                </a:solidFill>
                <a:latin typeface="+mn-lt"/>
                <a:ea typeface="+mn-ea"/>
                <a:cs typeface="+mn-cs"/>
              </a:rPr>
              <a:t>null;</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 {</a:t>
            </a:r>
          </a:p>
          <a:p>
            <a:r>
              <a:rPr lang="en-US" sz="1200" kern="1200" smtClean="0">
                <a:solidFill>
                  <a:schemeClr val="tx1"/>
                </a:solidFill>
                <a:latin typeface="+mn-lt"/>
                <a:ea typeface="+mn-ea"/>
                <a:cs typeface="+mn-cs"/>
              </a:rPr>
              <a:t>      session = HibernateUtil.</a:t>
            </a:r>
            <a:r>
              <a:rPr lang="en-US" sz="1200" i="1" kern="1200" smtClean="0">
                <a:solidFill>
                  <a:schemeClr val="tx1"/>
                </a:solidFill>
                <a:latin typeface="+mn-lt"/>
                <a:ea typeface="+mn-ea"/>
                <a:cs typeface="+mn-cs"/>
              </a:rPr>
              <a:t>getSessionAndBeginTransaction();</a:t>
            </a:r>
          </a:p>
          <a:p>
            <a:r>
              <a:rPr lang="en-US" sz="1200" kern="1200" smtClean="0">
                <a:solidFill>
                  <a:schemeClr val="tx1"/>
                </a:solidFill>
                <a:latin typeface="+mn-lt"/>
                <a:ea typeface="+mn-ea"/>
                <a:cs typeface="+mn-cs"/>
              </a:rPr>
              <a:t>      CriteriaBuilder builder = session.getCriteriaBuilder();</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CriteriaQuery&lt;Trainee&gt; criteriaQuery = builder.createQuery(Trainee.</a:t>
            </a:r>
            <a:r>
              <a:rPr lang="en-US" sz="1200" b="1" kern="1200" smtClean="0">
                <a:solidFill>
                  <a:schemeClr val="tx1"/>
                </a:solidFill>
                <a:latin typeface="+mn-lt"/>
                <a:ea typeface="+mn-ea"/>
                <a:cs typeface="+mn-cs"/>
              </a:rPr>
              <a:t>class);</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Root&lt;Trainee&gt; root = criteriaQuery.from(Trainee.</a:t>
            </a:r>
            <a:r>
              <a:rPr lang="en-US" sz="1200" b="1" kern="1200" smtClean="0">
                <a:solidFill>
                  <a:schemeClr val="tx1"/>
                </a:solidFill>
                <a:latin typeface="+mn-lt"/>
                <a:ea typeface="+mn-ea"/>
                <a:cs typeface="+mn-cs"/>
              </a:rPr>
              <a:t>class);</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criteriaQuery.select(root)</a:t>
            </a:r>
          </a:p>
          <a:p>
            <a:r>
              <a:rPr lang="en-US" sz="1200" kern="1200" smtClean="0">
                <a:solidFill>
                  <a:schemeClr val="tx1"/>
                </a:solidFill>
                <a:latin typeface="+mn-lt"/>
                <a:ea typeface="+mn-ea"/>
                <a:cs typeface="+mn-cs"/>
              </a:rPr>
              <a:t>          .where(builder.and(</a:t>
            </a:r>
          </a:p>
          <a:p>
            <a:r>
              <a:rPr lang="en-US" sz="1200" kern="1200" smtClean="0">
                <a:solidFill>
                  <a:schemeClr val="tx1"/>
                </a:solidFill>
                <a:latin typeface="+mn-lt"/>
                <a:ea typeface="+mn-ea"/>
                <a:cs typeface="+mn-cs"/>
              </a:rPr>
              <a:t>              builder.like(root.get("trnName"), "%" + traineeName + "%"),</a:t>
            </a:r>
          </a:p>
          <a:p>
            <a:r>
              <a:rPr lang="en-US" sz="1200" kern="1200" smtClean="0">
                <a:solidFill>
                  <a:schemeClr val="tx1"/>
                </a:solidFill>
                <a:latin typeface="+mn-lt"/>
                <a:ea typeface="+mn-ea"/>
                <a:cs typeface="+mn-cs"/>
              </a:rPr>
              <a:t>              builder.equal(root.get("trnEmail"), email),</a:t>
            </a:r>
          </a:p>
          <a:p>
            <a:r>
              <a:rPr lang="en-US" sz="1200" kern="1200" smtClean="0">
                <a:solidFill>
                  <a:schemeClr val="tx1"/>
                </a:solidFill>
                <a:latin typeface="+mn-lt"/>
                <a:ea typeface="+mn-ea"/>
                <a:cs typeface="+mn-cs"/>
              </a:rPr>
              <a:t>              builder.equal(root.get("birthDate"), birthDate)));</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TypedQuery&lt;Trainee&gt; typedQuery = session.createQuery(criteriaQuery);</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typedQuery.setFirstResult((pageNumber - 1) * pageSize);</a:t>
            </a:r>
          </a:p>
          <a:p>
            <a:r>
              <a:rPr lang="en-US" sz="1200" kern="1200" smtClean="0">
                <a:solidFill>
                  <a:schemeClr val="tx1"/>
                </a:solidFill>
                <a:latin typeface="+mn-lt"/>
                <a:ea typeface="+mn-ea"/>
                <a:cs typeface="+mn-cs"/>
              </a:rPr>
              <a:t>      typedQuery.setMaxResults(pageSize);</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List&lt;Trainee&gt; trainees = typedQuery.getResultList();</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 trainees;</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finally {</a:t>
            </a:r>
          </a:p>
          <a:p>
            <a:r>
              <a:rPr lang="en-US" sz="1200" kern="1200" smtClean="0">
                <a:solidFill>
                  <a:schemeClr val="tx1"/>
                </a:solidFill>
                <a:latin typeface="+mn-lt"/>
                <a:ea typeface="+mn-ea"/>
                <a:cs typeface="+mn-cs"/>
              </a:rPr>
              <a:t>      HibernateUtil.</a:t>
            </a:r>
            <a:r>
              <a:rPr lang="en-US" sz="1200" i="1" kern="1200" smtClean="0">
                <a:solidFill>
                  <a:schemeClr val="tx1"/>
                </a:solidFill>
                <a:latin typeface="+mn-lt"/>
                <a:ea typeface="+mn-ea"/>
                <a:cs typeface="+mn-cs"/>
              </a:rPr>
              <a:t>closeCurrentSessions(session);</a:t>
            </a:r>
          </a:p>
          <a:p>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29</a:t>
            </a:fld>
            <a:endParaRPr lang="en-US"/>
          </a:p>
        </p:txBody>
      </p:sp>
    </p:spTree>
    <p:extLst>
      <p:ext uri="{BB962C8B-B14F-4D97-AF65-F5344CB8AC3E}">
        <p14:creationId xmlns:p14="http://schemas.microsoft.com/office/powerpoint/2010/main" val="2354182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Java-based for API for building queries</a:t>
            </a:r>
          </a:p>
          <a:p>
            <a:pPr defTabSz="904433" eaLnBrk="0" fontAlgn="base" hangingPunct="0">
              <a:spcBef>
                <a:spcPct val="30000"/>
              </a:spcBef>
              <a:spcAft>
                <a:spcPct val="0"/>
              </a:spcAft>
              <a:defRPr/>
            </a:pPr>
            <a:r>
              <a:rPr lang="en-US" dirty="0" smtClean="0"/>
              <a:t>Good for queries</a:t>
            </a:r>
            <a:r>
              <a:rPr lang="en-US" baseline="0" dirty="0" smtClean="0"/>
              <a:t> that are built up using lots of conditional logic; avoid messy string manipulation</a:t>
            </a:r>
            <a:endParaRPr lang="en-US" dirty="0" smtClean="0"/>
          </a:p>
          <a:p>
            <a:pPr defTabSz="904433" eaLnBrk="0" fontAlgn="base" hangingPunct="0">
              <a:spcBef>
                <a:spcPct val="30000"/>
              </a:spcBef>
              <a:spcAft>
                <a:spcPct val="0"/>
              </a:spcAft>
              <a:defRPr/>
            </a:pPr>
            <a:r>
              <a:rPr lang="en-US" dirty="0" smtClean="0"/>
              <a:t>This is </a:t>
            </a:r>
            <a:r>
              <a:rPr lang="en-US" b="0" dirty="0" smtClean="0"/>
              <a:t>Criteria example</a:t>
            </a:r>
            <a:r>
              <a:rPr lang="en-US" dirty="0" smtClean="0"/>
              <a:t>, you do not need to compare whether this is the first criteria to append the ‘where’ syntax, nor format the date. The line of code is reduce and everything is handled in a more elegant and object oriented way.</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33</a:t>
            </a:fld>
            <a:endParaRPr lang="en-US"/>
          </a:p>
        </p:txBody>
      </p:sp>
    </p:spTree>
    <p:extLst>
      <p:ext uri="{BB962C8B-B14F-4D97-AF65-F5344CB8AC3E}">
        <p14:creationId xmlns:p14="http://schemas.microsoft.com/office/powerpoint/2010/main" val="4030472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36</a:t>
            </a:fld>
            <a:endParaRPr lang="en-US"/>
          </a:p>
        </p:txBody>
      </p:sp>
    </p:spTree>
    <p:extLst>
      <p:ext uri="{BB962C8B-B14F-4D97-AF65-F5344CB8AC3E}">
        <p14:creationId xmlns:p14="http://schemas.microsoft.com/office/powerpoint/2010/main" val="3137657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37</a:t>
            </a:fld>
            <a:endParaRPr lang="en-US"/>
          </a:p>
        </p:txBody>
      </p:sp>
    </p:spTree>
    <p:extLst>
      <p:ext uri="{BB962C8B-B14F-4D97-AF65-F5344CB8AC3E}">
        <p14:creationId xmlns:p14="http://schemas.microsoft.com/office/powerpoint/2010/main" val="4202607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Overview: What</a:t>
            </a:r>
            <a:r>
              <a:rPr lang="en-US" baseline="0" dirty="0" smtClean="0"/>
              <a:t> </a:t>
            </a:r>
            <a:r>
              <a:rPr lang="en-US" baseline="0" smtClean="0"/>
              <a:t>is hibernate </a:t>
            </a:r>
            <a:r>
              <a:rPr lang="en-US" baseline="0" dirty="0" smtClean="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a:t>
            </a:fld>
            <a:endParaRPr lang="en-US"/>
          </a:p>
        </p:txBody>
      </p:sp>
    </p:spTree>
    <p:extLst>
      <p:ext uri="{BB962C8B-B14F-4D97-AF65-F5344CB8AC3E}">
        <p14:creationId xmlns:p14="http://schemas.microsoft.com/office/powerpoint/2010/main" val="239191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Overview: What</a:t>
            </a:r>
            <a:r>
              <a:rPr lang="en-US" baseline="0" dirty="0" smtClean="0"/>
              <a:t> </a:t>
            </a:r>
            <a:r>
              <a:rPr lang="en-US" baseline="0" smtClean="0"/>
              <a:t>is hibernate </a:t>
            </a:r>
            <a:r>
              <a:rPr lang="en-US" baseline="0" dirty="0" smtClean="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40</a:t>
            </a:fld>
            <a:endParaRPr lang="en-US"/>
          </a:p>
        </p:txBody>
      </p:sp>
    </p:spTree>
    <p:extLst>
      <p:ext uri="{BB962C8B-B14F-4D97-AF65-F5344CB8AC3E}">
        <p14:creationId xmlns:p14="http://schemas.microsoft.com/office/powerpoint/2010/main" val="2681586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41</a:t>
            </a:fld>
            <a:endParaRPr lang="en-US"/>
          </a:p>
        </p:txBody>
      </p:sp>
    </p:spTree>
    <p:extLst>
      <p:ext uri="{BB962C8B-B14F-4D97-AF65-F5344CB8AC3E}">
        <p14:creationId xmlns:p14="http://schemas.microsoft.com/office/powerpoint/2010/main" val="244143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a:t>
            </a:fld>
            <a:endParaRPr lang="en-US"/>
          </a:p>
        </p:txBody>
      </p:sp>
    </p:spTree>
    <p:extLst>
      <p:ext uri="{BB962C8B-B14F-4D97-AF65-F5344CB8AC3E}">
        <p14:creationId xmlns:p14="http://schemas.microsoft.com/office/powerpoint/2010/main" val="350079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a:t>
            </a:fld>
            <a:endParaRPr lang="en-US"/>
          </a:p>
        </p:txBody>
      </p:sp>
    </p:spTree>
    <p:extLst>
      <p:ext uri="{BB962C8B-B14F-4D97-AF65-F5344CB8AC3E}">
        <p14:creationId xmlns:p14="http://schemas.microsoft.com/office/powerpoint/2010/main" val="2242747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7</a:t>
            </a:fld>
            <a:endParaRPr lang="en-US"/>
          </a:p>
        </p:txBody>
      </p:sp>
    </p:spTree>
    <p:extLst>
      <p:ext uri="{BB962C8B-B14F-4D97-AF65-F5344CB8AC3E}">
        <p14:creationId xmlns:p14="http://schemas.microsoft.com/office/powerpoint/2010/main" val="1081888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8</a:t>
            </a:fld>
            <a:endParaRPr lang="en-US"/>
          </a:p>
        </p:txBody>
      </p:sp>
    </p:spTree>
    <p:extLst>
      <p:ext uri="{BB962C8B-B14F-4D97-AF65-F5344CB8AC3E}">
        <p14:creationId xmlns:p14="http://schemas.microsoft.com/office/powerpoint/2010/main" val="98646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  Được</a:t>
            </a:r>
            <a:r>
              <a:rPr lang="en-GB" baseline="0" smtClean="0"/>
              <a:t> dùng để thêm một thực thể vào Persistence context </a:t>
            </a:r>
            <a:r>
              <a:rPr lang="en-GB" baseline="0" smtClean="0">
                <a:sym typeface="Wingdings" panose="05000000000000000000" pitchFamily="2" charset="2"/>
              </a:rPr>
              <a:t> câu lệnh </a:t>
            </a:r>
            <a:r>
              <a:rPr lang="en-GB" b="1" baseline="0" smtClean="0">
                <a:sym typeface="Wingdings" panose="05000000000000000000" pitchFamily="2" charset="2"/>
              </a:rPr>
              <a:t>INSERT</a:t>
            </a:r>
            <a:r>
              <a:rPr lang="en-GB" baseline="0" smtClean="0">
                <a:sym typeface="Wingdings" panose="05000000000000000000" pitchFamily="2" charset="2"/>
              </a:rPr>
              <a:t> chỉ được sinh ra khi khi </a:t>
            </a:r>
            <a:r>
              <a:rPr lang="en-GB" b="1" baseline="0" smtClean="0">
                <a:sym typeface="Wingdings" panose="05000000000000000000" pitchFamily="2" charset="2"/>
              </a:rPr>
              <a:t>transaction.commit()</a:t>
            </a:r>
            <a:r>
              <a:rPr lang="en-GB" baseline="0" smtClean="0">
                <a:sym typeface="Wingdings" panose="05000000000000000000" pitchFamily="2" charset="2"/>
              </a:rPr>
              <a:t> hoặc </a:t>
            </a:r>
            <a:r>
              <a:rPr lang="en-GB" b="1" baseline="0" smtClean="0">
                <a:sym typeface="Wingdings" panose="05000000000000000000" pitchFamily="2" charset="2"/>
              </a:rPr>
              <a:t>session.close()</a:t>
            </a:r>
            <a:r>
              <a:rPr lang="en-GB" b="0" baseline="0" smtClean="0">
                <a:sym typeface="Wingdings" panose="05000000000000000000" pitchFamily="2" charset="2"/>
              </a:rPr>
              <a:t>.</a:t>
            </a:r>
          </a:p>
          <a:p>
            <a:pPr marL="171450" indent="-171450">
              <a:buFontTx/>
              <a:buChar char="-"/>
            </a:pPr>
            <a:r>
              <a:rPr lang="en-GB" b="0" baseline="0" smtClean="0">
                <a:sym typeface="Wingdings" panose="05000000000000000000" pitchFamily="2" charset="2"/>
              </a:rPr>
              <a:t>Đối tượng truyền vào persist sẽ tham chiếu đến chính đối tượng sau khi được đổi trạng thái.</a:t>
            </a:r>
          </a:p>
          <a:p>
            <a:pPr marL="171450" indent="-171450">
              <a:buFontTx/>
              <a:buChar char="-"/>
            </a:pPr>
            <a:r>
              <a:rPr lang="vi-VN" b="0" baseline="0" smtClean="0"/>
              <a:t>Nếu một đối tượng đang ở trạng thái persistent, khi truyền đối tượng ấy vào hàm persist() sẽ không gây thay đổi gì đến đối tượng đó</a:t>
            </a:r>
          </a:p>
          <a:p>
            <a:pPr marL="171450" indent="-171450">
              <a:buFontTx/>
              <a:buChar char="-"/>
            </a:pPr>
            <a:r>
              <a:rPr lang="vi-VN" b="0" baseline="0" smtClean="0"/>
              <a:t>Nếu đối tượng đang ở trạng thái detached, thì sẽ có exception </a:t>
            </a:r>
            <a:r>
              <a:rPr lang="en-GB" b="0" baseline="0" smtClean="0"/>
              <a:t>ném</a:t>
            </a:r>
            <a:r>
              <a:rPr lang="vi-VN" b="0" baseline="0" smtClean="0"/>
              <a:t> ra: hoặc bắn ra lúc gọi hàm persist(),</a:t>
            </a:r>
            <a:r>
              <a:rPr lang="en-GB" b="0" baseline="0" smtClean="0"/>
              <a:t> </a:t>
            </a:r>
            <a:r>
              <a:rPr lang="vi-VN" b="0" baseline="0" smtClean="0"/>
              <a:t>hoặc </a:t>
            </a:r>
            <a:r>
              <a:rPr lang="en-GB" b="0" baseline="0" smtClean="0"/>
              <a:t>ném</a:t>
            </a:r>
            <a:r>
              <a:rPr lang="vi-VN" b="0" baseline="0" smtClean="0"/>
              <a:t> ra lúc commit session.</a:t>
            </a:r>
            <a:endParaRPr lang="en-GB" b="0" baseline="0" smtClean="0"/>
          </a:p>
          <a:p>
            <a:pPr marL="171450" indent="-171450">
              <a:buFontTx/>
              <a:buChar char="-"/>
            </a:pPr>
            <a:r>
              <a:rPr lang="vi-VN" sz="1200" b="0" i="0" kern="1200" smtClean="0">
                <a:solidFill>
                  <a:schemeClr val="tx1"/>
                </a:solidFill>
                <a:effectLst/>
                <a:latin typeface="+mn-lt"/>
                <a:ea typeface="+mn-ea"/>
                <a:cs typeface="+mn-cs"/>
              </a:rPr>
              <a:t>Bản đặc tả không nói đến id của đối tượng sẽ được sinh ra ngay lúc gọi hàm </a:t>
            </a:r>
            <a:r>
              <a:rPr lang="vi-VN" smtClean="0"/>
              <a:t>persist()</a:t>
            </a:r>
            <a:r>
              <a:rPr lang="vi-VN" sz="1200" b="0" i="0" kern="1200" smtClean="0">
                <a:solidFill>
                  <a:schemeClr val="tx1"/>
                </a:solidFill>
                <a:effectLst/>
                <a:latin typeface="+mn-lt"/>
                <a:ea typeface="+mn-ea"/>
                <a:cs typeface="+mn-cs"/>
              </a:rPr>
              <a:t> , dù cho ta chọn cách sinh ID như nào đi nữa. Bản đặc tả cũng cho phép các implementation của hàm </a:t>
            </a:r>
            <a:r>
              <a:rPr lang="vi-VN" smtClean="0"/>
              <a:t>persist()</a:t>
            </a:r>
            <a:r>
              <a:rPr lang="vi-VN" sz="1200" b="0" i="0" kern="1200" smtClean="0">
                <a:solidFill>
                  <a:schemeClr val="tx1"/>
                </a:solidFill>
                <a:effectLst/>
                <a:latin typeface="+mn-lt"/>
                <a:ea typeface="+mn-ea"/>
                <a:cs typeface="+mn-cs"/>
              </a:rPr>
              <a:t> sinh ra câu lệnh SQL để generate ID cho đối tượng vào lúc commit hoặc flush session, và thế nghĩa là ID của đối tượng không hề được đảm bảo sẽ được sinh ra sau khi gọi hàm này, cho nên ta có thể gặp NULL nếu get cái ID ra sau khi gọi </a:t>
            </a:r>
            <a:r>
              <a:rPr lang="vi-VN" smtClean="0"/>
              <a:t>persist()</a:t>
            </a:r>
            <a:r>
              <a:rPr lang="vi-VN" sz="1200" b="0" i="0" kern="1200" smtClean="0">
                <a:solidFill>
                  <a:schemeClr val="tx1"/>
                </a:solidFill>
                <a:effectLst/>
                <a:latin typeface="+mn-lt"/>
                <a:ea typeface="+mn-ea"/>
                <a:cs typeface="+mn-cs"/>
              </a:rPr>
              <a:t>.</a:t>
            </a:r>
            <a:endParaRPr lang="en-GB" b="0" baseline="0" smtClean="0"/>
          </a:p>
          <a:p>
            <a:pPr marL="171450" indent="-171450">
              <a:buFontTx/>
              <a:buChar char="-"/>
            </a:pPr>
            <a:endParaRPr lang="en-GB" b="0" baseline="0" smtClean="0"/>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10</a:t>
            </a:fld>
            <a:endParaRPr lang="en-US"/>
          </a:p>
        </p:txBody>
      </p:sp>
    </p:spTree>
    <p:extLst>
      <p:ext uri="{BB962C8B-B14F-4D97-AF65-F5344CB8AC3E}">
        <p14:creationId xmlns:p14="http://schemas.microsoft.com/office/powerpoint/2010/main" val="938681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smtClean="0">
                <a:solidFill>
                  <a:schemeClr val="tx1"/>
                </a:solidFill>
                <a:effectLst/>
                <a:latin typeface="+mn-lt"/>
                <a:ea typeface="+mn-ea"/>
                <a:cs typeface="+mn-cs"/>
              </a:rPr>
              <a:t>Một</a:t>
            </a:r>
            <a:r>
              <a:rPr lang="en-GB" sz="1200" b="0" i="0" kern="1200" baseline="0" smtClean="0">
                <a:solidFill>
                  <a:schemeClr val="tx1"/>
                </a:solidFill>
                <a:effectLst/>
                <a:latin typeface="+mn-lt"/>
                <a:ea typeface="+mn-ea"/>
                <a:cs typeface="+mn-cs"/>
              </a:rPr>
              <a:t> số tài liệu nói: </a:t>
            </a:r>
            <a:r>
              <a:rPr lang="en-GB" sz="1200" b="1" i="0" kern="1200" smtClean="0">
                <a:solidFill>
                  <a:schemeClr val="tx1"/>
                </a:solidFill>
                <a:effectLst/>
                <a:latin typeface="+mn-lt"/>
                <a:ea typeface="+mn-ea"/>
                <a:cs typeface="+mn-cs"/>
              </a:rPr>
              <a:t>hibernate save()</a:t>
            </a:r>
            <a:r>
              <a:rPr lang="en-GB" sz="1200" b="0" i="0" kern="1200" smtClean="0">
                <a:solidFill>
                  <a:schemeClr val="tx1"/>
                </a:solidFill>
                <a:effectLst/>
                <a:latin typeface="+mn-lt"/>
                <a:ea typeface="+mn-ea"/>
                <a:cs typeface="+mn-cs"/>
              </a:rPr>
              <a:t> can be used to save entity to database. We can invoke this method </a:t>
            </a:r>
            <a:r>
              <a:rPr lang="en-GB" sz="1200" b="1" i="1" kern="1200" smtClean="0">
                <a:solidFill>
                  <a:srgbClr val="FF0000"/>
                </a:solidFill>
                <a:effectLst/>
                <a:latin typeface="+mn-lt"/>
                <a:ea typeface="+mn-ea"/>
                <a:cs typeface="+mn-cs"/>
              </a:rPr>
              <a:t>outside a transaction</a:t>
            </a:r>
            <a:r>
              <a:rPr lang="en-GB" sz="1200" b="0" i="0" kern="1200" smtClean="0">
                <a:solidFill>
                  <a:schemeClr val="tx1"/>
                </a:solidFill>
                <a:effectLst/>
                <a:latin typeface="+mn-lt"/>
                <a:ea typeface="+mn-ea"/>
                <a:cs typeface="+mn-cs"/>
              </a:rPr>
              <a:t>, that’s why I don’t like this method to save data. If we use this without transaction and we have cascading between entities, then only the primary entity gets saved </a:t>
            </a:r>
            <a:r>
              <a:rPr lang="en-GB" sz="1200" b="1" i="0" kern="1200" smtClean="0">
                <a:solidFill>
                  <a:schemeClr val="tx1"/>
                </a:solidFill>
                <a:effectLst/>
                <a:latin typeface="+mn-lt"/>
                <a:ea typeface="+mn-ea"/>
                <a:cs typeface="+mn-cs"/>
              </a:rPr>
              <a:t>unless we flush the session</a:t>
            </a:r>
            <a:r>
              <a:rPr lang="en-GB" sz="1200" b="0" i="0" kern="1200" smtClean="0">
                <a:solidFill>
                  <a:schemeClr val="tx1"/>
                </a:solidFill>
                <a:effectLst/>
                <a:latin typeface="+mn-lt"/>
                <a:ea typeface="+mn-ea"/>
                <a:cs typeface="+mn-cs"/>
              </a:rPr>
              <a:t>.</a:t>
            </a:r>
          </a:p>
          <a:p>
            <a:r>
              <a:rPr lang="en-GB" sz="1200" b="0" i="0" kern="1200" smtClean="0">
                <a:solidFill>
                  <a:schemeClr val="tx1"/>
                </a:solidFill>
                <a:effectLst/>
                <a:latin typeface="+mn-lt"/>
                <a:ea typeface="+mn-ea"/>
                <a:cs typeface="+mn-cs"/>
                <a:sym typeface="Wingdings" panose="05000000000000000000" pitchFamily="2" charset="2"/>
              </a:rPr>
              <a:t> Đã</a:t>
            </a:r>
            <a:r>
              <a:rPr lang="en-GB" sz="1200" b="0" i="0" kern="1200" baseline="0" smtClean="0">
                <a:solidFill>
                  <a:schemeClr val="tx1"/>
                </a:solidFill>
                <a:effectLst/>
                <a:latin typeface="+mn-lt"/>
                <a:ea typeface="+mn-ea"/>
                <a:cs typeface="+mn-cs"/>
                <a:sym typeface="Wingdings" panose="05000000000000000000" pitchFamily="2" charset="2"/>
              </a:rPr>
              <a:t> thử nghiệm, chỉ thực hiện được outside với kiểu dữ liệu số và Identity.</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11</a:t>
            </a:fld>
            <a:endParaRPr lang="en-US"/>
          </a:p>
        </p:txBody>
      </p:sp>
    </p:spTree>
    <p:extLst>
      <p:ext uri="{BB962C8B-B14F-4D97-AF65-F5344CB8AC3E}">
        <p14:creationId xmlns:p14="http://schemas.microsoft.com/office/powerpoint/2010/main" val="523839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Nếu thực thể bị ở trạng thái </a:t>
            </a:r>
            <a:r>
              <a:rPr lang="vi-VN" sz="1200" b="0" i="1" kern="1200" smtClean="0">
                <a:solidFill>
                  <a:schemeClr val="tx1"/>
                </a:solidFill>
                <a:effectLst/>
                <a:latin typeface="+mn-lt"/>
                <a:ea typeface="+mn-ea"/>
                <a:cs typeface="+mn-cs"/>
              </a:rPr>
              <a:t>detached</a:t>
            </a:r>
            <a:r>
              <a:rPr lang="vi-VN" sz="1200" b="0" i="0" kern="1200" smtClean="0">
                <a:solidFill>
                  <a:schemeClr val="tx1"/>
                </a:solidFill>
                <a:effectLst/>
                <a:latin typeface="+mn-lt"/>
                <a:ea typeface="+mn-ea"/>
                <a:cs typeface="+mn-cs"/>
              </a:rPr>
              <a:t>, thực thể này sẽ được copy các giá trị bên trong nó để gán vào một thực thể trong Persistence Context</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Nếu một thực thể ở trạng thái </a:t>
            </a:r>
            <a:r>
              <a:rPr lang="vi-VN" sz="1200" b="0" i="1" kern="1200" smtClean="0">
                <a:solidFill>
                  <a:schemeClr val="tx1"/>
                </a:solidFill>
                <a:effectLst/>
                <a:latin typeface="+mn-lt"/>
                <a:ea typeface="+mn-ea"/>
                <a:cs typeface="+mn-cs"/>
              </a:rPr>
              <a:t>transient</a:t>
            </a:r>
            <a:r>
              <a:rPr lang="vi-VN" sz="1200" b="0" i="0" kern="1200" smtClean="0">
                <a:solidFill>
                  <a:schemeClr val="tx1"/>
                </a:solidFill>
                <a:effectLst/>
                <a:latin typeface="+mn-lt"/>
                <a:ea typeface="+mn-ea"/>
                <a:cs typeface="+mn-cs"/>
              </a:rPr>
              <a:t>, nó sẽ được copy vào một đối tượng hoàn toàn mới trong Persistence Context</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Việc áp dụng merge sẽ liên đới đến các relationship của đối tượng truyền vào hàm merge()</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Nếu thực thể truyền vào merge() mà ở trạng thái </a:t>
            </a:r>
            <a:r>
              <a:rPr lang="vi-VN" sz="1200" b="0" i="1" kern="1200" smtClean="0">
                <a:solidFill>
                  <a:schemeClr val="tx1"/>
                </a:solidFill>
                <a:effectLst/>
                <a:latin typeface="+mn-lt"/>
                <a:ea typeface="+mn-ea"/>
                <a:cs typeface="+mn-cs"/>
              </a:rPr>
              <a:t>persistent</a:t>
            </a:r>
            <a:r>
              <a:rPr lang="vi-VN" sz="1200" b="0" i="0" kern="1200" smtClean="0">
                <a:solidFill>
                  <a:schemeClr val="tx1"/>
                </a:solidFill>
                <a:effectLst/>
                <a:latin typeface="+mn-lt"/>
                <a:ea typeface="+mn-ea"/>
                <a:cs typeface="+mn-cs"/>
              </a:rPr>
              <a:t>, hàm merge() sẽ không tác động đến thực thể này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12</a:t>
            </a:fld>
            <a:endParaRPr lang="en-US"/>
          </a:p>
        </p:txBody>
      </p:sp>
    </p:spTree>
    <p:extLst>
      <p:ext uri="{BB962C8B-B14F-4D97-AF65-F5344CB8AC3E}">
        <p14:creationId xmlns:p14="http://schemas.microsoft.com/office/powerpoint/2010/main" val="872341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130425"/>
            <a:ext cx="8073887"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6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78566"/>
            <a:ext cx="8714050" cy="5436704"/>
          </a:xfrm>
        </p:spPr>
        <p:txBody>
          <a:bodyPr>
            <a:noAutofit/>
          </a:bodyPr>
          <a:lstStyle>
            <a:lvl1pPr marL="342900" indent="-342900">
              <a:buClr>
                <a:schemeClr val="accent6">
                  <a:lumMod val="75000"/>
                </a:schemeClr>
              </a:buClr>
              <a:buFont typeface="Wingdings" panose="05000000000000000000" pitchFamily="2" charset="2"/>
              <a:buChar char="v"/>
              <a:defRPr sz="28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1" y="6356350"/>
            <a:ext cx="5456914" cy="365125"/>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fontAlgn="base"/>
            <a:r>
              <a:rPr lang="en-US" sz="4400" b="1" smtClean="0">
                <a:solidFill>
                  <a:schemeClr val="accent6">
                    <a:lumMod val="75000"/>
                  </a:schemeClr>
                </a:solidFill>
              </a:rPr>
              <a:t>Hibernate </a:t>
            </a:r>
            <a:r>
              <a:rPr lang="en-US" sz="4400" b="1" dirty="0">
                <a:solidFill>
                  <a:schemeClr val="accent6">
                    <a:lumMod val="75000"/>
                  </a:schemeClr>
                </a:solidFill>
              </a:rPr>
              <a:t>Criteria</a:t>
            </a:r>
          </a:p>
        </p:txBody>
      </p:sp>
      <p:sp>
        <p:nvSpPr>
          <p:cNvPr id="7" name="Subtitle 6"/>
          <p:cNvSpPr>
            <a:spLocks noGrp="1"/>
          </p:cNvSpPr>
          <p:nvPr>
            <p:ph type="subTitle" idx="1"/>
          </p:nvPr>
        </p:nvSpPr>
        <p:spPr/>
        <p:txBody>
          <a:bodyPr/>
          <a:lstStyle/>
          <a:p>
            <a:r>
              <a:rPr lang="en-GB" smtClean="0"/>
              <a:t>Design by: DieuNT1</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805221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3200" smtClean="0"/>
              <a:t>persist() method</a:t>
            </a:r>
            <a:endParaRPr lang="en-US" sz="3200" dirty="0"/>
          </a:p>
        </p:txBody>
      </p:sp>
      <p:sp>
        <p:nvSpPr>
          <p:cNvPr id="3" name="Content Placeholder 2"/>
          <p:cNvSpPr>
            <a:spLocks noGrp="1"/>
          </p:cNvSpPr>
          <p:nvPr>
            <p:ph idx="1"/>
          </p:nvPr>
        </p:nvSpPr>
        <p:spPr/>
        <p:txBody>
          <a:bodyPr/>
          <a:lstStyle/>
          <a:p>
            <a:pPr algn="just">
              <a:defRPr/>
            </a:pPr>
            <a:r>
              <a:rPr lang="nb-NO" sz="2400" smtClean="0"/>
              <a:t>void</a:t>
            </a:r>
            <a:r>
              <a:rPr lang="nb-NO" sz="2400" b="1" smtClean="0"/>
              <a:t> persist(Object o)</a:t>
            </a:r>
            <a:r>
              <a:rPr lang="nb-NO" sz="2400" smtClean="0"/>
              <a:t>: </a:t>
            </a:r>
            <a:r>
              <a:rPr lang="en-US" sz="2400" smtClean="0"/>
              <a:t>The</a:t>
            </a:r>
            <a:r>
              <a:rPr lang="en-US" sz="2400" dirty="0"/>
              <a:t> </a:t>
            </a:r>
            <a:r>
              <a:rPr lang="en-US" sz="2400" i="1" dirty="0"/>
              <a:t>persist</a:t>
            </a:r>
            <a:r>
              <a:rPr lang="en-US" sz="2400" dirty="0"/>
              <a:t> method is intended for </a:t>
            </a:r>
            <a:r>
              <a:rPr lang="en-US" sz="2400" dirty="0">
                <a:solidFill>
                  <a:srgbClr val="1125E5"/>
                </a:solidFill>
              </a:rPr>
              <a:t>adding a new entity instance to the persistence context</a:t>
            </a:r>
            <a:r>
              <a:rPr lang="en-US" sz="2400" dirty="0"/>
              <a:t>, i.e. transitioning an instance from transient to </a:t>
            </a:r>
            <a:r>
              <a:rPr lang="en-US" sz="2400" i="1" dirty="0"/>
              <a:t>persistent</a:t>
            </a:r>
            <a:r>
              <a:rPr lang="en-US" sz="2400" dirty="0"/>
              <a:t> </a:t>
            </a:r>
            <a:r>
              <a:rPr lang="en-US" sz="2400"/>
              <a:t>state</a:t>
            </a:r>
            <a:r>
              <a:rPr lang="en-US" sz="2400" smtClean="0"/>
              <a:t>.</a:t>
            </a:r>
          </a:p>
          <a:p>
            <a:pPr algn="just">
              <a:defRPr/>
            </a:pPr>
            <a:endParaRPr lang="en-GB" sz="2400" b="1"/>
          </a:p>
          <a:p>
            <a:pPr algn="just">
              <a:defRPr/>
            </a:pPr>
            <a:endParaRPr lang="en-GB" sz="2400" b="1" smtClean="0"/>
          </a:p>
          <a:p>
            <a:pPr algn="just">
              <a:defRPr/>
            </a:pPr>
            <a:endParaRPr lang="en-GB" sz="2400" b="1"/>
          </a:p>
          <a:p>
            <a:pPr lvl="1" algn="just">
              <a:defRPr/>
            </a:pPr>
            <a:endParaRPr lang="en-GB" smtClean="0"/>
          </a:p>
          <a:p>
            <a:pPr lvl="1" algn="just">
              <a:defRPr/>
            </a:pPr>
            <a:r>
              <a:rPr lang="en-GB" sz="2000" smtClean="0"/>
              <a:t>The</a:t>
            </a:r>
            <a:r>
              <a:rPr lang="en-GB" sz="2000"/>
              <a:t> </a:t>
            </a:r>
            <a:r>
              <a:rPr lang="en-GB" sz="2000" i="1"/>
              <a:t>person</a:t>
            </a:r>
            <a:r>
              <a:rPr lang="en-GB" sz="2000"/>
              <a:t> object has transitioned from </a:t>
            </a:r>
            <a:r>
              <a:rPr lang="en-GB" sz="2000" i="1"/>
              <a:t>transient</a:t>
            </a:r>
            <a:r>
              <a:rPr lang="en-GB" sz="2000"/>
              <a:t> to </a:t>
            </a:r>
            <a:r>
              <a:rPr lang="en-GB" sz="2000" i="1"/>
              <a:t>persistent</a:t>
            </a:r>
            <a:r>
              <a:rPr lang="en-GB" sz="2000"/>
              <a:t> state. </a:t>
            </a:r>
            <a:endParaRPr lang="en-GB" sz="2000" smtClean="0"/>
          </a:p>
          <a:p>
            <a:pPr lvl="1" algn="just">
              <a:defRPr/>
            </a:pPr>
            <a:r>
              <a:rPr lang="en-GB" sz="2000" smtClean="0"/>
              <a:t>The </a:t>
            </a:r>
            <a:r>
              <a:rPr lang="en-GB" sz="2000"/>
              <a:t>object is in the persistence context now, but </a:t>
            </a:r>
            <a:r>
              <a:rPr lang="en-GB" sz="2000">
                <a:solidFill>
                  <a:srgbClr val="1125E5"/>
                </a:solidFill>
              </a:rPr>
              <a:t>not yet saved to the database</a:t>
            </a:r>
            <a:r>
              <a:rPr lang="en-GB" sz="2000"/>
              <a:t>. </a:t>
            </a:r>
            <a:endParaRPr lang="en-GB" sz="2000" smtClean="0"/>
          </a:p>
          <a:p>
            <a:pPr lvl="1" algn="just">
              <a:defRPr/>
            </a:pPr>
            <a:r>
              <a:rPr lang="en-GB" sz="2000" smtClean="0"/>
              <a:t>The </a:t>
            </a:r>
            <a:r>
              <a:rPr lang="en-GB" sz="2000"/>
              <a:t>generation of </a:t>
            </a:r>
            <a:r>
              <a:rPr lang="en-GB" sz="2000" i="1"/>
              <a:t>INSERT</a:t>
            </a:r>
            <a:r>
              <a:rPr lang="en-GB" sz="2000"/>
              <a:t> statements will occur only upon </a:t>
            </a:r>
            <a:r>
              <a:rPr lang="en-GB" sz="2000">
                <a:solidFill>
                  <a:srgbClr val="1125E5"/>
                </a:solidFill>
              </a:rPr>
              <a:t>commiting the transaction</a:t>
            </a:r>
            <a:r>
              <a:rPr lang="en-GB" sz="2000"/>
              <a:t>, </a:t>
            </a:r>
            <a:r>
              <a:rPr lang="en-GB" sz="2000">
                <a:solidFill>
                  <a:srgbClr val="1125E5"/>
                </a:solidFill>
              </a:rPr>
              <a:t>flushing</a:t>
            </a:r>
            <a:r>
              <a:rPr lang="en-GB" sz="2000"/>
              <a:t> or </a:t>
            </a:r>
            <a:r>
              <a:rPr lang="en-GB" sz="2000">
                <a:solidFill>
                  <a:srgbClr val="1125E5"/>
                </a:solidFill>
              </a:rPr>
              <a:t>closing</a:t>
            </a:r>
            <a:r>
              <a:rPr lang="en-GB" sz="2000"/>
              <a:t> the session</a:t>
            </a:r>
            <a:r>
              <a:rPr lang="en-GB" sz="2000" smtClean="0"/>
              <a:t>.</a:t>
            </a:r>
          </a:p>
          <a:p>
            <a:pPr lvl="1" algn="just">
              <a:defRPr/>
            </a:pPr>
            <a:r>
              <a:rPr lang="en-GB" sz="2000">
                <a:solidFill>
                  <a:srgbClr val="1125E5"/>
                </a:solidFill>
              </a:rPr>
              <a:t>I</a:t>
            </a:r>
            <a:r>
              <a:rPr lang="en-GB" sz="2000" smtClean="0">
                <a:solidFill>
                  <a:srgbClr val="1125E5"/>
                </a:solidFill>
              </a:rPr>
              <a:t>f </a:t>
            </a:r>
            <a:r>
              <a:rPr lang="en-GB" sz="2000">
                <a:solidFill>
                  <a:srgbClr val="1125E5"/>
                </a:solidFill>
              </a:rPr>
              <a:t>an instance is </a:t>
            </a:r>
            <a:r>
              <a:rPr lang="en-GB" sz="2000" i="1">
                <a:solidFill>
                  <a:srgbClr val="1125E5"/>
                </a:solidFill>
              </a:rPr>
              <a:t>detached</a:t>
            </a:r>
            <a:r>
              <a:rPr lang="en-GB" sz="2000">
                <a:solidFill>
                  <a:srgbClr val="1125E5"/>
                </a:solidFill>
              </a:rPr>
              <a:t>, you should expect an exception</a:t>
            </a:r>
            <a:r>
              <a:rPr lang="en-GB" sz="2000"/>
              <a:t>, either upon calling this method, or upon committing or flushing the session</a:t>
            </a:r>
            <a:r>
              <a:rPr lang="en-GB" sz="2000" smtClean="0"/>
              <a:t>.</a:t>
            </a:r>
            <a:endParaRPr lang="en-GB" sz="200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10</a:t>
            </a:fld>
            <a:endParaRPr lang="en-US" altLang="ja-JP" sz="2000" dirty="0"/>
          </a:p>
        </p:txBody>
      </p:sp>
      <p:sp>
        <p:nvSpPr>
          <p:cNvPr id="7" name="TextBox 6"/>
          <p:cNvSpPr txBox="1"/>
          <p:nvPr/>
        </p:nvSpPr>
        <p:spPr>
          <a:xfrm>
            <a:off x="692038" y="2161996"/>
            <a:ext cx="8078992" cy="116955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spcBef>
                <a:spcPts val="600"/>
              </a:spcBef>
            </a:pPr>
            <a:r>
              <a:rPr lang="en-US" sz="2000" dirty="0">
                <a:latin typeface="Consolas" panose="020B0609020204030204" pitchFamily="49" charset="0"/>
              </a:rPr>
              <a:t>Person </a:t>
            </a:r>
            <a:r>
              <a:rPr lang="en-US" sz="2000" dirty="0" err="1">
                <a:latin typeface="Consolas" panose="020B0609020204030204" pitchFamily="49" charset="0"/>
              </a:rPr>
              <a:t>person</a:t>
            </a:r>
            <a:r>
              <a:rPr lang="en-US" sz="2000" dirty="0">
                <a:latin typeface="Consolas" panose="020B0609020204030204" pitchFamily="49" charset="0"/>
              </a:rPr>
              <a:t> = new Person();</a:t>
            </a:r>
          </a:p>
          <a:p>
            <a:pPr fontAlgn="base">
              <a:spcBef>
                <a:spcPts val="600"/>
              </a:spcBef>
            </a:pPr>
            <a:r>
              <a:rPr lang="en-US" sz="2000" dirty="0" err="1">
                <a:latin typeface="Consolas" panose="020B0609020204030204" pitchFamily="49" charset="0"/>
              </a:rPr>
              <a:t>person.setName</a:t>
            </a:r>
            <a:r>
              <a:rPr lang="en-US" sz="2000" dirty="0">
                <a:latin typeface="Consolas" panose="020B0609020204030204" pitchFamily="49" charset="0"/>
              </a:rPr>
              <a:t>("John");</a:t>
            </a:r>
          </a:p>
          <a:p>
            <a:pPr fontAlgn="base">
              <a:spcBef>
                <a:spcPts val="600"/>
              </a:spcBef>
            </a:pPr>
            <a:r>
              <a:rPr lang="en-US" sz="2000" err="1">
                <a:latin typeface="Consolas" panose="020B0609020204030204" pitchFamily="49" charset="0"/>
              </a:rPr>
              <a:t>session.</a:t>
            </a:r>
            <a:r>
              <a:rPr lang="en-US" sz="2000" b="1" err="1">
                <a:solidFill>
                  <a:srgbClr val="1125E5"/>
                </a:solidFill>
                <a:latin typeface="Consolas" panose="020B0609020204030204" pitchFamily="49" charset="0"/>
              </a:rPr>
              <a:t>persist</a:t>
            </a:r>
            <a:r>
              <a:rPr lang="en-US" sz="2000">
                <a:latin typeface="Consolas" panose="020B0609020204030204" pitchFamily="49" charset="0"/>
              </a:rPr>
              <a:t>(person</a:t>
            </a:r>
            <a:r>
              <a:rPr lang="en-US" sz="2000" smtClean="0">
                <a:latin typeface="Consolas" panose="020B0609020204030204" pitchFamily="49" charset="0"/>
              </a:rPr>
              <a:t>);</a:t>
            </a:r>
            <a:endParaRPr lang="en-US" sz="2000" dirty="0">
              <a:latin typeface="Consolas" panose="020B0609020204030204" pitchFamily="49" charset="0"/>
            </a:endParaRPr>
          </a:p>
        </p:txBody>
      </p:sp>
    </p:spTree>
    <p:extLst>
      <p:ext uri="{BB962C8B-B14F-4D97-AF65-F5344CB8AC3E}">
        <p14:creationId xmlns:p14="http://schemas.microsoft.com/office/powerpoint/2010/main" val="394396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save() method</a:t>
            </a:r>
            <a:endParaRPr lang="en-US" dirty="0"/>
          </a:p>
        </p:txBody>
      </p:sp>
      <p:sp>
        <p:nvSpPr>
          <p:cNvPr id="3" name="Content Placeholder 2"/>
          <p:cNvSpPr>
            <a:spLocks noGrp="1"/>
          </p:cNvSpPr>
          <p:nvPr>
            <p:ph idx="1"/>
          </p:nvPr>
        </p:nvSpPr>
        <p:spPr/>
        <p:txBody>
          <a:bodyPr/>
          <a:lstStyle/>
          <a:p>
            <a:pPr algn="just"/>
            <a:r>
              <a:rPr lang="en-US" sz="2400" smtClean="0"/>
              <a:t>Serializable</a:t>
            </a:r>
            <a:r>
              <a:rPr lang="en-US" sz="2400" b="1" smtClean="0"/>
              <a:t> </a:t>
            </a:r>
            <a:r>
              <a:rPr lang="en-US" sz="2400" b="1"/>
              <a:t>save(Object o): </a:t>
            </a:r>
            <a:r>
              <a:rPr lang="en-US" sz="2400" smtClean="0"/>
              <a:t>The</a:t>
            </a:r>
            <a:r>
              <a:rPr lang="en-US" sz="2400" dirty="0"/>
              <a:t> </a:t>
            </a:r>
            <a:r>
              <a:rPr lang="en-US" sz="2400" i="1" dirty="0"/>
              <a:t>save</a:t>
            </a:r>
            <a:r>
              <a:rPr lang="en-US" sz="2400" dirty="0"/>
              <a:t> method is an “original” Hibernate method that does not conform to the JPA </a:t>
            </a:r>
            <a:r>
              <a:rPr lang="en-US" sz="2400"/>
              <a:t>specification</a:t>
            </a:r>
            <a:r>
              <a:rPr lang="en-US" sz="2400" smtClean="0"/>
              <a:t>.</a:t>
            </a:r>
          </a:p>
          <a:p>
            <a:pPr algn="just"/>
            <a:endParaRPr lang="en-GB" sz="2400"/>
          </a:p>
          <a:p>
            <a:pPr algn="just"/>
            <a:endParaRPr lang="en-GB" sz="2400" smtClean="0"/>
          </a:p>
          <a:p>
            <a:pPr algn="just"/>
            <a:endParaRPr lang="en-GB" sz="2400"/>
          </a:p>
          <a:p>
            <a:pPr algn="just"/>
            <a:endParaRPr lang="en-GB" sz="2400" smtClean="0"/>
          </a:p>
          <a:p>
            <a:pPr lvl="1" algn="just"/>
            <a:r>
              <a:rPr lang="en-GB" sz="2000"/>
              <a:t>The call of save on a </a:t>
            </a:r>
            <a:r>
              <a:rPr lang="en-GB" sz="2000" i="1"/>
              <a:t>detached</a:t>
            </a:r>
            <a:r>
              <a:rPr lang="en-GB" sz="2000"/>
              <a:t> instance creates a </a:t>
            </a:r>
            <a:r>
              <a:rPr lang="en-GB" sz="2000">
                <a:solidFill>
                  <a:srgbClr val="1125E5"/>
                </a:solidFill>
              </a:rPr>
              <a:t>new </a:t>
            </a:r>
            <a:r>
              <a:rPr lang="en-GB" sz="2000" i="1">
                <a:solidFill>
                  <a:srgbClr val="1125E5"/>
                </a:solidFill>
              </a:rPr>
              <a:t>persistent</a:t>
            </a:r>
            <a:r>
              <a:rPr lang="en-GB" sz="2000">
                <a:solidFill>
                  <a:srgbClr val="1125E5"/>
                </a:solidFill>
              </a:rPr>
              <a:t> instance </a:t>
            </a:r>
            <a:r>
              <a:rPr lang="en-GB" sz="2000"/>
              <a:t>and assigns it a new identifier, which results in a duplicate record in a database upon committing or flushing</a:t>
            </a:r>
            <a:r>
              <a:rPr lang="en-GB" sz="2000" smtClean="0"/>
              <a:t>.</a:t>
            </a:r>
          </a:p>
          <a:p>
            <a:pPr lvl="1" algn="just"/>
            <a:endParaRPr lang="en-US" sz="1800"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11</a:t>
            </a:fld>
            <a:endParaRPr lang="en-US" altLang="ja-JP" sz="2000" dirty="0"/>
          </a:p>
        </p:txBody>
      </p:sp>
      <p:sp>
        <p:nvSpPr>
          <p:cNvPr id="7" name="TextBox 6"/>
          <p:cNvSpPr txBox="1"/>
          <p:nvPr/>
        </p:nvSpPr>
        <p:spPr>
          <a:xfrm>
            <a:off x="623944" y="2124206"/>
            <a:ext cx="8078992" cy="116955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spcBef>
                <a:spcPts val="600"/>
              </a:spcBef>
            </a:pPr>
            <a:r>
              <a:rPr lang="en-US" sz="2000" dirty="0">
                <a:latin typeface="Consolas" panose="020B0609020204030204" pitchFamily="49" charset="0"/>
              </a:rPr>
              <a:t>Person </a:t>
            </a:r>
            <a:r>
              <a:rPr lang="en-US" sz="2000" dirty="0" err="1">
                <a:latin typeface="Consolas" panose="020B0609020204030204" pitchFamily="49" charset="0"/>
              </a:rPr>
              <a:t>person</a:t>
            </a:r>
            <a:r>
              <a:rPr lang="en-US" sz="2000" dirty="0">
                <a:latin typeface="Consolas" panose="020B0609020204030204" pitchFamily="49" charset="0"/>
              </a:rPr>
              <a:t> = new Person();</a:t>
            </a:r>
          </a:p>
          <a:p>
            <a:pPr fontAlgn="base">
              <a:spcBef>
                <a:spcPts val="600"/>
              </a:spcBef>
            </a:pPr>
            <a:r>
              <a:rPr lang="en-US" sz="2000" dirty="0" err="1">
                <a:latin typeface="Consolas" panose="020B0609020204030204" pitchFamily="49" charset="0"/>
              </a:rPr>
              <a:t>person.setName</a:t>
            </a:r>
            <a:r>
              <a:rPr lang="en-US" sz="2000" dirty="0">
                <a:latin typeface="Consolas" panose="020B0609020204030204" pitchFamily="49" charset="0"/>
              </a:rPr>
              <a:t>("John");</a:t>
            </a:r>
          </a:p>
          <a:p>
            <a:pPr fontAlgn="base">
              <a:spcBef>
                <a:spcPts val="600"/>
              </a:spcBef>
            </a:pPr>
            <a:r>
              <a:rPr lang="en-US" sz="2000" dirty="0">
                <a:latin typeface="Consolas" panose="020B0609020204030204" pitchFamily="49" charset="0"/>
              </a:rPr>
              <a:t>Long id = (Long) </a:t>
            </a:r>
            <a:r>
              <a:rPr lang="en-US" sz="2000" dirty="0" err="1">
                <a:latin typeface="Consolas" panose="020B0609020204030204" pitchFamily="49" charset="0"/>
              </a:rPr>
              <a:t>session.</a:t>
            </a:r>
            <a:r>
              <a:rPr lang="en-US" sz="2000" b="1" dirty="0" err="1">
                <a:solidFill>
                  <a:srgbClr val="1125E5"/>
                </a:solidFill>
                <a:latin typeface="Consolas" panose="020B0609020204030204" pitchFamily="49" charset="0"/>
              </a:rPr>
              <a:t>save</a:t>
            </a:r>
            <a:r>
              <a:rPr lang="en-US" sz="2000" dirty="0">
                <a:latin typeface="Consolas" panose="020B0609020204030204" pitchFamily="49" charset="0"/>
              </a:rPr>
              <a:t>(person);</a:t>
            </a:r>
          </a:p>
        </p:txBody>
      </p:sp>
    </p:spTree>
    <p:extLst>
      <p:ext uri="{BB962C8B-B14F-4D97-AF65-F5344CB8AC3E}">
        <p14:creationId xmlns:p14="http://schemas.microsoft.com/office/powerpoint/2010/main" val="818274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merge() method</a:t>
            </a:r>
            <a:endParaRPr lang="en-US" dirty="0"/>
          </a:p>
        </p:txBody>
      </p:sp>
      <p:sp>
        <p:nvSpPr>
          <p:cNvPr id="3" name="Content Placeholder 2"/>
          <p:cNvSpPr>
            <a:spLocks noGrp="1"/>
          </p:cNvSpPr>
          <p:nvPr>
            <p:ph idx="1"/>
          </p:nvPr>
        </p:nvSpPr>
        <p:spPr/>
        <p:txBody>
          <a:bodyPr/>
          <a:lstStyle/>
          <a:p>
            <a:pPr algn="just">
              <a:spcBef>
                <a:spcPts val="600"/>
              </a:spcBef>
              <a:defRPr/>
            </a:pPr>
            <a:r>
              <a:rPr lang="en-US" sz="2400" b="1" smtClean="0"/>
              <a:t>Object merge(Object o)</a:t>
            </a:r>
            <a:r>
              <a:rPr lang="nb-NO" sz="2400" b="1" smtClean="0"/>
              <a:t>: </a:t>
            </a:r>
            <a:r>
              <a:rPr lang="en-US" sz="2000" smtClean="0"/>
              <a:t>The </a:t>
            </a:r>
            <a:r>
              <a:rPr lang="en-US" sz="2000" dirty="0"/>
              <a:t>main intention of the </a:t>
            </a:r>
            <a:r>
              <a:rPr lang="en-US" sz="2000" i="1" dirty="0"/>
              <a:t>merge</a:t>
            </a:r>
            <a:r>
              <a:rPr lang="en-US" sz="2000" dirty="0"/>
              <a:t> method is to update a </a:t>
            </a:r>
            <a:r>
              <a:rPr lang="en-US" sz="2000" i="1" dirty="0"/>
              <a:t>persistent</a:t>
            </a:r>
            <a:r>
              <a:rPr lang="en-US" sz="2000" dirty="0"/>
              <a:t> entity instance with new field values from a </a:t>
            </a:r>
            <a:r>
              <a:rPr lang="en-US" sz="2000" i="1" dirty="0"/>
              <a:t>detached</a:t>
            </a:r>
            <a:r>
              <a:rPr lang="en-US" sz="2000" dirty="0"/>
              <a:t> </a:t>
            </a:r>
            <a:r>
              <a:rPr lang="en-US" sz="2000"/>
              <a:t>entity </a:t>
            </a:r>
            <a:r>
              <a:rPr lang="en-US" sz="2000" smtClean="0"/>
              <a:t>instance.</a:t>
            </a:r>
          </a:p>
          <a:p>
            <a:pPr algn="just">
              <a:spcBef>
                <a:spcPts val="600"/>
              </a:spcBef>
              <a:defRPr/>
            </a:pPr>
            <a:endParaRPr lang="en-GB" sz="2000" b="1"/>
          </a:p>
          <a:p>
            <a:pPr algn="just">
              <a:spcBef>
                <a:spcPts val="600"/>
              </a:spcBef>
              <a:defRPr/>
            </a:pPr>
            <a:endParaRPr lang="en-GB" sz="2000" b="1" smtClean="0"/>
          </a:p>
          <a:p>
            <a:pPr algn="just">
              <a:spcBef>
                <a:spcPts val="600"/>
              </a:spcBef>
              <a:defRPr/>
            </a:pPr>
            <a:endParaRPr lang="en-GB" sz="2000" b="1"/>
          </a:p>
          <a:p>
            <a:pPr algn="just">
              <a:spcBef>
                <a:spcPts val="600"/>
              </a:spcBef>
              <a:defRPr/>
            </a:pPr>
            <a:endParaRPr lang="en-GB" sz="2000" b="1" smtClean="0"/>
          </a:p>
          <a:p>
            <a:pPr algn="just">
              <a:spcBef>
                <a:spcPts val="600"/>
              </a:spcBef>
              <a:defRPr/>
            </a:pPr>
            <a:endParaRPr lang="en-GB" sz="2000" b="1"/>
          </a:p>
          <a:p>
            <a:pPr algn="just">
              <a:spcBef>
                <a:spcPts val="600"/>
              </a:spcBef>
              <a:defRPr/>
            </a:pPr>
            <a:endParaRPr lang="en-GB" sz="2000" b="1" smtClean="0"/>
          </a:p>
          <a:p>
            <a:pPr algn="just">
              <a:spcBef>
                <a:spcPts val="600"/>
              </a:spcBef>
              <a:defRPr/>
            </a:pPr>
            <a:endParaRPr lang="en-GB" sz="2000" b="1"/>
          </a:p>
          <a:p>
            <a:pPr marL="0" indent="0" algn="just">
              <a:spcBef>
                <a:spcPts val="600"/>
              </a:spcBef>
              <a:buNone/>
              <a:defRPr/>
            </a:pPr>
            <a:endParaRPr lang="en-GB" sz="700" b="1" smtClean="0"/>
          </a:p>
          <a:p>
            <a:pPr lvl="1">
              <a:spcBef>
                <a:spcPts val="600"/>
              </a:spcBef>
            </a:pPr>
            <a:r>
              <a:rPr lang="en-GB"/>
              <a:t>i</a:t>
            </a:r>
            <a:r>
              <a:rPr lang="en-GB" sz="1800"/>
              <a:t>f the entity is </a:t>
            </a:r>
            <a:r>
              <a:rPr lang="en-GB" sz="1800" i="1"/>
              <a:t>detached</a:t>
            </a:r>
            <a:r>
              <a:rPr lang="en-GB" sz="1800"/>
              <a:t>, it is copied upon an existing </a:t>
            </a:r>
            <a:r>
              <a:rPr lang="en-GB" sz="1800" i="1"/>
              <a:t>persistent</a:t>
            </a:r>
            <a:r>
              <a:rPr lang="en-GB" sz="1800"/>
              <a:t> entity;</a:t>
            </a:r>
          </a:p>
          <a:p>
            <a:pPr lvl="1">
              <a:spcBef>
                <a:spcPts val="600"/>
              </a:spcBef>
            </a:pPr>
            <a:r>
              <a:rPr lang="en-GB" sz="1800"/>
              <a:t>if the entity is </a:t>
            </a:r>
            <a:r>
              <a:rPr lang="en-GB" sz="1800" i="1"/>
              <a:t>transient</a:t>
            </a:r>
            <a:r>
              <a:rPr lang="en-GB" sz="1800"/>
              <a:t>, it is copied upon a newly created </a:t>
            </a:r>
            <a:r>
              <a:rPr lang="en-GB" sz="1800" i="1"/>
              <a:t>persistent</a:t>
            </a:r>
            <a:r>
              <a:rPr lang="en-GB" sz="1800"/>
              <a:t> entity;</a:t>
            </a:r>
          </a:p>
          <a:p>
            <a:pPr lvl="1">
              <a:spcBef>
                <a:spcPts val="600"/>
              </a:spcBef>
            </a:pPr>
            <a:r>
              <a:rPr lang="en-GB" sz="1800" smtClean="0"/>
              <a:t>if </a:t>
            </a:r>
            <a:r>
              <a:rPr lang="en-GB" sz="1800"/>
              <a:t>the entity is </a:t>
            </a:r>
            <a:r>
              <a:rPr lang="en-GB" sz="1800" i="1"/>
              <a:t>persistent</a:t>
            </a:r>
            <a:r>
              <a:rPr lang="en-GB" sz="1800"/>
              <a:t>, then this method call does not have effect on it (but the cascading still takes place</a:t>
            </a:r>
            <a:r>
              <a:rPr lang="en-GB" sz="1800" smtClean="0"/>
              <a:t>).</a:t>
            </a:r>
            <a:endParaRPr lang="en-GB" sz="180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12</a:t>
            </a:fld>
            <a:endParaRPr lang="en-US" altLang="ja-JP" sz="2000" dirty="0"/>
          </a:p>
        </p:txBody>
      </p:sp>
      <p:sp>
        <p:nvSpPr>
          <p:cNvPr id="7" name="TextBox 6"/>
          <p:cNvSpPr txBox="1"/>
          <p:nvPr/>
        </p:nvSpPr>
        <p:spPr>
          <a:xfrm>
            <a:off x="701766" y="1921898"/>
            <a:ext cx="8078992" cy="2508379"/>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spcBef>
                <a:spcPts val="600"/>
              </a:spcBef>
            </a:pPr>
            <a:r>
              <a:rPr lang="en-US" dirty="0">
                <a:latin typeface="Consolas" panose="020B0609020204030204" pitchFamily="49" charset="0"/>
              </a:rPr>
              <a:t>Person </a:t>
            </a:r>
            <a:r>
              <a:rPr lang="en-US" dirty="0" err="1">
                <a:latin typeface="Consolas" panose="020B0609020204030204" pitchFamily="49" charset="0"/>
              </a:rPr>
              <a:t>person</a:t>
            </a:r>
            <a:r>
              <a:rPr lang="en-US" dirty="0">
                <a:latin typeface="Consolas" panose="020B0609020204030204" pitchFamily="49" charset="0"/>
              </a:rPr>
              <a:t> = new Person(); </a:t>
            </a:r>
          </a:p>
          <a:p>
            <a:pPr fontAlgn="base">
              <a:spcBef>
                <a:spcPts val="600"/>
              </a:spcBef>
            </a:pPr>
            <a:r>
              <a:rPr lang="en-US" dirty="0" err="1">
                <a:latin typeface="Consolas" panose="020B0609020204030204" pitchFamily="49" charset="0"/>
              </a:rPr>
              <a:t>person.setName</a:t>
            </a:r>
            <a:r>
              <a:rPr lang="en-US" dirty="0">
                <a:latin typeface="Consolas" panose="020B0609020204030204" pitchFamily="49" charset="0"/>
              </a:rPr>
              <a:t>("John"); </a:t>
            </a:r>
          </a:p>
          <a:p>
            <a:pPr fontAlgn="base">
              <a:spcBef>
                <a:spcPts val="600"/>
              </a:spcBef>
            </a:pPr>
            <a:r>
              <a:rPr lang="en-US" dirty="0" err="1">
                <a:latin typeface="Consolas" panose="020B0609020204030204" pitchFamily="49" charset="0"/>
              </a:rPr>
              <a:t>session.save</a:t>
            </a:r>
            <a:r>
              <a:rPr lang="en-US" dirty="0">
                <a:latin typeface="Consolas" panose="020B0609020204030204" pitchFamily="49" charset="0"/>
              </a:rPr>
              <a:t>(person);</a:t>
            </a:r>
          </a:p>
          <a:p>
            <a:pPr fontAlgn="base">
              <a:spcBef>
                <a:spcPts val="600"/>
              </a:spcBef>
            </a:pPr>
            <a:endParaRPr lang="en-US" sz="500" dirty="0">
              <a:latin typeface="Consolas" panose="020B0609020204030204" pitchFamily="49" charset="0"/>
            </a:endParaRPr>
          </a:p>
          <a:p>
            <a:pPr fontAlgn="base">
              <a:spcBef>
                <a:spcPts val="600"/>
              </a:spcBef>
            </a:pPr>
            <a:r>
              <a:rPr lang="en-US" dirty="0" err="1">
                <a:latin typeface="Consolas" panose="020B0609020204030204" pitchFamily="49" charset="0"/>
              </a:rPr>
              <a:t>session.evict</a:t>
            </a:r>
            <a:r>
              <a:rPr lang="en-US" dirty="0">
                <a:latin typeface="Consolas" panose="020B0609020204030204" pitchFamily="49" charset="0"/>
              </a:rPr>
              <a:t>(person);</a:t>
            </a:r>
          </a:p>
          <a:p>
            <a:pPr fontAlgn="base">
              <a:spcBef>
                <a:spcPts val="600"/>
              </a:spcBef>
            </a:pPr>
            <a:r>
              <a:rPr lang="en-US" dirty="0" err="1">
                <a:latin typeface="Consolas" panose="020B0609020204030204" pitchFamily="49" charset="0"/>
              </a:rPr>
              <a:t>person.setName</a:t>
            </a:r>
            <a:r>
              <a:rPr lang="en-US" dirty="0">
                <a:latin typeface="Consolas" panose="020B0609020204030204" pitchFamily="49" charset="0"/>
              </a:rPr>
              <a:t>("Mary");</a:t>
            </a:r>
          </a:p>
          <a:p>
            <a:pPr fontAlgn="base">
              <a:spcBef>
                <a:spcPts val="600"/>
              </a:spcBef>
            </a:pPr>
            <a:endParaRPr lang="en-US" sz="600" dirty="0">
              <a:latin typeface="Consolas" panose="020B0609020204030204" pitchFamily="49" charset="0"/>
            </a:endParaRPr>
          </a:p>
          <a:p>
            <a:pPr fontAlgn="base">
              <a:spcBef>
                <a:spcPts val="600"/>
              </a:spcBef>
            </a:pPr>
            <a:r>
              <a:rPr lang="en-US" dirty="0">
                <a:latin typeface="Consolas" panose="020B0609020204030204" pitchFamily="49" charset="0"/>
              </a:rPr>
              <a:t>Person </a:t>
            </a:r>
            <a:r>
              <a:rPr lang="en-US" dirty="0" err="1">
                <a:latin typeface="Consolas" panose="020B0609020204030204" pitchFamily="49" charset="0"/>
              </a:rPr>
              <a:t>mergedPerson</a:t>
            </a:r>
            <a:r>
              <a:rPr lang="en-US" dirty="0">
                <a:latin typeface="Consolas" panose="020B0609020204030204" pitchFamily="49" charset="0"/>
              </a:rPr>
              <a:t> = (Person) </a:t>
            </a:r>
            <a:r>
              <a:rPr lang="en-US" dirty="0" err="1">
                <a:latin typeface="Consolas" panose="020B0609020204030204" pitchFamily="49" charset="0"/>
              </a:rPr>
              <a:t>session.</a:t>
            </a:r>
            <a:r>
              <a:rPr lang="en-US" b="1" dirty="0" err="1">
                <a:solidFill>
                  <a:srgbClr val="1125E5"/>
                </a:solidFill>
                <a:latin typeface="Consolas" panose="020B0609020204030204" pitchFamily="49" charset="0"/>
              </a:rPr>
              <a:t>merge</a:t>
            </a:r>
            <a:r>
              <a:rPr lang="en-US" dirty="0">
                <a:latin typeface="Consolas" panose="020B0609020204030204" pitchFamily="49" charset="0"/>
              </a:rPr>
              <a:t>(person);</a:t>
            </a:r>
          </a:p>
        </p:txBody>
      </p:sp>
    </p:spTree>
    <p:extLst>
      <p:ext uri="{BB962C8B-B14F-4D97-AF65-F5344CB8AC3E}">
        <p14:creationId xmlns:p14="http://schemas.microsoft.com/office/powerpoint/2010/main" val="3339642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update() method</a:t>
            </a:r>
            <a:endParaRPr lang="en-US" dirty="0"/>
          </a:p>
        </p:txBody>
      </p:sp>
      <p:sp>
        <p:nvSpPr>
          <p:cNvPr id="3" name="Content Placeholder 2"/>
          <p:cNvSpPr>
            <a:spLocks noGrp="1"/>
          </p:cNvSpPr>
          <p:nvPr>
            <p:ph idx="1"/>
          </p:nvPr>
        </p:nvSpPr>
        <p:spPr/>
        <p:txBody>
          <a:bodyPr/>
          <a:lstStyle/>
          <a:p>
            <a:pPr algn="just">
              <a:spcBef>
                <a:spcPts val="600"/>
              </a:spcBef>
              <a:defRPr/>
            </a:pPr>
            <a:r>
              <a:rPr lang="nb-NO" sz="2400" b="1" smtClean="0"/>
              <a:t>void update(Object o): </a:t>
            </a:r>
            <a:r>
              <a:rPr lang="en-US" sz="2000" smtClean="0"/>
              <a:t>As </a:t>
            </a:r>
            <a:r>
              <a:rPr lang="en-US" sz="2000" dirty="0"/>
              <a:t>with </a:t>
            </a:r>
            <a:r>
              <a:rPr lang="en-US" sz="2000" i="1" dirty="0"/>
              <a:t>persist</a:t>
            </a:r>
            <a:r>
              <a:rPr lang="en-US" sz="2000" dirty="0"/>
              <a:t> and </a:t>
            </a:r>
            <a:r>
              <a:rPr lang="en-US" sz="2000" i="1" dirty="0"/>
              <a:t>save</a:t>
            </a:r>
            <a:r>
              <a:rPr lang="en-US" sz="2000" dirty="0"/>
              <a:t>, the </a:t>
            </a:r>
            <a:r>
              <a:rPr lang="en-US" sz="2000" i="1" dirty="0"/>
              <a:t>update</a:t>
            </a:r>
            <a:r>
              <a:rPr lang="en-US" sz="2000" dirty="0"/>
              <a:t> method is an “original” Hibernate method that was present long before the </a:t>
            </a:r>
            <a:r>
              <a:rPr lang="en-US" sz="2000" i="1" dirty="0"/>
              <a:t>merge</a:t>
            </a:r>
            <a:r>
              <a:rPr lang="en-US" sz="2000" dirty="0"/>
              <a:t> method was added. Its semantics differs in several key points</a:t>
            </a:r>
            <a:r>
              <a:rPr lang="en-US" sz="2000" dirty="0" smtClean="0"/>
              <a:t>:</a:t>
            </a:r>
          </a:p>
          <a:p>
            <a:pPr lvl="1">
              <a:spcBef>
                <a:spcPts val="600"/>
              </a:spcBef>
              <a:buFont typeface="Wingdings" pitchFamily="2" charset="2"/>
              <a:buChar char="§"/>
            </a:pPr>
            <a:r>
              <a:rPr lang="en-US" sz="1800" smtClean="0"/>
              <a:t>the</a:t>
            </a:r>
            <a:r>
              <a:rPr lang="en-US" sz="1800" dirty="0"/>
              <a:t> </a:t>
            </a:r>
            <a:r>
              <a:rPr lang="en-US" sz="1800" i="1" dirty="0"/>
              <a:t>update</a:t>
            </a:r>
            <a:r>
              <a:rPr lang="en-US" sz="1800" dirty="0"/>
              <a:t> method transitions the </a:t>
            </a:r>
            <a:r>
              <a:rPr lang="en-US" sz="1800"/>
              <a:t>passed </a:t>
            </a:r>
            <a:r>
              <a:rPr lang="en-US" sz="1800" smtClean="0"/>
              <a:t>object from </a:t>
            </a:r>
            <a:r>
              <a:rPr lang="en-US" sz="1800" i="1" smtClean="0"/>
              <a:t>detached</a:t>
            </a:r>
            <a:r>
              <a:rPr lang="en-US" sz="1800"/>
              <a:t> </a:t>
            </a:r>
            <a:r>
              <a:rPr lang="en-US" sz="1800" smtClean="0"/>
              <a:t>to</a:t>
            </a:r>
            <a:r>
              <a:rPr lang="en-US" sz="1800"/>
              <a:t> </a:t>
            </a:r>
            <a:r>
              <a:rPr lang="en-US" sz="1800" i="1" smtClean="0"/>
              <a:t>persistent</a:t>
            </a:r>
            <a:endParaRPr lang="en-US" sz="1800"/>
          </a:p>
          <a:p>
            <a:pPr lvl="1">
              <a:spcBef>
                <a:spcPts val="600"/>
              </a:spcBef>
              <a:buFont typeface="Wingdings" pitchFamily="2" charset="2"/>
              <a:buChar char="§"/>
            </a:pPr>
            <a:r>
              <a:rPr lang="en-US" sz="1800" smtClean="0"/>
              <a:t>state</a:t>
            </a:r>
            <a:r>
              <a:rPr lang="en-US" sz="1800" dirty="0"/>
              <a:t>;</a:t>
            </a:r>
          </a:p>
          <a:p>
            <a:pPr lvl="1" algn="just">
              <a:spcBef>
                <a:spcPts val="600"/>
              </a:spcBef>
              <a:buFont typeface="Wingdings" pitchFamily="2" charset="2"/>
              <a:buChar char="§"/>
            </a:pPr>
            <a:r>
              <a:rPr lang="en-US" sz="1800" dirty="0"/>
              <a:t>this method throws an exception if you pass it a </a:t>
            </a:r>
            <a:r>
              <a:rPr lang="en-US" sz="1800" i="1" dirty="0"/>
              <a:t>transient</a:t>
            </a:r>
            <a:r>
              <a:rPr lang="en-US" sz="1800" dirty="0"/>
              <a:t> entity.</a:t>
            </a:r>
          </a:p>
          <a:p>
            <a:pPr marL="0" indent="0" algn="just">
              <a:spcBef>
                <a:spcPts val="600"/>
              </a:spcBef>
              <a:buNone/>
              <a:defRPr/>
            </a:pPr>
            <a:endParaRPr lang="en-US" sz="2000" b="1" dirty="0" smtClean="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13</a:t>
            </a:fld>
            <a:endParaRPr lang="en-US" altLang="ja-JP" sz="2000" dirty="0"/>
          </a:p>
        </p:txBody>
      </p:sp>
      <p:sp>
        <p:nvSpPr>
          <p:cNvPr id="7" name="TextBox 6"/>
          <p:cNvSpPr txBox="1"/>
          <p:nvPr/>
        </p:nvSpPr>
        <p:spPr>
          <a:xfrm>
            <a:off x="731521" y="3509312"/>
            <a:ext cx="8078992" cy="2246769"/>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sz="2000" dirty="0"/>
              <a:t>Person </a:t>
            </a:r>
            <a:r>
              <a:rPr lang="en-US" sz="2000" dirty="0" err="1"/>
              <a:t>person</a:t>
            </a:r>
            <a:r>
              <a:rPr lang="en-US" sz="2000" dirty="0"/>
              <a:t> = new Person();</a:t>
            </a:r>
          </a:p>
          <a:p>
            <a:pPr fontAlgn="base"/>
            <a:r>
              <a:rPr lang="en-US" sz="2000" dirty="0" err="1"/>
              <a:t>person.setName</a:t>
            </a:r>
            <a:r>
              <a:rPr lang="en-US" sz="2000" dirty="0"/>
              <a:t>("John");</a:t>
            </a:r>
          </a:p>
          <a:p>
            <a:pPr fontAlgn="base"/>
            <a:r>
              <a:rPr lang="en-US" sz="2000" dirty="0" err="1"/>
              <a:t>session.save</a:t>
            </a:r>
            <a:r>
              <a:rPr lang="en-US" sz="2000" dirty="0"/>
              <a:t>(person);</a:t>
            </a:r>
          </a:p>
          <a:p>
            <a:pPr fontAlgn="base"/>
            <a:r>
              <a:rPr lang="en-US" sz="2000" dirty="0" err="1"/>
              <a:t>session.evict</a:t>
            </a:r>
            <a:r>
              <a:rPr lang="en-US" sz="2000" dirty="0"/>
              <a:t>(person);</a:t>
            </a:r>
          </a:p>
          <a:p>
            <a:pPr fontAlgn="base"/>
            <a:r>
              <a:rPr lang="en-US" sz="2000" dirty="0"/>
              <a:t> </a:t>
            </a:r>
          </a:p>
          <a:p>
            <a:pPr fontAlgn="base"/>
            <a:r>
              <a:rPr lang="en-US" sz="2000" dirty="0" err="1"/>
              <a:t>person.setName</a:t>
            </a:r>
            <a:r>
              <a:rPr lang="en-US" sz="2000" dirty="0"/>
              <a:t>("Mary");</a:t>
            </a:r>
          </a:p>
          <a:p>
            <a:pPr fontAlgn="base"/>
            <a:r>
              <a:rPr lang="en-US" sz="2000" dirty="0" err="1"/>
              <a:t>session.</a:t>
            </a:r>
            <a:r>
              <a:rPr lang="en-US" sz="2000" b="1" dirty="0" err="1">
                <a:solidFill>
                  <a:srgbClr val="1125E5"/>
                </a:solidFill>
              </a:rPr>
              <a:t>update</a:t>
            </a:r>
            <a:r>
              <a:rPr lang="en-US" sz="2000" dirty="0"/>
              <a:t>(person);</a:t>
            </a:r>
          </a:p>
        </p:txBody>
      </p:sp>
    </p:spTree>
    <p:extLst>
      <p:ext uri="{BB962C8B-B14F-4D97-AF65-F5344CB8AC3E}">
        <p14:creationId xmlns:p14="http://schemas.microsoft.com/office/powerpoint/2010/main" val="1040482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3200" smtClean="0"/>
              <a:t>saveOrUpdate() method</a:t>
            </a:r>
            <a:endParaRPr lang="en-US" sz="3200" dirty="0"/>
          </a:p>
        </p:txBody>
      </p:sp>
      <p:sp>
        <p:nvSpPr>
          <p:cNvPr id="3" name="Content Placeholder 2"/>
          <p:cNvSpPr>
            <a:spLocks noGrp="1"/>
          </p:cNvSpPr>
          <p:nvPr>
            <p:ph idx="1"/>
          </p:nvPr>
        </p:nvSpPr>
        <p:spPr/>
        <p:txBody>
          <a:bodyPr/>
          <a:lstStyle/>
          <a:p>
            <a:pPr algn="just">
              <a:defRPr/>
            </a:pPr>
            <a:r>
              <a:rPr lang="en-US" sz="2400" b="1" smtClean="0"/>
              <a:t>void saveOrUpdate(Object o)</a:t>
            </a:r>
            <a:r>
              <a:rPr lang="nb-NO" sz="2400" b="1" smtClean="0"/>
              <a:t>: </a:t>
            </a:r>
            <a:r>
              <a:rPr lang="en-US" sz="2400" smtClean="0"/>
              <a:t>This </a:t>
            </a:r>
            <a:r>
              <a:rPr lang="en-US" sz="2400" dirty="0"/>
              <a:t>method appears only in the Hibernate API and does not have its standardized counterpart. Similar to </a:t>
            </a:r>
            <a:r>
              <a:rPr lang="en-US" sz="2400" i="1" dirty="0"/>
              <a:t>update</a:t>
            </a:r>
            <a:r>
              <a:rPr lang="en-US" sz="2400" dirty="0"/>
              <a:t>, it also may be used for reattaching </a:t>
            </a:r>
            <a:r>
              <a:rPr lang="en-US" sz="2400"/>
              <a:t>instances</a:t>
            </a:r>
            <a:r>
              <a:rPr lang="en-US" sz="2400" smtClean="0"/>
              <a:t>.</a:t>
            </a:r>
          </a:p>
          <a:p>
            <a:pPr algn="just">
              <a:defRPr/>
            </a:pPr>
            <a:endParaRPr lang="en-GB" sz="2400" b="1"/>
          </a:p>
          <a:p>
            <a:pPr algn="just">
              <a:defRPr/>
            </a:pPr>
            <a:endParaRPr lang="en-GB" sz="2400" b="1" smtClean="0"/>
          </a:p>
          <a:p>
            <a:pPr algn="just">
              <a:defRPr/>
            </a:pPr>
            <a:endParaRPr lang="en-GB" sz="2400" b="1"/>
          </a:p>
          <a:p>
            <a:pPr algn="just">
              <a:defRPr/>
            </a:pPr>
            <a:endParaRPr lang="en-GB" sz="2400" b="1" smtClean="0"/>
          </a:p>
          <a:p>
            <a:pPr lvl="1" algn="just">
              <a:defRPr/>
            </a:pPr>
            <a:r>
              <a:rPr lang="en-GB" sz="2000"/>
              <a:t>The main difference of </a:t>
            </a:r>
            <a:r>
              <a:rPr lang="en-GB" sz="2000" i="1"/>
              <a:t>saveOrUpdate</a:t>
            </a:r>
            <a:r>
              <a:rPr lang="en-GB" sz="2000"/>
              <a:t> method is that it </a:t>
            </a:r>
            <a:r>
              <a:rPr lang="en-GB" sz="2000">
                <a:solidFill>
                  <a:srgbClr val="1125E5"/>
                </a:solidFill>
              </a:rPr>
              <a:t>does not throw exception </a:t>
            </a:r>
            <a:r>
              <a:rPr lang="en-GB" sz="2000"/>
              <a:t>when applied to a </a:t>
            </a:r>
            <a:r>
              <a:rPr lang="en-GB" sz="2000" i="1"/>
              <a:t>transient</a:t>
            </a:r>
            <a:r>
              <a:rPr lang="en-GB" sz="2000"/>
              <a:t> instance; instead, it makes this </a:t>
            </a:r>
            <a:r>
              <a:rPr lang="en-GB" sz="2000" i="1"/>
              <a:t>transient</a:t>
            </a:r>
            <a:r>
              <a:rPr lang="en-GB" sz="2000"/>
              <a:t> instance </a:t>
            </a:r>
            <a:r>
              <a:rPr lang="en-GB" sz="2000" i="1"/>
              <a:t>persistent</a:t>
            </a:r>
            <a:r>
              <a:rPr lang="en-GB" sz="2000"/>
              <a:t>.</a:t>
            </a:r>
            <a:endParaRPr lang="en-US" sz="2000" b="1" dirty="0" smtClean="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14</a:t>
            </a:fld>
            <a:endParaRPr lang="en-US" altLang="ja-JP" sz="2000" dirty="0"/>
          </a:p>
        </p:txBody>
      </p:sp>
      <p:sp>
        <p:nvSpPr>
          <p:cNvPr id="7" name="TextBox 6"/>
          <p:cNvSpPr txBox="1"/>
          <p:nvPr/>
        </p:nvSpPr>
        <p:spPr>
          <a:xfrm>
            <a:off x="623944" y="2574039"/>
            <a:ext cx="8078992" cy="1323439"/>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spcBef>
                <a:spcPts val="1200"/>
              </a:spcBef>
            </a:pPr>
            <a:r>
              <a:rPr lang="en-US" sz="2000" dirty="0"/>
              <a:t>Person </a:t>
            </a:r>
            <a:r>
              <a:rPr lang="en-US" sz="2000" dirty="0" err="1"/>
              <a:t>person</a:t>
            </a:r>
            <a:r>
              <a:rPr lang="en-US" sz="2000" dirty="0"/>
              <a:t> = new Person();</a:t>
            </a:r>
          </a:p>
          <a:p>
            <a:pPr fontAlgn="base">
              <a:spcBef>
                <a:spcPts val="1200"/>
              </a:spcBef>
            </a:pPr>
            <a:r>
              <a:rPr lang="en-US" sz="2000" dirty="0" err="1"/>
              <a:t>person.setName</a:t>
            </a:r>
            <a:r>
              <a:rPr lang="en-US" sz="2000" dirty="0"/>
              <a:t>("John");</a:t>
            </a:r>
          </a:p>
          <a:p>
            <a:pPr fontAlgn="base">
              <a:spcBef>
                <a:spcPts val="1200"/>
              </a:spcBef>
            </a:pPr>
            <a:r>
              <a:rPr lang="en-US" sz="2000" dirty="0" err="1"/>
              <a:t>session.</a:t>
            </a:r>
            <a:r>
              <a:rPr lang="en-US" sz="2000" b="1" dirty="0" err="1">
                <a:solidFill>
                  <a:srgbClr val="1125E5"/>
                </a:solidFill>
              </a:rPr>
              <a:t>saveOrUpdate</a:t>
            </a:r>
            <a:r>
              <a:rPr lang="en-US" sz="2000" dirty="0"/>
              <a:t>(person);</a:t>
            </a:r>
          </a:p>
        </p:txBody>
      </p:sp>
    </p:spTree>
    <p:extLst>
      <p:ext uri="{BB962C8B-B14F-4D97-AF65-F5344CB8AC3E}">
        <p14:creationId xmlns:p14="http://schemas.microsoft.com/office/powerpoint/2010/main" val="932845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pPr algn="just">
              <a:spcBef>
                <a:spcPts val="1200"/>
              </a:spcBef>
            </a:pPr>
            <a:r>
              <a:rPr lang="en-GB" sz="2400"/>
              <a:t>If you </a:t>
            </a:r>
            <a:r>
              <a:rPr lang="en-GB" sz="2400" i="1">
                <a:solidFill>
                  <a:srgbClr val="1125E5"/>
                </a:solidFill>
              </a:rPr>
              <a:t>don't have any special requirements</a:t>
            </a:r>
            <a:r>
              <a:rPr lang="en-GB" sz="2400"/>
              <a:t>, as a rule of thumb, you should stick to the </a:t>
            </a:r>
            <a:r>
              <a:rPr lang="en-GB" sz="2400" b="1">
                <a:solidFill>
                  <a:srgbClr val="1125E5"/>
                </a:solidFill>
              </a:rPr>
              <a:t>persist</a:t>
            </a:r>
            <a:r>
              <a:rPr lang="en-GB" sz="2400"/>
              <a:t> and </a:t>
            </a:r>
            <a:r>
              <a:rPr lang="en-GB" sz="2400" b="1">
                <a:solidFill>
                  <a:srgbClr val="1125E5"/>
                </a:solidFill>
              </a:rPr>
              <a:t>merge</a:t>
            </a:r>
            <a:r>
              <a:rPr lang="en-GB" sz="2400"/>
              <a:t> methods, because they are standardized and guaranteed to conform to the JPA specification.</a:t>
            </a:r>
            <a:endParaRPr lang="en-GB"/>
          </a:p>
          <a:p>
            <a:pPr algn="just">
              <a:spcBef>
                <a:spcPts val="1200"/>
              </a:spcBef>
            </a:pPr>
            <a:r>
              <a:rPr lang="en-GB" sz="2400"/>
              <a:t>They are also portable in case you decide to switch to </a:t>
            </a:r>
            <a:r>
              <a:rPr lang="en-GB" sz="2400">
                <a:solidFill>
                  <a:srgbClr val="1125E5"/>
                </a:solidFill>
              </a:rPr>
              <a:t>another persistence provider</a:t>
            </a:r>
            <a:r>
              <a:rPr lang="en-GB" sz="2400"/>
              <a:t>, but they may sometimes appear not so useful as the “original” Hibernate methods, </a:t>
            </a:r>
            <a:r>
              <a:rPr lang="en-GB" sz="2400" i="1"/>
              <a:t>save</a:t>
            </a:r>
            <a:r>
              <a:rPr lang="en-GB" sz="2400"/>
              <a:t>, </a:t>
            </a:r>
            <a:r>
              <a:rPr lang="en-GB" sz="2400" i="1"/>
              <a:t>update</a:t>
            </a:r>
            <a:r>
              <a:rPr lang="en-GB" sz="2400"/>
              <a:t> and </a:t>
            </a:r>
            <a:r>
              <a:rPr lang="en-GB" sz="2400" i="1"/>
              <a:t>saveOrUpdate</a:t>
            </a:r>
            <a:r>
              <a:rPr lang="en-GB" sz="2400" smtClean="0"/>
              <a:t>.</a:t>
            </a:r>
            <a:endParaRPr lang="en-GB" sz="24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spTree>
    <p:extLst>
      <p:ext uri="{BB962C8B-B14F-4D97-AF65-F5344CB8AC3E}">
        <p14:creationId xmlns:p14="http://schemas.microsoft.com/office/powerpoint/2010/main" val="2862124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a:t>Hibernate </a:t>
            </a:r>
            <a:r>
              <a:rPr lang="en-US" sz="3200" smtClean="0"/>
              <a:t>5 Criteria </a:t>
            </a:r>
            <a:r>
              <a:rPr lang="en-US" sz="3200" dirty="0"/>
              <a:t>Query Language </a:t>
            </a:r>
          </a:p>
        </p:txBody>
      </p:sp>
      <p:sp>
        <p:nvSpPr>
          <p:cNvPr id="7" name="Text Placeholder 6"/>
          <p:cNvSpPr>
            <a:spLocks noGrp="1"/>
          </p:cNvSpPr>
          <p:nvPr>
            <p:ph type="body" idx="1"/>
          </p:nvPr>
        </p:nvSpPr>
        <p:spPr/>
        <p:txBody>
          <a:bodyPr/>
          <a:lstStyle/>
          <a:p>
            <a:r>
              <a:rPr lang="en-US" smtClean="0"/>
              <a:t>Section 02</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16</a:t>
            </a:fld>
            <a:endParaRPr lang="en-US" altLang="ja-JP" dirty="0"/>
          </a:p>
        </p:txBody>
      </p:sp>
    </p:spTree>
    <p:extLst>
      <p:ext uri="{BB962C8B-B14F-4D97-AF65-F5344CB8AC3E}">
        <p14:creationId xmlns:p14="http://schemas.microsoft.com/office/powerpoint/2010/main" val="1079204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Hibernate </a:t>
            </a:r>
            <a:r>
              <a:rPr lang="en-US" sz="3200" dirty="0"/>
              <a:t>Criteria Query Language (</a:t>
            </a:r>
            <a:r>
              <a:rPr lang="en-US" sz="3200" dirty="0" smtClean="0"/>
              <a:t>HCQL)</a:t>
            </a:r>
            <a:endParaRPr lang="en-US" sz="3200" dirty="0"/>
          </a:p>
        </p:txBody>
      </p:sp>
      <p:sp>
        <p:nvSpPr>
          <p:cNvPr id="3" name="Content Placeholder 2"/>
          <p:cNvSpPr>
            <a:spLocks noGrp="1"/>
          </p:cNvSpPr>
          <p:nvPr>
            <p:ph idx="1"/>
          </p:nvPr>
        </p:nvSpPr>
        <p:spPr/>
        <p:txBody>
          <a:bodyPr/>
          <a:lstStyle/>
          <a:p>
            <a:pPr algn="just">
              <a:defRPr/>
            </a:pPr>
            <a:r>
              <a:rPr lang="en-US" sz="2400" dirty="0"/>
              <a:t>Criteria queries offer a </a:t>
            </a:r>
            <a:r>
              <a:rPr lang="en-US" sz="2400" dirty="0">
                <a:solidFill>
                  <a:srgbClr val="1125E5"/>
                </a:solidFill>
              </a:rPr>
              <a:t>type-safe </a:t>
            </a:r>
            <a:r>
              <a:rPr lang="en-US" sz="2400" dirty="0"/>
              <a:t>alternative to HQL, JPQL and native SQL queries (</a:t>
            </a:r>
            <a:r>
              <a:rPr lang="en-US" sz="2400" i="1" dirty="0" err="1"/>
              <a:t>org.hibernate.Criteria</a:t>
            </a:r>
            <a:r>
              <a:rPr lang="en-US" sz="2400" dirty="0"/>
              <a:t> </a:t>
            </a:r>
            <a:r>
              <a:rPr lang="en-US" sz="2400" dirty="0" smtClean="0"/>
              <a:t>API).</a:t>
            </a:r>
          </a:p>
          <a:p>
            <a:pPr marL="0" indent="0" algn="just">
              <a:buNone/>
              <a:defRPr/>
            </a:pPr>
            <a:endParaRPr lang="en-US" sz="2400" dirty="0" smtClean="0"/>
          </a:p>
          <a:p>
            <a:pPr algn="just">
              <a:defRPr/>
            </a:pPr>
            <a:r>
              <a:rPr lang="en-US" sz="2400" dirty="0"/>
              <a:t>Criteria queries are a programmatic, type-safe way to express a query</a:t>
            </a:r>
            <a:r>
              <a:rPr lang="en-US" sz="2400" dirty="0" smtClean="0"/>
              <a:t>.</a:t>
            </a:r>
          </a:p>
          <a:p>
            <a:pPr marL="0" indent="0" algn="just">
              <a:buNone/>
              <a:defRPr/>
            </a:pPr>
            <a:endParaRPr lang="en-US" sz="2400" dirty="0" smtClean="0"/>
          </a:p>
          <a:p>
            <a:pPr algn="just">
              <a:defRPr/>
            </a:pPr>
            <a:r>
              <a:rPr lang="en-US" sz="2400" dirty="0" smtClean="0"/>
              <a:t>Criteria </a:t>
            </a:r>
            <a:r>
              <a:rPr lang="en-US" sz="2400" dirty="0"/>
              <a:t>queries are essentially an object graph, where each part of the graph represents an increasing (as we navigate down this graph) more atomic part of the query.</a:t>
            </a:r>
            <a:endParaRPr lang="en-US" sz="2400" dirty="0" smtClean="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17</a:t>
            </a:fld>
            <a:endParaRPr lang="en-US" altLang="ja-JP" sz="2000" dirty="0"/>
          </a:p>
        </p:txBody>
      </p:sp>
    </p:spTree>
    <p:extLst>
      <p:ext uri="{BB962C8B-B14F-4D97-AF65-F5344CB8AC3E}">
        <p14:creationId xmlns:p14="http://schemas.microsoft.com/office/powerpoint/2010/main" val="2929968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HCQL</a:t>
            </a:r>
          </a:p>
        </p:txBody>
      </p:sp>
      <p:sp>
        <p:nvSpPr>
          <p:cNvPr id="3" name="Content Placeholder 2"/>
          <p:cNvSpPr>
            <a:spLocks noGrp="1"/>
          </p:cNvSpPr>
          <p:nvPr>
            <p:ph idx="1"/>
          </p:nvPr>
        </p:nvSpPr>
        <p:spPr/>
        <p:txBody>
          <a:bodyPr/>
          <a:lstStyle/>
          <a:p>
            <a:pPr algn="just">
              <a:defRPr/>
            </a:pPr>
            <a:r>
              <a:rPr lang="en-US" sz="2400" dirty="0"/>
              <a:t>The Criterion API </a:t>
            </a:r>
            <a:r>
              <a:rPr lang="en-US" sz="2400" dirty="0" smtClean="0"/>
              <a:t>(</a:t>
            </a:r>
            <a:r>
              <a:rPr lang="en-US" sz="2400" i="1" dirty="0" err="1"/>
              <a:t>org.hibernate.Criteria</a:t>
            </a:r>
            <a:r>
              <a:rPr lang="en-US" sz="2400" dirty="0"/>
              <a:t>) is one of the </a:t>
            </a:r>
            <a:r>
              <a:rPr lang="en-US" sz="2400" b="1" dirty="0"/>
              <a:t>best</a:t>
            </a:r>
            <a:r>
              <a:rPr lang="en-US" sz="2400" dirty="0"/>
              <a:t> parts of Hibernate. </a:t>
            </a:r>
            <a:endParaRPr lang="en-US" sz="2400" dirty="0" smtClean="0"/>
          </a:p>
          <a:p>
            <a:pPr algn="just">
              <a:defRPr/>
            </a:pPr>
            <a:endParaRPr lang="en-US" sz="2400" dirty="0"/>
          </a:p>
          <a:p>
            <a:pPr>
              <a:defRPr/>
            </a:pPr>
            <a:r>
              <a:rPr lang="en-US" sz="2400" dirty="0" smtClean="0"/>
              <a:t>The </a:t>
            </a:r>
            <a:r>
              <a:rPr lang="en-US" sz="2400" dirty="0"/>
              <a:t>syntax is </a:t>
            </a:r>
            <a:r>
              <a:rPr lang="en-US" sz="2400" b="1" dirty="0"/>
              <a:t>simple</a:t>
            </a:r>
            <a:r>
              <a:rPr lang="en-US" sz="2400" dirty="0"/>
              <a:t> and very </a:t>
            </a:r>
            <a:r>
              <a:rPr lang="en-US" sz="2400" b="1" dirty="0" smtClean="0"/>
              <a:t>intuitive</a:t>
            </a:r>
            <a:r>
              <a:rPr lang="en-US" sz="2400" dirty="0" smtClean="0"/>
              <a:t>, </a:t>
            </a:r>
            <a:r>
              <a:rPr lang="en-US" sz="2400" dirty="0"/>
              <a:t>so it is </a:t>
            </a:r>
            <a:r>
              <a:rPr lang="en-US" sz="2400" b="1" dirty="0"/>
              <a:t>easy</a:t>
            </a:r>
            <a:r>
              <a:rPr lang="en-US" sz="2400" dirty="0"/>
              <a:t> for the java programmer to add criteria.</a:t>
            </a:r>
            <a:endParaRPr lang="en-US" sz="2400" dirty="0" smtClean="0"/>
          </a:p>
          <a:p>
            <a:pPr>
              <a:defRPr/>
            </a:pPr>
            <a:endParaRPr lang="en-US" sz="2400" dirty="0"/>
          </a:p>
          <a:p>
            <a:pPr>
              <a:defRPr/>
            </a:pPr>
            <a:r>
              <a:rPr lang="en-US" sz="2400" dirty="0" smtClean="0"/>
              <a:t>It </a:t>
            </a:r>
            <a:r>
              <a:rPr lang="en-US" sz="2400" dirty="0"/>
              <a:t>offers compile-time syntax checking, </a:t>
            </a:r>
            <a:r>
              <a:rPr lang="en-US" sz="2400" b="1" dirty="0"/>
              <a:t>convenience</a:t>
            </a:r>
            <a:r>
              <a:rPr lang="en-US" sz="2400" dirty="0"/>
              <a:t> of </a:t>
            </a:r>
            <a:r>
              <a:rPr lang="en-US" sz="2400" dirty="0" smtClean="0"/>
              <a:t>use.</a:t>
            </a:r>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18</a:t>
            </a:fld>
            <a:endParaRPr lang="en-US" altLang="ja-JP" sz="2000" dirty="0"/>
          </a:p>
        </p:txBody>
      </p:sp>
    </p:spTree>
    <p:extLst>
      <p:ext uri="{BB962C8B-B14F-4D97-AF65-F5344CB8AC3E}">
        <p14:creationId xmlns:p14="http://schemas.microsoft.com/office/powerpoint/2010/main" val="2884080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Create Criteria in Hibernate 5</a:t>
            </a:r>
            <a:endParaRPr lang="en-US"/>
          </a:p>
        </p:txBody>
      </p:sp>
      <p:sp>
        <p:nvSpPr>
          <p:cNvPr id="3" name="Content Placeholder 2"/>
          <p:cNvSpPr>
            <a:spLocks noGrp="1"/>
          </p:cNvSpPr>
          <p:nvPr>
            <p:ph idx="1"/>
          </p:nvPr>
        </p:nvSpPr>
        <p:spPr/>
        <p:txBody>
          <a:bodyPr/>
          <a:lstStyle/>
          <a:p>
            <a:pPr marL="0" indent="0">
              <a:spcBef>
                <a:spcPts val="600"/>
              </a:spcBef>
              <a:buNone/>
            </a:pPr>
            <a:r>
              <a:rPr lang="en-GB" sz="2000" b="1">
                <a:solidFill>
                  <a:schemeClr val="tx1">
                    <a:lumMod val="95000"/>
                    <a:lumOff val="5000"/>
                  </a:schemeClr>
                </a:solidFill>
              </a:rPr>
              <a:t>The basic steps to create a Criteria query </a:t>
            </a:r>
            <a:r>
              <a:rPr lang="en-GB" sz="2000" b="1" smtClean="0">
                <a:solidFill>
                  <a:schemeClr val="tx1">
                    <a:lumMod val="95000"/>
                    <a:lumOff val="5000"/>
                  </a:schemeClr>
                </a:solidFill>
              </a:rPr>
              <a:t>are:</a:t>
            </a:r>
            <a:endParaRPr lang="en-GB" sz="1600" b="1">
              <a:solidFill>
                <a:schemeClr val="tx1">
                  <a:lumMod val="95000"/>
                  <a:lumOff val="5000"/>
                </a:schemeClr>
              </a:solidFill>
            </a:endParaRPr>
          </a:p>
          <a:p>
            <a:pPr>
              <a:spcBef>
                <a:spcPts val="600"/>
              </a:spcBef>
            </a:pPr>
            <a:r>
              <a:rPr lang="en-GB" sz="1600">
                <a:solidFill>
                  <a:schemeClr val="tx1">
                    <a:lumMod val="95000"/>
                    <a:lumOff val="5000"/>
                  </a:schemeClr>
                </a:solidFill>
              </a:rPr>
              <a:t>1 - Create a CriteriaBuilder instance by calling the Session.getCriteriaBuilder() method</a:t>
            </a:r>
            <a:r>
              <a:rPr lang="en-GB" sz="1600" smtClean="0">
                <a:solidFill>
                  <a:schemeClr val="tx1">
                    <a:lumMod val="95000"/>
                    <a:lumOff val="5000"/>
                  </a:schemeClr>
                </a:solidFill>
              </a:rPr>
              <a:t>.</a:t>
            </a:r>
            <a:endParaRPr lang="en-GB" sz="1600">
              <a:solidFill>
                <a:schemeClr val="tx1">
                  <a:lumMod val="95000"/>
                  <a:lumOff val="5000"/>
                </a:schemeClr>
              </a:solidFill>
            </a:endParaRPr>
          </a:p>
          <a:p>
            <a:pPr marL="0" indent="0">
              <a:spcBef>
                <a:spcPts val="600"/>
              </a:spcBef>
              <a:buNone/>
            </a:pPr>
            <a:r>
              <a:rPr lang="en-GB" sz="1600" smtClean="0">
                <a:solidFill>
                  <a:schemeClr val="tx1">
                    <a:lumMod val="95000"/>
                    <a:lumOff val="5000"/>
                  </a:schemeClr>
                </a:solidFill>
              </a:rPr>
              <a:t>	</a:t>
            </a:r>
            <a:r>
              <a:rPr lang="en-GB" sz="1600" b="1" smtClean="0">
                <a:solidFill>
                  <a:srgbClr val="1125E5"/>
                </a:solidFill>
              </a:rPr>
              <a:t>CriteriaBuilder </a:t>
            </a:r>
            <a:r>
              <a:rPr lang="en-GB" sz="1600" b="1">
                <a:solidFill>
                  <a:srgbClr val="1125E5"/>
                </a:solidFill>
              </a:rPr>
              <a:t>builder = session.getCriteriaBuilder</a:t>
            </a:r>
            <a:r>
              <a:rPr lang="en-GB" sz="1600" b="1" smtClean="0">
                <a:solidFill>
                  <a:srgbClr val="1125E5"/>
                </a:solidFill>
              </a:rPr>
              <a:t>();</a:t>
            </a:r>
          </a:p>
          <a:p>
            <a:pPr>
              <a:spcBef>
                <a:spcPts val="600"/>
              </a:spcBef>
            </a:pPr>
            <a:r>
              <a:rPr lang="en-GB" sz="1600" smtClean="0">
                <a:solidFill>
                  <a:schemeClr val="tx1">
                    <a:lumMod val="95000"/>
                    <a:lumOff val="5000"/>
                  </a:schemeClr>
                </a:solidFill>
              </a:rPr>
              <a:t>2 - Create a query object by creating an instance of the CriteriaQuery interface.</a:t>
            </a:r>
            <a:endParaRPr lang="en-GB" sz="1600">
              <a:solidFill>
                <a:schemeClr val="tx1">
                  <a:lumMod val="95000"/>
                  <a:lumOff val="5000"/>
                </a:schemeClr>
              </a:solidFill>
            </a:endParaRPr>
          </a:p>
          <a:p>
            <a:pPr marL="0" indent="0">
              <a:spcBef>
                <a:spcPts val="600"/>
              </a:spcBef>
              <a:buNone/>
            </a:pPr>
            <a:r>
              <a:rPr lang="en-GB" sz="1600" smtClean="0">
                <a:solidFill>
                  <a:schemeClr val="tx1">
                    <a:lumMod val="95000"/>
                    <a:lumOff val="5000"/>
                  </a:schemeClr>
                </a:solidFill>
              </a:rPr>
              <a:t>	</a:t>
            </a:r>
            <a:r>
              <a:rPr lang="en-GB" sz="1600" b="1" smtClean="0">
                <a:solidFill>
                  <a:srgbClr val="1125E5"/>
                </a:solidFill>
              </a:rPr>
              <a:t>CriteriaQuery&lt;T</a:t>
            </a:r>
            <a:r>
              <a:rPr lang="en-GB" sz="1600" b="1">
                <a:solidFill>
                  <a:srgbClr val="1125E5"/>
                </a:solidFill>
              </a:rPr>
              <a:t>&gt; query = builder.createQuery(T.class);</a:t>
            </a:r>
          </a:p>
          <a:p>
            <a:pPr>
              <a:spcBef>
                <a:spcPts val="600"/>
              </a:spcBef>
            </a:pPr>
            <a:r>
              <a:rPr lang="en-GB" sz="1600">
                <a:solidFill>
                  <a:schemeClr val="tx1">
                    <a:lumMod val="95000"/>
                    <a:lumOff val="5000"/>
                  </a:schemeClr>
                </a:solidFill>
              </a:rPr>
              <a:t>3 - Set the query Root by calling the from() method on the CriteriaQuery object to define a range variable in FROM clause.</a:t>
            </a:r>
          </a:p>
          <a:p>
            <a:pPr marL="0" indent="0">
              <a:spcBef>
                <a:spcPts val="600"/>
              </a:spcBef>
              <a:buNone/>
            </a:pPr>
            <a:r>
              <a:rPr lang="en-GB" sz="1600" b="1" smtClean="0">
                <a:solidFill>
                  <a:srgbClr val="1125E5"/>
                </a:solidFill>
              </a:rPr>
              <a:t>	Root&lt;T</a:t>
            </a:r>
            <a:r>
              <a:rPr lang="en-GB" sz="1600" b="1">
                <a:solidFill>
                  <a:srgbClr val="1125E5"/>
                </a:solidFill>
              </a:rPr>
              <a:t>&gt; root = query.from(T.class);</a:t>
            </a:r>
          </a:p>
          <a:p>
            <a:pPr>
              <a:spcBef>
                <a:spcPts val="600"/>
              </a:spcBef>
            </a:pPr>
            <a:r>
              <a:rPr lang="en-GB" sz="1600">
                <a:solidFill>
                  <a:schemeClr val="tx1">
                    <a:lumMod val="95000"/>
                    <a:lumOff val="5000"/>
                  </a:schemeClr>
                </a:solidFill>
              </a:rPr>
              <a:t>4 - Specify what the type of the query result will be by calling the select() method of the CriteriaQuery object.</a:t>
            </a:r>
          </a:p>
          <a:p>
            <a:pPr marL="0" indent="0">
              <a:spcBef>
                <a:spcPts val="600"/>
              </a:spcBef>
              <a:buNone/>
            </a:pPr>
            <a:r>
              <a:rPr lang="en-GB" sz="1600" smtClean="0">
                <a:solidFill>
                  <a:schemeClr val="tx1">
                    <a:lumMod val="95000"/>
                    <a:lumOff val="5000"/>
                  </a:schemeClr>
                </a:solidFill>
              </a:rPr>
              <a:t>	</a:t>
            </a:r>
            <a:r>
              <a:rPr lang="en-GB" sz="1600" b="1" smtClean="0">
                <a:solidFill>
                  <a:srgbClr val="1125E5"/>
                </a:solidFill>
              </a:rPr>
              <a:t>query.select(root</a:t>
            </a:r>
            <a:r>
              <a:rPr lang="en-GB" sz="1600" b="1">
                <a:solidFill>
                  <a:srgbClr val="1125E5"/>
                </a:solidFill>
              </a:rPr>
              <a:t>);</a:t>
            </a:r>
          </a:p>
          <a:p>
            <a:pPr algn="just">
              <a:spcBef>
                <a:spcPts val="600"/>
              </a:spcBef>
            </a:pPr>
            <a:r>
              <a:rPr lang="en-GB" sz="1600">
                <a:solidFill>
                  <a:schemeClr val="tx1">
                    <a:lumMod val="95000"/>
                    <a:lumOff val="5000"/>
                  </a:schemeClr>
                </a:solidFill>
              </a:rPr>
              <a:t>5 - Prepare the query for execution by creating a org.hibernate.query.Query instance by calling the Session.createQuery() method, specifying the type of the query result</a:t>
            </a:r>
            <a:r>
              <a:rPr lang="en-GB" sz="1600" smtClean="0">
                <a:solidFill>
                  <a:schemeClr val="tx1">
                    <a:lumMod val="95000"/>
                    <a:lumOff val="5000"/>
                  </a:schemeClr>
                </a:solidFill>
              </a:rPr>
              <a:t>.</a:t>
            </a:r>
            <a:endParaRPr lang="en-GB" sz="1600">
              <a:solidFill>
                <a:schemeClr val="tx1">
                  <a:lumMod val="95000"/>
                  <a:lumOff val="5000"/>
                </a:schemeClr>
              </a:solidFill>
            </a:endParaRPr>
          </a:p>
          <a:p>
            <a:pPr marL="0" indent="0">
              <a:spcBef>
                <a:spcPts val="600"/>
              </a:spcBef>
              <a:buNone/>
            </a:pPr>
            <a:r>
              <a:rPr lang="en-GB" sz="1600" smtClean="0">
                <a:solidFill>
                  <a:srgbClr val="1125E5"/>
                </a:solidFill>
              </a:rPr>
              <a:t>	</a:t>
            </a:r>
            <a:r>
              <a:rPr lang="en-GB" sz="1600" b="1" smtClean="0">
                <a:solidFill>
                  <a:srgbClr val="1125E5"/>
                </a:solidFill>
              </a:rPr>
              <a:t>Query&lt;T</a:t>
            </a:r>
            <a:r>
              <a:rPr lang="en-GB" sz="1600" b="1">
                <a:solidFill>
                  <a:srgbClr val="1125E5"/>
                </a:solidFill>
              </a:rPr>
              <a:t>&gt; q = session.createQuery(query);</a:t>
            </a:r>
          </a:p>
          <a:p>
            <a:pPr>
              <a:spcBef>
                <a:spcPts val="600"/>
              </a:spcBef>
            </a:pPr>
            <a:r>
              <a:rPr lang="en-GB" sz="1600">
                <a:solidFill>
                  <a:schemeClr val="tx1">
                    <a:lumMod val="95000"/>
                    <a:lumOff val="5000"/>
                  </a:schemeClr>
                </a:solidFill>
              </a:rPr>
              <a:t>6 - Execute the query by calling the getResultList() or getSingleResult() method on the org.hibernate.query.Query object.</a:t>
            </a:r>
          </a:p>
          <a:p>
            <a:pPr marL="0" indent="0">
              <a:spcBef>
                <a:spcPts val="600"/>
              </a:spcBef>
              <a:buNone/>
            </a:pPr>
            <a:r>
              <a:rPr lang="en-GB" sz="1600" smtClean="0">
                <a:solidFill>
                  <a:srgbClr val="1125E5"/>
                </a:solidFill>
              </a:rPr>
              <a:t>	</a:t>
            </a:r>
            <a:r>
              <a:rPr lang="en-GB" sz="1600" b="1" smtClean="0">
                <a:solidFill>
                  <a:srgbClr val="1125E5"/>
                </a:solidFill>
              </a:rPr>
              <a:t>List&lt;T</a:t>
            </a:r>
            <a:r>
              <a:rPr lang="en-GB" sz="1600" b="1">
                <a:solidFill>
                  <a:srgbClr val="1125E5"/>
                </a:solidFill>
              </a:rPr>
              <a:t>&gt; list = q.getResultList();</a:t>
            </a:r>
            <a:endParaRPr lang="vi-VN" sz="1200" b="1">
              <a:solidFill>
                <a:srgbClr val="1125E5"/>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19</a:t>
            </a:fld>
            <a:endParaRPr lang="en-US"/>
          </a:p>
        </p:txBody>
      </p:sp>
    </p:spTree>
    <p:extLst>
      <p:ext uri="{BB962C8B-B14F-4D97-AF65-F5344CB8AC3E}">
        <p14:creationId xmlns:p14="http://schemas.microsoft.com/office/powerpoint/2010/main" val="348550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Lesson </a:t>
            </a:r>
            <a:r>
              <a:rPr lang="en-US" smtClean="0"/>
              <a:t>Objectives</a:t>
            </a:r>
            <a:endParaRPr lang="en-US" cap="all"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39478639"/>
              </p:ext>
            </p:extLst>
          </p:nvPr>
        </p:nvGraphicFramePr>
        <p:xfrm>
          <a:off x="192088" y="924180"/>
          <a:ext cx="8713787" cy="3590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a:t>
            </a:fld>
            <a:endParaRPr lang="en-US" altLang="ja-JP" dirty="0"/>
          </a:p>
        </p:txBody>
      </p:sp>
    </p:spTree>
    <p:extLst>
      <p:ext uri="{BB962C8B-B14F-4D97-AF65-F5344CB8AC3E}">
        <p14:creationId xmlns:p14="http://schemas.microsoft.com/office/powerpoint/2010/main" val="1327108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Create Criteria in Hibernate 5</a:t>
            </a:r>
            <a:endParaRPr lang="en-US"/>
          </a:p>
        </p:txBody>
      </p:sp>
      <p:sp>
        <p:nvSpPr>
          <p:cNvPr id="3" name="Content Placeholder 2"/>
          <p:cNvSpPr>
            <a:spLocks noGrp="1"/>
          </p:cNvSpPr>
          <p:nvPr>
            <p:ph idx="1"/>
          </p:nvPr>
        </p:nvSpPr>
        <p:spPr/>
        <p:txBody>
          <a:bodyPr/>
          <a:lstStyle/>
          <a:p>
            <a:r>
              <a:rPr lang="en-US" b="1" smtClean="0"/>
              <a:t>Example 1</a:t>
            </a:r>
            <a:r>
              <a:rPr lang="en-US" smtClean="0"/>
              <a:t>: </a:t>
            </a:r>
            <a:r>
              <a:rPr lang="en-US" smtClean="0">
                <a:solidFill>
                  <a:srgbClr val="1125E5"/>
                </a:solidFill>
              </a:rPr>
              <a:t>Selecting </a:t>
            </a:r>
            <a:r>
              <a:rPr lang="en-US">
                <a:solidFill>
                  <a:srgbClr val="1125E5"/>
                </a:solidFill>
              </a:rPr>
              <a:t>an entity</a:t>
            </a:r>
          </a:p>
          <a:p>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sp>
        <p:nvSpPr>
          <p:cNvPr id="12" name="Rectangle 11"/>
          <p:cNvSpPr/>
          <p:nvPr/>
        </p:nvSpPr>
        <p:spPr>
          <a:xfrm>
            <a:off x="539974" y="1785586"/>
            <a:ext cx="8016924" cy="3200876"/>
          </a:xfrm>
          <a:prstGeom prst="rect">
            <a:avLst/>
          </a:prstGeom>
          <a:solidFill>
            <a:schemeClr val="bg1">
              <a:lumMod val="95000"/>
            </a:schemeClr>
          </a:solidFill>
        </p:spPr>
        <p:txBody>
          <a:bodyPr wrap="square">
            <a:spAutoFit/>
          </a:bodyPr>
          <a:lstStyle/>
          <a:p>
            <a:pPr>
              <a:spcBef>
                <a:spcPts val="600"/>
              </a:spcBef>
            </a:pPr>
            <a:r>
              <a:rPr lang="en-US">
                <a:solidFill>
                  <a:srgbClr val="000000"/>
                </a:solidFill>
                <a:latin typeface="Consolas" panose="020B0609020204030204" pitchFamily="49" charset="0"/>
              </a:rPr>
              <a:t>CriteriaBuilder </a:t>
            </a:r>
            <a:r>
              <a:rPr lang="en-US">
                <a:solidFill>
                  <a:srgbClr val="6A3E3E"/>
                </a:solidFill>
                <a:latin typeface="Consolas" panose="020B0609020204030204" pitchFamily="49" charset="0"/>
              </a:rPr>
              <a:t>builder</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session</a:t>
            </a:r>
            <a:r>
              <a:rPr lang="en-US">
                <a:solidFill>
                  <a:srgbClr val="000000"/>
                </a:solidFill>
                <a:latin typeface="Consolas" panose="020B0609020204030204" pitchFamily="49" charset="0"/>
              </a:rPr>
              <a:t>.getCriteriaBuilder();</a:t>
            </a:r>
          </a:p>
          <a:p>
            <a:pPr>
              <a:spcBef>
                <a:spcPts val="600"/>
              </a:spcBef>
            </a:pPr>
            <a:r>
              <a:rPr lang="en-US">
                <a:solidFill>
                  <a:srgbClr val="000000"/>
                </a:solidFill>
                <a:latin typeface="Consolas" panose="020B0609020204030204" pitchFamily="49" charset="0"/>
              </a:rPr>
              <a:t>            </a:t>
            </a:r>
          </a:p>
          <a:p>
            <a:pPr>
              <a:spcBef>
                <a:spcPts val="600"/>
              </a:spcBef>
            </a:pPr>
            <a:r>
              <a:rPr lang="en-US" smtClean="0">
                <a:solidFill>
                  <a:srgbClr val="000000"/>
                </a:solidFill>
                <a:latin typeface="Consolas" panose="020B0609020204030204" pitchFamily="49" charset="0"/>
              </a:rPr>
              <a:t>CriteriaQuery&lt;Departments</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criteria</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builder</a:t>
            </a:r>
          </a:p>
          <a:p>
            <a:pPr>
              <a:spcBef>
                <a:spcPts val="600"/>
              </a:spcBef>
            </a:pPr>
            <a:r>
              <a:rPr lang="en-US">
                <a:solidFill>
                  <a:srgbClr val="000000"/>
                </a:solidFill>
                <a:latin typeface="Consolas" panose="020B0609020204030204" pitchFamily="49" charset="0"/>
              </a:rPr>
              <a:t>                    .createQuery(Departments.</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a:t>
            </a:r>
          </a:p>
          <a:p>
            <a:pPr>
              <a:spcBef>
                <a:spcPts val="600"/>
              </a:spcBef>
            </a:pPr>
            <a:r>
              <a:rPr lang="en-US">
                <a:solidFill>
                  <a:srgbClr val="000000"/>
                </a:solidFill>
                <a:latin typeface="Consolas" panose="020B0609020204030204" pitchFamily="49" charset="0"/>
              </a:rPr>
              <a:t>            </a:t>
            </a:r>
          </a:p>
          <a:p>
            <a:pPr>
              <a:spcBef>
                <a:spcPts val="600"/>
              </a:spcBef>
            </a:pPr>
            <a:r>
              <a:rPr lang="en-US" smtClean="0">
                <a:solidFill>
                  <a:srgbClr val="000000"/>
                </a:solidFill>
                <a:latin typeface="Consolas" panose="020B0609020204030204" pitchFamily="49" charset="0"/>
              </a:rPr>
              <a:t>Root&lt;Departments</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criteria</a:t>
            </a:r>
            <a:r>
              <a:rPr lang="en-US">
                <a:solidFill>
                  <a:srgbClr val="000000"/>
                </a:solidFill>
                <a:latin typeface="Consolas" panose="020B0609020204030204" pitchFamily="49" charset="0"/>
              </a:rPr>
              <a:t>.from(Departments.</a:t>
            </a:r>
            <a:r>
              <a:rPr lang="en-US" b="1">
                <a:solidFill>
                  <a:srgbClr val="7F0055"/>
                </a:solidFill>
                <a:latin typeface="Consolas" panose="020B0609020204030204" pitchFamily="49" charset="0"/>
              </a:rPr>
              <a:t>class</a:t>
            </a:r>
            <a:r>
              <a:rPr lang="en-US" b="1" smtClean="0">
                <a:solidFill>
                  <a:srgbClr val="000000"/>
                </a:solidFill>
                <a:latin typeface="Consolas" panose="020B0609020204030204" pitchFamily="49" charset="0"/>
              </a:rPr>
              <a:t>);</a:t>
            </a:r>
          </a:p>
          <a:p>
            <a:pPr>
              <a:spcBef>
                <a:spcPts val="600"/>
              </a:spcBef>
            </a:pPr>
            <a:r>
              <a:rPr lang="en-US" smtClean="0">
                <a:solidFill>
                  <a:srgbClr val="6A3E3E"/>
                </a:solidFill>
                <a:highlight>
                  <a:srgbClr val="E8F2FE"/>
                </a:highlight>
                <a:latin typeface="Consolas" panose="020B0609020204030204" pitchFamily="49" charset="0"/>
              </a:rPr>
              <a:t>criteria</a:t>
            </a:r>
            <a:r>
              <a:rPr lang="en-US" smtClean="0">
                <a:solidFill>
                  <a:srgbClr val="000000"/>
                </a:solidFill>
                <a:highlight>
                  <a:srgbClr val="E8F2FE"/>
                </a:highlight>
                <a:latin typeface="Consolas" panose="020B0609020204030204" pitchFamily="49" charset="0"/>
              </a:rPr>
              <a:t>.</a:t>
            </a:r>
            <a:r>
              <a:rPr lang="en-US" smtClean="0">
                <a:solidFill>
                  <a:srgbClr val="000000"/>
                </a:solidFill>
                <a:highlight>
                  <a:srgbClr val="D4D4D4"/>
                </a:highlight>
                <a:latin typeface="Consolas" panose="020B0609020204030204" pitchFamily="49" charset="0"/>
              </a:rPr>
              <a:t>select</a:t>
            </a:r>
            <a:r>
              <a:rPr lang="en-US" smtClean="0">
                <a:solidFill>
                  <a:srgbClr val="000000"/>
                </a:solidFill>
                <a:highlight>
                  <a:srgbClr val="E8F2FE"/>
                </a:highlight>
                <a:latin typeface="Consolas" panose="020B0609020204030204" pitchFamily="49" charset="0"/>
              </a:rPr>
              <a:t>(</a:t>
            </a:r>
            <a:r>
              <a:rPr lang="en-US" smtClean="0">
                <a:solidFill>
                  <a:srgbClr val="6A3E3E"/>
                </a:solidFill>
                <a:highlight>
                  <a:srgbClr val="E8F2FE"/>
                </a:highlight>
                <a:latin typeface="Consolas" panose="020B0609020204030204" pitchFamily="49" charset="0"/>
              </a:rPr>
              <a:t>root</a:t>
            </a:r>
            <a:r>
              <a:rPr lang="en-US" smtClean="0">
                <a:solidFill>
                  <a:srgbClr val="000000"/>
                </a:solidFill>
                <a:highlight>
                  <a:srgbClr val="E8F2FE"/>
                </a:highlight>
                <a:latin typeface="Consolas" panose="020B0609020204030204" pitchFamily="49" charset="0"/>
              </a:rPr>
              <a:t>);</a:t>
            </a:r>
            <a:endParaRPr lang="en-US" b="1">
              <a:solidFill>
                <a:srgbClr val="000000"/>
              </a:solidFill>
              <a:latin typeface="Consolas" panose="020B0609020204030204" pitchFamily="49" charset="0"/>
            </a:endParaRPr>
          </a:p>
          <a:p>
            <a:pPr>
              <a:spcBef>
                <a:spcPts val="600"/>
              </a:spcBef>
            </a:pPr>
            <a:r>
              <a:rPr lang="en-US" smtClean="0">
                <a:solidFill>
                  <a:srgbClr val="000000"/>
                </a:solidFill>
                <a:latin typeface="Consolas" panose="020B0609020204030204" pitchFamily="49" charset="0"/>
              </a:rPr>
              <a:t>List&lt;Departments</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departments</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session</a:t>
            </a:r>
            <a:r>
              <a:rPr lang="en-US">
                <a:solidFill>
                  <a:srgbClr val="000000"/>
                </a:solidFill>
                <a:latin typeface="Consolas" panose="020B0609020204030204" pitchFamily="49" charset="0"/>
              </a:rPr>
              <a:t>.createQuery(</a:t>
            </a:r>
            <a:r>
              <a:rPr lang="en-US">
                <a:solidFill>
                  <a:srgbClr val="6A3E3E"/>
                </a:solidFill>
                <a:latin typeface="Consolas" panose="020B0609020204030204" pitchFamily="49" charset="0"/>
              </a:rPr>
              <a:t>criteria</a:t>
            </a:r>
            <a:r>
              <a:rPr lang="en-US">
                <a:solidFill>
                  <a:srgbClr val="000000"/>
                </a:solidFill>
                <a:latin typeface="Consolas" panose="020B0609020204030204" pitchFamily="49" charset="0"/>
              </a:rPr>
              <a:t>)</a:t>
            </a:r>
          </a:p>
          <a:p>
            <a:pPr>
              <a:spcBef>
                <a:spcPts val="600"/>
              </a:spcBef>
            </a:pPr>
            <a:r>
              <a:rPr lang="en-US">
                <a:solidFill>
                  <a:srgbClr val="000000"/>
                </a:solidFill>
                <a:latin typeface="Consolas" panose="020B0609020204030204" pitchFamily="49" charset="0"/>
              </a:rPr>
              <a:t>                    .getResultList();</a:t>
            </a:r>
            <a:endParaRPr lang="en-US"/>
          </a:p>
        </p:txBody>
      </p:sp>
    </p:spTree>
    <p:extLst>
      <p:ext uri="{BB962C8B-B14F-4D97-AF65-F5344CB8AC3E}">
        <p14:creationId xmlns:p14="http://schemas.microsoft.com/office/powerpoint/2010/main" val="2812978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Create Criteria in Hibernate 5</a:t>
            </a:r>
            <a:endParaRPr lang="en-US"/>
          </a:p>
        </p:txBody>
      </p:sp>
      <p:sp>
        <p:nvSpPr>
          <p:cNvPr id="3" name="Content Placeholder 2"/>
          <p:cNvSpPr>
            <a:spLocks noGrp="1"/>
          </p:cNvSpPr>
          <p:nvPr>
            <p:ph idx="1"/>
          </p:nvPr>
        </p:nvSpPr>
        <p:spPr/>
        <p:txBody>
          <a:bodyPr/>
          <a:lstStyle/>
          <a:p>
            <a:r>
              <a:rPr lang="en-US" b="1" smtClean="0"/>
              <a:t>Example 2</a:t>
            </a:r>
            <a:r>
              <a:rPr lang="en-US" smtClean="0"/>
              <a:t>: </a:t>
            </a:r>
            <a:r>
              <a:rPr lang="en-US">
                <a:solidFill>
                  <a:srgbClr val="1125E5"/>
                </a:solidFill>
              </a:rPr>
              <a:t>Selecting an expression</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grpSp>
        <p:nvGrpSpPr>
          <p:cNvPr id="9" name="Group 8"/>
          <p:cNvGrpSpPr/>
          <p:nvPr/>
        </p:nvGrpSpPr>
        <p:grpSpPr>
          <a:xfrm>
            <a:off x="508076" y="1638798"/>
            <a:ext cx="8397385" cy="3139321"/>
            <a:chOff x="508076" y="1638798"/>
            <a:chExt cx="8397385" cy="3139321"/>
          </a:xfrm>
        </p:grpSpPr>
        <p:sp>
          <p:nvSpPr>
            <p:cNvPr id="7" name="Rectangle 6"/>
            <p:cNvSpPr/>
            <p:nvPr/>
          </p:nvSpPr>
          <p:spPr>
            <a:xfrm>
              <a:off x="508076" y="1638798"/>
              <a:ext cx="8397385" cy="3139321"/>
            </a:xfrm>
            <a:prstGeom prst="rect">
              <a:avLst/>
            </a:prstGeom>
            <a:solidFill>
              <a:schemeClr val="bg1">
                <a:lumMod val="95000"/>
              </a:schemeClr>
            </a:solidFill>
          </p:spPr>
          <p:txBody>
            <a:bodyPr wrap="square">
              <a:spAutoFit/>
            </a:bodyPr>
            <a:lstStyle/>
            <a:p>
              <a:r>
                <a:rPr lang="en-US">
                  <a:solidFill>
                    <a:srgbClr val="000000"/>
                  </a:solidFill>
                  <a:latin typeface="Consolas" panose="020B0609020204030204" pitchFamily="49" charset="0"/>
                </a:rPr>
                <a:t>CriteriaBuilder </a:t>
              </a:r>
              <a:r>
                <a:rPr lang="en-US">
                  <a:solidFill>
                    <a:srgbClr val="6A3E3E"/>
                  </a:solidFill>
                  <a:latin typeface="Consolas" panose="020B0609020204030204" pitchFamily="49" charset="0"/>
                </a:rPr>
                <a:t>builder</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session</a:t>
              </a:r>
              <a:r>
                <a:rPr lang="en-US">
                  <a:solidFill>
                    <a:srgbClr val="000000"/>
                  </a:solidFill>
                  <a:latin typeface="Consolas" panose="020B0609020204030204" pitchFamily="49" charset="0"/>
                </a:rPr>
                <a:t>.getCriteriaBuilder();</a:t>
              </a:r>
            </a:p>
            <a:p>
              <a:r>
                <a:rPr lang="en-US">
                  <a:solidFill>
                    <a:srgbClr val="000000"/>
                  </a:solidFill>
                  <a:latin typeface="Consolas" panose="020B0609020204030204" pitchFamily="49" charset="0"/>
                </a:rPr>
                <a:t>            </a:t>
              </a:r>
            </a:p>
            <a:p>
              <a:r>
                <a:rPr lang="en-US" smtClean="0">
                  <a:solidFill>
                    <a:srgbClr val="000000"/>
                  </a:solidFill>
                  <a:latin typeface="Consolas" panose="020B0609020204030204" pitchFamily="49" charset="0"/>
                </a:rPr>
                <a:t>CriteriaQuery&lt;Departments</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criteria</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builder</a:t>
              </a:r>
            </a:p>
            <a:p>
              <a:r>
                <a:rPr lang="en-US">
                  <a:solidFill>
                    <a:srgbClr val="000000"/>
                  </a:solidFill>
                  <a:latin typeface="Consolas" panose="020B0609020204030204" pitchFamily="49" charset="0"/>
                </a:rPr>
                <a:t>                    .createQuery(Departments.</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smtClean="0">
                  <a:solidFill>
                    <a:srgbClr val="000000"/>
                  </a:solidFill>
                  <a:latin typeface="Consolas" panose="020B0609020204030204" pitchFamily="49" charset="0"/>
                </a:rPr>
                <a:t>Root&lt;Departments</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criteria</a:t>
              </a:r>
              <a:r>
                <a:rPr lang="en-US">
                  <a:solidFill>
                    <a:srgbClr val="000000"/>
                  </a:solidFill>
                  <a:latin typeface="Consolas" panose="020B0609020204030204" pitchFamily="49" charset="0"/>
                </a:rPr>
                <a:t>.from(Departments.</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a:t>
              </a:r>
            </a:p>
            <a:p>
              <a:endParaRPr lang="en-US" smtClean="0">
                <a:solidFill>
                  <a:srgbClr val="6A3E3E"/>
                </a:solidFill>
                <a:latin typeface="Consolas" panose="020B0609020204030204" pitchFamily="49" charset="0"/>
              </a:endParaRPr>
            </a:p>
            <a:p>
              <a:r>
                <a:rPr lang="en-US" smtClean="0">
                  <a:solidFill>
                    <a:srgbClr val="6A3E3E"/>
                  </a:solidFill>
                  <a:highlight>
                    <a:srgbClr val="E8F2FE"/>
                  </a:highlight>
                  <a:latin typeface="Consolas" panose="020B0609020204030204" pitchFamily="49" charset="0"/>
                </a:rPr>
                <a:t>criteria</a:t>
              </a:r>
              <a:r>
                <a:rPr lang="en-US" smtClean="0">
                  <a:solidFill>
                    <a:srgbClr val="000000"/>
                  </a:solidFill>
                  <a:highlight>
                    <a:srgbClr val="E8F2FE"/>
                  </a:highlight>
                  <a:latin typeface="Consolas" panose="020B0609020204030204" pitchFamily="49" charset="0"/>
                </a:rPr>
                <a:t>.multiselect(</a:t>
              </a:r>
              <a:r>
                <a:rPr lang="en-US" smtClean="0">
                  <a:solidFill>
                    <a:srgbClr val="6A3E3E"/>
                  </a:solidFill>
                  <a:highlight>
                    <a:srgbClr val="E8F2FE"/>
                  </a:highlight>
                  <a:latin typeface="Consolas" panose="020B0609020204030204" pitchFamily="49" charset="0"/>
                </a:rPr>
                <a:t>root</a:t>
              </a:r>
              <a:r>
                <a:rPr lang="en-US" smtClean="0">
                  <a:solidFill>
                    <a:srgbClr val="000000"/>
                  </a:solidFill>
                  <a:highlight>
                    <a:srgbClr val="E8F2FE"/>
                  </a:highlight>
                  <a:latin typeface="Consolas" panose="020B0609020204030204" pitchFamily="49" charset="0"/>
                </a:rPr>
                <a:t>.get</a:t>
              </a:r>
              <a:r>
                <a:rPr lang="en-US">
                  <a:solidFill>
                    <a:srgbClr val="000000"/>
                  </a:solidFill>
                  <a:highlight>
                    <a:srgbClr val="E8F2FE"/>
                  </a:highlight>
                  <a:latin typeface="Consolas" panose="020B0609020204030204" pitchFamily="49" charset="0"/>
                </a:rPr>
                <a:t>(</a:t>
              </a:r>
              <a:r>
                <a:rPr lang="en-US">
                  <a:solidFill>
                    <a:srgbClr val="2A00FF"/>
                  </a:solidFill>
                  <a:highlight>
                    <a:srgbClr val="E8F2FE"/>
                  </a:highlight>
                  <a:latin typeface="Consolas" panose="020B0609020204030204" pitchFamily="49" charset="0"/>
                </a:rPr>
                <a:t>"deptId"</a:t>
              </a:r>
              <a:r>
                <a:rPr lang="en-US">
                  <a:solidFill>
                    <a:srgbClr val="000000"/>
                  </a:solidFill>
                  <a:highlight>
                    <a:srgbClr val="E8F2FE"/>
                  </a:highlight>
                  <a:latin typeface="Consolas" panose="020B0609020204030204" pitchFamily="49" charset="0"/>
                </a:rPr>
                <a:t>), </a:t>
              </a:r>
              <a:r>
                <a:rPr lang="en-US">
                  <a:solidFill>
                    <a:srgbClr val="6A3E3E"/>
                  </a:solidFill>
                  <a:highlight>
                    <a:srgbClr val="E8F2FE"/>
                  </a:highlight>
                  <a:latin typeface="Consolas" panose="020B0609020204030204" pitchFamily="49" charset="0"/>
                </a:rPr>
                <a:t>root</a:t>
              </a:r>
              <a:r>
                <a:rPr lang="en-US">
                  <a:solidFill>
                    <a:srgbClr val="000000"/>
                  </a:solidFill>
                  <a:highlight>
                    <a:srgbClr val="E8F2FE"/>
                  </a:highlight>
                  <a:latin typeface="Consolas" panose="020B0609020204030204" pitchFamily="49" charset="0"/>
                </a:rPr>
                <a:t>.get(</a:t>
              </a:r>
              <a:r>
                <a:rPr lang="en-US">
                  <a:solidFill>
                    <a:srgbClr val="2A00FF"/>
                  </a:solidFill>
                  <a:highlight>
                    <a:srgbClr val="E8F2FE"/>
                  </a:highlight>
                  <a:latin typeface="Consolas" panose="020B0609020204030204" pitchFamily="49" charset="0"/>
                </a:rPr>
                <a:t>"deptName"</a:t>
              </a:r>
              <a:r>
                <a:rPr lang="en-US">
                  <a:solidFill>
                    <a:srgbClr val="000000"/>
                  </a:solidFill>
                  <a:highlight>
                    <a:srgbClr val="E8F2FE"/>
                  </a:highlight>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smtClean="0">
                  <a:solidFill>
                    <a:srgbClr val="000000"/>
                  </a:solidFill>
                  <a:latin typeface="Consolas" panose="020B0609020204030204" pitchFamily="49" charset="0"/>
                </a:rPr>
                <a:t>                    </a:t>
              </a:r>
              <a:endParaRPr lang="en-US">
                <a:solidFill>
                  <a:srgbClr val="000000"/>
                </a:solidFill>
                <a:latin typeface="Consolas" panose="020B0609020204030204" pitchFamily="49" charset="0"/>
              </a:endParaRPr>
            </a:p>
            <a:p>
              <a:r>
                <a:rPr lang="en-US" smtClean="0">
                  <a:solidFill>
                    <a:srgbClr val="000000"/>
                  </a:solidFill>
                  <a:latin typeface="Consolas" panose="020B0609020204030204" pitchFamily="49" charset="0"/>
                </a:rPr>
                <a:t>List&lt;Departments</a:t>
              </a:r>
              <a:r>
                <a:rPr lang="en-US">
                  <a:solidFill>
                    <a:srgbClr val="000000"/>
                  </a:solidFill>
                  <a:latin typeface="Consolas" panose="020B0609020204030204" pitchFamily="49" charset="0"/>
                </a:rPr>
                <a:t>&gt; </a:t>
              </a:r>
              <a:r>
                <a:rPr lang="en-US">
                  <a:solidFill>
                    <a:srgbClr val="6A3E3E"/>
                  </a:solidFill>
                  <a:highlight>
                    <a:srgbClr val="F0D8A8"/>
                  </a:highlight>
                  <a:latin typeface="Consolas" panose="020B0609020204030204" pitchFamily="49" charset="0"/>
                </a:rPr>
                <a:t>departments</a:t>
              </a:r>
              <a:r>
                <a:rPr lang="en-US">
                  <a:solidFill>
                    <a:srgbClr val="000000"/>
                  </a:solidFill>
                  <a:highlight>
                    <a:srgbClr val="F0D8A8"/>
                  </a:highlight>
                  <a:latin typeface="Consolas" panose="020B0609020204030204" pitchFamily="49" charset="0"/>
                </a:rPr>
                <a:t> = </a:t>
              </a:r>
              <a:r>
                <a:rPr lang="en-US">
                  <a:solidFill>
                    <a:srgbClr val="6A3E3E"/>
                  </a:solidFill>
                  <a:highlight>
                    <a:srgbClr val="F0D8A8"/>
                  </a:highlight>
                  <a:latin typeface="Consolas" panose="020B0609020204030204" pitchFamily="49" charset="0"/>
                </a:rPr>
                <a:t>session</a:t>
              </a:r>
              <a:r>
                <a:rPr lang="en-US">
                  <a:solidFill>
                    <a:srgbClr val="000000"/>
                  </a:solidFill>
                  <a:highlight>
                    <a:srgbClr val="F0D8A8"/>
                  </a:highlight>
                  <a:latin typeface="Consolas" panose="020B0609020204030204" pitchFamily="49" charset="0"/>
                </a:rPr>
                <a:t>.createQuery(</a:t>
              </a:r>
              <a:r>
                <a:rPr lang="en-US">
                  <a:solidFill>
                    <a:srgbClr val="6A3E3E"/>
                  </a:solidFill>
                  <a:highlight>
                    <a:srgbClr val="F0D8A8"/>
                  </a:highlight>
                  <a:latin typeface="Consolas" panose="020B0609020204030204" pitchFamily="49" charset="0"/>
                </a:rPr>
                <a:t>criteria</a:t>
              </a:r>
              <a:r>
                <a:rPr lang="en-US">
                  <a:solidFill>
                    <a:srgbClr val="000000"/>
                  </a:solidFill>
                  <a:highlight>
                    <a:srgbClr val="F0D8A8"/>
                  </a:highlight>
                  <a:latin typeface="Consolas" panose="020B0609020204030204" pitchFamily="49" charset="0"/>
                </a:rPr>
                <a:t>)</a:t>
              </a:r>
            </a:p>
            <a:p>
              <a:r>
                <a:rPr lang="en-US">
                  <a:solidFill>
                    <a:srgbClr val="000000"/>
                  </a:solidFill>
                  <a:latin typeface="Consolas" panose="020B0609020204030204" pitchFamily="49" charset="0"/>
                </a:rPr>
                <a:t>                    .getResultList();</a:t>
              </a:r>
              <a:endParaRPr lang="en-US"/>
            </a:p>
          </p:txBody>
        </p:sp>
        <p:sp>
          <p:nvSpPr>
            <p:cNvPr id="8" name="Rectangle 7"/>
            <p:cNvSpPr/>
            <p:nvPr/>
          </p:nvSpPr>
          <p:spPr>
            <a:xfrm>
              <a:off x="508076" y="3593805"/>
              <a:ext cx="8034040" cy="41467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881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Create Criteria in Hibernate 5</a:t>
            </a:r>
            <a:endParaRPr lang="en-US"/>
          </a:p>
        </p:txBody>
      </p:sp>
      <p:sp>
        <p:nvSpPr>
          <p:cNvPr id="3" name="Content Placeholder 2"/>
          <p:cNvSpPr>
            <a:spLocks noGrp="1"/>
          </p:cNvSpPr>
          <p:nvPr>
            <p:ph idx="1"/>
          </p:nvPr>
        </p:nvSpPr>
        <p:spPr/>
        <p:txBody>
          <a:bodyPr/>
          <a:lstStyle/>
          <a:p>
            <a:r>
              <a:rPr lang="en-US" b="1" smtClean="0"/>
              <a:t>Example 3</a:t>
            </a:r>
            <a:r>
              <a:rPr lang="en-US" smtClean="0"/>
              <a:t>: </a:t>
            </a:r>
            <a:r>
              <a:rPr lang="en-US">
                <a:solidFill>
                  <a:srgbClr val="1125E5"/>
                </a:solidFill>
              </a:rPr>
              <a:t>Selecting multiple values</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
        <p:nvSpPr>
          <p:cNvPr id="6" name="Rectangle 5"/>
          <p:cNvSpPr/>
          <p:nvPr/>
        </p:nvSpPr>
        <p:spPr>
          <a:xfrm>
            <a:off x="408222" y="1460971"/>
            <a:ext cx="8280427" cy="4247317"/>
          </a:xfrm>
          <a:prstGeom prst="rect">
            <a:avLst/>
          </a:prstGeom>
          <a:solidFill>
            <a:schemeClr val="bg1">
              <a:lumMod val="95000"/>
            </a:schemeClr>
          </a:solidFill>
        </p:spPr>
        <p:txBody>
          <a:bodyPr wrap="square">
            <a:spAutoFit/>
          </a:bodyPr>
          <a:lstStyle/>
          <a:p>
            <a:r>
              <a:rPr lang="en-US" smtClean="0">
                <a:solidFill>
                  <a:srgbClr val="000000"/>
                </a:solidFill>
                <a:latin typeface="Consolas" panose="020B0609020204030204" pitchFamily="49" charset="0"/>
              </a:rPr>
              <a:t>CriteriaBuilder </a:t>
            </a:r>
            <a:r>
              <a:rPr lang="en-US">
                <a:solidFill>
                  <a:srgbClr val="6A3E3E"/>
                </a:solidFill>
                <a:latin typeface="Consolas" panose="020B0609020204030204" pitchFamily="49" charset="0"/>
              </a:rPr>
              <a:t>builder</a:t>
            </a:r>
            <a:r>
              <a:rPr lang="en-US">
                <a:solidFill>
                  <a:srgbClr val="000000"/>
                </a:solidFill>
                <a:latin typeface="Consolas" panose="020B0609020204030204" pitchFamily="49" charset="0"/>
              </a:rPr>
              <a:t> = </a:t>
            </a:r>
            <a:r>
              <a:rPr lang="en-US">
                <a:solidFill>
                  <a:srgbClr val="6A3E3E"/>
                </a:solidFill>
                <a:highlight>
                  <a:srgbClr val="D4D4D4"/>
                </a:highlight>
                <a:latin typeface="Consolas" panose="020B0609020204030204" pitchFamily="49" charset="0"/>
              </a:rPr>
              <a:t>session</a:t>
            </a:r>
            <a:r>
              <a:rPr lang="en-US">
                <a:solidFill>
                  <a:srgbClr val="000000"/>
                </a:solidFill>
                <a:highlight>
                  <a:srgbClr val="D4D4D4"/>
                </a:highlight>
                <a:latin typeface="Consolas" panose="020B0609020204030204" pitchFamily="49" charset="0"/>
              </a:rPr>
              <a:t>.getCriteriaBuilder();</a:t>
            </a:r>
          </a:p>
          <a:p>
            <a:endParaRPr lang="en-US">
              <a:latin typeface="Consolas" panose="020B0609020204030204" pitchFamily="49" charset="0"/>
            </a:endParaRPr>
          </a:p>
          <a:p>
            <a:r>
              <a:rPr lang="en-GB" smtClean="0">
                <a:solidFill>
                  <a:srgbClr val="000000"/>
                </a:solidFill>
                <a:latin typeface="Consolas" panose="020B0609020204030204" pitchFamily="49" charset="0"/>
              </a:rPr>
              <a:t>CriteriaQuery&lt;Object</a:t>
            </a:r>
            <a:r>
              <a:rPr lang="en-GB">
                <a:solidFill>
                  <a:srgbClr val="000000"/>
                </a:solidFill>
                <a:latin typeface="Consolas" panose="020B0609020204030204" pitchFamily="49" charset="0"/>
              </a:rPr>
              <a:t>[]&gt; </a:t>
            </a:r>
            <a:r>
              <a:rPr lang="en-GB">
                <a:solidFill>
                  <a:srgbClr val="6A3E3E"/>
                </a:solidFill>
                <a:latin typeface="Consolas" panose="020B0609020204030204" pitchFamily="49" charset="0"/>
              </a:rPr>
              <a:t>criteria</a:t>
            </a:r>
            <a:r>
              <a:rPr lang="en-GB">
                <a:solidFill>
                  <a:srgbClr val="000000"/>
                </a:solidFill>
                <a:latin typeface="Consolas" panose="020B0609020204030204" pitchFamily="49" charset="0"/>
              </a:rPr>
              <a:t> = </a:t>
            </a:r>
            <a:r>
              <a:rPr lang="en-GB">
                <a:solidFill>
                  <a:srgbClr val="6A3E3E"/>
                </a:solidFill>
                <a:latin typeface="Consolas" panose="020B0609020204030204" pitchFamily="49" charset="0"/>
              </a:rPr>
              <a:t>builder</a:t>
            </a:r>
            <a:r>
              <a:rPr lang="en-GB" smtClean="0">
                <a:solidFill>
                  <a:srgbClr val="000000"/>
                </a:solidFill>
                <a:latin typeface="Consolas" panose="020B0609020204030204" pitchFamily="49" charset="0"/>
              </a:rPr>
              <a:t>.</a:t>
            </a:r>
          </a:p>
          <a:p>
            <a:r>
              <a:rPr lang="en-GB">
                <a:solidFill>
                  <a:srgbClr val="000000"/>
                </a:solidFill>
                <a:latin typeface="Consolas" panose="020B0609020204030204" pitchFamily="49" charset="0"/>
              </a:rPr>
              <a:t>	</a:t>
            </a:r>
            <a:r>
              <a:rPr lang="en-GB" smtClean="0">
                <a:solidFill>
                  <a:srgbClr val="000000"/>
                </a:solidFill>
                <a:latin typeface="Consolas" panose="020B0609020204030204" pitchFamily="49" charset="0"/>
              </a:rPr>
              <a:t>					createQuery</a:t>
            </a:r>
            <a:r>
              <a:rPr lang="en-GB">
                <a:solidFill>
                  <a:srgbClr val="000000"/>
                </a:solidFill>
                <a:latin typeface="Consolas" panose="020B0609020204030204" pitchFamily="49" charset="0"/>
              </a:rPr>
              <a:t>( Object[].</a:t>
            </a:r>
            <a:r>
              <a:rPr lang="en-GB" b="1">
                <a:solidFill>
                  <a:srgbClr val="7F0055"/>
                </a:solidFill>
                <a:latin typeface="Consolas" panose="020B0609020204030204" pitchFamily="49" charset="0"/>
              </a:rPr>
              <a:t>class</a:t>
            </a:r>
            <a:r>
              <a:rPr lang="en-GB" b="1">
                <a:solidFill>
                  <a:srgbClr val="000000"/>
                </a:solidFill>
                <a:latin typeface="Consolas" panose="020B0609020204030204" pitchFamily="49" charset="0"/>
              </a:rPr>
              <a:t> );</a:t>
            </a:r>
          </a:p>
          <a:p>
            <a:r>
              <a:rPr lang="en-US" smtClean="0">
                <a:solidFill>
                  <a:srgbClr val="000000"/>
                </a:solidFill>
                <a:latin typeface="Consolas" panose="020B0609020204030204" pitchFamily="49" charset="0"/>
              </a:rPr>
              <a:t>Root&lt;Person</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criteria</a:t>
            </a:r>
            <a:r>
              <a:rPr lang="en-US">
                <a:solidFill>
                  <a:srgbClr val="000000"/>
                </a:solidFill>
                <a:latin typeface="Consolas" panose="020B0609020204030204" pitchFamily="49" charset="0"/>
              </a:rPr>
              <a:t>.from( Person.</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 );</a:t>
            </a:r>
          </a:p>
          <a:p>
            <a:endParaRPr lang="en-US">
              <a:latin typeface="Consolas" panose="020B0609020204030204" pitchFamily="49" charset="0"/>
            </a:endParaRPr>
          </a:p>
          <a:p>
            <a:r>
              <a:rPr lang="en-US" smtClean="0">
                <a:solidFill>
                  <a:srgbClr val="000000"/>
                </a:solidFill>
                <a:latin typeface="Consolas" panose="020B0609020204030204" pitchFamily="49" charset="0"/>
              </a:rPr>
              <a:t>Path&lt;Long</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idPath</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.get(</a:t>
            </a:r>
            <a:r>
              <a:rPr lang="en-US">
                <a:solidFill>
                  <a:srgbClr val="2A00FF"/>
                </a:solidFill>
                <a:latin typeface="Consolas" panose="020B0609020204030204" pitchFamily="49" charset="0"/>
              </a:rPr>
              <a:t>"id"</a:t>
            </a:r>
            <a:r>
              <a:rPr lang="en-US">
                <a:solidFill>
                  <a:srgbClr val="000000"/>
                </a:solidFill>
                <a:latin typeface="Consolas" panose="020B0609020204030204" pitchFamily="49" charset="0"/>
              </a:rPr>
              <a:t>);</a:t>
            </a:r>
          </a:p>
          <a:p>
            <a:r>
              <a:rPr lang="en-US" smtClean="0">
                <a:solidFill>
                  <a:srgbClr val="000000"/>
                </a:solidFill>
                <a:latin typeface="Consolas" panose="020B0609020204030204" pitchFamily="49" charset="0"/>
              </a:rPr>
              <a:t>Path&lt;String</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nickNamePath</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.get(</a:t>
            </a:r>
            <a:r>
              <a:rPr lang="en-US">
                <a:solidFill>
                  <a:srgbClr val="2A00FF"/>
                </a:solidFill>
                <a:latin typeface="Consolas" panose="020B0609020204030204" pitchFamily="49" charset="0"/>
              </a:rPr>
              <a:t>"nickName"</a:t>
            </a:r>
            <a:r>
              <a:rPr lang="en-US">
                <a:solidFill>
                  <a:srgbClr val="000000"/>
                </a:solidFill>
                <a:latin typeface="Consolas" panose="020B0609020204030204" pitchFamily="49" charset="0"/>
              </a:rPr>
              <a:t>);</a:t>
            </a:r>
          </a:p>
          <a:p>
            <a:endParaRPr lang="en-US">
              <a:latin typeface="Consolas" panose="020B0609020204030204" pitchFamily="49" charset="0"/>
            </a:endParaRPr>
          </a:p>
          <a:p>
            <a:r>
              <a:rPr lang="en-US" smtClean="0">
                <a:solidFill>
                  <a:srgbClr val="6A3E3E"/>
                </a:solidFill>
                <a:latin typeface="Consolas" panose="020B0609020204030204" pitchFamily="49" charset="0"/>
              </a:rPr>
              <a:t>criteria</a:t>
            </a:r>
            <a:r>
              <a:rPr lang="en-US" smtClean="0">
                <a:solidFill>
                  <a:srgbClr val="000000"/>
                </a:solidFill>
                <a:latin typeface="Consolas" panose="020B0609020204030204" pitchFamily="49" charset="0"/>
              </a:rPr>
              <a:t>.select</a:t>
            </a:r>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builder</a:t>
            </a:r>
            <a:r>
              <a:rPr lang="en-US">
                <a:solidFill>
                  <a:srgbClr val="000000"/>
                </a:solidFill>
                <a:latin typeface="Consolas" panose="020B0609020204030204" pitchFamily="49" charset="0"/>
              </a:rPr>
              <a:t>.array( </a:t>
            </a:r>
            <a:r>
              <a:rPr lang="en-US">
                <a:solidFill>
                  <a:srgbClr val="6A3E3E"/>
                </a:solidFill>
                <a:latin typeface="Consolas" panose="020B0609020204030204" pitchFamily="49" charset="0"/>
              </a:rPr>
              <a:t>idPath</a:t>
            </a:r>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nickNamePath</a:t>
            </a:r>
            <a:r>
              <a:rPr lang="en-US">
                <a:solidFill>
                  <a:srgbClr val="000000"/>
                </a:solidFill>
                <a:latin typeface="Consolas" panose="020B0609020204030204" pitchFamily="49" charset="0"/>
              </a:rPr>
              <a:t> ) );</a:t>
            </a:r>
          </a:p>
          <a:p>
            <a:r>
              <a:rPr lang="en-GB" smtClean="0">
                <a:solidFill>
                  <a:srgbClr val="6A3E3E"/>
                </a:solidFill>
                <a:latin typeface="Consolas" panose="020B0609020204030204" pitchFamily="49" charset="0"/>
              </a:rPr>
              <a:t>criteria</a:t>
            </a:r>
            <a:r>
              <a:rPr lang="en-GB" smtClean="0">
                <a:solidFill>
                  <a:srgbClr val="000000"/>
                </a:solidFill>
                <a:latin typeface="Consolas" panose="020B0609020204030204" pitchFamily="49" charset="0"/>
              </a:rPr>
              <a:t>.where</a:t>
            </a:r>
            <a:r>
              <a:rPr lang="en-GB">
                <a:solidFill>
                  <a:srgbClr val="000000"/>
                </a:solidFill>
                <a:latin typeface="Consolas" panose="020B0609020204030204" pitchFamily="49" charset="0"/>
              </a:rPr>
              <a:t>( </a:t>
            </a:r>
            <a:r>
              <a:rPr lang="en-GB" smtClean="0">
                <a:solidFill>
                  <a:srgbClr val="6A3E3E"/>
                </a:solidFill>
                <a:latin typeface="Consolas" panose="020B0609020204030204" pitchFamily="49" charset="0"/>
              </a:rPr>
              <a:t>builder</a:t>
            </a:r>
            <a:r>
              <a:rPr lang="en-GB" smtClean="0">
                <a:solidFill>
                  <a:srgbClr val="000000"/>
                </a:solidFill>
                <a:latin typeface="Consolas" panose="020B0609020204030204" pitchFamily="49" charset="0"/>
              </a:rPr>
              <a:t>.</a:t>
            </a:r>
          </a:p>
          <a:p>
            <a:r>
              <a:rPr lang="en-GB">
                <a:solidFill>
                  <a:srgbClr val="000000"/>
                </a:solidFill>
                <a:latin typeface="Consolas" panose="020B0609020204030204" pitchFamily="49" charset="0"/>
              </a:rPr>
              <a:t>	</a:t>
            </a:r>
            <a:r>
              <a:rPr lang="en-GB" smtClean="0">
                <a:solidFill>
                  <a:srgbClr val="000000"/>
                </a:solidFill>
                <a:latin typeface="Consolas" panose="020B0609020204030204" pitchFamily="49" charset="0"/>
              </a:rPr>
              <a:t>				equal(</a:t>
            </a:r>
            <a:r>
              <a:rPr lang="en-GB" smtClean="0">
                <a:solidFill>
                  <a:srgbClr val="6A3E3E"/>
                </a:solidFill>
                <a:latin typeface="Consolas" panose="020B0609020204030204" pitchFamily="49" charset="0"/>
              </a:rPr>
              <a:t>root</a:t>
            </a:r>
            <a:r>
              <a:rPr lang="en-GB" smtClean="0">
                <a:solidFill>
                  <a:srgbClr val="000000"/>
                </a:solidFill>
                <a:latin typeface="Consolas" panose="020B0609020204030204" pitchFamily="49" charset="0"/>
              </a:rPr>
              <a:t>.get</a:t>
            </a:r>
            <a:r>
              <a:rPr lang="en-GB">
                <a:solidFill>
                  <a:srgbClr val="000000"/>
                </a:solidFill>
                <a:latin typeface="Consolas" panose="020B0609020204030204" pitchFamily="49" charset="0"/>
              </a:rPr>
              <a:t>(</a:t>
            </a:r>
            <a:r>
              <a:rPr lang="en-GB">
                <a:solidFill>
                  <a:srgbClr val="2A00FF"/>
                </a:solidFill>
                <a:latin typeface="Consolas" panose="020B0609020204030204" pitchFamily="49" charset="0"/>
              </a:rPr>
              <a:t>"nickName"</a:t>
            </a:r>
            <a:r>
              <a:rPr lang="en-GB">
                <a:solidFill>
                  <a:srgbClr val="000000"/>
                </a:solidFill>
                <a:latin typeface="Consolas" panose="020B0609020204030204" pitchFamily="49" charset="0"/>
              </a:rPr>
              <a:t>), </a:t>
            </a:r>
            <a:r>
              <a:rPr lang="en-GB">
                <a:solidFill>
                  <a:srgbClr val="2A00FF"/>
                </a:solidFill>
                <a:latin typeface="Consolas" panose="020B0609020204030204" pitchFamily="49" charset="0"/>
              </a:rPr>
              <a:t>"John Doe"</a:t>
            </a:r>
            <a:r>
              <a:rPr lang="en-GB">
                <a:solidFill>
                  <a:srgbClr val="000000"/>
                </a:solidFill>
                <a:latin typeface="Consolas" panose="020B0609020204030204" pitchFamily="49" charset="0"/>
              </a:rPr>
              <a:t> ) );</a:t>
            </a:r>
          </a:p>
          <a:p>
            <a:endParaRPr lang="en-US">
              <a:latin typeface="Consolas" panose="020B0609020204030204" pitchFamily="49" charset="0"/>
            </a:endParaRPr>
          </a:p>
          <a:p>
            <a:r>
              <a:rPr lang="en-GB" smtClean="0">
                <a:solidFill>
                  <a:srgbClr val="000000"/>
                </a:solidFill>
                <a:latin typeface="Consolas" panose="020B0609020204030204" pitchFamily="49" charset="0"/>
              </a:rPr>
              <a:t>List&lt;Object</a:t>
            </a:r>
            <a:r>
              <a:rPr lang="en-GB">
                <a:solidFill>
                  <a:srgbClr val="000000"/>
                </a:solidFill>
                <a:latin typeface="Consolas" panose="020B0609020204030204" pitchFamily="49" charset="0"/>
              </a:rPr>
              <a:t>[]&gt; </a:t>
            </a:r>
            <a:r>
              <a:rPr lang="en-GB">
                <a:solidFill>
                  <a:srgbClr val="6A3E3E"/>
                </a:solidFill>
                <a:latin typeface="Consolas" panose="020B0609020204030204" pitchFamily="49" charset="0"/>
              </a:rPr>
              <a:t>idAndNickNames</a:t>
            </a:r>
            <a:r>
              <a:rPr lang="en-GB">
                <a:solidFill>
                  <a:srgbClr val="000000"/>
                </a:solidFill>
                <a:latin typeface="Consolas" panose="020B0609020204030204" pitchFamily="49" charset="0"/>
              </a:rPr>
              <a:t> = </a:t>
            </a:r>
            <a:r>
              <a:rPr lang="en-GB">
                <a:solidFill>
                  <a:srgbClr val="6A3E3E"/>
                </a:solidFill>
                <a:highlight>
                  <a:srgbClr val="D4D4D4"/>
                </a:highlight>
                <a:latin typeface="Consolas" panose="020B0609020204030204" pitchFamily="49" charset="0"/>
              </a:rPr>
              <a:t>session</a:t>
            </a:r>
            <a:r>
              <a:rPr lang="en-GB" smtClean="0">
                <a:solidFill>
                  <a:srgbClr val="000000"/>
                </a:solidFill>
                <a:highlight>
                  <a:srgbClr val="D4D4D4"/>
                </a:highlight>
                <a:latin typeface="Consolas" panose="020B0609020204030204" pitchFamily="49" charset="0"/>
              </a:rPr>
              <a:t>.</a:t>
            </a:r>
          </a:p>
          <a:p>
            <a:r>
              <a:rPr lang="en-GB">
                <a:solidFill>
                  <a:srgbClr val="000000"/>
                </a:solidFill>
                <a:highlight>
                  <a:srgbClr val="D4D4D4"/>
                </a:highlight>
                <a:latin typeface="Consolas" panose="020B0609020204030204" pitchFamily="49" charset="0"/>
              </a:rPr>
              <a:t>	</a:t>
            </a:r>
            <a:r>
              <a:rPr lang="en-GB" smtClean="0">
                <a:solidFill>
                  <a:srgbClr val="000000"/>
                </a:solidFill>
                <a:highlight>
                  <a:srgbClr val="D4D4D4"/>
                </a:highlight>
                <a:latin typeface="Consolas" panose="020B0609020204030204" pitchFamily="49" charset="0"/>
              </a:rPr>
              <a:t>					createQuery</a:t>
            </a:r>
            <a:r>
              <a:rPr lang="en-GB">
                <a:solidFill>
                  <a:srgbClr val="000000"/>
                </a:solidFill>
                <a:highlight>
                  <a:srgbClr val="D4D4D4"/>
                </a:highlight>
                <a:latin typeface="Consolas" panose="020B0609020204030204" pitchFamily="49" charset="0"/>
              </a:rPr>
              <a:t>( </a:t>
            </a:r>
            <a:r>
              <a:rPr lang="en-GB">
                <a:solidFill>
                  <a:srgbClr val="6A3E3E"/>
                </a:solidFill>
                <a:highlight>
                  <a:srgbClr val="D4D4D4"/>
                </a:highlight>
                <a:latin typeface="Consolas" panose="020B0609020204030204" pitchFamily="49" charset="0"/>
              </a:rPr>
              <a:t>criteria</a:t>
            </a:r>
            <a:r>
              <a:rPr lang="en-GB">
                <a:solidFill>
                  <a:srgbClr val="000000"/>
                </a:solidFill>
                <a:highlight>
                  <a:srgbClr val="D4D4D4"/>
                </a:highlight>
                <a:latin typeface="Consolas" panose="020B0609020204030204" pitchFamily="49" charset="0"/>
              </a:rPr>
              <a:t> ).getResultList();</a:t>
            </a:r>
            <a:endParaRPr lang="en-US"/>
          </a:p>
        </p:txBody>
      </p:sp>
    </p:spTree>
    <p:extLst>
      <p:ext uri="{BB962C8B-B14F-4D97-AF65-F5344CB8AC3E}">
        <p14:creationId xmlns:p14="http://schemas.microsoft.com/office/powerpoint/2010/main" val="3427664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Create Criteria in Hibernate 5</a:t>
            </a:r>
            <a:endParaRPr lang="en-US"/>
          </a:p>
        </p:txBody>
      </p:sp>
      <p:sp>
        <p:nvSpPr>
          <p:cNvPr id="3" name="Content Placeholder 2"/>
          <p:cNvSpPr>
            <a:spLocks noGrp="1"/>
          </p:cNvSpPr>
          <p:nvPr>
            <p:ph idx="1"/>
          </p:nvPr>
        </p:nvSpPr>
        <p:spPr/>
        <p:txBody>
          <a:bodyPr/>
          <a:lstStyle/>
          <a:p>
            <a:r>
              <a:rPr lang="en-US" b="1" smtClean="0"/>
              <a:t>Example 3</a:t>
            </a:r>
            <a:r>
              <a:rPr lang="en-US" smtClean="0"/>
              <a:t>: </a:t>
            </a:r>
            <a:r>
              <a:rPr lang="en-US">
                <a:solidFill>
                  <a:srgbClr val="1125E5"/>
                </a:solidFill>
              </a:rPr>
              <a:t>Selecting multiple values</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
        <p:nvSpPr>
          <p:cNvPr id="6" name="Rectangle 5"/>
          <p:cNvSpPr/>
          <p:nvPr/>
        </p:nvSpPr>
        <p:spPr>
          <a:xfrm>
            <a:off x="408222" y="1460971"/>
            <a:ext cx="8280427" cy="4247317"/>
          </a:xfrm>
          <a:prstGeom prst="rect">
            <a:avLst/>
          </a:prstGeom>
          <a:solidFill>
            <a:schemeClr val="bg1">
              <a:lumMod val="95000"/>
            </a:schemeClr>
          </a:solidFill>
        </p:spPr>
        <p:txBody>
          <a:bodyPr wrap="square">
            <a:spAutoFit/>
          </a:bodyPr>
          <a:lstStyle/>
          <a:p>
            <a:r>
              <a:rPr lang="en-US" smtClean="0">
                <a:solidFill>
                  <a:srgbClr val="000000"/>
                </a:solidFill>
                <a:latin typeface="Consolas" panose="020B0609020204030204" pitchFamily="49" charset="0"/>
              </a:rPr>
              <a:t>CriteriaBuilder </a:t>
            </a:r>
            <a:r>
              <a:rPr lang="en-US">
                <a:solidFill>
                  <a:srgbClr val="6A3E3E"/>
                </a:solidFill>
                <a:latin typeface="Consolas" panose="020B0609020204030204" pitchFamily="49" charset="0"/>
              </a:rPr>
              <a:t>builder</a:t>
            </a:r>
            <a:r>
              <a:rPr lang="en-US">
                <a:solidFill>
                  <a:srgbClr val="000000"/>
                </a:solidFill>
                <a:latin typeface="Consolas" panose="020B0609020204030204" pitchFamily="49" charset="0"/>
              </a:rPr>
              <a:t> = </a:t>
            </a:r>
            <a:r>
              <a:rPr lang="en-US">
                <a:solidFill>
                  <a:srgbClr val="6A3E3E"/>
                </a:solidFill>
                <a:highlight>
                  <a:srgbClr val="D4D4D4"/>
                </a:highlight>
                <a:latin typeface="Consolas" panose="020B0609020204030204" pitchFamily="49" charset="0"/>
              </a:rPr>
              <a:t>session</a:t>
            </a:r>
            <a:r>
              <a:rPr lang="en-US">
                <a:solidFill>
                  <a:srgbClr val="000000"/>
                </a:solidFill>
                <a:highlight>
                  <a:srgbClr val="D4D4D4"/>
                </a:highlight>
                <a:latin typeface="Consolas" panose="020B0609020204030204" pitchFamily="49" charset="0"/>
              </a:rPr>
              <a:t>.getCriteriaBuilder();</a:t>
            </a:r>
          </a:p>
          <a:p>
            <a:endParaRPr lang="en-US">
              <a:latin typeface="Consolas" panose="020B0609020204030204" pitchFamily="49" charset="0"/>
            </a:endParaRPr>
          </a:p>
          <a:p>
            <a:r>
              <a:rPr lang="en-GB" smtClean="0">
                <a:solidFill>
                  <a:srgbClr val="000000"/>
                </a:solidFill>
                <a:latin typeface="Consolas" panose="020B0609020204030204" pitchFamily="49" charset="0"/>
              </a:rPr>
              <a:t>CriteriaQuery&lt;Object</a:t>
            </a:r>
            <a:r>
              <a:rPr lang="en-GB">
                <a:solidFill>
                  <a:srgbClr val="000000"/>
                </a:solidFill>
                <a:latin typeface="Consolas" panose="020B0609020204030204" pitchFamily="49" charset="0"/>
              </a:rPr>
              <a:t>[]&gt; </a:t>
            </a:r>
            <a:r>
              <a:rPr lang="en-GB">
                <a:solidFill>
                  <a:srgbClr val="6A3E3E"/>
                </a:solidFill>
                <a:latin typeface="Consolas" panose="020B0609020204030204" pitchFamily="49" charset="0"/>
              </a:rPr>
              <a:t>criteria</a:t>
            </a:r>
            <a:r>
              <a:rPr lang="en-GB">
                <a:solidFill>
                  <a:srgbClr val="000000"/>
                </a:solidFill>
                <a:latin typeface="Consolas" panose="020B0609020204030204" pitchFamily="49" charset="0"/>
              </a:rPr>
              <a:t> = </a:t>
            </a:r>
            <a:r>
              <a:rPr lang="en-GB">
                <a:solidFill>
                  <a:srgbClr val="6A3E3E"/>
                </a:solidFill>
                <a:latin typeface="Consolas" panose="020B0609020204030204" pitchFamily="49" charset="0"/>
              </a:rPr>
              <a:t>builder</a:t>
            </a:r>
            <a:r>
              <a:rPr lang="en-GB" smtClean="0">
                <a:solidFill>
                  <a:srgbClr val="000000"/>
                </a:solidFill>
                <a:latin typeface="Consolas" panose="020B0609020204030204" pitchFamily="49" charset="0"/>
              </a:rPr>
              <a:t>.</a:t>
            </a:r>
          </a:p>
          <a:p>
            <a:r>
              <a:rPr lang="en-GB">
                <a:solidFill>
                  <a:srgbClr val="000000"/>
                </a:solidFill>
                <a:latin typeface="Consolas" panose="020B0609020204030204" pitchFamily="49" charset="0"/>
              </a:rPr>
              <a:t>	</a:t>
            </a:r>
            <a:r>
              <a:rPr lang="en-GB" smtClean="0">
                <a:solidFill>
                  <a:srgbClr val="000000"/>
                </a:solidFill>
                <a:latin typeface="Consolas" panose="020B0609020204030204" pitchFamily="49" charset="0"/>
              </a:rPr>
              <a:t>					createQuery</a:t>
            </a:r>
            <a:r>
              <a:rPr lang="en-GB">
                <a:solidFill>
                  <a:srgbClr val="000000"/>
                </a:solidFill>
                <a:latin typeface="Consolas" panose="020B0609020204030204" pitchFamily="49" charset="0"/>
              </a:rPr>
              <a:t>( Object[].</a:t>
            </a:r>
            <a:r>
              <a:rPr lang="en-GB" b="1">
                <a:solidFill>
                  <a:srgbClr val="7F0055"/>
                </a:solidFill>
                <a:latin typeface="Consolas" panose="020B0609020204030204" pitchFamily="49" charset="0"/>
              </a:rPr>
              <a:t>class</a:t>
            </a:r>
            <a:r>
              <a:rPr lang="en-GB" b="1">
                <a:solidFill>
                  <a:srgbClr val="000000"/>
                </a:solidFill>
                <a:latin typeface="Consolas" panose="020B0609020204030204" pitchFamily="49" charset="0"/>
              </a:rPr>
              <a:t> );</a:t>
            </a:r>
          </a:p>
          <a:p>
            <a:r>
              <a:rPr lang="en-US" smtClean="0">
                <a:solidFill>
                  <a:srgbClr val="000000"/>
                </a:solidFill>
                <a:latin typeface="Consolas" panose="020B0609020204030204" pitchFamily="49" charset="0"/>
              </a:rPr>
              <a:t>Root&lt;Person</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criteria</a:t>
            </a:r>
            <a:r>
              <a:rPr lang="en-US">
                <a:solidFill>
                  <a:srgbClr val="000000"/>
                </a:solidFill>
                <a:latin typeface="Consolas" panose="020B0609020204030204" pitchFamily="49" charset="0"/>
              </a:rPr>
              <a:t>.from( Person.</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 );</a:t>
            </a:r>
          </a:p>
          <a:p>
            <a:endParaRPr lang="en-US">
              <a:latin typeface="Consolas" panose="020B0609020204030204" pitchFamily="49" charset="0"/>
            </a:endParaRPr>
          </a:p>
          <a:p>
            <a:r>
              <a:rPr lang="en-US" smtClean="0">
                <a:solidFill>
                  <a:srgbClr val="000000"/>
                </a:solidFill>
                <a:latin typeface="Consolas" panose="020B0609020204030204" pitchFamily="49" charset="0"/>
              </a:rPr>
              <a:t>Path&lt;Long</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idPath</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.get(</a:t>
            </a:r>
            <a:r>
              <a:rPr lang="en-US">
                <a:solidFill>
                  <a:srgbClr val="2A00FF"/>
                </a:solidFill>
                <a:latin typeface="Consolas" panose="020B0609020204030204" pitchFamily="49" charset="0"/>
              </a:rPr>
              <a:t>"id"</a:t>
            </a:r>
            <a:r>
              <a:rPr lang="en-US">
                <a:solidFill>
                  <a:srgbClr val="000000"/>
                </a:solidFill>
                <a:latin typeface="Consolas" panose="020B0609020204030204" pitchFamily="49" charset="0"/>
              </a:rPr>
              <a:t>);</a:t>
            </a:r>
          </a:p>
          <a:p>
            <a:r>
              <a:rPr lang="en-US" smtClean="0">
                <a:solidFill>
                  <a:srgbClr val="000000"/>
                </a:solidFill>
                <a:latin typeface="Consolas" panose="020B0609020204030204" pitchFamily="49" charset="0"/>
              </a:rPr>
              <a:t>Path&lt;String</a:t>
            </a:r>
            <a:r>
              <a:rPr lang="en-US">
                <a:solidFill>
                  <a:srgbClr val="000000"/>
                </a:solidFill>
                <a:latin typeface="Consolas" panose="020B0609020204030204" pitchFamily="49" charset="0"/>
              </a:rPr>
              <a:t>&gt; </a:t>
            </a:r>
            <a:r>
              <a:rPr lang="en-US">
                <a:solidFill>
                  <a:srgbClr val="6A3E3E"/>
                </a:solidFill>
                <a:latin typeface="Consolas" panose="020B0609020204030204" pitchFamily="49" charset="0"/>
              </a:rPr>
              <a:t>nickNamePath</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.get(</a:t>
            </a:r>
            <a:r>
              <a:rPr lang="en-US">
                <a:solidFill>
                  <a:srgbClr val="2A00FF"/>
                </a:solidFill>
                <a:latin typeface="Consolas" panose="020B0609020204030204" pitchFamily="49" charset="0"/>
              </a:rPr>
              <a:t>"nickName"</a:t>
            </a:r>
            <a:r>
              <a:rPr lang="en-US">
                <a:solidFill>
                  <a:srgbClr val="000000"/>
                </a:solidFill>
                <a:latin typeface="Consolas" panose="020B0609020204030204" pitchFamily="49" charset="0"/>
              </a:rPr>
              <a:t>);</a:t>
            </a:r>
          </a:p>
          <a:p>
            <a:endParaRPr lang="en-US">
              <a:latin typeface="Consolas" panose="020B0609020204030204" pitchFamily="49" charset="0"/>
            </a:endParaRPr>
          </a:p>
          <a:p>
            <a:r>
              <a:rPr lang="en-US" smtClean="0">
                <a:solidFill>
                  <a:srgbClr val="6A3E3E"/>
                </a:solidFill>
                <a:latin typeface="Consolas" panose="020B0609020204030204" pitchFamily="49" charset="0"/>
              </a:rPr>
              <a:t>criteria</a:t>
            </a:r>
            <a:r>
              <a:rPr lang="en-US" smtClean="0">
                <a:solidFill>
                  <a:srgbClr val="000000"/>
                </a:solidFill>
                <a:latin typeface="Consolas" panose="020B0609020204030204" pitchFamily="49" charset="0"/>
              </a:rPr>
              <a:t>.select</a:t>
            </a:r>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builder</a:t>
            </a:r>
            <a:r>
              <a:rPr lang="en-US">
                <a:solidFill>
                  <a:srgbClr val="000000"/>
                </a:solidFill>
                <a:latin typeface="Consolas" panose="020B0609020204030204" pitchFamily="49" charset="0"/>
              </a:rPr>
              <a:t>.array( </a:t>
            </a:r>
            <a:r>
              <a:rPr lang="en-US">
                <a:solidFill>
                  <a:srgbClr val="6A3E3E"/>
                </a:solidFill>
                <a:latin typeface="Consolas" panose="020B0609020204030204" pitchFamily="49" charset="0"/>
              </a:rPr>
              <a:t>idPath</a:t>
            </a:r>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nickNamePath</a:t>
            </a:r>
            <a:r>
              <a:rPr lang="en-US">
                <a:solidFill>
                  <a:srgbClr val="000000"/>
                </a:solidFill>
                <a:latin typeface="Consolas" panose="020B0609020204030204" pitchFamily="49" charset="0"/>
              </a:rPr>
              <a:t> ) );</a:t>
            </a:r>
          </a:p>
          <a:p>
            <a:r>
              <a:rPr lang="en-GB" smtClean="0">
                <a:solidFill>
                  <a:srgbClr val="6A3E3E"/>
                </a:solidFill>
                <a:latin typeface="Consolas" panose="020B0609020204030204" pitchFamily="49" charset="0"/>
              </a:rPr>
              <a:t>criteria</a:t>
            </a:r>
            <a:r>
              <a:rPr lang="en-GB" smtClean="0">
                <a:solidFill>
                  <a:srgbClr val="000000"/>
                </a:solidFill>
                <a:latin typeface="Consolas" panose="020B0609020204030204" pitchFamily="49" charset="0"/>
              </a:rPr>
              <a:t>.where</a:t>
            </a:r>
            <a:r>
              <a:rPr lang="en-GB">
                <a:solidFill>
                  <a:srgbClr val="000000"/>
                </a:solidFill>
                <a:latin typeface="Consolas" panose="020B0609020204030204" pitchFamily="49" charset="0"/>
              </a:rPr>
              <a:t>( </a:t>
            </a:r>
            <a:r>
              <a:rPr lang="en-GB" smtClean="0">
                <a:solidFill>
                  <a:srgbClr val="6A3E3E"/>
                </a:solidFill>
                <a:latin typeface="Consolas" panose="020B0609020204030204" pitchFamily="49" charset="0"/>
              </a:rPr>
              <a:t>builder</a:t>
            </a:r>
            <a:r>
              <a:rPr lang="en-GB" smtClean="0">
                <a:solidFill>
                  <a:srgbClr val="000000"/>
                </a:solidFill>
                <a:latin typeface="Consolas" panose="020B0609020204030204" pitchFamily="49" charset="0"/>
              </a:rPr>
              <a:t>.</a:t>
            </a:r>
          </a:p>
          <a:p>
            <a:r>
              <a:rPr lang="en-GB">
                <a:solidFill>
                  <a:srgbClr val="000000"/>
                </a:solidFill>
                <a:latin typeface="Consolas" panose="020B0609020204030204" pitchFamily="49" charset="0"/>
              </a:rPr>
              <a:t>	</a:t>
            </a:r>
            <a:r>
              <a:rPr lang="en-GB" smtClean="0">
                <a:solidFill>
                  <a:srgbClr val="000000"/>
                </a:solidFill>
                <a:latin typeface="Consolas" panose="020B0609020204030204" pitchFamily="49" charset="0"/>
              </a:rPr>
              <a:t>				equal(</a:t>
            </a:r>
            <a:r>
              <a:rPr lang="en-GB" smtClean="0">
                <a:solidFill>
                  <a:srgbClr val="6A3E3E"/>
                </a:solidFill>
                <a:latin typeface="Consolas" panose="020B0609020204030204" pitchFamily="49" charset="0"/>
              </a:rPr>
              <a:t>root</a:t>
            </a:r>
            <a:r>
              <a:rPr lang="en-GB" smtClean="0">
                <a:solidFill>
                  <a:srgbClr val="000000"/>
                </a:solidFill>
                <a:latin typeface="Consolas" panose="020B0609020204030204" pitchFamily="49" charset="0"/>
              </a:rPr>
              <a:t>.get</a:t>
            </a:r>
            <a:r>
              <a:rPr lang="en-GB">
                <a:solidFill>
                  <a:srgbClr val="000000"/>
                </a:solidFill>
                <a:latin typeface="Consolas" panose="020B0609020204030204" pitchFamily="49" charset="0"/>
              </a:rPr>
              <a:t>(</a:t>
            </a:r>
            <a:r>
              <a:rPr lang="en-GB">
                <a:solidFill>
                  <a:srgbClr val="2A00FF"/>
                </a:solidFill>
                <a:latin typeface="Consolas" panose="020B0609020204030204" pitchFamily="49" charset="0"/>
              </a:rPr>
              <a:t>"nickName"</a:t>
            </a:r>
            <a:r>
              <a:rPr lang="en-GB">
                <a:solidFill>
                  <a:srgbClr val="000000"/>
                </a:solidFill>
                <a:latin typeface="Consolas" panose="020B0609020204030204" pitchFamily="49" charset="0"/>
              </a:rPr>
              <a:t>), </a:t>
            </a:r>
            <a:r>
              <a:rPr lang="en-GB">
                <a:solidFill>
                  <a:srgbClr val="2A00FF"/>
                </a:solidFill>
                <a:latin typeface="Consolas" panose="020B0609020204030204" pitchFamily="49" charset="0"/>
              </a:rPr>
              <a:t>"John Doe"</a:t>
            </a:r>
            <a:r>
              <a:rPr lang="en-GB">
                <a:solidFill>
                  <a:srgbClr val="000000"/>
                </a:solidFill>
                <a:latin typeface="Consolas" panose="020B0609020204030204" pitchFamily="49" charset="0"/>
              </a:rPr>
              <a:t> ) );</a:t>
            </a:r>
          </a:p>
          <a:p>
            <a:endParaRPr lang="en-US">
              <a:latin typeface="Consolas" panose="020B0609020204030204" pitchFamily="49" charset="0"/>
            </a:endParaRPr>
          </a:p>
          <a:p>
            <a:r>
              <a:rPr lang="en-GB" smtClean="0">
                <a:solidFill>
                  <a:srgbClr val="000000"/>
                </a:solidFill>
                <a:latin typeface="Consolas" panose="020B0609020204030204" pitchFamily="49" charset="0"/>
              </a:rPr>
              <a:t>List&lt;Object</a:t>
            </a:r>
            <a:r>
              <a:rPr lang="en-GB">
                <a:solidFill>
                  <a:srgbClr val="000000"/>
                </a:solidFill>
                <a:latin typeface="Consolas" panose="020B0609020204030204" pitchFamily="49" charset="0"/>
              </a:rPr>
              <a:t>[]&gt; </a:t>
            </a:r>
            <a:r>
              <a:rPr lang="en-GB">
                <a:solidFill>
                  <a:srgbClr val="6A3E3E"/>
                </a:solidFill>
                <a:latin typeface="Consolas" panose="020B0609020204030204" pitchFamily="49" charset="0"/>
              </a:rPr>
              <a:t>idAndNickNames</a:t>
            </a:r>
            <a:r>
              <a:rPr lang="en-GB">
                <a:solidFill>
                  <a:srgbClr val="000000"/>
                </a:solidFill>
                <a:latin typeface="Consolas" panose="020B0609020204030204" pitchFamily="49" charset="0"/>
              </a:rPr>
              <a:t> = </a:t>
            </a:r>
            <a:r>
              <a:rPr lang="en-GB">
                <a:solidFill>
                  <a:srgbClr val="6A3E3E"/>
                </a:solidFill>
                <a:highlight>
                  <a:srgbClr val="D4D4D4"/>
                </a:highlight>
                <a:latin typeface="Consolas" panose="020B0609020204030204" pitchFamily="49" charset="0"/>
              </a:rPr>
              <a:t>session</a:t>
            </a:r>
            <a:r>
              <a:rPr lang="en-GB" smtClean="0">
                <a:solidFill>
                  <a:srgbClr val="000000"/>
                </a:solidFill>
                <a:highlight>
                  <a:srgbClr val="D4D4D4"/>
                </a:highlight>
                <a:latin typeface="Consolas" panose="020B0609020204030204" pitchFamily="49" charset="0"/>
              </a:rPr>
              <a:t>.</a:t>
            </a:r>
          </a:p>
          <a:p>
            <a:r>
              <a:rPr lang="en-GB">
                <a:solidFill>
                  <a:srgbClr val="000000"/>
                </a:solidFill>
                <a:highlight>
                  <a:srgbClr val="D4D4D4"/>
                </a:highlight>
                <a:latin typeface="Consolas" panose="020B0609020204030204" pitchFamily="49" charset="0"/>
              </a:rPr>
              <a:t>	</a:t>
            </a:r>
            <a:r>
              <a:rPr lang="en-GB" smtClean="0">
                <a:solidFill>
                  <a:srgbClr val="000000"/>
                </a:solidFill>
                <a:highlight>
                  <a:srgbClr val="D4D4D4"/>
                </a:highlight>
                <a:latin typeface="Consolas" panose="020B0609020204030204" pitchFamily="49" charset="0"/>
              </a:rPr>
              <a:t>					createQuery</a:t>
            </a:r>
            <a:r>
              <a:rPr lang="en-GB">
                <a:solidFill>
                  <a:srgbClr val="000000"/>
                </a:solidFill>
                <a:highlight>
                  <a:srgbClr val="D4D4D4"/>
                </a:highlight>
                <a:latin typeface="Consolas" panose="020B0609020204030204" pitchFamily="49" charset="0"/>
              </a:rPr>
              <a:t>( </a:t>
            </a:r>
            <a:r>
              <a:rPr lang="en-GB">
                <a:solidFill>
                  <a:srgbClr val="6A3E3E"/>
                </a:solidFill>
                <a:highlight>
                  <a:srgbClr val="D4D4D4"/>
                </a:highlight>
                <a:latin typeface="Consolas" panose="020B0609020204030204" pitchFamily="49" charset="0"/>
              </a:rPr>
              <a:t>criteria</a:t>
            </a:r>
            <a:r>
              <a:rPr lang="en-GB">
                <a:solidFill>
                  <a:srgbClr val="000000"/>
                </a:solidFill>
                <a:highlight>
                  <a:srgbClr val="D4D4D4"/>
                </a:highlight>
                <a:latin typeface="Consolas" panose="020B0609020204030204" pitchFamily="49" charset="0"/>
              </a:rPr>
              <a:t> ).getResultList();</a:t>
            </a:r>
            <a:endParaRPr lang="en-US"/>
          </a:p>
        </p:txBody>
      </p:sp>
    </p:spTree>
    <p:extLst>
      <p:ext uri="{BB962C8B-B14F-4D97-AF65-F5344CB8AC3E}">
        <p14:creationId xmlns:p14="http://schemas.microsoft.com/office/powerpoint/2010/main" val="2931232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Create Criteria in Hibernate 5</a:t>
            </a:r>
            <a:endParaRPr lang="en-US"/>
          </a:p>
        </p:txBody>
      </p:sp>
      <p:sp>
        <p:nvSpPr>
          <p:cNvPr id="3" name="Content Placeholder 2"/>
          <p:cNvSpPr>
            <a:spLocks noGrp="1"/>
          </p:cNvSpPr>
          <p:nvPr>
            <p:ph idx="1"/>
          </p:nvPr>
        </p:nvSpPr>
        <p:spPr/>
        <p:txBody>
          <a:bodyPr/>
          <a:lstStyle/>
          <a:p>
            <a:pPr>
              <a:spcBef>
                <a:spcPts val="600"/>
              </a:spcBef>
            </a:pPr>
            <a:r>
              <a:rPr lang="en-US" sz="2400" b="1"/>
              <a:t>Using </a:t>
            </a:r>
            <a:r>
              <a:rPr lang="en-US" sz="2400" b="1" i="1" smtClean="0"/>
              <a:t>Expressions</a:t>
            </a:r>
          </a:p>
          <a:p>
            <a:pPr lvl="1" algn="just">
              <a:spcBef>
                <a:spcPts val="600"/>
              </a:spcBef>
            </a:pPr>
            <a:r>
              <a:rPr lang="en-GB" sz="1800"/>
              <a:t>The </a:t>
            </a:r>
            <a:r>
              <a:rPr lang="en-GB" sz="1800" i="1"/>
              <a:t>CriteriaBuilder</a:t>
            </a:r>
            <a:r>
              <a:rPr lang="en-GB" sz="1800"/>
              <a:t> can be used to restrict query results based on specific conditions. </a:t>
            </a:r>
            <a:endParaRPr lang="en-GB" sz="1800" smtClean="0"/>
          </a:p>
          <a:p>
            <a:pPr lvl="1" algn="just">
              <a:spcBef>
                <a:spcPts val="600"/>
              </a:spcBef>
            </a:pPr>
            <a:r>
              <a:rPr lang="en-GB" sz="1800" smtClean="0"/>
              <a:t>By </a:t>
            </a:r>
            <a:r>
              <a:rPr lang="en-GB" sz="1800"/>
              <a:t>using </a:t>
            </a:r>
            <a:r>
              <a:rPr lang="en-GB" sz="1800" i="1"/>
              <a:t>CriteriaQuery where()</a:t>
            </a:r>
            <a:r>
              <a:rPr lang="en-GB" sz="1800"/>
              <a:t> method and provide </a:t>
            </a:r>
            <a:r>
              <a:rPr lang="en-GB" sz="1800" i="1"/>
              <a:t>Expressions</a:t>
            </a:r>
            <a:r>
              <a:rPr lang="en-GB" sz="1800"/>
              <a:t> created by </a:t>
            </a:r>
            <a:r>
              <a:rPr lang="en-GB" sz="1800" i="1"/>
              <a:t>CriteriaBuilder</a:t>
            </a:r>
            <a:r>
              <a:rPr lang="en-GB" sz="1800" i="1" smtClean="0"/>
              <a:t>.</a:t>
            </a:r>
          </a:p>
          <a:p>
            <a:pPr algn="just">
              <a:spcBef>
                <a:spcPts val="600"/>
              </a:spcBef>
            </a:pPr>
            <a:r>
              <a:rPr lang="en-GB" sz="2200" b="1" smtClean="0"/>
              <a:t>Common Examples:</a:t>
            </a:r>
          </a:p>
          <a:p>
            <a:pPr lvl="1" algn="just">
              <a:spcBef>
                <a:spcPts val="600"/>
              </a:spcBef>
            </a:pPr>
            <a:r>
              <a:rPr lang="en-GB" sz="1800" i="1"/>
              <a:t>To get items having a price more than </a:t>
            </a:r>
            <a:r>
              <a:rPr lang="en-GB" sz="1800" i="1" smtClean="0"/>
              <a:t>1000:</a:t>
            </a:r>
          </a:p>
          <a:p>
            <a:pPr marL="57150" indent="0" algn="ctr">
              <a:spcBef>
                <a:spcPts val="600"/>
              </a:spcBef>
              <a:buNone/>
            </a:pPr>
            <a:r>
              <a:rPr lang="en-GB" sz="2000">
                <a:solidFill>
                  <a:srgbClr val="1125E5"/>
                </a:solidFill>
              </a:rPr>
              <a:t>criteria.select(root).where(builder.gt(root.get("itemPrice"), 1000));</a:t>
            </a:r>
            <a:endParaRPr lang="en-GB" sz="2200">
              <a:solidFill>
                <a:srgbClr val="1125E5"/>
              </a:solidFill>
            </a:endParaRPr>
          </a:p>
          <a:p>
            <a:pPr lvl="1" algn="just">
              <a:spcBef>
                <a:spcPts val="600"/>
              </a:spcBef>
            </a:pPr>
            <a:r>
              <a:rPr lang="en-GB" sz="1800" i="1"/>
              <a:t>G</a:t>
            </a:r>
            <a:r>
              <a:rPr lang="en-GB" sz="1800" i="1" smtClean="0"/>
              <a:t>etting </a:t>
            </a:r>
            <a:r>
              <a:rPr lang="en-GB" sz="1800" i="1"/>
              <a:t>items having itemPrice less than 1000:</a:t>
            </a:r>
          </a:p>
          <a:p>
            <a:pPr marL="57150" indent="0" algn="ctr">
              <a:spcBef>
                <a:spcPts val="600"/>
              </a:spcBef>
              <a:buNone/>
            </a:pPr>
            <a:r>
              <a:rPr lang="en-GB" sz="2000">
                <a:solidFill>
                  <a:srgbClr val="1125E5"/>
                </a:solidFill>
              </a:rPr>
              <a:t>criteria.select(root</a:t>
            </a:r>
            <a:r>
              <a:rPr lang="en-GB" sz="2000" smtClean="0">
                <a:solidFill>
                  <a:srgbClr val="1125E5"/>
                </a:solidFill>
              </a:rPr>
              <a:t>).where(</a:t>
            </a:r>
            <a:r>
              <a:rPr lang="en-GB" sz="2000">
                <a:solidFill>
                  <a:srgbClr val="1125E5"/>
                </a:solidFill>
              </a:rPr>
              <a:t>builder</a:t>
            </a:r>
            <a:r>
              <a:rPr lang="en-GB" sz="2000" smtClean="0">
                <a:solidFill>
                  <a:srgbClr val="1125E5"/>
                </a:solidFill>
              </a:rPr>
              <a:t>.lt(root.get</a:t>
            </a:r>
            <a:r>
              <a:rPr lang="en-GB" sz="2000">
                <a:solidFill>
                  <a:srgbClr val="1125E5"/>
                </a:solidFill>
              </a:rPr>
              <a:t>("itemPrice"), 1000));</a:t>
            </a:r>
            <a:endParaRPr lang="en-GB" sz="2200">
              <a:solidFill>
                <a:srgbClr val="1125E5"/>
              </a:solidFill>
            </a:endParaRPr>
          </a:p>
          <a:p>
            <a:pPr lvl="1" algn="just">
              <a:spcBef>
                <a:spcPts val="600"/>
              </a:spcBef>
            </a:pPr>
            <a:r>
              <a:rPr lang="en-GB" sz="1800" i="1"/>
              <a:t>Items having itemNames contain Chair:</a:t>
            </a:r>
          </a:p>
          <a:p>
            <a:pPr marL="57150" indent="0" algn="ctr">
              <a:spcBef>
                <a:spcPts val="600"/>
              </a:spcBef>
              <a:buNone/>
            </a:pPr>
            <a:r>
              <a:rPr lang="en-GB" sz="2000">
                <a:solidFill>
                  <a:srgbClr val="1125E5"/>
                </a:solidFill>
              </a:rPr>
              <a:t>criteria</a:t>
            </a:r>
            <a:r>
              <a:rPr lang="en-GB" sz="2000" smtClean="0">
                <a:solidFill>
                  <a:srgbClr val="1125E5"/>
                </a:solidFill>
              </a:rPr>
              <a:t>.select(root</a:t>
            </a:r>
            <a:r>
              <a:rPr lang="en-GB" sz="2000">
                <a:solidFill>
                  <a:srgbClr val="1125E5"/>
                </a:solidFill>
              </a:rPr>
              <a:t>).</a:t>
            </a:r>
            <a:r>
              <a:rPr lang="en-GB" sz="2000" smtClean="0">
                <a:solidFill>
                  <a:srgbClr val="1125E5"/>
                </a:solidFill>
              </a:rPr>
              <a:t>where(builder.like(root.get</a:t>
            </a:r>
            <a:r>
              <a:rPr lang="en-GB" sz="2000">
                <a:solidFill>
                  <a:srgbClr val="1125E5"/>
                </a:solidFill>
              </a:rPr>
              <a:t>("itemName"), "%chair%"));</a:t>
            </a:r>
            <a:endParaRPr lang="en-GB" sz="2200">
              <a:solidFill>
                <a:srgbClr val="1125E5"/>
              </a:solidFill>
            </a:endParaRPr>
          </a:p>
          <a:p>
            <a:pPr lvl="1" algn="just">
              <a:spcBef>
                <a:spcPts val="600"/>
              </a:spcBef>
            </a:pPr>
            <a:r>
              <a:rPr lang="en-GB" sz="1800" i="1"/>
              <a:t>Records having itemPrice in between 100 and 200:</a:t>
            </a:r>
          </a:p>
          <a:p>
            <a:pPr marL="57150" indent="0" algn="ctr">
              <a:spcBef>
                <a:spcPts val="600"/>
              </a:spcBef>
              <a:buNone/>
            </a:pPr>
            <a:r>
              <a:rPr lang="en-GB" sz="2000">
                <a:solidFill>
                  <a:srgbClr val="1125E5"/>
                </a:solidFill>
              </a:rPr>
              <a:t>criteria</a:t>
            </a:r>
            <a:r>
              <a:rPr lang="en-GB" sz="2000" smtClean="0">
                <a:solidFill>
                  <a:srgbClr val="1125E5"/>
                </a:solidFill>
              </a:rPr>
              <a:t>.select(root</a:t>
            </a:r>
            <a:r>
              <a:rPr lang="en-GB" sz="2000">
                <a:solidFill>
                  <a:srgbClr val="1125E5"/>
                </a:solidFill>
              </a:rPr>
              <a:t>).</a:t>
            </a:r>
            <a:r>
              <a:rPr lang="en-GB" sz="2000" smtClean="0">
                <a:solidFill>
                  <a:srgbClr val="1125E5"/>
                </a:solidFill>
              </a:rPr>
              <a:t>where(builder.between(root.get</a:t>
            </a:r>
            <a:r>
              <a:rPr lang="en-GB" sz="2000">
                <a:solidFill>
                  <a:srgbClr val="1125E5"/>
                </a:solidFill>
              </a:rPr>
              <a:t>("itemPrice"), 100, 200</a:t>
            </a:r>
            <a:r>
              <a:rPr lang="en-GB" sz="2000" smtClean="0">
                <a:solidFill>
                  <a:srgbClr val="1125E5"/>
                </a:solidFill>
              </a:rPr>
              <a:t>));</a:t>
            </a:r>
            <a:endParaRPr lang="en-GB" sz="2200">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24</a:t>
            </a:fld>
            <a:endParaRPr lang="en-US"/>
          </a:p>
        </p:txBody>
      </p:sp>
    </p:spTree>
    <p:extLst>
      <p:ext uri="{BB962C8B-B14F-4D97-AF65-F5344CB8AC3E}">
        <p14:creationId xmlns:p14="http://schemas.microsoft.com/office/powerpoint/2010/main" val="393512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Create Criteria in Hibernate 5</a:t>
            </a:r>
            <a:endParaRPr lang="en-US"/>
          </a:p>
        </p:txBody>
      </p:sp>
      <p:sp>
        <p:nvSpPr>
          <p:cNvPr id="3" name="Content Placeholder 2"/>
          <p:cNvSpPr>
            <a:spLocks noGrp="1"/>
          </p:cNvSpPr>
          <p:nvPr>
            <p:ph idx="1"/>
          </p:nvPr>
        </p:nvSpPr>
        <p:spPr/>
        <p:txBody>
          <a:bodyPr/>
          <a:lstStyle/>
          <a:p>
            <a:pPr algn="just">
              <a:spcBef>
                <a:spcPts val="600"/>
              </a:spcBef>
            </a:pPr>
            <a:r>
              <a:rPr lang="en-GB" sz="2200" b="1" smtClean="0"/>
              <a:t>Common Examples:</a:t>
            </a:r>
          </a:p>
          <a:p>
            <a:pPr lvl="1" algn="just">
              <a:spcBef>
                <a:spcPts val="600"/>
              </a:spcBef>
            </a:pPr>
            <a:r>
              <a:rPr lang="en-GB" sz="1800" i="1" smtClean="0"/>
              <a:t>To check if the given property is null:</a:t>
            </a:r>
          </a:p>
          <a:p>
            <a:pPr marL="57150" indent="0" algn="ctr">
              <a:spcBef>
                <a:spcPts val="600"/>
              </a:spcBef>
              <a:buNone/>
            </a:pPr>
            <a:r>
              <a:rPr lang="en-GB" sz="2200" i="1" smtClean="0"/>
              <a:t>	</a:t>
            </a:r>
            <a:r>
              <a:rPr lang="en-GB" sz="2000">
                <a:solidFill>
                  <a:srgbClr val="1125E5"/>
                </a:solidFill>
              </a:rPr>
              <a:t>criteria</a:t>
            </a:r>
            <a:r>
              <a:rPr lang="en-GB" sz="2000" smtClean="0">
                <a:solidFill>
                  <a:srgbClr val="1125E5"/>
                </a:solidFill>
              </a:rPr>
              <a:t>.select(root</a:t>
            </a:r>
            <a:r>
              <a:rPr lang="en-GB" sz="2000">
                <a:solidFill>
                  <a:srgbClr val="1125E5"/>
                </a:solidFill>
              </a:rPr>
              <a:t>).</a:t>
            </a:r>
            <a:r>
              <a:rPr lang="en-GB" sz="2000" smtClean="0">
                <a:solidFill>
                  <a:srgbClr val="1125E5"/>
                </a:solidFill>
              </a:rPr>
              <a:t>where(builder.isNull(root.get</a:t>
            </a:r>
            <a:r>
              <a:rPr lang="en-GB" sz="2000">
                <a:solidFill>
                  <a:srgbClr val="1125E5"/>
                </a:solidFill>
              </a:rPr>
              <a:t>("itemDescription")));</a:t>
            </a:r>
            <a:endParaRPr lang="en-GB" sz="2200">
              <a:solidFill>
                <a:srgbClr val="1125E5"/>
              </a:solidFill>
            </a:endParaRPr>
          </a:p>
          <a:p>
            <a:pPr lvl="1" algn="just">
              <a:spcBef>
                <a:spcPts val="600"/>
              </a:spcBef>
            </a:pPr>
            <a:r>
              <a:rPr lang="en-GB" sz="1800" i="1"/>
              <a:t>To check if the given property is not </a:t>
            </a:r>
            <a:r>
              <a:rPr lang="en-GB" sz="1800" i="1" smtClean="0"/>
              <a:t>null:</a:t>
            </a:r>
          </a:p>
          <a:p>
            <a:pPr marL="57150" indent="0" algn="ctr">
              <a:spcBef>
                <a:spcPts val="600"/>
              </a:spcBef>
              <a:buNone/>
            </a:pPr>
            <a:r>
              <a:rPr lang="en-GB" sz="2000">
                <a:solidFill>
                  <a:srgbClr val="1125E5"/>
                </a:solidFill>
              </a:rPr>
              <a:t>criteria</a:t>
            </a:r>
            <a:r>
              <a:rPr lang="en-GB" sz="2000" smtClean="0">
                <a:solidFill>
                  <a:srgbClr val="1125E5"/>
                </a:solidFill>
              </a:rPr>
              <a:t>.select(root</a:t>
            </a:r>
            <a:r>
              <a:rPr lang="en-GB" sz="2000">
                <a:solidFill>
                  <a:srgbClr val="1125E5"/>
                </a:solidFill>
              </a:rPr>
              <a:t>).</a:t>
            </a:r>
            <a:r>
              <a:rPr lang="en-GB" sz="2000" smtClean="0">
                <a:solidFill>
                  <a:srgbClr val="1125E5"/>
                </a:solidFill>
              </a:rPr>
              <a:t>where(builder.isNotNull(root.get</a:t>
            </a:r>
            <a:r>
              <a:rPr lang="en-GB" sz="2000">
                <a:solidFill>
                  <a:srgbClr val="1125E5"/>
                </a:solidFill>
              </a:rPr>
              <a:t>("itemDescription</a:t>
            </a:r>
            <a:r>
              <a:rPr lang="en-GB" sz="2000" smtClean="0">
                <a:solidFill>
                  <a:srgbClr val="1125E5"/>
                </a:solidFill>
              </a:rPr>
              <a:t>")));</a:t>
            </a:r>
          </a:p>
          <a:p>
            <a:pPr marL="400050" algn="just">
              <a:spcBef>
                <a:spcPts val="600"/>
              </a:spcBef>
            </a:pPr>
            <a:r>
              <a:rPr lang="en-GB" sz="2400" b="1"/>
              <a:t>Criteria API allows us to easily chain expressions</a:t>
            </a:r>
            <a:r>
              <a:rPr lang="en-GB" sz="2400"/>
              <a:t>:</a:t>
            </a:r>
            <a:endParaRPr lang="en-GB" sz="2000">
              <a:solidFill>
                <a:srgbClr val="1125E5"/>
              </a:solidFill>
            </a:endParaRPr>
          </a:p>
          <a:p>
            <a:pPr lvl="1" algn="just">
              <a:spcBef>
                <a:spcPts val="600"/>
              </a:spcBef>
            </a:pPr>
            <a:endParaRPr lang="en-GB" sz="1800" i="1" smtClean="0"/>
          </a:p>
          <a:p>
            <a:pPr lvl="1" algn="just">
              <a:spcBef>
                <a:spcPts val="600"/>
              </a:spcBef>
            </a:pPr>
            <a:endParaRPr lang="en-US" sz="18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25</a:t>
            </a:fld>
            <a:endParaRPr lang="en-US"/>
          </a:p>
        </p:txBody>
      </p:sp>
      <p:sp>
        <p:nvSpPr>
          <p:cNvPr id="6" name="Rectangle 5"/>
          <p:cNvSpPr/>
          <p:nvPr/>
        </p:nvSpPr>
        <p:spPr>
          <a:xfrm>
            <a:off x="630338" y="3369327"/>
            <a:ext cx="7836196" cy="1785104"/>
          </a:xfrm>
          <a:prstGeom prst="rect">
            <a:avLst/>
          </a:prstGeom>
        </p:spPr>
        <p:txBody>
          <a:bodyPr wrap="square">
            <a:spAutoFit/>
          </a:bodyPr>
          <a:lstStyle/>
          <a:p>
            <a:pPr>
              <a:spcBef>
                <a:spcPts val="600"/>
              </a:spcBef>
            </a:pPr>
            <a:r>
              <a:rPr lang="en-GB" smtClean="0">
                <a:solidFill>
                  <a:srgbClr val="000000"/>
                </a:solidFill>
                <a:latin typeface="Consolas" panose="020B0609020204030204" pitchFamily="49" charset="0"/>
              </a:rPr>
              <a:t>Predicate </a:t>
            </a:r>
            <a:r>
              <a:rPr lang="en-GB">
                <a:solidFill>
                  <a:srgbClr val="6A3E3E"/>
                </a:solidFill>
                <a:latin typeface="Consolas" panose="020B0609020204030204" pitchFamily="49" charset="0"/>
              </a:rPr>
              <a:t>greaterThanPrice</a:t>
            </a:r>
            <a:r>
              <a:rPr lang="en-GB">
                <a:solidFill>
                  <a:srgbClr val="000000"/>
                </a:solidFill>
                <a:latin typeface="Consolas" panose="020B0609020204030204" pitchFamily="49" charset="0"/>
              </a:rPr>
              <a:t> = </a:t>
            </a:r>
            <a:r>
              <a:rPr lang="en-GB" smtClean="0">
                <a:solidFill>
                  <a:srgbClr val="6A3E3E"/>
                </a:solidFill>
                <a:latin typeface="Consolas" panose="020B0609020204030204" pitchFamily="49" charset="0"/>
              </a:rPr>
              <a:t>builder</a:t>
            </a:r>
            <a:endParaRPr lang="en-GB" smtClean="0">
              <a:solidFill>
                <a:srgbClr val="000000"/>
              </a:solidFill>
              <a:latin typeface="Consolas" panose="020B0609020204030204" pitchFamily="49" charset="0"/>
            </a:endParaRPr>
          </a:p>
          <a:p>
            <a:pPr>
              <a:spcBef>
                <a:spcPts val="600"/>
              </a:spcBef>
            </a:pPr>
            <a:r>
              <a:rPr lang="en-GB">
                <a:solidFill>
                  <a:srgbClr val="000000"/>
                </a:solidFill>
                <a:latin typeface="Consolas" panose="020B0609020204030204" pitchFamily="49" charset="0"/>
              </a:rPr>
              <a:t>	</a:t>
            </a:r>
            <a:r>
              <a:rPr lang="en-GB" smtClean="0">
                <a:solidFill>
                  <a:srgbClr val="000000"/>
                </a:solidFill>
                <a:latin typeface="Consolas" panose="020B0609020204030204" pitchFamily="49" charset="0"/>
              </a:rPr>
              <a:t>					.gt(</a:t>
            </a:r>
            <a:r>
              <a:rPr lang="en-GB" smtClean="0">
                <a:solidFill>
                  <a:srgbClr val="6A3E3E"/>
                </a:solidFill>
                <a:latin typeface="Consolas" panose="020B0609020204030204" pitchFamily="49" charset="0"/>
              </a:rPr>
              <a:t>root</a:t>
            </a:r>
            <a:r>
              <a:rPr lang="en-GB" smtClean="0">
                <a:solidFill>
                  <a:srgbClr val="000000"/>
                </a:solidFill>
                <a:latin typeface="Consolas" panose="020B0609020204030204" pitchFamily="49" charset="0"/>
              </a:rPr>
              <a:t>.get</a:t>
            </a:r>
            <a:r>
              <a:rPr lang="en-GB">
                <a:solidFill>
                  <a:srgbClr val="000000"/>
                </a:solidFill>
                <a:latin typeface="Consolas" panose="020B0609020204030204" pitchFamily="49" charset="0"/>
              </a:rPr>
              <a:t>(</a:t>
            </a:r>
            <a:r>
              <a:rPr lang="en-GB">
                <a:solidFill>
                  <a:srgbClr val="2A00FF"/>
                </a:solidFill>
                <a:latin typeface="Consolas" panose="020B0609020204030204" pitchFamily="49" charset="0"/>
              </a:rPr>
              <a:t>"itemPrice"</a:t>
            </a:r>
            <a:r>
              <a:rPr lang="en-GB">
                <a:solidFill>
                  <a:srgbClr val="000000"/>
                </a:solidFill>
                <a:latin typeface="Consolas" panose="020B0609020204030204" pitchFamily="49" charset="0"/>
              </a:rPr>
              <a:t>), 1000);</a:t>
            </a:r>
          </a:p>
          <a:p>
            <a:pPr>
              <a:spcBef>
                <a:spcPts val="600"/>
              </a:spcBef>
            </a:pPr>
            <a:r>
              <a:rPr lang="en-GB" smtClean="0">
                <a:solidFill>
                  <a:srgbClr val="000000"/>
                </a:solidFill>
                <a:latin typeface="Consolas" panose="020B0609020204030204" pitchFamily="49" charset="0"/>
              </a:rPr>
              <a:t>Predicate </a:t>
            </a:r>
            <a:r>
              <a:rPr lang="en-GB">
                <a:solidFill>
                  <a:srgbClr val="6A3E3E"/>
                </a:solidFill>
                <a:latin typeface="Consolas" panose="020B0609020204030204" pitchFamily="49" charset="0"/>
              </a:rPr>
              <a:t>chairItems</a:t>
            </a:r>
            <a:r>
              <a:rPr lang="en-GB">
                <a:solidFill>
                  <a:srgbClr val="000000"/>
                </a:solidFill>
                <a:latin typeface="Consolas" panose="020B0609020204030204" pitchFamily="49" charset="0"/>
              </a:rPr>
              <a:t> = </a:t>
            </a:r>
            <a:r>
              <a:rPr lang="en-GB" smtClean="0">
                <a:solidFill>
                  <a:srgbClr val="6A3E3E"/>
                </a:solidFill>
                <a:latin typeface="Consolas" panose="020B0609020204030204" pitchFamily="49" charset="0"/>
              </a:rPr>
              <a:t>builder</a:t>
            </a:r>
          </a:p>
          <a:p>
            <a:pPr>
              <a:spcBef>
                <a:spcPts val="600"/>
              </a:spcBef>
            </a:pPr>
            <a:r>
              <a:rPr lang="en-GB">
                <a:solidFill>
                  <a:srgbClr val="6A3E3E"/>
                </a:solidFill>
                <a:latin typeface="Consolas" panose="020B0609020204030204" pitchFamily="49" charset="0"/>
              </a:rPr>
              <a:t>	</a:t>
            </a:r>
            <a:r>
              <a:rPr lang="en-GB" smtClean="0">
                <a:solidFill>
                  <a:srgbClr val="6A3E3E"/>
                </a:solidFill>
                <a:latin typeface="Consolas" panose="020B0609020204030204" pitchFamily="49" charset="0"/>
              </a:rPr>
              <a:t>					</a:t>
            </a:r>
            <a:r>
              <a:rPr lang="en-GB" smtClean="0">
                <a:solidFill>
                  <a:srgbClr val="000000"/>
                </a:solidFill>
                <a:latin typeface="Consolas" panose="020B0609020204030204" pitchFamily="49" charset="0"/>
              </a:rPr>
              <a:t>.</a:t>
            </a:r>
            <a:r>
              <a:rPr lang="en-GB">
                <a:solidFill>
                  <a:srgbClr val="000000"/>
                </a:solidFill>
                <a:latin typeface="Consolas" panose="020B0609020204030204" pitchFamily="49" charset="0"/>
              </a:rPr>
              <a:t>like(</a:t>
            </a:r>
            <a:r>
              <a:rPr lang="en-GB">
                <a:solidFill>
                  <a:srgbClr val="6A3E3E"/>
                </a:solidFill>
                <a:latin typeface="Consolas" panose="020B0609020204030204" pitchFamily="49" charset="0"/>
              </a:rPr>
              <a:t>root</a:t>
            </a:r>
            <a:r>
              <a:rPr lang="en-GB">
                <a:solidFill>
                  <a:srgbClr val="000000"/>
                </a:solidFill>
                <a:latin typeface="Consolas" panose="020B0609020204030204" pitchFamily="49" charset="0"/>
              </a:rPr>
              <a:t>.get(</a:t>
            </a:r>
            <a:r>
              <a:rPr lang="en-GB">
                <a:solidFill>
                  <a:srgbClr val="2A00FF"/>
                </a:solidFill>
                <a:latin typeface="Consolas" panose="020B0609020204030204" pitchFamily="49" charset="0"/>
              </a:rPr>
              <a:t>"itemName"</a:t>
            </a:r>
            <a:r>
              <a:rPr lang="en-GB">
                <a:solidFill>
                  <a:srgbClr val="000000"/>
                </a:solidFill>
                <a:latin typeface="Consolas" panose="020B0609020204030204" pitchFamily="49" charset="0"/>
              </a:rPr>
              <a:t>), </a:t>
            </a:r>
            <a:r>
              <a:rPr lang="en-GB">
                <a:solidFill>
                  <a:srgbClr val="2A00FF"/>
                </a:solidFill>
                <a:latin typeface="Consolas" panose="020B0609020204030204" pitchFamily="49" charset="0"/>
              </a:rPr>
              <a:t>"Chair%"</a:t>
            </a:r>
            <a:r>
              <a:rPr lang="en-GB">
                <a:solidFill>
                  <a:srgbClr val="000000"/>
                </a:solidFill>
                <a:latin typeface="Consolas" panose="020B0609020204030204" pitchFamily="49" charset="0"/>
              </a:rPr>
              <a:t>);</a:t>
            </a:r>
          </a:p>
          <a:p>
            <a:pPr>
              <a:spcBef>
                <a:spcPts val="600"/>
              </a:spcBef>
            </a:pPr>
            <a:r>
              <a:rPr lang="en-US" smtClean="0">
                <a:solidFill>
                  <a:srgbClr val="6A3E3E"/>
                </a:solidFill>
                <a:latin typeface="Consolas" panose="020B0609020204030204" pitchFamily="49" charset="0"/>
              </a:rPr>
              <a:t>criteria</a:t>
            </a:r>
            <a:r>
              <a:rPr lang="en-US" smtClean="0">
                <a:solidFill>
                  <a:srgbClr val="000000"/>
                </a:solidFill>
                <a:latin typeface="Consolas" panose="020B0609020204030204" pitchFamily="49" charset="0"/>
              </a:rPr>
              <a:t>.where(</a:t>
            </a:r>
            <a:r>
              <a:rPr lang="en-US" smtClean="0">
                <a:solidFill>
                  <a:srgbClr val="6A3E3E"/>
                </a:solidFill>
                <a:latin typeface="Consolas" panose="020B0609020204030204" pitchFamily="49" charset="0"/>
              </a:rPr>
              <a:t>builder</a:t>
            </a:r>
            <a:r>
              <a:rPr lang="en-US" smtClean="0">
                <a:solidFill>
                  <a:srgbClr val="000000"/>
                </a:solidFill>
                <a:latin typeface="Consolas" panose="020B0609020204030204" pitchFamily="49" charset="0"/>
              </a:rPr>
              <a:t>.and(</a:t>
            </a:r>
            <a:r>
              <a:rPr lang="en-US" smtClean="0">
                <a:solidFill>
                  <a:srgbClr val="6A3E3E"/>
                </a:solidFill>
                <a:latin typeface="Consolas" panose="020B0609020204030204" pitchFamily="49" charset="0"/>
              </a:rPr>
              <a:t>greaterThanPrice</a:t>
            </a:r>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chairItems</a:t>
            </a:r>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3833587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Create Criteria in Hibernate 5</a:t>
            </a:r>
            <a:endParaRPr lang="en-US"/>
          </a:p>
        </p:txBody>
      </p:sp>
      <p:sp>
        <p:nvSpPr>
          <p:cNvPr id="3" name="Content Placeholder 2"/>
          <p:cNvSpPr>
            <a:spLocks noGrp="1"/>
          </p:cNvSpPr>
          <p:nvPr>
            <p:ph idx="1"/>
          </p:nvPr>
        </p:nvSpPr>
        <p:spPr/>
        <p:txBody>
          <a:bodyPr/>
          <a:lstStyle/>
          <a:p>
            <a:r>
              <a:rPr lang="en-US" b="1"/>
              <a:t>Sorting</a:t>
            </a:r>
          </a:p>
          <a:p>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26</a:t>
            </a:fld>
            <a:endParaRPr lang="en-US"/>
          </a:p>
        </p:txBody>
      </p:sp>
      <p:sp>
        <p:nvSpPr>
          <p:cNvPr id="6" name="Rectangle 5"/>
          <p:cNvSpPr/>
          <p:nvPr/>
        </p:nvSpPr>
        <p:spPr>
          <a:xfrm>
            <a:off x="1502208" y="1324075"/>
            <a:ext cx="6092455" cy="1477328"/>
          </a:xfrm>
          <a:prstGeom prst="rect">
            <a:avLst/>
          </a:prstGeom>
          <a:solidFill>
            <a:schemeClr val="bg1">
              <a:lumMod val="95000"/>
            </a:schemeClr>
          </a:solidFill>
        </p:spPr>
        <p:txBody>
          <a:bodyPr wrap="square">
            <a:spAutoFit/>
          </a:bodyPr>
          <a:lstStyle/>
          <a:p>
            <a:r>
              <a:rPr lang="en-US" smtClean="0">
                <a:solidFill>
                  <a:srgbClr val="6A3E3E"/>
                </a:solidFill>
                <a:latin typeface="Consolas" panose="020B0609020204030204" pitchFamily="49" charset="0"/>
              </a:rPr>
              <a:t>criteria</a:t>
            </a:r>
            <a:r>
              <a:rPr lang="en-US" smtClean="0">
                <a:solidFill>
                  <a:srgbClr val="000000"/>
                </a:solidFill>
                <a:latin typeface="Consolas" panose="020B0609020204030204" pitchFamily="49" charset="0"/>
              </a:rPr>
              <a:t>.orderBy</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builder</a:t>
            </a:r>
            <a:r>
              <a:rPr lang="en-US">
                <a:solidFill>
                  <a:srgbClr val="000000"/>
                </a:solidFill>
                <a:latin typeface="Consolas" panose="020B0609020204030204" pitchFamily="49" charset="0"/>
              </a:rPr>
              <a:t>.asc(</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.get(</a:t>
            </a:r>
            <a:r>
              <a:rPr lang="en-US">
                <a:solidFill>
                  <a:srgbClr val="2A00FF"/>
                </a:solidFill>
                <a:latin typeface="Consolas" panose="020B0609020204030204" pitchFamily="49" charset="0"/>
              </a:rPr>
              <a:t>"itemName"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builder</a:t>
            </a:r>
            <a:r>
              <a:rPr lang="en-US">
                <a:solidFill>
                  <a:srgbClr val="000000"/>
                </a:solidFill>
                <a:latin typeface="Consolas" panose="020B0609020204030204" pitchFamily="49" charset="0"/>
              </a:rPr>
              <a:t>.desc(</a:t>
            </a:r>
            <a:r>
              <a:rPr lang="en-US">
                <a:solidFill>
                  <a:srgbClr val="6A3E3E"/>
                </a:solidFill>
                <a:latin typeface="Consolas" panose="020B0609020204030204" pitchFamily="49" charset="0"/>
              </a:rPr>
              <a:t>root</a:t>
            </a:r>
            <a:r>
              <a:rPr lang="en-US">
                <a:solidFill>
                  <a:srgbClr val="000000"/>
                </a:solidFill>
                <a:latin typeface="Consolas" panose="020B0609020204030204" pitchFamily="49" charset="0"/>
              </a:rPr>
              <a:t>.get(</a:t>
            </a:r>
            <a:r>
              <a:rPr lang="en-US">
                <a:solidFill>
                  <a:srgbClr val="2A00FF"/>
                </a:solidFill>
                <a:latin typeface="Consolas" panose="020B0609020204030204" pitchFamily="49" charset="0"/>
              </a:rPr>
              <a:t>"itemPrice"</a:t>
            </a:r>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1954476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Create Criteria in Hibernate 5</a:t>
            </a:r>
            <a:endParaRPr lang="en-US"/>
          </a:p>
        </p:txBody>
      </p:sp>
      <p:sp>
        <p:nvSpPr>
          <p:cNvPr id="3" name="Content Placeholder 2"/>
          <p:cNvSpPr>
            <a:spLocks noGrp="1"/>
          </p:cNvSpPr>
          <p:nvPr>
            <p:ph idx="1"/>
          </p:nvPr>
        </p:nvSpPr>
        <p:spPr/>
        <p:txBody>
          <a:bodyPr/>
          <a:lstStyle/>
          <a:p>
            <a:r>
              <a:rPr lang="en-GB" sz="2400" b="1" smtClean="0"/>
              <a:t>GROUP </a:t>
            </a:r>
            <a:r>
              <a:rPr lang="en-GB" sz="2400" b="1"/>
              <a:t>BY and HAVING </a:t>
            </a:r>
            <a:r>
              <a:rPr lang="en-GB" sz="2400" b="1" smtClean="0"/>
              <a:t>example</a:t>
            </a:r>
            <a:endParaRPr lang="en-US" sz="1800" b="1" smtClean="0">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sp>
        <p:nvSpPr>
          <p:cNvPr id="7" name="Rectangle 6"/>
          <p:cNvSpPr/>
          <p:nvPr/>
        </p:nvSpPr>
        <p:spPr>
          <a:xfrm>
            <a:off x="335667" y="1422940"/>
            <a:ext cx="8472668" cy="4862870"/>
          </a:xfrm>
          <a:prstGeom prst="rect">
            <a:avLst/>
          </a:prstGeom>
          <a:solidFill>
            <a:schemeClr val="bg1">
              <a:lumMod val="95000"/>
            </a:schemeClr>
          </a:solidFill>
        </p:spPr>
        <p:txBody>
          <a:bodyPr wrap="square">
            <a:spAutoFit/>
          </a:bodyPr>
          <a:lstStyle/>
          <a:p>
            <a:pPr>
              <a:spcBef>
                <a:spcPts val="600"/>
              </a:spcBef>
            </a:pPr>
            <a:r>
              <a:rPr lang="en-US" sz="1600">
                <a:solidFill>
                  <a:srgbClr val="000000"/>
                </a:solidFill>
                <a:latin typeface="Consolas" panose="020B0609020204030204" pitchFamily="49" charset="0"/>
              </a:rPr>
              <a:t>List&lt;Departments&gt; </a:t>
            </a:r>
            <a:r>
              <a:rPr lang="en-US" sz="1600">
                <a:solidFill>
                  <a:srgbClr val="6A3E3E"/>
                </a:solidFill>
                <a:latin typeface="Consolas" panose="020B0609020204030204" pitchFamily="49" charset="0"/>
              </a:rPr>
              <a:t>departments</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session</a:t>
            </a:r>
            <a:r>
              <a:rPr lang="en-US" sz="1600">
                <a:solidFill>
                  <a:srgbClr val="000000"/>
                </a:solidFill>
                <a:latin typeface="Consolas" panose="020B0609020204030204" pitchFamily="49" charset="0"/>
              </a:rPr>
              <a:t>.createQuery(</a:t>
            </a:r>
            <a:r>
              <a:rPr lang="en-US" sz="1600">
                <a:solidFill>
                  <a:srgbClr val="6A3E3E"/>
                </a:solidFill>
                <a:latin typeface="Consolas" panose="020B0609020204030204" pitchFamily="49" charset="0"/>
              </a:rPr>
              <a:t>criteria</a:t>
            </a:r>
            <a:r>
              <a:rPr lang="en-US" sz="1600">
                <a:solidFill>
                  <a:srgbClr val="000000"/>
                </a:solidFill>
                <a:latin typeface="Consolas" panose="020B0609020204030204" pitchFamily="49" charset="0"/>
              </a:rPr>
              <a:t>)</a:t>
            </a:r>
          </a:p>
          <a:p>
            <a:pPr>
              <a:spcBef>
                <a:spcPts val="600"/>
              </a:spcBef>
            </a:pPr>
            <a:r>
              <a:rPr lang="en-US" sz="1600">
                <a:solidFill>
                  <a:srgbClr val="000000"/>
                </a:solidFill>
                <a:latin typeface="Consolas" panose="020B0609020204030204" pitchFamily="49" charset="0"/>
              </a:rPr>
              <a:t>                    .getResultList();</a:t>
            </a:r>
          </a:p>
          <a:p>
            <a:pPr>
              <a:spcBef>
                <a:spcPts val="600"/>
              </a:spcBef>
            </a:pPr>
            <a:r>
              <a:rPr lang="en-US" sz="1600">
                <a:solidFill>
                  <a:srgbClr val="000000"/>
                </a:solidFill>
                <a:latin typeface="Consolas" panose="020B0609020204030204" pitchFamily="49" charset="0"/>
              </a:rPr>
              <a:t>            </a:t>
            </a:r>
          </a:p>
          <a:p>
            <a:pPr>
              <a:spcBef>
                <a:spcPts val="600"/>
              </a:spcBef>
            </a:pPr>
            <a:r>
              <a:rPr lang="en-US" sz="1600" smtClean="0">
                <a:solidFill>
                  <a:srgbClr val="000000"/>
                </a:solidFill>
                <a:latin typeface="Consolas" panose="020B0609020204030204" pitchFamily="49" charset="0"/>
              </a:rPr>
              <a:t>CriteriaBuilder </a:t>
            </a:r>
            <a:r>
              <a:rPr lang="en-US" sz="1600">
                <a:solidFill>
                  <a:srgbClr val="6A3E3E"/>
                </a:solidFill>
                <a:latin typeface="Consolas" panose="020B0609020204030204" pitchFamily="49" charset="0"/>
              </a:rPr>
              <a:t>builder</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session</a:t>
            </a:r>
            <a:r>
              <a:rPr lang="en-US" sz="1600">
                <a:solidFill>
                  <a:srgbClr val="000000"/>
                </a:solidFill>
                <a:latin typeface="Consolas" panose="020B0609020204030204" pitchFamily="49" charset="0"/>
              </a:rPr>
              <a:t>.getCriteriaBuilder();</a:t>
            </a:r>
          </a:p>
          <a:p>
            <a:pPr>
              <a:spcBef>
                <a:spcPts val="600"/>
              </a:spcBef>
            </a:pPr>
            <a:endParaRPr lang="en-US" sz="1600">
              <a:latin typeface="Consolas" panose="020B0609020204030204" pitchFamily="49" charset="0"/>
            </a:endParaRPr>
          </a:p>
          <a:p>
            <a:pPr>
              <a:spcBef>
                <a:spcPts val="600"/>
              </a:spcBef>
            </a:pPr>
            <a:r>
              <a:rPr lang="en-US" sz="1600" smtClean="0">
                <a:solidFill>
                  <a:srgbClr val="000000"/>
                </a:solidFill>
                <a:latin typeface="Consolas" panose="020B0609020204030204" pitchFamily="49" charset="0"/>
              </a:rPr>
              <a:t>CriteriaQuery&lt;Object</a:t>
            </a:r>
            <a:r>
              <a:rPr lang="en-US" sz="1600">
                <a:solidFill>
                  <a:srgbClr val="000000"/>
                </a:solidFill>
                <a:latin typeface="Consolas" panose="020B0609020204030204" pitchFamily="49" charset="0"/>
              </a:rPr>
              <a:t>[]&gt; </a:t>
            </a:r>
            <a:r>
              <a:rPr lang="en-US" sz="1600">
                <a:solidFill>
                  <a:srgbClr val="6A3E3E"/>
                </a:solidFill>
                <a:latin typeface="Consolas" panose="020B0609020204030204" pitchFamily="49" charset="0"/>
              </a:rPr>
              <a:t>criteriaQuery</a:t>
            </a:r>
            <a:r>
              <a:rPr lang="en-US" sz="1600">
                <a:solidFill>
                  <a:srgbClr val="000000"/>
                </a:solidFill>
                <a:latin typeface="Consolas" panose="020B0609020204030204" pitchFamily="49" charset="0"/>
              </a:rPr>
              <a:t> = </a:t>
            </a:r>
            <a:endParaRPr lang="en-US" sz="1600" smtClean="0">
              <a:solidFill>
                <a:srgbClr val="000000"/>
              </a:solidFill>
              <a:latin typeface="Consolas" panose="020B0609020204030204" pitchFamily="49" charset="0"/>
            </a:endParaRPr>
          </a:p>
          <a:p>
            <a:pPr>
              <a:spcBef>
                <a:spcPts val="600"/>
              </a:spcBef>
            </a:pPr>
            <a:r>
              <a:rPr lang="en-US" sz="1600">
                <a:solidFill>
                  <a:srgbClr val="000000"/>
                </a:solidFill>
                <a:latin typeface="Consolas" panose="020B0609020204030204" pitchFamily="49" charset="0"/>
              </a:rPr>
              <a:t>	</a:t>
            </a:r>
            <a:r>
              <a:rPr lang="en-US" sz="1600" smtClean="0">
                <a:solidFill>
                  <a:srgbClr val="000000"/>
                </a:solidFill>
                <a:latin typeface="Consolas" panose="020B0609020204030204" pitchFamily="49" charset="0"/>
              </a:rPr>
              <a:t>						</a:t>
            </a:r>
            <a:r>
              <a:rPr lang="en-US" sz="1600" smtClean="0">
                <a:solidFill>
                  <a:srgbClr val="6A3E3E"/>
                </a:solidFill>
                <a:latin typeface="Consolas" panose="020B0609020204030204" pitchFamily="49" charset="0"/>
              </a:rPr>
              <a:t>builder</a:t>
            </a:r>
            <a:r>
              <a:rPr lang="en-US" sz="1600" smtClean="0">
                <a:solidFill>
                  <a:srgbClr val="000000"/>
                </a:solidFill>
                <a:latin typeface="Consolas" panose="020B0609020204030204" pitchFamily="49" charset="0"/>
              </a:rPr>
              <a:t>.createQuery(Object</a:t>
            </a:r>
            <a:r>
              <a:rPr lang="en-US" sz="1600">
                <a:solidFill>
                  <a:srgbClr val="000000"/>
                </a:solidFill>
                <a:latin typeface="Consolas" panose="020B0609020204030204" pitchFamily="49" charset="0"/>
              </a:rPr>
              <a:t>[].</a:t>
            </a:r>
            <a:r>
              <a:rPr lang="en-US" sz="1600" b="1">
                <a:solidFill>
                  <a:srgbClr val="7F0055"/>
                </a:solidFill>
                <a:latin typeface="Consolas" panose="020B0609020204030204" pitchFamily="49" charset="0"/>
              </a:rPr>
              <a:t>class</a:t>
            </a:r>
            <a:r>
              <a:rPr lang="en-US" sz="1600" b="1" smtClean="0">
                <a:solidFill>
                  <a:srgbClr val="000000"/>
                </a:solidFill>
                <a:latin typeface="Consolas" panose="020B0609020204030204" pitchFamily="49" charset="0"/>
              </a:rPr>
              <a:t>);</a:t>
            </a:r>
            <a:endParaRPr lang="en-US" sz="1600" smtClean="0">
              <a:solidFill>
                <a:srgbClr val="000000"/>
              </a:solidFill>
              <a:latin typeface="Consolas" panose="020B0609020204030204" pitchFamily="49" charset="0"/>
            </a:endParaRPr>
          </a:p>
          <a:p>
            <a:pPr>
              <a:spcBef>
                <a:spcPts val="600"/>
              </a:spcBef>
            </a:pPr>
            <a:r>
              <a:rPr lang="en-US" sz="1600" smtClean="0">
                <a:solidFill>
                  <a:srgbClr val="000000"/>
                </a:solidFill>
                <a:latin typeface="Consolas" panose="020B0609020204030204" pitchFamily="49" charset="0"/>
              </a:rPr>
              <a:t>Root&lt;Employee</a:t>
            </a:r>
            <a:r>
              <a:rPr lang="en-US" sz="1600">
                <a:solidFill>
                  <a:srgbClr val="000000"/>
                </a:solidFill>
                <a:latin typeface="Consolas" panose="020B0609020204030204" pitchFamily="49" charset="0"/>
              </a:rPr>
              <a:t>&gt; </a:t>
            </a:r>
            <a:r>
              <a:rPr lang="en-US" sz="1600">
                <a:solidFill>
                  <a:srgbClr val="6A3E3E"/>
                </a:solidFill>
                <a:latin typeface="Consolas" panose="020B0609020204030204" pitchFamily="49" charset="0"/>
              </a:rPr>
              <a:t>root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criteriaQuery</a:t>
            </a:r>
            <a:r>
              <a:rPr lang="en-US" sz="1600">
                <a:solidFill>
                  <a:srgbClr val="000000"/>
                </a:solidFill>
                <a:latin typeface="Consolas" panose="020B0609020204030204" pitchFamily="49" charset="0"/>
              </a:rPr>
              <a:t>.from(Employee.</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a:t>
            </a:r>
          </a:p>
          <a:p>
            <a:pPr>
              <a:spcBef>
                <a:spcPts val="600"/>
              </a:spcBef>
            </a:pPr>
            <a:r>
              <a:rPr lang="en-US" sz="1600" smtClean="0">
                <a:solidFill>
                  <a:srgbClr val="6A3E3E"/>
                </a:solidFill>
                <a:latin typeface="Consolas" panose="020B0609020204030204" pitchFamily="49" charset="0"/>
              </a:rPr>
              <a:t>	criteriaQuery</a:t>
            </a:r>
            <a:r>
              <a:rPr lang="en-US" sz="1600" smtClean="0">
                <a:solidFill>
                  <a:srgbClr val="000000"/>
                </a:solidFill>
                <a:latin typeface="Consolas" panose="020B0609020204030204" pitchFamily="49" charset="0"/>
              </a:rPr>
              <a:t>.multiselect(</a:t>
            </a:r>
            <a:r>
              <a:rPr lang="en-US" sz="1600" smtClean="0">
                <a:solidFill>
                  <a:srgbClr val="6A3E3E"/>
                </a:solidFill>
                <a:latin typeface="Consolas" panose="020B0609020204030204" pitchFamily="49" charset="0"/>
              </a:rPr>
              <a:t>builder</a:t>
            </a:r>
            <a:r>
              <a:rPr lang="en-US" sz="1600" smtClean="0">
                <a:solidFill>
                  <a:srgbClr val="000000"/>
                </a:solidFill>
                <a:latin typeface="Consolas" panose="020B0609020204030204" pitchFamily="49" charset="0"/>
              </a:rPr>
              <a:t>.count(</a:t>
            </a:r>
            <a:r>
              <a:rPr lang="en-US" sz="1600" smtClean="0">
                <a:solidFill>
                  <a:srgbClr val="6A3E3E"/>
                </a:solidFill>
                <a:latin typeface="Consolas" panose="020B0609020204030204" pitchFamily="49" charset="0"/>
              </a:rPr>
              <a:t>root</a:t>
            </a:r>
            <a:r>
              <a:rPr lang="en-US" sz="1600" smtClean="0">
                <a:solidFill>
                  <a:srgbClr val="000000"/>
                </a:solidFill>
                <a:latin typeface="Consolas" panose="020B0609020204030204" pitchFamily="49" charset="0"/>
              </a:rPr>
              <a:t>.get</a:t>
            </a:r>
            <a:r>
              <a:rPr lang="en-US" sz="1600">
                <a:solidFill>
                  <a:srgbClr val="000000"/>
                </a:solidFill>
                <a:latin typeface="Consolas" panose="020B0609020204030204" pitchFamily="49" charset="0"/>
              </a:rPr>
              <a:t>(</a:t>
            </a:r>
            <a:r>
              <a:rPr lang="en-US" sz="1600">
                <a:solidFill>
                  <a:srgbClr val="2A00FF"/>
                </a:solidFill>
                <a:latin typeface="Consolas" panose="020B0609020204030204" pitchFamily="49" charset="0"/>
              </a:rPr>
              <a:t>"name</a:t>
            </a:r>
            <a:r>
              <a:rPr lang="en-US" sz="1600" smtClean="0">
                <a:solidFill>
                  <a:srgbClr val="2A00FF"/>
                </a:solidFill>
                <a:latin typeface="Consolas" panose="020B0609020204030204" pitchFamily="49" charset="0"/>
              </a:rPr>
              <a:t>"</a:t>
            </a:r>
            <a:r>
              <a:rPr lang="en-US" sz="1600" smtClean="0">
                <a:solidFill>
                  <a:srgbClr val="000000"/>
                </a:solidFill>
                <a:latin typeface="Consolas" panose="020B0609020204030204" pitchFamily="49" charset="0"/>
              </a:rPr>
              <a:t>)),</a:t>
            </a:r>
          </a:p>
          <a:p>
            <a:pPr>
              <a:spcBef>
                <a:spcPts val="600"/>
              </a:spcBef>
            </a:pPr>
            <a:r>
              <a:rPr lang="en-US" sz="1600">
                <a:solidFill>
                  <a:srgbClr val="000000"/>
                </a:solidFill>
                <a:latin typeface="Consolas" panose="020B0609020204030204" pitchFamily="49" charset="0"/>
              </a:rPr>
              <a:t>	</a:t>
            </a:r>
            <a:r>
              <a:rPr lang="en-US" sz="1600" smtClean="0">
                <a:solidFill>
                  <a:srgbClr val="000000"/>
                </a:solidFill>
                <a:latin typeface="Consolas" panose="020B0609020204030204" pitchFamily="49" charset="0"/>
              </a:rPr>
              <a:t>					</a:t>
            </a:r>
            <a:r>
              <a:rPr lang="en-US" sz="1600" smtClean="0">
                <a:solidFill>
                  <a:srgbClr val="6A3E3E"/>
                </a:solidFill>
                <a:latin typeface="Consolas" panose="020B0609020204030204" pitchFamily="49" charset="0"/>
              </a:rPr>
              <a:t>root</a:t>
            </a:r>
            <a:r>
              <a:rPr lang="en-US" sz="1600" smtClean="0">
                <a:solidFill>
                  <a:srgbClr val="000000"/>
                </a:solidFill>
                <a:latin typeface="Consolas" panose="020B0609020204030204" pitchFamily="49" charset="0"/>
              </a:rPr>
              <a:t>.get</a:t>
            </a:r>
            <a:r>
              <a:rPr lang="en-US" sz="1600">
                <a:solidFill>
                  <a:srgbClr val="000000"/>
                </a:solidFill>
                <a:latin typeface="Consolas" panose="020B0609020204030204" pitchFamily="49" charset="0"/>
              </a:rPr>
              <a:t>(</a:t>
            </a:r>
            <a:r>
              <a:rPr lang="en-US" sz="1600">
                <a:solidFill>
                  <a:srgbClr val="2A00FF"/>
                </a:solidFill>
                <a:latin typeface="Consolas" panose="020B0609020204030204" pitchFamily="49" charset="0"/>
              </a:rPr>
              <a:t>"salary"</a:t>
            </a: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root</a:t>
            </a:r>
            <a:r>
              <a:rPr lang="en-US" sz="1600">
                <a:solidFill>
                  <a:srgbClr val="000000"/>
                </a:solidFill>
                <a:latin typeface="Consolas" panose="020B0609020204030204" pitchFamily="49" charset="0"/>
              </a:rPr>
              <a:t>.get(</a:t>
            </a:r>
            <a:r>
              <a:rPr lang="en-US" sz="1600">
                <a:solidFill>
                  <a:srgbClr val="2A00FF"/>
                </a:solidFill>
                <a:latin typeface="Consolas" panose="020B0609020204030204" pitchFamily="49" charset="0"/>
              </a:rPr>
              <a:t>"department"</a:t>
            </a:r>
            <a:r>
              <a:rPr lang="en-US" sz="1600">
                <a:solidFill>
                  <a:srgbClr val="000000"/>
                </a:solidFill>
                <a:latin typeface="Consolas" panose="020B0609020204030204" pitchFamily="49" charset="0"/>
              </a:rPr>
              <a:t>));</a:t>
            </a:r>
          </a:p>
          <a:p>
            <a:pPr>
              <a:spcBef>
                <a:spcPts val="600"/>
              </a:spcBef>
            </a:pPr>
            <a:r>
              <a:rPr lang="en-US" sz="1600" smtClean="0">
                <a:solidFill>
                  <a:srgbClr val="6A3E3E"/>
                </a:solidFill>
                <a:latin typeface="Consolas" panose="020B0609020204030204" pitchFamily="49" charset="0"/>
              </a:rPr>
              <a:t>	criteriaQuery</a:t>
            </a:r>
            <a:r>
              <a:rPr lang="en-US" sz="1600" smtClean="0">
                <a:solidFill>
                  <a:srgbClr val="000000"/>
                </a:solidFill>
                <a:latin typeface="Consolas" panose="020B0609020204030204" pitchFamily="49" charset="0"/>
              </a:rPr>
              <a:t>.groupBy(</a:t>
            </a:r>
            <a:r>
              <a:rPr lang="en-US" sz="1600" smtClean="0">
                <a:solidFill>
                  <a:srgbClr val="6A3E3E"/>
                </a:solidFill>
                <a:latin typeface="Consolas" panose="020B0609020204030204" pitchFamily="49" charset="0"/>
              </a:rPr>
              <a:t>root</a:t>
            </a:r>
            <a:r>
              <a:rPr lang="en-US" sz="1600" smtClean="0">
                <a:solidFill>
                  <a:srgbClr val="000000"/>
                </a:solidFill>
                <a:latin typeface="Consolas" panose="020B0609020204030204" pitchFamily="49" charset="0"/>
              </a:rPr>
              <a:t>.get</a:t>
            </a:r>
            <a:r>
              <a:rPr lang="en-US" sz="1600">
                <a:solidFill>
                  <a:srgbClr val="000000"/>
                </a:solidFill>
                <a:latin typeface="Consolas" panose="020B0609020204030204" pitchFamily="49" charset="0"/>
              </a:rPr>
              <a:t>(</a:t>
            </a:r>
            <a:r>
              <a:rPr lang="en-US" sz="1600">
                <a:solidFill>
                  <a:srgbClr val="2A00FF"/>
                </a:solidFill>
                <a:latin typeface="Consolas" panose="020B0609020204030204" pitchFamily="49" charset="0"/>
              </a:rPr>
              <a:t>"salary"</a:t>
            </a:r>
            <a:r>
              <a:rPr lang="en-US" sz="1600">
                <a:solidFill>
                  <a:srgbClr val="000000"/>
                </a:solidFill>
                <a:latin typeface="Consolas" panose="020B0609020204030204" pitchFamily="49" charset="0"/>
              </a:rPr>
              <a:t>), </a:t>
            </a:r>
            <a:r>
              <a:rPr lang="en-US" sz="1600" smtClean="0">
                <a:solidFill>
                  <a:srgbClr val="6A3E3E"/>
                </a:solidFill>
                <a:latin typeface="Consolas" panose="020B0609020204030204" pitchFamily="49" charset="0"/>
              </a:rPr>
              <a:t>root</a:t>
            </a:r>
            <a:r>
              <a:rPr lang="en-US" sz="1600" smtClean="0">
                <a:solidFill>
                  <a:srgbClr val="000000"/>
                </a:solidFill>
                <a:latin typeface="Consolas" panose="020B0609020204030204" pitchFamily="49" charset="0"/>
              </a:rPr>
              <a:t>.get</a:t>
            </a:r>
            <a:r>
              <a:rPr lang="en-US" sz="1600">
                <a:solidFill>
                  <a:srgbClr val="000000"/>
                </a:solidFill>
                <a:latin typeface="Consolas" panose="020B0609020204030204" pitchFamily="49" charset="0"/>
              </a:rPr>
              <a:t>(</a:t>
            </a:r>
            <a:r>
              <a:rPr lang="en-US" sz="1600">
                <a:solidFill>
                  <a:srgbClr val="2A00FF"/>
                </a:solidFill>
                <a:latin typeface="Consolas" panose="020B0609020204030204" pitchFamily="49" charset="0"/>
              </a:rPr>
              <a:t>"department"</a:t>
            </a:r>
            <a:r>
              <a:rPr lang="en-US" sz="1600">
                <a:solidFill>
                  <a:srgbClr val="000000"/>
                </a:solidFill>
                <a:latin typeface="Consolas" panose="020B0609020204030204" pitchFamily="49" charset="0"/>
              </a:rPr>
              <a:t>));</a:t>
            </a:r>
          </a:p>
          <a:p>
            <a:pPr>
              <a:spcBef>
                <a:spcPts val="600"/>
              </a:spcBef>
            </a:pPr>
            <a:r>
              <a:rPr lang="en-US" sz="1600" smtClean="0">
                <a:solidFill>
                  <a:srgbClr val="6A3E3E"/>
                </a:solidFill>
                <a:latin typeface="Consolas" panose="020B0609020204030204" pitchFamily="49" charset="0"/>
              </a:rPr>
              <a:t>	criteriaQuery</a:t>
            </a:r>
            <a:r>
              <a:rPr lang="en-US" sz="1600" smtClean="0">
                <a:solidFill>
                  <a:srgbClr val="000000"/>
                </a:solidFill>
                <a:latin typeface="Consolas" panose="020B0609020204030204" pitchFamily="49" charset="0"/>
              </a:rPr>
              <a:t>.having(</a:t>
            </a:r>
            <a:r>
              <a:rPr lang="en-US" sz="1600" smtClean="0">
                <a:solidFill>
                  <a:srgbClr val="6A3E3E"/>
                </a:solidFill>
                <a:latin typeface="Consolas" panose="020B0609020204030204" pitchFamily="49" charset="0"/>
              </a:rPr>
              <a:t>builder</a:t>
            </a:r>
            <a:r>
              <a:rPr lang="en-US" sz="1600" smtClean="0">
                <a:solidFill>
                  <a:srgbClr val="000000"/>
                </a:solidFill>
                <a:latin typeface="Consolas" panose="020B0609020204030204" pitchFamily="49" charset="0"/>
              </a:rPr>
              <a:t>.greaterThan(</a:t>
            </a:r>
            <a:r>
              <a:rPr lang="en-US" sz="1600" smtClean="0">
                <a:solidFill>
                  <a:srgbClr val="6A3E3E"/>
                </a:solidFill>
                <a:latin typeface="Consolas" panose="020B0609020204030204" pitchFamily="49" charset="0"/>
              </a:rPr>
              <a:t>root</a:t>
            </a:r>
            <a:r>
              <a:rPr lang="en-US" sz="1600" smtClean="0">
                <a:solidFill>
                  <a:srgbClr val="000000"/>
                </a:solidFill>
                <a:latin typeface="Consolas" panose="020B0609020204030204" pitchFamily="49" charset="0"/>
              </a:rPr>
              <a:t>.get</a:t>
            </a:r>
            <a:r>
              <a:rPr lang="en-US" sz="1600">
                <a:solidFill>
                  <a:srgbClr val="000000"/>
                </a:solidFill>
                <a:latin typeface="Consolas" panose="020B0609020204030204" pitchFamily="49" charset="0"/>
              </a:rPr>
              <a:t>(</a:t>
            </a:r>
            <a:r>
              <a:rPr lang="en-US" sz="1600">
                <a:solidFill>
                  <a:srgbClr val="2A00FF"/>
                </a:solidFill>
                <a:latin typeface="Consolas" panose="020B0609020204030204" pitchFamily="49" charset="0"/>
              </a:rPr>
              <a:t>"salary"</a:t>
            </a:r>
            <a:r>
              <a:rPr lang="en-US" sz="1600">
                <a:solidFill>
                  <a:srgbClr val="000000"/>
                </a:solidFill>
                <a:latin typeface="Consolas" panose="020B0609020204030204" pitchFamily="49" charset="0"/>
              </a:rPr>
              <a:t>), 30000));</a:t>
            </a:r>
          </a:p>
          <a:p>
            <a:pPr>
              <a:spcBef>
                <a:spcPts val="600"/>
              </a:spcBef>
            </a:pPr>
            <a:endParaRPr lang="en-US" sz="1600">
              <a:latin typeface="Consolas" panose="020B0609020204030204" pitchFamily="49" charset="0"/>
            </a:endParaRPr>
          </a:p>
          <a:p>
            <a:pPr>
              <a:spcBef>
                <a:spcPts val="600"/>
              </a:spcBef>
            </a:pPr>
            <a:r>
              <a:rPr lang="en-US" sz="1600" smtClean="0">
                <a:solidFill>
                  <a:srgbClr val="000000"/>
                </a:solidFill>
                <a:latin typeface="Consolas" panose="020B0609020204030204" pitchFamily="49" charset="0"/>
              </a:rPr>
              <a:t>Query&lt;Object</a:t>
            </a:r>
            <a:r>
              <a:rPr lang="en-US" sz="1600">
                <a:solidFill>
                  <a:srgbClr val="000000"/>
                </a:solidFill>
                <a:latin typeface="Consolas" panose="020B0609020204030204" pitchFamily="49" charset="0"/>
              </a:rPr>
              <a:t>[]&gt; </a:t>
            </a:r>
            <a:r>
              <a:rPr lang="en-US" sz="1600">
                <a:solidFill>
                  <a:srgbClr val="6A3E3E"/>
                </a:solidFill>
                <a:latin typeface="Consolas" panose="020B0609020204030204" pitchFamily="49" charset="0"/>
              </a:rPr>
              <a:t>query</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session</a:t>
            </a:r>
            <a:r>
              <a:rPr lang="en-US" sz="1600">
                <a:solidFill>
                  <a:srgbClr val="000000"/>
                </a:solidFill>
                <a:latin typeface="Consolas" panose="020B0609020204030204" pitchFamily="49" charset="0"/>
              </a:rPr>
              <a:t>.createQuery(</a:t>
            </a:r>
            <a:r>
              <a:rPr lang="en-US" sz="1600">
                <a:solidFill>
                  <a:srgbClr val="6A3E3E"/>
                </a:solidFill>
                <a:latin typeface="Consolas" panose="020B0609020204030204" pitchFamily="49" charset="0"/>
              </a:rPr>
              <a:t>criteriaQuery</a:t>
            </a:r>
            <a:r>
              <a:rPr lang="en-US" sz="1600">
                <a:solidFill>
                  <a:srgbClr val="000000"/>
                </a:solidFill>
                <a:latin typeface="Consolas" panose="020B0609020204030204" pitchFamily="49" charset="0"/>
              </a:rPr>
              <a:t>);</a:t>
            </a:r>
          </a:p>
          <a:p>
            <a:pPr>
              <a:spcBef>
                <a:spcPts val="600"/>
              </a:spcBef>
            </a:pPr>
            <a:r>
              <a:rPr lang="en-US" sz="1600" smtClean="0">
                <a:solidFill>
                  <a:srgbClr val="000000"/>
                </a:solidFill>
                <a:latin typeface="Consolas" panose="020B0609020204030204" pitchFamily="49" charset="0"/>
              </a:rPr>
              <a:t>List&lt;Object</a:t>
            </a:r>
            <a:r>
              <a:rPr lang="en-US" sz="1600">
                <a:solidFill>
                  <a:srgbClr val="000000"/>
                </a:solidFill>
                <a:latin typeface="Consolas" panose="020B0609020204030204" pitchFamily="49" charset="0"/>
              </a:rPr>
              <a:t>[]&gt; </a:t>
            </a:r>
            <a:r>
              <a:rPr lang="en-US" sz="1600">
                <a:solidFill>
                  <a:srgbClr val="6A3E3E"/>
                </a:solidFill>
                <a:latin typeface="Consolas" panose="020B0609020204030204" pitchFamily="49" charset="0"/>
              </a:rPr>
              <a:t>list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query</a:t>
            </a:r>
            <a:r>
              <a:rPr lang="en-US" sz="1600">
                <a:solidFill>
                  <a:srgbClr val="000000"/>
                </a:solidFill>
                <a:latin typeface="Consolas" panose="020B0609020204030204" pitchFamily="49" charset="0"/>
              </a:rPr>
              <a:t>.getResultList();</a:t>
            </a:r>
            <a:endParaRPr lang="en-US" sz="1600"/>
          </a:p>
        </p:txBody>
      </p:sp>
    </p:spTree>
    <p:extLst>
      <p:ext uri="{BB962C8B-B14F-4D97-AF65-F5344CB8AC3E}">
        <p14:creationId xmlns:p14="http://schemas.microsoft.com/office/powerpoint/2010/main" val="209016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Create Criteria in Hibernate </a:t>
            </a:r>
            <a:r>
              <a:rPr lang="it-IT" smtClean="0"/>
              <a:t>5</a:t>
            </a:r>
            <a:endParaRPr lang="en-US"/>
          </a:p>
        </p:txBody>
      </p:sp>
      <p:sp>
        <p:nvSpPr>
          <p:cNvPr id="3" name="Content Placeholder 2"/>
          <p:cNvSpPr>
            <a:spLocks noGrp="1"/>
          </p:cNvSpPr>
          <p:nvPr>
            <p:ph idx="1"/>
          </p:nvPr>
        </p:nvSpPr>
        <p:spPr/>
        <p:txBody>
          <a:bodyPr/>
          <a:lstStyle/>
          <a:p>
            <a:r>
              <a:rPr lang="en-GB" sz="1800" b="1"/>
              <a:t>FROM and JOIN </a:t>
            </a:r>
            <a:r>
              <a:rPr lang="en-GB" sz="1800" b="1" smtClean="0"/>
              <a:t>example</a:t>
            </a:r>
          </a:p>
          <a:p>
            <a:pPr marL="0" indent="0">
              <a:buNone/>
            </a:pPr>
            <a:endParaRPr lang="en-US" sz="1800" b="1" smtClean="0">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6" name="Content Placeholder 2"/>
          <p:cNvSpPr txBox="1">
            <a:spLocks/>
          </p:cNvSpPr>
          <p:nvPr/>
        </p:nvSpPr>
        <p:spPr>
          <a:xfrm>
            <a:off x="678197" y="1287780"/>
            <a:ext cx="7740478" cy="4390006"/>
          </a:xfrm>
          <a:prstGeom prst="rect">
            <a:avLst/>
          </a:prstGeom>
          <a:solidFill>
            <a:schemeClr val="bg1">
              <a:lumMod val="95000"/>
            </a:schemeClr>
          </a:solidFill>
        </p:spPr>
        <p:txBody>
          <a:bodyPr vert="horz" lIns="91440" tIns="45720" rIns="91440" bIns="45720" rtlCol="0">
            <a:noAutofit/>
          </a:bodyPr>
          <a:lstStyle>
            <a:lvl1pPr marL="342900" indent="-342900" algn="l" defTabSz="457200" rtl="0" eaLnBrk="1" latinLnBrk="0" hangingPunct="1">
              <a:spcBef>
                <a:spcPct val="20000"/>
              </a:spcBef>
              <a:buClr>
                <a:schemeClr val="accent6">
                  <a:lumMod val="75000"/>
                </a:schemeClr>
              </a:buClr>
              <a:buFont typeface="Wingdings" panose="05000000000000000000" pitchFamily="2" charset="2"/>
              <a:buChar char="v"/>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2" panose="05020102010507070707" pitchFamily="18" charset="2"/>
              <a:buChar char="P"/>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Font typeface="Wingdings 2" panose="05020102010507070707" pitchFamily="18" charset="2"/>
              <a:buNone/>
            </a:pPr>
            <a:r>
              <a:rPr lang="en-US" sz="1400" smtClean="0">
                <a:solidFill>
                  <a:srgbClr val="6A3E3E"/>
                </a:solidFill>
                <a:highlight>
                  <a:srgbClr val="F0D8A8"/>
                </a:highlight>
                <a:latin typeface="Consolas" panose="020B0609020204030204" pitchFamily="49" charset="0"/>
              </a:rPr>
              <a:t>session</a:t>
            </a:r>
            <a:r>
              <a:rPr lang="en-US" sz="1400" smtClean="0">
                <a:solidFill>
                  <a:srgbClr val="000000"/>
                </a:solidFill>
                <a:highlight>
                  <a:srgbClr val="F0D8A8"/>
                </a:highlight>
                <a:latin typeface="Consolas" panose="020B0609020204030204" pitchFamily="49" charset="0"/>
              </a:rPr>
              <a:t> = HibernateUtils.</a:t>
            </a:r>
            <a:r>
              <a:rPr lang="en-US" sz="1400" i="1" smtClean="0">
                <a:solidFill>
                  <a:srgbClr val="000000"/>
                </a:solidFill>
                <a:highlight>
                  <a:srgbClr val="F0D8A8"/>
                </a:highlight>
                <a:latin typeface="Consolas" panose="020B0609020204030204" pitchFamily="49" charset="0"/>
              </a:rPr>
              <a:t>getSessionFactory().openSession();</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CriteriaBuilder </a:t>
            </a:r>
            <a:r>
              <a:rPr lang="en-US" sz="1400" smtClean="0">
                <a:solidFill>
                  <a:srgbClr val="6A3E3E"/>
                </a:solidFill>
                <a:latin typeface="Consolas" panose="020B0609020204030204" pitchFamily="49" charset="0"/>
              </a:rPr>
              <a:t>builder</a:t>
            </a:r>
            <a:r>
              <a:rPr lang="en-US" sz="1400" smtClean="0">
                <a:solidFill>
                  <a:srgbClr val="000000"/>
                </a:solidFill>
                <a:latin typeface="Consolas" panose="020B0609020204030204" pitchFamily="49" charset="0"/>
              </a:rPr>
              <a:t> = </a:t>
            </a:r>
            <a:r>
              <a:rPr lang="en-US" sz="1400" smtClean="0">
                <a:solidFill>
                  <a:srgbClr val="6A3E3E"/>
                </a:solidFill>
                <a:highlight>
                  <a:srgbClr val="D4D4D4"/>
                </a:highlight>
                <a:latin typeface="Consolas" panose="020B0609020204030204" pitchFamily="49" charset="0"/>
              </a:rPr>
              <a:t>session</a:t>
            </a:r>
            <a:r>
              <a:rPr lang="en-US" sz="1400" smtClean="0">
                <a:solidFill>
                  <a:srgbClr val="000000"/>
                </a:solidFill>
                <a:highlight>
                  <a:srgbClr val="D4D4D4"/>
                </a:highlight>
                <a:latin typeface="Consolas" panose="020B0609020204030204" pitchFamily="49" charset="0"/>
              </a:rPr>
              <a:t>.getCriteriaBuilder();</a:t>
            </a:r>
          </a:p>
          <a:p>
            <a:pPr marL="400050" lvl="1" indent="0">
              <a:buFont typeface="Wingdings 2" panose="05020102010507070707" pitchFamily="18" charset="2"/>
              <a:buNone/>
            </a:pPr>
            <a:r>
              <a:rPr lang="en-US" sz="1400" smtClean="0">
                <a:solidFill>
                  <a:srgbClr val="3F7F5F"/>
                </a:solidFill>
                <a:latin typeface="Consolas" panose="020B0609020204030204" pitchFamily="49" charset="0"/>
              </a:rPr>
              <a:t>// Using FROM and JOIN</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CriteriaQuery&lt;Employees&gt; </a:t>
            </a:r>
            <a:r>
              <a:rPr lang="en-US" sz="1400" smtClean="0">
                <a:solidFill>
                  <a:srgbClr val="6A3E3E"/>
                </a:solidFill>
                <a:latin typeface="Consolas" panose="020B0609020204030204" pitchFamily="49" charset="0"/>
              </a:rPr>
              <a:t>criteriaQuery</a:t>
            </a:r>
            <a:r>
              <a:rPr lang="en-US" sz="1400" smtClean="0">
                <a:solidFill>
                  <a:srgbClr val="000000"/>
                </a:solidFill>
                <a:latin typeface="Consolas" panose="020B0609020204030204" pitchFamily="49" charset="0"/>
              </a:rPr>
              <a:t> = </a:t>
            </a:r>
            <a:r>
              <a:rPr lang="en-US" sz="1400" smtClean="0">
                <a:solidFill>
                  <a:srgbClr val="6A3E3E"/>
                </a:solidFill>
                <a:latin typeface="Consolas" panose="020B0609020204030204" pitchFamily="49" charset="0"/>
              </a:rPr>
              <a:t>builder</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                    .createQuery(Employees.</a:t>
            </a:r>
            <a:r>
              <a:rPr lang="en-US" sz="1400" b="1" smtClean="0">
                <a:solidFill>
                  <a:srgbClr val="7F0055"/>
                </a:solidFill>
                <a:latin typeface="Consolas" panose="020B0609020204030204" pitchFamily="49" charset="0"/>
              </a:rPr>
              <a:t>class</a:t>
            </a:r>
            <a:r>
              <a:rPr lang="en-US" sz="1400" b="1" smtClean="0">
                <a:solidFill>
                  <a:srgbClr val="000000"/>
                </a:solidFill>
                <a:latin typeface="Consolas" panose="020B0609020204030204" pitchFamily="49" charset="0"/>
              </a:rPr>
              <a:t>);</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Root&lt;Employees&gt; </a:t>
            </a:r>
            <a:r>
              <a:rPr lang="en-US" sz="1400" smtClean="0">
                <a:solidFill>
                  <a:srgbClr val="6A3E3E"/>
                </a:solidFill>
                <a:latin typeface="Consolas" panose="020B0609020204030204" pitchFamily="49" charset="0"/>
              </a:rPr>
              <a:t>empRoot</a:t>
            </a:r>
            <a:r>
              <a:rPr lang="en-US" sz="1400" smtClean="0">
                <a:solidFill>
                  <a:srgbClr val="000000"/>
                </a:solidFill>
                <a:latin typeface="Consolas" panose="020B0609020204030204" pitchFamily="49" charset="0"/>
              </a:rPr>
              <a:t> = </a:t>
            </a:r>
            <a:r>
              <a:rPr lang="en-US" sz="1400" smtClean="0">
                <a:solidFill>
                  <a:srgbClr val="6A3E3E"/>
                </a:solidFill>
                <a:latin typeface="Consolas" panose="020B0609020204030204" pitchFamily="49" charset="0"/>
              </a:rPr>
              <a:t>criteriaQuery</a:t>
            </a:r>
            <a:r>
              <a:rPr lang="en-US" sz="1400" smtClean="0">
                <a:solidFill>
                  <a:srgbClr val="000000"/>
                </a:solidFill>
                <a:latin typeface="Consolas" panose="020B0609020204030204" pitchFamily="49" charset="0"/>
              </a:rPr>
              <a:t>.from(Employees.</a:t>
            </a:r>
            <a:r>
              <a:rPr lang="en-US" sz="1400" b="1" smtClean="0">
                <a:solidFill>
                  <a:srgbClr val="7F0055"/>
                </a:solidFill>
                <a:latin typeface="Consolas" panose="020B0609020204030204" pitchFamily="49" charset="0"/>
              </a:rPr>
              <a:t>class</a:t>
            </a:r>
            <a:r>
              <a:rPr lang="en-US" sz="1400" b="1" smtClean="0">
                <a:solidFill>
                  <a:srgbClr val="000000"/>
                </a:solidFill>
                <a:latin typeface="Consolas" panose="020B0609020204030204" pitchFamily="49" charset="0"/>
              </a:rPr>
              <a:t>);</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Root&lt;Departments&gt; </a:t>
            </a:r>
            <a:r>
              <a:rPr lang="en-US" sz="1400" smtClean="0">
                <a:solidFill>
                  <a:srgbClr val="6A3E3E"/>
                </a:solidFill>
                <a:latin typeface="Consolas" panose="020B0609020204030204" pitchFamily="49" charset="0"/>
              </a:rPr>
              <a:t>deptRoot</a:t>
            </a:r>
            <a:r>
              <a:rPr lang="en-US" sz="1400" smtClean="0">
                <a:solidFill>
                  <a:srgbClr val="000000"/>
                </a:solidFill>
                <a:latin typeface="Consolas" panose="020B0609020204030204" pitchFamily="49" charset="0"/>
              </a:rPr>
              <a:t> = </a:t>
            </a:r>
            <a:r>
              <a:rPr lang="en-US" sz="1400" smtClean="0">
                <a:solidFill>
                  <a:srgbClr val="6A3E3E"/>
                </a:solidFill>
                <a:latin typeface="Consolas" panose="020B0609020204030204" pitchFamily="49" charset="0"/>
              </a:rPr>
              <a:t>criteriaQuery</a:t>
            </a:r>
            <a:r>
              <a:rPr lang="en-US" sz="1400" smtClean="0">
                <a:solidFill>
                  <a:srgbClr val="000000"/>
                </a:solidFill>
                <a:latin typeface="Consolas" panose="020B0609020204030204" pitchFamily="49" charset="0"/>
              </a:rPr>
              <a:t>.from(Departments.</a:t>
            </a:r>
            <a:r>
              <a:rPr lang="en-US" sz="1400" b="1" smtClean="0">
                <a:solidFill>
                  <a:srgbClr val="7F0055"/>
                </a:solidFill>
                <a:latin typeface="Consolas" panose="020B0609020204030204" pitchFamily="49" charset="0"/>
              </a:rPr>
              <a:t>class</a:t>
            </a:r>
            <a:r>
              <a:rPr lang="en-US" sz="1400" b="1" smtClean="0">
                <a:solidFill>
                  <a:srgbClr val="000000"/>
                </a:solidFill>
                <a:latin typeface="Consolas" panose="020B0609020204030204" pitchFamily="49" charset="0"/>
              </a:rPr>
              <a:t>);</a:t>
            </a:r>
          </a:p>
          <a:p>
            <a:pPr marL="400050" lvl="1" indent="0">
              <a:buFont typeface="Wingdings 2" panose="05020102010507070707" pitchFamily="18" charset="2"/>
              <a:buNone/>
            </a:pPr>
            <a:r>
              <a:rPr lang="en-US" sz="1400" smtClean="0">
                <a:solidFill>
                  <a:srgbClr val="6A3E3E"/>
                </a:solidFill>
                <a:latin typeface="Consolas" panose="020B0609020204030204" pitchFamily="49" charset="0"/>
              </a:rPr>
              <a:t>criteriaQuery</a:t>
            </a:r>
            <a:r>
              <a:rPr lang="en-US" sz="1400" smtClean="0">
                <a:solidFill>
                  <a:srgbClr val="000000"/>
                </a:solidFill>
                <a:latin typeface="Consolas" panose="020B0609020204030204" pitchFamily="49" charset="0"/>
              </a:rPr>
              <a:t>.select(</a:t>
            </a:r>
            <a:r>
              <a:rPr lang="en-US" sz="1400" smtClean="0">
                <a:solidFill>
                  <a:srgbClr val="6A3E3E"/>
                </a:solidFill>
                <a:latin typeface="Consolas" panose="020B0609020204030204" pitchFamily="49" charset="0"/>
              </a:rPr>
              <a:t>empRoot</a:t>
            </a:r>
            <a:r>
              <a:rPr lang="en-US" sz="1400" smtClean="0">
                <a:solidFill>
                  <a:srgbClr val="000000"/>
                </a:solidFill>
                <a:latin typeface="Consolas" panose="020B0609020204030204" pitchFamily="49" charset="0"/>
              </a:rPr>
              <a:t>);</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            </a:t>
            </a:r>
          </a:p>
          <a:p>
            <a:pPr marL="400050" lvl="1" indent="0">
              <a:buFont typeface="Wingdings 2" panose="05020102010507070707" pitchFamily="18" charset="2"/>
              <a:buNone/>
            </a:pPr>
            <a:r>
              <a:rPr lang="en-US" sz="1400" smtClean="0">
                <a:solidFill>
                  <a:srgbClr val="6A3E3E"/>
                </a:solidFill>
                <a:latin typeface="Consolas" panose="020B0609020204030204" pitchFamily="49" charset="0"/>
              </a:rPr>
              <a:t>criteriaQuery</a:t>
            </a:r>
            <a:r>
              <a:rPr lang="en-US" sz="1400" smtClean="0">
                <a:solidFill>
                  <a:srgbClr val="000000"/>
                </a:solidFill>
                <a:latin typeface="Consolas" panose="020B0609020204030204" pitchFamily="49" charset="0"/>
              </a:rPr>
              <a:t>.where(</a:t>
            </a:r>
            <a:r>
              <a:rPr lang="en-US" sz="1400" smtClean="0">
                <a:solidFill>
                  <a:srgbClr val="6A3E3E"/>
                </a:solidFill>
                <a:latin typeface="Consolas" panose="020B0609020204030204" pitchFamily="49" charset="0"/>
              </a:rPr>
              <a:t>builder</a:t>
            </a:r>
            <a:r>
              <a:rPr lang="en-US" sz="1400" smtClean="0">
                <a:solidFill>
                  <a:srgbClr val="000000"/>
                </a:solidFill>
                <a:latin typeface="Consolas" panose="020B0609020204030204" pitchFamily="49" charset="0"/>
              </a:rPr>
              <a:t>.equal(</a:t>
            </a:r>
            <a:r>
              <a:rPr lang="en-US" sz="1400" smtClean="0">
                <a:solidFill>
                  <a:srgbClr val="6A3E3E"/>
                </a:solidFill>
                <a:latin typeface="Consolas" panose="020B0609020204030204" pitchFamily="49" charset="0"/>
              </a:rPr>
              <a:t>empRoot</a:t>
            </a:r>
            <a:r>
              <a:rPr lang="en-US" sz="1400" smtClean="0">
                <a:solidFill>
                  <a:srgbClr val="000000"/>
                </a:solidFill>
                <a:latin typeface="Consolas" panose="020B0609020204030204" pitchFamily="49" charset="0"/>
              </a:rPr>
              <a:t>.get(</a:t>
            </a:r>
            <a:r>
              <a:rPr lang="en-US" sz="1400" smtClean="0">
                <a:solidFill>
                  <a:srgbClr val="2A00FF"/>
                </a:solidFill>
                <a:latin typeface="Consolas" panose="020B0609020204030204" pitchFamily="49" charset="0"/>
              </a:rPr>
              <a:t>"department"</a:t>
            </a:r>
            <a:r>
              <a:rPr lang="en-US" sz="1400" smtClean="0">
                <a:solidFill>
                  <a:srgbClr val="000000"/>
                </a:solidFill>
                <a:latin typeface="Consolas" panose="020B0609020204030204" pitchFamily="49" charset="0"/>
              </a:rPr>
              <a:t>),</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                    </a:t>
            </a:r>
            <a:r>
              <a:rPr lang="en-US" sz="1400" smtClean="0">
                <a:solidFill>
                  <a:srgbClr val="6A3E3E"/>
                </a:solidFill>
                <a:latin typeface="Consolas" panose="020B0609020204030204" pitchFamily="49" charset="0"/>
              </a:rPr>
              <a:t>deptRoot</a:t>
            </a:r>
            <a:r>
              <a:rPr lang="en-US" sz="1400" smtClean="0">
                <a:solidFill>
                  <a:srgbClr val="000000"/>
                </a:solidFill>
                <a:latin typeface="Consolas" panose="020B0609020204030204" pitchFamily="49" charset="0"/>
              </a:rPr>
              <a:t>.get(</a:t>
            </a:r>
            <a:r>
              <a:rPr lang="en-US" sz="1400" smtClean="0">
                <a:solidFill>
                  <a:srgbClr val="2A00FF"/>
                </a:solidFill>
                <a:latin typeface="Consolas" panose="020B0609020204030204" pitchFamily="49" charset="0"/>
              </a:rPr>
              <a:t>"deptId"</a:t>
            </a:r>
            <a:r>
              <a:rPr lang="en-US" sz="1400" smtClean="0">
                <a:solidFill>
                  <a:srgbClr val="000000"/>
                </a:solidFill>
                <a:latin typeface="Consolas" panose="020B0609020204030204" pitchFamily="49" charset="0"/>
              </a:rPr>
              <a:t>)));</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            </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Query&lt;Employees&gt; </a:t>
            </a:r>
            <a:r>
              <a:rPr lang="en-US" sz="1400" smtClean="0">
                <a:solidFill>
                  <a:srgbClr val="6A3E3E"/>
                </a:solidFill>
                <a:latin typeface="Consolas" panose="020B0609020204030204" pitchFamily="49" charset="0"/>
              </a:rPr>
              <a:t>query</a:t>
            </a:r>
            <a:r>
              <a:rPr lang="en-US" sz="1400" smtClean="0">
                <a:solidFill>
                  <a:srgbClr val="000000"/>
                </a:solidFill>
                <a:latin typeface="Consolas" panose="020B0609020204030204" pitchFamily="49" charset="0"/>
              </a:rPr>
              <a:t> = </a:t>
            </a:r>
            <a:r>
              <a:rPr lang="en-US" sz="1400" smtClean="0">
                <a:solidFill>
                  <a:srgbClr val="6A3E3E"/>
                </a:solidFill>
                <a:highlight>
                  <a:srgbClr val="D4D4D4"/>
                </a:highlight>
                <a:latin typeface="Consolas" panose="020B0609020204030204" pitchFamily="49" charset="0"/>
              </a:rPr>
              <a:t>session</a:t>
            </a:r>
            <a:r>
              <a:rPr lang="en-US" sz="1400" smtClean="0">
                <a:solidFill>
                  <a:srgbClr val="000000"/>
                </a:solidFill>
                <a:highlight>
                  <a:srgbClr val="D4D4D4"/>
                </a:highlight>
                <a:latin typeface="Consolas" panose="020B0609020204030204" pitchFamily="49" charset="0"/>
              </a:rPr>
              <a:t>.createQuery(</a:t>
            </a:r>
            <a:r>
              <a:rPr lang="en-US" sz="1400" smtClean="0">
                <a:solidFill>
                  <a:srgbClr val="6A3E3E"/>
                </a:solidFill>
                <a:highlight>
                  <a:srgbClr val="D4D4D4"/>
                </a:highlight>
                <a:latin typeface="Consolas" panose="020B0609020204030204" pitchFamily="49" charset="0"/>
              </a:rPr>
              <a:t>criteriaQuery</a:t>
            </a:r>
            <a:r>
              <a:rPr lang="en-US" sz="1400" smtClean="0">
                <a:solidFill>
                  <a:srgbClr val="000000"/>
                </a:solidFill>
                <a:highlight>
                  <a:srgbClr val="D4D4D4"/>
                </a:highlight>
                <a:latin typeface="Consolas" panose="020B0609020204030204" pitchFamily="49" charset="0"/>
              </a:rPr>
              <a:t>);</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List&lt;Employees&gt; </a:t>
            </a:r>
            <a:r>
              <a:rPr lang="en-US" sz="1400" smtClean="0">
                <a:solidFill>
                  <a:srgbClr val="6A3E3E"/>
                </a:solidFill>
                <a:latin typeface="Consolas" panose="020B0609020204030204" pitchFamily="49" charset="0"/>
              </a:rPr>
              <a:t>list</a:t>
            </a:r>
            <a:r>
              <a:rPr lang="en-US" sz="1400" smtClean="0">
                <a:solidFill>
                  <a:srgbClr val="000000"/>
                </a:solidFill>
                <a:latin typeface="Consolas" panose="020B0609020204030204" pitchFamily="49" charset="0"/>
              </a:rPr>
              <a:t> = </a:t>
            </a:r>
            <a:r>
              <a:rPr lang="en-US" sz="1400" smtClean="0">
                <a:solidFill>
                  <a:srgbClr val="6A3E3E"/>
                </a:solidFill>
                <a:latin typeface="Consolas" panose="020B0609020204030204" pitchFamily="49" charset="0"/>
              </a:rPr>
              <a:t>query</a:t>
            </a:r>
            <a:r>
              <a:rPr lang="en-US" sz="1400" smtClean="0">
                <a:solidFill>
                  <a:srgbClr val="000000"/>
                </a:solidFill>
                <a:latin typeface="Consolas" panose="020B0609020204030204" pitchFamily="49" charset="0"/>
              </a:rPr>
              <a:t>.getResultList();</a:t>
            </a:r>
          </a:p>
          <a:p>
            <a:pPr marL="400050" lvl="1" indent="0">
              <a:buFont typeface="Wingdings 2" panose="05020102010507070707" pitchFamily="18" charset="2"/>
              <a:buNone/>
            </a:pPr>
            <a:r>
              <a:rPr lang="en-US" sz="1400" smtClean="0">
                <a:solidFill>
                  <a:srgbClr val="000000"/>
                </a:solidFill>
                <a:latin typeface="Consolas" panose="020B0609020204030204" pitchFamily="49" charset="0"/>
              </a:rPr>
              <a:t>            </a:t>
            </a:r>
          </a:p>
          <a:p>
            <a:pPr marL="400050" lvl="1" indent="0">
              <a:buFont typeface="Wingdings 2" panose="05020102010507070707" pitchFamily="18" charset="2"/>
              <a:buNone/>
            </a:pPr>
            <a:r>
              <a:rPr lang="en-US" sz="1400" b="1" smtClean="0">
                <a:solidFill>
                  <a:srgbClr val="7F0055"/>
                </a:solidFill>
                <a:latin typeface="Consolas" panose="020B0609020204030204" pitchFamily="49" charset="0"/>
              </a:rPr>
              <a:t>return</a:t>
            </a:r>
            <a:r>
              <a:rPr lang="en-US" sz="1400" b="1" smtClean="0">
                <a:solidFill>
                  <a:srgbClr val="000000"/>
                </a:solidFill>
                <a:latin typeface="Consolas" panose="020B0609020204030204" pitchFamily="49" charset="0"/>
              </a:rPr>
              <a:t> </a:t>
            </a:r>
            <a:r>
              <a:rPr lang="en-US" sz="1400" b="1" smtClean="0">
                <a:solidFill>
                  <a:srgbClr val="6A3E3E"/>
                </a:solidFill>
                <a:latin typeface="Consolas" panose="020B0609020204030204" pitchFamily="49" charset="0"/>
              </a:rPr>
              <a:t>list</a:t>
            </a:r>
            <a:r>
              <a:rPr lang="en-US" sz="1400" b="1" smtClean="0">
                <a:solidFill>
                  <a:srgbClr val="000000"/>
                </a:solidFill>
                <a:latin typeface="Consolas" panose="020B0609020204030204" pitchFamily="49" charset="0"/>
              </a:rPr>
              <a:t>;</a:t>
            </a:r>
            <a:endParaRPr lang="en-US" sz="1400" smtClean="0">
              <a:latin typeface="Consolas" panose="020B0609020204030204" pitchFamily="49" charset="0"/>
            </a:endParaRPr>
          </a:p>
        </p:txBody>
      </p:sp>
    </p:spTree>
    <p:extLst>
      <p:ext uri="{BB962C8B-B14F-4D97-AF65-F5344CB8AC3E}">
        <p14:creationId xmlns:p14="http://schemas.microsoft.com/office/powerpoint/2010/main" val="713194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Create Criteria in Hibernate </a:t>
            </a:r>
            <a:r>
              <a:rPr lang="it-IT" smtClean="0"/>
              <a:t>5</a:t>
            </a:r>
            <a:endParaRPr lang="en-US"/>
          </a:p>
        </p:txBody>
      </p:sp>
      <p:sp>
        <p:nvSpPr>
          <p:cNvPr id="3" name="Content Placeholder 2"/>
          <p:cNvSpPr>
            <a:spLocks noGrp="1"/>
          </p:cNvSpPr>
          <p:nvPr>
            <p:ph idx="1"/>
          </p:nvPr>
        </p:nvSpPr>
        <p:spPr/>
        <p:txBody>
          <a:bodyPr/>
          <a:lstStyle/>
          <a:p>
            <a:r>
              <a:rPr lang="en-GB" sz="2400" b="1"/>
              <a:t>HCQL Pagination</a:t>
            </a:r>
            <a:endParaRPr lang="en-US"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29</a:t>
            </a:fld>
            <a:endParaRPr lang="en-US"/>
          </a:p>
        </p:txBody>
      </p:sp>
      <p:sp>
        <p:nvSpPr>
          <p:cNvPr id="7" name="Rectangle 6"/>
          <p:cNvSpPr/>
          <p:nvPr/>
        </p:nvSpPr>
        <p:spPr>
          <a:xfrm>
            <a:off x="340241" y="1424328"/>
            <a:ext cx="8565219" cy="4893647"/>
          </a:xfrm>
          <a:prstGeom prst="rect">
            <a:avLst/>
          </a:prstGeom>
          <a:solidFill>
            <a:schemeClr val="bg1">
              <a:lumMod val="95000"/>
            </a:schemeClr>
          </a:solidFill>
        </p:spPr>
        <p:txBody>
          <a:bodyPr wrap="square">
            <a:spAutoFit/>
          </a:bodyPr>
          <a:lstStyle/>
          <a:p>
            <a:pPr>
              <a:spcBef>
                <a:spcPts val="600"/>
              </a:spcBef>
            </a:pP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List&lt;UserInfor&gt; </a:t>
            </a:r>
            <a:r>
              <a:rPr lang="en-US" sz="1400" b="1" smtClean="0">
                <a:solidFill>
                  <a:srgbClr val="000000"/>
                </a:solidFill>
                <a:latin typeface="Consolas" panose="020B0609020204030204" pitchFamily="49" charset="0"/>
              </a:rPr>
              <a:t>search(int pageNumber, int pageSize) {</a:t>
            </a:r>
            <a:endParaRPr lang="en-US" sz="1400">
              <a:solidFill>
                <a:srgbClr val="000000"/>
              </a:solidFill>
              <a:latin typeface="Consolas" panose="020B0609020204030204" pitchFamily="49" charset="0"/>
            </a:endParaRPr>
          </a:p>
          <a:p>
            <a:pPr>
              <a:spcBef>
                <a:spcPts val="600"/>
              </a:spcBef>
            </a:pP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a:t>
            </a:r>
            <a:r>
              <a:rPr lang="en-US" sz="1400" smtClean="0">
                <a:solidFill>
                  <a:srgbClr val="000000"/>
                </a:solidFill>
                <a:highlight>
                  <a:srgbClr val="E8F2FE"/>
                </a:highlight>
                <a:latin typeface="Consolas" panose="020B0609020204030204" pitchFamily="49" charset="0"/>
              </a:rPr>
              <a:t>Session </a:t>
            </a:r>
            <a:r>
              <a:rPr lang="en-US" sz="1400">
                <a:solidFill>
                  <a:srgbClr val="6A3E3E"/>
                </a:solidFill>
                <a:highlight>
                  <a:srgbClr val="E8F2FE"/>
                </a:highlight>
                <a:latin typeface="Consolas" panose="020B0609020204030204" pitchFamily="49" charset="0"/>
              </a:rPr>
              <a:t>session</a:t>
            </a:r>
            <a:r>
              <a:rPr lang="en-US" sz="1400">
                <a:solidFill>
                  <a:srgbClr val="000000"/>
                </a:solidFill>
                <a:highlight>
                  <a:srgbClr val="E8F2FE"/>
                </a:highlight>
                <a:latin typeface="Consolas" panose="020B0609020204030204" pitchFamily="49" charset="0"/>
              </a:rPr>
              <a:t> = </a:t>
            </a:r>
            <a:r>
              <a:rPr lang="en-US" sz="1400">
                <a:solidFill>
                  <a:srgbClr val="0000C0"/>
                </a:solidFill>
                <a:highlight>
                  <a:srgbClr val="E8F2FE"/>
                </a:highlight>
                <a:latin typeface="Consolas" panose="020B0609020204030204" pitchFamily="49" charset="0"/>
              </a:rPr>
              <a:t>sessionFactory</a:t>
            </a:r>
            <a:r>
              <a:rPr lang="en-US" sz="1400">
                <a:solidFill>
                  <a:srgbClr val="000000"/>
                </a:solidFill>
                <a:highlight>
                  <a:srgbClr val="E8F2FE"/>
                </a:highlight>
                <a:latin typeface="Consolas" panose="020B0609020204030204" pitchFamily="49" charset="0"/>
              </a:rPr>
              <a:t>.getCurrentSession</a:t>
            </a:r>
            <a:r>
              <a:rPr lang="en-US" sz="1400" smtClean="0">
                <a:solidFill>
                  <a:srgbClr val="000000"/>
                </a:solidFill>
                <a:highlight>
                  <a:srgbClr val="E8F2FE"/>
                </a:highlight>
                <a:latin typeface="Consolas" panose="020B0609020204030204" pitchFamily="49" charset="0"/>
              </a:rPr>
              <a:t>();</a:t>
            </a:r>
            <a:endParaRPr lang="en-US" sz="1400" smtClean="0">
              <a:solidFill>
                <a:srgbClr val="000000"/>
              </a:solidFill>
              <a:latin typeface="Consolas" panose="020B0609020204030204" pitchFamily="49" charset="0"/>
            </a:endParaRPr>
          </a:p>
          <a:p>
            <a:pPr>
              <a:spcBef>
                <a:spcPts val="600"/>
              </a:spcBef>
            </a:pPr>
            <a:r>
              <a:rPr lang="en-US" sz="1400" smtClean="0">
                <a:solidFill>
                  <a:srgbClr val="000000"/>
                </a:solidFill>
                <a:latin typeface="Consolas" panose="020B0609020204030204" pitchFamily="49" charset="0"/>
              </a:rPr>
              <a:t>   CriteriaBuilder </a:t>
            </a:r>
            <a:r>
              <a:rPr lang="en-US" sz="1400">
                <a:solidFill>
                  <a:srgbClr val="6A3E3E"/>
                </a:solidFill>
                <a:latin typeface="Consolas" panose="020B0609020204030204" pitchFamily="49" charset="0"/>
              </a:rPr>
              <a:t>criteriaBuilder</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session</a:t>
            </a:r>
            <a:r>
              <a:rPr lang="en-US" sz="1400">
                <a:solidFill>
                  <a:srgbClr val="000000"/>
                </a:solidFill>
                <a:latin typeface="Consolas" panose="020B0609020204030204" pitchFamily="49" charset="0"/>
              </a:rPr>
              <a:t>.getCriteriaBuilder();</a:t>
            </a:r>
          </a:p>
          <a:p>
            <a:pPr>
              <a:spcBef>
                <a:spcPts val="600"/>
              </a:spcBef>
            </a:pPr>
            <a:r>
              <a:rPr lang="en-US" sz="1400">
                <a:solidFill>
                  <a:srgbClr val="000000"/>
                </a:solidFill>
                <a:latin typeface="Consolas" panose="020B0609020204030204" pitchFamily="49" charset="0"/>
              </a:rPr>
              <a:t>   CriteriaQuery&lt;UserInfor&gt; </a:t>
            </a:r>
            <a:r>
              <a:rPr lang="en-US" sz="1400">
                <a:solidFill>
                  <a:srgbClr val="6A3E3E"/>
                </a:solidFill>
                <a:latin typeface="Consolas" panose="020B0609020204030204" pitchFamily="49" charset="0"/>
              </a:rPr>
              <a:t>criteriaQuery</a:t>
            </a:r>
            <a:r>
              <a:rPr lang="en-US" sz="1400">
                <a:solidFill>
                  <a:srgbClr val="000000"/>
                </a:solidFill>
                <a:latin typeface="Consolas" panose="020B0609020204030204" pitchFamily="49" charset="0"/>
              </a:rPr>
              <a:t> = </a:t>
            </a:r>
            <a:endParaRPr lang="en-US" sz="1400" smtClean="0">
              <a:solidFill>
                <a:srgbClr val="000000"/>
              </a:solidFill>
              <a:latin typeface="Consolas" panose="020B0609020204030204" pitchFamily="49" charset="0"/>
            </a:endParaRPr>
          </a:p>
          <a:p>
            <a:pPr>
              <a:spcBef>
                <a:spcPts val="600"/>
              </a:spcBef>
            </a:pP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a:t>
            </a:r>
            <a:r>
              <a:rPr lang="en-US" sz="1400" smtClean="0">
                <a:solidFill>
                  <a:srgbClr val="6A3E3E"/>
                </a:solidFill>
                <a:latin typeface="Consolas" panose="020B0609020204030204" pitchFamily="49" charset="0"/>
              </a:rPr>
              <a:t>criteriaBuilder</a:t>
            </a:r>
            <a:r>
              <a:rPr lang="en-US" sz="1400" smtClean="0">
                <a:solidFill>
                  <a:srgbClr val="000000"/>
                </a:solidFill>
                <a:latin typeface="Consolas" panose="020B0609020204030204" pitchFamily="49" charset="0"/>
              </a:rPr>
              <a:t>.createQuery(UserInfor.</a:t>
            </a:r>
            <a:r>
              <a:rPr lang="en-US" sz="1400" b="1" smtClean="0">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a:t>
            </a:r>
          </a:p>
          <a:p>
            <a:pPr>
              <a:spcBef>
                <a:spcPts val="600"/>
              </a:spcBef>
            </a:pPr>
            <a:r>
              <a:rPr lang="en-US" sz="1400">
                <a:solidFill>
                  <a:srgbClr val="000000"/>
                </a:solidFill>
                <a:latin typeface="Consolas" panose="020B0609020204030204" pitchFamily="49" charset="0"/>
              </a:rPr>
              <a:t>   Root&lt;UserInfor&gt; </a:t>
            </a:r>
            <a:r>
              <a:rPr lang="en-US" sz="1400">
                <a:solidFill>
                  <a:srgbClr val="6A3E3E"/>
                </a:solidFill>
                <a:latin typeface="Consolas" panose="020B0609020204030204" pitchFamily="49" charset="0"/>
              </a:rPr>
              <a:t>root</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criteriaQuery</a:t>
            </a:r>
            <a:r>
              <a:rPr lang="en-US" sz="1400">
                <a:solidFill>
                  <a:srgbClr val="000000"/>
                </a:solidFill>
                <a:latin typeface="Consolas" panose="020B0609020204030204" pitchFamily="49" charset="0"/>
              </a:rPr>
              <a:t>.from(UserInfor.</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a:t>
            </a:r>
          </a:p>
          <a:p>
            <a:pPr>
              <a:spcBef>
                <a:spcPts val="600"/>
              </a:spcBef>
            </a:pP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criteriaQuery</a:t>
            </a:r>
            <a:r>
              <a:rPr lang="en-US" sz="1400">
                <a:solidFill>
                  <a:srgbClr val="000000"/>
                </a:solidFill>
                <a:latin typeface="Consolas" panose="020B0609020204030204" pitchFamily="49" charset="0"/>
              </a:rPr>
              <a:t>.select(</a:t>
            </a:r>
            <a:r>
              <a:rPr lang="en-US" sz="1400">
                <a:solidFill>
                  <a:srgbClr val="6A3E3E"/>
                </a:solidFill>
                <a:latin typeface="Consolas" panose="020B0609020204030204" pitchFamily="49" charset="0"/>
              </a:rPr>
              <a:t>root</a:t>
            </a:r>
            <a:r>
              <a:rPr lang="en-US" sz="1400">
                <a:solidFill>
                  <a:srgbClr val="000000"/>
                </a:solidFill>
                <a:latin typeface="Consolas" panose="020B0609020204030204" pitchFamily="49" charset="0"/>
              </a:rPr>
              <a:t>);</a:t>
            </a:r>
          </a:p>
          <a:p>
            <a:pPr>
              <a:spcBef>
                <a:spcPts val="600"/>
              </a:spcBef>
            </a:pPr>
            <a:r>
              <a:rPr lang="en-US" sz="1400">
                <a:solidFill>
                  <a:srgbClr val="000000"/>
                </a:solidFill>
                <a:latin typeface="Consolas" panose="020B0609020204030204" pitchFamily="49" charset="0"/>
              </a:rPr>
              <a:t>  </a:t>
            </a:r>
            <a:r>
              <a:rPr lang="en-US" sz="1400">
                <a:solidFill>
                  <a:srgbClr val="1125E5"/>
                </a:solidFill>
                <a:latin typeface="Consolas" panose="020B0609020204030204" pitchFamily="49" charset="0"/>
              </a:rPr>
              <a:t> </a:t>
            </a:r>
            <a:endParaRPr lang="en-US" sz="1400">
              <a:solidFill>
                <a:srgbClr val="000000"/>
              </a:solidFill>
              <a:latin typeface="Consolas" panose="020B0609020204030204" pitchFamily="49" charset="0"/>
            </a:endParaRPr>
          </a:p>
          <a:p>
            <a:pPr>
              <a:spcBef>
                <a:spcPts val="600"/>
              </a:spcBef>
            </a:pPr>
            <a:r>
              <a:rPr lang="en-US" sz="1400" smtClean="0">
                <a:solidFill>
                  <a:srgbClr val="000000"/>
                </a:solidFill>
                <a:latin typeface="Consolas" panose="020B0609020204030204" pitchFamily="49" charset="0"/>
              </a:rPr>
              <a:t>   Query&lt;UserInfor</a:t>
            </a:r>
            <a:r>
              <a:rPr lang="en-US" sz="1400">
                <a:solidFill>
                  <a:srgbClr val="000000"/>
                </a:solidFill>
                <a:latin typeface="Consolas" panose="020B0609020204030204" pitchFamily="49" charset="0"/>
              </a:rPr>
              <a:t>&gt; </a:t>
            </a:r>
            <a:r>
              <a:rPr lang="en-US" sz="1400">
                <a:solidFill>
                  <a:srgbClr val="6A3E3E"/>
                </a:solidFill>
                <a:latin typeface="Consolas" panose="020B0609020204030204" pitchFamily="49" charset="0"/>
              </a:rPr>
              <a:t>query</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session</a:t>
            </a:r>
            <a:r>
              <a:rPr lang="en-US" sz="1400">
                <a:solidFill>
                  <a:srgbClr val="000000"/>
                </a:solidFill>
                <a:latin typeface="Consolas" panose="020B0609020204030204" pitchFamily="49" charset="0"/>
              </a:rPr>
              <a:t>.createQuery(</a:t>
            </a:r>
            <a:r>
              <a:rPr lang="en-US" sz="1400">
                <a:solidFill>
                  <a:srgbClr val="6A3E3E"/>
                </a:solidFill>
                <a:latin typeface="Consolas" panose="020B0609020204030204" pitchFamily="49" charset="0"/>
              </a:rPr>
              <a:t>criteriaQuery</a:t>
            </a:r>
            <a:r>
              <a:rPr lang="en-US" sz="1400">
                <a:solidFill>
                  <a:srgbClr val="000000"/>
                </a:solidFill>
                <a:latin typeface="Consolas" panose="020B0609020204030204" pitchFamily="49" charset="0"/>
              </a:rPr>
              <a:t>);</a:t>
            </a:r>
          </a:p>
          <a:p>
            <a:pPr>
              <a:spcBef>
                <a:spcPts val="600"/>
              </a:spcBef>
            </a:pP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query</a:t>
            </a:r>
            <a:r>
              <a:rPr lang="en-US" sz="1400">
                <a:solidFill>
                  <a:srgbClr val="000000"/>
                </a:solidFill>
                <a:latin typeface="Consolas" panose="020B0609020204030204" pitchFamily="49" charset="0"/>
              </a:rPr>
              <a:t>.setFirstResult((</a:t>
            </a:r>
            <a:r>
              <a:rPr lang="en-US" sz="1400">
                <a:solidFill>
                  <a:srgbClr val="6A3E3E"/>
                </a:solidFill>
                <a:latin typeface="Consolas" panose="020B0609020204030204" pitchFamily="49" charset="0"/>
              </a:rPr>
              <a:t>pageNumber</a:t>
            </a:r>
            <a:r>
              <a:rPr lang="en-US" sz="1400">
                <a:solidFill>
                  <a:srgbClr val="000000"/>
                </a:solidFill>
                <a:latin typeface="Consolas" panose="020B0609020204030204" pitchFamily="49" charset="0"/>
              </a:rPr>
              <a:t> - 1) * </a:t>
            </a:r>
            <a:r>
              <a:rPr lang="en-US" sz="1400">
                <a:solidFill>
                  <a:srgbClr val="6A3E3E"/>
                </a:solidFill>
                <a:latin typeface="Consolas" panose="020B0609020204030204" pitchFamily="49" charset="0"/>
              </a:rPr>
              <a:t>pageSize</a:t>
            </a:r>
            <a:r>
              <a:rPr lang="en-US" sz="1400">
                <a:solidFill>
                  <a:srgbClr val="000000"/>
                </a:solidFill>
                <a:latin typeface="Consolas" panose="020B0609020204030204" pitchFamily="49" charset="0"/>
              </a:rPr>
              <a:t>);</a:t>
            </a:r>
          </a:p>
          <a:p>
            <a:pPr>
              <a:spcBef>
                <a:spcPts val="600"/>
              </a:spcBef>
            </a:pP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query</a:t>
            </a:r>
            <a:r>
              <a:rPr lang="en-US" sz="1400">
                <a:solidFill>
                  <a:srgbClr val="000000"/>
                </a:solidFill>
                <a:latin typeface="Consolas" panose="020B0609020204030204" pitchFamily="49" charset="0"/>
              </a:rPr>
              <a:t>.setMaxResults(</a:t>
            </a:r>
            <a:r>
              <a:rPr lang="en-US" sz="1400">
                <a:solidFill>
                  <a:srgbClr val="6A3E3E"/>
                </a:solidFill>
                <a:latin typeface="Consolas" panose="020B0609020204030204" pitchFamily="49" charset="0"/>
              </a:rPr>
              <a:t>pageSize</a:t>
            </a:r>
            <a:r>
              <a:rPr lang="en-US" sz="1400">
                <a:solidFill>
                  <a:srgbClr val="000000"/>
                </a:solidFill>
                <a:latin typeface="Consolas" panose="020B0609020204030204" pitchFamily="49" charset="0"/>
              </a:rPr>
              <a:t>);</a:t>
            </a:r>
          </a:p>
          <a:p>
            <a:pPr>
              <a:spcBef>
                <a:spcPts val="600"/>
              </a:spcBef>
            </a:pPr>
            <a:endParaRPr lang="en-US" sz="1400">
              <a:solidFill>
                <a:srgbClr val="000000"/>
              </a:solidFill>
              <a:latin typeface="Consolas" panose="020B0609020204030204" pitchFamily="49" charset="0"/>
            </a:endParaRPr>
          </a:p>
          <a:p>
            <a:pPr>
              <a:spcBef>
                <a:spcPts val="600"/>
              </a:spcBef>
            </a:pPr>
            <a:r>
              <a:rPr lang="en-US" sz="1400" smtClean="0">
                <a:solidFill>
                  <a:srgbClr val="000000"/>
                </a:solidFill>
                <a:latin typeface="Consolas" panose="020B0609020204030204" pitchFamily="49" charset="0"/>
              </a:rPr>
              <a:t>   List&lt;UserInfor&gt; </a:t>
            </a:r>
            <a:r>
              <a:rPr lang="en-US" sz="1400" smtClean="0">
                <a:solidFill>
                  <a:srgbClr val="6A3E3E"/>
                </a:solidFill>
                <a:latin typeface="Consolas" panose="020B0609020204030204" pitchFamily="49" charset="0"/>
              </a:rPr>
              <a:t>listOfUser</a:t>
            </a:r>
            <a:r>
              <a:rPr lang="en-US" sz="1400" smtClean="0">
                <a:solidFill>
                  <a:srgbClr val="000000"/>
                </a:solidFill>
                <a:latin typeface="Consolas" panose="020B0609020204030204" pitchFamily="49" charset="0"/>
              </a:rPr>
              <a:t> </a:t>
            </a:r>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query</a:t>
            </a:r>
            <a:r>
              <a:rPr lang="en-US" sz="1400">
                <a:solidFill>
                  <a:srgbClr val="000000"/>
                </a:solidFill>
                <a:latin typeface="Consolas" panose="020B0609020204030204" pitchFamily="49" charset="0"/>
              </a:rPr>
              <a:t>.getResultList</a:t>
            </a:r>
            <a:r>
              <a:rPr lang="en-US" sz="1400" smtClean="0">
                <a:solidFill>
                  <a:srgbClr val="000000"/>
                </a:solidFill>
                <a:latin typeface="Consolas" panose="020B0609020204030204" pitchFamily="49" charset="0"/>
              </a:rPr>
              <a:t>();   </a:t>
            </a:r>
            <a:endParaRPr lang="en-US" sz="1400">
              <a:solidFill>
                <a:srgbClr val="000000"/>
              </a:solidFill>
              <a:latin typeface="Consolas" panose="020B0609020204030204" pitchFamily="49" charset="0"/>
            </a:endParaRPr>
          </a:p>
          <a:p>
            <a:pPr>
              <a:spcBef>
                <a:spcPts val="600"/>
              </a:spcBef>
            </a:pPr>
            <a:r>
              <a:rPr lang="en-US" sz="1400" smtClean="0">
                <a:solidFill>
                  <a:srgbClr val="6A3E3E"/>
                </a:solidFill>
                <a:latin typeface="Consolas" panose="020B0609020204030204" pitchFamily="49" charset="0"/>
              </a:rPr>
              <a:t>   sessionFactory</a:t>
            </a:r>
            <a:r>
              <a:rPr lang="en-US" sz="1400" smtClean="0">
                <a:solidFill>
                  <a:srgbClr val="000000"/>
                </a:solidFill>
                <a:latin typeface="Consolas" panose="020B0609020204030204" pitchFamily="49" charset="0"/>
              </a:rPr>
              <a:t>.close();</a:t>
            </a:r>
          </a:p>
          <a:p>
            <a:pPr>
              <a:spcBef>
                <a:spcPts val="600"/>
              </a:spcBef>
            </a:pPr>
            <a:endParaRPr lang="en-US" sz="800">
              <a:solidFill>
                <a:srgbClr val="000000"/>
              </a:solidFill>
              <a:latin typeface="Consolas" panose="020B0609020204030204" pitchFamily="49" charset="0"/>
            </a:endParaRPr>
          </a:p>
          <a:p>
            <a:pPr>
              <a:spcBef>
                <a:spcPts val="600"/>
              </a:spcBef>
            </a:pP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return</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listOfUser</a:t>
            </a:r>
            <a:r>
              <a:rPr lang="en-US" sz="1400" b="1" smtClean="0">
                <a:solidFill>
                  <a:srgbClr val="000000"/>
                </a:solidFill>
                <a:latin typeface="Consolas" panose="020B0609020204030204" pitchFamily="49" charset="0"/>
              </a:rPr>
              <a:t>;</a:t>
            </a:r>
            <a:endParaRPr lang="en-US" sz="1400">
              <a:solidFill>
                <a:srgbClr val="000000"/>
              </a:solidFill>
              <a:latin typeface="Consolas" panose="020B0609020204030204" pitchFamily="49" charset="0"/>
            </a:endParaRPr>
          </a:p>
          <a:p>
            <a:pPr>
              <a:spcBef>
                <a:spcPts val="600"/>
              </a:spcBef>
            </a:pPr>
            <a:r>
              <a:rPr lang="en-US" sz="1400" smtClean="0">
                <a:solidFill>
                  <a:srgbClr val="000000"/>
                </a:solidFill>
                <a:latin typeface="Consolas" panose="020B0609020204030204" pitchFamily="49" charset="0"/>
              </a:rPr>
              <a:t>}</a:t>
            </a:r>
            <a:endParaRPr lang="en-US" sz="1400">
              <a:latin typeface="Consolas" panose="020B0609020204030204" pitchFamily="49" charset="0"/>
            </a:endParaRPr>
          </a:p>
        </p:txBody>
      </p:sp>
    </p:spTree>
    <p:extLst>
      <p:ext uri="{BB962C8B-B14F-4D97-AF65-F5344CB8AC3E}">
        <p14:creationId xmlns:p14="http://schemas.microsoft.com/office/powerpoint/2010/main" val="41905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a:xfrm>
            <a:off x="304800" y="778566"/>
            <a:ext cx="8600661" cy="5436704"/>
          </a:xfrm>
        </p:spPr>
        <p:txBody>
          <a:bodyPr>
            <a:normAutofit/>
          </a:bodyPr>
          <a:lstStyle/>
          <a:p>
            <a:pPr algn="just">
              <a:spcBef>
                <a:spcPts val="1800"/>
              </a:spcBef>
              <a:spcAft>
                <a:spcPts val="600"/>
              </a:spcAft>
            </a:pPr>
            <a:r>
              <a:rPr lang="nb-NO" smtClean="0"/>
              <a:t>Hibernate </a:t>
            </a:r>
            <a:r>
              <a:rPr lang="nb-NO"/>
              <a:t>Object </a:t>
            </a:r>
            <a:r>
              <a:rPr lang="nb-NO" smtClean="0"/>
              <a:t>States/Lifecycle</a:t>
            </a:r>
          </a:p>
          <a:p>
            <a:pPr algn="just">
              <a:spcBef>
                <a:spcPts val="1800"/>
              </a:spcBef>
              <a:spcAft>
                <a:spcPts val="600"/>
              </a:spcAft>
            </a:pPr>
            <a:r>
              <a:rPr lang="nb-NO" smtClean="0"/>
              <a:t>Session methods: </a:t>
            </a:r>
            <a:r>
              <a:rPr lang="nb-NO" sz="2400" smtClean="0"/>
              <a:t>save(), persist(), saveOrUpdate(), update(), merge()</a:t>
            </a:r>
            <a:endParaRPr lang="en-US" sz="2400" smtClean="0"/>
          </a:p>
          <a:p>
            <a:pPr algn="just">
              <a:spcBef>
                <a:spcPts val="1800"/>
              </a:spcBef>
              <a:spcAft>
                <a:spcPts val="600"/>
              </a:spcAft>
            </a:pPr>
            <a:r>
              <a:rPr lang="en-US" smtClean="0"/>
              <a:t>Hibernate </a:t>
            </a:r>
            <a:r>
              <a:rPr lang="en-US"/>
              <a:t>5 Criteria Query Language </a:t>
            </a:r>
            <a:endParaRPr lang="en-US" smtClean="0"/>
          </a:p>
          <a:p>
            <a:pPr lvl="1" algn="just">
              <a:spcBef>
                <a:spcPts val="1800"/>
              </a:spcBef>
              <a:spcAft>
                <a:spcPts val="600"/>
              </a:spcAft>
            </a:pPr>
            <a:r>
              <a:rPr lang="en-GB" smtClean="0"/>
              <a:t>Introduction</a:t>
            </a:r>
          </a:p>
          <a:p>
            <a:pPr lvl="1" algn="just">
              <a:spcBef>
                <a:spcPts val="1800"/>
              </a:spcBef>
              <a:spcAft>
                <a:spcPts val="600"/>
              </a:spcAft>
            </a:pPr>
            <a:r>
              <a:rPr lang="en-GB" smtClean="0"/>
              <a:t>Basic </a:t>
            </a:r>
            <a:r>
              <a:rPr lang="en-GB"/>
              <a:t>steps to create a </a:t>
            </a:r>
            <a:r>
              <a:rPr lang="en-GB" smtClean="0"/>
              <a:t>CriteriaQuery</a:t>
            </a:r>
          </a:p>
          <a:p>
            <a:pPr lvl="1" algn="just">
              <a:spcBef>
                <a:spcPts val="1800"/>
              </a:spcBef>
              <a:spcAft>
                <a:spcPts val="600"/>
              </a:spcAft>
            </a:pPr>
            <a:r>
              <a:rPr lang="en-GB" smtClean="0"/>
              <a:t>Hibernate Criteria Examples</a:t>
            </a:r>
            <a:endParaRPr lang="en-GB"/>
          </a:p>
          <a:p>
            <a:pPr lvl="1" algn="just">
              <a:spcBef>
                <a:spcPts val="1800"/>
              </a:spcBef>
              <a:spcAft>
                <a:spcPts val="600"/>
              </a:spcAft>
            </a:pPr>
            <a:endParaRPr lang="en-US"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3</a:t>
            </a:fld>
            <a:endParaRPr lang="en-US" altLang="ja-JP" dirty="0"/>
          </a:p>
        </p:txBody>
      </p:sp>
    </p:spTree>
    <p:extLst>
      <p:ext uri="{BB962C8B-B14F-4D97-AF65-F5344CB8AC3E}">
        <p14:creationId xmlns:p14="http://schemas.microsoft.com/office/powerpoint/2010/main" val="2787539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Create Criteria in Hibernate 5</a:t>
            </a:r>
            <a:endParaRPr lang="en-US"/>
          </a:p>
        </p:txBody>
      </p:sp>
      <p:sp>
        <p:nvSpPr>
          <p:cNvPr id="3" name="Content Placeholder 2"/>
          <p:cNvSpPr>
            <a:spLocks noGrp="1"/>
          </p:cNvSpPr>
          <p:nvPr>
            <p:ph idx="1"/>
          </p:nvPr>
        </p:nvSpPr>
        <p:spPr/>
        <p:txBody>
          <a:bodyPr/>
          <a:lstStyle/>
          <a:p>
            <a:pPr>
              <a:spcBef>
                <a:spcPts val="600"/>
              </a:spcBef>
            </a:pPr>
            <a:r>
              <a:rPr lang="en-US" sz="2400" b="1"/>
              <a:t>Aggregate functions examples</a:t>
            </a:r>
          </a:p>
          <a:p>
            <a:pPr lvl="1">
              <a:spcBef>
                <a:spcPts val="600"/>
              </a:spcBef>
            </a:pPr>
            <a:r>
              <a:rPr lang="en-US" sz="2000" b="1" i="1"/>
              <a:t>Count number of employees: </a:t>
            </a:r>
            <a:endParaRPr lang="en-US" b="1" i="1" smtClean="0"/>
          </a:p>
          <a:p>
            <a:pPr marL="457200" lvl="1" indent="0">
              <a:spcBef>
                <a:spcPts val="600"/>
              </a:spcBef>
              <a:buNone/>
            </a:pPr>
            <a:r>
              <a:rPr lang="en-US" sz="1600" i="1"/>
              <a:t>	</a:t>
            </a:r>
            <a:r>
              <a:rPr lang="en-US" sz="1600" i="1" smtClean="0"/>
              <a:t> </a:t>
            </a:r>
            <a:r>
              <a:rPr lang="en-US" sz="1600" smtClean="0">
                <a:solidFill>
                  <a:srgbClr val="1125E5"/>
                </a:solidFill>
              </a:rPr>
              <a:t>CriteriaQuery&lt;Long</a:t>
            </a:r>
            <a:r>
              <a:rPr lang="en-US" sz="1600">
                <a:solidFill>
                  <a:srgbClr val="1125E5"/>
                </a:solidFill>
              </a:rPr>
              <a:t>&gt; criteriaQuery = builder.createQuery(Long.class);</a:t>
            </a:r>
          </a:p>
          <a:p>
            <a:pPr marL="457200" lvl="1" indent="0">
              <a:spcBef>
                <a:spcPts val="600"/>
              </a:spcBef>
              <a:buNone/>
            </a:pPr>
            <a:r>
              <a:rPr lang="en-US" sz="1600">
                <a:solidFill>
                  <a:srgbClr val="1125E5"/>
                </a:solidFill>
              </a:rPr>
              <a:t>         </a:t>
            </a:r>
            <a:r>
              <a:rPr lang="en-US" sz="1600" smtClean="0">
                <a:solidFill>
                  <a:srgbClr val="1125E5"/>
                </a:solidFill>
              </a:rPr>
              <a:t>Root&lt;Employees&gt; </a:t>
            </a:r>
            <a:r>
              <a:rPr lang="en-US" sz="1600">
                <a:solidFill>
                  <a:srgbClr val="1125E5"/>
                </a:solidFill>
              </a:rPr>
              <a:t>root = </a:t>
            </a:r>
            <a:r>
              <a:rPr lang="en-US" sz="1600" smtClean="0">
                <a:solidFill>
                  <a:srgbClr val="1125E5"/>
                </a:solidFill>
              </a:rPr>
              <a:t>criteriaQuery.from(Employees.class</a:t>
            </a:r>
            <a:r>
              <a:rPr lang="en-US" sz="1600">
                <a:solidFill>
                  <a:srgbClr val="1125E5"/>
                </a:solidFill>
              </a:rPr>
              <a:t>);</a:t>
            </a:r>
          </a:p>
          <a:p>
            <a:pPr marL="457200" lvl="1" indent="0">
              <a:spcBef>
                <a:spcPts val="600"/>
              </a:spcBef>
              <a:buNone/>
            </a:pPr>
            <a:r>
              <a:rPr lang="en-US" sz="1600">
                <a:solidFill>
                  <a:srgbClr val="1125E5"/>
                </a:solidFill>
              </a:rPr>
              <a:t>         criteriaQuery.select(builder.count(root));</a:t>
            </a:r>
          </a:p>
          <a:p>
            <a:pPr marL="457200" lvl="1" indent="0">
              <a:spcBef>
                <a:spcPts val="600"/>
              </a:spcBef>
              <a:buNone/>
            </a:pPr>
            <a:r>
              <a:rPr lang="en-US" sz="1600">
                <a:solidFill>
                  <a:srgbClr val="1125E5"/>
                </a:solidFill>
              </a:rPr>
              <a:t>         Query&lt;Long&gt; query = session.createQuery(criteriaQuery);</a:t>
            </a:r>
          </a:p>
          <a:p>
            <a:pPr marL="457200" lvl="1" indent="0">
              <a:spcBef>
                <a:spcPts val="600"/>
              </a:spcBef>
              <a:buNone/>
            </a:pPr>
            <a:r>
              <a:rPr lang="en-US" sz="1600">
                <a:solidFill>
                  <a:srgbClr val="1125E5"/>
                </a:solidFill>
              </a:rPr>
              <a:t>         long count = query.getSingleResult();</a:t>
            </a:r>
          </a:p>
          <a:p>
            <a:pPr marL="457200" lvl="1" indent="0">
              <a:spcBef>
                <a:spcPts val="600"/>
              </a:spcBef>
              <a:buNone/>
            </a:pPr>
            <a:r>
              <a:rPr lang="en-US" sz="1600">
                <a:solidFill>
                  <a:srgbClr val="1125E5"/>
                </a:solidFill>
              </a:rPr>
              <a:t>         System.out.println("Count = " + count</a:t>
            </a:r>
            <a:r>
              <a:rPr lang="en-US" sz="1600" smtClean="0">
                <a:solidFill>
                  <a:srgbClr val="1125E5"/>
                </a:solidFill>
              </a:rPr>
              <a:t>);</a:t>
            </a:r>
          </a:p>
          <a:p>
            <a:pPr lvl="1">
              <a:spcBef>
                <a:spcPts val="600"/>
              </a:spcBef>
            </a:pPr>
            <a:r>
              <a:rPr lang="en-US" sz="2000" b="1" i="1" smtClean="0"/>
              <a:t>Get </a:t>
            </a:r>
            <a:r>
              <a:rPr lang="en-US" sz="2000" b="1" i="1"/>
              <a:t>max salary</a:t>
            </a:r>
          </a:p>
          <a:p>
            <a:pPr marL="457200" lvl="1" indent="0">
              <a:spcBef>
                <a:spcPts val="600"/>
              </a:spcBef>
              <a:buNone/>
            </a:pPr>
            <a:r>
              <a:rPr lang="en-GB" i="1" smtClean="0"/>
              <a:t>	</a:t>
            </a:r>
            <a:r>
              <a:rPr lang="en-US" sz="1600">
                <a:solidFill>
                  <a:srgbClr val="1125E5"/>
                </a:solidFill>
              </a:rPr>
              <a:t>CriteriaQuery&lt;Integer&gt; </a:t>
            </a:r>
            <a:r>
              <a:rPr lang="en-US" sz="1600" smtClean="0">
                <a:solidFill>
                  <a:srgbClr val="1125E5"/>
                </a:solidFill>
              </a:rPr>
              <a:t>criteriaQuery </a:t>
            </a:r>
            <a:r>
              <a:rPr lang="en-US" sz="1600">
                <a:solidFill>
                  <a:srgbClr val="1125E5"/>
                </a:solidFill>
              </a:rPr>
              <a:t>= builder.createQuery(Integer.class); </a:t>
            </a:r>
            <a:endParaRPr lang="en-US" sz="1600" smtClean="0">
              <a:solidFill>
                <a:srgbClr val="1125E5"/>
              </a:solidFill>
            </a:endParaRPr>
          </a:p>
          <a:p>
            <a:pPr marL="457200" lvl="1" indent="0">
              <a:spcBef>
                <a:spcPts val="600"/>
              </a:spcBef>
              <a:buNone/>
            </a:pPr>
            <a:r>
              <a:rPr lang="en-US" sz="1600" smtClean="0">
                <a:solidFill>
                  <a:srgbClr val="1125E5"/>
                </a:solidFill>
              </a:rPr>
              <a:t>	Root&lt;Employees&gt; root </a:t>
            </a:r>
            <a:r>
              <a:rPr lang="en-US" sz="1600">
                <a:solidFill>
                  <a:srgbClr val="1125E5"/>
                </a:solidFill>
              </a:rPr>
              <a:t>= </a:t>
            </a:r>
            <a:r>
              <a:rPr lang="en-US" sz="1600" smtClean="0">
                <a:solidFill>
                  <a:srgbClr val="1125E5"/>
                </a:solidFill>
              </a:rPr>
              <a:t>criteriaQuery.from(Employees.class</a:t>
            </a:r>
            <a:r>
              <a:rPr lang="en-US" sz="1600">
                <a:solidFill>
                  <a:srgbClr val="1125E5"/>
                </a:solidFill>
              </a:rPr>
              <a:t>); </a:t>
            </a:r>
            <a:endParaRPr lang="en-US" sz="1600" smtClean="0">
              <a:solidFill>
                <a:srgbClr val="1125E5"/>
              </a:solidFill>
            </a:endParaRPr>
          </a:p>
          <a:p>
            <a:pPr marL="457200" lvl="1" indent="0">
              <a:spcBef>
                <a:spcPts val="600"/>
              </a:spcBef>
              <a:buNone/>
            </a:pPr>
            <a:r>
              <a:rPr lang="en-US" sz="1600" smtClean="0">
                <a:solidFill>
                  <a:srgbClr val="1125E5"/>
                </a:solidFill>
              </a:rPr>
              <a:t>	criteriaQuery.select(builder.max(root.get</a:t>
            </a:r>
            <a:r>
              <a:rPr lang="en-US" sz="1600">
                <a:solidFill>
                  <a:srgbClr val="1125E5"/>
                </a:solidFill>
              </a:rPr>
              <a:t>("salary"))); </a:t>
            </a:r>
            <a:endParaRPr lang="en-US" sz="1600" smtClean="0">
              <a:solidFill>
                <a:srgbClr val="1125E5"/>
              </a:solidFill>
            </a:endParaRPr>
          </a:p>
          <a:p>
            <a:pPr marL="457200" lvl="1" indent="0">
              <a:spcBef>
                <a:spcPts val="600"/>
              </a:spcBef>
              <a:buNone/>
            </a:pPr>
            <a:r>
              <a:rPr lang="en-US" sz="1600">
                <a:solidFill>
                  <a:srgbClr val="1125E5"/>
                </a:solidFill>
              </a:rPr>
              <a:t>	</a:t>
            </a:r>
            <a:r>
              <a:rPr lang="en-US" sz="1600" smtClean="0">
                <a:solidFill>
                  <a:srgbClr val="1125E5"/>
                </a:solidFill>
              </a:rPr>
              <a:t>Query&lt;Integer</a:t>
            </a:r>
            <a:r>
              <a:rPr lang="en-US" sz="1600">
                <a:solidFill>
                  <a:srgbClr val="1125E5"/>
                </a:solidFill>
              </a:rPr>
              <a:t>&gt; </a:t>
            </a:r>
            <a:r>
              <a:rPr lang="en-US" sz="1600" smtClean="0">
                <a:solidFill>
                  <a:srgbClr val="1125E5"/>
                </a:solidFill>
              </a:rPr>
              <a:t>	query </a:t>
            </a:r>
            <a:r>
              <a:rPr lang="en-US" sz="1600">
                <a:solidFill>
                  <a:srgbClr val="1125E5"/>
                </a:solidFill>
              </a:rPr>
              <a:t>= </a:t>
            </a:r>
            <a:r>
              <a:rPr lang="en-US" sz="1600" smtClean="0">
                <a:solidFill>
                  <a:srgbClr val="1125E5"/>
                </a:solidFill>
              </a:rPr>
              <a:t>	session.createQuery(criteriaQuery); </a:t>
            </a:r>
          </a:p>
          <a:p>
            <a:pPr marL="457200" lvl="1" indent="0">
              <a:spcBef>
                <a:spcPts val="600"/>
              </a:spcBef>
              <a:buNone/>
            </a:pPr>
            <a:r>
              <a:rPr lang="en-US" sz="1600" b="1">
                <a:solidFill>
                  <a:srgbClr val="1125E5"/>
                </a:solidFill>
              </a:rPr>
              <a:t>	</a:t>
            </a:r>
            <a:r>
              <a:rPr lang="en-US" sz="1600" b="1" smtClean="0">
                <a:solidFill>
                  <a:srgbClr val="1125E5"/>
                </a:solidFill>
              </a:rPr>
              <a:t>int</a:t>
            </a:r>
            <a:r>
              <a:rPr lang="en-US" sz="1600" smtClean="0">
                <a:solidFill>
                  <a:srgbClr val="1125E5"/>
                </a:solidFill>
              </a:rPr>
              <a:t> </a:t>
            </a:r>
            <a:r>
              <a:rPr lang="en-US" sz="1600">
                <a:solidFill>
                  <a:srgbClr val="1125E5"/>
                </a:solidFill>
              </a:rPr>
              <a:t>maxSalary = </a:t>
            </a:r>
            <a:r>
              <a:rPr lang="en-US" sz="1600" smtClean="0">
                <a:solidFill>
                  <a:srgbClr val="1125E5"/>
                </a:solidFill>
              </a:rPr>
              <a:t>	query.getSingleResult</a:t>
            </a:r>
            <a:r>
              <a:rPr lang="en-US" sz="1600">
                <a:solidFill>
                  <a:srgbClr val="1125E5"/>
                </a:solidFill>
              </a:rPr>
              <a:t>(); </a:t>
            </a:r>
            <a:r>
              <a:rPr lang="en-US" sz="1600" smtClean="0">
                <a:solidFill>
                  <a:srgbClr val="1125E5"/>
                </a:solidFill>
              </a:rPr>
              <a:t>	</a:t>
            </a:r>
          </a:p>
          <a:p>
            <a:pPr marL="457200" lvl="1" indent="0">
              <a:spcBef>
                <a:spcPts val="600"/>
              </a:spcBef>
              <a:buNone/>
            </a:pPr>
            <a:r>
              <a:rPr lang="en-US" sz="1600">
                <a:solidFill>
                  <a:srgbClr val="1125E5"/>
                </a:solidFill>
              </a:rPr>
              <a:t>	</a:t>
            </a:r>
            <a:r>
              <a:rPr lang="en-US" sz="1600" smtClean="0">
                <a:solidFill>
                  <a:srgbClr val="1125E5"/>
                </a:solidFill>
              </a:rPr>
              <a:t>System.out.println</a:t>
            </a:r>
            <a:r>
              <a:rPr lang="en-US" sz="1600">
                <a:solidFill>
                  <a:srgbClr val="1125E5"/>
                </a:solidFill>
              </a:rPr>
              <a:t>("Max Salary = " + maxSalary);</a:t>
            </a:r>
            <a:endParaRPr lang="en-GB" sz="1600" i="1">
              <a:solidFill>
                <a:srgbClr val="1125E5"/>
              </a:solidFill>
            </a:endParaRPr>
          </a:p>
          <a:p>
            <a:pPr lvl="1">
              <a:spcBef>
                <a:spcPts val="600"/>
              </a:spcBef>
            </a:pPr>
            <a:endParaRPr lang="en-GB" sz="1600" i="1" smtClean="0"/>
          </a:p>
          <a:p>
            <a:pPr lvl="1">
              <a:spcBef>
                <a:spcPts val="600"/>
              </a:spcBef>
            </a:pP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30</a:t>
            </a:fld>
            <a:endParaRPr lang="en-US"/>
          </a:p>
        </p:txBody>
      </p:sp>
    </p:spTree>
    <p:extLst>
      <p:ext uri="{BB962C8B-B14F-4D97-AF65-F5344CB8AC3E}">
        <p14:creationId xmlns:p14="http://schemas.microsoft.com/office/powerpoint/2010/main" val="106506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Create Criteria in Hibernate 5</a:t>
            </a:r>
            <a:endParaRPr lang="en-US"/>
          </a:p>
        </p:txBody>
      </p:sp>
      <p:sp>
        <p:nvSpPr>
          <p:cNvPr id="3" name="Content Placeholder 2"/>
          <p:cNvSpPr>
            <a:spLocks noGrp="1"/>
          </p:cNvSpPr>
          <p:nvPr>
            <p:ph idx="1"/>
          </p:nvPr>
        </p:nvSpPr>
        <p:spPr/>
        <p:txBody>
          <a:bodyPr/>
          <a:lstStyle/>
          <a:p>
            <a:pPr>
              <a:lnSpc>
                <a:spcPct val="110000"/>
              </a:lnSpc>
              <a:spcBef>
                <a:spcPts val="600"/>
              </a:spcBef>
            </a:pPr>
            <a:r>
              <a:rPr lang="en-US" sz="2400" b="1"/>
              <a:t>Aggregate functions examples</a:t>
            </a:r>
          </a:p>
          <a:p>
            <a:pPr lvl="1">
              <a:lnSpc>
                <a:spcPct val="110000"/>
              </a:lnSpc>
              <a:spcBef>
                <a:spcPts val="600"/>
              </a:spcBef>
            </a:pPr>
            <a:r>
              <a:rPr lang="en-US" sz="1800" i="1" smtClean="0"/>
              <a:t>Get </a:t>
            </a:r>
            <a:r>
              <a:rPr lang="en-US" sz="1800" i="1"/>
              <a:t>Average Salary</a:t>
            </a:r>
          </a:p>
          <a:p>
            <a:pPr marL="457200" lvl="1" indent="0">
              <a:lnSpc>
                <a:spcPct val="110000"/>
              </a:lnSpc>
              <a:spcBef>
                <a:spcPts val="600"/>
              </a:spcBef>
              <a:buNone/>
            </a:pPr>
            <a:r>
              <a:rPr lang="en-US" sz="1400">
                <a:solidFill>
                  <a:srgbClr val="1125E5"/>
                </a:solidFill>
              </a:rPr>
              <a:t>         CriteriaQuery&lt;Double&gt; </a:t>
            </a:r>
            <a:r>
              <a:rPr lang="en-US" sz="1400" smtClean="0">
                <a:solidFill>
                  <a:srgbClr val="1125E5"/>
                </a:solidFill>
              </a:rPr>
              <a:t>criteriaQuery </a:t>
            </a:r>
            <a:r>
              <a:rPr lang="en-US" sz="1400">
                <a:solidFill>
                  <a:srgbClr val="1125E5"/>
                </a:solidFill>
              </a:rPr>
              <a:t>= builder.createQuery(Double.class);</a:t>
            </a:r>
          </a:p>
          <a:p>
            <a:pPr marL="457200" lvl="1" indent="0">
              <a:lnSpc>
                <a:spcPct val="110000"/>
              </a:lnSpc>
              <a:spcBef>
                <a:spcPts val="600"/>
              </a:spcBef>
              <a:buNone/>
            </a:pPr>
            <a:r>
              <a:rPr lang="en-US" sz="1400">
                <a:solidFill>
                  <a:srgbClr val="1125E5"/>
                </a:solidFill>
              </a:rPr>
              <a:t>         </a:t>
            </a:r>
            <a:r>
              <a:rPr lang="en-US" sz="1400" smtClean="0">
                <a:solidFill>
                  <a:srgbClr val="1125E5"/>
                </a:solidFill>
              </a:rPr>
              <a:t>Root&lt;Employees&gt; root </a:t>
            </a:r>
            <a:r>
              <a:rPr lang="en-US" sz="1400">
                <a:solidFill>
                  <a:srgbClr val="1125E5"/>
                </a:solidFill>
              </a:rPr>
              <a:t>= </a:t>
            </a:r>
            <a:r>
              <a:rPr lang="en-US" sz="1400" smtClean="0">
                <a:solidFill>
                  <a:srgbClr val="1125E5"/>
                </a:solidFill>
              </a:rPr>
              <a:t>criteriaQuery.from(Employees.class</a:t>
            </a:r>
            <a:r>
              <a:rPr lang="en-US" sz="1400">
                <a:solidFill>
                  <a:srgbClr val="1125E5"/>
                </a:solidFill>
              </a:rPr>
              <a:t>);</a:t>
            </a:r>
          </a:p>
          <a:p>
            <a:pPr marL="457200" lvl="1" indent="0">
              <a:lnSpc>
                <a:spcPct val="110000"/>
              </a:lnSpc>
              <a:spcBef>
                <a:spcPts val="600"/>
              </a:spcBef>
              <a:buNone/>
            </a:pPr>
            <a:r>
              <a:rPr lang="en-US" sz="1400">
                <a:solidFill>
                  <a:srgbClr val="1125E5"/>
                </a:solidFill>
              </a:rPr>
              <a:t>         </a:t>
            </a:r>
            <a:r>
              <a:rPr lang="en-US" sz="1400" smtClean="0">
                <a:solidFill>
                  <a:srgbClr val="1125E5"/>
                </a:solidFill>
              </a:rPr>
              <a:t>criteriaQuery.select(builder.avg(root.get</a:t>
            </a:r>
            <a:r>
              <a:rPr lang="en-US" sz="1400">
                <a:solidFill>
                  <a:srgbClr val="1125E5"/>
                </a:solidFill>
              </a:rPr>
              <a:t>("salary")));</a:t>
            </a:r>
          </a:p>
          <a:p>
            <a:pPr marL="457200" lvl="1" indent="0">
              <a:lnSpc>
                <a:spcPct val="110000"/>
              </a:lnSpc>
              <a:spcBef>
                <a:spcPts val="600"/>
              </a:spcBef>
              <a:buNone/>
            </a:pPr>
            <a:r>
              <a:rPr lang="en-US" sz="1400">
                <a:solidFill>
                  <a:srgbClr val="1125E5"/>
                </a:solidFill>
              </a:rPr>
              <a:t>         Query&lt;Double&gt; </a:t>
            </a:r>
            <a:r>
              <a:rPr lang="en-US" sz="1400" smtClean="0">
                <a:solidFill>
                  <a:srgbClr val="1125E5"/>
                </a:solidFill>
              </a:rPr>
              <a:t>query </a:t>
            </a:r>
            <a:r>
              <a:rPr lang="en-US" sz="1400">
                <a:solidFill>
                  <a:srgbClr val="1125E5"/>
                </a:solidFill>
              </a:rPr>
              <a:t>= </a:t>
            </a:r>
            <a:r>
              <a:rPr lang="en-US" sz="1400" smtClean="0">
                <a:solidFill>
                  <a:srgbClr val="1125E5"/>
                </a:solidFill>
              </a:rPr>
              <a:t>session.createQuery(criteriaQuery);</a:t>
            </a:r>
            <a:endParaRPr lang="en-US" sz="1400">
              <a:solidFill>
                <a:srgbClr val="1125E5"/>
              </a:solidFill>
            </a:endParaRPr>
          </a:p>
          <a:p>
            <a:pPr marL="457200" lvl="1" indent="0">
              <a:lnSpc>
                <a:spcPct val="110000"/>
              </a:lnSpc>
              <a:spcBef>
                <a:spcPts val="600"/>
              </a:spcBef>
              <a:buNone/>
            </a:pPr>
            <a:r>
              <a:rPr lang="en-US" sz="1400">
                <a:solidFill>
                  <a:srgbClr val="1125E5"/>
                </a:solidFill>
              </a:rPr>
              <a:t>         double avgSalary = </a:t>
            </a:r>
            <a:r>
              <a:rPr lang="en-US" sz="1400" smtClean="0">
                <a:solidFill>
                  <a:srgbClr val="1125E5"/>
                </a:solidFill>
              </a:rPr>
              <a:t>query.getSingleResult</a:t>
            </a:r>
            <a:r>
              <a:rPr lang="en-US" sz="1400">
                <a:solidFill>
                  <a:srgbClr val="1125E5"/>
                </a:solidFill>
              </a:rPr>
              <a:t>();</a:t>
            </a:r>
          </a:p>
          <a:p>
            <a:pPr marL="457200" lvl="1" indent="0">
              <a:lnSpc>
                <a:spcPct val="110000"/>
              </a:lnSpc>
              <a:spcBef>
                <a:spcPts val="600"/>
              </a:spcBef>
              <a:buNone/>
            </a:pPr>
            <a:r>
              <a:rPr lang="en-US" sz="1400">
                <a:solidFill>
                  <a:srgbClr val="1125E5"/>
                </a:solidFill>
              </a:rPr>
              <a:t>         System.out.println("Average Salary = " + avgSalary</a:t>
            </a:r>
            <a:r>
              <a:rPr lang="en-US" sz="1400" smtClean="0">
                <a:solidFill>
                  <a:srgbClr val="1125E5"/>
                </a:solidFill>
              </a:rPr>
              <a:t>);</a:t>
            </a:r>
            <a:endParaRPr lang="en-US" sz="1400"/>
          </a:p>
          <a:p>
            <a:pPr lvl="1">
              <a:lnSpc>
                <a:spcPct val="110000"/>
              </a:lnSpc>
              <a:spcBef>
                <a:spcPts val="600"/>
              </a:spcBef>
            </a:pPr>
            <a:r>
              <a:rPr lang="en-US" sz="1800" i="1" smtClean="0"/>
              <a:t>Count </a:t>
            </a:r>
            <a:r>
              <a:rPr lang="en-US" sz="1800" i="1"/>
              <a:t>distinct employees</a:t>
            </a:r>
          </a:p>
          <a:p>
            <a:pPr marL="457200" lvl="1" indent="0">
              <a:lnSpc>
                <a:spcPct val="110000"/>
              </a:lnSpc>
              <a:spcBef>
                <a:spcPts val="600"/>
              </a:spcBef>
              <a:buNone/>
            </a:pPr>
            <a:r>
              <a:rPr lang="en-US" sz="1400">
                <a:solidFill>
                  <a:srgbClr val="1125E5"/>
                </a:solidFill>
              </a:rPr>
              <a:t>         CriteriaQuery&lt;Long&gt; </a:t>
            </a:r>
            <a:r>
              <a:rPr lang="en-US" sz="1400" smtClean="0">
                <a:solidFill>
                  <a:srgbClr val="1125E5"/>
                </a:solidFill>
              </a:rPr>
              <a:t>criteriaQuery </a:t>
            </a:r>
            <a:r>
              <a:rPr lang="en-US" sz="1400">
                <a:solidFill>
                  <a:srgbClr val="1125E5"/>
                </a:solidFill>
              </a:rPr>
              <a:t>= builder.createQuery(Long.class);</a:t>
            </a:r>
          </a:p>
          <a:p>
            <a:pPr marL="457200" lvl="1" indent="0">
              <a:lnSpc>
                <a:spcPct val="110000"/>
              </a:lnSpc>
              <a:spcBef>
                <a:spcPts val="600"/>
              </a:spcBef>
              <a:buNone/>
            </a:pPr>
            <a:r>
              <a:rPr lang="en-US" sz="1400">
                <a:solidFill>
                  <a:srgbClr val="1125E5"/>
                </a:solidFill>
              </a:rPr>
              <a:t>         </a:t>
            </a:r>
            <a:r>
              <a:rPr lang="en-US" sz="1400" smtClean="0">
                <a:solidFill>
                  <a:srgbClr val="1125E5"/>
                </a:solidFill>
              </a:rPr>
              <a:t>Root&lt;Employees&gt; root </a:t>
            </a:r>
            <a:r>
              <a:rPr lang="en-US" sz="1400">
                <a:solidFill>
                  <a:srgbClr val="1125E5"/>
                </a:solidFill>
              </a:rPr>
              <a:t>= </a:t>
            </a:r>
            <a:r>
              <a:rPr lang="en-US" sz="1400" smtClean="0">
                <a:solidFill>
                  <a:srgbClr val="1125E5"/>
                </a:solidFill>
              </a:rPr>
              <a:t>criteriaQuery.from(Employees.class</a:t>
            </a:r>
            <a:r>
              <a:rPr lang="en-US" sz="1400">
                <a:solidFill>
                  <a:srgbClr val="1125E5"/>
                </a:solidFill>
              </a:rPr>
              <a:t>);</a:t>
            </a:r>
          </a:p>
          <a:p>
            <a:pPr marL="457200" lvl="1" indent="0">
              <a:lnSpc>
                <a:spcPct val="110000"/>
              </a:lnSpc>
              <a:spcBef>
                <a:spcPts val="600"/>
              </a:spcBef>
              <a:buNone/>
            </a:pPr>
            <a:r>
              <a:rPr lang="en-US" sz="1400">
                <a:solidFill>
                  <a:srgbClr val="1125E5"/>
                </a:solidFill>
              </a:rPr>
              <a:t>         </a:t>
            </a:r>
            <a:r>
              <a:rPr lang="en-US" sz="1400" smtClean="0">
                <a:solidFill>
                  <a:srgbClr val="1125E5"/>
                </a:solidFill>
              </a:rPr>
              <a:t>criteriaQuery.select(builder.countDistinct(root));</a:t>
            </a:r>
            <a:endParaRPr lang="en-US" sz="1400">
              <a:solidFill>
                <a:srgbClr val="1125E5"/>
              </a:solidFill>
            </a:endParaRPr>
          </a:p>
          <a:p>
            <a:pPr marL="457200" lvl="1" indent="0">
              <a:lnSpc>
                <a:spcPct val="110000"/>
              </a:lnSpc>
              <a:spcBef>
                <a:spcPts val="600"/>
              </a:spcBef>
              <a:buNone/>
            </a:pPr>
            <a:r>
              <a:rPr lang="en-US" sz="1400">
                <a:solidFill>
                  <a:srgbClr val="1125E5"/>
                </a:solidFill>
              </a:rPr>
              <a:t>         Query&lt;Long&gt; </a:t>
            </a:r>
            <a:r>
              <a:rPr lang="en-US" sz="1400" smtClean="0">
                <a:solidFill>
                  <a:srgbClr val="1125E5"/>
                </a:solidFill>
              </a:rPr>
              <a:t>query </a:t>
            </a:r>
            <a:r>
              <a:rPr lang="en-US" sz="1400">
                <a:solidFill>
                  <a:srgbClr val="1125E5"/>
                </a:solidFill>
              </a:rPr>
              <a:t>= </a:t>
            </a:r>
            <a:r>
              <a:rPr lang="en-US" sz="1400" smtClean="0">
                <a:solidFill>
                  <a:srgbClr val="1125E5"/>
                </a:solidFill>
              </a:rPr>
              <a:t>session.createQuery(criteriaQuery);</a:t>
            </a:r>
            <a:endParaRPr lang="en-US" sz="1400">
              <a:solidFill>
                <a:srgbClr val="1125E5"/>
              </a:solidFill>
            </a:endParaRPr>
          </a:p>
          <a:p>
            <a:pPr marL="457200" lvl="1" indent="0">
              <a:lnSpc>
                <a:spcPct val="110000"/>
              </a:lnSpc>
              <a:spcBef>
                <a:spcPts val="600"/>
              </a:spcBef>
              <a:buNone/>
            </a:pPr>
            <a:r>
              <a:rPr lang="en-US" sz="1400">
                <a:solidFill>
                  <a:srgbClr val="1125E5"/>
                </a:solidFill>
              </a:rPr>
              <a:t>         long distinct = </a:t>
            </a:r>
            <a:r>
              <a:rPr lang="en-US" sz="1400" smtClean="0">
                <a:solidFill>
                  <a:srgbClr val="1125E5"/>
                </a:solidFill>
              </a:rPr>
              <a:t>query.getSingleResult</a:t>
            </a:r>
            <a:r>
              <a:rPr lang="en-US" sz="1400">
                <a:solidFill>
                  <a:srgbClr val="1125E5"/>
                </a:solidFill>
              </a:rPr>
              <a:t>();</a:t>
            </a:r>
          </a:p>
          <a:p>
            <a:pPr marL="457200" lvl="1" indent="0">
              <a:lnSpc>
                <a:spcPct val="110000"/>
              </a:lnSpc>
              <a:spcBef>
                <a:spcPts val="600"/>
              </a:spcBef>
              <a:buNone/>
            </a:pPr>
            <a:r>
              <a:rPr lang="en-US" sz="1400">
                <a:solidFill>
                  <a:srgbClr val="1125E5"/>
                </a:solidFill>
              </a:rPr>
              <a:t>         System.out.println("Distinct count = " + distinct</a:t>
            </a:r>
            <a:r>
              <a:rPr lang="en-US" sz="1400" smtClean="0">
                <a:solidFill>
                  <a:srgbClr val="1125E5"/>
                </a:solidFill>
              </a:rPr>
              <a:t>);</a:t>
            </a:r>
            <a:endParaRPr lang="en-US" sz="1400">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spTree>
    <p:extLst>
      <p:ext uri="{BB962C8B-B14F-4D97-AF65-F5344CB8AC3E}">
        <p14:creationId xmlns:p14="http://schemas.microsoft.com/office/powerpoint/2010/main" val="1395361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4406900"/>
            <a:ext cx="8177138" cy="1362075"/>
          </a:xfrm>
        </p:spPr>
        <p:txBody>
          <a:bodyPr>
            <a:normAutofit/>
          </a:bodyPr>
          <a:lstStyle/>
          <a:p>
            <a:r>
              <a:rPr lang="en-GB" sz="3600" smtClean="0"/>
              <a:t>Hibernate 4 criteria query language</a:t>
            </a:r>
            <a:br>
              <a:rPr lang="en-GB" sz="3600" smtClean="0"/>
            </a:br>
            <a:r>
              <a:rPr lang="en-GB" sz="2000" i="1" smtClean="0">
                <a:solidFill>
                  <a:schemeClr val="tx1">
                    <a:lumMod val="95000"/>
                    <a:lumOff val="5000"/>
                  </a:schemeClr>
                </a:solidFill>
              </a:rPr>
              <a:t>(Chỉ cần Lựa chọn Hibernate 4 or 5)</a:t>
            </a:r>
            <a:endParaRPr lang="en-US" sz="2000" i="1">
              <a:solidFill>
                <a:schemeClr val="tx1">
                  <a:lumMod val="95000"/>
                  <a:lumOff val="5000"/>
                </a:schemeClr>
              </a:solidFill>
            </a:endParaRPr>
          </a:p>
        </p:txBody>
      </p:sp>
      <p:sp>
        <p:nvSpPr>
          <p:cNvPr id="7" name="Text Placeholder 6"/>
          <p:cNvSpPr>
            <a:spLocks noGrp="1"/>
          </p:cNvSpPr>
          <p:nvPr>
            <p:ph type="body" idx="1"/>
          </p:nvPr>
        </p:nvSpPr>
        <p:spPr/>
        <p:txBody>
          <a:bodyPr/>
          <a:lstStyle/>
          <a:p>
            <a:r>
              <a:rPr lang="en-GB" smtClean="0"/>
              <a:t>Section: tham khảo thêm</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32</a:t>
            </a:fld>
            <a:endParaRPr lang="en-US"/>
          </a:p>
        </p:txBody>
      </p:sp>
    </p:spTree>
    <p:extLst>
      <p:ext uri="{BB962C8B-B14F-4D97-AF65-F5344CB8AC3E}">
        <p14:creationId xmlns:p14="http://schemas.microsoft.com/office/powerpoint/2010/main" val="3056294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Criteria Queries Hibernate 4</a:t>
            </a:r>
            <a:endParaRPr lang="en-US" sz="2800" dirty="0"/>
          </a:p>
        </p:txBody>
      </p:sp>
      <p:sp>
        <p:nvSpPr>
          <p:cNvPr id="6" name="Content Placeholder 5"/>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33</a:t>
            </a:fld>
            <a:endParaRPr lang="en-US" altLang="ja-JP" sz="2000" dirty="0"/>
          </a:p>
        </p:txBody>
      </p:sp>
      <p:pic>
        <p:nvPicPr>
          <p:cNvPr id="331778" name="Picture 2"/>
          <p:cNvPicPr>
            <a:picLocks noChangeAspect="1" noChangeArrowheads="1"/>
          </p:cNvPicPr>
          <p:nvPr/>
        </p:nvPicPr>
        <p:blipFill>
          <a:blip r:embed="rId3" cstate="print"/>
          <a:srcRect/>
          <a:stretch>
            <a:fillRect/>
          </a:stretch>
        </p:blipFill>
        <p:spPr bwMode="auto">
          <a:xfrm>
            <a:off x="191411" y="778566"/>
            <a:ext cx="8305800" cy="5029199"/>
          </a:xfrm>
          <a:prstGeom prst="rect">
            <a:avLst/>
          </a:prstGeom>
          <a:noFill/>
          <a:ln w="9525">
            <a:noFill/>
            <a:miter lim="800000"/>
            <a:headEnd/>
            <a:tailEnd/>
          </a:ln>
        </p:spPr>
      </p:pic>
    </p:spTree>
    <p:extLst>
      <p:ext uri="{BB962C8B-B14F-4D97-AF65-F5344CB8AC3E}">
        <p14:creationId xmlns:p14="http://schemas.microsoft.com/office/powerpoint/2010/main" val="3984000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Restrictions class</a:t>
            </a:r>
          </a:p>
        </p:txBody>
      </p:sp>
      <p:sp>
        <p:nvSpPr>
          <p:cNvPr id="3" name="Content Placeholder 2"/>
          <p:cNvSpPr>
            <a:spLocks noGrp="1"/>
          </p:cNvSpPr>
          <p:nvPr>
            <p:ph idx="1"/>
          </p:nvPr>
        </p:nvSpPr>
        <p:spPr/>
        <p:txBody>
          <a:bodyPr/>
          <a:lstStyle/>
          <a:p>
            <a:pPr marL="0" indent="0" algn="just">
              <a:spcBef>
                <a:spcPts val="600"/>
              </a:spcBef>
              <a:spcAft>
                <a:spcPts val="300"/>
              </a:spcAft>
              <a:buNone/>
            </a:pPr>
            <a:r>
              <a:rPr lang="en-GB" sz="2000" b="1"/>
              <a:t>The commonly used methods of Restrictions class are as follows:</a:t>
            </a:r>
            <a:endParaRPr lang="en-GB" sz="2000" b="1" smtClean="0"/>
          </a:p>
          <a:p>
            <a:pPr algn="just">
              <a:spcBef>
                <a:spcPts val="600"/>
              </a:spcBef>
              <a:spcAft>
                <a:spcPts val="300"/>
              </a:spcAft>
            </a:pPr>
            <a:r>
              <a:rPr lang="en-GB" sz="1600" b="1" smtClean="0"/>
              <a:t>public </a:t>
            </a:r>
            <a:r>
              <a:rPr lang="en-GB" sz="1600" b="1"/>
              <a:t>static SimpleExpression lt(String propertyName,Object </a:t>
            </a:r>
            <a:r>
              <a:rPr lang="en-GB" sz="1600" b="1" smtClean="0"/>
              <a:t>value)</a:t>
            </a:r>
            <a:r>
              <a:rPr lang="en-GB" sz="1600" smtClean="0"/>
              <a:t>: sets </a:t>
            </a:r>
            <a:r>
              <a:rPr lang="en-GB" sz="1600"/>
              <a:t>the </a:t>
            </a:r>
            <a:r>
              <a:rPr lang="en-GB" sz="1600" b="1"/>
              <a:t>less than</a:t>
            </a:r>
            <a:r>
              <a:rPr lang="en-GB" sz="1600"/>
              <a:t> constraint to the given property.</a:t>
            </a:r>
          </a:p>
          <a:p>
            <a:pPr algn="just">
              <a:spcBef>
                <a:spcPts val="600"/>
              </a:spcBef>
              <a:spcAft>
                <a:spcPts val="300"/>
              </a:spcAft>
            </a:pPr>
            <a:r>
              <a:rPr lang="en-GB" sz="1600" b="1"/>
              <a:t>public static SimpleExpression le(String propertyName,Object </a:t>
            </a:r>
            <a:r>
              <a:rPr lang="en-GB" sz="1600" b="1" smtClean="0"/>
              <a:t>value)</a:t>
            </a:r>
            <a:r>
              <a:rPr lang="en-GB" sz="1600" smtClean="0"/>
              <a:t>: sets </a:t>
            </a:r>
            <a:r>
              <a:rPr lang="en-GB" sz="1600"/>
              <a:t>the </a:t>
            </a:r>
            <a:r>
              <a:rPr lang="en-GB" sz="1600" b="1"/>
              <a:t>less than or equal</a:t>
            </a:r>
            <a:r>
              <a:rPr lang="en-GB" sz="1600"/>
              <a:t> constraint to the given property.</a:t>
            </a:r>
          </a:p>
          <a:p>
            <a:pPr algn="just">
              <a:spcBef>
                <a:spcPts val="600"/>
              </a:spcBef>
              <a:spcAft>
                <a:spcPts val="300"/>
              </a:spcAft>
            </a:pPr>
            <a:r>
              <a:rPr lang="en-GB" sz="1600" b="1"/>
              <a:t>public static SimpleExpression gt(String propertyName,Object </a:t>
            </a:r>
            <a:r>
              <a:rPr lang="en-GB" sz="1600" b="1" smtClean="0"/>
              <a:t>value)</a:t>
            </a:r>
            <a:r>
              <a:rPr lang="en-GB" sz="1600" smtClean="0"/>
              <a:t>: sets </a:t>
            </a:r>
            <a:r>
              <a:rPr lang="en-GB" sz="1600"/>
              <a:t>the </a:t>
            </a:r>
            <a:r>
              <a:rPr lang="en-GB" sz="1600" b="1"/>
              <a:t>greater than</a:t>
            </a:r>
            <a:r>
              <a:rPr lang="en-GB" sz="1600"/>
              <a:t> constraint to the given property.</a:t>
            </a:r>
          </a:p>
          <a:p>
            <a:pPr algn="just">
              <a:spcBef>
                <a:spcPts val="600"/>
              </a:spcBef>
              <a:spcAft>
                <a:spcPts val="300"/>
              </a:spcAft>
            </a:pPr>
            <a:r>
              <a:rPr lang="en-GB" sz="1600" b="1"/>
              <a:t>public static SimpleExpression ge(String propertyName,Object </a:t>
            </a:r>
            <a:r>
              <a:rPr lang="en-GB" sz="1600" b="1" smtClean="0"/>
              <a:t>value)</a:t>
            </a:r>
            <a:r>
              <a:rPr lang="en-GB" sz="1600" smtClean="0"/>
              <a:t>: sets </a:t>
            </a:r>
            <a:r>
              <a:rPr lang="en-GB" sz="1600"/>
              <a:t>the </a:t>
            </a:r>
            <a:r>
              <a:rPr lang="en-GB" sz="1600" b="1"/>
              <a:t>greater than or equal</a:t>
            </a:r>
            <a:r>
              <a:rPr lang="en-GB" sz="1600"/>
              <a:t> than constraint to the given property.</a:t>
            </a:r>
          </a:p>
          <a:p>
            <a:pPr algn="just">
              <a:spcBef>
                <a:spcPts val="600"/>
              </a:spcBef>
              <a:spcAft>
                <a:spcPts val="300"/>
              </a:spcAft>
            </a:pPr>
            <a:r>
              <a:rPr lang="en-GB" sz="1600" b="1"/>
              <a:t>public static SimpleExpression ne(String propertyName,Object value</a:t>
            </a:r>
            <a:r>
              <a:rPr lang="en-GB" sz="1600" b="1" smtClean="0"/>
              <a:t>):</a:t>
            </a:r>
            <a:r>
              <a:rPr lang="en-GB" sz="1600"/>
              <a:t> sets the </a:t>
            </a:r>
            <a:r>
              <a:rPr lang="en-GB" sz="1600" b="1"/>
              <a:t>not equal</a:t>
            </a:r>
            <a:r>
              <a:rPr lang="en-GB" sz="1600"/>
              <a:t> constraint to the given property.</a:t>
            </a:r>
          </a:p>
          <a:p>
            <a:pPr algn="just">
              <a:spcBef>
                <a:spcPts val="600"/>
              </a:spcBef>
              <a:spcAft>
                <a:spcPts val="300"/>
              </a:spcAft>
            </a:pPr>
            <a:r>
              <a:rPr lang="en-GB" sz="1600" b="1"/>
              <a:t>public static SimpleExpression eq(String propertyName,Object value</a:t>
            </a:r>
            <a:r>
              <a:rPr lang="en-GB" sz="1600" b="1" smtClean="0"/>
              <a:t>):</a:t>
            </a:r>
            <a:r>
              <a:rPr lang="en-GB" sz="1600"/>
              <a:t> sets the </a:t>
            </a:r>
            <a:r>
              <a:rPr lang="en-GB" sz="1600" b="1"/>
              <a:t>equal</a:t>
            </a:r>
            <a:r>
              <a:rPr lang="en-GB" sz="1600"/>
              <a:t> constraint to the given property.</a:t>
            </a:r>
          </a:p>
          <a:p>
            <a:pPr algn="just">
              <a:spcBef>
                <a:spcPts val="600"/>
              </a:spcBef>
              <a:spcAft>
                <a:spcPts val="300"/>
              </a:spcAft>
            </a:pPr>
            <a:r>
              <a:rPr lang="en-GB" sz="1600" b="1"/>
              <a:t>public static Criterion between(String propertyName, Object low, Object high</a:t>
            </a:r>
            <a:r>
              <a:rPr lang="en-GB" sz="1600" b="1" smtClean="0"/>
              <a:t>):</a:t>
            </a:r>
            <a:r>
              <a:rPr lang="en-GB" sz="1600"/>
              <a:t> sets the </a:t>
            </a:r>
            <a:r>
              <a:rPr lang="en-GB" sz="1600" b="1"/>
              <a:t>between</a:t>
            </a:r>
            <a:r>
              <a:rPr lang="en-GB" sz="1600"/>
              <a:t> constraint.</a:t>
            </a:r>
          </a:p>
          <a:p>
            <a:pPr algn="just">
              <a:spcBef>
                <a:spcPts val="600"/>
              </a:spcBef>
              <a:spcAft>
                <a:spcPts val="300"/>
              </a:spcAft>
            </a:pPr>
            <a:r>
              <a:rPr lang="en-GB" sz="1600" b="1"/>
              <a:t>public static SimpleExpression like(String propertyName, Object value</a:t>
            </a:r>
            <a:r>
              <a:rPr lang="en-GB" sz="1600" b="1" smtClean="0"/>
              <a:t>):</a:t>
            </a:r>
            <a:r>
              <a:rPr lang="en-GB" sz="1600"/>
              <a:t> sets the </a:t>
            </a:r>
            <a:r>
              <a:rPr lang="en-GB" sz="1600" b="1"/>
              <a:t>like</a:t>
            </a:r>
            <a:r>
              <a:rPr lang="en-GB" sz="1600"/>
              <a:t> constraint to the given property.</a:t>
            </a:r>
          </a:p>
          <a:p>
            <a:pPr algn="just">
              <a:spcBef>
                <a:spcPts val="600"/>
              </a:spcBef>
              <a:spcAft>
                <a:spcPts val="300"/>
              </a:spcAft>
            </a:pPr>
            <a:endParaRPr lang="en-US" sz="16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34</a:t>
            </a:fld>
            <a:endParaRPr lang="en-US"/>
          </a:p>
        </p:txBody>
      </p:sp>
    </p:spTree>
    <p:extLst>
      <p:ext uri="{BB962C8B-B14F-4D97-AF65-F5344CB8AC3E}">
        <p14:creationId xmlns:p14="http://schemas.microsoft.com/office/powerpoint/2010/main" val="182104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Restrictions class</a:t>
            </a:r>
            <a:endParaRPr lang="en-US" sz="4000"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35</a:t>
            </a:fld>
            <a:endParaRPr lang="en-US" altLang="ja-JP" dirty="0"/>
          </a:p>
        </p:txBody>
      </p:sp>
      <p:sp>
        <p:nvSpPr>
          <p:cNvPr id="10" name="Content Placeholder 9"/>
          <p:cNvSpPr>
            <a:spLocks noGrp="1"/>
          </p:cNvSpPr>
          <p:nvPr>
            <p:ph idx="1"/>
          </p:nvPr>
        </p:nvSpPr>
        <p:spPr/>
        <p:txBody>
          <a:bodyPr/>
          <a:lstStyle/>
          <a:p>
            <a:pPr>
              <a:buFont typeface="Wingdings" panose="05000000000000000000" pitchFamily="2" charset="2"/>
              <a:buChar char="v"/>
            </a:pPr>
            <a:r>
              <a:rPr lang="en-US" sz="2000" b="1" dirty="0" err="1" smtClean="0"/>
              <a:t>Restrictions.eq</a:t>
            </a:r>
            <a:r>
              <a:rPr lang="en-US" sz="2000" b="1" dirty="0" smtClean="0"/>
              <a:t>, </a:t>
            </a:r>
            <a:r>
              <a:rPr lang="en-US" sz="2000" b="1" dirty="0" err="1" smtClean="0"/>
              <a:t>lt</a:t>
            </a:r>
            <a:r>
              <a:rPr lang="en-US" sz="2000" b="1" dirty="0" smtClean="0"/>
              <a:t>, le, </a:t>
            </a:r>
            <a:r>
              <a:rPr lang="en-US" sz="2000" b="1" dirty="0" err="1" smtClean="0"/>
              <a:t>gt</a:t>
            </a:r>
            <a:r>
              <a:rPr lang="en-US" sz="2000" b="1" smtClean="0"/>
              <a:t>, ge</a:t>
            </a:r>
          </a:p>
          <a:p>
            <a:pPr marL="400050" lvl="1" indent="0" algn="just">
              <a:buNone/>
            </a:pPr>
            <a:r>
              <a:rPr lang="en-US" sz="1600" b="1" i="1" smtClean="0"/>
              <a:t>(Criteria Queries : Equal (</a:t>
            </a:r>
            <a:r>
              <a:rPr lang="en-US" sz="1600" b="1" i="1" smtClean="0">
                <a:solidFill>
                  <a:srgbClr val="FF0000"/>
                </a:solidFill>
              </a:rPr>
              <a:t>eq</a:t>
            </a:r>
            <a:r>
              <a:rPr lang="en-US" sz="1600" b="1" i="1" smtClean="0"/>
              <a:t>), Not Equal(</a:t>
            </a:r>
            <a:r>
              <a:rPr lang="en-US" sz="1600" b="1" i="1" smtClean="0">
                <a:solidFill>
                  <a:srgbClr val="FF0000"/>
                </a:solidFill>
              </a:rPr>
              <a:t>ne</a:t>
            </a:r>
            <a:r>
              <a:rPr lang="en-US" sz="1600" b="1" i="1" smtClean="0"/>
              <a:t>), Less than (</a:t>
            </a:r>
            <a:r>
              <a:rPr lang="en-US" sz="1600" b="1" i="1" smtClean="0">
                <a:solidFill>
                  <a:srgbClr val="FF0000"/>
                </a:solidFill>
              </a:rPr>
              <a:t>lt</a:t>
            </a:r>
            <a:r>
              <a:rPr lang="en-US" sz="1600" b="1" i="1" smtClean="0"/>
              <a:t>), Less than or equal(</a:t>
            </a:r>
            <a:r>
              <a:rPr lang="en-US" sz="1600" b="1" i="1" smtClean="0">
                <a:solidFill>
                  <a:srgbClr val="FF0000"/>
                </a:solidFill>
              </a:rPr>
              <a:t>le</a:t>
            </a:r>
            <a:r>
              <a:rPr lang="en-US" sz="1600" b="1" i="1" smtClean="0"/>
              <a:t>), greater than (</a:t>
            </a:r>
            <a:r>
              <a:rPr lang="en-US" sz="1600" b="1" i="1" smtClean="0">
                <a:solidFill>
                  <a:srgbClr val="FF0000"/>
                </a:solidFill>
              </a:rPr>
              <a:t>gt</a:t>
            </a:r>
            <a:r>
              <a:rPr lang="en-US" sz="1600" b="1" i="1" smtClean="0"/>
              <a:t>),greater than or equal(</a:t>
            </a:r>
            <a:r>
              <a:rPr lang="en-US" sz="1600" b="1" i="1" smtClean="0">
                <a:solidFill>
                  <a:srgbClr val="FF0000"/>
                </a:solidFill>
              </a:rPr>
              <a:t>ge</a:t>
            </a:r>
            <a:r>
              <a:rPr lang="en-US" sz="1600" b="1" i="1"/>
              <a:t>) and Ordering the </a:t>
            </a:r>
            <a:r>
              <a:rPr lang="en-US" sz="1600" b="1" i="1" smtClean="0"/>
              <a:t>results(</a:t>
            </a:r>
            <a:r>
              <a:rPr lang="en-US" sz="1600" b="1" i="1" smtClean="0">
                <a:solidFill>
                  <a:srgbClr val="FF0000"/>
                </a:solidFill>
              </a:rPr>
              <a:t>Order.asc/desc</a:t>
            </a:r>
            <a:r>
              <a:rPr lang="en-US" sz="1600" b="1" i="1" smtClean="0"/>
              <a:t>))</a:t>
            </a:r>
            <a:endParaRPr lang="en-US" sz="1600" b="1" i="1" dirty="0" smtClean="0"/>
          </a:p>
          <a:p>
            <a:pPr>
              <a:buNone/>
            </a:pPr>
            <a:endParaRPr lang="en-US" b="1" dirty="0" smtClean="0"/>
          </a:p>
          <a:p>
            <a:pPr>
              <a:buNone/>
            </a:pPr>
            <a:endParaRPr lang="en-US" dirty="0" smtClean="0"/>
          </a:p>
          <a:p>
            <a:pPr>
              <a:buNone/>
            </a:pPr>
            <a:endParaRPr lang="en-US" smtClean="0"/>
          </a:p>
          <a:p>
            <a:pPr>
              <a:buNone/>
            </a:pPr>
            <a:endParaRPr lang="en-US" sz="1800" dirty="0" smtClean="0"/>
          </a:p>
          <a:p>
            <a:pPr>
              <a:buFont typeface="Wingdings" panose="05000000000000000000" pitchFamily="2" charset="2"/>
              <a:buChar char="v"/>
            </a:pPr>
            <a:r>
              <a:rPr lang="en-US" sz="2000" b="1" dirty="0" err="1" smtClean="0"/>
              <a:t>Restrictions.like</a:t>
            </a:r>
            <a:r>
              <a:rPr lang="en-US" sz="2000" b="1" dirty="0" smtClean="0"/>
              <a:t>, between, </a:t>
            </a:r>
            <a:r>
              <a:rPr lang="en-US" sz="2000" b="1" dirty="0" err="1" smtClean="0"/>
              <a:t>isNull</a:t>
            </a:r>
            <a:r>
              <a:rPr lang="en-US" sz="2000" b="1" smtClean="0"/>
              <a:t>, isNotNull</a:t>
            </a:r>
          </a:p>
          <a:p>
            <a:pPr>
              <a:buFont typeface="Wingdings" panose="05000000000000000000" pitchFamily="2" charset="2"/>
              <a:buChar char="v"/>
            </a:pPr>
            <a:endParaRPr lang="en-US" sz="2000" b="1"/>
          </a:p>
          <a:p>
            <a:pPr>
              <a:buFont typeface="Wingdings" panose="05000000000000000000" pitchFamily="2" charset="2"/>
              <a:buChar char="v"/>
            </a:pPr>
            <a:endParaRPr lang="en-US" sz="2000" b="1" smtClean="0"/>
          </a:p>
          <a:p>
            <a:pPr>
              <a:buFont typeface="Wingdings" panose="05000000000000000000" pitchFamily="2" charset="2"/>
              <a:buChar char="v"/>
            </a:pPr>
            <a:endParaRPr lang="en-US" sz="2000" b="1"/>
          </a:p>
          <a:p>
            <a:pPr>
              <a:buFont typeface="Wingdings" panose="05000000000000000000" pitchFamily="2" charset="2"/>
              <a:buChar char="v"/>
            </a:pPr>
            <a:endParaRPr lang="en-US" sz="2000" b="1" smtClean="0"/>
          </a:p>
          <a:p>
            <a:pPr>
              <a:buFont typeface="Wingdings" panose="05000000000000000000" pitchFamily="2" charset="2"/>
              <a:buChar char="v"/>
            </a:pPr>
            <a:endParaRPr lang="en-US" sz="2000" b="1" smtClean="0"/>
          </a:p>
          <a:p>
            <a:pPr marL="0" indent="0" algn="ctr">
              <a:buNone/>
            </a:pPr>
            <a:r>
              <a:rPr lang="en-US" sz="1600" b="1" smtClean="0"/>
              <a:t>(</a:t>
            </a:r>
            <a:r>
              <a:rPr lang="en-US" sz="1600" u="sng"/>
              <a:t>http://docs.jboss.org/hibernate/core/3.3/api/org/hibernate/criterion/Expression.html</a:t>
            </a:r>
            <a:r>
              <a:rPr lang="en-US" sz="1600"/>
              <a:t> </a:t>
            </a:r>
            <a:r>
              <a:rPr lang="en-US" sz="2000" b="1" smtClean="0"/>
              <a:t>)</a:t>
            </a:r>
            <a:endParaRPr lang="en-US" b="1" dirty="0" smtClean="0"/>
          </a:p>
        </p:txBody>
      </p:sp>
      <p:pic>
        <p:nvPicPr>
          <p:cNvPr id="11" name="Content Placeholder 8" descr="Untitled.png"/>
          <p:cNvPicPr>
            <a:picLocks noChangeAspect="1"/>
          </p:cNvPicPr>
          <p:nvPr/>
        </p:nvPicPr>
        <p:blipFill>
          <a:blip r:embed="rId2" cstate="print"/>
          <a:stretch>
            <a:fillRect/>
          </a:stretch>
        </p:blipFill>
        <p:spPr bwMode="auto">
          <a:xfrm>
            <a:off x="1043214" y="1952172"/>
            <a:ext cx="7289800" cy="122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Grp="1" noChangeAspect="1" noChangeArrowheads="1"/>
          </p:cNvPicPr>
          <p:nvPr/>
        </p:nvPicPr>
        <p:blipFill>
          <a:blip r:embed="rId3" cstate="print"/>
          <a:srcRect/>
          <a:stretch>
            <a:fillRect/>
          </a:stretch>
        </p:blipFill>
        <p:spPr bwMode="auto">
          <a:xfrm>
            <a:off x="846364" y="4114799"/>
            <a:ext cx="7683500" cy="13772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70082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Criteria Query Samples</a:t>
            </a:r>
            <a:endParaRPr lang="en-US" sz="4000"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36</a:t>
            </a:fld>
            <a:endParaRPr lang="en-US" altLang="ja-JP" dirty="0"/>
          </a:p>
        </p:txBody>
      </p:sp>
      <p:sp>
        <p:nvSpPr>
          <p:cNvPr id="10" name="Content Placeholder 9"/>
          <p:cNvSpPr>
            <a:spLocks noGrp="1"/>
          </p:cNvSpPr>
          <p:nvPr>
            <p:ph idx="1"/>
          </p:nvPr>
        </p:nvSpPr>
        <p:spPr/>
        <p:txBody>
          <a:bodyPr/>
          <a:lstStyle/>
          <a:p>
            <a:pPr>
              <a:spcBef>
                <a:spcPts val="600"/>
              </a:spcBef>
            </a:pPr>
            <a:r>
              <a:rPr lang="en-US" b="1" smtClean="0"/>
              <a:t> Criteria </a:t>
            </a:r>
            <a:r>
              <a:rPr lang="en-US" b="1"/>
              <a:t>ordering query</a:t>
            </a:r>
          </a:p>
          <a:p>
            <a:pPr marL="0" indent="0">
              <a:spcBef>
                <a:spcPts val="600"/>
              </a:spcBef>
              <a:buNone/>
            </a:pPr>
            <a:r>
              <a:rPr lang="en-US" sz="2400" smtClean="0">
                <a:solidFill>
                  <a:srgbClr val="000000"/>
                </a:solidFill>
                <a:latin typeface="Consolas" panose="020B0609020204030204" pitchFamily="49" charset="0"/>
              </a:rPr>
              <a:t>	criteria.</a:t>
            </a:r>
            <a:r>
              <a:rPr lang="en-US" sz="2400" smtClean="0">
                <a:solidFill>
                  <a:srgbClr val="0086B3"/>
                </a:solidFill>
                <a:latin typeface="Consolas" panose="020B0609020204030204" pitchFamily="49" charset="0"/>
              </a:rPr>
              <a:t>addOrder</a:t>
            </a:r>
            <a:r>
              <a:rPr lang="en-US" sz="2400" smtClean="0">
                <a:solidFill>
                  <a:srgbClr val="777777"/>
                </a:solidFill>
                <a:latin typeface="Consolas" panose="020B0609020204030204" pitchFamily="49" charset="0"/>
              </a:rPr>
              <a:t>(</a:t>
            </a:r>
            <a:r>
              <a:rPr lang="en-US" sz="2400" smtClean="0">
                <a:solidFill>
                  <a:srgbClr val="000000"/>
                </a:solidFill>
                <a:latin typeface="Consolas" panose="020B0609020204030204" pitchFamily="49" charset="0"/>
              </a:rPr>
              <a:t>Order.</a:t>
            </a:r>
            <a:r>
              <a:rPr lang="en-US" sz="2400" smtClean="0">
                <a:solidFill>
                  <a:srgbClr val="0086B3"/>
                </a:solidFill>
                <a:latin typeface="Consolas" panose="020B0609020204030204" pitchFamily="49" charset="0"/>
              </a:rPr>
              <a:t>asc</a:t>
            </a:r>
            <a:r>
              <a:rPr lang="en-US" sz="2400">
                <a:solidFill>
                  <a:srgbClr val="777777"/>
                </a:solidFill>
                <a:latin typeface="Consolas" panose="020B0609020204030204" pitchFamily="49" charset="0"/>
              </a:rPr>
              <a:t>(</a:t>
            </a:r>
            <a:r>
              <a:rPr lang="en-US" sz="2400">
                <a:solidFill>
                  <a:srgbClr val="DD1144"/>
                </a:solidFill>
                <a:latin typeface="Consolas" panose="020B0609020204030204" pitchFamily="49" charset="0"/>
              </a:rPr>
              <a:t>"dateOfBirth</a:t>
            </a:r>
            <a:r>
              <a:rPr lang="en-US" sz="2400" smtClean="0">
                <a:solidFill>
                  <a:srgbClr val="DD1144"/>
                </a:solidFill>
                <a:latin typeface="Consolas" panose="020B0609020204030204" pitchFamily="49" charset="0"/>
              </a:rPr>
              <a:t>"</a:t>
            </a:r>
            <a:r>
              <a:rPr lang="en-US" sz="2400" smtClean="0">
                <a:solidFill>
                  <a:srgbClr val="777777"/>
                </a:solidFill>
                <a:latin typeface="Consolas" panose="020B0609020204030204" pitchFamily="49" charset="0"/>
              </a:rPr>
              <a:t>))</a:t>
            </a:r>
            <a:r>
              <a:rPr lang="en-US" sz="2400" smtClean="0">
                <a:solidFill>
                  <a:srgbClr val="000000"/>
                </a:solidFill>
                <a:latin typeface="Consolas" panose="020B0609020204030204" pitchFamily="49" charset="0"/>
              </a:rPr>
              <a:t>;</a:t>
            </a:r>
          </a:p>
          <a:p>
            <a:pPr marL="0" indent="0">
              <a:spcBef>
                <a:spcPts val="600"/>
              </a:spcBef>
              <a:buNone/>
            </a:pPr>
            <a:r>
              <a:rPr lang="en-GB" sz="2400" b="1">
                <a:solidFill>
                  <a:srgbClr val="000000"/>
                </a:solidFill>
                <a:latin typeface="Consolas" panose="020B0609020204030204" pitchFamily="49" charset="0"/>
              </a:rPr>
              <a:t>	</a:t>
            </a:r>
            <a:r>
              <a:rPr lang="en-US" sz="2400">
                <a:solidFill>
                  <a:srgbClr val="000000"/>
                </a:solidFill>
                <a:latin typeface="Consolas" panose="020B0609020204030204" pitchFamily="49" charset="0"/>
              </a:rPr>
              <a:t>criteria</a:t>
            </a:r>
            <a:r>
              <a:rPr lang="en-GB" sz="2400" smtClean="0">
                <a:solidFill>
                  <a:srgbClr val="000000"/>
                </a:solidFill>
                <a:latin typeface="Consolas" panose="020B0609020204030204" pitchFamily="49" charset="0"/>
              </a:rPr>
              <a:t>.addOrder(Order.desc</a:t>
            </a:r>
            <a:r>
              <a:rPr lang="en-GB" sz="2400">
                <a:solidFill>
                  <a:srgbClr val="000000"/>
                </a:solidFill>
                <a:latin typeface="Consolas" panose="020B0609020204030204" pitchFamily="49" charset="0"/>
              </a:rPr>
              <a:t>("salary"));</a:t>
            </a:r>
            <a:endParaRPr lang="en-GB" smtClean="0"/>
          </a:p>
          <a:p>
            <a:pPr>
              <a:spcBef>
                <a:spcPts val="600"/>
              </a:spcBef>
            </a:pPr>
            <a:r>
              <a:rPr lang="en-US" b="1" smtClean="0"/>
              <a:t> Criteria </a:t>
            </a:r>
            <a:r>
              <a:rPr lang="en-US" b="1"/>
              <a:t>restrictions query</a:t>
            </a:r>
          </a:p>
          <a:p>
            <a:pPr marL="400050" lvl="1" indent="0">
              <a:spcBef>
                <a:spcPts val="600"/>
              </a:spcBef>
              <a:buNone/>
            </a:pPr>
            <a:r>
              <a:rPr lang="en-US" sz="2000">
                <a:latin typeface="Consolas" panose="020B0609020204030204" pitchFamily="49" charset="0"/>
              </a:rPr>
              <a:t>// HQL: tr.storeId=:storeId </a:t>
            </a:r>
          </a:p>
          <a:p>
            <a:pPr marL="400050" lvl="1" indent="0">
              <a:spcBef>
                <a:spcPts val="600"/>
              </a:spcBef>
              <a:buNone/>
            </a:pPr>
            <a:r>
              <a:rPr lang="en-US" sz="2000">
                <a:latin typeface="Consolas" panose="020B0609020204030204" pitchFamily="49" charset="0"/>
              </a:rPr>
              <a:t>criteria.add(Restrictions.eq("tr.storeId", storeId)); </a:t>
            </a:r>
          </a:p>
          <a:p>
            <a:pPr marL="400050" lvl="1" indent="0">
              <a:spcBef>
                <a:spcPts val="600"/>
              </a:spcBef>
              <a:buNone/>
            </a:pPr>
            <a:r>
              <a:rPr lang="en-US" sz="2000">
                <a:latin typeface="Consolas" panose="020B0609020204030204" pitchFamily="49" charset="0"/>
              </a:rPr>
              <a:t>// HQL: tr.r.trafficTime&gt;=:minDate </a:t>
            </a:r>
          </a:p>
          <a:p>
            <a:pPr marL="400050" lvl="1" indent="0">
              <a:spcBef>
                <a:spcPts val="600"/>
              </a:spcBef>
              <a:buNone/>
            </a:pPr>
            <a:r>
              <a:rPr lang="en-US" sz="2000">
                <a:latin typeface="Consolas" panose="020B0609020204030204" pitchFamily="49" charset="0"/>
              </a:rPr>
              <a:t>criteria.add(Restrictions.ge("tr.trafficTime", minDate)); </a:t>
            </a:r>
          </a:p>
          <a:p>
            <a:pPr marL="400050" lvl="1" indent="0">
              <a:spcBef>
                <a:spcPts val="600"/>
              </a:spcBef>
              <a:buNone/>
            </a:pPr>
            <a:r>
              <a:rPr lang="en-US" sz="2000">
                <a:latin typeface="Consolas" panose="020B0609020204030204" pitchFamily="49" charset="0"/>
              </a:rPr>
              <a:t>// HQL: tr.r.trafficTime&lt;:maxDate</a:t>
            </a:r>
          </a:p>
          <a:p>
            <a:pPr marL="400050" lvl="1" indent="0">
              <a:spcBef>
                <a:spcPts val="600"/>
              </a:spcBef>
              <a:buNone/>
            </a:pPr>
            <a:r>
              <a:rPr lang="en-US" sz="2000" smtClean="0">
                <a:latin typeface="Consolas" panose="020B0609020204030204" pitchFamily="49" charset="0"/>
              </a:rPr>
              <a:t>criteria.add(Restrictions.lt</a:t>
            </a:r>
            <a:r>
              <a:rPr lang="en-US" sz="2000">
                <a:latin typeface="Consolas" panose="020B0609020204030204" pitchFamily="49" charset="0"/>
              </a:rPr>
              <a:t>("tr.trafficTime", maxDate));</a:t>
            </a:r>
          </a:p>
          <a:p>
            <a:pPr marL="400050" lvl="1" indent="0">
              <a:spcBef>
                <a:spcPts val="600"/>
              </a:spcBef>
              <a:buNone/>
            </a:pPr>
            <a:r>
              <a:rPr lang="en-US" sz="2000" smtClean="0">
                <a:latin typeface="Consolas" panose="020B0609020204030204" pitchFamily="49" charset="0"/>
              </a:rPr>
              <a:t>criteria.add(Restrictions.between</a:t>
            </a:r>
            <a:r>
              <a:rPr lang="en-US" sz="2000">
                <a:latin typeface="Consolas" panose="020B0609020204030204" pitchFamily="49" charset="0"/>
              </a:rPr>
              <a:t>("dateOfBirth", </a:t>
            </a:r>
            <a:endParaRPr lang="en-US" sz="2000" smtClean="0">
              <a:latin typeface="Consolas" panose="020B0609020204030204" pitchFamily="49" charset="0"/>
            </a:endParaRPr>
          </a:p>
          <a:p>
            <a:pPr marL="400050" lvl="1" indent="0">
              <a:spcBef>
                <a:spcPts val="600"/>
              </a:spcBef>
              <a:buNone/>
            </a:pPr>
            <a:r>
              <a:rPr lang="en-US" sz="2000">
                <a:latin typeface="Consolas" panose="020B0609020204030204" pitchFamily="49" charset="0"/>
              </a:rPr>
              <a:t>	</a:t>
            </a:r>
            <a:r>
              <a:rPr lang="en-US" sz="2000" smtClean="0">
                <a:latin typeface="Consolas" panose="020B0609020204030204" pitchFamily="49" charset="0"/>
              </a:rPr>
              <a:t>										startDate, </a:t>
            </a:r>
            <a:r>
              <a:rPr lang="en-US" sz="2000">
                <a:latin typeface="Consolas" panose="020B0609020204030204" pitchFamily="49" charset="0"/>
              </a:rPr>
              <a:t>endDate</a:t>
            </a:r>
            <a:r>
              <a:rPr lang="en-US" sz="2000" smtClean="0">
                <a:latin typeface="Consolas" panose="020B0609020204030204" pitchFamily="49" charset="0"/>
              </a:rPr>
              <a:t>));</a:t>
            </a:r>
            <a:endParaRPr lang="en-US" sz="1600">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675554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Criteria Query Samples</a:t>
            </a:r>
            <a:endParaRPr lang="en-US" sz="4000"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37</a:t>
            </a:fld>
            <a:endParaRPr lang="en-US" altLang="ja-JP" dirty="0"/>
          </a:p>
        </p:txBody>
      </p:sp>
      <p:sp>
        <p:nvSpPr>
          <p:cNvPr id="10" name="Content Placeholder 9"/>
          <p:cNvSpPr>
            <a:spLocks noGrp="1"/>
          </p:cNvSpPr>
          <p:nvPr>
            <p:ph idx="1"/>
          </p:nvPr>
        </p:nvSpPr>
        <p:spPr/>
        <p:txBody>
          <a:bodyPr/>
          <a:lstStyle/>
          <a:p>
            <a:pPr>
              <a:spcBef>
                <a:spcPts val="600"/>
              </a:spcBef>
              <a:spcAft>
                <a:spcPts val="600"/>
              </a:spcAft>
            </a:pPr>
            <a:r>
              <a:rPr lang="en-US" b="1" smtClean="0"/>
              <a:t>Criteria </a:t>
            </a:r>
            <a:r>
              <a:rPr lang="en-US" b="1"/>
              <a:t>restrictions query</a:t>
            </a:r>
          </a:p>
          <a:p>
            <a:pPr marL="400050" lvl="1" indent="0">
              <a:spcBef>
                <a:spcPts val="600"/>
              </a:spcBef>
              <a:spcAft>
                <a:spcPts val="600"/>
              </a:spcAft>
              <a:buNone/>
            </a:pPr>
            <a:r>
              <a:rPr lang="en-US" sz="2000" smtClean="0">
                <a:latin typeface="Consolas" panose="020B0609020204030204" pitchFamily="49" charset="0"/>
              </a:rPr>
              <a:t>criteria.add(Restrictions.like</a:t>
            </a:r>
            <a:r>
              <a:rPr lang="en-US" sz="2000">
                <a:latin typeface="Consolas" panose="020B0609020204030204" pitchFamily="49" charset="0"/>
              </a:rPr>
              <a:t>("name", "%th</a:t>
            </a:r>
            <a:r>
              <a:rPr lang="en-US" sz="2000" smtClean="0">
                <a:latin typeface="Consolas" panose="020B0609020204030204" pitchFamily="49" charset="0"/>
              </a:rPr>
              <a:t>%"));</a:t>
            </a:r>
          </a:p>
          <a:p>
            <a:pPr marL="400050" lvl="1" indent="0">
              <a:spcBef>
                <a:spcPts val="600"/>
              </a:spcBef>
              <a:spcAft>
                <a:spcPts val="600"/>
              </a:spcAft>
              <a:buNone/>
            </a:pPr>
            <a:r>
              <a:rPr lang="en-US" sz="2000">
                <a:latin typeface="Consolas" panose="020B0609020204030204" pitchFamily="49" charset="0"/>
              </a:rPr>
              <a:t>criteria.add(Restrictions.like("name", "%"+name+"%"));</a:t>
            </a:r>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771778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Projections &amp; Aggregations</a:t>
            </a:r>
          </a:p>
        </p:txBody>
      </p:sp>
      <p:sp>
        <p:nvSpPr>
          <p:cNvPr id="3" name="Content Placeholder 2"/>
          <p:cNvSpPr>
            <a:spLocks noGrp="1"/>
          </p:cNvSpPr>
          <p:nvPr>
            <p:ph idx="1"/>
          </p:nvPr>
        </p:nvSpPr>
        <p:spPr/>
        <p:txBody>
          <a:bodyPr/>
          <a:lstStyle/>
          <a:p>
            <a:pPr marL="400050" lvl="1" indent="0">
              <a:buNone/>
            </a:pPr>
            <a:r>
              <a:rPr lang="en-GB" sz="1600">
                <a:solidFill>
                  <a:srgbClr val="1125E5"/>
                </a:solidFill>
              </a:rPr>
              <a:t>Criteria cr = session.createCriteria(Employee.class);</a:t>
            </a:r>
          </a:p>
          <a:p>
            <a:pPr marL="400050" lvl="1" indent="0">
              <a:buNone/>
            </a:pPr>
            <a:endParaRPr lang="en-GB" sz="1600"/>
          </a:p>
          <a:p>
            <a:pPr marL="400050" lvl="1" indent="0">
              <a:buNone/>
            </a:pPr>
            <a:r>
              <a:rPr lang="en-GB" sz="1600" b="1"/>
              <a:t>// To get total row count.</a:t>
            </a:r>
          </a:p>
          <a:p>
            <a:pPr marL="400050" lvl="1" indent="0">
              <a:buNone/>
            </a:pPr>
            <a:r>
              <a:rPr lang="en-GB" sz="1600">
                <a:solidFill>
                  <a:srgbClr val="1125E5"/>
                </a:solidFill>
              </a:rPr>
              <a:t>cr.setProjection(Projections.rowCount());</a:t>
            </a:r>
          </a:p>
          <a:p>
            <a:pPr marL="400050" lvl="1" indent="0">
              <a:buNone/>
            </a:pPr>
            <a:endParaRPr lang="en-GB" sz="1600"/>
          </a:p>
          <a:p>
            <a:pPr marL="400050" lvl="1" indent="0">
              <a:buNone/>
            </a:pPr>
            <a:r>
              <a:rPr lang="en-GB" sz="1600" b="1"/>
              <a:t>// To get average of a property.</a:t>
            </a:r>
          </a:p>
          <a:p>
            <a:pPr marL="400050" lvl="1" indent="0">
              <a:buNone/>
            </a:pPr>
            <a:r>
              <a:rPr lang="en-GB" sz="1600">
                <a:solidFill>
                  <a:srgbClr val="1125E5"/>
                </a:solidFill>
              </a:rPr>
              <a:t>cr.setProjection(Projections.avg("salary"));</a:t>
            </a:r>
          </a:p>
          <a:p>
            <a:pPr marL="400050" lvl="1" indent="0">
              <a:buNone/>
            </a:pPr>
            <a:endParaRPr lang="en-GB" sz="1600"/>
          </a:p>
          <a:p>
            <a:pPr marL="400050" lvl="1" indent="0">
              <a:buNone/>
            </a:pPr>
            <a:r>
              <a:rPr lang="en-GB" sz="1600" b="1"/>
              <a:t>// To get distinct count of a property.</a:t>
            </a:r>
          </a:p>
          <a:p>
            <a:pPr marL="400050" lvl="1" indent="0">
              <a:buNone/>
            </a:pPr>
            <a:r>
              <a:rPr lang="en-GB" sz="1600">
                <a:solidFill>
                  <a:srgbClr val="1125E5"/>
                </a:solidFill>
              </a:rPr>
              <a:t>cr.setProjection(Projections.countDistinct("firstName"));</a:t>
            </a:r>
          </a:p>
          <a:p>
            <a:pPr marL="400050" lvl="1" indent="0">
              <a:buNone/>
            </a:pPr>
            <a:endParaRPr lang="en-GB" sz="1200"/>
          </a:p>
          <a:p>
            <a:pPr marL="400050" lvl="1" indent="0">
              <a:buNone/>
            </a:pPr>
            <a:r>
              <a:rPr lang="en-GB" sz="1600" b="1"/>
              <a:t>// To get maximum of a property.</a:t>
            </a:r>
          </a:p>
          <a:p>
            <a:pPr marL="400050" lvl="1" indent="0">
              <a:buNone/>
            </a:pPr>
            <a:r>
              <a:rPr lang="en-GB" sz="1600">
                <a:solidFill>
                  <a:srgbClr val="1125E5"/>
                </a:solidFill>
              </a:rPr>
              <a:t>cr.setProjection(Projections.max("salary"));</a:t>
            </a:r>
          </a:p>
          <a:p>
            <a:pPr marL="400050" lvl="1" indent="0">
              <a:buNone/>
            </a:pPr>
            <a:endParaRPr lang="en-GB" sz="1100"/>
          </a:p>
          <a:p>
            <a:pPr marL="400050" lvl="1" indent="0">
              <a:buNone/>
            </a:pPr>
            <a:r>
              <a:rPr lang="en-GB" sz="1600" b="1"/>
              <a:t>// To get minimum of a property.</a:t>
            </a:r>
          </a:p>
          <a:p>
            <a:pPr marL="400050" lvl="1" indent="0">
              <a:buNone/>
            </a:pPr>
            <a:r>
              <a:rPr lang="en-GB" sz="1600">
                <a:solidFill>
                  <a:srgbClr val="1125E5"/>
                </a:solidFill>
              </a:rPr>
              <a:t>cr.setProjection(Projections.min("salary"));</a:t>
            </a:r>
          </a:p>
          <a:p>
            <a:pPr marL="400050" lvl="1" indent="0">
              <a:buNone/>
            </a:pPr>
            <a:endParaRPr lang="en-GB" sz="1200"/>
          </a:p>
          <a:p>
            <a:pPr marL="400050" lvl="1" indent="0">
              <a:buNone/>
            </a:pPr>
            <a:r>
              <a:rPr lang="en-GB" sz="1600" b="1"/>
              <a:t>// To get sum of a property.</a:t>
            </a:r>
          </a:p>
          <a:p>
            <a:pPr marL="400050" lvl="1" indent="0">
              <a:buNone/>
            </a:pPr>
            <a:r>
              <a:rPr lang="en-GB" sz="1600">
                <a:solidFill>
                  <a:srgbClr val="1125E5"/>
                </a:solidFill>
              </a:rPr>
              <a:t>cr.setProjection(Projections.sum("salary"));</a:t>
            </a:r>
            <a:endParaRPr lang="en-US" sz="1600">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38</a:t>
            </a:fld>
            <a:endParaRPr lang="en-US"/>
          </a:p>
        </p:txBody>
      </p:sp>
    </p:spTree>
    <p:extLst>
      <p:ext uri="{BB962C8B-B14F-4D97-AF65-F5344CB8AC3E}">
        <p14:creationId xmlns:p14="http://schemas.microsoft.com/office/powerpoint/2010/main" val="1065666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Create Criteria in Hibernate </a:t>
            </a:r>
            <a:r>
              <a:rPr lang="en-US"/>
              <a:t> </a:t>
            </a:r>
            <a:r>
              <a:rPr lang="en-US" smtClean="0"/>
              <a:t>4</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39</a:t>
            </a:fld>
            <a:endParaRPr lang="en-US"/>
          </a:p>
        </p:txBody>
      </p:sp>
      <p:sp>
        <p:nvSpPr>
          <p:cNvPr id="7" name="Rectangle 6"/>
          <p:cNvSpPr/>
          <p:nvPr/>
        </p:nvSpPr>
        <p:spPr>
          <a:xfrm>
            <a:off x="191411" y="709653"/>
            <a:ext cx="8714050" cy="5909310"/>
          </a:xfrm>
          <a:prstGeom prst="rect">
            <a:avLst/>
          </a:prstGeom>
        </p:spPr>
        <p:txBody>
          <a:bodyPr wrap="square">
            <a:spAutoFit/>
          </a:bodyPr>
          <a:lstStyle/>
          <a:p>
            <a:r>
              <a:rPr lang="en-US" sz="1400" b="1">
                <a:solidFill>
                  <a:srgbClr val="7F0055"/>
                </a:solidFill>
                <a:latin typeface="Consolas"/>
              </a:rPr>
              <a:t>public</a:t>
            </a:r>
            <a:r>
              <a:rPr lang="en-US" sz="1400" b="1">
                <a:solidFill>
                  <a:srgbClr val="000000"/>
                </a:solidFill>
                <a:latin typeface="Consolas"/>
              </a:rPr>
              <a:t> List&lt;UserInfor&gt; search(</a:t>
            </a:r>
            <a:r>
              <a:rPr lang="en-US" sz="1400" b="1">
                <a:solidFill>
                  <a:srgbClr val="7F0055"/>
                </a:solidFill>
                <a:latin typeface="Consolas"/>
              </a:rPr>
              <a:t>int</a:t>
            </a:r>
            <a:r>
              <a:rPr lang="en-US" sz="1400" b="1">
                <a:solidFill>
                  <a:srgbClr val="000000"/>
                </a:solidFill>
                <a:latin typeface="Consolas"/>
              </a:rPr>
              <a:t> </a:t>
            </a:r>
            <a:r>
              <a:rPr lang="en-US" sz="1400" b="1">
                <a:solidFill>
                  <a:srgbClr val="6A3E3E"/>
                </a:solidFill>
                <a:latin typeface="Consolas"/>
              </a:rPr>
              <a:t>pageNumber</a:t>
            </a:r>
            <a:r>
              <a:rPr lang="en-US" sz="1400" b="1">
                <a:solidFill>
                  <a:srgbClr val="000000"/>
                </a:solidFill>
                <a:latin typeface="Consolas"/>
              </a:rPr>
              <a:t>, </a:t>
            </a:r>
            <a:r>
              <a:rPr lang="en-US" sz="1400" b="1">
                <a:solidFill>
                  <a:srgbClr val="7F0055"/>
                </a:solidFill>
                <a:latin typeface="Consolas"/>
              </a:rPr>
              <a:t>int</a:t>
            </a:r>
            <a:r>
              <a:rPr lang="en-US" sz="1400" b="1">
                <a:solidFill>
                  <a:srgbClr val="000000"/>
                </a:solidFill>
                <a:latin typeface="Consolas"/>
              </a:rPr>
              <a:t> </a:t>
            </a:r>
            <a:r>
              <a:rPr lang="en-US" sz="1400" b="1">
                <a:solidFill>
                  <a:srgbClr val="6A3E3E"/>
                </a:solidFill>
                <a:latin typeface="Consolas"/>
              </a:rPr>
              <a:t>pageSize</a:t>
            </a:r>
            <a:r>
              <a:rPr lang="en-US" sz="1400" b="1">
                <a:solidFill>
                  <a:srgbClr val="000000"/>
                </a:solidFill>
                <a:latin typeface="Consolas"/>
              </a:rPr>
              <a:t>, </a:t>
            </a:r>
            <a:endParaRPr lang="en-US" sz="1400" b="1" smtClean="0">
              <a:solidFill>
                <a:srgbClr val="000000"/>
              </a:solidFill>
              <a:latin typeface="Consolas"/>
            </a:endParaRPr>
          </a:p>
          <a:p>
            <a:r>
              <a:rPr lang="en-US" sz="1400" b="1">
                <a:solidFill>
                  <a:srgbClr val="000000"/>
                </a:solidFill>
                <a:latin typeface="Consolas"/>
              </a:rPr>
              <a:t>	</a:t>
            </a:r>
            <a:r>
              <a:rPr lang="en-US" sz="1400" b="1" smtClean="0">
                <a:solidFill>
                  <a:srgbClr val="000000"/>
                </a:solidFill>
                <a:latin typeface="Consolas"/>
              </a:rPr>
              <a:t>								</a:t>
            </a:r>
            <a:r>
              <a:rPr lang="en-US" sz="1400" b="1" smtClean="0">
                <a:solidFill>
                  <a:srgbClr val="7F0055"/>
                </a:solidFill>
                <a:latin typeface="Consolas"/>
              </a:rPr>
              <a:t>int</a:t>
            </a:r>
            <a:r>
              <a:rPr lang="en-US" sz="1400" b="1" smtClean="0">
                <a:solidFill>
                  <a:srgbClr val="000000"/>
                </a:solidFill>
                <a:latin typeface="Consolas"/>
              </a:rPr>
              <a:t> </a:t>
            </a:r>
            <a:r>
              <a:rPr lang="en-US" sz="1400" b="1">
                <a:solidFill>
                  <a:srgbClr val="6A3E3E"/>
                </a:solidFill>
                <a:latin typeface="Consolas"/>
              </a:rPr>
              <a:t>searchType</a:t>
            </a:r>
            <a:r>
              <a:rPr lang="en-US" sz="1400" b="1">
                <a:solidFill>
                  <a:srgbClr val="000000"/>
                </a:solidFill>
                <a:latin typeface="Consolas"/>
              </a:rPr>
              <a:t>, </a:t>
            </a:r>
            <a:r>
              <a:rPr lang="en-US" sz="1400" b="1">
                <a:solidFill>
                  <a:srgbClr val="7F0055"/>
                </a:solidFill>
                <a:latin typeface="Consolas"/>
              </a:rPr>
              <a:t>int</a:t>
            </a:r>
            <a:r>
              <a:rPr lang="en-US" sz="1400" b="1">
                <a:solidFill>
                  <a:srgbClr val="000000"/>
                </a:solidFill>
                <a:latin typeface="Consolas"/>
              </a:rPr>
              <a:t> </a:t>
            </a:r>
            <a:r>
              <a:rPr lang="en-US" sz="1400" b="1">
                <a:solidFill>
                  <a:srgbClr val="6A3E3E"/>
                </a:solidFill>
                <a:latin typeface="Consolas"/>
              </a:rPr>
              <a:t>departmentId</a:t>
            </a:r>
            <a:r>
              <a:rPr lang="en-US" sz="1400" b="1">
                <a:solidFill>
                  <a:srgbClr val="000000"/>
                </a:solidFill>
                <a:latin typeface="Consolas"/>
              </a:rPr>
              <a:t>) </a:t>
            </a:r>
            <a:r>
              <a:rPr lang="en-US" sz="1400" b="1" smtClean="0">
                <a:solidFill>
                  <a:srgbClr val="000000"/>
                </a:solidFill>
                <a:latin typeface="Consolas"/>
              </a:rPr>
              <a:t>{</a:t>
            </a:r>
            <a:endParaRPr lang="en-US" sz="1400" b="1">
              <a:solidFill>
                <a:srgbClr val="000000"/>
              </a:solidFill>
              <a:latin typeface="Consolas"/>
            </a:endParaRPr>
          </a:p>
          <a:p>
            <a:r>
              <a:rPr lang="en-US" sz="1400">
                <a:solidFill>
                  <a:srgbClr val="000000"/>
                </a:solidFill>
                <a:latin typeface="Consolas"/>
              </a:rPr>
              <a:t>    </a:t>
            </a:r>
          </a:p>
          <a:p>
            <a:r>
              <a:rPr lang="en-US" sz="1400">
                <a:solidFill>
                  <a:srgbClr val="000000"/>
                </a:solidFill>
                <a:latin typeface="Consolas"/>
              </a:rPr>
              <a:t>    </a:t>
            </a:r>
            <a:r>
              <a:rPr lang="en-US" sz="1400">
                <a:solidFill>
                  <a:srgbClr val="000000"/>
                </a:solidFill>
                <a:highlight>
                  <a:srgbClr val="E8F2FE"/>
                </a:highlight>
                <a:latin typeface="Consolas"/>
              </a:rPr>
              <a:t>Session </a:t>
            </a:r>
            <a:r>
              <a:rPr lang="en-US" sz="1400">
                <a:solidFill>
                  <a:srgbClr val="6A3E3E"/>
                </a:solidFill>
                <a:highlight>
                  <a:srgbClr val="E8F2FE"/>
                </a:highlight>
                <a:latin typeface="Consolas"/>
              </a:rPr>
              <a:t>session</a:t>
            </a:r>
            <a:r>
              <a:rPr lang="en-US" sz="1400">
                <a:solidFill>
                  <a:srgbClr val="000000"/>
                </a:solidFill>
                <a:highlight>
                  <a:srgbClr val="E8F2FE"/>
                </a:highlight>
                <a:latin typeface="Consolas"/>
              </a:rPr>
              <a:t> = </a:t>
            </a:r>
            <a:r>
              <a:rPr lang="en-US" sz="1400" smtClean="0">
                <a:solidFill>
                  <a:srgbClr val="0000C0"/>
                </a:solidFill>
                <a:highlight>
                  <a:srgbClr val="E8F2FE"/>
                </a:highlight>
                <a:latin typeface="Consolas"/>
              </a:rPr>
              <a:t>sessionFactory</a:t>
            </a:r>
            <a:r>
              <a:rPr lang="en-US" sz="1400" smtClean="0">
                <a:solidFill>
                  <a:srgbClr val="000000"/>
                </a:solidFill>
                <a:highlight>
                  <a:srgbClr val="E8F2FE"/>
                </a:highlight>
                <a:latin typeface="Consolas"/>
              </a:rPr>
              <a:t>.openSession</a:t>
            </a:r>
            <a:r>
              <a:rPr lang="en-US" sz="1400">
                <a:solidFill>
                  <a:srgbClr val="000000"/>
                </a:solidFill>
                <a:highlight>
                  <a:srgbClr val="E8F2FE"/>
                </a:highlight>
                <a:latin typeface="Consolas"/>
              </a:rPr>
              <a:t>();</a:t>
            </a:r>
            <a:r>
              <a:rPr lang="en-US" sz="1400" smtClean="0">
                <a:solidFill>
                  <a:srgbClr val="000000"/>
                </a:solidFill>
                <a:latin typeface="Consolas"/>
              </a:rPr>
              <a:t>    </a:t>
            </a:r>
            <a:endParaRPr lang="en-US" sz="1400">
              <a:solidFill>
                <a:srgbClr val="000000"/>
              </a:solidFill>
              <a:latin typeface="Consolas"/>
            </a:endParaRPr>
          </a:p>
          <a:p>
            <a:r>
              <a:rPr lang="en-US" sz="1400">
                <a:solidFill>
                  <a:srgbClr val="000000"/>
                </a:solidFill>
                <a:latin typeface="Consolas"/>
              </a:rPr>
              <a:t>    Criteria </a:t>
            </a:r>
            <a:r>
              <a:rPr lang="en-US" sz="1400">
                <a:solidFill>
                  <a:srgbClr val="6A3E3E"/>
                </a:solidFill>
                <a:latin typeface="Consolas"/>
              </a:rPr>
              <a:t>criteria</a:t>
            </a:r>
            <a:r>
              <a:rPr lang="en-US" sz="1400">
                <a:solidFill>
                  <a:srgbClr val="000000"/>
                </a:solidFill>
                <a:latin typeface="Consolas"/>
              </a:rPr>
              <a:t> = </a:t>
            </a:r>
            <a:r>
              <a:rPr lang="en-US" sz="1400">
                <a:solidFill>
                  <a:srgbClr val="6A3E3E"/>
                </a:solidFill>
                <a:latin typeface="Consolas"/>
              </a:rPr>
              <a:t>session</a:t>
            </a:r>
            <a:r>
              <a:rPr lang="en-US" sz="1400">
                <a:solidFill>
                  <a:srgbClr val="000000"/>
                </a:solidFill>
                <a:latin typeface="Consolas"/>
              </a:rPr>
              <a:t>.createCriteria(UserInfor.</a:t>
            </a:r>
            <a:r>
              <a:rPr lang="en-US" sz="1400" b="1">
                <a:solidFill>
                  <a:srgbClr val="7F0055"/>
                </a:solidFill>
                <a:latin typeface="Consolas"/>
              </a:rPr>
              <a:t>class</a:t>
            </a:r>
            <a:r>
              <a:rPr lang="en-US" sz="1400" b="1" smtClean="0">
                <a:solidFill>
                  <a:srgbClr val="000000"/>
                </a:solidFill>
                <a:latin typeface="Consolas"/>
              </a:rPr>
              <a:t>);</a:t>
            </a:r>
          </a:p>
          <a:p>
            <a:r>
              <a:rPr lang="en-US" sz="1400" b="1">
                <a:solidFill>
                  <a:srgbClr val="000000"/>
                </a:solidFill>
                <a:latin typeface="Consolas"/>
              </a:rPr>
              <a:t>	</a:t>
            </a:r>
            <a:r>
              <a:rPr lang="en-US" sz="1400" smtClean="0">
                <a:solidFill>
                  <a:srgbClr val="3F7F5F"/>
                </a:solidFill>
                <a:highlight>
                  <a:srgbClr val="E8F2FE"/>
                </a:highlight>
                <a:latin typeface="Consolas"/>
              </a:rPr>
              <a:t>// Criteria with @JoinColumn (User (N) – (1) Department</a:t>
            </a:r>
            <a:endParaRPr lang="en-US" sz="1400" b="1">
              <a:solidFill>
                <a:srgbClr val="000000"/>
              </a:solidFill>
              <a:latin typeface="Consolas"/>
            </a:endParaRPr>
          </a:p>
          <a:p>
            <a:r>
              <a:rPr lang="en-US" sz="1400">
                <a:solidFill>
                  <a:srgbClr val="000000"/>
                </a:solidFill>
                <a:latin typeface="Consolas"/>
              </a:rPr>
              <a:t>    Criteria </a:t>
            </a:r>
            <a:r>
              <a:rPr lang="en-US" sz="1400">
                <a:solidFill>
                  <a:srgbClr val="6A3E3E"/>
                </a:solidFill>
                <a:latin typeface="Consolas"/>
              </a:rPr>
              <a:t>depCrit</a:t>
            </a:r>
            <a:r>
              <a:rPr lang="en-US" sz="1400">
                <a:solidFill>
                  <a:srgbClr val="000000"/>
                </a:solidFill>
                <a:latin typeface="Consolas"/>
              </a:rPr>
              <a:t> = </a:t>
            </a:r>
            <a:r>
              <a:rPr lang="en-US" sz="1400">
                <a:solidFill>
                  <a:srgbClr val="6A3E3E"/>
                </a:solidFill>
                <a:latin typeface="Consolas"/>
              </a:rPr>
              <a:t>criteria</a:t>
            </a:r>
            <a:r>
              <a:rPr lang="en-US" sz="1400">
                <a:solidFill>
                  <a:srgbClr val="000000"/>
                </a:solidFill>
                <a:latin typeface="Consolas"/>
              </a:rPr>
              <a:t>.createCriteria(</a:t>
            </a:r>
            <a:r>
              <a:rPr lang="en-US" sz="1400">
                <a:solidFill>
                  <a:srgbClr val="2A00FF"/>
                </a:solidFill>
                <a:latin typeface="Consolas"/>
              </a:rPr>
              <a:t>"department"</a:t>
            </a:r>
            <a:r>
              <a:rPr lang="en-US" sz="1400">
                <a:solidFill>
                  <a:srgbClr val="000000"/>
                </a:solidFill>
                <a:latin typeface="Consolas"/>
              </a:rPr>
              <a:t>);</a:t>
            </a:r>
          </a:p>
          <a:p>
            <a:r>
              <a:rPr lang="en-US" sz="1400">
                <a:solidFill>
                  <a:srgbClr val="000000"/>
                </a:solidFill>
                <a:latin typeface="Consolas"/>
              </a:rPr>
              <a:t>    </a:t>
            </a:r>
            <a:r>
              <a:rPr lang="en-US" sz="1400" b="1">
                <a:solidFill>
                  <a:srgbClr val="7F0055"/>
                </a:solidFill>
                <a:latin typeface="Consolas"/>
              </a:rPr>
              <a:t>if</a:t>
            </a:r>
            <a:r>
              <a:rPr lang="en-US" sz="1400" b="1">
                <a:solidFill>
                  <a:srgbClr val="000000"/>
                </a:solidFill>
                <a:latin typeface="Consolas"/>
              </a:rPr>
              <a:t>(</a:t>
            </a:r>
            <a:r>
              <a:rPr lang="en-US" sz="1400" b="1">
                <a:solidFill>
                  <a:srgbClr val="6A3E3E"/>
                </a:solidFill>
                <a:latin typeface="Consolas"/>
              </a:rPr>
              <a:t>departmentId</a:t>
            </a:r>
            <a:r>
              <a:rPr lang="en-US" sz="1400" b="1">
                <a:solidFill>
                  <a:srgbClr val="000000"/>
                </a:solidFill>
                <a:latin typeface="Consolas"/>
              </a:rPr>
              <a:t> &gt; 0) {</a:t>
            </a:r>
          </a:p>
          <a:p>
            <a:r>
              <a:rPr lang="en-US" sz="1400">
                <a:solidFill>
                  <a:srgbClr val="000000"/>
                </a:solidFill>
                <a:latin typeface="Consolas"/>
              </a:rPr>
              <a:t>      </a:t>
            </a:r>
            <a:r>
              <a:rPr lang="en-US" sz="1400">
                <a:solidFill>
                  <a:srgbClr val="6A3E3E"/>
                </a:solidFill>
                <a:latin typeface="Consolas"/>
              </a:rPr>
              <a:t>depCrit</a:t>
            </a:r>
            <a:r>
              <a:rPr lang="en-US" sz="1400">
                <a:solidFill>
                  <a:srgbClr val="000000"/>
                </a:solidFill>
                <a:latin typeface="Consolas"/>
              </a:rPr>
              <a:t>.add(Restrictions.like(</a:t>
            </a:r>
            <a:r>
              <a:rPr lang="en-US" sz="1400">
                <a:solidFill>
                  <a:srgbClr val="2A00FF"/>
                </a:solidFill>
                <a:latin typeface="Consolas"/>
              </a:rPr>
              <a:t>"departmentId"</a:t>
            </a:r>
            <a:r>
              <a:rPr lang="en-US" sz="1400">
                <a:solidFill>
                  <a:srgbClr val="000000"/>
                </a:solidFill>
                <a:latin typeface="Consolas"/>
              </a:rPr>
              <a:t>, </a:t>
            </a:r>
            <a:r>
              <a:rPr lang="en-US" sz="1400">
                <a:solidFill>
                  <a:srgbClr val="6A3E3E"/>
                </a:solidFill>
                <a:latin typeface="Consolas"/>
              </a:rPr>
              <a:t>departmentId</a:t>
            </a:r>
            <a:r>
              <a:rPr lang="en-US" sz="1400">
                <a:solidFill>
                  <a:srgbClr val="000000"/>
                </a:solidFill>
                <a:latin typeface="Consolas"/>
              </a:rPr>
              <a:t> ));</a:t>
            </a:r>
          </a:p>
          <a:p>
            <a:r>
              <a:rPr lang="en-US" sz="1400">
                <a:solidFill>
                  <a:srgbClr val="000000"/>
                </a:solidFill>
                <a:latin typeface="Consolas"/>
              </a:rPr>
              <a:t>    }</a:t>
            </a:r>
          </a:p>
          <a:p>
            <a:r>
              <a:rPr lang="en-US" sz="1400">
                <a:solidFill>
                  <a:srgbClr val="000000"/>
                </a:solidFill>
                <a:latin typeface="Consolas"/>
              </a:rPr>
              <a:t>    </a:t>
            </a:r>
            <a:r>
              <a:rPr lang="en-US" sz="1400" b="1" smtClean="0">
                <a:solidFill>
                  <a:srgbClr val="7F0055"/>
                </a:solidFill>
                <a:latin typeface="Consolas"/>
              </a:rPr>
              <a:t>if</a:t>
            </a:r>
            <a:r>
              <a:rPr lang="en-US" sz="1400" b="1" smtClean="0">
                <a:solidFill>
                  <a:srgbClr val="000000"/>
                </a:solidFill>
                <a:latin typeface="Consolas"/>
              </a:rPr>
              <a:t> </a:t>
            </a:r>
            <a:r>
              <a:rPr lang="en-US" sz="1400" b="1">
                <a:solidFill>
                  <a:srgbClr val="000000"/>
                </a:solidFill>
                <a:latin typeface="Consolas"/>
              </a:rPr>
              <a:t>(</a:t>
            </a:r>
            <a:r>
              <a:rPr lang="en-US" sz="1400" b="1">
                <a:solidFill>
                  <a:srgbClr val="6A3E3E"/>
                </a:solidFill>
                <a:latin typeface="Consolas"/>
              </a:rPr>
              <a:t>searchType</a:t>
            </a:r>
            <a:r>
              <a:rPr lang="en-US" sz="1400" b="1">
                <a:solidFill>
                  <a:srgbClr val="000000"/>
                </a:solidFill>
                <a:latin typeface="Consolas"/>
              </a:rPr>
              <a:t> == 1) {</a:t>
            </a:r>
          </a:p>
          <a:p>
            <a:r>
              <a:rPr lang="en-US" sz="1400">
                <a:solidFill>
                  <a:srgbClr val="000000"/>
                </a:solidFill>
                <a:latin typeface="Consolas"/>
              </a:rPr>
              <a:t>      </a:t>
            </a:r>
            <a:r>
              <a:rPr lang="en-US" sz="1400">
                <a:solidFill>
                  <a:srgbClr val="6A3E3E"/>
                </a:solidFill>
                <a:latin typeface="Consolas"/>
              </a:rPr>
              <a:t>criteria</a:t>
            </a:r>
            <a:r>
              <a:rPr lang="en-US" sz="1400">
                <a:solidFill>
                  <a:srgbClr val="000000"/>
                </a:solidFill>
                <a:latin typeface="Consolas"/>
              </a:rPr>
              <a:t>.add(Restrictions.like(</a:t>
            </a:r>
            <a:r>
              <a:rPr lang="en-US" sz="1400">
                <a:solidFill>
                  <a:srgbClr val="2A00FF"/>
                </a:solidFill>
                <a:latin typeface="Consolas"/>
              </a:rPr>
              <a:t>"isAdmin"</a:t>
            </a:r>
            <a:r>
              <a:rPr lang="en-US" sz="1400">
                <a:solidFill>
                  <a:srgbClr val="000000"/>
                </a:solidFill>
                <a:latin typeface="Consolas"/>
              </a:rPr>
              <a:t>, 1));</a:t>
            </a:r>
          </a:p>
          <a:p>
            <a:r>
              <a:rPr lang="en-US" sz="1400">
                <a:solidFill>
                  <a:srgbClr val="000000"/>
                </a:solidFill>
                <a:latin typeface="Consolas"/>
              </a:rPr>
              <a:t>    }</a:t>
            </a:r>
          </a:p>
          <a:p>
            <a:r>
              <a:rPr lang="en-US" sz="1400">
                <a:solidFill>
                  <a:srgbClr val="000000"/>
                </a:solidFill>
                <a:latin typeface="Consolas"/>
              </a:rPr>
              <a:t>    </a:t>
            </a:r>
            <a:r>
              <a:rPr lang="en-US" sz="1400" b="1">
                <a:solidFill>
                  <a:srgbClr val="7F0055"/>
                </a:solidFill>
                <a:latin typeface="Consolas"/>
              </a:rPr>
              <a:t>if</a:t>
            </a:r>
            <a:r>
              <a:rPr lang="en-US" sz="1400" b="1">
                <a:solidFill>
                  <a:srgbClr val="000000"/>
                </a:solidFill>
                <a:latin typeface="Consolas"/>
              </a:rPr>
              <a:t> (</a:t>
            </a:r>
            <a:r>
              <a:rPr lang="en-US" sz="1400" b="1">
                <a:solidFill>
                  <a:srgbClr val="6A3E3E"/>
                </a:solidFill>
                <a:latin typeface="Consolas"/>
              </a:rPr>
              <a:t>searchType</a:t>
            </a:r>
            <a:r>
              <a:rPr lang="en-US" sz="1400" b="1">
                <a:solidFill>
                  <a:srgbClr val="000000"/>
                </a:solidFill>
                <a:latin typeface="Consolas"/>
              </a:rPr>
              <a:t> == 2) {</a:t>
            </a:r>
          </a:p>
          <a:p>
            <a:r>
              <a:rPr lang="en-US" sz="1400">
                <a:solidFill>
                  <a:srgbClr val="000000"/>
                </a:solidFill>
                <a:latin typeface="Consolas"/>
              </a:rPr>
              <a:t>      </a:t>
            </a:r>
            <a:r>
              <a:rPr lang="en-US" sz="1400">
                <a:solidFill>
                  <a:srgbClr val="6A3E3E"/>
                </a:solidFill>
                <a:latin typeface="Consolas"/>
              </a:rPr>
              <a:t>criteria</a:t>
            </a:r>
            <a:r>
              <a:rPr lang="en-US" sz="1400">
                <a:solidFill>
                  <a:srgbClr val="000000"/>
                </a:solidFill>
                <a:latin typeface="Consolas"/>
              </a:rPr>
              <a:t>.add(Restrictions.like(</a:t>
            </a:r>
            <a:r>
              <a:rPr lang="en-US" sz="1400">
                <a:solidFill>
                  <a:srgbClr val="2A00FF"/>
                </a:solidFill>
                <a:latin typeface="Consolas"/>
              </a:rPr>
              <a:t>"isEnable"</a:t>
            </a:r>
            <a:r>
              <a:rPr lang="en-US" sz="1400">
                <a:solidFill>
                  <a:srgbClr val="000000"/>
                </a:solidFill>
                <a:latin typeface="Consolas"/>
              </a:rPr>
              <a:t>, 0));</a:t>
            </a:r>
          </a:p>
          <a:p>
            <a:r>
              <a:rPr lang="en-US" sz="1400">
                <a:solidFill>
                  <a:srgbClr val="000000"/>
                </a:solidFill>
                <a:latin typeface="Consolas"/>
              </a:rPr>
              <a:t>    }</a:t>
            </a:r>
          </a:p>
          <a:p>
            <a:r>
              <a:rPr lang="en-US" sz="1400">
                <a:solidFill>
                  <a:srgbClr val="000000"/>
                </a:solidFill>
                <a:latin typeface="Consolas"/>
              </a:rPr>
              <a:t>    </a:t>
            </a:r>
            <a:r>
              <a:rPr lang="en-US" sz="1400" b="1">
                <a:solidFill>
                  <a:srgbClr val="7F0055"/>
                </a:solidFill>
                <a:latin typeface="Consolas"/>
              </a:rPr>
              <a:t>if</a:t>
            </a:r>
            <a:r>
              <a:rPr lang="en-US" sz="1400" b="1">
                <a:solidFill>
                  <a:srgbClr val="000000"/>
                </a:solidFill>
                <a:latin typeface="Consolas"/>
              </a:rPr>
              <a:t> (</a:t>
            </a:r>
            <a:r>
              <a:rPr lang="en-US" sz="1400" b="1">
                <a:solidFill>
                  <a:srgbClr val="6A3E3E"/>
                </a:solidFill>
                <a:latin typeface="Consolas"/>
              </a:rPr>
              <a:t>searchType</a:t>
            </a:r>
            <a:r>
              <a:rPr lang="en-US" sz="1400" b="1">
                <a:solidFill>
                  <a:srgbClr val="000000"/>
                </a:solidFill>
                <a:latin typeface="Consolas"/>
              </a:rPr>
              <a:t> == 3) {</a:t>
            </a:r>
          </a:p>
          <a:p>
            <a:r>
              <a:rPr lang="en-US" sz="1400">
                <a:solidFill>
                  <a:srgbClr val="000000"/>
                </a:solidFill>
                <a:latin typeface="Consolas"/>
              </a:rPr>
              <a:t>      </a:t>
            </a:r>
            <a:r>
              <a:rPr lang="en-US" sz="1400">
                <a:solidFill>
                  <a:srgbClr val="6A3E3E"/>
                </a:solidFill>
                <a:latin typeface="Consolas"/>
              </a:rPr>
              <a:t>criteria</a:t>
            </a:r>
            <a:r>
              <a:rPr lang="en-US" sz="1400">
                <a:solidFill>
                  <a:srgbClr val="000000"/>
                </a:solidFill>
                <a:latin typeface="Consolas"/>
              </a:rPr>
              <a:t>.add(Restrictions.like(</a:t>
            </a:r>
            <a:r>
              <a:rPr lang="en-US" sz="1400">
                <a:solidFill>
                  <a:srgbClr val="2A00FF"/>
                </a:solidFill>
                <a:latin typeface="Consolas"/>
              </a:rPr>
              <a:t>"isEnable"</a:t>
            </a:r>
            <a:r>
              <a:rPr lang="en-US" sz="1400">
                <a:solidFill>
                  <a:srgbClr val="000000"/>
                </a:solidFill>
                <a:latin typeface="Consolas"/>
              </a:rPr>
              <a:t>, 1));</a:t>
            </a:r>
          </a:p>
          <a:p>
            <a:r>
              <a:rPr lang="en-US" sz="1400">
                <a:solidFill>
                  <a:srgbClr val="000000"/>
                </a:solidFill>
                <a:latin typeface="Consolas"/>
              </a:rPr>
              <a:t>    }</a:t>
            </a:r>
          </a:p>
          <a:p>
            <a:r>
              <a:rPr lang="en-US" sz="1400">
                <a:solidFill>
                  <a:srgbClr val="000000"/>
                </a:solidFill>
                <a:latin typeface="Consolas"/>
              </a:rPr>
              <a:t>    </a:t>
            </a:r>
            <a:r>
              <a:rPr lang="en-US" sz="1400">
                <a:solidFill>
                  <a:srgbClr val="6A3E3E"/>
                </a:solidFill>
                <a:latin typeface="Consolas"/>
              </a:rPr>
              <a:t>criteria</a:t>
            </a:r>
            <a:r>
              <a:rPr lang="en-US" sz="1400">
                <a:solidFill>
                  <a:srgbClr val="000000"/>
                </a:solidFill>
                <a:latin typeface="Consolas"/>
              </a:rPr>
              <a:t>.setFirstResult((</a:t>
            </a:r>
            <a:r>
              <a:rPr lang="en-US" sz="1400">
                <a:solidFill>
                  <a:srgbClr val="6A3E3E"/>
                </a:solidFill>
                <a:latin typeface="Consolas"/>
              </a:rPr>
              <a:t>pageNumber</a:t>
            </a:r>
            <a:r>
              <a:rPr lang="en-US" sz="1400">
                <a:solidFill>
                  <a:srgbClr val="000000"/>
                </a:solidFill>
                <a:latin typeface="Consolas"/>
              </a:rPr>
              <a:t> - 1) * </a:t>
            </a:r>
            <a:r>
              <a:rPr lang="en-US" sz="1400">
                <a:solidFill>
                  <a:srgbClr val="6A3E3E"/>
                </a:solidFill>
                <a:latin typeface="Consolas"/>
              </a:rPr>
              <a:t>pageSize</a:t>
            </a:r>
            <a:r>
              <a:rPr lang="en-US" sz="1400">
                <a:solidFill>
                  <a:srgbClr val="000000"/>
                </a:solidFill>
                <a:latin typeface="Consolas"/>
              </a:rPr>
              <a:t>);</a:t>
            </a:r>
          </a:p>
          <a:p>
            <a:r>
              <a:rPr lang="en-US" sz="1400">
                <a:solidFill>
                  <a:srgbClr val="000000"/>
                </a:solidFill>
                <a:latin typeface="Consolas"/>
              </a:rPr>
              <a:t>    </a:t>
            </a:r>
            <a:r>
              <a:rPr lang="en-US" sz="1400">
                <a:solidFill>
                  <a:srgbClr val="6A3E3E"/>
                </a:solidFill>
                <a:latin typeface="Consolas"/>
              </a:rPr>
              <a:t>criteria</a:t>
            </a:r>
            <a:r>
              <a:rPr lang="en-US" sz="1400">
                <a:solidFill>
                  <a:srgbClr val="000000"/>
                </a:solidFill>
                <a:latin typeface="Consolas"/>
              </a:rPr>
              <a:t>.setMaxResults(</a:t>
            </a:r>
            <a:r>
              <a:rPr lang="en-US" sz="1400">
                <a:solidFill>
                  <a:srgbClr val="6A3E3E"/>
                </a:solidFill>
                <a:latin typeface="Consolas"/>
              </a:rPr>
              <a:t>pageSize</a:t>
            </a:r>
            <a:r>
              <a:rPr lang="en-US" sz="1400">
                <a:solidFill>
                  <a:srgbClr val="000000"/>
                </a:solidFill>
                <a:latin typeface="Consolas"/>
              </a:rPr>
              <a:t>);</a:t>
            </a:r>
          </a:p>
          <a:p>
            <a:r>
              <a:rPr lang="en-US" sz="1400">
                <a:solidFill>
                  <a:srgbClr val="000000"/>
                </a:solidFill>
                <a:latin typeface="Consolas"/>
              </a:rPr>
              <a:t>    </a:t>
            </a:r>
          </a:p>
          <a:p>
            <a:r>
              <a:rPr lang="en-US" sz="1400">
                <a:solidFill>
                  <a:srgbClr val="000000"/>
                </a:solidFill>
                <a:latin typeface="Consolas"/>
              </a:rPr>
              <a:t> </a:t>
            </a:r>
            <a:r>
              <a:rPr lang="en-US" sz="1400" smtClean="0">
                <a:solidFill>
                  <a:srgbClr val="000000"/>
                </a:solidFill>
                <a:latin typeface="Consolas"/>
              </a:rPr>
              <a:t>   List&lt;UserInfor</a:t>
            </a:r>
            <a:r>
              <a:rPr lang="en-US" sz="1400">
                <a:solidFill>
                  <a:srgbClr val="000000"/>
                </a:solidFill>
                <a:latin typeface="Consolas"/>
              </a:rPr>
              <a:t>&gt; </a:t>
            </a:r>
            <a:r>
              <a:rPr lang="en-US" sz="1400">
                <a:solidFill>
                  <a:srgbClr val="6A3E3E"/>
                </a:solidFill>
                <a:latin typeface="Consolas"/>
              </a:rPr>
              <a:t>listOfUser</a:t>
            </a:r>
            <a:r>
              <a:rPr lang="en-US" sz="1400" smtClean="0">
                <a:solidFill>
                  <a:srgbClr val="000000"/>
                </a:solidFill>
                <a:latin typeface="Consolas"/>
              </a:rPr>
              <a:t> </a:t>
            </a:r>
            <a:r>
              <a:rPr lang="en-US" sz="1400">
                <a:solidFill>
                  <a:srgbClr val="000000"/>
                </a:solidFill>
                <a:latin typeface="Consolas"/>
              </a:rPr>
              <a:t>= </a:t>
            </a:r>
            <a:r>
              <a:rPr lang="en-US" sz="1400">
                <a:solidFill>
                  <a:srgbClr val="6A3E3E"/>
                </a:solidFill>
                <a:latin typeface="Consolas"/>
              </a:rPr>
              <a:t>criteria</a:t>
            </a:r>
            <a:r>
              <a:rPr lang="en-US" sz="1400">
                <a:solidFill>
                  <a:srgbClr val="000000"/>
                </a:solidFill>
                <a:latin typeface="Consolas"/>
              </a:rPr>
              <a:t>.list();</a:t>
            </a:r>
          </a:p>
          <a:p>
            <a:r>
              <a:rPr lang="en-US" sz="1400">
                <a:solidFill>
                  <a:srgbClr val="000000"/>
                </a:solidFill>
                <a:latin typeface="Consolas"/>
              </a:rPr>
              <a:t>    </a:t>
            </a:r>
          </a:p>
          <a:p>
            <a:r>
              <a:rPr lang="en-US" sz="1400" b="1">
                <a:solidFill>
                  <a:srgbClr val="7F0055"/>
                </a:solidFill>
                <a:latin typeface="Consolas"/>
              </a:rPr>
              <a:t> </a:t>
            </a:r>
            <a:r>
              <a:rPr lang="en-US" sz="1400" b="1" smtClean="0">
                <a:solidFill>
                  <a:srgbClr val="7F0055"/>
                </a:solidFill>
                <a:latin typeface="Consolas"/>
              </a:rPr>
              <a:t>   return</a:t>
            </a:r>
            <a:r>
              <a:rPr lang="en-US" sz="1400" b="1" smtClean="0">
                <a:solidFill>
                  <a:srgbClr val="000000"/>
                </a:solidFill>
                <a:latin typeface="Consolas"/>
              </a:rPr>
              <a:t> </a:t>
            </a:r>
            <a:r>
              <a:rPr lang="en-US" sz="1400" b="1">
                <a:solidFill>
                  <a:srgbClr val="6A3E3E"/>
                </a:solidFill>
                <a:latin typeface="Consolas"/>
              </a:rPr>
              <a:t>listOfUser</a:t>
            </a:r>
            <a:r>
              <a:rPr lang="en-US" sz="1400" b="1">
                <a:solidFill>
                  <a:srgbClr val="000000"/>
                </a:solidFill>
                <a:latin typeface="Consolas"/>
              </a:rPr>
              <a:t>;</a:t>
            </a:r>
          </a:p>
          <a:p>
            <a:r>
              <a:rPr lang="en-US" sz="1400">
                <a:solidFill>
                  <a:srgbClr val="000000"/>
                </a:solidFill>
                <a:latin typeface="Consolas"/>
              </a:rPr>
              <a:t>   </a:t>
            </a:r>
          </a:p>
          <a:p>
            <a:r>
              <a:rPr lang="en-US" sz="1400" smtClean="0">
                <a:solidFill>
                  <a:srgbClr val="000000"/>
                </a:solidFill>
                <a:latin typeface="Consolas"/>
              </a:rPr>
              <a:t>}</a:t>
            </a:r>
            <a:endParaRPr lang="en-US" sz="1400"/>
          </a:p>
        </p:txBody>
      </p:sp>
    </p:spTree>
    <p:extLst>
      <p:ext uri="{BB962C8B-B14F-4D97-AF65-F5344CB8AC3E}">
        <p14:creationId xmlns:p14="http://schemas.microsoft.com/office/powerpoint/2010/main" val="239607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b-NO" sz="3200"/>
              <a:t>Hibetnate Object States/Lifecycle</a:t>
            </a:r>
            <a:endParaRPr lang="en-US" sz="3200" dirty="0"/>
          </a:p>
        </p:txBody>
      </p:sp>
      <p:sp>
        <p:nvSpPr>
          <p:cNvPr id="7" name="Text Placeholder 6"/>
          <p:cNvSpPr>
            <a:spLocks noGrp="1"/>
          </p:cNvSpPr>
          <p:nvPr>
            <p:ph type="body" idx="1"/>
          </p:nvPr>
        </p:nvSpPr>
        <p:spPr/>
        <p:txBody>
          <a:bodyPr/>
          <a:lstStyle/>
          <a:p>
            <a:r>
              <a:rPr lang="en-US" smtClean="0"/>
              <a:t>Section 01</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4</a:t>
            </a:fld>
            <a:endParaRPr lang="en-US" altLang="ja-JP" dirty="0"/>
          </a:p>
        </p:txBody>
      </p:sp>
    </p:spTree>
    <p:extLst>
      <p:ext uri="{BB962C8B-B14F-4D97-AF65-F5344CB8AC3E}">
        <p14:creationId xmlns:p14="http://schemas.microsoft.com/office/powerpoint/2010/main" val="11507312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a:xfrm>
            <a:off x="304800" y="778566"/>
            <a:ext cx="8600661" cy="5436704"/>
          </a:xfrm>
        </p:spPr>
        <p:txBody>
          <a:bodyPr>
            <a:normAutofit/>
          </a:bodyPr>
          <a:lstStyle/>
          <a:p>
            <a:pPr algn="just">
              <a:spcBef>
                <a:spcPts val="1800"/>
              </a:spcBef>
              <a:spcAft>
                <a:spcPts val="600"/>
              </a:spcAft>
            </a:pPr>
            <a:r>
              <a:rPr lang="nb-NO"/>
              <a:t>Hibetnate Object </a:t>
            </a:r>
            <a:r>
              <a:rPr lang="nb-NO" smtClean="0"/>
              <a:t>States/Lifecycle</a:t>
            </a:r>
          </a:p>
          <a:p>
            <a:pPr algn="just">
              <a:spcBef>
                <a:spcPts val="1800"/>
              </a:spcBef>
              <a:spcAft>
                <a:spcPts val="600"/>
              </a:spcAft>
            </a:pPr>
            <a:r>
              <a:rPr lang="nb-NO" smtClean="0"/>
              <a:t>Session methods: </a:t>
            </a:r>
            <a:r>
              <a:rPr lang="nb-NO" sz="2400" smtClean="0"/>
              <a:t>save(), persist(), saveOrUpdate(), update(), merge()</a:t>
            </a:r>
            <a:endParaRPr lang="en-US" sz="2400" smtClean="0"/>
          </a:p>
          <a:p>
            <a:pPr algn="just">
              <a:spcBef>
                <a:spcPts val="1800"/>
              </a:spcBef>
              <a:spcAft>
                <a:spcPts val="600"/>
              </a:spcAft>
            </a:pPr>
            <a:r>
              <a:rPr lang="en-US" smtClean="0"/>
              <a:t>Hibernate </a:t>
            </a:r>
            <a:r>
              <a:rPr lang="en-US"/>
              <a:t>5 Criteria Query Language </a:t>
            </a:r>
            <a:endParaRPr lang="en-US" smtClean="0"/>
          </a:p>
          <a:p>
            <a:pPr lvl="1" algn="just">
              <a:spcBef>
                <a:spcPts val="1800"/>
              </a:spcBef>
              <a:spcAft>
                <a:spcPts val="600"/>
              </a:spcAft>
            </a:pPr>
            <a:r>
              <a:rPr lang="en-GB" smtClean="0"/>
              <a:t>Introduction</a:t>
            </a:r>
          </a:p>
          <a:p>
            <a:pPr lvl="1" algn="just">
              <a:spcBef>
                <a:spcPts val="1800"/>
              </a:spcBef>
              <a:spcAft>
                <a:spcPts val="600"/>
              </a:spcAft>
            </a:pPr>
            <a:r>
              <a:rPr lang="en-GB" smtClean="0"/>
              <a:t>Basic </a:t>
            </a:r>
            <a:r>
              <a:rPr lang="en-GB"/>
              <a:t>steps to create a </a:t>
            </a:r>
            <a:r>
              <a:rPr lang="en-GB" smtClean="0"/>
              <a:t>CriteriaQuery</a:t>
            </a:r>
          </a:p>
          <a:p>
            <a:pPr lvl="1" algn="just">
              <a:spcBef>
                <a:spcPts val="1800"/>
              </a:spcBef>
              <a:spcAft>
                <a:spcPts val="600"/>
              </a:spcAft>
            </a:pPr>
            <a:r>
              <a:rPr lang="en-GB" smtClean="0"/>
              <a:t>Hibernate Criteria Examples</a:t>
            </a:r>
            <a:endParaRPr lang="en-GB"/>
          </a:p>
          <a:p>
            <a:pPr lvl="1" algn="just">
              <a:spcBef>
                <a:spcPts val="1800"/>
              </a:spcBef>
              <a:spcAft>
                <a:spcPts val="600"/>
              </a:spcAft>
            </a:pPr>
            <a:endParaRPr lang="en-US"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40</a:t>
            </a:fld>
            <a:endParaRPr lang="en-US" altLang="ja-JP" dirty="0"/>
          </a:p>
        </p:txBody>
      </p:sp>
    </p:spTree>
    <p:extLst>
      <p:ext uri="{BB962C8B-B14F-4D97-AF65-F5344CB8AC3E}">
        <p14:creationId xmlns:p14="http://schemas.microsoft.com/office/powerpoint/2010/main" val="1203356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6095999" cy="1143000"/>
          </a:xfrm>
        </p:spPr>
        <p:txBody>
          <a:bodyPr>
            <a:noAutofit/>
          </a:bodyPr>
          <a:lstStyle/>
          <a:p>
            <a:r>
              <a:rPr lang="en-US" sz="6600" dirty="0" smtClean="0">
                <a:solidFill>
                  <a:srgbClr val="E46C0A"/>
                </a:solidFill>
              </a:rPr>
              <a:t>Thank you</a:t>
            </a:r>
            <a:endParaRPr lang="en-US" sz="66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41</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41</a:t>
            </a:fld>
            <a:endParaRPr lang="en-US"/>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3200"/>
              <a:t>Hibetnate Object States/Lifecycle</a:t>
            </a:r>
            <a:endParaRPr lang="en-US" sz="3200" dirty="0"/>
          </a:p>
        </p:txBody>
      </p:sp>
      <p:sp>
        <p:nvSpPr>
          <p:cNvPr id="3" name="Content Placeholder 2"/>
          <p:cNvSpPr>
            <a:spLocks noGrp="1"/>
          </p:cNvSpPr>
          <p:nvPr>
            <p:ph idx="1"/>
          </p:nvPr>
        </p:nvSpPr>
        <p:spPr/>
        <p:txBody>
          <a:bodyPr/>
          <a:lstStyle/>
          <a:p>
            <a:pPr algn="just">
              <a:defRPr/>
            </a:pPr>
            <a:endParaRPr lang="en-US" dirty="0" smtClean="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5</a:t>
            </a:fld>
            <a:endParaRPr lang="en-US" altLang="ja-JP"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55" y="1083160"/>
            <a:ext cx="8912361" cy="4798964"/>
          </a:xfrm>
          <a:prstGeom prst="rect">
            <a:avLst/>
          </a:prstGeom>
        </p:spPr>
      </p:pic>
    </p:spTree>
    <p:extLst>
      <p:ext uri="{BB962C8B-B14F-4D97-AF65-F5344CB8AC3E}">
        <p14:creationId xmlns:p14="http://schemas.microsoft.com/office/powerpoint/2010/main" val="515199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3200"/>
              <a:t>Hibetnate Object States/Lifecycle</a:t>
            </a:r>
            <a:endParaRPr lang="en-US" sz="3200" dirty="0"/>
          </a:p>
        </p:txBody>
      </p:sp>
      <p:sp>
        <p:nvSpPr>
          <p:cNvPr id="3" name="Content Placeholder 2"/>
          <p:cNvSpPr>
            <a:spLocks noGrp="1"/>
          </p:cNvSpPr>
          <p:nvPr>
            <p:ph idx="1"/>
          </p:nvPr>
        </p:nvSpPr>
        <p:spPr/>
        <p:txBody>
          <a:bodyPr/>
          <a:lstStyle/>
          <a:p>
            <a:pPr algn="just">
              <a:spcBef>
                <a:spcPts val="600"/>
              </a:spcBef>
              <a:defRPr/>
            </a:pPr>
            <a:r>
              <a:rPr lang="en-US" sz="2400" b="1" smtClean="0"/>
              <a:t>Transient</a:t>
            </a:r>
            <a:r>
              <a:rPr lang="en-US" sz="2400" i="1" smtClean="0"/>
              <a:t>:</a:t>
            </a:r>
          </a:p>
          <a:p>
            <a:pPr lvl="1" algn="just">
              <a:spcBef>
                <a:spcPts val="600"/>
              </a:spcBef>
            </a:pPr>
            <a:r>
              <a:rPr lang="en-GB" sz="1800" smtClean="0"/>
              <a:t>The </a:t>
            </a:r>
            <a:r>
              <a:rPr lang="en-GB" sz="1800"/>
              <a:t>transient state is the </a:t>
            </a:r>
            <a:r>
              <a:rPr lang="en-GB" sz="1800">
                <a:solidFill>
                  <a:srgbClr val="1125E5"/>
                </a:solidFill>
              </a:rPr>
              <a:t>initial state of an object</a:t>
            </a:r>
            <a:r>
              <a:rPr lang="en-GB" sz="1800"/>
              <a:t>.</a:t>
            </a:r>
          </a:p>
          <a:p>
            <a:pPr lvl="1" algn="just">
              <a:spcBef>
                <a:spcPts val="600"/>
              </a:spcBef>
            </a:pPr>
            <a:r>
              <a:rPr lang="en-GB" sz="1800"/>
              <a:t>Once we create an instance of </a:t>
            </a:r>
            <a:r>
              <a:rPr lang="en-GB" sz="1800" smtClean="0"/>
              <a:t>POJO (Plain Old Java Object ) </a:t>
            </a:r>
            <a:r>
              <a:rPr lang="en-GB" sz="1800"/>
              <a:t>class, then the object entered in the transient state.</a:t>
            </a:r>
          </a:p>
          <a:p>
            <a:pPr lvl="1" algn="just">
              <a:spcBef>
                <a:spcPts val="600"/>
              </a:spcBef>
            </a:pPr>
            <a:r>
              <a:rPr lang="en-GB" sz="1800" smtClean="0"/>
              <a:t>An </a:t>
            </a:r>
            <a:r>
              <a:rPr lang="en-GB" sz="1800"/>
              <a:t>object is </a:t>
            </a:r>
            <a:r>
              <a:rPr lang="en-GB" sz="1800">
                <a:solidFill>
                  <a:srgbClr val="1125E5"/>
                </a:solidFill>
              </a:rPr>
              <a:t>not associated with the Session</a:t>
            </a:r>
            <a:r>
              <a:rPr lang="en-GB" sz="1800"/>
              <a:t>. So, the transient state is </a:t>
            </a:r>
            <a:r>
              <a:rPr lang="en-GB" sz="1800">
                <a:solidFill>
                  <a:srgbClr val="1125E5"/>
                </a:solidFill>
              </a:rPr>
              <a:t>not related to any database</a:t>
            </a:r>
            <a:r>
              <a:rPr lang="en-GB" sz="1800"/>
              <a:t>.</a:t>
            </a:r>
          </a:p>
          <a:p>
            <a:pPr lvl="1" algn="just">
              <a:spcBef>
                <a:spcPts val="600"/>
              </a:spcBef>
            </a:pPr>
            <a:r>
              <a:rPr lang="en-GB" sz="1800" smtClean="0"/>
              <a:t>The </a:t>
            </a:r>
            <a:r>
              <a:rPr lang="en-GB" sz="1800"/>
              <a:t>transient objects exist in the heap memory. They are independent of Hibernate</a:t>
            </a:r>
            <a:r>
              <a:rPr lang="en-GB" sz="1800" smtClean="0"/>
              <a:t>.</a:t>
            </a:r>
          </a:p>
          <a:p>
            <a:pPr lvl="1" algn="just">
              <a:spcBef>
                <a:spcPts val="600"/>
              </a:spcBef>
            </a:pPr>
            <a:r>
              <a:rPr lang="en-GB" sz="1800" b="1" smtClean="0"/>
              <a:t>Example</a:t>
            </a:r>
            <a:r>
              <a:rPr lang="en-GB" sz="1800" smtClean="0"/>
              <a:t>:</a:t>
            </a:r>
            <a:endParaRPr lang="en-US" sz="1800" smtClean="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6</a:t>
            </a:fld>
            <a:endParaRPr lang="en-US" altLang="ja-JP" sz="2000" dirty="0"/>
          </a:p>
        </p:txBody>
      </p:sp>
      <p:sp>
        <p:nvSpPr>
          <p:cNvPr id="6" name="Rectangle 5"/>
          <p:cNvSpPr/>
          <p:nvPr/>
        </p:nvSpPr>
        <p:spPr>
          <a:xfrm>
            <a:off x="1808045" y="4010986"/>
            <a:ext cx="5480781" cy="1692771"/>
          </a:xfrm>
          <a:prstGeom prst="rect">
            <a:avLst/>
          </a:prstGeom>
          <a:solidFill>
            <a:schemeClr val="bg1">
              <a:lumMod val="95000"/>
            </a:schemeClr>
          </a:solidFill>
        </p:spPr>
        <p:txBody>
          <a:bodyPr wrap="square">
            <a:spAutoFit/>
          </a:bodyPr>
          <a:lstStyle/>
          <a:p>
            <a:pPr>
              <a:spcBef>
                <a:spcPts val="600"/>
              </a:spcBef>
            </a:pPr>
            <a:r>
              <a:rPr lang="en-GB" sz="1600" smtClean="0">
                <a:solidFill>
                  <a:srgbClr val="008200"/>
                </a:solidFill>
                <a:latin typeface="Consolas" panose="020B0609020204030204" pitchFamily="49" charset="0"/>
              </a:rPr>
              <a:t>// Here</a:t>
            </a:r>
            <a:r>
              <a:rPr lang="en-GB" sz="1600">
                <a:solidFill>
                  <a:srgbClr val="008200"/>
                </a:solidFill>
                <a:latin typeface="Consolas" panose="020B0609020204030204" pitchFamily="49" charset="0"/>
              </a:rPr>
              <a:t>, object enters in the transient state</a:t>
            </a:r>
            <a:r>
              <a:rPr lang="en-GB" sz="1600" smtClean="0">
                <a:solidFill>
                  <a:srgbClr val="008200"/>
                </a:solidFill>
                <a:latin typeface="Consolas" panose="020B0609020204030204" pitchFamily="49" charset="0"/>
              </a:rPr>
              <a:t>.</a:t>
            </a:r>
            <a:r>
              <a:rPr lang="en-GB" sz="1600">
                <a:solidFill>
                  <a:srgbClr val="000000"/>
                </a:solidFill>
                <a:latin typeface="Consolas" panose="020B0609020204030204" pitchFamily="49" charset="0"/>
              </a:rPr>
              <a:t> </a:t>
            </a:r>
          </a:p>
          <a:p>
            <a:pPr>
              <a:spcBef>
                <a:spcPts val="600"/>
              </a:spcBef>
              <a:buFont typeface="+mj-lt"/>
              <a:buAutoNum type="arabicPeriod"/>
            </a:pPr>
            <a:r>
              <a:rPr lang="en-GB" sz="1600" smtClean="0">
                <a:solidFill>
                  <a:srgbClr val="000000"/>
                </a:solidFill>
                <a:latin typeface="Consolas" panose="020B0609020204030204" pitchFamily="49" charset="0"/>
              </a:rPr>
              <a:t>Employee</a:t>
            </a:r>
            <a:r>
              <a:rPr lang="en-GB" sz="1600">
                <a:solidFill>
                  <a:srgbClr val="000000"/>
                </a:solidFill>
                <a:latin typeface="Consolas" panose="020B0609020204030204" pitchFamily="49" charset="0"/>
              </a:rPr>
              <a:t> e=</a:t>
            </a:r>
            <a:r>
              <a:rPr lang="en-GB" sz="1600" b="1">
                <a:solidFill>
                  <a:srgbClr val="006699"/>
                </a:solidFill>
                <a:latin typeface="Consolas" panose="020B0609020204030204" pitchFamily="49" charset="0"/>
              </a:rPr>
              <a:t>new</a:t>
            </a:r>
            <a:r>
              <a:rPr lang="en-GB" sz="1600">
                <a:solidFill>
                  <a:srgbClr val="000000"/>
                </a:solidFill>
                <a:latin typeface="Consolas" panose="020B0609020204030204" pitchFamily="49" charset="0"/>
              </a:rPr>
              <a:t> Employee(); </a:t>
            </a:r>
            <a:endParaRPr lang="en-GB" sz="1600" smtClean="0">
              <a:solidFill>
                <a:srgbClr val="000000"/>
              </a:solidFill>
              <a:latin typeface="Consolas" panose="020B0609020204030204" pitchFamily="49" charset="0"/>
            </a:endParaRPr>
          </a:p>
          <a:p>
            <a:pPr>
              <a:spcBef>
                <a:spcPts val="600"/>
              </a:spcBef>
              <a:buFont typeface="+mj-lt"/>
              <a:buAutoNum type="arabicPeriod"/>
            </a:pPr>
            <a:r>
              <a:rPr lang="en-GB" sz="1600" smtClean="0">
                <a:solidFill>
                  <a:srgbClr val="000000"/>
                </a:solidFill>
                <a:latin typeface="Consolas" panose="020B0609020204030204" pitchFamily="49" charset="0"/>
              </a:rPr>
              <a:t>e.setId(</a:t>
            </a:r>
            <a:r>
              <a:rPr lang="en-GB" sz="1600" smtClean="0">
                <a:solidFill>
                  <a:srgbClr val="C00000"/>
                </a:solidFill>
                <a:latin typeface="Consolas" panose="020B0609020204030204" pitchFamily="49" charset="0"/>
              </a:rPr>
              <a:t>101</a:t>
            </a:r>
            <a:r>
              <a:rPr lang="en-GB" sz="1600">
                <a:solidFill>
                  <a:srgbClr val="000000"/>
                </a:solidFill>
                <a:latin typeface="Consolas" panose="020B0609020204030204" pitchFamily="49" charset="0"/>
              </a:rPr>
              <a:t>);  </a:t>
            </a:r>
          </a:p>
          <a:p>
            <a:pPr>
              <a:spcBef>
                <a:spcPts val="600"/>
              </a:spcBef>
              <a:buFont typeface="+mj-lt"/>
              <a:buAutoNum type="arabicPeriod"/>
            </a:pPr>
            <a:r>
              <a:rPr lang="en-GB" sz="1600">
                <a:solidFill>
                  <a:srgbClr val="000000"/>
                </a:solidFill>
                <a:latin typeface="Consolas" panose="020B0609020204030204" pitchFamily="49" charset="0"/>
              </a:rPr>
              <a:t>e.setFirstName(</a:t>
            </a:r>
            <a:r>
              <a:rPr lang="en-GB" sz="1600">
                <a:solidFill>
                  <a:srgbClr val="0000FF"/>
                </a:solidFill>
                <a:latin typeface="Consolas" panose="020B0609020204030204" pitchFamily="49" charset="0"/>
              </a:rPr>
              <a:t>"Gaurav"</a:t>
            </a:r>
            <a:r>
              <a:rPr lang="en-GB" sz="1600">
                <a:solidFill>
                  <a:srgbClr val="000000"/>
                </a:solidFill>
                <a:latin typeface="Consolas" panose="020B0609020204030204" pitchFamily="49" charset="0"/>
              </a:rPr>
              <a:t>);  </a:t>
            </a:r>
          </a:p>
          <a:p>
            <a:pPr>
              <a:spcBef>
                <a:spcPts val="600"/>
              </a:spcBef>
              <a:buFont typeface="+mj-lt"/>
              <a:buAutoNum type="arabicPeriod"/>
            </a:pPr>
            <a:r>
              <a:rPr lang="en-GB" sz="1600">
                <a:solidFill>
                  <a:srgbClr val="000000"/>
                </a:solidFill>
                <a:latin typeface="Consolas" panose="020B0609020204030204" pitchFamily="49" charset="0"/>
              </a:rPr>
              <a:t>e.setLastName(</a:t>
            </a:r>
            <a:r>
              <a:rPr lang="en-GB" sz="1600">
                <a:solidFill>
                  <a:srgbClr val="0000FF"/>
                </a:solidFill>
                <a:latin typeface="Consolas" panose="020B0609020204030204" pitchFamily="49" charset="0"/>
              </a:rPr>
              <a:t>"Chawla"</a:t>
            </a:r>
            <a:r>
              <a:rPr lang="en-GB" sz="1600">
                <a:solidFill>
                  <a:srgbClr val="000000"/>
                </a:solidFill>
                <a:latin typeface="Consolas" panose="020B0609020204030204" pitchFamily="49" charset="0"/>
              </a:rPr>
              <a:t>);</a:t>
            </a:r>
            <a:endParaRPr lang="en-GB" sz="1600"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2291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3200"/>
              <a:t>Hibetnate Object States/Lifecycle</a:t>
            </a:r>
            <a:endParaRPr lang="en-US" sz="3200" dirty="0"/>
          </a:p>
        </p:txBody>
      </p:sp>
      <p:sp>
        <p:nvSpPr>
          <p:cNvPr id="3" name="Content Placeholder 2"/>
          <p:cNvSpPr>
            <a:spLocks noGrp="1"/>
          </p:cNvSpPr>
          <p:nvPr>
            <p:ph idx="1"/>
          </p:nvPr>
        </p:nvSpPr>
        <p:spPr/>
        <p:txBody>
          <a:bodyPr/>
          <a:lstStyle/>
          <a:p>
            <a:pPr algn="just">
              <a:spcBef>
                <a:spcPts val="1200"/>
              </a:spcBef>
            </a:pPr>
            <a:r>
              <a:rPr lang="en-US" sz="2400" b="1" smtClean="0"/>
              <a:t>Persistent</a:t>
            </a:r>
            <a:r>
              <a:rPr lang="en-US" sz="2400" smtClean="0"/>
              <a:t>:</a:t>
            </a:r>
          </a:p>
          <a:p>
            <a:pPr lvl="1" algn="just">
              <a:spcBef>
                <a:spcPts val="600"/>
              </a:spcBef>
            </a:pPr>
            <a:r>
              <a:rPr lang="en-GB" sz="2000"/>
              <a:t>As soon as the object </a:t>
            </a:r>
            <a:r>
              <a:rPr lang="en-GB" sz="2000">
                <a:solidFill>
                  <a:srgbClr val="1125E5"/>
                </a:solidFill>
              </a:rPr>
              <a:t>associated with the Session</a:t>
            </a:r>
            <a:r>
              <a:rPr lang="en-GB" sz="2000"/>
              <a:t>, it entered in the persistent state.</a:t>
            </a:r>
          </a:p>
          <a:p>
            <a:pPr lvl="1" algn="just">
              <a:spcBef>
                <a:spcPts val="600"/>
              </a:spcBef>
            </a:pPr>
            <a:r>
              <a:rPr lang="en-GB" sz="2000" smtClean="0"/>
              <a:t>The </a:t>
            </a:r>
            <a:r>
              <a:rPr lang="en-GB" sz="2000"/>
              <a:t>object is in the </a:t>
            </a:r>
            <a:r>
              <a:rPr lang="en-GB" sz="2000">
                <a:solidFill>
                  <a:srgbClr val="1125E5"/>
                </a:solidFill>
              </a:rPr>
              <a:t>persistence </a:t>
            </a:r>
            <a:r>
              <a:rPr lang="en-GB" sz="2000" smtClean="0">
                <a:solidFill>
                  <a:srgbClr val="1125E5"/>
                </a:solidFill>
              </a:rPr>
              <a:t>state/persistence context</a:t>
            </a:r>
            <a:r>
              <a:rPr lang="en-GB" sz="2000" smtClean="0"/>
              <a:t> </a:t>
            </a:r>
            <a:r>
              <a:rPr lang="en-GB" sz="2000"/>
              <a:t>when we save or persist it.</a:t>
            </a:r>
          </a:p>
          <a:p>
            <a:pPr lvl="1" algn="just">
              <a:spcBef>
                <a:spcPts val="600"/>
              </a:spcBef>
            </a:pPr>
            <a:r>
              <a:rPr lang="en-GB" sz="2000" smtClean="0"/>
              <a:t>Each </a:t>
            </a:r>
            <a:r>
              <a:rPr lang="en-GB" sz="2000"/>
              <a:t>object represents the row of the database table.</a:t>
            </a:r>
          </a:p>
          <a:p>
            <a:pPr lvl="1" algn="just">
              <a:spcBef>
                <a:spcPts val="600"/>
              </a:spcBef>
            </a:pPr>
            <a:r>
              <a:rPr lang="en-GB" sz="2000"/>
              <a:t>So, modifications in the data make changes in the database</a:t>
            </a:r>
            <a:r>
              <a:rPr lang="en-GB" sz="2000" smtClean="0"/>
              <a:t>.</a:t>
            </a:r>
          </a:p>
          <a:p>
            <a:pPr lvl="1" algn="just">
              <a:spcBef>
                <a:spcPts val="600"/>
              </a:spcBef>
            </a:pPr>
            <a:r>
              <a:rPr lang="en-GB" sz="2000" b="1" smtClean="0"/>
              <a:t>Example</a:t>
            </a:r>
            <a:r>
              <a:rPr lang="en-GB" sz="2000" smtClean="0"/>
              <a:t>:</a:t>
            </a:r>
            <a:endParaRPr lang="en-GB" sz="200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7</a:t>
            </a:fld>
            <a:endParaRPr lang="en-US" altLang="ja-JP" sz="2000" dirty="0"/>
          </a:p>
        </p:txBody>
      </p:sp>
      <p:sp>
        <p:nvSpPr>
          <p:cNvPr id="6" name="Rectangle 5"/>
          <p:cNvSpPr/>
          <p:nvPr/>
        </p:nvSpPr>
        <p:spPr>
          <a:xfrm>
            <a:off x="2659648" y="3873107"/>
            <a:ext cx="3777575" cy="2139047"/>
          </a:xfrm>
          <a:prstGeom prst="rect">
            <a:avLst/>
          </a:prstGeom>
          <a:solidFill>
            <a:schemeClr val="bg1">
              <a:lumMod val="95000"/>
            </a:schemeClr>
          </a:solidFill>
        </p:spPr>
        <p:txBody>
          <a:bodyPr wrap="square">
            <a:spAutoFit/>
          </a:bodyPr>
          <a:lstStyle/>
          <a:p>
            <a:pPr>
              <a:spcBef>
                <a:spcPts val="600"/>
              </a:spcBef>
              <a:buFont typeface="+mj-lt"/>
              <a:buAutoNum type="arabicPeriod"/>
            </a:pPr>
            <a:r>
              <a:rPr lang="it-IT">
                <a:solidFill>
                  <a:srgbClr val="000000"/>
                </a:solidFill>
                <a:latin typeface="Consolas" panose="020B0609020204030204" pitchFamily="49" charset="0"/>
              </a:rPr>
              <a:t>session.save(e);  </a:t>
            </a:r>
          </a:p>
          <a:p>
            <a:pPr>
              <a:spcBef>
                <a:spcPts val="600"/>
              </a:spcBef>
              <a:buFont typeface="+mj-lt"/>
              <a:buAutoNum type="arabicPeriod"/>
            </a:pPr>
            <a:r>
              <a:rPr lang="it-IT">
                <a:solidFill>
                  <a:srgbClr val="000000"/>
                </a:solidFill>
                <a:latin typeface="Consolas" panose="020B0609020204030204" pitchFamily="49" charset="0"/>
              </a:rPr>
              <a:t>session.persist(e);  </a:t>
            </a:r>
          </a:p>
          <a:p>
            <a:pPr>
              <a:spcBef>
                <a:spcPts val="600"/>
              </a:spcBef>
              <a:buFont typeface="+mj-lt"/>
              <a:buAutoNum type="arabicPeriod"/>
            </a:pPr>
            <a:r>
              <a:rPr lang="it-IT">
                <a:solidFill>
                  <a:srgbClr val="000000"/>
                </a:solidFill>
                <a:latin typeface="Consolas" panose="020B0609020204030204" pitchFamily="49" charset="0"/>
              </a:rPr>
              <a:t>session.update(e);  </a:t>
            </a:r>
          </a:p>
          <a:p>
            <a:pPr>
              <a:spcBef>
                <a:spcPts val="600"/>
              </a:spcBef>
              <a:buFont typeface="+mj-lt"/>
              <a:buAutoNum type="arabicPeriod"/>
            </a:pPr>
            <a:r>
              <a:rPr lang="it-IT">
                <a:solidFill>
                  <a:srgbClr val="000000"/>
                </a:solidFill>
                <a:latin typeface="Consolas" panose="020B0609020204030204" pitchFamily="49" charset="0"/>
              </a:rPr>
              <a:t>session.saveOrUpdate(e);  </a:t>
            </a:r>
          </a:p>
          <a:p>
            <a:pPr>
              <a:spcBef>
                <a:spcPts val="600"/>
              </a:spcBef>
              <a:buFont typeface="+mj-lt"/>
              <a:buAutoNum type="arabicPeriod"/>
            </a:pPr>
            <a:r>
              <a:rPr lang="it-IT">
                <a:solidFill>
                  <a:srgbClr val="000000"/>
                </a:solidFill>
                <a:latin typeface="Consolas" panose="020B0609020204030204" pitchFamily="49" charset="0"/>
              </a:rPr>
              <a:t>session.lock(e);  </a:t>
            </a:r>
          </a:p>
          <a:p>
            <a:pPr>
              <a:spcBef>
                <a:spcPts val="600"/>
              </a:spcBef>
              <a:buFont typeface="+mj-lt"/>
              <a:buAutoNum type="arabicPeriod"/>
            </a:pPr>
            <a:r>
              <a:rPr lang="it-IT">
                <a:solidFill>
                  <a:srgbClr val="000000"/>
                </a:solidFill>
                <a:latin typeface="Consolas" panose="020B0609020204030204" pitchFamily="49" charset="0"/>
              </a:rPr>
              <a:t>session.merge(e); </a:t>
            </a:r>
            <a:endParaRPr lang="it-IT"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72373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z="3200"/>
              <a:t>Hibetnate Object States/Lifecycle</a:t>
            </a:r>
            <a:endParaRPr lang="en-US" sz="3200" dirty="0"/>
          </a:p>
        </p:txBody>
      </p:sp>
      <p:sp>
        <p:nvSpPr>
          <p:cNvPr id="3" name="Content Placeholder 2"/>
          <p:cNvSpPr>
            <a:spLocks noGrp="1"/>
          </p:cNvSpPr>
          <p:nvPr>
            <p:ph idx="1"/>
          </p:nvPr>
        </p:nvSpPr>
        <p:spPr/>
        <p:txBody>
          <a:bodyPr/>
          <a:lstStyle/>
          <a:p>
            <a:pPr algn="just">
              <a:spcBef>
                <a:spcPts val="600"/>
              </a:spcBef>
            </a:pPr>
            <a:r>
              <a:rPr lang="en-US" sz="2400" b="1" smtClean="0"/>
              <a:t>Detached</a:t>
            </a:r>
            <a:r>
              <a:rPr lang="en-US" sz="2400" smtClean="0"/>
              <a:t>:</a:t>
            </a:r>
          </a:p>
          <a:p>
            <a:pPr lvl="1" algn="just">
              <a:spcBef>
                <a:spcPts val="600"/>
              </a:spcBef>
            </a:pPr>
            <a:r>
              <a:rPr lang="en-GB" sz="1800"/>
              <a:t>Once we either </a:t>
            </a:r>
            <a:r>
              <a:rPr lang="en-GB" sz="1800">
                <a:solidFill>
                  <a:srgbClr val="1125E5"/>
                </a:solidFill>
              </a:rPr>
              <a:t>close the session </a:t>
            </a:r>
            <a:r>
              <a:rPr lang="en-GB" sz="1800"/>
              <a:t>or </a:t>
            </a:r>
            <a:r>
              <a:rPr lang="en-GB" sz="1800">
                <a:solidFill>
                  <a:srgbClr val="1125E5"/>
                </a:solidFill>
              </a:rPr>
              <a:t>clear its cache</a:t>
            </a:r>
            <a:r>
              <a:rPr lang="en-GB" sz="1800"/>
              <a:t>, then the object entered into the detached state.</a:t>
            </a:r>
          </a:p>
          <a:p>
            <a:pPr lvl="1" algn="just">
              <a:spcBef>
                <a:spcPts val="600"/>
              </a:spcBef>
            </a:pPr>
            <a:r>
              <a:rPr lang="en-GB" sz="1800"/>
              <a:t>As an object is </a:t>
            </a:r>
            <a:r>
              <a:rPr lang="en-GB" sz="1800">
                <a:solidFill>
                  <a:srgbClr val="1125E5"/>
                </a:solidFill>
              </a:rPr>
              <a:t>no more associated with the Session</a:t>
            </a:r>
            <a:r>
              <a:rPr lang="en-GB" sz="1800"/>
              <a:t>, modifications in the data don't affect any changes in the database.</a:t>
            </a:r>
          </a:p>
          <a:p>
            <a:pPr lvl="1" algn="just">
              <a:spcBef>
                <a:spcPts val="600"/>
              </a:spcBef>
            </a:pPr>
            <a:r>
              <a:rPr lang="en-GB" sz="1800"/>
              <a:t>However, the detached object still has a representation in the database.</a:t>
            </a:r>
          </a:p>
          <a:p>
            <a:pPr lvl="1" algn="just">
              <a:spcBef>
                <a:spcPts val="600"/>
              </a:spcBef>
            </a:pPr>
            <a:r>
              <a:rPr lang="en-GB" sz="1800"/>
              <a:t>If we want to persist the changes made to a detached object, it is required to reattach the application to a valid Hibernate session.</a:t>
            </a:r>
          </a:p>
          <a:p>
            <a:pPr lvl="1" algn="just">
              <a:spcBef>
                <a:spcPts val="600"/>
              </a:spcBef>
            </a:pPr>
            <a:r>
              <a:rPr lang="en-GB" sz="1800"/>
              <a:t>To associate the detached object with the new hibernate session, use any of these methods - </a:t>
            </a:r>
            <a:r>
              <a:rPr lang="en-GB" sz="1800" smtClean="0">
                <a:solidFill>
                  <a:srgbClr val="1125E5"/>
                </a:solidFill>
              </a:rPr>
              <a:t>lock</a:t>
            </a:r>
            <a:r>
              <a:rPr lang="en-GB" sz="1800" smtClean="0"/>
              <a:t>(), </a:t>
            </a:r>
            <a:r>
              <a:rPr lang="en-GB" sz="1800">
                <a:solidFill>
                  <a:srgbClr val="1125E5"/>
                </a:solidFill>
              </a:rPr>
              <a:t>merge</a:t>
            </a:r>
            <a:r>
              <a:rPr lang="en-GB" sz="1800"/>
              <a:t>(), </a:t>
            </a:r>
            <a:r>
              <a:rPr lang="en-GB" sz="1800">
                <a:solidFill>
                  <a:srgbClr val="1125E5"/>
                </a:solidFill>
              </a:rPr>
              <a:t>refresh</a:t>
            </a:r>
            <a:r>
              <a:rPr lang="en-GB" sz="1800"/>
              <a:t>(), </a:t>
            </a:r>
            <a:r>
              <a:rPr lang="en-GB" sz="1800">
                <a:solidFill>
                  <a:srgbClr val="1125E5"/>
                </a:solidFill>
              </a:rPr>
              <a:t>update</a:t>
            </a:r>
            <a:r>
              <a:rPr lang="en-GB" sz="1800"/>
              <a:t>() or </a:t>
            </a:r>
            <a:r>
              <a:rPr lang="en-GB" sz="1800">
                <a:solidFill>
                  <a:srgbClr val="1125E5"/>
                </a:solidFill>
              </a:rPr>
              <a:t>save</a:t>
            </a:r>
            <a:r>
              <a:rPr lang="en-GB" sz="1800"/>
              <a:t>() on a new session with the reference of the detached object</a:t>
            </a:r>
            <a:r>
              <a:rPr lang="en-GB" sz="1800" smtClean="0"/>
              <a:t>.</a:t>
            </a:r>
          </a:p>
          <a:p>
            <a:pPr lvl="1" algn="just">
              <a:spcBef>
                <a:spcPts val="600"/>
              </a:spcBef>
            </a:pPr>
            <a:r>
              <a:rPr lang="en-GB" sz="1800" b="1" smtClean="0"/>
              <a:t>Example</a:t>
            </a:r>
            <a:r>
              <a:rPr lang="en-GB" sz="1800" smtClean="0"/>
              <a:t>:</a:t>
            </a:r>
            <a:endParaRPr lang="en-US" sz="1800" dirty="0" smtClean="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8</a:t>
            </a:fld>
            <a:endParaRPr lang="en-US" altLang="ja-JP" sz="2000" dirty="0"/>
          </a:p>
        </p:txBody>
      </p:sp>
      <p:sp>
        <p:nvSpPr>
          <p:cNvPr id="6" name="Rectangle 5"/>
          <p:cNvSpPr/>
          <p:nvPr/>
        </p:nvSpPr>
        <p:spPr>
          <a:xfrm>
            <a:off x="2774860" y="4782196"/>
            <a:ext cx="3547151" cy="1431161"/>
          </a:xfrm>
          <a:prstGeom prst="rect">
            <a:avLst/>
          </a:prstGeom>
        </p:spPr>
        <p:txBody>
          <a:bodyPr wrap="square">
            <a:spAutoFit/>
          </a:bodyPr>
          <a:lstStyle/>
          <a:p>
            <a:pPr>
              <a:spcBef>
                <a:spcPts val="600"/>
              </a:spcBef>
              <a:buFont typeface="+mj-lt"/>
              <a:buAutoNum type="arabicPeriod"/>
            </a:pPr>
            <a:r>
              <a:rPr lang="en-US">
                <a:solidFill>
                  <a:srgbClr val="000000"/>
                </a:solidFill>
                <a:latin typeface="Consolas" panose="020B0609020204030204" pitchFamily="49" charset="0"/>
              </a:rPr>
              <a:t>session.close();  </a:t>
            </a:r>
          </a:p>
          <a:p>
            <a:pPr>
              <a:spcBef>
                <a:spcPts val="600"/>
              </a:spcBef>
              <a:buFont typeface="+mj-lt"/>
              <a:buAutoNum type="arabicPeriod"/>
            </a:pPr>
            <a:r>
              <a:rPr lang="en-US">
                <a:solidFill>
                  <a:srgbClr val="000000"/>
                </a:solidFill>
                <a:latin typeface="Consolas" panose="020B0609020204030204" pitchFamily="49" charset="0"/>
              </a:rPr>
              <a:t>session.clear();  </a:t>
            </a:r>
          </a:p>
          <a:p>
            <a:pPr>
              <a:spcBef>
                <a:spcPts val="600"/>
              </a:spcBef>
              <a:buFont typeface="+mj-lt"/>
              <a:buAutoNum type="arabicPeriod"/>
            </a:pPr>
            <a:r>
              <a:rPr lang="en-US">
                <a:solidFill>
                  <a:srgbClr val="000000"/>
                </a:solidFill>
                <a:latin typeface="Consolas" panose="020B0609020204030204" pitchFamily="49" charset="0"/>
              </a:rPr>
              <a:t>session.detach(e);  </a:t>
            </a:r>
          </a:p>
          <a:p>
            <a:pPr>
              <a:spcBef>
                <a:spcPts val="600"/>
              </a:spcBef>
              <a:buFont typeface="+mj-lt"/>
              <a:buAutoNum type="arabicPeriod"/>
            </a:pPr>
            <a:r>
              <a:rPr lang="en-US">
                <a:solidFill>
                  <a:srgbClr val="000000"/>
                </a:solidFill>
                <a:latin typeface="Consolas" panose="020B0609020204030204" pitchFamily="49" charset="0"/>
              </a:rPr>
              <a:t>session.evict(e);</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0650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Hibetnate Object States/Lifecycle</a:t>
            </a:r>
            <a:endParaRPr lang="en-US"/>
          </a:p>
        </p:txBody>
      </p:sp>
      <p:sp>
        <p:nvSpPr>
          <p:cNvPr id="3" name="Content Placeholder 2"/>
          <p:cNvSpPr>
            <a:spLocks noGrp="1"/>
          </p:cNvSpPr>
          <p:nvPr>
            <p:ph idx="1"/>
          </p:nvPr>
        </p:nvSpPr>
        <p:spPr/>
        <p:txBody>
          <a:bodyPr/>
          <a:lstStyle/>
          <a:p>
            <a:r>
              <a:rPr lang="en-GB" smtClean="0"/>
              <a:t>Example:</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pic>
        <p:nvPicPr>
          <p:cNvPr id="1026" name="Picture 2" descr="Detached St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36" y="1670948"/>
            <a:ext cx="7772400" cy="307657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741787"/>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8595</TotalTime>
  <Words>4246</Words>
  <Application>Microsoft Office PowerPoint</Application>
  <PresentationFormat>On-screen Show (4:3)</PresentationFormat>
  <Paragraphs>611</Paragraphs>
  <Slides>41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ＭＳ Ｐゴシック</vt:lpstr>
      <vt:lpstr>Arial</vt:lpstr>
      <vt:lpstr>Calibri</vt:lpstr>
      <vt:lpstr>Candara</vt:lpstr>
      <vt:lpstr>Consolas</vt:lpstr>
      <vt:lpstr>Wingdings</vt:lpstr>
      <vt:lpstr>Wingdings 2</vt:lpstr>
      <vt:lpstr>Presentation2</vt:lpstr>
      <vt:lpstr>Hibernate Criteria</vt:lpstr>
      <vt:lpstr>Lesson Objectives</vt:lpstr>
      <vt:lpstr>Agenda</vt:lpstr>
      <vt:lpstr>Hibetnate Object States/Lifecycle</vt:lpstr>
      <vt:lpstr>Hibetnate Object States/Lifecycle</vt:lpstr>
      <vt:lpstr>Hibetnate Object States/Lifecycle</vt:lpstr>
      <vt:lpstr>Hibetnate Object States/Lifecycle</vt:lpstr>
      <vt:lpstr>Hibetnate Object States/Lifecycle</vt:lpstr>
      <vt:lpstr>Hibetnate Object States/Lifecycle</vt:lpstr>
      <vt:lpstr>persist() method</vt:lpstr>
      <vt:lpstr>save() method</vt:lpstr>
      <vt:lpstr>merge() method</vt:lpstr>
      <vt:lpstr>update() method</vt:lpstr>
      <vt:lpstr>saveOrUpdate() method</vt:lpstr>
      <vt:lpstr>Conclusion</vt:lpstr>
      <vt:lpstr>Hibernate 5 Criteria Query Language </vt:lpstr>
      <vt:lpstr>Hibernate Criteria Query Language (HCQL)</vt:lpstr>
      <vt:lpstr>Advantage of HCQL</vt:lpstr>
      <vt:lpstr>Create Criteria in Hibernate 5</vt:lpstr>
      <vt:lpstr>Create Criteria in Hibernate 5</vt:lpstr>
      <vt:lpstr>Create Criteria in Hibernate 5</vt:lpstr>
      <vt:lpstr>Create Criteria in Hibernate 5</vt:lpstr>
      <vt:lpstr>Create Criteria in Hibernate 5</vt:lpstr>
      <vt:lpstr>Create Criteria in Hibernate 5</vt:lpstr>
      <vt:lpstr>Create Criteria in Hibernate 5</vt:lpstr>
      <vt:lpstr>Create Criteria in Hibernate 5</vt:lpstr>
      <vt:lpstr>Create Criteria in Hibernate 5</vt:lpstr>
      <vt:lpstr>Create Criteria in Hibernate 5</vt:lpstr>
      <vt:lpstr>Create Criteria in Hibernate 5</vt:lpstr>
      <vt:lpstr>Create Criteria in Hibernate 5</vt:lpstr>
      <vt:lpstr>Create Criteria in Hibernate 5</vt:lpstr>
      <vt:lpstr>Hibernate 4 criteria query language (Chỉ cần Lựa chọn Hibernate 4 or 5)</vt:lpstr>
      <vt:lpstr>Criteria Queries Hibernate 4</vt:lpstr>
      <vt:lpstr>Restrictions class</vt:lpstr>
      <vt:lpstr>Restrictions class</vt:lpstr>
      <vt:lpstr>Criteria Query Samples</vt:lpstr>
      <vt:lpstr>Criteria Query Samples</vt:lpstr>
      <vt:lpstr>Projections &amp; Aggregations</vt:lpstr>
      <vt:lpstr>Create Criteria in Hibernate  4</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Nguyen Thi Dieu (FA.HN)</cp:lastModifiedBy>
  <cp:revision>725</cp:revision>
  <dcterms:created xsi:type="dcterms:W3CDTF">2016-11-02T02:13:02Z</dcterms:created>
  <dcterms:modified xsi:type="dcterms:W3CDTF">2020-11-01T07:23:51Z</dcterms:modified>
</cp:coreProperties>
</file>