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61" r:id="rId2"/>
    <p:sldId id="651" r:id="rId3"/>
    <p:sldId id="652" r:id="rId4"/>
    <p:sldId id="627" r:id="rId5"/>
    <p:sldId id="642" r:id="rId6"/>
    <p:sldId id="643" r:id="rId7"/>
    <p:sldId id="644" r:id="rId8"/>
    <p:sldId id="645" r:id="rId9"/>
    <p:sldId id="646" r:id="rId10"/>
    <p:sldId id="653" r:id="rId11"/>
    <p:sldId id="647" r:id="rId12"/>
    <p:sldId id="648" r:id="rId13"/>
    <p:sldId id="649" r:id="rId14"/>
    <p:sldId id="650" r:id="rId15"/>
    <p:sldId id="628" r:id="rId16"/>
    <p:sldId id="634" r:id="rId17"/>
    <p:sldId id="636" r:id="rId18"/>
    <p:sldId id="637" r:id="rId19"/>
    <p:sldId id="629" r:id="rId20"/>
    <p:sldId id="638" r:id="rId21"/>
    <p:sldId id="639" r:id="rId22"/>
    <p:sldId id="640" r:id="rId23"/>
    <p:sldId id="630" r:id="rId24"/>
    <p:sldId id="641" r:id="rId25"/>
    <p:sldId id="654" r:id="rId26"/>
    <p:sldId id="25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5E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7" autoAdjust="0"/>
    <p:restoredTop sz="85861" autoAdjust="0"/>
  </p:normalViewPr>
  <p:slideViewPr>
    <p:cSldViewPr snapToGrid="0" snapToObjects="1" showGuides="1">
      <p:cViewPr varScale="1">
        <p:scale>
          <a:sx n="82" d="100"/>
          <a:sy n="82" d="100"/>
        </p:scale>
        <p:origin x="1541" y="62"/>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3CA63-C0E0-47DB-89ED-1C1EF8BA7FB3}"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21586AEF-53EF-4AC5-A268-EC9D0D6613B1}">
      <dgm:prSet custT="1"/>
      <dgm:spPr/>
      <dgm:t>
        <a:bodyPr/>
        <a:lstStyle/>
        <a:p>
          <a:pPr rtl="0"/>
          <a:r>
            <a:rPr lang="en-GB" sz="2200" smtClean="0"/>
            <a:t>Understand the </a:t>
          </a:r>
          <a:r>
            <a:rPr lang="en-GB" sz="2200" b="1" smtClean="0">
              <a:solidFill>
                <a:schemeClr val="tx1">
                  <a:lumMod val="95000"/>
                  <a:lumOff val="5000"/>
                </a:schemeClr>
              </a:solidFill>
            </a:rPr>
            <a:t>basic steps </a:t>
          </a:r>
          <a:r>
            <a:rPr lang="en-GB" sz="2200" b="0" smtClean="0">
              <a:solidFill>
                <a:schemeClr val="tx1">
                  <a:lumMod val="95000"/>
                  <a:lumOff val="5000"/>
                </a:schemeClr>
              </a:solidFill>
            </a:rPr>
            <a:t>to create and use hibernate validator</a:t>
          </a:r>
          <a:r>
            <a:rPr lang="en-GB" sz="2200" smtClean="0"/>
            <a:t>.</a:t>
          </a:r>
          <a:endParaRPr lang="en-US" sz="2200"/>
        </a:p>
      </dgm:t>
    </dgm:pt>
    <dgm:pt modelId="{245CFD02-DA11-4761-B9DB-D8B9A282C6E6}" type="parTrans" cxnId="{817E6919-DF57-441E-8F32-0481D7DF7230}">
      <dgm:prSet/>
      <dgm:spPr/>
      <dgm:t>
        <a:bodyPr/>
        <a:lstStyle/>
        <a:p>
          <a:endParaRPr lang="en-US"/>
        </a:p>
      </dgm:t>
    </dgm:pt>
    <dgm:pt modelId="{A9BC832C-7C30-4DA3-B648-723E98402763}" type="sibTrans" cxnId="{817E6919-DF57-441E-8F32-0481D7DF7230}">
      <dgm:prSet/>
      <dgm:spPr/>
      <dgm:t>
        <a:bodyPr/>
        <a:lstStyle/>
        <a:p>
          <a:endParaRPr lang="en-US"/>
        </a:p>
      </dgm:t>
    </dgm:pt>
    <dgm:pt modelId="{4D157E2E-05EF-4E4B-86FA-C88E0CF6B47D}">
      <dgm:prSet custT="1"/>
      <dgm:spPr/>
      <dgm:t>
        <a:bodyPr/>
        <a:lstStyle/>
        <a:p>
          <a:pPr rtl="0"/>
          <a:r>
            <a:rPr lang="en-GB" sz="2400" smtClean="0"/>
            <a:t>1</a:t>
          </a:r>
          <a:endParaRPr lang="en-US" sz="2400"/>
        </a:p>
      </dgm:t>
    </dgm:pt>
    <dgm:pt modelId="{401D22BC-464E-4F1E-AA7D-94293CFF6807}" type="parTrans" cxnId="{948B690C-C4DD-487B-B996-5FDDB8C2296D}">
      <dgm:prSet/>
      <dgm:spPr/>
      <dgm:t>
        <a:bodyPr/>
        <a:lstStyle/>
        <a:p>
          <a:endParaRPr lang="en-US"/>
        </a:p>
      </dgm:t>
    </dgm:pt>
    <dgm:pt modelId="{58E91AF5-567D-4AFA-BE28-0C5B4F517818}" type="sibTrans" cxnId="{948B690C-C4DD-487B-B996-5FDDB8C2296D}">
      <dgm:prSet/>
      <dgm:spPr/>
      <dgm:t>
        <a:bodyPr/>
        <a:lstStyle/>
        <a:p>
          <a:endParaRPr lang="en-US"/>
        </a:p>
      </dgm:t>
    </dgm:pt>
    <dgm:pt modelId="{8AF37F3F-6AD3-4B39-ACF6-088FB9E16A54}">
      <dgm:prSet custT="1"/>
      <dgm:spPr/>
      <dgm:t>
        <a:bodyPr/>
        <a:lstStyle/>
        <a:p>
          <a:pPr rtl="0"/>
          <a:r>
            <a:rPr lang="en-GB" sz="2400" smtClean="0"/>
            <a:t>3</a:t>
          </a:r>
          <a:endParaRPr lang="en-US" sz="2400"/>
        </a:p>
      </dgm:t>
    </dgm:pt>
    <dgm:pt modelId="{2926D785-1766-4D10-89A4-E46D0CF9896C}" type="parTrans" cxnId="{BE815920-07BD-4938-BA3C-DA7398EEF89B}">
      <dgm:prSet/>
      <dgm:spPr/>
      <dgm:t>
        <a:bodyPr/>
        <a:lstStyle/>
        <a:p>
          <a:endParaRPr lang="en-US"/>
        </a:p>
      </dgm:t>
    </dgm:pt>
    <dgm:pt modelId="{96DB2C08-2D2E-485E-B2BB-75FA6D1EFA9B}" type="sibTrans" cxnId="{BE815920-07BD-4938-BA3C-DA7398EEF89B}">
      <dgm:prSet/>
      <dgm:spPr/>
      <dgm:t>
        <a:bodyPr/>
        <a:lstStyle/>
        <a:p>
          <a:endParaRPr lang="en-US"/>
        </a:p>
      </dgm:t>
    </dgm:pt>
    <dgm:pt modelId="{19E91010-7A05-43A4-AAE7-79697A4A47B8}">
      <dgm:prSet custT="1"/>
      <dgm:spPr/>
      <dgm:t>
        <a:bodyPr/>
        <a:lstStyle/>
        <a:p>
          <a:pPr rtl="0"/>
          <a:r>
            <a:rPr lang="en-GB" sz="2400" smtClean="0"/>
            <a:t>2</a:t>
          </a:r>
          <a:endParaRPr lang="en-US" sz="2400"/>
        </a:p>
      </dgm:t>
    </dgm:pt>
    <dgm:pt modelId="{4DF55B9E-968F-4FC4-BF4C-44273BA06A62}" type="parTrans" cxnId="{BC7A0E00-04A2-4043-9163-2CAF2503E88C}">
      <dgm:prSet/>
      <dgm:spPr/>
      <dgm:t>
        <a:bodyPr/>
        <a:lstStyle/>
        <a:p>
          <a:endParaRPr lang="en-US"/>
        </a:p>
      </dgm:t>
    </dgm:pt>
    <dgm:pt modelId="{097FD383-DE33-487F-88E2-F2BDABAFA431}" type="sibTrans" cxnId="{BC7A0E00-04A2-4043-9163-2CAF2503E88C}">
      <dgm:prSet/>
      <dgm:spPr/>
      <dgm:t>
        <a:bodyPr/>
        <a:lstStyle/>
        <a:p>
          <a:endParaRPr lang="en-US"/>
        </a:p>
      </dgm:t>
    </dgm:pt>
    <dgm:pt modelId="{935CA88D-6785-4032-8B2E-8C7DC74AA8DD}">
      <dgm:prSet custT="1"/>
      <dgm:spPr/>
      <dgm:t>
        <a:bodyPr/>
        <a:lstStyle/>
        <a:p>
          <a:pPr rtl="0"/>
          <a:r>
            <a:rPr lang="en-GB" sz="2200" smtClean="0"/>
            <a:t>Understand what is </a:t>
          </a:r>
          <a:r>
            <a:rPr lang="en-GB" sz="2200" smtClean="0">
              <a:solidFill>
                <a:srgbClr val="1125E5"/>
              </a:solidFill>
            </a:rPr>
            <a:t>Hibernate validator</a:t>
          </a:r>
          <a:r>
            <a:rPr lang="en-GB" sz="2200" smtClean="0"/>
            <a:t>.</a:t>
          </a:r>
          <a:endParaRPr lang="en-US" sz="2200"/>
        </a:p>
      </dgm:t>
    </dgm:pt>
    <dgm:pt modelId="{1ABDE3E3-FB14-46EE-B8B7-4E284BAEF71A}" type="parTrans" cxnId="{4A127417-C823-4D7E-9F49-C2413C40022B}">
      <dgm:prSet/>
      <dgm:spPr/>
      <dgm:t>
        <a:bodyPr/>
        <a:lstStyle/>
        <a:p>
          <a:endParaRPr lang="en-US"/>
        </a:p>
      </dgm:t>
    </dgm:pt>
    <dgm:pt modelId="{57463387-5DCE-4BAE-B52B-4FF0FD67D38F}" type="sibTrans" cxnId="{4A127417-C823-4D7E-9F49-C2413C40022B}">
      <dgm:prSet/>
      <dgm:spPr/>
      <dgm:t>
        <a:bodyPr/>
        <a:lstStyle/>
        <a:p>
          <a:endParaRPr lang="en-US"/>
        </a:p>
      </dgm:t>
    </dgm:pt>
    <dgm:pt modelId="{C4CF99FC-8A1C-4CE4-A790-117604FD5033}">
      <dgm:prSet custT="1"/>
      <dgm:spPr/>
      <dgm:t>
        <a:bodyPr/>
        <a:lstStyle/>
        <a:p>
          <a:pPr algn="just"/>
          <a:r>
            <a:rPr lang="en-GB" sz="2400" smtClean="0"/>
            <a:t>Able to use </a:t>
          </a:r>
          <a:r>
            <a:rPr lang="en-GB" sz="2400" smtClean="0">
              <a:solidFill>
                <a:schemeClr val="tx1"/>
              </a:solidFill>
            </a:rPr>
            <a:t>Hibernate basic and specific v</a:t>
          </a:r>
          <a:r>
            <a:rPr lang="en-US" sz="2400" smtClean="0"/>
            <a:t>alidation annotations</a:t>
          </a:r>
          <a:r>
            <a:rPr lang="en-GB" sz="2400" smtClean="0"/>
            <a:t>.</a:t>
          </a:r>
          <a:endParaRPr lang="en-US" sz="2400"/>
        </a:p>
      </dgm:t>
    </dgm:pt>
    <dgm:pt modelId="{1F8A1E73-7A90-44FE-A1C9-B0F0B4E18D75}" type="parTrans" cxnId="{123119B0-9432-4A70-AC52-ACB85EBA6BC7}">
      <dgm:prSet/>
      <dgm:spPr/>
      <dgm:t>
        <a:bodyPr/>
        <a:lstStyle/>
        <a:p>
          <a:endParaRPr lang="en-US"/>
        </a:p>
      </dgm:t>
    </dgm:pt>
    <dgm:pt modelId="{7A075465-62A9-4434-AB88-A82A2A852847}" type="sibTrans" cxnId="{123119B0-9432-4A70-AC52-ACB85EBA6BC7}">
      <dgm:prSet/>
      <dgm:spPr/>
      <dgm:t>
        <a:bodyPr/>
        <a:lstStyle/>
        <a:p>
          <a:endParaRPr lang="en-US"/>
        </a:p>
      </dgm:t>
    </dgm:pt>
    <dgm:pt modelId="{354FED98-9161-46EA-A990-F508D23C5740}" type="pres">
      <dgm:prSet presAssocID="{E303CA63-C0E0-47DB-89ED-1C1EF8BA7FB3}" presName="linearFlow" presStyleCnt="0">
        <dgm:presLayoutVars>
          <dgm:dir/>
          <dgm:animLvl val="lvl"/>
          <dgm:resizeHandles val="exact"/>
        </dgm:presLayoutVars>
      </dgm:prSet>
      <dgm:spPr/>
      <dgm:t>
        <a:bodyPr/>
        <a:lstStyle/>
        <a:p>
          <a:endParaRPr lang="en-US"/>
        </a:p>
      </dgm:t>
    </dgm:pt>
    <dgm:pt modelId="{60AF135C-707C-4DBD-81C8-61230BEB6DAC}" type="pres">
      <dgm:prSet presAssocID="{4D157E2E-05EF-4E4B-86FA-C88E0CF6B47D}" presName="composite" presStyleCnt="0"/>
      <dgm:spPr/>
    </dgm:pt>
    <dgm:pt modelId="{8D772F5D-7EB0-46F8-BB8F-761BB02EE436}" type="pres">
      <dgm:prSet presAssocID="{4D157E2E-05EF-4E4B-86FA-C88E0CF6B47D}" presName="parentText" presStyleLbl="alignNode1" presStyleIdx="0" presStyleCnt="3">
        <dgm:presLayoutVars>
          <dgm:chMax val="1"/>
          <dgm:bulletEnabled val="1"/>
        </dgm:presLayoutVars>
      </dgm:prSet>
      <dgm:spPr/>
      <dgm:t>
        <a:bodyPr/>
        <a:lstStyle/>
        <a:p>
          <a:endParaRPr lang="en-US"/>
        </a:p>
      </dgm:t>
    </dgm:pt>
    <dgm:pt modelId="{AC947E05-BEF1-4163-90B5-C4BCD4C9940C}" type="pres">
      <dgm:prSet presAssocID="{4D157E2E-05EF-4E4B-86FA-C88E0CF6B47D}" presName="descendantText" presStyleLbl="alignAcc1" presStyleIdx="0" presStyleCnt="3">
        <dgm:presLayoutVars>
          <dgm:bulletEnabled val="1"/>
        </dgm:presLayoutVars>
      </dgm:prSet>
      <dgm:spPr/>
      <dgm:t>
        <a:bodyPr/>
        <a:lstStyle/>
        <a:p>
          <a:endParaRPr lang="en-US"/>
        </a:p>
      </dgm:t>
    </dgm:pt>
    <dgm:pt modelId="{0F8A83D8-76D8-481A-A604-6D71CC197287}" type="pres">
      <dgm:prSet presAssocID="{58E91AF5-567D-4AFA-BE28-0C5B4F517818}" presName="sp" presStyleCnt="0"/>
      <dgm:spPr/>
    </dgm:pt>
    <dgm:pt modelId="{F84B728F-FA09-466E-9815-DB245A254A42}" type="pres">
      <dgm:prSet presAssocID="{19E91010-7A05-43A4-AAE7-79697A4A47B8}" presName="composite" presStyleCnt="0"/>
      <dgm:spPr/>
    </dgm:pt>
    <dgm:pt modelId="{2E077B78-13A3-4FFB-A16F-300CE5053F59}" type="pres">
      <dgm:prSet presAssocID="{19E91010-7A05-43A4-AAE7-79697A4A47B8}" presName="parentText" presStyleLbl="alignNode1" presStyleIdx="1" presStyleCnt="3">
        <dgm:presLayoutVars>
          <dgm:chMax val="1"/>
          <dgm:bulletEnabled val="1"/>
        </dgm:presLayoutVars>
      </dgm:prSet>
      <dgm:spPr/>
      <dgm:t>
        <a:bodyPr/>
        <a:lstStyle/>
        <a:p>
          <a:endParaRPr lang="en-US"/>
        </a:p>
      </dgm:t>
    </dgm:pt>
    <dgm:pt modelId="{7E6FF1BD-361D-4FA8-B19A-A9A48E39D49C}" type="pres">
      <dgm:prSet presAssocID="{19E91010-7A05-43A4-AAE7-79697A4A47B8}" presName="descendantText" presStyleLbl="alignAcc1" presStyleIdx="1" presStyleCnt="3">
        <dgm:presLayoutVars>
          <dgm:bulletEnabled val="1"/>
        </dgm:presLayoutVars>
      </dgm:prSet>
      <dgm:spPr/>
      <dgm:t>
        <a:bodyPr/>
        <a:lstStyle/>
        <a:p>
          <a:endParaRPr lang="en-US"/>
        </a:p>
      </dgm:t>
    </dgm:pt>
    <dgm:pt modelId="{66102AAD-F6DB-40B8-8411-71CBC39A95E8}" type="pres">
      <dgm:prSet presAssocID="{097FD383-DE33-487F-88E2-F2BDABAFA431}" presName="sp" presStyleCnt="0"/>
      <dgm:spPr/>
    </dgm:pt>
    <dgm:pt modelId="{C6D2872E-A3AD-420C-9AA6-64DA756EF5B8}" type="pres">
      <dgm:prSet presAssocID="{8AF37F3F-6AD3-4B39-ACF6-088FB9E16A54}" presName="composite" presStyleCnt="0"/>
      <dgm:spPr/>
    </dgm:pt>
    <dgm:pt modelId="{92EDCFFE-8F35-464E-B205-351CF0F62DC1}" type="pres">
      <dgm:prSet presAssocID="{8AF37F3F-6AD3-4B39-ACF6-088FB9E16A54}" presName="parentText" presStyleLbl="alignNode1" presStyleIdx="2" presStyleCnt="3">
        <dgm:presLayoutVars>
          <dgm:chMax val="1"/>
          <dgm:bulletEnabled val="1"/>
        </dgm:presLayoutVars>
      </dgm:prSet>
      <dgm:spPr/>
      <dgm:t>
        <a:bodyPr/>
        <a:lstStyle/>
        <a:p>
          <a:endParaRPr lang="en-US"/>
        </a:p>
      </dgm:t>
    </dgm:pt>
    <dgm:pt modelId="{CE813CE7-2B86-4314-B679-09509CAF77A7}" type="pres">
      <dgm:prSet presAssocID="{8AF37F3F-6AD3-4B39-ACF6-088FB9E16A54}" presName="descendantText" presStyleLbl="alignAcc1" presStyleIdx="2" presStyleCnt="3">
        <dgm:presLayoutVars>
          <dgm:bulletEnabled val="1"/>
        </dgm:presLayoutVars>
      </dgm:prSet>
      <dgm:spPr/>
      <dgm:t>
        <a:bodyPr/>
        <a:lstStyle/>
        <a:p>
          <a:endParaRPr lang="en-US"/>
        </a:p>
      </dgm:t>
    </dgm:pt>
  </dgm:ptLst>
  <dgm:cxnLst>
    <dgm:cxn modelId="{ED04BB86-5506-4EBC-94A3-D9EBE410B1C3}" type="presOf" srcId="{4D157E2E-05EF-4E4B-86FA-C88E0CF6B47D}" destId="{8D772F5D-7EB0-46F8-BB8F-761BB02EE436}" srcOrd="0" destOrd="0" presId="urn:microsoft.com/office/officeart/2005/8/layout/chevron2"/>
    <dgm:cxn modelId="{5C5F9E05-A293-436B-B7F5-52D346ECC0A5}" type="presOf" srcId="{E303CA63-C0E0-47DB-89ED-1C1EF8BA7FB3}" destId="{354FED98-9161-46EA-A990-F508D23C5740}" srcOrd="0" destOrd="0" presId="urn:microsoft.com/office/officeart/2005/8/layout/chevron2"/>
    <dgm:cxn modelId="{948B690C-C4DD-487B-B996-5FDDB8C2296D}" srcId="{E303CA63-C0E0-47DB-89ED-1C1EF8BA7FB3}" destId="{4D157E2E-05EF-4E4B-86FA-C88E0CF6B47D}" srcOrd="0" destOrd="0" parTransId="{401D22BC-464E-4F1E-AA7D-94293CFF6807}" sibTransId="{58E91AF5-567D-4AFA-BE28-0C5B4F517818}"/>
    <dgm:cxn modelId="{8401484E-45EB-4579-AE70-680E97BA5E65}" type="presOf" srcId="{21586AEF-53EF-4AC5-A268-EC9D0D6613B1}" destId="{7E6FF1BD-361D-4FA8-B19A-A9A48E39D49C}" srcOrd="0" destOrd="0" presId="urn:microsoft.com/office/officeart/2005/8/layout/chevron2"/>
    <dgm:cxn modelId="{BC7A0E00-04A2-4043-9163-2CAF2503E88C}" srcId="{E303CA63-C0E0-47DB-89ED-1C1EF8BA7FB3}" destId="{19E91010-7A05-43A4-AAE7-79697A4A47B8}" srcOrd="1" destOrd="0" parTransId="{4DF55B9E-968F-4FC4-BF4C-44273BA06A62}" sibTransId="{097FD383-DE33-487F-88E2-F2BDABAFA431}"/>
    <dgm:cxn modelId="{BE815920-07BD-4938-BA3C-DA7398EEF89B}" srcId="{E303CA63-C0E0-47DB-89ED-1C1EF8BA7FB3}" destId="{8AF37F3F-6AD3-4B39-ACF6-088FB9E16A54}" srcOrd="2" destOrd="0" parTransId="{2926D785-1766-4D10-89A4-E46D0CF9896C}" sibTransId="{96DB2C08-2D2E-485E-B2BB-75FA6D1EFA9B}"/>
    <dgm:cxn modelId="{123119B0-9432-4A70-AC52-ACB85EBA6BC7}" srcId="{8AF37F3F-6AD3-4B39-ACF6-088FB9E16A54}" destId="{C4CF99FC-8A1C-4CE4-A790-117604FD5033}" srcOrd="0" destOrd="0" parTransId="{1F8A1E73-7A90-44FE-A1C9-B0F0B4E18D75}" sibTransId="{7A075465-62A9-4434-AB88-A82A2A852847}"/>
    <dgm:cxn modelId="{4A127417-C823-4D7E-9F49-C2413C40022B}" srcId="{4D157E2E-05EF-4E4B-86FA-C88E0CF6B47D}" destId="{935CA88D-6785-4032-8B2E-8C7DC74AA8DD}" srcOrd="0" destOrd="0" parTransId="{1ABDE3E3-FB14-46EE-B8B7-4E284BAEF71A}" sibTransId="{57463387-5DCE-4BAE-B52B-4FF0FD67D38F}"/>
    <dgm:cxn modelId="{0E77A394-CCD1-456F-9F45-DA415A998FF1}" type="presOf" srcId="{C4CF99FC-8A1C-4CE4-A790-117604FD5033}" destId="{CE813CE7-2B86-4314-B679-09509CAF77A7}" srcOrd="0" destOrd="0" presId="urn:microsoft.com/office/officeart/2005/8/layout/chevron2"/>
    <dgm:cxn modelId="{0AD34ECC-2F59-4237-925F-BD8C88592618}" type="presOf" srcId="{8AF37F3F-6AD3-4B39-ACF6-088FB9E16A54}" destId="{92EDCFFE-8F35-464E-B205-351CF0F62DC1}" srcOrd="0" destOrd="0" presId="urn:microsoft.com/office/officeart/2005/8/layout/chevron2"/>
    <dgm:cxn modelId="{45C1719E-B1FA-4232-94C5-101082C5656A}" type="presOf" srcId="{935CA88D-6785-4032-8B2E-8C7DC74AA8DD}" destId="{AC947E05-BEF1-4163-90B5-C4BCD4C9940C}" srcOrd="0" destOrd="0" presId="urn:microsoft.com/office/officeart/2005/8/layout/chevron2"/>
    <dgm:cxn modelId="{817E6919-DF57-441E-8F32-0481D7DF7230}" srcId="{19E91010-7A05-43A4-AAE7-79697A4A47B8}" destId="{21586AEF-53EF-4AC5-A268-EC9D0D6613B1}" srcOrd="0" destOrd="0" parTransId="{245CFD02-DA11-4761-B9DB-D8B9A282C6E6}" sibTransId="{A9BC832C-7C30-4DA3-B648-723E98402763}"/>
    <dgm:cxn modelId="{AEC8F329-5AD3-44A3-8D99-07EFB609987B}" type="presOf" srcId="{19E91010-7A05-43A4-AAE7-79697A4A47B8}" destId="{2E077B78-13A3-4FFB-A16F-300CE5053F59}" srcOrd="0" destOrd="0" presId="urn:microsoft.com/office/officeart/2005/8/layout/chevron2"/>
    <dgm:cxn modelId="{169F3ACE-E15E-4285-BE60-C2090B595625}" type="presParOf" srcId="{354FED98-9161-46EA-A990-F508D23C5740}" destId="{60AF135C-707C-4DBD-81C8-61230BEB6DAC}" srcOrd="0" destOrd="0" presId="urn:microsoft.com/office/officeart/2005/8/layout/chevron2"/>
    <dgm:cxn modelId="{EA147AD0-ABF0-4329-86F2-B2FA805F4F08}" type="presParOf" srcId="{60AF135C-707C-4DBD-81C8-61230BEB6DAC}" destId="{8D772F5D-7EB0-46F8-BB8F-761BB02EE436}" srcOrd="0" destOrd="0" presId="urn:microsoft.com/office/officeart/2005/8/layout/chevron2"/>
    <dgm:cxn modelId="{849F0522-AC88-4DAC-9A38-B9CCECC11C17}" type="presParOf" srcId="{60AF135C-707C-4DBD-81C8-61230BEB6DAC}" destId="{AC947E05-BEF1-4163-90B5-C4BCD4C9940C}" srcOrd="1" destOrd="0" presId="urn:microsoft.com/office/officeart/2005/8/layout/chevron2"/>
    <dgm:cxn modelId="{F06FE9E1-91E8-4F31-B13C-43EFF3F6C1E0}" type="presParOf" srcId="{354FED98-9161-46EA-A990-F508D23C5740}" destId="{0F8A83D8-76D8-481A-A604-6D71CC197287}" srcOrd="1" destOrd="0" presId="urn:microsoft.com/office/officeart/2005/8/layout/chevron2"/>
    <dgm:cxn modelId="{74CB4B4C-E198-4A2A-9257-C05E4655BB8C}" type="presParOf" srcId="{354FED98-9161-46EA-A990-F508D23C5740}" destId="{F84B728F-FA09-466E-9815-DB245A254A42}" srcOrd="2" destOrd="0" presId="urn:microsoft.com/office/officeart/2005/8/layout/chevron2"/>
    <dgm:cxn modelId="{EDC296E7-7A28-4D90-A8DF-F06B30B15B66}" type="presParOf" srcId="{F84B728F-FA09-466E-9815-DB245A254A42}" destId="{2E077B78-13A3-4FFB-A16F-300CE5053F59}" srcOrd="0" destOrd="0" presId="urn:microsoft.com/office/officeart/2005/8/layout/chevron2"/>
    <dgm:cxn modelId="{156C30DA-13F8-482E-A188-60F1A996AEA4}" type="presParOf" srcId="{F84B728F-FA09-466E-9815-DB245A254A42}" destId="{7E6FF1BD-361D-4FA8-B19A-A9A48E39D49C}" srcOrd="1" destOrd="0" presId="urn:microsoft.com/office/officeart/2005/8/layout/chevron2"/>
    <dgm:cxn modelId="{63CE2A23-2CA4-4875-AF49-C645A1A0B5CA}" type="presParOf" srcId="{354FED98-9161-46EA-A990-F508D23C5740}" destId="{66102AAD-F6DB-40B8-8411-71CBC39A95E8}" srcOrd="3" destOrd="0" presId="urn:microsoft.com/office/officeart/2005/8/layout/chevron2"/>
    <dgm:cxn modelId="{1CB17EA9-1946-47A1-911F-93813F081034}" type="presParOf" srcId="{354FED98-9161-46EA-A990-F508D23C5740}" destId="{C6D2872E-A3AD-420C-9AA6-64DA756EF5B8}" srcOrd="4" destOrd="0" presId="urn:microsoft.com/office/officeart/2005/8/layout/chevron2"/>
    <dgm:cxn modelId="{FD3CE7D0-868E-414D-9607-DE8DF34F9F54}" type="presParOf" srcId="{C6D2872E-A3AD-420C-9AA6-64DA756EF5B8}" destId="{92EDCFFE-8F35-464E-B205-351CF0F62DC1}" srcOrd="0" destOrd="0" presId="urn:microsoft.com/office/officeart/2005/8/layout/chevron2"/>
    <dgm:cxn modelId="{DE160BB3-867A-4769-9FB0-3955D1B6AFE6}" type="presParOf" srcId="{C6D2872E-A3AD-420C-9AA6-64DA756EF5B8}" destId="{CE813CE7-2B86-4314-B679-09509CAF77A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72F5D-7EB0-46F8-BB8F-761BB02EE436}">
      <dsp:nvSpPr>
        <dsp:cNvPr id="0" name=""/>
        <dsp:cNvSpPr/>
      </dsp:nvSpPr>
      <dsp:spPr>
        <a:xfrm rot="5400000">
          <a:off x="-183777" y="184202"/>
          <a:ext cx="1225181" cy="857626"/>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1</a:t>
          </a:r>
          <a:endParaRPr lang="en-US" sz="2400" kern="1200"/>
        </a:p>
      </dsp:txBody>
      <dsp:txXfrm rot="-5400000">
        <a:off x="1" y="429237"/>
        <a:ext cx="857626" cy="367555"/>
      </dsp:txXfrm>
    </dsp:sp>
    <dsp:sp modelId="{AC947E05-BEF1-4163-90B5-C4BCD4C9940C}">
      <dsp:nvSpPr>
        <dsp:cNvPr id="0" name=""/>
        <dsp:cNvSpPr/>
      </dsp:nvSpPr>
      <dsp:spPr>
        <a:xfrm rot="5400000">
          <a:off x="4387523" y="-3529471"/>
          <a:ext cx="796367" cy="7856160"/>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smtClean="0"/>
            <a:t>Understand what is </a:t>
          </a:r>
          <a:r>
            <a:rPr lang="en-GB" sz="2200" kern="1200" smtClean="0">
              <a:solidFill>
                <a:srgbClr val="1125E5"/>
              </a:solidFill>
            </a:rPr>
            <a:t>Hibernate validator</a:t>
          </a:r>
          <a:r>
            <a:rPr lang="en-GB" sz="2200" kern="1200" smtClean="0"/>
            <a:t>.</a:t>
          </a:r>
          <a:endParaRPr lang="en-US" sz="2200" kern="1200"/>
        </a:p>
      </dsp:txBody>
      <dsp:txXfrm rot="-5400000">
        <a:off x="857627" y="39300"/>
        <a:ext cx="7817285" cy="718617"/>
      </dsp:txXfrm>
    </dsp:sp>
    <dsp:sp modelId="{2E077B78-13A3-4FFB-A16F-300CE5053F59}">
      <dsp:nvSpPr>
        <dsp:cNvPr id="0" name=""/>
        <dsp:cNvSpPr/>
      </dsp:nvSpPr>
      <dsp:spPr>
        <a:xfrm rot="5400000">
          <a:off x="-183777" y="1209026"/>
          <a:ext cx="1225181" cy="857626"/>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2</a:t>
          </a:r>
          <a:endParaRPr lang="en-US" sz="2400" kern="1200"/>
        </a:p>
      </dsp:txBody>
      <dsp:txXfrm rot="-5400000">
        <a:off x="1" y="1454061"/>
        <a:ext cx="857626" cy="367555"/>
      </dsp:txXfrm>
    </dsp:sp>
    <dsp:sp modelId="{7E6FF1BD-361D-4FA8-B19A-A9A48E39D49C}">
      <dsp:nvSpPr>
        <dsp:cNvPr id="0" name=""/>
        <dsp:cNvSpPr/>
      </dsp:nvSpPr>
      <dsp:spPr>
        <a:xfrm rot="5400000">
          <a:off x="4387523" y="-2504646"/>
          <a:ext cx="796367" cy="7856160"/>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smtClean="0"/>
            <a:t>Understand the </a:t>
          </a:r>
          <a:r>
            <a:rPr lang="en-GB" sz="2200" b="1" kern="1200" smtClean="0">
              <a:solidFill>
                <a:schemeClr val="tx1">
                  <a:lumMod val="95000"/>
                  <a:lumOff val="5000"/>
                </a:schemeClr>
              </a:solidFill>
            </a:rPr>
            <a:t>basic steps </a:t>
          </a:r>
          <a:r>
            <a:rPr lang="en-GB" sz="2200" b="0" kern="1200" smtClean="0">
              <a:solidFill>
                <a:schemeClr val="tx1">
                  <a:lumMod val="95000"/>
                  <a:lumOff val="5000"/>
                </a:schemeClr>
              </a:solidFill>
            </a:rPr>
            <a:t>to create and use hibernate validator</a:t>
          </a:r>
          <a:r>
            <a:rPr lang="en-GB" sz="2200" kern="1200" smtClean="0"/>
            <a:t>.</a:t>
          </a:r>
          <a:endParaRPr lang="en-US" sz="2200" kern="1200"/>
        </a:p>
      </dsp:txBody>
      <dsp:txXfrm rot="-5400000">
        <a:off x="857627" y="1064125"/>
        <a:ext cx="7817285" cy="718617"/>
      </dsp:txXfrm>
    </dsp:sp>
    <dsp:sp modelId="{92EDCFFE-8F35-464E-B205-351CF0F62DC1}">
      <dsp:nvSpPr>
        <dsp:cNvPr id="0" name=""/>
        <dsp:cNvSpPr/>
      </dsp:nvSpPr>
      <dsp:spPr>
        <a:xfrm rot="5400000">
          <a:off x="-183777" y="2233850"/>
          <a:ext cx="1225181" cy="857626"/>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3</a:t>
          </a:r>
          <a:endParaRPr lang="en-US" sz="2400" kern="1200"/>
        </a:p>
      </dsp:txBody>
      <dsp:txXfrm rot="-5400000">
        <a:off x="1" y="2478885"/>
        <a:ext cx="857626" cy="367555"/>
      </dsp:txXfrm>
    </dsp:sp>
    <dsp:sp modelId="{CE813CE7-2B86-4314-B679-09509CAF77A7}">
      <dsp:nvSpPr>
        <dsp:cNvPr id="0" name=""/>
        <dsp:cNvSpPr/>
      </dsp:nvSpPr>
      <dsp:spPr>
        <a:xfrm rot="5400000">
          <a:off x="4387523" y="-1479822"/>
          <a:ext cx="796367" cy="7856160"/>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GB" sz="2400" kern="1200" smtClean="0"/>
            <a:t>Able to use </a:t>
          </a:r>
          <a:r>
            <a:rPr lang="en-GB" sz="2400" kern="1200" smtClean="0">
              <a:solidFill>
                <a:schemeClr val="tx1"/>
              </a:solidFill>
            </a:rPr>
            <a:t>Hibernate basic and specific v</a:t>
          </a:r>
          <a:r>
            <a:rPr lang="en-US" sz="2400" kern="1200" smtClean="0"/>
            <a:t>alidation annotations</a:t>
          </a:r>
          <a:r>
            <a:rPr lang="en-GB" sz="2400" kern="1200" smtClean="0"/>
            <a:t>.</a:t>
          </a:r>
          <a:endParaRPr lang="en-US" sz="2400" kern="1200"/>
        </a:p>
      </dsp:txBody>
      <dsp:txXfrm rot="-5400000">
        <a:off x="857627" y="2088949"/>
        <a:ext cx="7817285" cy="7186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10/23/2020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10/23/2020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egexr.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ww.codota.com/code/java/methods/org.hibernate.validator.Pattern/%3cinit%3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1512443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the string “</a:t>
            </a:r>
            <a:r>
              <a:rPr lang="en-US" sz="1200" b="0" i="0" kern="1200" dirty="0" err="1"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\uD835\uDD0A” is 4 characters long, but it contains only 3 code points, so it'll fail the first constraint and pass the second one.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22</a:t>
            </a:fld>
            <a:endParaRPr lang="en-US"/>
          </a:p>
        </p:txBody>
      </p:sp>
    </p:spTree>
    <p:extLst>
      <p:ext uri="{BB962C8B-B14F-4D97-AF65-F5344CB8AC3E}">
        <p14:creationId xmlns:p14="http://schemas.microsoft.com/office/powerpoint/2010/main" val="592128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https://regexr.com/</a:t>
            </a:r>
            <a:r>
              <a:rPr lang="en-US" dirty="0" smtClean="0"/>
              <a:t>:</a:t>
            </a:r>
          </a:p>
          <a:p>
            <a:r>
              <a:rPr lang="en-US" sz="1200" b="0" i="0" kern="1200" dirty="0" smtClean="0">
                <a:solidFill>
                  <a:schemeClr val="tx1"/>
                </a:solidFill>
                <a:effectLst/>
                <a:latin typeface="+mn-lt"/>
                <a:ea typeface="+mn-ea"/>
                <a:cs typeface="+mn-cs"/>
              </a:rPr>
              <a:t>@</a:t>
            </a:r>
            <a:r>
              <a:rPr lang="en-US" sz="1200" b="1" i="0" u="none" strike="noStrike" kern="1200" dirty="0" smtClean="0">
                <a:solidFill>
                  <a:schemeClr val="tx1"/>
                </a:solidFill>
                <a:effectLst/>
                <a:latin typeface="+mn-lt"/>
                <a:ea typeface="+mn-ea"/>
                <a:cs typeface="+mn-cs"/>
                <a:hlinkClick r:id="rId4"/>
              </a:rPr>
              <a:t>Pattern</a:t>
            </a:r>
            <a:r>
              <a:rPr lang="en-US" sz="1200" b="0" i="0" kern="1200" dirty="0" smtClean="0">
                <a:solidFill>
                  <a:schemeClr val="tx1"/>
                </a:solidFill>
                <a:effectLst/>
                <a:latin typeface="+mn-lt"/>
                <a:ea typeface="+mn-ea"/>
                <a:cs typeface="+mn-cs"/>
              </a:rPr>
              <a:t>(regex="[0-9]{5}(-[0-9]{4})?", message="not a valid </a:t>
            </a:r>
            <a:r>
              <a:rPr lang="en-US" sz="1200" b="0" i="0" kern="1200" dirty="0" err="1" smtClean="0">
                <a:solidFill>
                  <a:schemeClr val="tx1"/>
                </a:solidFill>
                <a:effectLst/>
                <a:latin typeface="+mn-lt"/>
                <a:ea typeface="+mn-ea"/>
                <a:cs typeface="+mn-cs"/>
              </a:rPr>
              <a:t>zipcode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t>
            </a:r>
            <a:r>
              <a:rPr lang="en-US" sz="1200" b="1" i="0" u="none" strike="noStrike" kern="1200" dirty="0" smtClean="0">
                <a:solidFill>
                  <a:schemeClr val="tx1"/>
                </a:solidFill>
                <a:effectLst/>
                <a:latin typeface="+mn-lt"/>
                <a:ea typeface="+mn-ea"/>
                <a:cs typeface="+mn-cs"/>
                <a:hlinkClick r:id="rId4"/>
              </a:rPr>
              <a:t>Pattern</a:t>
            </a:r>
            <a:r>
              <a:rPr lang="en-US" sz="1200" b="0" i="0" kern="1200" dirty="0" smtClean="0">
                <a:solidFill>
                  <a:schemeClr val="tx1"/>
                </a:solidFill>
                <a:effectLst/>
                <a:latin typeface="+mn-lt"/>
                <a:ea typeface="+mn-ea"/>
                <a:cs typeface="+mn-cs"/>
              </a:rPr>
              <a:t>(regex = "^((</a:t>
            </a:r>
            <a:r>
              <a:rPr lang="en-US" sz="1200" b="0" i="0" kern="1200" dirty="0" err="1" smtClean="0">
                <a:solidFill>
                  <a:schemeClr val="tx1"/>
                </a:solidFill>
                <a:effectLst/>
                <a:latin typeface="+mn-lt"/>
                <a:ea typeface="+mn-ea"/>
                <a:cs typeface="+mn-cs"/>
              </a:rPr>
              <a:t>http|https</a:t>
            </a:r>
            <a:r>
              <a:rPr lang="en-US" sz="1200" b="0" i="0" kern="1200" dirty="0" smtClean="0">
                <a:solidFill>
                  <a:schemeClr val="tx1"/>
                </a:solidFill>
                <a:effectLst/>
                <a:latin typeface="+mn-lt"/>
                <a:ea typeface="+mn-ea"/>
                <a:cs typeface="+mn-cs"/>
              </a:rPr>
              <a:t>):\\/\\/(\\w+:{0,1}\\w*@)?(\\S+)(:[0-9]+)?(\\/|\\/([\\w#!:.?+=&amp;%@!\\-\\/]))?){0,1}$", message = "</a:t>
            </a:r>
            <a:r>
              <a:rPr lang="en-US" sz="1200" b="0" i="0" kern="1200" dirty="0" err="1" smtClean="0">
                <a:solidFill>
                  <a:schemeClr val="tx1"/>
                </a:solidFill>
                <a:effectLst/>
                <a:latin typeface="+mn-lt"/>
                <a:ea typeface="+mn-ea"/>
                <a:cs typeface="+mn-cs"/>
              </a:rPr>
              <a:t>har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ogiltig</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URL")</a:t>
            </a:r>
          </a:p>
          <a:p>
            <a:r>
              <a:rPr lang="en-US" sz="1200" smtClean="0">
                <a:solidFill>
                  <a:srgbClr val="000000"/>
                </a:solidFill>
                <a:highlight>
                  <a:srgbClr val="E8F2FE"/>
                </a:highlight>
                <a:latin typeface="Consolas" panose="020B0609020204030204" pitchFamily="49" charset="0"/>
              </a:rPr>
              <a:t> </a:t>
            </a:r>
            <a:r>
              <a:rPr lang="en-US" sz="1200" smtClean="0">
                <a:solidFill>
                  <a:srgbClr val="646464"/>
                </a:solidFill>
                <a:highlight>
                  <a:srgbClr val="E8F2FE"/>
                </a:highlight>
                <a:latin typeface="Consolas" panose="020B0609020204030204" pitchFamily="49" charset="0"/>
              </a:rPr>
              <a:t>@Pattern</a:t>
            </a:r>
            <a:r>
              <a:rPr lang="en-US" sz="1200" smtClean="0">
                <a:solidFill>
                  <a:srgbClr val="000000"/>
                </a:solidFill>
                <a:highlight>
                  <a:srgbClr val="E8F2FE"/>
                </a:highlight>
                <a:latin typeface="Consolas" panose="020B0609020204030204" pitchFamily="49" charset="0"/>
              </a:rPr>
              <a:t>(regexp=</a:t>
            </a:r>
            <a:r>
              <a:rPr lang="en-US" sz="1200" smtClean="0">
                <a:solidFill>
                  <a:srgbClr val="2A00FF"/>
                </a:solidFill>
                <a:highlight>
                  <a:srgbClr val="E8F2FE"/>
                </a:highlight>
                <a:latin typeface="Consolas" panose="020B0609020204030204" pitchFamily="49" charset="0"/>
              </a:rPr>
              <a:t>"^[A-Za-z0-9_]+$"</a:t>
            </a:r>
            <a:r>
              <a:rPr lang="en-US" sz="1200" smtClean="0">
                <a:solidFill>
                  <a:srgbClr val="000000"/>
                </a:solidFill>
                <a:highlight>
                  <a:srgbClr val="E8F2FE"/>
                </a:highlight>
                <a:latin typeface="Consolas" panose="020B0609020204030204" pitchFamily="49" charset="0"/>
              </a:rPr>
              <a:t>, message=</a:t>
            </a:r>
            <a:r>
              <a:rPr lang="en-US" sz="1200" smtClean="0">
                <a:solidFill>
                  <a:srgbClr val="2A00FF"/>
                </a:solidFill>
                <a:highlight>
                  <a:srgbClr val="E8F2FE"/>
                </a:highlight>
                <a:latin typeface="Consolas" panose="020B0609020204030204" pitchFamily="49" charset="0"/>
              </a:rPr>
              <a:t>"{user.name.rex}"</a:t>
            </a:r>
            <a:r>
              <a:rPr lang="en-US" sz="1200" smtClean="0">
                <a:solidFill>
                  <a:srgbClr val="000000"/>
                </a:solidFill>
                <a:highlight>
                  <a:srgbClr val="E8F2FE"/>
                </a:highlight>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24</a:t>
            </a:fld>
            <a:endParaRPr lang="en-US"/>
          </a:p>
        </p:txBody>
      </p:sp>
    </p:spTree>
    <p:extLst>
      <p:ext uri="{BB962C8B-B14F-4D97-AF65-F5344CB8AC3E}">
        <p14:creationId xmlns:p14="http://schemas.microsoft.com/office/powerpoint/2010/main" val="592128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smtClean="0"/>
              <a:t>Overview: What</a:t>
            </a:r>
            <a:r>
              <a:rPr lang="en-US" baseline="0" dirty="0" smtClean="0"/>
              <a:t> </a:t>
            </a:r>
            <a:r>
              <a:rPr lang="en-US" baseline="0" smtClean="0"/>
              <a:t>is hibernate </a:t>
            </a:r>
            <a:r>
              <a:rPr lang="en-US" baseline="0" dirty="0" smtClean="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25</a:t>
            </a:fld>
            <a:endParaRPr lang="en-US"/>
          </a:p>
        </p:txBody>
      </p:sp>
    </p:spTree>
    <p:extLst>
      <p:ext uri="{BB962C8B-B14F-4D97-AF65-F5344CB8AC3E}">
        <p14:creationId xmlns:p14="http://schemas.microsoft.com/office/powerpoint/2010/main" val="393646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26</a:t>
            </a:fld>
            <a:endParaRPr lang="en-US"/>
          </a:p>
        </p:txBody>
      </p:sp>
    </p:spTree>
    <p:extLst>
      <p:ext uri="{BB962C8B-B14F-4D97-AF65-F5344CB8AC3E}">
        <p14:creationId xmlns:p14="http://schemas.microsoft.com/office/powerpoint/2010/main" val="244143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smtClean="0"/>
              <a:t>Overview: What</a:t>
            </a:r>
            <a:r>
              <a:rPr lang="en-US" baseline="0" dirty="0" smtClean="0"/>
              <a:t> </a:t>
            </a:r>
            <a:r>
              <a:rPr lang="en-US" baseline="0" smtClean="0"/>
              <a:t>is hibernate </a:t>
            </a:r>
            <a:r>
              <a:rPr lang="en-US" baseline="0" dirty="0" smtClean="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a:t>
            </a:fld>
            <a:endParaRPr lang="en-US"/>
          </a:p>
        </p:txBody>
      </p:sp>
    </p:spTree>
    <p:extLst>
      <p:ext uri="{BB962C8B-B14F-4D97-AF65-F5344CB8AC3E}">
        <p14:creationId xmlns:p14="http://schemas.microsoft.com/office/powerpoint/2010/main" val="404743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6</a:t>
            </a:fld>
            <a:endParaRPr lang="en-US"/>
          </a:p>
        </p:txBody>
      </p:sp>
    </p:spTree>
    <p:extLst>
      <p:ext uri="{BB962C8B-B14F-4D97-AF65-F5344CB8AC3E}">
        <p14:creationId xmlns:p14="http://schemas.microsoft.com/office/powerpoint/2010/main" val="1533255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7</a:t>
            </a:fld>
            <a:endParaRPr lang="en-US"/>
          </a:p>
        </p:txBody>
      </p:sp>
    </p:spTree>
    <p:extLst>
      <p:ext uri="{BB962C8B-B14F-4D97-AF65-F5344CB8AC3E}">
        <p14:creationId xmlns:p14="http://schemas.microsoft.com/office/powerpoint/2010/main" val="3499427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16</a:t>
            </a:fld>
            <a:endParaRPr lang="en-US"/>
          </a:p>
        </p:txBody>
      </p:sp>
    </p:spTree>
    <p:extLst>
      <p:ext uri="{BB962C8B-B14F-4D97-AF65-F5344CB8AC3E}">
        <p14:creationId xmlns:p14="http://schemas.microsoft.com/office/powerpoint/2010/main" val="59212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17</a:t>
            </a:fld>
            <a:endParaRPr lang="en-US"/>
          </a:p>
        </p:txBody>
      </p:sp>
    </p:spTree>
    <p:extLst>
      <p:ext uri="{BB962C8B-B14F-4D97-AF65-F5344CB8AC3E}">
        <p14:creationId xmlns:p14="http://schemas.microsoft.com/office/powerpoint/2010/main" val="592128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18</a:t>
            </a:fld>
            <a:endParaRPr lang="en-US"/>
          </a:p>
        </p:txBody>
      </p:sp>
    </p:spTree>
    <p:extLst>
      <p:ext uri="{BB962C8B-B14F-4D97-AF65-F5344CB8AC3E}">
        <p14:creationId xmlns:p14="http://schemas.microsoft.com/office/powerpoint/2010/main" val="592128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the string “</a:t>
            </a:r>
            <a:r>
              <a:rPr lang="en-US" sz="1200" b="0" i="0" kern="1200" dirty="0" err="1"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\uD835\uDD0A” is 4 </a:t>
            </a:r>
            <a:r>
              <a:rPr lang="en-US" sz="1200" b="0" i="0" kern="1200" smtClean="0">
                <a:solidFill>
                  <a:schemeClr val="tx1"/>
                </a:solidFill>
                <a:effectLst/>
                <a:latin typeface="+mn-lt"/>
                <a:ea typeface="+mn-ea"/>
                <a:cs typeface="+mn-cs"/>
              </a:rPr>
              <a:t>characters long, </a:t>
            </a:r>
            <a:r>
              <a:rPr lang="en-US" sz="1200" b="0" i="0" kern="1200" dirty="0" smtClean="0">
                <a:solidFill>
                  <a:schemeClr val="tx1"/>
                </a:solidFill>
                <a:effectLst/>
                <a:latin typeface="+mn-lt"/>
                <a:ea typeface="+mn-ea"/>
                <a:cs typeface="+mn-cs"/>
              </a:rPr>
              <a:t>but it contains only 3 code points, so it'll fail the first constraint and pass the second </a:t>
            </a:r>
            <a:r>
              <a:rPr lang="en-US" sz="1200" b="0" i="0" kern="1200" smtClean="0">
                <a:solidFill>
                  <a:schemeClr val="tx1"/>
                </a:solidFill>
                <a:effectLst/>
                <a:latin typeface="+mn-lt"/>
                <a:ea typeface="+mn-ea"/>
                <a:cs typeface="+mn-cs"/>
              </a:rPr>
              <a:t>one.</a:t>
            </a:r>
          </a:p>
          <a:p>
            <a:endParaRPr lang="en-GB" sz="1200" b="0" i="0" kern="1200" smtClean="0">
              <a:solidFill>
                <a:schemeClr val="tx1"/>
              </a:solidFill>
              <a:effectLst/>
              <a:latin typeface="+mn-lt"/>
              <a:ea typeface="+mn-ea"/>
              <a:cs typeface="+mn-cs"/>
            </a:endParaRPr>
          </a:p>
          <a:p>
            <a:r>
              <a:rPr lang="en-GB" sz="1200" b="0" i="0" kern="1200" smtClean="0">
                <a:solidFill>
                  <a:schemeClr val="tx1"/>
                </a:solidFill>
                <a:effectLst/>
                <a:latin typeface="+mn-lt"/>
                <a:ea typeface="+mn-ea"/>
                <a:cs typeface="+mn-cs"/>
              </a:rPr>
              <a:t>Hiểu</a:t>
            </a:r>
            <a:r>
              <a:rPr lang="en-GB" sz="1200" b="0" i="0" kern="1200" baseline="0" smtClean="0">
                <a:solidFill>
                  <a:schemeClr val="tx1"/>
                </a:solidFill>
                <a:effectLst/>
                <a:latin typeface="+mn-lt"/>
                <a:ea typeface="+mn-ea"/>
                <a:cs typeface="+mn-cs"/>
              </a:rPr>
              <a:t> thêm về Code point:</a:t>
            </a:r>
          </a:p>
          <a:p>
            <a:r>
              <a:rPr lang="vi-VN" sz="1200" b="1" i="0" kern="1200" smtClean="0">
                <a:solidFill>
                  <a:schemeClr val="tx1"/>
                </a:solidFill>
                <a:effectLst/>
                <a:latin typeface="+mn-lt"/>
                <a:ea typeface="+mn-ea"/>
                <a:cs typeface="+mn-cs"/>
              </a:rPr>
              <a:t>Bảng mã Unicode</a:t>
            </a:r>
          </a:p>
          <a:p>
            <a:r>
              <a:rPr lang="vi-VN" sz="1200" b="0" i="0" kern="1200" smtClean="0">
                <a:solidFill>
                  <a:schemeClr val="tx1"/>
                </a:solidFill>
                <a:effectLst/>
                <a:latin typeface="+mn-lt"/>
                <a:ea typeface="+mn-ea"/>
                <a:cs typeface="+mn-cs"/>
              </a:rPr>
              <a:t>Vậy thì Unicode thực sự là gì? Unicode là một bảng mã, nó ánh xạ một số duy nhất đến một ký tự (ký tự này có thể là chữ cái tiếng Anh như "a", "b" hoặc tiếng Việt "á", "ớ", tiếng Nhật hoặc là các ký tự đặc biệt như "$", "%", dấu chấm câu ".", ","...)</a:t>
            </a:r>
          </a:p>
          <a:p>
            <a:r>
              <a:rPr lang="vi-VN" sz="1200" b="0" i="0" kern="1200" smtClean="0">
                <a:solidFill>
                  <a:schemeClr val="tx1"/>
                </a:solidFill>
                <a:effectLst/>
                <a:latin typeface="+mn-lt"/>
                <a:ea typeface="+mn-ea"/>
                <a:cs typeface="+mn-cs"/>
              </a:rPr>
              <a:t>Mỗi số như vậy được gọi là một điểm mã (code point), một khái niệm mang tính lý thuyết. Còn việc điểm mã được biểu diễn trong bộ nhớ hay ổ đĩa là một câu chuyện hoàn toàn khác. Mỗi điểm mã được biểu diễn dưới dạng U+0639. "U+" tượng trưng cho "Unicode", còn phần hệ số là hệ hexa. Ví dụ, điểm mã U+0041 là số hexa 0041 (tương đương số thập phân 65). Nó biểu diễn ký tự "A" trong chuẩn Unicode.</a:t>
            </a:r>
          </a:p>
          <a:p>
            <a:r>
              <a:rPr lang="vi-VN" sz="1200" b="0" i="0" kern="1200" smtClean="0">
                <a:solidFill>
                  <a:schemeClr val="tx1"/>
                </a:solidFill>
                <a:effectLst/>
                <a:latin typeface="+mn-lt"/>
                <a:ea typeface="+mn-ea"/>
                <a:cs typeface="+mn-cs"/>
              </a:rPr>
              <a:t>Mỗi ký tự được gán một tên duy nhất để phân biệt nó với ký tự khác. Chẳng hạn, U+0041 được gán tên là "LATIN CAPITAL LETTER A". U+0A1B được gán với tên "GURMUKHI LETTER CHA".</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20</a:t>
            </a:fld>
            <a:endParaRPr lang="en-US"/>
          </a:p>
        </p:txBody>
      </p:sp>
    </p:spTree>
    <p:extLst>
      <p:ext uri="{BB962C8B-B14F-4D97-AF65-F5344CB8AC3E}">
        <p14:creationId xmlns:p14="http://schemas.microsoft.com/office/powerpoint/2010/main" val="592128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the string “</a:t>
            </a:r>
            <a:r>
              <a:rPr lang="en-US" sz="1200" b="0" i="0" kern="1200" dirty="0" err="1"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\uD835\uDD0A” is 4 characters long, but it contains only 3 code points, so it'll fail the first constraint and pass the second one.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21</a:t>
            </a:fld>
            <a:endParaRPr lang="en-US"/>
          </a:p>
        </p:txBody>
      </p:sp>
    </p:spTree>
    <p:extLst>
      <p:ext uri="{BB962C8B-B14F-4D97-AF65-F5344CB8AC3E}">
        <p14:creationId xmlns:p14="http://schemas.microsoft.com/office/powerpoint/2010/main" val="592128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4313" y="2130425"/>
            <a:ext cx="8073887" cy="1470025"/>
          </a:xfrm>
        </p:spPr>
        <p:txBody>
          <a:bodyPr>
            <a:normAutofit/>
          </a:bodyPr>
          <a:lstStyle>
            <a:lvl1pPr algn="l">
              <a:defRPr sz="40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3381298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4561500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6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91411" y="778566"/>
            <a:ext cx="8714050" cy="5436704"/>
          </a:xfrm>
        </p:spPr>
        <p:txBody>
          <a:bodyPr>
            <a:noAutofit/>
          </a:bodyPr>
          <a:lstStyle>
            <a:lvl1pPr marL="342900" indent="-342900">
              <a:buClr>
                <a:schemeClr val="accent6">
                  <a:lumMod val="75000"/>
                </a:schemeClr>
              </a:buClr>
              <a:buFont typeface="Wingdings" panose="05000000000000000000" pitchFamily="2" charset="2"/>
              <a:buChar char="v"/>
              <a:defRPr sz="28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1" y="6356350"/>
            <a:ext cx="5456914" cy="365125"/>
          </a:xfrm>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91410" y="6356350"/>
            <a:ext cx="5375671" cy="365125"/>
          </a:xfrm>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9069210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335806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International_Article_Number_%28EAN%29" TargetMode="External"/><Relationship Id="rId2" Type="http://schemas.openxmlformats.org/officeDocument/2006/relationships/hyperlink" Target="https://en.wikipedia.org/wiki/Luhn_algorithm" TargetMode="External"/><Relationship Id="rId1" Type="http://schemas.openxmlformats.org/officeDocument/2006/relationships/slideLayout" Target="../slideLayouts/slideLayout2.xml"/><Relationship Id="rId4" Type="http://schemas.openxmlformats.org/officeDocument/2006/relationships/hyperlink" Target="https://en.wikipedia.org/wiki/International_Standard_Book_Numb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fontAlgn="base"/>
            <a:r>
              <a:rPr lang="en-US" sz="4400" b="1" smtClean="0">
                <a:solidFill>
                  <a:schemeClr val="accent6">
                    <a:lumMod val="75000"/>
                  </a:schemeClr>
                </a:solidFill>
              </a:rPr>
              <a:t>Hibernate </a:t>
            </a:r>
            <a:r>
              <a:rPr lang="en-US" sz="4400" b="1">
                <a:solidFill>
                  <a:schemeClr val="accent6">
                    <a:lumMod val="75000"/>
                  </a:schemeClr>
                </a:solidFill>
              </a:rPr>
              <a:t>Validator </a:t>
            </a:r>
            <a:r>
              <a:rPr lang="en-US" sz="4400" b="1" smtClean="0">
                <a:solidFill>
                  <a:schemeClr val="accent6">
                    <a:lumMod val="75000"/>
                  </a:schemeClr>
                </a:solidFill>
              </a:rPr>
              <a:t/>
            </a:r>
            <a:br>
              <a:rPr lang="en-US" sz="4400" b="1" smtClean="0">
                <a:solidFill>
                  <a:schemeClr val="accent6">
                    <a:lumMod val="75000"/>
                  </a:schemeClr>
                </a:solidFill>
              </a:rPr>
            </a:br>
            <a:r>
              <a:rPr lang="en-US" sz="2400" b="1" smtClean="0"/>
              <a:t>Java Bean Validation</a:t>
            </a:r>
            <a:endParaRPr lang="en-US" sz="4400" b="1" dirty="0">
              <a:solidFill>
                <a:schemeClr val="accent6">
                  <a:lumMod val="75000"/>
                </a:schemeClr>
              </a:solidFill>
            </a:endParaRPr>
          </a:p>
        </p:txBody>
      </p:sp>
      <p:sp>
        <p:nvSpPr>
          <p:cNvPr id="6" name="Subtitle 5"/>
          <p:cNvSpPr>
            <a:spLocks noGrp="1"/>
          </p:cNvSpPr>
          <p:nvPr>
            <p:ph type="subTitle" idx="1"/>
          </p:nvPr>
        </p:nvSpPr>
        <p:spPr/>
        <p:txBody>
          <a:bodyPr/>
          <a:lstStyle/>
          <a:p>
            <a:r>
              <a:rPr lang="en-GB" smtClean="0"/>
              <a:t>Design by: DieuNT1</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805221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Hibernate validator specific </a:t>
            </a:r>
            <a:r>
              <a:rPr lang="en-US" sz="2800" smtClean="0"/>
              <a:t>annotations</a:t>
            </a:r>
            <a:endParaRPr lang="en-US" sz="28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62875629"/>
              </p:ext>
            </p:extLst>
          </p:nvPr>
        </p:nvGraphicFramePr>
        <p:xfrm>
          <a:off x="338381" y="1022284"/>
          <a:ext cx="8641506" cy="4987643"/>
        </p:xfrm>
        <a:graphic>
          <a:graphicData uri="http://schemas.openxmlformats.org/drawingml/2006/table">
            <a:tbl>
              <a:tblPr/>
              <a:tblGrid>
                <a:gridCol w="2277226">
                  <a:extLst>
                    <a:ext uri="{9D8B030D-6E8A-4147-A177-3AD203B41FA5}">
                      <a16:colId xmlns:a16="http://schemas.microsoft.com/office/drawing/2014/main" val="306308581"/>
                    </a:ext>
                  </a:extLst>
                </a:gridCol>
                <a:gridCol w="6364280">
                  <a:extLst>
                    <a:ext uri="{9D8B030D-6E8A-4147-A177-3AD203B41FA5}">
                      <a16:colId xmlns:a16="http://schemas.microsoft.com/office/drawing/2014/main" val="1032714662"/>
                    </a:ext>
                  </a:extLst>
                </a:gridCol>
              </a:tblGrid>
              <a:tr h="197232">
                <a:tc>
                  <a:txBody>
                    <a:bodyPr/>
                    <a:lstStyle/>
                    <a:p>
                      <a:r>
                        <a:rPr lang="en-US" sz="1400" b="1" cap="all">
                          <a:effectLst/>
                        </a:rPr>
                        <a:t>ANNOTATION</a:t>
                      </a:r>
                    </a:p>
                  </a:txBody>
                  <a:tcPr marL="27938" marR="27938" marT="27938" marB="27938" anchor="ctr">
                    <a:lnL w="7620" cap="flat" cmpd="sng" algn="ctr">
                      <a:solidFill>
                        <a:srgbClr val="C3C3C3"/>
                      </a:solidFill>
                      <a:prstDash val="solid"/>
                      <a:round/>
                      <a:headEnd type="none" w="med" len="med"/>
                      <a:tailEnd type="none" w="med" len="med"/>
                    </a:lnL>
                    <a:lnR w="7620" cap="flat" cmpd="sng" algn="ctr">
                      <a:solidFill>
                        <a:srgbClr val="C3C3C3"/>
                      </a:solidFill>
                      <a:prstDash val="solid"/>
                      <a:round/>
                      <a:headEnd type="none" w="med" len="med"/>
                      <a:tailEnd type="none" w="med" len="med"/>
                    </a:lnR>
                    <a:lnT w="7620" cap="flat" cmpd="sng" algn="ctr">
                      <a:solidFill>
                        <a:srgbClr val="C3C3C3"/>
                      </a:solidFill>
                      <a:prstDash val="solid"/>
                      <a:round/>
                      <a:headEnd type="none" w="med" len="med"/>
                      <a:tailEnd type="none" w="med" len="med"/>
                    </a:lnT>
                    <a:lnB w="7620" cap="flat" cmpd="sng" algn="ctr">
                      <a:solidFill>
                        <a:srgbClr val="C3C3C3"/>
                      </a:solidFill>
                      <a:prstDash val="solid"/>
                      <a:round/>
                      <a:headEnd type="none" w="med" len="med"/>
                      <a:tailEnd type="none" w="med" len="med"/>
                    </a:lnB>
                    <a:solidFill>
                      <a:srgbClr val="DADADA"/>
                    </a:solidFill>
                  </a:tcPr>
                </a:tc>
                <a:tc>
                  <a:txBody>
                    <a:bodyPr/>
                    <a:lstStyle/>
                    <a:p>
                      <a:r>
                        <a:rPr lang="en-US" sz="1400" b="1" cap="all">
                          <a:effectLst/>
                        </a:rPr>
                        <a:t>DESCRIPTION</a:t>
                      </a:r>
                    </a:p>
                  </a:txBody>
                  <a:tcPr marL="27938" marR="27938" marT="27938" marB="27938" anchor="ctr">
                    <a:lnL w="7620" cap="flat" cmpd="sng" algn="ctr">
                      <a:solidFill>
                        <a:srgbClr val="C3C3C3"/>
                      </a:solidFill>
                      <a:prstDash val="solid"/>
                      <a:round/>
                      <a:headEnd type="none" w="med" len="med"/>
                      <a:tailEnd type="none" w="med" len="med"/>
                    </a:lnL>
                    <a:lnR w="7620" cap="flat" cmpd="sng" algn="ctr">
                      <a:solidFill>
                        <a:srgbClr val="C3C3C3"/>
                      </a:solidFill>
                      <a:prstDash val="solid"/>
                      <a:round/>
                      <a:headEnd type="none" w="med" len="med"/>
                      <a:tailEnd type="none" w="med" len="med"/>
                    </a:lnR>
                    <a:lnT w="7620" cap="flat" cmpd="sng" algn="ctr">
                      <a:solidFill>
                        <a:srgbClr val="C3C3C3"/>
                      </a:solidFill>
                      <a:prstDash val="solid"/>
                      <a:round/>
                      <a:headEnd type="none" w="med" len="med"/>
                      <a:tailEnd type="none" w="med" len="med"/>
                    </a:lnT>
                    <a:lnB w="7620" cap="flat" cmpd="sng" algn="ctr">
                      <a:solidFill>
                        <a:srgbClr val="C3C3C3"/>
                      </a:solidFill>
                      <a:prstDash val="solid"/>
                      <a:round/>
                      <a:headEnd type="none" w="med" len="med"/>
                      <a:tailEnd type="none" w="med" len="med"/>
                    </a:lnB>
                    <a:solidFill>
                      <a:srgbClr val="DADADA"/>
                    </a:solidFill>
                  </a:tcPr>
                </a:tc>
                <a:extLst>
                  <a:ext uri="{0D108BD9-81ED-4DB2-BD59-A6C34878D82A}">
                    <a16:rowId xmlns:a16="http://schemas.microsoft.com/office/drawing/2014/main" val="575914271"/>
                  </a:ext>
                </a:extLst>
              </a:tr>
              <a:tr h="879959">
                <a:tc>
                  <a:txBody>
                    <a:bodyPr/>
                    <a:lstStyle/>
                    <a:p>
                      <a:r>
                        <a:rPr lang="en-US" sz="1400">
                          <a:effectLst/>
                        </a:rPr>
                        <a:t>@CreditCardNumber( ignoreNonDigitCharacters=)</a:t>
                      </a:r>
                    </a:p>
                  </a:txBody>
                  <a:tcPr marL="27938" marR="27938" marT="27938" marB="27938" anchor="ctr">
                    <a:lnL>
                      <a:noFill/>
                    </a:lnL>
                    <a:lnR>
                      <a:noFill/>
                    </a:lnR>
                    <a:lnT w="7620" cap="flat" cmpd="sng" algn="ctr">
                      <a:solidFill>
                        <a:srgbClr val="C3C3C3"/>
                      </a:solidFill>
                      <a:prstDash val="solid"/>
                      <a:round/>
                      <a:headEnd type="none" w="med" len="med"/>
                      <a:tailEnd type="none" w="med" len="med"/>
                    </a:lnT>
                    <a:lnB>
                      <a:noFill/>
                    </a:lnB>
                    <a:solidFill>
                      <a:srgbClr val="FFFFFF"/>
                    </a:solidFill>
                  </a:tcPr>
                </a:tc>
                <a:tc>
                  <a:txBody>
                    <a:bodyPr/>
                    <a:lstStyle/>
                    <a:p>
                      <a:r>
                        <a:rPr lang="en-GB" sz="1400">
                          <a:effectLst/>
                        </a:rPr>
                        <a:t>Checks that the annotated character sequence passes the </a:t>
                      </a:r>
                      <a:r>
                        <a:rPr lang="en-GB" sz="1400" u="none" strike="noStrike">
                          <a:solidFill>
                            <a:srgbClr val="0556F3"/>
                          </a:solidFill>
                          <a:effectLst/>
                          <a:hlinkClick r:id="rId2"/>
                        </a:rPr>
                        <a:t>Luhn checksum</a:t>
                      </a:r>
                      <a:r>
                        <a:rPr lang="en-GB" sz="1400">
                          <a:effectLst/>
                        </a:rPr>
                        <a:t> test. Note, this validation aims to check for user mistakes, not credit card validity!</a:t>
                      </a:r>
                    </a:p>
                  </a:txBody>
                  <a:tcPr marL="27938" marR="27938" marT="27938" marB="27938" anchor="ctr">
                    <a:lnL>
                      <a:noFill/>
                    </a:lnL>
                    <a:lnR>
                      <a:noFill/>
                    </a:lnR>
                    <a:lnT w="7620" cap="flat" cmpd="sng" algn="ctr">
                      <a:solidFill>
                        <a:srgbClr val="C3C3C3"/>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570144119"/>
                  </a:ext>
                </a:extLst>
              </a:tr>
              <a:tr h="743414">
                <a:tc>
                  <a:txBody>
                    <a:bodyPr/>
                    <a:lstStyle/>
                    <a:p>
                      <a:r>
                        <a:rPr lang="en-US" sz="1400">
                          <a:effectLst/>
                        </a:rPr>
                        <a:t>@Currency(value=)</a:t>
                      </a:r>
                    </a:p>
                  </a:txBody>
                  <a:tcPr marL="27938" marR="27938" marT="27938" marB="27938" anchor="ctr">
                    <a:lnL>
                      <a:noFill/>
                    </a:lnL>
                    <a:lnR>
                      <a:noFill/>
                    </a:lnR>
                    <a:lnT>
                      <a:noFill/>
                    </a:lnT>
                    <a:lnB>
                      <a:noFill/>
                    </a:lnB>
                    <a:solidFill>
                      <a:srgbClr val="FFFFFF"/>
                    </a:solidFill>
                  </a:tcPr>
                </a:tc>
                <a:tc>
                  <a:txBody>
                    <a:bodyPr/>
                    <a:lstStyle/>
                    <a:p>
                      <a:r>
                        <a:rPr lang="en-GB" sz="1400">
                          <a:effectLst/>
                        </a:rPr>
                        <a:t>Checks that the currency unit of the annotated javax.money.MonetaryAmount is part of the specified currency units.</a:t>
                      </a:r>
                    </a:p>
                  </a:txBody>
                  <a:tcPr marL="27938" marR="27938" marT="27938" marB="27938" anchor="ctr">
                    <a:lnL>
                      <a:noFill/>
                    </a:lnL>
                    <a:lnR>
                      <a:noFill/>
                    </a:lnR>
                    <a:lnT>
                      <a:noFill/>
                    </a:lnT>
                    <a:lnB>
                      <a:noFill/>
                    </a:lnB>
                    <a:solidFill>
                      <a:srgbClr val="FFFFFF"/>
                    </a:solidFill>
                  </a:tcPr>
                </a:tc>
                <a:extLst>
                  <a:ext uri="{0D108BD9-81ED-4DB2-BD59-A6C34878D82A}">
                    <a16:rowId xmlns:a16="http://schemas.microsoft.com/office/drawing/2014/main" val="62026998"/>
                  </a:ext>
                </a:extLst>
              </a:tr>
              <a:tr h="606869">
                <a:tc>
                  <a:txBody>
                    <a:bodyPr/>
                    <a:lstStyle/>
                    <a:p>
                      <a:r>
                        <a:rPr lang="en-US" sz="1400">
                          <a:effectLst/>
                        </a:rPr>
                        <a:t>@EAN</a:t>
                      </a:r>
                    </a:p>
                  </a:txBody>
                  <a:tcPr marL="27938" marR="27938" marT="27938" marB="27938" anchor="ctr">
                    <a:lnL>
                      <a:noFill/>
                    </a:lnL>
                    <a:lnR>
                      <a:noFill/>
                    </a:lnR>
                    <a:lnT>
                      <a:noFill/>
                    </a:lnT>
                    <a:lnB>
                      <a:noFill/>
                    </a:lnB>
                    <a:solidFill>
                      <a:srgbClr val="FFFFFF"/>
                    </a:solidFill>
                  </a:tcPr>
                </a:tc>
                <a:tc>
                  <a:txBody>
                    <a:bodyPr/>
                    <a:lstStyle/>
                    <a:p>
                      <a:r>
                        <a:rPr lang="en-GB" sz="1400">
                          <a:effectLst/>
                        </a:rPr>
                        <a:t>Checks that the annotated character sequence is a valid </a:t>
                      </a:r>
                      <a:r>
                        <a:rPr lang="en-GB" sz="1400" u="none" strike="noStrike">
                          <a:solidFill>
                            <a:srgbClr val="0556F3"/>
                          </a:solidFill>
                          <a:effectLst/>
                          <a:hlinkClick r:id="rId3"/>
                        </a:rPr>
                        <a:t>EAN</a:t>
                      </a:r>
                      <a:r>
                        <a:rPr lang="en-GB" sz="1400">
                          <a:effectLst/>
                        </a:rPr>
                        <a:t> barcode. The default is EAN-13.</a:t>
                      </a:r>
                    </a:p>
                  </a:txBody>
                  <a:tcPr marL="27938" marR="27938" marT="27938" marB="27938" anchor="ctr">
                    <a:lnL>
                      <a:noFill/>
                    </a:lnL>
                    <a:lnR>
                      <a:noFill/>
                    </a:lnR>
                    <a:lnT>
                      <a:noFill/>
                    </a:lnT>
                    <a:lnB>
                      <a:noFill/>
                    </a:lnB>
                    <a:solidFill>
                      <a:srgbClr val="FFFFFF"/>
                    </a:solidFill>
                  </a:tcPr>
                </a:tc>
                <a:extLst>
                  <a:ext uri="{0D108BD9-81ED-4DB2-BD59-A6C34878D82A}">
                    <a16:rowId xmlns:a16="http://schemas.microsoft.com/office/drawing/2014/main" val="3867274951"/>
                  </a:ext>
                </a:extLst>
              </a:tr>
              <a:tr h="470324">
                <a:tc>
                  <a:txBody>
                    <a:bodyPr/>
                    <a:lstStyle/>
                    <a:p>
                      <a:r>
                        <a:rPr lang="en-US" sz="1400">
                          <a:effectLst/>
                        </a:rPr>
                        <a:t>@ISBN</a:t>
                      </a:r>
                    </a:p>
                  </a:txBody>
                  <a:tcPr marL="27938" marR="27938" marT="27938" marB="27938" anchor="ctr">
                    <a:lnL>
                      <a:noFill/>
                    </a:lnL>
                    <a:lnR>
                      <a:noFill/>
                    </a:lnR>
                    <a:lnT>
                      <a:noFill/>
                    </a:lnT>
                    <a:lnB>
                      <a:noFill/>
                    </a:lnB>
                    <a:solidFill>
                      <a:srgbClr val="FFFFFF"/>
                    </a:solidFill>
                  </a:tcPr>
                </a:tc>
                <a:tc>
                  <a:txBody>
                    <a:bodyPr/>
                    <a:lstStyle/>
                    <a:p>
                      <a:r>
                        <a:rPr lang="en-GB" sz="1400">
                          <a:effectLst/>
                        </a:rPr>
                        <a:t>Checks that the annotated character sequence is a valid </a:t>
                      </a:r>
                      <a:r>
                        <a:rPr lang="en-GB" sz="1400" u="none" strike="noStrike">
                          <a:solidFill>
                            <a:srgbClr val="0556F3"/>
                          </a:solidFill>
                          <a:effectLst/>
                          <a:hlinkClick r:id="rId4"/>
                        </a:rPr>
                        <a:t>ISBN</a:t>
                      </a:r>
                      <a:r>
                        <a:rPr lang="en-GB" sz="1400">
                          <a:effectLst/>
                        </a:rPr>
                        <a:t>.</a:t>
                      </a:r>
                    </a:p>
                  </a:txBody>
                  <a:tcPr marL="27938" marR="27938" marT="27938" marB="27938" anchor="ctr">
                    <a:lnL>
                      <a:noFill/>
                    </a:lnL>
                    <a:lnR>
                      <a:noFill/>
                    </a:lnR>
                    <a:lnT>
                      <a:noFill/>
                    </a:lnT>
                    <a:lnB>
                      <a:noFill/>
                    </a:lnB>
                    <a:solidFill>
                      <a:srgbClr val="FFFFFF"/>
                    </a:solidFill>
                  </a:tcPr>
                </a:tc>
                <a:extLst>
                  <a:ext uri="{0D108BD9-81ED-4DB2-BD59-A6C34878D82A}">
                    <a16:rowId xmlns:a16="http://schemas.microsoft.com/office/drawing/2014/main" val="2963450160"/>
                  </a:ext>
                </a:extLst>
              </a:tr>
              <a:tr h="470324">
                <a:tc>
                  <a:txBody>
                    <a:bodyPr/>
                    <a:lstStyle/>
                    <a:p>
                      <a:r>
                        <a:rPr lang="en-US" sz="1400">
                          <a:effectLst/>
                        </a:rPr>
                        <a:t>@Length(min=, max=)</a:t>
                      </a:r>
                    </a:p>
                  </a:txBody>
                  <a:tcPr marL="27938" marR="27938" marT="27938" marB="27938" anchor="ctr">
                    <a:lnL>
                      <a:noFill/>
                    </a:lnL>
                    <a:lnR>
                      <a:noFill/>
                    </a:lnR>
                    <a:lnT>
                      <a:noFill/>
                    </a:lnT>
                    <a:lnB>
                      <a:noFill/>
                    </a:lnB>
                    <a:solidFill>
                      <a:srgbClr val="FFFFFF"/>
                    </a:solidFill>
                  </a:tcPr>
                </a:tc>
                <a:tc>
                  <a:txBody>
                    <a:bodyPr/>
                    <a:lstStyle/>
                    <a:p>
                      <a:r>
                        <a:rPr lang="en-GB" sz="1400">
                          <a:effectLst/>
                        </a:rPr>
                        <a:t>Validates that the annotated character sequence is between min and max included.</a:t>
                      </a:r>
                    </a:p>
                  </a:txBody>
                  <a:tcPr marL="27938" marR="27938" marT="27938" marB="27938" anchor="ctr">
                    <a:lnL>
                      <a:noFill/>
                    </a:lnL>
                    <a:lnR>
                      <a:noFill/>
                    </a:lnR>
                    <a:lnT>
                      <a:noFill/>
                    </a:lnT>
                    <a:lnB>
                      <a:noFill/>
                    </a:lnB>
                    <a:solidFill>
                      <a:srgbClr val="FFFFFF"/>
                    </a:solidFill>
                  </a:tcPr>
                </a:tc>
                <a:extLst>
                  <a:ext uri="{0D108BD9-81ED-4DB2-BD59-A6C34878D82A}">
                    <a16:rowId xmlns:a16="http://schemas.microsoft.com/office/drawing/2014/main" val="868902330"/>
                  </a:ext>
                </a:extLst>
              </a:tr>
              <a:tr h="606869">
                <a:tc>
                  <a:txBody>
                    <a:bodyPr/>
                    <a:lstStyle/>
                    <a:p>
                      <a:r>
                        <a:rPr lang="en-US" sz="1400">
                          <a:effectLst/>
                        </a:rPr>
                        <a:t>@Range(min=, max=)</a:t>
                      </a:r>
                    </a:p>
                  </a:txBody>
                  <a:tcPr marL="27938" marR="27938" marT="27938" marB="27938" anchor="ctr">
                    <a:lnL>
                      <a:noFill/>
                    </a:lnL>
                    <a:lnR>
                      <a:noFill/>
                    </a:lnR>
                    <a:lnT>
                      <a:noFill/>
                    </a:lnT>
                    <a:lnB>
                      <a:noFill/>
                    </a:lnB>
                    <a:solidFill>
                      <a:srgbClr val="FFFFFF"/>
                    </a:solidFill>
                  </a:tcPr>
                </a:tc>
                <a:tc>
                  <a:txBody>
                    <a:bodyPr/>
                    <a:lstStyle/>
                    <a:p>
                      <a:r>
                        <a:rPr lang="en-GB" sz="1400">
                          <a:effectLst/>
                        </a:rPr>
                        <a:t>Checks whether the annotated value lies between (inclusive) the specified minimum and maximum.</a:t>
                      </a:r>
                    </a:p>
                  </a:txBody>
                  <a:tcPr marL="27938" marR="27938" marT="27938" marB="27938" anchor="ctr">
                    <a:lnL>
                      <a:noFill/>
                    </a:lnL>
                    <a:lnR>
                      <a:noFill/>
                    </a:lnR>
                    <a:lnT>
                      <a:noFill/>
                    </a:lnT>
                    <a:lnB>
                      <a:noFill/>
                    </a:lnB>
                    <a:solidFill>
                      <a:srgbClr val="FFFFFF"/>
                    </a:solidFill>
                  </a:tcPr>
                </a:tc>
                <a:extLst>
                  <a:ext uri="{0D108BD9-81ED-4DB2-BD59-A6C34878D82A}">
                    <a16:rowId xmlns:a16="http://schemas.microsoft.com/office/drawing/2014/main" val="3030700569"/>
                  </a:ext>
                </a:extLst>
              </a:tr>
              <a:tr h="470324">
                <a:tc>
                  <a:txBody>
                    <a:bodyPr/>
                    <a:lstStyle/>
                    <a:p>
                      <a:r>
                        <a:rPr lang="en-US" sz="1400">
                          <a:effectLst/>
                        </a:rPr>
                        <a:t>@UniqueElements</a:t>
                      </a:r>
                    </a:p>
                  </a:txBody>
                  <a:tcPr marL="27938" marR="27938" marT="27938" marB="27938" anchor="ctr">
                    <a:lnL>
                      <a:noFill/>
                    </a:lnL>
                    <a:lnR>
                      <a:noFill/>
                    </a:lnR>
                    <a:lnT>
                      <a:noFill/>
                    </a:lnT>
                    <a:lnB>
                      <a:noFill/>
                    </a:lnB>
                    <a:solidFill>
                      <a:srgbClr val="FFFFFF"/>
                    </a:solidFill>
                  </a:tcPr>
                </a:tc>
                <a:tc>
                  <a:txBody>
                    <a:bodyPr/>
                    <a:lstStyle/>
                    <a:p>
                      <a:r>
                        <a:rPr lang="en-GB" sz="1400">
                          <a:effectLst/>
                        </a:rPr>
                        <a:t>Checks that the annotated collection only contains unique elements.</a:t>
                      </a:r>
                    </a:p>
                  </a:txBody>
                  <a:tcPr marL="27938" marR="27938" marT="27938" marB="27938" anchor="ctr">
                    <a:lnL>
                      <a:noFill/>
                    </a:lnL>
                    <a:lnR>
                      <a:noFill/>
                    </a:lnR>
                    <a:lnT>
                      <a:noFill/>
                    </a:lnT>
                    <a:lnB>
                      <a:noFill/>
                    </a:lnB>
                    <a:solidFill>
                      <a:srgbClr val="FFFFFF"/>
                    </a:solidFill>
                  </a:tcPr>
                </a:tc>
                <a:extLst>
                  <a:ext uri="{0D108BD9-81ED-4DB2-BD59-A6C34878D82A}">
                    <a16:rowId xmlns:a16="http://schemas.microsoft.com/office/drawing/2014/main" val="821587337"/>
                  </a:ext>
                </a:extLst>
              </a:tr>
              <a:tr h="470324">
                <a:tc>
                  <a:txBody>
                    <a:bodyPr/>
                    <a:lstStyle/>
                    <a:p>
                      <a:r>
                        <a:rPr lang="en-US" sz="1400">
                          <a:effectLst/>
                        </a:rPr>
                        <a:t>@URL</a:t>
                      </a:r>
                    </a:p>
                  </a:txBody>
                  <a:tcPr marL="27938" marR="27938" marT="27938" marB="27938" anchor="ctr">
                    <a:lnL>
                      <a:noFill/>
                    </a:lnL>
                    <a:lnR>
                      <a:noFill/>
                    </a:lnR>
                    <a:lnT>
                      <a:noFill/>
                    </a:lnT>
                    <a:lnB>
                      <a:noFill/>
                    </a:lnB>
                    <a:solidFill>
                      <a:srgbClr val="FFFFFF"/>
                    </a:solidFill>
                  </a:tcPr>
                </a:tc>
                <a:tc>
                  <a:txBody>
                    <a:bodyPr/>
                    <a:lstStyle/>
                    <a:p>
                      <a:r>
                        <a:rPr lang="en-GB" sz="1400">
                          <a:effectLst/>
                        </a:rPr>
                        <a:t>Checks if the annotated character sequence is a valid URL according to RFC2396.</a:t>
                      </a:r>
                    </a:p>
                  </a:txBody>
                  <a:tcPr marL="27938" marR="27938" marT="27938" marB="27938" anchor="ctr">
                    <a:lnL>
                      <a:noFill/>
                    </a:lnL>
                    <a:lnR>
                      <a:noFill/>
                    </a:lnR>
                    <a:lnT>
                      <a:noFill/>
                    </a:lnT>
                    <a:lnB>
                      <a:noFill/>
                    </a:lnB>
                    <a:solidFill>
                      <a:srgbClr val="FFFFFF"/>
                    </a:solidFill>
                  </a:tcPr>
                </a:tc>
                <a:extLst>
                  <a:ext uri="{0D108BD9-81ED-4DB2-BD59-A6C34878D82A}">
                    <a16:rowId xmlns:a16="http://schemas.microsoft.com/office/drawing/2014/main" val="1252335869"/>
                  </a:ext>
                </a:extLst>
              </a:tr>
            </a:tbl>
          </a:graphicData>
        </a:graphic>
      </p:graphicFrame>
    </p:spTree>
    <p:extLst>
      <p:ext uri="{BB962C8B-B14F-4D97-AF65-F5344CB8AC3E}">
        <p14:creationId xmlns:p14="http://schemas.microsoft.com/office/powerpoint/2010/main" val="2283512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Example</a:t>
            </a:r>
            <a:endParaRPr lang="en-US"/>
          </a:p>
        </p:txBody>
      </p:sp>
      <p:sp>
        <p:nvSpPr>
          <p:cNvPr id="3" name="Content Placeholder 2"/>
          <p:cNvSpPr>
            <a:spLocks noGrp="1"/>
          </p:cNvSpPr>
          <p:nvPr>
            <p:ph idx="1"/>
          </p:nvPr>
        </p:nvSpPr>
        <p:spPr/>
        <p:txBody>
          <a:bodyPr/>
          <a:lstStyle/>
          <a:p>
            <a:r>
              <a:rPr lang="en-GB" sz="2400"/>
              <a:t>Create Model annotated with validation annotations</a:t>
            </a:r>
            <a:endParaRPr lang="en-US" sz="24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sp>
        <p:nvSpPr>
          <p:cNvPr id="8" name="Rectangle 7"/>
          <p:cNvSpPr/>
          <p:nvPr/>
        </p:nvSpPr>
        <p:spPr>
          <a:xfrm>
            <a:off x="561226" y="1322241"/>
            <a:ext cx="7974419" cy="4832092"/>
          </a:xfrm>
          <a:prstGeom prst="rect">
            <a:avLst/>
          </a:prstGeom>
          <a:solidFill>
            <a:schemeClr val="bg1">
              <a:lumMod val="95000"/>
            </a:schemeClr>
          </a:solidFill>
        </p:spPr>
        <p:txBody>
          <a:bodyPr wrap="square">
            <a:spAutoFit/>
          </a:bodyPr>
          <a:lstStyle/>
          <a:p>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User {</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a:t>
            </a:r>
            <a:r>
              <a:rPr lang="en-US" sz="1400">
                <a:solidFill>
                  <a:srgbClr val="000000"/>
                </a:solidFill>
                <a:latin typeface="Consolas" panose="020B0609020204030204" pitchFamily="49" charset="0"/>
              </a:rPr>
              <a:t>NotNull(message = </a:t>
            </a:r>
            <a:r>
              <a:rPr lang="en-US" sz="1400">
                <a:solidFill>
                  <a:srgbClr val="2A00FF"/>
                </a:solidFill>
                <a:latin typeface="Consolas" panose="020B0609020204030204" pitchFamily="49" charset="0"/>
              </a:rPr>
              <a:t>"Please enter id"</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Long id;</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a:t>
            </a:r>
            <a:r>
              <a:rPr lang="en-US" sz="1400">
                <a:solidFill>
                  <a:srgbClr val="000000"/>
                </a:solidFill>
                <a:latin typeface="Consolas" panose="020B0609020204030204" pitchFamily="49" charset="0"/>
              </a:rPr>
              <a:t>Size(max = 20, min = 3, message = </a:t>
            </a:r>
            <a:r>
              <a:rPr lang="en-US" sz="1400">
                <a:solidFill>
                  <a:srgbClr val="2A00FF"/>
                </a:solidFill>
                <a:latin typeface="Consolas" panose="020B0609020204030204" pitchFamily="49" charset="0"/>
              </a:rPr>
              <a:t>"{user.name.invalid}"</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a:t>
            </a:r>
            <a:r>
              <a:rPr lang="en-US" sz="1400">
                <a:solidFill>
                  <a:srgbClr val="000000"/>
                </a:solidFill>
                <a:latin typeface="Consolas" panose="020B0609020204030204" pitchFamily="49" charset="0"/>
              </a:rPr>
              <a:t>NotEmpty(message = </a:t>
            </a:r>
            <a:r>
              <a:rPr lang="en-US" sz="1400">
                <a:solidFill>
                  <a:srgbClr val="2A00FF"/>
                </a:solidFill>
                <a:latin typeface="Consolas" panose="020B0609020204030204" pitchFamily="49" charset="0"/>
              </a:rPr>
              <a:t>"Please enter name"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String name;</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a:t>
            </a:r>
            <a:r>
              <a:rPr lang="en-US" sz="1400">
                <a:solidFill>
                  <a:srgbClr val="000000"/>
                </a:solidFill>
                <a:latin typeface="Consolas" panose="020B0609020204030204" pitchFamily="49" charset="0"/>
              </a:rPr>
              <a:t>Email(message = </a:t>
            </a:r>
            <a:r>
              <a:rPr lang="en-US" sz="1400">
                <a:solidFill>
                  <a:srgbClr val="2A00FF"/>
                </a:solidFill>
                <a:latin typeface="Consolas" panose="020B0609020204030204" pitchFamily="49" charset="0"/>
              </a:rPr>
              <a:t>"{user.email.invalid}"</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a:t>
            </a:r>
            <a:r>
              <a:rPr lang="en-US" sz="1400">
                <a:solidFill>
                  <a:srgbClr val="000000"/>
                </a:solidFill>
                <a:latin typeface="Consolas" panose="020B0609020204030204" pitchFamily="49" charset="0"/>
              </a:rPr>
              <a:t>NotEmpty(message = </a:t>
            </a:r>
            <a:r>
              <a:rPr lang="en-US" sz="1400">
                <a:solidFill>
                  <a:srgbClr val="2A00FF"/>
                </a:solidFill>
                <a:latin typeface="Consolas" panose="020B0609020204030204" pitchFamily="49" charset="0"/>
              </a:rPr>
              <a:t>"Please enter email"</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String email;</a:t>
            </a:r>
          </a:p>
          <a:p>
            <a:r>
              <a:rPr lang="en-US" sz="1400">
                <a:solidFill>
                  <a:srgbClr val="000000"/>
                </a:solidFill>
                <a:latin typeface="Consolas" panose="020B0609020204030204" pitchFamily="49" charset="0"/>
              </a:rPr>
              <a:t> </a:t>
            </a:r>
          </a:p>
          <a:p>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User(Long id, String name, String email) {</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super</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b="1">
                <a:solidFill>
                  <a:srgbClr val="000000"/>
                </a:solidFill>
                <a:latin typeface="Consolas" panose="020B0609020204030204" pitchFamily="49" charset="0"/>
              </a:rPr>
              <a:t>.id = id;</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b="1">
                <a:solidFill>
                  <a:srgbClr val="000000"/>
                </a:solidFill>
                <a:latin typeface="Consolas" panose="020B0609020204030204" pitchFamily="49" charset="0"/>
              </a:rPr>
              <a:t>.name = name;</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b="1">
                <a:solidFill>
                  <a:srgbClr val="000000"/>
                </a:solidFill>
                <a:latin typeface="Consolas" panose="020B0609020204030204" pitchFamily="49" charset="0"/>
              </a:rPr>
              <a:t>.email = email;</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3F7F5F"/>
                </a:solidFill>
                <a:latin typeface="Consolas" panose="020B0609020204030204" pitchFamily="49" charset="0"/>
              </a:rPr>
              <a:t>//Setters and Getters</a:t>
            </a:r>
          </a:p>
          <a:p>
            <a:r>
              <a:rPr lang="en-US" sz="1400">
                <a:solidFill>
                  <a:srgbClr val="000000"/>
                </a:solidFill>
                <a:latin typeface="Consolas" panose="020B0609020204030204" pitchFamily="49" charset="0"/>
              </a:rPr>
              <a:t>}</a:t>
            </a:r>
            <a:endParaRPr lang="en-US" sz="1400"/>
          </a:p>
        </p:txBody>
      </p:sp>
    </p:spTree>
    <p:extLst>
      <p:ext uri="{BB962C8B-B14F-4D97-AF65-F5344CB8AC3E}">
        <p14:creationId xmlns:p14="http://schemas.microsoft.com/office/powerpoint/2010/main" val="286135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Example</a:t>
            </a:r>
            <a:endParaRPr lang="en-US"/>
          </a:p>
        </p:txBody>
      </p:sp>
      <p:sp>
        <p:nvSpPr>
          <p:cNvPr id="3" name="Content Placeholder 2"/>
          <p:cNvSpPr>
            <a:spLocks noGrp="1"/>
          </p:cNvSpPr>
          <p:nvPr>
            <p:ph idx="1"/>
          </p:nvPr>
        </p:nvSpPr>
        <p:spPr/>
        <p:txBody>
          <a:bodyPr/>
          <a:lstStyle/>
          <a:p>
            <a:pPr>
              <a:lnSpc>
                <a:spcPct val="130000"/>
              </a:lnSpc>
              <a:spcBef>
                <a:spcPts val="1200"/>
              </a:spcBef>
            </a:pPr>
            <a:r>
              <a:rPr lang="en-US" b="1"/>
              <a:t>Message </a:t>
            </a:r>
            <a:r>
              <a:rPr lang="en-US" b="1" smtClean="0"/>
              <a:t>resource</a:t>
            </a:r>
          </a:p>
          <a:p>
            <a:pPr lvl="1" algn="just">
              <a:lnSpc>
                <a:spcPct val="130000"/>
              </a:lnSpc>
              <a:spcBef>
                <a:spcPts val="1200"/>
              </a:spcBef>
            </a:pPr>
            <a:r>
              <a:rPr lang="en-US" altLang="en-US" sz="1600">
                <a:solidFill>
                  <a:srgbClr val="212121"/>
                </a:solidFill>
                <a:latin typeface="-apple-system"/>
              </a:rPr>
              <a:t>By default, all messages are resolved from </a:t>
            </a:r>
            <a:r>
              <a:rPr lang="en-US" altLang="en-US" sz="1600">
                <a:solidFill>
                  <a:srgbClr val="212121"/>
                </a:solidFill>
                <a:latin typeface="Courier New" panose="02070309020205020404" pitchFamily="49" charset="0"/>
                <a:cs typeface="Courier New" panose="02070309020205020404" pitchFamily="49" charset="0"/>
              </a:rPr>
              <a:t>ValidationMessages.properties</a:t>
            </a:r>
            <a:r>
              <a:rPr lang="en-US" altLang="en-US" sz="1600">
                <a:solidFill>
                  <a:srgbClr val="212121"/>
                </a:solidFill>
                <a:latin typeface="-apple-system"/>
              </a:rPr>
              <a:t> file in classpath. If file does not exist</a:t>
            </a:r>
            <a:r>
              <a:rPr lang="en-US" altLang="en-US" sz="1600">
                <a:latin typeface="-apple-system"/>
              </a:rPr>
              <a:t>, the message resolution has </a:t>
            </a:r>
            <a:r>
              <a:rPr lang="en-US" altLang="en-US" sz="1600">
                <a:solidFill>
                  <a:srgbClr val="212121"/>
                </a:solidFill>
                <a:latin typeface="-apple-system"/>
              </a:rPr>
              <a:t>not happen.</a:t>
            </a:r>
            <a:r>
              <a:rPr lang="en-US" altLang="en-US" sz="1600"/>
              <a:t> </a:t>
            </a:r>
            <a:endParaRPr lang="en-US" sz="16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sp>
        <p:nvSpPr>
          <p:cNvPr id="12" name="Rectangle 11"/>
          <p:cNvSpPr/>
          <p:nvPr/>
        </p:nvSpPr>
        <p:spPr>
          <a:xfrm>
            <a:off x="1982445" y="2627094"/>
            <a:ext cx="5131982" cy="1231106"/>
          </a:xfrm>
          <a:prstGeom prst="rect">
            <a:avLst/>
          </a:prstGeom>
          <a:solidFill>
            <a:schemeClr val="bg1">
              <a:lumMod val="95000"/>
            </a:schemeClr>
          </a:solidFill>
        </p:spPr>
        <p:txBody>
          <a:bodyPr wrap="square">
            <a:spAutoFit/>
          </a:bodyPr>
          <a:lstStyle/>
          <a:p>
            <a:pPr>
              <a:spcBef>
                <a:spcPts val="1200"/>
              </a:spcBef>
            </a:pPr>
            <a:r>
              <a:rPr lang="en-US" b="1">
                <a:latin typeface="Arial" panose="020B0604020202020204" pitchFamily="34" charset="0"/>
                <a:cs typeface="Arial" panose="020B0604020202020204" pitchFamily="34" charset="0"/>
              </a:rPr>
              <a:t>ValidationMessages.properties</a:t>
            </a:r>
          </a:p>
          <a:p>
            <a:pPr>
              <a:spcBef>
                <a:spcPts val="1200"/>
              </a:spcBef>
            </a:pPr>
            <a:r>
              <a:rPr lang="en-US">
                <a:latin typeface="Consolas" panose="020B0609020204030204" pitchFamily="49" charset="0"/>
              </a:rPr>
              <a:t>user.name.invalid=Invalid Username</a:t>
            </a:r>
          </a:p>
          <a:p>
            <a:pPr>
              <a:spcBef>
                <a:spcPts val="1200"/>
              </a:spcBef>
            </a:pPr>
            <a:r>
              <a:rPr lang="en-US">
                <a:latin typeface="Consolas" panose="020B0609020204030204" pitchFamily="49" charset="0"/>
              </a:rPr>
              <a:t>user.email.invalid=Invalid Email</a:t>
            </a:r>
          </a:p>
        </p:txBody>
      </p:sp>
    </p:spTree>
    <p:extLst>
      <p:ext uri="{BB962C8B-B14F-4D97-AF65-F5344CB8AC3E}">
        <p14:creationId xmlns:p14="http://schemas.microsoft.com/office/powerpoint/2010/main" val="357544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Example</a:t>
            </a:r>
            <a:endParaRPr lang="en-US"/>
          </a:p>
        </p:txBody>
      </p:sp>
      <p:sp>
        <p:nvSpPr>
          <p:cNvPr id="3" name="Content Placeholder 2"/>
          <p:cNvSpPr>
            <a:spLocks noGrp="1"/>
          </p:cNvSpPr>
          <p:nvPr>
            <p:ph idx="1"/>
          </p:nvPr>
        </p:nvSpPr>
        <p:spPr/>
        <p:txBody>
          <a:bodyPr/>
          <a:lstStyle/>
          <a:p>
            <a:pPr>
              <a:lnSpc>
                <a:spcPct val="130000"/>
              </a:lnSpc>
              <a:spcBef>
                <a:spcPts val="1200"/>
              </a:spcBef>
            </a:pPr>
            <a:r>
              <a:rPr lang="en-US" sz="2000" b="1"/>
              <a:t>Execute validation</a:t>
            </a:r>
            <a:endParaRPr lang="en-US" sz="16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sp>
        <p:nvSpPr>
          <p:cNvPr id="6" name="Rectangle 5"/>
          <p:cNvSpPr/>
          <p:nvPr/>
        </p:nvSpPr>
        <p:spPr>
          <a:xfrm>
            <a:off x="448836" y="1241002"/>
            <a:ext cx="8199200" cy="5068076"/>
          </a:xfrm>
          <a:prstGeom prst="rect">
            <a:avLst/>
          </a:prstGeom>
          <a:solidFill>
            <a:schemeClr val="bg1">
              <a:lumMod val="95000"/>
            </a:schemeClr>
          </a:solidFill>
        </p:spPr>
        <p:txBody>
          <a:bodyPr wrap="square">
            <a:noAutofit/>
          </a:bodyPr>
          <a:lstStyle/>
          <a:p>
            <a:r>
              <a:rPr lang="en-US" sz="1300" b="1" smtClean="0">
                <a:solidFill>
                  <a:srgbClr val="7F0055"/>
                </a:solidFill>
                <a:latin typeface="Consolas" panose="020B0609020204030204" pitchFamily="49" charset="0"/>
              </a:rPr>
              <a:t>public</a:t>
            </a:r>
            <a:r>
              <a:rPr lang="en-US" sz="1300" b="1" smtClean="0">
                <a:solidFill>
                  <a:srgbClr val="000000"/>
                </a:solidFill>
                <a:latin typeface="Consolas" panose="020B0609020204030204" pitchFamily="49" charset="0"/>
              </a:rPr>
              <a:t> </a:t>
            </a:r>
            <a:r>
              <a:rPr lang="en-US" sz="1300" b="1">
                <a:solidFill>
                  <a:srgbClr val="7F0055"/>
                </a:solidFill>
                <a:latin typeface="Consolas" panose="020B0609020204030204" pitchFamily="49" charset="0"/>
              </a:rPr>
              <a:t>class</a:t>
            </a:r>
            <a:r>
              <a:rPr lang="en-US" sz="1300" b="1">
                <a:solidFill>
                  <a:srgbClr val="000000"/>
                </a:solidFill>
                <a:latin typeface="Consolas" panose="020B0609020204030204" pitchFamily="49" charset="0"/>
              </a:rPr>
              <a:t> TestHibernateValidator {</a:t>
            </a:r>
          </a:p>
          <a:p>
            <a:r>
              <a:rPr lang="en-GB" sz="1300">
                <a:solidFill>
                  <a:srgbClr val="000000"/>
                </a:solidFill>
                <a:latin typeface="Consolas" panose="020B0609020204030204" pitchFamily="49" charset="0"/>
              </a:rPr>
              <a:t>    </a:t>
            </a:r>
            <a:r>
              <a:rPr lang="en-GB" sz="1300" b="1">
                <a:solidFill>
                  <a:srgbClr val="7F0055"/>
                </a:solidFill>
                <a:latin typeface="Consolas" panose="020B0609020204030204" pitchFamily="49" charset="0"/>
              </a:rPr>
              <a:t>public</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static</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void</a:t>
            </a:r>
            <a:r>
              <a:rPr lang="en-GB" sz="1300" b="1">
                <a:solidFill>
                  <a:srgbClr val="000000"/>
                </a:solidFill>
                <a:latin typeface="Consolas" panose="020B0609020204030204" pitchFamily="49" charset="0"/>
              </a:rPr>
              <a:t> main(String[] </a:t>
            </a:r>
            <a:r>
              <a:rPr lang="en-GB" sz="1300" b="1">
                <a:solidFill>
                  <a:srgbClr val="6A3E3E"/>
                </a:solidFill>
                <a:latin typeface="Consolas" panose="020B0609020204030204" pitchFamily="49" charset="0"/>
              </a:rPr>
              <a:t>args</a:t>
            </a:r>
            <a:r>
              <a:rPr lang="en-GB" sz="1300" b="1">
                <a:solidFill>
                  <a:srgbClr val="000000"/>
                </a:solidFill>
                <a:latin typeface="Consolas" panose="020B0609020204030204" pitchFamily="49" charset="0"/>
              </a:rPr>
              <a:t>) {</a:t>
            </a:r>
          </a:p>
          <a:p>
            <a:r>
              <a:rPr lang="en-GB" sz="1300">
                <a:solidFill>
                  <a:srgbClr val="000000"/>
                </a:solidFill>
                <a:latin typeface="Consolas" panose="020B0609020204030204" pitchFamily="49" charset="0"/>
              </a:rPr>
              <a:t>        </a:t>
            </a:r>
            <a:r>
              <a:rPr lang="en-GB" sz="1300">
                <a:solidFill>
                  <a:srgbClr val="3F7F5F"/>
                </a:solidFill>
                <a:latin typeface="Consolas" panose="020B0609020204030204" pitchFamily="49" charset="0"/>
              </a:rPr>
              <a:t>// Create ValidatorFactory which returns </a:t>
            </a:r>
            <a:r>
              <a:rPr lang="en-GB" sz="1300" u="sng">
                <a:solidFill>
                  <a:srgbClr val="3F7F5F"/>
                </a:solidFill>
                <a:latin typeface="Consolas" panose="020B0609020204030204" pitchFamily="49" charset="0"/>
              </a:rPr>
              <a:t>validator</a:t>
            </a:r>
          </a:p>
          <a:p>
            <a:r>
              <a:rPr lang="en-US" sz="1300">
                <a:solidFill>
                  <a:srgbClr val="000000"/>
                </a:solidFill>
                <a:latin typeface="Consolas" panose="020B0609020204030204" pitchFamily="49" charset="0"/>
              </a:rPr>
              <a:t>        ValidatorFactory </a:t>
            </a:r>
            <a:r>
              <a:rPr lang="en-US" sz="1300">
                <a:solidFill>
                  <a:srgbClr val="6A3E3E"/>
                </a:solidFill>
                <a:latin typeface="Consolas" panose="020B0609020204030204" pitchFamily="49" charset="0"/>
              </a:rPr>
              <a:t>factory</a:t>
            </a:r>
            <a:r>
              <a:rPr lang="en-US" sz="1300">
                <a:solidFill>
                  <a:srgbClr val="000000"/>
                </a:solidFill>
                <a:latin typeface="Consolas" panose="020B0609020204030204" pitchFamily="49" charset="0"/>
              </a:rPr>
              <a:t> = Validation.</a:t>
            </a:r>
            <a:r>
              <a:rPr lang="en-US" sz="1300" i="1">
                <a:solidFill>
                  <a:srgbClr val="000000"/>
                </a:solidFill>
                <a:latin typeface="Consolas" panose="020B0609020204030204" pitchFamily="49" charset="0"/>
              </a:rPr>
              <a:t>buildDefaultValidatorFactory();</a:t>
            </a:r>
          </a:p>
          <a:p>
            <a:r>
              <a:rPr lang="en-US" sz="1300">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a:t>
            </a:r>
            <a:r>
              <a:rPr lang="en-US" sz="1300">
                <a:solidFill>
                  <a:srgbClr val="3F7F5F"/>
                </a:solidFill>
                <a:latin typeface="Consolas" panose="020B0609020204030204" pitchFamily="49" charset="0"/>
              </a:rPr>
              <a:t>// It validates bean instances</a:t>
            </a:r>
          </a:p>
          <a:p>
            <a:r>
              <a:rPr lang="en-US" sz="1300">
                <a:solidFill>
                  <a:srgbClr val="000000"/>
                </a:solidFill>
                <a:latin typeface="Consolas" panose="020B0609020204030204" pitchFamily="49" charset="0"/>
              </a:rPr>
              <a:t>        Validator </a:t>
            </a:r>
            <a:r>
              <a:rPr lang="en-US" sz="1300">
                <a:solidFill>
                  <a:srgbClr val="6A3E3E"/>
                </a:solidFill>
                <a:latin typeface="Consolas" panose="020B0609020204030204" pitchFamily="49" charset="0"/>
              </a:rPr>
              <a:t>validator</a:t>
            </a:r>
            <a:r>
              <a:rPr lang="en-US" sz="1300">
                <a:solidFill>
                  <a:srgbClr val="000000"/>
                </a:solidFill>
                <a:latin typeface="Consolas" panose="020B0609020204030204" pitchFamily="49" charset="0"/>
              </a:rPr>
              <a:t> = </a:t>
            </a:r>
            <a:r>
              <a:rPr lang="en-US" sz="1300">
                <a:solidFill>
                  <a:srgbClr val="6A3E3E"/>
                </a:solidFill>
                <a:latin typeface="Consolas" panose="020B0609020204030204" pitchFamily="49" charset="0"/>
              </a:rPr>
              <a:t>factory</a:t>
            </a:r>
            <a:r>
              <a:rPr lang="en-US" sz="1300">
                <a:solidFill>
                  <a:srgbClr val="000000"/>
                </a:solidFill>
                <a:latin typeface="Consolas" panose="020B0609020204030204" pitchFamily="49" charset="0"/>
              </a:rPr>
              <a:t>.getValidator();</a:t>
            </a:r>
          </a:p>
          <a:p>
            <a:r>
              <a:rPr lang="en-US" sz="1300">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UserDetail </a:t>
            </a:r>
            <a:r>
              <a:rPr lang="en-US" sz="1300">
                <a:solidFill>
                  <a:srgbClr val="6A3E3E"/>
                </a:solidFill>
                <a:latin typeface="Consolas" panose="020B0609020204030204" pitchFamily="49" charset="0"/>
              </a:rPr>
              <a:t>userDetail</a:t>
            </a:r>
            <a:r>
              <a:rPr lang="en-US" sz="1300">
                <a:solidFill>
                  <a:srgbClr val="000000"/>
                </a:solidFill>
                <a:latin typeface="Consolas" panose="020B0609020204030204" pitchFamily="49" charset="0"/>
              </a:rPr>
              <a:t> = </a:t>
            </a:r>
            <a:r>
              <a:rPr lang="en-US" sz="1300" b="1">
                <a:solidFill>
                  <a:srgbClr val="7F0055"/>
                </a:solidFill>
                <a:latin typeface="Consolas" panose="020B0609020204030204" pitchFamily="49" charset="0"/>
              </a:rPr>
              <a:t>new</a:t>
            </a:r>
            <a:r>
              <a:rPr lang="en-US" sz="1300" b="1">
                <a:solidFill>
                  <a:srgbClr val="000000"/>
                </a:solidFill>
                <a:latin typeface="Consolas" panose="020B0609020204030204" pitchFamily="49" charset="0"/>
              </a:rPr>
              <a:t> UserDetail(</a:t>
            </a:r>
            <a:r>
              <a:rPr lang="en-US" sz="1300" b="1">
                <a:solidFill>
                  <a:srgbClr val="2A00FF"/>
                </a:solidFill>
                <a:latin typeface="Consolas" panose="020B0609020204030204" pitchFamily="49" charset="0"/>
              </a:rPr>
              <a:t>"Tran"</a:t>
            </a:r>
            <a:r>
              <a:rPr lang="en-US" sz="1300" b="1">
                <a:solidFill>
                  <a:srgbClr val="000000"/>
                </a:solidFill>
                <a:latin typeface="Consolas" panose="020B0609020204030204" pitchFamily="49" charset="0"/>
              </a:rPr>
              <a:t>, </a:t>
            </a:r>
            <a:r>
              <a:rPr lang="en-US" sz="1300" b="1">
                <a:solidFill>
                  <a:srgbClr val="2A00FF"/>
                </a:solidFill>
                <a:latin typeface="Consolas" panose="020B0609020204030204" pitchFamily="49" charset="0"/>
              </a:rPr>
              <a:t>"Phuong"</a:t>
            </a:r>
            <a:r>
              <a:rPr lang="en-US" sz="1300" b="1">
                <a:solidFill>
                  <a:srgbClr val="000000"/>
                </a:solidFill>
                <a:latin typeface="Consolas" panose="020B0609020204030204" pitchFamily="49" charset="0"/>
              </a:rPr>
              <a:t>, </a:t>
            </a:r>
            <a:r>
              <a:rPr lang="en-US" sz="1300" b="1">
                <a:solidFill>
                  <a:srgbClr val="2A00FF"/>
                </a:solidFill>
                <a:latin typeface="Consolas" panose="020B0609020204030204" pitchFamily="49" charset="0"/>
              </a:rPr>
              <a:t>"Phuong"</a:t>
            </a:r>
            <a:r>
              <a:rPr lang="en-US" sz="1300" b="1">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LocalDate.</a:t>
            </a:r>
            <a:r>
              <a:rPr lang="en-US" sz="1300" i="1">
                <a:solidFill>
                  <a:srgbClr val="000000"/>
                </a:solidFill>
                <a:latin typeface="Consolas" panose="020B0609020204030204" pitchFamily="49" charset="0"/>
              </a:rPr>
              <a:t>of(2000, 1, 1));</a:t>
            </a:r>
          </a:p>
          <a:p>
            <a:r>
              <a:rPr lang="en-US" sz="1300">
                <a:solidFill>
                  <a:srgbClr val="000000"/>
                </a:solidFill>
                <a:latin typeface="Consolas" panose="020B0609020204030204" pitchFamily="49" charset="0"/>
              </a:rPr>
              <a:t>        User </a:t>
            </a:r>
            <a:r>
              <a:rPr lang="en-US" sz="1300">
                <a:solidFill>
                  <a:srgbClr val="6A3E3E"/>
                </a:solidFill>
                <a:latin typeface="Consolas" panose="020B0609020204030204" pitchFamily="49" charset="0"/>
              </a:rPr>
              <a:t>user</a:t>
            </a:r>
            <a:r>
              <a:rPr lang="en-US" sz="1300">
                <a:solidFill>
                  <a:srgbClr val="000000"/>
                </a:solidFill>
                <a:latin typeface="Consolas" panose="020B0609020204030204" pitchFamily="49" charset="0"/>
              </a:rPr>
              <a:t> = </a:t>
            </a:r>
            <a:r>
              <a:rPr lang="en-US" sz="1300" b="1">
                <a:solidFill>
                  <a:srgbClr val="7F0055"/>
                </a:solidFill>
                <a:latin typeface="Consolas" panose="020B0609020204030204" pitchFamily="49" charset="0"/>
              </a:rPr>
              <a:t>new</a:t>
            </a:r>
            <a:r>
              <a:rPr lang="en-US" sz="1300" b="1">
                <a:solidFill>
                  <a:srgbClr val="000000"/>
                </a:solidFill>
                <a:latin typeface="Consolas" panose="020B0609020204030204" pitchFamily="49" charset="0"/>
              </a:rPr>
              <a:t> User(</a:t>
            </a:r>
            <a:r>
              <a:rPr lang="en-US" sz="1300" b="1">
                <a:solidFill>
                  <a:srgbClr val="2A00FF"/>
                </a:solidFill>
                <a:latin typeface="Consolas" panose="020B0609020204030204" pitchFamily="49" charset="0"/>
              </a:rPr>
              <a:t>""</a:t>
            </a:r>
            <a:r>
              <a:rPr lang="en-US" sz="1300" b="1">
                <a:solidFill>
                  <a:srgbClr val="000000"/>
                </a:solidFill>
                <a:latin typeface="Consolas" panose="020B0609020204030204" pitchFamily="49" charset="0"/>
              </a:rPr>
              <a:t>, </a:t>
            </a:r>
            <a:r>
              <a:rPr lang="en-US" sz="1300" b="1">
                <a:solidFill>
                  <a:srgbClr val="2A00FF"/>
                </a:solidFill>
                <a:latin typeface="Consolas" panose="020B0609020204030204" pitchFamily="49" charset="0"/>
              </a:rPr>
              <a:t>"admin"</a:t>
            </a:r>
            <a:r>
              <a:rPr lang="en-US" sz="1300" b="1">
                <a:solidFill>
                  <a:srgbClr val="000000"/>
                </a:solidFill>
                <a:latin typeface="Consolas" panose="020B0609020204030204" pitchFamily="49" charset="0"/>
              </a:rPr>
              <a:t>, </a:t>
            </a:r>
            <a:r>
              <a:rPr lang="en-US" sz="1300" b="1">
                <a:solidFill>
                  <a:srgbClr val="6A3E3E"/>
                </a:solidFill>
                <a:latin typeface="Consolas" panose="020B0609020204030204" pitchFamily="49" charset="0"/>
              </a:rPr>
              <a:t>userDetail</a:t>
            </a:r>
            <a:r>
              <a:rPr lang="en-US" sz="1300" b="1">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a:t>
            </a:r>
            <a:r>
              <a:rPr lang="en-US" sz="1300">
                <a:solidFill>
                  <a:srgbClr val="3F7F5F"/>
                </a:solidFill>
                <a:latin typeface="Consolas" panose="020B0609020204030204" pitchFamily="49" charset="0"/>
              </a:rPr>
              <a:t>// Validate bean</a:t>
            </a:r>
          </a:p>
          <a:p>
            <a:r>
              <a:rPr lang="en-US" sz="1300">
                <a:solidFill>
                  <a:srgbClr val="000000"/>
                </a:solidFill>
                <a:latin typeface="Consolas" panose="020B0609020204030204" pitchFamily="49" charset="0"/>
              </a:rPr>
              <a:t>        Set&lt;ConstraintViolation&lt;User&gt;&gt; </a:t>
            </a:r>
            <a:r>
              <a:rPr lang="en-US" sz="1300">
                <a:solidFill>
                  <a:srgbClr val="6A3E3E"/>
                </a:solidFill>
                <a:latin typeface="Consolas" panose="020B0609020204030204" pitchFamily="49" charset="0"/>
              </a:rPr>
              <a:t>constraintViolations</a:t>
            </a:r>
            <a:r>
              <a:rPr lang="en-US" sz="1300">
                <a:solidFill>
                  <a:srgbClr val="000000"/>
                </a:solidFill>
                <a:latin typeface="Consolas" panose="020B0609020204030204" pitchFamily="49" charset="0"/>
              </a:rPr>
              <a:t> = </a:t>
            </a:r>
            <a:r>
              <a:rPr lang="en-US" sz="1300" smtClean="0">
                <a:solidFill>
                  <a:srgbClr val="6A3E3E"/>
                </a:solidFill>
                <a:latin typeface="Consolas" panose="020B0609020204030204" pitchFamily="49" charset="0"/>
              </a:rPr>
              <a:t>validator</a:t>
            </a:r>
            <a:r>
              <a:rPr lang="en-US" sz="1300" smtClean="0">
                <a:solidFill>
                  <a:srgbClr val="000000"/>
                </a:solidFill>
                <a:latin typeface="Consolas" panose="020B0609020204030204" pitchFamily="49" charset="0"/>
              </a:rPr>
              <a:t>.validate(</a:t>
            </a:r>
            <a:r>
              <a:rPr lang="en-US" sz="1300" smtClean="0">
                <a:solidFill>
                  <a:srgbClr val="6A3E3E"/>
                </a:solidFill>
                <a:latin typeface="Consolas" panose="020B0609020204030204" pitchFamily="49" charset="0"/>
              </a:rPr>
              <a:t>user</a:t>
            </a:r>
            <a:r>
              <a:rPr lang="en-US" sz="1300">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a:t>
            </a:r>
            <a:r>
              <a:rPr lang="en-US" sz="1300">
                <a:solidFill>
                  <a:srgbClr val="3F7F5F"/>
                </a:solidFill>
                <a:latin typeface="Consolas" panose="020B0609020204030204" pitchFamily="49" charset="0"/>
              </a:rPr>
              <a:t>// Show errors</a:t>
            </a:r>
          </a:p>
          <a:p>
            <a:r>
              <a:rPr lang="en-US" sz="1300">
                <a:solidFill>
                  <a:srgbClr val="000000"/>
                </a:solidFill>
                <a:latin typeface="Consolas" panose="020B0609020204030204" pitchFamily="49" charset="0"/>
              </a:rPr>
              <a:t>        </a:t>
            </a:r>
            <a:r>
              <a:rPr lang="en-US" sz="1300" b="1">
                <a:solidFill>
                  <a:srgbClr val="7F0055"/>
                </a:solidFill>
                <a:latin typeface="Consolas" panose="020B0609020204030204" pitchFamily="49" charset="0"/>
              </a:rPr>
              <a:t>if</a:t>
            </a:r>
            <a:r>
              <a:rPr lang="en-US" sz="1300" b="1">
                <a:solidFill>
                  <a:srgbClr val="000000"/>
                </a:solidFill>
                <a:latin typeface="Consolas" panose="020B0609020204030204" pitchFamily="49" charset="0"/>
              </a:rPr>
              <a:t> (</a:t>
            </a:r>
            <a:r>
              <a:rPr lang="en-US" sz="1300" b="1">
                <a:solidFill>
                  <a:srgbClr val="6A3E3E"/>
                </a:solidFill>
                <a:latin typeface="Consolas" panose="020B0609020204030204" pitchFamily="49" charset="0"/>
              </a:rPr>
              <a:t>constraintViolations</a:t>
            </a:r>
            <a:r>
              <a:rPr lang="en-US" sz="1300" b="1">
                <a:solidFill>
                  <a:srgbClr val="000000"/>
                </a:solidFill>
                <a:latin typeface="Consolas" panose="020B0609020204030204" pitchFamily="49" charset="0"/>
              </a:rPr>
              <a:t>.size() &gt; 0) {</a:t>
            </a:r>
          </a:p>
          <a:p>
            <a:r>
              <a:rPr lang="en-US" sz="1300">
                <a:solidFill>
                  <a:srgbClr val="000000"/>
                </a:solidFill>
                <a:latin typeface="Consolas" panose="020B0609020204030204" pitchFamily="49" charset="0"/>
              </a:rPr>
              <a:t>            </a:t>
            </a:r>
            <a:r>
              <a:rPr lang="en-US" sz="1300" b="1">
                <a:solidFill>
                  <a:srgbClr val="7F0055"/>
                </a:solidFill>
                <a:latin typeface="Consolas" panose="020B0609020204030204" pitchFamily="49" charset="0"/>
              </a:rPr>
              <a:t>for</a:t>
            </a:r>
            <a:r>
              <a:rPr lang="en-US" sz="1300" b="1">
                <a:solidFill>
                  <a:srgbClr val="000000"/>
                </a:solidFill>
                <a:latin typeface="Consolas" panose="020B0609020204030204" pitchFamily="49" charset="0"/>
              </a:rPr>
              <a:t> (ConstraintViolation&lt;User&gt; </a:t>
            </a:r>
            <a:r>
              <a:rPr lang="en-US" sz="1300" b="1">
                <a:solidFill>
                  <a:srgbClr val="6A3E3E"/>
                </a:solidFill>
                <a:latin typeface="Consolas" panose="020B0609020204030204" pitchFamily="49" charset="0"/>
              </a:rPr>
              <a:t>violation</a:t>
            </a:r>
            <a:r>
              <a:rPr lang="en-US" sz="1300" b="1">
                <a:solidFill>
                  <a:srgbClr val="000000"/>
                </a:solidFill>
                <a:latin typeface="Consolas" panose="020B0609020204030204" pitchFamily="49" charset="0"/>
              </a:rPr>
              <a:t> : </a:t>
            </a:r>
            <a:r>
              <a:rPr lang="en-US" sz="1300" b="1">
                <a:solidFill>
                  <a:srgbClr val="6A3E3E"/>
                </a:solidFill>
                <a:latin typeface="Consolas" panose="020B0609020204030204" pitchFamily="49" charset="0"/>
              </a:rPr>
              <a:t>constraintViolations</a:t>
            </a:r>
            <a:r>
              <a:rPr lang="en-US" sz="1300" b="1">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System.</a:t>
            </a:r>
            <a:r>
              <a:rPr lang="en-US" sz="1300" b="1" i="1">
                <a:solidFill>
                  <a:srgbClr val="0000C0"/>
                </a:solidFill>
                <a:latin typeface="Consolas" panose="020B0609020204030204" pitchFamily="49" charset="0"/>
              </a:rPr>
              <a:t>out</a:t>
            </a:r>
            <a:r>
              <a:rPr lang="en-US" sz="1300" b="1" i="1">
                <a:solidFill>
                  <a:srgbClr val="000000"/>
                </a:solidFill>
                <a:latin typeface="Consolas" panose="020B0609020204030204" pitchFamily="49" charset="0"/>
              </a:rPr>
              <a:t>.println(</a:t>
            </a:r>
            <a:r>
              <a:rPr lang="en-US" sz="1300" b="1" i="1">
                <a:solidFill>
                  <a:srgbClr val="6A3E3E"/>
                </a:solidFill>
                <a:latin typeface="Consolas" panose="020B0609020204030204" pitchFamily="49" charset="0"/>
              </a:rPr>
              <a:t>violation</a:t>
            </a:r>
            <a:r>
              <a:rPr lang="en-US" sz="1300" b="1" i="1">
                <a:solidFill>
                  <a:srgbClr val="000000"/>
                </a:solidFill>
                <a:latin typeface="Consolas" panose="020B0609020204030204" pitchFamily="49" charset="0"/>
              </a:rPr>
              <a:t>.getMessage());</a:t>
            </a:r>
          </a:p>
          <a:p>
            <a:r>
              <a:rPr lang="en-US" sz="1300">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 </a:t>
            </a:r>
            <a:r>
              <a:rPr lang="en-US" sz="1300" b="1">
                <a:solidFill>
                  <a:srgbClr val="7F0055"/>
                </a:solidFill>
                <a:latin typeface="Consolas" panose="020B0609020204030204" pitchFamily="49" charset="0"/>
              </a:rPr>
              <a:t>else</a:t>
            </a:r>
            <a:r>
              <a:rPr lang="en-US" sz="1300" b="1">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System.</a:t>
            </a:r>
            <a:r>
              <a:rPr lang="en-US" sz="1300" b="1" i="1">
                <a:solidFill>
                  <a:srgbClr val="0000C0"/>
                </a:solidFill>
                <a:latin typeface="Consolas" panose="020B0609020204030204" pitchFamily="49" charset="0"/>
              </a:rPr>
              <a:t>out</a:t>
            </a:r>
            <a:r>
              <a:rPr lang="en-US" sz="1300" b="1" i="1">
                <a:solidFill>
                  <a:srgbClr val="000000"/>
                </a:solidFill>
                <a:latin typeface="Consolas" panose="020B0609020204030204" pitchFamily="49" charset="0"/>
              </a:rPr>
              <a:t>.println(</a:t>
            </a:r>
            <a:r>
              <a:rPr lang="en-US" sz="1300" b="1" i="1">
                <a:solidFill>
                  <a:srgbClr val="2A00FF"/>
                </a:solidFill>
                <a:latin typeface="Consolas" panose="020B0609020204030204" pitchFamily="49" charset="0"/>
              </a:rPr>
              <a:t>"Valid Object"</a:t>
            </a:r>
            <a:r>
              <a:rPr lang="en-US" sz="1300" b="1" i="1">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a:t>
            </a:r>
            <a:endParaRPr lang="en-US" sz="1300"/>
          </a:p>
        </p:txBody>
      </p:sp>
    </p:spTree>
    <p:extLst>
      <p:ext uri="{BB962C8B-B14F-4D97-AF65-F5344CB8AC3E}">
        <p14:creationId xmlns:p14="http://schemas.microsoft.com/office/powerpoint/2010/main" val="2369662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Example</a:t>
            </a:r>
            <a:endParaRPr lang="en-US"/>
          </a:p>
        </p:txBody>
      </p:sp>
      <p:sp>
        <p:nvSpPr>
          <p:cNvPr id="3" name="Content Placeholder 2"/>
          <p:cNvSpPr>
            <a:spLocks noGrp="1"/>
          </p:cNvSpPr>
          <p:nvPr>
            <p:ph idx="1"/>
          </p:nvPr>
        </p:nvSpPr>
        <p:spPr/>
        <p:txBody>
          <a:bodyPr/>
          <a:lstStyle/>
          <a:p>
            <a:r>
              <a:rPr lang="en-GB" b="1" smtClean="0"/>
              <a:t>Result:</a:t>
            </a:r>
          </a:p>
          <a:p>
            <a:pPr marL="0" indent="0">
              <a:buNone/>
            </a:pPr>
            <a:endParaRPr lang="en-US"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sp>
        <p:nvSpPr>
          <p:cNvPr id="8" name="Rectangle 7"/>
          <p:cNvSpPr/>
          <p:nvPr/>
        </p:nvSpPr>
        <p:spPr>
          <a:xfrm>
            <a:off x="2262436" y="1500043"/>
            <a:ext cx="4572000" cy="1231106"/>
          </a:xfrm>
          <a:prstGeom prst="rect">
            <a:avLst/>
          </a:prstGeom>
          <a:solidFill>
            <a:schemeClr val="bg1">
              <a:lumMod val="95000"/>
            </a:schemeClr>
          </a:solidFill>
        </p:spPr>
        <p:txBody>
          <a:bodyPr>
            <a:spAutoFit/>
          </a:bodyPr>
          <a:lstStyle/>
          <a:p>
            <a:pPr>
              <a:spcBef>
                <a:spcPts val="1200"/>
              </a:spcBef>
            </a:pPr>
            <a:r>
              <a:rPr lang="en-US">
                <a:latin typeface="Consolas" panose="020B0609020204030204" pitchFamily="49" charset="0"/>
              </a:rPr>
              <a:t>Please enter id</a:t>
            </a:r>
          </a:p>
          <a:p>
            <a:pPr>
              <a:spcBef>
                <a:spcPts val="1200"/>
              </a:spcBef>
            </a:pPr>
            <a:r>
              <a:rPr lang="en-US">
                <a:latin typeface="Consolas" panose="020B0609020204030204" pitchFamily="49" charset="0"/>
              </a:rPr>
              <a:t>Invalid Email</a:t>
            </a:r>
          </a:p>
          <a:p>
            <a:pPr>
              <a:spcBef>
                <a:spcPts val="1200"/>
              </a:spcBef>
            </a:pPr>
            <a:r>
              <a:rPr lang="en-US">
                <a:latin typeface="Consolas" panose="020B0609020204030204" pitchFamily="49" charset="0"/>
              </a:rPr>
              <a:t>Invalid Username</a:t>
            </a:r>
          </a:p>
        </p:txBody>
      </p:sp>
    </p:spTree>
    <p:extLst>
      <p:ext uri="{BB962C8B-B14F-4D97-AF65-F5344CB8AC3E}">
        <p14:creationId xmlns:p14="http://schemas.microsoft.com/office/powerpoint/2010/main" val="1373149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Validating Ranges</a:t>
            </a:r>
          </a:p>
        </p:txBody>
      </p:sp>
      <p:sp>
        <p:nvSpPr>
          <p:cNvPr id="7" name="Text Placeholder 6"/>
          <p:cNvSpPr>
            <a:spLocks noGrp="1"/>
          </p:cNvSpPr>
          <p:nvPr>
            <p:ph type="body" idx="1"/>
          </p:nvPr>
        </p:nvSpPr>
        <p:spPr/>
        <p:txBody>
          <a:bodyPr/>
          <a:lstStyle/>
          <a:p>
            <a:r>
              <a:rPr lang="en-US" smtClean="0"/>
              <a:t>Section 02</a:t>
            </a:r>
            <a:endParaRPr lang="en-US" dirty="0"/>
          </a:p>
        </p:txBody>
      </p:sp>
      <p:sp>
        <p:nvSpPr>
          <p:cNvPr id="2" name="Footer Placeholder 1"/>
          <p:cNvSpPr>
            <a:spLocks noGrp="1"/>
          </p:cNvSpPr>
          <p:nvPr>
            <p:ph type="ftr" sz="quarter" idx="11"/>
          </p:nvPr>
        </p:nvSpPr>
        <p:spPr>
          <a:xfrm>
            <a:off x="191410" y="6356350"/>
            <a:ext cx="5709659" cy="365125"/>
          </a:xfrm>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15</a:t>
            </a:fld>
            <a:endParaRPr lang="en-US" altLang="ja-JP" dirty="0"/>
          </a:p>
        </p:txBody>
      </p:sp>
    </p:spTree>
    <p:extLst>
      <p:ext uri="{BB962C8B-B14F-4D97-AF65-F5344CB8AC3E}">
        <p14:creationId xmlns:p14="http://schemas.microsoft.com/office/powerpoint/2010/main" val="3574066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Ranges</a:t>
            </a:r>
            <a:endParaRPr lang="en-US" sz="4400" dirty="0"/>
          </a:p>
        </p:txBody>
      </p:sp>
      <p:sp>
        <p:nvSpPr>
          <p:cNvPr id="10" name="Content Placeholder 9"/>
          <p:cNvSpPr>
            <a:spLocks noGrp="1"/>
          </p:cNvSpPr>
          <p:nvPr>
            <p:ph idx="1"/>
          </p:nvPr>
        </p:nvSpPr>
        <p:spPr/>
        <p:txBody>
          <a:bodyPr/>
          <a:lstStyle/>
          <a:p>
            <a:pPr>
              <a:spcBef>
                <a:spcPts val="1200"/>
              </a:spcBef>
            </a:pPr>
            <a:r>
              <a:rPr lang="en-US" b="1" smtClean="0"/>
              <a:t>Package: </a:t>
            </a:r>
            <a:r>
              <a:rPr lang="en-US" i="1" smtClean="0"/>
              <a:t>org.hibernate.validator.constraints.Range</a:t>
            </a:r>
            <a:endParaRPr lang="en-US" i="1" dirty="0"/>
          </a:p>
          <a:p>
            <a:pPr lvl="1" algn="just">
              <a:spcBef>
                <a:spcPts val="1200"/>
              </a:spcBef>
              <a:buFont typeface="Wingdings" pitchFamily="2" charset="2"/>
              <a:buChar char="§"/>
            </a:pPr>
            <a:r>
              <a:rPr lang="en-US" dirty="0"/>
              <a:t>Numeric and </a:t>
            </a:r>
            <a:r>
              <a:rPr lang="en-US"/>
              <a:t>Monetary </a:t>
            </a:r>
            <a:r>
              <a:rPr lang="en-US" smtClean="0"/>
              <a:t>Ranges</a:t>
            </a:r>
            <a:endParaRPr lang="en-US" dirty="0" smtClean="0"/>
          </a:p>
          <a:p>
            <a:pPr lvl="1" algn="just">
              <a:spcBef>
                <a:spcPts val="1200"/>
              </a:spcBef>
              <a:buFont typeface="Wingdings" pitchFamily="2" charset="2"/>
              <a:buChar char="§"/>
            </a:pPr>
            <a:r>
              <a:rPr lang="en-US" dirty="0"/>
              <a:t>Duration of Time</a:t>
            </a:r>
          </a:p>
          <a:p>
            <a:pPr algn="just">
              <a:spcBef>
                <a:spcPts val="1200"/>
              </a:spcBef>
            </a:pPr>
            <a:endParaRPr lang="en-US" sz="2400" b="1" dirty="0"/>
          </a:p>
          <a:p>
            <a:pPr algn="just">
              <a:spcBef>
                <a:spcPts val="1200"/>
              </a:spcBef>
            </a:pPr>
            <a:endParaRPr lang="en-US" sz="2400" dirty="0"/>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16</a:t>
            </a:fld>
            <a:endParaRPr lang="en-US" altLang="ja-JP" dirty="0"/>
          </a:p>
        </p:txBody>
      </p:sp>
    </p:spTree>
    <p:extLst>
      <p:ext uri="{BB962C8B-B14F-4D97-AF65-F5344CB8AC3E}">
        <p14:creationId xmlns:p14="http://schemas.microsoft.com/office/powerpoint/2010/main" val="3037365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Ranges</a:t>
            </a:r>
            <a:endParaRPr lang="en-US" sz="4400" dirty="0"/>
          </a:p>
        </p:txBody>
      </p:sp>
      <p:sp>
        <p:nvSpPr>
          <p:cNvPr id="10" name="Content Placeholder 9"/>
          <p:cNvSpPr>
            <a:spLocks noGrp="1"/>
          </p:cNvSpPr>
          <p:nvPr>
            <p:ph idx="1"/>
          </p:nvPr>
        </p:nvSpPr>
        <p:spPr/>
        <p:txBody>
          <a:bodyPr/>
          <a:lstStyle/>
          <a:p>
            <a:pPr>
              <a:spcBef>
                <a:spcPts val="600"/>
              </a:spcBef>
            </a:pPr>
            <a:r>
              <a:rPr lang="en-US" sz="2400" b="1" dirty="0"/>
              <a:t>Numeric and Monetary Ranges</a:t>
            </a:r>
          </a:p>
          <a:p>
            <a:pPr lvl="1" algn="just">
              <a:spcBef>
                <a:spcPts val="600"/>
              </a:spcBef>
              <a:buFont typeface="Wingdings" pitchFamily="2" charset="2"/>
              <a:buChar char="§"/>
            </a:pPr>
            <a:r>
              <a:rPr lang="en-US" sz="1800" dirty="0"/>
              <a:t>The bean validation specification defines several constraints which we can enforce on numeric fields</a:t>
            </a:r>
            <a:r>
              <a:rPr lang="en-US" sz="1800" dirty="0" smtClean="0"/>
              <a:t>.</a:t>
            </a:r>
          </a:p>
          <a:p>
            <a:pPr lvl="1" algn="just">
              <a:spcBef>
                <a:spcPts val="600"/>
              </a:spcBef>
              <a:buFont typeface="Wingdings" pitchFamily="2" charset="2"/>
              <a:buChar char="§"/>
            </a:pPr>
            <a:r>
              <a:rPr lang="en-US" sz="1800" smtClean="0"/>
              <a:t>Besides </a:t>
            </a:r>
            <a:r>
              <a:rPr lang="en-US" sz="1800" dirty="0"/>
              <a:t>those, Hibernate Validator provides </a:t>
            </a:r>
            <a:r>
              <a:rPr lang="en-US" sz="1800"/>
              <a:t>a </a:t>
            </a:r>
            <a:r>
              <a:rPr lang="en-US" sz="1800" smtClean="0"/>
              <a:t>handy annotation</a:t>
            </a:r>
            <a:r>
              <a:rPr lang="en-US" sz="1800" dirty="0"/>
              <a:t>, </a:t>
            </a:r>
            <a:r>
              <a:rPr lang="en-US" sz="1800" i="1" dirty="0"/>
              <a:t>@Range</a:t>
            </a:r>
            <a:r>
              <a:rPr lang="en-US" sz="1800" dirty="0"/>
              <a:t>, that </a:t>
            </a:r>
            <a:r>
              <a:rPr lang="en-US" sz="1800" b="1" dirty="0"/>
              <a:t>acts as </a:t>
            </a:r>
            <a:r>
              <a:rPr lang="en-US" sz="1800" b="1"/>
              <a:t>a </a:t>
            </a:r>
            <a:r>
              <a:rPr lang="en-US" sz="1800" b="1" smtClean="0"/>
              <a:t>combination of</a:t>
            </a:r>
            <a:r>
              <a:rPr lang="en-US" sz="1800" b="1" dirty="0"/>
              <a:t> </a:t>
            </a:r>
            <a:r>
              <a:rPr lang="en-US" sz="1800" b="1" i="1" dirty="0"/>
              <a:t>@Min </a:t>
            </a:r>
            <a:r>
              <a:rPr lang="en-US" sz="1800" b="1" dirty="0"/>
              <a:t>and </a:t>
            </a:r>
            <a:r>
              <a:rPr lang="en-US" sz="1800" b="1" i="1" dirty="0"/>
              <a:t>@Max,</a:t>
            </a:r>
            <a:r>
              <a:rPr lang="en-US" sz="1800" b="1" dirty="0"/>
              <a:t> </a:t>
            </a:r>
            <a:r>
              <a:rPr lang="en-US" sz="1800" dirty="0"/>
              <a:t>matching a range </a:t>
            </a:r>
            <a:r>
              <a:rPr lang="en-US" sz="1800"/>
              <a:t>inclusively</a:t>
            </a:r>
            <a:r>
              <a:rPr lang="en-US" sz="1800" smtClean="0"/>
              <a:t>:</a:t>
            </a:r>
          </a:p>
          <a:p>
            <a:pPr lvl="1" algn="just">
              <a:spcBef>
                <a:spcPts val="600"/>
              </a:spcBef>
              <a:buFont typeface="Wingdings" pitchFamily="2" charset="2"/>
              <a:buChar char="§"/>
            </a:pPr>
            <a:endParaRPr lang="en-GB" sz="1800" b="1"/>
          </a:p>
          <a:p>
            <a:pPr lvl="1" algn="just">
              <a:spcBef>
                <a:spcPts val="600"/>
              </a:spcBef>
              <a:buFont typeface="Wingdings" pitchFamily="2" charset="2"/>
              <a:buChar char="§"/>
            </a:pPr>
            <a:endParaRPr lang="en-GB" sz="1800" b="1" smtClean="0"/>
          </a:p>
          <a:p>
            <a:pPr lvl="1" algn="just">
              <a:spcBef>
                <a:spcPts val="600"/>
              </a:spcBef>
              <a:buFont typeface="Wingdings" pitchFamily="2" charset="2"/>
              <a:buChar char="§"/>
            </a:pPr>
            <a:endParaRPr lang="en-GB" sz="1800" b="1"/>
          </a:p>
          <a:p>
            <a:pPr lvl="1" algn="just">
              <a:spcBef>
                <a:spcPts val="600"/>
              </a:spcBef>
              <a:buFont typeface="Wingdings" pitchFamily="2" charset="2"/>
              <a:buChar char="§"/>
            </a:pPr>
            <a:endParaRPr lang="en-GB" sz="1800" b="1" smtClean="0"/>
          </a:p>
          <a:p>
            <a:pPr lvl="1" algn="just">
              <a:spcBef>
                <a:spcPts val="600"/>
              </a:spcBef>
              <a:buFont typeface="Wingdings 2" panose="05020102010507070707" pitchFamily="18" charset="2"/>
              <a:buChar char=""/>
            </a:pPr>
            <a:r>
              <a:rPr lang="en-GB" sz="1800"/>
              <a:t>Like </a:t>
            </a:r>
            <a:r>
              <a:rPr lang="en-GB" sz="1800" i="1"/>
              <a:t>@Min</a:t>
            </a:r>
            <a:r>
              <a:rPr lang="en-GB" sz="1800"/>
              <a:t> and </a:t>
            </a:r>
            <a:r>
              <a:rPr lang="en-GB" sz="1800" i="1"/>
              <a:t>@Max</a:t>
            </a:r>
            <a:r>
              <a:rPr lang="en-GB" sz="1800"/>
              <a:t>, </a:t>
            </a:r>
            <a:r>
              <a:rPr lang="en-GB" sz="1800" i="1"/>
              <a:t>@Range </a:t>
            </a:r>
            <a:r>
              <a:rPr lang="en-GB" sz="1800"/>
              <a:t>is applicable on fields of primitive number types and their wrappers; </a:t>
            </a:r>
            <a:r>
              <a:rPr lang="en-GB" sz="1800" i="1"/>
              <a:t>BigInteger </a:t>
            </a:r>
            <a:r>
              <a:rPr lang="en-GB" sz="1800"/>
              <a:t>and </a:t>
            </a:r>
            <a:r>
              <a:rPr lang="en-GB" sz="1800" i="1"/>
              <a:t>BigDecimal</a:t>
            </a:r>
            <a:r>
              <a:rPr lang="en-GB" sz="1800"/>
              <a:t>, </a:t>
            </a:r>
            <a:r>
              <a:rPr lang="en-GB" sz="1800" i="1"/>
              <a:t>String </a:t>
            </a:r>
            <a:r>
              <a:rPr lang="en-GB" sz="1800"/>
              <a:t>representations of the above, and, finally, </a:t>
            </a:r>
            <a:r>
              <a:rPr lang="en-GB" sz="1800" i="1"/>
              <a:t>MonetaryValue </a:t>
            </a:r>
            <a:r>
              <a:rPr lang="en-GB" sz="1800"/>
              <a:t>fields.</a:t>
            </a:r>
            <a:endParaRPr lang="en-US" sz="1800" b="1" dirty="0"/>
          </a:p>
          <a:p>
            <a:pPr marL="0" indent="0" algn="just">
              <a:spcBef>
                <a:spcPts val="600"/>
              </a:spcBef>
              <a:buNone/>
            </a:pPr>
            <a:endParaRPr lang="en-US" sz="2400" dirty="0"/>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17</a:t>
            </a:fld>
            <a:endParaRPr lang="en-US" altLang="ja-JP" dirty="0"/>
          </a:p>
        </p:txBody>
      </p:sp>
      <p:sp>
        <p:nvSpPr>
          <p:cNvPr id="6" name="TextBox 5"/>
          <p:cNvSpPr txBox="1"/>
          <p:nvPr/>
        </p:nvSpPr>
        <p:spPr>
          <a:xfrm>
            <a:off x="1702538" y="2955648"/>
            <a:ext cx="5691796" cy="784830"/>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spcBef>
                <a:spcPts val="600"/>
              </a:spcBef>
            </a:pPr>
            <a:r>
              <a:rPr lang="en-US" sz="2000" b="1" dirty="0">
                <a:solidFill>
                  <a:srgbClr val="1125E5"/>
                </a:solidFill>
                <a:latin typeface="Consolas" panose="020B0609020204030204" pitchFamily="49" charset="0"/>
              </a:rPr>
              <a:t>@Range</a:t>
            </a:r>
            <a:r>
              <a:rPr lang="en-US" sz="2000" dirty="0">
                <a:solidFill>
                  <a:srgbClr val="1125E5"/>
                </a:solidFill>
                <a:latin typeface="Consolas" panose="020B0609020204030204" pitchFamily="49" charset="0"/>
              </a:rPr>
              <a:t>(</a:t>
            </a:r>
            <a:r>
              <a:rPr lang="en-US" sz="2000" dirty="0">
                <a:latin typeface="Consolas" panose="020B0609020204030204" pitchFamily="49" charset="0"/>
              </a:rPr>
              <a:t>min = 0, max = 100)</a:t>
            </a:r>
          </a:p>
          <a:p>
            <a:pPr fontAlgn="base">
              <a:spcBef>
                <a:spcPts val="600"/>
              </a:spcBef>
            </a:pPr>
            <a:r>
              <a:rPr lang="en-US" sz="2000" dirty="0">
                <a:latin typeface="Consolas" panose="020B0609020204030204" pitchFamily="49" charset="0"/>
              </a:rPr>
              <a:t>private </a:t>
            </a:r>
            <a:r>
              <a:rPr lang="en-US" sz="2000" dirty="0" err="1">
                <a:latin typeface="Consolas" panose="020B0609020204030204" pitchFamily="49" charset="0"/>
              </a:rPr>
              <a:t>BigDecimal</a:t>
            </a:r>
            <a:r>
              <a:rPr lang="en-US" sz="2000" dirty="0">
                <a:latin typeface="Consolas" panose="020B0609020204030204" pitchFamily="49" charset="0"/>
              </a:rPr>
              <a:t> percent;</a:t>
            </a:r>
          </a:p>
        </p:txBody>
      </p:sp>
    </p:spTree>
    <p:extLst>
      <p:ext uri="{BB962C8B-B14F-4D97-AF65-F5344CB8AC3E}">
        <p14:creationId xmlns:p14="http://schemas.microsoft.com/office/powerpoint/2010/main" val="1338215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Ranges</a:t>
            </a:r>
            <a:endParaRPr lang="en-US" sz="4400"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18</a:t>
            </a:fld>
            <a:endParaRPr lang="en-US" altLang="ja-JP" dirty="0"/>
          </a:p>
        </p:txBody>
      </p:sp>
      <p:sp>
        <p:nvSpPr>
          <p:cNvPr id="10" name="Content Placeholder 9"/>
          <p:cNvSpPr>
            <a:spLocks noGrp="1"/>
          </p:cNvSpPr>
          <p:nvPr>
            <p:ph idx="1"/>
          </p:nvPr>
        </p:nvSpPr>
        <p:spPr/>
        <p:txBody>
          <a:bodyPr/>
          <a:lstStyle/>
          <a:p>
            <a:r>
              <a:rPr lang="en-US" sz="2400" b="1" dirty="0"/>
              <a:t>Duration of </a:t>
            </a:r>
            <a:r>
              <a:rPr lang="en-US" sz="2400" b="1" dirty="0" smtClean="0"/>
              <a:t>Time</a:t>
            </a:r>
            <a:endParaRPr lang="en-US" sz="2400" b="1" dirty="0"/>
          </a:p>
          <a:p>
            <a:pPr lvl="1" algn="just">
              <a:buFont typeface="Wingdings" pitchFamily="2" charset="2"/>
              <a:buChar char="§"/>
            </a:pPr>
            <a:r>
              <a:rPr lang="en-US" sz="2000" dirty="0"/>
              <a:t>In addition to standard JSR 380 annotations for values that represent points in time, Hibernate Validator includes constraints for </a:t>
            </a:r>
            <a:r>
              <a:rPr lang="en-US" sz="2000" b="1" dirty="0"/>
              <a:t>Durations</a:t>
            </a:r>
            <a:r>
              <a:rPr lang="en-US" sz="2000" dirty="0"/>
              <a:t> as well.</a:t>
            </a:r>
            <a:endParaRPr lang="en-US" sz="2000" dirty="0" smtClean="0"/>
          </a:p>
          <a:p>
            <a:pPr lvl="1" algn="just">
              <a:buFont typeface="Wingdings" pitchFamily="2" charset="2"/>
              <a:buChar char="§"/>
            </a:pPr>
            <a:r>
              <a:rPr lang="en-US" sz="2000" dirty="0"/>
              <a:t>So, we can enforce minimum and maximum durations on a property</a:t>
            </a:r>
            <a:r>
              <a:rPr lang="en-US" sz="2000" b="1" dirty="0" smtClean="0"/>
              <a:t>:</a:t>
            </a:r>
          </a:p>
          <a:p>
            <a:pPr lvl="1" algn="just">
              <a:buFont typeface="Wingdings" pitchFamily="2" charset="2"/>
              <a:buChar char="§"/>
            </a:pPr>
            <a:endParaRPr lang="en-US" b="1" dirty="0"/>
          </a:p>
          <a:p>
            <a:pPr lvl="1" algn="just">
              <a:buFont typeface="Wingdings" pitchFamily="2" charset="2"/>
              <a:buChar char="§"/>
            </a:pPr>
            <a:endParaRPr lang="en-US" b="1" dirty="0" smtClean="0"/>
          </a:p>
          <a:p>
            <a:pPr lvl="1" algn="just">
              <a:buFont typeface="Wingdings" pitchFamily="2" charset="2"/>
              <a:buChar char="§"/>
            </a:pPr>
            <a:endParaRPr lang="en-US" b="1" dirty="0"/>
          </a:p>
          <a:p>
            <a:pPr lvl="1" algn="just">
              <a:buFont typeface="Wingdings" pitchFamily="2" charset="2"/>
              <a:buChar char="§"/>
            </a:pPr>
            <a:endParaRPr lang="en-US" b="1" dirty="0" smtClean="0"/>
          </a:p>
          <a:p>
            <a:pPr marL="457200" lvl="1" indent="0" algn="just">
              <a:buNone/>
            </a:pPr>
            <a:r>
              <a:rPr lang="en-US" altLang="ja-JP" sz="2000" dirty="0" smtClean="0"/>
              <a:t>※ </a:t>
            </a:r>
            <a:r>
              <a:rPr lang="en-US" sz="2000" dirty="0" smtClean="0"/>
              <a:t>By </a:t>
            </a:r>
            <a:r>
              <a:rPr lang="en-US" sz="2000" dirty="0"/>
              <a:t>default, </a:t>
            </a:r>
            <a:r>
              <a:rPr lang="en-US" sz="2000" b="1" dirty="0"/>
              <a:t>minimum and maximum values are inclusive. </a:t>
            </a:r>
            <a:r>
              <a:rPr lang="en-US" sz="2000" dirty="0"/>
              <a:t>That is, a value which is exactly the same as the minimum or the maximum will pass </a:t>
            </a:r>
            <a:r>
              <a:rPr lang="en-US" sz="2000"/>
              <a:t>validation</a:t>
            </a:r>
            <a:r>
              <a:rPr lang="en-US" sz="2000" smtClean="0"/>
              <a:t>.</a:t>
            </a:r>
          </a:p>
          <a:p>
            <a:pPr lvl="1" algn="just"/>
            <a:r>
              <a:rPr lang="en-GB" sz="2000" b="1" smtClean="0"/>
              <a:t>We can define </a:t>
            </a:r>
            <a:r>
              <a:rPr lang="en-GB" sz="2000" b="1"/>
              <a:t>the </a:t>
            </a:r>
            <a:r>
              <a:rPr lang="en-GB" sz="2000" b="1" i="1" u="sng"/>
              <a:t>inclusive</a:t>
            </a:r>
            <a:r>
              <a:rPr lang="en-GB" sz="2000" b="1" i="1"/>
              <a:t> </a:t>
            </a:r>
            <a:r>
              <a:rPr lang="en-GB" sz="2000" b="1"/>
              <a:t>property to be false:</a:t>
            </a:r>
            <a:endParaRPr lang="en-US" sz="2000" b="1" dirty="0"/>
          </a:p>
          <a:p>
            <a:pPr algn="just"/>
            <a:endParaRPr lang="en-US" sz="2400" dirty="0"/>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TextBox 5"/>
          <p:cNvSpPr txBox="1"/>
          <p:nvPr/>
        </p:nvSpPr>
        <p:spPr>
          <a:xfrm>
            <a:off x="1750384" y="2800569"/>
            <a:ext cx="5596103" cy="1169551"/>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spcBef>
                <a:spcPts val="600"/>
              </a:spcBef>
            </a:pPr>
            <a:r>
              <a:rPr lang="en-US" sz="2000" b="1" dirty="0">
                <a:solidFill>
                  <a:srgbClr val="1125E5"/>
                </a:solidFill>
                <a:latin typeface="Consolas" panose="020B0609020204030204" pitchFamily="49" charset="0"/>
              </a:rPr>
              <a:t>@</a:t>
            </a:r>
            <a:r>
              <a:rPr lang="en-US" sz="2000" b="1" dirty="0" err="1">
                <a:solidFill>
                  <a:srgbClr val="1125E5"/>
                </a:solidFill>
                <a:latin typeface="Consolas" panose="020B0609020204030204" pitchFamily="49" charset="0"/>
              </a:rPr>
              <a:t>DurationMin</a:t>
            </a:r>
            <a:r>
              <a:rPr lang="en-US" sz="2000" dirty="0">
                <a:latin typeface="Consolas" panose="020B0609020204030204" pitchFamily="49" charset="0"/>
              </a:rPr>
              <a:t>(days = 1, hours = 2)</a:t>
            </a:r>
          </a:p>
          <a:p>
            <a:pPr fontAlgn="base">
              <a:spcBef>
                <a:spcPts val="600"/>
              </a:spcBef>
            </a:pPr>
            <a:r>
              <a:rPr lang="en-US" sz="2000" b="1" dirty="0">
                <a:solidFill>
                  <a:srgbClr val="1125E5"/>
                </a:solidFill>
                <a:latin typeface="Consolas" panose="020B0609020204030204" pitchFamily="49" charset="0"/>
              </a:rPr>
              <a:t>@</a:t>
            </a:r>
            <a:r>
              <a:rPr lang="en-US" sz="2000" b="1" dirty="0" err="1">
                <a:solidFill>
                  <a:srgbClr val="1125E5"/>
                </a:solidFill>
                <a:latin typeface="Consolas" panose="020B0609020204030204" pitchFamily="49" charset="0"/>
              </a:rPr>
              <a:t>DurationMax</a:t>
            </a:r>
            <a:r>
              <a:rPr lang="en-US" sz="2000" dirty="0">
                <a:latin typeface="Consolas" panose="020B0609020204030204" pitchFamily="49" charset="0"/>
              </a:rPr>
              <a:t>(days = 2, hours = 1)</a:t>
            </a:r>
          </a:p>
          <a:p>
            <a:pPr fontAlgn="base">
              <a:spcBef>
                <a:spcPts val="600"/>
              </a:spcBef>
            </a:pPr>
            <a:r>
              <a:rPr lang="en-US" sz="2000" dirty="0">
                <a:latin typeface="Consolas" panose="020B0609020204030204" pitchFamily="49" charset="0"/>
              </a:rPr>
              <a:t>private Duration </a:t>
            </a:r>
            <a:r>
              <a:rPr lang="en-US" sz="2000" dirty="0" err="1">
                <a:latin typeface="Consolas" panose="020B0609020204030204" pitchFamily="49" charset="0"/>
              </a:rPr>
              <a:t>duration</a:t>
            </a:r>
            <a:r>
              <a:rPr lang="en-US" sz="2000" dirty="0">
                <a:latin typeface="Consolas" panose="020B0609020204030204" pitchFamily="49" charset="0"/>
              </a:rPr>
              <a:t>;</a:t>
            </a:r>
          </a:p>
        </p:txBody>
      </p:sp>
      <p:sp>
        <p:nvSpPr>
          <p:cNvPr id="5" name="Rectangle 4"/>
          <p:cNvSpPr/>
          <p:nvPr/>
        </p:nvSpPr>
        <p:spPr>
          <a:xfrm>
            <a:off x="1845987" y="5807457"/>
            <a:ext cx="5883342" cy="369332"/>
          </a:xfrm>
          <a:prstGeom prst="rect">
            <a:avLst/>
          </a:prstGeom>
        </p:spPr>
        <p:txBody>
          <a:bodyPr wrap="none">
            <a:spAutoFit/>
          </a:bodyPr>
          <a:lstStyle/>
          <a:p>
            <a:r>
              <a:rPr lang="en-US">
                <a:latin typeface="Consolas" panose="020B0609020204030204" pitchFamily="49" charset="0"/>
              </a:rPr>
              <a:t>@DurationMax(minutes = 30, inclusive = false)</a:t>
            </a:r>
          </a:p>
        </p:txBody>
      </p:sp>
    </p:spTree>
    <p:extLst>
      <p:ext uri="{BB962C8B-B14F-4D97-AF65-F5344CB8AC3E}">
        <p14:creationId xmlns:p14="http://schemas.microsoft.com/office/powerpoint/2010/main" val="673821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a:t>Validating Strings</a:t>
            </a:r>
            <a:br>
              <a:rPr lang="en-US" sz="3200"/>
            </a:br>
            <a:r>
              <a:rPr lang="en-US" sz="3200"/>
              <a:t>URL and HTML Validation</a:t>
            </a:r>
            <a:endParaRPr lang="en-US" sz="3200" dirty="0"/>
          </a:p>
        </p:txBody>
      </p:sp>
      <p:sp>
        <p:nvSpPr>
          <p:cNvPr id="7" name="Text Placeholder 6"/>
          <p:cNvSpPr>
            <a:spLocks noGrp="1"/>
          </p:cNvSpPr>
          <p:nvPr>
            <p:ph type="body" idx="1"/>
          </p:nvPr>
        </p:nvSpPr>
        <p:spPr/>
        <p:txBody>
          <a:bodyPr/>
          <a:lstStyle/>
          <a:p>
            <a:r>
              <a:rPr lang="en-US" smtClean="0"/>
              <a:t>Section 03</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19</a:t>
            </a:fld>
            <a:endParaRPr lang="en-US" altLang="ja-JP" dirty="0"/>
          </a:p>
        </p:txBody>
      </p:sp>
    </p:spTree>
    <p:extLst>
      <p:ext uri="{BB962C8B-B14F-4D97-AF65-F5344CB8AC3E}">
        <p14:creationId xmlns:p14="http://schemas.microsoft.com/office/powerpoint/2010/main" val="2442071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Lesson </a:t>
            </a:r>
            <a:r>
              <a:rPr lang="en-US" smtClean="0"/>
              <a:t>Objectives</a:t>
            </a:r>
            <a:endParaRPr lang="en-US" cap="all"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54770059"/>
              </p:ext>
            </p:extLst>
          </p:nvPr>
        </p:nvGraphicFramePr>
        <p:xfrm>
          <a:off x="192088" y="924180"/>
          <a:ext cx="8713787" cy="3275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a:t>
            </a:fld>
            <a:endParaRPr lang="en-US" altLang="ja-JP" dirty="0"/>
          </a:p>
        </p:txBody>
      </p:sp>
    </p:spTree>
    <p:extLst>
      <p:ext uri="{BB962C8B-B14F-4D97-AF65-F5344CB8AC3E}">
        <p14:creationId xmlns:p14="http://schemas.microsoft.com/office/powerpoint/2010/main" val="1031790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Validating Strings</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20</a:t>
            </a:fld>
            <a:endParaRPr lang="en-US" altLang="ja-JP" dirty="0"/>
          </a:p>
        </p:txBody>
      </p:sp>
      <p:sp>
        <p:nvSpPr>
          <p:cNvPr id="10" name="Content Placeholder 9"/>
          <p:cNvSpPr>
            <a:spLocks noGrp="1"/>
          </p:cNvSpPr>
          <p:nvPr>
            <p:ph idx="1"/>
          </p:nvPr>
        </p:nvSpPr>
        <p:spPr/>
        <p:txBody>
          <a:bodyPr/>
          <a:lstStyle/>
          <a:p>
            <a:r>
              <a:rPr lang="en-US" sz="2400" b="1"/>
              <a:t>String </a:t>
            </a:r>
            <a:r>
              <a:rPr lang="en-US" sz="2400" b="1" smtClean="0"/>
              <a:t>Length</a:t>
            </a:r>
            <a:endParaRPr lang="en-US" sz="2400" b="1" dirty="0"/>
          </a:p>
          <a:p>
            <a:pPr lvl="1" algn="just">
              <a:buFont typeface="Wingdings" panose="05000000000000000000" pitchFamily="2" charset="2"/>
              <a:buChar char="§"/>
            </a:pPr>
            <a:r>
              <a:rPr lang="en-US" sz="2000" smtClean="0"/>
              <a:t>We </a:t>
            </a:r>
            <a:r>
              <a:rPr lang="en-US" sz="2000" dirty="0"/>
              <a:t>can use two slightly different constraints to enforce that a string is of a </a:t>
            </a:r>
            <a:r>
              <a:rPr lang="en-US" sz="2000"/>
              <a:t>certain </a:t>
            </a:r>
            <a:r>
              <a:rPr lang="en-US" sz="2000" smtClean="0"/>
              <a:t>length:</a:t>
            </a:r>
            <a:endParaRPr lang="en-US" sz="2000" dirty="0"/>
          </a:p>
          <a:p>
            <a:pPr lvl="1" algn="just">
              <a:buFont typeface="Wingdings" panose="05000000000000000000" pitchFamily="2" charset="2"/>
              <a:buChar char="§"/>
            </a:pPr>
            <a:r>
              <a:rPr lang="en-US" sz="2000" smtClean="0"/>
              <a:t>Generally</a:t>
            </a:r>
            <a:r>
              <a:rPr lang="en-US" sz="2000" dirty="0"/>
              <a:t>, we'll want to ensure a string's length in characters – the one we measure with the </a:t>
            </a:r>
            <a:r>
              <a:rPr lang="en-US" sz="2000" i="1" dirty="0"/>
              <a:t>length </a:t>
            </a:r>
            <a:r>
              <a:rPr lang="en-US" sz="2000" dirty="0"/>
              <a:t>method – is between a minimum and a maximum</a:t>
            </a:r>
            <a:r>
              <a:rPr lang="en-US" sz="2000" dirty="0" smtClean="0"/>
              <a:t>.</a:t>
            </a:r>
          </a:p>
          <a:p>
            <a:pPr lvl="1" algn="just">
              <a:buFont typeface="Wingdings" panose="05000000000000000000" pitchFamily="2" charset="2"/>
              <a:buChar char="§"/>
            </a:pPr>
            <a:endParaRPr lang="en-US" b="1" dirty="0"/>
          </a:p>
          <a:p>
            <a:pPr lvl="1" algn="just">
              <a:buFont typeface="Wingdings" panose="05000000000000000000" pitchFamily="2" charset="2"/>
              <a:buChar char="§"/>
            </a:pPr>
            <a:endParaRPr lang="en-US" b="1" dirty="0" smtClean="0"/>
          </a:p>
          <a:p>
            <a:pPr lvl="1" algn="just">
              <a:buFont typeface="Wingdings" panose="05000000000000000000" pitchFamily="2" charset="2"/>
              <a:buChar char="§"/>
            </a:pPr>
            <a:endParaRPr lang="en-US" b="1" dirty="0"/>
          </a:p>
          <a:p>
            <a:pPr lvl="1" algn="just">
              <a:buFont typeface="Wingdings" panose="05000000000000000000" pitchFamily="2" charset="2"/>
              <a:buChar char="§"/>
            </a:pPr>
            <a:r>
              <a:rPr lang="en-US" sz="2000" dirty="0" smtClean="0"/>
              <a:t>Due </a:t>
            </a:r>
            <a:r>
              <a:rPr lang="en-US" sz="2000" dirty="0"/>
              <a:t>to the intricacies of Unicode, sometimes the length in characters and the length in code points </a:t>
            </a:r>
            <a:r>
              <a:rPr lang="en-US" sz="2000" dirty="0" smtClean="0"/>
              <a:t>differ.</a:t>
            </a:r>
            <a:r>
              <a:rPr lang="en-US" sz="2000" dirty="0"/>
              <a:t> </a:t>
            </a:r>
          </a:p>
          <a:p>
            <a:pPr algn="just"/>
            <a:endParaRPr lang="en-US" sz="2400" dirty="0"/>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TextBox 5"/>
          <p:cNvSpPr txBox="1"/>
          <p:nvPr/>
        </p:nvSpPr>
        <p:spPr>
          <a:xfrm>
            <a:off x="1957719" y="3114932"/>
            <a:ext cx="5181433" cy="784830"/>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spcBef>
                <a:spcPts val="600"/>
              </a:spcBef>
            </a:pPr>
            <a:r>
              <a:rPr lang="nb-NO" sz="2000" b="1" dirty="0">
                <a:solidFill>
                  <a:srgbClr val="1125E5"/>
                </a:solidFill>
              </a:rPr>
              <a:t>@Length</a:t>
            </a:r>
            <a:r>
              <a:rPr lang="nb-NO" sz="2000" dirty="0"/>
              <a:t>(</a:t>
            </a:r>
            <a:r>
              <a:rPr lang="nb-NO" sz="2000" dirty="0">
                <a:solidFill>
                  <a:srgbClr val="1125E5"/>
                </a:solidFill>
              </a:rPr>
              <a:t>min</a:t>
            </a:r>
            <a:r>
              <a:rPr lang="nb-NO" sz="2000" dirty="0"/>
              <a:t> = 1, </a:t>
            </a:r>
            <a:r>
              <a:rPr lang="nb-NO" sz="2000" dirty="0">
                <a:solidFill>
                  <a:srgbClr val="1125E5"/>
                </a:solidFill>
              </a:rPr>
              <a:t>max</a:t>
            </a:r>
            <a:r>
              <a:rPr lang="nb-NO" sz="2000" dirty="0"/>
              <a:t> = 3)</a:t>
            </a:r>
          </a:p>
          <a:p>
            <a:pPr fontAlgn="base">
              <a:spcBef>
                <a:spcPts val="600"/>
              </a:spcBef>
            </a:pPr>
            <a:r>
              <a:rPr lang="nb-NO" sz="2000" dirty="0"/>
              <a:t>private String someString;</a:t>
            </a:r>
          </a:p>
        </p:txBody>
      </p:sp>
      <p:sp>
        <p:nvSpPr>
          <p:cNvPr id="7" name="TextBox 6"/>
          <p:cNvSpPr txBox="1"/>
          <p:nvPr/>
        </p:nvSpPr>
        <p:spPr>
          <a:xfrm>
            <a:off x="1957719" y="5241570"/>
            <a:ext cx="5181433" cy="784830"/>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spcBef>
                <a:spcPts val="600"/>
              </a:spcBef>
            </a:pPr>
            <a:r>
              <a:rPr lang="nb-NO" sz="2000" b="1" dirty="0">
                <a:solidFill>
                  <a:srgbClr val="1125E5"/>
                </a:solidFill>
              </a:rPr>
              <a:t>@CodePointLength</a:t>
            </a:r>
            <a:r>
              <a:rPr lang="nb-NO" sz="2000" dirty="0"/>
              <a:t>(</a:t>
            </a:r>
            <a:r>
              <a:rPr lang="nb-NO" sz="2000" dirty="0">
                <a:solidFill>
                  <a:srgbClr val="1125E5"/>
                </a:solidFill>
              </a:rPr>
              <a:t>min</a:t>
            </a:r>
            <a:r>
              <a:rPr lang="nb-NO" sz="2000" dirty="0"/>
              <a:t> = 1, </a:t>
            </a:r>
            <a:r>
              <a:rPr lang="nb-NO" sz="2000" dirty="0">
                <a:solidFill>
                  <a:srgbClr val="1125E5"/>
                </a:solidFill>
              </a:rPr>
              <a:t>max</a:t>
            </a:r>
            <a:r>
              <a:rPr lang="nb-NO" sz="2000" dirty="0"/>
              <a:t> = 3)</a:t>
            </a:r>
          </a:p>
          <a:p>
            <a:pPr fontAlgn="base">
              <a:spcBef>
                <a:spcPts val="600"/>
              </a:spcBef>
            </a:pPr>
            <a:r>
              <a:rPr lang="nb-NO" sz="2000" dirty="0"/>
              <a:t>private String someString;</a:t>
            </a:r>
          </a:p>
        </p:txBody>
      </p:sp>
    </p:spTree>
    <p:extLst>
      <p:ext uri="{BB962C8B-B14F-4D97-AF65-F5344CB8AC3E}">
        <p14:creationId xmlns:p14="http://schemas.microsoft.com/office/powerpoint/2010/main" val="2624254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Validating Strings</a:t>
            </a:r>
            <a:endParaRPr lang="en-US" dirty="0"/>
          </a:p>
        </p:txBody>
      </p:sp>
      <p:sp>
        <p:nvSpPr>
          <p:cNvPr id="10" name="Content Placeholder 9"/>
          <p:cNvSpPr>
            <a:spLocks noGrp="1"/>
          </p:cNvSpPr>
          <p:nvPr>
            <p:ph idx="1"/>
          </p:nvPr>
        </p:nvSpPr>
        <p:spPr/>
        <p:txBody>
          <a:bodyPr/>
          <a:lstStyle/>
          <a:p>
            <a:pPr marL="342900" lvl="1" indent="-342900" algn="just">
              <a:buClr>
                <a:schemeClr val="accent6">
                  <a:lumMod val="75000"/>
                </a:schemeClr>
              </a:buClr>
              <a:buFont typeface="Wingdings" panose="05000000000000000000" pitchFamily="2" charset="2"/>
              <a:buChar char="v"/>
            </a:pPr>
            <a:r>
              <a:rPr lang="en-US" b="1" dirty="0"/>
              <a:t>Checks on Strings </a:t>
            </a:r>
            <a:r>
              <a:rPr lang="en-US" b="1"/>
              <a:t>of </a:t>
            </a:r>
            <a:r>
              <a:rPr lang="en-US" b="1" smtClean="0"/>
              <a:t>Digits</a:t>
            </a:r>
          </a:p>
          <a:p>
            <a:pPr marL="742950" lvl="2" indent="-342900" algn="just">
              <a:buFont typeface="Wingdings" panose="05000000000000000000" pitchFamily="2" charset="2"/>
              <a:buChar char="§"/>
            </a:pPr>
            <a:r>
              <a:rPr lang="en-US" smtClean="0"/>
              <a:t>Hibernate </a:t>
            </a:r>
            <a:r>
              <a:rPr lang="en-US" dirty="0"/>
              <a:t>Validator includes several other constraints for strings of digits</a:t>
            </a:r>
          </a:p>
          <a:p>
            <a:pPr lvl="1" algn="just">
              <a:buFont typeface="Wingdings" pitchFamily="2" charset="2"/>
              <a:buChar char="§"/>
            </a:pPr>
            <a:r>
              <a:rPr lang="en-US" sz="2000" b="1" dirty="0" smtClean="0"/>
              <a:t>@</a:t>
            </a:r>
            <a:r>
              <a:rPr lang="en-US" sz="2000" b="1" dirty="0" err="1" smtClean="0"/>
              <a:t>LuhnCheck</a:t>
            </a:r>
            <a:r>
              <a:rPr lang="en-US" sz="2000" b="1" dirty="0" smtClean="0"/>
              <a:t>: </a:t>
            </a:r>
            <a:r>
              <a:rPr lang="en-US" sz="2000" dirty="0" smtClean="0"/>
              <a:t>Perform </a:t>
            </a:r>
            <a:r>
              <a:rPr lang="en-US" sz="2000" dirty="0"/>
              <a:t>the check on a substring (</a:t>
            </a:r>
            <a:r>
              <a:rPr lang="en-US" sz="2000" i="1" dirty="0" err="1"/>
              <a:t>startIndex</a:t>
            </a:r>
            <a:r>
              <a:rPr lang="en-US" sz="2000" i="1" dirty="0"/>
              <a:t> </a:t>
            </a:r>
            <a:r>
              <a:rPr lang="en-US" sz="2000" dirty="0"/>
              <a:t>and </a:t>
            </a:r>
            <a:r>
              <a:rPr lang="en-US" sz="2000" i="1" dirty="0" err="1"/>
              <a:t>endIndex</a:t>
            </a:r>
            <a:r>
              <a:rPr lang="en-US" sz="2000" dirty="0"/>
              <a:t>) and tell the constraint which digit is the checksum </a:t>
            </a:r>
            <a:r>
              <a:rPr lang="en-US" sz="2000" dirty="0" smtClean="0"/>
              <a:t>digit </a:t>
            </a:r>
            <a:r>
              <a:rPr lang="en-US" sz="1800" dirty="0" smtClean="0"/>
              <a:t>(</a:t>
            </a:r>
            <a:r>
              <a:rPr lang="en-US" altLang="ja-JP" sz="1800" dirty="0"/>
              <a:t>※ </a:t>
            </a:r>
            <a:r>
              <a:rPr lang="en-US" sz="1800" dirty="0"/>
              <a:t>with -1 meaning the last one in the checked </a:t>
            </a:r>
            <a:r>
              <a:rPr lang="en-US" sz="1800" dirty="0" smtClean="0"/>
              <a:t>substring)</a:t>
            </a:r>
            <a:endParaRPr lang="en-US" sz="2000" dirty="0"/>
          </a:p>
          <a:p>
            <a:pPr lvl="1">
              <a:buFont typeface="Wingdings" pitchFamily="2" charset="2"/>
              <a:buChar char="§"/>
            </a:pPr>
            <a:endParaRPr lang="en-US" sz="2000" dirty="0" smtClean="0"/>
          </a:p>
          <a:p>
            <a:pPr lvl="1" algn="just">
              <a:buFont typeface="Wingdings" pitchFamily="2" charset="2"/>
              <a:buChar char="§"/>
            </a:pPr>
            <a:endParaRPr lang="en-US" sz="2000" dirty="0" smtClean="0"/>
          </a:p>
          <a:p>
            <a:pPr lvl="1" algn="just">
              <a:buFont typeface="Wingdings" pitchFamily="2" charset="2"/>
              <a:buChar char="§"/>
            </a:pPr>
            <a:endParaRPr lang="en-US" sz="2000" b="1" dirty="0"/>
          </a:p>
          <a:p>
            <a:pPr lvl="1" algn="just">
              <a:buFont typeface="Wingdings" pitchFamily="2" charset="2"/>
              <a:buChar char="§"/>
            </a:pPr>
            <a:r>
              <a:rPr lang="en-US" sz="2000" b="1" smtClean="0"/>
              <a:t>@</a:t>
            </a:r>
            <a:r>
              <a:rPr lang="en-US" sz="2000" b="1" dirty="0" smtClean="0"/>
              <a:t>ISBN </a:t>
            </a:r>
            <a:r>
              <a:rPr lang="en-US" sz="2000" i="1" dirty="0" smtClean="0"/>
              <a:t>- </a:t>
            </a:r>
            <a:r>
              <a:rPr lang="en-US" sz="2000" dirty="0"/>
              <a:t>Checks that the annotated character sequence is a valid ISBN. The length of the number and the check digit are both verified.</a:t>
            </a:r>
            <a:endParaRPr lang="en-US" sz="2000" b="1" dirty="0"/>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21</a:t>
            </a:fld>
            <a:endParaRPr lang="en-US" altLang="ja-JP" dirty="0"/>
          </a:p>
        </p:txBody>
      </p:sp>
      <p:sp>
        <p:nvSpPr>
          <p:cNvPr id="6" name="TextBox 5"/>
          <p:cNvSpPr txBox="1"/>
          <p:nvPr/>
        </p:nvSpPr>
        <p:spPr>
          <a:xfrm>
            <a:off x="978946" y="3092652"/>
            <a:ext cx="7926513" cy="646331"/>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r>
              <a:rPr lang="en-US" b="1" dirty="0">
                <a:solidFill>
                  <a:srgbClr val="1125E5"/>
                </a:solidFill>
              </a:rPr>
              <a:t>@</a:t>
            </a:r>
            <a:r>
              <a:rPr lang="en-US" b="1" dirty="0" err="1">
                <a:solidFill>
                  <a:srgbClr val="1125E5"/>
                </a:solidFill>
              </a:rPr>
              <a:t>LuhnCheck</a:t>
            </a:r>
            <a:r>
              <a:rPr lang="en-US" dirty="0"/>
              <a:t>(</a:t>
            </a:r>
            <a:r>
              <a:rPr lang="en-US" dirty="0" err="1">
                <a:solidFill>
                  <a:srgbClr val="1125E5"/>
                </a:solidFill>
              </a:rPr>
              <a:t>startIndex</a:t>
            </a:r>
            <a:r>
              <a:rPr lang="en-US" dirty="0"/>
              <a:t> = 0, </a:t>
            </a:r>
            <a:r>
              <a:rPr lang="en-US" dirty="0" err="1">
                <a:solidFill>
                  <a:srgbClr val="1125E5"/>
                </a:solidFill>
              </a:rPr>
              <a:t>endIndex</a:t>
            </a:r>
            <a:r>
              <a:rPr lang="en-US" dirty="0"/>
              <a:t> = </a:t>
            </a:r>
            <a:r>
              <a:rPr lang="en-US" dirty="0" err="1"/>
              <a:t>Integer.MAX_VALUE</a:t>
            </a:r>
            <a:r>
              <a:rPr lang="en-US" dirty="0"/>
              <a:t>, </a:t>
            </a:r>
            <a:r>
              <a:rPr lang="en-US" dirty="0" err="1"/>
              <a:t>checkDigitIndex</a:t>
            </a:r>
            <a:r>
              <a:rPr lang="en-US" dirty="0"/>
              <a:t> = -1)</a:t>
            </a:r>
          </a:p>
          <a:p>
            <a:pPr fontAlgn="base"/>
            <a:r>
              <a:rPr lang="en-US" dirty="0"/>
              <a:t>private String </a:t>
            </a:r>
            <a:r>
              <a:rPr lang="en-US" dirty="0" err="1"/>
              <a:t>someString</a:t>
            </a:r>
            <a:r>
              <a:rPr lang="en-US" dirty="0"/>
              <a:t>;</a:t>
            </a:r>
          </a:p>
        </p:txBody>
      </p:sp>
      <p:sp>
        <p:nvSpPr>
          <p:cNvPr id="8" name="TextBox 7"/>
          <p:cNvSpPr txBox="1"/>
          <p:nvPr/>
        </p:nvSpPr>
        <p:spPr>
          <a:xfrm>
            <a:off x="978946" y="5317954"/>
            <a:ext cx="7926514" cy="646331"/>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r>
              <a:rPr lang="en-US" b="1" dirty="0">
                <a:solidFill>
                  <a:srgbClr val="1125E5"/>
                </a:solidFill>
              </a:rPr>
              <a:t>@</a:t>
            </a:r>
            <a:r>
              <a:rPr lang="en-US" b="1" dirty="0" smtClean="0">
                <a:solidFill>
                  <a:srgbClr val="1125E5"/>
                </a:solidFill>
              </a:rPr>
              <a:t>ISBN</a:t>
            </a:r>
            <a:endParaRPr lang="en-US" b="1" dirty="0">
              <a:solidFill>
                <a:srgbClr val="1125E5"/>
              </a:solidFill>
            </a:endParaRPr>
          </a:p>
          <a:p>
            <a:pPr fontAlgn="base"/>
            <a:r>
              <a:rPr lang="en-US" dirty="0"/>
              <a:t>private String </a:t>
            </a:r>
            <a:r>
              <a:rPr lang="en-US" dirty="0" err="1"/>
              <a:t>someString</a:t>
            </a:r>
            <a:r>
              <a:rPr lang="en-US" dirty="0" smtClean="0"/>
              <a:t>; // ex: </a:t>
            </a:r>
            <a:r>
              <a:rPr lang="en-US" dirty="0"/>
              <a:t>978-161-729-045-9</a:t>
            </a:r>
          </a:p>
        </p:txBody>
      </p:sp>
    </p:spTree>
    <p:extLst>
      <p:ext uri="{BB962C8B-B14F-4D97-AF65-F5344CB8AC3E}">
        <p14:creationId xmlns:p14="http://schemas.microsoft.com/office/powerpoint/2010/main" val="2441418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Validating Strings</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22</a:t>
            </a:fld>
            <a:endParaRPr lang="en-US" altLang="ja-JP" dirty="0"/>
          </a:p>
        </p:txBody>
      </p:sp>
      <p:sp>
        <p:nvSpPr>
          <p:cNvPr id="10" name="Content Placeholder 9"/>
          <p:cNvSpPr>
            <a:spLocks noGrp="1"/>
          </p:cNvSpPr>
          <p:nvPr>
            <p:ph idx="1"/>
          </p:nvPr>
        </p:nvSpPr>
        <p:spPr/>
        <p:txBody>
          <a:bodyPr/>
          <a:lstStyle/>
          <a:p>
            <a:pPr marL="342900" lvl="1" indent="-342900">
              <a:buClr>
                <a:schemeClr val="accent6">
                  <a:lumMod val="75000"/>
                </a:schemeClr>
              </a:buClr>
              <a:buFont typeface="Wingdings" panose="05000000000000000000" pitchFamily="2" charset="2"/>
              <a:buChar char="v"/>
            </a:pPr>
            <a:r>
              <a:rPr lang="en-US" b="1" dirty="0"/>
              <a:t>URL and HTML Validation</a:t>
            </a:r>
          </a:p>
          <a:p>
            <a:pPr lvl="1" algn="just">
              <a:buFont typeface="Wingdings" pitchFamily="2" charset="2"/>
              <a:buChar char="§"/>
            </a:pPr>
            <a:r>
              <a:rPr lang="en-US" sz="2000" dirty="0"/>
              <a:t>The </a:t>
            </a:r>
            <a:r>
              <a:rPr lang="en-US" sz="2000" i="1" dirty="0"/>
              <a:t>@</a:t>
            </a:r>
            <a:r>
              <a:rPr lang="en-US" sz="2000" i="1" dirty="0" err="1"/>
              <a:t>Url</a:t>
            </a:r>
            <a:r>
              <a:rPr lang="en-US" sz="2000" i="1" dirty="0"/>
              <a:t> </a:t>
            </a:r>
            <a:r>
              <a:rPr lang="en-US" sz="2000" dirty="0"/>
              <a:t>constraint verifies that a string is a valid representation of a URL. Additionally, we can check that specific component of the URL has a certain value:</a:t>
            </a:r>
            <a:endParaRPr lang="en-US" sz="2000" dirty="0" smtClean="0"/>
          </a:p>
          <a:p>
            <a:pPr lvl="1" algn="just">
              <a:buFont typeface="Wingdings" pitchFamily="2" charset="2"/>
              <a:buChar char="§"/>
            </a:pPr>
            <a:endParaRPr lang="en-US" b="1" dirty="0"/>
          </a:p>
          <a:p>
            <a:pPr lvl="1" algn="just">
              <a:buFont typeface="Wingdings" pitchFamily="2" charset="2"/>
              <a:buChar char="§"/>
            </a:pPr>
            <a:endParaRPr lang="en-US" b="1" dirty="0" smtClean="0"/>
          </a:p>
          <a:p>
            <a:pPr lvl="1" algn="just">
              <a:buFont typeface="Wingdings" pitchFamily="2" charset="2"/>
              <a:buChar char="§"/>
            </a:pPr>
            <a:endParaRPr lang="en-US" b="1" dirty="0"/>
          </a:p>
          <a:p>
            <a:pPr lvl="1" algn="just">
              <a:buFont typeface="Wingdings" pitchFamily="2" charset="2"/>
              <a:buChar char="§"/>
            </a:pPr>
            <a:r>
              <a:rPr lang="en-US" sz="2000" dirty="0"/>
              <a:t>We can also verify that a property contains “safe” HTML code (for example, without script tags</a:t>
            </a:r>
            <a:r>
              <a:rPr lang="en-US" sz="2000" dirty="0" smtClean="0"/>
              <a:t>)</a:t>
            </a:r>
            <a:endParaRPr lang="en-US" sz="2000" b="1" dirty="0"/>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TextBox 5"/>
          <p:cNvSpPr txBox="1"/>
          <p:nvPr/>
        </p:nvSpPr>
        <p:spPr>
          <a:xfrm>
            <a:off x="1043492" y="2436435"/>
            <a:ext cx="7734748" cy="707886"/>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r>
              <a:rPr lang="en-US" sz="2000" b="1" dirty="0">
                <a:solidFill>
                  <a:srgbClr val="1125E5"/>
                </a:solidFill>
              </a:rPr>
              <a:t>@URL</a:t>
            </a:r>
            <a:r>
              <a:rPr lang="en-US" sz="2000" dirty="0"/>
              <a:t>(protocol = "https")</a:t>
            </a:r>
          </a:p>
          <a:p>
            <a:pPr fontAlgn="base"/>
            <a:r>
              <a:rPr lang="en-US" sz="2000" dirty="0"/>
              <a:t>private String </a:t>
            </a:r>
            <a:r>
              <a:rPr lang="en-US" sz="2000" dirty="0" err="1"/>
              <a:t>url</a:t>
            </a:r>
            <a:r>
              <a:rPr lang="en-US" sz="2000" dirty="0"/>
              <a:t>;</a:t>
            </a:r>
          </a:p>
        </p:txBody>
      </p:sp>
      <p:sp>
        <p:nvSpPr>
          <p:cNvPr id="8" name="TextBox 7"/>
          <p:cNvSpPr txBox="1"/>
          <p:nvPr/>
        </p:nvSpPr>
        <p:spPr>
          <a:xfrm>
            <a:off x="1043492" y="4631553"/>
            <a:ext cx="7734748" cy="707886"/>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r>
              <a:rPr lang="en-US" sz="2000" b="1" dirty="0">
                <a:solidFill>
                  <a:srgbClr val="1125E5"/>
                </a:solidFill>
              </a:rPr>
              <a:t>@</a:t>
            </a:r>
            <a:r>
              <a:rPr lang="en-US" sz="2000" b="1" dirty="0" err="1">
                <a:solidFill>
                  <a:srgbClr val="1125E5"/>
                </a:solidFill>
              </a:rPr>
              <a:t>SafeHtml</a:t>
            </a:r>
            <a:endParaRPr lang="en-US" sz="2000" b="1" dirty="0">
              <a:solidFill>
                <a:srgbClr val="1125E5"/>
              </a:solidFill>
            </a:endParaRPr>
          </a:p>
          <a:p>
            <a:pPr fontAlgn="base"/>
            <a:r>
              <a:rPr lang="en-US" sz="2000" dirty="0"/>
              <a:t>private String html;</a:t>
            </a:r>
          </a:p>
        </p:txBody>
      </p:sp>
    </p:spTree>
    <p:extLst>
      <p:ext uri="{BB962C8B-B14F-4D97-AF65-F5344CB8AC3E}">
        <p14:creationId xmlns:p14="http://schemas.microsoft.com/office/powerpoint/2010/main" val="1741783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Hibernate validation @Pattern</a:t>
            </a:r>
          </a:p>
        </p:txBody>
      </p:sp>
      <p:sp>
        <p:nvSpPr>
          <p:cNvPr id="7" name="Text Placeholder 6"/>
          <p:cNvSpPr>
            <a:spLocks noGrp="1"/>
          </p:cNvSpPr>
          <p:nvPr>
            <p:ph type="body" idx="1"/>
          </p:nvPr>
        </p:nvSpPr>
        <p:spPr/>
        <p:txBody>
          <a:bodyPr/>
          <a:lstStyle/>
          <a:p>
            <a:r>
              <a:rPr lang="en-US" smtClean="0"/>
              <a:t>Section 04</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23</a:t>
            </a:fld>
            <a:endParaRPr lang="en-US" altLang="ja-JP" dirty="0"/>
          </a:p>
        </p:txBody>
      </p:sp>
    </p:spTree>
    <p:extLst>
      <p:ext uri="{BB962C8B-B14F-4D97-AF65-F5344CB8AC3E}">
        <p14:creationId xmlns:p14="http://schemas.microsoft.com/office/powerpoint/2010/main" val="457248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validation @Pattern</a:t>
            </a:r>
            <a:endParaRPr lang="en-US" sz="4400"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24</a:t>
            </a:fld>
            <a:endParaRPr lang="en-US" altLang="ja-JP" dirty="0"/>
          </a:p>
        </p:txBody>
      </p:sp>
      <p:sp>
        <p:nvSpPr>
          <p:cNvPr id="10" name="Content Placeholder 9"/>
          <p:cNvSpPr>
            <a:spLocks noGrp="1"/>
          </p:cNvSpPr>
          <p:nvPr>
            <p:ph idx="1"/>
          </p:nvPr>
        </p:nvSpPr>
        <p:spPr/>
        <p:txBody>
          <a:bodyPr/>
          <a:lstStyle/>
          <a:p>
            <a:pPr algn="just"/>
            <a:r>
              <a:rPr lang="en-US" sz="2400" dirty="0" smtClean="0"/>
              <a:t>Check </a:t>
            </a:r>
            <a:r>
              <a:rPr lang="en-US" sz="2400" dirty="0"/>
              <a:t>if the property match the </a:t>
            </a:r>
            <a:r>
              <a:rPr lang="en-US" sz="2400" b="1" dirty="0">
                <a:solidFill>
                  <a:srgbClr val="1125E5"/>
                </a:solidFill>
              </a:rPr>
              <a:t>regular expression </a:t>
            </a:r>
            <a:r>
              <a:rPr lang="en-US" sz="2400" dirty="0"/>
              <a:t>given a match flag (see </a:t>
            </a:r>
            <a:r>
              <a:rPr lang="en-US" sz="2400" dirty="0" err="1" smtClean="0"/>
              <a:t>java.util.regex.Pattern</a:t>
            </a:r>
            <a:r>
              <a:rPr lang="en-US" sz="2400" dirty="0" smtClean="0"/>
              <a:t>)</a:t>
            </a:r>
          </a:p>
          <a:p>
            <a:r>
              <a:rPr lang="en-US" sz="2400" dirty="0" smtClean="0"/>
              <a:t>Annotation</a:t>
            </a:r>
            <a:r>
              <a:rPr lang="en-US" sz="2400" b="1" dirty="0" smtClean="0"/>
              <a:t>:</a:t>
            </a:r>
          </a:p>
          <a:p>
            <a:pPr marL="400050" lvl="1" indent="0">
              <a:buNone/>
            </a:pPr>
            <a:r>
              <a:rPr lang="nb-NO" sz="2000" i="1" dirty="0"/>
              <a:t>@Pattern(regex="regexp", flag=) </a:t>
            </a:r>
            <a:endParaRPr lang="nb-NO" sz="2000" i="1" dirty="0" smtClean="0"/>
          </a:p>
          <a:p>
            <a:pPr marL="400050" lvl="1" indent="0">
              <a:buNone/>
            </a:pPr>
            <a:r>
              <a:rPr lang="nb-NO" sz="2000" i="1" dirty="0" smtClean="0"/>
              <a:t>Or</a:t>
            </a:r>
          </a:p>
          <a:p>
            <a:pPr marL="400050" lvl="1" indent="0">
              <a:buNone/>
            </a:pPr>
            <a:r>
              <a:rPr lang="nb-NO" sz="2000" i="1" dirty="0" smtClean="0"/>
              <a:t>@</a:t>
            </a:r>
            <a:r>
              <a:rPr lang="nb-NO" sz="2000" i="1" dirty="0"/>
              <a:t>Patterns( {@Pattern(...)} </a:t>
            </a:r>
            <a:r>
              <a:rPr lang="nb-NO" sz="2000" i="1" dirty="0" smtClean="0"/>
              <a:t>)</a:t>
            </a:r>
          </a:p>
          <a:p>
            <a:r>
              <a:rPr lang="en-US" sz="2400" dirty="0"/>
              <a:t>Apply </a:t>
            </a:r>
            <a:r>
              <a:rPr lang="en-US" sz="2400" dirty="0" smtClean="0"/>
              <a:t>on</a:t>
            </a:r>
            <a:r>
              <a:rPr lang="en-US" sz="2400" b="1" dirty="0" smtClean="0"/>
              <a:t>: </a:t>
            </a:r>
          </a:p>
          <a:p>
            <a:pPr marL="0" indent="0">
              <a:buNone/>
            </a:pPr>
            <a:r>
              <a:rPr lang="en-US" sz="2400" b="1" dirty="0"/>
              <a:t>	</a:t>
            </a:r>
            <a:r>
              <a:rPr lang="en-US" sz="2000" dirty="0" smtClean="0"/>
              <a:t>property </a:t>
            </a:r>
            <a:r>
              <a:rPr lang="en-US" sz="2000" dirty="0"/>
              <a:t>(string</a:t>
            </a:r>
            <a:r>
              <a:rPr lang="en-US" sz="2000" dirty="0" smtClean="0"/>
              <a:t>)</a:t>
            </a:r>
          </a:p>
          <a:p>
            <a:r>
              <a:rPr lang="en-US" sz="2400" dirty="0" smtClean="0"/>
              <a:t>Example:</a:t>
            </a:r>
          </a:p>
          <a:p>
            <a:pPr marL="0" indent="0">
              <a:buNone/>
            </a:pPr>
            <a:endParaRPr lang="en-US" sz="2400" dirty="0"/>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8" name="TextBox 7"/>
          <p:cNvSpPr txBox="1"/>
          <p:nvPr/>
        </p:nvSpPr>
        <p:spPr>
          <a:xfrm>
            <a:off x="670151" y="4506875"/>
            <a:ext cx="8078992" cy="1631216"/>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r>
              <a:rPr lang="en-US" sz="2000" dirty="0"/>
              <a:t>// a not null numeric string of 5 characters </a:t>
            </a:r>
            <a:r>
              <a:rPr lang="en-US" sz="2000" dirty="0" smtClean="0"/>
              <a:t>maximum</a:t>
            </a:r>
          </a:p>
          <a:p>
            <a:pPr fontAlgn="base"/>
            <a:r>
              <a:rPr lang="en-US" sz="2000" dirty="0" smtClean="0"/>
              <a:t>@Length(max=5) </a:t>
            </a:r>
          </a:p>
          <a:p>
            <a:pPr fontAlgn="base"/>
            <a:r>
              <a:rPr lang="en-US" sz="2000" b="1" dirty="0" smtClean="0">
                <a:solidFill>
                  <a:srgbClr val="1125E5"/>
                </a:solidFill>
              </a:rPr>
              <a:t>@</a:t>
            </a:r>
            <a:r>
              <a:rPr lang="en-US" sz="2000" b="1" dirty="0">
                <a:solidFill>
                  <a:srgbClr val="1125E5"/>
                </a:solidFill>
              </a:rPr>
              <a:t>Pattern(regex="[0-9]+") </a:t>
            </a:r>
            <a:endParaRPr lang="en-US" sz="2000" b="1" dirty="0" smtClean="0">
              <a:solidFill>
                <a:srgbClr val="1125E5"/>
              </a:solidFill>
            </a:endParaRPr>
          </a:p>
          <a:p>
            <a:pPr fontAlgn="base"/>
            <a:r>
              <a:rPr lang="en-US" sz="2000" dirty="0" smtClean="0"/>
              <a:t>@</a:t>
            </a:r>
            <a:r>
              <a:rPr lang="en-US" sz="2000" dirty="0" err="1" smtClean="0"/>
              <a:t>NotNull</a:t>
            </a:r>
            <a:endParaRPr lang="en-US" sz="2000" dirty="0" smtClean="0"/>
          </a:p>
          <a:p>
            <a:pPr fontAlgn="base"/>
            <a:r>
              <a:rPr lang="en-US" sz="2000" dirty="0"/>
              <a:t>p</a:t>
            </a:r>
            <a:r>
              <a:rPr lang="en-US" sz="2000" dirty="0" smtClean="0"/>
              <a:t>rivate </a:t>
            </a:r>
            <a:r>
              <a:rPr lang="en-US" sz="2000" dirty="0" err="1" smtClean="0"/>
              <a:t>someString</a:t>
            </a:r>
            <a:r>
              <a:rPr lang="en-US" sz="2000" dirty="0" smtClean="0"/>
              <a:t>;</a:t>
            </a:r>
            <a:endParaRPr lang="en-US" sz="2000" dirty="0"/>
          </a:p>
        </p:txBody>
      </p:sp>
    </p:spTree>
    <p:extLst>
      <p:ext uri="{BB962C8B-B14F-4D97-AF65-F5344CB8AC3E}">
        <p14:creationId xmlns:p14="http://schemas.microsoft.com/office/powerpoint/2010/main" val="1299227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a:xfrm>
            <a:off x="1355322" y="871869"/>
            <a:ext cx="6374007" cy="5253717"/>
          </a:xfrm>
        </p:spPr>
        <p:txBody>
          <a:bodyPr>
            <a:normAutofit/>
          </a:bodyPr>
          <a:lstStyle/>
          <a:p>
            <a:pPr>
              <a:spcBef>
                <a:spcPts val="1800"/>
              </a:spcBef>
            </a:pPr>
            <a:r>
              <a:rPr lang="en-US"/>
              <a:t>Validation </a:t>
            </a:r>
            <a:r>
              <a:rPr lang="en-US" smtClean="0"/>
              <a:t>annotations</a:t>
            </a:r>
          </a:p>
          <a:p>
            <a:pPr>
              <a:spcBef>
                <a:spcPts val="1800"/>
              </a:spcBef>
            </a:pPr>
            <a:r>
              <a:rPr lang="en-US"/>
              <a:t>Validating Ranges</a:t>
            </a:r>
            <a:endParaRPr lang="en-US" smtClean="0"/>
          </a:p>
          <a:p>
            <a:pPr>
              <a:spcBef>
                <a:spcPts val="1800"/>
              </a:spcBef>
            </a:pPr>
            <a:r>
              <a:rPr lang="en-US" smtClean="0"/>
              <a:t>Validating Strings</a:t>
            </a:r>
          </a:p>
          <a:p>
            <a:pPr>
              <a:spcBef>
                <a:spcPts val="1800"/>
              </a:spcBef>
            </a:pPr>
            <a:r>
              <a:rPr lang="en-US" smtClean="0"/>
              <a:t>URL </a:t>
            </a:r>
            <a:r>
              <a:rPr lang="en-US"/>
              <a:t>and HTML </a:t>
            </a:r>
            <a:r>
              <a:rPr lang="en-US" smtClean="0"/>
              <a:t>Validation</a:t>
            </a:r>
          </a:p>
          <a:p>
            <a:pPr>
              <a:spcBef>
                <a:spcPts val="1800"/>
              </a:spcBef>
            </a:pPr>
            <a:r>
              <a:rPr lang="en-US"/>
              <a:t>Hibernate validation @Pattern</a:t>
            </a:r>
            <a:endParaRPr lang="en-US"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25</a:t>
            </a:fld>
            <a:endParaRPr lang="en-US" altLang="ja-JP" dirty="0"/>
          </a:p>
        </p:txBody>
      </p:sp>
    </p:spTree>
    <p:extLst>
      <p:ext uri="{BB962C8B-B14F-4D97-AF65-F5344CB8AC3E}">
        <p14:creationId xmlns:p14="http://schemas.microsoft.com/office/powerpoint/2010/main" val="3274925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7155712" cy="1143000"/>
          </a:xfrm>
        </p:spPr>
        <p:txBody>
          <a:bodyPr>
            <a:noAutofit/>
          </a:bodyPr>
          <a:lstStyle/>
          <a:p>
            <a:r>
              <a:rPr lang="en-US" sz="7200" dirty="0" smtClean="0">
                <a:solidFill>
                  <a:srgbClr val="E46C0A"/>
                </a:solidFill>
              </a:rPr>
              <a:t>Thank you</a:t>
            </a:r>
            <a:endParaRPr lang="en-US" sz="7200" dirty="0">
              <a:solidFill>
                <a:srgbClr val="E46C0A"/>
              </a:solidFill>
            </a:endParaRP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26</a:t>
            </a:fld>
            <a:endParaRPr lang="en-US" dirty="0"/>
          </a:p>
        </p:txBody>
      </p:sp>
      <p:sp>
        <p:nvSpPr>
          <p:cNvPr id="10" name="Footer Placeholder 4"/>
          <p:cNvSpPr>
            <a:spLocks noGrp="1"/>
          </p:cNvSpPr>
          <p:nvPr>
            <p:ph type="ftr" sz="quarter" idx="4294967295"/>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43e-BM/HR/HDCV/FSOFT V1.2 -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26</a:t>
            </a:fld>
            <a:endParaRPr lang="en-US"/>
          </a:p>
        </p:txBody>
      </p:sp>
    </p:spTree>
    <p:extLst>
      <p:ext uri="{BB962C8B-B14F-4D97-AF65-F5344CB8AC3E}">
        <p14:creationId xmlns:p14="http://schemas.microsoft.com/office/powerpoint/2010/main" val="1952533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a:xfrm>
            <a:off x="1355322" y="871869"/>
            <a:ext cx="6374007" cy="5253717"/>
          </a:xfrm>
        </p:spPr>
        <p:txBody>
          <a:bodyPr>
            <a:normAutofit/>
          </a:bodyPr>
          <a:lstStyle/>
          <a:p>
            <a:pPr>
              <a:spcBef>
                <a:spcPts val="1800"/>
              </a:spcBef>
            </a:pPr>
            <a:r>
              <a:rPr lang="en-US"/>
              <a:t>Validation </a:t>
            </a:r>
            <a:r>
              <a:rPr lang="en-US" smtClean="0"/>
              <a:t>annotations</a:t>
            </a:r>
          </a:p>
          <a:p>
            <a:pPr>
              <a:spcBef>
                <a:spcPts val="1800"/>
              </a:spcBef>
            </a:pPr>
            <a:r>
              <a:rPr lang="en-US"/>
              <a:t>Validating Ranges</a:t>
            </a:r>
            <a:endParaRPr lang="en-US" smtClean="0"/>
          </a:p>
          <a:p>
            <a:pPr>
              <a:spcBef>
                <a:spcPts val="1800"/>
              </a:spcBef>
            </a:pPr>
            <a:r>
              <a:rPr lang="en-US" smtClean="0"/>
              <a:t>Validating Strings</a:t>
            </a:r>
          </a:p>
          <a:p>
            <a:pPr>
              <a:spcBef>
                <a:spcPts val="1800"/>
              </a:spcBef>
            </a:pPr>
            <a:r>
              <a:rPr lang="en-US" smtClean="0"/>
              <a:t>URL </a:t>
            </a:r>
            <a:r>
              <a:rPr lang="en-US"/>
              <a:t>and HTML </a:t>
            </a:r>
            <a:r>
              <a:rPr lang="en-US" smtClean="0"/>
              <a:t>Validation</a:t>
            </a:r>
          </a:p>
          <a:p>
            <a:pPr>
              <a:spcBef>
                <a:spcPts val="1800"/>
              </a:spcBef>
            </a:pPr>
            <a:r>
              <a:rPr lang="en-US"/>
              <a:t>Hibernate validation @Pattern</a:t>
            </a:r>
            <a:endParaRPr lang="en-US"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3</a:t>
            </a:fld>
            <a:endParaRPr lang="en-US" altLang="ja-JP" dirty="0"/>
          </a:p>
        </p:txBody>
      </p:sp>
    </p:spTree>
    <p:extLst>
      <p:ext uri="{BB962C8B-B14F-4D97-AF65-F5344CB8AC3E}">
        <p14:creationId xmlns:p14="http://schemas.microsoft.com/office/powerpoint/2010/main" val="389795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Validation annotations</a:t>
            </a:r>
          </a:p>
        </p:txBody>
      </p:sp>
      <p:sp>
        <p:nvSpPr>
          <p:cNvPr id="7" name="Text Placeholder 6"/>
          <p:cNvSpPr>
            <a:spLocks noGrp="1"/>
          </p:cNvSpPr>
          <p:nvPr>
            <p:ph type="body" idx="1"/>
          </p:nvPr>
        </p:nvSpPr>
        <p:spPr/>
        <p:txBody>
          <a:bodyPr/>
          <a:lstStyle/>
          <a:p>
            <a:r>
              <a:rPr lang="en-US" smtClean="0"/>
              <a:t>Section 01</a:t>
            </a:r>
            <a:endParaRPr lang="en-US" dirty="0"/>
          </a:p>
        </p:txBody>
      </p:sp>
      <p:sp>
        <p:nvSpPr>
          <p:cNvPr id="2" name="Footer Placeholder 1"/>
          <p:cNvSpPr>
            <a:spLocks noGrp="1"/>
          </p:cNvSpPr>
          <p:nvPr>
            <p:ph type="ftr" sz="quarter" idx="11"/>
          </p:nvPr>
        </p:nvSpPr>
        <p:spPr>
          <a:xfrm>
            <a:off x="191411" y="6356350"/>
            <a:ext cx="5730924" cy="365125"/>
          </a:xfrm>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4</a:t>
            </a:fld>
            <a:endParaRPr lang="en-US" altLang="ja-JP" dirty="0"/>
          </a:p>
        </p:txBody>
      </p:sp>
    </p:spTree>
    <p:extLst>
      <p:ext uri="{BB962C8B-B14F-4D97-AF65-F5344CB8AC3E}">
        <p14:creationId xmlns:p14="http://schemas.microsoft.com/office/powerpoint/2010/main" val="3631421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smtClean="0"/>
              <a:t>Introduction</a:t>
            </a:r>
            <a:endParaRPr lang="en-US"/>
          </a:p>
        </p:txBody>
      </p:sp>
      <p:sp>
        <p:nvSpPr>
          <p:cNvPr id="11" name="Content Placeholder 10"/>
          <p:cNvSpPr>
            <a:spLocks noGrp="1"/>
          </p:cNvSpPr>
          <p:nvPr>
            <p:ph idx="1"/>
          </p:nvPr>
        </p:nvSpPr>
        <p:spPr>
          <a:xfrm>
            <a:off x="191410" y="675861"/>
            <a:ext cx="8714050" cy="5436704"/>
          </a:xfrm>
        </p:spPr>
        <p:txBody>
          <a:bodyPr/>
          <a:lstStyle/>
          <a:p>
            <a:pPr algn="just">
              <a:spcBef>
                <a:spcPts val="1200"/>
              </a:spcBef>
            </a:pPr>
            <a:r>
              <a:rPr lang="en-GB" sz="2000"/>
              <a:t>Validating user input is a super common requirement in most applications. </a:t>
            </a:r>
            <a:endParaRPr lang="en-GB" sz="2000" smtClean="0"/>
          </a:p>
          <a:p>
            <a:pPr algn="just">
              <a:spcBef>
                <a:spcPts val="1200"/>
              </a:spcBef>
            </a:pPr>
            <a:r>
              <a:rPr lang="en-GB" sz="2000" smtClean="0"/>
              <a:t>And </a:t>
            </a:r>
            <a:r>
              <a:rPr lang="en-GB" sz="2000"/>
              <a:t>the Java Bean Validation framework has become the de facto standard for handling this kind of </a:t>
            </a:r>
            <a:r>
              <a:rPr lang="en-GB" sz="2000" smtClean="0"/>
              <a:t>logic.</a:t>
            </a:r>
          </a:p>
          <a:p>
            <a:pPr algn="just">
              <a:spcBef>
                <a:spcPts val="1200"/>
              </a:spcBef>
            </a:pPr>
            <a:r>
              <a:rPr lang="en-GB" sz="2000"/>
              <a:t>JSR </a:t>
            </a:r>
            <a:r>
              <a:rPr lang="en-GB" sz="2000" smtClean="0"/>
              <a:t>380 (Java Specification Request) </a:t>
            </a:r>
            <a:r>
              <a:rPr lang="en-GB" sz="2000"/>
              <a:t>is a specification of the Java API for bean validation, part of Jakarta EE and JavaSE. </a:t>
            </a:r>
            <a:r>
              <a:rPr lang="en-GB" sz="2000" smtClean="0"/>
              <a:t>This </a:t>
            </a:r>
            <a:r>
              <a:rPr lang="en-GB" sz="2000"/>
              <a:t>ensures that the properties of a bean meet specific criteria, using annotations such as </a:t>
            </a:r>
            <a:r>
              <a:rPr lang="en-GB" sz="2000" i="1"/>
              <a:t>@NotNull</a:t>
            </a:r>
            <a:r>
              <a:rPr lang="en-GB" sz="2000"/>
              <a:t>, </a:t>
            </a:r>
            <a:r>
              <a:rPr lang="en-GB" sz="2000" i="1"/>
              <a:t>@Min</a:t>
            </a:r>
            <a:r>
              <a:rPr lang="en-GB" sz="2000"/>
              <a:t>, and </a:t>
            </a:r>
            <a:r>
              <a:rPr lang="en-GB" sz="2000" i="1"/>
              <a:t>@Max</a:t>
            </a:r>
            <a:r>
              <a:rPr lang="en-GB" sz="2000"/>
              <a:t>.</a:t>
            </a:r>
          </a:p>
          <a:p>
            <a:pPr algn="just">
              <a:spcBef>
                <a:spcPts val="1200"/>
              </a:spcBef>
            </a:pPr>
            <a:endParaRPr lang="en-US" sz="20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a:t>
            </a:fld>
            <a:endParaRPr lang="en-US"/>
          </a:p>
        </p:txBody>
      </p:sp>
      <p:pic>
        <p:nvPicPr>
          <p:cNvPr id="1026" name="Picture 2" descr="Hibernate Validator Tutorial For Beginners And Professionals"/>
          <p:cNvPicPr>
            <a:picLocks noChangeAspect="1" noChangeArrowheads="1"/>
          </p:cNvPicPr>
          <p:nvPr/>
        </p:nvPicPr>
        <p:blipFill rotWithShape="1">
          <a:blip r:embed="rId2">
            <a:extLst>
              <a:ext uri="{28A0092B-C50C-407E-A947-70E740481C1C}">
                <a14:useLocalDpi xmlns:a14="http://schemas.microsoft.com/office/drawing/2010/main" val="0"/>
              </a:ext>
            </a:extLst>
          </a:blip>
          <a:srcRect l="6355" t="27376" r="59055" b="45409"/>
          <a:stretch/>
        </p:blipFill>
        <p:spPr bwMode="auto">
          <a:xfrm>
            <a:off x="2360427" y="4193007"/>
            <a:ext cx="4072270" cy="136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8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Dependencies</a:t>
            </a:r>
          </a:p>
        </p:txBody>
      </p:sp>
      <p:sp>
        <p:nvSpPr>
          <p:cNvPr id="3" name="Content Placeholder 2"/>
          <p:cNvSpPr>
            <a:spLocks noGrp="1"/>
          </p:cNvSpPr>
          <p:nvPr>
            <p:ph idx="1"/>
          </p:nvPr>
        </p:nvSpPr>
        <p:spPr/>
        <p:txBody>
          <a:bodyPr/>
          <a:lstStyle/>
          <a:p>
            <a:r>
              <a:rPr lang="en-US" sz="2400" smtClean="0"/>
              <a:t>The</a:t>
            </a:r>
            <a:r>
              <a:rPr lang="en-US" sz="2400"/>
              <a:t> </a:t>
            </a:r>
            <a:r>
              <a:rPr lang="en-US" sz="2400" i="1"/>
              <a:t>validation-api </a:t>
            </a:r>
            <a:r>
              <a:rPr lang="en-US" sz="2400" smtClean="0"/>
              <a:t>dependency:</a:t>
            </a:r>
          </a:p>
          <a:p>
            <a:endParaRPr lang="en-GB" sz="2400" smtClean="0"/>
          </a:p>
          <a:p>
            <a:endParaRPr lang="en-GB" sz="2400"/>
          </a:p>
          <a:p>
            <a:pPr marL="0" indent="0">
              <a:buNone/>
            </a:pPr>
            <a:endParaRPr lang="en-GB" sz="3200" smtClean="0"/>
          </a:p>
          <a:p>
            <a:r>
              <a:rPr lang="en-US" sz="2400"/>
              <a:t>Validation API Reference Implementation</a:t>
            </a:r>
          </a:p>
          <a:p>
            <a:endParaRPr lang="en-US" sz="24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a:t>
            </a:fld>
            <a:endParaRPr lang="en-US"/>
          </a:p>
        </p:txBody>
      </p:sp>
      <p:sp>
        <p:nvSpPr>
          <p:cNvPr id="8" name="Rectangle 7"/>
          <p:cNvSpPr/>
          <p:nvPr/>
        </p:nvSpPr>
        <p:spPr>
          <a:xfrm>
            <a:off x="981738" y="1369896"/>
            <a:ext cx="6567378" cy="1354217"/>
          </a:xfrm>
          <a:prstGeom prst="rect">
            <a:avLst/>
          </a:prstGeom>
          <a:solidFill>
            <a:schemeClr val="bg1">
              <a:lumMod val="95000"/>
            </a:schemeClr>
          </a:solidFill>
        </p:spPr>
        <p:txBody>
          <a:bodyPr wrap="square">
            <a:spAutoFit/>
          </a:bodyPr>
          <a:lstStyle/>
          <a:p>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dependency</a:t>
            </a:r>
            <a:r>
              <a:rPr lang="en-US" sz="1600">
                <a:solidFill>
                  <a:srgbClr val="008080"/>
                </a:solidFill>
                <a:latin typeface="Consolas" panose="020B0609020204030204" pitchFamily="49" charset="0"/>
              </a:rPr>
              <a:t>&gt;</a:t>
            </a:r>
          </a:p>
          <a:p>
            <a:pPr lvl="1"/>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groupId</a:t>
            </a:r>
            <a:r>
              <a:rPr lang="en-US" sz="1600">
                <a:solidFill>
                  <a:srgbClr val="008080"/>
                </a:solidFill>
                <a:latin typeface="Consolas" panose="020B0609020204030204" pitchFamily="49" charset="0"/>
              </a:rPr>
              <a:t>&gt;</a:t>
            </a:r>
            <a:r>
              <a:rPr lang="en-US" sz="1600">
                <a:solidFill>
                  <a:srgbClr val="000000"/>
                </a:solidFill>
                <a:latin typeface="Consolas" panose="020B0609020204030204" pitchFamily="49" charset="0"/>
              </a:rPr>
              <a:t>javax.validation</a:t>
            </a:r>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groupId</a:t>
            </a:r>
            <a:r>
              <a:rPr lang="en-US" sz="1600">
                <a:solidFill>
                  <a:srgbClr val="008080"/>
                </a:solidFill>
                <a:latin typeface="Consolas" panose="020B0609020204030204" pitchFamily="49" charset="0"/>
              </a:rPr>
              <a:t>&gt;</a:t>
            </a:r>
          </a:p>
          <a:p>
            <a:pPr lvl="1"/>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artifactId</a:t>
            </a:r>
            <a:r>
              <a:rPr lang="en-US" sz="1600">
                <a:solidFill>
                  <a:srgbClr val="008080"/>
                </a:solidFill>
                <a:latin typeface="Consolas" panose="020B0609020204030204" pitchFamily="49" charset="0"/>
              </a:rPr>
              <a:t>&gt;</a:t>
            </a:r>
            <a:r>
              <a:rPr lang="en-US" sz="1600">
                <a:solidFill>
                  <a:srgbClr val="000000"/>
                </a:solidFill>
                <a:latin typeface="Consolas" panose="020B0609020204030204" pitchFamily="49" charset="0"/>
              </a:rPr>
              <a:t>validation-api</a:t>
            </a:r>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artifactId</a:t>
            </a:r>
            <a:r>
              <a:rPr lang="en-US" sz="1600">
                <a:solidFill>
                  <a:srgbClr val="008080"/>
                </a:solidFill>
                <a:latin typeface="Consolas" panose="020B0609020204030204" pitchFamily="49" charset="0"/>
              </a:rPr>
              <a:t>&gt;</a:t>
            </a:r>
          </a:p>
          <a:p>
            <a:pPr lvl="1"/>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version</a:t>
            </a:r>
            <a:r>
              <a:rPr lang="en-US" sz="1600">
                <a:solidFill>
                  <a:srgbClr val="008080"/>
                </a:solidFill>
                <a:latin typeface="Consolas" panose="020B0609020204030204" pitchFamily="49" charset="0"/>
              </a:rPr>
              <a:t>&gt;</a:t>
            </a:r>
            <a:r>
              <a:rPr lang="en-US" sz="1600">
                <a:solidFill>
                  <a:srgbClr val="000000"/>
                </a:solidFill>
                <a:latin typeface="Consolas" panose="020B0609020204030204" pitchFamily="49" charset="0"/>
              </a:rPr>
              <a:t>2.0.1.Final</a:t>
            </a:r>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version</a:t>
            </a:r>
            <a:r>
              <a:rPr lang="en-US" sz="1600">
                <a:solidFill>
                  <a:srgbClr val="008080"/>
                </a:solidFill>
                <a:latin typeface="Consolas" panose="020B0609020204030204" pitchFamily="49" charset="0"/>
              </a:rPr>
              <a:t>&gt;</a:t>
            </a:r>
          </a:p>
          <a:p>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dependency</a:t>
            </a:r>
            <a:r>
              <a:rPr lang="en-US" sz="1600">
                <a:solidFill>
                  <a:srgbClr val="008080"/>
                </a:solidFill>
                <a:latin typeface="Consolas" panose="020B0609020204030204" pitchFamily="49" charset="0"/>
              </a:rPr>
              <a:t>&gt;</a:t>
            </a:r>
            <a:endParaRPr lang="en-US" sz="1600"/>
          </a:p>
        </p:txBody>
      </p:sp>
      <p:sp>
        <p:nvSpPr>
          <p:cNvPr id="9" name="Rectangle 8"/>
          <p:cNvSpPr/>
          <p:nvPr/>
        </p:nvSpPr>
        <p:spPr>
          <a:xfrm>
            <a:off x="552893" y="3152786"/>
            <a:ext cx="7995683" cy="2800767"/>
          </a:xfrm>
          <a:prstGeom prst="rect">
            <a:avLst/>
          </a:prstGeom>
          <a:solidFill>
            <a:schemeClr val="bg1">
              <a:lumMod val="95000"/>
            </a:schemeClr>
          </a:solidFill>
        </p:spPr>
        <p:txBody>
          <a:bodyPr wrap="square">
            <a:spAutoFit/>
          </a:bodyPr>
          <a:lstStyle/>
          <a:p>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dependency</a:t>
            </a:r>
            <a:r>
              <a:rPr lang="en-US" sz="1600">
                <a:solidFill>
                  <a:srgbClr val="008080"/>
                </a:solidFill>
                <a:latin typeface="Consolas" panose="020B0609020204030204" pitchFamily="49" charset="0"/>
              </a:rPr>
              <a:t>&gt;</a:t>
            </a:r>
          </a:p>
          <a:p>
            <a:pPr lvl="1"/>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groupId</a:t>
            </a:r>
            <a:r>
              <a:rPr lang="en-US" sz="1600">
                <a:solidFill>
                  <a:srgbClr val="008080"/>
                </a:solidFill>
                <a:latin typeface="Consolas" panose="020B0609020204030204" pitchFamily="49" charset="0"/>
              </a:rPr>
              <a:t>&gt;</a:t>
            </a:r>
            <a:r>
              <a:rPr lang="en-US" sz="1600">
                <a:solidFill>
                  <a:srgbClr val="000000"/>
                </a:solidFill>
                <a:latin typeface="Consolas" panose="020B0609020204030204" pitchFamily="49" charset="0"/>
              </a:rPr>
              <a:t>org.hibernate.validator</a:t>
            </a:r>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groupId</a:t>
            </a:r>
            <a:r>
              <a:rPr lang="en-US" sz="1600">
                <a:solidFill>
                  <a:srgbClr val="008080"/>
                </a:solidFill>
                <a:latin typeface="Consolas" panose="020B0609020204030204" pitchFamily="49" charset="0"/>
              </a:rPr>
              <a:t>&gt;</a:t>
            </a:r>
          </a:p>
          <a:p>
            <a:pPr lvl="1"/>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artifactId</a:t>
            </a:r>
            <a:r>
              <a:rPr lang="en-US" sz="1600">
                <a:solidFill>
                  <a:srgbClr val="008080"/>
                </a:solidFill>
                <a:latin typeface="Consolas" panose="020B0609020204030204" pitchFamily="49" charset="0"/>
              </a:rPr>
              <a:t>&gt;</a:t>
            </a:r>
            <a:r>
              <a:rPr lang="en-US" sz="1600">
                <a:solidFill>
                  <a:srgbClr val="000000"/>
                </a:solidFill>
                <a:latin typeface="Consolas" panose="020B0609020204030204" pitchFamily="49" charset="0"/>
              </a:rPr>
              <a:t>hibernate-validator</a:t>
            </a:r>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artifactId</a:t>
            </a:r>
            <a:r>
              <a:rPr lang="en-US" sz="1600">
                <a:solidFill>
                  <a:srgbClr val="008080"/>
                </a:solidFill>
                <a:latin typeface="Consolas" panose="020B0609020204030204" pitchFamily="49" charset="0"/>
              </a:rPr>
              <a:t>&gt;</a:t>
            </a:r>
          </a:p>
          <a:p>
            <a:pPr lvl="1"/>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version</a:t>
            </a:r>
            <a:r>
              <a:rPr lang="en-US" sz="1600">
                <a:solidFill>
                  <a:srgbClr val="008080"/>
                </a:solidFill>
                <a:latin typeface="Consolas" panose="020B0609020204030204" pitchFamily="49" charset="0"/>
              </a:rPr>
              <a:t>&gt;</a:t>
            </a:r>
            <a:r>
              <a:rPr lang="en-US" sz="1600">
                <a:solidFill>
                  <a:srgbClr val="000000"/>
                </a:solidFill>
                <a:latin typeface="Consolas" panose="020B0609020204030204" pitchFamily="49" charset="0"/>
              </a:rPr>
              <a:t>6.1.5.Final</a:t>
            </a:r>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version</a:t>
            </a:r>
            <a:r>
              <a:rPr lang="en-US" sz="1600">
                <a:solidFill>
                  <a:srgbClr val="008080"/>
                </a:solidFill>
                <a:latin typeface="Consolas" panose="020B0609020204030204" pitchFamily="49" charset="0"/>
              </a:rPr>
              <a:t>&gt;</a:t>
            </a:r>
          </a:p>
          <a:p>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dependency</a:t>
            </a:r>
            <a:r>
              <a:rPr lang="en-US" sz="1600">
                <a:solidFill>
                  <a:srgbClr val="008080"/>
                </a:solidFill>
                <a:latin typeface="Consolas" panose="020B0609020204030204" pitchFamily="49" charset="0"/>
              </a:rPr>
              <a:t>&gt;</a:t>
            </a:r>
          </a:p>
          <a:p>
            <a:endParaRPr lang="en-US" sz="1600">
              <a:latin typeface="Consolas" panose="020B0609020204030204" pitchFamily="49" charset="0"/>
            </a:endParaRPr>
          </a:p>
          <a:p>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dependency</a:t>
            </a:r>
            <a:r>
              <a:rPr lang="en-US" sz="1600">
                <a:solidFill>
                  <a:srgbClr val="008080"/>
                </a:solidFill>
                <a:latin typeface="Consolas" panose="020B0609020204030204" pitchFamily="49" charset="0"/>
              </a:rPr>
              <a:t>&gt;</a:t>
            </a:r>
          </a:p>
          <a:p>
            <a:pPr lvl="1"/>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groupId</a:t>
            </a:r>
            <a:r>
              <a:rPr lang="en-US" sz="1600">
                <a:solidFill>
                  <a:srgbClr val="008080"/>
                </a:solidFill>
                <a:latin typeface="Consolas" panose="020B0609020204030204" pitchFamily="49" charset="0"/>
              </a:rPr>
              <a:t>&gt;</a:t>
            </a:r>
            <a:r>
              <a:rPr lang="en-US" sz="1600">
                <a:solidFill>
                  <a:srgbClr val="000000"/>
                </a:solidFill>
                <a:latin typeface="Consolas" panose="020B0609020204030204" pitchFamily="49" charset="0"/>
              </a:rPr>
              <a:t>org.hibernate.validator</a:t>
            </a:r>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groupId</a:t>
            </a:r>
            <a:r>
              <a:rPr lang="en-US" sz="1600">
                <a:solidFill>
                  <a:srgbClr val="008080"/>
                </a:solidFill>
                <a:latin typeface="Consolas" panose="020B0609020204030204" pitchFamily="49" charset="0"/>
              </a:rPr>
              <a:t>&gt;</a:t>
            </a:r>
          </a:p>
          <a:p>
            <a:pPr lvl="1"/>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artifactId</a:t>
            </a:r>
            <a:r>
              <a:rPr lang="en-US" sz="1600">
                <a:solidFill>
                  <a:srgbClr val="008080"/>
                </a:solidFill>
                <a:latin typeface="Consolas" panose="020B0609020204030204" pitchFamily="49" charset="0"/>
              </a:rPr>
              <a:t>&gt;</a:t>
            </a:r>
            <a:r>
              <a:rPr lang="en-US" sz="1600">
                <a:solidFill>
                  <a:srgbClr val="000000"/>
                </a:solidFill>
                <a:latin typeface="Consolas" panose="020B0609020204030204" pitchFamily="49" charset="0"/>
              </a:rPr>
              <a:t>hibernate-validator-annotation-processor</a:t>
            </a:r>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artifactId</a:t>
            </a:r>
            <a:r>
              <a:rPr lang="en-US" sz="1600">
                <a:solidFill>
                  <a:srgbClr val="008080"/>
                </a:solidFill>
                <a:latin typeface="Consolas" panose="020B0609020204030204" pitchFamily="49" charset="0"/>
              </a:rPr>
              <a:t>&gt;</a:t>
            </a:r>
          </a:p>
          <a:p>
            <a:pPr lvl="1"/>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version</a:t>
            </a:r>
            <a:r>
              <a:rPr lang="en-US" sz="1600">
                <a:solidFill>
                  <a:srgbClr val="008080"/>
                </a:solidFill>
                <a:latin typeface="Consolas" panose="020B0609020204030204" pitchFamily="49" charset="0"/>
              </a:rPr>
              <a:t>&gt;</a:t>
            </a:r>
            <a:r>
              <a:rPr lang="en-US" sz="1600">
                <a:solidFill>
                  <a:srgbClr val="000000"/>
                </a:solidFill>
                <a:latin typeface="Consolas" panose="020B0609020204030204" pitchFamily="49" charset="0"/>
              </a:rPr>
              <a:t>6.1.5.Final</a:t>
            </a:r>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version</a:t>
            </a:r>
            <a:r>
              <a:rPr lang="en-US" sz="1600">
                <a:solidFill>
                  <a:srgbClr val="008080"/>
                </a:solidFill>
                <a:latin typeface="Consolas" panose="020B0609020204030204" pitchFamily="49" charset="0"/>
              </a:rPr>
              <a:t>&gt;</a:t>
            </a:r>
          </a:p>
          <a:p>
            <a:r>
              <a:rPr lang="en-US" sz="1600">
                <a:solidFill>
                  <a:srgbClr val="008080"/>
                </a:solidFill>
                <a:latin typeface="Consolas" panose="020B0609020204030204" pitchFamily="49" charset="0"/>
              </a:rPr>
              <a:t>&lt;/</a:t>
            </a:r>
            <a:r>
              <a:rPr lang="en-US" sz="1600">
                <a:solidFill>
                  <a:srgbClr val="3F7F7F"/>
                </a:solidFill>
                <a:latin typeface="Consolas" panose="020B0609020204030204" pitchFamily="49" charset="0"/>
              </a:rPr>
              <a:t>dependency</a:t>
            </a:r>
            <a:r>
              <a:rPr lang="en-US" sz="1600">
                <a:solidFill>
                  <a:srgbClr val="008080"/>
                </a:solidFill>
                <a:latin typeface="Consolas" panose="020B0609020204030204" pitchFamily="49" charset="0"/>
              </a:rPr>
              <a:t>&gt;</a:t>
            </a:r>
            <a:endParaRPr lang="en-US" sz="1600"/>
          </a:p>
        </p:txBody>
      </p:sp>
    </p:spTree>
    <p:extLst>
      <p:ext uri="{BB962C8B-B14F-4D97-AF65-F5344CB8AC3E}">
        <p14:creationId xmlns:p14="http://schemas.microsoft.com/office/powerpoint/2010/main" val="150794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Dependencies</a:t>
            </a:r>
          </a:p>
        </p:txBody>
      </p:sp>
      <p:sp>
        <p:nvSpPr>
          <p:cNvPr id="3" name="Content Placeholder 2"/>
          <p:cNvSpPr>
            <a:spLocks noGrp="1"/>
          </p:cNvSpPr>
          <p:nvPr>
            <p:ph idx="1"/>
          </p:nvPr>
        </p:nvSpPr>
        <p:spPr/>
        <p:txBody>
          <a:bodyPr/>
          <a:lstStyle/>
          <a:p>
            <a:r>
              <a:rPr lang="en-US" b="1"/>
              <a:t>Expression Language Dependencies</a:t>
            </a:r>
          </a:p>
          <a:p>
            <a:endParaRPr lang="en-US" sz="24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sp>
        <p:nvSpPr>
          <p:cNvPr id="6" name="Rectangle 5"/>
          <p:cNvSpPr/>
          <p:nvPr/>
        </p:nvSpPr>
        <p:spPr>
          <a:xfrm>
            <a:off x="1616995" y="1542537"/>
            <a:ext cx="5862882" cy="3908762"/>
          </a:xfrm>
          <a:prstGeom prst="rect">
            <a:avLst/>
          </a:prstGeom>
          <a:solidFill>
            <a:schemeClr val="bg1">
              <a:lumMod val="95000"/>
            </a:schemeClr>
          </a:solidFill>
        </p:spPr>
        <p:txBody>
          <a:bodyPr wrap="square">
            <a:spAutoFit/>
          </a:bodyPr>
          <a:lstStyle/>
          <a:p>
            <a:pPr>
              <a:spcBef>
                <a:spcPts val="600"/>
              </a:spcBef>
            </a:pP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dependency</a:t>
            </a:r>
            <a:r>
              <a:rPr lang="en-US">
                <a:solidFill>
                  <a:srgbClr val="008080"/>
                </a:solidFill>
                <a:latin typeface="Consolas" panose="020B0609020204030204" pitchFamily="49" charset="0"/>
              </a:rPr>
              <a:t>&gt;</a:t>
            </a:r>
          </a:p>
          <a:p>
            <a:pPr lvl="1">
              <a:spcBef>
                <a:spcPts val="600"/>
              </a:spcBef>
            </a:pP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groupId</a:t>
            </a:r>
            <a:r>
              <a:rPr lang="en-US">
                <a:solidFill>
                  <a:srgbClr val="008080"/>
                </a:solidFill>
                <a:latin typeface="Consolas" panose="020B0609020204030204" pitchFamily="49" charset="0"/>
              </a:rPr>
              <a:t>&gt;</a:t>
            </a:r>
            <a:r>
              <a:rPr lang="en-US">
                <a:solidFill>
                  <a:srgbClr val="000000"/>
                </a:solidFill>
                <a:latin typeface="Consolas" panose="020B0609020204030204" pitchFamily="49" charset="0"/>
              </a:rPr>
              <a:t>javax.el</a:t>
            </a: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groupId</a:t>
            </a:r>
            <a:r>
              <a:rPr lang="en-US">
                <a:solidFill>
                  <a:srgbClr val="008080"/>
                </a:solidFill>
                <a:latin typeface="Consolas" panose="020B0609020204030204" pitchFamily="49" charset="0"/>
              </a:rPr>
              <a:t>&gt;</a:t>
            </a:r>
          </a:p>
          <a:p>
            <a:pPr lvl="1">
              <a:spcBef>
                <a:spcPts val="600"/>
              </a:spcBef>
            </a:pP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artifactId</a:t>
            </a:r>
            <a:r>
              <a:rPr lang="en-US">
                <a:solidFill>
                  <a:srgbClr val="008080"/>
                </a:solidFill>
                <a:latin typeface="Consolas" panose="020B0609020204030204" pitchFamily="49" charset="0"/>
              </a:rPr>
              <a:t>&gt;</a:t>
            </a:r>
            <a:r>
              <a:rPr lang="en-US">
                <a:solidFill>
                  <a:srgbClr val="000000"/>
                </a:solidFill>
                <a:latin typeface="Consolas" panose="020B0609020204030204" pitchFamily="49" charset="0"/>
              </a:rPr>
              <a:t>javax.el-api</a:t>
            </a: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artifactId</a:t>
            </a:r>
            <a:r>
              <a:rPr lang="en-US">
                <a:solidFill>
                  <a:srgbClr val="008080"/>
                </a:solidFill>
                <a:latin typeface="Consolas" panose="020B0609020204030204" pitchFamily="49" charset="0"/>
              </a:rPr>
              <a:t>&gt;</a:t>
            </a:r>
          </a:p>
          <a:p>
            <a:pPr lvl="1">
              <a:spcBef>
                <a:spcPts val="600"/>
              </a:spcBef>
            </a:pP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version</a:t>
            </a:r>
            <a:r>
              <a:rPr lang="en-US">
                <a:solidFill>
                  <a:srgbClr val="008080"/>
                </a:solidFill>
                <a:latin typeface="Consolas" panose="020B0609020204030204" pitchFamily="49" charset="0"/>
              </a:rPr>
              <a:t>&gt;</a:t>
            </a:r>
            <a:r>
              <a:rPr lang="en-US">
                <a:solidFill>
                  <a:srgbClr val="000000"/>
                </a:solidFill>
                <a:latin typeface="Consolas" panose="020B0609020204030204" pitchFamily="49" charset="0"/>
              </a:rPr>
              <a:t>3.0.1-b06</a:t>
            </a: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version</a:t>
            </a:r>
            <a:r>
              <a:rPr lang="en-US">
                <a:solidFill>
                  <a:srgbClr val="008080"/>
                </a:solidFill>
                <a:latin typeface="Consolas" panose="020B0609020204030204" pitchFamily="49" charset="0"/>
              </a:rPr>
              <a:t>&gt;</a:t>
            </a:r>
          </a:p>
          <a:p>
            <a:pPr>
              <a:spcBef>
                <a:spcPts val="600"/>
              </a:spcBef>
            </a:pP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dependency</a:t>
            </a:r>
            <a:r>
              <a:rPr lang="en-US" smtClean="0">
                <a:solidFill>
                  <a:srgbClr val="008080"/>
                </a:solidFill>
                <a:latin typeface="Consolas" panose="020B0609020204030204" pitchFamily="49" charset="0"/>
              </a:rPr>
              <a:t>&gt;</a:t>
            </a:r>
          </a:p>
          <a:p>
            <a:pPr>
              <a:spcBef>
                <a:spcPts val="600"/>
              </a:spcBef>
            </a:pPr>
            <a:endParaRPr lang="en-US" smtClean="0">
              <a:solidFill>
                <a:srgbClr val="008080"/>
              </a:solidFill>
              <a:latin typeface="Consolas" panose="020B0609020204030204" pitchFamily="49" charset="0"/>
            </a:endParaRPr>
          </a:p>
          <a:p>
            <a:pPr>
              <a:spcBef>
                <a:spcPts val="600"/>
              </a:spcBef>
            </a:pP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dependency</a:t>
            </a:r>
            <a:r>
              <a:rPr lang="en-US">
                <a:solidFill>
                  <a:srgbClr val="008080"/>
                </a:solidFill>
                <a:latin typeface="Consolas" panose="020B0609020204030204" pitchFamily="49" charset="0"/>
              </a:rPr>
              <a:t>&gt;</a:t>
            </a:r>
          </a:p>
          <a:p>
            <a:pPr>
              <a:spcBef>
                <a:spcPts val="600"/>
              </a:spcBef>
            </a:pP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groupId</a:t>
            </a:r>
            <a:r>
              <a:rPr lang="en-US">
                <a:solidFill>
                  <a:srgbClr val="008080"/>
                </a:solidFill>
                <a:latin typeface="Consolas" panose="020B0609020204030204" pitchFamily="49" charset="0"/>
              </a:rPr>
              <a:t>&gt;</a:t>
            </a:r>
            <a:r>
              <a:rPr lang="en-US">
                <a:solidFill>
                  <a:srgbClr val="000000"/>
                </a:solidFill>
                <a:latin typeface="Consolas" panose="020B0609020204030204" pitchFamily="49" charset="0"/>
              </a:rPr>
              <a:t>org.glassfish.web</a:t>
            </a: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groupId</a:t>
            </a:r>
            <a:r>
              <a:rPr lang="en-US">
                <a:solidFill>
                  <a:srgbClr val="008080"/>
                </a:solidFill>
                <a:latin typeface="Consolas" panose="020B0609020204030204" pitchFamily="49" charset="0"/>
              </a:rPr>
              <a:t>&gt;</a:t>
            </a:r>
          </a:p>
          <a:p>
            <a:pPr lvl="1">
              <a:spcBef>
                <a:spcPts val="600"/>
              </a:spcBef>
            </a:pP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artifactId</a:t>
            </a:r>
            <a:r>
              <a:rPr lang="en-US">
                <a:solidFill>
                  <a:srgbClr val="008080"/>
                </a:solidFill>
                <a:latin typeface="Consolas" panose="020B0609020204030204" pitchFamily="49" charset="0"/>
              </a:rPr>
              <a:t>&gt;</a:t>
            </a:r>
            <a:r>
              <a:rPr lang="en-US">
                <a:solidFill>
                  <a:srgbClr val="000000"/>
                </a:solidFill>
                <a:latin typeface="Consolas" panose="020B0609020204030204" pitchFamily="49" charset="0"/>
              </a:rPr>
              <a:t>javax.el</a:t>
            </a: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artifactId</a:t>
            </a:r>
            <a:r>
              <a:rPr lang="en-US">
                <a:solidFill>
                  <a:srgbClr val="008080"/>
                </a:solidFill>
                <a:latin typeface="Consolas" panose="020B0609020204030204" pitchFamily="49" charset="0"/>
              </a:rPr>
              <a:t>&gt;</a:t>
            </a:r>
          </a:p>
          <a:p>
            <a:pPr lvl="1">
              <a:spcBef>
                <a:spcPts val="600"/>
              </a:spcBef>
            </a:pP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version</a:t>
            </a:r>
            <a:r>
              <a:rPr lang="en-US">
                <a:solidFill>
                  <a:srgbClr val="008080"/>
                </a:solidFill>
                <a:latin typeface="Consolas" panose="020B0609020204030204" pitchFamily="49" charset="0"/>
              </a:rPr>
              <a:t>&gt;</a:t>
            </a:r>
            <a:r>
              <a:rPr lang="en-US">
                <a:solidFill>
                  <a:srgbClr val="000000"/>
                </a:solidFill>
                <a:latin typeface="Consolas" panose="020B0609020204030204" pitchFamily="49" charset="0"/>
              </a:rPr>
              <a:t>2.2.4</a:t>
            </a: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version</a:t>
            </a:r>
            <a:r>
              <a:rPr lang="en-US">
                <a:solidFill>
                  <a:srgbClr val="008080"/>
                </a:solidFill>
                <a:latin typeface="Consolas" panose="020B0609020204030204" pitchFamily="49" charset="0"/>
              </a:rPr>
              <a:t>&gt;</a:t>
            </a:r>
          </a:p>
          <a:p>
            <a:pPr>
              <a:spcBef>
                <a:spcPts val="600"/>
              </a:spcBef>
            </a:pPr>
            <a:r>
              <a:rPr lang="en-US">
                <a:solidFill>
                  <a:srgbClr val="008080"/>
                </a:solidFill>
                <a:latin typeface="Consolas" panose="020B0609020204030204" pitchFamily="49" charset="0"/>
              </a:rPr>
              <a:t>&lt;/</a:t>
            </a:r>
            <a:r>
              <a:rPr lang="en-US">
                <a:solidFill>
                  <a:srgbClr val="3F7F7F"/>
                </a:solidFill>
                <a:latin typeface="Consolas" panose="020B0609020204030204" pitchFamily="49" charset="0"/>
              </a:rPr>
              <a:t>dependency</a:t>
            </a:r>
            <a:r>
              <a:rPr lang="en-US">
                <a:solidFill>
                  <a:srgbClr val="008080"/>
                </a:solidFill>
                <a:latin typeface="Consolas" panose="020B0609020204030204" pitchFamily="49" charset="0"/>
              </a:rPr>
              <a:t>&gt;</a:t>
            </a:r>
            <a:endParaRPr lang="en-US"/>
          </a:p>
        </p:txBody>
      </p:sp>
    </p:spTree>
    <p:extLst>
      <p:ext uri="{BB962C8B-B14F-4D97-AF65-F5344CB8AC3E}">
        <p14:creationId xmlns:p14="http://schemas.microsoft.com/office/powerpoint/2010/main" val="1778635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Validator </a:t>
            </a:r>
            <a:r>
              <a:rPr lang="en-US" smtClean="0"/>
              <a:t>Annotations</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08547349"/>
              </p:ext>
            </p:extLst>
          </p:nvPr>
        </p:nvGraphicFramePr>
        <p:xfrm>
          <a:off x="308342" y="771269"/>
          <a:ext cx="8597118" cy="5581343"/>
        </p:xfrm>
        <a:graphic>
          <a:graphicData uri="http://schemas.openxmlformats.org/drawingml/2006/table">
            <a:tbl>
              <a:tblPr/>
              <a:tblGrid>
                <a:gridCol w="2785732">
                  <a:extLst>
                    <a:ext uri="{9D8B030D-6E8A-4147-A177-3AD203B41FA5}">
                      <a16:colId xmlns:a16="http://schemas.microsoft.com/office/drawing/2014/main" val="1336247332"/>
                    </a:ext>
                  </a:extLst>
                </a:gridCol>
                <a:gridCol w="5811386">
                  <a:extLst>
                    <a:ext uri="{9D8B030D-6E8A-4147-A177-3AD203B41FA5}">
                      <a16:colId xmlns:a16="http://schemas.microsoft.com/office/drawing/2014/main" val="331333159"/>
                    </a:ext>
                  </a:extLst>
                </a:gridCol>
              </a:tblGrid>
              <a:tr h="451475">
                <a:tc>
                  <a:txBody>
                    <a:bodyPr/>
                    <a:lstStyle/>
                    <a:p>
                      <a:r>
                        <a:rPr lang="en-US" sz="1400" b="1" cap="all">
                          <a:effectLst/>
                        </a:rPr>
                        <a:t>ANNOTATION</a:t>
                      </a:r>
                    </a:p>
                  </a:txBody>
                  <a:tcPr marL="47280" marR="47280" marT="47280" marB="47280" anchor="ctr">
                    <a:lnL w="7620" cap="flat" cmpd="sng" algn="ctr">
                      <a:solidFill>
                        <a:srgbClr val="C3C3C3"/>
                      </a:solidFill>
                      <a:prstDash val="solid"/>
                      <a:round/>
                      <a:headEnd type="none" w="med" len="med"/>
                      <a:tailEnd type="none" w="med" len="med"/>
                    </a:lnL>
                    <a:lnR w="7620" cap="flat" cmpd="sng" algn="ctr">
                      <a:solidFill>
                        <a:srgbClr val="C3C3C3"/>
                      </a:solidFill>
                      <a:prstDash val="solid"/>
                      <a:round/>
                      <a:headEnd type="none" w="med" len="med"/>
                      <a:tailEnd type="none" w="med" len="med"/>
                    </a:lnR>
                    <a:lnT w="7620" cap="flat" cmpd="sng" algn="ctr">
                      <a:solidFill>
                        <a:srgbClr val="C3C3C3"/>
                      </a:solidFill>
                      <a:prstDash val="solid"/>
                      <a:round/>
                      <a:headEnd type="none" w="med" len="med"/>
                      <a:tailEnd type="none" w="med" len="med"/>
                    </a:lnT>
                    <a:lnB w="7620" cap="flat" cmpd="sng" algn="ctr">
                      <a:solidFill>
                        <a:srgbClr val="C3C3C3"/>
                      </a:solidFill>
                      <a:prstDash val="solid"/>
                      <a:round/>
                      <a:headEnd type="none" w="med" len="med"/>
                      <a:tailEnd type="none" w="med" len="med"/>
                    </a:lnB>
                    <a:solidFill>
                      <a:srgbClr val="DADADA"/>
                    </a:solidFill>
                  </a:tcPr>
                </a:tc>
                <a:tc>
                  <a:txBody>
                    <a:bodyPr/>
                    <a:lstStyle/>
                    <a:p>
                      <a:r>
                        <a:rPr lang="en-US" sz="1400" b="1" cap="all">
                          <a:effectLst/>
                        </a:rPr>
                        <a:t>DESCRIPTION</a:t>
                      </a:r>
                    </a:p>
                  </a:txBody>
                  <a:tcPr marL="47280" marR="47280" marT="47280" marB="47280" anchor="ctr">
                    <a:lnL w="7620" cap="flat" cmpd="sng" algn="ctr">
                      <a:solidFill>
                        <a:srgbClr val="C3C3C3"/>
                      </a:solidFill>
                      <a:prstDash val="solid"/>
                      <a:round/>
                      <a:headEnd type="none" w="med" len="med"/>
                      <a:tailEnd type="none" w="med" len="med"/>
                    </a:lnL>
                    <a:lnR w="7620" cap="flat" cmpd="sng" algn="ctr">
                      <a:solidFill>
                        <a:srgbClr val="C3C3C3"/>
                      </a:solidFill>
                      <a:prstDash val="solid"/>
                      <a:round/>
                      <a:headEnd type="none" w="med" len="med"/>
                      <a:tailEnd type="none" w="med" len="med"/>
                    </a:lnR>
                    <a:lnT w="7620" cap="flat" cmpd="sng" algn="ctr">
                      <a:solidFill>
                        <a:srgbClr val="C3C3C3"/>
                      </a:solidFill>
                      <a:prstDash val="solid"/>
                      <a:round/>
                      <a:headEnd type="none" w="med" len="med"/>
                      <a:tailEnd type="none" w="med" len="med"/>
                    </a:lnT>
                    <a:lnB w="7620" cap="flat" cmpd="sng" algn="ctr">
                      <a:solidFill>
                        <a:srgbClr val="C3C3C3"/>
                      </a:solidFill>
                      <a:prstDash val="solid"/>
                      <a:round/>
                      <a:headEnd type="none" w="med" len="med"/>
                      <a:tailEnd type="none" w="med" len="med"/>
                    </a:lnB>
                    <a:solidFill>
                      <a:srgbClr val="DADADA"/>
                    </a:solidFill>
                  </a:tcPr>
                </a:tc>
                <a:extLst>
                  <a:ext uri="{0D108BD9-81ED-4DB2-BD59-A6C34878D82A}">
                    <a16:rowId xmlns:a16="http://schemas.microsoft.com/office/drawing/2014/main" val="2505942974"/>
                  </a:ext>
                </a:extLst>
              </a:tr>
              <a:tr h="945598">
                <a:tc>
                  <a:txBody>
                    <a:bodyPr/>
                    <a:lstStyle/>
                    <a:p>
                      <a:r>
                        <a:rPr lang="en-US" sz="1800">
                          <a:effectLst/>
                        </a:rPr>
                        <a:t>@Digits(integer=, fraction=)</a:t>
                      </a:r>
                    </a:p>
                  </a:txBody>
                  <a:tcPr marL="47280" marR="47280" marT="47280" marB="47280" anchor="ctr">
                    <a:lnL>
                      <a:noFill/>
                    </a:lnL>
                    <a:lnR>
                      <a:noFill/>
                    </a:lnR>
                    <a:lnT w="7620" cap="flat" cmpd="sng" algn="ctr">
                      <a:solidFill>
                        <a:srgbClr val="C3C3C3"/>
                      </a:solidFill>
                      <a:prstDash val="solid"/>
                      <a:round/>
                      <a:headEnd type="none" w="med" len="med"/>
                      <a:tailEnd type="none" w="med" len="med"/>
                    </a:lnT>
                    <a:lnB>
                      <a:noFill/>
                    </a:lnB>
                    <a:solidFill>
                      <a:srgbClr val="FFFFFF"/>
                    </a:solidFill>
                  </a:tcPr>
                </a:tc>
                <a:tc>
                  <a:txBody>
                    <a:bodyPr/>
                    <a:lstStyle/>
                    <a:p>
                      <a:r>
                        <a:rPr lang="en-GB" sz="1800">
                          <a:effectLst/>
                        </a:rPr>
                        <a:t>Checks whether the annotated value is a number having up to integer digits and fraction fractional digits.</a:t>
                      </a:r>
                    </a:p>
                  </a:txBody>
                  <a:tcPr marL="47280" marR="47280" marT="47280" marB="47280" anchor="ctr">
                    <a:lnL>
                      <a:noFill/>
                    </a:lnL>
                    <a:lnR>
                      <a:noFill/>
                    </a:lnR>
                    <a:lnT w="7620" cap="flat" cmpd="sng" algn="ctr">
                      <a:solidFill>
                        <a:srgbClr val="C3C3C3"/>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067450202"/>
                  </a:ext>
                </a:extLst>
              </a:tr>
              <a:tr h="732838">
                <a:tc>
                  <a:txBody>
                    <a:bodyPr/>
                    <a:lstStyle/>
                    <a:p>
                      <a:r>
                        <a:rPr lang="en-US" sz="1800">
                          <a:effectLst/>
                        </a:rPr>
                        <a:t>@Email</a:t>
                      </a:r>
                    </a:p>
                  </a:txBody>
                  <a:tcPr marL="47280" marR="47280" marT="47280" marB="47280" anchor="ctr">
                    <a:lnL>
                      <a:noFill/>
                    </a:lnL>
                    <a:lnR>
                      <a:noFill/>
                    </a:lnR>
                    <a:lnT>
                      <a:noFill/>
                    </a:lnT>
                    <a:lnB>
                      <a:noFill/>
                    </a:lnB>
                    <a:solidFill>
                      <a:srgbClr val="FFFFFF"/>
                    </a:solidFill>
                  </a:tcPr>
                </a:tc>
                <a:tc>
                  <a:txBody>
                    <a:bodyPr/>
                    <a:lstStyle/>
                    <a:p>
                      <a:r>
                        <a:rPr lang="en-GB" sz="1800">
                          <a:effectLst/>
                        </a:rPr>
                        <a:t>Checks whether the specified character sequence is a valid email address.</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2606099893"/>
                  </a:ext>
                </a:extLst>
              </a:tr>
              <a:tr h="732838">
                <a:tc>
                  <a:txBody>
                    <a:bodyPr/>
                    <a:lstStyle/>
                    <a:p>
                      <a:r>
                        <a:rPr lang="en-US" sz="1800">
                          <a:effectLst/>
                        </a:rPr>
                        <a:t>@Max(value=)</a:t>
                      </a:r>
                    </a:p>
                  </a:txBody>
                  <a:tcPr marL="47280" marR="47280" marT="47280" marB="47280" anchor="ctr">
                    <a:lnL>
                      <a:noFill/>
                    </a:lnL>
                    <a:lnR>
                      <a:noFill/>
                    </a:lnR>
                    <a:lnT>
                      <a:noFill/>
                    </a:lnT>
                    <a:lnB>
                      <a:noFill/>
                    </a:lnB>
                    <a:solidFill>
                      <a:srgbClr val="FFFFFF"/>
                    </a:solidFill>
                  </a:tcPr>
                </a:tc>
                <a:tc>
                  <a:txBody>
                    <a:bodyPr/>
                    <a:lstStyle/>
                    <a:p>
                      <a:r>
                        <a:rPr lang="en-GB" sz="1800">
                          <a:effectLst/>
                        </a:rPr>
                        <a:t>Checks whether the annotated value is less than or equal to the specified maximum.</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749403635"/>
                  </a:ext>
                </a:extLst>
              </a:tr>
              <a:tr h="732838">
                <a:tc>
                  <a:txBody>
                    <a:bodyPr/>
                    <a:lstStyle/>
                    <a:p>
                      <a:r>
                        <a:rPr lang="en-US" sz="1800">
                          <a:effectLst/>
                        </a:rPr>
                        <a:t>@Min(value=)</a:t>
                      </a:r>
                    </a:p>
                  </a:txBody>
                  <a:tcPr marL="47280" marR="47280" marT="47280" marB="47280" anchor="ctr">
                    <a:lnL>
                      <a:noFill/>
                    </a:lnL>
                    <a:lnR>
                      <a:noFill/>
                    </a:lnR>
                    <a:lnT>
                      <a:noFill/>
                    </a:lnT>
                    <a:lnB>
                      <a:noFill/>
                    </a:lnB>
                    <a:solidFill>
                      <a:srgbClr val="FFFFFF"/>
                    </a:solidFill>
                  </a:tcPr>
                </a:tc>
                <a:tc>
                  <a:txBody>
                    <a:bodyPr/>
                    <a:lstStyle/>
                    <a:p>
                      <a:r>
                        <a:rPr lang="en-GB" sz="1800">
                          <a:effectLst/>
                        </a:rPr>
                        <a:t>Checks whether the annotated value is higher than or equal to the specified minimum</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601385934"/>
                  </a:ext>
                </a:extLst>
              </a:tr>
              <a:tr h="945598">
                <a:tc>
                  <a:txBody>
                    <a:bodyPr/>
                    <a:lstStyle/>
                    <a:p>
                      <a:r>
                        <a:rPr lang="en-US" sz="1800">
                          <a:effectLst/>
                        </a:rPr>
                        <a:t>@NotBlank</a:t>
                      </a:r>
                    </a:p>
                  </a:txBody>
                  <a:tcPr marL="47280" marR="47280" marT="47280" marB="47280" anchor="ctr">
                    <a:lnL>
                      <a:noFill/>
                    </a:lnL>
                    <a:lnR>
                      <a:noFill/>
                    </a:lnR>
                    <a:lnT>
                      <a:noFill/>
                    </a:lnT>
                    <a:lnB>
                      <a:noFill/>
                    </a:lnB>
                    <a:solidFill>
                      <a:srgbClr val="FFFFFF"/>
                    </a:solidFill>
                  </a:tcPr>
                </a:tc>
                <a:tc>
                  <a:txBody>
                    <a:bodyPr/>
                    <a:lstStyle/>
                    <a:p>
                      <a:r>
                        <a:rPr lang="en-GB" sz="1800">
                          <a:effectLst/>
                        </a:rPr>
                        <a:t>Checks that the annotated character sequence is not null and the trimmed length is greater than 0.</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785470941"/>
                  </a:ext>
                </a:extLst>
              </a:tr>
              <a:tr h="520079">
                <a:tc>
                  <a:txBody>
                    <a:bodyPr/>
                    <a:lstStyle/>
                    <a:p>
                      <a:r>
                        <a:rPr lang="en-US" sz="1800">
                          <a:effectLst/>
                        </a:rPr>
                        <a:t>@NotEmpty</a:t>
                      </a:r>
                    </a:p>
                  </a:txBody>
                  <a:tcPr marL="47280" marR="47280" marT="47280" marB="47280" anchor="ctr">
                    <a:lnL>
                      <a:noFill/>
                    </a:lnL>
                    <a:lnR>
                      <a:noFill/>
                    </a:lnR>
                    <a:lnT>
                      <a:noFill/>
                    </a:lnT>
                    <a:lnB>
                      <a:noFill/>
                    </a:lnB>
                    <a:solidFill>
                      <a:srgbClr val="FFFFFF"/>
                    </a:solidFill>
                  </a:tcPr>
                </a:tc>
                <a:tc>
                  <a:txBody>
                    <a:bodyPr/>
                    <a:lstStyle/>
                    <a:p>
                      <a:r>
                        <a:rPr lang="en-GB" sz="1800">
                          <a:effectLst/>
                        </a:rPr>
                        <a:t>Checks whether the annotated element is not null nor empty.</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2883740577"/>
                  </a:ext>
                </a:extLst>
              </a:tr>
              <a:tr h="520079">
                <a:tc>
                  <a:txBody>
                    <a:bodyPr/>
                    <a:lstStyle/>
                    <a:p>
                      <a:r>
                        <a:rPr lang="en-US" sz="1800">
                          <a:effectLst/>
                        </a:rPr>
                        <a:t>@Null</a:t>
                      </a:r>
                    </a:p>
                  </a:txBody>
                  <a:tcPr marL="47280" marR="47280" marT="47280" marB="47280" anchor="ctr">
                    <a:lnL>
                      <a:noFill/>
                    </a:lnL>
                    <a:lnR>
                      <a:noFill/>
                    </a:lnR>
                    <a:lnT>
                      <a:noFill/>
                    </a:lnT>
                    <a:lnB>
                      <a:noFill/>
                    </a:lnB>
                    <a:solidFill>
                      <a:srgbClr val="FFFFFF"/>
                    </a:solidFill>
                  </a:tcPr>
                </a:tc>
                <a:tc>
                  <a:txBody>
                    <a:bodyPr/>
                    <a:lstStyle/>
                    <a:p>
                      <a:r>
                        <a:rPr lang="en-GB" sz="1800">
                          <a:effectLst/>
                        </a:rPr>
                        <a:t>Checks that the annotated value is null</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66339028"/>
                  </a:ext>
                </a:extLst>
              </a:tr>
            </a:tbl>
          </a:graphicData>
        </a:graphic>
      </p:graphicFrame>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8</a:t>
            </a:fld>
            <a:endParaRPr lang="en-US"/>
          </a:p>
        </p:txBody>
      </p:sp>
    </p:spTree>
    <p:extLst>
      <p:ext uri="{BB962C8B-B14F-4D97-AF65-F5344CB8AC3E}">
        <p14:creationId xmlns:p14="http://schemas.microsoft.com/office/powerpoint/2010/main" val="352231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Validator Annotations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9068391"/>
              </p:ext>
            </p:extLst>
          </p:nvPr>
        </p:nvGraphicFramePr>
        <p:xfrm>
          <a:off x="191410" y="771269"/>
          <a:ext cx="8714050" cy="5957266"/>
        </p:xfrm>
        <a:graphic>
          <a:graphicData uri="http://schemas.openxmlformats.org/drawingml/2006/table">
            <a:tbl>
              <a:tblPr/>
              <a:tblGrid>
                <a:gridCol w="2658116">
                  <a:extLst>
                    <a:ext uri="{9D8B030D-6E8A-4147-A177-3AD203B41FA5}">
                      <a16:colId xmlns:a16="http://schemas.microsoft.com/office/drawing/2014/main" val="1889878840"/>
                    </a:ext>
                  </a:extLst>
                </a:gridCol>
                <a:gridCol w="6055934">
                  <a:extLst>
                    <a:ext uri="{9D8B030D-6E8A-4147-A177-3AD203B41FA5}">
                      <a16:colId xmlns:a16="http://schemas.microsoft.com/office/drawing/2014/main" val="3378031817"/>
                    </a:ext>
                  </a:extLst>
                </a:gridCol>
              </a:tblGrid>
              <a:tr h="520079">
                <a:tc>
                  <a:txBody>
                    <a:bodyPr/>
                    <a:lstStyle/>
                    <a:p>
                      <a:r>
                        <a:rPr lang="en-US" sz="1400" b="1" cap="all">
                          <a:effectLst/>
                        </a:rPr>
                        <a:t>ANNOTATION</a:t>
                      </a:r>
                    </a:p>
                  </a:txBody>
                  <a:tcPr marL="47280" marR="47280" marT="47280" marB="47280" anchor="ctr">
                    <a:lnL>
                      <a:noFill/>
                    </a:lnL>
                    <a:lnR>
                      <a:noFill/>
                    </a:lnR>
                    <a:lnT>
                      <a:noFill/>
                    </a:lnT>
                    <a:lnB>
                      <a:noFill/>
                    </a:lnB>
                    <a:solidFill>
                      <a:schemeClr val="bg1">
                        <a:lumMod val="85000"/>
                      </a:schemeClr>
                    </a:solidFill>
                  </a:tcPr>
                </a:tc>
                <a:tc>
                  <a:txBody>
                    <a:bodyPr/>
                    <a:lstStyle/>
                    <a:p>
                      <a:r>
                        <a:rPr lang="en-US" sz="1400" b="1" cap="all">
                          <a:effectLst/>
                        </a:rPr>
                        <a:t>DESCRIPTION</a:t>
                      </a:r>
                    </a:p>
                  </a:txBody>
                  <a:tcPr marL="47280" marR="47280" marT="47280" marB="47280" anchor="ctr">
                    <a:lnL>
                      <a:noFill/>
                    </a:lnL>
                    <a:lnR>
                      <a:noFill/>
                    </a:lnR>
                    <a:lnT>
                      <a:noFill/>
                    </a:lnT>
                    <a:lnB>
                      <a:noFill/>
                    </a:lnB>
                    <a:solidFill>
                      <a:schemeClr val="bg1">
                        <a:lumMod val="85000"/>
                      </a:schemeClr>
                    </a:solidFill>
                  </a:tcPr>
                </a:tc>
                <a:extLst>
                  <a:ext uri="{0D108BD9-81ED-4DB2-BD59-A6C34878D82A}">
                    <a16:rowId xmlns:a16="http://schemas.microsoft.com/office/drawing/2014/main" val="3109038692"/>
                  </a:ext>
                </a:extLst>
              </a:tr>
              <a:tr h="520079">
                <a:tc>
                  <a:txBody>
                    <a:bodyPr/>
                    <a:lstStyle/>
                    <a:p>
                      <a:r>
                        <a:rPr lang="en-US" sz="1800">
                          <a:effectLst/>
                        </a:rPr>
                        <a:t>@NotNull</a:t>
                      </a:r>
                    </a:p>
                  </a:txBody>
                  <a:tcPr marL="47280" marR="47280" marT="47280" marB="47280" anchor="ctr">
                    <a:lnL>
                      <a:noFill/>
                    </a:lnL>
                    <a:lnR>
                      <a:noFill/>
                    </a:lnR>
                    <a:lnT>
                      <a:noFill/>
                    </a:lnT>
                    <a:lnB>
                      <a:noFill/>
                    </a:lnB>
                    <a:solidFill>
                      <a:srgbClr val="FFFFFF"/>
                    </a:solidFill>
                  </a:tcPr>
                </a:tc>
                <a:tc>
                  <a:txBody>
                    <a:bodyPr/>
                    <a:lstStyle/>
                    <a:p>
                      <a:r>
                        <a:rPr lang="en-GB" sz="1800">
                          <a:effectLst/>
                        </a:rPr>
                        <a:t>Checks that the annotated value is not null</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2564925817"/>
                  </a:ext>
                </a:extLst>
              </a:tr>
              <a:tr h="945598">
                <a:tc>
                  <a:txBody>
                    <a:bodyPr/>
                    <a:lstStyle/>
                    <a:p>
                      <a:r>
                        <a:rPr lang="en-US" sz="1800">
                          <a:effectLst/>
                        </a:rPr>
                        <a:t>@Pattern(regex=, flags=)</a:t>
                      </a:r>
                    </a:p>
                  </a:txBody>
                  <a:tcPr marL="47280" marR="47280" marT="47280" marB="47280" anchor="ctr">
                    <a:lnL>
                      <a:noFill/>
                    </a:lnL>
                    <a:lnR>
                      <a:noFill/>
                    </a:lnR>
                    <a:lnT>
                      <a:noFill/>
                    </a:lnT>
                    <a:lnB>
                      <a:noFill/>
                    </a:lnB>
                    <a:solidFill>
                      <a:srgbClr val="FFFFFF"/>
                    </a:solidFill>
                  </a:tcPr>
                </a:tc>
                <a:tc>
                  <a:txBody>
                    <a:bodyPr/>
                    <a:lstStyle/>
                    <a:p>
                      <a:r>
                        <a:rPr lang="en-GB" sz="1800">
                          <a:effectLst/>
                        </a:rPr>
                        <a:t>Checks if the annotated string matches the regular expression regex considering the given flag match</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744583772"/>
                  </a:ext>
                </a:extLst>
              </a:tr>
              <a:tr h="732838">
                <a:tc>
                  <a:txBody>
                    <a:bodyPr/>
                    <a:lstStyle/>
                    <a:p>
                      <a:r>
                        <a:rPr lang="en-US" sz="1800">
                          <a:effectLst/>
                        </a:rPr>
                        <a:t>@Size(min=, max=)</a:t>
                      </a:r>
                    </a:p>
                  </a:txBody>
                  <a:tcPr marL="47280" marR="47280" marT="47280" marB="47280" anchor="ctr">
                    <a:lnL>
                      <a:noFill/>
                    </a:lnL>
                    <a:lnR>
                      <a:noFill/>
                    </a:lnR>
                    <a:lnT>
                      <a:noFill/>
                    </a:lnT>
                    <a:lnB>
                      <a:noFill/>
                    </a:lnB>
                    <a:solidFill>
                      <a:srgbClr val="FFFFFF"/>
                    </a:solidFill>
                  </a:tcPr>
                </a:tc>
                <a:tc>
                  <a:txBody>
                    <a:bodyPr/>
                    <a:lstStyle/>
                    <a:p>
                      <a:r>
                        <a:rPr lang="en-GB" sz="1800">
                          <a:effectLst/>
                        </a:rPr>
                        <a:t>Checks if the annotated element’s size is between min and max (inclusive)</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120401635"/>
                  </a:ext>
                </a:extLst>
              </a:tr>
              <a:tr h="732838">
                <a:tc>
                  <a:txBody>
                    <a:bodyPr/>
                    <a:lstStyle/>
                    <a:p>
                      <a:r>
                        <a:rPr lang="en-US" sz="1800">
                          <a:effectLst/>
                        </a:rPr>
                        <a:t>@Negative</a:t>
                      </a:r>
                    </a:p>
                  </a:txBody>
                  <a:tcPr marL="47280" marR="47280" marT="47280" marB="47280" anchor="ctr">
                    <a:lnL>
                      <a:noFill/>
                    </a:lnL>
                    <a:lnR>
                      <a:noFill/>
                    </a:lnR>
                    <a:lnT>
                      <a:noFill/>
                    </a:lnT>
                    <a:lnB>
                      <a:noFill/>
                    </a:lnB>
                    <a:solidFill>
                      <a:srgbClr val="FFFFFF"/>
                    </a:solidFill>
                  </a:tcPr>
                </a:tc>
                <a:tc>
                  <a:txBody>
                    <a:bodyPr/>
                    <a:lstStyle/>
                    <a:p>
                      <a:r>
                        <a:rPr lang="en-GB" sz="1800">
                          <a:effectLst/>
                        </a:rPr>
                        <a:t>Checks if the element is strictly negative. Zero values are considered invalid.</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2404346862"/>
                  </a:ext>
                </a:extLst>
              </a:tr>
              <a:tr h="520079">
                <a:tc>
                  <a:txBody>
                    <a:bodyPr/>
                    <a:lstStyle/>
                    <a:p>
                      <a:r>
                        <a:rPr lang="en-US" sz="1800">
                          <a:effectLst/>
                        </a:rPr>
                        <a:t>@NegativeOrZero</a:t>
                      </a:r>
                    </a:p>
                  </a:txBody>
                  <a:tcPr marL="47280" marR="47280" marT="47280" marB="47280" anchor="ctr">
                    <a:lnL>
                      <a:noFill/>
                    </a:lnL>
                    <a:lnR>
                      <a:noFill/>
                    </a:lnR>
                    <a:lnT>
                      <a:noFill/>
                    </a:lnT>
                    <a:lnB>
                      <a:noFill/>
                    </a:lnB>
                    <a:solidFill>
                      <a:srgbClr val="FFFFFF"/>
                    </a:solidFill>
                  </a:tcPr>
                </a:tc>
                <a:tc>
                  <a:txBody>
                    <a:bodyPr/>
                    <a:lstStyle/>
                    <a:p>
                      <a:r>
                        <a:rPr lang="en-GB" sz="1800">
                          <a:effectLst/>
                        </a:rPr>
                        <a:t>Checks if the element is negative or zero.</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2525894789"/>
                  </a:ext>
                </a:extLst>
              </a:tr>
              <a:tr h="520079">
                <a:tc>
                  <a:txBody>
                    <a:bodyPr/>
                    <a:lstStyle/>
                    <a:p>
                      <a:r>
                        <a:rPr lang="en-US" sz="1800">
                          <a:effectLst/>
                        </a:rPr>
                        <a:t>@Future</a:t>
                      </a:r>
                    </a:p>
                  </a:txBody>
                  <a:tcPr marL="47280" marR="47280" marT="47280" marB="47280" anchor="ctr">
                    <a:lnL>
                      <a:noFill/>
                    </a:lnL>
                    <a:lnR>
                      <a:noFill/>
                    </a:lnR>
                    <a:lnT>
                      <a:noFill/>
                    </a:lnT>
                    <a:lnB>
                      <a:noFill/>
                    </a:lnB>
                    <a:solidFill>
                      <a:srgbClr val="FFFFFF"/>
                    </a:solidFill>
                  </a:tcPr>
                </a:tc>
                <a:tc>
                  <a:txBody>
                    <a:bodyPr/>
                    <a:lstStyle/>
                    <a:p>
                      <a:r>
                        <a:rPr lang="en-GB" sz="1800">
                          <a:effectLst/>
                        </a:rPr>
                        <a:t>Checks whether the annotated date is in the future.</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3239525109"/>
                  </a:ext>
                </a:extLst>
              </a:tr>
              <a:tr h="732838">
                <a:tc>
                  <a:txBody>
                    <a:bodyPr/>
                    <a:lstStyle/>
                    <a:p>
                      <a:r>
                        <a:rPr lang="en-US" sz="1800">
                          <a:effectLst/>
                        </a:rPr>
                        <a:t>@FutureOrPresent</a:t>
                      </a:r>
                    </a:p>
                  </a:txBody>
                  <a:tcPr marL="47280" marR="47280" marT="47280" marB="47280" anchor="ctr">
                    <a:lnL>
                      <a:noFill/>
                    </a:lnL>
                    <a:lnR>
                      <a:noFill/>
                    </a:lnR>
                    <a:lnT>
                      <a:noFill/>
                    </a:lnT>
                    <a:lnB>
                      <a:noFill/>
                    </a:lnB>
                    <a:solidFill>
                      <a:srgbClr val="FFFFFF"/>
                    </a:solidFill>
                  </a:tcPr>
                </a:tc>
                <a:tc>
                  <a:txBody>
                    <a:bodyPr/>
                    <a:lstStyle/>
                    <a:p>
                      <a:r>
                        <a:rPr lang="en-GB" sz="1800">
                          <a:effectLst/>
                        </a:rPr>
                        <a:t>Checks whether the annotated date is in the present or in the future.</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1913078248"/>
                  </a:ext>
                </a:extLst>
              </a:tr>
              <a:tr h="732838">
                <a:tc>
                  <a:txBody>
                    <a:bodyPr/>
                    <a:lstStyle/>
                    <a:p>
                      <a:r>
                        <a:rPr lang="en-US" sz="1800">
                          <a:effectLst/>
                        </a:rPr>
                        <a:t>@PastOrPresent</a:t>
                      </a:r>
                    </a:p>
                  </a:txBody>
                  <a:tcPr marL="47280" marR="47280" marT="47280" marB="47280" anchor="ctr">
                    <a:lnL>
                      <a:noFill/>
                    </a:lnL>
                    <a:lnR>
                      <a:noFill/>
                    </a:lnR>
                    <a:lnT>
                      <a:noFill/>
                    </a:lnT>
                    <a:lnB>
                      <a:noFill/>
                    </a:lnB>
                    <a:solidFill>
                      <a:srgbClr val="FFFFFF"/>
                    </a:solidFill>
                  </a:tcPr>
                </a:tc>
                <a:tc>
                  <a:txBody>
                    <a:bodyPr/>
                    <a:lstStyle/>
                    <a:p>
                      <a:r>
                        <a:rPr lang="en-GB" sz="1800">
                          <a:effectLst/>
                        </a:rPr>
                        <a:t>Checks whether the annotated date is in the past or in the present.</a:t>
                      </a:r>
                    </a:p>
                  </a:txBody>
                  <a:tcPr marL="47280" marR="47280" marT="47280" marB="47280" anchor="ctr">
                    <a:lnL>
                      <a:noFill/>
                    </a:lnL>
                    <a:lnR>
                      <a:noFill/>
                    </a:lnR>
                    <a:lnT>
                      <a:noFill/>
                    </a:lnT>
                    <a:lnB>
                      <a:noFill/>
                    </a:lnB>
                    <a:solidFill>
                      <a:srgbClr val="FFFFFF"/>
                    </a:solidFill>
                  </a:tcPr>
                </a:tc>
                <a:extLst>
                  <a:ext uri="{0D108BD9-81ED-4DB2-BD59-A6C34878D82A}">
                    <a16:rowId xmlns:a16="http://schemas.microsoft.com/office/drawing/2014/main" val="2633447440"/>
                  </a:ext>
                </a:extLst>
              </a:tr>
            </a:tbl>
          </a:graphicData>
        </a:graphic>
      </p:graphicFrame>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spTree>
    <p:extLst>
      <p:ext uri="{BB962C8B-B14F-4D97-AF65-F5344CB8AC3E}">
        <p14:creationId xmlns:p14="http://schemas.microsoft.com/office/powerpoint/2010/main" val="975857107"/>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rgbClr val="FF00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10513</TotalTime>
  <Words>2393</Words>
  <Application>Microsoft Office PowerPoint</Application>
  <PresentationFormat>On-screen Show (4:3)</PresentationFormat>
  <Paragraphs>345</Paragraphs>
  <Slides>26</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ＭＳ Ｐゴシック</vt:lpstr>
      <vt:lpstr>-apple-system</vt:lpstr>
      <vt:lpstr>Arial</vt:lpstr>
      <vt:lpstr>Calibri</vt:lpstr>
      <vt:lpstr>Candara</vt:lpstr>
      <vt:lpstr>Consolas</vt:lpstr>
      <vt:lpstr>Courier New</vt:lpstr>
      <vt:lpstr>Wingdings</vt:lpstr>
      <vt:lpstr>Wingdings 2</vt:lpstr>
      <vt:lpstr>Presentation2</vt:lpstr>
      <vt:lpstr>Hibernate Validator  Java Bean Validation</vt:lpstr>
      <vt:lpstr>Lesson Objectives</vt:lpstr>
      <vt:lpstr>Agenda</vt:lpstr>
      <vt:lpstr>Validation annotations</vt:lpstr>
      <vt:lpstr>Introduction</vt:lpstr>
      <vt:lpstr>Dependencies</vt:lpstr>
      <vt:lpstr>Dependencies</vt:lpstr>
      <vt:lpstr>Hibernate Validator Annotations</vt:lpstr>
      <vt:lpstr>Hibernate Validator Annotations</vt:lpstr>
      <vt:lpstr>Hibernate validator specific annotations</vt:lpstr>
      <vt:lpstr>Example</vt:lpstr>
      <vt:lpstr>Example</vt:lpstr>
      <vt:lpstr>Example</vt:lpstr>
      <vt:lpstr>Example</vt:lpstr>
      <vt:lpstr>Validating Ranges</vt:lpstr>
      <vt:lpstr>Validating Ranges</vt:lpstr>
      <vt:lpstr>Validating Ranges</vt:lpstr>
      <vt:lpstr>Validating Ranges</vt:lpstr>
      <vt:lpstr>Validating Strings URL and HTML Validation</vt:lpstr>
      <vt:lpstr>Validating Strings</vt:lpstr>
      <vt:lpstr>Validating Strings</vt:lpstr>
      <vt:lpstr>Validating Strings</vt:lpstr>
      <vt:lpstr>Hibernate validation @Pattern</vt:lpstr>
      <vt:lpstr>Hibernate validation @Pattern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Nguyen Thi Dieu (FA.HN)</cp:lastModifiedBy>
  <cp:revision>709</cp:revision>
  <dcterms:created xsi:type="dcterms:W3CDTF">2016-11-02T02:13:02Z</dcterms:created>
  <dcterms:modified xsi:type="dcterms:W3CDTF">2020-10-23T06:02:20Z</dcterms:modified>
</cp:coreProperties>
</file>